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0" r:id="rId3"/>
    <p:sldId id="290" r:id="rId4"/>
    <p:sldId id="264" r:id="rId5"/>
    <p:sldId id="265" r:id="rId6"/>
    <p:sldId id="267" r:id="rId7"/>
    <p:sldId id="303" r:id="rId8"/>
    <p:sldId id="304" r:id="rId9"/>
    <p:sldId id="292" r:id="rId10"/>
    <p:sldId id="306" r:id="rId11"/>
    <p:sldId id="294" r:id="rId12"/>
    <p:sldId id="295" r:id="rId13"/>
    <p:sldId id="296" r:id="rId14"/>
    <p:sldId id="297" r:id="rId15"/>
    <p:sldId id="298" r:id="rId16"/>
    <p:sldId id="299" r:id="rId17"/>
    <p:sldId id="289" r:id="rId18"/>
    <p:sldId id="282" r:id="rId19"/>
    <p:sldId id="283" r:id="rId20"/>
    <p:sldId id="305" r:id="rId21"/>
    <p:sldId id="284" r:id="rId22"/>
    <p:sldId id="285" r:id="rId23"/>
    <p:sldId id="300" r:id="rId24"/>
    <p:sldId id="301" r:id="rId25"/>
    <p:sldId id="30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  <p:cmAuthor id="3" name="Nicholas Belloit" initials="NB [3]" lastIdx="1" clrIdx="2"/>
  <p:cmAuthor id="4" name="Nicholas Belloit" initials="NB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99"/>
    <a:srgbClr val="000000"/>
    <a:srgbClr val="1F497D"/>
    <a:srgbClr val="0000FF"/>
    <a:srgbClr val="C00000"/>
    <a:srgbClr val="3C86A6"/>
    <a:srgbClr val="006666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75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D3AF4-8657-4697-88E5-0754E066B42A}" type="datetimeFigureOut">
              <a:rPr lang="en-US" smtClean="0"/>
              <a:pPr/>
              <a:t>7/10/2024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5142C-9CEE-4B6D-8B01-83D314DCBE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1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2.png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3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5.png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wmf"/><Relationship Id="rId4" Type="http://schemas.openxmlformats.org/officeDocument/2006/relationships/oleObject" Target="../embeddings/oleObject4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4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4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49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72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5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74.wmf"/><Relationship Id="rId4" Type="http://schemas.openxmlformats.org/officeDocument/2006/relationships/oleObject" Target="../embeddings/oleObject6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70.bin"/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83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68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image" Target="../media/image85.wmf"/><Relationship Id="rId7" Type="http://schemas.openxmlformats.org/officeDocument/2006/relationships/image" Target="../media/image87.w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8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16.bin"/><Relationship Id="rId3" Type="http://schemas.openxmlformats.org/officeDocument/2006/relationships/image" Target="../media/image13.wmf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19.bin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6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3.wmf"/><Relationship Id="rId7" Type="http://schemas.openxmlformats.org/officeDocument/2006/relationships/oleObject" Target="../embeddings/oleObject30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Fractions and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Graphing Proper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447800"/>
            <a:ext cx="68389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609975"/>
            <a:ext cx="688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Graphing improper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improper fractions on a number line.</a:t>
            </a:r>
          </a:p>
          <a:p>
            <a:endParaRPr lang="en-US" dirty="0"/>
          </a:p>
          <a:p>
            <a:endParaRPr lang="en-US" sz="1500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sz="3500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73088" y="2133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838080" progId="Equation.DSMT4">
                  <p:embed/>
                </p:oleObj>
              </mc:Choice>
              <mc:Fallback>
                <p:oleObj name="Equation" r:id="rId2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21336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89500" y="2133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838080" progId="Equation.DSMT4">
                  <p:embed/>
                </p:oleObj>
              </mc:Choice>
              <mc:Fallback>
                <p:oleObj name="Equation" r:id="rId4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1336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57600"/>
            <a:ext cx="6848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76350" y="4910356"/>
            <a:ext cx="6877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Identifying Types of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each number as a proper fraction, an improper fraction, or a mixed number.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 </a:t>
            </a:r>
            <a:r>
              <a:rPr lang="en-US" dirty="0">
                <a:solidFill>
                  <a:srgbClr val="FF0000"/>
                </a:solidFill>
              </a:rPr>
              <a:t>improper fraction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 </a:t>
            </a:r>
            <a:r>
              <a:rPr lang="en-US" dirty="0">
                <a:solidFill>
                  <a:srgbClr val="FF0000"/>
                </a:solidFill>
              </a:rPr>
              <a:t>mixed number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c.	 </a:t>
            </a:r>
            <a:r>
              <a:rPr lang="en-US" dirty="0">
                <a:solidFill>
                  <a:srgbClr val="FF0000"/>
                </a:solidFill>
              </a:rPr>
              <a:t>proper fraction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47688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838080" progId="Equation.DSMT4">
                  <p:embed/>
                </p:oleObj>
              </mc:Choice>
              <mc:Fallback>
                <p:oleObj name="Equation" r:id="rId2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40100" y="2286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286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956300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838080" progId="Equation.DSMT4">
                  <p:embed/>
                </p:oleObj>
              </mc:Choice>
              <mc:Fallback>
                <p:oleObj name="Equation" r:id="rId6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 recipe calls for the amount of oil indicated in the figure.</a:t>
            </a:r>
          </a:p>
          <a:p>
            <a:endParaRPr lang="en-US" dirty="0"/>
          </a:p>
          <a:p>
            <a:endParaRPr lang="en-US" dirty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a mixed number indicating the amount of oil in the measuring cups.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this amount as an improper fraction.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endParaRPr lang="en-US" dirty="0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5640" y="1945607"/>
            <a:ext cx="4663440" cy="1415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Each cup is marked in fourths and we see that there </a:t>
            </a:r>
          </a:p>
          <a:p>
            <a:pPr marL="514350" indent="-514350"/>
            <a:endParaRPr lang="en-US" sz="1000" dirty="0"/>
          </a:p>
          <a:p>
            <a:pPr marL="514350" indent="-514350"/>
            <a:r>
              <a:rPr lang="en-US" dirty="0"/>
              <a:t>	is a total of       </a:t>
            </a:r>
            <a:r>
              <a:rPr lang="en-US" dirty="0">
                <a:solidFill>
                  <a:srgbClr val="FF0000"/>
                </a:solidFill>
              </a:rPr>
              <a:t> cups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As an improper fraction,       cups =     </a:t>
            </a:r>
            <a:r>
              <a:rPr lang="en-US" dirty="0">
                <a:solidFill>
                  <a:srgbClr val="FF0000"/>
                </a:solidFill>
              </a:rPr>
              <a:t> cups</a:t>
            </a:r>
            <a:r>
              <a:rPr lang="en-US" dirty="0"/>
              <a:t>.</a:t>
            </a:r>
          </a:p>
        </p:txBody>
      </p:sp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4612460" y="337767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838080" progId="Equation.DSMT4">
                  <p:embed/>
                </p:oleObj>
              </mc:Choice>
              <mc:Fallback>
                <p:oleObj name="Equation" r:id="rId2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2460" y="337767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6161860" y="336089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838080" progId="Equation.DSMT4">
                  <p:embed/>
                </p:oleObj>
              </mc:Choice>
              <mc:Fallback>
                <p:oleObj name="Equation" r:id="rId4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1860" y="3360892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2743200" y="2337924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838080" progId="Equation.DSMT4">
                  <p:embed/>
                </p:oleObj>
              </mc:Choice>
              <mc:Fallback>
                <p:oleObj name="Equation" r:id="rId6" imgW="457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37924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wooden rod is cut to the length indicated in the figure. Write the length of the rod as a mixed number.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The ruler is marked in eighths of an inch. The rod </a:t>
            </a:r>
          </a:p>
          <a:p>
            <a:r>
              <a:rPr lang="en-US" dirty="0"/>
              <a:t>measures      </a:t>
            </a:r>
            <a:r>
              <a:rPr lang="en-US" dirty="0">
                <a:solidFill>
                  <a:srgbClr val="FF0000"/>
                </a:solidFill>
              </a:rPr>
              <a:t> in.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209800"/>
            <a:ext cx="6543675" cy="136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989589" y="46314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589" y="4631422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Graphing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mixed numbers on a number line.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a.</a:t>
            </a:r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5334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838080" progId="Equation.DSMT4">
                  <p:embed/>
                </p:oleObj>
              </mc:Choice>
              <mc:Fallback>
                <p:oleObj name="Equation" r:id="rId2" imgW="927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1689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6813" y="3828613"/>
            <a:ext cx="6766560" cy="105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834156"/>
            <a:ext cx="6766560" cy="111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15498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the whole number by the denominator of the proper fraction.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numerator of the proper fraction to this product.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this sum over the denominator of the fraction.</a:t>
            </a:r>
          </a:p>
          <a:p>
            <a:pPr marL="533400" indent="-533400">
              <a:spcBef>
                <a:spcPts val="600"/>
              </a:spcBef>
              <a:buFont typeface="Courier New" pitchFamily="49" charset="0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>
              <a:spcBef>
                <a:spcPts val="6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To Change a Mixed Number to an Improper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5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19512"/>
              </p:ext>
            </p:extLst>
          </p:nvPr>
        </p:nvGraphicFramePr>
        <p:xfrm>
          <a:off x="1066800" y="4038600"/>
          <a:ext cx="68199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19840" imgH="1320480" progId="Equation.DSMT4">
                  <p:embed/>
                </p:oleObj>
              </mc:Choice>
              <mc:Fallback>
                <p:oleObj name="Equation" r:id="rId2" imgW="6819840" imgH="1320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38600"/>
                        <a:ext cx="68199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rc 4"/>
          <p:cNvSpPr/>
          <p:nvPr/>
        </p:nvSpPr>
        <p:spPr>
          <a:xfrm rot="17007120" flipH="1">
            <a:off x="1553515" y="5019976"/>
            <a:ext cx="268008" cy="226429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200400" y="4114800"/>
            <a:ext cx="0" cy="106680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400800" y="4114800"/>
            <a:ext cx="0" cy="106680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457200" y="21336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the whole number by the denominator: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 </a:t>
            </a:r>
            <a:r>
              <a:rPr lang="en-US" sz="2800" dirty="0">
                <a:solidFill>
                  <a:srgbClr val="000099"/>
                </a:solidFill>
                <a:latin typeface="Calibri"/>
              </a:rPr>
              <a:t>∙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 = 80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80 + 9 = 89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 over the denominator: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13: Changing Mixed Number to Improper Fractions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  to an improper fraction.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31963" y="1135062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725" imgH="837836" progId="Equation.DSMT4">
                  <p:embed/>
                </p:oleObj>
              </mc:Choice>
              <mc:Fallback>
                <p:oleObj name="Equation" r:id="rId2" imgW="634725" imgH="837836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135062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733800" y="47244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837836" progId="Equation.DSMT4">
                  <p:embed/>
                </p:oleObj>
              </mc:Choice>
              <mc:Fallback>
                <p:oleObj name="Equation" r:id="rId4" imgW="634725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2440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419600" y="47244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500" imgH="838200" progId="Equation.DSMT4">
                  <p:embed/>
                </p:oleObj>
              </mc:Choice>
              <mc:Fallback>
                <p:oleObj name="Equation" r:id="rId6" imgW="825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7244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6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             to an improper</a:t>
            </a:r>
            <a:r>
              <a:rPr kumimoji="0" lang="en-US" sz="27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fraction.</a:t>
            </a:r>
            <a:endParaRPr kumimoji="0" lang="en-U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Aft>
                <a:spcPts val="6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r>
              <a:rPr lang="en-US" sz="2800" dirty="0"/>
              <a:t>We first change         to a mixed number and then write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the result as a negative number.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200"/>
              </a:spcBef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 </a:t>
            </a:r>
            <a:r>
              <a:rPr lang="en-US" sz="2700" dirty="0"/>
              <a:t>Multiply the whole number by the 	 	 	  denominator: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</a:rPr>
              <a:t>∙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= 33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33 + 2 = 35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Mixed Numbers to Improper Fractions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676400" y="1163638"/>
          <a:ext cx="812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799920" progId="Equation.DSMT4">
                  <p:embed/>
                </p:oleObj>
              </mc:Choice>
              <mc:Fallback>
                <p:oleObj name="Equation" r:id="rId2" imgW="812520" imgH="7999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63638"/>
                        <a:ext cx="812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1" name="Object 39"/>
          <p:cNvGraphicFramePr>
            <a:graphicFrameLocks noChangeAspect="1"/>
          </p:cNvGraphicFramePr>
          <p:nvPr/>
        </p:nvGraphicFramePr>
        <p:xfrm>
          <a:off x="2836178" y="2209800"/>
          <a:ext cx="59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799920" progId="Equation.DSMT4">
                  <p:embed/>
                </p:oleObj>
              </mc:Choice>
              <mc:Fallback>
                <p:oleObj name="Equation" r:id="rId4" imgW="596880" imgH="79992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178" y="2209800"/>
                        <a:ext cx="596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1: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shaded part of the rectangle and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</a:t>
            </a:r>
            <a:r>
              <a:rPr lang="en-US" dirty="0" err="1"/>
              <a:t>unshaded</a:t>
            </a:r>
            <a:r>
              <a:rPr lang="en-US" dirty="0"/>
              <a:t> part of the rectangle.</a:t>
            </a:r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dirty="0"/>
              <a:t>In the rectangle, 3 of the 4 equal parts are shaded. </a:t>
            </a:r>
          </a:p>
          <a:p>
            <a:pPr marL="533400" indent="-533400"/>
            <a:r>
              <a:rPr lang="en-US" dirty="0"/>
              <a:t>	Thus,     of the rectangle is shaded.</a:t>
            </a:r>
          </a:p>
          <a:p>
            <a:pPr marL="533400" indent="-533400"/>
            <a:endParaRPr lang="en-US" sz="1000" dirty="0"/>
          </a:p>
          <a:p>
            <a:pPr marL="533400" indent="-533400"/>
            <a:r>
              <a:rPr lang="en-US" dirty="0"/>
              <a:t>b.	    is not shaded.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905000" y="4530055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838080" progId="Equation.DSMT4">
                  <p:embed/>
                </p:oleObj>
              </mc:Choice>
              <mc:Fallback>
                <p:oleObj name="Equation" r:id="rId2" imgW="279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30055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066800" y="508023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838080" progId="Equation.DSMT4">
                  <p:embed/>
                </p:oleObj>
              </mc:Choice>
              <mc:Fallback>
                <p:oleObj name="Equation" r:id="rId4" imgW="279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80233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2819400"/>
            <a:ext cx="2667000" cy="124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</a:t>
            </a:r>
            <a:r>
              <a:rPr kumimoji="0" lang="en-US" sz="27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the denominator:</a:t>
            </a: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lang="en-US" sz="2700" dirty="0"/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700" dirty="0"/>
              <a:t>Thus, 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Mixed Numbers to an Improper Fractions (cont.)</a:t>
            </a:r>
          </a:p>
        </p:txBody>
      </p:sp>
      <p:graphicFrame>
        <p:nvGraphicFramePr>
          <p:cNvPr id="29702" name="Object 10"/>
          <p:cNvGraphicFramePr>
            <a:graphicFrameLocks noChangeAspect="1"/>
          </p:cNvGraphicFramePr>
          <p:nvPr/>
        </p:nvGraphicFramePr>
        <p:xfrm>
          <a:off x="3568700" y="18288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838080" progId="Equation.DSMT4">
                  <p:embed/>
                </p:oleObj>
              </mc:Choice>
              <mc:Fallback>
                <p:oleObj name="Equation" r:id="rId2" imgW="1384200" imgH="8380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828800"/>
                        <a:ext cx="1384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8" name="Object 31"/>
          <p:cNvGraphicFramePr>
            <a:graphicFrameLocks noChangeAspect="1"/>
          </p:cNvGraphicFramePr>
          <p:nvPr/>
        </p:nvGraphicFramePr>
        <p:xfrm>
          <a:off x="1392238" y="2598738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838080" progId="Equation.DSMT4">
                  <p:embed/>
                </p:oleObj>
              </mc:Choice>
              <mc:Fallback>
                <p:oleObj name="Equation" r:id="rId4" imgW="838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2598738"/>
                        <a:ext cx="838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93033"/>
              </p:ext>
            </p:extLst>
          </p:nvPr>
        </p:nvGraphicFramePr>
        <p:xfrm>
          <a:off x="2370138" y="2598738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838080" progId="Equation.DSMT4">
                  <p:embed/>
                </p:oleObj>
              </mc:Choice>
              <mc:Fallback>
                <p:oleObj name="Equation" r:id="rId6" imgW="1028520" imgH="8380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2598738"/>
                        <a:ext cx="102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denominator. The quotient is the whole number part of the mixed number.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remainder over the denominator as the fraction part of the mixed number.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To Change an Improper Fraction to a Mixed Number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2133600"/>
            <a:ext cx="83058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b="1" dirty="0"/>
              <a:t>Step 1:</a:t>
            </a:r>
          </a:p>
          <a:p>
            <a:r>
              <a:rPr lang="en-US" sz="2800" dirty="0"/>
              <a:t>Divide the numerator by the </a:t>
            </a:r>
          </a:p>
          <a:p>
            <a:r>
              <a:rPr lang="en-US" sz="2800" dirty="0"/>
              <a:t>denominator. The quotient </a:t>
            </a:r>
          </a:p>
          <a:p>
            <a:r>
              <a:rPr lang="en-US" sz="2800" dirty="0"/>
              <a:t>is the whole number part </a:t>
            </a:r>
          </a:p>
          <a:p>
            <a:r>
              <a:rPr lang="en-US" sz="2800" dirty="0"/>
              <a:t>of the mixed number.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15: Changing Improper Fractions to Mixed Numbers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Change        to a mixed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62700" y="31591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362700" y="50133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5473700" y="3467100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571252" progId="Equation.DSMT4">
                  <p:embed/>
                </p:oleObj>
              </mc:Choice>
              <mc:Fallback>
                <p:oleObj name="Equation" r:id="rId2" imgW="723586" imgH="57125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467100"/>
                        <a:ext cx="72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11"/>
          <p:cNvGraphicFramePr>
            <a:graphicFrameLocks noChangeAspect="1"/>
          </p:cNvGraphicFramePr>
          <p:nvPr/>
        </p:nvGraphicFramePr>
        <p:xfrm>
          <a:off x="1703696" y="124080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13" imgH="837836" progId="Equation.DSMT4">
                  <p:embed/>
                </p:oleObj>
              </mc:Choice>
              <mc:Fallback>
                <p:oleObj name="Equation" r:id="rId4" imgW="431613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4080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846231" y="31753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79360" progId="Equation.DSMT4">
                  <p:embed/>
                </p:oleObj>
              </mc:Choice>
              <mc:Fallback>
                <p:oleObj name="Equation" r:id="rId6" imgW="190440" imgH="27936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31" y="317531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6019800" y="318362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91960" progId="Equation.DSMT4">
                  <p:embed/>
                </p:oleObj>
              </mc:Choice>
              <mc:Fallback>
                <p:oleObj name="Equation" r:id="rId8" imgW="190440" imgH="29196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183622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5579378" y="3886200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080" imgH="406080" progId="Equation.DSMT4">
                  <p:embed/>
                </p:oleObj>
              </mc:Choice>
              <mc:Fallback>
                <p:oleObj name="Equation" r:id="rId10" imgW="406080" imgH="406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378" y="3886200"/>
                        <a:ext cx="406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803900" y="43434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300" imgH="279400" progId="Equation.DSMT4">
                  <p:embed/>
                </p:oleObj>
              </mc:Choice>
              <mc:Fallback>
                <p:oleObj name="Equation" r:id="rId12" imgW="368300" imgH="279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3434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5588000" y="46101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406080" progId="Equation.DSMT4">
                  <p:embed/>
                </p:oleObj>
              </mc:Choice>
              <mc:Fallback>
                <p:oleObj name="Equation" r:id="rId14" imgW="583920" imgH="406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6101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981467" y="5029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500" imgH="279400" progId="Equation.DSMT4">
                  <p:embed/>
                </p:oleObj>
              </mc:Choice>
              <mc:Fallback>
                <p:oleObj name="Equation" r:id="rId16" imgW="190500" imgH="2794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67" y="5029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15: Changing Improper Fractions 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13" imgH="837836" progId="Equation.DSMT4">
                  <p:embed/>
                </p:oleObj>
              </mc:Choice>
              <mc:Fallback>
                <p:oleObj name="Equation" r:id="rId2" imgW="431613" imgH="837836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8750" y="2819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838080" progId="Equation.DSMT4">
                  <p:embed/>
                </p:oleObj>
              </mc:Choice>
              <mc:Fallback>
                <p:oleObj name="Equation" r:id="rId4" imgW="109188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819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837836" progId="Equation.DSMT4">
                  <p:embed/>
                </p:oleObj>
              </mc:Choice>
              <mc:Fallback>
                <p:oleObj name="Equation" r:id="rId6" imgW="952087" imgH="83783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16: Changing Improper Fractions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Change          to a mixed number.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 we change       to a mixed number then write the </a:t>
            </a:r>
          </a:p>
          <a:p>
            <a:r>
              <a:rPr lang="en-US" dirty="0"/>
              <a:t>result as a negative number.</a:t>
            </a:r>
            <a:r>
              <a:rPr lang="en-US" b="1" dirty="0"/>
              <a:t> </a:t>
            </a:r>
          </a:p>
          <a:p>
            <a:r>
              <a:rPr lang="en-US" b="1" dirty="0"/>
              <a:t>Step 1: </a:t>
            </a:r>
            <a:r>
              <a:rPr lang="en-US" dirty="0"/>
              <a:t>Divide the numerator by </a:t>
            </a:r>
          </a:p>
          <a:p>
            <a:r>
              <a:rPr lang="en-US" dirty="0"/>
              <a:t>the denominator. The quotient </a:t>
            </a:r>
          </a:p>
          <a:p>
            <a:r>
              <a:rPr lang="en-US" dirty="0"/>
              <a:t>is the whole number part of the </a:t>
            </a:r>
          </a:p>
          <a:p>
            <a:r>
              <a:rPr lang="en-US" dirty="0"/>
              <a:t>mixed number. </a:t>
            </a:r>
          </a:p>
          <a:p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1689100" y="1150938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838080" progId="Equation.DSMT4">
                  <p:embed/>
                </p:oleObj>
              </mc:Choice>
              <mc:Fallback>
                <p:oleObj name="Equation" r:id="rId2" imgW="6728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150938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5400" y="32766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6375400" y="5112886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92750" y="3584575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571320" progId="Equation.DSMT4">
                  <p:embed/>
                </p:oleObj>
              </mc:Choice>
              <mc:Fallback>
                <p:oleObj name="Equation" r:id="rId4" imgW="7110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3584575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5773723" y="33242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79360" progId="Equation.DSMT4">
                  <p:embed/>
                </p:oleObj>
              </mc:Choice>
              <mc:Fallback>
                <p:oleObj name="Equation" r:id="rId6" imgW="215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23" y="332422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604545" y="4012064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406080" progId="Equation.DSMT4">
                  <p:embed/>
                </p:oleObj>
              </mc:Choice>
              <mc:Fallback>
                <p:oleObj name="Equation" r:id="rId8" imgW="4190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45" y="4012064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5810250" y="44545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445452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5782811" y="4733925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040" imgH="393480" progId="Equation.DSMT4">
                  <p:embed/>
                </p:oleObj>
              </mc:Choice>
              <mc:Fallback>
                <p:oleObj name="Equation" r:id="rId12" imgW="4190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811" y="4733925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6019334" y="51466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79360" progId="Equation.DSMT4">
                  <p:embed/>
                </p:oleObj>
              </mc:Choice>
              <mc:Fallback>
                <p:oleObj name="Equation" r:id="rId14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334" y="51466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5998478" y="332536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478" y="332536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2" name="Object 10"/>
          <p:cNvGraphicFramePr>
            <a:graphicFrameLocks noChangeAspect="1"/>
          </p:cNvGraphicFramePr>
          <p:nvPr/>
        </p:nvGraphicFramePr>
        <p:xfrm>
          <a:off x="2861578" y="217624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1640" imgH="838080" progId="Equation.DSMT4">
                  <p:embed/>
                </p:oleObj>
              </mc:Choice>
              <mc:Fallback>
                <p:oleObj name="Equation" r:id="rId18" imgW="431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578" y="217624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Thus,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16</a:t>
            </a:r>
            <a:r>
              <a:rPr lang="en-US" sz="3200">
                <a:solidFill>
                  <a:schemeClr val="accent1"/>
                </a:solidFill>
              </a:rPr>
              <a:t>: Changing Improper 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2400" y="28194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838080" progId="Equation.DSMT4">
                  <p:embed/>
                </p:oleObj>
              </mc:Choice>
              <mc:Fallback>
                <p:oleObj name="Equation" r:id="rId4" imgW="110484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838080" progId="Equation.DSMT4">
                  <p:embed/>
                </p:oleObj>
              </mc:Choice>
              <mc:Fallback>
                <p:oleObj name="Equation" r:id="rId6" imgW="952200" imgH="8380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51"/>
          <p:cNvGraphicFramePr>
            <a:graphicFrameLocks noChangeAspect="1"/>
          </p:cNvGraphicFramePr>
          <p:nvPr/>
        </p:nvGraphicFramePr>
        <p:xfrm>
          <a:off x="1414244" y="4139967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838080" progId="Equation.DSMT4">
                  <p:embed/>
                </p:oleObj>
              </mc:Choice>
              <mc:Fallback>
                <p:oleObj name="Equation" r:id="rId8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44" y="4139967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53"/>
          <p:cNvGraphicFramePr>
            <a:graphicFrameLocks noChangeAspect="1"/>
          </p:cNvGraphicFramePr>
          <p:nvPr/>
        </p:nvGraphicFramePr>
        <p:xfrm>
          <a:off x="2205489" y="4139967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5600" imgH="838080" progId="Equation.DSMT4">
                  <p:embed/>
                </p:oleObj>
              </mc:Choice>
              <mc:Fallback>
                <p:oleObj name="Equation" r:id="rId10" imgW="1155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489" y="4139967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remaining portion of the pizza and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missing portion of the pizza.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pizza was cut into 8 equal pieces. The 5 pieces </a:t>
            </a:r>
          </a:p>
          <a:p>
            <a:pPr marL="514350" indent="-514350"/>
            <a:r>
              <a:rPr lang="en-US" dirty="0"/>
              <a:t>	remaining represent     of the pizza. </a:t>
            </a:r>
          </a:p>
          <a:p>
            <a:pPr marL="514350" indent="-514350">
              <a:buAutoNum type="alphaLcPeriod" startAt="2"/>
            </a:pPr>
            <a:r>
              <a:rPr lang="en-US" dirty="0"/>
              <a:t>The missing portion of the pizza represents     of the </a:t>
            </a:r>
          </a:p>
          <a:p>
            <a:pPr marL="514350" indent="-514350"/>
            <a:r>
              <a:rPr lang="en-US" dirty="0"/>
              <a:t>	pizza. 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038600" y="3674378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838080" progId="Equation.DSMT4">
                  <p:embed/>
                </p:oleObj>
              </mc:Choice>
              <mc:Fallback>
                <p:oleObj name="Equation" r:id="rId2" imgW="266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74378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10"/>
          <p:cNvGraphicFramePr>
            <a:graphicFrameLocks noChangeAspect="1"/>
          </p:cNvGraphicFramePr>
          <p:nvPr/>
        </p:nvGraphicFramePr>
        <p:xfrm>
          <a:off x="7315200" y="4199389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838080" progId="Equation.DSMT4">
                  <p:embed/>
                </p:oleObj>
              </mc:Choice>
              <mc:Fallback>
                <p:oleObj name="Equation" r:id="rId4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99389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1219200"/>
            <a:ext cx="2133600" cy="210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Understanding Proper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dirty="0"/>
              <a:t>Draw a figure to represent the fraction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    indicates 5 of 6 equal parts. Drawing a figure to </a:t>
            </a:r>
          </a:p>
          <a:p>
            <a:r>
              <a:rPr lang="en-US" dirty="0"/>
              <a:t>represent this fraction, we divide a circle into 6 equal sections and shade 5 of them. (</a:t>
            </a:r>
            <a:r>
              <a:rPr lang="en-US" b="1" dirty="0"/>
              <a:t>Note:</a:t>
            </a:r>
            <a:r>
              <a:rPr lang="en-US" dirty="0"/>
              <a:t> Figures other than circles can be used.)</a:t>
            </a:r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6210300" y="11430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838080" progId="Equation.DSMT4">
                  <p:embed/>
                </p:oleObj>
              </mc:Choice>
              <mc:Fallback>
                <p:oleObj name="Equation" r:id="rId2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1143000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3909575"/>
            <a:ext cx="3108960" cy="211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4038" y="2201411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201411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Understanding Improper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Write a fraction that indicates the shaded parts of the figure.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There are two squares, each</a:t>
            </a:r>
          </a:p>
          <a:p>
            <a:r>
              <a:rPr lang="en-US" dirty="0"/>
              <a:t>separated into 3 equal parts.</a:t>
            </a:r>
          </a:p>
          <a:p>
            <a:r>
              <a:rPr lang="en-US" dirty="0"/>
              <a:t>This means that the denominator is 3. The shading here indicates 5 of these equal parts, which means the numerator is 5. Thus, the shaded part of the figure can </a:t>
            </a:r>
          </a:p>
          <a:p>
            <a:r>
              <a:rPr lang="en-US" dirty="0"/>
              <a:t>be represented by the improper fraction</a:t>
            </a:r>
          </a:p>
        </p:txBody>
      </p:sp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6417578" y="4978866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838080" progId="Equation.DSMT4">
                  <p:embed/>
                </p:oleObj>
              </mc:Choice>
              <mc:Fallback>
                <p:oleObj name="Equation" r:id="rId2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78" y="4978866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46320" y="1828800"/>
            <a:ext cx="3840480" cy="17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Evaluating Fractions Involving 0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09600" y="3505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838080" progId="Equation.DSMT4">
                  <p:embed/>
                </p:oleObj>
              </mc:Choice>
              <mc:Fallback>
                <p:oleObj name="Equation" r:id="rId2" imgW="9270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609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838080" progId="Equation.DSMT4">
                  <p:embed/>
                </p:oleObj>
              </mc:Choice>
              <mc:Fallback>
                <p:oleObj name="Equation" r:id="rId4" imgW="1104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4387850" y="348826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488267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4387850" y="4648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838080" progId="Equation.DSMT4">
                  <p:embed/>
                </p:oleObj>
              </mc:Choice>
              <mc:Fallback>
                <p:oleObj name="Equation" r:id="rId8" imgW="7491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648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93850" y="38100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307" imgH="291973" progId="Equation.DSMT4">
                  <p:embed/>
                </p:oleObj>
              </mc:Choice>
              <mc:Fallback>
                <p:oleObj name="Equation" r:id="rId10" imgW="444307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38100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24722" y="49276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307" imgH="291973" progId="Equation.DSMT4">
                  <p:embed/>
                </p:oleObj>
              </mc:Choice>
              <mc:Fallback>
                <p:oleObj name="Equation" r:id="rId12" imgW="44430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722" y="49276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70500" y="3742267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92300" imgH="406400" progId="Equation.DSMT4">
                  <p:embed/>
                </p:oleObj>
              </mc:Choice>
              <mc:Fallback>
                <p:oleObj name="Equation" r:id="rId14" imgW="1892300" imgH="4064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742267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30800" y="4876800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92300" imgH="406400" progId="Equation.DSMT4">
                  <p:embed/>
                </p:oleObj>
              </mc:Choice>
              <mc:Fallback>
                <p:oleObj name="Equation" r:id="rId16" imgW="1892300" imgH="406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876800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n-US" dirty="0"/>
              <a:t>Find the value of each expression.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b="1" dirty="0"/>
              <a:t>Solution</a:t>
            </a:r>
          </a:p>
        </p:txBody>
      </p:sp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609600" y="1828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838080" progId="Equation.DSMT4">
                  <p:embed/>
                </p:oleObj>
              </mc:Choice>
              <mc:Fallback>
                <p:oleObj name="Equation" r:id="rId18" imgW="92700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2552700" y="1828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4840" imgH="838080" progId="Equation.DSMT4">
                  <p:embed/>
                </p:oleObj>
              </mc:Choice>
              <mc:Fallback>
                <p:oleObj name="Equation" r:id="rId20" imgW="110484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8288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4419600" y="1828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14400" imgH="838080" progId="Equation.DSMT4">
                  <p:embed/>
                </p:oleObj>
              </mc:Choice>
              <mc:Fallback>
                <p:oleObj name="Equation" r:id="rId22" imgW="9144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61087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9160" imgH="838080" progId="Equation.DSMT4">
                  <p:embed/>
                </p:oleObj>
              </mc:Choice>
              <mc:Fallback>
                <p:oleObj name="Equation" r:id="rId24" imgW="74916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Rule for the Placement of Negative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integers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0,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preferred form is to leave the negative sign in front of the fraction. In some cases a negative numerator is acceptable, but a negative sign is seldom used in a denominator.</a:t>
            </a:r>
          </a:p>
        </p:txBody>
      </p:sp>
      <p:graphicFrame>
        <p:nvGraphicFramePr>
          <p:cNvPr id="716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151357"/>
              </p:ext>
            </p:extLst>
          </p:nvPr>
        </p:nvGraphicFramePr>
        <p:xfrm>
          <a:off x="3454400" y="1905000"/>
          <a:ext cx="223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34880" imgH="838080" progId="Equation.DSMT4">
                  <p:embed/>
                </p:oleObj>
              </mc:Choice>
              <mc:Fallback>
                <p:oleObj name="Equation" r:id="rId2" imgW="22348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1905000"/>
                        <a:ext cx="223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Placing Negative Signs in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36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1024855" y="1303789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00" imgH="838080" progId="Equation.DSMT4">
                  <p:embed/>
                </p:oleObj>
              </mc:Choice>
              <mc:Fallback>
                <p:oleObj name="Equation" r:id="rId2" imgW="495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855" y="1303789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1565945" y="1303789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838080" progId="Equation.DSMT4">
                  <p:embed/>
                </p:oleObj>
              </mc:Choice>
              <mc:Fallback>
                <p:oleObj name="Equation" r:id="rId4" imgW="736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945" y="1303789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/>
        </p:nvGraphicFramePr>
        <p:xfrm>
          <a:off x="2387600" y="1312178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838080" progId="Equation.DSMT4">
                  <p:embed/>
                </p:oleObj>
              </mc:Choice>
              <mc:Fallback>
                <p:oleObj name="Equation" r:id="rId6" imgW="736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312178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/>
        </p:nvGraphicFramePr>
        <p:xfrm>
          <a:off x="1032545" y="2370589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838080" progId="Equation.DSMT4">
                  <p:embed/>
                </p:oleObj>
              </mc:Choice>
              <mc:Fallback>
                <p:oleObj name="Equation" r:id="rId8" imgW="685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2545" y="2370589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/>
        </p:nvGraphicFramePr>
        <p:xfrm>
          <a:off x="1752600" y="2362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838080" progId="Equation.DSMT4">
                  <p:embed/>
                </p:oleObj>
              </mc:Choice>
              <mc:Fallback>
                <p:oleObj name="Equation" r:id="rId10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362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/>
          <p:cNvGraphicFramePr>
            <a:graphicFrameLocks noChangeAspect="1"/>
          </p:cNvGraphicFramePr>
          <p:nvPr/>
        </p:nvGraphicFramePr>
        <p:xfrm>
          <a:off x="2701255" y="2370589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49160" imgH="838080" progId="Equation.DSMT4">
                  <p:embed/>
                </p:oleObj>
              </mc:Choice>
              <mc:Fallback>
                <p:oleObj name="Equation" r:id="rId12" imgW="749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55" y="2370589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4" name="Object 10"/>
          <p:cNvGraphicFramePr>
            <a:graphicFrameLocks noChangeAspect="1"/>
          </p:cNvGraphicFramePr>
          <p:nvPr/>
        </p:nvGraphicFramePr>
        <p:xfrm>
          <a:off x="3505200" y="26670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400" imgH="279360" progId="Equation.DSMT4">
                  <p:embed/>
                </p:oleObj>
              </mc:Choice>
              <mc:Fallback>
                <p:oleObj name="Equation" r:id="rId14" imgW="6984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6670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Graphing 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 each proper fraction on a number line.</a:t>
            </a:r>
          </a:p>
          <a:p>
            <a:endParaRPr lang="en-US" sz="800" dirty="0"/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sz="2000" dirty="0"/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609600" y="19050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838080" progId="Equation.DSMT4">
                  <p:embed/>
                </p:oleObj>
              </mc:Choice>
              <mc:Fallback>
                <p:oleObj name="Equation" r:id="rId2" imgW="723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72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648075"/>
            <a:ext cx="68389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505200" y="19812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400" imgH="838080" progId="Equation.DSMT4">
                  <p:embed/>
                </p:oleObj>
              </mc:Choice>
              <mc:Fallback>
                <p:oleObj name="Equation" r:id="rId5" imgW="698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81200"/>
                        <a:ext cx="69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6248400" y="1981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981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1678</TotalTime>
  <Words>981</Words>
  <Application>Microsoft Office PowerPoint</Application>
  <PresentationFormat>On-screen Show (4:3)</PresentationFormat>
  <Paragraphs>165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Courier New</vt:lpstr>
      <vt:lpstr>Office Theme</vt:lpstr>
      <vt:lpstr>Equation</vt:lpstr>
      <vt:lpstr>Section 4.R.1</vt:lpstr>
      <vt:lpstr>Example 1: Understanding Fractions</vt:lpstr>
      <vt:lpstr>Example 2: Understanding Fractions</vt:lpstr>
      <vt:lpstr>Example 3:  Understanding Proper Fractions</vt:lpstr>
      <vt:lpstr>Example 4: Understanding Improper Fractions </vt:lpstr>
      <vt:lpstr>Example 5: Evaluating Fractions Involving 0</vt:lpstr>
      <vt:lpstr>Procedure: Rule for the Placement of Negative Signs</vt:lpstr>
      <vt:lpstr>Example 6: Placing Negative Signs in Fractions</vt:lpstr>
      <vt:lpstr>Example 7:  Graphing Proper Fractions</vt:lpstr>
      <vt:lpstr>Example 7:  Graphing Proper Fractions (cont.)</vt:lpstr>
      <vt:lpstr>Example 8: Graphing improper Fractions</vt:lpstr>
      <vt:lpstr>Example 9: Identifying Types of Fractions and Mixed Numbers</vt:lpstr>
      <vt:lpstr>Example 10: Application: Understanding Mixed Numbers</vt:lpstr>
      <vt:lpstr>Example 10: Application: Understanding Mixed Numbers (cont.)</vt:lpstr>
      <vt:lpstr>Example 11: Application: Understanding Mixed Numbers</vt:lpstr>
      <vt:lpstr>Example 12: Graphing Mixed Numbers </vt:lpstr>
      <vt:lpstr>Procedure: To Change a Mixed Number to an Improper Fraction</vt:lpstr>
      <vt:lpstr>Example 13: Changing Mixed Number to Improper Fractions</vt:lpstr>
      <vt:lpstr>Example 14: Mixed Numbers to Improper Fractions</vt:lpstr>
      <vt:lpstr>Example 14: Mixed Numbers to an Improper Fractions (cont.)</vt:lpstr>
      <vt:lpstr>Procedure: To Change an Improper Fraction to a Mixed Number</vt:lpstr>
      <vt:lpstr>Example 15: Changing Improper Fractions to Mixed Numbers</vt:lpstr>
      <vt:lpstr>Example 15: Changing Improper Fractions to Mixed Numbers (cont.)</vt:lpstr>
      <vt:lpstr>Example 16: Changing Improper Fractions to Mixed Numbers</vt:lpstr>
      <vt:lpstr>Example 16: Changing Improper Fractions to Mixed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237</cp:revision>
  <dcterms:created xsi:type="dcterms:W3CDTF">2013-04-26T14:43:13Z</dcterms:created>
  <dcterms:modified xsi:type="dcterms:W3CDTF">2024-07-10T15:01:42Z</dcterms:modified>
</cp:coreProperties>
</file>