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87" r:id="rId4"/>
    <p:sldId id="288" r:id="rId5"/>
    <p:sldId id="261" r:id="rId6"/>
    <p:sldId id="286" r:id="rId7"/>
    <p:sldId id="264" r:id="rId8"/>
    <p:sldId id="284" r:id="rId9"/>
    <p:sldId id="268" r:id="rId10"/>
    <p:sldId id="269" r:id="rId11"/>
    <p:sldId id="270" r:id="rId12"/>
    <p:sldId id="289" r:id="rId13"/>
    <p:sldId id="271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0000"/>
    <a:srgbClr val="2D7D9F"/>
    <a:srgbClr val="000099"/>
    <a:srgbClr val="0000FF"/>
    <a:srgbClr val="FF00FF"/>
    <a:srgbClr val="99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50000" autoAdjust="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e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9.e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e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3.emf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2.bin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2.e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emf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emf"/><Relationship Id="rId7" Type="http://schemas.openxmlformats.org/officeDocument/2006/relationships/image" Target="../media/image32.e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emf"/><Relationship Id="rId5" Type="http://schemas.openxmlformats.org/officeDocument/2006/relationships/image" Target="../media/image31.e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4.R.5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Scientific Notation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2072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Use a graphing calculator to evaluate each expression. Leave the answer in scientific notation.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777001"/>
              </p:ext>
            </p:extLst>
          </p:nvPr>
        </p:nvGraphicFramePr>
        <p:xfrm>
          <a:off x="1066800" y="2255838"/>
          <a:ext cx="27003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040" imgH="838080" progId="Equation.DSMT4">
                  <p:embed/>
                </p:oleObj>
              </mc:Choice>
              <mc:Fallback>
                <p:oleObj name="Equation" r:id="rId2" imgW="2705040" imgH="838080" progId="Equation.DSMT4">
                  <p:embed/>
                  <p:pic>
                    <p:nvPicPr>
                      <p:cNvPr id="0" name="Picture 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55838"/>
                        <a:ext cx="2700338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60200"/>
              </p:ext>
            </p:extLst>
          </p:nvPr>
        </p:nvGraphicFramePr>
        <p:xfrm>
          <a:off x="5946775" y="2122487"/>
          <a:ext cx="22828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0" imgH="990360" progId="Equation.DSMT4">
                  <p:embed/>
                </p:oleObj>
              </mc:Choice>
              <mc:Fallback>
                <p:oleObj name="Equation" r:id="rId4" imgW="2286000" imgH="990360" progId="Equation.DSMT4">
                  <p:embed/>
                  <p:pic>
                    <p:nvPicPr>
                      <p:cNvPr id="0" name="Picture 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2122487"/>
                        <a:ext cx="2282825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57200" y="3200400"/>
            <a:ext cx="620464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With a TI-84 Plus calculator (set in </a:t>
            </a:r>
            <a:br>
              <a:rPr lang="en-US" sz="2800" dirty="0"/>
            </a:br>
            <a:r>
              <a:rPr lang="en-US" sz="2800" dirty="0"/>
              <a:t>scientific notation mode) the display </a:t>
            </a:r>
            <a:br>
              <a:rPr lang="en-US" sz="2800" dirty="0"/>
            </a:br>
            <a:r>
              <a:rPr lang="en-US" sz="2800" dirty="0"/>
              <a:t>should appear as shown here. Note </a:t>
            </a:r>
            <a:br>
              <a:rPr lang="en-US" sz="2800" dirty="0"/>
            </a:br>
            <a:r>
              <a:rPr lang="en-US" sz="2800" dirty="0"/>
              <a:t>that the E in the display indicates an </a:t>
            </a:r>
            <a:br>
              <a:rPr lang="en-US" sz="2800" dirty="0"/>
            </a:br>
            <a:r>
              <a:rPr lang="en-US" sz="2800" dirty="0"/>
              <a:t>exponent with base 10.</a:t>
            </a:r>
          </a:p>
        </p:txBody>
      </p:sp>
      <p:pic>
        <p:nvPicPr>
          <p:cNvPr id="82407" name="Picture 48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0" y="3810000"/>
            <a:ext cx="240982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41020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132344"/>
            <a:ext cx="6788974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With a graphing calculator (set in </a:t>
            </a:r>
            <a:br>
              <a:rPr lang="en-US" sz="2800" dirty="0"/>
            </a:br>
            <a:r>
              <a:rPr lang="en-US" sz="2800" dirty="0"/>
              <a:t>scientific notation mode) the display </a:t>
            </a:r>
            <a:br>
              <a:rPr lang="en-US" sz="2800" dirty="0"/>
            </a:br>
            <a:r>
              <a:rPr lang="en-US" sz="2800" dirty="0"/>
              <a:t>should appear as shown here. </a:t>
            </a:r>
            <a:br>
              <a:rPr lang="en-US" sz="2800" dirty="0"/>
            </a:br>
            <a:r>
              <a:rPr lang="en-US" sz="2800" dirty="0"/>
              <a:t>Note: Remember, the caret key </a:t>
            </a:r>
            <a:br>
              <a:rPr lang="en-US" sz="2800" dirty="0"/>
            </a:br>
            <a:r>
              <a:rPr lang="en-US" sz="2800" dirty="0"/>
              <a:t>         is used to indicate an exponent </a:t>
            </a:r>
            <a:br>
              <a:rPr lang="en-US" sz="2800" dirty="0"/>
            </a:br>
            <a:r>
              <a:rPr lang="en-US" sz="2800" dirty="0"/>
              <a:t> and that the numerator and </a:t>
            </a:r>
            <a:br>
              <a:rPr lang="en-US" sz="2800" dirty="0"/>
            </a:br>
            <a:r>
              <a:rPr lang="en-US" sz="2800" dirty="0"/>
              <a:t> denominator must be set in parentheses.</a:t>
            </a:r>
          </a:p>
        </p:txBody>
      </p:sp>
      <p:pic>
        <p:nvPicPr>
          <p:cNvPr id="10" name="Picture 7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9286" y="2971800"/>
            <a:ext cx="731520" cy="357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371600"/>
            <a:ext cx="237172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You can press the MODE key and select SCI on the first line to have all decimal calculations in scientific notation.</a:t>
            </a:r>
          </a:p>
        </p:txBody>
      </p:sp>
    </p:spTree>
    <p:extLst>
      <p:ext uri="{BB962C8B-B14F-4D97-AF65-F5344CB8AC3E}">
        <p14:creationId xmlns:p14="http://schemas.microsoft.com/office/powerpoint/2010/main" val="1923013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534400" cy="14630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light-year is the distance light travels in one year. Use a graphing calculator to find the length of a light-year in scientific notation if light travels 186,000 mile per second.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2819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3413760"/>
            <a:ext cx="345769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60 seconds = 1 minute</a:t>
            </a:r>
          </a:p>
          <a:p>
            <a:r>
              <a:rPr lang="en-US" sz="2800" dirty="0"/>
              <a:t>60 minutes = 1 hour</a:t>
            </a:r>
          </a:p>
          <a:p>
            <a:r>
              <a:rPr lang="en-US" sz="2800" dirty="0"/>
              <a:t>24 hours = 1 day</a:t>
            </a:r>
          </a:p>
          <a:p>
            <a:r>
              <a:rPr lang="en-US" sz="2800" dirty="0"/>
              <a:t>365 days = 1 year</a:t>
            </a:r>
          </a:p>
          <a:p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3982720" y="3429000"/>
            <a:ext cx="5008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Multiplication gives the following </a:t>
            </a:r>
            <a:br>
              <a:rPr lang="en-US" sz="2800" dirty="0"/>
            </a:br>
            <a:r>
              <a:rPr lang="en-US" sz="2800" dirty="0"/>
              <a:t>display on your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89960"/>
            <a:ext cx="8534400" cy="14630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Thus, a light-year is                            , or 5,865,696,000,000 miles (5 trillion, 865 billion, 696 million miles).</a:t>
            </a:r>
          </a:p>
        </p:txBody>
      </p:sp>
      <p:graphicFrame>
        <p:nvGraphicFramePr>
          <p:cNvPr id="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938035"/>
              </p:ext>
            </p:extLst>
          </p:nvPr>
        </p:nvGraphicFramePr>
        <p:xfrm>
          <a:off x="3475038" y="3541923"/>
          <a:ext cx="20764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000" imgH="380880" progId="Equation.DSMT4">
                  <p:embed/>
                </p:oleObj>
              </mc:Choice>
              <mc:Fallback>
                <p:oleObj name="Equation" r:id="rId2" imgW="2070000" imgH="380880" progId="Equation.DSMT4">
                  <p:embed/>
                  <p:pic>
                    <p:nvPicPr>
                      <p:cNvPr id="0" name="Picture 9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038" y="3541923"/>
                        <a:ext cx="2076450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326" name="Picture 9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1371600"/>
            <a:ext cx="24193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decimal number, then in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scientific notation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N </a:t>
            </a:r>
            <a:r>
              <a:rPr lang="en-US" b="1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a </a:t>
            </a:r>
            <a:r>
              <a:rPr lang="en-US" b="1" dirty="0">
                <a:solidFill>
                  <a:srgbClr val="0000FF"/>
                </a:solidFill>
                <a:latin typeface="ＭＳ ゴシック"/>
                <a:ea typeface="ＭＳ ゴシック"/>
                <a:cs typeface="ＭＳ ゴシック"/>
              </a:rPr>
              <a:t>×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10</a:t>
            </a:r>
            <a:r>
              <a:rPr lang="en-US" b="1" i="1" baseline="30000" dirty="0">
                <a:solidFill>
                  <a:srgbClr val="0000FF"/>
                </a:solidFill>
                <a:latin typeface="Calibri" pitchFamily="34" charset="0"/>
              </a:rPr>
              <a:t>n</a:t>
            </a:r>
            <a:r>
              <a:rPr lang="en-US" b="1" i="1" baseline="300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1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10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integer.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Write the following decimal numbers in scientific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400693"/>
              </p:ext>
            </p:extLst>
          </p:nvPr>
        </p:nvGraphicFramePr>
        <p:xfrm>
          <a:off x="950491" y="2353574"/>
          <a:ext cx="15224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330120" progId="Equation.DSMT4">
                  <p:embed/>
                </p:oleObj>
              </mc:Choice>
              <mc:Fallback>
                <p:oleObj name="Equation" r:id="rId2" imgW="1511280" imgH="330120" progId="Equation.DSMT4">
                  <p:embed/>
                  <p:pic>
                    <p:nvPicPr>
                      <p:cNvPr id="0" name="Picture 5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491" y="2353574"/>
                        <a:ext cx="1522413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14587"/>
              </p:ext>
            </p:extLst>
          </p:nvPr>
        </p:nvGraphicFramePr>
        <p:xfrm>
          <a:off x="2667000" y="337735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040" imgH="264960" progId="Equation.DSMT4">
                  <p:embed/>
                </p:oleObj>
              </mc:Choice>
              <mc:Fallback>
                <p:oleObj name="Equation" r:id="rId4" imgW="914040" imgH="264960" progId="Equation.DSMT4">
                  <p:embed/>
                  <p:pic>
                    <p:nvPicPr>
                      <p:cNvPr id="0" name="Picture 5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7735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862505"/>
              </p:ext>
            </p:extLst>
          </p:nvPr>
        </p:nvGraphicFramePr>
        <p:xfrm>
          <a:off x="3652206" y="3234904"/>
          <a:ext cx="365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47880" imgH="484560" progId="Equation.DSMT4">
                  <p:embed/>
                </p:oleObj>
              </mc:Choice>
              <mc:Fallback>
                <p:oleObj name="Equation" r:id="rId6" imgW="3647880" imgH="484560" progId="Equation.DSMT4">
                  <p:embed/>
                  <p:pic>
                    <p:nvPicPr>
                      <p:cNvPr id="0" name="Picture 5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206" y="3234904"/>
                        <a:ext cx="365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715793"/>
              </p:ext>
            </p:extLst>
          </p:nvPr>
        </p:nvGraphicFramePr>
        <p:xfrm>
          <a:off x="4711700" y="2362200"/>
          <a:ext cx="19177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760" imgH="291960" progId="Equation.DSMT4">
                  <p:embed/>
                </p:oleObj>
              </mc:Choice>
              <mc:Fallback>
                <p:oleObj name="Equation" r:id="rId8" imgW="1904760" imgH="291960" progId="Equation.DSMT4">
                  <p:embed/>
                  <p:pic>
                    <p:nvPicPr>
                      <p:cNvPr id="0" name="Picture 5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2362200"/>
                        <a:ext cx="191770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887980"/>
              </p:ext>
            </p:extLst>
          </p:nvPr>
        </p:nvGraphicFramePr>
        <p:xfrm>
          <a:off x="1068387" y="3372118"/>
          <a:ext cx="15224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330120" progId="Equation.DSMT4">
                  <p:embed/>
                </p:oleObj>
              </mc:Choice>
              <mc:Fallback>
                <p:oleObj name="Equation" r:id="rId10" imgW="1511280" imgH="330120" progId="Equation.DSMT4">
                  <p:embed/>
                  <p:pic>
                    <p:nvPicPr>
                      <p:cNvPr id="0" name="Picture 6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7" y="3372118"/>
                        <a:ext cx="1522413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3"/>
          <p:cNvSpPr txBox="1">
            <a:spLocks/>
          </p:cNvSpPr>
          <p:nvPr/>
        </p:nvSpPr>
        <p:spPr>
          <a:xfrm>
            <a:off x="1066800" y="3725001"/>
            <a:ext cx="7620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To check, move the decimal point 6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right and get the original number:</a:t>
            </a:r>
          </a:p>
        </p:txBody>
      </p:sp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54623"/>
              </p:ext>
            </p:extLst>
          </p:nvPr>
        </p:nvGraphicFramePr>
        <p:xfrm>
          <a:off x="2049408" y="4912126"/>
          <a:ext cx="358933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81280" imgH="469800" progId="Equation.DSMT4">
                  <p:embed/>
                </p:oleObj>
              </mc:Choice>
              <mc:Fallback>
                <p:oleObj name="Equation" r:id="rId12" imgW="3581280" imgH="469800" progId="Equation.DSMT4">
                  <p:embed/>
                  <p:pic>
                    <p:nvPicPr>
                      <p:cNvPr id="0" name="Picture 6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08" y="4912126"/>
                        <a:ext cx="3589338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962400" y="5364908"/>
            <a:ext cx="1312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1 2  3 4 5 6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979334" y="5288708"/>
            <a:ext cx="1277365" cy="154888"/>
            <a:chOff x="3979334" y="5638800"/>
            <a:chExt cx="1277365" cy="154888"/>
          </a:xfrm>
        </p:grpSpPr>
        <p:sp>
          <p:nvSpPr>
            <p:cNvPr id="24" name="Freeform 23"/>
            <p:cNvSpPr/>
            <p:nvPr/>
          </p:nvSpPr>
          <p:spPr>
            <a:xfrm>
              <a:off x="3979334" y="5638800"/>
              <a:ext cx="266700" cy="146050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 rot="21165741">
              <a:off x="4211697" y="5648739"/>
              <a:ext cx="250026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 rot="21165741">
              <a:off x="4446808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21165741">
              <a:off x="4641122" y="5645926"/>
              <a:ext cx="21600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21165741">
              <a:off x="5014815" y="5645175"/>
              <a:ext cx="241884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 rot="21165741">
              <a:off x="4822442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208252" y="22270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2F6352C9-E80B-4D5B-953D-5C5BE1969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067639"/>
              </p:ext>
            </p:extLst>
          </p:nvPr>
        </p:nvGraphicFramePr>
        <p:xfrm>
          <a:off x="5673446" y="5023595"/>
          <a:ext cx="151447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11280" imgH="330120" progId="Equation.DSMT4">
                  <p:embed/>
                </p:oleObj>
              </mc:Choice>
              <mc:Fallback>
                <p:oleObj name="Equation" r:id="rId14" imgW="1511280" imgH="33012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446" y="5023595"/>
                        <a:ext cx="151447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 txBox="1">
            <a:spLocks/>
          </p:cNvSpPr>
          <p:nvPr/>
        </p:nvSpPr>
        <p:spPr>
          <a:xfrm>
            <a:off x="457200" y="1219201"/>
            <a:ext cx="8229600" cy="147117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>
                <a:solidFill>
                  <a:schemeClr val="tx1"/>
                </a:solidFill>
              </a:rPr>
              <a:t>To check, move the decimal point 7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left and get the original number:</a:t>
            </a:r>
          </a:p>
        </p:txBody>
      </p:sp>
      <p:sp>
        <p:nvSpPr>
          <p:cNvPr id="2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324978"/>
              </p:ext>
            </p:extLst>
          </p:nvPr>
        </p:nvGraphicFramePr>
        <p:xfrm>
          <a:off x="2926030" y="135884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264960" progId="Equation.DSMT4">
                  <p:embed/>
                </p:oleObj>
              </mc:Choice>
              <mc:Fallback>
                <p:oleObj name="Equation" r:id="rId2" imgW="914040" imgH="26496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030" y="135884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784084"/>
              </p:ext>
            </p:extLst>
          </p:nvPr>
        </p:nvGraphicFramePr>
        <p:xfrm>
          <a:off x="3872180" y="1219200"/>
          <a:ext cx="381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4040" imgH="484560" progId="Equation.DSMT4">
                  <p:embed/>
                </p:oleObj>
              </mc:Choice>
              <mc:Fallback>
                <p:oleObj name="Equation" r:id="rId4" imgW="3794040" imgH="48456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180" y="1219200"/>
                        <a:ext cx="3810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677483"/>
              </p:ext>
            </p:extLst>
          </p:nvPr>
        </p:nvGraphicFramePr>
        <p:xfrm>
          <a:off x="929012" y="1362974"/>
          <a:ext cx="19177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291960" progId="Equation.DSMT4">
                  <p:embed/>
                </p:oleObj>
              </mc:Choice>
              <mc:Fallback>
                <p:oleObj name="Equation" r:id="rId6" imgW="1904760" imgH="29196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012" y="1362974"/>
                        <a:ext cx="191770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488350"/>
              </p:ext>
            </p:extLst>
          </p:nvPr>
        </p:nvGraphicFramePr>
        <p:xfrm>
          <a:off x="1447800" y="2902730"/>
          <a:ext cx="421163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203360" imgH="469800" progId="Equation.DSMT4">
                  <p:embed/>
                </p:oleObj>
              </mc:Choice>
              <mc:Fallback>
                <p:oleObj name="Equation" r:id="rId8" imgW="4203360" imgH="46980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02730"/>
                        <a:ext cx="4211637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581400" y="3409890"/>
            <a:ext cx="1500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7 6  5 4 3 2 1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581400" y="3276369"/>
            <a:ext cx="1340993" cy="152631"/>
            <a:chOff x="3581400" y="3110755"/>
            <a:chExt cx="1340993" cy="152631"/>
          </a:xfrm>
        </p:grpSpPr>
        <p:sp>
          <p:nvSpPr>
            <p:cNvPr id="35" name="Freeform 34"/>
            <p:cNvSpPr/>
            <p:nvPr/>
          </p:nvSpPr>
          <p:spPr>
            <a:xfrm rot="434259" flipH="1">
              <a:off x="4387870" y="3110755"/>
              <a:ext cx="185705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 rot="434259" flipH="1">
              <a:off x="4188556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 rot="434259" flipH="1">
              <a:off x="3986619" y="3112216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 rot="434259" flipH="1">
              <a:off x="3581400" y="3111465"/>
              <a:ext cx="245299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 rot="434259" flipH="1">
              <a:off x="3807618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 rot="434259" flipH="1">
              <a:off x="4548884" y="3112498"/>
              <a:ext cx="176408" cy="148208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 rot="434259" flipH="1">
              <a:off x="4703343" y="3116471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</p:grpSp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299476D6-82A3-460B-946E-36628089DE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721867"/>
              </p:ext>
            </p:extLst>
          </p:nvPr>
        </p:nvGraphicFramePr>
        <p:xfrm>
          <a:off x="5707780" y="3012396"/>
          <a:ext cx="190976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291960" progId="Equation.DSMT4">
                  <p:embed/>
                </p:oleObj>
              </mc:Choice>
              <mc:Fallback>
                <p:oleObj name="Equation" r:id="rId10" imgW="1904760" imgH="291960" progId="Equation.DSMT4">
                  <p:embed/>
                  <p:pic>
                    <p:nvPicPr>
                      <p:cNvPr id="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780" y="3012396"/>
                        <a:ext cx="1909763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 txBox="1">
            <a:spLocks/>
          </p:cNvSpPr>
          <p:nvPr/>
        </p:nvSpPr>
        <p:spPr>
          <a:xfrm>
            <a:off x="457200" y="1143000"/>
            <a:ext cx="7620000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Simplify the following expressions by first writing the decimal numbers in scientific notation and then using the properties of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858624"/>
              </p:ext>
            </p:extLst>
          </p:nvPr>
        </p:nvGraphicFramePr>
        <p:xfrm>
          <a:off x="989491" y="2524182"/>
          <a:ext cx="23891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876240" progId="Equation.DSMT4">
                  <p:embed/>
                </p:oleObj>
              </mc:Choice>
              <mc:Fallback>
                <p:oleObj name="Equation" r:id="rId2" imgW="2387520" imgH="87624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491" y="2524182"/>
                        <a:ext cx="238918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417939"/>
              </p:ext>
            </p:extLst>
          </p:nvPr>
        </p:nvGraphicFramePr>
        <p:xfrm>
          <a:off x="5459413" y="2497348"/>
          <a:ext cx="26177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990360" progId="Equation.DSMT4">
                  <p:embed/>
                </p:oleObj>
              </mc:Choice>
              <mc:Fallback>
                <p:oleObj name="Equation" r:id="rId4" imgW="2616120" imgH="99036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413" y="2497348"/>
                        <a:ext cx="26177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828677"/>
              </p:ext>
            </p:extLst>
          </p:nvPr>
        </p:nvGraphicFramePr>
        <p:xfrm>
          <a:off x="1096962" y="3960545"/>
          <a:ext cx="2713038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05040" imgH="876240" progId="Equation.DSMT4">
                  <p:embed/>
                </p:oleObj>
              </mc:Choice>
              <mc:Fallback>
                <p:oleObj name="Equation" r:id="rId6" imgW="2705040" imgH="87624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2" y="3960545"/>
                        <a:ext cx="2713038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177121"/>
              </p:ext>
            </p:extLst>
          </p:nvPr>
        </p:nvGraphicFramePr>
        <p:xfrm>
          <a:off x="3925570" y="3877574"/>
          <a:ext cx="3122612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08240" imgH="1042200" progId="Equation.DSMT4">
                  <p:embed/>
                </p:oleObj>
              </mc:Choice>
              <mc:Fallback>
                <p:oleObj name="Equation" r:id="rId8" imgW="3108240" imgH="104220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570" y="3877574"/>
                        <a:ext cx="3122612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7086600" y="3985524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 number in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096760" y="4576014"/>
            <a:ext cx="1132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086600" y="4880814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1304" y="26583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69057"/>
              </p:ext>
            </p:extLst>
          </p:nvPr>
        </p:nvGraphicFramePr>
        <p:xfrm>
          <a:off x="2132012" y="1169988"/>
          <a:ext cx="3887788" cy="129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86200" imgH="1282680" progId="Equation.DSMT4">
                  <p:embed/>
                </p:oleObj>
              </mc:Choice>
              <mc:Fallback>
                <p:oleObj name="Equation" r:id="rId2" imgW="3886200" imgH="128268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2" y="1169988"/>
                        <a:ext cx="3887788" cy="1290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172200" y="13716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 simplify by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82360" y="1657290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72200" y="1962090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rules for exponents.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058205"/>
              </p:ext>
            </p:extLst>
          </p:nvPr>
        </p:nvGraphicFramePr>
        <p:xfrm>
          <a:off x="2095500" y="2506663"/>
          <a:ext cx="19558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888840" progId="Equation.DSMT4">
                  <p:embed/>
                </p:oleObj>
              </mc:Choice>
              <mc:Fallback>
                <p:oleObj name="Equation" r:id="rId4" imgW="1942920" imgH="88884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506663"/>
                        <a:ext cx="195580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230293"/>
              </p:ext>
            </p:extLst>
          </p:nvPr>
        </p:nvGraphicFramePr>
        <p:xfrm>
          <a:off x="2108678" y="3421063"/>
          <a:ext cx="27305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17640" imgH="888840" progId="Equation.DSMT4">
                  <p:embed/>
                </p:oleObj>
              </mc:Choice>
              <mc:Fallback>
                <p:oleObj name="Equation" r:id="rId6" imgW="2717640" imgH="88884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78" y="3421063"/>
                        <a:ext cx="2730500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182669"/>
              </p:ext>
            </p:extLst>
          </p:nvPr>
        </p:nvGraphicFramePr>
        <p:xfrm>
          <a:off x="2082800" y="4494213"/>
          <a:ext cx="25019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89040" imgH="419040" progId="Equation.DSMT4">
                  <p:embed/>
                </p:oleObj>
              </mc:Choice>
              <mc:Fallback>
                <p:oleObj name="Equation" r:id="rId8" imgW="2489040" imgH="41904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494213"/>
                        <a:ext cx="2501900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286621"/>
              </p:ext>
            </p:extLst>
          </p:nvPr>
        </p:nvGraphicFramePr>
        <p:xfrm>
          <a:off x="2120900" y="5080000"/>
          <a:ext cx="167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920" imgH="393120" progId="Equation.DSMT4">
                  <p:embed/>
                </p:oleObj>
              </mc:Choice>
              <mc:Fallback>
                <p:oleObj name="Equation" r:id="rId10" imgW="1663920" imgH="393120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5080000"/>
                        <a:ext cx="1676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39397"/>
              </p:ext>
            </p:extLst>
          </p:nvPr>
        </p:nvGraphicFramePr>
        <p:xfrm>
          <a:off x="7389813" y="3803650"/>
          <a:ext cx="35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7400" imgH="292320" progId="Equation.DSMT4">
                  <p:embed/>
                </p:oleObj>
              </mc:Choice>
              <mc:Fallback>
                <p:oleObj name="Equation" r:id="rId12" imgW="347400" imgH="29232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3803650"/>
                        <a:ext cx="355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36116"/>
              </p:ext>
            </p:extLst>
          </p:nvPr>
        </p:nvGraphicFramePr>
        <p:xfrm>
          <a:off x="914400" y="1271588"/>
          <a:ext cx="26193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16120" imgH="990360" progId="Equation.DSMT4">
                  <p:embed/>
                </p:oleObj>
              </mc:Choice>
              <mc:Fallback>
                <p:oleObj name="Equation" r:id="rId2" imgW="2616120" imgH="9903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71588"/>
                        <a:ext cx="261937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321841"/>
              </p:ext>
            </p:extLst>
          </p:nvPr>
        </p:nvGraphicFramePr>
        <p:xfrm>
          <a:off x="3605213" y="1150938"/>
          <a:ext cx="367347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70200" imgH="1168200" progId="Equation.DSMT4">
                  <p:embed/>
                </p:oleObj>
              </mc:Choice>
              <mc:Fallback>
                <p:oleObj name="Equation" r:id="rId4" imgW="3670200" imgH="116820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1150938"/>
                        <a:ext cx="3673475" cy="117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7411720" y="119888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21880" y="1484570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number in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411720" y="1789370"/>
            <a:ext cx="12750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938164"/>
              </p:ext>
            </p:extLst>
          </p:nvPr>
        </p:nvGraphicFramePr>
        <p:xfrm>
          <a:off x="3617913" y="2779713"/>
          <a:ext cx="28098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3960" imgH="1091880" progId="Equation.DSMT4">
                  <p:embed/>
                </p:oleObj>
              </mc:Choice>
              <mc:Fallback>
                <p:oleObj name="Equation" r:id="rId6" imgW="2793960" imgH="109188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2779713"/>
                        <a:ext cx="2809875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7391400" y="2740224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91400" y="3025914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 by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91400" y="3330714"/>
            <a:ext cx="1600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 rules for exponents.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536836"/>
              </p:ext>
            </p:extLst>
          </p:nvPr>
        </p:nvGraphicFramePr>
        <p:xfrm>
          <a:off x="3617913" y="4248150"/>
          <a:ext cx="19986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81080" imgH="380880" progId="Equation.DSMT4">
                  <p:embed/>
                </p:oleObj>
              </mc:Choice>
              <mc:Fallback>
                <p:oleObj name="Equation" r:id="rId8" imgW="1981080" imgH="380880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248150"/>
                        <a:ext cx="199866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977783"/>
              </p:ext>
            </p:extLst>
          </p:nvPr>
        </p:nvGraphicFramePr>
        <p:xfrm>
          <a:off x="3617913" y="4781550"/>
          <a:ext cx="2644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28720" imgH="380880" progId="Equation.DSMT4">
                  <p:embed/>
                </p:oleObj>
              </mc:Choice>
              <mc:Fallback>
                <p:oleObj name="Equation" r:id="rId10" imgW="2628720" imgH="38088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781550"/>
                        <a:ext cx="2644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37703"/>
              </p:ext>
            </p:extLst>
          </p:nvPr>
        </p:nvGraphicFramePr>
        <p:xfrm>
          <a:off x="3657600" y="5334000"/>
          <a:ext cx="165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36560" imgH="393120" progId="Equation.DSMT4">
                  <p:embed/>
                </p:oleObj>
              </mc:Choice>
              <mc:Fallback>
                <p:oleObj name="Equation" r:id="rId12" imgW="1636560" imgH="393120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334000"/>
                        <a:ext cx="1651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14800" y="2362200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0.3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29200" y="2362200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878" y="141329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962400" y="2895600"/>
            <a:ext cx="8382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724400" y="3505200"/>
            <a:ext cx="7620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876800" y="2895600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047226" y="3480756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28" grpId="0"/>
      <p:bldP spid="29" grpId="0"/>
      <p:bldP spid="4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336804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Light travels approximately             meters per second. How many meters per minute does light travel?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Since there are 60 seconds in one minute, multiply by 60.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386547"/>
              </p:ext>
            </p:extLst>
          </p:nvPr>
        </p:nvGraphicFramePr>
        <p:xfrm>
          <a:off x="4526383" y="1291376"/>
          <a:ext cx="9255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393120" progId="Equation.DSMT4">
                  <p:embed/>
                </p:oleObj>
              </mc:Choice>
              <mc:Fallback>
                <p:oleObj name="Equation" r:id="rId2" imgW="914040" imgH="393120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6383" y="1291376"/>
                        <a:ext cx="925513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339467"/>
              </p:ext>
            </p:extLst>
          </p:nvPr>
        </p:nvGraphicFramePr>
        <p:xfrm>
          <a:off x="2057400" y="3429000"/>
          <a:ext cx="31702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63320" imgH="393120" progId="Equation.DSMT4">
                  <p:embed/>
                </p:oleObj>
              </mc:Choice>
              <mc:Fallback>
                <p:oleObj name="Equation" r:id="rId4" imgW="3163320" imgH="393120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29000"/>
                        <a:ext cx="3170238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04623"/>
              </p:ext>
            </p:extLst>
          </p:nvPr>
        </p:nvGraphicFramePr>
        <p:xfrm>
          <a:off x="3657600" y="3962400"/>
          <a:ext cx="224313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9920" imgH="393120" progId="Equation.DSMT4">
                  <p:embed/>
                </p:oleObj>
              </mc:Choice>
              <mc:Fallback>
                <p:oleObj name="Equation" r:id="rId6" imgW="2239920" imgH="393120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62400"/>
                        <a:ext cx="2243137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837648"/>
              </p:ext>
            </p:extLst>
          </p:nvPr>
        </p:nvGraphicFramePr>
        <p:xfrm>
          <a:off x="3673475" y="4470400"/>
          <a:ext cx="15843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2480" imgH="393120" progId="Equation.DSMT4">
                  <p:embed/>
                </p:oleObj>
              </mc:Choice>
              <mc:Fallback>
                <p:oleObj name="Equation" r:id="rId8" imgW="1572480" imgH="393120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4470400"/>
                        <a:ext cx="15843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3400" y="5267980"/>
            <a:ext cx="7035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Thus, light travels                  meters per minute.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521609"/>
              </p:ext>
            </p:extLst>
          </p:nvPr>
        </p:nvGraphicFramePr>
        <p:xfrm>
          <a:off x="3269615" y="5287665"/>
          <a:ext cx="1266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1440" imgH="393120" progId="Equation.DSMT4">
                  <p:embed/>
                </p:oleObj>
              </mc:Choice>
              <mc:Fallback>
                <p:oleObj name="Equation" r:id="rId10" imgW="1261440" imgH="39312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615" y="5287665"/>
                        <a:ext cx="12668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797047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</a:t>
            </a:r>
            <a:r>
              <a:rPr lang="en-US" sz="2800" b="1" dirty="0"/>
              <a:t>Note</a:t>
            </a:r>
            <a:r>
              <a:rPr lang="en-US" sz="2800" dirty="0"/>
              <a:t>: In decimal form, this is 18,000,000,000 meters </a:t>
            </a:r>
            <a:br>
              <a:rPr lang="en-US" sz="2800" dirty="0"/>
            </a:br>
            <a:r>
              <a:rPr lang="en-US" sz="2800" dirty="0"/>
              <a:t>per minute. So, you can see why scientists prefer </a:t>
            </a:r>
            <a:br>
              <a:rPr lang="en-US" sz="2800" dirty="0"/>
            </a:br>
            <a:r>
              <a:rPr lang="en-US" sz="2800" dirty="0"/>
              <a:t>scientific notation.)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560</Words>
  <Application>Microsoft Office PowerPoint</Application>
  <PresentationFormat>On-screen Show (4:3)</PresentationFormat>
  <Paragraphs>69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ＭＳ ゴシック</vt:lpstr>
      <vt:lpstr>Arial</vt:lpstr>
      <vt:lpstr>Calibri</vt:lpstr>
      <vt:lpstr>Symbol</vt:lpstr>
      <vt:lpstr>Times New Roman</vt:lpstr>
      <vt:lpstr>Office Theme</vt:lpstr>
      <vt:lpstr>Equation</vt:lpstr>
      <vt:lpstr>Section 4.R.5</vt:lpstr>
      <vt:lpstr>Definition: Scientific Notation</vt:lpstr>
      <vt:lpstr>Example 1: Writing Decimals in Scientific Notation</vt:lpstr>
      <vt:lpstr>Example 1: Writing Decimals in Scientific Notation (cont.)</vt:lpstr>
      <vt:lpstr>Example 2: Using Scientific Notation while Simplifying</vt:lpstr>
      <vt:lpstr>Example 2: Using Scientific Notation while Simplifying (cont.)</vt:lpstr>
      <vt:lpstr>Example 2: Using Scientific Notation while Simplifying (cont.)</vt:lpstr>
      <vt:lpstr>Example 3: Application: Scientific Notation</vt:lpstr>
      <vt:lpstr>Example 3: Application: Scientific Notation (cont.)</vt:lpstr>
      <vt:lpstr>Example 4: Scientific Notation and Calculator</vt:lpstr>
      <vt:lpstr>Example 4: Scientific Notation and Calculator (cont.)</vt:lpstr>
      <vt:lpstr>Note</vt:lpstr>
      <vt:lpstr>Example 5: Application: Scientific Notation and Calculator</vt:lpstr>
      <vt:lpstr>Example 5: Application: Scientific Notation and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321</cp:revision>
  <dcterms:created xsi:type="dcterms:W3CDTF">2013-04-26T14:43:13Z</dcterms:created>
  <dcterms:modified xsi:type="dcterms:W3CDTF">2024-07-10T17:57:32Z</dcterms:modified>
</cp:coreProperties>
</file>