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85" r:id="rId4"/>
    <p:sldId id="283" r:id="rId5"/>
    <p:sldId id="288" r:id="rId6"/>
    <p:sldId id="259" r:id="rId7"/>
    <p:sldId id="289" r:id="rId8"/>
    <p:sldId id="260" r:id="rId9"/>
    <p:sldId id="264" r:id="rId10"/>
    <p:sldId id="291" r:id="rId11"/>
    <p:sldId id="267" r:id="rId12"/>
    <p:sldId id="268" r:id="rId13"/>
    <p:sldId id="269" r:id="rId14"/>
    <p:sldId id="292" r:id="rId15"/>
    <p:sldId id="287" r:id="rId16"/>
    <p:sldId id="273" r:id="rId17"/>
    <p:sldId id="274" r:id="rId18"/>
    <p:sldId id="275" r:id="rId19"/>
    <p:sldId id="276" r:id="rId20"/>
    <p:sldId id="279" r:id="rId21"/>
    <p:sldId id="280" r:id="rId22"/>
    <p:sldId id="281" r:id="rId23"/>
    <p:sldId id="282" r:id="rId24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5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  <p:cmAuthor id="2" name="appaji" initials="a" lastIdx="1" clrIdx="2">
    <p:extLst>
      <p:ext uri="{19B8F6BF-5375-455C-9EA6-DF929625EA0E}">
        <p15:presenceInfo xmlns:p15="http://schemas.microsoft.com/office/powerpoint/2012/main" userId="S-1-5-21-1666015839-3846122634-945917319-22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1F497D"/>
    <a:srgbClr val="0000FF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1" autoAdjust="0"/>
    <p:restoredTop sz="94660"/>
  </p:normalViewPr>
  <p:slideViewPr>
    <p:cSldViewPr>
      <p:cViewPr varScale="1">
        <p:scale>
          <a:sx n="111" d="100"/>
          <a:sy n="111" d="100"/>
        </p:scale>
        <p:origin x="1368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7/10/2024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74198"/>
            <a:ext cx="8229600" cy="486936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1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3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6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9.png"/><Relationship Id="rId4" Type="http://schemas.openxmlformats.org/officeDocument/2006/relationships/image" Target="../media/image27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Operations with Real Numbers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5.R.1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0A673-185E-4885-B3F6-E1EE6A7E0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Calculating the Perimeter of a Rectangle (cont.)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927D65-B9E9-4367-B86C-76D45BECE0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just"/>
            <a:r>
              <a:rPr lang="en-US" sz="2400" b="1" dirty="0">
                <a:solidFill>
                  <a:srgbClr val="2D7D9F"/>
                </a:solidFill>
              </a:rPr>
              <a:t>Solution</a:t>
            </a:r>
          </a:p>
          <a:p>
            <a:pPr algn="just"/>
            <a:r>
              <a:rPr lang="en-US" sz="2400" dirty="0">
                <a:solidFill>
                  <a:srgbClr val="000000"/>
                </a:solidFill>
              </a:rPr>
              <a:t>To determine the amount of wallpaper border needed, find the distance around the top edge of the room. To do this, add the lengths of each side of the room together.</a:t>
            </a:r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r>
              <a:rPr lang="en-US" dirty="0"/>
              <a:t>                                                       </a:t>
            </a:r>
            <a:r>
              <a:rPr lang="en-US" sz="2000" dirty="0">
                <a:solidFill>
                  <a:srgbClr val="0070C0"/>
                </a:solidFill>
              </a:rPr>
              <a:t>Perimeter</a:t>
            </a:r>
          </a:p>
          <a:p>
            <a:endParaRPr lang="en-US" sz="2400" dirty="0"/>
          </a:p>
          <a:p>
            <a:r>
              <a:rPr lang="en-US" sz="2400" dirty="0">
                <a:solidFill>
                  <a:srgbClr val="000000"/>
                </a:solidFill>
              </a:rPr>
              <a:t>Barbara will need 50 feet of wallpaper border.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A9CBE01-F53B-497C-ADBA-881C1B5A98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549547"/>
              </p:ext>
            </p:extLst>
          </p:nvPr>
        </p:nvGraphicFramePr>
        <p:xfrm>
          <a:off x="3962400" y="2743200"/>
          <a:ext cx="863600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63280" imgH="1942920" progId="Equation.DSMT4">
                  <p:embed/>
                </p:oleObj>
              </mc:Choice>
              <mc:Fallback>
                <p:oleObj name="Equation" r:id="rId2" imgW="863280" imgH="1942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962400" y="2743200"/>
                        <a:ext cx="863600" cy="194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503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Rule for Subtraction with Real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74198"/>
                <a:ext cx="8229600" cy="1557349"/>
              </a:xfrm>
            </p:spPr>
            <p:txBody>
              <a:bodyPr>
                <a:spAutoFit/>
              </a:bodyPr>
              <a:lstStyle/>
              <a:p>
                <a:r>
                  <a:rPr sz="2800" dirty="0"/>
                  <a:t>For real numbers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sz="2800" dirty="0"/>
                  <a:t>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sz="2800" dirty="0"/>
                  <a:t>,</a:t>
                </a:r>
              </a:p>
              <a:p>
                <a:pPr algn="ctr">
                  <a:defRPr sz="2800"/>
                </a:pP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  <m:r>
                      <a:rPr>
                        <a:latin typeface="Cambria Math" panose="02040503050406030204" pitchFamily="18" charset="0"/>
                      </a:rPr>
                      <m:t>+(−</m:t>
                    </m:r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  <m:r>
                      <a:rPr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sz="2800" dirty="0"/>
                  <a:t>.</a:t>
                </a:r>
              </a:p>
              <a:p>
                <a:r>
                  <a:rPr sz="2800" dirty="0"/>
                  <a:t>To subtract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sz="2800" dirty="0"/>
                  <a:t>, add the opposite of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74198"/>
                <a:ext cx="8229600" cy="1557349"/>
              </a:xfrm>
              <a:blipFill>
                <a:blip r:embed="rId2"/>
                <a:stretch>
                  <a:fillRect l="-1328" t="-2682" b="-8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Subtraction with Real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200" dirty="0">
                    <a:solidFill>
                      <a:srgbClr val="000000"/>
                    </a:solidFill>
                  </a:rPr>
                  <a:t>Subtract.</a:t>
                </a:r>
              </a:p>
              <a:p>
                <a:pPr marL="514350" indent="-514350">
                  <a:buFont typeface="+mj-lt"/>
                  <a:buAutoNum type="alphaLcPeriod"/>
                  <a:defRPr sz="2000"/>
                </a:pPr>
                <a:r>
                  <a:rPr lang="en-US" sz="2200" dirty="0">
                    <a:solidFill>
                      <a:srgbClr val="000000"/>
                    </a:solidFill>
                  </a:rPr>
                  <a:t>​</a:t>
                </a:r>
                <a14:m>
                  <m:oMath xmlns:m="http://schemas.openxmlformats.org/officeDocument/2006/math">
                    <m:r>
                      <a:rPr lang="en-US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18−13</m:t>
                    </m:r>
                    <m:r>
                      <a:rPr lang="en-US" sz="22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=18+</m:t>
                    </m:r>
                    <m:d>
                      <m:dPr>
                        <m:ctrlPr>
                          <a:rPr lang="en-US" sz="22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−13</m:t>
                        </m:r>
                      </m:e>
                    </m:d>
                    <m:r>
                      <a:rPr lang="en-US" sz="22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=5 </m:t>
                    </m:r>
                  </m:oMath>
                </a14:m>
                <a:endParaRPr lang="en-US" sz="2200" dirty="0">
                  <a:solidFill>
                    <a:srgbClr val="000000"/>
                  </a:solidFill>
                </a:endParaRPr>
              </a:p>
              <a:p>
                <a:pPr>
                  <a:defRPr sz="2000"/>
                </a:pPr>
                <a:endParaRPr lang="en-US" sz="800" dirty="0">
                  <a:solidFill>
                    <a:srgbClr val="000000"/>
                  </a:solidFill>
                </a:endParaRPr>
              </a:p>
              <a:p>
                <a:pPr marL="514350" indent="-514350">
                  <a:buFont typeface="+mj-lt"/>
                  <a:buAutoNum type="alphaLcPeriod" startAt="2"/>
                  <a:defRPr sz="2000"/>
                </a:pPr>
                <a14:m>
                  <m:oMath xmlns:m="http://schemas.openxmlformats.org/officeDocument/2006/math">
                    <m:r>
                      <a:rPr lang="en-US" sz="22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18−13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−1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8+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</a:rPr>
                  <a:t>​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−13</m:t>
                        </m:r>
                      </m:e>
                    </m:d>
                  </m:oMath>
                </a14:m>
                <a:r>
                  <a:rPr lang="en-US" sz="2200" b="1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−31</m:t>
                    </m:r>
                    <m:r>
                      <a:rPr lang="en-US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200" b="1" dirty="0">
                  <a:solidFill>
                    <a:srgbClr val="000000"/>
                  </a:solidFill>
                </a:endParaRPr>
              </a:p>
              <a:p>
                <a:pPr>
                  <a:defRPr sz="2000"/>
                </a:pPr>
                <a:endParaRPr lang="en-US" sz="800" b="1" dirty="0">
                  <a:solidFill>
                    <a:srgbClr val="000000"/>
                  </a:solidFill>
                </a:endParaRPr>
              </a:p>
              <a:p>
                <a:pPr marL="514350" indent="-514350">
                  <a:buFont typeface="+mj-lt"/>
                  <a:buAutoNum type="alphaLcPeriod" startAt="3"/>
                  <a:defRPr sz="2000"/>
                </a:pPr>
                <a14:m>
                  <m:oMath xmlns:m="http://schemas.openxmlformats.org/officeDocument/2006/math">
                    <m:r>
                      <a:rPr lang="en-US" sz="220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2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2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d>
                    <m:r>
                      <a:rPr lang="en-US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14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</a:rPr>
                  <a:t>​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+6</m:t>
                        </m:r>
                      </m:e>
                    </m:d>
                    <m:r>
                      <a:rPr lang="en-US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20</m:t>
                    </m:r>
                  </m:oMath>
                </a14:m>
                <a:endParaRPr lang="en-US" sz="2200" dirty="0">
                  <a:solidFill>
                    <a:srgbClr val="000000"/>
                  </a:solidFill>
                </a:endParaRPr>
              </a:p>
              <a:p>
                <a:pPr>
                  <a:defRPr sz="2000"/>
                </a:pPr>
                <a:endParaRPr lang="en-US" sz="800" dirty="0">
                  <a:solidFill>
                    <a:srgbClr val="000000"/>
                  </a:solidFill>
                </a:endParaRPr>
              </a:p>
              <a:p>
                <a:pPr algn="just">
                  <a:defRPr sz="2000"/>
                </a:pPr>
                <a:r>
                  <a:rPr lang="en-US" sz="2200" b="1" dirty="0">
                    <a:solidFill>
                      <a:srgbClr val="000000"/>
                    </a:solidFill>
                  </a:rPr>
                  <a:t>Remember:</a:t>
                </a:r>
                <a:r>
                  <a:rPr lang="en-US" sz="2200" dirty="0">
                    <a:solidFill>
                      <a:srgbClr val="000000"/>
                    </a:solidFill>
                  </a:rPr>
                  <a:t> To subtract, add the opposite of the number being subtracted. If more than two numbers are involved, add or subtract from left to right.</a:t>
                </a:r>
              </a:p>
              <a:p>
                <a:pPr algn="just">
                  <a:defRPr sz="2000"/>
                </a:pPr>
                <a:endParaRPr lang="en-US" sz="800" dirty="0">
                  <a:solidFill>
                    <a:srgbClr val="000000"/>
                  </a:solidFill>
                </a:endParaRPr>
              </a:p>
              <a:p>
                <a:pPr marL="514350" indent="-514350">
                  <a:buFont typeface="+mj-lt"/>
                  <a:buAutoNum type="alphaLcPeriod" startAt="4"/>
                  <a:defRPr sz="2000"/>
                </a:pPr>
                <a14:m>
                  <m:oMath xmlns:m="http://schemas.openxmlformats.org/officeDocument/2006/math">
                    <m:r>
                      <a:rPr lang="en-US" sz="22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−12−21</m:t>
                    </m:r>
                    <m:r>
                      <a:rPr lang="en-US" sz="22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=8+</m:t>
                    </m:r>
                    <m:d>
                      <m:dPr>
                        <m:ctrlPr>
                          <a:rPr lang="en-US" sz="22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−12</m:t>
                        </m:r>
                      </m:e>
                    </m:d>
                    <m:r>
                      <a:rPr lang="en-US" sz="22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22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−21</m:t>
                        </m:r>
                      </m:e>
                    </m:d>
                    <m:r>
                      <a:rPr lang="en-US" sz="22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=−4+</m:t>
                    </m:r>
                    <m:d>
                      <m:dPr>
                        <m:ctrlPr>
                          <a:rPr lang="en-US" sz="22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−21</m:t>
                        </m:r>
                      </m:e>
                    </m:d>
                    <m:r>
                      <a:rPr lang="en-US" sz="22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=−25</m:t>
                    </m:r>
                  </m:oMath>
                </a14:m>
                <a:endParaRPr lang="en-US" sz="2200" b="1" dirty="0">
                  <a:solidFill>
                    <a:srgbClr val="000000"/>
                  </a:solidFill>
                </a:endParaRPr>
              </a:p>
              <a:p>
                <a:pPr marL="514350" indent="-514350">
                  <a:buFont typeface="+mj-lt"/>
                  <a:buAutoNum type="alphaLcPeriod" startAt="4"/>
                  <a:defRPr sz="2000"/>
                </a:pPr>
                <a:endParaRPr lang="en-US" sz="800" b="1" dirty="0">
                  <a:solidFill>
                    <a:srgbClr val="000000"/>
                  </a:solidFill>
                </a:endParaRPr>
              </a:p>
              <a:p>
                <a:pPr marL="514350" indent="-514350">
                  <a:buFont typeface="+mj-lt"/>
                  <a:buAutoNum type="alphaLcPeriod" startAt="4"/>
                  <a:defRPr sz="2000"/>
                </a:pPr>
                <a:r>
                  <a:rPr lang="en-US" sz="22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ar-AE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ar-AE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ar-AE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ar-AE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sz="2200" b="1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ar-AE" sz="22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ar-AE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ar-AE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22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ar-AE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ar-AE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sz="22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ar-AE" sz="22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ar-AE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ar-AE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sz="2200" b="1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200" dirty="0">
                  <a:solidFill>
                    <a:srgbClr val="000000"/>
                  </a:solidFill>
                </a:endParaRPr>
              </a:p>
              <a:p>
                <a:pPr marL="514350" indent="-514350">
                  <a:buFont typeface="+mj-lt"/>
                  <a:buAutoNum type="alphaLcPeriod" startAt="4"/>
                  <a:defRPr sz="2000"/>
                </a:pPr>
                <a:endParaRPr lang="en-US" sz="800" dirty="0">
                  <a:solidFill>
                    <a:srgbClr val="000000"/>
                  </a:solidFill>
                </a:endParaRPr>
              </a:p>
              <a:p>
                <a:pPr marL="514350" indent="-514350">
                  <a:buFont typeface="+mj-lt"/>
                  <a:buAutoNum type="alphaLcPeriod" startAt="4"/>
                  <a:defRPr sz="2000"/>
                </a:pPr>
                <a:r>
                  <a:rPr lang="en-US" sz="22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US" sz="2200" dirty="0">
                  <a:solidFill>
                    <a:srgbClr val="000000"/>
                  </a:solidFill>
                </a:endParaRPr>
              </a:p>
              <a:p>
                <a:pPr>
                  <a:defRPr sz="2000"/>
                </a:pPr>
                <a:endParaRPr lang="en-US" sz="3200" b="1" dirty="0"/>
              </a:p>
              <a:p>
                <a:pPr>
                  <a:defRPr sz="2000"/>
                </a:pPr>
                <a:endParaRPr lang="en-US" b="1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963" t="-859" r="-963" b="-24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8CBB1B7B-7165-4EC6-B223-6452458645E5}"/>
              </a:ext>
            </a:extLst>
          </p:cNvPr>
          <p:cNvSpPr txBox="1"/>
          <p:nvPr/>
        </p:nvSpPr>
        <p:spPr>
          <a:xfrm>
            <a:off x="4572000" y="1472949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Subtracting 13 is the same as adding </a:t>
            </a:r>
            <a:r>
              <a:rPr lang="en-US" dirty="0">
                <a:solidFill>
                  <a:srgbClr val="0070C0"/>
                </a:solidFill>
                <a:latin typeface="Calibri" panose="020F0502020204030204" pitchFamily="34" charset="0"/>
              </a:rPr>
              <a:t>−</a:t>
            </a:r>
            <a:r>
              <a:rPr lang="en-US" dirty="0">
                <a:solidFill>
                  <a:srgbClr val="0070C0"/>
                </a:solidFill>
              </a:rPr>
              <a:t>13.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9B1993-2BEE-45D1-A5D7-F84AB5E95321}"/>
              </a:ext>
            </a:extLst>
          </p:cNvPr>
          <p:cNvSpPr txBox="1"/>
          <p:nvPr/>
        </p:nvSpPr>
        <p:spPr>
          <a:xfrm>
            <a:off x="4572000" y="2543324"/>
            <a:ext cx="403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Subtracting </a:t>
            </a:r>
            <a:r>
              <a:rPr lang="en-US" dirty="0">
                <a:solidFill>
                  <a:srgbClr val="0070C0"/>
                </a:solidFill>
                <a:latin typeface="Calibri" panose="020F0502020204030204" pitchFamily="34" charset="0"/>
              </a:rPr>
              <a:t>−</a:t>
            </a:r>
            <a:r>
              <a:rPr lang="en-US" dirty="0">
                <a:solidFill>
                  <a:srgbClr val="0070C0"/>
                </a:solidFill>
              </a:rPr>
              <a:t>6 is the same as adding +6.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Application: Calculating Change in Value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algn="just">
                  <a:defRPr sz="2800"/>
                </a:pPr>
                <a:r>
                  <a:rPr lang="en-US" sz="2400" dirty="0">
                    <a:solidFill>
                      <a:srgbClr val="000000"/>
                    </a:solidFill>
                  </a:rPr>
                  <a:t>At noon on Tuesday the temperature was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34</m:t>
                    </m:r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℉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</a:rPr>
                  <a:t>. By noon on Thursday the temperature had dropped to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℉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</a:rPr>
                  <a:t>. How much did the temperature drop between Tuesday and Thursday?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111" t="-982" r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Graphic 3">
            <a:extLst>
              <a:ext uri="{FF2B5EF4-FFF2-40B4-BE49-F238E27FC236}">
                <a16:creationId xmlns:a16="http://schemas.microsoft.com/office/drawing/2014/main" id="{B0E3703B-8581-4703-B734-77870C8D3E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705100" y="2286000"/>
            <a:ext cx="3733800" cy="304517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1F524-86D5-49BB-92DD-B8B3DA489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Calculating Change in Value (cont.)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5899B5-8E03-4595-AD90-AB460CB5EB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>
                <a:solidFill>
                  <a:srgbClr val="2D7D9F"/>
                </a:solidFill>
              </a:rPr>
              <a:t>Solution</a:t>
            </a:r>
          </a:p>
          <a:p>
            <a:r>
              <a:rPr lang="en-US" dirty="0">
                <a:solidFill>
                  <a:srgbClr val="000000"/>
                </a:solidFill>
              </a:rPr>
              <a:t>For change in value: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Between Tuesday and Thursday the temperature changed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−</a:t>
            </a:r>
            <a:r>
              <a:rPr lang="en-US" dirty="0">
                <a:solidFill>
                  <a:srgbClr val="000000"/>
                </a:solidFill>
              </a:rPr>
              <a:t>39 </a:t>
            </a: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℉ (or dropped 39 ℉).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    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4FB26D8-3027-447E-84DD-84455187ED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590800"/>
            <a:ext cx="6552381" cy="1276190"/>
          </a:xfrm>
          <a:prstGeom prst="rect">
            <a:avLst/>
          </a:prstGeom>
        </p:spPr>
      </p:pic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1B31B4AF-DB73-4B74-AAE7-884479F5AE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8756145"/>
              </p:ext>
            </p:extLst>
          </p:nvPr>
        </p:nvGraphicFramePr>
        <p:xfrm>
          <a:off x="5257800" y="4118872"/>
          <a:ext cx="15621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62040" imgH="812520" progId="Equation.DSMT4">
                  <p:embed/>
                </p:oleObj>
              </mc:Choice>
              <mc:Fallback>
                <p:oleObj name="Equation" r:id="rId3" imgW="1562040" imgH="812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57800" y="4118872"/>
                        <a:ext cx="1562100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88597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8913B9B-1770-490A-874A-E970A9779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1: Symbols for Multiplication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3FD00D59-FFB7-4271-ACBC-557236B4EEDD}"/>
                  </a:ext>
                </a:extLst>
              </p:cNvPr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871665749"/>
                  </p:ext>
                </p:extLst>
              </p:nvPr>
            </p:nvGraphicFramePr>
            <p:xfrm>
              <a:off x="457200" y="1104900"/>
              <a:ext cx="8229600" cy="24713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00200">
                      <a:extLst>
                        <a:ext uri="{9D8B030D-6E8A-4147-A177-3AD203B41FA5}">
                          <a16:colId xmlns:a16="http://schemas.microsoft.com/office/drawing/2014/main" val="2739453402"/>
                        </a:ext>
                      </a:extLst>
                    </a:gridCol>
                    <a:gridCol w="3886200">
                      <a:extLst>
                        <a:ext uri="{9D8B030D-6E8A-4147-A177-3AD203B41FA5}">
                          <a16:colId xmlns:a16="http://schemas.microsoft.com/office/drawing/2014/main" val="66280350"/>
                        </a:ext>
                      </a:extLst>
                    </a:gridCol>
                    <a:gridCol w="2743200">
                      <a:extLst>
                        <a:ext uri="{9D8B030D-6E8A-4147-A177-3AD203B41FA5}">
                          <a16:colId xmlns:a16="http://schemas.microsoft.com/office/drawing/2014/main" val="273689681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Symbol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Description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Example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014548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0000"/>
                              </a:solidFill>
                            </a:rPr>
                            <a:t>∙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0000"/>
                              </a:solidFill>
                            </a:rPr>
                            <a:t>raised dot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m:rPr>
                                    <m:nor/>
                                  </m:rPr>
                                  <a:rPr lang="en-US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dirty="0" smtClean="0">
                                    <a:solidFill>
                                      <a:srgbClr val="000000"/>
                                    </a:solidFill>
                                  </a:rPr>
                                  <m:t>∙</m:t>
                                </m:r>
                                <m:r>
                                  <m:rPr>
                                    <m:nor/>
                                  </m:rPr>
                                  <a:rPr lang="en-US" b="0" i="0" dirty="0" smtClean="0">
                                    <a:solidFill>
                                      <a:srgbClr val="000000"/>
                                    </a:solidFill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1111977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 )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000000"/>
                              </a:solidFill>
                            </a:rPr>
                            <a:t>numbers inside or next to parentheses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</m:d>
                                <m:r>
                                  <a:rPr lang="en-US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or</m:t>
                                </m:r>
                                <m:r>
                                  <a:rPr lang="en-US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10 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or</m:t>
                                </m:r>
                                <m:r>
                                  <a:rPr lang="en-US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(5)(10)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724106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0000"/>
                              </a:solidFill>
                            </a:rPr>
                            <a:t>cross sign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US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×12    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or</m:t>
                                </m:r>
                                <m:r>
                                  <a:rPr lang="en-US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   </m:t>
                                </m:r>
                                <m:eqArr>
                                  <m:eqArrPr>
                                    <m:ctrlPr>
                                      <a:rPr lang="en-US" sz="1800" i="1" kern="120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eqArrPr>
                                  <m:e>
                                    <m:r>
                                      <a:rPr lang="en-US" sz="1800" i="1" kern="12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12</m:t>
                                    </m:r>
                                  </m:e>
                                  <m:e>
                                    <m:bar>
                                      <m:barPr>
                                        <m:ctrlPr>
                                          <a:rPr lang="en-US" sz="1800" i="1" kern="120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barPr>
                                      <m:e>
                                        <m:r>
                                          <a:rPr lang="en-US" sz="1800" i="1" kern="120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×6</m:t>
                                        </m:r>
                                      </m:e>
                                    </m:bar>
                                  </m:e>
                                </m:eqArr>
                              </m:oMath>
                            </m:oMathPara>
                          </a14:m>
                          <a:br>
                            <a:rPr lang="en-US" b="0" dirty="0">
                              <a:solidFill>
                                <a:srgbClr val="000000"/>
                              </a:solidFill>
                              <a:ea typeface="Cambria Math" panose="02040503050406030204" pitchFamily="18" charset="0"/>
                            </a:rPr>
                          </a:br>
                          <a:endParaRPr lang="en-US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2426755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0000"/>
                              </a:solidFill>
                            </a:rPr>
                            <a:t>number written next to variable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r>
                                  <a:rPr lang="en-US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0759914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0000"/>
                              </a:solidFill>
                            </a:rPr>
                            <a:t>variable written next to variable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𝑥𝑦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141575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3FD00D59-FFB7-4271-ACBC-557236B4EEDD}"/>
                  </a:ext>
                </a:extLst>
              </p:cNvPr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871665749"/>
                  </p:ext>
                </p:extLst>
              </p:nvPr>
            </p:nvGraphicFramePr>
            <p:xfrm>
              <a:off x="457200" y="1104900"/>
              <a:ext cx="8229600" cy="24713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00200">
                      <a:extLst>
                        <a:ext uri="{9D8B030D-6E8A-4147-A177-3AD203B41FA5}">
                          <a16:colId xmlns:a16="http://schemas.microsoft.com/office/drawing/2014/main" val="2739453402"/>
                        </a:ext>
                      </a:extLst>
                    </a:gridCol>
                    <a:gridCol w="3886200">
                      <a:extLst>
                        <a:ext uri="{9D8B030D-6E8A-4147-A177-3AD203B41FA5}">
                          <a16:colId xmlns:a16="http://schemas.microsoft.com/office/drawing/2014/main" val="66280350"/>
                        </a:ext>
                      </a:extLst>
                    </a:gridCol>
                    <a:gridCol w="2743200">
                      <a:extLst>
                        <a:ext uri="{9D8B030D-6E8A-4147-A177-3AD203B41FA5}">
                          <a16:colId xmlns:a16="http://schemas.microsoft.com/office/drawing/2014/main" val="273689681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Symbol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Description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Example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014548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0000"/>
                              </a:solidFill>
                            </a:rPr>
                            <a:t>∙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0000"/>
                              </a:solidFill>
                            </a:rPr>
                            <a:t>raised dot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444" t="-108197" r="-1111" b="-49016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1111977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760" t="-208197" r="-415209" b="-3901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000000"/>
                              </a:solidFill>
                            </a:rPr>
                            <a:t>numbers inside or next to parentheses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444" t="-208197" r="-1111" b="-39016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241061"/>
                      </a:ext>
                    </a:extLst>
                  </a:tr>
                  <a:tr h="61715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760" t="-186139" r="-415209" b="-1356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0000"/>
                              </a:solidFill>
                            </a:rPr>
                            <a:t>cross sign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444" t="-186139" r="-1111" b="-13564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426755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0000"/>
                              </a:solidFill>
                            </a:rPr>
                            <a:t>number written next to variable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444" t="-473770" r="-1111" b="-1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0759914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0000"/>
                              </a:solidFill>
                            </a:rPr>
                            <a:t>variable written next to variable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444" t="-573770" r="-1111" b="-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1415750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13622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Rules for Multiplying Positive and Negative Real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74199"/>
                <a:ext cx="8229600" cy="4107402"/>
              </a:xfrm>
            </p:spPr>
            <p:txBody>
              <a:bodyPr>
                <a:normAutofit/>
              </a:bodyPr>
              <a:lstStyle/>
              <a:p>
                <a:r>
                  <a:rPr lang="en-US" sz="2000" dirty="0">
                    <a:solidFill>
                      <a:srgbClr val="000000"/>
                    </a:solidFill>
                  </a:rPr>
                  <a:t>For positive real numbers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</a:rPr>
                  <a:t>,</a:t>
                </a:r>
              </a:p>
              <a:p>
                <a:endParaRPr lang="en-US" sz="800" dirty="0">
                  <a:solidFill>
                    <a:srgbClr val="000000"/>
                  </a:solidFill>
                </a:endParaRPr>
              </a:p>
              <a:p>
                <a:pPr marL="1257300" lvl="1" indent="-514350">
                  <a:buFont typeface="+mj-lt"/>
                  <a:buAutoNum type="arabicPeriod"/>
                  <a:defRPr sz="2800"/>
                </a:pPr>
                <a:r>
                  <a:rPr lang="en-US" sz="2000" dirty="0">
                    <a:solidFill>
                      <a:srgbClr val="000000"/>
                    </a:solidFill>
                  </a:rPr>
                  <a:t>​</a:t>
                </a:r>
                <a:r>
                  <a:rPr lang="en-US" sz="1800" dirty="0">
                    <a:solidFill>
                      <a:srgbClr val="000000"/>
                    </a:solidFill>
                  </a:rPr>
                  <a:t>The product of two positive numbers is positive: </a:t>
                </a:r>
                <a14:m>
                  <m:oMath xmlns:m="http://schemas.openxmlformats.org/officeDocument/2006/math"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)(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𝑎𝑏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</a:rPr>
                  <a:t>.</a:t>
                </a:r>
              </a:p>
              <a:p>
                <a:pPr marL="514350" indent="-514350">
                  <a:buFont typeface="+mj-lt"/>
                  <a:buAutoNum type="arabicPeriod"/>
                  <a:defRPr sz="2800"/>
                </a:pPr>
                <a:endParaRPr lang="en-US" sz="800" dirty="0">
                  <a:solidFill>
                    <a:srgbClr val="000000"/>
                  </a:solidFill>
                </a:endParaRPr>
              </a:p>
              <a:p>
                <a:pPr marL="1257300" lvl="1" indent="-514350">
                  <a:buFont typeface="+mj-lt"/>
                  <a:buAutoNum type="arabicPeriod" startAt="2"/>
                  <a:defRPr sz="2800"/>
                </a:pPr>
                <a:r>
                  <a:rPr lang="en-US" sz="2000" dirty="0">
                    <a:solidFill>
                      <a:srgbClr val="000000"/>
                    </a:solidFill>
                  </a:rPr>
                  <a:t>​</a:t>
                </a:r>
                <a:r>
                  <a:rPr lang="en-US" sz="1800" dirty="0">
                    <a:solidFill>
                      <a:srgbClr val="000000"/>
                    </a:solidFill>
                  </a:rPr>
                  <a:t>The product of two negative numbers is positive: </a:t>
                </a:r>
                <a14:m>
                  <m:oMath xmlns:m="http://schemas.openxmlformats.org/officeDocument/2006/math"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)(−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𝑎𝑏</m:t>
                    </m:r>
                  </m:oMath>
                </a14:m>
                <a:r>
                  <a:rPr lang="en-US" sz="1800" dirty="0">
                    <a:solidFill>
                      <a:srgbClr val="000000"/>
                    </a:solidFill>
                  </a:rPr>
                  <a:t>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endParaRPr lang="en-US" sz="800" dirty="0">
                  <a:solidFill>
                    <a:srgbClr val="000000"/>
                  </a:solidFill>
                </a:endParaRPr>
              </a:p>
              <a:p>
                <a:pPr marL="1257300" lvl="1" indent="-514350">
                  <a:buFont typeface="+mj-lt"/>
                  <a:buAutoNum type="arabicPeriod" startAt="3"/>
                  <a:defRPr sz="2800"/>
                </a:pPr>
                <a:r>
                  <a:rPr lang="en-US" sz="2000" dirty="0">
                    <a:solidFill>
                      <a:srgbClr val="000000"/>
                    </a:solidFill>
                  </a:rPr>
                  <a:t>​</a:t>
                </a:r>
                <a:r>
                  <a:rPr lang="en-US" sz="1800" dirty="0">
                    <a:solidFill>
                      <a:srgbClr val="000000"/>
                    </a:solidFill>
                  </a:rPr>
                  <a:t>The product of a positive number and a negative number is negative: </a:t>
                </a:r>
                <a14:m>
                  <m:oMath xmlns:m="http://schemas.openxmlformats.org/officeDocument/2006/math"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)=(−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𝑎𝑏</m:t>
                    </m:r>
                  </m:oMath>
                </a14:m>
                <a:r>
                  <a:rPr lang="en-US" sz="1800" dirty="0">
                    <a:solidFill>
                      <a:srgbClr val="000000"/>
                    </a:solidFill>
                  </a:rPr>
                  <a:t>.</a:t>
                </a:r>
              </a:p>
              <a:p>
                <a:pPr marL="514350" indent="-514350">
                  <a:buFont typeface="+mj-lt"/>
                  <a:buAutoNum type="arabicPeriod" startAt="3"/>
                  <a:defRPr sz="2800"/>
                </a:pPr>
                <a:endParaRPr sz="800" dirty="0"/>
              </a:p>
              <a:p>
                <a:r>
                  <a:rPr sz="2000" dirty="0"/>
                  <a:t>In summary:</a:t>
                </a:r>
                <a:endParaRPr lang="en-US" sz="2000" dirty="0"/>
              </a:p>
              <a:p>
                <a:endParaRPr sz="800" dirty="0"/>
              </a:p>
              <a:p>
                <a:r>
                  <a:rPr lang="en-US" sz="2000" dirty="0"/>
                  <a:t>	</a:t>
                </a:r>
                <a:r>
                  <a:rPr sz="2000" dirty="0"/>
                  <a:t>The product of real numbers with like signs is positive.</a:t>
                </a:r>
              </a:p>
              <a:p>
                <a:r>
                  <a:rPr lang="en-US" sz="2000" dirty="0"/>
                  <a:t>	</a:t>
                </a:r>
                <a:r>
                  <a:rPr sz="2000" dirty="0"/>
                  <a:t>The product of real numbers with unlike signs is negative</a:t>
                </a:r>
                <a:r>
                  <a:rPr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74199"/>
                <a:ext cx="8229600" cy="4107402"/>
              </a:xfrm>
              <a:blipFill>
                <a:blip r:embed="rId2"/>
                <a:stretch>
                  <a:fillRect l="-590" t="-4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Multiplication with Positive and Negative Real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>
                    <a:solidFill>
                      <a:srgbClr val="000000"/>
                    </a:solidFill>
                  </a:rPr>
                  <a:t>Multiply.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>
                    <a:solidFill>
                      <a:srgbClr val="000000"/>
                    </a:solidFill>
                  </a:rPr>
                  <a:t>​</a:t>
                </a:r>
                <a:r>
                  <a:rPr lang="en-US" sz="28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8(−5</m:t>
                    </m:r>
                    <m:r>
                      <a:rPr lang="en-US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40</m:t>
                    </m:r>
                  </m:oMath>
                </a14:m>
                <a:endParaRPr lang="en-US" dirty="0">
                  <a:solidFill>
                    <a:srgbClr val="000000"/>
                  </a:solidFill>
                </a:endParaRP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>
                    <a:solidFill>
                      <a:srgbClr val="000000"/>
                    </a:solidFill>
                  </a:rPr>
                  <a:t>​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6</m:t>
                    </m:r>
                    <m:d>
                      <m:dPr>
                        <m:ctrlPr>
                          <a:rPr lang="ar-AE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ar-AE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ar-AE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ar-AE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ar-AE" dirty="0">
                  <a:solidFill>
                    <a:srgbClr val="000000"/>
                  </a:solidFill>
                </a:endParaRPr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ar-AE" dirty="0">
                    <a:solidFill>
                      <a:srgbClr val="000000"/>
                    </a:solidFill>
                  </a:rPr>
                  <a:t>​</a:t>
                </a:r>
                <a14:m>
                  <m:oMath xmlns:m="http://schemas.openxmlformats.org/officeDocument/2006/math"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9</m:t>
                    </m:r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(−</m:t>
                    </m:r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)(</m:t>
                    </m:r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36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72</m:t>
                    </m:r>
                  </m:oMath>
                </a14:m>
                <a:endParaRPr lang="ar-AE" dirty="0">
                  <a:solidFill>
                    <a:srgbClr val="000000"/>
                  </a:solidFill>
                </a:endParaRPr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lang="ar-AE" dirty="0">
                    <a:solidFill>
                      <a:srgbClr val="000000"/>
                    </a:solidFill>
                  </a:rPr>
                  <a:t>​</a:t>
                </a:r>
                <a:r>
                  <a:rPr lang="ar-AE" sz="28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(−</m:t>
                    </m:r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ar-AE" sz="28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endParaRPr lang="ar-AE" dirty="0">
                  <a:solidFill>
                    <a:srgbClr val="000000"/>
                  </a:solidFill>
                </a:endParaRPr>
              </a:p>
              <a:p>
                <a:pPr marL="514350" indent="-514350">
                  <a:buFont typeface="+mj-lt"/>
                  <a:buAutoNum type="alphaLcPeriod" startAt="5"/>
                  <a:defRPr sz="2800"/>
                </a:pPr>
                <a:r>
                  <a:rPr lang="ar-AE" dirty="0">
                    <a:solidFill>
                      <a:srgbClr val="000000"/>
                    </a:solidFill>
                  </a:rPr>
                  <a:t>​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ar-AE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ar-AE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ar-AE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ar-AE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ar-AE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ar-AE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ar-AE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ar-AE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ar-AE" dirty="0">
                  <a:solidFill>
                    <a:srgbClr val="000000"/>
                  </a:solidFill>
                </a:endParaRPr>
              </a:p>
              <a:p>
                <a:pPr marL="514350" indent="-514350">
                  <a:buFont typeface="+mj-lt"/>
                  <a:buAutoNum type="alphaLcPeriod" startAt="6"/>
                  <a:defRPr sz="2800"/>
                </a:pPr>
                <a:r>
                  <a:rPr lang="ar-AE" dirty="0">
                    <a:solidFill>
                      <a:srgbClr val="000000"/>
                    </a:solidFill>
                  </a:rPr>
                  <a:t>​</a:t>
                </a:r>
                <a14:m>
                  <m:oMath xmlns:m="http://schemas.openxmlformats.org/officeDocument/2006/math"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(−</m:t>
                    </m:r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)(−</m:t>
                    </m:r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03</m:t>
                    </m:r>
                    <m:r>
                      <a:rPr lang="ar-AE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063</m:t>
                    </m:r>
                  </m:oMath>
                </a14:m>
                <a:endParaRPr lang="ar-AE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262FA91-469C-471A-938D-A86EF233AE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1199480"/>
              </p:ext>
            </p:extLst>
          </p:nvPr>
        </p:nvGraphicFramePr>
        <p:xfrm>
          <a:off x="3124200" y="3886200"/>
          <a:ext cx="2159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5640" imgH="736560" progId="Equation.DSMT4">
                  <p:embed/>
                </p:oleObj>
              </mc:Choice>
              <mc:Fallback>
                <p:oleObj name="Equation" r:id="rId4" imgW="21564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24200" y="3886200"/>
                        <a:ext cx="2159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9B8683C-7FAF-47D7-BA74-AD2472FDDCA5}"/>
              </a:ext>
            </a:extLst>
          </p:cNvPr>
          <p:cNvSpPr txBox="1"/>
          <p:nvPr/>
        </p:nvSpPr>
        <p:spPr>
          <a:xfrm>
            <a:off x="3505200" y="16764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Product of a positive and a negative is negative.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0ADB46-A6A9-4BF9-9A6F-48BF02122125}"/>
              </a:ext>
            </a:extLst>
          </p:cNvPr>
          <p:cNvSpPr txBox="1"/>
          <p:nvPr/>
        </p:nvSpPr>
        <p:spPr>
          <a:xfrm>
            <a:off x="3522785" y="345098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Product of two negatives is positive.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Area of a Rectangle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74198"/>
            <a:ext cx="8229600" cy="954107"/>
          </a:xfrm>
        </p:spPr>
        <p:txBody>
          <a:bodyPr>
            <a:spAutoFit/>
          </a:bodyPr>
          <a:lstStyle/>
          <a:p>
            <a:r>
              <a:rPr sz="2800" dirty="0"/>
              <a:t>The </a:t>
            </a:r>
            <a:r>
              <a:rPr sz="2800" b="1" dirty="0"/>
              <a:t>area</a:t>
            </a:r>
            <a:r>
              <a:rPr sz="2800" dirty="0"/>
              <a:t> of a rectangle (measured in square units) is found by multiplying its length by its width.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Application: Calculating the Area of a Rectangle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200" dirty="0">
                    <a:solidFill>
                      <a:srgbClr val="000000"/>
                    </a:solidFill>
                  </a:rPr>
                  <a:t>Calculate the area of a rectangular plot of land with the dimensions shown here.</a:t>
                </a:r>
              </a:p>
              <a:p>
                <a:endParaRPr lang="en-US" dirty="0"/>
              </a:p>
              <a:p>
                <a:endParaRPr lang="en-US" sz="2800" dirty="0"/>
              </a:p>
              <a:p>
                <a:endParaRPr lang="en-US" dirty="0"/>
              </a:p>
              <a:p>
                <a:r>
                  <a:rPr lang="en-US" sz="2400" b="1" dirty="0">
                    <a:solidFill>
                      <a:srgbClr val="2D7D9F"/>
                    </a:solidFill>
                  </a:rPr>
                  <a:t>Solution</a:t>
                </a:r>
              </a:p>
              <a:p>
                <a:r>
                  <a:rPr lang="en-US" sz="2400" dirty="0">
                    <a:solidFill>
                      <a:srgbClr val="000000"/>
                    </a:solidFill>
                  </a:rPr>
                  <a:t>To find the area, we multiply: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186 </m:t>
                    </m:r>
                    <m:r>
                      <m:rPr>
                        <m:sty m:val="p"/>
                      </m:rPr>
                      <a:rPr lang="en-US" sz="2400" b="0" i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ft</m:t>
                    </m:r>
                    <m:r>
                      <a:rPr lang="en-US" sz="2400" b="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400" b="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92 </m:t>
                    </m:r>
                    <m:r>
                      <m:rPr>
                        <m:sty m:val="p"/>
                      </m:rPr>
                      <a:rPr lang="en-US" sz="2400" b="0" i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ft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</a:rPr>
                  <a:t>.</a:t>
                </a:r>
              </a:p>
              <a:p>
                <a:endParaRPr lang="en-US" sz="2400" dirty="0">
                  <a:solidFill>
                    <a:srgbClr val="0070C0"/>
                  </a:solidFill>
                </a:endParaRPr>
              </a:p>
              <a:p>
                <a:endParaRPr lang="en-US" sz="2400" dirty="0">
                  <a:solidFill>
                    <a:srgbClr val="0070C0"/>
                  </a:solidFill>
                </a:endParaRPr>
              </a:p>
              <a:p>
                <a:endParaRPr lang="en-US" sz="2400" dirty="0">
                  <a:solidFill>
                    <a:srgbClr val="0070C0"/>
                  </a:solidFill>
                </a:endParaRPr>
              </a:p>
              <a:p>
                <a:r>
                  <a:rPr lang="en-US" sz="2400" dirty="0">
                    <a:solidFill>
                      <a:srgbClr val="0070C0"/>
                    </a:solidFill>
                  </a:rPr>
                  <a:t>					square feet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111" t="-859" b="-20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Graphic 3">
            <a:extLst>
              <a:ext uri="{FF2B5EF4-FFF2-40B4-BE49-F238E27FC236}">
                <a16:creationId xmlns:a16="http://schemas.microsoft.com/office/drawing/2014/main" id="{6A8A922C-0938-4BAF-BC49-ACDC327D92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940051" y="1690466"/>
            <a:ext cx="3429000" cy="1752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5E85E25-5E45-4A24-B5F7-84E5FE9212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4145311"/>
            <a:ext cx="857129" cy="179828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Rules for Addition with Real Numbers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74198"/>
            <a:ext cx="8229600" cy="3970318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To add two real numbers with </a:t>
            </a:r>
            <a:r>
              <a:rPr sz="2800" b="1" dirty="0"/>
              <a:t>like signs</a:t>
            </a:r>
            <a:r>
              <a:rPr sz="2800" dirty="0"/>
              <a:t>,</a:t>
            </a:r>
            <a:endParaRPr dirty="0"/>
          </a:p>
          <a:p>
            <a:pPr marL="1257300" lvl="1" indent="-514350">
              <a:buFont typeface="+mj-lt"/>
              <a:buAutoNum type="alphaLcPeriod"/>
              <a:defRPr sz="2800"/>
            </a:pPr>
            <a:r>
              <a:rPr dirty="0">
                <a:solidFill>
                  <a:schemeClr val="accent6">
                    <a:lumMod val="10000"/>
                  </a:schemeClr>
                </a:solidFill>
              </a:rPr>
              <a:t>​add their absolute values and</a:t>
            </a:r>
          </a:p>
          <a:p>
            <a:pPr marL="1257300" lvl="1" indent="-514350">
              <a:buFont typeface="+mj-lt"/>
              <a:buAutoNum type="alphaLcPeriod" startAt="2"/>
              <a:defRPr sz="2800"/>
            </a:pPr>
            <a:r>
              <a:rPr dirty="0">
                <a:solidFill>
                  <a:schemeClr val="accent6">
                    <a:lumMod val="10000"/>
                  </a:schemeClr>
                </a:solidFill>
              </a:rPr>
              <a:t>​use the common sign.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dirty="0"/>
              <a:t>To add two real numbers with </a:t>
            </a:r>
            <a:r>
              <a:rPr sz="2800" b="1" dirty="0"/>
              <a:t>unlike signs</a:t>
            </a:r>
            <a:r>
              <a:rPr sz="2800" dirty="0"/>
              <a:t>,</a:t>
            </a:r>
            <a:endParaRPr dirty="0"/>
          </a:p>
          <a:p>
            <a:pPr marL="1257300" lvl="1" indent="-514350">
              <a:buFont typeface="+mj-lt"/>
              <a:buAutoNum type="alphaLcPeriod"/>
              <a:defRPr sz="2800"/>
            </a:pPr>
            <a:r>
              <a:rPr dirty="0">
                <a:solidFill>
                  <a:schemeClr val="accent6">
                    <a:lumMod val="10000"/>
                  </a:schemeClr>
                </a:solidFill>
              </a:rPr>
              <a:t>​subtract their absolute values (the smaller from the larger), and</a:t>
            </a:r>
          </a:p>
          <a:p>
            <a:pPr marL="1257300" lvl="1" indent="-514350">
              <a:buFont typeface="+mj-lt"/>
              <a:buAutoNum type="alphaLcPeriod" startAt="2"/>
              <a:defRPr sz="2800"/>
            </a:pPr>
            <a:r>
              <a:rPr dirty="0">
                <a:solidFill>
                  <a:schemeClr val="accent6">
                    <a:lumMod val="10000"/>
                  </a:schemeClr>
                </a:solidFill>
              </a:rPr>
              <a:t>​use the sign of the number with the larger absolute value.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Rules for Dividing Positive and Negative Real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200" dirty="0"/>
                  <a:t>For positive real numbers </a:t>
                </a:r>
                <a14:m>
                  <m:oMath xmlns:m="http://schemas.openxmlformats.org/officeDocument/2006/math">
                    <m:r>
                      <a:rPr lang="en-US" sz="220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sz="2200" dirty="0"/>
                  <a:t> and </a:t>
                </a:r>
                <a14:m>
                  <m:oMath xmlns:m="http://schemas.openxmlformats.org/officeDocument/2006/math">
                    <m:r>
                      <a:rPr lang="en-US" sz="220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sz="2200" dirty="0"/>
                  <a:t>,</a:t>
                </a:r>
                <a:endParaRPr lang="en-US" sz="2200" dirty="0"/>
              </a:p>
              <a:p>
                <a:endParaRPr sz="900" dirty="0"/>
              </a:p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sz="2200" dirty="0"/>
                  <a:t>​The quotient of two positive numbers is positive: </a:t>
                </a:r>
                <a14:m>
                  <m:oMath xmlns:m="http://schemas.openxmlformats.org/officeDocument/2006/math">
                    <m:f>
                      <m:fPr>
                        <m:ctrlPr>
                          <a:rPr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220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sz="220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sz="2200">
                        <a:latin typeface="Cambria Math" panose="02040503050406030204" pitchFamily="18" charset="0"/>
                      </a:rPr>
                      <m:t>=+</m:t>
                    </m:r>
                    <m:f>
                      <m:fPr>
                        <m:ctrlPr>
                          <a:rPr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220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sz="220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sz="2200" dirty="0"/>
                  <a:t>.</a:t>
                </a:r>
                <a:endParaRPr lang="en-US" sz="2200" dirty="0"/>
              </a:p>
              <a:p>
                <a:pPr marL="514350" indent="-514350">
                  <a:buFont typeface="+mj-lt"/>
                  <a:buAutoNum type="arabicPeriod"/>
                  <a:defRPr sz="2800"/>
                </a:pPr>
                <a:endParaRPr sz="800" dirty="0"/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sz="2400" dirty="0"/>
                  <a:t>​</a:t>
                </a:r>
                <a:r>
                  <a:rPr sz="2200" dirty="0"/>
                  <a:t>The quotient of two negative numbers is positive: </a:t>
                </a:r>
                <a14:m>
                  <m:oMath xmlns:m="http://schemas.openxmlformats.org/officeDocument/2006/math">
                    <m:f>
                      <m:fPr>
                        <m:ctrlPr>
                          <a:rPr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22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sz="220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sz="22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sz="220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sz="2200">
                        <a:latin typeface="Cambria Math" panose="02040503050406030204" pitchFamily="18" charset="0"/>
                      </a:rPr>
                      <m:t>=+</m:t>
                    </m:r>
                    <m:f>
                      <m:fPr>
                        <m:ctrlPr>
                          <a:rPr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220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sz="220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sz="2200" dirty="0"/>
                  <a:t>.</a:t>
                </a:r>
                <a:endParaRPr lang="en-US" sz="2200" dirty="0"/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endParaRPr sz="800" dirty="0"/>
              </a:p>
              <a:p>
                <a:pPr marL="514350" indent="-514350">
                  <a:buFont typeface="+mj-lt"/>
                  <a:buAutoNum type="arabicPeriod" startAt="3"/>
                  <a:defRPr sz="2800"/>
                </a:pPr>
                <a:r>
                  <a:rPr sz="2400" dirty="0"/>
                  <a:t>​</a:t>
                </a:r>
                <a:r>
                  <a:rPr sz="2200" dirty="0"/>
                  <a:t>The quotient of a positive number and a negative number is negative: </a:t>
                </a:r>
                <a14:m>
                  <m:oMath xmlns:m="http://schemas.openxmlformats.org/officeDocument/2006/math">
                    <m:f>
                      <m:fPr>
                        <m:ctrlPr>
                          <a:rPr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22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sz="220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sz="220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sz="22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220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sz="22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sz="220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sz="220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220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sz="220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sz="2200" dirty="0"/>
                  <a:t>.</a:t>
                </a:r>
                <a:endParaRPr lang="en-US" sz="2200" dirty="0"/>
              </a:p>
              <a:p>
                <a:pPr marL="514350" indent="-514350">
                  <a:buFont typeface="+mj-lt"/>
                  <a:buAutoNum type="arabicPeriod" startAt="3"/>
                  <a:defRPr sz="2800"/>
                </a:pPr>
                <a:endParaRPr sz="800" dirty="0"/>
              </a:p>
              <a:p>
                <a:r>
                  <a:rPr sz="2200" dirty="0"/>
                  <a:t>In summary:</a:t>
                </a:r>
                <a:endParaRPr lang="en-US" sz="2200" dirty="0"/>
              </a:p>
              <a:p>
                <a:endParaRPr sz="800" dirty="0"/>
              </a:p>
              <a:p>
                <a:r>
                  <a:rPr sz="2200" dirty="0"/>
                  <a:t>The quotient of numbers with like signs is positive.</a:t>
                </a:r>
                <a:endParaRPr lang="en-US" sz="2200" dirty="0"/>
              </a:p>
              <a:p>
                <a:endParaRPr sz="800" dirty="0"/>
              </a:p>
              <a:p>
                <a:r>
                  <a:rPr sz="2200" dirty="0"/>
                  <a:t>The quotient of numbers with unlike signs is negative</a:t>
                </a:r>
                <a:r>
                  <a:rPr sz="24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033" t="-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9: Division with Positive and Negative Real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>
                    <a:solidFill>
                      <a:srgbClr val="000000"/>
                    </a:solidFill>
                  </a:rPr>
                  <a:t>Divide.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sz="3200" dirty="0">
                    <a:solidFill>
                      <a:srgbClr val="000000"/>
                    </a:solidFill>
                  </a:rPr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  <m:r>
                          <a:rPr lang="ar-AE" sz="3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ar-AE" sz="3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ar-AE" sz="3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 sz="3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ar-AE" sz="3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ar-AE" sz="3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15</m:t>
                    </m:r>
                    <m:r>
                      <a:rPr lang="ar-AE" sz="3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sz="3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ar-AE" sz="3200" dirty="0">
                  <a:solidFill>
                    <a:srgbClr val="000000"/>
                  </a:solidFill>
                </a:endParaRP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ar-AE" sz="3200" dirty="0">
                    <a:solidFill>
                      <a:srgbClr val="000000"/>
                    </a:solidFill>
                  </a:rPr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 sz="3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18</m:t>
                        </m:r>
                      </m:num>
                      <m:den>
                        <m:r>
                          <a:rPr lang="ar-AE" sz="3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 sz="3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ar-AE" sz="3200" dirty="0">
                    <a:solidFill>
                      <a:srgbClr val="000000"/>
                    </a:solidFill>
                  </a:rPr>
                  <a:t>​ </a:t>
                </a:r>
                <a14:m>
                  <m:oMath xmlns:m="http://schemas.openxmlformats.org/officeDocument/2006/math">
                    <m:r>
                      <a:rPr lang="ar-AE" sz="3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3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ar-AE" sz="3200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14:m>
                  <m:oMath xmlns:m="http://schemas.openxmlformats.org/officeDocument/2006/math">
                    <m:r>
                      <a:rPr lang="ar-AE" sz="3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ar-AE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51</m:t>
                        </m:r>
                      </m:num>
                      <m:den>
                        <m:r>
                          <a:rPr lang="ar-AE" sz="3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ar-AE" sz="32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ar-AE" sz="3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32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 sz="3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17</m:t>
                    </m:r>
                  </m:oMath>
                </a14:m>
                <a:endParaRPr lang="ar-AE" sz="32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92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dirty="0"/>
              <a:t>Division by</a:t>
            </a:r>
            <a:r>
              <a:rPr sz="2800" dirty="0"/>
              <a:t> </a:t>
            </a:r>
            <a:r>
              <a:rPr sz="3200" dirty="0">
                <a:latin typeface="Cambria Math"/>
              </a:rPr>
              <a:t>0</a:t>
            </a:r>
            <a:r>
              <a:rPr sz="2800" dirty="0"/>
              <a:t> </a:t>
            </a:r>
            <a:r>
              <a:rPr sz="3200" dirty="0"/>
              <a:t>is Undefined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74199"/>
                <a:ext cx="8229600" cy="3955002"/>
              </a:xfrm>
            </p:spPr>
            <p:txBody>
              <a:bodyPr>
                <a:normAutofit/>
              </a:bodyPr>
              <a:lstStyle/>
              <a:p>
                <a:pPr marL="514350" indent="-514350" algn="just">
                  <a:buFont typeface="+mj-lt"/>
                  <a:buAutoNum type="arabicPeriod"/>
                  <a:defRPr sz="2800"/>
                </a:pPr>
                <a:r>
                  <a:rPr sz="2200" dirty="0"/>
                  <a:t>​Suppose that </a:t>
                </a:r>
                <a14:m>
                  <m:oMath xmlns:m="http://schemas.openxmlformats.org/officeDocument/2006/math">
                    <m:r>
                      <a:rPr sz="2200">
                        <a:latin typeface="Cambria Math" panose="02040503050406030204" pitchFamily="18" charset="0"/>
                      </a:rPr>
                      <m:t>𝑎</m:t>
                    </m:r>
                    <m:r>
                      <a:rPr sz="2200">
                        <a:latin typeface="Cambria Math" panose="02040503050406030204" pitchFamily="18" charset="0"/>
                      </a:rPr>
                      <m:t>≠</m:t>
                    </m:r>
                    <m:r>
                      <a:rPr sz="220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sz="2200" dirty="0"/>
                  <a:t>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220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sz="220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  <m:r>
                      <a:rPr sz="2200">
                        <a:latin typeface="Cambria Math" panose="02040503050406030204" pitchFamily="18" charset="0"/>
                      </a:rPr>
                      <m:t>=</m:t>
                    </m:r>
                    <m:r>
                      <a:rPr sz="220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sz="2200" dirty="0"/>
                  <a:t>. Then, since division is related to multiplication, we must have </a:t>
                </a:r>
                <a14:m>
                  <m:oMath xmlns:m="http://schemas.openxmlformats.org/officeDocument/2006/math">
                    <m:r>
                      <a:rPr sz="2200">
                        <a:latin typeface="Cambria Math" panose="02040503050406030204" pitchFamily="18" charset="0"/>
                      </a:rPr>
                      <m:t>𝑎</m:t>
                    </m:r>
                    <m:r>
                      <a:rPr sz="2200">
                        <a:latin typeface="Cambria Math" panose="02040503050406030204" pitchFamily="18" charset="0"/>
                      </a:rPr>
                      <m:t>=</m:t>
                    </m:r>
                    <m:r>
                      <a:rPr sz="2200">
                        <a:latin typeface="Cambria Math" panose="02040503050406030204" pitchFamily="18" charset="0"/>
                      </a:rPr>
                      <m:t>0</m:t>
                    </m:r>
                    <m:r>
                      <a:rPr sz="2200">
                        <a:latin typeface="Cambria Math" panose="02040503050406030204" pitchFamily="18" charset="0"/>
                      </a:rPr>
                      <m:t>⋅</m:t>
                    </m:r>
                    <m:r>
                      <a:rPr sz="220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sz="2200" dirty="0"/>
                  <a:t>. But this is not possible because </a:t>
                </a:r>
                <a14:m>
                  <m:oMath xmlns:m="http://schemas.openxmlformats.org/officeDocument/2006/math">
                    <m:r>
                      <a:rPr sz="2200">
                        <a:latin typeface="Cambria Math" panose="02040503050406030204" pitchFamily="18" charset="0"/>
                      </a:rPr>
                      <m:t>0</m:t>
                    </m:r>
                    <m:r>
                      <a:rPr sz="2200">
                        <a:latin typeface="Cambria Math" panose="02040503050406030204" pitchFamily="18" charset="0"/>
                      </a:rPr>
                      <m:t>⋅</m:t>
                    </m:r>
                    <m:r>
                      <a:rPr sz="2200">
                        <a:latin typeface="Cambria Math" panose="02040503050406030204" pitchFamily="18" charset="0"/>
                      </a:rPr>
                      <m:t>𝑥</m:t>
                    </m:r>
                    <m:r>
                      <a:rPr sz="2200">
                        <a:latin typeface="Cambria Math" panose="02040503050406030204" pitchFamily="18" charset="0"/>
                      </a:rPr>
                      <m:t>=</m:t>
                    </m:r>
                    <m:r>
                      <a:rPr sz="220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sz="2200" dirty="0"/>
                  <a:t> for any value of </a:t>
                </a:r>
                <a14:m>
                  <m:oMath xmlns:m="http://schemas.openxmlformats.org/officeDocument/2006/math">
                    <m:r>
                      <a:rPr lang="en-US" sz="220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sz="2200" dirty="0"/>
                  <a:t> and we stated that </a:t>
                </a:r>
                <a14:m>
                  <m:oMath xmlns:m="http://schemas.openxmlformats.org/officeDocument/2006/math">
                    <m:r>
                      <a:rPr sz="2200">
                        <a:latin typeface="Cambria Math" panose="02040503050406030204" pitchFamily="18" charset="0"/>
                      </a:rPr>
                      <m:t>𝑎</m:t>
                    </m:r>
                    <m:r>
                      <a:rPr sz="2200">
                        <a:latin typeface="Cambria Math" panose="02040503050406030204" pitchFamily="18" charset="0"/>
                      </a:rPr>
                      <m:t>≠</m:t>
                    </m:r>
                    <m:r>
                      <a:rPr sz="220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sz="2200" dirty="0"/>
                  <a:t>.</a:t>
                </a:r>
              </a:p>
              <a:p>
                <a:pPr marL="514350" indent="-514350" algn="just">
                  <a:buFont typeface="+mj-lt"/>
                  <a:buAutoNum type="arabicPeriod" startAt="2"/>
                  <a:defRPr sz="2800"/>
                </a:pPr>
                <a:r>
                  <a:rPr sz="2200" dirty="0"/>
                  <a:t>​Suppose that </a:t>
                </a:r>
                <a14:m>
                  <m:oMath xmlns:m="http://schemas.openxmlformats.org/officeDocument/2006/math">
                    <m:f>
                      <m:fPr>
                        <m:ctrlPr>
                          <a:rPr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220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sz="220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  <m:r>
                      <a:rPr sz="2200">
                        <a:latin typeface="Cambria Math" panose="02040503050406030204" pitchFamily="18" charset="0"/>
                      </a:rPr>
                      <m:t>=</m:t>
                    </m:r>
                    <m:r>
                      <a:rPr sz="220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sz="2200" dirty="0"/>
                  <a:t>. Then </a:t>
                </a:r>
                <a14:m>
                  <m:oMath xmlns:m="http://schemas.openxmlformats.org/officeDocument/2006/math">
                    <m:r>
                      <a:rPr sz="2200">
                        <a:latin typeface="Cambria Math" panose="02040503050406030204" pitchFamily="18" charset="0"/>
                      </a:rPr>
                      <m:t>0</m:t>
                    </m:r>
                    <m:r>
                      <a:rPr sz="2200">
                        <a:latin typeface="Cambria Math" panose="02040503050406030204" pitchFamily="18" charset="0"/>
                      </a:rPr>
                      <m:t>=</m:t>
                    </m:r>
                    <m:r>
                      <a:rPr sz="2200">
                        <a:latin typeface="Cambria Math" panose="02040503050406030204" pitchFamily="18" charset="0"/>
                      </a:rPr>
                      <m:t>0</m:t>
                    </m:r>
                    <m:r>
                      <a:rPr sz="2200">
                        <a:latin typeface="Cambria Math" panose="02040503050406030204" pitchFamily="18" charset="0"/>
                      </a:rPr>
                      <m:t>⋅</m:t>
                    </m:r>
                    <m:r>
                      <a:rPr sz="220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sz="2200" dirty="0"/>
                  <a:t> which is true for all values of </a:t>
                </a:r>
                <a14:m>
                  <m:oMath xmlns:m="http://schemas.openxmlformats.org/officeDocument/2006/math">
                    <m:r>
                      <a:rPr lang="en-US" sz="220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sz="2200" dirty="0"/>
                  <a:t>. But, for the division to be defined, we must have a unique answer for </a:t>
                </a:r>
                <a14:m>
                  <m:oMath xmlns:m="http://schemas.openxmlformats.org/officeDocument/2006/math">
                    <m:r>
                      <a:rPr lang="en-US" sz="220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sz="2200" dirty="0"/>
                  <a:t>.</a:t>
                </a:r>
                <a:endParaRPr lang="en-US" sz="2200" dirty="0"/>
              </a:p>
              <a:p>
                <a:pPr algn="just">
                  <a:defRPr sz="2800"/>
                </a:pPr>
                <a:endParaRPr sz="800" dirty="0"/>
              </a:p>
              <a:p>
                <a:pPr algn="just"/>
                <a:r>
                  <a:rPr sz="2200" dirty="0"/>
                  <a:t>Therefore, in any case, we conclude that division by </a:t>
                </a:r>
                <a:r>
                  <a:rPr sz="2200" dirty="0">
                    <a:latin typeface="Cambria Math"/>
                  </a:rPr>
                  <a:t>0</a:t>
                </a:r>
                <a:r>
                  <a:rPr sz="2200" dirty="0"/>
                  <a:t> is undefined.</a:t>
                </a:r>
                <a:endParaRPr lang="en-US" sz="2200" dirty="0"/>
              </a:p>
              <a:p>
                <a:pPr algn="just"/>
                <a:endParaRPr sz="800" dirty="0"/>
              </a:p>
              <a:p>
                <a:pPr>
                  <a:defRPr sz="2800"/>
                </a:pPr>
                <a:r>
                  <a:rPr sz="2200" dirty="0"/>
                  <a:t>Thus, </a:t>
                </a:r>
                <a14:m>
                  <m:oMath xmlns:m="http://schemas.openxmlformats.org/officeDocument/2006/math">
                    <m:f>
                      <m:fPr>
                        <m:ctrlPr>
                          <a:rPr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2200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sz="2200"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sz="2200" dirty="0"/>
                  <a:t> is </a:t>
                </a:r>
                <a:r>
                  <a:rPr sz="2200" b="1" dirty="0"/>
                  <a:t>undefined</a:t>
                </a:r>
                <a:r>
                  <a:rPr sz="2200" dirty="0"/>
                  <a:t>, but for </a:t>
                </a:r>
                <a14:m>
                  <m:oMath xmlns:m="http://schemas.openxmlformats.org/officeDocument/2006/math">
                    <m:r>
                      <a:rPr sz="2200">
                        <a:latin typeface="Cambria Math" panose="02040503050406030204" pitchFamily="18" charset="0"/>
                      </a:rPr>
                      <m:t>𝒃</m:t>
                    </m:r>
                    <m:r>
                      <a:rPr sz="2200">
                        <a:latin typeface="Cambria Math" panose="02040503050406030204" pitchFamily="18" charset="0"/>
                      </a:rPr>
                      <m:t>≠</m:t>
                    </m:r>
                    <m:r>
                      <a:rPr sz="220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sz="2200" dirty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2200">
                            <a:latin typeface="Cambria Math" panose="02040503050406030204" pitchFamily="18" charset="0"/>
                          </a:rPr>
                          <m:t>𝟎</m:t>
                        </m:r>
                      </m:num>
                      <m:den>
                        <m:r>
                          <a:rPr sz="2200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sz="2200">
                        <a:latin typeface="Cambria Math" panose="02040503050406030204" pitchFamily="18" charset="0"/>
                      </a:rPr>
                      <m:t>=</m:t>
                    </m:r>
                    <m:r>
                      <a:rPr sz="220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sz="2200" dirty="0"/>
                  <a:t>.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74199"/>
                <a:ext cx="8229600" cy="3955002"/>
              </a:xfrm>
              <a:blipFill>
                <a:blip r:embed="rId2"/>
                <a:stretch>
                  <a:fillRect l="-812" r="-7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10: Division with 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>
                    <a:solidFill>
                      <a:srgbClr val="000000"/>
                    </a:solidFill>
                  </a:rPr>
                  <a:t>Divide.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sz="3200" dirty="0">
                    <a:solidFill>
                      <a:srgbClr val="000000"/>
                    </a:solidFill>
                  </a:rPr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ar-AE" sz="3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 sz="3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ar-AE" sz="3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3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ar-AE" sz="3200" dirty="0">
                  <a:solidFill>
                    <a:srgbClr val="000000"/>
                  </a:solidFill>
                </a:endParaRP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sz="3200" dirty="0">
                    <a:solidFill>
                      <a:srgbClr val="000000"/>
                    </a:solidFill>
                  </a:rPr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ar-AE" sz="3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ar-AE" sz="3200" dirty="0">
                    <a:solidFill>
                      <a:srgbClr val="000000"/>
                    </a:solidFill>
                  </a:rPr>
                  <a:t> </a:t>
                </a:r>
                <a:r>
                  <a:rPr lang="en-US" sz="3200" dirty="0">
                    <a:solidFill>
                      <a:srgbClr val="000000"/>
                    </a:solidFill>
                  </a:rPr>
                  <a:t>is undefined.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92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Note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74198"/>
                <a:ext cx="8229600" cy="2246769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lang="en-US" dirty="0">
                    <a:solidFill>
                      <a:schemeClr val="accent6">
                        <a:lumMod val="10000"/>
                      </a:schemeClr>
                    </a:solidFill>
                  </a:rPr>
                  <a:t>The positive sign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e>
                    </m:d>
                  </m:oMath>
                </a14:m>
                <a:r>
                  <a:rPr lang="en-US" dirty="0">
                    <a:solidFill>
                      <a:schemeClr val="accent6">
                        <a:lumMod val="10000"/>
                      </a:schemeClr>
                    </a:solidFill>
                  </a:rPr>
                  <a:t> may be omitted when writing positive numbers, but the negative sign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e>
                    </m:d>
                  </m:oMath>
                </a14:m>
                <a:r>
                  <a:rPr lang="en-US" dirty="0">
                    <a:solidFill>
                      <a:schemeClr val="accent6">
                        <a:lumMod val="10000"/>
                      </a:schemeClr>
                    </a:solidFill>
                  </a:rPr>
                  <a:t> must always be written for negative numbers. Thus, if there is no sign in front of a real number, the real number is understood to be positive.</a:t>
                </a:r>
                <a:endParaRPr dirty="0">
                  <a:solidFill>
                    <a:schemeClr val="accent6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74198"/>
                <a:ext cx="8229600" cy="2246769"/>
              </a:xfrm>
              <a:blipFill>
                <a:blip r:embed="rId2"/>
                <a:stretch>
                  <a:fillRect l="-1328" t="-1872" b="-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1229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Addition with Like Signs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>
                    <a:solidFill>
                      <a:srgbClr val="000000"/>
                    </a:solidFill>
                  </a:rPr>
                  <a:t>Add.</a:t>
                </a:r>
              </a:p>
              <a:p>
                <a:pPr marL="514350" indent="-514350">
                  <a:buFont typeface="+mj-lt"/>
                  <a:buAutoNum type="alphaLcPeriod"/>
                  <a:defRPr sz="1800"/>
                </a:pPr>
                <a:r>
                  <a:rPr lang="en-US" sz="2800" dirty="0">
                    <a:solidFill>
                      <a:srgbClr val="000000"/>
                    </a:solidFill>
                  </a:rPr>
                  <a:t>​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10+3</m:t>
                    </m:r>
                  </m:oMath>
                </a14:m>
                <a:endParaRPr lang="en-US" sz="2800" dirty="0">
                  <a:solidFill>
                    <a:srgbClr val="000000"/>
                  </a:solidFill>
                </a:endParaRPr>
              </a:p>
              <a:p>
                <a:pPr marL="514350" indent="-514350">
                  <a:buFont typeface="+mj-lt"/>
                  <a:buAutoNum type="alphaLcPeriod" startAt="2"/>
                  <a:defRPr sz="1800"/>
                </a:pPr>
                <a:r>
                  <a:rPr lang="en-US" sz="2800" b="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−10</m:t>
                        </m:r>
                      </m:e>
                    </m:d>
                    <m:r>
                      <a:rPr lang="en-US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+(−3)</m:t>
                    </m:r>
                  </m:oMath>
                </a14:m>
                <a:endParaRPr lang="ar-AE" sz="2800" dirty="0">
                  <a:solidFill>
                    <a:srgbClr val="000000"/>
                  </a:solidFill>
                </a:endParaRPr>
              </a:p>
              <a:p>
                <a:pPr marL="514350" indent="-514350">
                  <a:buFont typeface="+mj-lt"/>
                  <a:buAutoNum type="alphaLcPeriod" startAt="3"/>
                  <a:defRPr sz="1800"/>
                </a:pPr>
                <a:r>
                  <a:rPr lang="ar-AE" sz="2800" dirty="0">
                    <a:solidFill>
                      <a:srgbClr val="000000"/>
                    </a:solidFill>
                  </a:rPr>
                  <a:t>​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−1.4</m:t>
                        </m:r>
                      </m:e>
                    </m:d>
                    <m:r>
                      <a:rPr lang="en-US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+(−2.5)</m:t>
                    </m:r>
                  </m:oMath>
                </a14:m>
                <a:endParaRPr lang="en-US" sz="2800" dirty="0">
                  <a:solidFill>
                    <a:srgbClr val="000000"/>
                  </a:solidFill>
                </a:endParaRPr>
              </a:p>
              <a:p>
                <a:pPr marL="514350" indent="-514350">
                  <a:buFont typeface="+mj-lt"/>
                  <a:buAutoNum type="alphaLcPeriod" startAt="3"/>
                  <a:defRPr sz="1800"/>
                </a:pPr>
                <a:endParaRPr lang="en-US" dirty="0"/>
              </a:p>
              <a:p>
                <a:pPr>
                  <a:defRPr sz="1800"/>
                </a:pPr>
                <a:r>
                  <a:rPr lang="en-US" sz="2800" b="1" dirty="0">
                    <a:solidFill>
                      <a:srgbClr val="2D7D9F"/>
                    </a:solidFill>
                  </a:rPr>
                  <a:t>Solution</a:t>
                </a:r>
              </a:p>
              <a:p>
                <a:pPr>
                  <a:defRPr sz="1800"/>
                </a:pPr>
                <a:r>
                  <a:rPr lang="en-US" sz="2800" b="1" dirty="0">
                    <a:solidFill>
                      <a:srgbClr val="000000"/>
                    </a:solidFill>
                  </a:rPr>
                  <a:t>a.</a:t>
                </a:r>
                <a:endParaRPr sz="2800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86DDC1D1-6DAC-4BB5-BBAA-AF0721D7FA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038600"/>
            <a:ext cx="2884390" cy="137126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7540F61-55DB-40AB-8BAB-0562B3B8E0F0}"/>
              </a:ext>
            </a:extLst>
          </p:cNvPr>
          <p:cNvSpPr txBox="1"/>
          <p:nvPr/>
        </p:nvSpPr>
        <p:spPr>
          <a:xfrm>
            <a:off x="3690095" y="4114800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D7D9F"/>
                </a:solidFill>
              </a:rPr>
              <a:t>Add the absolute values, + is the common sign.</a:t>
            </a:r>
          </a:p>
        </p:txBody>
      </p:sp>
    </p:spTree>
    <p:extLst>
      <p:ext uri="{BB962C8B-B14F-4D97-AF65-F5344CB8AC3E}">
        <p14:creationId xmlns:p14="http://schemas.microsoft.com/office/powerpoint/2010/main" val="3725539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EED02-1040-417D-A6AA-CCE1D55A0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Addition with Like Signs (cont.)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CDB5BF-FE84-4C7C-B02A-0B56ADD5167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004BC8D-A902-4244-91CE-EDC071EB0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1" y="1066800"/>
            <a:ext cx="3886200" cy="137126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AD58343-2F5C-4CE9-AD11-0E9C27EF92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1" y="2819051"/>
            <a:ext cx="4463562" cy="135823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07DA613-5CC7-4E2B-8A69-69C1A608AECF}"/>
              </a:ext>
            </a:extLst>
          </p:cNvPr>
          <p:cNvSpPr txBox="1"/>
          <p:nvPr/>
        </p:nvSpPr>
        <p:spPr>
          <a:xfrm>
            <a:off x="5334000" y="1106102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D7D9F"/>
                </a:solidFill>
              </a:rPr>
              <a:t>Add the absolute values, </a:t>
            </a:r>
            <a:r>
              <a:rPr lang="en-US" dirty="0">
                <a:solidFill>
                  <a:srgbClr val="2D7D9F"/>
                </a:solidFill>
                <a:latin typeface="Calibri" panose="020F0502020204030204" pitchFamily="34" charset="0"/>
              </a:rPr>
              <a:t>−</a:t>
            </a:r>
            <a:r>
              <a:rPr lang="en-US" dirty="0">
                <a:solidFill>
                  <a:srgbClr val="2D7D9F"/>
                </a:solidFill>
              </a:rPr>
              <a:t> is the common sign.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DA3828-9B48-4295-B61B-800877D38C91}"/>
              </a:ext>
            </a:extLst>
          </p:cNvPr>
          <p:cNvSpPr txBox="1"/>
          <p:nvPr/>
        </p:nvSpPr>
        <p:spPr>
          <a:xfrm>
            <a:off x="5334000" y="2670431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D7D9F"/>
                </a:solidFill>
              </a:rPr>
              <a:t>Add the absolute values, </a:t>
            </a:r>
            <a:r>
              <a:rPr lang="en-US" dirty="0">
                <a:solidFill>
                  <a:srgbClr val="2D7D9F"/>
                </a:solidFill>
                <a:latin typeface="Calibri" panose="020F0502020204030204" pitchFamily="34" charset="0"/>
              </a:rPr>
              <a:t>−</a:t>
            </a:r>
            <a:r>
              <a:rPr lang="en-US" dirty="0">
                <a:solidFill>
                  <a:srgbClr val="2D7D9F"/>
                </a:solidFill>
              </a:rPr>
              <a:t> is the common sign.</a:t>
            </a:r>
          </a:p>
        </p:txBody>
      </p:sp>
    </p:spTree>
    <p:extLst>
      <p:ext uri="{BB962C8B-B14F-4D97-AF65-F5344CB8AC3E}">
        <p14:creationId xmlns:p14="http://schemas.microsoft.com/office/powerpoint/2010/main" val="120260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Addition with Unlike Signs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Add.</a:t>
                </a:r>
              </a:p>
              <a:p>
                <a:pPr marL="514350" indent="-514350">
                  <a:buFont typeface="+mj-lt"/>
                  <a:buAutoNum type="alphaLcPeriod"/>
                  <a:defRPr sz="1800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−10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+3 </m:t>
                    </m:r>
                  </m:oMath>
                </a14:m>
                <a:endParaRPr lang="en-US" sz="2800" b="0" dirty="0"/>
              </a:p>
              <a:p>
                <a:pPr marL="514350" indent="-514350">
                  <a:buFont typeface="+mj-lt"/>
                  <a:buAutoNum type="alphaLcPeriod"/>
                  <a:defRPr sz="1800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10+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</m:oMath>
                </a14:m>
                <a:endParaRPr lang="en-US" sz="2800" b="0" dirty="0"/>
              </a:p>
              <a:p>
                <a:pPr marL="514350" indent="-514350">
                  <a:buFont typeface="+mj-lt"/>
                  <a:buAutoNum type="alphaLcPeriod"/>
                  <a:defRPr sz="1800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endParaRPr lang="en-US" sz="2800" dirty="0"/>
              </a:p>
              <a:p>
                <a:pPr marL="514350" indent="-514350">
                  <a:buFont typeface="+mj-lt"/>
                  <a:buAutoNum type="alphaLcPeriod"/>
                  <a:defRPr sz="1800"/>
                </a:pPr>
                <a:endParaRPr lang="en-US" dirty="0"/>
              </a:p>
              <a:p>
                <a:pPr>
                  <a:defRPr sz="1800"/>
                </a:pPr>
                <a:r>
                  <a:rPr lang="en-US" sz="2800" b="1" dirty="0">
                    <a:solidFill>
                      <a:srgbClr val="2D7D9F"/>
                    </a:solidFill>
                  </a:rPr>
                  <a:t>Solution</a:t>
                </a:r>
              </a:p>
              <a:p>
                <a:pPr>
                  <a:defRPr sz="1800"/>
                </a:pPr>
                <a:endParaRPr lang="en-US" sz="2800" dirty="0"/>
              </a:p>
              <a:p>
                <a:pPr>
                  <a:defRPr sz="1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>
            <a:extLst>
              <a:ext uri="{FF2B5EF4-FFF2-40B4-BE49-F238E27FC236}">
                <a16:creationId xmlns:a16="http://schemas.microsoft.com/office/drawing/2014/main" id="{F30F4E9C-BA6E-446E-BFFE-CC862AFB7E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895" y="4187506"/>
            <a:ext cx="4071590" cy="164120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FA2B8C8-51F1-4F89-8BD6-BC26B5D89079}"/>
              </a:ext>
            </a:extLst>
          </p:cNvPr>
          <p:cNvSpPr txBox="1"/>
          <p:nvPr/>
        </p:nvSpPr>
        <p:spPr>
          <a:xfrm>
            <a:off x="4724400" y="4187506"/>
            <a:ext cx="3070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Subtract the absolute values. Use – because |-10|&gt;|3|.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54AA4-053F-4A0C-BA3D-9416E1E3A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Addition with Unlike Signs (cont.)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45CD49-9F09-4A24-A9E7-4A4A995F8E9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v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7088FC-77BE-4592-89D9-0043B39927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369" y="1107691"/>
            <a:ext cx="3538555" cy="1544656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22CB948-5A8F-44A3-BBD4-207BA47555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2453687"/>
              </p:ext>
            </p:extLst>
          </p:nvPr>
        </p:nvGraphicFramePr>
        <p:xfrm>
          <a:off x="507023" y="3018333"/>
          <a:ext cx="3733800" cy="2708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958840" imgH="2145960" progId="Equation.DSMT4">
                  <p:embed/>
                </p:oleObj>
              </mc:Choice>
              <mc:Fallback>
                <p:oleObj name="Equation" r:id="rId3" imgW="2958840" imgH="2145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7023" y="3018333"/>
                        <a:ext cx="3733800" cy="27082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431DA93-8F75-4245-8A7F-37DD5B08FD97}"/>
              </a:ext>
            </a:extLst>
          </p:cNvPr>
          <p:cNvSpPr txBox="1"/>
          <p:nvPr/>
        </p:nvSpPr>
        <p:spPr>
          <a:xfrm>
            <a:off x="4918389" y="1128206"/>
            <a:ext cx="29219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Subtract the absolute values. </a:t>
            </a:r>
          </a:p>
          <a:p>
            <a:r>
              <a:rPr lang="en-US" dirty="0"/>
              <a:t>Use + because |10|&gt;|</a:t>
            </a:r>
            <a:r>
              <a:rPr lang="en-US" dirty="0">
                <a:latin typeface="Calibri" panose="020F0502020204030204" pitchFamily="34" charset="0"/>
              </a:rPr>
              <a:t>−</a:t>
            </a:r>
            <a:r>
              <a:rPr lang="en-US" dirty="0"/>
              <a:t>3|.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E8C9D-DBC4-4C99-B0A7-495457F90A43}"/>
              </a:ext>
            </a:extLst>
          </p:cNvPr>
          <p:cNvSpPr txBox="1"/>
          <p:nvPr/>
        </p:nvSpPr>
        <p:spPr>
          <a:xfrm>
            <a:off x="4901711" y="3069837"/>
            <a:ext cx="312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Subtract the absolute values.</a:t>
            </a:r>
          </a:p>
          <a:p>
            <a:endParaRPr lang="en-US" sz="800" dirty="0"/>
          </a:p>
          <a:p>
            <a:r>
              <a:rPr lang="en-US" dirty="0"/>
              <a:t> Use – because 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967D27D-7FCC-4BA3-8C2E-E00FD3E4F1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624744"/>
              </p:ext>
            </p:extLst>
          </p:nvPr>
        </p:nvGraphicFramePr>
        <p:xfrm>
          <a:off x="6457949" y="3411415"/>
          <a:ext cx="75565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79280" imgH="685800" progId="Equation.DSMT4">
                  <p:embed/>
                </p:oleObj>
              </mc:Choice>
              <mc:Fallback>
                <p:oleObj name="Equation" r:id="rId5" imgW="1079280" imgH="685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57949" y="3411415"/>
                        <a:ext cx="755650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1018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Application: Reading a Table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400" dirty="0">
                <a:solidFill>
                  <a:srgbClr val="000000"/>
                </a:solidFill>
              </a:rPr>
              <a:t>Susan is a salesperson for a shoe store. Last week her sales of pairs of shoes were as follows.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A926DAFE-17D1-49DD-B819-33EDB188716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174306647"/>
                  </p:ext>
                </p:extLst>
              </p:nvPr>
            </p:nvGraphicFramePr>
            <p:xfrm>
              <a:off x="457200" y="1828800"/>
              <a:ext cx="8229600" cy="22479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57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57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057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20574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rPr dirty="0"/>
                            <a:t>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rPr dirty="0"/>
                            <a:t>Sales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rPr dirty="0"/>
                            <a:t>Returns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rPr dirty="0"/>
                            <a:t>Daily Net Sales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rPr dirty="0">
                              <a:solidFill>
                                <a:srgbClr val="000000"/>
                              </a:solidFill>
                            </a:rPr>
                            <a:t>Monday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6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rPr dirty="0">
                              <a:solidFill>
                                <a:srgbClr val="000000"/>
                              </a:solidFill>
                            </a:rPr>
                            <a:t>Tuesday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rPr dirty="0">
                              <a:solidFill>
                                <a:srgbClr val="000000"/>
                              </a:solidFill>
                            </a:rPr>
                            <a:t>Wednesday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rPr dirty="0">
                              <a:solidFill>
                                <a:srgbClr val="000000"/>
                              </a:solidFill>
                            </a:rPr>
                            <a:t>Thursday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rPr dirty="0">
                              <a:solidFill>
                                <a:srgbClr val="000000"/>
                              </a:solidFill>
                            </a:rPr>
                            <a:t>Friday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A926DAFE-17D1-49DD-B819-33EDB188716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174306647"/>
                  </p:ext>
                </p:extLst>
              </p:nvPr>
            </p:nvGraphicFramePr>
            <p:xfrm>
              <a:off x="457200" y="1828800"/>
              <a:ext cx="8229600" cy="22479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57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57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057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20574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t>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rPr dirty="0"/>
                            <a:t>Sales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t>Returns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rPr dirty="0"/>
                            <a:t>Daily Net Sales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rPr>
                              <a:solidFill>
                                <a:srgbClr val="000000"/>
                              </a:solidFill>
                            </a:rPr>
                            <a:t>Monday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6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rPr>
                              <a:solidFill>
                                <a:srgbClr val="000000"/>
                              </a:solidFill>
                            </a:rPr>
                            <a:t>Tuesday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rPr>
                              <a:solidFill>
                                <a:srgbClr val="000000"/>
                              </a:solidFill>
                            </a:rPr>
                            <a:t>Wednesday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1187" t="-311475" r="-1484" b="-2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rPr>
                              <a:solidFill>
                                <a:srgbClr val="000000"/>
                              </a:solidFill>
                            </a:rPr>
                            <a:t>Thursday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4650">
                    <a:tc>
                      <a:txBody>
                        <a:bodyPr/>
                        <a:lstStyle/>
                        <a:p>
                          <a:pPr>
                            <a:defRPr b="1"/>
                          </a:pPr>
                          <a:r>
                            <a:rPr>
                              <a:solidFill>
                                <a:srgbClr val="000000"/>
                              </a:solidFill>
                            </a:rPr>
                            <a:t>Friday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sz="1800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a:t>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8419BDCE-2BDE-46F0-BAAB-C1E08035DAD3}"/>
              </a:ext>
            </a:extLst>
          </p:cNvPr>
          <p:cNvSpPr txBox="1"/>
          <p:nvPr/>
        </p:nvSpPr>
        <p:spPr>
          <a:xfrm>
            <a:off x="457200" y="4118216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What were Susan's net sales for last week?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DE2C08-3324-476E-A823-D160015903D7}"/>
              </a:ext>
            </a:extLst>
          </p:cNvPr>
          <p:cNvSpPr txBox="1"/>
          <p:nvPr/>
        </p:nvSpPr>
        <p:spPr>
          <a:xfrm>
            <a:off x="457200" y="4526248"/>
            <a:ext cx="69342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2D7D9F"/>
                </a:solidFill>
              </a:rPr>
              <a:t>Solution</a:t>
            </a:r>
          </a:p>
          <a:p>
            <a:endParaRPr lang="en-US" sz="2400" dirty="0">
              <a:solidFill>
                <a:srgbClr val="0070C0"/>
              </a:solidFill>
            </a:endParaRPr>
          </a:p>
          <a:p>
            <a:endParaRPr lang="en-US" sz="2400" dirty="0"/>
          </a:p>
          <a:p>
            <a:r>
              <a:rPr lang="en-US" sz="2400" dirty="0">
                <a:solidFill>
                  <a:srgbClr val="000000"/>
                </a:solidFill>
              </a:rPr>
              <a:t>Susan’s net sales for the week were 17 pairs of shoes.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7781022-8A6B-40DE-850C-21ACA219C2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7323362"/>
              </p:ext>
            </p:extLst>
          </p:nvPr>
        </p:nvGraphicFramePr>
        <p:xfrm>
          <a:off x="533400" y="5095178"/>
          <a:ext cx="2806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06560" imgH="431640" progId="Equation.DSMT4">
                  <p:embed/>
                </p:oleObj>
              </mc:Choice>
              <mc:Fallback>
                <p:oleObj name="Equation" r:id="rId4" imgW="2806560" imgH="4316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71BF643-3139-4041-AAF9-23BCCBE87F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3400" y="5095178"/>
                        <a:ext cx="28067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Application: Calculating the Perimeter of a Rectangle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algn="just">
                  <a:defRPr sz="2800"/>
                </a:pPr>
                <a:r>
                  <a:rPr lang="en-US" sz="2800" dirty="0">
                    <a:solidFill>
                      <a:srgbClr val="000000"/>
                    </a:solidFill>
                  </a:rPr>
                  <a:t>Barbara is redecorating and wants to put a wallpaper border around the top edge of her dining room. The dining room is in the shape of a rectangle and the dimensions are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11</m:t>
                    </m:r>
                    <m:r>
                      <a:rPr lang="en-US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ft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</a:rPr>
                  <a:t> by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14</m:t>
                    </m:r>
                    <m:r>
                      <a:rPr lang="en-US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ft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</a:rPr>
                  <a:t>. How many feet of wallpaper border will she need?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Graphic 3">
            <a:extLst>
              <a:ext uri="{FF2B5EF4-FFF2-40B4-BE49-F238E27FC236}">
                <a16:creationId xmlns:a16="http://schemas.microsoft.com/office/drawing/2014/main" id="{984B3165-9712-406E-B039-E885B0D9E9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62200" y="3429000"/>
            <a:ext cx="4419600" cy="25507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963</TotalTime>
  <Words>1290</Words>
  <Application>Microsoft Office PowerPoint</Application>
  <PresentationFormat>On-screen Show (4:3)</PresentationFormat>
  <Paragraphs>198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Cambria Math</vt:lpstr>
      <vt:lpstr>Courier New</vt:lpstr>
      <vt:lpstr>Calibri</vt:lpstr>
      <vt:lpstr>Arial</vt:lpstr>
      <vt:lpstr>Office Theme</vt:lpstr>
      <vt:lpstr>Equation</vt:lpstr>
      <vt:lpstr>Section 5.R.1</vt:lpstr>
      <vt:lpstr>Definition: Rules for Addition with Real Numbers</vt:lpstr>
      <vt:lpstr>Note</vt:lpstr>
      <vt:lpstr>Example 1: Addition with Like Signs</vt:lpstr>
      <vt:lpstr>Example 1: Addition with Like Signs (cont.)</vt:lpstr>
      <vt:lpstr>Example 2: Addition with Unlike Signs</vt:lpstr>
      <vt:lpstr>Example 2: Addition with Unlike Signs (cont.)</vt:lpstr>
      <vt:lpstr>Example 3: Application: Reading a Table</vt:lpstr>
      <vt:lpstr>Example 4: Application: Calculating the Perimeter of a Rectangle</vt:lpstr>
      <vt:lpstr>Example 4: Application: Calculating the Perimeter of a Rectangle (cont.)</vt:lpstr>
      <vt:lpstr>Definition: Rule for Subtraction with Real Numbers</vt:lpstr>
      <vt:lpstr>Example 5: Subtraction with Real Numbers</vt:lpstr>
      <vt:lpstr>Example 6: Application: Calculating Change in Value</vt:lpstr>
      <vt:lpstr>Example 6: Application: Calculating Change in Value (cont.)</vt:lpstr>
      <vt:lpstr>Table 1: Symbols for Multiplication</vt:lpstr>
      <vt:lpstr>Procedure: Rules for Multiplying Positive and Negative Real Numbers</vt:lpstr>
      <vt:lpstr>Example 7: Multiplication with Positive and Negative Real Numbers</vt:lpstr>
      <vt:lpstr>Definition: Area of a Rectangle</vt:lpstr>
      <vt:lpstr>Example 8: Application: Calculating the Area of a Rectangle</vt:lpstr>
      <vt:lpstr>Procedure: Rules for Dividing Positive and Negative Real Numbers</vt:lpstr>
      <vt:lpstr>Example 9: Division with Positive and Negative Real Numbers</vt:lpstr>
      <vt:lpstr>Division by 0 is Undefined</vt:lpstr>
      <vt:lpstr>Example 10: Division with 0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141</cp:revision>
  <dcterms:created xsi:type="dcterms:W3CDTF">2013-04-26T14:43:13Z</dcterms:created>
  <dcterms:modified xsi:type="dcterms:W3CDTF">2024-07-10T19:25:30Z</dcterms:modified>
</cp:coreProperties>
</file>