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61" r:id="rId3"/>
    <p:sldId id="282" r:id="rId4"/>
    <p:sldId id="283" r:id="rId5"/>
    <p:sldId id="262" r:id="rId6"/>
    <p:sldId id="263" r:id="rId7"/>
    <p:sldId id="264" r:id="rId8"/>
    <p:sldId id="287" r:id="rId9"/>
    <p:sldId id="28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holas Belloit" initials="NB" lastIdx="1" clrIdx="0"/>
  <p:cmAuthor id="2" name="Nicholas Belloit" initials="NB [2]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52" autoAdjust="0"/>
    <p:restoredTop sz="94660"/>
  </p:normalViewPr>
  <p:slideViewPr>
    <p:cSldViewPr>
      <p:cViewPr varScale="1">
        <p:scale>
          <a:sx n="111" d="100"/>
          <a:sy n="111" d="100"/>
        </p:scale>
        <p:origin x="180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369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F93FAF-7A27-4029-83CA-6E76F851AABC}" type="datetimeFigureOut">
              <a:rPr lang="en-US" smtClean="0"/>
              <a:pPr/>
              <a:t>7/10/2024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A9CE8-E7D7-4F70-8124-350BFC29213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52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8.emf"/><Relationship Id="rId18" Type="http://schemas.openxmlformats.org/officeDocument/2006/relationships/oleObject" Target="../embeddings/oleObject10.bin"/><Relationship Id="rId3" Type="http://schemas.openxmlformats.org/officeDocument/2006/relationships/image" Target="../media/image3.emf"/><Relationship Id="rId7" Type="http://schemas.openxmlformats.org/officeDocument/2006/relationships/image" Target="../media/image5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0.wmf"/><Relationship Id="rId2" Type="http://schemas.openxmlformats.org/officeDocument/2006/relationships/oleObject" Target="../embeddings/oleObject2.bin"/><Relationship Id="rId16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7.emf"/><Relationship Id="rId5" Type="http://schemas.openxmlformats.org/officeDocument/2006/relationships/image" Target="../media/image4.wmf"/><Relationship Id="rId15" Type="http://schemas.openxmlformats.org/officeDocument/2006/relationships/image" Target="../media/image9.wmf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11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6.wmf"/><Relationship Id="rId1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19.bin"/><Relationship Id="rId3" Type="http://schemas.openxmlformats.org/officeDocument/2006/relationships/image" Target="../media/image12.emf"/><Relationship Id="rId21" Type="http://schemas.openxmlformats.org/officeDocument/2006/relationships/image" Target="../media/image21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9.wmf"/><Relationship Id="rId2" Type="http://schemas.openxmlformats.org/officeDocument/2006/relationships/oleObject" Target="../embeddings/oleObject11.bin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16.wmf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10" Type="http://schemas.openxmlformats.org/officeDocument/2006/relationships/oleObject" Target="../embeddings/oleObject15.bin"/><Relationship Id="rId19" Type="http://schemas.openxmlformats.org/officeDocument/2006/relationships/image" Target="../media/image20.emf"/><Relationship Id="rId4" Type="http://schemas.openxmlformats.org/officeDocument/2006/relationships/oleObject" Target="../embeddings/oleObject12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7.emf"/><Relationship Id="rId18" Type="http://schemas.openxmlformats.org/officeDocument/2006/relationships/oleObject" Target="../embeddings/oleObject29.bin"/><Relationship Id="rId3" Type="http://schemas.openxmlformats.org/officeDocument/2006/relationships/image" Target="../media/image22.wmf"/><Relationship Id="rId21" Type="http://schemas.openxmlformats.org/officeDocument/2006/relationships/image" Target="../media/image31.emf"/><Relationship Id="rId7" Type="http://schemas.openxmlformats.org/officeDocument/2006/relationships/image" Target="../media/image24.emf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9.emf"/><Relationship Id="rId25" Type="http://schemas.openxmlformats.org/officeDocument/2006/relationships/image" Target="../media/image7.emf"/><Relationship Id="rId2" Type="http://schemas.openxmlformats.org/officeDocument/2006/relationships/oleObject" Target="../embeddings/oleObject21.bin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6.emf"/><Relationship Id="rId24" Type="http://schemas.openxmlformats.org/officeDocument/2006/relationships/oleObject" Target="../embeddings/oleObject32.bin"/><Relationship Id="rId5" Type="http://schemas.openxmlformats.org/officeDocument/2006/relationships/image" Target="../media/image23.emf"/><Relationship Id="rId15" Type="http://schemas.openxmlformats.org/officeDocument/2006/relationships/image" Target="../media/image28.emf"/><Relationship Id="rId23" Type="http://schemas.openxmlformats.org/officeDocument/2006/relationships/image" Target="../media/image32.e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30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emf"/><Relationship Id="rId14" Type="http://schemas.openxmlformats.org/officeDocument/2006/relationships/oleObject" Target="../embeddings/oleObject27.bin"/><Relationship Id="rId22" Type="http://schemas.openxmlformats.org/officeDocument/2006/relationships/oleObject" Target="../embeddings/oleObject3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5.R.2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Simplifying Algebraic Expressions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Like Terms</a:t>
            </a:r>
          </a:p>
        </p:txBody>
      </p:sp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/>
            <a:r>
              <a:rPr lang="en-US" b="1" i="0" dirty="0">
                <a:solidFill>
                  <a:srgbClr val="C00000"/>
                </a:solidFill>
              </a:rPr>
              <a:t>Like terms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00000"/>
                </a:solidFill>
              </a:rPr>
              <a:t>similar terms</a:t>
            </a:r>
            <a:r>
              <a:rPr lang="en-US" i="0" dirty="0">
                <a:solidFill>
                  <a:srgbClr val="000000"/>
                </a:solidFill>
              </a:rPr>
              <a:t>) are terms that are constants or terms that contain the same variables </a:t>
            </a:r>
            <a:r>
              <a:rPr lang="en-US" dirty="0">
                <a:solidFill>
                  <a:srgbClr val="000000"/>
                </a:solidFill>
              </a:rPr>
              <a:t>(if any) raised </a:t>
            </a:r>
            <a:r>
              <a:rPr lang="en-US" i="0" dirty="0">
                <a:solidFill>
                  <a:srgbClr val="000000"/>
                </a:solidFill>
              </a:rPr>
              <a:t>to the same powers. </a:t>
            </a:r>
            <a:r>
              <a:rPr lang="en-US" dirty="0">
                <a:solidFill>
                  <a:srgbClr val="000000"/>
                </a:solidFill>
              </a:rPr>
              <a:t>Whatever power a variable is raised to in one term, it is raised to the same power in other like terms.</a:t>
            </a:r>
            <a:endParaRPr lang="en-US" i="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Like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516188" indent="-2516188"/>
            <a:r>
              <a:rPr lang="en-US" dirty="0">
                <a:solidFill>
                  <a:srgbClr val="0000FF"/>
                </a:solidFill>
              </a:rPr>
              <a:t>−6, 12, and 132</a:t>
            </a:r>
            <a:r>
              <a:rPr lang="en-US" dirty="0"/>
              <a:t> 	are like terms because each term is a constant. 	</a:t>
            </a:r>
          </a:p>
          <a:p>
            <a:pPr marL="2516188" indent="-2516188"/>
            <a:r>
              <a:rPr lang="en-US" dirty="0">
                <a:solidFill>
                  <a:srgbClr val="0000FF"/>
                </a:solidFill>
              </a:rPr>
              <a:t>−2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, 15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>
                <a:solidFill>
                  <a:srgbClr val="0000FF"/>
                </a:solidFill>
              </a:rPr>
              <a:t>, and 3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dirty="0"/>
              <a:t> 	are like terms because each term contains the same variable a raised to the same exponent, 1. (Remember that </a:t>
            </a:r>
            <a:br>
              <a:rPr lang="en-US" dirty="0"/>
            </a:br>
            <a:r>
              <a:rPr lang="en-US" i="1" dirty="0"/>
              <a:t>a</a:t>
            </a:r>
            <a:r>
              <a:rPr lang="en-US" dirty="0"/>
              <a:t> = </a:t>
            </a:r>
            <a:r>
              <a:rPr lang="en-US" i="1" dirty="0"/>
              <a:t>a</a:t>
            </a:r>
            <a:r>
              <a:rPr lang="en-US" baseline="30000" dirty="0"/>
              <a:t>1</a:t>
            </a:r>
            <a:r>
              <a:rPr lang="en-US" dirty="0"/>
              <a:t>.) These terms are first-degree in </a:t>
            </a:r>
            <a:r>
              <a:rPr lang="en-US" i="1" dirty="0"/>
              <a:t>a</a:t>
            </a:r>
            <a:r>
              <a:rPr lang="en-US" dirty="0"/>
              <a:t>. 	</a:t>
            </a:r>
          </a:p>
          <a:p>
            <a:pPr marL="2516188" indent="-2516188"/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i="1" dirty="0">
                <a:solidFill>
                  <a:srgbClr val="0000FF"/>
                </a:solidFill>
              </a:rPr>
              <a:t>xy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and 3</a:t>
            </a:r>
            <a:r>
              <a:rPr lang="en-US" i="1" dirty="0">
                <a:solidFill>
                  <a:srgbClr val="0000FF"/>
                </a:solidFill>
              </a:rPr>
              <a:t>xy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	are like terms because each term contains the same two variables, </a:t>
            </a:r>
            <a:r>
              <a:rPr lang="en-US" i="1" dirty="0"/>
              <a:t>x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dirty="0"/>
              <a:t>, where </a:t>
            </a:r>
            <a:r>
              <a:rPr lang="en-US" i="1" dirty="0"/>
              <a:t>x</a:t>
            </a:r>
            <a:r>
              <a:rPr lang="en-US" dirty="0"/>
              <a:t> is first-degree in both terms and </a:t>
            </a:r>
            <a:r>
              <a:rPr lang="en-US" i="1" dirty="0"/>
              <a:t>y</a:t>
            </a:r>
            <a:r>
              <a:rPr lang="en-US" dirty="0"/>
              <a:t> is second-degree in both terms. 	</a:t>
            </a:r>
          </a:p>
          <a:p>
            <a:pPr marL="2516188" indent="-2516188"/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Unlike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398713" indent="-2398713"/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and −9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/>
              <a:t> 	are unlike terms (not like terms) because the variable </a:t>
            </a:r>
            <a:r>
              <a:rPr lang="en-US" i="1" dirty="0"/>
              <a:t>x</a:t>
            </a:r>
            <a:r>
              <a:rPr lang="en-US" dirty="0"/>
              <a:t> is not of the same degree in both terms. 8</a:t>
            </a:r>
            <a:r>
              <a:rPr lang="en-US" i="1" dirty="0"/>
              <a:t>x</a:t>
            </a:r>
            <a:r>
              <a:rPr lang="en-US" dirty="0"/>
              <a:t> is first-degree in </a:t>
            </a:r>
            <a:r>
              <a:rPr lang="en-US" i="1" dirty="0"/>
              <a:t>x</a:t>
            </a:r>
            <a:r>
              <a:rPr lang="en-US" dirty="0"/>
              <a:t> and −9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is second-degree in </a:t>
            </a:r>
            <a:r>
              <a:rPr lang="en-US" i="1" dirty="0"/>
              <a:t>x</a:t>
            </a:r>
            <a:r>
              <a:rPr lang="en-US" dirty="0"/>
              <a:t>. 	</a:t>
            </a:r>
          </a:p>
          <a:p>
            <a:pPr marL="2398713" indent="-2398713"/>
            <a:r>
              <a:rPr lang="en-US" dirty="0">
                <a:solidFill>
                  <a:srgbClr val="0000FF"/>
                </a:solidFill>
              </a:rPr>
              <a:t>6</a:t>
            </a:r>
            <a:r>
              <a:rPr lang="en-US" i="1" dirty="0">
                <a:solidFill>
                  <a:srgbClr val="0000FF"/>
                </a:solidFill>
              </a:rPr>
              <a:t>ab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and 2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	are not like terms because the variables are not of the same degree in both terms. 	</a:t>
            </a:r>
          </a:p>
          <a:p>
            <a:pPr marL="2398713" indent="-2398713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Identifying Like Terms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5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Identify the like terms in the following list of terms.</a:t>
            </a: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spcBef>
                <a:spcPts val="1272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>
              <a:spcBef>
                <a:spcPts val="1272"/>
              </a:spcBef>
            </a:pPr>
            <a:r>
              <a:rPr lang="en-US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rgbClr val="FF0000"/>
                </a:solidFill>
              </a:rPr>
              <a:t>–10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>
                <a:solidFill>
                  <a:schemeClr val="tx1"/>
                </a:solidFill>
              </a:rPr>
              <a:t> are like terms; all are constants.</a:t>
            </a:r>
          </a:p>
          <a:p>
            <a:pPr>
              <a:spcBef>
                <a:spcPts val="1272"/>
              </a:spcBef>
            </a:pP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, and </a:t>
            </a:r>
            <a:r>
              <a:rPr lang="en-US" dirty="0">
                <a:solidFill>
                  <a:srgbClr val="FF0000"/>
                </a:solidFill>
              </a:rPr>
              <a:t>–5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are like terms; all have the variable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1272"/>
              </a:spcBef>
            </a:pPr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z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and </a:t>
            </a:r>
            <a:r>
              <a:rPr lang="en-US" dirty="0">
                <a:solidFill>
                  <a:srgbClr val="FF0000"/>
                </a:solidFill>
              </a:rPr>
              <a:t>4</a:t>
            </a:r>
            <a:r>
              <a:rPr lang="en-US" i="1" dirty="0">
                <a:solidFill>
                  <a:srgbClr val="FF0000"/>
                </a:solidFill>
              </a:rPr>
              <a:t>x</a:t>
            </a:r>
            <a:r>
              <a:rPr lang="en-US" baseline="30000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 are like terms; all have the variables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baseline="30000" dirty="0">
                <a:solidFill>
                  <a:schemeClr val="tx1"/>
                </a:solidFill>
              </a:rPr>
              <a:t>2</a:t>
            </a:r>
            <a:r>
              <a:rPr lang="en-US" i="1" dirty="0">
                <a:solidFill>
                  <a:schemeClr val="tx1"/>
                </a:solidFill>
              </a:rPr>
              <a:t>z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70246952"/>
              </p:ext>
            </p:extLst>
          </p:nvPr>
        </p:nvGraphicFramePr>
        <p:xfrm>
          <a:off x="1439863" y="1976438"/>
          <a:ext cx="6264275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248160" imgH="469800" progId="Equation.DSMT4">
                  <p:embed/>
                </p:oleObj>
              </mc:Choice>
              <mc:Fallback>
                <p:oleObj name="Equation" r:id="rId2" imgW="6248160" imgH="469800" progId="Equation.DSMT4">
                  <p:embed/>
                  <p:pic>
                    <p:nvPicPr>
                      <p:cNvPr id="0" name="Picture 6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9863" y="1976438"/>
                        <a:ext cx="6264275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Definition: Combining Like Terms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921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158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12700" indent="-12700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To </a:t>
            </a:r>
            <a:r>
              <a:rPr lang="en-US" b="1" i="0" dirty="0">
                <a:solidFill>
                  <a:srgbClr val="C00000"/>
                </a:solidFill>
              </a:rPr>
              <a:t>combine like terms</a:t>
            </a:r>
            <a:r>
              <a:rPr lang="en-US" i="0" dirty="0">
                <a:solidFill>
                  <a:srgbClr val="000000"/>
                </a:solidFill>
              </a:rPr>
              <a:t>, add (or subtract) the coefficients and keep the common variable expression.</a:t>
            </a:r>
            <a:r>
              <a:rPr lang="en-US" dirty="0">
                <a:solidFill>
                  <a:srgbClr val="000000"/>
                </a:solidFill>
              </a:rPr>
              <a:t> </a:t>
            </a:r>
            <a:endParaRPr lang="en-US" i="0" dirty="0">
              <a:solidFill>
                <a:srgbClr val="000000"/>
              </a:solidFill>
            </a:endParaRPr>
          </a:p>
          <a:p>
            <a:pPr marL="12700" indent="-12700" algn="just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Combining Like Terms 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Simplify each expression by combining like terms.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14350" indent="-514350"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9548512"/>
              </p:ext>
            </p:extLst>
          </p:nvPr>
        </p:nvGraphicFramePr>
        <p:xfrm>
          <a:off x="914400" y="1922308"/>
          <a:ext cx="1206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97360" imgH="264960" progId="Equation.DSMT4">
                  <p:embed/>
                </p:oleObj>
              </mc:Choice>
              <mc:Fallback>
                <p:oleObj name="Equation" r:id="rId2" imgW="1197360" imgH="264960" progId="Equation.DSMT4">
                  <p:embed/>
                  <p:pic>
                    <p:nvPicPr>
                      <p:cNvPr id="0" name="Picture 26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22308"/>
                        <a:ext cx="1206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5037593"/>
              </p:ext>
            </p:extLst>
          </p:nvPr>
        </p:nvGraphicFramePr>
        <p:xfrm>
          <a:off x="914400" y="2431741"/>
          <a:ext cx="15208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280" imgH="355320" progId="Equation.DSMT4">
                  <p:embed/>
                </p:oleObj>
              </mc:Choice>
              <mc:Fallback>
                <p:oleObj name="Equation" r:id="rId4" imgW="1511280" imgH="355320" progId="Equation.DSMT4">
                  <p:embed/>
                  <p:pic>
                    <p:nvPicPr>
                      <p:cNvPr id="0" name="Picture 26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1741"/>
                        <a:ext cx="15208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5314161"/>
              </p:ext>
            </p:extLst>
          </p:nvPr>
        </p:nvGraphicFramePr>
        <p:xfrm>
          <a:off x="922338" y="2849563"/>
          <a:ext cx="2273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60440" imgH="380880" progId="Equation.DSMT4">
                  <p:embed/>
                </p:oleObj>
              </mc:Choice>
              <mc:Fallback>
                <p:oleObj name="Equation" r:id="rId6" imgW="2260440" imgH="380880" progId="Equation.DSMT4">
                  <p:embed/>
                  <p:pic>
                    <p:nvPicPr>
                      <p:cNvPr id="0" name="Picture 26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2338" y="2849563"/>
                        <a:ext cx="22733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1432791"/>
              </p:ext>
            </p:extLst>
          </p:nvPr>
        </p:nvGraphicFramePr>
        <p:xfrm>
          <a:off x="897865" y="3371850"/>
          <a:ext cx="2568575" cy="484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552400" imgH="469800" progId="Equation.DSMT4">
                  <p:embed/>
                </p:oleObj>
              </mc:Choice>
              <mc:Fallback>
                <p:oleObj name="Equation" r:id="rId8" imgW="2552400" imgH="469800" progId="Equation.DSMT4">
                  <p:embed/>
                  <p:pic>
                    <p:nvPicPr>
                      <p:cNvPr id="0" name="Picture 26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7865" y="3371850"/>
                        <a:ext cx="2568575" cy="484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519035"/>
              </p:ext>
            </p:extLst>
          </p:nvPr>
        </p:nvGraphicFramePr>
        <p:xfrm>
          <a:off x="927100" y="3853832"/>
          <a:ext cx="1892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83160" imgH="429480" progId="Equation.DSMT4">
                  <p:embed/>
                </p:oleObj>
              </mc:Choice>
              <mc:Fallback>
                <p:oleObj name="Equation" r:id="rId10" imgW="1883160" imgH="429480" progId="Equation.DSMT4">
                  <p:embed/>
                  <p:pic>
                    <p:nvPicPr>
                      <p:cNvPr id="0" name="Picture 26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3853832"/>
                        <a:ext cx="1892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475" name="Object 2627"/>
          <p:cNvGraphicFramePr>
            <a:graphicFrameLocks noChangeAspect="1"/>
          </p:cNvGraphicFramePr>
          <p:nvPr/>
        </p:nvGraphicFramePr>
        <p:xfrm>
          <a:off x="4964112" y="5058899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130120" imgH="264960" progId="Equation.DSMT4">
                  <p:embed/>
                </p:oleObj>
              </mc:Choice>
              <mc:Fallback>
                <p:oleObj name="Equation" r:id="rId12" imgW="2130120" imgH="264960" progId="Equation.DSMT4">
                  <p:embed/>
                  <p:pic>
                    <p:nvPicPr>
                      <p:cNvPr id="0" name="Object 26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4112" y="5058899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476" name="Object 2628"/>
          <p:cNvGraphicFramePr>
            <a:graphicFrameLocks noChangeAspect="1"/>
          </p:cNvGraphicFramePr>
          <p:nvPr/>
        </p:nvGraphicFramePr>
        <p:xfrm>
          <a:off x="925512" y="5004924"/>
          <a:ext cx="1231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231366" imgH="291973" progId="Equation.DSMT4">
                  <p:embed/>
                </p:oleObj>
              </mc:Choice>
              <mc:Fallback>
                <p:oleObj name="Equation" r:id="rId14" imgW="1231366" imgH="291973" progId="Equation.DSMT4">
                  <p:embed/>
                  <p:pic>
                    <p:nvPicPr>
                      <p:cNvPr id="0" name="Object 26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5512" y="5004924"/>
                        <a:ext cx="1231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477" name="Object 26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241947"/>
              </p:ext>
            </p:extLst>
          </p:nvPr>
        </p:nvGraphicFramePr>
        <p:xfrm>
          <a:off x="2209800" y="4928724"/>
          <a:ext cx="157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74800" imgH="469900" progId="Equation.DSMT4">
                  <p:embed/>
                </p:oleObj>
              </mc:Choice>
              <mc:Fallback>
                <p:oleObj name="Equation" r:id="rId16" imgW="1574800" imgH="469900" progId="Equation.DSMT4">
                  <p:embed/>
                  <p:pic>
                    <p:nvPicPr>
                      <p:cNvPr id="0" name="Object 26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928724"/>
                        <a:ext cx="157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478" name="Object 26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7749721"/>
              </p:ext>
            </p:extLst>
          </p:nvPr>
        </p:nvGraphicFramePr>
        <p:xfrm>
          <a:off x="2193925" y="5454650"/>
          <a:ext cx="84931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38080" imgH="291960" progId="Equation.DSMT4">
                  <p:embed/>
                </p:oleObj>
              </mc:Choice>
              <mc:Fallback>
                <p:oleObj name="Equation" r:id="rId18" imgW="838080" imgH="291960" progId="Equation.DSMT4">
                  <p:embed/>
                  <p:pic>
                    <p:nvPicPr>
                      <p:cNvPr id="0" name="Object 26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925" y="5454650"/>
                        <a:ext cx="849313" cy="307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Combining Like Terms (cont.) </a:t>
            </a:r>
          </a:p>
        </p:txBody>
      </p:sp>
      <p:sp>
        <p:nvSpPr>
          <p:cNvPr id="3076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 startAt="2"/>
              <a:tabLst>
                <a:tab pos="457200" algn="l"/>
              </a:tabLst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981930"/>
              </p:ext>
            </p:extLst>
          </p:nvPr>
        </p:nvGraphicFramePr>
        <p:xfrm>
          <a:off x="4960267" y="1428977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30120" imgH="264960" progId="Equation.DSMT4">
                  <p:embed/>
                </p:oleObj>
              </mc:Choice>
              <mc:Fallback>
                <p:oleObj name="Equation" r:id="rId2" imgW="2130120" imgH="264960" progId="Equation.DSMT4">
                  <p:embed/>
                  <p:pic>
                    <p:nvPicPr>
                      <p:cNvPr id="0" name="Object 2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267" y="1428977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6572795"/>
              </p:ext>
            </p:extLst>
          </p:nvPr>
        </p:nvGraphicFramePr>
        <p:xfrm>
          <a:off x="921667" y="1427162"/>
          <a:ext cx="152082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11280" imgH="355320" progId="Equation.DSMT4">
                  <p:embed/>
                </p:oleObj>
              </mc:Choice>
              <mc:Fallback>
                <p:oleObj name="Equation" r:id="rId4" imgW="1511280" imgH="355320" progId="Equation.DSMT4">
                  <p:embed/>
                  <p:pic>
                    <p:nvPicPr>
                      <p:cNvPr id="0" name="Object 2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1667" y="1427162"/>
                        <a:ext cx="1520825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2721332"/>
              </p:ext>
            </p:extLst>
          </p:nvPr>
        </p:nvGraphicFramePr>
        <p:xfrm>
          <a:off x="2514600" y="1360487"/>
          <a:ext cx="1878012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66600" imgH="469800" progId="Equation.DSMT4">
                  <p:embed/>
                </p:oleObj>
              </mc:Choice>
              <mc:Fallback>
                <p:oleObj name="Equation" r:id="rId6" imgW="1866600" imgH="469800" progId="Equation.DSMT4">
                  <p:embed/>
                  <p:pic>
                    <p:nvPicPr>
                      <p:cNvPr id="0" name="Object 2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360487"/>
                        <a:ext cx="1878012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427912"/>
              </p:ext>
            </p:extLst>
          </p:nvPr>
        </p:nvGraphicFramePr>
        <p:xfrm>
          <a:off x="2508250" y="1914525"/>
          <a:ext cx="1162050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55600" imgH="355320" progId="Equation.DSMT4">
                  <p:embed/>
                </p:oleObj>
              </mc:Choice>
              <mc:Fallback>
                <p:oleObj name="Equation" r:id="rId8" imgW="1155600" imgH="355320" progId="Equation.DSMT4">
                  <p:embed/>
                  <p:pic>
                    <p:nvPicPr>
                      <p:cNvPr id="0" name="Object 2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0" y="1914525"/>
                        <a:ext cx="1162050" cy="371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5" name="Object 15"/>
          <p:cNvGraphicFramePr>
            <a:graphicFrameLocks noChangeAspect="1"/>
          </p:cNvGraphicFramePr>
          <p:nvPr/>
        </p:nvGraphicFramePr>
        <p:xfrm>
          <a:off x="914400" y="2362200"/>
          <a:ext cx="2349500" cy="38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36760" imgH="380880" progId="Equation.DSMT4">
                  <p:embed/>
                </p:oleObj>
              </mc:Choice>
              <mc:Fallback>
                <p:oleObj name="Equation" r:id="rId10" imgW="2336760" imgH="3808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62200"/>
                        <a:ext cx="2349500" cy="388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6" name="Object 16"/>
          <p:cNvGraphicFramePr>
            <a:graphicFrameLocks noChangeAspect="1"/>
          </p:cNvGraphicFramePr>
          <p:nvPr/>
        </p:nvGraphicFramePr>
        <p:xfrm>
          <a:off x="1784350" y="2970213"/>
          <a:ext cx="2614613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603160" imgH="380880" progId="Equation.DSMT4">
                  <p:embed/>
                </p:oleObj>
              </mc:Choice>
              <mc:Fallback>
                <p:oleObj name="Equation" r:id="rId12" imgW="2603160" imgH="3808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2970213"/>
                        <a:ext cx="2614613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7" name="Object 17"/>
          <p:cNvGraphicFramePr>
            <a:graphicFrameLocks noChangeAspect="1"/>
          </p:cNvGraphicFramePr>
          <p:nvPr/>
        </p:nvGraphicFramePr>
        <p:xfrm>
          <a:off x="1797050" y="3597275"/>
          <a:ext cx="2944813" cy="496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933640" imgH="482400" progId="Equation.DSMT4">
                  <p:embed/>
                </p:oleObj>
              </mc:Choice>
              <mc:Fallback>
                <p:oleObj name="Equation" r:id="rId14" imgW="2933640" imgH="482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3597275"/>
                        <a:ext cx="2944813" cy="496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2273837"/>
              </p:ext>
            </p:extLst>
          </p:nvPr>
        </p:nvGraphicFramePr>
        <p:xfrm>
          <a:off x="1806575" y="4189413"/>
          <a:ext cx="14700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60160" imgH="380880" progId="Equation.DSMT4">
                  <p:embed/>
                </p:oleObj>
              </mc:Choice>
              <mc:Fallback>
                <p:oleObj name="Equation" r:id="rId16" imgW="1460160" imgH="38088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6575" y="4189413"/>
                        <a:ext cx="14700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9" name="Object 19"/>
          <p:cNvGraphicFramePr>
            <a:graphicFrameLocks noChangeAspect="1"/>
          </p:cNvGraphicFramePr>
          <p:nvPr/>
        </p:nvGraphicFramePr>
        <p:xfrm>
          <a:off x="5307013" y="3465976"/>
          <a:ext cx="3429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419280" imgH="292320" progId="Equation.DSMT4">
                  <p:embed/>
                </p:oleObj>
              </mc:Choice>
              <mc:Fallback>
                <p:oleObj name="Equation" r:id="rId18" imgW="3419280" imgH="2923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7013" y="3465976"/>
                        <a:ext cx="3429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2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449939"/>
              </p:ext>
            </p:extLst>
          </p:nvPr>
        </p:nvGraphicFramePr>
        <p:xfrm>
          <a:off x="5316220" y="3670554"/>
          <a:ext cx="35194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3504960" imgH="495000" progId="Equation.DSMT4">
                  <p:embed/>
                </p:oleObj>
              </mc:Choice>
              <mc:Fallback>
                <p:oleObj name="Equation" r:id="rId20" imgW="3504960" imgH="49500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6220" y="3670554"/>
                        <a:ext cx="3519488" cy="514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2: Combining Like Terms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</p:txBody>
      </p:sp>
      <p:graphicFrame>
        <p:nvGraphicFramePr>
          <p:cNvPr id="53250" name="Object 1679"/>
          <p:cNvGraphicFramePr>
            <a:graphicFrameLocks noChangeAspect="1"/>
          </p:cNvGraphicFramePr>
          <p:nvPr/>
        </p:nvGraphicFramePr>
        <p:xfrm>
          <a:off x="987425" y="1327768"/>
          <a:ext cx="25590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52400" imgH="469800" progId="Equation.DSMT4">
                  <p:embed/>
                </p:oleObj>
              </mc:Choice>
              <mc:Fallback>
                <p:oleObj name="Equation" r:id="rId2" imgW="2552400" imgH="469800" progId="Equation.DSMT4">
                  <p:embed/>
                  <p:pic>
                    <p:nvPicPr>
                      <p:cNvPr id="0" name="Object 16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1327768"/>
                        <a:ext cx="255905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1" name="Object 1680"/>
          <p:cNvGraphicFramePr>
            <a:graphicFrameLocks noChangeAspect="1"/>
          </p:cNvGraphicFramePr>
          <p:nvPr/>
        </p:nvGraphicFramePr>
        <p:xfrm>
          <a:off x="4914900" y="1923081"/>
          <a:ext cx="3314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00480" imgH="292320" progId="Equation.DSMT4">
                  <p:embed/>
                </p:oleObj>
              </mc:Choice>
              <mc:Fallback>
                <p:oleObj name="Equation" r:id="rId4" imgW="3300480" imgH="292320" progId="Equation.DSMT4">
                  <p:embed/>
                  <p:pic>
                    <p:nvPicPr>
                      <p:cNvPr id="0" name="Object 16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1923081"/>
                        <a:ext cx="3314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1681"/>
          <p:cNvGraphicFramePr>
            <a:graphicFrameLocks noChangeAspect="1"/>
          </p:cNvGraphicFramePr>
          <p:nvPr/>
        </p:nvGraphicFramePr>
        <p:xfrm>
          <a:off x="1206500" y="1997693"/>
          <a:ext cx="256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50600" imgH="301680" progId="Equation.DSMT4">
                  <p:embed/>
                </p:oleObj>
              </mc:Choice>
              <mc:Fallback>
                <p:oleObj name="Equation" r:id="rId6" imgW="2550600" imgH="301680" progId="Equation.DSMT4">
                  <p:embed/>
                  <p:pic>
                    <p:nvPicPr>
                      <p:cNvPr id="0" name="Object 16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1997693"/>
                        <a:ext cx="256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3" name="Object 1682"/>
          <p:cNvGraphicFramePr>
            <a:graphicFrameLocks noChangeAspect="1"/>
          </p:cNvGraphicFramePr>
          <p:nvPr/>
        </p:nvGraphicFramePr>
        <p:xfrm>
          <a:off x="4914900" y="2597768"/>
          <a:ext cx="31242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108240" imgH="292320" progId="Equation.DSMT4">
                  <p:embed/>
                </p:oleObj>
              </mc:Choice>
              <mc:Fallback>
                <p:oleObj name="Equation" r:id="rId8" imgW="3108240" imgH="292320" progId="Equation.DSMT4">
                  <p:embed/>
                  <p:pic>
                    <p:nvPicPr>
                      <p:cNvPr id="0" name="Object 16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2597768"/>
                        <a:ext cx="31242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4" name="Object 1683"/>
          <p:cNvGraphicFramePr>
            <a:graphicFrameLocks noChangeAspect="1"/>
          </p:cNvGraphicFramePr>
          <p:nvPr/>
        </p:nvGraphicFramePr>
        <p:xfrm>
          <a:off x="1206500" y="2594593"/>
          <a:ext cx="256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50600" imgH="301680" progId="Equation.DSMT4">
                  <p:embed/>
                </p:oleObj>
              </mc:Choice>
              <mc:Fallback>
                <p:oleObj name="Equation" r:id="rId10" imgW="2550600" imgH="301680" progId="Equation.DSMT4">
                  <p:embed/>
                  <p:pic>
                    <p:nvPicPr>
                      <p:cNvPr id="0" name="Object 16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2594593"/>
                        <a:ext cx="256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5" name="Object 1684"/>
          <p:cNvGraphicFramePr>
            <a:graphicFrameLocks noChangeAspect="1"/>
          </p:cNvGraphicFramePr>
          <p:nvPr/>
        </p:nvGraphicFramePr>
        <p:xfrm>
          <a:off x="4914900" y="2196131"/>
          <a:ext cx="1562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54120" imgH="255960" progId="Equation.DSMT4">
                  <p:embed/>
                </p:oleObj>
              </mc:Choice>
              <mc:Fallback>
                <p:oleObj name="Equation" r:id="rId12" imgW="1554120" imgH="255960" progId="Equation.DSMT4">
                  <p:embed/>
                  <p:pic>
                    <p:nvPicPr>
                      <p:cNvPr id="0" name="Object 16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2196131"/>
                        <a:ext cx="1562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6" name="Object 1685"/>
          <p:cNvGraphicFramePr>
            <a:graphicFrameLocks noChangeAspect="1"/>
          </p:cNvGraphicFramePr>
          <p:nvPr/>
        </p:nvGraphicFramePr>
        <p:xfrm>
          <a:off x="4914900" y="2843831"/>
          <a:ext cx="1193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79360" imgH="219240" progId="Equation.DSMT4">
                  <p:embed/>
                </p:oleObj>
              </mc:Choice>
              <mc:Fallback>
                <p:oleObj name="Equation" r:id="rId14" imgW="1179360" imgH="219240" progId="Equation.DSMT4">
                  <p:embed/>
                  <p:pic>
                    <p:nvPicPr>
                      <p:cNvPr id="0" name="Object 16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2843831"/>
                        <a:ext cx="1193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7" name="Object 9"/>
          <p:cNvGraphicFramePr>
            <a:graphicFrameLocks noChangeAspect="1"/>
          </p:cNvGraphicFramePr>
          <p:nvPr/>
        </p:nvGraphicFramePr>
        <p:xfrm>
          <a:off x="4914900" y="3855068"/>
          <a:ext cx="2044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029680" imgH="219240" progId="Equation.DSMT4">
                  <p:embed/>
                </p:oleObj>
              </mc:Choice>
              <mc:Fallback>
                <p:oleObj name="Equation" r:id="rId16" imgW="2029680" imgH="219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3855068"/>
                        <a:ext cx="20447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470486"/>
              </p:ext>
            </p:extLst>
          </p:nvPr>
        </p:nvGraphicFramePr>
        <p:xfrm>
          <a:off x="4914900" y="3203884"/>
          <a:ext cx="2197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2197080" imgH="279360" progId="Equation.DSMT4">
                  <p:embed/>
                </p:oleObj>
              </mc:Choice>
              <mc:Fallback>
                <p:oleObj name="Equation" r:id="rId18" imgW="219708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3203884"/>
                        <a:ext cx="2197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9" name="Object 11"/>
          <p:cNvGraphicFramePr>
            <a:graphicFrameLocks noChangeAspect="1"/>
          </p:cNvGraphicFramePr>
          <p:nvPr/>
        </p:nvGraphicFramePr>
        <p:xfrm>
          <a:off x="1206500" y="3804268"/>
          <a:ext cx="1358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43880" imgH="264960" progId="Equation.DSMT4">
                  <p:embed/>
                </p:oleObj>
              </mc:Choice>
              <mc:Fallback>
                <p:oleObj name="Equation" r:id="rId20" imgW="1343880" imgH="264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3804268"/>
                        <a:ext cx="1358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0" name="Object 12"/>
          <p:cNvGraphicFramePr>
            <a:graphicFrameLocks noChangeAspect="1"/>
          </p:cNvGraphicFramePr>
          <p:nvPr/>
        </p:nvGraphicFramePr>
        <p:xfrm>
          <a:off x="1206500" y="3105768"/>
          <a:ext cx="3162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153960" imgH="594000" progId="Equation.DSMT4">
                  <p:embed/>
                </p:oleObj>
              </mc:Choice>
              <mc:Fallback>
                <p:oleObj name="Equation" r:id="rId22" imgW="3153960" imgH="5940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0" y="3105768"/>
                        <a:ext cx="3162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962952" y="4982984"/>
            <a:ext cx="77238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This expression is already simplified since it has no like terms.</a:t>
            </a:r>
          </a:p>
        </p:txBody>
      </p:sp>
      <p:graphicFrame>
        <p:nvGraphicFramePr>
          <p:cNvPr id="53262" name="Object 14"/>
          <p:cNvGraphicFramePr>
            <a:graphicFrameLocks noChangeAspect="1"/>
          </p:cNvGraphicFramePr>
          <p:nvPr/>
        </p:nvGraphicFramePr>
        <p:xfrm>
          <a:off x="962952" y="4371048"/>
          <a:ext cx="1892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883160" imgH="429480" progId="Equation.DSMT4">
                  <p:embed/>
                </p:oleObj>
              </mc:Choice>
              <mc:Fallback>
                <p:oleObj name="Equation" r:id="rId24" imgW="1883160" imgH="4294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2952" y="4371048"/>
                        <a:ext cx="1892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853</TotalTime>
  <Words>373</Words>
  <Application>Microsoft Office PowerPoint</Application>
  <PresentationFormat>On-screen Show (4:3)</PresentationFormat>
  <Paragraphs>44</Paragraphs>
  <Slides>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Courier New</vt:lpstr>
      <vt:lpstr>Symbol</vt:lpstr>
      <vt:lpstr>Office Theme</vt:lpstr>
      <vt:lpstr>Equation</vt:lpstr>
      <vt:lpstr>Section 5.R.2</vt:lpstr>
      <vt:lpstr>Definition: Like Terms</vt:lpstr>
      <vt:lpstr>Like Terms</vt:lpstr>
      <vt:lpstr>Unlike Terms</vt:lpstr>
      <vt:lpstr>Example 1: Identifying Like Terms</vt:lpstr>
      <vt:lpstr>Definition: Combining Like Terms </vt:lpstr>
      <vt:lpstr>Example 2: Combining Like Terms </vt:lpstr>
      <vt:lpstr>Example 2: Combining Like Terms (cont.) </vt:lpstr>
      <vt:lpstr>Example 2: Combining Like Terms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224</cp:revision>
  <dcterms:created xsi:type="dcterms:W3CDTF">2013-04-26T14:43:13Z</dcterms:created>
  <dcterms:modified xsi:type="dcterms:W3CDTF">2024-07-10T19:33:59Z</dcterms:modified>
</cp:coreProperties>
</file>