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88" r:id="rId5"/>
    <p:sldId id="260" r:id="rId6"/>
    <p:sldId id="261" r:id="rId7"/>
    <p:sldId id="262" r:id="rId8"/>
    <p:sldId id="264" r:id="rId9"/>
    <p:sldId id="267" r:id="rId10"/>
    <p:sldId id="270" r:id="rId11"/>
    <p:sldId id="290" r:id="rId12"/>
    <p:sldId id="273" r:id="rId13"/>
    <p:sldId id="276" r:id="rId14"/>
    <p:sldId id="277" r:id="rId15"/>
    <p:sldId id="294" r:id="rId16"/>
    <p:sldId id="278" r:id="rId17"/>
    <p:sldId id="291" r:id="rId18"/>
    <p:sldId id="292" r:id="rId19"/>
    <p:sldId id="281" r:id="rId20"/>
    <p:sldId id="284" r:id="rId21"/>
    <p:sldId id="293" r:id="rId22"/>
    <p:sldId id="295" r:id="rId23"/>
    <p:sldId id="287" r:id="rId2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366092"/>
    <a:srgbClr val="2D7D9F"/>
    <a:srgbClr val="4377CB"/>
    <a:srgbClr val="0000FF"/>
    <a:srgbClr val="0000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39" autoAdjust="0"/>
    <p:restoredTop sz="94660"/>
  </p:normalViewPr>
  <p:slideViewPr>
    <p:cSldViewPr>
      <p:cViewPr varScale="1">
        <p:scale>
          <a:sx n="111" d="100"/>
          <a:sy n="111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31.png"/><Relationship Id="rId7" Type="http://schemas.openxmlformats.org/officeDocument/2006/relationships/oleObject" Target="../embeddings/oleObject15.bin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3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0.wmf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4.wmf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2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4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4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Solving One-Step Linear Equations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5.R.3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5: Solving Linear Equations of the Form </a:t>
                </a:r>
                <a:br>
                  <a:rPr lang="en-US" sz="2800" i="1" dirty="0">
                    <a:solidFill>
                      <a:srgbClr val="1F497D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ar-AE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ar-AE" sz="24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Solution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CADBFD0-FA4E-4809-91F0-F7973D9B0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048220"/>
              </p:ext>
            </p:extLst>
          </p:nvPr>
        </p:nvGraphicFramePr>
        <p:xfrm>
          <a:off x="622300" y="2247900"/>
          <a:ext cx="7899400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99120" imgH="3581280" progId="Equation.DSMT4">
                  <p:embed/>
                </p:oleObj>
              </mc:Choice>
              <mc:Fallback>
                <p:oleObj name="Equation" r:id="rId4" imgW="7899120" imgH="3581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2300" y="2247900"/>
                        <a:ext cx="7899400" cy="358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5: Solving Linear Equations of the Form </a:t>
                </a:r>
                <a:br>
                  <a:rPr lang="en-US" sz="2800" i="1" dirty="0">
                    <a:solidFill>
                      <a:srgbClr val="1F497D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solidFill>
                      <a:srgbClr val="1F497D"/>
                    </a:solidFill>
                    <a:latin typeface="Cambria Math"/>
                  </a:rPr>
                  <a:t> </a:t>
                </a:r>
                <a:r>
                  <a:rPr lang="en-US" sz="2800" i="0" dirty="0">
                    <a:solidFill>
                      <a:srgbClr val="1F497D"/>
                    </a:solidFill>
                    <a:latin typeface="+mj-lt"/>
                  </a:rPr>
                  <a:t>(cont.)</a:t>
                </a:r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Check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CADBFD0-FA4E-4809-91F0-F7973D9B0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037061"/>
              </p:ext>
            </p:extLst>
          </p:nvPr>
        </p:nvGraphicFramePr>
        <p:xfrm>
          <a:off x="590550" y="2057400"/>
          <a:ext cx="5969000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0" imgH="3263760" progId="Equation.DSMT4">
                  <p:embed/>
                </p:oleObj>
              </mc:Choice>
              <mc:Fallback>
                <p:oleObj name="Equation" r:id="rId3" imgW="5968800" imgH="32637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CADBFD0-FA4E-4809-91F0-F7973D9B0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0550" y="2057400"/>
                        <a:ext cx="5969000" cy="326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0166F37-B624-4704-BA30-784CF8F1B3B2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51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Simplifying and Solving Linear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81000" y="1029287"/>
                <a:ext cx="8229600" cy="4967067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Simplify and solve: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81000" y="1029287"/>
                <a:ext cx="8229600" cy="4967067"/>
              </a:xfrm>
              <a:blipFill>
                <a:blip r:embed="rId2"/>
                <a:stretch>
                  <a:fillRect l="-815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3E28DF3-2A6B-4DD9-B72E-0A05098E06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027795"/>
              </p:ext>
            </p:extLst>
          </p:nvPr>
        </p:nvGraphicFramePr>
        <p:xfrm>
          <a:off x="451338" y="2070100"/>
          <a:ext cx="7200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00720" imgH="1434960" progId="Equation.DSMT4">
                  <p:embed/>
                </p:oleObj>
              </mc:Choice>
              <mc:Fallback>
                <p:oleObj name="Equation" r:id="rId3" imgW="7200720" imgH="1434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338" y="2070100"/>
                        <a:ext cx="72009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A987FF3-E261-4AE6-81B6-536267ABE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793315"/>
              </p:ext>
            </p:extLst>
          </p:nvPr>
        </p:nvGraphicFramePr>
        <p:xfrm>
          <a:off x="451338" y="3753827"/>
          <a:ext cx="40005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00320" imgH="1993680" progId="Equation.DSMT4">
                  <p:embed/>
                </p:oleObj>
              </mc:Choice>
              <mc:Fallback>
                <p:oleObj name="Equation" r:id="rId5" imgW="4000320" imgH="1993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1338" y="3753827"/>
                        <a:ext cx="4000500" cy="199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Multiplication (or Division) Principle of 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en-US" sz="2800" dirty="0"/>
                  <a:t>If both sides of an equation are multiplied by (or divided by) the same nonzero constant, the new equation has the same solutions as the original equation. Symbolically,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are algebraic expressions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 is any nonzero constant, then the equations </a:t>
                </a:r>
              </a:p>
              <a:p>
                <a:pPr algn="ctr"/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en-US" sz="2400" b="1" dirty="0"/>
              </a:p>
              <a:p>
                <a:pPr algn="ctr">
                  <a:defRPr sz="1800"/>
                </a:pPr>
                <a:r>
                  <a:rPr lang="en-US" sz="2400" b="1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𝑨𝑪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𝑩𝑪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400" dirty="0"/>
                  <a:t>,</a:t>
                </a:r>
              </a:p>
              <a:p>
                <a:pPr algn="ctr">
                  <a:defRPr sz="1800"/>
                </a:pPr>
                <a:r>
                  <a:rPr lang="en-US" sz="2400" dirty="0"/>
                  <a:t>                  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num>
                      <m:den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𝑪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den>
                    </m:f>
                  </m:oMath>
                </a14:m>
                <a:r>
                  <a:rPr lang="en-US" sz="2400" b="1" dirty="0"/>
                  <a:t>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2400" dirty="0"/>
              </a:p>
              <a:p>
                <a:r>
                  <a:rPr lang="en-US" sz="2800" dirty="0"/>
                  <a:t>have the same solutions.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98" r="-1255" b="-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</a:t>
                </a:r>
                <a:r>
                  <a:rPr lang="en-US" dirty="0"/>
                  <a:t>:</a:t>
                </a:r>
                <a:r>
                  <a:rPr lang="en-US" sz="3200" dirty="0"/>
                  <a:t> Solving Linear Equations that Simplify to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</p:spPr>
            <p:txBody>
              <a:bodyPr>
                <a:spAutoFit/>
              </a:bodyPr>
              <a:lstStyle/>
              <a:p>
                <a:pPr marL="514350" indent="-514350" algn="just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Combine any like terms on each side of the equation.</a:t>
                </a:r>
              </a:p>
              <a:p>
                <a:pPr marL="514350" indent="-514350" algn="just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multiplication</a:t>
                </a:r>
                <a:r>
                  <a:rPr lang="en-US" sz="2800" dirty="0"/>
                  <a:t> (or </a:t>
                </a:r>
                <a:r>
                  <a:rPr lang="en-US" sz="2800" b="1" dirty="0"/>
                  <a:t>division</a:t>
                </a:r>
                <a:r>
                  <a:rPr lang="en-US" sz="2800" dirty="0"/>
                  <a:t>) </a:t>
                </a:r>
                <a:r>
                  <a:rPr lang="en-US" sz="2800" b="1" dirty="0"/>
                  <a:t>principle of equality</a:t>
                </a:r>
                <a:r>
                  <a:rPr lang="en-US" sz="2800" dirty="0"/>
                  <a:t> and multiply both sides of the equation by the reciprocal of the coefficient of the variable (</a:t>
                </a:r>
                <a:r>
                  <a:rPr lang="en-US" sz="2800" b="1" dirty="0"/>
                  <a:t>or divide both sides by the coefficient itself</a:t>
                </a:r>
                <a:r>
                  <a:rPr lang="en-US" sz="2800" dirty="0"/>
                  <a:t>). The coefficient of the variable will become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 algn="just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your answer by substituting it for the variable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  <a:blipFill>
                <a:blip r:embed="rId3"/>
                <a:stretch>
                  <a:fillRect l="-1402" t="-1316" r="-1255" b="-2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lang="en-US" sz="2800" dirty="0"/>
              <a:t>Example 7: Simplifying and Solving Linear Equations</a:t>
            </a:r>
            <a:endParaRPr sz="2800" dirty="0">
              <a:latin typeface="Cambria Math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1800" dirty="0">
                <a:solidFill>
                  <a:srgbClr val="000000"/>
                </a:solidFill>
              </a:rPr>
              <a:t>Supply the reasons for each step in solving the equation.</a:t>
            </a:r>
          </a:p>
          <a:p>
            <a:pPr>
              <a:defRPr sz="2800"/>
            </a:pPr>
            <a:endParaRPr lang="en-US" sz="1800" dirty="0"/>
          </a:p>
          <a:p>
            <a:pPr>
              <a:defRPr sz="2800"/>
            </a:pPr>
            <a:endParaRPr lang="en-US" sz="1800" dirty="0"/>
          </a:p>
          <a:p>
            <a:pPr>
              <a:defRPr sz="2800"/>
            </a:pPr>
            <a:endParaRPr lang="en-US" sz="1800" dirty="0"/>
          </a:p>
          <a:p>
            <a:pPr>
              <a:defRPr sz="2800"/>
            </a:pPr>
            <a:r>
              <a:rPr lang="en-US" sz="1800" b="1" dirty="0">
                <a:solidFill>
                  <a:srgbClr val="0070C0"/>
                </a:solidFill>
              </a:rPr>
              <a:t>Solution</a:t>
            </a:r>
          </a:p>
          <a:p>
            <a:pPr>
              <a:defRPr sz="2800"/>
            </a:pPr>
            <a:endParaRPr sz="24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01198BB-A375-48AC-ACE6-79F0D73475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1600200"/>
          <a:ext cx="2425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241200" progId="Equation.DSMT4">
                  <p:embed/>
                </p:oleObj>
              </mc:Choice>
              <mc:Fallback>
                <p:oleObj name="Equation" r:id="rId2" imgW="242568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01198BB-A375-48AC-ACE6-79F0D73475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1600200"/>
                        <a:ext cx="24257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0B1A46E-BB58-48B5-B269-9CF1EA27D698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216649063"/>
              </p:ext>
            </p:extLst>
          </p:nvPr>
        </p:nvGraphicFramePr>
        <p:xfrm>
          <a:off x="568325" y="3067050"/>
          <a:ext cx="7975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75440" imgH="1257120" progId="Equation.DSMT4">
                  <p:embed/>
                </p:oleObj>
              </mc:Choice>
              <mc:Fallback>
                <p:oleObj name="Equation" r:id="rId4" imgW="7975440" imgH="12571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0B1A46E-BB58-48B5-B269-9CF1EA27D6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325" y="3067050"/>
                        <a:ext cx="7975600" cy="125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2ECE27-691D-48FE-B541-9973D43566C2}"/>
              </a:ext>
            </a:extLst>
          </p:cNvPr>
          <p:cNvCxnSpPr/>
          <p:nvPr/>
        </p:nvCxnSpPr>
        <p:spPr>
          <a:xfrm>
            <a:off x="2959100" y="3276600"/>
            <a:ext cx="184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ECA76B-E05D-411C-8414-532856B73D6A}"/>
              </a:ext>
            </a:extLst>
          </p:cNvPr>
          <p:cNvCxnSpPr>
            <a:cxnSpLocks/>
          </p:cNvCxnSpPr>
          <p:nvPr/>
        </p:nvCxnSpPr>
        <p:spPr>
          <a:xfrm>
            <a:off x="2959100" y="3657600"/>
            <a:ext cx="473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FD46669-FE41-4829-9DD7-8E204C25715E}"/>
              </a:ext>
            </a:extLst>
          </p:cNvPr>
          <p:cNvCxnSpPr>
            <a:cxnSpLocks/>
          </p:cNvCxnSpPr>
          <p:nvPr/>
        </p:nvCxnSpPr>
        <p:spPr>
          <a:xfrm>
            <a:off x="2959100" y="3962400"/>
            <a:ext cx="5591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7794117-DC90-4E85-AE54-1166DD633F70}"/>
              </a:ext>
            </a:extLst>
          </p:cNvPr>
          <p:cNvCxnSpPr>
            <a:cxnSpLocks/>
          </p:cNvCxnSpPr>
          <p:nvPr/>
        </p:nvCxnSpPr>
        <p:spPr>
          <a:xfrm>
            <a:off x="2959100" y="4343400"/>
            <a:ext cx="92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631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/>
            </a:pPr>
            <a:r>
              <a:rPr lang="en-US" sz="2800" dirty="0"/>
              <a:t>Example 7: Simplifying and Solving Linear Equations (cont.)</a:t>
            </a:r>
            <a:endParaRPr sz="2800" dirty="0">
              <a:latin typeface="Cambria Math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1800" dirty="0">
                <a:solidFill>
                  <a:srgbClr val="000000"/>
                </a:solidFill>
              </a:rPr>
              <a:t>Supply the reasons for each step in solving the equation.</a:t>
            </a:r>
          </a:p>
          <a:p>
            <a:pPr>
              <a:defRPr sz="2800"/>
            </a:pPr>
            <a:endParaRPr lang="en-US" sz="1800" dirty="0"/>
          </a:p>
          <a:p>
            <a:pPr>
              <a:defRPr sz="2800"/>
            </a:pPr>
            <a:endParaRPr lang="en-US" sz="1800" dirty="0"/>
          </a:p>
          <a:p>
            <a:pPr>
              <a:defRPr sz="2800"/>
            </a:pPr>
            <a:endParaRPr lang="en-US" sz="1800" dirty="0"/>
          </a:p>
          <a:p>
            <a:pPr>
              <a:defRPr sz="2800"/>
            </a:pPr>
            <a:r>
              <a:rPr lang="en-US" sz="1800" b="1" dirty="0">
                <a:solidFill>
                  <a:srgbClr val="0070C0"/>
                </a:solidFill>
              </a:rPr>
              <a:t>Solution</a:t>
            </a:r>
          </a:p>
          <a:p>
            <a:pPr>
              <a:defRPr sz="2800"/>
            </a:pPr>
            <a:endParaRPr sz="24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01198BB-A375-48AC-ACE6-79F0D7347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974190"/>
              </p:ext>
            </p:extLst>
          </p:nvPr>
        </p:nvGraphicFramePr>
        <p:xfrm>
          <a:off x="533400" y="1600200"/>
          <a:ext cx="2425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241200" progId="Equation.DSMT4">
                  <p:embed/>
                </p:oleObj>
              </mc:Choice>
              <mc:Fallback>
                <p:oleObj name="Equation" r:id="rId2" imgW="24256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1600200"/>
                        <a:ext cx="24257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0B1A46E-BB58-48B5-B269-9CF1EA27D698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052027283"/>
              </p:ext>
            </p:extLst>
          </p:nvPr>
        </p:nvGraphicFramePr>
        <p:xfrm>
          <a:off x="562708" y="3048000"/>
          <a:ext cx="79883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88040" imgH="1295280" progId="Equation.DSMT4">
                  <p:embed/>
                </p:oleObj>
              </mc:Choice>
              <mc:Fallback>
                <p:oleObj name="Equation" r:id="rId4" imgW="7988040" imgH="12952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01198BB-A375-48AC-ACE6-79F0D73475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2708" y="3048000"/>
                        <a:ext cx="79883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2ECE27-691D-48FE-B541-9973D43566C2}"/>
              </a:ext>
            </a:extLst>
          </p:cNvPr>
          <p:cNvCxnSpPr/>
          <p:nvPr/>
        </p:nvCxnSpPr>
        <p:spPr>
          <a:xfrm>
            <a:off x="2959100" y="3276600"/>
            <a:ext cx="184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ECA76B-E05D-411C-8414-532856B73D6A}"/>
              </a:ext>
            </a:extLst>
          </p:cNvPr>
          <p:cNvCxnSpPr>
            <a:cxnSpLocks/>
          </p:cNvCxnSpPr>
          <p:nvPr/>
        </p:nvCxnSpPr>
        <p:spPr>
          <a:xfrm>
            <a:off x="2959100" y="3657600"/>
            <a:ext cx="473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FD46669-FE41-4829-9DD7-8E204C25715E}"/>
              </a:ext>
            </a:extLst>
          </p:cNvPr>
          <p:cNvCxnSpPr>
            <a:cxnSpLocks/>
          </p:cNvCxnSpPr>
          <p:nvPr/>
        </p:nvCxnSpPr>
        <p:spPr>
          <a:xfrm>
            <a:off x="2959100" y="3962400"/>
            <a:ext cx="5591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7794117-DC90-4E85-AE54-1166DD633F70}"/>
              </a:ext>
            </a:extLst>
          </p:cNvPr>
          <p:cNvCxnSpPr>
            <a:cxnSpLocks/>
          </p:cNvCxnSpPr>
          <p:nvPr/>
        </p:nvCxnSpPr>
        <p:spPr>
          <a:xfrm>
            <a:off x="2959100" y="4343400"/>
            <a:ext cx="92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8: Solving Linear Equations of the Form </a:t>
                </a:r>
                <a:br>
                  <a:rPr lang="en-US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linear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800" dirty="0"/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endParaRPr lang="en-US" sz="2000" dirty="0"/>
              </a:p>
              <a:p>
                <a:pPr>
                  <a:defRPr sz="2800"/>
                </a:pPr>
                <a:endParaRPr lang="en-US" sz="800" dirty="0"/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70C0"/>
                    </a:solidFill>
                  </a:rPr>
                  <a:t>Check</a:t>
                </a:r>
              </a:p>
              <a:p>
                <a:pPr>
                  <a:defRPr sz="2800"/>
                </a:pPr>
                <a:endParaRPr sz="20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4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2764ABD-A834-4526-90F3-7C035F48E4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073834"/>
              </p:ext>
            </p:extLst>
          </p:nvPr>
        </p:nvGraphicFramePr>
        <p:xfrm>
          <a:off x="457200" y="1943687"/>
          <a:ext cx="59055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05440" imgH="2197080" progId="Equation.DSMT4">
                  <p:embed/>
                </p:oleObj>
              </mc:Choice>
              <mc:Fallback>
                <p:oleObj name="Equation" r:id="rId5" imgW="5905440" imgH="2197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" y="1943687"/>
                        <a:ext cx="5905500" cy="219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FF79B76-B7E8-42CE-9352-136D2ED94A89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537773859"/>
              </p:ext>
            </p:extLst>
          </p:nvPr>
        </p:nvGraphicFramePr>
        <p:xfrm>
          <a:off x="647700" y="4800600"/>
          <a:ext cx="264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41320" imgH="939600" progId="Equation.DSMT4">
                  <p:embed/>
                </p:oleObj>
              </mc:Choice>
              <mc:Fallback>
                <p:oleObj name="Equation" r:id="rId7" imgW="2641320" imgH="939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E3CEA48-8D91-499E-96B8-4BDA1CE6F4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7700" y="4800600"/>
                        <a:ext cx="26416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C8372FD-9842-456C-966D-77543C3EFB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19200" y="5005224"/>
            <a:ext cx="15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7627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8: Solving Linear Equations of the Form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i="0" dirty="0">
                    <a:latin typeface="+mj-lt"/>
                  </a:rPr>
                  <a:t>(cont.)</a:t>
                </a:r>
                <a:endParaRPr sz="28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000" b="1" dirty="0">
                <a:solidFill>
                  <a:srgbClr val="000000"/>
                </a:solidFill>
              </a:rPr>
              <a:t>Multiplying</a:t>
            </a:r>
            <a:r>
              <a:rPr lang="en-US" sz="2000" dirty="0">
                <a:solidFill>
                  <a:srgbClr val="000000"/>
                </a:solidFill>
              </a:rPr>
              <a:t> by the reciprocal of the coefficient is the same as </a:t>
            </a:r>
            <a:r>
              <a:rPr lang="en-US" sz="2000" b="1" dirty="0">
                <a:solidFill>
                  <a:srgbClr val="000000"/>
                </a:solidFill>
              </a:rPr>
              <a:t>dividing</a:t>
            </a:r>
            <a:r>
              <a:rPr lang="en-US" sz="2000" dirty="0">
                <a:solidFill>
                  <a:srgbClr val="000000"/>
                </a:solidFill>
              </a:rPr>
              <a:t> by the coefficient itself. So, we can multiply both sides by       as we did, or we can</a:t>
            </a:r>
          </a:p>
          <a:p>
            <a:pPr algn="just">
              <a:defRPr sz="2800"/>
            </a:pPr>
            <a:r>
              <a:rPr lang="en-US" sz="2000" dirty="0">
                <a:solidFill>
                  <a:srgbClr val="000000"/>
                </a:solidFill>
              </a:rPr>
              <a:t>divide both sides by 5. In either case, the coefficient of     becomes +1.</a:t>
            </a:r>
            <a:endParaRPr sz="2000" dirty="0">
              <a:solidFill>
                <a:srgbClr val="000000"/>
              </a:solidFill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E3CEA48-8D91-499E-96B8-4BDA1CE6F4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606982"/>
              </p:ext>
            </p:extLst>
          </p:nvPr>
        </p:nvGraphicFramePr>
        <p:xfrm>
          <a:off x="603250" y="2293938"/>
          <a:ext cx="3022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22560" imgH="1218960" progId="Equation.DSMT4">
                  <p:embed/>
                </p:oleObj>
              </mc:Choice>
              <mc:Fallback>
                <p:oleObj name="Equation" r:id="rId3" imgW="3022560" imgH="1218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E3CEA48-8D91-499E-96B8-4BDA1CE6F4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3250" y="2293938"/>
                        <a:ext cx="30226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20A84CF-6B4B-4397-A430-E7A14FF46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682648"/>
              </p:ext>
            </p:extLst>
          </p:nvPr>
        </p:nvGraphicFramePr>
        <p:xfrm>
          <a:off x="5867400" y="1295400"/>
          <a:ext cx="17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80" imgH="571320" progId="Equation.DSMT4">
                  <p:embed/>
                </p:oleObj>
              </mc:Choice>
              <mc:Fallback>
                <p:oleObj name="Equation" r:id="rId5" imgW="17748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67400" y="1295400"/>
                        <a:ext cx="1778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1962306-B96C-4C21-B39F-7739A526728F}"/>
                  </a:ext>
                </a:extLst>
              </p:cNvPr>
              <p:cNvSpPr txBox="1"/>
              <p:nvPr/>
            </p:nvSpPr>
            <p:spPr>
              <a:xfrm>
                <a:off x="6172200" y="1719986"/>
                <a:ext cx="2286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1962306-B96C-4C21-B39F-7739A5267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1719986"/>
                <a:ext cx="228600" cy="369332"/>
              </a:xfrm>
              <a:prstGeom prst="rect">
                <a:avLst/>
              </a:prstGeom>
              <a:blipFill>
                <a:blip r:embed="rId7"/>
                <a:stretch>
                  <a:fillRect r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3894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9: Solving Linear Equations of the Form </a:t>
                </a:r>
                <a:br>
                  <a:rPr lang="en-US" sz="2800" dirty="0">
                    <a:solidFill>
                      <a:srgbClr val="1F497D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43000"/>
                <a:ext cx="8229600" cy="4967067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1800" dirty="0">
                    <a:solidFill>
                      <a:srgbClr val="000000"/>
                    </a:solidFill>
                  </a:rPr>
                  <a:t>Solve the linear equation: 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8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18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18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r>
                  <a:rPr lang="en-US" sz="1800" dirty="0">
                    <a:solidFill>
                      <a:srgbClr val="000000"/>
                    </a:solidFill>
                  </a:rPr>
                  <a:t>When decimal coefficients or constants are involved, you might want to use a calculator to perform some of the arithmetic.</a:t>
                </a:r>
              </a:p>
              <a:p>
                <a:pPr>
                  <a:defRPr sz="2800"/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16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1800" dirty="0">
                    <a:solidFill>
                      <a:srgbClr val="0070C0"/>
                    </a:solidFill>
                  </a:rPr>
                  <a:t>Check</a:t>
                </a:r>
                <a:endParaRPr lang="en-US" sz="1800" dirty="0"/>
              </a:p>
              <a:p>
                <a:pPr>
                  <a:defRPr sz="2800"/>
                </a:pPr>
                <a:endParaRPr lang="en-US" sz="1800" dirty="0"/>
              </a:p>
              <a:p>
                <a:pPr>
                  <a:defRPr sz="2800"/>
                </a:pPr>
                <a:endParaRPr lang="en-US" sz="18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18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1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43000"/>
                <a:ext cx="8229600" cy="4967067"/>
              </a:xfrm>
              <a:blipFill>
                <a:blip r:embed="rId3"/>
                <a:stretch>
                  <a:fillRect l="-593" t="-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026F0A1-03D7-4BB5-8356-DDDC2269B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442294"/>
              </p:ext>
            </p:extLst>
          </p:nvPr>
        </p:nvGraphicFramePr>
        <p:xfrm>
          <a:off x="577850" y="2590800"/>
          <a:ext cx="7988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88040" imgH="1562040" progId="Equation.DSMT4">
                  <p:embed/>
                </p:oleObj>
              </mc:Choice>
              <mc:Fallback>
                <p:oleObj name="Equation" r:id="rId4" imgW="7988040" imgH="1562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7850" y="2590800"/>
                        <a:ext cx="7988300" cy="156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E9ED0E-CE6D-45DF-B2D0-0CA746DA0D9F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1714513745"/>
              </p:ext>
            </p:extLst>
          </p:nvPr>
        </p:nvGraphicFramePr>
        <p:xfrm>
          <a:off x="577850" y="4612150"/>
          <a:ext cx="41656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65560" imgH="1625400" progId="Equation.DSMT4">
                  <p:embed/>
                </p:oleObj>
              </mc:Choice>
              <mc:Fallback>
                <p:oleObj name="Equation" r:id="rId6" imgW="4165560" imgH="1625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026F0A1-03D7-4BB5-8356-DDDC2269B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7850" y="4612150"/>
                        <a:ext cx="4165600" cy="162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10D065-F1DF-4F3E-B7A5-FFCA5E4C13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81200" y="4854484"/>
            <a:ext cx="15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5E2560-049D-4608-9B30-06FB8DD48B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81200" y="5178899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Definition: </a:t>
                </a:r>
                <a:r>
                  <a:rPr sz="3200" dirty="0"/>
                  <a:t>Linear Equation in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807709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are </a:t>
                </a:r>
                <a:r>
                  <a:rPr lang="en-US" sz="2800" b="1" dirty="0"/>
                  <a:t>constants</a:t>
                </a:r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then a </a:t>
                </a:r>
                <a:r>
                  <a:rPr lang="en-US" sz="2800" b="1" dirty="0"/>
                  <a:t>linear equation in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dirty="0"/>
                  <a:t> is an equation that can be written in the form</a:t>
                </a:r>
              </a:p>
              <a:p>
                <a:pPr algn="ctr">
                  <a:defRPr sz="2800"/>
                </a:pPr>
                <a:endParaRPr lang="en-US" sz="2800" dirty="0"/>
              </a:p>
              <a:p>
                <a:pPr algn="ctr"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Note:</a:t>
                </a:r>
                <a:r>
                  <a:rPr lang="en-US" sz="2800" dirty="0"/>
                  <a:t> A linear equation in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is also called a </a:t>
                </a:r>
                <a:r>
                  <a:rPr lang="en-US" sz="2800" b="1" dirty="0"/>
                  <a:t>first-degree equation</a:t>
                </a:r>
                <a:r>
                  <a:rPr lang="en-US" sz="2800" dirty="0"/>
                  <a:t> </a:t>
                </a:r>
                <a:r>
                  <a:rPr lang="en-US" sz="2800" b="1" dirty="0"/>
                  <a:t>in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dirty="0"/>
                  <a:t> because the variable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can be written with the exponent </a:t>
                </a:r>
                <a:r>
                  <a:rPr lang="en-US" sz="2800" dirty="0">
                    <a:latin typeface="Cambria Math"/>
                  </a:rPr>
                  <a:t>1</a:t>
                </a:r>
                <a:r>
                  <a:rPr lang="en-US" sz="2800" dirty="0"/>
                  <a:t>. That is,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807709"/>
              </a:xfrm>
              <a:blipFill>
                <a:blip r:embed="rId3"/>
                <a:stretch>
                  <a:fillRect l="-1328" t="-1272" r="-959" b="-33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4AA925C-5EE9-4520-AF61-E950AF72A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331528"/>
              </p:ext>
            </p:extLst>
          </p:nvPr>
        </p:nvGraphicFramePr>
        <p:xfrm>
          <a:off x="4013200" y="2667000"/>
          <a:ext cx="149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317160" progId="Equation.DSMT4">
                  <p:embed/>
                </p:oleObj>
              </mc:Choice>
              <mc:Fallback>
                <p:oleObj name="Equation" r:id="rId4" imgW="1498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13200" y="2667000"/>
                        <a:ext cx="1498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10: Solving Linear Equations of the Form </a:t>
                </a:r>
                <a:br>
                  <a:rPr lang="en-US" sz="2800" i="1" dirty="0">
                    <a:solidFill>
                      <a:srgbClr val="1F497D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linear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70C0"/>
                    </a:solidFill>
                  </a:rPr>
                  <a:t>Check</a:t>
                </a: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9A7436-68E6-4997-BEBE-F096555E9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871629"/>
              </p:ext>
            </p:extLst>
          </p:nvPr>
        </p:nvGraphicFramePr>
        <p:xfrm>
          <a:off x="346075" y="1905000"/>
          <a:ext cx="60198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19560" imgH="1523880" progId="Equation.DSMT4">
                  <p:embed/>
                </p:oleObj>
              </mc:Choice>
              <mc:Fallback>
                <p:oleObj name="Equation" r:id="rId4" imgW="6019560" imgH="1523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6075" y="1905000"/>
                        <a:ext cx="6019800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80DE1FC-BB21-47C8-84AD-FC7E0B140E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641027"/>
              </p:ext>
            </p:extLst>
          </p:nvPr>
        </p:nvGraphicFramePr>
        <p:xfrm>
          <a:off x="561975" y="3913188"/>
          <a:ext cx="2730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240" imgH="939600" progId="Equation.DSMT4">
                  <p:embed/>
                </p:oleObj>
              </mc:Choice>
              <mc:Fallback>
                <p:oleObj name="Equation" r:id="rId6" imgW="27302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1975" y="3913188"/>
                        <a:ext cx="27305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B882878-05A9-4192-BED1-6554CF467DE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Example 11: Solving Linear Equations of the Form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B882878-05A9-4192-BED1-6554CF467D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0BE42-302C-4261-83BF-C60F9F401F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</a:rPr>
              <a:t>Supply the reasons for each step in solving the following equation.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Solution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7BE82A-99A3-4E2A-9A21-27F953CE1E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201758"/>
              </p:ext>
            </p:extLst>
          </p:nvPr>
        </p:nvGraphicFramePr>
        <p:xfrm>
          <a:off x="532561" y="1485900"/>
          <a:ext cx="683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32440" imgH="571320" progId="Equation.DSMT4">
                  <p:embed/>
                </p:oleObj>
              </mc:Choice>
              <mc:Fallback>
                <p:oleObj name="Equation" r:id="rId3" imgW="68324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2561" y="1485900"/>
                        <a:ext cx="68326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D9118C1-EAA6-48AD-8A86-A5512496E684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220766833"/>
              </p:ext>
            </p:extLst>
          </p:nvPr>
        </p:nvGraphicFramePr>
        <p:xfrm>
          <a:off x="539750" y="3276600"/>
          <a:ext cx="4318000" cy="245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7840" imgH="2450880" progId="Equation.DSMT4">
                  <p:embed/>
                </p:oleObj>
              </mc:Choice>
              <mc:Fallback>
                <p:oleObj name="Equation" r:id="rId5" imgW="4317840" imgH="245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750" y="3276600"/>
                        <a:ext cx="4318000" cy="245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FF3644-E973-4D82-80C6-A0C78E136ACB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438400" y="37338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E9F2CF-1A67-4E54-9325-6E90DDDC15E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438400" y="4419600"/>
            <a:ext cx="2425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1333B8-D5D0-4F18-AF8C-0A7559C7EEA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514600" y="4953000"/>
            <a:ext cx="800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6024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B882878-05A9-4192-BED1-6554CF467DE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1F497D"/>
                    </a:solidFill>
                  </a:rPr>
                  <a:t>Example 11: Solving Linear Equations of the Form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𝑎𝑥</m:t>
                    </m:r>
                    <m:r>
                      <a:rPr lang="en-US" i="1" dirty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0" dirty="0">
                    <a:solidFill>
                      <a:srgbClr val="1F497D"/>
                    </a:solidFill>
                    <a:latin typeface="+mj-lt"/>
                    <a:ea typeface="Cambria Math" panose="02040503050406030204" pitchFamily="18" charset="0"/>
                  </a:rPr>
                  <a:t>(cont.)</a:t>
                </a:r>
                <a:endParaRPr lang="en-US" i="1" dirty="0">
                  <a:solidFill>
                    <a:srgbClr val="1F497D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B882878-05A9-4192-BED1-6554CF467D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0BE42-302C-4261-83BF-C60F9F401F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</a:rPr>
              <a:t>Supply the reasons for each step in solving the following equation.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Solution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7BE82A-99A3-4E2A-9A21-27F953CE1E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5086"/>
              </p:ext>
            </p:extLst>
          </p:nvPr>
        </p:nvGraphicFramePr>
        <p:xfrm>
          <a:off x="533400" y="1486487"/>
          <a:ext cx="683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32440" imgH="571320" progId="Equation.DSMT4">
                  <p:embed/>
                </p:oleObj>
              </mc:Choice>
              <mc:Fallback>
                <p:oleObj name="Equation" r:id="rId3" imgW="6832440" imgH="571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7BE82A-99A3-4E2A-9A21-27F953CE1E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1486487"/>
                        <a:ext cx="68326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D9118C1-EAA6-48AD-8A86-A5512496E684}"/>
              </a:ext>
            </a:extLst>
          </p:cNvPr>
          <p:cNvGraphicFramePr>
            <a:graphicFrameLocks noGrp="1" noDrilldown="1" noChangeAspect="1" noMove="1" noResize="1"/>
          </p:cNvGraphicFramePr>
          <p:nvPr/>
        </p:nvGraphicFramePr>
        <p:xfrm>
          <a:off x="533400" y="3276600"/>
          <a:ext cx="4330700" cy="245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30440" imgH="2450880" progId="Equation.DSMT4">
                  <p:embed/>
                </p:oleObj>
              </mc:Choice>
              <mc:Fallback>
                <p:oleObj name="Equation" r:id="rId5" imgW="4330440" imgH="2450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D9118C1-EAA6-48AD-8A86-A5512496E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3400" y="3276600"/>
                        <a:ext cx="4330700" cy="245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FF3644-E973-4D82-80C6-A0C78E136ACB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438400" y="37338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E9F2CF-1A67-4E54-9325-6E90DDDC15E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438400" y="4419600"/>
            <a:ext cx="2425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1333B8-D5D0-4F18-AF8C-0A7559C7EEA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514600" y="4953000"/>
            <a:ext cx="800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32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Application: Solving Linear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The original price of a Blu-Ray player was reduced by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. The sale price was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165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. Solve the equation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165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 to determine the original price of the Blu-Ray player.</a:t>
                </a:r>
              </a:p>
              <a:p>
                <a:pPr algn="just"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 algn="just"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algn="just"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The original price of the Blu-Ray player was $211.40.</a:t>
                </a:r>
              </a:p>
              <a:p>
                <a:pPr algn="just">
                  <a:defRPr sz="2800"/>
                </a:pPr>
                <a:endParaRPr sz="2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41" t="-736"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C9F2562-0F2D-4466-B01E-AE56FE4D7E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320295"/>
              </p:ext>
            </p:extLst>
          </p:nvPr>
        </p:nvGraphicFramePr>
        <p:xfrm>
          <a:off x="492369" y="2667000"/>
          <a:ext cx="562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26080" imgH="952200" progId="Equation.DSMT4">
                  <p:embed/>
                </p:oleObj>
              </mc:Choice>
              <mc:Fallback>
                <p:oleObj name="Equation" r:id="rId3" imgW="5626080" imgH="952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2369" y="2667000"/>
                        <a:ext cx="56261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Checking Given Solutions in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67067"/>
              </a:xfrm>
            </p:spPr>
            <p:txBody>
              <a:bodyPr>
                <a:normAutofit lnSpcReduction="10000"/>
              </a:bodyPr>
              <a:lstStyle/>
              <a:p>
                <a:pPr algn="just"/>
                <a:r>
                  <a:rPr lang="en-US" sz="2200" dirty="0"/>
                  <a:t>Determine whether the given real number is a solution to the given equation by substituting for the variable and checking to see if the resulting equation is true or false.</a:t>
                </a:r>
              </a:p>
              <a:p>
                <a:pPr marL="676656" lvl="1" indent="-514350">
                  <a:buFont typeface="+mj-lt"/>
                  <a:buAutoNum type="alphaLcPeriod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+5=−2</m:t>
                    </m:r>
                  </m:oMath>
                </a14:m>
                <a:r>
                  <a:rPr lang="en-US" sz="2200" dirty="0"/>
                  <a:t> given that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=−7</m:t>
                    </m:r>
                  </m:oMath>
                </a14:m>
                <a:endParaRPr lang="en-US" sz="2200" dirty="0"/>
              </a:p>
              <a:p>
                <a:pPr marL="676656" lvl="1" indent="-514350">
                  <a:buFont typeface="+mj-lt"/>
                  <a:buAutoNum type="alphaLcPeriod"/>
                  <a:defRPr sz="2800"/>
                </a:pPr>
                <a:endParaRPr lang="en-US" sz="800" dirty="0"/>
              </a:p>
              <a:p>
                <a:pPr marL="676656" indent="-514350">
                  <a:buFont typeface="+mj-lt"/>
                  <a:buAutoNum type="alphaLcPeriod" startAt="2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1.4+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US" sz="2200" dirty="0"/>
                  <a:t> given that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=−1.1</m:t>
                    </m:r>
                  </m:oMath>
                </a14:m>
                <a:endParaRPr lang="en-US" sz="2200" dirty="0"/>
              </a:p>
              <a:p>
                <a:pPr marL="676656" indent="-514350">
                  <a:buFont typeface="+mj-lt"/>
                  <a:buAutoNum type="alphaLcPeriod" startAt="2"/>
                  <a:defRPr sz="2800"/>
                </a:pPr>
                <a:endParaRPr lang="en-US" sz="800" dirty="0"/>
              </a:p>
              <a:p>
                <a:pPr marL="676656" indent="-514350">
                  <a:buFont typeface="+mj-lt"/>
                  <a:buAutoNum type="alphaLcPeriod" startAt="3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5.6−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=2.9</m:t>
                    </m:r>
                  </m:oMath>
                </a14:m>
                <a:r>
                  <a:rPr lang="en-US" sz="2200" dirty="0"/>
                  <a:t> given that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=2.7</m:t>
                    </m:r>
                  </m:oMath>
                </a14:m>
                <a:endParaRPr lang="en-US" sz="2200" dirty="0"/>
              </a:p>
              <a:p>
                <a:pPr marL="676656" indent="-514350">
                  <a:buFont typeface="+mj-lt"/>
                  <a:buAutoNum type="alphaLcPeriod" startAt="3"/>
                  <a:defRPr sz="2800"/>
                </a:pPr>
                <a:endParaRPr lang="en-US" sz="800" dirty="0"/>
              </a:p>
              <a:p>
                <a:pPr marL="676656" indent="-514350">
                  <a:buFont typeface="+mj-lt"/>
                  <a:buAutoNum type="alphaLcPeriod" startAt="4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A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20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ar-AE" sz="220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200">
                        <a:latin typeface="Cambria Math" panose="02040503050406030204" pitchFamily="18" charset="0"/>
                      </a:rPr>
                      <m:t>14</m:t>
                    </m:r>
                    <m:r>
                      <a:rPr lang="ar-AE" sz="2200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220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ar-AE" sz="2200" dirty="0"/>
                  <a:t> </a:t>
                </a:r>
                <a:r>
                  <a:rPr lang="en-US" sz="2200" dirty="0"/>
                  <a:t>given that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sz="2200" dirty="0"/>
              </a:p>
              <a:p>
                <a:pPr marL="676656" indent="-514350">
                  <a:buFont typeface="+mj-lt"/>
                  <a:buAutoNum type="alphaLcPeriod" startAt="4"/>
                  <a:defRPr sz="2800"/>
                </a:pPr>
                <a:endParaRPr lang="en-US" sz="800" dirty="0"/>
              </a:p>
              <a:p>
                <a:pPr>
                  <a:defRPr sz="2800"/>
                </a:pPr>
                <a:r>
                  <a:rPr lang="en-US" sz="22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800" dirty="0">
                  <a:solidFill>
                    <a:srgbClr val="0070C0"/>
                  </a:solidFill>
                </a:endParaRPr>
              </a:p>
              <a:p>
                <a:pPr marL="676656" indent="-514350">
                  <a:buFont typeface="+mj-lt"/>
                  <a:buAutoNum type="alphaLcPeriod"/>
                  <a:defRPr sz="2800"/>
                </a:pP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20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20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2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200" dirty="0"/>
                  <a:t> is true, so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b="1" i="0" dirty="0">
                    <a:latin typeface="+mj-lt"/>
                  </a:rPr>
                  <a:t>is</a:t>
                </a:r>
                <a:r>
                  <a:rPr lang="en-US" sz="2200" b="0" i="0" dirty="0">
                    <a:latin typeface="+mj-lt"/>
                  </a:rPr>
                  <a:t> a solution.</a:t>
                </a:r>
                <a:endParaRPr lang="en-US" sz="2200" dirty="0"/>
              </a:p>
              <a:p>
                <a:pPr marL="676656" indent="-514350">
                  <a:buFont typeface="+mj-lt"/>
                  <a:buAutoNum type="alphaLcPeriod"/>
                  <a:defRPr sz="2800"/>
                </a:pPr>
                <a:endParaRPr lang="en-US" sz="800" dirty="0"/>
              </a:p>
              <a:p>
                <a:pPr marL="676656" indent="-514350">
                  <a:buFont typeface="+mj-lt"/>
                  <a:buAutoNum type="alphaLcPeriod" startAt="2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b="0" i="0" dirty="0">
                    <a:latin typeface="+mj-lt"/>
                  </a:rPr>
                  <a:t>is false because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b="0" i="0" dirty="0">
                    <a:latin typeface="+mj-lt"/>
                  </a:rPr>
                  <a:t>So,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b="1" i="0" dirty="0">
                    <a:solidFill>
                      <a:schemeClr val="tx1"/>
                    </a:solidFill>
                    <a:latin typeface="+mj-lt"/>
                  </a:rPr>
                  <a:t>is not </a:t>
                </a:r>
                <a:r>
                  <a:rPr lang="en-US" sz="2200" b="0" i="0" dirty="0">
                    <a:latin typeface="+mj-lt"/>
                  </a:rPr>
                  <a:t>a solution.</a:t>
                </a:r>
                <a:endParaRPr lang="en-US" sz="2200" dirty="0"/>
              </a:p>
              <a:p>
                <a:pPr>
                  <a:defRPr sz="2800"/>
                </a:pPr>
                <a:endParaRPr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67067"/>
              </a:xfrm>
              <a:blipFill>
                <a:blip r:embed="rId2"/>
                <a:stretch>
                  <a:fillRect l="-963" t="-1595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16240-42FB-409D-AF67-B3A308CE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Checking Given Solutions in Equations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536B7FB-5E5C-4457-A1C4-42FC0A49FC4E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676656" indent="-514350">
                  <a:buFont typeface="+mj-lt"/>
                  <a:buAutoNum type="alphaLcPeriod" startAt="3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>
                    <a:latin typeface="+mj-lt"/>
                  </a:rPr>
                  <a:t>is true, so </a:t>
                </a:r>
                <a14:m>
                  <m:oMath xmlns:m="http://schemas.openxmlformats.org/officeDocument/2006/math">
                    <m:r>
                      <a:rPr lang="en-US" sz="22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b="1" i="0" dirty="0">
                    <a:solidFill>
                      <a:schemeClr val="tx1"/>
                    </a:solidFill>
                    <a:latin typeface="+mj-lt"/>
                  </a:rPr>
                  <a:t>is</a:t>
                </a:r>
                <a:r>
                  <a:rPr lang="en-US" sz="2200" b="0" i="0" dirty="0">
                    <a:latin typeface="+mj-lt"/>
                  </a:rPr>
                  <a:t> a solution.</a:t>
                </a:r>
                <a:endParaRPr lang="en-US" sz="2200" dirty="0"/>
              </a:p>
              <a:p>
                <a:pPr marL="676656" indent="-514350">
                  <a:buFont typeface="+mj-lt"/>
                  <a:buAutoNum type="alphaLcPeriod" startAt="3"/>
                  <a:defRPr sz="2800"/>
                </a:pPr>
                <a:endParaRPr lang="en-US" sz="900" dirty="0"/>
              </a:p>
              <a:p>
                <a:pPr marL="676656" indent="-514350">
                  <a:buFont typeface="+mj-lt"/>
                  <a:buAutoNum type="alphaLcPeriod" startAt="4"/>
                  <a:defRPr sz="2800"/>
                </a:pPr>
                <a:r>
                  <a:rPr lang="en-US" sz="2200" dirty="0"/>
                  <a:t>​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A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ar-AE" sz="220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200">
                        <a:latin typeface="Cambria Math" panose="02040503050406030204" pitchFamily="18" charset="0"/>
                      </a:rPr>
                      <m:t>14</m:t>
                    </m:r>
                    <m:r>
                      <a:rPr lang="ar-AE" sz="2200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 sz="220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ar-AE" sz="2200" dirty="0"/>
                  <a:t> </a:t>
                </a:r>
                <a:r>
                  <a:rPr lang="en-US" sz="2200" dirty="0"/>
                  <a:t>is false because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A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≠−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/>
              </a:p>
              <a:p>
                <a:pPr marL="162306">
                  <a:defRPr sz="2800"/>
                </a:pPr>
                <a:r>
                  <a:rPr lang="en-US" sz="2200" dirty="0"/>
                  <a:t>	</a:t>
                </a:r>
                <a:r>
                  <a:rPr lang="en-US" sz="2200" dirty="0">
                    <a:latin typeface="+mj-lt"/>
                    <a:cs typeface="Times New Roman" panose="02020603050405020304" pitchFamily="18" charset="0"/>
                  </a:rPr>
                  <a:t>So,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2200" dirty="0">
                    <a:latin typeface="+mj-lt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>
                    <a:latin typeface="+mj-lt"/>
                    <a:cs typeface="Times New Roman" panose="02020603050405020304" pitchFamily="18" charset="0"/>
                  </a:rPr>
                  <a:t>is not </a:t>
                </a:r>
                <a:r>
                  <a:rPr lang="en-US" sz="2200" dirty="0">
                    <a:latin typeface="+mj-lt"/>
                    <a:cs typeface="Times New Roman" panose="02020603050405020304" pitchFamily="18" charset="0"/>
                  </a:rPr>
                  <a:t>a solution.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536B7FB-5E5C-4457-A1C4-42FC0A49FC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8175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Addition Principle of Equality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If the same algebraic expression is added to both sides of an equation, the new equation has the same solutions as the original equation. Symbolically,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 are algebraic expressions, then the equations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dirty="0"/>
              </a:p>
              <a:p>
                <a:pPr algn="ctr"/>
                <a:r>
                  <a:rPr lang="en-US" sz="2800" dirty="0"/>
                  <a:t>and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have the same solutions.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  <a:blipFill>
                <a:blip r:embed="rId2"/>
                <a:stretch>
                  <a:fillRect l="-1328" t="-1170" r="-443" b="-2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</a:t>
                </a:r>
                <a:r>
                  <a:rPr lang="en-US" dirty="0"/>
                  <a:t>:</a:t>
                </a:r>
                <a:r>
                  <a:rPr lang="en-US" sz="3200" dirty="0"/>
                  <a:t> Solving Linear Equations that Simplify to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Combine any like terms on each side of the equation.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addition principle of equality</a:t>
                </a:r>
                <a:r>
                  <a:rPr lang="en-US" sz="2800" dirty="0"/>
                  <a:t> and add the opposite of the constant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to both sides. The objective is to isolate the variable on one side of the equation (either the left side or the right side) with a coefficient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your answer by substituting it for the variable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142673"/>
              </a:xfrm>
              <a:blipFill rotWithShape="0">
                <a:blip r:embed="rId3"/>
                <a:stretch>
                  <a:fillRect l="-1402" t="-1608" r="-1993" b="-2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2: Solving Linear Equations of the Form </a:t>
                </a:r>
                <a:br>
                  <a:rPr lang="en-US" sz="2800" dirty="0">
                    <a:solidFill>
                      <a:srgbClr val="1F497D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b="0" dirty="0">
                  <a:solidFill>
                    <a:srgbClr val="000000"/>
                  </a:solidFill>
                </a:endParaRPr>
              </a:p>
              <a:p>
                <a:r>
                  <a:rPr lang="en-US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sz="1200" dirty="0">
                  <a:solidFill>
                    <a:srgbClr val="0070C0"/>
                  </a:solidFill>
                </a:endParaRPr>
              </a:p>
              <a:p>
                <a:r>
                  <a:rPr lang="en-US" b="1" dirty="0">
                    <a:solidFill>
                      <a:srgbClr val="0070C0"/>
                    </a:solidFill>
                  </a:rPr>
                  <a:t>Check</a:t>
                </a: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DD1550-8ADD-40B9-998C-96DD7A6F33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244297"/>
              </p:ext>
            </p:extLst>
          </p:nvPr>
        </p:nvGraphicFramePr>
        <p:xfrm>
          <a:off x="1035050" y="2520950"/>
          <a:ext cx="70739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73640" imgH="1244520" progId="Equation.DSMT4">
                  <p:embed/>
                </p:oleObj>
              </mc:Choice>
              <mc:Fallback>
                <p:oleObj name="Equation" r:id="rId4" imgW="707364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35050" y="2520950"/>
                        <a:ext cx="70739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8483AD1-028B-4F65-B839-FD7227B77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980735"/>
              </p:ext>
            </p:extLst>
          </p:nvPr>
        </p:nvGraphicFramePr>
        <p:xfrm>
          <a:off x="1289050" y="4429125"/>
          <a:ext cx="36322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32040" imgH="1396800" progId="Equation.DSMT4">
                  <p:embed/>
                </p:oleObj>
              </mc:Choice>
              <mc:Fallback>
                <p:oleObj name="Equation" r:id="rId6" imgW="3632040" imgH="1396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89050" y="4429125"/>
                        <a:ext cx="3632200" cy="139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3: Solving Linear Equations of the Form</a:t>
                </a:r>
                <a:br>
                  <a:rPr lang="en-US" sz="2800" dirty="0">
                    <a:solidFill>
                      <a:srgbClr val="1F497D"/>
                    </a:solidFill>
                  </a:rPr>
                </a:br>
                <a:r>
                  <a:rPr lang="en-US" sz="2800" dirty="0">
                    <a:solidFill>
                      <a:srgbClr val="1F497D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04800" y="1029287"/>
                <a:ext cx="8382000" cy="4967067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04800" y="1029287"/>
                <a:ext cx="8382000" cy="4967067"/>
              </a:xfrm>
              <a:blipFill>
                <a:blip r:embed="rId3"/>
                <a:stretch>
                  <a:fillRect l="-727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250A66F-268C-420B-BACB-EA24D36C2C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137681"/>
              </p:ext>
            </p:extLst>
          </p:nvPr>
        </p:nvGraphicFramePr>
        <p:xfrm>
          <a:off x="298450" y="2222500"/>
          <a:ext cx="87884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88320" imgH="3085920" progId="Equation.DSMT4">
                  <p:embed/>
                </p:oleObj>
              </mc:Choice>
              <mc:Fallback>
                <p:oleObj name="Equation" r:id="rId4" imgW="8788320" imgH="3085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8450" y="2222500"/>
                        <a:ext cx="8788400" cy="308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>
                    <a:solidFill>
                      <a:srgbClr val="1F497D"/>
                    </a:solidFill>
                  </a:rPr>
                  <a:t>Example 4: Solving Linear Equations of the Form </a:t>
                </a:r>
                <a:br>
                  <a:rPr lang="en-US" sz="2800" dirty="0">
                    <a:solidFill>
                      <a:srgbClr val="1F497D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800" dirty="0">
                  <a:solidFill>
                    <a:srgbClr val="1F497D"/>
                  </a:solidFill>
                  <a:latin typeface="Cambria Math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Solve the equation: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−4.1+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800" dirty="0"/>
              </a:p>
              <a:p>
                <a:pPr>
                  <a:defRPr sz="2800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4D218A0-7C53-4955-958B-BC22D7754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873235"/>
              </p:ext>
            </p:extLst>
          </p:nvPr>
        </p:nvGraphicFramePr>
        <p:xfrm>
          <a:off x="323850" y="2209800"/>
          <a:ext cx="84455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445240" imgH="3225600" progId="Equation.DSMT4">
                  <p:embed/>
                </p:oleObj>
              </mc:Choice>
              <mc:Fallback>
                <p:oleObj name="Equation" r:id="rId4" imgW="8445240" imgH="322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850" y="2209800"/>
                        <a:ext cx="8445500" cy="322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1061</Words>
  <Application>Microsoft Office PowerPoint</Application>
  <PresentationFormat>On-screen Show (4:3)</PresentationFormat>
  <Paragraphs>143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Cambria Math</vt:lpstr>
      <vt:lpstr>Times New Roman</vt:lpstr>
      <vt:lpstr>Courier New</vt:lpstr>
      <vt:lpstr>Arial</vt:lpstr>
      <vt:lpstr>Calibri</vt:lpstr>
      <vt:lpstr>Office Theme</vt:lpstr>
      <vt:lpstr>Equation</vt:lpstr>
      <vt:lpstr>MathType 6.0 Equation</vt:lpstr>
      <vt:lpstr>Section 5.R.3</vt:lpstr>
      <vt:lpstr>Definition: Linear Equation in x</vt:lpstr>
      <vt:lpstr>Example 1: Checking Given Solutions in Equations</vt:lpstr>
      <vt:lpstr>Example 1: Checking Given Solutions in Equations (cont.)</vt:lpstr>
      <vt:lpstr>Properties: Addition Principle of Equality</vt:lpstr>
      <vt:lpstr>Procedure: Solving Linear Equations that Simplify to the Form x+b=c</vt:lpstr>
      <vt:lpstr>Example 2: Solving Linear Equations of the Form  x+b=c</vt:lpstr>
      <vt:lpstr>Example 3: Solving Linear Equations of the Form  x+b=c</vt:lpstr>
      <vt:lpstr>Example 4: Solving Linear Equations of the Form  x+b=c</vt:lpstr>
      <vt:lpstr>Example 5: Solving Linear Equations of the Form  x+b=c</vt:lpstr>
      <vt:lpstr>Example 5: Solving Linear Equations of the Form  x+b=c (cont.)</vt:lpstr>
      <vt:lpstr>Example 6: Simplifying and Solving Linear Equations</vt:lpstr>
      <vt:lpstr>Properties: Multiplication (or Division) Principle of Equality</vt:lpstr>
      <vt:lpstr>Procedure: Solving Linear Equations that Simplify to the Form ax=c</vt:lpstr>
      <vt:lpstr>Example 7: Simplifying and Solving Linear Equations</vt:lpstr>
      <vt:lpstr>Example 7: Simplifying and Solving Linear Equations (cont.)</vt:lpstr>
      <vt:lpstr>Example 8: Solving Linear Equations of the Form  ax=c</vt:lpstr>
      <vt:lpstr>Example 8: Solving Linear Equations of the Form  ax=c (cont.)</vt:lpstr>
      <vt:lpstr>Example 9: Solving Linear Equations of the Form  ax=c</vt:lpstr>
      <vt:lpstr>Example 10: Solving Linear Equations of the Form  ax=c</vt:lpstr>
      <vt:lpstr>Example 11: Solving Linear Equations of the Form ax=c</vt:lpstr>
      <vt:lpstr>Example 11: Solving Linear Equations of the Form ax=c (cont.)</vt:lpstr>
      <vt:lpstr>Example 12: Application: Solving Linear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136</cp:revision>
  <dcterms:created xsi:type="dcterms:W3CDTF">2013-04-26T14:43:13Z</dcterms:created>
  <dcterms:modified xsi:type="dcterms:W3CDTF">2024-07-10T19:54:40Z</dcterms:modified>
</cp:coreProperties>
</file>