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61" r:id="rId5"/>
    <p:sldId id="263" r:id="rId6"/>
    <p:sldId id="298" r:id="rId7"/>
    <p:sldId id="266" r:id="rId8"/>
    <p:sldId id="290" r:id="rId9"/>
    <p:sldId id="291" r:id="rId10"/>
    <p:sldId id="269" r:id="rId11"/>
    <p:sldId id="270" r:id="rId12"/>
    <p:sldId id="292" r:id="rId13"/>
    <p:sldId id="273" r:id="rId14"/>
    <p:sldId id="293" r:id="rId15"/>
    <p:sldId id="276" r:id="rId16"/>
    <p:sldId id="294" r:id="rId17"/>
    <p:sldId id="279" r:id="rId18"/>
    <p:sldId id="295" r:id="rId19"/>
    <p:sldId id="281" r:id="rId20"/>
    <p:sldId id="289" r:id="rId21"/>
    <p:sldId id="283" r:id="rId22"/>
    <p:sldId id="297" r:id="rId23"/>
    <p:sldId id="296" r:id="rId24"/>
    <p:sldId id="285" r:id="rId25"/>
    <p:sldId id="287" r:id="rId2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appaji" initials="a" lastIdx="3" clrIdx="2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2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2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4.png"/><Relationship Id="rId7" Type="http://schemas.openxmlformats.org/officeDocument/2006/relationships/oleObject" Target="../embeddings/oleObject2.bin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4.bin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Solving Multi-Step Linear Equations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5.R.4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200" dirty="0"/>
                  <a:t>Procedure: Solving Linear Equations that Simplify to the Form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Simplify each side of the equation by removing any grouping symbols and combining like terms on both sides of the equation.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Use the </a:t>
                </a:r>
                <a:r>
                  <a:rPr sz="2800" b="1" dirty="0"/>
                  <a:t>addition principle of equality</a:t>
                </a:r>
                <a:r>
                  <a:rPr sz="2800" dirty="0"/>
                  <a:t> and add the opposite of a constant term and/or variable term to both sides so that variables are on one side and constants are on the other side.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Use the </a:t>
                </a:r>
                <a:r>
                  <a:rPr sz="2800" b="1" dirty="0"/>
                  <a:t>multiplication</a:t>
                </a:r>
                <a:r>
                  <a:rPr sz="2800" dirty="0"/>
                  <a:t> (or </a:t>
                </a:r>
                <a:r>
                  <a:rPr sz="2800" b="1" dirty="0"/>
                  <a:t>division</a:t>
                </a:r>
                <a:r>
                  <a:rPr sz="2800" dirty="0"/>
                  <a:t>) </a:t>
                </a:r>
                <a:r>
                  <a:rPr sz="2800" b="1" dirty="0"/>
                  <a:t>principle of equality</a:t>
                </a:r>
                <a:r>
                  <a:rPr sz="2800" dirty="0"/>
                  <a:t> to multiply both sides by the reciprocal of the coefficient of the variable (or divide both sides by the coefficient itself). The coefficient of the variable will become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dirty="0"/>
                  <a:t>​</a:t>
                </a:r>
                <a:r>
                  <a:rPr sz="2800" dirty="0"/>
                  <a:t>Check your answer by substituting it for the variable in the original equation.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181" t="-2494" b="-11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5: Solving Equations of the Form</a:t>
                </a:r>
                <a:r>
                  <a:rPr lang="en-US" sz="2800" dirty="0"/>
                  <a:t> </a:t>
                </a:r>
                <a:br>
                  <a:rPr lang="en-US" sz="280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𝑐𝑥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t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4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30E5E58-895A-4429-BDD8-26C270CEDC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164069"/>
              </p:ext>
            </p:extLst>
          </p:nvPr>
        </p:nvGraphicFramePr>
        <p:xfrm>
          <a:off x="533400" y="2286000"/>
          <a:ext cx="613410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134040" imgH="3441600" progId="Equation.DSMT4">
                  <p:embed/>
                </p:oleObj>
              </mc:Choice>
              <mc:Fallback>
                <p:oleObj name="Equation" r:id="rId5" imgW="6134040" imgH="3441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3400" y="2286000"/>
                        <a:ext cx="6134100" cy="344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5: Solving Equations of the Form</a:t>
                </a:r>
                <a:r>
                  <a:rPr lang="en-US" sz="2800" dirty="0"/>
                  <a:t> </a:t>
                </a:r>
                <a:br>
                  <a:rPr lang="en-US" sz="28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sz="2800" i="0" dirty="0">
                    <a:latin typeface="+mj-lt"/>
                  </a:rPr>
                  <a:t>(cont.)</a:t>
                </a:r>
                <a:endParaRPr sz="2800" dirty="0"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dirty="0">
                <a:solidFill>
                  <a:srgbClr val="0070C0"/>
                </a:solidFill>
              </a:rPr>
              <a:t>Check</a:t>
            </a:r>
          </a:p>
          <a:p>
            <a:pPr>
              <a:defRPr sz="2800"/>
            </a:pPr>
            <a:endParaRPr sz="2800" dirty="0">
              <a:solidFill>
                <a:srgbClr val="0070C0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30E5E58-895A-4429-BDD8-26C270CEDCE1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2318850767"/>
              </p:ext>
            </p:extLst>
          </p:nvPr>
        </p:nvGraphicFramePr>
        <p:xfrm>
          <a:off x="685800" y="1854982"/>
          <a:ext cx="53213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321160" imgH="1701720" progId="Equation.DSMT4">
                  <p:embed/>
                </p:oleObj>
              </mc:Choice>
              <mc:Fallback>
                <p:oleObj name="Equation" r:id="rId3" imgW="5321160" imgH="1701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30E5E58-895A-4429-BDD8-26C270CEDC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1854982"/>
                        <a:ext cx="5321300" cy="170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CE9DB19-C2CF-4C74-A8D4-FB8C3CF78291}"/>
              </a:ext>
            </a:extLst>
          </p:cNvPr>
          <p:cNvSpPr txBox="1"/>
          <p:nvPr/>
        </p:nvSpPr>
        <p:spPr>
          <a:xfrm>
            <a:off x="1905000" y="2209800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AF0105-8348-4D5E-BEAF-0D822FA6AFC6}"/>
              </a:ext>
            </a:extLst>
          </p:cNvPr>
          <p:cNvSpPr txBox="1"/>
          <p:nvPr/>
        </p:nvSpPr>
        <p:spPr>
          <a:xfrm>
            <a:off x="1893277" y="2703117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19110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6: Solving Equations of the Form</a:t>
                </a:r>
                <a:br>
                  <a:rPr lang="en-US" sz="2800" dirty="0"/>
                </a:b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8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4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E5E8FE1-FCDE-4E5F-9850-CD4D4ED681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331296"/>
              </p:ext>
            </p:extLst>
          </p:nvPr>
        </p:nvGraphicFramePr>
        <p:xfrm>
          <a:off x="609600" y="2362200"/>
          <a:ext cx="5892800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92480" imgH="2616120" progId="Equation.DSMT4">
                  <p:embed/>
                </p:oleObj>
              </mc:Choice>
              <mc:Fallback>
                <p:oleObj name="Equation" r:id="rId5" imgW="5892480" imgH="2616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9600" y="2362200"/>
                        <a:ext cx="5892800" cy="2616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6: Solving Equations of the Form</a:t>
                </a:r>
                <a:br>
                  <a:rPr lang="en-US" sz="2800" dirty="0"/>
                </a:b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sz="2800" i="0" dirty="0">
                    <a:latin typeface="+mj-lt"/>
                  </a:rPr>
                  <a:t>(cont.)</a:t>
                </a:r>
                <a:endParaRPr sz="2800" dirty="0"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70C0"/>
                </a:solidFill>
              </a:rPr>
              <a:t>Check</a:t>
            </a:r>
          </a:p>
          <a:p>
            <a:pPr>
              <a:defRPr sz="2800"/>
            </a:pPr>
            <a:endParaRPr sz="2800" dirty="0">
              <a:solidFill>
                <a:srgbClr val="0070C0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E5E8FE1-FCDE-4E5F-9850-CD4D4ED681DE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1387835365"/>
              </p:ext>
            </p:extLst>
          </p:nvPr>
        </p:nvGraphicFramePr>
        <p:xfrm>
          <a:off x="457200" y="1828800"/>
          <a:ext cx="64389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38600" imgH="2145960" progId="Equation.DSMT4">
                  <p:embed/>
                </p:oleObj>
              </mc:Choice>
              <mc:Fallback>
                <p:oleObj name="Equation" r:id="rId3" imgW="6438600" imgH="2145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E5E8FE1-FCDE-4E5F-9850-CD4D4ED681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828800"/>
                        <a:ext cx="6438900" cy="214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77CB75C-A03D-4119-8C52-5374A9D56A72}"/>
              </a:ext>
            </a:extLst>
          </p:cNvPr>
          <p:cNvSpPr txBox="1"/>
          <p:nvPr/>
        </p:nvSpPr>
        <p:spPr>
          <a:xfrm>
            <a:off x="2514600" y="2209800"/>
            <a:ext cx="30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B09356-AC3B-4007-9AC1-2C167FD0771B}"/>
              </a:ext>
            </a:extLst>
          </p:cNvPr>
          <p:cNvSpPr txBox="1"/>
          <p:nvPr/>
        </p:nvSpPr>
        <p:spPr>
          <a:xfrm>
            <a:off x="2476500" y="2633743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36845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7: Solving Linear Equations Involving Decimals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US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8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F62C277-C2DC-4839-8631-27256B10A1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494065"/>
              </p:ext>
            </p:extLst>
          </p:nvPr>
        </p:nvGraphicFramePr>
        <p:xfrm>
          <a:off x="457200" y="2286000"/>
          <a:ext cx="6743700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43520" imgH="2171520" progId="Equation.DSMT4">
                  <p:embed/>
                </p:oleObj>
              </mc:Choice>
              <mc:Fallback>
                <p:oleObj name="Equation" r:id="rId3" imgW="6743520" imgH="2171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2286000"/>
                        <a:ext cx="6743700" cy="217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Solving Linear Equations Involving Decimals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70C0"/>
                </a:solidFill>
              </a:rPr>
              <a:t>Check</a:t>
            </a:r>
          </a:p>
          <a:p>
            <a:pPr>
              <a:defRPr sz="2800"/>
            </a:pPr>
            <a:endParaRPr sz="2800" dirty="0">
              <a:solidFill>
                <a:srgbClr val="0070C0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F62C277-C2DC-4839-8631-27256B10A1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827266"/>
              </p:ext>
            </p:extLst>
          </p:nvPr>
        </p:nvGraphicFramePr>
        <p:xfrm>
          <a:off x="609600" y="1923172"/>
          <a:ext cx="57531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52800" imgH="1701720" progId="Equation.DSMT4">
                  <p:embed/>
                </p:oleObj>
              </mc:Choice>
              <mc:Fallback>
                <p:oleObj name="Equation" r:id="rId2" imgW="5752800" imgH="1701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F62C277-C2DC-4839-8631-27256B10A1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" y="1923172"/>
                        <a:ext cx="5753100" cy="170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D3DF332-0F26-467D-9C85-493656C0C949}"/>
              </a:ext>
            </a:extLst>
          </p:cNvPr>
          <p:cNvSpPr txBox="1"/>
          <p:nvPr/>
        </p:nvSpPr>
        <p:spPr>
          <a:xfrm>
            <a:off x="2107002" y="2286000"/>
            <a:ext cx="255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48A2BE-9BDE-4AD0-BF2E-B65A36E82555}"/>
              </a:ext>
            </a:extLst>
          </p:cNvPr>
          <p:cNvSpPr txBox="1"/>
          <p:nvPr/>
        </p:nvSpPr>
        <p:spPr>
          <a:xfrm>
            <a:off x="2107002" y="2787327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16850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8: Solving Linear Equations Involving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ar-AE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ar-AE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8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8413ABB-F745-40C8-8A2C-EB5DDC5863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191638"/>
              </p:ext>
            </p:extLst>
          </p:nvPr>
        </p:nvGraphicFramePr>
        <p:xfrm>
          <a:off x="228600" y="2378025"/>
          <a:ext cx="91313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31040" imgH="3429000" progId="Equation.DSMT4">
                  <p:embed/>
                </p:oleObj>
              </mc:Choice>
              <mc:Fallback>
                <p:oleObj name="Equation" r:id="rId3" imgW="9131040" imgH="3429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" y="2378025"/>
                        <a:ext cx="9131300" cy="342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Solving Linear Equations Involving Fractions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sz="2800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E50FDE-B259-4A1B-92E9-AD9F5C23273C}"/>
              </a:ext>
            </a:extLst>
          </p:cNvPr>
          <p:cNvSpPr/>
          <p:nvPr/>
        </p:nvSpPr>
        <p:spPr>
          <a:xfrm>
            <a:off x="558800" y="1143000"/>
            <a:ext cx="2413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8413ABB-F745-40C8-8A2C-EB5DDC5863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665480"/>
              </p:ext>
            </p:extLst>
          </p:nvPr>
        </p:nvGraphicFramePr>
        <p:xfrm>
          <a:off x="558800" y="1245187"/>
          <a:ext cx="8166100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65880" imgH="3377880" progId="Equation.DSMT4">
                  <p:embed/>
                </p:oleObj>
              </mc:Choice>
              <mc:Fallback>
                <p:oleObj name="Equation" r:id="rId2" imgW="8165880" imgH="33778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8413ABB-F745-40C8-8A2C-EB5DDC5863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8800" y="1245187"/>
                        <a:ext cx="8166100" cy="337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9596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9: Solving Equations Involving Parentheses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ar-AE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13</m:t>
                        </m:r>
                      </m:e>
                    </m:d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ar-AE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41</m:t>
                    </m:r>
                  </m:oMath>
                </a14:m>
                <a:endParaRPr lang="ar-AE" sz="2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0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741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4B68220-DAB1-4B71-A5FB-FDBDC3C6DF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750598"/>
              </p:ext>
            </p:extLst>
          </p:nvPr>
        </p:nvGraphicFramePr>
        <p:xfrm>
          <a:off x="457199" y="1943686"/>
          <a:ext cx="5955419" cy="377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574960" imgH="3530520" progId="Equation.DSMT4">
                  <p:embed/>
                </p:oleObj>
              </mc:Choice>
              <mc:Fallback>
                <p:oleObj name="Equation" r:id="rId3" imgW="5574960" imgH="3530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199" y="1943686"/>
                        <a:ext cx="5955419" cy="377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Procedure: Solving Linear Equations that Simplify to the Form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Combine like terms on both sides of the equation.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Use the </a:t>
                </a:r>
                <a:r>
                  <a:rPr lang="en-US" sz="2800" b="1" dirty="0"/>
                  <a:t>addition principle of equality</a:t>
                </a:r>
                <a:r>
                  <a:rPr lang="en-US" sz="2800" dirty="0"/>
                  <a:t> and add the opposite of the constant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to both sides of the equation.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Use the </a:t>
                </a:r>
                <a:r>
                  <a:rPr lang="en-US" sz="2800" b="1" dirty="0"/>
                  <a:t>multiplication</a:t>
                </a:r>
                <a:r>
                  <a:rPr lang="en-US" sz="2800" dirty="0"/>
                  <a:t> (or </a:t>
                </a:r>
                <a:r>
                  <a:rPr lang="en-US" sz="2800" b="1" dirty="0"/>
                  <a:t>division</a:t>
                </a:r>
                <a:r>
                  <a:rPr lang="en-US" sz="2800" dirty="0"/>
                  <a:t>) </a:t>
                </a:r>
                <a:r>
                  <a:rPr lang="en-US" sz="2800" b="1" dirty="0"/>
                  <a:t>principle of equality</a:t>
                </a:r>
                <a:r>
                  <a:rPr lang="en-US" sz="2800" dirty="0"/>
                  <a:t> to multiply both sides of the equation by the reciprocal of the coefficient of the variable (or </a:t>
                </a:r>
                <a:r>
                  <a:rPr lang="en-US" sz="2800" b="1" dirty="0"/>
                  <a:t>divide both sides by the coefficient itself</a:t>
                </a:r>
                <a:r>
                  <a:rPr lang="en-US" sz="2800" dirty="0"/>
                  <a:t>). The coefficient of the variable will become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Check your answer by substituting it for the variable in the original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02" t="-1995" r="-1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8B305F7-770A-48F9-9B4C-06358B56E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Types of Equations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8FCF5808-ED41-43A7-8982-CA265670DE12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3873893425"/>
              </p:ext>
            </p:extLst>
          </p:nvPr>
        </p:nvGraphicFramePr>
        <p:xfrm>
          <a:off x="470647" y="12954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76788765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729590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Type of Equation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Solutions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969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Conditional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Finite number of solutions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925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Identity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Infinite number of solutions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55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Contradiction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466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879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0</a:t>
            </a:r>
            <a:r>
              <a:rPr dirty="0"/>
              <a:t>: </a:t>
            </a:r>
            <a:r>
              <a:rPr lang="en-US" dirty="0"/>
              <a:t>Solving </a:t>
            </a:r>
            <a:r>
              <a:rPr dirty="0"/>
              <a:t>Equations</a:t>
            </a:r>
            <a:r>
              <a:rPr lang="en-US" dirty="0"/>
              <a:t> Involving Parentheses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400" dirty="0">
                <a:solidFill>
                  <a:srgbClr val="000000"/>
                </a:solidFill>
              </a:rPr>
              <a:t>Solve the equation:</a:t>
            </a:r>
          </a:p>
          <a:p>
            <a:pPr>
              <a:defRPr sz="2800"/>
            </a:pPr>
            <a:r>
              <a:rPr lang="en-US" sz="2400" b="1" dirty="0">
                <a:solidFill>
                  <a:srgbClr val="0070C0"/>
                </a:solidFill>
              </a:rPr>
              <a:t>Solution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C2E9AD2-F8A4-41EE-89E9-92DA71B6D3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567174"/>
              </p:ext>
            </p:extLst>
          </p:nvPr>
        </p:nvGraphicFramePr>
        <p:xfrm>
          <a:off x="3124200" y="1089025"/>
          <a:ext cx="242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680" imgH="368280" progId="Equation.DSMT4">
                  <p:embed/>
                </p:oleObj>
              </mc:Choice>
              <mc:Fallback>
                <p:oleObj name="Equation" r:id="rId2" imgW="24256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24200" y="1089025"/>
                        <a:ext cx="24257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0ADD868-C42D-419C-BA6B-DF76139A827C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2273509435"/>
              </p:ext>
            </p:extLst>
          </p:nvPr>
        </p:nvGraphicFramePr>
        <p:xfrm>
          <a:off x="508000" y="2082800"/>
          <a:ext cx="61087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08480" imgH="3695400" progId="Equation.DSMT4">
                  <p:embed/>
                </p:oleObj>
              </mc:Choice>
              <mc:Fallback>
                <p:oleObj name="Equation" r:id="rId4" imgW="6108480" imgH="3695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C2E9AD2-F8A4-41EE-89E9-92DA71B6D3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8000" y="2082800"/>
                        <a:ext cx="6108700" cy="3695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8EC29BB-8BFC-49EB-8013-D20EB91CE927}"/>
              </a:ext>
            </a:extLst>
          </p:cNvPr>
          <p:cNvCxnSpPr/>
          <p:nvPr/>
        </p:nvCxnSpPr>
        <p:spPr>
          <a:xfrm>
            <a:off x="1447800" y="2819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D35EE18-DA86-40EC-B093-0D826CB7F8AB}"/>
              </a:ext>
            </a:extLst>
          </p:cNvPr>
          <p:cNvCxnSpPr/>
          <p:nvPr/>
        </p:nvCxnSpPr>
        <p:spPr>
          <a:xfrm>
            <a:off x="2447192" y="2807677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D1B9D0D-B873-403E-8145-FB9074910C6C}"/>
              </a:ext>
            </a:extLst>
          </p:cNvPr>
          <p:cNvCxnSpPr/>
          <p:nvPr/>
        </p:nvCxnSpPr>
        <p:spPr>
          <a:xfrm>
            <a:off x="2476500" y="3200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60FAA3D-3D48-4BEA-92EF-E058F27B2FDD}"/>
              </a:ext>
            </a:extLst>
          </p:cNvPr>
          <p:cNvCxnSpPr/>
          <p:nvPr/>
        </p:nvCxnSpPr>
        <p:spPr>
          <a:xfrm>
            <a:off x="1465385" y="3581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5AC3A2-958C-465C-A8FA-C4A3643CEBEC}"/>
              </a:ext>
            </a:extLst>
          </p:cNvPr>
          <p:cNvCxnSpPr/>
          <p:nvPr/>
        </p:nvCxnSpPr>
        <p:spPr>
          <a:xfrm>
            <a:off x="2819400" y="3581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BC09B5-50BA-4185-AB41-803766C215D1}"/>
              </a:ext>
            </a:extLst>
          </p:cNvPr>
          <p:cNvCxnSpPr>
            <a:cxnSpLocks/>
          </p:cNvCxnSpPr>
          <p:nvPr/>
        </p:nvCxnSpPr>
        <p:spPr>
          <a:xfrm>
            <a:off x="4386385" y="3575538"/>
            <a:ext cx="266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9E4ECFE-EDBB-453B-B37D-410D1CEC1886}"/>
              </a:ext>
            </a:extLst>
          </p:cNvPr>
          <p:cNvCxnSpPr/>
          <p:nvPr/>
        </p:nvCxnSpPr>
        <p:spPr>
          <a:xfrm>
            <a:off x="2476500" y="393065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1D9D851-B080-4A7E-854D-C058DF3C1CAB}"/>
              </a:ext>
            </a:extLst>
          </p:cNvPr>
          <p:cNvCxnSpPr/>
          <p:nvPr/>
        </p:nvCxnSpPr>
        <p:spPr>
          <a:xfrm>
            <a:off x="1471247" y="4343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D9BE4B3-E1FC-48AB-898A-B79E288B93DD}"/>
              </a:ext>
            </a:extLst>
          </p:cNvPr>
          <p:cNvCxnSpPr/>
          <p:nvPr/>
        </p:nvCxnSpPr>
        <p:spPr>
          <a:xfrm>
            <a:off x="2801815" y="4343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39C2752-4D48-4E6D-97C1-E44F00EA9486}"/>
              </a:ext>
            </a:extLst>
          </p:cNvPr>
          <p:cNvCxnSpPr/>
          <p:nvPr/>
        </p:nvCxnSpPr>
        <p:spPr>
          <a:xfrm>
            <a:off x="4375150" y="4334608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A515AB2-2960-4A80-B6A5-EC97AAA1BE10}"/>
              </a:ext>
            </a:extLst>
          </p:cNvPr>
          <p:cNvCxnSpPr/>
          <p:nvPr/>
        </p:nvCxnSpPr>
        <p:spPr>
          <a:xfrm>
            <a:off x="1324709" y="4724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DE2C94F-2637-43A2-AB79-0E40DED001AF}"/>
              </a:ext>
            </a:extLst>
          </p:cNvPr>
          <p:cNvCxnSpPr>
            <a:cxnSpLocks/>
          </p:cNvCxnSpPr>
          <p:nvPr/>
        </p:nvCxnSpPr>
        <p:spPr>
          <a:xfrm>
            <a:off x="1333501" y="5486400"/>
            <a:ext cx="3516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51B3872-F2D6-4B3D-9143-A1EEADEB17EE}"/>
              </a:ext>
            </a:extLst>
          </p:cNvPr>
          <p:cNvCxnSpPr/>
          <p:nvPr/>
        </p:nvCxnSpPr>
        <p:spPr>
          <a:xfrm>
            <a:off x="2019299" y="5777767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DACBA2-CF06-4ACF-9726-7DB0C964EE55}"/>
              </a:ext>
            </a:extLst>
          </p:cNvPr>
          <p:cNvCxnSpPr>
            <a:cxnSpLocks/>
          </p:cNvCxnSpPr>
          <p:nvPr/>
        </p:nvCxnSpPr>
        <p:spPr>
          <a:xfrm>
            <a:off x="1957754" y="5486400"/>
            <a:ext cx="3516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7834AA8-9FAF-4A13-84D6-C24DD1FD2285}"/>
              </a:ext>
            </a:extLst>
          </p:cNvPr>
          <p:cNvCxnSpPr>
            <a:cxnSpLocks/>
          </p:cNvCxnSpPr>
          <p:nvPr/>
        </p:nvCxnSpPr>
        <p:spPr>
          <a:xfrm>
            <a:off x="5549900" y="5257800"/>
            <a:ext cx="3516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0</a:t>
            </a:r>
            <a:r>
              <a:rPr dirty="0"/>
              <a:t>: </a:t>
            </a:r>
            <a:r>
              <a:rPr lang="en-US" dirty="0"/>
              <a:t>Solving </a:t>
            </a:r>
            <a:r>
              <a:rPr dirty="0"/>
              <a:t>Equations</a:t>
            </a:r>
            <a:r>
              <a:rPr lang="en-US" dirty="0"/>
              <a:t> Involving Parentheses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400" dirty="0">
                <a:solidFill>
                  <a:srgbClr val="000000"/>
                </a:solidFill>
              </a:rPr>
              <a:t>Solve the equation:</a:t>
            </a:r>
          </a:p>
          <a:p>
            <a:pPr>
              <a:defRPr sz="2800"/>
            </a:pPr>
            <a:r>
              <a:rPr lang="en-US" sz="2400" b="1" dirty="0">
                <a:solidFill>
                  <a:srgbClr val="0070C0"/>
                </a:solidFill>
              </a:rPr>
              <a:t>Solution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C2E9AD2-F8A4-41EE-89E9-92DA71B6D3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1089025"/>
          <a:ext cx="242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680" imgH="368280" progId="Equation.DSMT4">
                  <p:embed/>
                </p:oleObj>
              </mc:Choice>
              <mc:Fallback>
                <p:oleObj name="Equation" r:id="rId2" imgW="2425680" imgH="3682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C2E9AD2-F8A4-41EE-89E9-92DA71B6D3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24200" y="1089025"/>
                        <a:ext cx="24257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0ADD868-C42D-419C-BA6B-DF76139A827C}"/>
              </a:ext>
            </a:extLst>
          </p:cNvPr>
          <p:cNvGraphicFramePr>
            <a:graphicFrameLocks noGrp="1" noDrilldown="1" noChangeAspect="1" noMove="1" noResize="1"/>
          </p:cNvGraphicFramePr>
          <p:nvPr/>
        </p:nvGraphicFramePr>
        <p:xfrm>
          <a:off x="489438" y="2127152"/>
          <a:ext cx="61468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46640" imgH="3695400" progId="Equation.DSMT4">
                  <p:embed/>
                </p:oleObj>
              </mc:Choice>
              <mc:Fallback>
                <p:oleObj name="Equation" r:id="rId4" imgW="6146640" imgH="3695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0ADD868-C42D-419C-BA6B-DF76139A82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9438" y="2127152"/>
                        <a:ext cx="6146800" cy="3695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8EC29BB-8BFC-49EB-8013-D20EB91CE927}"/>
              </a:ext>
            </a:extLst>
          </p:cNvPr>
          <p:cNvCxnSpPr/>
          <p:nvPr/>
        </p:nvCxnSpPr>
        <p:spPr>
          <a:xfrm>
            <a:off x="1447800" y="2819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D35EE18-DA86-40EC-B093-0D826CB7F8AB}"/>
              </a:ext>
            </a:extLst>
          </p:cNvPr>
          <p:cNvCxnSpPr/>
          <p:nvPr/>
        </p:nvCxnSpPr>
        <p:spPr>
          <a:xfrm>
            <a:off x="2362200" y="2810608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D1B9D0D-B873-403E-8145-FB9074910C6C}"/>
              </a:ext>
            </a:extLst>
          </p:cNvPr>
          <p:cNvCxnSpPr/>
          <p:nvPr/>
        </p:nvCxnSpPr>
        <p:spPr>
          <a:xfrm>
            <a:off x="2362200" y="3200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60FAA3D-3D48-4BEA-92EF-E058F27B2FDD}"/>
              </a:ext>
            </a:extLst>
          </p:cNvPr>
          <p:cNvCxnSpPr/>
          <p:nvPr/>
        </p:nvCxnSpPr>
        <p:spPr>
          <a:xfrm>
            <a:off x="1465385" y="3581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5AC3A2-958C-465C-A8FA-C4A3643CEBEC}"/>
              </a:ext>
            </a:extLst>
          </p:cNvPr>
          <p:cNvCxnSpPr/>
          <p:nvPr/>
        </p:nvCxnSpPr>
        <p:spPr>
          <a:xfrm>
            <a:off x="2819400" y="3581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BC09B5-50BA-4185-AB41-803766C215D1}"/>
              </a:ext>
            </a:extLst>
          </p:cNvPr>
          <p:cNvCxnSpPr>
            <a:cxnSpLocks/>
          </p:cNvCxnSpPr>
          <p:nvPr/>
        </p:nvCxnSpPr>
        <p:spPr>
          <a:xfrm>
            <a:off x="4419600" y="3581400"/>
            <a:ext cx="266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9E4ECFE-EDBB-453B-B37D-410D1CEC1886}"/>
              </a:ext>
            </a:extLst>
          </p:cNvPr>
          <p:cNvCxnSpPr/>
          <p:nvPr/>
        </p:nvCxnSpPr>
        <p:spPr>
          <a:xfrm>
            <a:off x="2362200" y="396621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1D9D851-B080-4A7E-854D-C058DF3C1CAB}"/>
              </a:ext>
            </a:extLst>
          </p:cNvPr>
          <p:cNvCxnSpPr/>
          <p:nvPr/>
        </p:nvCxnSpPr>
        <p:spPr>
          <a:xfrm>
            <a:off x="1395047" y="4343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D9BE4B3-E1FC-48AB-898A-B79E288B93DD}"/>
              </a:ext>
            </a:extLst>
          </p:cNvPr>
          <p:cNvCxnSpPr/>
          <p:nvPr/>
        </p:nvCxnSpPr>
        <p:spPr>
          <a:xfrm>
            <a:off x="2801815" y="4343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39C2752-4D48-4E6D-97C1-E44F00EA9486}"/>
              </a:ext>
            </a:extLst>
          </p:cNvPr>
          <p:cNvCxnSpPr/>
          <p:nvPr/>
        </p:nvCxnSpPr>
        <p:spPr>
          <a:xfrm>
            <a:off x="4440115" y="4343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A515AB2-2960-4A80-B6A5-EC97AAA1BE10}"/>
              </a:ext>
            </a:extLst>
          </p:cNvPr>
          <p:cNvCxnSpPr/>
          <p:nvPr/>
        </p:nvCxnSpPr>
        <p:spPr>
          <a:xfrm>
            <a:off x="1324709" y="4724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DE2C94F-2637-43A2-AB79-0E40DED001AF}"/>
              </a:ext>
            </a:extLst>
          </p:cNvPr>
          <p:cNvCxnSpPr>
            <a:cxnSpLocks/>
          </p:cNvCxnSpPr>
          <p:nvPr/>
        </p:nvCxnSpPr>
        <p:spPr>
          <a:xfrm>
            <a:off x="1333501" y="5486400"/>
            <a:ext cx="3516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51B3872-F2D6-4B3D-9143-A1EEADEB17EE}"/>
              </a:ext>
            </a:extLst>
          </p:cNvPr>
          <p:cNvCxnSpPr/>
          <p:nvPr/>
        </p:nvCxnSpPr>
        <p:spPr>
          <a:xfrm>
            <a:off x="1905000" y="581406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DACBA2-CF06-4ACF-9726-7DB0C964EE55}"/>
              </a:ext>
            </a:extLst>
          </p:cNvPr>
          <p:cNvCxnSpPr>
            <a:cxnSpLocks/>
          </p:cNvCxnSpPr>
          <p:nvPr/>
        </p:nvCxnSpPr>
        <p:spPr>
          <a:xfrm>
            <a:off x="1957754" y="5486400"/>
            <a:ext cx="3516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7834AA8-9FAF-4A13-84D6-C24DD1FD2285}"/>
              </a:ext>
            </a:extLst>
          </p:cNvPr>
          <p:cNvCxnSpPr>
            <a:cxnSpLocks/>
          </p:cNvCxnSpPr>
          <p:nvPr/>
        </p:nvCxnSpPr>
        <p:spPr>
          <a:xfrm>
            <a:off x="5638800" y="5257800"/>
            <a:ext cx="3516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693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1</a:t>
            </a:r>
            <a:r>
              <a:rPr dirty="0"/>
              <a:t>: Determining Types of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5219113"/>
              </a:xfrm>
            </p:spPr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Determine whether the equation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ar-AE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ar-AE" sz="2000" dirty="0">
                    <a:solidFill>
                      <a:srgbClr val="000000"/>
                    </a:solidFill>
                  </a:rPr>
                  <a:t> </a:t>
                </a:r>
                <a:r>
                  <a:rPr lang="en-US" sz="2000" dirty="0">
                    <a:solidFill>
                      <a:srgbClr val="000000"/>
                    </a:solidFill>
                  </a:rPr>
                  <a:t>is a conditional equation, an identity, or a contradiction.</a:t>
                </a:r>
              </a:p>
              <a:p>
                <a:pPr algn="just">
                  <a:defRPr sz="2800"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1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The equation has one solution. Therefore, it is a conditional equation.</a:t>
                </a:r>
              </a:p>
              <a:p>
                <a:pPr algn="just">
                  <a:defRPr sz="2800"/>
                </a:pPr>
                <a:endParaRPr sz="24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5219113"/>
              </a:xfrm>
              <a:blipFill>
                <a:blip r:embed="rId2"/>
                <a:stretch>
                  <a:fillRect l="-1111" t="-818" r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24F59D0-0632-4D90-89D6-EC2292B39C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031947"/>
              </p:ext>
            </p:extLst>
          </p:nvPr>
        </p:nvGraphicFramePr>
        <p:xfrm>
          <a:off x="480646" y="2362200"/>
          <a:ext cx="56769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676840" imgH="2933640" progId="Equation.DSMT4">
                  <p:embed/>
                </p:oleObj>
              </mc:Choice>
              <mc:Fallback>
                <p:oleObj name="Equation" r:id="rId3" imgW="5676840" imgH="2933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0646" y="2362200"/>
                        <a:ext cx="5676900" cy="293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83208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2</a:t>
            </a:r>
            <a:r>
              <a:rPr dirty="0"/>
              <a:t>: Determining Types of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Determine whether the equation </a:t>
                </a:r>
                <a14:m>
                  <m:oMath xmlns:m="http://schemas.openxmlformats.org/officeDocument/2006/math">
                    <m:r>
                      <a:rPr lang="en-US" sz="240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ar-AE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d>
                    <m:r>
                      <a:rPr lang="ar-AE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ar-AE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</m:oMath>
                </a14:m>
                <a:r>
                  <a:rPr lang="ar-AE" sz="2400" dirty="0">
                    <a:solidFill>
                      <a:srgbClr val="000000"/>
                    </a:solidFill>
                  </a:rPr>
                  <a:t> </a:t>
                </a:r>
                <a:r>
                  <a:rPr lang="en-US" sz="2400" dirty="0">
                    <a:solidFill>
                      <a:srgbClr val="000000"/>
                    </a:solidFill>
                  </a:rPr>
                  <a:t>is a conditional equation, an identity, or a contradiction.</a:t>
                </a:r>
              </a:p>
              <a:p>
                <a:pPr algn="just">
                  <a:defRPr sz="2800"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The last equation is never true. Therefore, the original equation is a contradiction and has no solution.</a:t>
                </a:r>
              </a:p>
              <a:p>
                <a:pPr algn="just"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11" t="-1104" r="-2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5F55793-FF1A-4ADD-B061-1AC51E0FDB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340436"/>
              </p:ext>
            </p:extLst>
          </p:nvPr>
        </p:nvGraphicFramePr>
        <p:xfrm>
          <a:off x="609600" y="2743200"/>
          <a:ext cx="64389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38600" imgH="1866600" progId="Equation.DSMT4">
                  <p:embed/>
                </p:oleObj>
              </mc:Choice>
              <mc:Fallback>
                <p:oleObj name="Equation" r:id="rId3" imgW="6438600" imgH="1866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2743200"/>
                        <a:ext cx="6438900" cy="186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3</a:t>
            </a:r>
            <a:r>
              <a:rPr dirty="0"/>
              <a:t>: Determining Types of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5295313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n-US" sz="2200" dirty="0">
                    <a:solidFill>
                      <a:srgbClr val="000000"/>
                    </a:solidFill>
                  </a:rPr>
                  <a:t>Determine whether the following equation is a conditional equation, an identity, or a contradiction.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14</m:t>
                    </m:r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200" dirty="0">
                  <a:solidFill>
                    <a:srgbClr val="000000"/>
                  </a:solidFill>
                </a:endParaRPr>
              </a:p>
              <a:p>
                <a:pPr algn="just"/>
                <a:r>
                  <a:rPr lang="en-US" sz="22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 algn="just"/>
                <a:endParaRPr lang="en-US" sz="2200" dirty="0">
                  <a:solidFill>
                    <a:srgbClr val="0070C0"/>
                  </a:solidFill>
                </a:endParaRPr>
              </a:p>
              <a:p>
                <a:pPr algn="just"/>
                <a:endParaRPr lang="en-US" sz="2200" dirty="0">
                  <a:solidFill>
                    <a:srgbClr val="0070C0"/>
                  </a:solidFill>
                </a:endParaRPr>
              </a:p>
              <a:p>
                <a:pPr algn="just"/>
                <a:endParaRPr lang="en-US" sz="2200" dirty="0">
                  <a:solidFill>
                    <a:srgbClr val="0070C0"/>
                  </a:solidFill>
                </a:endParaRPr>
              </a:p>
              <a:p>
                <a:pPr algn="just"/>
                <a:endParaRPr lang="en-US" sz="2200" dirty="0">
                  <a:solidFill>
                    <a:srgbClr val="0070C0"/>
                  </a:solidFill>
                </a:endParaRPr>
              </a:p>
              <a:p>
                <a:pPr algn="just"/>
                <a:endParaRPr lang="en-US" sz="2200" dirty="0">
                  <a:solidFill>
                    <a:srgbClr val="0070C0"/>
                  </a:solidFill>
                </a:endParaRPr>
              </a:p>
              <a:p>
                <a:pPr algn="just"/>
                <a:endParaRPr lang="en-US" sz="2200" dirty="0">
                  <a:solidFill>
                    <a:srgbClr val="0070C0"/>
                  </a:solidFill>
                </a:endParaRPr>
              </a:p>
              <a:p>
                <a:pPr algn="just"/>
                <a:endParaRPr lang="en-US" sz="2200" dirty="0">
                  <a:solidFill>
                    <a:srgbClr val="0070C0"/>
                  </a:solidFill>
                </a:endParaRPr>
              </a:p>
              <a:p>
                <a:pPr algn="just"/>
                <a:r>
                  <a:rPr lang="en-US" sz="2200" dirty="0">
                    <a:solidFill>
                      <a:srgbClr val="000000"/>
                    </a:solidFill>
                  </a:rPr>
                  <a:t>The last equation is always true. Therefore, the original equation is an identity and had an infinite number of solutions. Every real number is a solution.</a:t>
                </a:r>
              </a:p>
              <a:p>
                <a:pPr algn="just"/>
                <a:endParaRPr lang="ar-AE" sz="22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5295313"/>
              </a:xfrm>
              <a:blipFill>
                <a:blip r:embed="rId2"/>
                <a:stretch>
                  <a:fillRect l="-963" t="-806" r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699503D-C276-44F9-9D4B-21F4826F8F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665528"/>
              </p:ext>
            </p:extLst>
          </p:nvPr>
        </p:nvGraphicFramePr>
        <p:xfrm>
          <a:off x="501650" y="2222500"/>
          <a:ext cx="61595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159240" imgH="2628720" progId="Equation.DSMT4">
                  <p:embed/>
                </p:oleObj>
              </mc:Choice>
              <mc:Fallback>
                <p:oleObj name="Equation" r:id="rId3" imgW="6159240" imgH="262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1650" y="2222500"/>
                        <a:ext cx="6159500" cy="262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14887"/>
                <a:ext cx="8229600" cy="914400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dirty="0"/>
                  <a:t>Example 1: Solving Linear Equations of the Form</a:t>
                </a:r>
                <a:r>
                  <a:rPr lang="en-US" dirty="0"/>
                  <a:t> </a:t>
                </a:r>
                <a:br>
                  <a:rPr lang="en-US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14887"/>
                <a:ext cx="8229600" cy="914400"/>
              </a:xfrm>
              <a:blipFill>
                <a:blip r:embed="rId3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0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0070C0"/>
                    </a:solidFill>
                  </a:rPr>
                  <a:t>Check</a:t>
                </a:r>
              </a:p>
              <a:p>
                <a:pPr>
                  <a:defRPr sz="2800"/>
                </a:pPr>
                <a:endParaRPr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4"/>
                <a:stretch>
                  <a:fillRect l="-741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C9E4CF4-7EC3-4FBE-8D65-8BC0ECC01641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131781912"/>
              </p:ext>
            </p:extLst>
          </p:nvPr>
        </p:nvGraphicFramePr>
        <p:xfrm>
          <a:off x="457200" y="1828800"/>
          <a:ext cx="40640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63680" imgH="2209680" progId="Equation.DSMT4">
                  <p:embed/>
                </p:oleObj>
              </mc:Choice>
              <mc:Fallback>
                <p:oleObj name="Equation" r:id="rId5" imgW="4063680" imgH="220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200" y="1828800"/>
                        <a:ext cx="4064000" cy="220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668A501-9062-48F9-81F4-D79CFCD0DE47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2998447583"/>
              </p:ext>
            </p:extLst>
          </p:nvPr>
        </p:nvGraphicFramePr>
        <p:xfrm>
          <a:off x="609600" y="4495800"/>
          <a:ext cx="3390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90840" imgH="1295280" progId="Equation.DSMT4">
                  <p:embed/>
                </p:oleObj>
              </mc:Choice>
              <mc:Fallback>
                <p:oleObj name="Equation" r:id="rId7" imgW="3390840" imgH="1295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9600" y="4495800"/>
                        <a:ext cx="3390900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75F0EBE-84E2-4CA1-8107-397860D63AF6}"/>
              </a:ext>
            </a:extLst>
          </p:cNvPr>
          <p:cNvSpPr txBox="1"/>
          <p:nvPr/>
        </p:nvSpPr>
        <p:spPr>
          <a:xfrm>
            <a:off x="1447800" y="4699613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D00C68-2CEF-47BE-8060-52270C1D107C}"/>
              </a:ext>
            </a:extLst>
          </p:cNvPr>
          <p:cNvSpPr txBox="1"/>
          <p:nvPr/>
        </p:nvSpPr>
        <p:spPr>
          <a:xfrm>
            <a:off x="1450731" y="5041925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dirty="0"/>
                  <a:t>Example 2: Solving Linear Equations of the</a:t>
                </a:r>
                <a:r>
                  <a:rPr lang="en-US" dirty="0"/>
                  <a:t> Form</a:t>
                </a:r>
                <a:br>
                  <a:rPr lang="en-US" sz="2800" dirty="0"/>
                </a:b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−26=2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−14−4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0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8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0070C0"/>
                    </a:solidFill>
                  </a:rPr>
                  <a:t>Check</a:t>
                </a:r>
              </a:p>
              <a:p>
                <a:pPr>
                  <a:defRPr sz="2800"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4"/>
                <a:stretch>
                  <a:fillRect l="-741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6EF6EE1-D7D4-48B3-B1C0-210AF39B9E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348674"/>
              </p:ext>
            </p:extLst>
          </p:nvPr>
        </p:nvGraphicFramePr>
        <p:xfrm>
          <a:off x="468923" y="1828800"/>
          <a:ext cx="4648200" cy="226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47960" imgH="2260440" progId="Equation.DSMT4">
                  <p:embed/>
                </p:oleObj>
              </mc:Choice>
              <mc:Fallback>
                <p:oleObj name="Equation" r:id="rId5" imgW="4647960" imgH="226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8923" y="1828800"/>
                        <a:ext cx="4648200" cy="226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843F42E-3E26-422E-82E3-312C72C63B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614056"/>
              </p:ext>
            </p:extLst>
          </p:nvPr>
        </p:nvGraphicFramePr>
        <p:xfrm>
          <a:off x="457200" y="4662854"/>
          <a:ext cx="3759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759120" imgH="1295280" progId="Equation.DSMT4">
                  <p:embed/>
                </p:oleObj>
              </mc:Choice>
              <mc:Fallback>
                <p:oleObj name="Equation" r:id="rId7" imgW="3759120" imgH="1295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7200" y="4662854"/>
                        <a:ext cx="3759200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2AAAA5B-EB8B-414B-853C-8B81E02065A1}"/>
              </a:ext>
            </a:extLst>
          </p:cNvPr>
          <p:cNvSpPr txBox="1"/>
          <p:nvPr/>
        </p:nvSpPr>
        <p:spPr>
          <a:xfrm>
            <a:off x="838200" y="4904377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2EC495-192E-4D0A-8AA4-51D1EA1778B2}"/>
              </a:ext>
            </a:extLst>
          </p:cNvPr>
          <p:cNvSpPr txBox="1"/>
          <p:nvPr/>
        </p:nvSpPr>
        <p:spPr>
          <a:xfrm>
            <a:off x="829408" y="5284399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Solving Linear Equations Involving Decimals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16.53−18.2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−6.23=1.2</m:t>
                    </m:r>
                  </m:oMath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0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741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4FAD3D9-B7A6-4A43-856C-F21E7D40B8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267021"/>
              </p:ext>
            </p:extLst>
          </p:nvPr>
        </p:nvGraphicFramePr>
        <p:xfrm>
          <a:off x="247650" y="2055739"/>
          <a:ext cx="8648700" cy="290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648640" imgH="2908080" progId="Equation.DSMT4">
                  <p:embed/>
                </p:oleObj>
              </mc:Choice>
              <mc:Fallback>
                <p:oleObj name="Equation" r:id="rId3" imgW="8648640" imgH="290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7650" y="2055739"/>
                        <a:ext cx="8648700" cy="290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Solving Linear Equations Involving Decimals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000" dirty="0">
                <a:solidFill>
                  <a:srgbClr val="0070C0"/>
                </a:solidFill>
              </a:rPr>
              <a:t>Check</a:t>
            </a:r>
          </a:p>
          <a:p>
            <a:pPr>
              <a:defRPr sz="2800"/>
            </a:pPr>
            <a:endParaRPr lang="en-US" sz="2000" dirty="0">
              <a:solidFill>
                <a:srgbClr val="0070C0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4FAD3D9-B7A6-4A43-856C-F21E7D40B8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79699"/>
              </p:ext>
            </p:extLst>
          </p:nvPr>
        </p:nvGraphicFramePr>
        <p:xfrm>
          <a:off x="533400" y="1779270"/>
          <a:ext cx="5137932" cy="1421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78160" imgH="1155600" progId="Equation.DSMT4">
                  <p:embed/>
                </p:oleObj>
              </mc:Choice>
              <mc:Fallback>
                <p:oleObj name="Equation" r:id="rId2" imgW="4178160" imgH="1155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4FAD3D9-B7A6-4A43-856C-F21E7D40B8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1779270"/>
                        <a:ext cx="5137932" cy="1421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137FB84-76DB-4970-A27A-E16225623C46}"/>
              </a:ext>
            </a:extLst>
          </p:cNvPr>
          <p:cNvSpPr txBox="1"/>
          <p:nvPr/>
        </p:nvSpPr>
        <p:spPr>
          <a:xfrm>
            <a:off x="2903074" y="2039496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0CCFF4-5EA0-47D7-93EE-9E23AB1DA4F4}"/>
              </a:ext>
            </a:extLst>
          </p:cNvPr>
          <p:cNvSpPr txBox="1"/>
          <p:nvPr/>
        </p:nvSpPr>
        <p:spPr>
          <a:xfrm>
            <a:off x="2873766" y="2438221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01155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4: Solving Linear Equations Involving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ar-AE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ar-AE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ar-AE" sz="24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sz="20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98D97A2-24C1-4775-8F70-284C2152A3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202977"/>
              </p:ext>
            </p:extLst>
          </p:nvPr>
        </p:nvGraphicFramePr>
        <p:xfrm>
          <a:off x="609600" y="2133600"/>
          <a:ext cx="6845300" cy="341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45040" imgH="3416040" progId="Equation.DSMT4">
                  <p:embed/>
                </p:oleObj>
              </mc:Choice>
              <mc:Fallback>
                <p:oleObj name="Equation" r:id="rId3" imgW="6845040" imgH="3416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2133600"/>
                        <a:ext cx="6845300" cy="341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Linear Equations Involving Fractions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>
              <a:defRPr sz="2800"/>
            </a:pPr>
            <a:endParaRPr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7CC22C-C8BB-42FF-BA52-318B9CC5056F}"/>
              </a:ext>
            </a:extLst>
          </p:cNvPr>
          <p:cNvSpPr/>
          <p:nvPr/>
        </p:nvSpPr>
        <p:spPr>
          <a:xfrm>
            <a:off x="533400" y="1124538"/>
            <a:ext cx="1828800" cy="342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98D97A2-24C1-4775-8F70-284C2152A3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368182"/>
              </p:ext>
            </p:extLst>
          </p:nvPr>
        </p:nvGraphicFramePr>
        <p:xfrm>
          <a:off x="838200" y="1295694"/>
          <a:ext cx="65786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578280" imgH="2895480" progId="Equation.DSMT4">
                  <p:embed/>
                </p:oleObj>
              </mc:Choice>
              <mc:Fallback>
                <p:oleObj name="Equation" r:id="rId2" imgW="6578280" imgH="2895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98D97A2-24C1-4775-8F70-284C2152A3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295694"/>
                        <a:ext cx="6578600" cy="289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5175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Linear Equations Involving Fractions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dirty="0">
                <a:solidFill>
                  <a:srgbClr val="0070C0"/>
                </a:solidFill>
              </a:rPr>
              <a:t>Check</a:t>
            </a:r>
            <a:endParaRPr dirty="0">
              <a:solidFill>
                <a:srgbClr val="0070C0"/>
              </a:solidFill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C791171-77D7-43A7-B139-B780C1CDAC48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2294697163"/>
              </p:ext>
            </p:extLst>
          </p:nvPr>
        </p:nvGraphicFramePr>
        <p:xfrm>
          <a:off x="609600" y="1797050"/>
          <a:ext cx="4470400" cy="326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70120" imgH="3263760" progId="Equation.DSMT4">
                  <p:embed/>
                </p:oleObj>
              </mc:Choice>
              <mc:Fallback>
                <p:oleObj name="Equation" r:id="rId2" imgW="4470120" imgH="3263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" y="1797050"/>
                        <a:ext cx="4470400" cy="326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003716B-701F-4483-9FEE-F54D01DB0160}"/>
              </a:ext>
            </a:extLst>
          </p:cNvPr>
          <p:cNvSpPr txBox="1"/>
          <p:nvPr/>
        </p:nvSpPr>
        <p:spPr>
          <a:xfrm>
            <a:off x="1828800" y="2743200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1DDCAC-5DA5-4937-B23B-F7A7D8E42315}"/>
              </a:ext>
            </a:extLst>
          </p:cNvPr>
          <p:cNvSpPr txBox="1"/>
          <p:nvPr/>
        </p:nvSpPr>
        <p:spPr>
          <a:xfrm>
            <a:off x="1828800" y="3575457"/>
            <a:ext cx="30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04849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810</Words>
  <Application>Microsoft Office PowerPoint</Application>
  <PresentationFormat>On-screen Show (4:3)</PresentationFormat>
  <Paragraphs>127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Cambria Math</vt:lpstr>
      <vt:lpstr>Courier New</vt:lpstr>
      <vt:lpstr>Arial</vt:lpstr>
      <vt:lpstr>Calibri</vt:lpstr>
      <vt:lpstr>Office Theme</vt:lpstr>
      <vt:lpstr>Equation</vt:lpstr>
      <vt:lpstr>Section 5.R.4</vt:lpstr>
      <vt:lpstr>Procedure: Solving Linear Equations that Simplify to the Form ax+b=c</vt:lpstr>
      <vt:lpstr>Example 1: Solving Linear Equations of the Form  ax+b=c</vt:lpstr>
      <vt:lpstr>Example 2: Solving Linear Equations of the Form  ax+b=c</vt:lpstr>
      <vt:lpstr>Example 3: Solving Linear Equations Involving Decimals</vt:lpstr>
      <vt:lpstr>Example 3: Solving Linear Equations Involving Decimals (cont.)</vt:lpstr>
      <vt:lpstr>Example 4: Solving Linear Equations Involving Fractions</vt:lpstr>
      <vt:lpstr>Example 4: Solving Linear Equations Involving Fractions (cont.)</vt:lpstr>
      <vt:lpstr>Example 4: Solving Linear Equations Involving Fractions (cont.)</vt:lpstr>
      <vt:lpstr>Procedure: Solving Linear Equations that Simplify to the Form ax+b=cx+d</vt:lpstr>
      <vt:lpstr>Example 5: Solving Equations of the Form  ax+b=cx+d</vt:lpstr>
      <vt:lpstr>Example 5: Solving Equations of the Form  ax+b=cx+d (cont.)</vt:lpstr>
      <vt:lpstr>Example 6: Solving Equations of the Form  ax+b=cx+d</vt:lpstr>
      <vt:lpstr>Example 6: Solving Equations of the Form  ax+b=cx+d (cont.)</vt:lpstr>
      <vt:lpstr>Example 7: Solving Linear Equations Involving Decimals</vt:lpstr>
      <vt:lpstr>Example 7: Solving Linear Equations Involving Decimals (cont.)</vt:lpstr>
      <vt:lpstr>Example 8: Solving Linear Equations Involving Fractions</vt:lpstr>
      <vt:lpstr>Example 8: Solving Linear Equations Involving Fractions (cont.)</vt:lpstr>
      <vt:lpstr>Example 9: Solving Equations Involving Parentheses</vt:lpstr>
      <vt:lpstr>Three Types of Equations</vt:lpstr>
      <vt:lpstr>Example 10: Solving Equations Involving Parentheses</vt:lpstr>
      <vt:lpstr>Example 10: Solving Equations Involving Parentheses (cont.)</vt:lpstr>
      <vt:lpstr>Example 11: Determining Types of Equations</vt:lpstr>
      <vt:lpstr>Example 12: Determining Types of Equations</vt:lpstr>
      <vt:lpstr>Example 13: Determining Types of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130</cp:revision>
  <dcterms:created xsi:type="dcterms:W3CDTF">2013-04-26T14:43:13Z</dcterms:created>
  <dcterms:modified xsi:type="dcterms:W3CDTF">2024-07-10T20:16:58Z</dcterms:modified>
</cp:coreProperties>
</file>