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1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62" r:id="rId14"/>
    <p:sldId id="287" r:id="rId15"/>
    <p:sldId id="288" r:id="rId16"/>
    <p:sldId id="289" r:id="rId17"/>
    <p:sldId id="290" r:id="rId18"/>
    <p:sldId id="29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003F"/>
    <a:srgbClr val="7F00FF"/>
    <a:srgbClr val="21FE59"/>
    <a:srgbClr val="00007D"/>
    <a:srgbClr val="0000FF"/>
    <a:srgbClr val="007E7E"/>
    <a:srgbClr val="000000"/>
    <a:srgbClr val="008000"/>
    <a:srgbClr val="9900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98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20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7/11/2024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1.bin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image" Target="../media/image48.wmf"/><Relationship Id="rId7" Type="http://schemas.openxmlformats.org/officeDocument/2006/relationships/image" Target="../media/image50.wmf"/><Relationship Id="rId2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52.wmf"/><Relationship Id="rId5" Type="http://schemas.openxmlformats.org/officeDocument/2006/relationships/image" Target="../media/image49.w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3" Type="http://schemas.openxmlformats.org/officeDocument/2006/relationships/image" Target="../media/image53.wmf"/><Relationship Id="rId7" Type="http://schemas.openxmlformats.org/officeDocument/2006/relationships/image" Target="../media/image55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7.wmf"/><Relationship Id="rId5" Type="http://schemas.openxmlformats.org/officeDocument/2006/relationships/image" Target="../media/image54.w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3" Type="http://schemas.openxmlformats.org/officeDocument/2006/relationships/image" Target="../media/image58.wmf"/><Relationship Id="rId7" Type="http://schemas.openxmlformats.org/officeDocument/2006/relationships/image" Target="../media/image60.wmf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62.wmf"/><Relationship Id="rId5" Type="http://schemas.openxmlformats.org/officeDocument/2006/relationships/image" Target="../media/image59.wmf"/><Relationship Id="rId10" Type="http://schemas.openxmlformats.org/officeDocument/2006/relationships/oleObject" Target="../embeddings/oleObject61.bin"/><Relationship Id="rId4" Type="http://schemas.openxmlformats.org/officeDocument/2006/relationships/oleObject" Target="../embeddings/oleObject58.bin"/><Relationship Id="rId9" Type="http://schemas.openxmlformats.org/officeDocument/2006/relationships/image" Target="../media/image6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image" Target="../media/image68.wmf"/><Relationship Id="rId18" Type="http://schemas.openxmlformats.org/officeDocument/2006/relationships/oleObject" Target="../embeddings/oleObject70.bin"/><Relationship Id="rId3" Type="http://schemas.openxmlformats.org/officeDocument/2006/relationships/image" Target="../media/image63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67.bin"/><Relationship Id="rId17" Type="http://schemas.openxmlformats.org/officeDocument/2006/relationships/image" Target="../media/image70.wmf"/><Relationship Id="rId2" Type="http://schemas.openxmlformats.org/officeDocument/2006/relationships/oleObject" Target="../embeddings/oleObject62.bin"/><Relationship Id="rId16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67.wmf"/><Relationship Id="rId5" Type="http://schemas.openxmlformats.org/officeDocument/2006/relationships/image" Target="../media/image64.wmf"/><Relationship Id="rId15" Type="http://schemas.openxmlformats.org/officeDocument/2006/relationships/image" Target="../media/image69.wmf"/><Relationship Id="rId10" Type="http://schemas.openxmlformats.org/officeDocument/2006/relationships/oleObject" Target="../embeddings/oleObject66.bin"/><Relationship Id="rId19" Type="http://schemas.openxmlformats.org/officeDocument/2006/relationships/image" Target="../media/image71.wmf"/><Relationship Id="rId4" Type="http://schemas.openxmlformats.org/officeDocument/2006/relationships/oleObject" Target="../embeddings/oleObject63.bin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68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2" Type="http://schemas.openxmlformats.org/officeDocument/2006/relationships/oleObject" Target="../embeddings/oleObject7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0" Type="http://schemas.openxmlformats.org/officeDocument/2006/relationships/oleObject" Target="../embeddings/oleObject75.bin"/><Relationship Id="rId4" Type="http://schemas.openxmlformats.org/officeDocument/2006/relationships/oleObject" Target="../embeddings/oleObject72.bin"/><Relationship Id="rId9" Type="http://schemas.openxmlformats.org/officeDocument/2006/relationships/image" Target="../media/image7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4.bin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5.R.6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Quadratic Formula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see that </a:t>
            </a:r>
            <a:r>
              <a:rPr lang="en-US" i="1" dirty="0"/>
              <a:t>a </a:t>
            </a:r>
            <a:r>
              <a:rPr lang="en-US" dirty="0"/>
              <a:t>= 3, </a:t>
            </a:r>
            <a:r>
              <a:rPr lang="en-US" i="1" dirty="0"/>
              <a:t>b</a:t>
            </a:r>
            <a:r>
              <a:rPr lang="en-US" dirty="0"/>
              <a:t> = 1, and </a:t>
            </a:r>
            <a:r>
              <a:rPr lang="en-US" i="1" dirty="0"/>
              <a:t>c</a:t>
            </a:r>
            <a:r>
              <a:rPr lang="en-US" dirty="0"/>
              <a:t> = −2.</a:t>
            </a:r>
          </a:p>
          <a:p>
            <a:r>
              <a:rPr lang="en-US" dirty="0"/>
              <a:t>Substituting in the quadratic formula gives the following.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(cont.)</a:t>
            </a:r>
          </a:p>
        </p:txBody>
      </p:sp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155700" y="43434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3200" imgH="838080" progId="Equation.DSMT4">
                  <p:embed/>
                </p:oleObj>
              </mc:Choice>
              <mc:Fallback>
                <p:oleObj name="Equation" r:id="rId2" imgW="2743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343400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4132556" y="46482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720" imgH="241200" progId="Equation.DSMT4">
                  <p:embed/>
                </p:oleObj>
              </mc:Choice>
              <mc:Fallback>
                <p:oleObj name="Equation" r:id="rId4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556" y="46482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4800600" y="4343400"/>
          <a:ext cx="295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58840" imgH="838080" progId="Equation.DSMT4">
                  <p:embed/>
                </p:oleObj>
              </mc:Choice>
              <mc:Fallback>
                <p:oleObj name="Equation" r:id="rId6" imgW="2958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343400"/>
                        <a:ext cx="295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1143000" y="2846034"/>
          <a:ext cx="39116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11400" imgH="1168200" progId="Equation.DSMT4">
                  <p:embed/>
                </p:oleObj>
              </mc:Choice>
              <mc:Fallback>
                <p:oleObj name="Equation" r:id="rId8" imgW="3911400" imgH="116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46034"/>
                        <a:ext cx="39116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5105400" y="2971800"/>
          <a:ext cx="1651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50960" imgH="914400" progId="Equation.DSMT4">
                  <p:embed/>
                </p:oleObj>
              </mc:Choice>
              <mc:Fallback>
                <p:oleObj name="Equation" r:id="rId10" imgW="165096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971800"/>
                        <a:ext cx="1651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6781800" y="3048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18960" imgH="838080" progId="Equation.DSMT4">
                  <p:embed/>
                </p:oleObj>
              </mc:Choice>
              <mc:Fallback>
                <p:oleObj name="Equation" r:id="rId12" imgW="12189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048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Whenever the solutions are rational numbers, the equation can be solved by factoring. In this example, we could have solved as follows.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(cont.)</a:t>
            </a: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3354034" y="2971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06280" imgH="380880" progId="Equation.DSMT4">
                  <p:embed/>
                </p:oleObj>
              </mc:Choice>
              <mc:Fallback>
                <p:oleObj name="Equation" r:id="rId2" imgW="2006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034" y="2971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846034" y="3563644"/>
          <a:ext cx="251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14600" imgH="469800" progId="Equation.DSMT4">
                  <p:embed/>
                </p:oleObj>
              </mc:Choice>
              <mc:Fallback>
                <p:oleObj name="Equation" r:id="rId4" imgW="25146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034" y="3563644"/>
                        <a:ext cx="2514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2837156" y="4271022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71600" imgH="291960" progId="Equation.DSMT4">
                  <p:embed/>
                </p:oleObj>
              </mc:Choice>
              <mc:Fallback>
                <p:oleObj name="Equation" r:id="rId6" imgW="1371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7156" y="4271022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4495800" y="42799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20" imgH="241200" progId="Equation.DSMT4">
                  <p:embed/>
                </p:oleObj>
              </mc:Choice>
              <mc:Fallback>
                <p:oleObj name="Equation" r:id="rId8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2799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401782"/>
              </p:ext>
            </p:extLst>
          </p:nvPr>
        </p:nvGraphicFramePr>
        <p:xfrm>
          <a:off x="5105400" y="424180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93760" imgH="291960" progId="Equation.DSMT4">
                  <p:embed/>
                </p:oleObj>
              </mc:Choice>
              <mc:Fallback>
                <p:oleObj name="Equation" r:id="rId10" imgW="1193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4180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3514078" y="48006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74360" imgH="838080" progId="Equation.DSMT4">
                  <p:embed/>
                </p:oleObj>
              </mc:Choice>
              <mc:Fallback>
                <p:oleObj name="Equation" r:id="rId12" imgW="774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078" y="48006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5604522" y="5029200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39600" imgH="279360" progId="Equation.DSMT4">
                  <p:embed/>
                </p:oleObj>
              </mc:Choice>
              <mc:Fallback>
                <p:oleObj name="Equation" r:id="rId14" imgW="9396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4522" y="5029200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300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Many students make a mistake when simplifying fractions by dividing the denominator into only one of the terms in the numerator. 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Error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438400"/>
            <a:ext cx="2169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Wrong 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657600"/>
            <a:ext cx="2252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6600"/>
                </a:solidFill>
                <a:latin typeface="Calibri" pitchFamily="34" charset="0"/>
              </a:rPr>
              <a:t>Correct Solution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989556" y="2743200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913356" y="2743200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685800" y="4191000"/>
            <a:ext cx="36576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498027"/>
              </p:ext>
            </p:extLst>
          </p:nvPr>
        </p:nvGraphicFramePr>
        <p:xfrm>
          <a:off x="2895600" y="2783768"/>
          <a:ext cx="22225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850680" progId="Equation.DSMT4">
                  <p:embed/>
                </p:oleObj>
              </mc:Choice>
              <mc:Fallback>
                <p:oleObj name="Equation" r:id="rId2" imgW="2222280" imgH="850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783768"/>
                        <a:ext cx="22225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583177"/>
              </p:ext>
            </p:extLst>
          </p:nvPr>
        </p:nvGraphicFramePr>
        <p:xfrm>
          <a:off x="838200" y="4267200"/>
          <a:ext cx="3429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9000" imgH="799920" progId="Equation.DSMT4">
                  <p:embed/>
                </p:oleObj>
              </mc:Choice>
              <mc:Fallback>
                <p:oleObj name="Equation" r:id="rId4" imgW="342900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267200"/>
                        <a:ext cx="3429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400923"/>
              </p:ext>
            </p:extLst>
          </p:nvPr>
        </p:nvGraphicFramePr>
        <p:xfrm>
          <a:off x="4809478" y="4191000"/>
          <a:ext cx="3695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95400" imgH="952200" progId="Equation.DSMT4">
                  <p:embed/>
                </p:oleObj>
              </mc:Choice>
              <mc:Fallback>
                <p:oleObj name="Equation" r:id="rId6" imgW="369540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9478" y="4191000"/>
                        <a:ext cx="3695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4733278" y="4191000"/>
            <a:ext cx="38100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291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Table 1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Discriminant </a:t>
            </a:r>
          </a:p>
        </p:txBody>
      </p:sp>
      <p:graphicFrame>
        <p:nvGraphicFramePr>
          <p:cNvPr id="8196" name="Object 5"/>
          <p:cNvGraphicFramePr>
            <a:graphicFrameLocks noChangeAspect="1"/>
          </p:cNvGraphicFramePr>
          <p:nvPr/>
        </p:nvGraphicFramePr>
        <p:xfrm>
          <a:off x="960438" y="1905000"/>
          <a:ext cx="7223125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26280" imgH="2438280" progId="Equation.DSMT4">
                  <p:embed/>
                </p:oleObj>
              </mc:Choice>
              <mc:Fallback>
                <p:oleObj name="Equation" r:id="rId2" imgW="7226280" imgH="243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1905000"/>
                        <a:ext cx="7223125" cy="243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discriminant and determine the nature of the solutions to each of the following quadratic equations.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/>
              <a:t>a</a:t>
            </a:r>
            <a:r>
              <a:rPr lang="en-US" dirty="0"/>
              <a:t> = 3, </a:t>
            </a:r>
            <a:r>
              <a:rPr lang="en-US" i="1" dirty="0"/>
              <a:t>b</a:t>
            </a:r>
            <a:r>
              <a:rPr lang="en-US" dirty="0"/>
              <a:t> = 11, and </a:t>
            </a:r>
            <a:r>
              <a:rPr lang="en-US" i="1" dirty="0"/>
              <a:t>c</a:t>
            </a:r>
            <a:r>
              <a:rPr lang="en-US" dirty="0"/>
              <a:t> = −7 into the discriminant.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Finding the Discriminant 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530352" y="2286000"/>
          <a:ext cx="283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31760" imgH="380880" progId="Equation.DSMT4">
                  <p:embed/>
                </p:oleObj>
              </mc:Choice>
              <mc:Fallback>
                <p:oleObj name="Equation" r:id="rId2" imgW="28317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283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1658644" y="4302712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380880" progId="Equation.DSMT4">
                  <p:embed/>
                </p:oleObj>
              </mc:Choice>
              <mc:Fallback>
                <p:oleObj name="Equation" r:id="rId4" imgW="1180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644" y="4302712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2895600" y="4267200"/>
          <a:ext cx="257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77960" imgH="533160" progId="Equation.DSMT4">
                  <p:embed/>
                </p:oleObj>
              </mc:Choice>
              <mc:Fallback>
                <p:oleObj name="Equation" r:id="rId6" imgW="257796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267200"/>
                        <a:ext cx="2578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2895600" y="49530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85720" imgH="291960" progId="Equation.DSMT4">
                  <p:embed/>
                </p:oleObj>
              </mc:Choice>
              <mc:Fallback>
                <p:oleObj name="Equation" r:id="rId8" imgW="14857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9530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2895600" y="54864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33440" imgH="291960" progId="Equation.DSMT4">
                  <p:embed/>
                </p:oleObj>
              </mc:Choice>
              <mc:Fallback>
                <p:oleObj name="Equation" r:id="rId10" imgW="13334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4864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0" y="5410200"/>
            <a:ext cx="32226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real solutions.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/>
              <a:t>Solution </a:t>
            </a:r>
            <a:endParaRPr lang="en-US" dirty="0"/>
          </a:p>
          <a:p>
            <a:r>
              <a:rPr lang="en-US" dirty="0"/>
              <a:t>Substitute </a:t>
            </a:r>
            <a:r>
              <a:rPr lang="en-US" i="1" dirty="0"/>
              <a:t>a </a:t>
            </a:r>
            <a:r>
              <a:rPr lang="en-US" dirty="0"/>
              <a:t>= 1, </a:t>
            </a:r>
            <a:r>
              <a:rPr lang="en-US" i="1" dirty="0"/>
              <a:t>b</a:t>
            </a:r>
            <a:r>
              <a:rPr lang="en-US" dirty="0"/>
              <a:t> = 6, and </a:t>
            </a:r>
            <a:r>
              <a:rPr lang="en-US" i="1" dirty="0"/>
              <a:t>c</a:t>
            </a:r>
            <a:r>
              <a:rPr lang="en-US" dirty="0"/>
              <a:t> = 9 into the discriminant.</a:t>
            </a:r>
            <a:r>
              <a:rPr lang="en-US" i="1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Finding the Discriminant (cont.)</a:t>
            </a: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524522" y="12954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14600" imgH="380880" progId="Equation.DSMT4">
                  <p:embed/>
                </p:oleObj>
              </mc:Choice>
              <mc:Fallback>
                <p:oleObj name="Equation" r:id="rId2" imgW="25146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22" y="129540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3962400" y="4191000"/>
            <a:ext cx="44682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is one real solution, a double root. </a:t>
            </a: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1524000" y="3048000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380880" progId="Equation.DSMT4">
                  <p:embed/>
                </p:oleObj>
              </mc:Choice>
              <mc:Fallback>
                <p:oleObj name="Equation" r:id="rId4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048000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2743200" y="2971800"/>
          <a:ext cx="220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09680" imgH="533160" progId="Equation.DSMT4">
                  <p:embed/>
                </p:oleObj>
              </mc:Choice>
              <mc:Fallback>
                <p:oleObj name="Equation" r:id="rId6" imgW="22096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971800"/>
                        <a:ext cx="220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647559"/>
              </p:ext>
            </p:extLst>
          </p:nvPr>
        </p:nvGraphicFramePr>
        <p:xfrm>
          <a:off x="2743200" y="36576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20480" imgH="291960" progId="Equation.DSMT4">
                  <p:embed/>
                </p:oleObj>
              </mc:Choice>
              <mc:Fallback>
                <p:oleObj name="Equation" r:id="rId8" imgW="1320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65760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460317"/>
              </p:ext>
            </p:extLst>
          </p:nvPr>
        </p:nvGraphicFramePr>
        <p:xfrm>
          <a:off x="2749550" y="4191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82400" imgH="291960" progId="Equation.DSMT4">
                  <p:embed/>
                </p:oleObj>
              </mc:Choice>
              <mc:Fallback>
                <p:oleObj name="Equation" r:id="rId10" imgW="482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41910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/>
            <a:endParaRPr lang="en-US" b="1" dirty="0"/>
          </a:p>
          <a:p>
            <a:pPr marL="461963" indent="-461963"/>
            <a:r>
              <a:rPr lang="en-US" b="1" dirty="0"/>
              <a:t>Solution</a:t>
            </a:r>
          </a:p>
          <a:p>
            <a:pPr marL="461963" indent="-461963"/>
            <a:r>
              <a:rPr lang="en-US" dirty="0"/>
              <a:t>Here </a:t>
            </a:r>
            <a:r>
              <a:rPr lang="en-US" i="1" dirty="0"/>
              <a:t>b </a:t>
            </a:r>
            <a:r>
              <a:rPr lang="en-US" dirty="0"/>
              <a:t>= 0. We could write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+ 0</a:t>
            </a:r>
            <a:r>
              <a:rPr lang="en-US" i="1" dirty="0"/>
              <a:t>x</a:t>
            </a:r>
            <a:r>
              <a:rPr lang="en-US" dirty="0"/>
              <a:t> + 1 = 0.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Finding the Discriminant (cont.)</a:t>
            </a: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1304278" y="3028890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380880" progId="Equation.DSMT4">
                  <p:embed/>
                </p:oleObj>
              </mc:Choice>
              <mc:Fallback>
                <p:oleObj name="Equation" r:id="rId2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278" y="3028890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2564166" y="2979324"/>
          <a:ext cx="2184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120" imgH="533160" progId="Equation.DSMT4">
                  <p:embed/>
                </p:oleObj>
              </mc:Choice>
              <mc:Fallback>
                <p:oleObj name="Equation" r:id="rId4" imgW="21841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4166" y="2979324"/>
                        <a:ext cx="2184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8" name="Object 6"/>
          <p:cNvGraphicFramePr>
            <a:graphicFrameLocks noChangeAspect="1"/>
          </p:cNvGraphicFramePr>
          <p:nvPr/>
        </p:nvGraphicFramePr>
        <p:xfrm>
          <a:off x="2564166" y="3665124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760" imgH="291960" progId="Equation.DSMT4">
                  <p:embed/>
                </p:oleObj>
              </mc:Choice>
              <mc:Fallback>
                <p:oleObj name="Equation" r:id="rId6" imgW="9777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4166" y="3665124"/>
                        <a:ext cx="97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390178"/>
              </p:ext>
            </p:extLst>
          </p:nvPr>
        </p:nvGraphicFramePr>
        <p:xfrm>
          <a:off x="2582254" y="4205288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400" imgH="279360" progId="Equation.DSMT4">
                  <p:embed/>
                </p:oleObj>
              </mc:Choice>
              <mc:Fallback>
                <p:oleObj name="Equation" r:id="rId8" imgW="6984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254" y="4205288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267200" y="4171890"/>
            <a:ext cx="362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nonreal solutions. </a:t>
            </a:r>
          </a:p>
        </p:txBody>
      </p:sp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533400" y="129540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07880" imgH="380880" progId="Equation.DSMT4">
                  <p:embed/>
                </p:oleObj>
              </mc:Choice>
              <mc:Fallback>
                <p:oleObj name="Equation" r:id="rId10" imgW="13078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308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c </a:t>
            </a:r>
            <a:r>
              <a:rPr lang="en-US" dirty="0"/>
              <a:t>such that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+ 8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= 0 will have one real solution. (</a:t>
            </a:r>
            <a:r>
              <a:rPr lang="en-US" b="1" dirty="0"/>
              <a:t>Hint:</a:t>
            </a:r>
            <a:r>
              <a:rPr lang="en-US" dirty="0"/>
              <a:t> Set the discriminant equal to 0 and solve the equation for </a:t>
            </a:r>
            <a:r>
              <a:rPr lang="en-US" i="1" dirty="0"/>
              <a:t>c</a:t>
            </a:r>
            <a:r>
              <a:rPr lang="en-US" dirty="0"/>
              <a:t>.) 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496580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There is only one real solution. Thus, </a:t>
            </a:r>
            <a:r>
              <a:rPr lang="en-US" sz="2800" dirty="0">
                <a:solidFill>
                  <a:srgbClr val="FF0000"/>
                </a:solidFill>
              </a:rPr>
              <a:t>−4</a:t>
            </a:r>
            <a:r>
              <a:rPr lang="en-US" sz="2800" dirty="0"/>
              <a:t> is a double root.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876800" y="2895600"/>
            <a:ext cx="1154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Check </a:t>
            </a:r>
            <a:endParaRPr lang="en-US" sz="2800" dirty="0"/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574800" y="30480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720" imgH="380880" progId="Equation.DSMT4">
                  <p:embed/>
                </p:oleObj>
              </mc:Choice>
              <mc:Fallback>
                <p:oleObj name="Equation" r:id="rId2" imgW="1701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0480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838200" y="3581400"/>
          <a:ext cx="2438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38280" imgH="533160" progId="Equation.DSMT4">
                  <p:embed/>
                </p:oleObj>
              </mc:Choice>
              <mc:Fallback>
                <p:oleObj name="Equation" r:id="rId4" imgW="24382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81400"/>
                        <a:ext cx="2438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1600200" y="4191000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63560" imgH="291960" progId="Equation.DSMT4">
                  <p:embed/>
                </p:oleObj>
              </mc:Choice>
              <mc:Fallback>
                <p:oleObj name="Equation" r:id="rId6" imgW="1663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91000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2159000" y="46482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320" imgH="380880" progId="Equation.DSMT4">
                  <p:embed/>
                </p:oleObj>
              </mc:Choice>
              <mc:Fallback>
                <p:oleObj name="Equation" r:id="rId8" imgW="14983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4648200"/>
                        <a:ext cx="1498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2556616" y="51054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240" imgH="291960" progId="Equation.DSMT4">
                  <p:embed/>
                </p:oleObj>
              </mc:Choice>
              <mc:Fallback>
                <p:oleObj name="Equation" r:id="rId10" imgW="876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6616" y="51054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5346700" y="3462044"/>
          <a:ext cx="2425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25680" imgH="482400" progId="Equation.DSMT4">
                  <p:embed/>
                </p:oleObj>
              </mc:Choice>
              <mc:Fallback>
                <p:oleObj name="Equation" r:id="rId12" imgW="242568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3462044"/>
                        <a:ext cx="2425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5575300" y="39624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97080" imgH="380880" progId="Equation.DSMT4">
                  <p:embed/>
                </p:oleObj>
              </mc:Choice>
              <mc:Fallback>
                <p:oleObj name="Equation" r:id="rId14" imgW="21970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9624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/>
        </p:nvGraphicFramePr>
        <p:xfrm>
          <a:off x="6159500" y="4495800"/>
          <a:ext cx="1612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12800" imgH="533160" progId="Equation.DSMT4">
                  <p:embed/>
                </p:oleObj>
              </mc:Choice>
              <mc:Fallback>
                <p:oleObj name="Equation" r:id="rId16" imgW="1612800" imgH="533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0" y="4495800"/>
                        <a:ext cx="1612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7080310" y="5105400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52200" imgH="380880" progId="Equation.DSMT4">
                  <p:embed/>
                </p:oleObj>
              </mc:Choice>
              <mc:Fallback>
                <p:oleObj name="Equation" r:id="rId18" imgW="95220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310" y="5105400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a</a:t>
            </a:r>
            <a:r>
              <a:rPr lang="en-US" dirty="0"/>
              <a:t> such that </a:t>
            </a:r>
            <a:r>
              <a:rPr lang="en-US" i="1" dirty="0">
                <a:solidFill>
                  <a:srgbClr val="0000FF"/>
                </a:solidFill>
              </a:rPr>
              <a:t>ax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+ 4 = 0</a:t>
            </a:r>
            <a:r>
              <a:rPr lang="en-US" dirty="0"/>
              <a:t> will have two nonreal solutions. (</a:t>
            </a:r>
            <a:r>
              <a:rPr lang="en-US" b="1" dirty="0"/>
              <a:t>Hint:</a:t>
            </a:r>
            <a:r>
              <a:rPr lang="en-US" dirty="0"/>
              <a:t> Set the discriminant less than 0 and solve for </a:t>
            </a:r>
            <a:r>
              <a:rPr lang="en-US" i="1" dirty="0"/>
              <a:t>a</a:t>
            </a:r>
            <a:r>
              <a:rPr lang="en-US" dirty="0"/>
              <a:t>.)</a:t>
            </a:r>
            <a:r>
              <a:rPr lang="en-US" b="1" dirty="0"/>
              <a:t>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267200" y="342900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Thus, if </a:t>
            </a:r>
            <a:r>
              <a:rPr lang="en-US" sz="2800" i="1" dirty="0"/>
              <a:t>a </a:t>
            </a:r>
            <a:r>
              <a:rPr lang="en-US" sz="2800" dirty="0"/>
              <a:t>is any real number greater than 4, the discriminant will be negative and the equation will have two nonreal solutions. 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1828800" y="3200400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760" imgH="380880" progId="Equation.DSMT4">
                  <p:embed/>
                </p:oleObj>
              </mc:Choice>
              <mc:Fallback>
                <p:oleObj name="Equation" r:id="rId2" imgW="16887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00400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685800" y="3801122"/>
          <a:ext cx="281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19160" imgH="533160" progId="Equation.DSMT4">
                  <p:embed/>
                </p:oleObj>
              </mc:Choice>
              <mc:Fallback>
                <p:oleObj name="Equation" r:id="rId4" imgW="28191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801122"/>
                        <a:ext cx="2819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1752600" y="449580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920" imgH="291960" progId="Equation.DSMT4">
                  <p:embed/>
                </p:oleObj>
              </mc:Choice>
              <mc:Fallback>
                <p:oleObj name="Equation" r:id="rId6" imgW="1726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95800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2209800" y="5029200"/>
          <a:ext cx="167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76160" imgH="291960" progId="Equation.DSMT4">
                  <p:embed/>
                </p:oleObj>
              </mc:Choice>
              <mc:Fallback>
                <p:oleObj name="Equation" r:id="rId8" imgW="16761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029200"/>
                        <a:ext cx="167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2752078" y="555372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291960" progId="Equation.DSMT4">
                  <p:embed/>
                </p:oleObj>
              </mc:Choice>
              <mc:Fallback>
                <p:oleObj name="Equation" r:id="rId10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555372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3012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For the general quadratic equation </a:t>
            </a:r>
            <a:r>
              <a:rPr lang="en-US" sz="2800" b="1" i="1" dirty="0">
                <a:solidFill>
                  <a:srgbClr val="000000"/>
                </a:solidFill>
              </a:rPr>
              <a:t>ax</a:t>
            </a:r>
            <a:r>
              <a:rPr lang="en-US" sz="2800" b="1" baseline="30000" dirty="0">
                <a:solidFill>
                  <a:srgbClr val="000000"/>
                </a:solidFill>
              </a:rPr>
              <a:t>2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bx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c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=</a:t>
            </a:r>
            <a:r>
              <a:rPr lang="en-US" sz="2800" b="1" dirty="0">
                <a:solidFill>
                  <a:srgbClr val="000000"/>
                </a:solidFill>
              </a:rPr>
              <a:t> 0</a:t>
            </a:r>
            <a:r>
              <a:rPr lang="en-US" sz="2800" dirty="0">
                <a:solidFill>
                  <a:srgbClr val="000000"/>
                </a:solidFill>
              </a:rPr>
              <a:t>,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≠ 0 the solutions are</a:t>
            </a: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Formula: The Quadratic Formula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3033"/>
              </p:ext>
            </p:extLst>
          </p:nvPr>
        </p:nvGraphicFramePr>
        <p:xfrm>
          <a:off x="2819400" y="2360930"/>
          <a:ext cx="2881312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82900" imgH="977900" progId="Equation.DSMT4">
                  <p:embed/>
                </p:oleObj>
              </mc:Choice>
              <mc:Fallback>
                <p:oleObj name="Equation" r:id="rId2" imgW="2882900" imgH="9779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360930"/>
                        <a:ext cx="2881312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convenience and without loss of generality, in the development of the quadratic formula (and in the examples and exercises) the leading coefficient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is positive.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 negative number, we can multiply both sides of the equation by −1. This will make the leading coefficient positive without changing any solutions of the original equation.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1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−5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3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The Quadratic Formula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82966" y="1828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06280" imgH="380880" progId="Equation.DSMT4">
                  <p:embed/>
                </p:oleObj>
              </mc:Choice>
              <mc:Fallback>
                <p:oleObj name="Equation" r:id="rId2" imgW="20062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1828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990600" y="3505200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965160" progId="Equation.DSMT4">
                  <p:embed/>
                </p:oleObj>
              </mc:Choice>
              <mc:Fallback>
                <p:oleObj name="Equation" r:id="rId4" imgW="274320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05200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3751556" y="3429000"/>
          <a:ext cx="38735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73240" imgH="1168200" progId="Equation.DSMT4">
                  <p:embed/>
                </p:oleObj>
              </mc:Choice>
              <mc:Fallback>
                <p:oleObj name="Equation" r:id="rId6" imgW="387324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556" y="3429000"/>
                        <a:ext cx="38735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2075156" y="4697766"/>
          <a:ext cx="2082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82600" imgH="914400" progId="Equation.DSMT4">
                  <p:embed/>
                </p:oleObj>
              </mc:Choice>
              <mc:Fallback>
                <p:oleObj name="Equation" r:id="rId8" imgW="2082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5156" y="4697766"/>
                        <a:ext cx="2082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4199878" y="4674834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4960" imgH="914400" progId="Equation.DSMT4">
                  <p:embed/>
                </p:oleObj>
              </mc:Choice>
              <mc:Fallback>
                <p:oleObj name="Equation" r:id="rId10" imgW="14349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878" y="4674834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7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−2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1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The Quadratic Formula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00063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380880" progId="Equation.DSMT4">
                  <p:embed/>
                </p:oleObj>
              </mc:Choice>
              <mc:Fallback>
                <p:oleObj name="Equation" r:id="rId2" imgW="217152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1219200" y="3639844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965160" progId="Equation.DSMT4">
                  <p:embed/>
                </p:oleObj>
              </mc:Choice>
              <mc:Fallback>
                <p:oleObj name="Equation" r:id="rId4" imgW="2743200" imgH="965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639844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4006790" y="3545888"/>
          <a:ext cx="38989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98800" imgH="1168200" progId="Equation.DSMT4">
                  <p:embed/>
                </p:oleObj>
              </mc:Choice>
              <mc:Fallback>
                <p:oleObj name="Equation" r:id="rId6" imgW="3898800" imgH="116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3545888"/>
                        <a:ext cx="38989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4006790" y="4724400"/>
          <a:ext cx="1943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42920" imgH="914400" progId="Equation.DSMT4">
                  <p:embed/>
                </p:oleObj>
              </mc:Choice>
              <mc:Fallback>
                <p:oleObj name="Equation" r:id="rId8" imgW="1942920" imgH="914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4724400"/>
                        <a:ext cx="1943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The Quadratic Formula (cont.)</a:t>
            </a:r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914400" y="1371600"/>
          <a:ext cx="1676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914400" progId="Equation.DSMT4">
                  <p:embed/>
                </p:oleObj>
              </mc:Choice>
              <mc:Fallback>
                <p:oleObj name="Equation" r:id="rId2" imgW="16761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1676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914400" y="2371078"/>
          <a:ext cx="154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9080" imgH="914400" progId="Equation.DSMT4">
                  <p:embed/>
                </p:oleObj>
              </mc:Choice>
              <mc:Fallback>
                <p:oleObj name="Equation" r:id="rId4" imgW="154908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71078"/>
                        <a:ext cx="154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914400" y="3498850"/>
          <a:ext cx="1790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1041120" progId="Equation.DSMT4">
                  <p:embed/>
                </p:oleObj>
              </mc:Choice>
              <mc:Fallback>
                <p:oleObj name="Equation" r:id="rId6" imgW="1790640" imgH="1041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98850"/>
                        <a:ext cx="1790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923278" y="4953000"/>
          <a:ext cx="1371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71600" imgH="914400" progId="Equation.DSMT4">
                  <p:embed/>
                </p:oleObj>
              </mc:Choice>
              <mc:Fallback>
                <p:oleObj name="Equation" r:id="rId8" imgW="1371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278" y="4953000"/>
                        <a:ext cx="1371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2353322" y="4953000"/>
          <a:ext cx="422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228920" imgH="914400" progId="Equation.DSMT4">
                  <p:embed/>
                </p:oleObj>
              </mc:Choice>
              <mc:Fallback>
                <p:oleObj name="Equation" r:id="rId10" imgW="422892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322" y="4953000"/>
                        <a:ext cx="422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1201444" y="3599156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667522" y="41998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772922" y="4876800"/>
            <a:ext cx="2057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solutions are nonreal complex conjugates.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</a:t>
            </a:r>
          </a:p>
          <a:p>
            <a:endParaRPr lang="en-US" dirty="0"/>
          </a:p>
          <a:p>
            <a:pPr>
              <a:spcBef>
                <a:spcPts val="36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The quadratic formula is easier to use with integer coefficients. Multiply each term by the LCD, 12, so that the coefficients will be integers.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Quadratic Formula</a:t>
            </a: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609600" y="1802166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838080" progId="Equation.DSMT4">
                  <p:embed/>
                </p:oleObj>
              </mc:Choice>
              <mc:Fallback>
                <p:oleObj name="Equation" r:id="rId2" imgW="1930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02166"/>
                        <a:ext cx="193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2879078" y="4572000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77880" imgH="838080" progId="Equation.DSMT4">
                  <p:embed/>
                </p:oleObj>
              </mc:Choice>
              <mc:Fallback>
                <p:oleObj name="Equation" r:id="rId4" imgW="3377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078" y="4572000"/>
                        <a:ext cx="337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4055122" y="5527088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920" imgH="380880" progId="Equation.DSMT4">
                  <p:embed/>
                </p:oleObj>
              </mc:Choice>
              <mc:Fallback>
                <p:oleObj name="Equation" r:id="rId6" imgW="1726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5122" y="5527088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Quadratic Formula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1353844"/>
            <a:ext cx="45442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 apply the formula, one side must be 0.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410200" y="2209800"/>
            <a:ext cx="297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a</a:t>
            </a:r>
            <a:r>
              <a:rPr lang="en-US" sz="2000" dirty="0">
                <a:solidFill>
                  <a:srgbClr val="007E7E"/>
                </a:solidFill>
              </a:rPr>
              <a:t> = 9, </a:t>
            </a:r>
            <a:r>
              <a:rPr lang="en-US" sz="2000" i="1" dirty="0">
                <a:solidFill>
                  <a:srgbClr val="007E7E"/>
                </a:solidFill>
              </a:rPr>
              <a:t>b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6, and </a:t>
            </a:r>
            <a:r>
              <a:rPr lang="en-US" sz="2000" i="1" dirty="0">
                <a:solidFill>
                  <a:srgbClr val="007E7E"/>
                </a:solidFill>
              </a:rPr>
              <a:t>c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 </a:t>
            </a:r>
            <a:r>
              <a:rPr lang="en-US" sz="2000" dirty="0">
                <a:solidFill>
                  <a:srgbClr val="007E7E"/>
                </a:solidFill>
              </a:rPr>
              <a:t>4 into the quadratic formula. </a:t>
            </a:r>
          </a:p>
        </p:txBody>
      </p:sp>
      <p:sp>
        <p:nvSpPr>
          <p:cNvPr id="8" name="Rectangle 7"/>
          <p:cNvSpPr/>
          <p:nvPr/>
        </p:nvSpPr>
        <p:spPr>
          <a:xfrm>
            <a:off x="5943600" y="4648200"/>
            <a:ext cx="21884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and reduce. 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914400" y="1371600"/>
          <a:ext cx="222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380880" progId="Equation.DSMT4">
                  <p:embed/>
                </p:oleObj>
              </mc:Choice>
              <mc:Fallback>
                <p:oleObj name="Equation" r:id="rId2" imgW="2222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222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636234" y="1864312"/>
          <a:ext cx="4394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94160" imgH="1168200" progId="Equation.DSMT4">
                  <p:embed/>
                </p:oleObj>
              </mc:Choice>
              <mc:Fallback>
                <p:oleObj name="Equation" r:id="rId4" imgW="439416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234" y="1864312"/>
                        <a:ext cx="4394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1031288" y="3159712"/>
          <a:ext cx="2298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98600" imgH="914400" progId="Equation.DSMT4">
                  <p:embed/>
                </p:oleObj>
              </mc:Choice>
              <mc:Fallback>
                <p:oleObj name="Equation" r:id="rId6" imgW="2298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3159712"/>
                        <a:ext cx="2298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3350212" y="3159712"/>
          <a:ext cx="1638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38000" imgH="914400" progId="Equation.DSMT4">
                  <p:embed/>
                </p:oleObj>
              </mc:Choice>
              <mc:Fallback>
                <p:oleObj name="Equation" r:id="rId8" imgW="163800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0212" y="3159712"/>
                        <a:ext cx="1638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1031288" y="4325644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60160" imgH="914400" progId="Equation.DSMT4">
                  <p:embed/>
                </p:oleObj>
              </mc:Choice>
              <mc:Fallback>
                <p:oleObj name="Equation" r:id="rId10" imgW="146016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4325644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/>
          <p:cNvGraphicFramePr>
            <a:graphicFrameLocks noChangeAspect="1"/>
          </p:cNvGraphicFramePr>
          <p:nvPr/>
        </p:nvGraphicFramePr>
        <p:xfrm>
          <a:off x="2571750" y="4229100"/>
          <a:ext cx="1701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01720" imgH="1041120" progId="Equation.DSMT4">
                  <p:embed/>
                </p:oleObj>
              </mc:Choice>
              <mc:Fallback>
                <p:oleObj name="Equation" r:id="rId12" imgW="1701720" imgH="1041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4229100"/>
                        <a:ext cx="1701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4392966" y="4316766"/>
          <a:ext cx="1257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57120" imgH="914400" progId="Equation.DSMT4">
                  <p:embed/>
                </p:oleObj>
              </mc:Choice>
              <mc:Fallback>
                <p:oleObj name="Equation" r:id="rId14" imgW="125712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966" y="4316766"/>
                        <a:ext cx="1257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H="1">
            <a:off x="2886722" y="43522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267722" y="4953000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</a:t>
            </a: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457200" y="1828800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17640" imgH="469800" progId="Equation.DSMT4">
                  <p:embed/>
                </p:oleObj>
              </mc:Choice>
              <mc:Fallback>
                <p:oleObj name="Equation" r:id="rId2" imgW="271764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828800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505200" y="3660576"/>
            <a:ext cx="3404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on the left-hand side.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505200" y="4324290"/>
            <a:ext cx="541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4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from both sides so that one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r>
              <a:rPr lang="en-US" sz="2000" dirty="0">
                <a:solidFill>
                  <a:srgbClr val="007E7E"/>
                </a:solidFill>
              </a:rPr>
              <a:t>side is 0. </a:t>
            </a:r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609600" y="2989556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17640" imgH="469800" progId="Equation.DSMT4">
                  <p:embed/>
                </p:oleObj>
              </mc:Choice>
              <mc:Fallback>
                <p:oleObj name="Equation" r:id="rId4" imgW="2717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989556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952500" y="3648722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74560" imgH="380880" progId="Equation.DSMT4">
                  <p:embed/>
                </p:oleObj>
              </mc:Choice>
              <mc:Fallback>
                <p:oleObj name="Equation" r:id="rId6" imgW="2374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3648722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1169634" y="42849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06280" imgH="380880" progId="Equation.DSMT4">
                  <p:embed/>
                </p:oleObj>
              </mc:Choice>
              <mc:Fallback>
                <p:oleObj name="Equation" r:id="rId8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634" y="42849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</TotalTime>
  <Words>654</Words>
  <Application>Microsoft Office PowerPoint</Application>
  <PresentationFormat>On-screen Show (4:3)</PresentationFormat>
  <Paragraphs>71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Symbol</vt:lpstr>
      <vt:lpstr>Office Theme</vt:lpstr>
      <vt:lpstr>Equation</vt:lpstr>
      <vt:lpstr>Section 5.R.6</vt:lpstr>
      <vt:lpstr>Formula: The Quadratic Formula</vt:lpstr>
      <vt:lpstr>Note</vt:lpstr>
      <vt:lpstr>Example 1: The Quadratic Formula </vt:lpstr>
      <vt:lpstr>Example 2: The Quadratic Formula </vt:lpstr>
      <vt:lpstr>Example 2: The Quadratic Formula (cont.)</vt:lpstr>
      <vt:lpstr>Example 3: The Quadratic Formula</vt:lpstr>
      <vt:lpstr>Example 3: The Quadratic Formula (cont.)</vt:lpstr>
      <vt:lpstr>Example 4: The Quadratic Formula </vt:lpstr>
      <vt:lpstr>Example 4: The Quadratic Formula (cont.)</vt:lpstr>
      <vt:lpstr>Example 4: The Quadratic Formula (cont.)</vt:lpstr>
      <vt:lpstr>Common Error</vt:lpstr>
      <vt:lpstr>The Discriminant </vt:lpstr>
      <vt:lpstr>Example 5: Finding the Discriminant </vt:lpstr>
      <vt:lpstr>Example 5: Finding the Discriminant (cont.)</vt:lpstr>
      <vt:lpstr>Example 5: Finding the Discriminant (cont.)</vt:lpstr>
      <vt:lpstr>Example 6: Understanding the Discriminant </vt:lpstr>
      <vt:lpstr>Example 7: Understanding the Discriminant 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109</cp:revision>
  <dcterms:created xsi:type="dcterms:W3CDTF">2013-04-26T14:43:13Z</dcterms:created>
  <dcterms:modified xsi:type="dcterms:W3CDTF">2024-07-11T15:31:19Z</dcterms:modified>
</cp:coreProperties>
</file>