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1" r:id="rId4"/>
    <p:sldId id="262" r:id="rId5"/>
    <p:sldId id="263" r:id="rId6"/>
    <p:sldId id="267" r:id="rId7"/>
    <p:sldId id="279" r:id="rId8"/>
    <p:sldId id="265" r:id="rId9"/>
    <p:sldId id="266" r:id="rId10"/>
    <p:sldId id="268" r:id="rId11"/>
    <p:sldId id="275" r:id="rId12"/>
    <p:sldId id="269" r:id="rId13"/>
    <p:sldId id="270" r:id="rId14"/>
    <p:sldId id="271" r:id="rId15"/>
    <p:sldId id="272" r:id="rId16"/>
    <p:sldId id="273" r:id="rId17"/>
    <p:sldId id="281" r:id="rId18"/>
    <p:sldId id="280" r:id="rId19"/>
    <p:sldId id="282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4660"/>
  </p:normalViewPr>
  <p:slideViewPr>
    <p:cSldViewPr>
      <p:cViewPr varScale="1">
        <p:scale>
          <a:sx n="111" d="100"/>
          <a:sy n="111" d="100"/>
        </p:scale>
        <p:origin x="178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7/11/2024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8.emf"/><Relationship Id="rId5" Type="http://schemas.openxmlformats.org/officeDocument/2006/relationships/image" Target="../media/image15.e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6.emf"/><Relationship Id="rId3" Type="http://schemas.openxmlformats.org/officeDocument/2006/relationships/image" Target="../media/image21.e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5.emf"/><Relationship Id="rId5" Type="http://schemas.openxmlformats.org/officeDocument/2006/relationships/image" Target="../media/image22.emf"/><Relationship Id="rId15" Type="http://schemas.openxmlformats.org/officeDocument/2006/relationships/image" Target="../media/image27.e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4.emf"/><Relationship Id="rId14" Type="http://schemas.openxmlformats.org/officeDocument/2006/relationships/oleObject" Target="../embeddings/oleObject2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9.emf"/><Relationship Id="rId7" Type="http://schemas.openxmlformats.org/officeDocument/2006/relationships/image" Target="../media/image31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0.emf"/><Relationship Id="rId10" Type="http://schemas.openxmlformats.org/officeDocument/2006/relationships/image" Target="../media/image32.emf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3.emf"/><Relationship Id="rId7" Type="http://schemas.openxmlformats.org/officeDocument/2006/relationships/image" Target="../media/image31.emf"/><Relationship Id="rId12" Type="http://schemas.openxmlformats.org/officeDocument/2006/relationships/image" Target="../media/image36.png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0.emf"/><Relationship Id="rId5" Type="http://schemas.openxmlformats.org/officeDocument/2006/relationships/image" Target="../media/image34.e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5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wmf"/><Relationship Id="rId7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wmf"/><Relationship Id="rId7" Type="http://schemas.openxmlformats.org/officeDocument/2006/relationships/image" Target="../media/image11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702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algn="just" eaLnBrk="0" hangingPunct="0">
              <a:spcBef>
                <a:spcPts val="180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1752600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     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25129"/>
              </p:ext>
            </p:extLst>
          </p:nvPr>
        </p:nvGraphicFramePr>
        <p:xfrm>
          <a:off x="914400" y="3276600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7560" imgH="420480" progId="Equation.DSMT4">
                  <p:embed/>
                </p:oleObj>
              </mc:Choice>
              <mc:Fallback>
                <p:oleObj name="Equation" r:id="rId2" imgW="2797560" imgH="4204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280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5062"/>
              </p:ext>
            </p:extLst>
          </p:nvPr>
        </p:nvGraphicFramePr>
        <p:xfrm>
          <a:off x="2755900" y="3794125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5040" imgH="329040" progId="Equation.DSMT4">
                  <p:embed/>
                </p:oleObj>
              </mc:Choice>
              <mc:Fallback>
                <p:oleObj name="Equation" r:id="rId4" imgW="90504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794125"/>
                        <a:ext cx="91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919008"/>
              </p:ext>
            </p:extLst>
          </p:nvPr>
        </p:nvGraphicFramePr>
        <p:xfrm>
          <a:off x="2933700" y="4244975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2160" imgH="329040" progId="Equation.DSMT4">
                  <p:embed/>
                </p:oleObj>
              </mc:Choice>
              <mc:Fallback>
                <p:oleObj name="Equation" r:id="rId6" imgW="722160" imgH="32904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244975"/>
                        <a:ext cx="736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7014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(0, 3)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71892"/>
              </p:ext>
            </p:extLst>
          </p:nvPr>
        </p:nvGraphicFramePr>
        <p:xfrm>
          <a:off x="5308600" y="3160713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5920" imgH="594000" progId="Equation.DSMT4">
                  <p:embed/>
                </p:oleObj>
              </mc:Choice>
              <mc:Fallback>
                <p:oleObj name="Equation" r:id="rId8" imgW="2815920" imgH="59400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60713"/>
                        <a:ext cx="2832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732503"/>
              </p:ext>
            </p:extLst>
          </p:nvPr>
        </p:nvGraphicFramePr>
        <p:xfrm>
          <a:off x="7378700" y="381635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0520" imgH="264960" progId="Equation.DSMT4">
                  <p:embed/>
                </p:oleObj>
              </mc:Choice>
              <mc:Fallback>
                <p:oleObj name="Equation" r:id="rId10" imgW="740520" imgH="26496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81635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180441" y="4724400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(9, 0)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44076"/>
              </p:ext>
            </p:extLst>
          </p:nvPr>
        </p:nvGraphicFramePr>
        <p:xfrm>
          <a:off x="1479550" y="1146596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8600" imgH="329040" progId="Equation.DSMT4">
                  <p:embed/>
                </p:oleObj>
              </mc:Choice>
              <mc:Fallback>
                <p:oleObj name="Equation" r:id="rId12" imgW="1398600" imgH="32904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146596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32410"/>
              </p:ext>
            </p:extLst>
          </p:nvPr>
        </p:nvGraphicFramePr>
        <p:xfrm>
          <a:off x="654050" y="347345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2320" imgH="594000" progId="Equation.DSMT4">
                  <p:embed/>
                </p:oleObj>
              </mc:Choice>
              <mc:Fallback>
                <p:oleObj name="Equation" r:id="rId2" imgW="3172320" imgH="5940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7345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31926"/>
              </p:ext>
            </p:extLst>
          </p:nvPr>
        </p:nvGraphicFramePr>
        <p:xfrm>
          <a:off x="2819400" y="4597400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2200" imgH="329040" progId="Equation.DSMT4">
                  <p:embed/>
                </p:oleObj>
              </mc:Choice>
              <mc:Fallback>
                <p:oleObj name="Equation" r:id="rId4" imgW="1042200" imgH="329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97400"/>
                        <a:ext cx="1054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3673" y="5234869"/>
            <a:ext cx="385592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6)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85330"/>
              </p:ext>
            </p:extLst>
          </p:nvPr>
        </p:nvGraphicFramePr>
        <p:xfrm>
          <a:off x="4953000" y="350520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2320" imgH="594000" progId="Equation.DSMT4">
                  <p:embed/>
                </p:oleObj>
              </mc:Choice>
              <mc:Fallback>
                <p:oleObj name="Equation" r:id="rId6" imgW="3172320" imgH="5940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2089"/>
              </p:ext>
            </p:extLst>
          </p:nvPr>
        </p:nvGraphicFramePr>
        <p:xfrm>
          <a:off x="7302500" y="4660900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58520" imgH="264960" progId="Equation.DSMT4">
                  <p:embed/>
                </p:oleObj>
              </mc:Choice>
              <mc:Fallback>
                <p:oleObj name="Equation" r:id="rId8" imgW="758520" imgH="264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660900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756149" y="52348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(4, 0)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639728"/>
              </p:ext>
            </p:extLst>
          </p:nvPr>
        </p:nvGraphicFramePr>
        <p:xfrm>
          <a:off x="7061200" y="4181475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8560" imgH="264960" progId="Equation.DSMT4">
                  <p:embed/>
                </p:oleObj>
              </mc:Choice>
              <mc:Fallback>
                <p:oleObj name="Equation" r:id="rId10" imgW="1078560" imgH="26496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181475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                      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endParaRPr lang="en-US" dirty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81436"/>
              </p:ext>
            </p:extLst>
          </p:nvPr>
        </p:nvGraphicFramePr>
        <p:xfrm>
          <a:off x="1521881" y="1219200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55360" imgH="329040" progId="Equation.DSMT4">
                  <p:embed/>
                </p:oleObj>
              </mc:Choice>
              <mc:Fallback>
                <p:oleObj name="Equation" r:id="rId12" imgW="1755360" imgH="329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881" y="1219200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04467"/>
              </p:ext>
            </p:extLst>
          </p:nvPr>
        </p:nvGraphicFramePr>
        <p:xfrm>
          <a:off x="2527300" y="4146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3880" imgH="329040" progId="Equation.DSMT4">
                  <p:embed/>
                </p:oleObj>
              </mc:Choice>
              <mc:Fallback>
                <p:oleObj name="Equation" r:id="rId14" imgW="1343880" imgH="32904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46550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3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2133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                   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>
              <a:spcBef>
                <a:spcPts val="3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955427"/>
              </p:ext>
            </p:extLst>
          </p:nvPr>
        </p:nvGraphicFramePr>
        <p:xfrm>
          <a:off x="1905000" y="3647017"/>
          <a:ext cx="32242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18040" imgH="329040" progId="Equation.DSMT4">
                  <p:embed/>
                </p:oleObj>
              </mc:Choice>
              <mc:Fallback>
                <p:oleObj name="Equation" r:id="rId2" imgW="3218040" imgH="32904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47017"/>
                        <a:ext cx="32242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743200" y="3808412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7056"/>
              </p:ext>
            </p:extLst>
          </p:nvPr>
        </p:nvGraphicFramePr>
        <p:xfrm>
          <a:off x="1524000" y="1277745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7960" imgH="329040" progId="Equation.DSMT4">
                  <p:embed/>
                </p:oleObj>
              </mc:Choice>
              <mc:Fallback>
                <p:oleObj name="Equation" r:id="rId4" imgW="1407960" imgH="32904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7745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971397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317977"/>
              </p:ext>
            </p:extLst>
          </p:nvPr>
        </p:nvGraphicFramePr>
        <p:xfrm>
          <a:off x="1371600" y="40386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64560" imgH="264960" progId="Equation.DSMT4">
                  <p:embed/>
                </p:oleObj>
              </mc:Choice>
              <mc:Fallback>
                <p:oleObj name="Equation" r:id="rId6" imgW="3364560" imgH="26496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386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107961"/>
              </p:ext>
            </p:extLst>
          </p:nvPr>
        </p:nvGraphicFramePr>
        <p:xfrm>
          <a:off x="1295400" y="43688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64560" imgH="264960" progId="Equation.DSMT4">
                  <p:embed/>
                </p:oleObj>
              </mc:Choice>
              <mc:Fallback>
                <p:oleObj name="Equation" r:id="rId8" imgW="3364560" imgH="264960" progId="Equation.DSMT4">
                  <p:embed/>
                  <p:pic>
                    <p:nvPicPr>
                      <p:cNvPr id="0" name="Picture 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688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647769"/>
              </p:ext>
            </p:extLst>
          </p:nvPr>
        </p:nvGraphicFramePr>
        <p:xfrm>
          <a:off x="2057400" y="4800600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8280" imgH="365400" progId="Equation.DSMT4">
                  <p:embed/>
                </p:oleObj>
              </mc:Choice>
              <mc:Fallback>
                <p:oleObj name="Equation" r:id="rId9" imgW="3428280" imgH="36540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0600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350520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494214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573415" y="3886200"/>
            <a:ext cx="102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217313"/>
            <a:ext cx="893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1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1387" y="4745566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(0, </a:t>
            </a:r>
            <a:r>
              <a:rPr lang="en-US" sz="20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98377"/>
              </p:ext>
            </p:extLst>
          </p:nvPr>
        </p:nvGraphicFramePr>
        <p:xfrm>
          <a:off x="1848643" y="2549553"/>
          <a:ext cx="33131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0480" imgH="329040" progId="Equation.DSMT4">
                  <p:embed/>
                </p:oleObj>
              </mc:Choice>
              <mc:Fallback>
                <p:oleObj name="Equation" r:id="rId2" imgW="3300480" imgH="329040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8643" y="2549553"/>
                        <a:ext cx="3313113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2685573" y="270525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208879"/>
              </p:ext>
            </p:extLst>
          </p:nvPr>
        </p:nvGraphicFramePr>
        <p:xfrm>
          <a:off x="1271587" y="3045802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4560" imgH="264960" progId="Equation.DSMT4">
                  <p:embed/>
                </p:oleObj>
              </mc:Choice>
              <mc:Fallback>
                <p:oleObj name="Equation" r:id="rId4" imgW="3364560" imgH="264960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045802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734788"/>
              </p:ext>
            </p:extLst>
          </p:nvPr>
        </p:nvGraphicFramePr>
        <p:xfrm>
          <a:off x="1271587" y="3441701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64560" imgH="264960" progId="Equation.DSMT4">
                  <p:embed/>
                </p:oleObj>
              </mc:Choice>
              <mc:Fallback>
                <p:oleObj name="Equation" r:id="rId6" imgW="3364560" imgH="264960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441701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425993"/>
              </p:ext>
            </p:extLst>
          </p:nvPr>
        </p:nvGraphicFramePr>
        <p:xfrm>
          <a:off x="1733551" y="3819376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8280" imgH="365400" progId="Equation.DSMT4">
                  <p:embed/>
                </p:oleObj>
              </mc:Choice>
              <mc:Fallback>
                <p:oleObj name="Equation" r:id="rId8" imgW="3428280" imgH="365400" progId="Equation.DSMT4">
                  <p:embed/>
                  <p:pic>
                    <p:nvPicPr>
                      <p:cNvPr id="0" name="Picture 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1" y="3819376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75834" y="2401557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3863" y="4257527"/>
            <a:ext cx="68532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Plot the two intercepts and draw the line that </a:t>
            </a:r>
          </a:p>
          <a:p>
            <a:r>
              <a:rPr lang="en-US" sz="2800" dirty="0"/>
              <a:t>contains them.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5343" y="240066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517106" y="2923975"/>
            <a:ext cx="11604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 0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706082" y="3325445"/>
            <a:ext cx="773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866412" y="3757435"/>
            <a:ext cx="7759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(5, 0)</a:t>
            </a:r>
            <a:endParaRPr lang="en-US" sz="2200" dirty="0"/>
          </a:p>
        </p:txBody>
      </p:sp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C58F247B-7A10-4A21-8AC1-D6EADDDAA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815808"/>
              </p:ext>
            </p:extLst>
          </p:nvPr>
        </p:nvGraphicFramePr>
        <p:xfrm>
          <a:off x="1866412" y="1915001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7960" imgH="329040" progId="Equation.DSMT4">
                  <p:embed/>
                </p:oleObj>
              </mc:Choice>
              <mc:Fallback>
                <p:oleObj name="Equation" r:id="rId10" imgW="1407960" imgH="329040" progId="Equation.DSMT4">
                  <p:embed/>
                  <p:pic>
                    <p:nvPicPr>
                      <p:cNvPr id="0" name="Picture 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412" y="1915001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541" name="Picture 29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475745"/>
            <a:ext cx="2743200" cy="2715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12216"/>
              </p:ext>
            </p:extLst>
          </p:nvPr>
        </p:nvGraphicFramePr>
        <p:xfrm>
          <a:off x="533400" y="4114800"/>
          <a:ext cx="48768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–3,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28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6688" y="494251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028062" y="53580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34747" y="4547132"/>
            <a:ext cx="148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8334" y="4977658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8334" y="5365212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67134" y="45270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49694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5365212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86958"/>
              </p:ext>
            </p:extLst>
          </p:nvPr>
        </p:nvGraphicFramePr>
        <p:xfrm>
          <a:off x="569162" y="4129177"/>
          <a:ext cx="4876800" cy="17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 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-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–4,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99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01639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48973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9601" y="4578676"/>
            <a:ext cx="1636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2963" y="5035080"/>
            <a:ext cx="1489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58477" y="5482538"/>
            <a:ext cx="1498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03014" y="45667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502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6332" y="54811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4384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7048" y="24484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457200" y="1981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15573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To Graph a Linear Equation in Two Variables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To Graph a Linear Equation in 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65150" indent="-514350" eaLnBrk="0" hangingPunct="0">
              <a:buFont typeface="+mj-lt"/>
              <a:buAutoNum type="arabicPeriod" startAt="3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565150" indent="-514350" eaLnBrk="0" hangingPunct="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68824"/>
              </p:ext>
            </p:extLst>
          </p:nvPr>
        </p:nvGraphicFramePr>
        <p:xfrm>
          <a:off x="533400" y="3048000"/>
          <a:ext cx="4876800" cy="203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x 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849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849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527300" y="3581400"/>
            <a:ext cx="1101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1148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7300" y="45720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63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29563"/>
              </p:ext>
            </p:extLst>
          </p:nvPr>
        </p:nvGraphicFramePr>
        <p:xfrm>
          <a:off x="1676400" y="140970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7680" imgH="329040" progId="Equation.DSMT4">
                  <p:embed/>
                </p:oleObj>
              </mc:Choice>
              <mc:Fallback>
                <p:oleObj name="Equation" r:id="rId2" imgW="87768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09700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95" name="Picture 57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1752600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colored and bolded.)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957326"/>
              </p:ext>
            </p:extLst>
          </p:nvPr>
        </p:nvGraphicFramePr>
        <p:xfrm>
          <a:off x="1676400" y="143539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3120" imgH="329040" progId="Equation.DSMT4">
                  <p:embed/>
                </p:oleObj>
              </mc:Choice>
              <mc:Fallback>
                <p:oleObj name="Equation" r:id="rId2" imgW="156312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5398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97" name="Group 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385774"/>
              </p:ext>
            </p:extLst>
          </p:nvPr>
        </p:nvGraphicFramePr>
        <p:xfrm>
          <a:off x="457200" y="1338896"/>
          <a:ext cx="4648200" cy="33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3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519705" y="3841750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92" imgH="609233" progId="Equation.DSMT4">
                  <p:embed/>
                </p:oleObj>
              </mc:Choice>
              <mc:Fallback>
                <p:oleObj name="Equation" r:id="rId2" imgW="190592" imgH="609233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705" y="3841750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88187" y="3841750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261" imgH="609233" progId="Equation.DSMT4">
                  <p:embed/>
                </p:oleObj>
              </mc:Choice>
              <mc:Fallback>
                <p:oleObj name="Equation" r:id="rId4" imgW="203261" imgH="609233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87" y="3841750"/>
                        <a:ext cx="20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32533" y="1981200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4041" y="1981200"/>
            <a:ext cx="1488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7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62000" y="25781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30520" y="2578100"/>
            <a:ext cx="1655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25781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832532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6456" y="3200400"/>
            <a:ext cx="152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7700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12323"/>
              </p:ext>
            </p:extLst>
          </p:nvPr>
        </p:nvGraphicFramePr>
        <p:xfrm>
          <a:off x="2014538" y="3790950"/>
          <a:ext cx="1485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1680" imgH="694800" progId="Equation.DSMT4">
                  <p:embed/>
                </p:oleObj>
              </mc:Choice>
              <mc:Fallback>
                <p:oleObj name="Equation" r:id="rId6" imgW="1471680" imgH="6948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790950"/>
                        <a:ext cx="1485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544" name="Picture 77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Graphing a Linear Equation in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Two Variables</a:t>
            </a:r>
          </a:p>
        </p:txBody>
      </p:sp>
      <p:graphicFrame>
        <p:nvGraphicFramePr>
          <p:cNvPr id="662533" name="Group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581357"/>
              </p:ext>
            </p:extLst>
          </p:nvPr>
        </p:nvGraphicFramePr>
        <p:xfrm>
          <a:off x="594360" y="3428999"/>
          <a:ext cx="4663440" cy="18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1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862" imgH="792656" progId="Equation.DSMT4">
                  <p:embed/>
                </p:oleObj>
              </mc:Choice>
              <mc:Fallback>
                <p:oleObj name="Equation" r:id="rId2" imgW="457862" imgH="79265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the equation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906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9906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214090" y="39327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090" y="43772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090" y="48471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815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815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815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43707"/>
              </p:ext>
            </p:extLst>
          </p:nvPr>
        </p:nvGraphicFramePr>
        <p:xfrm>
          <a:off x="1716662" y="1406104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62240" imgH="329040" progId="Equation.DSMT4">
                  <p:embed/>
                </p:oleObj>
              </mc:Choice>
              <mc:Fallback>
                <p:oleObj name="Equation" r:id="rId4" imgW="1362240" imgH="329040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662" y="1406104"/>
                        <a:ext cx="1371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12217"/>
              </p:ext>
            </p:extLst>
          </p:nvPr>
        </p:nvGraphicFramePr>
        <p:xfrm>
          <a:off x="3287183" y="2438400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5960" imgH="329040" progId="Equation.DSMT4">
                  <p:embed/>
                </p:oleObj>
              </mc:Choice>
              <mc:Fallback>
                <p:oleObj name="Equation" r:id="rId6" imgW="1425960" imgH="329040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183" y="2438400"/>
                        <a:ext cx="1435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685" name="Picture 67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79208" y="2743200"/>
            <a:ext cx="3273552" cy="3273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</TotalTime>
  <Words>1048</Words>
  <Application>Microsoft Office PowerPoint</Application>
  <PresentationFormat>On-screen Show (4:3)</PresentationFormat>
  <Paragraphs>149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5.R.8</vt:lpstr>
      <vt:lpstr>Definition: Standard Form of a Linear Equation </vt:lpstr>
      <vt:lpstr>Note</vt:lpstr>
      <vt:lpstr>Procedure: To Graph a Linear Equation in Two Variables</vt:lpstr>
      <vt:lpstr>Procedure: To Graph a Linear Equation in Two Variables (cont.)</vt:lpstr>
      <vt:lpstr>Example 1:  Graphing a Linear Equation in  Two Variables</vt:lpstr>
      <vt:lpstr>Example 2:  Graphing a Linear Equation in  Two Variables</vt:lpstr>
      <vt:lpstr>Example 2:  Graphing a Linear Equation in  Two Variables (cont.)</vt:lpstr>
      <vt:lpstr>Example 3:  Graphing a Linear Equation in  Two Variables</vt:lpstr>
      <vt:lpstr>Procedure: Intercepts </vt:lpstr>
      <vt:lpstr>Note</vt:lpstr>
      <vt:lpstr>Example 4:  Using Intercepts to Graph Linear Equations</vt:lpstr>
      <vt:lpstr>Example 4:  Using Intercepts to Graph Linear Equations (cont.)</vt:lpstr>
      <vt:lpstr>Example 5: Using Intercepts to Graph Linear Equations</vt:lpstr>
      <vt:lpstr>Example 5: Using Intercepts to Graph Linear Equations (cont.)</vt:lpstr>
      <vt:lpstr>Completion Example 6: Using Intercepts to Graph Equations</vt:lpstr>
      <vt:lpstr>Completion Example 6: Using Intercepts to Graph Equations (cont.)</vt:lpstr>
      <vt:lpstr>Example 7:  Graphing Horizontal Lines</vt:lpstr>
      <vt:lpstr>Example 8:  Graphing Vertical Lines</vt:lpstr>
      <vt:lpstr>Definition: Horizontal and Vertical Lines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252</cp:revision>
  <dcterms:created xsi:type="dcterms:W3CDTF">2013-04-26T14:43:13Z</dcterms:created>
  <dcterms:modified xsi:type="dcterms:W3CDTF">2024-07-11T15:54:15Z</dcterms:modified>
</cp:coreProperties>
</file>