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99" r:id="rId3"/>
    <p:sldId id="261" r:id="rId4"/>
    <p:sldId id="262" r:id="rId5"/>
    <p:sldId id="263" r:id="rId6"/>
    <p:sldId id="264" r:id="rId7"/>
    <p:sldId id="265" r:id="rId8"/>
    <p:sldId id="268" r:id="rId9"/>
    <p:sldId id="269" r:id="rId10"/>
    <p:sldId id="302" r:id="rId11"/>
    <p:sldId id="271" r:id="rId12"/>
    <p:sldId id="273" r:id="rId13"/>
    <p:sldId id="298" r:id="rId14"/>
    <p:sldId id="297" r:id="rId15"/>
    <p:sldId id="277" r:id="rId16"/>
    <p:sldId id="278" r:id="rId17"/>
    <p:sldId id="279" r:id="rId18"/>
    <p:sldId id="280" r:id="rId19"/>
    <p:sldId id="281" r:id="rId20"/>
    <p:sldId id="282" r:id="rId21"/>
    <p:sldId id="283" r:id="rId22"/>
    <p:sldId id="285" r:id="rId23"/>
    <p:sldId id="30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a:srgbClr val="2D7D9F"/>
    <a:srgbClr val="0000FF"/>
    <a:srgbClr val="000099"/>
    <a:srgbClr val="FFFFCC"/>
    <a:srgbClr val="008080"/>
    <a:srgbClr val="CCFFC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3" autoAdjust="0"/>
    <p:restoredTop sz="94660"/>
  </p:normalViewPr>
  <p:slideViewPr>
    <p:cSldViewPr>
      <p:cViewPr varScale="1">
        <p:scale>
          <a:sx n="111" d="100"/>
          <a:sy n="111" d="100"/>
        </p:scale>
        <p:origin x="169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oleObject" Target="../embeddings/oleObject9.bin"/><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emf"/><Relationship Id="rId4" Type="http://schemas.openxmlformats.org/officeDocument/2006/relationships/oleObject" Target="../embeddings/oleObject11.bin"/></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emf"/><Relationship Id="rId4" Type="http://schemas.openxmlformats.org/officeDocument/2006/relationships/oleObject" Target="../embeddings/oleObject13.bin"/></Relationships>
</file>

<file path=ppt/slides/_rels/slide18.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25.emf"/><Relationship Id="rId4" Type="http://schemas.openxmlformats.org/officeDocument/2006/relationships/oleObject" Target="../embeddings/oleObject16.bin"/><Relationship Id="rId9" Type="http://schemas.openxmlformats.org/officeDocument/2006/relationships/image" Target="../media/image2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2" cstate="print"/>
          <a:srcRect/>
          <a:stretch>
            <a:fillRect/>
          </a:stretch>
        </p:blipFill>
        <p:spPr bwMode="auto">
          <a:xfrm>
            <a:off x="4726998" y="2100183"/>
            <a:ext cx="2983006"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F16A62BD-66FE-4557-8082-2D3C2CE9058A}"/>
              </a:ext>
            </a:extLst>
          </p:cNvPr>
          <p:cNvGraphicFramePr>
            <a:graphicFrameLocks noGrp="1" noChangeAspect="1"/>
          </p:cNvGraphicFramePr>
          <p:nvPr>
            <p:ph idx="1"/>
            <p:extLst>
              <p:ext uri="{D42A27DB-BD31-4B8C-83A1-F6EECF244321}">
                <p14:modId xmlns:p14="http://schemas.microsoft.com/office/powerpoint/2010/main" val="1993641317"/>
              </p:ext>
            </p:extLst>
          </p:nvPr>
        </p:nvGraphicFramePr>
        <p:xfrm>
          <a:off x="296863" y="2906713"/>
          <a:ext cx="4275137" cy="615950"/>
        </p:xfrm>
        <a:graphic>
          <a:graphicData uri="http://schemas.openxmlformats.org/presentationml/2006/ole">
            <mc:AlternateContent xmlns:mc="http://schemas.openxmlformats.org/markup-compatibility/2006">
              <mc:Choice xmlns:v="urn:schemas-microsoft-com:vml" Requires="v">
                <p:oleObj name="Equation" r:id="rId3" imgW="4762440" imgH="685800" progId="Equation.DSMT4">
                  <p:embed/>
                </p:oleObj>
              </mc:Choice>
              <mc:Fallback>
                <p:oleObj name="Equation" r:id="rId3" imgW="4762440" imgH="685800" progId="Equation.DSMT4">
                  <p:embed/>
                  <p:pic>
                    <p:nvPicPr>
                      <p:cNvPr id="15364" name="Object 4"/>
                      <p:cNvPicPr>
                        <a:picLocks noGrp="1" noChangeAspect="1" noChangeArrowheads="1"/>
                      </p:cNvPicPr>
                      <p:nvPr/>
                    </p:nvPicPr>
                    <p:blipFill>
                      <a:blip r:embed="rId4"/>
                      <a:srcRect/>
                      <a:stretch>
                        <a:fillRect/>
                      </a:stretch>
                    </p:blipFill>
                    <p:spPr bwMode="auto">
                      <a:xfrm>
                        <a:off x="296863" y="2906713"/>
                        <a:ext cx="4275137" cy="615950"/>
                      </a:xfrm>
                      <a:prstGeom prst="rect">
                        <a:avLst/>
                      </a:prstGeom>
                      <a:noFill/>
                    </p:spPr>
                  </p:pic>
                </p:oleObj>
              </mc:Fallback>
            </mc:AlternateContent>
          </a:graphicData>
        </a:graphic>
      </p:graphicFrame>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2" cstate="print"/>
          <a:srcRect/>
          <a:stretch>
            <a:fillRect/>
          </a:stretch>
        </p:blipFill>
        <p:spPr bwMode="auto">
          <a:xfrm>
            <a:off x="5181600" y="1447800"/>
            <a:ext cx="2983305"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49BDD115-512C-40B9-A4BA-9ABE5C1DFEF5}"/>
              </a:ext>
            </a:extLst>
          </p:cNvPr>
          <p:cNvGraphicFramePr>
            <a:graphicFrameLocks noChangeAspect="1"/>
          </p:cNvGraphicFramePr>
          <p:nvPr>
            <p:extLst>
              <p:ext uri="{D42A27DB-BD31-4B8C-83A1-F6EECF244321}">
                <p14:modId xmlns:p14="http://schemas.microsoft.com/office/powerpoint/2010/main" val="1357786961"/>
              </p:ext>
            </p:extLst>
          </p:nvPr>
        </p:nvGraphicFramePr>
        <p:xfrm>
          <a:off x="82550" y="2465388"/>
          <a:ext cx="5170488" cy="706437"/>
        </p:xfrm>
        <a:graphic>
          <a:graphicData uri="http://schemas.openxmlformats.org/presentationml/2006/ole">
            <mc:AlternateContent xmlns:mc="http://schemas.openxmlformats.org/markup-compatibility/2006">
              <mc:Choice xmlns:v="urn:schemas-microsoft-com:vml" Requires="v">
                <p:oleObj name="Equation" r:id="rId3" imgW="5968800" imgH="685800" progId="Equation.DSMT4">
                  <p:embed/>
                </p:oleObj>
              </mc:Choice>
              <mc:Fallback>
                <p:oleObj name="Equation" r:id="rId3" imgW="5968800" imgH="685800" progId="Equation.DSMT4">
                  <p:embed/>
                  <p:pic>
                    <p:nvPicPr>
                      <p:cNvPr id="7" name="Object 4"/>
                      <p:cNvPicPr>
                        <a:picLocks noChangeAspect="1" noChangeArrowheads="1"/>
                      </p:cNvPicPr>
                      <p:nvPr/>
                    </p:nvPicPr>
                    <p:blipFill>
                      <a:blip r:embed="rId4"/>
                      <a:srcRect/>
                      <a:stretch>
                        <a:fillRect/>
                      </a:stretch>
                    </p:blipFill>
                    <p:spPr bwMode="auto">
                      <a:xfrm>
                        <a:off x="82550" y="2465388"/>
                        <a:ext cx="5170488" cy="706437"/>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tx1"/>
                </a:solidFill>
              </a:rPr>
              <a:t>Procedure: Vertical Line Test</a:t>
            </a:r>
          </a:p>
        </p:txBody>
      </p:sp>
      <p:sp>
        <p:nvSpPr>
          <p:cNvPr id="19459"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1509722901"/>
              </p:ext>
            </p:extLst>
          </p:nvPr>
        </p:nvGraphicFramePr>
        <p:xfrm>
          <a:off x="4245768" y="4114800"/>
          <a:ext cx="4252913" cy="1954213"/>
        </p:xfrm>
        <a:graphic>
          <a:graphicData uri="http://schemas.openxmlformats.org/presentationml/2006/ole">
            <mc:AlternateContent xmlns:mc="http://schemas.openxmlformats.org/markup-compatibility/2006">
              <mc:Choice xmlns:v="urn:schemas-microsoft-com:vml" Requires="v">
                <p:oleObj name="Equation" r:id="rId2" imgW="4242240" imgH="1947240" progId="Equation.DSMT4">
                  <p:embed/>
                </p:oleObj>
              </mc:Choice>
              <mc:Fallback>
                <p:oleObj name="Equation" r:id="rId2" imgW="4242240" imgH="1947240" progId="Equation.DSMT4">
                  <p:embed/>
                  <p:pic>
                    <p:nvPicPr>
                      <p:cNvPr id="0" name="Picture 3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5768" y="411480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28575" y="4693920"/>
            <a:ext cx="4572000" cy="1031051"/>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t>
            </a:r>
          </a:p>
          <a:p>
            <a:pPr defTabSz="342900">
              <a:spcBef>
                <a:spcPts val="600"/>
              </a:spcBef>
              <a:tabLst>
                <a:tab pos="914400" algn="l"/>
              </a:tabLst>
              <a:defRPr/>
            </a:pPr>
            <a:r>
              <a:rPr lang="en-US" sz="2800" dirty="0"/>
              <a:t>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4" cstate="print"/>
          <a:srcRect/>
          <a:stretch>
            <a:fillRect/>
          </a:stretch>
        </p:blipFill>
        <p:spPr bwMode="auto">
          <a:xfrm>
            <a:off x="438150" y="1209675"/>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800" y="980897"/>
            <a:ext cx="4572000" cy="3123932"/>
          </a:xfrm>
          <a:prstGeom prst="rect">
            <a:avLst/>
          </a:prstGeom>
        </p:spPr>
        <p:txBody>
          <a:bodyPr>
            <a:spAutoFit/>
          </a:bodyPr>
          <a:lstStyle/>
          <a:p>
            <a:pPr marL="344488" indent="-344488" algn="just" defTabSz="342900">
              <a:spcBef>
                <a:spcPts val="600"/>
              </a:spcBef>
              <a:defRPr/>
            </a:pPr>
            <a:r>
              <a:rPr lang="en-US" sz="2400" b="1" dirty="0"/>
              <a:t>Solution</a:t>
            </a:r>
          </a:p>
          <a:p>
            <a:pPr marL="514350" indent="-514350" defTabSz="342900">
              <a:spcBef>
                <a:spcPts val="600"/>
              </a:spcBef>
              <a:buFont typeface="+mj-lt"/>
              <a:buAutoNum type="alphaLcPeriod"/>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name="Equation" r:id="rId2" imgW="1892520" imgH="594000" progId="Equation.DSMT4">
                  <p:embed/>
                </p:oleObj>
              </mc:Choice>
              <mc:Fallback>
                <p:oleObj name="Equation" r:id="rId2" imgW="189252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name="Equation" r:id="rId4" imgW="1956240" imgH="594000" progId="Equation.DSMT4">
                  <p:embed/>
                </p:oleObj>
              </mc:Choice>
              <mc:Fallback>
                <p:oleObj name="Equation" r:id="rId4" imgW="1956240" imgH="594000" progId="Equation.DSMT4">
                  <p:embed/>
                  <p:pic>
                    <p:nvPicPr>
                      <p:cNvPr id="0" name="Picture 7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6"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t>
            </a:r>
          </a:p>
          <a:p>
            <a:pPr>
              <a:spcBef>
                <a:spcPts val="1200"/>
              </a:spcBef>
              <a:buFont typeface="Courier New" pitchFamily="49" charset="0"/>
              <a:buNone/>
              <a:tabLst>
                <a:tab pos="457200" algn="l"/>
              </a:tabLst>
            </a:pPr>
            <a:r>
              <a:rPr lang="en-US" sz="2800" dirty="0"/>
              <a:t>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674874022"/>
              </p:ext>
            </p:extLst>
          </p:nvPr>
        </p:nvGraphicFramePr>
        <p:xfrm>
          <a:off x="5167313" y="4622412"/>
          <a:ext cx="1681059" cy="520700"/>
        </p:xfrm>
        <a:graphic>
          <a:graphicData uri="http://schemas.openxmlformats.org/presentationml/2006/ole">
            <mc:AlternateContent xmlns:mc="http://schemas.openxmlformats.org/markup-compatibility/2006">
              <mc:Choice xmlns:v="urn:schemas-microsoft-com:vml" Requires="v">
                <p:oleObj name="Equation" r:id="rId2" imgW="1956240" imgH="594000" progId="Equation.DSMT4">
                  <p:embed/>
                </p:oleObj>
              </mc:Choice>
              <mc:Fallback>
                <p:oleObj name="Equation" r:id="rId2" imgW="195624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7313" y="4622412"/>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425440375"/>
              </p:ext>
            </p:extLst>
          </p:nvPr>
        </p:nvGraphicFramePr>
        <p:xfrm>
          <a:off x="5224956" y="3994804"/>
          <a:ext cx="1062038" cy="601662"/>
        </p:xfrm>
        <a:graphic>
          <a:graphicData uri="http://schemas.openxmlformats.org/presentationml/2006/ole">
            <mc:AlternateContent xmlns:mc="http://schemas.openxmlformats.org/markup-compatibility/2006">
              <mc:Choice xmlns:v="urn:schemas-microsoft-com:vml" Requires="v">
                <p:oleObj name="Equation" r:id="rId4" imgW="1042200" imgH="585000" progId="Equation.DSMT4">
                  <p:embed/>
                </p:oleObj>
              </mc:Choice>
              <mc:Fallback>
                <p:oleObj name="Equation" r:id="rId4" imgW="1042200" imgH="585000" progId="Equation.DSMT4">
                  <p:embed/>
                  <p:pic>
                    <p:nvPicPr>
                      <p:cNvPr id="0" name="Picture 7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24956" y="3994804"/>
                        <a:ext cx="1062038" cy="60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6"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Definition: Linear Functions</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2453573177"/>
              </p:ext>
            </p:extLst>
          </p:nvPr>
        </p:nvGraphicFramePr>
        <p:xfrm>
          <a:off x="3703638" y="3657600"/>
          <a:ext cx="1379537" cy="423863"/>
        </p:xfrm>
        <a:graphic>
          <a:graphicData uri="http://schemas.openxmlformats.org/presentationml/2006/ole">
            <mc:AlternateContent xmlns:mc="http://schemas.openxmlformats.org/markup-compatibility/2006">
              <mc:Choice xmlns:v="urn:schemas-microsoft-com:vml" Requires="v">
                <p:oleObj name="Equation" r:id="rId2" imgW="1965600" imgH="594000" progId="Equation.DSMT4">
                  <p:embed/>
                </p:oleObj>
              </mc:Choice>
              <mc:Fallback>
                <p:oleObj name="Equation" r:id="rId2" imgW="1965600" imgH="594000" progId="Equation.DSMT4">
                  <p:embed/>
                  <p:pic>
                    <p:nvPicPr>
                      <p:cNvPr id="0" name="Picture 36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3638" y="3657600"/>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Attention! </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1815882"/>
          </a:xfrm>
          <a:prstGeom prst="rect">
            <a:avLst/>
          </a:prstGeom>
          <a:noFill/>
          <a:ln w="28575">
            <a:solidFill>
              <a:srgbClr val="FF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Definition: Relation, Domain, and Range</a:t>
            </a:r>
          </a:p>
        </p:txBody>
      </p:sp>
      <p:sp>
        <p:nvSpPr>
          <p:cNvPr id="5" name="TextBox 3"/>
          <p:cNvSpPr txBox="1">
            <a:spLocks noChangeArrowheads="1"/>
          </p:cNvSpPr>
          <p:nvPr/>
        </p:nvSpPr>
        <p:spPr>
          <a:xfrm>
            <a:off x="457200" y="1280160"/>
            <a:ext cx="8229600" cy="267765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name="Equation" r:id="rId2" imgW="1524368" imgH="838292" progId="Equation.DSMT4">
                  <p:embed/>
                </p:oleObj>
              </mc:Choice>
              <mc:Fallback>
                <p:oleObj name="Equation" r:id="rId2" imgW="1524368" imgH="838292" progId="Equation.DSMT4">
                  <p:embed/>
                  <p:pic>
                    <p:nvPicPr>
                      <p:cNvPr id="0" name="Picture 4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name="Equation" r:id="rId4" imgW="923400" imgH="886680" progId="Equation.DSMT4">
                  <p:embed/>
                </p:oleObj>
              </mc:Choice>
              <mc:Fallback>
                <p:oleObj name="Equation" r:id="rId4" imgW="923400" imgH="886680" progId="Equation.DSMT4">
                  <p:embed/>
                  <p:pic>
                    <p:nvPicPr>
                      <p:cNvPr id="0" name="Picture 43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3281204049"/>
              </p:ext>
            </p:extLst>
          </p:nvPr>
        </p:nvGraphicFramePr>
        <p:xfrm>
          <a:off x="5638800" y="2933700"/>
          <a:ext cx="2967038" cy="495300"/>
        </p:xfrm>
        <a:graphic>
          <a:graphicData uri="http://schemas.openxmlformats.org/presentationml/2006/ole">
            <mc:AlternateContent xmlns:mc="http://schemas.openxmlformats.org/markup-compatibility/2006">
              <mc:Choice xmlns:v="urn:schemas-microsoft-com:vml" Requires="v">
                <p:oleObj name="Equation" r:id="rId6" imgW="2958840" imgH="482400" progId="Equation.DSMT4">
                  <p:embed/>
                </p:oleObj>
              </mc:Choice>
              <mc:Fallback>
                <p:oleObj name="Equation" r:id="rId6" imgW="2958840" imgH="482400" progId="Equation.DSMT4">
                  <p:embed/>
                  <p:pic>
                    <p:nvPicPr>
                      <p:cNvPr id="0" name="Picture 431"/>
                      <p:cNvPicPr>
                        <a:picLocks noChangeAspect="1" noChangeArrowheads="1"/>
                      </p:cNvPicPr>
                      <p:nvPr/>
                    </p:nvPicPr>
                    <p:blipFill>
                      <a:blip r:embed="rId7"/>
                      <a:srcRect/>
                      <a:stretch>
                        <a:fillRect/>
                      </a:stretch>
                    </p:blipFill>
                    <p:spPr bwMode="auto">
                      <a:xfrm>
                        <a:off x="5638800" y="29337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name="Equation" r:id="rId8" imgW="850680" imgH="330120" progId="Equation.DSMT4">
                  <p:embed/>
                </p:oleObj>
              </mc:Choice>
              <mc:Fallback>
                <p:oleObj name="Equation" r:id="rId8" imgW="850680" imgH="330120" progId="Equation.DSMT4">
                  <p:embed/>
                  <p:pic>
                    <p:nvPicPr>
                      <p:cNvPr id="0" name="Picture 432"/>
                      <p:cNvPicPr>
                        <a:picLocks noChangeAspect="1" noChangeArrowheads="1"/>
                      </p:cNvPicPr>
                      <p:nvPr/>
                    </p:nvPicPr>
                    <p:blipFill>
                      <a:blip r:embed="rId9"/>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99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2"/>
          <p:cNvSpPr txBox="1">
            <a:spLocks/>
          </p:cNvSpPr>
          <p:nvPr/>
        </p:nvSpPr>
        <p:spPr>
          <a:xfrm>
            <a:off x="457200" y="1280160"/>
            <a:ext cx="8229600" cy="181588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The ordered pairs discussed in this text are ordered pairs of real numbers. However, more generally, ordered pairs might be other types of pairs such as (child, mother), (city, state), or (name, batting average).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1519188161"/>
              </p:ext>
            </p:extLst>
          </p:nvPr>
        </p:nvGraphicFramePr>
        <p:xfrm>
          <a:off x="1104900" y="3429000"/>
          <a:ext cx="5905500" cy="596900"/>
        </p:xfrm>
        <a:graphic>
          <a:graphicData uri="http://schemas.openxmlformats.org/presentationml/2006/ole">
            <mc:AlternateContent xmlns:mc="http://schemas.openxmlformats.org/markup-compatibility/2006">
              <mc:Choice xmlns:v="urn:schemas-microsoft-com:vml" Requires="v">
                <p:oleObj name="Equation" r:id="rId2" imgW="5896800" imgH="585000" progId="Equation.DSMT4">
                  <p:embed/>
                </p:oleObj>
              </mc:Choice>
              <mc:Fallback>
                <p:oleObj name="Equation" r:id="rId2" imgW="589680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4900" y="3429000"/>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4019151980"/>
              </p:ext>
            </p:extLst>
          </p:nvPr>
        </p:nvGraphicFramePr>
        <p:xfrm>
          <a:off x="1104900" y="4154298"/>
          <a:ext cx="6392862" cy="504825"/>
        </p:xfrm>
        <a:graphic>
          <a:graphicData uri="http://schemas.openxmlformats.org/presentationml/2006/ole">
            <mc:AlternateContent xmlns:mc="http://schemas.openxmlformats.org/markup-compatibility/2006">
              <mc:Choice xmlns:v="urn:schemas-microsoft-com:vml" Requires="v">
                <p:oleObj name="Equation" r:id="rId4" imgW="6375240" imgH="495000" progId="Equation.DSMT4">
                  <p:embed/>
                </p:oleObj>
              </mc:Choice>
              <mc:Fallback>
                <p:oleObj name="Equation" r:id="rId4" imgW="6375240" imgH="495000" progId="Equation.DSMT4">
                  <p:embed/>
                  <p:pic>
                    <p:nvPicPr>
                      <p:cNvPr id="0" name="Picture 731"/>
                      <p:cNvPicPr>
                        <a:picLocks noChangeAspect="1" noChangeArrowheads="1"/>
                      </p:cNvPicPr>
                      <p:nvPr/>
                    </p:nvPicPr>
                    <p:blipFill>
                      <a:blip r:embed="rId5"/>
                      <a:srcRect/>
                      <a:stretch>
                        <a:fillRect/>
                      </a:stretch>
                    </p:blipFill>
                    <p:spPr bwMode="auto">
                      <a:xfrm>
                        <a:off x="1104900" y="4154298"/>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49580" y="483471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127000" y="15240"/>
            <a:ext cx="8864599" cy="914400"/>
          </a:xfrm>
          <a:prstGeom prst="rect">
            <a:avLst/>
          </a:prstGeom>
        </p:spPr>
        <p:txBody>
          <a:bodyPr/>
          <a:lstStyle/>
          <a:p>
            <a:r>
              <a:rPr lang="en-US" sz="3200" dirty="0">
                <a:solidFill>
                  <a:schemeClr val="accent1"/>
                </a:solidFill>
              </a:rPr>
              <a:t>Example 1: Finding the Domain and Range (cont.)</a:t>
            </a:r>
          </a:p>
        </p:txBody>
      </p:sp>
      <p:graphicFrame>
        <p:nvGraphicFramePr>
          <p:cNvPr id="2051" name="Object 3"/>
          <p:cNvGraphicFramePr>
            <a:graphicFrameLocks noChangeAspect="1"/>
          </p:cNvGraphicFramePr>
          <p:nvPr>
            <p:extLst>
              <p:ext uri="{D42A27DB-BD31-4B8C-83A1-F6EECF244321}">
                <p14:modId xmlns:p14="http://schemas.microsoft.com/office/powerpoint/2010/main" val="1680612078"/>
              </p:ext>
            </p:extLst>
          </p:nvPr>
        </p:nvGraphicFramePr>
        <p:xfrm>
          <a:off x="1276045" y="3892223"/>
          <a:ext cx="6324600" cy="596900"/>
        </p:xfrm>
        <a:graphic>
          <a:graphicData uri="http://schemas.openxmlformats.org/presentationml/2006/ole">
            <mc:AlternateContent xmlns:mc="http://schemas.openxmlformats.org/markup-compatibility/2006">
              <mc:Choice xmlns:v="urn:schemas-microsoft-com:vml" Requires="v">
                <p:oleObj name="Equation" r:id="rId2" imgW="6308280" imgH="585000" progId="Equation.DSMT4">
                  <p:embed/>
                </p:oleObj>
              </mc:Choice>
              <mc:Fallback>
                <p:oleObj name="Equation" r:id="rId2" imgW="630828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6045" y="3892223"/>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030152764"/>
              </p:ext>
            </p:extLst>
          </p:nvPr>
        </p:nvGraphicFramePr>
        <p:xfrm>
          <a:off x="1276045" y="4713268"/>
          <a:ext cx="6654800" cy="596900"/>
        </p:xfrm>
        <a:graphic>
          <a:graphicData uri="http://schemas.openxmlformats.org/presentationml/2006/ole">
            <mc:AlternateContent xmlns:mc="http://schemas.openxmlformats.org/markup-compatibility/2006">
              <mc:Choice xmlns:v="urn:schemas-microsoft-com:vml" Requires="v">
                <p:oleObj name="Equation" r:id="rId4" imgW="6646680" imgH="585000" progId="Equation.DSMT4">
                  <p:embed/>
                </p:oleObj>
              </mc:Choice>
              <mc:Fallback>
                <p:oleObj name="Equation" r:id="rId4" imgW="6646680" imgH="585000" progId="Equation.DSMT4">
                  <p:embed/>
                  <p:pic>
                    <p:nvPicPr>
                      <p:cNvPr id="0" name="Picture 7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6045" y="4713268"/>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1140250-DC68-4081-B9D4-ACB0AAF7CF8A}"/>
              </a:ext>
            </a:extLst>
          </p:cNvPr>
          <p:cNvSpPr/>
          <p:nvPr/>
        </p:nvSpPr>
        <p:spPr>
          <a:xfrm>
            <a:off x="762000" y="2144732"/>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3" name="Rectangle 2">
            <a:extLst>
              <a:ext uri="{FF2B5EF4-FFF2-40B4-BE49-F238E27FC236}">
                <a16:creationId xmlns:a16="http://schemas.microsoft.com/office/drawing/2014/main" id="{8351E0AC-446F-4BE7-9D96-B1C460551486}"/>
              </a:ext>
            </a:extLst>
          </p:cNvPr>
          <p:cNvSpPr/>
          <p:nvPr/>
        </p:nvSpPr>
        <p:spPr>
          <a:xfrm>
            <a:off x="381000" y="1190625"/>
            <a:ext cx="8305800" cy="954107"/>
          </a:xfrm>
          <a:prstGeom prst="rect">
            <a:avLst/>
          </a:prstGeom>
        </p:spPr>
        <p:txBody>
          <a:bodyPr wrap="square">
            <a:spAutoFit/>
          </a:bodyPr>
          <a:lstStyle/>
          <a:p>
            <a:pPr lvl="0">
              <a:spcBef>
                <a:spcPct val="20000"/>
              </a:spcBef>
              <a:tabLst>
                <a:tab pos="520700" algn="l"/>
              </a:tabLst>
              <a:defRPr/>
            </a:pPr>
            <a:r>
              <a:rPr lang="en-US" sz="2800" dirty="0"/>
              <a:t>Find the domain and range for each of the following relations.</a:t>
            </a:r>
          </a:p>
        </p:txBody>
      </p:sp>
      <p:sp>
        <p:nvSpPr>
          <p:cNvPr id="4" name="Rectangle 3">
            <a:extLst>
              <a:ext uri="{FF2B5EF4-FFF2-40B4-BE49-F238E27FC236}">
                <a16:creationId xmlns:a16="http://schemas.microsoft.com/office/drawing/2014/main" id="{9D118179-0ACA-4705-8968-19A3B249CE47}"/>
              </a:ext>
            </a:extLst>
          </p:cNvPr>
          <p:cNvSpPr/>
          <p:nvPr/>
        </p:nvSpPr>
        <p:spPr>
          <a:xfrm>
            <a:off x="411480" y="2982724"/>
            <a:ext cx="2179319" cy="523220"/>
          </a:xfrm>
          <a:prstGeom prst="rect">
            <a:avLst/>
          </a:prstGeom>
        </p:spPr>
        <p:txBody>
          <a:bodyPr wrap="square">
            <a:spAutoFit/>
          </a:bodyPr>
          <a:lstStyle/>
          <a:p>
            <a:pPr>
              <a:spcBef>
                <a:spcPct val="20000"/>
              </a:spcBef>
              <a:tabLst>
                <a:tab pos="520700" algn="l"/>
              </a:tabLst>
              <a:defRPr/>
            </a:pPr>
            <a:r>
              <a:rPr lang="en-US" sz="2800" b="1" dirty="0"/>
              <a:t>Solution</a:t>
            </a:r>
            <a:endParaRPr lang="en-US" sz="2800" b="1"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53888" y="4128903"/>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Definition: 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name="Equation" r:id="rId2" imgW="4762440" imgH="685800" progId="Equation.DSMT4">
                  <p:embed/>
                </p:oleObj>
              </mc:Choice>
              <mc:Fallback>
                <p:oleObj name="Equation" r:id="rId2" imgW="4762440" imgH="685800" progId="Equation.DSMT4">
                  <p:embed/>
                  <p:pic>
                    <p:nvPicPr>
                      <p:cNvPr id="0" name="Picture 655"/>
                      <p:cNvPicPr>
                        <a:picLocks noGrp="1" noChangeAspect="1" noChangeArrowheads="1"/>
                      </p:cNvPicPr>
                      <p:nvPr/>
                    </p:nvPicPr>
                    <p:blipFill>
                      <a:blip r:embed="rId3"/>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name="Equation" r:id="rId4" imgW="5968800" imgH="685800" progId="Equation.DSMT4">
                  <p:embed/>
                </p:oleObj>
              </mc:Choice>
              <mc:Fallback>
                <p:oleObj name="Equation" r:id="rId4" imgW="5968800" imgH="685800" progId="Equation.DSMT4">
                  <p:embed/>
                  <p:pic>
                    <p:nvPicPr>
                      <p:cNvPr id="0" name="Picture 656"/>
                      <p:cNvPicPr>
                        <a:picLocks noChangeAspect="1" noChangeArrowheads="1"/>
                      </p:cNvPicPr>
                      <p:nvPr/>
                    </p:nvPicPr>
                    <p:blipFill>
                      <a:blip r:embed="rId5"/>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1027</TotalTime>
  <Words>1188</Words>
  <Application>Microsoft Office PowerPoint</Application>
  <PresentationFormat>On-screen Show (4:3)</PresentationFormat>
  <Paragraphs>116</Paragraphs>
  <Slides>23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Arial</vt:lpstr>
      <vt:lpstr>Calibri</vt:lpstr>
      <vt:lpstr>Courier New</vt:lpstr>
      <vt:lpstr>Symbol</vt:lpstr>
      <vt:lpstr>Times New Roman</vt:lpstr>
      <vt:lpstr>Office Theme</vt:lpstr>
      <vt:lpstr>Equation</vt:lpstr>
      <vt:lpstr>Section 5.R.9</vt:lpstr>
      <vt:lpstr>Definition: Relation, Domain, and Range</vt:lpstr>
      <vt:lpstr>Note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Definition: Functions</vt:lpstr>
      <vt:lpstr>Example 3: Determining if a Relation is a Function</vt:lpstr>
      <vt:lpstr>Example 3: Determining if a Relation is a Function (cont.)</vt:lpstr>
      <vt:lpstr>Example 3: Determining if a Relation is a Function (cont.)</vt:lpstr>
      <vt:lpstr>Procedure: 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Definition: Linear Functions</vt:lpstr>
      <vt:lpstr>Attention! </vt:lpstr>
      <vt:lpstr>Example 5: Finding the Domain of a Function</vt:lpstr>
      <vt:lpstr>Example 6: Evaluating Functions</vt:lpstr>
      <vt:lpstr>Example 7: Evaluating Nonlinear Functions</vt:lpstr>
      <vt:lpstr>Example 8: Evaluating Functions From a Graph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308</cp:revision>
  <dcterms:created xsi:type="dcterms:W3CDTF">2013-04-26T14:43:13Z</dcterms:created>
  <dcterms:modified xsi:type="dcterms:W3CDTF">2024-07-11T16:45:49Z</dcterms:modified>
</cp:coreProperties>
</file>