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79" r:id="rId3"/>
    <p:sldId id="280" r:id="rId4"/>
    <p:sldId id="257" r:id="rId5"/>
    <p:sldId id="259" r:id="rId6"/>
    <p:sldId id="261" r:id="rId7"/>
    <p:sldId id="262" r:id="rId8"/>
    <p:sldId id="264" r:id="rId9"/>
    <p:sldId id="266" r:id="rId10"/>
    <p:sldId id="268" r:id="rId11"/>
    <p:sldId id="270" r:id="rId12"/>
    <p:sldId id="272" r:id="rId13"/>
    <p:sldId id="274" r:id="rId14"/>
    <p:sldId id="276" r:id="rId15"/>
    <p:sldId id="278" r:id="rId16"/>
  </p:sldIdLst>
  <p:sldSz cx="9144000" cy="6858000" type="screen4x3"/>
  <p:notesSz cx="6858000" cy="9144000"/>
  <p:embeddedFontLst>
    <p:embeddedFont>
      <p:font typeface="Cambria Math" panose="02040503050406030204" pitchFamily="18"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1.wmf"/><Relationship Id="rId1" Type="http://schemas.openxmlformats.org/officeDocument/2006/relationships/slideLayout" Target="../slideLayouts/slideLayout3.xml"/><Relationship Id="rId6" Type="http://schemas.openxmlformats.org/officeDocument/2006/relationships/oleObject" Target="../embeddings/oleObject10.bin"/><Relationship Id="rId5" Type="http://schemas.openxmlformats.org/officeDocument/2006/relationships/image" Target="../media/image20.wmf"/><Relationship Id="rId4"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image" Target="../media/image22.png"/><Relationship Id="rId1" Type="http://schemas.openxmlformats.org/officeDocument/2006/relationships/slideLayout" Target="../slideLayouts/slideLayout3.xml"/><Relationship Id="rId6" Type="http://schemas.openxmlformats.org/officeDocument/2006/relationships/image" Target="../media/image24.wmf"/><Relationship Id="rId5" Type="http://schemas.openxmlformats.org/officeDocument/2006/relationships/oleObject" Target="../embeddings/oleObject12.bin"/><Relationship Id="rId4" Type="http://schemas.openxmlformats.org/officeDocument/2006/relationships/image" Target="../media/image23.wmf"/></Relationships>
</file>

<file path=ppt/slides/_rels/slide12.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image" Target="../media/image25.png"/><Relationship Id="rId1" Type="http://schemas.openxmlformats.org/officeDocument/2006/relationships/slideLayout" Target="../slideLayouts/slideLayout3.xml"/><Relationship Id="rId6" Type="http://schemas.openxmlformats.org/officeDocument/2006/relationships/image" Target="../media/image27.wmf"/><Relationship Id="rId5" Type="http://schemas.openxmlformats.org/officeDocument/2006/relationships/oleObject" Target="../embeddings/oleObject14.bin"/><Relationship Id="rId4" Type="http://schemas.openxmlformats.org/officeDocument/2006/relationships/image" Target="../media/image26.wmf"/></Relationships>
</file>

<file path=ppt/slides/_rels/slide13.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16.bin"/><Relationship Id="rId1" Type="http://schemas.openxmlformats.org/officeDocument/2006/relationships/slideLayout" Target="../slideLayouts/slideLayout3.xml"/><Relationship Id="rId5" Type="http://schemas.openxmlformats.org/officeDocument/2006/relationships/image" Target="../media/image30.wmf"/><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image" Target="../media/image31.png"/><Relationship Id="rId1" Type="http://schemas.openxmlformats.org/officeDocument/2006/relationships/slideLayout" Target="../slideLayouts/slideLayout3.xml"/><Relationship Id="rId6" Type="http://schemas.openxmlformats.org/officeDocument/2006/relationships/image" Target="../media/image33.wmf"/><Relationship Id="rId5" Type="http://schemas.openxmlformats.org/officeDocument/2006/relationships/oleObject" Target="../embeddings/oleObject19.bin"/><Relationship Id="rId4" Type="http://schemas.openxmlformats.org/officeDocument/2006/relationships/image" Target="../media/image3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image" Target="../media/image34.png"/><Relationship Id="rId1" Type="http://schemas.openxmlformats.org/officeDocument/2006/relationships/slideLayout" Target="../slideLayouts/slideLayout3.xml"/><Relationship Id="rId4" Type="http://schemas.openxmlformats.org/officeDocument/2006/relationships/image" Target="../media/image35.w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9.wmf"/><Relationship Id="rId5" Type="http://schemas.openxmlformats.org/officeDocument/2006/relationships/oleObject" Target="../embeddings/oleObject2.bin"/><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14.png"/><Relationship Id="rId1" Type="http://schemas.openxmlformats.org/officeDocument/2006/relationships/slideLayout" Target="../slideLayouts/slideLayout3.xml"/><Relationship Id="rId6" Type="http://schemas.openxmlformats.org/officeDocument/2006/relationships/image" Target="../media/image16.wmf"/><Relationship Id="rId5" Type="http://schemas.openxmlformats.org/officeDocument/2006/relationships/oleObject" Target="../embeddings/oleObject5.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7.bin"/><Relationship Id="rId1" Type="http://schemas.openxmlformats.org/officeDocument/2006/relationships/slideLayout" Target="../slideLayouts/slideLayout3.xml"/><Relationship Id="rId5" Type="http://schemas.openxmlformats.org/officeDocument/2006/relationships/image" Target="../media/image19.w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Percent</a:t>
            </a:r>
            <a:r>
              <a:rPr lang="en-US" dirty="0"/>
              <a:t>ages</a:t>
            </a:r>
            <a:endParaRPr dirty="0"/>
          </a:p>
        </p:txBody>
      </p:sp>
      <p:sp>
        <p:nvSpPr>
          <p:cNvPr id="3" name="Title 2"/>
          <p:cNvSpPr>
            <a:spLocks noGrp="1"/>
          </p:cNvSpPr>
          <p:nvPr>
            <p:ph type="title"/>
          </p:nvPr>
        </p:nvSpPr>
        <p:spPr/>
        <p:txBody>
          <a:bodyPr/>
          <a:lstStyle/>
          <a:p>
            <a:r>
              <a:rPr dirty="0"/>
              <a:t>Section </a:t>
            </a:r>
            <a:r>
              <a:rPr lang="en-US" dirty="0"/>
              <a:t>6.R.2</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6: Application: Finding a Discount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lang="en-US" sz="1800" dirty="0">
                    <a:solidFill>
                      <a:srgbClr val="000000"/>
                    </a:solidFill>
                  </a:rPr>
                  <a:t>A bicycle was purchased at a discount of </a:t>
                </a:r>
                <a14:m>
                  <m:oMath xmlns:m="http://schemas.openxmlformats.org/officeDocument/2006/math">
                    <m:r>
                      <a:rPr lang="en-US" sz="1800">
                        <a:solidFill>
                          <a:srgbClr val="000000"/>
                        </a:solidFill>
                        <a:latin typeface="Cambria Math" panose="02040503050406030204" pitchFamily="18" charset="0"/>
                      </a:rPr>
                      <m:t>25%</m:t>
                    </m:r>
                  </m:oMath>
                </a14:m>
                <a:r>
                  <a:rPr lang="en-US" sz="1800" dirty="0">
                    <a:solidFill>
                      <a:srgbClr val="000000"/>
                    </a:solidFill>
                  </a:rPr>
                  <a:t> of its original price of </a:t>
                </a:r>
                <a14:m>
                  <m:oMath xmlns:m="http://schemas.openxmlformats.org/officeDocument/2006/math">
                    <m:r>
                      <a:rPr lang="en-US" sz="1800">
                        <a:solidFill>
                          <a:srgbClr val="000000"/>
                        </a:solidFill>
                        <a:latin typeface="Cambria Math" panose="02040503050406030204" pitchFamily="18" charset="0"/>
                      </a:rPr>
                      <m:t>$1600</m:t>
                    </m:r>
                  </m:oMath>
                </a14:m>
                <a:r>
                  <a:rPr lang="en-US" sz="1800" dirty="0">
                    <a:solidFill>
                      <a:srgbClr val="000000"/>
                    </a:solidFill>
                  </a:rPr>
                  <a:t>. What was the sale price?</a:t>
                </a:r>
              </a:p>
              <a:p>
                <a:pPr algn="just">
                  <a:defRPr sz="2800"/>
                </a:pPr>
                <a:r>
                  <a:rPr lang="en-US" sz="1800" dirty="0">
                    <a:solidFill>
                      <a:srgbClr val="0070C0"/>
                    </a:solidFill>
                  </a:rPr>
                  <a:t>Solution</a:t>
                </a:r>
              </a:p>
              <a:p>
                <a:pPr algn="just">
                  <a:defRPr sz="2800"/>
                </a:pPr>
                <a:r>
                  <a:rPr lang="en-US" sz="1800" dirty="0">
                    <a:solidFill>
                      <a:srgbClr val="000000"/>
                    </a:solidFill>
                  </a:rPr>
                  <a:t>There are two ways to approach this problem. One way is to find the discount and then subtract this amount from </a:t>
                </a:r>
                <a:r>
                  <a:rPr lang="en-US" sz="1800" dirty="0">
                    <a:solidFill>
                      <a:srgbClr val="000000"/>
                    </a:solidFill>
                    <a:latin typeface="Cambria Math" panose="02040503050406030204" pitchFamily="18" charset="0"/>
                    <a:ea typeface="Cambria Math" panose="02040503050406030204" pitchFamily="18" charset="0"/>
                  </a:rPr>
                  <a:t>$1600</a:t>
                </a:r>
                <a:r>
                  <a:rPr lang="en-US" sz="1800" dirty="0">
                    <a:solidFill>
                      <a:srgbClr val="000000"/>
                    </a:solidFill>
                  </a:rPr>
                  <a:t>. Another way is to subtract </a:t>
                </a:r>
                <a:r>
                  <a:rPr lang="en-US" sz="1800" dirty="0">
                    <a:solidFill>
                      <a:srgbClr val="000000"/>
                    </a:solidFill>
                    <a:latin typeface="Cambria Math" panose="02040503050406030204" pitchFamily="18" charset="0"/>
                    <a:ea typeface="Cambria Math" panose="02040503050406030204" pitchFamily="18" charset="0"/>
                  </a:rPr>
                  <a:t>25%</a:t>
                </a:r>
                <a:r>
                  <a:rPr lang="en-US" sz="1800" dirty="0">
                    <a:solidFill>
                      <a:srgbClr val="000000"/>
                    </a:solidFill>
                  </a:rPr>
                  <a:t> form </a:t>
                </a:r>
                <a:r>
                  <a:rPr lang="en-US" sz="1800" dirty="0">
                    <a:solidFill>
                      <a:srgbClr val="000000"/>
                    </a:solidFill>
                    <a:latin typeface="Cambria Math" panose="02040503050406030204" pitchFamily="18" charset="0"/>
                    <a:ea typeface="Cambria Math" panose="02040503050406030204" pitchFamily="18" charset="0"/>
                  </a:rPr>
                  <a:t>100%</a:t>
                </a:r>
                <a:r>
                  <a:rPr lang="en-US" sz="1800" dirty="0">
                    <a:solidFill>
                      <a:srgbClr val="000000"/>
                    </a:solidFill>
                  </a:rPr>
                  <a:t> to get </a:t>
                </a:r>
                <a:r>
                  <a:rPr lang="en-US" sz="1800" dirty="0">
                    <a:solidFill>
                      <a:srgbClr val="000000"/>
                    </a:solidFill>
                    <a:latin typeface="Cambria Math" panose="02040503050406030204" pitchFamily="18" charset="0"/>
                    <a:ea typeface="Cambria Math" panose="02040503050406030204" pitchFamily="18" charset="0"/>
                  </a:rPr>
                  <a:t>75%</a:t>
                </a:r>
                <a:r>
                  <a:rPr lang="en-US" sz="1800" dirty="0">
                    <a:solidFill>
                      <a:srgbClr val="000000"/>
                    </a:solidFill>
                  </a:rPr>
                  <a:t> and then find </a:t>
                </a:r>
                <a:r>
                  <a:rPr lang="en-US" sz="1800" dirty="0">
                    <a:solidFill>
                      <a:srgbClr val="000000"/>
                    </a:solidFill>
                    <a:latin typeface="Cambria Math" panose="02040503050406030204" pitchFamily="18" charset="0"/>
                    <a:ea typeface="Cambria Math" panose="02040503050406030204" pitchFamily="18" charset="0"/>
                  </a:rPr>
                  <a:t>75% </a:t>
                </a:r>
                <a:r>
                  <a:rPr lang="en-US" sz="1800" dirty="0">
                    <a:solidFill>
                      <a:srgbClr val="000000"/>
                    </a:solidFill>
                  </a:rPr>
                  <a:t>of </a:t>
                </a:r>
                <a:r>
                  <a:rPr lang="en-US" sz="1800" dirty="0">
                    <a:solidFill>
                      <a:srgbClr val="000000"/>
                    </a:solidFill>
                    <a:latin typeface="Cambria Math" panose="02040503050406030204" pitchFamily="18" charset="0"/>
                    <a:ea typeface="Cambria Math" panose="02040503050406030204" pitchFamily="18" charset="0"/>
                  </a:rPr>
                  <a:t>$1600 </a:t>
                </a:r>
                <a:r>
                  <a:rPr lang="en-US" sz="1800" dirty="0">
                    <a:solidFill>
                      <a:srgbClr val="000000"/>
                    </a:solidFill>
                  </a:rPr>
                  <a:t>(because if the bicycle has a discount of </a:t>
                </a:r>
                <a:r>
                  <a:rPr lang="en-US" sz="1800" dirty="0">
                    <a:solidFill>
                      <a:srgbClr val="000000"/>
                    </a:solidFill>
                    <a:latin typeface="Cambria Math" panose="02040503050406030204" pitchFamily="18" charset="0"/>
                    <a:ea typeface="Cambria Math" panose="02040503050406030204" pitchFamily="18" charset="0"/>
                  </a:rPr>
                  <a:t>25%</a:t>
                </a:r>
                <a:r>
                  <a:rPr lang="en-US" sz="1800" dirty="0">
                    <a:solidFill>
                      <a:srgbClr val="000000"/>
                    </a:solidFill>
                  </a:rPr>
                  <a:t>, you are really paying </a:t>
                </a:r>
                <a:r>
                  <a:rPr lang="en-US" sz="1800" dirty="0">
                    <a:solidFill>
                      <a:srgbClr val="000000"/>
                    </a:solidFill>
                    <a:latin typeface="Cambria Math" panose="02040503050406030204" pitchFamily="18" charset="0"/>
                    <a:ea typeface="Cambria Math" panose="02040503050406030204" pitchFamily="18" charset="0"/>
                  </a:rPr>
                  <a:t>75%</a:t>
                </a:r>
                <a:r>
                  <a:rPr lang="en-US" sz="1800" dirty="0">
                    <a:solidFill>
                      <a:srgbClr val="000000"/>
                    </a:solidFill>
                  </a:rPr>
                  <a:t> of the original cost).</a:t>
                </a:r>
              </a:p>
              <a:p>
                <a:pPr algn="just">
                  <a:defRPr sz="2800"/>
                </a:pPr>
                <a:endParaRPr lang="en-US" sz="600" dirty="0">
                  <a:solidFill>
                    <a:srgbClr val="000000"/>
                  </a:solidFill>
                </a:endParaRPr>
              </a:p>
              <a:p>
                <a:pPr algn="just">
                  <a:defRPr sz="2800"/>
                </a:pPr>
                <a:r>
                  <a:rPr lang="en-US" sz="1800" dirty="0">
                    <a:solidFill>
                      <a:srgbClr val="000000"/>
                    </a:solidFill>
                  </a:rPr>
                  <a:t>Here, we will calculate the discount and then subtract from the original price.</a:t>
                </a:r>
              </a:p>
              <a:p>
                <a:pPr algn="just">
                  <a:defRPr sz="2800"/>
                </a:pPr>
                <a:endParaRPr lang="en-US" sz="2400" dirty="0">
                  <a:solidFill>
                    <a:srgbClr val="000000"/>
                  </a:solidFill>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593" t="-736" r="-593"/>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453F829D-D2CC-4D39-9078-DD5B715D5A9F}"/>
              </a:ext>
            </a:extLst>
          </p:cNvPr>
          <p:cNvGraphicFramePr>
            <a:graphicFrameLocks noGrp="1" noDrilldown="1" noChangeAspect="1" noMove="1" noResize="1"/>
          </p:cNvGraphicFramePr>
          <p:nvPr>
            <p:extLst>
              <p:ext uri="{D42A27DB-BD31-4B8C-83A1-F6EECF244321}">
                <p14:modId xmlns:p14="http://schemas.microsoft.com/office/powerpoint/2010/main" val="3098798367"/>
              </p:ext>
            </p:extLst>
          </p:nvPr>
        </p:nvGraphicFramePr>
        <p:xfrm>
          <a:off x="533400" y="3718170"/>
          <a:ext cx="2349500" cy="228600"/>
        </p:xfrm>
        <a:graphic>
          <a:graphicData uri="http://schemas.openxmlformats.org/presentationml/2006/ole">
            <mc:AlternateContent xmlns:mc="http://schemas.openxmlformats.org/markup-compatibility/2006">
              <mc:Choice xmlns:v="urn:schemas-microsoft-com:vml" Requires="v">
                <p:oleObj name="Equation" r:id="rId4" imgW="2349360" imgH="228600" progId="Equation.DSMT4">
                  <p:embed/>
                </p:oleObj>
              </mc:Choice>
              <mc:Fallback>
                <p:oleObj name="Equation" r:id="rId4" imgW="2349360" imgH="228600" progId="Equation.DSMT4">
                  <p:embed/>
                  <p:pic>
                    <p:nvPicPr>
                      <p:cNvPr id="4" name="Object 3">
                        <a:extLst>
                          <a:ext uri="{FF2B5EF4-FFF2-40B4-BE49-F238E27FC236}">
                            <a16:creationId xmlns:a16="http://schemas.microsoft.com/office/drawing/2014/main" id="{E0CF96B0-8D17-4C34-B698-DFF38D7697FE}"/>
                          </a:ext>
                        </a:extLst>
                      </p:cNvPr>
                      <p:cNvPicPr/>
                      <p:nvPr/>
                    </p:nvPicPr>
                    <p:blipFill>
                      <a:blip r:embed="rId5"/>
                      <a:stretch>
                        <a:fillRect/>
                      </a:stretch>
                    </p:blipFill>
                    <p:spPr>
                      <a:xfrm>
                        <a:off x="533400" y="3718170"/>
                        <a:ext cx="2349500" cy="228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C79F954-899E-458D-8C5E-8521432D07AB}"/>
              </a:ext>
            </a:extLst>
          </p:cNvPr>
          <p:cNvGraphicFramePr>
            <a:graphicFrameLocks noGrp="1" noDrilldown="1" noChangeAspect="1" noMove="1" noResize="1"/>
          </p:cNvGraphicFramePr>
          <p:nvPr>
            <p:extLst>
              <p:ext uri="{D42A27DB-BD31-4B8C-83A1-F6EECF244321}">
                <p14:modId xmlns:p14="http://schemas.microsoft.com/office/powerpoint/2010/main" val="1001909532"/>
              </p:ext>
            </p:extLst>
          </p:nvPr>
        </p:nvGraphicFramePr>
        <p:xfrm>
          <a:off x="490415" y="4192954"/>
          <a:ext cx="4191000" cy="1803400"/>
        </p:xfrm>
        <a:graphic>
          <a:graphicData uri="http://schemas.openxmlformats.org/presentationml/2006/ole">
            <mc:AlternateContent xmlns:mc="http://schemas.openxmlformats.org/markup-compatibility/2006">
              <mc:Choice xmlns:v="urn:schemas-microsoft-com:vml" Requires="v">
                <p:oleObj name="Equation" r:id="rId6" imgW="4190760" imgH="1803240" progId="Equation.DSMT4">
                  <p:embed/>
                </p:oleObj>
              </mc:Choice>
              <mc:Fallback>
                <p:oleObj name="Equation" r:id="rId6" imgW="4190760" imgH="1803240" progId="Equation.DSMT4">
                  <p:embed/>
                  <p:pic>
                    <p:nvPicPr>
                      <p:cNvPr id="4" name="Object 3">
                        <a:extLst>
                          <a:ext uri="{FF2B5EF4-FFF2-40B4-BE49-F238E27FC236}">
                            <a16:creationId xmlns:a16="http://schemas.microsoft.com/office/drawing/2014/main" id="{453F829D-D2CC-4D39-9078-DD5B715D5A9F}"/>
                          </a:ext>
                        </a:extLst>
                      </p:cNvPr>
                      <p:cNvPicPr/>
                      <p:nvPr/>
                    </p:nvPicPr>
                    <p:blipFill>
                      <a:blip r:embed="rId7"/>
                      <a:stretch>
                        <a:fillRect/>
                      </a:stretch>
                    </p:blipFill>
                    <p:spPr>
                      <a:xfrm>
                        <a:off x="490415" y="4192954"/>
                        <a:ext cx="4191000" cy="1803400"/>
                      </a:xfrm>
                      <a:prstGeom prst="rect">
                        <a:avLst/>
                      </a:prstGeom>
                    </p:spPr>
                  </p:pic>
                </p:oleObj>
              </mc:Fallback>
            </mc:AlternateContent>
          </a:graphicData>
        </a:graphic>
      </p:graphicFrame>
      <p:cxnSp>
        <p:nvCxnSpPr>
          <p:cNvPr id="7" name="Straight Arrow Connector 6">
            <a:extLst>
              <a:ext uri="{FF2B5EF4-FFF2-40B4-BE49-F238E27FC236}">
                <a16:creationId xmlns:a16="http://schemas.microsoft.com/office/drawing/2014/main" id="{DD36AE33-47A3-482A-A9FB-DD04299EA66D}"/>
              </a:ext>
            </a:extLst>
          </p:cNvPr>
          <p:cNvCxnSpPr/>
          <p:nvPr/>
        </p:nvCxnSpPr>
        <p:spPr>
          <a:xfrm>
            <a:off x="838200" y="396240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CEA32B6-EA04-4631-8FE4-32DE1EFF7325}"/>
              </a:ext>
            </a:extLst>
          </p:cNvPr>
          <p:cNvCxnSpPr/>
          <p:nvPr/>
        </p:nvCxnSpPr>
        <p:spPr>
          <a:xfrm>
            <a:off x="1676400" y="396240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0F2F6ED-A643-4843-9F19-1F24342E03FB}"/>
              </a:ext>
            </a:extLst>
          </p:cNvPr>
          <p:cNvCxnSpPr/>
          <p:nvPr/>
        </p:nvCxnSpPr>
        <p:spPr>
          <a:xfrm>
            <a:off x="2743200" y="394677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Application: Calculating Sales Tax</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000" dirty="0">
                    <a:solidFill>
                      <a:srgbClr val="000000"/>
                    </a:solidFill>
                  </a:rPr>
                  <a:t>Suppose a </a:t>
                </a:r>
                <a14:m>
                  <m:oMath xmlns:m="http://schemas.openxmlformats.org/officeDocument/2006/math">
                    <m:r>
                      <a:rPr lang="en-US" sz="2000">
                        <a:solidFill>
                          <a:srgbClr val="000000"/>
                        </a:solidFill>
                        <a:latin typeface="Cambria Math" panose="02040503050406030204" pitchFamily="18" charset="0"/>
                      </a:rPr>
                      <m:t>6%</m:t>
                    </m:r>
                  </m:oMath>
                </a14:m>
                <a:r>
                  <a:rPr lang="en-US" sz="2000" dirty="0">
                    <a:solidFill>
                      <a:srgbClr val="000000"/>
                    </a:solidFill>
                  </a:rPr>
                  <a:t> sales tax was added to the sale price of a </a:t>
                </a:r>
                <a14:m>
                  <m:oMath xmlns:m="http://schemas.openxmlformats.org/officeDocument/2006/math">
                    <m:r>
                      <a:rPr lang="en-US" sz="2000">
                        <a:solidFill>
                          <a:srgbClr val="000000"/>
                        </a:solidFill>
                        <a:latin typeface="Cambria Math" panose="02040503050406030204" pitchFamily="18" charset="0"/>
                      </a:rPr>
                      <m:t>$1200</m:t>
                    </m:r>
                  </m:oMath>
                </a14:m>
                <a:r>
                  <a:rPr lang="en-US" sz="2000" dirty="0">
                    <a:solidFill>
                      <a:srgbClr val="000000"/>
                    </a:solidFill>
                  </a:rPr>
                  <a:t> bicycle. What was the total paid for the bicycle?</a:t>
                </a:r>
              </a:p>
              <a:p>
                <a:pPr>
                  <a:defRPr sz="2800"/>
                </a:pPr>
                <a:endParaRPr lang="en-US" sz="2000" dirty="0">
                  <a:solidFill>
                    <a:srgbClr val="0070C0"/>
                  </a:solidFill>
                </a:endParaRPr>
              </a:p>
              <a:p>
                <a:pPr>
                  <a:defRPr sz="2800"/>
                </a:pPr>
                <a:r>
                  <a:rPr lang="en-US" sz="2000" b="1" dirty="0">
                    <a:solidFill>
                      <a:srgbClr val="2D7D9F"/>
                    </a:solidFill>
                  </a:rPr>
                  <a:t>Solution</a:t>
                </a:r>
              </a:p>
              <a:p>
                <a:pPr>
                  <a:defRPr sz="2800"/>
                </a:pPr>
                <a:r>
                  <a:rPr lang="en-US" sz="2000" dirty="0">
                    <a:solidFill>
                      <a:srgbClr val="000000"/>
                    </a:solidFill>
                  </a:rPr>
                  <a:t>The sales tax must be calculated on the sale price and then added to the sale price.</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148"/>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50B7A870-ACDD-47EB-8AA9-19A8D0B41540}"/>
              </a:ext>
            </a:extLst>
          </p:cNvPr>
          <p:cNvGraphicFramePr>
            <a:graphicFrameLocks noGrp="1" noDrilldown="1" noChangeAspect="1" noMove="1" noResize="1"/>
          </p:cNvGraphicFramePr>
          <p:nvPr>
            <p:extLst>
              <p:ext uri="{D42A27DB-BD31-4B8C-83A1-F6EECF244321}">
                <p14:modId xmlns:p14="http://schemas.microsoft.com/office/powerpoint/2010/main" val="2557888253"/>
              </p:ext>
            </p:extLst>
          </p:nvPr>
        </p:nvGraphicFramePr>
        <p:xfrm>
          <a:off x="628650" y="3833444"/>
          <a:ext cx="6210301" cy="1803400"/>
        </p:xfrm>
        <a:graphic>
          <a:graphicData uri="http://schemas.openxmlformats.org/presentationml/2006/ole">
            <mc:AlternateContent xmlns:mc="http://schemas.openxmlformats.org/markup-compatibility/2006">
              <mc:Choice xmlns:v="urn:schemas-microsoft-com:vml" Requires="v">
                <p:oleObj name="Equation" r:id="rId3" imgW="6210000" imgH="1803240" progId="Equation.DSMT4">
                  <p:embed/>
                </p:oleObj>
              </mc:Choice>
              <mc:Fallback>
                <p:oleObj name="Equation" r:id="rId3" imgW="6210000" imgH="1803240" progId="Equation.DSMT4">
                  <p:embed/>
                  <p:pic>
                    <p:nvPicPr>
                      <p:cNvPr id="5" name="Object 4">
                        <a:extLst>
                          <a:ext uri="{FF2B5EF4-FFF2-40B4-BE49-F238E27FC236}">
                            <a16:creationId xmlns:a16="http://schemas.microsoft.com/office/drawing/2014/main" id="{8C79F954-899E-458D-8C5E-8521432D07AB}"/>
                          </a:ext>
                        </a:extLst>
                      </p:cNvPr>
                      <p:cNvPicPr/>
                      <p:nvPr/>
                    </p:nvPicPr>
                    <p:blipFill>
                      <a:blip r:embed="rId4"/>
                      <a:stretch>
                        <a:fillRect/>
                      </a:stretch>
                    </p:blipFill>
                    <p:spPr>
                      <a:xfrm>
                        <a:off x="628650" y="3833444"/>
                        <a:ext cx="6210301" cy="18034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3734F00-5EA3-4407-B96B-CD5EBA9D788B}"/>
              </a:ext>
            </a:extLst>
          </p:cNvPr>
          <p:cNvGraphicFramePr>
            <a:graphicFrameLocks noGrp="1" noDrilldown="1" noChangeAspect="1" noMove="1" noResize="1"/>
          </p:cNvGraphicFramePr>
          <p:nvPr>
            <p:extLst>
              <p:ext uri="{D42A27DB-BD31-4B8C-83A1-F6EECF244321}">
                <p14:modId xmlns:p14="http://schemas.microsoft.com/office/powerpoint/2010/main" val="4166034314"/>
              </p:ext>
            </p:extLst>
          </p:nvPr>
        </p:nvGraphicFramePr>
        <p:xfrm>
          <a:off x="577850" y="3244850"/>
          <a:ext cx="2349500" cy="228600"/>
        </p:xfrm>
        <a:graphic>
          <a:graphicData uri="http://schemas.openxmlformats.org/presentationml/2006/ole">
            <mc:AlternateContent xmlns:mc="http://schemas.openxmlformats.org/markup-compatibility/2006">
              <mc:Choice xmlns:v="urn:schemas-microsoft-com:vml" Requires="v">
                <p:oleObj name="Equation" r:id="rId5" imgW="2349360" imgH="228600" progId="Equation.DSMT4">
                  <p:embed/>
                </p:oleObj>
              </mc:Choice>
              <mc:Fallback>
                <p:oleObj name="Equation" r:id="rId5" imgW="2349360" imgH="228600" progId="Equation.DSMT4">
                  <p:embed/>
                  <p:pic>
                    <p:nvPicPr>
                      <p:cNvPr id="4" name="Object 3">
                        <a:extLst>
                          <a:ext uri="{FF2B5EF4-FFF2-40B4-BE49-F238E27FC236}">
                            <a16:creationId xmlns:a16="http://schemas.microsoft.com/office/drawing/2014/main" id="{453F829D-D2CC-4D39-9078-DD5B715D5A9F}"/>
                          </a:ext>
                        </a:extLst>
                      </p:cNvPr>
                      <p:cNvPicPr/>
                      <p:nvPr/>
                    </p:nvPicPr>
                    <p:blipFill>
                      <a:blip r:embed="rId6"/>
                      <a:stretch>
                        <a:fillRect/>
                      </a:stretch>
                    </p:blipFill>
                    <p:spPr>
                      <a:xfrm>
                        <a:off x="577850" y="3244850"/>
                        <a:ext cx="2349500" cy="228600"/>
                      </a:xfrm>
                      <a:prstGeom prst="rect">
                        <a:avLst/>
                      </a:prstGeom>
                    </p:spPr>
                  </p:pic>
                </p:oleObj>
              </mc:Fallback>
            </mc:AlternateContent>
          </a:graphicData>
        </a:graphic>
      </p:graphicFrame>
      <p:cxnSp>
        <p:nvCxnSpPr>
          <p:cNvPr id="6" name="Straight Arrow Connector 5">
            <a:extLst>
              <a:ext uri="{FF2B5EF4-FFF2-40B4-BE49-F238E27FC236}">
                <a16:creationId xmlns:a16="http://schemas.microsoft.com/office/drawing/2014/main" id="{ECC70350-A70C-4B3E-9148-766C712BDEE6}"/>
              </a:ext>
            </a:extLst>
          </p:cNvPr>
          <p:cNvCxnSpPr/>
          <p:nvPr/>
        </p:nvCxnSpPr>
        <p:spPr>
          <a:xfrm>
            <a:off x="914400" y="3476866"/>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3DD79510-1D0C-49DE-BF6A-0729EE2B513A}"/>
              </a:ext>
            </a:extLst>
          </p:cNvPr>
          <p:cNvCxnSpPr/>
          <p:nvPr/>
        </p:nvCxnSpPr>
        <p:spPr>
          <a:xfrm>
            <a:off x="1828800" y="347345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B5738E2-3D0B-4751-B544-05A09E6BA12B}"/>
              </a:ext>
            </a:extLst>
          </p:cNvPr>
          <p:cNvCxnSpPr/>
          <p:nvPr/>
        </p:nvCxnSpPr>
        <p:spPr>
          <a:xfrm>
            <a:off x="2819400" y="347345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Application: Determining Commission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just">
                  <a:defRPr sz="2800"/>
                </a:pPr>
                <a:r>
                  <a:rPr lang="en-US" sz="2000" dirty="0">
                    <a:solidFill>
                      <a:srgbClr val="000000"/>
                    </a:solidFill>
                  </a:rPr>
                  <a:t>A saleswoman earns a salary of </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1200</m:t>
                    </m:r>
                  </m:oMath>
                </a14:m>
                <a:r>
                  <a:rPr lang="en-US" sz="2000" dirty="0">
                    <a:solidFill>
                      <a:srgbClr val="000000"/>
                    </a:solidFill>
                  </a:rPr>
                  <a:t> a month plus a commission of </a:t>
                </a:r>
                <a14:m>
                  <m:oMath xmlns:m="http://schemas.openxmlformats.org/officeDocument/2006/math">
                    <m:r>
                      <a:rPr lang="en-US" sz="2000">
                        <a:solidFill>
                          <a:srgbClr val="000000"/>
                        </a:solidFill>
                        <a:latin typeface="Cambria Math" panose="02040503050406030204" pitchFamily="18" charset="0"/>
                      </a:rPr>
                      <m:t>8</m:t>
                    </m:r>
                    <m:r>
                      <a:rPr lang="en-US" sz="2000">
                        <a:solidFill>
                          <a:srgbClr val="000000"/>
                        </a:solidFill>
                        <a:latin typeface="Cambria Math" panose="02040503050406030204" pitchFamily="18" charset="0"/>
                      </a:rPr>
                      <m:t>%</m:t>
                    </m:r>
                  </m:oMath>
                </a14:m>
                <a:r>
                  <a:rPr lang="en-US" sz="2000" dirty="0">
                    <a:solidFill>
                      <a:srgbClr val="000000"/>
                    </a:solidFill>
                  </a:rPr>
                  <a:t> on whatever she sells after she has sold </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8000</m:t>
                    </m:r>
                  </m:oMath>
                </a14:m>
                <a:r>
                  <a:rPr lang="en-US" sz="2000" dirty="0">
                    <a:solidFill>
                      <a:srgbClr val="000000"/>
                    </a:solidFill>
                  </a:rPr>
                  <a:t> in furniture. What did she earn the month she sold </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25</m:t>
                    </m:r>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000</m:t>
                    </m:r>
                  </m:oMath>
                </a14:m>
                <a:r>
                  <a:rPr lang="en-US" sz="2000" dirty="0">
                    <a:solidFill>
                      <a:srgbClr val="000000"/>
                    </a:solidFill>
                  </a:rPr>
                  <a:t> worth of furniture?</a:t>
                </a:r>
              </a:p>
              <a:p>
                <a:pPr algn="just">
                  <a:defRPr sz="2800"/>
                </a:pPr>
                <a:r>
                  <a:rPr lang="en-US" sz="2000" b="1" dirty="0">
                    <a:solidFill>
                      <a:srgbClr val="2D7D9F"/>
                    </a:solidFill>
                  </a:rPr>
                  <a:t>Solution</a:t>
                </a:r>
              </a:p>
              <a:p>
                <a:pPr algn="just">
                  <a:defRPr sz="2800"/>
                </a:pPr>
                <a:r>
                  <a:rPr lang="en-US" sz="2000" dirty="0">
                    <a:solidFill>
                      <a:srgbClr val="000000"/>
                    </a:solidFill>
                  </a:rPr>
                  <a:t>First subtract </a:t>
                </a:r>
                <a:r>
                  <a:rPr lang="en-US" sz="2000" dirty="0">
                    <a:solidFill>
                      <a:srgbClr val="000000"/>
                    </a:solidFill>
                    <a:latin typeface="Cambria Math" panose="02040503050406030204" pitchFamily="18" charset="0"/>
                    <a:ea typeface="Cambria Math" panose="02040503050406030204" pitchFamily="18" charset="0"/>
                  </a:rPr>
                  <a:t>$8000 from $25,000 </a:t>
                </a:r>
                <a:r>
                  <a:rPr lang="en-US" sz="2000" dirty="0">
                    <a:solidFill>
                      <a:srgbClr val="000000"/>
                    </a:solidFill>
                    <a:ea typeface="Cambria Math" panose="02040503050406030204" pitchFamily="18" charset="0"/>
                  </a:rPr>
                  <a:t>to find the amount on which the commission is based.</a:t>
                </a:r>
              </a:p>
              <a:p>
                <a:pPr algn="just">
                  <a:defRPr sz="2800"/>
                </a:pPr>
                <a:endParaRPr lang="en-US" sz="2000" dirty="0">
                  <a:solidFill>
                    <a:srgbClr val="000000"/>
                  </a:solidFill>
                  <a:ea typeface="Cambria Math" panose="02040503050406030204" pitchFamily="18" charset="0"/>
                </a:endParaRPr>
              </a:p>
              <a:p>
                <a:pPr algn="just">
                  <a:defRPr sz="2800"/>
                </a:pPr>
                <a:endParaRPr lang="en-US" sz="800" dirty="0">
                  <a:solidFill>
                    <a:srgbClr val="000000"/>
                  </a:solidFill>
                  <a:ea typeface="Cambria Math" panose="02040503050406030204" pitchFamily="18" charset="0"/>
                </a:endParaRPr>
              </a:p>
              <a:p>
                <a:pPr algn="just">
                  <a:defRPr sz="2800"/>
                </a:pPr>
                <a:r>
                  <a:rPr lang="en-US" sz="2000" dirty="0">
                    <a:solidFill>
                      <a:srgbClr val="000000"/>
                    </a:solidFill>
                    <a:ea typeface="Cambria Math" panose="02040503050406030204" pitchFamily="18" charset="0"/>
                  </a:rPr>
                  <a:t>Now find the amount of the commission.</a:t>
                </a:r>
              </a:p>
              <a:p>
                <a:pPr algn="just">
                  <a:defRPr sz="2800"/>
                </a:pPr>
                <a:endParaRPr lang="en-US" sz="2000" dirty="0">
                  <a:solidFill>
                    <a:srgbClr val="00000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70162AC3-B470-472F-AFAA-9630BE6F5B16}"/>
              </a:ext>
            </a:extLst>
          </p:cNvPr>
          <p:cNvGraphicFramePr>
            <a:graphicFrameLocks noChangeAspect="1"/>
          </p:cNvGraphicFramePr>
          <p:nvPr>
            <p:extLst>
              <p:ext uri="{D42A27DB-BD31-4B8C-83A1-F6EECF244321}">
                <p14:modId xmlns:p14="http://schemas.microsoft.com/office/powerpoint/2010/main" val="153136318"/>
              </p:ext>
            </p:extLst>
          </p:nvPr>
        </p:nvGraphicFramePr>
        <p:xfrm>
          <a:off x="533400" y="3220720"/>
          <a:ext cx="2832100" cy="292100"/>
        </p:xfrm>
        <a:graphic>
          <a:graphicData uri="http://schemas.openxmlformats.org/presentationml/2006/ole">
            <mc:AlternateContent xmlns:mc="http://schemas.openxmlformats.org/markup-compatibility/2006">
              <mc:Choice xmlns:v="urn:schemas-microsoft-com:vml" Requires="v">
                <p:oleObj name="Equation" r:id="rId3" imgW="2831760" imgH="291960" progId="Equation.DSMT4">
                  <p:embed/>
                </p:oleObj>
              </mc:Choice>
              <mc:Fallback>
                <p:oleObj name="Equation" r:id="rId3" imgW="2831760" imgH="291960" progId="Equation.DSMT4">
                  <p:embed/>
                  <p:pic>
                    <p:nvPicPr>
                      <p:cNvPr id="0" name=""/>
                      <p:cNvPicPr/>
                      <p:nvPr/>
                    </p:nvPicPr>
                    <p:blipFill>
                      <a:blip r:embed="rId4"/>
                      <a:stretch>
                        <a:fillRect/>
                      </a:stretch>
                    </p:blipFill>
                    <p:spPr>
                      <a:xfrm>
                        <a:off x="533400" y="3220720"/>
                        <a:ext cx="2832100" cy="29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38F2470-8CBA-4781-9D26-FD10B604FD1D}"/>
              </a:ext>
            </a:extLst>
          </p:cNvPr>
          <p:cNvGraphicFramePr>
            <a:graphicFrameLocks noGrp="1" noDrilldown="1" noMove="1" noResize="1"/>
          </p:cNvGraphicFramePr>
          <p:nvPr>
            <p:extLst>
              <p:ext uri="{D42A27DB-BD31-4B8C-83A1-F6EECF244321}">
                <p14:modId xmlns:p14="http://schemas.microsoft.com/office/powerpoint/2010/main" val="1595818723"/>
              </p:ext>
            </p:extLst>
          </p:nvPr>
        </p:nvGraphicFramePr>
        <p:xfrm>
          <a:off x="425450" y="4057650"/>
          <a:ext cx="2565400" cy="228600"/>
        </p:xfrm>
        <a:graphic>
          <a:graphicData uri="http://schemas.openxmlformats.org/presentationml/2006/ole">
            <mc:AlternateContent xmlns:mc="http://schemas.openxmlformats.org/markup-compatibility/2006">
              <mc:Choice xmlns:v="urn:schemas-microsoft-com:vml" Requires="v">
                <p:oleObj name="Equation" r:id="rId5" imgW="2565360" imgH="228600" progId="Equation.DSMT4">
                  <p:embed/>
                </p:oleObj>
              </mc:Choice>
              <mc:Fallback>
                <p:oleObj name="Equation" r:id="rId5" imgW="2565360" imgH="228600" progId="Equation.DSMT4">
                  <p:embed/>
                  <p:pic>
                    <p:nvPicPr>
                      <p:cNvPr id="5" name="Object 4">
                        <a:extLst>
                          <a:ext uri="{FF2B5EF4-FFF2-40B4-BE49-F238E27FC236}">
                            <a16:creationId xmlns:a16="http://schemas.microsoft.com/office/drawing/2014/main" id="{D3734F00-5EA3-4407-B96B-CD5EBA9D788B}"/>
                          </a:ext>
                        </a:extLst>
                      </p:cNvPr>
                      <p:cNvPicPr/>
                      <p:nvPr/>
                    </p:nvPicPr>
                    <p:blipFill>
                      <a:blip r:embed="rId6"/>
                      <a:stretch>
                        <a:fillRect/>
                      </a:stretch>
                    </p:blipFill>
                    <p:spPr>
                      <a:xfrm>
                        <a:off x="425450" y="4057650"/>
                        <a:ext cx="2565400" cy="228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24F359A-57EF-4672-9B1B-C8CE95489822}"/>
              </a:ext>
            </a:extLst>
          </p:cNvPr>
          <p:cNvGraphicFramePr>
            <a:graphicFrameLocks noGrp="1" noDrilldown="1" noMove="1" noResize="1"/>
          </p:cNvGraphicFramePr>
          <p:nvPr>
            <p:extLst>
              <p:ext uri="{D42A27DB-BD31-4B8C-83A1-F6EECF244321}">
                <p14:modId xmlns:p14="http://schemas.microsoft.com/office/powerpoint/2010/main" val="2447793251"/>
              </p:ext>
            </p:extLst>
          </p:nvPr>
        </p:nvGraphicFramePr>
        <p:xfrm>
          <a:off x="444500" y="4629150"/>
          <a:ext cx="8255000" cy="1016000"/>
        </p:xfrm>
        <a:graphic>
          <a:graphicData uri="http://schemas.openxmlformats.org/presentationml/2006/ole">
            <mc:AlternateContent xmlns:mc="http://schemas.openxmlformats.org/markup-compatibility/2006">
              <mc:Choice xmlns:v="urn:schemas-microsoft-com:vml" Requires="v">
                <p:oleObj name="Equation" r:id="rId7" imgW="8254800" imgH="1015920" progId="Equation.DSMT4">
                  <p:embed/>
                </p:oleObj>
              </mc:Choice>
              <mc:Fallback>
                <p:oleObj name="Equation" r:id="rId7" imgW="8254800" imgH="1015920" progId="Equation.DSMT4">
                  <p:embed/>
                  <p:pic>
                    <p:nvPicPr>
                      <p:cNvPr id="4" name="Object 3">
                        <a:extLst>
                          <a:ext uri="{FF2B5EF4-FFF2-40B4-BE49-F238E27FC236}">
                            <a16:creationId xmlns:a16="http://schemas.microsoft.com/office/drawing/2014/main" id="{50B7A870-ACDD-47EB-8AA9-19A8D0B41540}"/>
                          </a:ext>
                        </a:extLst>
                      </p:cNvPr>
                      <p:cNvPicPr/>
                      <p:nvPr/>
                    </p:nvPicPr>
                    <p:blipFill>
                      <a:blip r:embed="rId8"/>
                      <a:stretch>
                        <a:fillRect/>
                      </a:stretch>
                    </p:blipFill>
                    <p:spPr>
                      <a:xfrm>
                        <a:off x="444500" y="4629150"/>
                        <a:ext cx="8255000" cy="1016000"/>
                      </a:xfrm>
                      <a:prstGeom prst="rect">
                        <a:avLst/>
                      </a:prstGeom>
                    </p:spPr>
                  </p:pic>
                </p:oleObj>
              </mc:Fallback>
            </mc:AlternateContent>
          </a:graphicData>
        </a:graphic>
      </p:graphicFrame>
      <p:cxnSp>
        <p:nvCxnSpPr>
          <p:cNvPr id="7" name="Straight Arrow Connector 6">
            <a:extLst>
              <a:ext uri="{FF2B5EF4-FFF2-40B4-BE49-F238E27FC236}">
                <a16:creationId xmlns:a16="http://schemas.microsoft.com/office/drawing/2014/main" id="{3A181FBE-840F-4C24-A6C6-7945FB9A173C}"/>
              </a:ext>
            </a:extLst>
          </p:cNvPr>
          <p:cNvCxnSpPr/>
          <p:nvPr/>
        </p:nvCxnSpPr>
        <p:spPr>
          <a:xfrm>
            <a:off x="762000" y="428625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99DDDB77-D4B8-413D-B47A-B7C7FEC06A28}"/>
              </a:ext>
            </a:extLst>
          </p:cNvPr>
          <p:cNvCxnSpPr/>
          <p:nvPr/>
        </p:nvCxnSpPr>
        <p:spPr>
          <a:xfrm>
            <a:off x="1676400" y="428625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509B828-948A-449E-8FCA-EBCB05BC7C9D}"/>
              </a:ext>
            </a:extLst>
          </p:cNvPr>
          <p:cNvCxnSpPr/>
          <p:nvPr/>
        </p:nvCxnSpPr>
        <p:spPr>
          <a:xfrm>
            <a:off x="2895600" y="4286250"/>
            <a:ext cx="0" cy="23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9: Application: Finding the Percent Increase</a:t>
            </a:r>
          </a:p>
        </p:txBody>
      </p:sp>
      <p:sp>
        <p:nvSpPr>
          <p:cNvPr id="3" name="Text Placeholder 2"/>
          <p:cNvSpPr>
            <a:spLocks noGrp="1"/>
          </p:cNvSpPr>
          <p:nvPr>
            <p:ph type="body" sz="quarter" idx="10"/>
          </p:nvPr>
        </p:nvSpPr>
        <p:spPr>
          <a:xfrm>
            <a:off x="457200" y="1029287"/>
            <a:ext cx="8229600" cy="5219113"/>
          </a:xfrm>
        </p:spPr>
        <p:txBody>
          <a:bodyPr>
            <a:normAutofit/>
          </a:bodyPr>
          <a:lstStyle/>
          <a:p>
            <a:pPr algn="just"/>
            <a:r>
              <a:rPr sz="1600" dirty="0" err="1">
                <a:solidFill>
                  <a:srgbClr val="000000"/>
                </a:solidFill>
              </a:rPr>
              <a:t>Akshi</a:t>
            </a:r>
            <a:r>
              <a:rPr sz="1600" dirty="0">
                <a:solidFill>
                  <a:srgbClr val="000000"/>
                </a:solidFill>
              </a:rPr>
              <a:t> sells homemade greeting cards on the internet. Last year she sold </a:t>
            </a:r>
            <a:r>
              <a:rPr sz="1600" dirty="0">
                <a:solidFill>
                  <a:srgbClr val="000000"/>
                </a:solidFill>
                <a:latin typeface="Cambria Math"/>
              </a:rPr>
              <a:t>160</a:t>
            </a:r>
            <a:r>
              <a:rPr sz="1600" dirty="0">
                <a:solidFill>
                  <a:srgbClr val="000000"/>
                </a:solidFill>
              </a:rPr>
              <a:t> cards. This year she sold </a:t>
            </a:r>
            <a:r>
              <a:rPr sz="1600" dirty="0">
                <a:solidFill>
                  <a:srgbClr val="000000"/>
                </a:solidFill>
                <a:latin typeface="Cambria Math"/>
              </a:rPr>
              <a:t>176</a:t>
            </a:r>
            <a:r>
              <a:rPr sz="1600" dirty="0">
                <a:solidFill>
                  <a:srgbClr val="000000"/>
                </a:solidFill>
              </a:rPr>
              <a:t> cards. What was her percent increase in sales from last year to this year?</a:t>
            </a:r>
            <a:endParaRPr lang="en-US" sz="1600" dirty="0">
              <a:solidFill>
                <a:srgbClr val="000000"/>
              </a:solidFill>
            </a:endParaRPr>
          </a:p>
          <a:p>
            <a:pPr algn="just"/>
            <a:r>
              <a:rPr lang="en-US" sz="1600" b="1" dirty="0">
                <a:solidFill>
                  <a:srgbClr val="2D7D9F"/>
                </a:solidFill>
              </a:rPr>
              <a:t>Solution</a:t>
            </a:r>
          </a:p>
          <a:p>
            <a:pPr algn="just"/>
            <a:r>
              <a:rPr lang="en-US" sz="1600" dirty="0">
                <a:solidFill>
                  <a:srgbClr val="000000"/>
                </a:solidFill>
              </a:rPr>
              <a:t>First, find the increase in sales from last year to this year.</a:t>
            </a:r>
          </a:p>
          <a:p>
            <a:pPr algn="just"/>
            <a:endParaRPr lang="en-US" sz="1800" dirty="0">
              <a:solidFill>
                <a:srgbClr val="000000"/>
              </a:solidFill>
            </a:endParaRPr>
          </a:p>
          <a:p>
            <a:pPr algn="just"/>
            <a:endParaRPr lang="en-US" sz="1800" dirty="0">
              <a:solidFill>
                <a:srgbClr val="000000"/>
              </a:solidFill>
            </a:endParaRPr>
          </a:p>
          <a:p>
            <a:pPr algn="just"/>
            <a:endParaRPr lang="en-US" sz="1800" dirty="0">
              <a:solidFill>
                <a:srgbClr val="000000"/>
              </a:solidFill>
            </a:endParaRPr>
          </a:p>
          <a:p>
            <a:pPr algn="just"/>
            <a:r>
              <a:rPr lang="en-US" sz="1600" dirty="0">
                <a:solidFill>
                  <a:srgbClr val="000000"/>
                </a:solidFill>
              </a:rPr>
              <a:t>Now determine the percent increase by finding what percent </a:t>
            </a:r>
            <a:r>
              <a:rPr lang="en-US" sz="1600" dirty="0">
                <a:solidFill>
                  <a:srgbClr val="000000"/>
                </a:solidFill>
                <a:latin typeface="Cambria Math" panose="02040503050406030204" pitchFamily="18" charset="0"/>
                <a:ea typeface="Cambria Math" panose="02040503050406030204" pitchFamily="18" charset="0"/>
              </a:rPr>
              <a:t>16 </a:t>
            </a:r>
            <a:r>
              <a:rPr lang="en-US" sz="1600" dirty="0">
                <a:solidFill>
                  <a:srgbClr val="000000"/>
                </a:solidFill>
                <a:ea typeface="Cambria Math" panose="02040503050406030204" pitchFamily="18" charset="0"/>
              </a:rPr>
              <a:t>is of </a:t>
            </a:r>
            <a:r>
              <a:rPr lang="en-US" sz="1600" dirty="0">
                <a:solidFill>
                  <a:srgbClr val="000000"/>
                </a:solidFill>
                <a:latin typeface="Cambria Math" panose="02040503050406030204" pitchFamily="18" charset="0"/>
                <a:ea typeface="Cambria Math" panose="02040503050406030204" pitchFamily="18" charset="0"/>
              </a:rPr>
              <a:t>160. </a:t>
            </a:r>
            <a:r>
              <a:rPr lang="en-US" sz="1600" dirty="0">
                <a:solidFill>
                  <a:srgbClr val="000000"/>
                </a:solidFill>
                <a:ea typeface="Cambria Math" panose="02040503050406030204" pitchFamily="18" charset="0"/>
              </a:rPr>
              <a:t>Use </a:t>
            </a:r>
            <a:r>
              <a:rPr lang="en-US" sz="1600" dirty="0">
                <a:solidFill>
                  <a:srgbClr val="000000"/>
                </a:solidFill>
                <a:latin typeface="Cambria Math" panose="02040503050406030204" pitchFamily="18" charset="0"/>
                <a:ea typeface="Cambria Math" panose="02040503050406030204" pitchFamily="18" charset="0"/>
              </a:rPr>
              <a:t>160 </a:t>
            </a:r>
            <a:r>
              <a:rPr lang="en-US" sz="1600" dirty="0">
                <a:solidFill>
                  <a:srgbClr val="000000"/>
                </a:solidFill>
                <a:ea typeface="Cambria Math" panose="02040503050406030204" pitchFamily="18" charset="0"/>
              </a:rPr>
              <a:t>as the base because we want to find the percent increase from last year’s sales.</a:t>
            </a:r>
          </a:p>
          <a:p>
            <a:pPr algn="just"/>
            <a:endParaRPr lang="en-US" sz="1800" dirty="0">
              <a:solidFill>
                <a:srgbClr val="000000"/>
              </a:solidFill>
              <a:ea typeface="Cambria Math" panose="02040503050406030204" pitchFamily="18" charset="0"/>
            </a:endParaRPr>
          </a:p>
          <a:p>
            <a:pPr algn="just"/>
            <a:endParaRPr lang="en-US" sz="1800" dirty="0">
              <a:solidFill>
                <a:srgbClr val="000000"/>
              </a:solidFill>
              <a:ea typeface="Cambria Math" panose="02040503050406030204" pitchFamily="18" charset="0"/>
            </a:endParaRPr>
          </a:p>
          <a:p>
            <a:pPr algn="just"/>
            <a:endParaRPr lang="en-US" sz="1800" dirty="0">
              <a:solidFill>
                <a:srgbClr val="000000"/>
              </a:solidFill>
              <a:ea typeface="Cambria Math" panose="02040503050406030204" pitchFamily="18" charset="0"/>
            </a:endParaRPr>
          </a:p>
          <a:p>
            <a:pPr algn="just"/>
            <a:endParaRPr lang="en-US" sz="1800" dirty="0">
              <a:solidFill>
                <a:srgbClr val="000000"/>
              </a:solidFill>
              <a:ea typeface="Cambria Math" panose="02040503050406030204" pitchFamily="18" charset="0"/>
            </a:endParaRPr>
          </a:p>
          <a:p>
            <a:pPr algn="just"/>
            <a:endParaRPr lang="en-US" sz="1800" dirty="0">
              <a:solidFill>
                <a:srgbClr val="000000"/>
              </a:solidFill>
              <a:ea typeface="Cambria Math" panose="02040503050406030204" pitchFamily="18" charset="0"/>
            </a:endParaRPr>
          </a:p>
          <a:p>
            <a:pPr algn="just"/>
            <a:endParaRPr lang="en-US" sz="1800" dirty="0">
              <a:solidFill>
                <a:srgbClr val="000000"/>
              </a:solidFill>
              <a:ea typeface="Cambria Math" panose="02040503050406030204" pitchFamily="18" charset="0"/>
            </a:endParaRPr>
          </a:p>
          <a:p>
            <a:pPr algn="just"/>
            <a:r>
              <a:rPr lang="en-US" sz="1600" dirty="0" err="1">
                <a:solidFill>
                  <a:srgbClr val="000000"/>
                </a:solidFill>
              </a:rPr>
              <a:t>Akshi’s</a:t>
            </a:r>
            <a:r>
              <a:rPr lang="en-US" sz="1600" dirty="0">
                <a:solidFill>
                  <a:srgbClr val="000000"/>
                </a:solidFill>
              </a:rPr>
              <a:t> percent increase in sales was 10%.</a:t>
            </a:r>
            <a:endParaRPr sz="1600" dirty="0">
              <a:solidFill>
                <a:srgbClr val="000000"/>
              </a:solidFill>
            </a:endParaRPr>
          </a:p>
        </p:txBody>
      </p:sp>
      <p:graphicFrame>
        <p:nvGraphicFramePr>
          <p:cNvPr id="4" name="Object 3">
            <a:extLst>
              <a:ext uri="{FF2B5EF4-FFF2-40B4-BE49-F238E27FC236}">
                <a16:creationId xmlns:a16="http://schemas.microsoft.com/office/drawing/2014/main" id="{897015CF-AFEE-4BB5-BDA9-A7D7706DE29B}"/>
              </a:ext>
            </a:extLst>
          </p:cNvPr>
          <p:cNvGraphicFramePr>
            <a:graphicFrameLocks noChangeAspect="1"/>
          </p:cNvGraphicFramePr>
          <p:nvPr>
            <p:extLst>
              <p:ext uri="{D42A27DB-BD31-4B8C-83A1-F6EECF244321}">
                <p14:modId xmlns:p14="http://schemas.microsoft.com/office/powerpoint/2010/main" val="2563907643"/>
              </p:ext>
            </p:extLst>
          </p:nvPr>
        </p:nvGraphicFramePr>
        <p:xfrm>
          <a:off x="3035300" y="2210093"/>
          <a:ext cx="2438400" cy="952500"/>
        </p:xfrm>
        <a:graphic>
          <a:graphicData uri="http://schemas.openxmlformats.org/presentationml/2006/ole">
            <mc:AlternateContent xmlns:mc="http://schemas.openxmlformats.org/markup-compatibility/2006">
              <mc:Choice xmlns:v="urn:schemas-microsoft-com:vml" Requires="v">
                <p:oleObj name="Equation" r:id="rId2" imgW="2438280" imgH="952200" progId="Equation.DSMT4">
                  <p:embed/>
                </p:oleObj>
              </mc:Choice>
              <mc:Fallback>
                <p:oleObj name="Equation" r:id="rId2" imgW="2438280" imgH="952200" progId="Equation.DSMT4">
                  <p:embed/>
                  <p:pic>
                    <p:nvPicPr>
                      <p:cNvPr id="0" name=""/>
                      <p:cNvPicPr/>
                      <p:nvPr/>
                    </p:nvPicPr>
                    <p:blipFill>
                      <a:blip r:embed="rId3"/>
                      <a:stretch>
                        <a:fillRect/>
                      </a:stretch>
                    </p:blipFill>
                    <p:spPr>
                      <a:xfrm>
                        <a:off x="3035300" y="2210093"/>
                        <a:ext cx="2438400" cy="952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14498A43-80DD-467D-81D5-CD5B3F30C91E}"/>
              </a:ext>
            </a:extLst>
          </p:cNvPr>
          <p:cNvGraphicFramePr/>
          <p:nvPr>
            <p:extLst>
              <p:ext uri="{D42A27DB-BD31-4B8C-83A1-F6EECF244321}">
                <p14:modId xmlns:p14="http://schemas.microsoft.com/office/powerpoint/2010/main" val="1996705956"/>
              </p:ext>
            </p:extLst>
          </p:nvPr>
        </p:nvGraphicFramePr>
        <p:xfrm>
          <a:off x="3181350" y="3772046"/>
          <a:ext cx="2146300" cy="1866900"/>
        </p:xfrm>
        <a:graphic>
          <a:graphicData uri="http://schemas.openxmlformats.org/presentationml/2006/ole">
            <mc:AlternateContent xmlns:mc="http://schemas.openxmlformats.org/markup-compatibility/2006">
              <mc:Choice xmlns:v="urn:schemas-microsoft-com:vml" Requires="v">
                <p:oleObj name="Equation" r:id="rId4" imgW="2145960" imgH="1866600" progId="Equation.DSMT4">
                  <p:embed/>
                </p:oleObj>
              </mc:Choice>
              <mc:Fallback>
                <p:oleObj name="Equation" r:id="rId4" imgW="2145960" imgH="1866600" progId="Equation.DSMT4">
                  <p:embed/>
                  <p:pic>
                    <p:nvPicPr>
                      <p:cNvPr id="5" name="Object 4">
                        <a:extLst>
                          <a:ext uri="{FF2B5EF4-FFF2-40B4-BE49-F238E27FC236}">
                            <a16:creationId xmlns:a16="http://schemas.microsoft.com/office/drawing/2014/main" id="{238F2470-8CBA-4781-9D26-FD10B604FD1D}"/>
                          </a:ext>
                        </a:extLst>
                      </p:cNvPr>
                      <p:cNvPicPr/>
                      <p:nvPr/>
                    </p:nvPicPr>
                    <p:blipFill>
                      <a:blip r:embed="rId5"/>
                      <a:stretch>
                        <a:fillRect/>
                      </a:stretch>
                    </p:blipFill>
                    <p:spPr>
                      <a:xfrm>
                        <a:off x="3181350" y="3772046"/>
                        <a:ext cx="2146300" cy="1866900"/>
                      </a:xfrm>
                      <a:prstGeom prst="rect">
                        <a:avLst/>
                      </a:prstGeom>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10: Application: Finding the Percent Decrease</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just">
                  <a:defRPr sz="2800"/>
                </a:pPr>
                <a:r>
                  <a:rPr lang="en-US" sz="1600" dirty="0">
                    <a:solidFill>
                      <a:srgbClr val="000000"/>
                    </a:solidFill>
                  </a:rPr>
                  <a:t>Three years ago you bought a new car for </a:t>
                </a:r>
                <a14:m>
                  <m:oMath xmlns:m="http://schemas.openxmlformats.org/officeDocument/2006/math">
                    <m:r>
                      <a:rPr lang="en-US" sz="1600">
                        <a:solidFill>
                          <a:srgbClr val="000000"/>
                        </a:solidFill>
                        <a:latin typeface="Cambria Math" panose="02040503050406030204" pitchFamily="18" charset="0"/>
                      </a:rPr>
                      <m:t>$</m:t>
                    </m:r>
                    <m:r>
                      <a:rPr lang="en-US" sz="1600">
                        <a:solidFill>
                          <a:srgbClr val="000000"/>
                        </a:solidFill>
                        <a:latin typeface="Cambria Math" panose="02040503050406030204" pitchFamily="18" charset="0"/>
                      </a:rPr>
                      <m:t>25</m:t>
                    </m:r>
                    <m:r>
                      <a:rPr lang="en-US" sz="1600">
                        <a:solidFill>
                          <a:srgbClr val="000000"/>
                        </a:solidFill>
                        <a:latin typeface="Cambria Math" panose="02040503050406030204" pitchFamily="18" charset="0"/>
                      </a:rPr>
                      <m:t>,</m:t>
                    </m:r>
                    <m:r>
                      <a:rPr lang="en-US" sz="1600">
                        <a:solidFill>
                          <a:srgbClr val="000000"/>
                        </a:solidFill>
                        <a:latin typeface="Cambria Math" panose="02040503050406030204" pitchFamily="18" charset="0"/>
                      </a:rPr>
                      <m:t>000</m:t>
                    </m:r>
                  </m:oMath>
                </a14:m>
                <a:r>
                  <a:rPr lang="en-US" sz="1600" dirty="0">
                    <a:solidFill>
                      <a:srgbClr val="000000"/>
                    </a:solidFill>
                  </a:rPr>
                  <a:t>. Your business is doing well, and you are now looking for another new car and want to trade in your first car. The dealer has told you that the trade in value of your car is now </a:t>
                </a:r>
                <a14:m>
                  <m:oMath xmlns:m="http://schemas.openxmlformats.org/officeDocument/2006/math">
                    <m:r>
                      <a:rPr lang="en-US" sz="1600">
                        <a:solidFill>
                          <a:srgbClr val="000000"/>
                        </a:solidFill>
                        <a:latin typeface="Cambria Math" panose="02040503050406030204" pitchFamily="18" charset="0"/>
                      </a:rPr>
                      <m:t>$</m:t>
                    </m:r>
                    <m:r>
                      <a:rPr lang="en-US" sz="1600">
                        <a:solidFill>
                          <a:srgbClr val="000000"/>
                        </a:solidFill>
                        <a:latin typeface="Cambria Math" panose="02040503050406030204" pitchFamily="18" charset="0"/>
                      </a:rPr>
                      <m:t>14</m:t>
                    </m:r>
                    <m:r>
                      <a:rPr lang="en-US" sz="1600">
                        <a:solidFill>
                          <a:srgbClr val="000000"/>
                        </a:solidFill>
                        <a:latin typeface="Cambria Math" panose="02040503050406030204" pitchFamily="18" charset="0"/>
                      </a:rPr>
                      <m:t>,</m:t>
                    </m:r>
                    <m:r>
                      <a:rPr lang="en-US" sz="1600">
                        <a:solidFill>
                          <a:srgbClr val="000000"/>
                        </a:solidFill>
                        <a:latin typeface="Cambria Math" panose="02040503050406030204" pitchFamily="18" charset="0"/>
                      </a:rPr>
                      <m:t>500</m:t>
                    </m:r>
                  </m:oMath>
                </a14:m>
                <a:r>
                  <a:rPr lang="en-US" sz="1600" dirty="0">
                    <a:solidFill>
                      <a:srgbClr val="000000"/>
                    </a:solidFill>
                  </a:rPr>
                  <a:t>. What is the percent decrease in the value of your car?</a:t>
                </a:r>
              </a:p>
              <a:p>
                <a:pPr algn="just">
                  <a:defRPr sz="2800"/>
                </a:pPr>
                <a:r>
                  <a:rPr lang="en-US" sz="1600" b="1" dirty="0">
                    <a:solidFill>
                      <a:srgbClr val="2D7D9F"/>
                    </a:solidFill>
                  </a:rPr>
                  <a:t>Solution</a:t>
                </a:r>
              </a:p>
              <a:p>
                <a:pPr algn="just">
                  <a:defRPr sz="2800"/>
                </a:pPr>
                <a:r>
                  <a:rPr lang="en-US" sz="1600" dirty="0">
                    <a:solidFill>
                      <a:srgbClr val="000000"/>
                    </a:solidFill>
                  </a:rPr>
                  <a:t>First, find the actual decrease in the value.</a:t>
                </a:r>
              </a:p>
              <a:p>
                <a:pPr algn="just">
                  <a:defRPr sz="2800"/>
                </a:pPr>
                <a:endParaRPr lang="en-US" sz="1600" dirty="0">
                  <a:solidFill>
                    <a:srgbClr val="000000"/>
                  </a:solidFill>
                </a:endParaRPr>
              </a:p>
              <a:p>
                <a:pPr algn="just">
                  <a:defRPr sz="2800"/>
                </a:pPr>
                <a:endParaRPr lang="en-US" sz="1600" dirty="0">
                  <a:solidFill>
                    <a:srgbClr val="000000"/>
                  </a:solidFill>
                </a:endParaRPr>
              </a:p>
              <a:p>
                <a:pPr algn="just">
                  <a:defRPr sz="2800"/>
                </a:pPr>
                <a:endParaRPr lang="en-US" sz="1600" dirty="0">
                  <a:solidFill>
                    <a:srgbClr val="000000"/>
                  </a:solidFill>
                </a:endParaRPr>
              </a:p>
              <a:p>
                <a:pPr algn="just">
                  <a:defRPr sz="2800"/>
                </a:pPr>
                <a:r>
                  <a:rPr lang="en-US" sz="1600" dirty="0">
                    <a:solidFill>
                      <a:srgbClr val="000000"/>
                    </a:solidFill>
                  </a:rPr>
                  <a:t>Now we find the percent decrease by finding what percent </a:t>
                </a:r>
                <a:r>
                  <a:rPr lang="en-US" sz="1600" dirty="0">
                    <a:solidFill>
                      <a:srgbClr val="000000"/>
                    </a:solidFill>
                    <a:latin typeface="Cambria Math" panose="02040503050406030204" pitchFamily="18" charset="0"/>
                    <a:ea typeface="Cambria Math" panose="02040503050406030204" pitchFamily="18" charset="0"/>
                  </a:rPr>
                  <a:t>$10,500 </a:t>
                </a:r>
                <a:r>
                  <a:rPr lang="en-US" sz="1600" dirty="0">
                    <a:solidFill>
                      <a:srgbClr val="000000"/>
                    </a:solidFill>
                    <a:ea typeface="Cambria Math" panose="02040503050406030204" pitchFamily="18" charset="0"/>
                  </a:rPr>
                  <a:t>(the decrease in value) is of </a:t>
                </a:r>
                <a:r>
                  <a:rPr lang="en-US" sz="1600" dirty="0">
                    <a:solidFill>
                      <a:srgbClr val="000000"/>
                    </a:solidFill>
                    <a:latin typeface="Cambria Math" panose="02040503050406030204" pitchFamily="18" charset="0"/>
                    <a:ea typeface="Cambria Math" panose="02040503050406030204" pitchFamily="18" charset="0"/>
                  </a:rPr>
                  <a:t>$25,000 </a:t>
                </a:r>
                <a:r>
                  <a:rPr lang="en-US" sz="1600" dirty="0">
                    <a:solidFill>
                      <a:srgbClr val="000000"/>
                    </a:solidFill>
                    <a:ea typeface="Cambria Math" panose="02040503050406030204" pitchFamily="18" charset="0"/>
                  </a:rPr>
                  <a:t>(the base price).</a:t>
                </a:r>
              </a:p>
              <a:p>
                <a:pPr algn="just">
                  <a:defRPr sz="2800"/>
                </a:pPr>
                <a:endParaRPr lang="en-US" sz="1600" dirty="0">
                  <a:solidFill>
                    <a:srgbClr val="000000"/>
                  </a:solidFill>
                  <a:ea typeface="Cambria Math" panose="02040503050406030204" pitchFamily="18" charset="0"/>
                </a:endParaRPr>
              </a:p>
              <a:p>
                <a:pPr algn="just">
                  <a:defRPr sz="2800"/>
                </a:pPr>
                <a:endParaRPr lang="en-US" sz="1600" dirty="0">
                  <a:solidFill>
                    <a:srgbClr val="000000"/>
                  </a:solidFill>
                  <a:ea typeface="Cambria Math" panose="02040503050406030204" pitchFamily="18" charset="0"/>
                </a:endParaRPr>
              </a:p>
              <a:p>
                <a:pPr algn="just">
                  <a:defRPr sz="2800"/>
                </a:pPr>
                <a:endParaRPr lang="en-US" sz="1600" dirty="0">
                  <a:solidFill>
                    <a:srgbClr val="000000"/>
                  </a:solidFill>
                  <a:ea typeface="Cambria Math" panose="02040503050406030204" pitchFamily="18" charset="0"/>
                </a:endParaRPr>
              </a:p>
              <a:p>
                <a:pPr algn="just">
                  <a:defRPr sz="2800"/>
                </a:pPr>
                <a:endParaRPr lang="en-US" sz="1600" dirty="0">
                  <a:solidFill>
                    <a:srgbClr val="000000"/>
                  </a:solidFill>
                  <a:ea typeface="Cambria Math" panose="02040503050406030204" pitchFamily="18" charset="0"/>
                </a:endParaRPr>
              </a:p>
              <a:p>
                <a:pPr algn="just">
                  <a:defRPr sz="2800"/>
                </a:pPr>
                <a:endParaRPr lang="en-US" sz="1600" dirty="0">
                  <a:solidFill>
                    <a:srgbClr val="000000"/>
                  </a:solidFill>
                  <a:ea typeface="Cambria Math" panose="02040503050406030204" pitchFamily="18" charset="0"/>
                </a:endParaRPr>
              </a:p>
              <a:p>
                <a:pPr algn="just">
                  <a:defRPr sz="2800"/>
                </a:pPr>
                <a:endParaRPr lang="en-US" sz="1600" dirty="0">
                  <a:solidFill>
                    <a:srgbClr val="000000"/>
                  </a:solidFill>
                  <a:ea typeface="Cambria Math" panose="02040503050406030204" pitchFamily="18" charset="0"/>
                </a:endParaRPr>
              </a:p>
              <a:p>
                <a:pPr algn="just">
                  <a:defRPr sz="2800"/>
                </a:pPr>
                <a:r>
                  <a:rPr lang="en-US" sz="1600" dirty="0">
                    <a:solidFill>
                      <a:srgbClr val="000000"/>
                    </a:solidFill>
                    <a:ea typeface="Cambria Math" panose="02040503050406030204" pitchFamily="18" charset="0"/>
                  </a:rPr>
                  <a:t>So the percent decrease in the value of your car is </a:t>
                </a:r>
                <a:r>
                  <a:rPr lang="en-US" sz="1600" dirty="0">
                    <a:solidFill>
                      <a:srgbClr val="000000"/>
                    </a:solidFill>
                    <a:latin typeface="Cambria Math" panose="02040503050406030204" pitchFamily="18" charset="0"/>
                    <a:ea typeface="Cambria Math" panose="02040503050406030204" pitchFamily="18" charset="0"/>
                  </a:rPr>
                  <a:t>42%</a:t>
                </a:r>
                <a:r>
                  <a:rPr lang="en-US" sz="1600" dirty="0">
                    <a:solidFill>
                      <a:srgbClr val="000000"/>
                    </a:solidFill>
                    <a:ea typeface="Cambria Math" panose="02040503050406030204" pitchFamily="18" charset="0"/>
                  </a:rPr>
                  <a:t>.</a:t>
                </a:r>
              </a:p>
              <a:p>
                <a:pPr algn="just">
                  <a:defRPr sz="2800"/>
                </a:pPr>
                <a:endParaRPr lang="en-US" sz="1800" dirty="0">
                  <a:solidFill>
                    <a:srgbClr val="0070C0"/>
                  </a:solidFill>
                  <a:latin typeface="Cambria Math" panose="02040503050406030204" pitchFamily="18" charset="0"/>
                  <a:ea typeface="Cambria Math" panose="02040503050406030204" pitchFamily="18" charset="0"/>
                </a:endParaRPr>
              </a:p>
              <a:p>
                <a:pPr algn="just">
                  <a:defRPr sz="2800"/>
                </a:pPr>
                <a:endParaRPr lang="en-US" sz="2400" dirty="0">
                  <a:solidFill>
                    <a:srgbClr val="00000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370" t="-368" r="-370"/>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478DDBC7-4898-40E0-83C9-B32DCD489AF5}"/>
              </a:ext>
            </a:extLst>
          </p:cNvPr>
          <p:cNvGraphicFramePr>
            <a:graphicFrameLocks noChangeAspect="1"/>
          </p:cNvGraphicFramePr>
          <p:nvPr>
            <p:extLst>
              <p:ext uri="{D42A27DB-BD31-4B8C-83A1-F6EECF244321}">
                <p14:modId xmlns:p14="http://schemas.microsoft.com/office/powerpoint/2010/main" val="1632989537"/>
              </p:ext>
            </p:extLst>
          </p:nvPr>
        </p:nvGraphicFramePr>
        <p:xfrm>
          <a:off x="3352800" y="2362200"/>
          <a:ext cx="2755900" cy="990600"/>
        </p:xfrm>
        <a:graphic>
          <a:graphicData uri="http://schemas.openxmlformats.org/presentationml/2006/ole">
            <mc:AlternateContent xmlns:mc="http://schemas.openxmlformats.org/markup-compatibility/2006">
              <mc:Choice xmlns:v="urn:schemas-microsoft-com:vml" Requires="v">
                <p:oleObj name="Equation" r:id="rId3" imgW="2755800" imgH="990360" progId="Equation.DSMT4">
                  <p:embed/>
                </p:oleObj>
              </mc:Choice>
              <mc:Fallback>
                <p:oleObj name="Equation" r:id="rId3" imgW="2755800" imgH="990360" progId="Equation.DSMT4">
                  <p:embed/>
                  <p:pic>
                    <p:nvPicPr>
                      <p:cNvPr id="4" name="Object 3">
                        <a:extLst>
                          <a:ext uri="{FF2B5EF4-FFF2-40B4-BE49-F238E27FC236}">
                            <a16:creationId xmlns:a16="http://schemas.microsoft.com/office/drawing/2014/main" id="{897015CF-AFEE-4BB5-BDA9-A7D7706DE29B}"/>
                          </a:ext>
                        </a:extLst>
                      </p:cNvPr>
                      <p:cNvPicPr/>
                      <p:nvPr/>
                    </p:nvPicPr>
                    <p:blipFill>
                      <a:blip r:embed="rId4"/>
                      <a:stretch>
                        <a:fillRect/>
                      </a:stretch>
                    </p:blipFill>
                    <p:spPr>
                      <a:xfrm>
                        <a:off x="3352800" y="2362200"/>
                        <a:ext cx="2755900" cy="990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D137D62-F9F7-4103-B26B-8C43879A9E05}"/>
              </a:ext>
            </a:extLst>
          </p:cNvPr>
          <p:cNvGraphicFramePr/>
          <p:nvPr>
            <p:extLst>
              <p:ext uri="{D42A27DB-BD31-4B8C-83A1-F6EECF244321}">
                <p14:modId xmlns:p14="http://schemas.microsoft.com/office/powerpoint/2010/main" val="970260166"/>
              </p:ext>
            </p:extLst>
          </p:nvPr>
        </p:nvGraphicFramePr>
        <p:xfrm>
          <a:off x="2990850" y="3657600"/>
          <a:ext cx="2743200" cy="1892300"/>
        </p:xfrm>
        <a:graphic>
          <a:graphicData uri="http://schemas.openxmlformats.org/presentationml/2006/ole">
            <mc:AlternateContent xmlns:mc="http://schemas.openxmlformats.org/markup-compatibility/2006">
              <mc:Choice xmlns:v="urn:schemas-microsoft-com:vml" Requires="v">
                <p:oleObj name="Equation" r:id="rId5" imgW="2743200" imgH="1892160" progId="Equation.DSMT4">
                  <p:embed/>
                </p:oleObj>
              </mc:Choice>
              <mc:Fallback>
                <p:oleObj name="Equation" r:id="rId5" imgW="2743200" imgH="1892160" progId="Equation.DSMT4">
                  <p:embed/>
                  <p:pic>
                    <p:nvPicPr>
                      <p:cNvPr id="5" name="Object 4">
                        <a:extLst>
                          <a:ext uri="{FF2B5EF4-FFF2-40B4-BE49-F238E27FC236}">
                            <a16:creationId xmlns:a16="http://schemas.microsoft.com/office/drawing/2014/main" id="{14498A43-80DD-467D-81D5-CD5B3F30C91E}"/>
                          </a:ext>
                        </a:extLst>
                      </p:cNvPr>
                      <p:cNvPicPr/>
                      <p:nvPr/>
                    </p:nvPicPr>
                    <p:blipFill>
                      <a:blip r:embed="rId6"/>
                      <a:stretch>
                        <a:fillRect/>
                      </a:stretch>
                    </p:blipFill>
                    <p:spPr>
                      <a:xfrm>
                        <a:off x="2990850" y="3657600"/>
                        <a:ext cx="2743200" cy="1892300"/>
                      </a:xfrm>
                      <a:prstGeom prst="rect">
                        <a:avLst/>
                      </a:prstGeom>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11: Application: Calculating Percent of Profit</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000" dirty="0">
                    <a:solidFill>
                      <a:srgbClr val="000000"/>
                    </a:solidFill>
                  </a:rPr>
                  <a:t>Calculate the percent of profit for both a. and b. and tell which is the better investment.</a:t>
                </a:r>
              </a:p>
              <a:p>
                <a:pPr marL="514350" indent="-514350">
                  <a:buFont typeface="+mj-lt"/>
                  <a:buAutoNum type="alphaLcPeriod"/>
                  <a:defRPr sz="2800"/>
                </a:pPr>
                <a:r>
                  <a:rPr lang="en-US" sz="2000" dirty="0">
                    <a:solidFill>
                      <a:srgbClr val="000000"/>
                    </a:solidFill>
                  </a:rPr>
                  <a:t>​</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300</m:t>
                    </m:r>
                  </m:oMath>
                </a14:m>
                <a:r>
                  <a:rPr lang="en-US" sz="2000" dirty="0">
                    <a:solidFill>
                      <a:srgbClr val="000000"/>
                    </a:solidFill>
                  </a:rPr>
                  <a:t> profit on an investment of </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2400</m:t>
                    </m:r>
                  </m:oMath>
                </a14:m>
                <a:r>
                  <a:rPr lang="en-US" sz="2000" dirty="0">
                    <a:solidFill>
                      <a:srgbClr val="000000"/>
                    </a:solidFill>
                  </a:rPr>
                  <a:t> or</a:t>
                </a:r>
              </a:p>
              <a:p>
                <a:pPr marL="514350" indent="-514350">
                  <a:buFont typeface="+mj-lt"/>
                  <a:buAutoNum type="alphaLcPeriod" startAt="2"/>
                  <a:defRPr sz="2800"/>
                </a:pPr>
                <a:r>
                  <a:rPr lang="en-US" sz="2000" dirty="0">
                    <a:solidFill>
                      <a:srgbClr val="000000"/>
                    </a:solidFill>
                  </a:rPr>
                  <a:t>​</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500</m:t>
                    </m:r>
                  </m:oMath>
                </a14:m>
                <a:r>
                  <a:rPr lang="en-US" sz="2000" dirty="0">
                    <a:solidFill>
                      <a:srgbClr val="000000"/>
                    </a:solidFill>
                  </a:rPr>
                  <a:t> profit on an investment of </a:t>
                </a:r>
                <a14:m>
                  <m:oMath xmlns:m="http://schemas.openxmlformats.org/officeDocument/2006/math">
                    <m:r>
                      <a:rPr lang="en-US" sz="2000">
                        <a:solidFill>
                          <a:srgbClr val="000000"/>
                        </a:solidFill>
                        <a:latin typeface="Cambria Math" panose="02040503050406030204" pitchFamily="18" charset="0"/>
                      </a:rPr>
                      <m:t>$</m:t>
                    </m:r>
                    <m:r>
                      <a:rPr lang="en-US" sz="2000">
                        <a:solidFill>
                          <a:srgbClr val="000000"/>
                        </a:solidFill>
                        <a:latin typeface="Cambria Math" panose="02040503050406030204" pitchFamily="18" charset="0"/>
                      </a:rPr>
                      <m:t>5000</m:t>
                    </m:r>
                  </m:oMath>
                </a14:m>
                <a:endParaRPr lang="en-US" sz="2000" dirty="0">
                  <a:solidFill>
                    <a:srgbClr val="000000"/>
                  </a:solidFill>
                </a:endParaRPr>
              </a:p>
              <a:p>
                <a:pPr>
                  <a:defRPr sz="2800"/>
                </a:pPr>
                <a:r>
                  <a:rPr lang="en-US" sz="2000" b="1" dirty="0">
                    <a:solidFill>
                      <a:srgbClr val="2D7D9F"/>
                    </a:solidFill>
                  </a:rPr>
                  <a:t>Solution</a:t>
                </a:r>
              </a:p>
              <a:p>
                <a:pPr>
                  <a:defRPr sz="2800"/>
                </a:pPr>
                <a:r>
                  <a:rPr lang="en-US" sz="2000" dirty="0">
                    <a:solidFill>
                      <a:srgbClr val="000000"/>
                    </a:solidFill>
                  </a:rPr>
                  <a:t>Set up ratios and find the corresponding </a:t>
                </a:r>
                <a:r>
                  <a:rPr lang="en-US" sz="2000" dirty="0" err="1">
                    <a:solidFill>
                      <a:srgbClr val="000000"/>
                    </a:solidFill>
                  </a:rPr>
                  <a:t>percents</a:t>
                </a:r>
                <a:r>
                  <a:rPr lang="en-US" sz="2000" dirty="0">
                    <a:solidFill>
                      <a:srgbClr val="000000"/>
                    </a:solidFill>
                  </a:rPr>
                  <a:t>.</a:t>
                </a:r>
              </a:p>
              <a:p>
                <a:pPr>
                  <a:defRPr sz="2800"/>
                </a:pPr>
                <a:endParaRPr lang="en-US" sz="2000" dirty="0">
                  <a:solidFill>
                    <a:srgbClr val="000000"/>
                  </a:solidFill>
                </a:endParaRPr>
              </a:p>
              <a:p>
                <a:pPr>
                  <a:defRPr sz="2800"/>
                </a:pPr>
                <a:endParaRPr lang="en-US" sz="2000" dirty="0">
                  <a:solidFill>
                    <a:srgbClr val="000000"/>
                  </a:solidFill>
                </a:endParaRPr>
              </a:p>
              <a:p>
                <a:pPr>
                  <a:defRPr sz="2800"/>
                </a:pPr>
                <a:endParaRPr lang="en-US" sz="2000" dirty="0">
                  <a:solidFill>
                    <a:srgbClr val="000000"/>
                  </a:solidFill>
                </a:endParaRPr>
              </a:p>
              <a:p>
                <a:pPr>
                  <a:defRPr sz="2800"/>
                </a:pPr>
                <a:endParaRPr lang="en-US" sz="2000" dirty="0">
                  <a:solidFill>
                    <a:srgbClr val="000000"/>
                  </a:solidFill>
                </a:endParaRPr>
              </a:p>
              <a:p>
                <a:pPr>
                  <a:defRPr sz="2800"/>
                </a:pPr>
                <a:endParaRPr lang="en-US" sz="2000" dirty="0">
                  <a:solidFill>
                    <a:srgbClr val="000000"/>
                  </a:solidFill>
                </a:endParaRPr>
              </a:p>
              <a:p>
                <a:pPr>
                  <a:defRPr sz="2800"/>
                </a:pPr>
                <a:r>
                  <a:rPr lang="en-US" sz="2000" dirty="0">
                    <a:solidFill>
                      <a:srgbClr val="000000"/>
                    </a:solidFill>
                  </a:rPr>
                  <a:t>Clearly, </a:t>
                </a:r>
                <a:r>
                  <a:rPr lang="en-US" sz="2000" dirty="0">
                    <a:solidFill>
                      <a:srgbClr val="000000"/>
                    </a:solidFill>
                    <a:latin typeface="Cambria Math" panose="02040503050406030204" pitchFamily="18" charset="0"/>
                    <a:ea typeface="Cambria Math" panose="02040503050406030204" pitchFamily="18" charset="0"/>
                  </a:rPr>
                  <a:t>$500 </a:t>
                </a:r>
                <a:r>
                  <a:rPr lang="en-US" sz="2000" dirty="0">
                    <a:solidFill>
                      <a:srgbClr val="000000"/>
                    </a:solidFill>
                  </a:rPr>
                  <a:t>is more than </a:t>
                </a:r>
                <a:r>
                  <a:rPr lang="en-US" sz="2000" dirty="0">
                    <a:solidFill>
                      <a:srgbClr val="000000"/>
                    </a:solidFill>
                    <a:latin typeface="Cambria Math" panose="02040503050406030204" pitchFamily="18" charset="0"/>
                    <a:ea typeface="Cambria Math" panose="02040503050406030204" pitchFamily="18" charset="0"/>
                  </a:rPr>
                  <a:t>$300</a:t>
                </a:r>
                <a:r>
                  <a:rPr lang="en-US" sz="2000" dirty="0">
                    <a:solidFill>
                      <a:srgbClr val="000000"/>
                    </a:solidFill>
                  </a:rPr>
                  <a:t>, but </a:t>
                </a:r>
                <a:r>
                  <a:rPr lang="en-US" sz="2000" dirty="0">
                    <a:solidFill>
                      <a:srgbClr val="000000"/>
                    </a:solidFill>
                    <a:latin typeface="Cambria Math" panose="02040503050406030204" pitchFamily="18" charset="0"/>
                    <a:ea typeface="Cambria Math" panose="02040503050406030204" pitchFamily="18" charset="0"/>
                  </a:rPr>
                  <a:t>12.5%</a:t>
                </a:r>
                <a:r>
                  <a:rPr lang="en-US" sz="2000" dirty="0">
                    <a:solidFill>
                      <a:srgbClr val="000000"/>
                    </a:solidFill>
                  </a:rPr>
                  <a:t> is greater than </a:t>
                </a:r>
                <a:r>
                  <a:rPr lang="en-US" sz="2000" dirty="0">
                    <a:solidFill>
                      <a:srgbClr val="000000"/>
                    </a:solidFill>
                    <a:latin typeface="Cambria Math" panose="02040503050406030204" pitchFamily="18" charset="0"/>
                    <a:ea typeface="Cambria Math" panose="02040503050406030204" pitchFamily="18" charset="0"/>
                  </a:rPr>
                  <a:t>10%</a:t>
                </a:r>
                <a:r>
                  <a:rPr lang="en-US" sz="2000" dirty="0">
                    <a:solidFill>
                      <a:srgbClr val="000000"/>
                    </a:solidFill>
                  </a:rPr>
                  <a:t>, and investment </a:t>
                </a:r>
                <a:r>
                  <a:rPr lang="en-US" sz="2000" b="1" dirty="0">
                    <a:solidFill>
                      <a:srgbClr val="000000"/>
                    </a:solidFill>
                  </a:rPr>
                  <a:t>a</a:t>
                </a:r>
                <a:r>
                  <a:rPr lang="en-US" sz="2000" dirty="0">
                    <a:solidFill>
                      <a:srgbClr val="000000"/>
                    </a:solidFill>
                  </a:rPr>
                  <a:t>. is the better investment.</a:t>
                </a:r>
              </a:p>
              <a:p>
                <a:pPr>
                  <a:defRPr sz="2800"/>
                </a:pPr>
                <a:endParaRPr sz="2000" dirty="0">
                  <a:solidFill>
                    <a:srgbClr val="00000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815" t="-736"/>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8D13A87D-4066-4633-A3BE-BACD46A70877}"/>
              </a:ext>
            </a:extLst>
          </p:cNvPr>
          <p:cNvGraphicFramePr>
            <a:graphicFrameLocks noChangeAspect="1"/>
          </p:cNvGraphicFramePr>
          <p:nvPr>
            <p:extLst>
              <p:ext uri="{D42A27DB-BD31-4B8C-83A1-F6EECF244321}">
                <p14:modId xmlns:p14="http://schemas.microsoft.com/office/powerpoint/2010/main" val="1467624753"/>
              </p:ext>
            </p:extLst>
          </p:nvPr>
        </p:nvGraphicFramePr>
        <p:xfrm>
          <a:off x="457200" y="3429000"/>
          <a:ext cx="6375400" cy="1346200"/>
        </p:xfrm>
        <a:graphic>
          <a:graphicData uri="http://schemas.openxmlformats.org/presentationml/2006/ole">
            <mc:AlternateContent xmlns:mc="http://schemas.openxmlformats.org/markup-compatibility/2006">
              <mc:Choice xmlns:v="urn:schemas-microsoft-com:vml" Requires="v">
                <p:oleObj name="Equation" r:id="rId3" imgW="6375240" imgH="1346040" progId="Equation.DSMT4">
                  <p:embed/>
                </p:oleObj>
              </mc:Choice>
              <mc:Fallback>
                <p:oleObj name="Equation" r:id="rId3" imgW="6375240" imgH="1346040" progId="Equation.DSMT4">
                  <p:embed/>
                  <p:pic>
                    <p:nvPicPr>
                      <p:cNvPr id="0" name=""/>
                      <p:cNvPicPr/>
                      <p:nvPr/>
                    </p:nvPicPr>
                    <p:blipFill>
                      <a:blip r:embed="rId4"/>
                      <a:stretch>
                        <a:fillRect/>
                      </a:stretch>
                    </p:blipFill>
                    <p:spPr>
                      <a:xfrm>
                        <a:off x="457200" y="3429000"/>
                        <a:ext cx="6375400" cy="1346200"/>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20557-0BB4-424A-AB3A-3C8B6826C740}"/>
              </a:ext>
            </a:extLst>
          </p:cNvPr>
          <p:cNvSpPr>
            <a:spLocks noGrp="1"/>
          </p:cNvSpPr>
          <p:nvPr>
            <p:ph type="title"/>
          </p:nvPr>
        </p:nvSpPr>
        <p:spPr/>
        <p:txBody>
          <a:bodyPr/>
          <a:lstStyle/>
          <a:p>
            <a:r>
              <a:rPr lang="en-US" dirty="0"/>
              <a:t>A Brief Review of Converting Percent</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8033DB96-245E-40F5-A26B-FCAE04DD2886}"/>
                  </a:ext>
                </a:extLst>
              </p:cNvPr>
              <p:cNvSpPr>
                <a:spLocks noGrp="1"/>
              </p:cNvSpPr>
              <p:nvPr>
                <p:ph type="body" sz="quarter" idx="10"/>
              </p:nvPr>
            </p:nvSpPr>
            <p:spPr/>
            <p:txBody>
              <a:bodyPr/>
              <a:lstStyle/>
              <a:p>
                <a:r>
                  <a:rPr lang="en-US" dirty="0"/>
                  <a:t>The word percent comes from the Latin </a:t>
                </a:r>
                <a:r>
                  <a:rPr lang="en-US" i="1" dirty="0"/>
                  <a:t>per centum</a:t>
                </a:r>
                <a:r>
                  <a:rPr lang="en-US" dirty="0"/>
                  <a:t>, meaning “per hundred.” So, </a:t>
                </a:r>
                <a:r>
                  <a:rPr lang="en-US" b="1" dirty="0"/>
                  <a:t>percent means hundredths</a:t>
                </a:r>
                <a:r>
                  <a:rPr lang="en-US" dirty="0"/>
                  <a:t>. Thus,</a:t>
                </a:r>
              </a:p>
              <a:p>
                <a:pPr algn="ctr"/>
                <a14:m>
                  <m:oMath xmlns:m="http://schemas.openxmlformats.org/officeDocument/2006/math">
                    <m:r>
                      <a:rPr lang="en-US" b="0" i="1" smtClean="0">
                        <a:latin typeface="Cambria Math" panose="02040503050406030204" pitchFamily="18" charset="0"/>
                      </a:rPr>
                      <m:t>72%,  </m:t>
                    </m:r>
                    <m:f>
                      <m:fPr>
                        <m:ctrlPr>
                          <a:rPr lang="en-US" b="0" i="1" smtClean="0">
                            <a:latin typeface="Cambria Math" panose="02040503050406030204" pitchFamily="18" charset="0"/>
                          </a:rPr>
                        </m:ctrlPr>
                      </m:fPr>
                      <m:num>
                        <m:r>
                          <a:rPr lang="en-US" b="0" i="1" smtClean="0">
                            <a:latin typeface="Cambria Math" panose="02040503050406030204" pitchFamily="18" charset="0"/>
                          </a:rPr>
                          <m:t>72</m:t>
                        </m:r>
                      </m:num>
                      <m:den>
                        <m:r>
                          <a:rPr lang="en-US" b="0" i="1" smtClean="0">
                            <a:latin typeface="Cambria Math" panose="02040503050406030204" pitchFamily="18" charset="0"/>
                          </a:rPr>
                          <m:t>100</m:t>
                        </m:r>
                      </m:den>
                    </m:f>
                    <m:r>
                      <a:rPr lang="en-US" b="0" i="1" smtClean="0">
                        <a:latin typeface="Cambria Math" panose="02040503050406030204" pitchFamily="18" charset="0"/>
                      </a:rPr>
                      <m:t>,</m:t>
                    </m:r>
                  </m:oMath>
                </a14:m>
                <a:r>
                  <a:rPr lang="en-US" dirty="0"/>
                  <a:t> and </a:t>
                </a:r>
                <a14:m>
                  <m:oMath xmlns:m="http://schemas.openxmlformats.org/officeDocument/2006/math">
                    <m:r>
                      <a:rPr lang="en-US" b="0" i="1" smtClean="0">
                        <a:latin typeface="Cambria Math" panose="02040503050406030204" pitchFamily="18" charset="0"/>
                      </a:rPr>
                      <m:t>0.72</m:t>
                    </m:r>
                  </m:oMath>
                </a14:m>
                <a:r>
                  <a:rPr lang="en-US" dirty="0"/>
                  <a:t> all have the same meaning</a:t>
                </a:r>
              </a:p>
              <a:p>
                <a:r>
                  <a:rPr lang="en-US" b="1" dirty="0"/>
                  <a:t>To change a decimal number to a percent,</a:t>
                </a:r>
              </a:p>
              <a:p>
                <a14:m>
                  <m:oMath xmlns:m="http://schemas.openxmlformats.org/officeDocument/2006/math">
                    <m:r>
                      <a:rPr lang="en-US" b="0" i="1" smtClean="0">
                        <a:latin typeface="Cambria Math" panose="02040503050406030204" pitchFamily="18" charset="0"/>
                      </a:rPr>
                      <m:t>0.036=3.6%</m:t>
                    </m:r>
                  </m:oMath>
                </a14:m>
                <a:r>
                  <a:rPr lang="en-US" dirty="0"/>
                  <a:t> move the decimal point two places to the right and add the </a:t>
                </a:r>
                <a14:m>
                  <m:oMath xmlns:m="http://schemas.openxmlformats.org/officeDocument/2006/math">
                    <m:r>
                      <a:rPr lang="en-US" i="1">
                        <a:latin typeface="Cambria Math" panose="02040503050406030204" pitchFamily="18" charset="0"/>
                      </a:rPr>
                      <m:t>%</m:t>
                    </m:r>
                  </m:oMath>
                </a14:m>
                <a:r>
                  <a:rPr lang="en-US" dirty="0"/>
                  <a:t> sign.</a:t>
                </a:r>
              </a:p>
              <a:p>
                <a:r>
                  <a:rPr lang="en-US" b="1" dirty="0"/>
                  <a:t>To change a percent to a decimal number:</a:t>
                </a:r>
              </a:p>
              <a:p>
                <a14:m>
                  <m:oMath xmlns:m="http://schemas.openxmlformats.org/officeDocument/2006/math">
                    <m:r>
                      <a:rPr lang="en-US" b="0" i="1" smtClean="0">
                        <a:latin typeface="Cambria Math" panose="02040503050406030204" pitchFamily="18" charset="0"/>
                      </a:rPr>
                      <m:t>56%=0.56</m:t>
                    </m:r>
                  </m:oMath>
                </a14:m>
                <a:r>
                  <a:rPr lang="en-US" dirty="0"/>
                  <a:t> move the decimal point two places to the left and drop the </a:t>
                </a:r>
                <a14:m>
                  <m:oMath xmlns:m="http://schemas.openxmlformats.org/officeDocument/2006/math">
                    <m:r>
                      <a:rPr lang="en-US" i="1">
                        <a:latin typeface="Cambria Math" panose="02040503050406030204" pitchFamily="18" charset="0"/>
                      </a:rPr>
                      <m:t>%</m:t>
                    </m:r>
                  </m:oMath>
                </a14:m>
                <a:r>
                  <a:rPr lang="en-US" dirty="0"/>
                  <a:t> sign.</a:t>
                </a:r>
              </a:p>
            </p:txBody>
          </p:sp>
        </mc:Choice>
        <mc:Fallback xmlns="">
          <p:sp>
            <p:nvSpPr>
              <p:cNvPr id="3" name="Text Placeholder 2">
                <a:extLst>
                  <a:ext uri="{FF2B5EF4-FFF2-40B4-BE49-F238E27FC236}">
                    <a16:creationId xmlns:a16="http://schemas.microsoft.com/office/drawing/2014/main" id="{8033DB96-245E-40F5-A26B-FCAE04DD288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28" t="-976" r="-517" b="-3780"/>
                </a:stretch>
              </a:blipFill>
            </p:spPr>
            <p:txBody>
              <a:bodyPr/>
              <a:lstStyle/>
              <a:p>
                <a:r>
                  <a:rPr lang="en-US">
                    <a:noFill/>
                  </a:rPr>
                  <a:t> </a:t>
                </a:r>
              </a:p>
            </p:txBody>
          </p:sp>
        </mc:Fallback>
      </mc:AlternateContent>
    </p:spTree>
    <p:extLst>
      <p:ext uri="{BB962C8B-B14F-4D97-AF65-F5344CB8AC3E}">
        <p14:creationId xmlns:p14="http://schemas.microsoft.com/office/powerpoint/2010/main" val="72985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20557-0BB4-424A-AB3A-3C8B6826C740}"/>
              </a:ext>
            </a:extLst>
          </p:cNvPr>
          <p:cNvSpPr>
            <a:spLocks noGrp="1"/>
          </p:cNvSpPr>
          <p:nvPr>
            <p:ph type="title"/>
          </p:nvPr>
        </p:nvSpPr>
        <p:spPr/>
        <p:txBody>
          <a:bodyPr/>
          <a:lstStyle/>
          <a:p>
            <a:r>
              <a:rPr lang="en-US" dirty="0"/>
              <a:t>A Brief Review of Converting Percent (cont.)</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8033DB96-245E-40F5-A26B-FCAE04DD2886}"/>
                  </a:ext>
                </a:extLst>
              </p:cNvPr>
              <p:cNvSpPr>
                <a:spLocks noGrp="1"/>
              </p:cNvSpPr>
              <p:nvPr>
                <p:ph type="body" sz="quarter" idx="10"/>
              </p:nvPr>
            </p:nvSpPr>
            <p:spPr>
              <a:xfrm>
                <a:off x="457200" y="1029287"/>
                <a:ext cx="8229600" cy="3366499"/>
              </a:xfrm>
            </p:spPr>
            <p:txBody>
              <a:bodyPr>
                <a:spAutoFit/>
              </a:bodyPr>
              <a:lstStyle/>
              <a:p>
                <a:r>
                  <a:rPr lang="en-US" b="1" dirty="0"/>
                  <a:t>To change a percent to a fraction (or mixed number):</a:t>
                </a:r>
              </a:p>
              <a:p>
                <a14:m>
                  <m:oMath xmlns:m="http://schemas.openxmlformats.org/officeDocument/2006/math">
                    <m:r>
                      <a:rPr lang="en-US" b="0" i="1" smtClean="0">
                        <a:latin typeface="Cambria Math" panose="02040503050406030204" pitchFamily="18" charset="0"/>
                      </a:rPr>
                      <m:t>30%=</m:t>
                    </m:r>
                    <m:f>
                      <m:fPr>
                        <m:ctrlPr>
                          <a:rPr lang="en-US" b="0" i="1" smtClean="0">
                            <a:latin typeface="Cambria Math" panose="02040503050406030204" pitchFamily="18" charset="0"/>
                          </a:rPr>
                        </m:ctrlPr>
                      </m:fPr>
                      <m:num>
                        <m:r>
                          <a:rPr lang="en-US" b="0" i="1" smtClean="0">
                            <a:latin typeface="Cambria Math" panose="02040503050406030204" pitchFamily="18" charset="0"/>
                          </a:rPr>
                          <m:t>30</m:t>
                        </m:r>
                      </m:num>
                      <m:den>
                        <m:r>
                          <a:rPr lang="en-US" b="0" i="1" smtClean="0">
                            <a:latin typeface="Cambria Math" panose="02040503050406030204" pitchFamily="18" charset="0"/>
                          </a:rPr>
                          <m:t>100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10</m:t>
                        </m:r>
                      </m:den>
                    </m:f>
                  </m:oMath>
                </a14:m>
                <a:r>
                  <a:rPr lang="en-US" dirty="0"/>
                  <a:t> write the percent in the hundredths form and reduce.</a:t>
                </a:r>
              </a:p>
              <a:p>
                <a:r>
                  <a:rPr lang="en-US" b="1" dirty="0"/>
                  <a:t>To change a fraction (or mixed number) to a percent:</a:t>
                </a:r>
              </a:p>
              <a:p>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4</m:t>
                        </m:r>
                      </m:den>
                    </m:f>
                    <m:r>
                      <a:rPr lang="en-US" b="0" i="1" smtClean="0">
                        <a:latin typeface="Cambria Math" panose="02040503050406030204" pitchFamily="18" charset="0"/>
                      </a:rPr>
                      <m:t>=0.25=25%</m:t>
                    </m:r>
                  </m:oMath>
                </a14:m>
                <a:r>
                  <a:rPr lang="en-US" dirty="0"/>
                  <a:t> write the fraction in decimal form and then change the decimal to a percent.</a:t>
                </a:r>
              </a:p>
            </p:txBody>
          </p:sp>
        </mc:Choice>
        <mc:Fallback xmlns="">
          <p:sp>
            <p:nvSpPr>
              <p:cNvPr id="3" name="Text Placeholder 2">
                <a:extLst>
                  <a:ext uri="{FF2B5EF4-FFF2-40B4-BE49-F238E27FC236}">
                    <a16:creationId xmlns="" xmlns:a16="http://schemas.microsoft.com/office/drawing/2014/main" xmlns:a14="http://schemas.microsoft.com/office/drawing/2010/main" id="{8033DB96-245E-40F5-A26B-FCAE04DD2886}"/>
                  </a:ext>
                </a:extLst>
              </p:cNvPr>
              <p:cNvSpPr>
                <a:spLocks noGrp="1" noRot="1" noChangeAspect="1" noMove="1" noResize="1" noEditPoints="1" noAdjustHandles="1" noChangeArrowheads="1" noChangeShapeType="1" noTextEdit="1"/>
              </p:cNvSpPr>
              <p:nvPr>
                <p:ph type="body" sz="quarter" idx="10"/>
              </p:nvPr>
            </p:nvSpPr>
            <p:spPr>
              <a:xfrm>
                <a:off x="457200" y="1029287"/>
                <a:ext cx="8229600" cy="3366499"/>
              </a:xfrm>
              <a:blipFill rotWithShape="0">
                <a:blip r:embed="rId2"/>
                <a:stretch>
                  <a:fillRect l="-1328" t="-1436" r="-1771" b="-3770"/>
                </a:stretch>
              </a:blipFill>
            </p:spPr>
            <p:txBody>
              <a:bodyPr/>
              <a:lstStyle/>
              <a:p>
                <a:r>
                  <a:rPr lang="en-IN">
                    <a:noFill/>
                  </a:rPr>
                  <a:t> </a:t>
                </a:r>
              </a:p>
            </p:txBody>
          </p:sp>
        </mc:Fallback>
      </mc:AlternateContent>
    </p:spTree>
    <p:extLst>
      <p:ext uri="{BB962C8B-B14F-4D97-AF65-F5344CB8AC3E}">
        <p14:creationId xmlns:p14="http://schemas.microsoft.com/office/powerpoint/2010/main" val="326612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Changing between Percents and Decimal Numbers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a:buFont typeface="+mj-lt"/>
                  <a:buAutoNum type="alphaLcPeriod"/>
                  <a:defRPr sz="2800"/>
                </a:pPr>
                <a:r>
                  <a:rPr lang="en-US" sz="2000" dirty="0">
                    <a:solidFill>
                      <a:srgbClr val="000000"/>
                    </a:solidFill>
                  </a:rPr>
                  <a:t>​ Change </a:t>
                </a:r>
                <a:r>
                  <a:rPr lang="en-US" sz="2000" dirty="0">
                    <a:solidFill>
                      <a:srgbClr val="000000"/>
                    </a:solidFill>
                    <a:latin typeface="Cambria Math"/>
                  </a:rPr>
                  <a:t>0.254</a:t>
                </a:r>
                <a:r>
                  <a:rPr lang="en-US" sz="2000" dirty="0">
                    <a:solidFill>
                      <a:srgbClr val="000000"/>
                    </a:solidFill>
                  </a:rPr>
                  <a:t> to a percent.</a:t>
                </a:r>
              </a:p>
              <a:p>
                <a:pPr marL="514350">
                  <a:buFont typeface="+mj-lt"/>
                  <a:buAutoNum type="alphaLcPeriod" startAt="2"/>
                  <a:defRPr sz="2800"/>
                </a:pPr>
                <a:r>
                  <a:rPr lang="en-US" sz="2000" dirty="0">
                    <a:solidFill>
                      <a:srgbClr val="000000"/>
                    </a:solidFill>
                  </a:rPr>
                  <a:t>​ Change </a:t>
                </a:r>
                <a14:m>
                  <m:oMath xmlns:m="http://schemas.openxmlformats.org/officeDocument/2006/math">
                    <m:r>
                      <a:rPr lang="en-US" sz="2000">
                        <a:solidFill>
                          <a:srgbClr val="000000"/>
                        </a:solidFill>
                        <a:latin typeface="Cambria Math" panose="02040503050406030204" pitchFamily="18" charset="0"/>
                      </a:rPr>
                      <m:t>76</m:t>
                    </m:r>
                    <m:r>
                      <a:rPr lang="en-US" sz="2000">
                        <a:solidFill>
                          <a:srgbClr val="000000"/>
                        </a:solidFill>
                        <a:latin typeface="Cambria Math" panose="02040503050406030204" pitchFamily="18" charset="0"/>
                      </a:rPr>
                      <m:t>%</m:t>
                    </m:r>
                  </m:oMath>
                </a14:m>
                <a:r>
                  <a:rPr lang="en-US" sz="2000" dirty="0">
                    <a:solidFill>
                      <a:srgbClr val="000000"/>
                    </a:solidFill>
                  </a:rPr>
                  <a:t> to a decimal number.</a:t>
                </a:r>
              </a:p>
              <a:p>
                <a:pPr>
                  <a:defRPr sz="2800"/>
                </a:pPr>
                <a:endParaRPr lang="en-US" sz="1000" dirty="0">
                  <a:solidFill>
                    <a:srgbClr val="0070C0"/>
                  </a:solidFill>
                </a:endParaRPr>
              </a:p>
              <a:p>
                <a:pPr>
                  <a:defRPr sz="2800"/>
                </a:pPr>
                <a:r>
                  <a:rPr lang="en-US" sz="2000" b="1" dirty="0">
                    <a:solidFill>
                      <a:srgbClr val="2D7D9F"/>
                    </a:solidFill>
                  </a:rPr>
                  <a:t>Solution</a:t>
                </a:r>
              </a:p>
              <a:p>
                <a:pPr>
                  <a:defRPr sz="2800"/>
                </a:pPr>
                <a:endParaRPr lang="en-US" dirty="0">
                  <a:solidFill>
                    <a:srgbClr val="0070C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982"/>
                </a:stretch>
              </a:blipFill>
            </p:spPr>
            <p:txBody>
              <a:bodyPr/>
              <a:lstStyle/>
              <a:p>
                <a:r>
                  <a:rPr lang="en-US">
                    <a:noFill/>
                  </a:rPr>
                  <a:t> </a:t>
                </a:r>
              </a:p>
            </p:txBody>
          </p:sp>
        </mc:Fallback>
      </mc:AlternateContent>
      <p:pic>
        <p:nvPicPr>
          <p:cNvPr id="11" name="Picture 10">
            <a:extLst>
              <a:ext uri="{FF2B5EF4-FFF2-40B4-BE49-F238E27FC236}">
                <a16:creationId xmlns:a16="http://schemas.microsoft.com/office/drawing/2014/main" id="{D06D8533-0153-4836-B1F1-BA71F19B8F4B}"/>
              </a:ext>
            </a:extLst>
          </p:cNvPr>
          <p:cNvPicPr>
            <a:picLocks noChangeAspect="1"/>
          </p:cNvPicPr>
          <p:nvPr/>
        </p:nvPicPr>
        <p:blipFill>
          <a:blip r:embed="rId3"/>
          <a:stretch>
            <a:fillRect/>
          </a:stretch>
        </p:blipFill>
        <p:spPr>
          <a:xfrm>
            <a:off x="905608" y="3657600"/>
            <a:ext cx="4923809" cy="1752381"/>
          </a:xfrm>
          <a:prstGeom prst="rect">
            <a:avLst/>
          </a:prstGeom>
        </p:spPr>
      </p:pic>
      <p:pic>
        <p:nvPicPr>
          <p:cNvPr id="13" name="Picture 12">
            <a:extLst>
              <a:ext uri="{FF2B5EF4-FFF2-40B4-BE49-F238E27FC236}">
                <a16:creationId xmlns:a16="http://schemas.microsoft.com/office/drawing/2014/main" id="{FA6B88DF-A34A-4226-9B6D-7B76947E69B8}"/>
              </a:ext>
            </a:extLst>
          </p:cNvPr>
          <p:cNvPicPr>
            <a:picLocks noChangeAspect="1"/>
          </p:cNvPicPr>
          <p:nvPr/>
        </p:nvPicPr>
        <p:blipFill>
          <a:blip r:embed="rId4"/>
          <a:stretch>
            <a:fillRect/>
          </a:stretch>
        </p:blipFill>
        <p:spPr>
          <a:xfrm>
            <a:off x="914400" y="2446153"/>
            <a:ext cx="5438095" cy="106666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Changing between Percents and Fractions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a:buFont typeface="+mj-lt"/>
                  <a:buAutoNum type="alphaLcPeriod"/>
                  <a:defRPr sz="2800"/>
                </a:pPr>
                <a:r>
                  <a:rPr lang="en-US" sz="2000" dirty="0">
                    <a:solidFill>
                      <a:srgbClr val="000000"/>
                    </a:solidFill>
                  </a:rPr>
                  <a:t>​ Change </a:t>
                </a:r>
                <a14:m>
                  <m:oMath xmlns:m="http://schemas.openxmlformats.org/officeDocument/2006/math">
                    <m:r>
                      <a:rPr lang="en-US" sz="2000">
                        <a:solidFill>
                          <a:srgbClr val="000000"/>
                        </a:solidFill>
                        <a:latin typeface="Cambria Math" panose="02040503050406030204" pitchFamily="18" charset="0"/>
                      </a:rPr>
                      <m:t>12</m:t>
                    </m:r>
                    <m:f>
                      <m:fPr>
                        <m:ctrlPr>
                          <a:rPr lang="ar-AE" sz="2000" i="1">
                            <a:solidFill>
                              <a:srgbClr val="000000"/>
                            </a:solidFill>
                            <a:latin typeface="Cambria Math" panose="02040503050406030204" pitchFamily="18" charset="0"/>
                          </a:rPr>
                        </m:ctrlPr>
                      </m:fPr>
                      <m:num>
                        <m:r>
                          <a:rPr lang="ar-AE" sz="2000">
                            <a:solidFill>
                              <a:srgbClr val="000000"/>
                            </a:solidFill>
                            <a:latin typeface="Cambria Math" panose="02040503050406030204" pitchFamily="18" charset="0"/>
                          </a:rPr>
                          <m:t>1</m:t>
                        </m:r>
                      </m:num>
                      <m:den>
                        <m:r>
                          <a:rPr lang="ar-AE" sz="2000">
                            <a:solidFill>
                              <a:srgbClr val="000000"/>
                            </a:solidFill>
                            <a:latin typeface="Cambria Math" panose="02040503050406030204" pitchFamily="18" charset="0"/>
                          </a:rPr>
                          <m:t>2</m:t>
                        </m:r>
                      </m:den>
                    </m:f>
                    <m:r>
                      <a:rPr lang="ar-AE" sz="2000">
                        <a:solidFill>
                          <a:srgbClr val="000000"/>
                        </a:solidFill>
                        <a:latin typeface="Cambria Math" panose="02040503050406030204" pitchFamily="18" charset="0"/>
                      </a:rPr>
                      <m:t>%</m:t>
                    </m:r>
                  </m:oMath>
                </a14:m>
                <a:r>
                  <a:rPr lang="ar-AE" sz="2000" dirty="0">
                    <a:solidFill>
                      <a:srgbClr val="000000"/>
                    </a:solidFill>
                  </a:rPr>
                  <a:t> </a:t>
                </a:r>
                <a:r>
                  <a:rPr lang="en-US" sz="2000" dirty="0">
                    <a:solidFill>
                      <a:srgbClr val="000000"/>
                    </a:solidFill>
                  </a:rPr>
                  <a:t>to a fraction.</a:t>
                </a:r>
              </a:p>
              <a:p>
                <a:pPr marL="514350">
                  <a:buFont typeface="+mj-lt"/>
                  <a:buAutoNum type="alphaLcPeriod" startAt="2"/>
                  <a:defRPr sz="2800"/>
                </a:pPr>
                <a:r>
                  <a:rPr lang="en-US" sz="2000" dirty="0">
                    <a:solidFill>
                      <a:srgbClr val="000000"/>
                    </a:solidFill>
                  </a:rPr>
                  <a:t>​ Change </a:t>
                </a:r>
                <a14:m>
                  <m:oMath xmlns:m="http://schemas.openxmlformats.org/officeDocument/2006/math">
                    <m:f>
                      <m:fPr>
                        <m:ctrlPr>
                          <a:rPr lang="ar-AE" sz="2000" i="1">
                            <a:solidFill>
                              <a:srgbClr val="000000"/>
                            </a:solidFill>
                            <a:latin typeface="Cambria Math" panose="02040503050406030204" pitchFamily="18" charset="0"/>
                          </a:rPr>
                        </m:ctrlPr>
                      </m:fPr>
                      <m:num>
                        <m:r>
                          <a:rPr lang="ar-AE" sz="2000">
                            <a:solidFill>
                              <a:srgbClr val="000000"/>
                            </a:solidFill>
                            <a:latin typeface="Cambria Math" panose="02040503050406030204" pitchFamily="18" charset="0"/>
                          </a:rPr>
                          <m:t>3</m:t>
                        </m:r>
                      </m:num>
                      <m:den>
                        <m:r>
                          <a:rPr lang="ar-AE" sz="2000">
                            <a:solidFill>
                              <a:srgbClr val="000000"/>
                            </a:solidFill>
                            <a:latin typeface="Cambria Math" panose="02040503050406030204" pitchFamily="18" charset="0"/>
                          </a:rPr>
                          <m:t>8</m:t>
                        </m:r>
                      </m:den>
                    </m:f>
                  </m:oMath>
                </a14:m>
                <a:r>
                  <a:rPr lang="ar-AE" sz="2000" dirty="0">
                    <a:solidFill>
                      <a:srgbClr val="000000"/>
                    </a:solidFill>
                  </a:rPr>
                  <a:t> </a:t>
                </a:r>
                <a:r>
                  <a:rPr lang="en-US" sz="2000" dirty="0">
                    <a:solidFill>
                      <a:srgbClr val="000000"/>
                    </a:solidFill>
                  </a:rPr>
                  <a:t>to a percent</a:t>
                </a:r>
                <a:r>
                  <a:rPr lang="en-US" sz="2000" dirty="0"/>
                  <a:t>.</a:t>
                </a:r>
              </a:p>
              <a:p>
                <a:pPr>
                  <a:defRPr sz="2800"/>
                </a:pPr>
                <a:r>
                  <a:rPr lang="en-US" sz="2000" b="1" dirty="0">
                    <a:solidFill>
                      <a:srgbClr val="2D7D9F"/>
                    </a:solidFill>
                  </a:rPr>
                  <a:t>Solution</a:t>
                </a:r>
              </a:p>
              <a:p>
                <a:pPr>
                  <a:defRPr sz="2800"/>
                </a:pPr>
                <a:endParaRPr sz="2400" dirty="0">
                  <a:solidFill>
                    <a:srgbClr val="0070C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7448D4D4-4363-48D1-BC4E-A260C85F0C70}"/>
              </a:ext>
            </a:extLst>
          </p:cNvPr>
          <p:cNvGraphicFramePr>
            <a:graphicFrameLocks noChangeAspect="1"/>
          </p:cNvGraphicFramePr>
          <p:nvPr>
            <p:extLst>
              <p:ext uri="{D42A27DB-BD31-4B8C-83A1-F6EECF244321}">
                <p14:modId xmlns:p14="http://schemas.microsoft.com/office/powerpoint/2010/main" val="1555710209"/>
              </p:ext>
            </p:extLst>
          </p:nvPr>
        </p:nvGraphicFramePr>
        <p:xfrm>
          <a:off x="1066800" y="2376488"/>
          <a:ext cx="4203700" cy="3568700"/>
        </p:xfrm>
        <a:graphic>
          <a:graphicData uri="http://schemas.openxmlformats.org/presentationml/2006/ole">
            <mc:AlternateContent xmlns:mc="http://schemas.openxmlformats.org/markup-compatibility/2006">
              <mc:Choice xmlns:v="urn:schemas-microsoft-com:vml" Requires="v">
                <p:oleObj name="Equation" r:id="rId3" imgW="4203360" imgH="3568680" progId="Equation.DSMT4">
                  <p:embed/>
                </p:oleObj>
              </mc:Choice>
              <mc:Fallback>
                <p:oleObj name="Equation" r:id="rId3" imgW="4203360" imgH="3568680" progId="Equation.DSMT4">
                  <p:embed/>
                  <p:pic>
                    <p:nvPicPr>
                      <p:cNvPr id="0" name=""/>
                      <p:cNvPicPr/>
                      <p:nvPr/>
                    </p:nvPicPr>
                    <p:blipFill>
                      <a:blip r:embed="rId4"/>
                      <a:stretch>
                        <a:fillRect/>
                      </a:stretch>
                    </p:blipFill>
                    <p:spPr>
                      <a:xfrm>
                        <a:off x="1066800" y="2376488"/>
                        <a:ext cx="4203700" cy="35687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587CBB7B-1927-456A-90F2-9E8E9ED2DEB2}"/>
              </a:ext>
            </a:extLst>
          </p:cNvPr>
          <p:cNvGraphicFramePr>
            <a:graphicFrameLocks noChangeAspect="1"/>
          </p:cNvGraphicFramePr>
          <p:nvPr>
            <p:extLst>
              <p:ext uri="{D42A27DB-BD31-4B8C-83A1-F6EECF244321}">
                <p14:modId xmlns:p14="http://schemas.microsoft.com/office/powerpoint/2010/main" val="2132769490"/>
              </p:ext>
            </p:extLst>
          </p:nvPr>
        </p:nvGraphicFramePr>
        <p:xfrm>
          <a:off x="4267200" y="4736513"/>
          <a:ext cx="4254500" cy="1092200"/>
        </p:xfrm>
        <a:graphic>
          <a:graphicData uri="http://schemas.openxmlformats.org/presentationml/2006/ole">
            <mc:AlternateContent xmlns:mc="http://schemas.openxmlformats.org/markup-compatibility/2006">
              <mc:Choice xmlns:v="urn:schemas-microsoft-com:vml" Requires="v">
                <p:oleObj name="Equation" r:id="rId5" imgW="4254480" imgH="1091880" progId="Equation.DSMT4">
                  <p:embed/>
                </p:oleObj>
              </mc:Choice>
              <mc:Fallback>
                <p:oleObj name="Equation" r:id="rId5" imgW="4254480" imgH="1091880" progId="Equation.DSMT4">
                  <p:embed/>
                  <p:pic>
                    <p:nvPicPr>
                      <p:cNvPr id="4" name="Object 3">
                        <a:extLst>
                          <a:ext uri="{FF2B5EF4-FFF2-40B4-BE49-F238E27FC236}">
                            <a16:creationId xmlns:a16="http://schemas.microsoft.com/office/drawing/2014/main" id="{7448D4D4-4363-48D1-BC4E-A260C85F0C70}"/>
                          </a:ext>
                        </a:extLst>
                      </p:cNvPr>
                      <p:cNvPicPr/>
                      <p:nvPr/>
                    </p:nvPicPr>
                    <p:blipFill>
                      <a:blip r:embed="rId6"/>
                      <a:stretch>
                        <a:fillRect/>
                      </a:stretch>
                    </p:blipFill>
                    <p:spPr>
                      <a:xfrm>
                        <a:off x="4267200" y="4736513"/>
                        <a:ext cx="4254500" cy="1092200"/>
                      </a:xfrm>
                      <a:prstGeom prst="rect">
                        <a:avLst/>
                      </a:prstGeom>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lstStyle/>
              <a:p>
                <a:r>
                  <a:rPr lang="en-US" sz="3200" dirty="0"/>
                  <a:t>Definition: </a:t>
                </a:r>
                <a:r>
                  <a:rPr sz="3200" dirty="0"/>
                  <a:t>The Basic Formula</a:t>
                </a:r>
                <a:r>
                  <a:rPr sz="2800" dirty="0"/>
                  <a:t> </a:t>
                </a:r>
                <a14:m>
                  <m:oMath xmlns:m="http://schemas.openxmlformats.org/officeDocument/2006/math">
                    <m:r>
                      <a:rPr lang="en-US" sz="2800">
                        <a:latin typeface="Cambria Math" panose="02040503050406030204" pitchFamily="18" charset="0"/>
                      </a:rPr>
                      <m:t>𝑅</m:t>
                    </m:r>
                  </m:oMath>
                </a14:m>
                <a:r>
                  <a:rPr sz="2800" dirty="0"/>
                  <a:t> </a:t>
                </a:r>
                <a:r>
                  <a:rPr sz="3200" dirty="0">
                    <a:latin typeface="Cambria Math"/>
                  </a:rPr>
                  <a:t>⋅</a:t>
                </a:r>
                <a:r>
                  <a:rPr sz="2800" dirty="0"/>
                  <a:t> </a:t>
                </a:r>
                <a14:m>
                  <m:oMath xmlns:m="http://schemas.openxmlformats.org/officeDocument/2006/math">
                    <m:r>
                      <a:rPr lang="en-US" sz="2800">
                        <a:latin typeface="Cambria Math" panose="02040503050406030204" pitchFamily="18" charset="0"/>
                      </a:rPr>
                      <m:t>𝐵</m:t>
                    </m:r>
                  </m:oMath>
                </a14:m>
                <a:r>
                  <a:rPr sz="2800" dirty="0"/>
                  <a:t> </a:t>
                </a:r>
                <a:r>
                  <a:rPr sz="3200" dirty="0"/>
                  <a:t>=</a:t>
                </a:r>
                <a:r>
                  <a:rPr sz="2800" dirty="0"/>
                  <a:t> </a:t>
                </a:r>
                <a14:m>
                  <m:oMath xmlns:m="http://schemas.openxmlformats.org/officeDocument/2006/math">
                    <m:r>
                      <a:rPr lang="en-US">
                        <a:latin typeface="Cambria Math" panose="02040503050406030204" pitchFamily="18" charset="0"/>
                      </a:rPr>
                      <m:t>𝐴</m:t>
                    </m:r>
                  </m:oMath>
                </a14:m>
                <a:endParaRPr sz="3200" dirty="0">
                  <a:latin typeface="Cambria Math"/>
                </a:endParaRPr>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29287"/>
                <a:ext cx="8229600" cy="4056495"/>
              </a:xfrm>
            </p:spPr>
            <p:txBody>
              <a:bodyPr>
                <a:spAutoFit/>
              </a:bodyPr>
              <a:lstStyle/>
              <a:p>
                <a14:m>
                  <m:oMath xmlns:m="http://schemas.openxmlformats.org/officeDocument/2006/math">
                    <m:r>
                      <a:rPr>
                        <a:latin typeface="Cambria Math" panose="02040503050406030204" pitchFamily="18" charset="0"/>
                      </a:rPr>
                      <m:t>𝑅</m:t>
                    </m:r>
                    <m:r>
                      <a:rPr>
                        <a:latin typeface="Cambria Math" panose="02040503050406030204" pitchFamily="18" charset="0"/>
                      </a:rPr>
                      <m:t>=</m:t>
                    </m:r>
                  </m:oMath>
                </a14:m>
                <a:r>
                  <a:rPr sz="2800" dirty="0"/>
                  <a:t> </a:t>
                </a:r>
                <a:r>
                  <a:rPr sz="2800" b="1" dirty="0"/>
                  <a:t>RATE</a:t>
                </a:r>
                <a:r>
                  <a:rPr sz="2800" dirty="0"/>
                  <a:t> or percent (as a decimal or fraction)</a:t>
                </a:r>
              </a:p>
              <a:p>
                <a14:m>
                  <m:oMath xmlns:m="http://schemas.openxmlformats.org/officeDocument/2006/math">
                    <m:r>
                      <a:rPr>
                        <a:latin typeface="Cambria Math" panose="02040503050406030204" pitchFamily="18" charset="0"/>
                      </a:rPr>
                      <m:t>𝐵</m:t>
                    </m:r>
                    <m:r>
                      <a:rPr>
                        <a:latin typeface="Cambria Math" panose="02040503050406030204" pitchFamily="18" charset="0"/>
                      </a:rPr>
                      <m:t>=</m:t>
                    </m:r>
                  </m:oMath>
                </a14:m>
                <a:r>
                  <a:rPr sz="2800" dirty="0"/>
                  <a:t> </a:t>
                </a:r>
                <a:r>
                  <a:rPr sz="2800" b="1" dirty="0"/>
                  <a:t>BASE</a:t>
                </a:r>
                <a:r>
                  <a:rPr sz="2800" dirty="0"/>
                  <a:t> (number we are finding the percent of)</a:t>
                </a:r>
              </a:p>
              <a:p>
                <a14:m>
                  <m:oMath xmlns:m="http://schemas.openxmlformats.org/officeDocument/2006/math">
                    <m:r>
                      <a:rPr>
                        <a:latin typeface="Cambria Math" panose="02040503050406030204" pitchFamily="18" charset="0"/>
                      </a:rPr>
                      <m:t>𝐴</m:t>
                    </m:r>
                    <m:r>
                      <a:rPr>
                        <a:latin typeface="Cambria Math" panose="02040503050406030204" pitchFamily="18" charset="0"/>
                      </a:rPr>
                      <m:t>=</m:t>
                    </m:r>
                  </m:oMath>
                </a14:m>
                <a:r>
                  <a:rPr sz="2800" dirty="0"/>
                  <a:t> </a:t>
                </a:r>
                <a:r>
                  <a:rPr sz="2800" b="1" dirty="0"/>
                  <a:t>AMOUNT</a:t>
                </a:r>
                <a:r>
                  <a:rPr sz="2800" dirty="0"/>
                  <a:t> (a part of the base)</a:t>
                </a:r>
              </a:p>
              <a:p>
                <a:r>
                  <a:rPr sz="2800" b="1" dirty="0"/>
                  <a:t>"of"</a:t>
                </a:r>
                <a:r>
                  <a:rPr sz="2800" dirty="0"/>
                  <a:t> means to multiply.</a:t>
                </a:r>
              </a:p>
              <a:p>
                <a:r>
                  <a:rPr sz="2800" b="1" dirty="0"/>
                  <a:t>"is"</a:t>
                </a:r>
                <a:r>
                  <a:rPr sz="2800" dirty="0"/>
                  <a:t> means equal (</a:t>
                </a:r>
                <a14:m>
                  <m:oMath xmlns:m="http://schemas.openxmlformats.org/officeDocument/2006/math">
                    <m:r>
                      <a:rPr lang="en-US">
                        <a:latin typeface="Cambria Math" panose="02040503050406030204" pitchFamily="18" charset="0"/>
                      </a:rPr>
                      <m:t>=</m:t>
                    </m:r>
                  </m:oMath>
                </a14:m>
                <a:r>
                  <a:rPr sz="2800" dirty="0"/>
                  <a:t>).</a:t>
                </a:r>
              </a:p>
              <a:p>
                <a:r>
                  <a:rPr sz="2800" dirty="0"/>
                  <a:t>The relationship among </a:t>
                </a:r>
                <a14:m>
                  <m:oMath xmlns:m="http://schemas.openxmlformats.org/officeDocument/2006/math">
                    <m:r>
                      <a:rPr lang="en-US">
                        <a:latin typeface="Cambria Math" panose="02040503050406030204" pitchFamily="18" charset="0"/>
                      </a:rPr>
                      <m:t>𝑅</m:t>
                    </m:r>
                  </m:oMath>
                </a14:m>
                <a:r>
                  <a:rPr sz="2800" dirty="0"/>
                  <a:t>, </a:t>
                </a:r>
                <a14:m>
                  <m:oMath xmlns:m="http://schemas.openxmlformats.org/officeDocument/2006/math">
                    <m:r>
                      <a:rPr lang="en-US">
                        <a:latin typeface="Cambria Math" panose="02040503050406030204" pitchFamily="18" charset="0"/>
                      </a:rPr>
                      <m:t>𝐵</m:t>
                    </m:r>
                  </m:oMath>
                </a14:m>
                <a:r>
                  <a:rPr sz="2800" dirty="0"/>
                  <a:t>, and </a:t>
                </a:r>
                <a14:m>
                  <m:oMath xmlns:m="http://schemas.openxmlformats.org/officeDocument/2006/math">
                    <m:r>
                      <a:rPr lang="en-US">
                        <a:latin typeface="Cambria Math" panose="02040503050406030204" pitchFamily="18" charset="0"/>
                      </a:rPr>
                      <m:t>𝐴</m:t>
                    </m:r>
                  </m:oMath>
                </a14:m>
                <a:r>
                  <a:rPr sz="2800" dirty="0"/>
                  <a:t> is given in the equation</a:t>
                </a:r>
              </a:p>
              <a:p>
                <a:pPr algn="ctr">
                  <a:defRPr sz="2800"/>
                </a:pPr>
                <a14:m>
                  <m:oMath xmlns:m="http://schemas.openxmlformats.org/officeDocument/2006/math">
                    <m:r>
                      <a:rPr>
                        <a:latin typeface="Cambria Math" panose="02040503050406030204" pitchFamily="18" charset="0"/>
                      </a:rPr>
                      <m:t>𝑅</m:t>
                    </m:r>
                    <m:r>
                      <a:rPr>
                        <a:latin typeface="Cambria Math" panose="02040503050406030204" pitchFamily="18" charset="0"/>
                      </a:rPr>
                      <m:t>⋅</m:t>
                    </m:r>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𝐴</m:t>
                    </m:r>
                  </m:oMath>
                </a14:m>
                <a:r>
                  <a:rPr sz="2800" dirty="0"/>
                  <a:t> </a:t>
                </a:r>
                <a:r>
                  <a:rPr lang="en-US" sz="2800" dirty="0"/>
                  <a:t>    </a:t>
                </a:r>
                <a:r>
                  <a:rPr sz="2800" dirty="0"/>
                  <a:t>(or </a:t>
                </a:r>
                <a14:m>
                  <m:oMath xmlns:m="http://schemas.openxmlformats.org/officeDocument/2006/math">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𝑅</m:t>
                    </m:r>
                    <m:r>
                      <a:rPr>
                        <a:latin typeface="Cambria Math" panose="02040503050406030204" pitchFamily="18" charset="0"/>
                      </a:rPr>
                      <m:t>⋅</m:t>
                    </m:r>
                    <m:r>
                      <a:rPr>
                        <a:latin typeface="Cambria Math" panose="02040503050406030204" pitchFamily="18" charset="0"/>
                      </a:rPr>
                      <m:t>𝐵</m:t>
                    </m:r>
                  </m:oMath>
                </a14:m>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4056495"/>
              </a:xfrm>
              <a:blipFill>
                <a:blip r:embed="rId3"/>
                <a:stretch>
                  <a:fillRect l="-1328" t="-1194" b="-2985"/>
                </a:stretch>
              </a:blipFill>
            </p:spPr>
            <p:txBody>
              <a:bodyPr/>
              <a:lstStyle/>
              <a:p>
                <a:r>
                  <a:rPr 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3: Finding the Amount</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000" dirty="0">
                    <a:solidFill>
                      <a:srgbClr val="000000"/>
                    </a:solidFill>
                  </a:rPr>
                  <a:t>What is </a:t>
                </a:r>
                <a14:m>
                  <m:oMath xmlns:m="http://schemas.openxmlformats.org/officeDocument/2006/math">
                    <m:r>
                      <a:rPr lang="en-US" sz="2000">
                        <a:solidFill>
                          <a:srgbClr val="000000"/>
                        </a:solidFill>
                        <a:latin typeface="Cambria Math" panose="02040503050406030204" pitchFamily="18" charset="0"/>
                      </a:rPr>
                      <m:t>72</m:t>
                    </m:r>
                    <m:r>
                      <a:rPr lang="en-US" sz="2000">
                        <a:solidFill>
                          <a:srgbClr val="000000"/>
                        </a:solidFill>
                        <a:latin typeface="Cambria Math" panose="02040503050406030204" pitchFamily="18" charset="0"/>
                      </a:rPr>
                      <m:t>%</m:t>
                    </m:r>
                  </m:oMath>
                </a14:m>
                <a:r>
                  <a:rPr lang="en-US" sz="2000" dirty="0">
                    <a:solidFill>
                      <a:srgbClr val="000000"/>
                    </a:solidFill>
                  </a:rPr>
                  <a:t> of </a:t>
                </a:r>
                <a:r>
                  <a:rPr lang="en-US" sz="2000" dirty="0">
                    <a:solidFill>
                      <a:srgbClr val="000000"/>
                    </a:solidFill>
                    <a:latin typeface="Cambria Math"/>
                  </a:rPr>
                  <a:t>800</a:t>
                </a:r>
                <a:r>
                  <a:rPr lang="en-US" sz="2000" dirty="0">
                    <a:solidFill>
                      <a:srgbClr val="000000"/>
                    </a:solidFill>
                  </a:rPr>
                  <a:t>?</a:t>
                </a:r>
              </a:p>
              <a:p>
                <a:pPr>
                  <a:defRPr sz="2800"/>
                </a:pPr>
                <a:endParaRPr lang="en-US" sz="2000" b="1" dirty="0">
                  <a:solidFill>
                    <a:srgbClr val="2D7D9F"/>
                  </a:solidFill>
                </a:endParaRPr>
              </a:p>
              <a:p>
                <a:pPr>
                  <a:defRPr sz="2800"/>
                </a:pPr>
                <a:r>
                  <a:rPr lang="en-US" sz="2000" b="1" dirty="0">
                    <a:solidFill>
                      <a:srgbClr val="2D7D9F"/>
                    </a:solidFill>
                  </a:rPr>
                  <a:t>Solution</a:t>
                </a:r>
              </a:p>
              <a:p>
                <a:pPr>
                  <a:defRPr sz="2800"/>
                </a:pPr>
                <a:endParaRPr sz="2800" dirty="0">
                  <a:solidFill>
                    <a:srgbClr val="0070C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982"/>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E0CF96B0-8D17-4C34-B698-DFF38D7697FE}"/>
              </a:ext>
            </a:extLst>
          </p:cNvPr>
          <p:cNvGraphicFramePr>
            <a:graphicFrameLocks noChangeAspect="1"/>
          </p:cNvGraphicFramePr>
          <p:nvPr>
            <p:extLst>
              <p:ext uri="{D42A27DB-BD31-4B8C-83A1-F6EECF244321}">
                <p14:modId xmlns:p14="http://schemas.microsoft.com/office/powerpoint/2010/main" val="2862436358"/>
              </p:ext>
            </p:extLst>
          </p:nvPr>
        </p:nvGraphicFramePr>
        <p:xfrm>
          <a:off x="546100" y="2249488"/>
          <a:ext cx="7988300" cy="2527300"/>
        </p:xfrm>
        <a:graphic>
          <a:graphicData uri="http://schemas.openxmlformats.org/presentationml/2006/ole">
            <mc:AlternateContent xmlns:mc="http://schemas.openxmlformats.org/markup-compatibility/2006">
              <mc:Choice xmlns:v="urn:schemas-microsoft-com:vml" Requires="v">
                <p:oleObj name="Equation" r:id="rId3" imgW="7988040" imgH="2527200" progId="Equation.DSMT4">
                  <p:embed/>
                </p:oleObj>
              </mc:Choice>
              <mc:Fallback>
                <p:oleObj name="Equation" r:id="rId3" imgW="7988040" imgH="2527200" progId="Equation.DSMT4">
                  <p:embed/>
                  <p:pic>
                    <p:nvPicPr>
                      <p:cNvPr id="0" name=""/>
                      <p:cNvPicPr/>
                      <p:nvPr/>
                    </p:nvPicPr>
                    <p:blipFill>
                      <a:blip r:embed="rId4"/>
                      <a:stretch>
                        <a:fillRect/>
                      </a:stretch>
                    </p:blipFill>
                    <p:spPr>
                      <a:xfrm>
                        <a:off x="546100" y="2249488"/>
                        <a:ext cx="7988300" cy="2527300"/>
                      </a:xfrm>
                      <a:prstGeom prst="rect">
                        <a:avLst/>
                      </a:prstGeom>
                    </p:spPr>
                  </p:pic>
                </p:oleObj>
              </mc:Fallback>
            </mc:AlternateContent>
          </a:graphicData>
        </a:graphic>
      </p:graphicFrame>
      <p:cxnSp>
        <p:nvCxnSpPr>
          <p:cNvPr id="5" name="Straight Arrow Connector 4">
            <a:extLst>
              <a:ext uri="{FF2B5EF4-FFF2-40B4-BE49-F238E27FC236}">
                <a16:creationId xmlns:a16="http://schemas.microsoft.com/office/drawing/2014/main" id="{F1BD2BA6-82F7-426F-84AF-14DA44361C49}"/>
              </a:ext>
            </a:extLst>
          </p:cNvPr>
          <p:cNvCxnSpPr/>
          <p:nvPr/>
        </p:nvCxnSpPr>
        <p:spPr>
          <a:xfrm>
            <a:off x="2438400" y="3310011"/>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68EAD6E8-4E2E-451F-82A4-22BC7A201818}"/>
              </a:ext>
            </a:extLst>
          </p:cNvPr>
          <p:cNvCxnSpPr/>
          <p:nvPr/>
        </p:nvCxnSpPr>
        <p:spPr>
          <a:xfrm>
            <a:off x="1600200" y="3310011"/>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392D4EE-711A-456C-A902-669821D83C8F}"/>
              </a:ext>
            </a:extLst>
          </p:cNvPr>
          <p:cNvCxnSpPr/>
          <p:nvPr/>
        </p:nvCxnSpPr>
        <p:spPr>
          <a:xfrm>
            <a:off x="762000" y="3307959"/>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Finding the Base</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14:m>
                  <m:oMath xmlns:m="http://schemas.openxmlformats.org/officeDocument/2006/math">
                    <m:r>
                      <a:rPr lang="en-US" sz="2000" smtClean="0">
                        <a:solidFill>
                          <a:srgbClr val="000000"/>
                        </a:solidFill>
                        <a:latin typeface="Cambria Math" panose="02040503050406030204" pitchFamily="18" charset="0"/>
                      </a:rPr>
                      <m:t>57</m:t>
                    </m:r>
                    <m:r>
                      <a:rPr lang="en-US" sz="2000" smtClean="0">
                        <a:solidFill>
                          <a:srgbClr val="000000"/>
                        </a:solidFill>
                        <a:latin typeface="Cambria Math" panose="02040503050406030204" pitchFamily="18" charset="0"/>
                      </a:rPr>
                      <m:t>%</m:t>
                    </m:r>
                  </m:oMath>
                </a14:m>
                <a:r>
                  <a:rPr lang="en-US" sz="2000" dirty="0">
                    <a:solidFill>
                      <a:srgbClr val="000000"/>
                    </a:solidFill>
                  </a:rPr>
                  <a:t> of what number is </a:t>
                </a:r>
                <a:r>
                  <a:rPr lang="en-US" sz="2000" dirty="0">
                    <a:solidFill>
                      <a:srgbClr val="000000"/>
                    </a:solidFill>
                    <a:latin typeface="Cambria Math"/>
                  </a:rPr>
                  <a:t>163.191</a:t>
                </a:r>
                <a:r>
                  <a:rPr lang="en-US" sz="2000" dirty="0">
                    <a:solidFill>
                      <a:srgbClr val="000000"/>
                    </a:solidFill>
                  </a:rPr>
                  <a:t>?</a:t>
                </a:r>
              </a:p>
              <a:p>
                <a:endParaRPr lang="en-US" sz="2000" dirty="0">
                  <a:solidFill>
                    <a:srgbClr val="0070C0"/>
                  </a:solidFill>
                </a:endParaRPr>
              </a:p>
              <a:p>
                <a:r>
                  <a:rPr lang="en-US" sz="2000" b="1" dirty="0">
                    <a:solidFill>
                      <a:srgbClr val="2D7D9F"/>
                    </a:solidFill>
                  </a:rPr>
                  <a:t>Solution</a:t>
                </a: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sz="2000" dirty="0">
                  <a:solidFill>
                    <a:srgbClr val="000000"/>
                  </a:solidFill>
                </a:endParaRPr>
              </a:p>
              <a:p>
                <a:r>
                  <a:rPr lang="en-US" sz="2000" dirty="0">
                    <a:solidFill>
                      <a:srgbClr val="000000"/>
                    </a:solidFill>
                  </a:rPr>
                  <a:t>So </a:t>
                </a:r>
                <a14:m>
                  <m:oMath xmlns:m="http://schemas.openxmlformats.org/officeDocument/2006/math">
                    <m:r>
                      <a:rPr lang="en-US" sz="2000" i="1" dirty="0" smtClean="0">
                        <a:solidFill>
                          <a:srgbClr val="000000"/>
                        </a:solidFill>
                        <a:latin typeface="Cambria Math" panose="02040503050406030204" pitchFamily="18" charset="0"/>
                      </a:rPr>
                      <m:t>57</m:t>
                    </m:r>
                    <m:r>
                      <a:rPr lang="en-US" sz="2000" i="1" dirty="0" smtClean="0">
                        <a:solidFill>
                          <a:srgbClr val="000000"/>
                        </a:solidFill>
                        <a:latin typeface="Cambria Math" panose="02040503050406030204" pitchFamily="18" charset="0"/>
                      </a:rPr>
                      <m:t>%</m:t>
                    </m:r>
                  </m:oMath>
                </a14:m>
                <a:r>
                  <a:rPr lang="en-US" sz="2000" dirty="0">
                    <a:solidFill>
                      <a:srgbClr val="000000"/>
                    </a:solidFill>
                  </a:rPr>
                  <a:t> of </a:t>
                </a:r>
                <a:r>
                  <a:rPr lang="en-US" sz="2000" b="1" dirty="0">
                    <a:solidFill>
                      <a:srgbClr val="000000"/>
                    </a:solidFill>
                    <a:latin typeface="Cambria Math" panose="02040503050406030204" pitchFamily="18" charset="0"/>
                    <a:ea typeface="Cambria Math" panose="02040503050406030204" pitchFamily="18" charset="0"/>
                  </a:rPr>
                  <a:t>286.3</a:t>
                </a:r>
                <a:r>
                  <a:rPr lang="en-US" sz="2000" dirty="0">
                    <a:solidFill>
                      <a:srgbClr val="000000"/>
                    </a:solidFill>
                  </a:rPr>
                  <a:t> is </a:t>
                </a:r>
                <a:r>
                  <a:rPr lang="en-US" sz="2000" dirty="0">
                    <a:solidFill>
                      <a:srgbClr val="000000"/>
                    </a:solidFill>
                    <a:latin typeface="Cambria Math" panose="02040503050406030204" pitchFamily="18" charset="0"/>
                    <a:ea typeface="Cambria Math" panose="02040503050406030204" pitchFamily="18" charset="0"/>
                  </a:rPr>
                  <a:t>163.191</a:t>
                </a:r>
                <a:r>
                  <a:rPr lang="en-US" sz="2000" dirty="0">
                    <a:solidFill>
                      <a:srgbClr val="000000"/>
                    </a:solidFill>
                  </a:rPr>
                  <a:t>.</a:t>
                </a:r>
              </a:p>
              <a:p>
                <a:endParaRPr lang="en-US" sz="2800" dirty="0">
                  <a:solidFill>
                    <a:srgbClr val="0070C0"/>
                  </a:solidFill>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982"/>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864149B6-3DC2-48FE-9170-43FE44711A91}"/>
              </a:ext>
            </a:extLst>
          </p:cNvPr>
          <p:cNvGraphicFramePr>
            <a:graphicFrameLocks noChangeAspect="1"/>
          </p:cNvGraphicFramePr>
          <p:nvPr>
            <p:extLst>
              <p:ext uri="{D42A27DB-BD31-4B8C-83A1-F6EECF244321}">
                <p14:modId xmlns:p14="http://schemas.microsoft.com/office/powerpoint/2010/main" val="996949316"/>
              </p:ext>
            </p:extLst>
          </p:nvPr>
        </p:nvGraphicFramePr>
        <p:xfrm>
          <a:off x="6146800" y="3352800"/>
          <a:ext cx="914400" cy="268288"/>
        </p:xfrm>
        <a:graphic>
          <a:graphicData uri="http://schemas.openxmlformats.org/presentationml/2006/ole">
            <mc:AlternateContent xmlns:mc="http://schemas.openxmlformats.org/markup-compatibility/2006">
              <mc:Choice xmlns:v="urn:schemas-microsoft-com:vml" Requires="v">
                <p:oleObj name="Equation" r:id="rId3" imgW="914400" imgH="267840" progId="Equation.DSMT4">
                  <p:embed/>
                </p:oleObj>
              </mc:Choice>
              <mc:Fallback>
                <p:oleObj name="Equation" r:id="rId3" imgW="914400" imgH="267840" progId="Equation.DSMT4">
                  <p:embed/>
                  <p:pic>
                    <p:nvPicPr>
                      <p:cNvPr id="0" name=""/>
                      <p:cNvPicPr/>
                      <p:nvPr/>
                    </p:nvPicPr>
                    <p:blipFill>
                      <a:blip r:embed="rId4"/>
                      <a:stretch>
                        <a:fillRect/>
                      </a:stretch>
                    </p:blipFill>
                    <p:spPr>
                      <a:xfrm>
                        <a:off x="6146800" y="3352800"/>
                        <a:ext cx="914400" cy="26828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94B47DE8-4CBA-4D84-B8B7-AE5AD248D0F8}"/>
              </a:ext>
            </a:extLst>
          </p:cNvPr>
          <p:cNvGraphicFramePr>
            <a:graphicFrameLocks noGrp="1" noDrilldown="1" noChangeAspect="1" noMove="1" noResize="1"/>
          </p:cNvGraphicFramePr>
          <p:nvPr>
            <p:extLst>
              <p:ext uri="{D42A27DB-BD31-4B8C-83A1-F6EECF244321}">
                <p14:modId xmlns:p14="http://schemas.microsoft.com/office/powerpoint/2010/main" val="1238608678"/>
              </p:ext>
            </p:extLst>
          </p:nvPr>
        </p:nvGraphicFramePr>
        <p:xfrm>
          <a:off x="533400" y="2273300"/>
          <a:ext cx="7442200" cy="622300"/>
        </p:xfrm>
        <a:graphic>
          <a:graphicData uri="http://schemas.openxmlformats.org/presentationml/2006/ole">
            <mc:AlternateContent xmlns:mc="http://schemas.openxmlformats.org/markup-compatibility/2006">
              <mc:Choice xmlns:v="urn:schemas-microsoft-com:vml" Requires="v">
                <p:oleObj name="Equation" r:id="rId5" imgW="7441920" imgH="622080" progId="Equation.DSMT4">
                  <p:embed/>
                </p:oleObj>
              </mc:Choice>
              <mc:Fallback>
                <p:oleObj name="Equation" r:id="rId5" imgW="7441920" imgH="622080" progId="Equation.DSMT4">
                  <p:embed/>
                  <p:pic>
                    <p:nvPicPr>
                      <p:cNvPr id="4" name="Object 3">
                        <a:extLst>
                          <a:ext uri="{FF2B5EF4-FFF2-40B4-BE49-F238E27FC236}">
                            <a16:creationId xmlns:a16="http://schemas.microsoft.com/office/drawing/2014/main" id="{E0CF96B0-8D17-4C34-B698-DFF38D7697FE}"/>
                          </a:ext>
                        </a:extLst>
                      </p:cNvPr>
                      <p:cNvPicPr/>
                      <p:nvPr/>
                    </p:nvPicPr>
                    <p:blipFill>
                      <a:blip r:embed="rId6"/>
                      <a:stretch>
                        <a:fillRect/>
                      </a:stretch>
                    </p:blipFill>
                    <p:spPr>
                      <a:xfrm>
                        <a:off x="533400" y="2273300"/>
                        <a:ext cx="7442200" cy="6223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D2FB8F4-C82E-414F-829D-5538C603DCA3}"/>
              </a:ext>
            </a:extLst>
          </p:cNvPr>
          <p:cNvGraphicFramePr>
            <a:graphicFrameLocks noChangeAspect="1"/>
          </p:cNvGraphicFramePr>
          <p:nvPr>
            <p:extLst>
              <p:ext uri="{D42A27DB-BD31-4B8C-83A1-F6EECF244321}">
                <p14:modId xmlns:p14="http://schemas.microsoft.com/office/powerpoint/2010/main" val="2555729996"/>
              </p:ext>
            </p:extLst>
          </p:nvPr>
        </p:nvGraphicFramePr>
        <p:xfrm>
          <a:off x="647700" y="2867025"/>
          <a:ext cx="7213600" cy="2070100"/>
        </p:xfrm>
        <a:graphic>
          <a:graphicData uri="http://schemas.openxmlformats.org/presentationml/2006/ole">
            <mc:AlternateContent xmlns:mc="http://schemas.openxmlformats.org/markup-compatibility/2006">
              <mc:Choice xmlns:v="urn:schemas-microsoft-com:vml" Requires="v">
                <p:oleObj name="Equation" r:id="rId7" imgW="7213320" imgH="2070000" progId="Equation.DSMT4">
                  <p:embed/>
                </p:oleObj>
              </mc:Choice>
              <mc:Fallback>
                <p:oleObj name="Equation" r:id="rId7" imgW="7213320" imgH="2070000" progId="Equation.DSMT4">
                  <p:embed/>
                  <p:pic>
                    <p:nvPicPr>
                      <p:cNvPr id="5" name="Object 4">
                        <a:extLst>
                          <a:ext uri="{FF2B5EF4-FFF2-40B4-BE49-F238E27FC236}">
                            <a16:creationId xmlns:a16="http://schemas.microsoft.com/office/drawing/2014/main" id="{94B47DE8-4CBA-4D84-B8B7-AE5AD248D0F8}"/>
                          </a:ext>
                        </a:extLst>
                      </p:cNvPr>
                      <p:cNvPicPr/>
                      <p:nvPr/>
                    </p:nvPicPr>
                    <p:blipFill>
                      <a:blip r:embed="rId8"/>
                      <a:stretch>
                        <a:fillRect/>
                      </a:stretch>
                    </p:blipFill>
                    <p:spPr>
                      <a:xfrm>
                        <a:off x="647700" y="2867025"/>
                        <a:ext cx="7213600" cy="2070100"/>
                      </a:xfrm>
                      <a:prstGeom prst="rect">
                        <a:avLst/>
                      </a:prstGeom>
                    </p:spPr>
                  </p:pic>
                </p:oleObj>
              </mc:Fallback>
            </mc:AlternateContent>
          </a:graphicData>
        </a:graphic>
      </p:graphicFrame>
      <p:cxnSp>
        <p:nvCxnSpPr>
          <p:cNvPr id="10" name="Straight Arrow Connector 9">
            <a:extLst>
              <a:ext uri="{FF2B5EF4-FFF2-40B4-BE49-F238E27FC236}">
                <a16:creationId xmlns:a16="http://schemas.microsoft.com/office/drawing/2014/main" id="{4BCE5E11-364C-4119-B63D-FED2AE3AF19A}"/>
              </a:ext>
            </a:extLst>
          </p:cNvPr>
          <p:cNvCxnSpPr/>
          <p:nvPr/>
        </p:nvCxnSpPr>
        <p:spPr>
          <a:xfrm>
            <a:off x="990600" y="3174524"/>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0A1B413-43F1-4B49-A17F-0B707DD515E6}"/>
              </a:ext>
            </a:extLst>
          </p:cNvPr>
          <p:cNvCxnSpPr/>
          <p:nvPr/>
        </p:nvCxnSpPr>
        <p:spPr>
          <a:xfrm>
            <a:off x="1905000" y="3174524"/>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BDCC5C7-3E23-4B91-B436-8E2346C7C2E5}"/>
              </a:ext>
            </a:extLst>
          </p:cNvPr>
          <p:cNvCxnSpPr/>
          <p:nvPr/>
        </p:nvCxnSpPr>
        <p:spPr>
          <a:xfrm>
            <a:off x="3048000" y="3116580"/>
            <a:ext cx="0" cy="312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5: Finding the Percent</a:t>
            </a:r>
          </a:p>
        </p:txBody>
      </p:sp>
      <p:sp>
        <p:nvSpPr>
          <p:cNvPr id="3" name="Text Placeholder 2"/>
          <p:cNvSpPr>
            <a:spLocks noGrp="1"/>
          </p:cNvSpPr>
          <p:nvPr>
            <p:ph type="body" sz="quarter" idx="10"/>
          </p:nvPr>
        </p:nvSpPr>
        <p:spPr/>
        <p:txBody>
          <a:bodyPr>
            <a:normAutofit/>
          </a:bodyPr>
          <a:lstStyle/>
          <a:p>
            <a:r>
              <a:rPr sz="2000" dirty="0">
                <a:solidFill>
                  <a:srgbClr val="000000"/>
                </a:solidFill>
              </a:rPr>
              <a:t>What percent of </a:t>
            </a:r>
            <a:r>
              <a:rPr sz="2000" dirty="0">
                <a:solidFill>
                  <a:srgbClr val="000000"/>
                </a:solidFill>
                <a:latin typeface="Cambria Math"/>
              </a:rPr>
              <a:t>180</a:t>
            </a:r>
            <a:r>
              <a:rPr sz="2000" dirty="0">
                <a:solidFill>
                  <a:srgbClr val="000000"/>
                </a:solidFill>
              </a:rPr>
              <a:t> is </a:t>
            </a:r>
            <a:r>
              <a:rPr sz="2000" dirty="0">
                <a:solidFill>
                  <a:srgbClr val="000000"/>
                </a:solidFill>
                <a:latin typeface="Cambria Math"/>
              </a:rPr>
              <a:t>45</a:t>
            </a:r>
            <a:r>
              <a:rPr sz="2000" dirty="0">
                <a:solidFill>
                  <a:srgbClr val="000000"/>
                </a:solidFill>
              </a:rPr>
              <a:t>?</a:t>
            </a:r>
            <a:endParaRPr lang="en-US" sz="2000" dirty="0">
              <a:solidFill>
                <a:srgbClr val="000000"/>
              </a:solidFill>
            </a:endParaRPr>
          </a:p>
          <a:p>
            <a:endParaRPr lang="en-US" sz="1400" dirty="0">
              <a:solidFill>
                <a:srgbClr val="0070C0"/>
              </a:solidFill>
            </a:endParaRPr>
          </a:p>
          <a:p>
            <a:r>
              <a:rPr lang="en-US" sz="2000" b="1" dirty="0">
                <a:solidFill>
                  <a:srgbClr val="2D7D9F"/>
                </a:solidFill>
              </a:rPr>
              <a:t>Solution</a:t>
            </a: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70C0"/>
              </a:solidFill>
            </a:endParaRPr>
          </a:p>
          <a:p>
            <a:endParaRPr lang="en-US" sz="2000" dirty="0">
              <a:solidFill>
                <a:srgbClr val="000000"/>
              </a:solidFill>
            </a:endParaRPr>
          </a:p>
          <a:p>
            <a:r>
              <a:rPr lang="en-US" sz="2000" dirty="0">
                <a:solidFill>
                  <a:srgbClr val="000000"/>
                </a:solidFill>
              </a:rPr>
              <a:t>So </a:t>
            </a:r>
            <a:r>
              <a:rPr lang="en-US" sz="2000" dirty="0">
                <a:solidFill>
                  <a:srgbClr val="000000"/>
                </a:solidFill>
                <a:latin typeface="Cambria Math" panose="02040503050406030204" pitchFamily="18" charset="0"/>
                <a:ea typeface="Cambria Math" panose="02040503050406030204" pitchFamily="18" charset="0"/>
              </a:rPr>
              <a:t>25%</a:t>
            </a:r>
            <a:r>
              <a:rPr lang="en-US" sz="2000" dirty="0">
                <a:solidFill>
                  <a:srgbClr val="000000"/>
                </a:solidFill>
              </a:rPr>
              <a:t> of </a:t>
            </a:r>
            <a:r>
              <a:rPr lang="en-US" sz="2000" dirty="0">
                <a:solidFill>
                  <a:srgbClr val="000000"/>
                </a:solidFill>
                <a:latin typeface="Cambria Math" panose="02040503050406030204" pitchFamily="18" charset="0"/>
                <a:ea typeface="Cambria Math" panose="02040503050406030204" pitchFamily="18" charset="0"/>
              </a:rPr>
              <a:t>180</a:t>
            </a:r>
            <a:r>
              <a:rPr lang="en-US" sz="2000" dirty="0">
                <a:solidFill>
                  <a:srgbClr val="000000"/>
                </a:solidFill>
              </a:rPr>
              <a:t> is </a:t>
            </a:r>
            <a:r>
              <a:rPr lang="en-US" sz="2000" dirty="0">
                <a:solidFill>
                  <a:srgbClr val="000000"/>
                </a:solidFill>
                <a:latin typeface="Cambria Math" panose="02040503050406030204" pitchFamily="18" charset="0"/>
                <a:ea typeface="Cambria Math" panose="02040503050406030204" pitchFamily="18" charset="0"/>
              </a:rPr>
              <a:t>45</a:t>
            </a:r>
            <a:r>
              <a:rPr lang="en-US" sz="2000" dirty="0">
                <a:solidFill>
                  <a:srgbClr val="000000"/>
                </a:solidFill>
              </a:rPr>
              <a:t>.</a:t>
            </a:r>
            <a:endParaRPr sz="2000" dirty="0">
              <a:solidFill>
                <a:srgbClr val="000000"/>
              </a:solidFill>
            </a:endParaRPr>
          </a:p>
        </p:txBody>
      </p:sp>
      <p:graphicFrame>
        <p:nvGraphicFramePr>
          <p:cNvPr id="4" name="Object 3">
            <a:extLst>
              <a:ext uri="{FF2B5EF4-FFF2-40B4-BE49-F238E27FC236}">
                <a16:creationId xmlns:a16="http://schemas.microsoft.com/office/drawing/2014/main" id="{284EEEF2-5D06-4F01-952F-8E7FE995C88C}"/>
              </a:ext>
            </a:extLst>
          </p:cNvPr>
          <p:cNvGraphicFramePr/>
          <p:nvPr>
            <p:extLst>
              <p:ext uri="{D42A27DB-BD31-4B8C-83A1-F6EECF244321}">
                <p14:modId xmlns:p14="http://schemas.microsoft.com/office/powerpoint/2010/main" val="1841188467"/>
              </p:ext>
            </p:extLst>
          </p:nvPr>
        </p:nvGraphicFramePr>
        <p:xfrm>
          <a:off x="876300" y="2657475"/>
          <a:ext cx="6756400" cy="2489200"/>
        </p:xfrm>
        <a:graphic>
          <a:graphicData uri="http://schemas.openxmlformats.org/presentationml/2006/ole">
            <mc:AlternateContent xmlns:mc="http://schemas.openxmlformats.org/markup-compatibility/2006">
              <mc:Choice xmlns:v="urn:schemas-microsoft-com:vml" Requires="v">
                <p:oleObj name="Equation" r:id="rId2" imgW="6756120" imgH="2489040" progId="Equation.DSMT4">
                  <p:embed/>
                </p:oleObj>
              </mc:Choice>
              <mc:Fallback>
                <p:oleObj name="Equation" r:id="rId2" imgW="6756120" imgH="2489040" progId="Equation.DSMT4">
                  <p:embed/>
                  <p:pic>
                    <p:nvPicPr>
                      <p:cNvPr id="6" name="Object 5">
                        <a:extLst>
                          <a:ext uri="{FF2B5EF4-FFF2-40B4-BE49-F238E27FC236}">
                            <a16:creationId xmlns:a16="http://schemas.microsoft.com/office/drawing/2014/main" id="{6D2FB8F4-C82E-414F-829D-5538C603DCA3}"/>
                          </a:ext>
                        </a:extLst>
                      </p:cNvPr>
                      <p:cNvPicPr/>
                      <p:nvPr/>
                    </p:nvPicPr>
                    <p:blipFill>
                      <a:blip r:embed="rId3"/>
                      <a:stretch>
                        <a:fillRect/>
                      </a:stretch>
                    </p:blipFill>
                    <p:spPr>
                      <a:xfrm>
                        <a:off x="876300" y="2657475"/>
                        <a:ext cx="6756400" cy="2489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ED2F340F-F0A7-4685-BBA3-3E739DA39329}"/>
              </a:ext>
            </a:extLst>
          </p:cNvPr>
          <p:cNvGraphicFramePr/>
          <p:nvPr>
            <p:extLst>
              <p:ext uri="{D42A27DB-BD31-4B8C-83A1-F6EECF244321}">
                <p14:modId xmlns:p14="http://schemas.microsoft.com/office/powerpoint/2010/main" val="1073776155"/>
              </p:ext>
            </p:extLst>
          </p:nvPr>
        </p:nvGraphicFramePr>
        <p:xfrm>
          <a:off x="609600" y="2154238"/>
          <a:ext cx="7289800" cy="622300"/>
        </p:xfrm>
        <a:graphic>
          <a:graphicData uri="http://schemas.openxmlformats.org/presentationml/2006/ole">
            <mc:AlternateContent xmlns:mc="http://schemas.openxmlformats.org/markup-compatibility/2006">
              <mc:Choice xmlns:v="urn:schemas-microsoft-com:vml" Requires="v">
                <p:oleObj name="Equation" r:id="rId4" imgW="7289640" imgH="622080" progId="Equation.DSMT4">
                  <p:embed/>
                </p:oleObj>
              </mc:Choice>
              <mc:Fallback>
                <p:oleObj name="Equation" r:id="rId4" imgW="7289640" imgH="622080" progId="Equation.DSMT4">
                  <p:embed/>
                  <p:pic>
                    <p:nvPicPr>
                      <p:cNvPr id="5" name="Object 4">
                        <a:extLst>
                          <a:ext uri="{FF2B5EF4-FFF2-40B4-BE49-F238E27FC236}">
                            <a16:creationId xmlns:a16="http://schemas.microsoft.com/office/drawing/2014/main" id="{94B47DE8-4CBA-4D84-B8B7-AE5AD248D0F8}"/>
                          </a:ext>
                        </a:extLst>
                      </p:cNvPr>
                      <p:cNvPicPr/>
                      <p:nvPr/>
                    </p:nvPicPr>
                    <p:blipFill>
                      <a:blip r:embed="rId5"/>
                      <a:stretch>
                        <a:fillRect/>
                      </a:stretch>
                    </p:blipFill>
                    <p:spPr>
                      <a:xfrm>
                        <a:off x="609600" y="2154238"/>
                        <a:ext cx="7289800" cy="622300"/>
                      </a:xfrm>
                      <a:prstGeom prst="rect">
                        <a:avLst/>
                      </a:prstGeom>
                    </p:spPr>
                  </p:pic>
                </p:oleObj>
              </mc:Fallback>
            </mc:AlternateContent>
          </a:graphicData>
        </a:graphic>
      </p:graphicFrame>
      <p:cxnSp>
        <p:nvCxnSpPr>
          <p:cNvPr id="9" name="Straight Arrow Connector 8">
            <a:extLst>
              <a:ext uri="{FF2B5EF4-FFF2-40B4-BE49-F238E27FC236}">
                <a16:creationId xmlns:a16="http://schemas.microsoft.com/office/drawing/2014/main" id="{171C76E3-CCB4-475E-8B64-DE62F2938B13}"/>
              </a:ext>
            </a:extLst>
          </p:cNvPr>
          <p:cNvCxnSpPr>
            <a:cxnSpLocks/>
          </p:cNvCxnSpPr>
          <p:nvPr/>
        </p:nvCxnSpPr>
        <p:spPr>
          <a:xfrm>
            <a:off x="1295400" y="2895600"/>
            <a:ext cx="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01C782F-B73C-4B3A-B536-A473754FE925}"/>
              </a:ext>
            </a:extLst>
          </p:cNvPr>
          <p:cNvCxnSpPr>
            <a:cxnSpLocks/>
          </p:cNvCxnSpPr>
          <p:nvPr/>
        </p:nvCxnSpPr>
        <p:spPr>
          <a:xfrm>
            <a:off x="2209800" y="2895600"/>
            <a:ext cx="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0E696D2-4529-4D01-B1F0-005C3A99DCAE}"/>
              </a:ext>
            </a:extLst>
          </p:cNvPr>
          <p:cNvCxnSpPr>
            <a:cxnSpLocks/>
          </p:cNvCxnSpPr>
          <p:nvPr/>
        </p:nvCxnSpPr>
        <p:spPr>
          <a:xfrm>
            <a:off x="3048000" y="2895600"/>
            <a:ext cx="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1626</TotalTime>
  <Words>927</Words>
  <Application>Microsoft Office PowerPoint</Application>
  <PresentationFormat>On-screen Show (4:3)</PresentationFormat>
  <Paragraphs>120</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Cambria Math</vt:lpstr>
      <vt:lpstr>Courier New</vt:lpstr>
      <vt:lpstr>Arial</vt:lpstr>
      <vt:lpstr>Calibri</vt:lpstr>
      <vt:lpstr>Office Theme</vt:lpstr>
      <vt:lpstr>Equation</vt:lpstr>
      <vt:lpstr>Section 6.R.2</vt:lpstr>
      <vt:lpstr>A Brief Review of Converting Percent</vt:lpstr>
      <vt:lpstr>A Brief Review of Converting Percent (cont.)</vt:lpstr>
      <vt:lpstr>Example 1: Changing between Percents and Decimal Numbers</vt:lpstr>
      <vt:lpstr>Example 2: Changing between Percents and Fractions</vt:lpstr>
      <vt:lpstr>Definition: The Basic Formula R ⋅ B = A</vt:lpstr>
      <vt:lpstr>Example 3: Finding the Amount</vt:lpstr>
      <vt:lpstr>Example 4: Finding the Base</vt:lpstr>
      <vt:lpstr>Example 5: Finding the Percent</vt:lpstr>
      <vt:lpstr>Example 6: Application: Finding a Discount</vt:lpstr>
      <vt:lpstr>Example 7: Application: Calculating Sales Tax</vt:lpstr>
      <vt:lpstr>Example 8: Application: Determining Commission</vt:lpstr>
      <vt:lpstr>Example 9: Application: Finding the Percent Increase</vt:lpstr>
      <vt:lpstr>Example 10: Application: Finding the Percent Decrease</vt:lpstr>
      <vt:lpstr>Example 11: Application: Calculating Percent of Profit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126</cp:revision>
  <dcterms:created xsi:type="dcterms:W3CDTF">2013-04-26T14:43:13Z</dcterms:created>
  <dcterms:modified xsi:type="dcterms:W3CDTF">2024-07-11T17:11:06Z</dcterms:modified>
</cp:coreProperties>
</file>