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handoutMasterIdLst>
    <p:handoutMasterId r:id="rId39"/>
  </p:handoutMasterIdLst>
  <p:sldIdLst>
    <p:sldId id="256" r:id="rId2"/>
    <p:sldId id="260" r:id="rId3"/>
    <p:sldId id="281" r:id="rId4"/>
    <p:sldId id="261" r:id="rId5"/>
    <p:sldId id="302" r:id="rId6"/>
    <p:sldId id="295" r:id="rId7"/>
    <p:sldId id="296" r:id="rId8"/>
    <p:sldId id="297" r:id="rId9"/>
    <p:sldId id="298" r:id="rId10"/>
    <p:sldId id="299" r:id="rId11"/>
    <p:sldId id="300" r:id="rId12"/>
    <p:sldId id="303" r:id="rId13"/>
    <p:sldId id="301" r:id="rId14"/>
    <p:sldId id="266" r:id="rId15"/>
    <p:sldId id="268" r:id="rId16"/>
    <p:sldId id="283" r:id="rId17"/>
    <p:sldId id="269" r:id="rId18"/>
    <p:sldId id="270" r:id="rId19"/>
    <p:sldId id="306" r:id="rId20"/>
    <p:sldId id="307" r:id="rId21"/>
    <p:sldId id="308" r:id="rId22"/>
    <p:sldId id="309" r:id="rId23"/>
    <p:sldId id="310" r:id="rId24"/>
    <p:sldId id="287" r:id="rId25"/>
    <p:sldId id="271" r:id="rId26"/>
    <p:sldId id="288" r:id="rId27"/>
    <p:sldId id="289" r:id="rId28"/>
    <p:sldId id="304" r:id="rId29"/>
    <p:sldId id="305" r:id="rId30"/>
    <p:sldId id="311" r:id="rId31"/>
    <p:sldId id="312" r:id="rId32"/>
    <p:sldId id="313" r:id="rId33"/>
    <p:sldId id="314" r:id="rId34"/>
    <p:sldId id="315" r:id="rId35"/>
    <p:sldId id="316" r:id="rId36"/>
    <p:sldId id="317"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1" clrIdx="0"/>
  <p:cmAuthor id="1" name="Anna Tavormina" initials="AT" lastIdx="1" clrIdx="1">
    <p:extLst>
      <p:ext uri="{19B8F6BF-5375-455C-9EA6-DF929625EA0E}">
        <p15:presenceInfo xmlns:p15="http://schemas.microsoft.com/office/powerpoint/2012/main" userId="Anna Tavormina" providerId="None"/>
      </p:ext>
    </p:extLst>
  </p:cmAuthor>
  <p:cmAuthor id="2" name="Nagesh" initials="N" lastIdx="0" clrIdx="2"/>
  <p:cmAuthor id="3" name="Kara Roche" initials="KR" lastIdx="1" clrIdx="3">
    <p:extLst>
      <p:ext uri="{19B8F6BF-5375-455C-9EA6-DF929625EA0E}">
        <p15:presenceInfo xmlns:p15="http://schemas.microsoft.com/office/powerpoint/2012/main" userId="S-1-5-21-1482476501-413027322-842925246-7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2D7D9F"/>
    <a:srgbClr val="00007D"/>
    <a:srgbClr val="FF00FF"/>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17" autoAdjust="0"/>
    <p:restoredTop sz="94660"/>
  </p:normalViewPr>
  <p:slideViewPr>
    <p:cSldViewPr>
      <p:cViewPr varScale="1">
        <p:scale>
          <a:sx n="111" d="100"/>
          <a:sy n="111" d="100"/>
        </p:scale>
        <p:origin x="186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49561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BF410-612F-47BF-BCFF-17729940C5E4}" type="datetimeFigureOut">
              <a:rPr lang="en-US" smtClean="0"/>
              <a:pPr/>
              <a:t>7/11/2024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EA7E81-5C8B-4469-BB94-913CB9F6C93F}" type="slidenum">
              <a:rPr lang="en-US" smtClean="0"/>
              <a:pPr/>
              <a:t>‹#›</a:t>
            </a:fld>
            <a:endParaRPr lang="en-US"/>
          </a:p>
        </p:txBody>
      </p:sp>
    </p:spTree>
    <p:extLst>
      <p:ext uri="{BB962C8B-B14F-4D97-AF65-F5344CB8AC3E}">
        <p14:creationId xmlns:p14="http://schemas.microsoft.com/office/powerpoint/2010/main" val="3338001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1CF9988-22A8-498F-BA25-ADCFA42953DD}" type="datetimeFigureOut">
              <a:rPr lang="en-US"/>
              <a:pPr>
                <a:defRPr/>
              </a:pPr>
              <a:t>7/11/2024</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E5BF886-9E95-4307-B45F-45171549F84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F5AB9D0-F16F-46D2-BB84-913B8A43AAE4}" type="datetimeFigureOut">
              <a:rPr lang="en-US"/>
              <a:pPr>
                <a:defRPr/>
              </a:pPr>
              <a:t>7/11/2024</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2C776585-6071-4EEA-851D-86D9AD202CF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6.wmf"/></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10.wmf"/><Relationship Id="rId4" Type="http://schemas.openxmlformats.org/officeDocument/2006/relationships/oleObject" Target="../embeddings/oleObject8.bin"/><Relationship Id="rId9" Type="http://schemas.openxmlformats.org/officeDocument/2006/relationships/image" Target="../media/image12.wmf"/></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3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2.bin"/><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6.R.3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Reading Graphs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EDDA8-BFE0-4E0B-9032-78BAF6164831}"/>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788DB5C4-35A5-4CCB-9C4F-9E3AC640AC04}"/>
              </a:ext>
            </a:extLst>
          </p:cNvPr>
          <p:cNvSpPr>
            <a:spLocks noGrp="1"/>
          </p:cNvSpPr>
          <p:nvPr>
            <p:ph idx="1"/>
          </p:nvPr>
        </p:nvSpPr>
        <p:spPr/>
        <p:txBody>
          <a:bodyPr/>
          <a:lstStyle/>
          <a:p>
            <a:pPr marL="461963" indent="-461963">
              <a:buFont typeface="+mj-lt"/>
              <a:buAutoNum type="alphaLcPeriod" startAt="6"/>
            </a:pPr>
            <a:r>
              <a:rPr lang="en-US" dirty="0"/>
              <a:t>What was the amount of increase in sales between April and May?</a:t>
            </a:r>
          </a:p>
          <a:p>
            <a:r>
              <a:rPr lang="en-US" b="1" dirty="0"/>
              <a:t>Solution</a:t>
            </a:r>
          </a:p>
          <a:p>
            <a:r>
              <a:rPr lang="en-US" dirty="0"/>
              <a:t>To determine the amount of increase in sales from April to May, first read the sales for </a:t>
            </a:r>
            <a:br>
              <a:rPr lang="en-US" dirty="0"/>
            </a:br>
            <a:r>
              <a:rPr lang="en-US" dirty="0"/>
              <a:t>April ($918 million). Then read the </a:t>
            </a:r>
            <a:br>
              <a:rPr lang="en-US" dirty="0"/>
            </a:br>
            <a:r>
              <a:rPr lang="en-US" dirty="0"/>
              <a:t>sales for May ($1087 million). </a:t>
            </a:r>
            <a:br>
              <a:rPr lang="en-US" dirty="0"/>
            </a:br>
            <a:r>
              <a:rPr lang="en-US" dirty="0"/>
              <a:t>Subtracting April sales from May </a:t>
            </a:r>
            <a:br>
              <a:rPr lang="en-US" dirty="0"/>
            </a:br>
            <a:r>
              <a:rPr lang="en-US" dirty="0"/>
              <a:t>sales gives a  difference of </a:t>
            </a:r>
            <a:br>
              <a:rPr lang="en-US" dirty="0"/>
            </a:br>
            <a:r>
              <a:rPr lang="en-US" dirty="0">
                <a:solidFill>
                  <a:srgbClr val="FF0000"/>
                </a:solidFill>
              </a:rPr>
              <a:t>$169 million</a:t>
            </a:r>
            <a:r>
              <a:rPr lang="en-US" dirty="0"/>
              <a:t>.</a:t>
            </a:r>
            <a:endParaRPr lang="en-US" dirty="0">
              <a:solidFill>
                <a:schemeClr val="tx1"/>
              </a:solidFill>
            </a:endParaRPr>
          </a:p>
          <a:p>
            <a:endParaRPr lang="en-US" b="1" dirty="0"/>
          </a:p>
          <a:p>
            <a:endParaRPr lang="en-US" b="1" dirty="0"/>
          </a:p>
        </p:txBody>
      </p:sp>
      <p:pic>
        <p:nvPicPr>
          <p:cNvPr id="6" name="Picture 2">
            <a:extLst>
              <a:ext uri="{FF2B5EF4-FFF2-40B4-BE49-F238E27FC236}">
                <a16:creationId xmlns:a16="http://schemas.microsoft.com/office/drawing/2014/main" id="{DA2AAD51-9307-40E8-B915-70D844627F60}"/>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1121987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CC8D-3F42-496F-8CAB-A3BFD38FA351}"/>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35978BEE-AD93-4B94-9B41-E1E52BD31C8C}"/>
              </a:ext>
            </a:extLst>
          </p:cNvPr>
          <p:cNvSpPr>
            <a:spLocks noGrp="1"/>
          </p:cNvSpPr>
          <p:nvPr>
            <p:ph idx="1"/>
          </p:nvPr>
        </p:nvSpPr>
        <p:spPr>
          <a:xfrm>
            <a:off x="457200" y="1280160"/>
            <a:ext cx="8229600" cy="4694904"/>
          </a:xfrm>
        </p:spPr>
        <p:txBody>
          <a:bodyPr>
            <a:normAutofit/>
          </a:bodyPr>
          <a:lstStyle/>
          <a:p>
            <a:pPr marL="514350" indent="-514350">
              <a:buFont typeface="+mj-lt"/>
              <a:buAutoNum type="alphaLcPeriod" startAt="3"/>
            </a:pPr>
            <a:endParaRPr lang="en-US" dirty="0"/>
          </a:p>
          <a:p>
            <a:pPr marL="514350" indent="-514350">
              <a:buFont typeface="+mj-lt"/>
              <a:buAutoNum type="alphaLcPeriod" startAt="3"/>
            </a:pPr>
            <a:endParaRPr lang="en-US" dirty="0"/>
          </a:p>
          <a:p>
            <a:pPr marL="514350" indent="-514350">
              <a:buFont typeface="+mj-lt"/>
              <a:buAutoNum type="alphaLcPeriod" startAt="3"/>
            </a:pPr>
            <a:endParaRPr lang="en-US" dirty="0"/>
          </a:p>
          <a:p>
            <a:endParaRPr lang="en-US" b="1" dirty="0"/>
          </a:p>
        </p:txBody>
      </p:sp>
      <p:graphicFrame>
        <p:nvGraphicFramePr>
          <p:cNvPr id="4" name="Object 4">
            <a:extLst>
              <a:ext uri="{FF2B5EF4-FFF2-40B4-BE49-F238E27FC236}">
                <a16:creationId xmlns:a16="http://schemas.microsoft.com/office/drawing/2014/main" id="{6BAAFEA3-4576-48FC-BD70-C1073C694534}"/>
              </a:ext>
            </a:extLst>
          </p:cNvPr>
          <p:cNvGraphicFramePr>
            <a:graphicFrameLocks noChangeAspect="1"/>
          </p:cNvGraphicFramePr>
          <p:nvPr>
            <p:extLst>
              <p:ext uri="{D42A27DB-BD31-4B8C-83A1-F6EECF244321}">
                <p14:modId xmlns:p14="http://schemas.microsoft.com/office/powerpoint/2010/main" val="960161472"/>
              </p:ext>
            </p:extLst>
          </p:nvPr>
        </p:nvGraphicFramePr>
        <p:xfrm>
          <a:off x="1897281" y="1219200"/>
          <a:ext cx="968375" cy="457200"/>
        </p:xfrm>
        <a:graphic>
          <a:graphicData uri="http://schemas.openxmlformats.org/presentationml/2006/ole">
            <mc:AlternateContent xmlns:mc="http://schemas.openxmlformats.org/markup-compatibility/2006">
              <mc:Choice xmlns:v="urn:schemas-microsoft-com:vml" Requires="v">
                <p:oleObj name="Equation" r:id="rId2" imgW="914400" imgH="431570" progId="Equation.DSMT4">
                  <p:embed/>
                </p:oleObj>
              </mc:Choice>
              <mc:Fallback>
                <p:oleObj name="Equation" r:id="rId2" imgW="914400" imgH="431570" progId="Equation.DSMT4">
                  <p:embed/>
                  <p:pic>
                    <p:nvPicPr>
                      <p:cNvPr id="10244" name="Object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7281" y="1219200"/>
                        <a:ext cx="968375"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3">
            <a:extLst>
              <a:ext uri="{FF2B5EF4-FFF2-40B4-BE49-F238E27FC236}">
                <a16:creationId xmlns:a16="http://schemas.microsoft.com/office/drawing/2014/main" id="{3AD0A12F-F937-4290-8488-26B726D675BB}"/>
              </a:ext>
            </a:extLst>
          </p:cNvPr>
          <p:cNvGraphicFramePr>
            <a:graphicFrameLocks noChangeAspect="1"/>
          </p:cNvGraphicFramePr>
          <p:nvPr>
            <p:extLst>
              <p:ext uri="{D42A27DB-BD31-4B8C-83A1-F6EECF244321}">
                <p14:modId xmlns:p14="http://schemas.microsoft.com/office/powerpoint/2010/main" val="1120729748"/>
              </p:ext>
            </p:extLst>
          </p:nvPr>
        </p:nvGraphicFramePr>
        <p:xfrm>
          <a:off x="1792506" y="1765300"/>
          <a:ext cx="1041400" cy="495300"/>
        </p:xfrm>
        <a:graphic>
          <a:graphicData uri="http://schemas.openxmlformats.org/presentationml/2006/ole">
            <mc:AlternateContent xmlns:mc="http://schemas.openxmlformats.org/markup-compatibility/2006">
              <mc:Choice xmlns:v="urn:schemas-microsoft-com:vml" Requires="v">
                <p:oleObj name="Equation" r:id="rId4" imgW="1041170" imgH="494956" progId="Equation.DSMT4">
                  <p:embed/>
                </p:oleObj>
              </mc:Choice>
              <mc:Fallback>
                <p:oleObj name="Equation" r:id="rId4" imgW="1041170" imgH="494956" progId="Equation.DSMT4">
                  <p:embed/>
                  <p:pic>
                    <p:nvPicPr>
                      <p:cNvPr id="102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2506" y="1765300"/>
                        <a:ext cx="10414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4">
            <a:extLst>
              <a:ext uri="{FF2B5EF4-FFF2-40B4-BE49-F238E27FC236}">
                <a16:creationId xmlns:a16="http://schemas.microsoft.com/office/drawing/2014/main" id="{EE3DC3A5-209A-4E33-B423-408A98DCC037}"/>
              </a:ext>
            </a:extLst>
          </p:cNvPr>
          <p:cNvGraphicFramePr>
            <a:graphicFrameLocks noChangeAspect="1"/>
          </p:cNvGraphicFramePr>
          <p:nvPr>
            <p:extLst>
              <p:ext uri="{D42A27DB-BD31-4B8C-83A1-F6EECF244321}">
                <p14:modId xmlns:p14="http://schemas.microsoft.com/office/powerpoint/2010/main" val="625936513"/>
              </p:ext>
            </p:extLst>
          </p:nvPr>
        </p:nvGraphicFramePr>
        <p:xfrm>
          <a:off x="1891834" y="2362200"/>
          <a:ext cx="927100" cy="431800"/>
        </p:xfrm>
        <a:graphic>
          <a:graphicData uri="http://schemas.openxmlformats.org/presentationml/2006/ole">
            <mc:AlternateContent xmlns:mc="http://schemas.openxmlformats.org/markup-compatibility/2006">
              <mc:Choice xmlns:v="urn:schemas-microsoft-com:vml" Requires="v">
                <p:oleObj name="Equation" r:id="rId6" imgW="927077" imgH="431570" progId="Equation.DSMT4">
                  <p:embed/>
                </p:oleObj>
              </mc:Choice>
              <mc:Fallback>
                <p:oleObj name="Equation" r:id="rId6" imgW="927077" imgH="431570" progId="Equation.DSMT4">
                  <p:embed/>
                  <p:pic>
                    <p:nvPicPr>
                      <p:cNvPr id="1028"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91834" y="2362200"/>
                        <a:ext cx="9271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a:extLst>
              <a:ext uri="{FF2B5EF4-FFF2-40B4-BE49-F238E27FC236}">
                <a16:creationId xmlns:a16="http://schemas.microsoft.com/office/drawing/2014/main" id="{2AA871B5-A876-42E8-8609-E6A61325DC32}"/>
              </a:ext>
            </a:extLst>
          </p:cNvPr>
          <p:cNvGraphicFramePr>
            <a:graphicFrameLocks noChangeAspect="1"/>
          </p:cNvGraphicFramePr>
          <p:nvPr>
            <p:extLst>
              <p:ext uri="{D42A27DB-BD31-4B8C-83A1-F6EECF244321}">
                <p14:modId xmlns:p14="http://schemas.microsoft.com/office/powerpoint/2010/main" val="2479557337"/>
              </p:ext>
            </p:extLst>
          </p:nvPr>
        </p:nvGraphicFramePr>
        <p:xfrm>
          <a:off x="3517900" y="1282700"/>
          <a:ext cx="1054100" cy="279400"/>
        </p:xfrm>
        <a:graphic>
          <a:graphicData uri="http://schemas.openxmlformats.org/presentationml/2006/ole">
            <mc:AlternateContent xmlns:mc="http://schemas.openxmlformats.org/markup-compatibility/2006">
              <mc:Choice xmlns:v="urn:schemas-microsoft-com:vml" Requires="v">
                <p:oleObj name="Equation" r:id="rId8" imgW="1053847" imgH="279446" progId="Equation.DSMT4">
                  <p:embed/>
                </p:oleObj>
              </mc:Choice>
              <mc:Fallback>
                <p:oleObj name="Equation" r:id="rId8" imgW="1053847" imgH="279446" progId="Equation.DSMT4">
                  <p:embed/>
                  <p:pic>
                    <p:nvPicPr>
                      <p:cNvPr id="1029"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7900" y="1282700"/>
                        <a:ext cx="10541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6">
            <a:extLst>
              <a:ext uri="{FF2B5EF4-FFF2-40B4-BE49-F238E27FC236}">
                <a16:creationId xmlns:a16="http://schemas.microsoft.com/office/drawing/2014/main" id="{36A747A8-6711-4F1E-BD5E-94F425BC36FD}"/>
              </a:ext>
            </a:extLst>
          </p:cNvPr>
          <p:cNvGraphicFramePr>
            <a:graphicFrameLocks noChangeAspect="1"/>
          </p:cNvGraphicFramePr>
          <p:nvPr>
            <p:extLst>
              <p:ext uri="{D42A27DB-BD31-4B8C-83A1-F6EECF244321}">
                <p14:modId xmlns:p14="http://schemas.microsoft.com/office/powerpoint/2010/main" val="3777766113"/>
              </p:ext>
            </p:extLst>
          </p:nvPr>
        </p:nvGraphicFramePr>
        <p:xfrm>
          <a:off x="3489995" y="1835150"/>
          <a:ext cx="1092200" cy="279400"/>
        </p:xfrm>
        <a:graphic>
          <a:graphicData uri="http://schemas.openxmlformats.org/presentationml/2006/ole">
            <mc:AlternateContent xmlns:mc="http://schemas.openxmlformats.org/markup-compatibility/2006">
              <mc:Choice xmlns:v="urn:schemas-microsoft-com:vml" Requires="v">
                <p:oleObj name="Equation" r:id="rId10" imgW="1091878" imgH="279446" progId="Equation.DSMT4">
                  <p:embed/>
                </p:oleObj>
              </mc:Choice>
              <mc:Fallback>
                <p:oleObj name="Equation" r:id="rId10" imgW="1091878" imgH="279446" progId="Equation.DSMT4">
                  <p:embed/>
                  <p:pic>
                    <p:nvPicPr>
                      <p:cNvPr id="103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89995" y="1835150"/>
                        <a:ext cx="1092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7">
            <a:extLst>
              <a:ext uri="{FF2B5EF4-FFF2-40B4-BE49-F238E27FC236}">
                <a16:creationId xmlns:a16="http://schemas.microsoft.com/office/drawing/2014/main" id="{4777F4D4-E583-41DE-A08D-3978DBC07A62}"/>
              </a:ext>
            </a:extLst>
          </p:cNvPr>
          <p:cNvGraphicFramePr>
            <a:graphicFrameLocks noChangeAspect="1"/>
          </p:cNvGraphicFramePr>
          <p:nvPr>
            <p:extLst>
              <p:ext uri="{D42A27DB-BD31-4B8C-83A1-F6EECF244321}">
                <p14:modId xmlns:p14="http://schemas.microsoft.com/office/powerpoint/2010/main" val="2144093374"/>
              </p:ext>
            </p:extLst>
          </p:nvPr>
        </p:nvGraphicFramePr>
        <p:xfrm>
          <a:off x="3504967" y="2476500"/>
          <a:ext cx="1714500" cy="241300"/>
        </p:xfrm>
        <a:graphic>
          <a:graphicData uri="http://schemas.openxmlformats.org/presentationml/2006/ole">
            <mc:AlternateContent xmlns:mc="http://schemas.openxmlformats.org/markup-compatibility/2006">
              <mc:Choice xmlns:v="urn:schemas-microsoft-com:vml" Requires="v">
                <p:oleObj name="Equation" r:id="rId12" imgW="1714156" imgH="241415" progId="Equation.DSMT4">
                  <p:embed/>
                </p:oleObj>
              </mc:Choice>
              <mc:Fallback>
                <p:oleObj name="Equation" r:id="rId12" imgW="1714156" imgH="241415" progId="Equation.DSMT4">
                  <p:embed/>
                  <p:pic>
                    <p:nvPicPr>
                      <p:cNvPr id="1031"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04967" y="2476500"/>
                        <a:ext cx="1714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46003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CC8D-3F42-496F-8CAB-A3BFD38FA351}"/>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35978BEE-AD93-4B94-9B41-E1E52BD31C8C}"/>
              </a:ext>
            </a:extLst>
          </p:cNvPr>
          <p:cNvSpPr>
            <a:spLocks noGrp="1"/>
          </p:cNvSpPr>
          <p:nvPr>
            <p:ph idx="1"/>
          </p:nvPr>
        </p:nvSpPr>
        <p:spPr>
          <a:xfrm>
            <a:off x="457200" y="1280160"/>
            <a:ext cx="8229600" cy="4694904"/>
          </a:xfrm>
        </p:spPr>
        <p:txBody>
          <a:bodyPr>
            <a:normAutofit/>
          </a:bodyPr>
          <a:lstStyle/>
          <a:p>
            <a:pPr marL="514350" indent="-514350">
              <a:buFont typeface="+mj-lt"/>
              <a:buAutoNum type="alphaLcPeriod" startAt="7"/>
            </a:pPr>
            <a:r>
              <a:rPr lang="en-US" dirty="0"/>
              <a:t>What was the percent increase in sales from April to May (to the nearest tenth of a percent)?</a:t>
            </a:r>
          </a:p>
          <a:p>
            <a:r>
              <a:rPr lang="en-US" b="1" dirty="0"/>
              <a:t>Solution</a:t>
            </a:r>
          </a:p>
          <a:p>
            <a:r>
              <a:rPr lang="en-US" dirty="0"/>
              <a:t>To find the percent of increase in sales from April to May take the amount of increase in </a:t>
            </a:r>
            <a:br>
              <a:rPr lang="en-US" dirty="0"/>
            </a:br>
            <a:r>
              <a:rPr lang="en-US" dirty="0"/>
              <a:t>sales (found in part </a:t>
            </a:r>
            <a:r>
              <a:rPr lang="en-US" b="1" dirty="0"/>
              <a:t>f.</a:t>
            </a:r>
            <a:r>
              <a:rPr lang="en-US" dirty="0"/>
              <a:t> above) and </a:t>
            </a:r>
            <a:br>
              <a:rPr lang="en-US" dirty="0"/>
            </a:br>
            <a:r>
              <a:rPr lang="en-US" dirty="0"/>
              <a:t>divide by the sales in April.</a:t>
            </a:r>
            <a:endParaRPr lang="en-US" dirty="0">
              <a:solidFill>
                <a:schemeClr val="tx1"/>
              </a:solidFill>
            </a:endParaRPr>
          </a:p>
          <a:p>
            <a:endParaRPr lang="en-US" b="1" dirty="0"/>
          </a:p>
        </p:txBody>
      </p:sp>
      <p:pic>
        <p:nvPicPr>
          <p:cNvPr id="12" name="Picture 2">
            <a:extLst>
              <a:ext uri="{FF2B5EF4-FFF2-40B4-BE49-F238E27FC236}">
                <a16:creationId xmlns:a16="http://schemas.microsoft.com/office/drawing/2014/main" id="{13463FC3-05D2-4BB8-AD02-91D6A908F08A}"/>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78286" y="3276600"/>
            <a:ext cx="3037114" cy="2743200"/>
          </a:xfrm>
          <a:prstGeom prst="rect">
            <a:avLst/>
          </a:prstGeom>
          <a:noFill/>
          <a:ln w="9525">
            <a:noFill/>
            <a:miter lim="800000"/>
            <a:headEnd/>
            <a:tailEnd/>
          </a:ln>
        </p:spPr>
      </p:pic>
    </p:spTree>
    <p:extLst>
      <p:ext uri="{BB962C8B-B14F-4D97-AF65-F5344CB8AC3E}">
        <p14:creationId xmlns:p14="http://schemas.microsoft.com/office/powerpoint/2010/main" val="71773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F072F-95F2-4843-905F-454829A14B44}"/>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30F7FD36-C7F9-447E-A83A-5ABFE83CEC09}"/>
              </a:ext>
            </a:extLst>
          </p:cNvPr>
          <p:cNvSpPr>
            <a:spLocks noGrp="1"/>
          </p:cNvSpPr>
          <p:nvPr>
            <p:ph idx="1"/>
          </p:nvPr>
        </p:nvSpPr>
        <p:spPr/>
        <p:txBody>
          <a:bodyPr/>
          <a:lstStyle/>
          <a:p>
            <a:endParaRPr lang="en-US" dirty="0"/>
          </a:p>
          <a:p>
            <a:endParaRPr lang="en-US" dirty="0"/>
          </a:p>
        </p:txBody>
      </p:sp>
      <p:graphicFrame>
        <p:nvGraphicFramePr>
          <p:cNvPr id="4" name="Object 3">
            <a:extLst>
              <a:ext uri="{FF2B5EF4-FFF2-40B4-BE49-F238E27FC236}">
                <a16:creationId xmlns:a16="http://schemas.microsoft.com/office/drawing/2014/main" id="{6C49E9A8-4517-4A72-9373-F337706DD468}"/>
              </a:ext>
            </a:extLst>
          </p:cNvPr>
          <p:cNvGraphicFramePr>
            <a:graphicFrameLocks noChangeAspect="1"/>
          </p:cNvGraphicFramePr>
          <p:nvPr>
            <p:extLst>
              <p:ext uri="{D42A27DB-BD31-4B8C-83A1-F6EECF244321}">
                <p14:modId xmlns:p14="http://schemas.microsoft.com/office/powerpoint/2010/main" val="33745207"/>
              </p:ext>
            </p:extLst>
          </p:nvPr>
        </p:nvGraphicFramePr>
        <p:xfrm>
          <a:off x="1524000" y="1524000"/>
          <a:ext cx="2895600" cy="741054"/>
        </p:xfrm>
        <a:graphic>
          <a:graphicData uri="http://schemas.openxmlformats.org/presentationml/2006/ole">
            <mc:AlternateContent xmlns:mc="http://schemas.openxmlformats.org/markup-compatibility/2006">
              <mc:Choice xmlns:v="urn:schemas-microsoft-com:vml" Requires="v">
                <p:oleObj name="Equation" r:id="rId2" imgW="2679480" imgH="685800" progId="Equation.DSMT4">
                  <p:embed/>
                </p:oleObj>
              </mc:Choice>
              <mc:Fallback>
                <p:oleObj name="Equation" r:id="rId2" imgW="2679480" imgH="685800" progId="Equation.DSMT4">
                  <p:embed/>
                  <p:pic>
                    <p:nvPicPr>
                      <p:cNvPr id="2051"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524000"/>
                        <a:ext cx="2895600" cy="74105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6">
            <a:extLst>
              <a:ext uri="{FF2B5EF4-FFF2-40B4-BE49-F238E27FC236}">
                <a16:creationId xmlns:a16="http://schemas.microsoft.com/office/drawing/2014/main" id="{FE644426-81FD-4B2D-A388-7A5F1983D902}"/>
              </a:ext>
            </a:extLst>
          </p:cNvPr>
          <p:cNvGraphicFramePr>
            <a:graphicFrameLocks noChangeAspect="1"/>
          </p:cNvGraphicFramePr>
          <p:nvPr>
            <p:extLst>
              <p:ext uri="{D42A27DB-BD31-4B8C-83A1-F6EECF244321}">
                <p14:modId xmlns:p14="http://schemas.microsoft.com/office/powerpoint/2010/main" val="3940859805"/>
              </p:ext>
            </p:extLst>
          </p:nvPr>
        </p:nvGraphicFramePr>
        <p:xfrm>
          <a:off x="4144047" y="3263608"/>
          <a:ext cx="2463800" cy="304800"/>
        </p:xfrm>
        <a:graphic>
          <a:graphicData uri="http://schemas.openxmlformats.org/presentationml/2006/ole">
            <mc:AlternateContent xmlns:mc="http://schemas.openxmlformats.org/markup-compatibility/2006">
              <mc:Choice xmlns:v="urn:schemas-microsoft-com:vml" Requires="v">
                <p:oleObj name="Equation" r:id="rId4" imgW="2463203" imgH="304800" progId="Equation.DSMT4">
                  <p:embed/>
                </p:oleObj>
              </mc:Choice>
              <mc:Fallback>
                <p:oleObj name="Equation" r:id="rId4" imgW="2463203" imgH="304800" progId="Equation.DSMT4">
                  <p:embed/>
                  <p:pic>
                    <p:nvPicPr>
                      <p:cNvPr id="2054"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4047" y="3263608"/>
                        <a:ext cx="2463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7">
            <a:extLst>
              <a:ext uri="{FF2B5EF4-FFF2-40B4-BE49-F238E27FC236}">
                <a16:creationId xmlns:a16="http://schemas.microsoft.com/office/drawing/2014/main" id="{F0C650AF-5D49-47B3-9EE4-A53A9010FC02}"/>
              </a:ext>
            </a:extLst>
          </p:cNvPr>
          <p:cNvGraphicFramePr>
            <a:graphicFrameLocks noChangeAspect="1"/>
          </p:cNvGraphicFramePr>
          <p:nvPr>
            <p:extLst>
              <p:ext uri="{D42A27DB-BD31-4B8C-83A1-F6EECF244321}">
                <p14:modId xmlns:p14="http://schemas.microsoft.com/office/powerpoint/2010/main" val="41786127"/>
              </p:ext>
            </p:extLst>
          </p:nvPr>
        </p:nvGraphicFramePr>
        <p:xfrm>
          <a:off x="4144047" y="2628142"/>
          <a:ext cx="1892300" cy="292100"/>
        </p:xfrm>
        <a:graphic>
          <a:graphicData uri="http://schemas.openxmlformats.org/presentationml/2006/ole">
            <mc:AlternateContent xmlns:mc="http://schemas.openxmlformats.org/markup-compatibility/2006">
              <mc:Choice xmlns:v="urn:schemas-microsoft-com:vml" Requires="v">
                <p:oleObj name="Equation" r:id="rId6" imgW="1892185" imgH="292123" progId="Equation.DSMT4">
                  <p:embed/>
                </p:oleObj>
              </mc:Choice>
              <mc:Fallback>
                <p:oleObj name="Equation" r:id="rId6" imgW="1892185" imgH="292123" progId="Equation.DSMT4">
                  <p:embed/>
                  <p:pic>
                    <p:nvPicPr>
                      <p:cNvPr id="2055"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44047" y="2628142"/>
                        <a:ext cx="1892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26">
            <a:extLst>
              <a:ext uri="{FF2B5EF4-FFF2-40B4-BE49-F238E27FC236}">
                <a16:creationId xmlns:a16="http://schemas.microsoft.com/office/drawing/2014/main" id="{D60A05E5-1846-447E-9B9B-324F173C9285}"/>
              </a:ext>
            </a:extLst>
          </p:cNvPr>
          <p:cNvGraphicFramePr>
            <a:graphicFrameLocks noChangeAspect="1"/>
          </p:cNvGraphicFramePr>
          <p:nvPr>
            <p:extLst>
              <p:ext uri="{D42A27DB-BD31-4B8C-83A1-F6EECF244321}">
                <p14:modId xmlns:p14="http://schemas.microsoft.com/office/powerpoint/2010/main" val="12898160"/>
              </p:ext>
            </p:extLst>
          </p:nvPr>
        </p:nvGraphicFramePr>
        <p:xfrm>
          <a:off x="2124747" y="2348831"/>
          <a:ext cx="1866900" cy="876300"/>
        </p:xfrm>
        <a:graphic>
          <a:graphicData uri="http://schemas.openxmlformats.org/presentationml/2006/ole">
            <mc:AlternateContent xmlns:mc="http://schemas.openxmlformats.org/markup-compatibility/2006">
              <mc:Choice xmlns:v="urn:schemas-microsoft-com:vml" Requires="v">
                <p:oleObj name="Equation" r:id="rId8" imgW="1866600" imgH="876240" progId="Equation.DSMT4">
                  <p:embed/>
                </p:oleObj>
              </mc:Choice>
              <mc:Fallback>
                <p:oleObj name="Equation" r:id="rId8" imgW="1866600" imgH="876240" progId="Equation.DSMT4">
                  <p:embed/>
                  <p:pic>
                    <p:nvPicPr>
                      <p:cNvPr id="2074" name="Object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24747" y="2348831"/>
                        <a:ext cx="18669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33646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a:solidFill>
                  <a:schemeClr val="accent1"/>
                </a:solidFill>
              </a:rPr>
              <a:t>Example 2: Reading a Circle Graph</a:t>
            </a:r>
          </a:p>
        </p:txBody>
      </p:sp>
      <p:sp>
        <p:nvSpPr>
          <p:cNvPr id="12291" name="Rectangle 3"/>
          <p:cNvSpPr>
            <a:spLocks noGrp="1"/>
          </p:cNvSpPr>
          <p:nvPr>
            <p:ph idx="1"/>
          </p:nvPr>
        </p:nvSpPr>
        <p:spPr>
          <a:xfrm>
            <a:off x="457200" y="1280160"/>
            <a:ext cx="8229600" cy="3108543"/>
          </a:xfrm>
          <a:noFill/>
        </p:spPr>
        <p:txBody>
          <a:bodyPr wrap="square">
            <a:spAutoFit/>
          </a:bodyPr>
          <a:lstStyle/>
          <a:p>
            <a:r>
              <a:rPr lang="en-US" dirty="0"/>
              <a:t>Examine the circle graph. This graph shows the percent of a household's annual income they plan to budget for various expenses. Suppose the household has an annual income of $45,000. Use the information in the graph to calculate how much </a:t>
            </a:r>
            <a:br>
              <a:rPr lang="en-US" dirty="0"/>
            </a:br>
            <a:r>
              <a:rPr lang="en-US" dirty="0"/>
              <a:t>money will be budgeted for </a:t>
            </a:r>
            <a:br>
              <a:rPr lang="en-US" dirty="0"/>
            </a:br>
            <a:r>
              <a:rPr lang="en-US" dirty="0"/>
              <a:t>each expense.</a:t>
            </a:r>
            <a:endParaRPr lang="en-US" i="0" dirty="0">
              <a:solidFill>
                <a:schemeClr val="tx1"/>
              </a:solidFill>
            </a:endParaRPr>
          </a:p>
        </p:txBody>
      </p:sp>
      <p:pic>
        <p:nvPicPr>
          <p:cNvPr id="5" name="Picture 1">
            <a:extLst>
              <a:ext uri="{FF2B5EF4-FFF2-40B4-BE49-F238E27FC236}">
                <a16:creationId xmlns:a16="http://schemas.microsoft.com/office/drawing/2014/main" id="{D2704B14-0026-4C89-A064-DC3161A5930A}"/>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89812" y="3436072"/>
            <a:ext cx="3825588" cy="250752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type="body" sz="half" idx="4294967295"/>
          </p:nvPr>
        </p:nvSpPr>
        <p:spPr>
          <a:xfrm>
            <a:off x="457200" y="1143000"/>
            <a:ext cx="8229600" cy="1902059"/>
          </a:xfrm>
          <a:prstGeom prst="rect">
            <a:avLst/>
          </a:prstGeom>
        </p:spPr>
        <p:txBody>
          <a:bodyPr wrap="square">
            <a:spAutoFit/>
          </a:bodyPr>
          <a:lstStyle/>
          <a:p>
            <a:pPr>
              <a:buNone/>
            </a:pPr>
            <a:r>
              <a:rPr lang="en-US" sz="2800" b="1" dirty="0"/>
              <a:t>Solution</a:t>
            </a:r>
          </a:p>
          <a:p>
            <a:pPr marL="3175" indent="4763">
              <a:buNone/>
            </a:pPr>
            <a:r>
              <a:rPr lang="en-US" sz="2800" dirty="0"/>
              <a:t>To calculate the budget amount for each item multiply the corresponding percent by the total household income.</a:t>
            </a:r>
          </a:p>
        </p:txBody>
      </p:sp>
      <p:sp>
        <p:nvSpPr>
          <p:cNvPr id="14338" name="Rectangle 2"/>
          <p:cNvSpPr>
            <a:spLocks noGrp="1"/>
          </p:cNvSpPr>
          <p:nvPr>
            <p:ph type="title"/>
          </p:nvPr>
        </p:nvSpPr>
        <p:spPr/>
        <p:txBody>
          <a:bodyPr/>
          <a:lstStyle/>
          <a:p>
            <a:r>
              <a:rPr lang="en-US" sz="3200">
                <a:solidFill>
                  <a:schemeClr val="accent1"/>
                </a:solidFill>
              </a:rPr>
              <a:t>Example 2: Reading a Circle Graph (cont.)</a:t>
            </a:r>
            <a:r>
              <a:rPr lang="en-US" sz="3200">
                <a:solidFill>
                  <a:srgbClr val="FF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sz="3200">
                <a:solidFill>
                  <a:schemeClr val="accent1"/>
                </a:solidFill>
              </a:rPr>
              <a:t>Example 2: Reading a Circle Graph (cont.)</a:t>
            </a:r>
            <a:r>
              <a:rPr lang="en-US" sz="3200">
                <a:solidFill>
                  <a:srgbClr val="FF0000"/>
                </a:solidFill>
              </a:rPr>
              <a:t> </a:t>
            </a:r>
          </a:p>
        </p:txBody>
      </p:sp>
      <p:graphicFrame>
        <p:nvGraphicFramePr>
          <p:cNvPr id="22" name="Table 21"/>
          <p:cNvGraphicFramePr>
            <a:graphicFrameLocks noGrp="1"/>
          </p:cNvGraphicFramePr>
          <p:nvPr>
            <p:extLst>
              <p:ext uri="{D42A27DB-BD31-4B8C-83A1-F6EECF244321}">
                <p14:modId xmlns:p14="http://schemas.microsoft.com/office/powerpoint/2010/main" val="2329856428"/>
              </p:ext>
            </p:extLst>
          </p:nvPr>
        </p:nvGraphicFramePr>
        <p:xfrm>
          <a:off x="457200" y="1308100"/>
          <a:ext cx="4876800" cy="424180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tblGrid>
              <a:tr h="370840">
                <a:tc gridSpan="3">
                  <a:txBody>
                    <a:bodyPr/>
                    <a:lstStyle/>
                    <a:p>
                      <a:pPr>
                        <a:tabLst>
                          <a:tab pos="3598863" algn="l"/>
                        </a:tabLst>
                      </a:pPr>
                      <a:r>
                        <a:rPr lang="en-US"/>
                        <a:t>Item</a:t>
                      </a:r>
                      <a:r>
                        <a:rPr lang="en-US" dirty="0"/>
                        <a:t>	Amount</a:t>
                      </a:r>
                    </a:p>
                  </a:txBody>
                  <a:tcPr/>
                </a:tc>
                <a:tc hMerge="1">
                  <a:txBody>
                    <a:bodyPr/>
                    <a:lstStyle/>
                    <a:p>
                      <a:endParaRPr lang="en-US" dirty="0"/>
                    </a:p>
                  </a:txBody>
                  <a:tcPr/>
                </a:tc>
                <a:tc hMerge="1">
                  <a:txBody>
                    <a:bodyPr/>
                    <a:lstStyle/>
                    <a:p>
                      <a:pPr algn="r"/>
                      <a:endParaRPr lang="en-US" dirty="0"/>
                    </a:p>
                  </a:txBody>
                  <a:tcPr/>
                </a:tc>
                <a:extLst>
                  <a:ext uri="{0D108BD9-81ED-4DB2-BD59-A6C34878D82A}">
                    <a16:rowId xmlns:a16="http://schemas.microsoft.com/office/drawing/2014/main" val="10000"/>
                  </a:ext>
                </a:extLst>
              </a:tr>
              <a:tr h="370840">
                <a:tc>
                  <a:txBody>
                    <a:bodyPr/>
                    <a:lstStyle/>
                    <a:p>
                      <a:r>
                        <a:rPr lang="en-US" sz="2000" dirty="0">
                          <a:solidFill>
                            <a:srgbClr val="000000"/>
                          </a:solidFill>
                        </a:rPr>
                        <a:t>Housing</a:t>
                      </a:r>
                    </a:p>
                  </a:txBody>
                  <a:tcPr/>
                </a:tc>
                <a:tc>
                  <a:txBody>
                    <a:bodyPr/>
                    <a:lstStyle/>
                    <a:p>
                      <a:r>
                        <a:rPr lang="en-US" sz="2000" dirty="0">
                          <a:solidFill>
                            <a:srgbClr val="000000"/>
                          </a:solidFill>
                        </a:rPr>
                        <a:t>0.25 X</a:t>
                      </a:r>
                      <a:r>
                        <a:rPr lang="en-US" sz="2000" baseline="0" dirty="0">
                          <a:solidFill>
                            <a:srgbClr val="000000"/>
                          </a:solidFill>
                        </a:rPr>
                        <a:t> $45,000 =</a:t>
                      </a:r>
                      <a:endParaRPr lang="en-US" sz="2000" dirty="0">
                        <a:solidFill>
                          <a:srgbClr val="000000"/>
                        </a:solidFill>
                      </a:endParaRPr>
                    </a:p>
                  </a:txBody>
                  <a:tcPr/>
                </a:tc>
                <a:tc>
                  <a:txBody>
                    <a:bodyPr/>
                    <a:lstStyle/>
                    <a:p>
                      <a:pPr algn="r"/>
                      <a:endParaRPr lang="en-US" sz="2000" dirty="0">
                        <a:solidFill>
                          <a:srgbClr val="FF0000"/>
                        </a:solidFill>
                      </a:endParaRPr>
                    </a:p>
                  </a:txBody>
                  <a:tcPr/>
                </a:tc>
                <a:extLst>
                  <a:ext uri="{0D108BD9-81ED-4DB2-BD59-A6C34878D82A}">
                    <a16:rowId xmlns:a16="http://schemas.microsoft.com/office/drawing/2014/main" val="10001"/>
                  </a:ext>
                </a:extLst>
              </a:tr>
              <a:tr h="370840">
                <a:tc>
                  <a:txBody>
                    <a:bodyPr/>
                    <a:lstStyle/>
                    <a:p>
                      <a:r>
                        <a:rPr lang="en-US" sz="2000" dirty="0">
                          <a:solidFill>
                            <a:srgbClr val="000000"/>
                          </a:solidFill>
                        </a:rPr>
                        <a:t>Food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0.20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2"/>
                  </a:ext>
                </a:extLst>
              </a:tr>
              <a:tr h="370840">
                <a:tc>
                  <a:txBody>
                    <a:bodyPr/>
                    <a:lstStyle/>
                    <a:p>
                      <a:r>
                        <a:rPr lang="en-US" sz="2000" dirty="0">
                          <a:solidFill>
                            <a:srgbClr val="000000"/>
                          </a:solidFill>
                        </a:rPr>
                        <a:t>Taxes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0.05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3"/>
                  </a:ext>
                </a:extLst>
              </a:tr>
              <a:tr h="370840">
                <a:tc>
                  <a:txBody>
                    <a:bodyPr/>
                    <a:lstStyle/>
                    <a:p>
                      <a:r>
                        <a:rPr lang="en-US" sz="2000" dirty="0">
                          <a:solidFill>
                            <a:srgbClr val="000000"/>
                          </a:solidFill>
                        </a:rPr>
                        <a:t>Clothing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0.07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4"/>
                  </a:ext>
                </a:extLst>
              </a:tr>
              <a:tr h="370840">
                <a:tc>
                  <a:txBody>
                    <a:bodyPr/>
                    <a:lstStyle/>
                    <a:p>
                      <a:r>
                        <a:rPr lang="en-US" sz="2000" dirty="0">
                          <a:solidFill>
                            <a:srgbClr val="000000"/>
                          </a:solidFill>
                        </a:rPr>
                        <a:t>Savings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0.10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5"/>
                  </a:ext>
                </a:extLst>
              </a:tr>
              <a:tr h="370840">
                <a:tc>
                  <a:txBody>
                    <a:bodyPr/>
                    <a:lstStyle/>
                    <a:p>
                      <a:r>
                        <a:rPr lang="en-US" sz="2000" dirty="0">
                          <a:solidFill>
                            <a:srgbClr val="000000"/>
                          </a:solidFill>
                        </a:rPr>
                        <a:t>Education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0.15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6"/>
                  </a:ext>
                </a:extLst>
              </a:tr>
              <a:tr h="370840">
                <a:tc>
                  <a:txBody>
                    <a:bodyPr/>
                    <a:lstStyle/>
                    <a:p>
                      <a:r>
                        <a:rPr lang="en-US" sz="2000" dirty="0">
                          <a:solidFill>
                            <a:srgbClr val="000000"/>
                          </a:solidFill>
                        </a:rPr>
                        <a:t>Entertainment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0.05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7"/>
                  </a:ext>
                </a:extLst>
              </a:tr>
              <a:tr h="370840">
                <a:tc>
                  <a:txBody>
                    <a:bodyPr/>
                    <a:lstStyle/>
                    <a:p>
                      <a:r>
                        <a:rPr lang="en-US" sz="2000" dirty="0">
                          <a:solidFill>
                            <a:srgbClr val="000000"/>
                          </a:solidFill>
                        </a:rPr>
                        <a:t>Transportation &amp; Maintenance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0.13 X</a:t>
                      </a:r>
                      <a:r>
                        <a:rPr lang="en-US" sz="2000" baseline="0" dirty="0">
                          <a:solidFill>
                            <a:srgbClr val="000000"/>
                          </a:solidFill>
                        </a:rPr>
                        <a:t> $45,000 =</a:t>
                      </a:r>
                      <a:endParaRPr lang="en-US" sz="2000" dirty="0">
                        <a:solidFill>
                          <a:srgbClr val="000000"/>
                        </a:solidFill>
                      </a:endParaRPr>
                    </a:p>
                    <a:p>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8"/>
                  </a:ext>
                </a:extLst>
              </a:tr>
              <a:tr h="370840">
                <a:tc gridSpan="2">
                  <a:txBody>
                    <a:bodyPr/>
                    <a:lstStyle/>
                    <a:p>
                      <a:pPr algn="r"/>
                      <a:r>
                        <a:rPr lang="en-US" sz="2000" dirty="0">
                          <a:solidFill>
                            <a:srgbClr val="000000"/>
                          </a:solidFill>
                        </a:rPr>
                        <a:t>What</a:t>
                      </a:r>
                      <a:r>
                        <a:rPr lang="en-US" sz="2000" baseline="0" dirty="0">
                          <a:solidFill>
                            <a:srgbClr val="000000"/>
                          </a:solidFill>
                        </a:rPr>
                        <a:t> is the total of all amounts?</a:t>
                      </a:r>
                      <a:endParaRPr lang="en-US" sz="2000" dirty="0">
                        <a:solidFill>
                          <a:srgbClr val="000000"/>
                        </a:solidFill>
                      </a:endParaRPr>
                    </a:p>
                  </a:txBody>
                  <a:tcPr/>
                </a:tc>
                <a:tc hMerge="1">
                  <a:txBody>
                    <a:bodyPr/>
                    <a:lstStyle/>
                    <a:p>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9"/>
                  </a:ext>
                </a:extLst>
              </a:tr>
            </a:tbl>
          </a:graphicData>
        </a:graphic>
      </p:graphicFrame>
      <p:sp>
        <p:nvSpPr>
          <p:cNvPr id="4" name="Rectangle 3"/>
          <p:cNvSpPr/>
          <p:nvPr/>
        </p:nvSpPr>
        <p:spPr>
          <a:xfrm>
            <a:off x="4306155" y="1673225"/>
            <a:ext cx="1027845" cy="400110"/>
          </a:xfrm>
          <a:prstGeom prst="rect">
            <a:avLst/>
          </a:prstGeom>
        </p:spPr>
        <p:txBody>
          <a:bodyPr wrap="none">
            <a:spAutoFit/>
          </a:bodyPr>
          <a:lstStyle/>
          <a:p>
            <a:pPr algn="r"/>
            <a:r>
              <a:rPr lang="en-US" sz="2000" dirty="0">
                <a:solidFill>
                  <a:srgbClr val="FF0000"/>
                </a:solidFill>
              </a:rPr>
              <a:t>$11,250</a:t>
            </a:r>
          </a:p>
        </p:txBody>
      </p:sp>
      <p:sp>
        <p:nvSpPr>
          <p:cNvPr id="5" name="Rectangle 4"/>
          <p:cNvSpPr/>
          <p:nvPr/>
        </p:nvSpPr>
        <p:spPr>
          <a:xfrm>
            <a:off x="4495800" y="2073275"/>
            <a:ext cx="833883" cy="400110"/>
          </a:xfrm>
          <a:prstGeom prst="rect">
            <a:avLst/>
          </a:prstGeom>
        </p:spPr>
        <p:txBody>
          <a:bodyPr wrap="none">
            <a:spAutoFit/>
          </a:bodyPr>
          <a:lstStyle/>
          <a:p>
            <a:pPr algn="r">
              <a:defRPr/>
            </a:pPr>
            <a:r>
              <a:rPr lang="en-US" sz="2000" dirty="0">
                <a:solidFill>
                  <a:srgbClr val="FF0000"/>
                </a:solidFill>
              </a:rPr>
              <a:t>$9000</a:t>
            </a:r>
          </a:p>
        </p:txBody>
      </p:sp>
      <p:sp>
        <p:nvSpPr>
          <p:cNvPr id="6" name="Rectangle 5"/>
          <p:cNvSpPr/>
          <p:nvPr/>
        </p:nvSpPr>
        <p:spPr>
          <a:xfrm>
            <a:off x="4509642" y="2473325"/>
            <a:ext cx="833883" cy="400110"/>
          </a:xfrm>
          <a:prstGeom prst="rect">
            <a:avLst/>
          </a:prstGeom>
        </p:spPr>
        <p:txBody>
          <a:bodyPr wrap="none">
            <a:spAutoFit/>
          </a:bodyPr>
          <a:lstStyle/>
          <a:p>
            <a:pPr algn="r">
              <a:defRPr/>
            </a:pPr>
            <a:r>
              <a:rPr lang="en-US" sz="2000" dirty="0">
                <a:solidFill>
                  <a:srgbClr val="FF0000"/>
                </a:solidFill>
              </a:rPr>
              <a:t>$2250</a:t>
            </a:r>
          </a:p>
        </p:txBody>
      </p:sp>
      <p:sp>
        <p:nvSpPr>
          <p:cNvPr id="7" name="Rectangle 6"/>
          <p:cNvSpPr/>
          <p:nvPr/>
        </p:nvSpPr>
        <p:spPr>
          <a:xfrm>
            <a:off x="4509642" y="2863850"/>
            <a:ext cx="833883" cy="400110"/>
          </a:xfrm>
          <a:prstGeom prst="rect">
            <a:avLst/>
          </a:prstGeom>
        </p:spPr>
        <p:txBody>
          <a:bodyPr wrap="none">
            <a:spAutoFit/>
          </a:bodyPr>
          <a:lstStyle/>
          <a:p>
            <a:pPr algn="r">
              <a:defRPr/>
            </a:pPr>
            <a:r>
              <a:rPr lang="en-US" sz="2000" dirty="0">
                <a:solidFill>
                  <a:srgbClr val="FF0000"/>
                </a:solidFill>
              </a:rPr>
              <a:t>$3150</a:t>
            </a:r>
          </a:p>
        </p:txBody>
      </p:sp>
      <p:sp>
        <p:nvSpPr>
          <p:cNvPr id="8" name="Rectangle 7"/>
          <p:cNvSpPr/>
          <p:nvPr/>
        </p:nvSpPr>
        <p:spPr>
          <a:xfrm>
            <a:off x="4495800" y="3263840"/>
            <a:ext cx="833883" cy="400110"/>
          </a:xfrm>
          <a:prstGeom prst="rect">
            <a:avLst/>
          </a:prstGeom>
        </p:spPr>
        <p:txBody>
          <a:bodyPr wrap="none">
            <a:spAutoFit/>
          </a:bodyPr>
          <a:lstStyle/>
          <a:p>
            <a:pPr algn="r">
              <a:defRPr/>
            </a:pPr>
            <a:r>
              <a:rPr lang="en-US" sz="2000" dirty="0">
                <a:solidFill>
                  <a:srgbClr val="FF0000"/>
                </a:solidFill>
              </a:rPr>
              <a:t>$4500</a:t>
            </a:r>
          </a:p>
        </p:txBody>
      </p:sp>
      <p:sp>
        <p:nvSpPr>
          <p:cNvPr id="9" name="Rectangle 8"/>
          <p:cNvSpPr/>
          <p:nvPr/>
        </p:nvSpPr>
        <p:spPr>
          <a:xfrm>
            <a:off x="4500117" y="3654365"/>
            <a:ext cx="833883" cy="400110"/>
          </a:xfrm>
          <a:prstGeom prst="rect">
            <a:avLst/>
          </a:prstGeom>
        </p:spPr>
        <p:txBody>
          <a:bodyPr wrap="none">
            <a:spAutoFit/>
          </a:bodyPr>
          <a:lstStyle/>
          <a:p>
            <a:pPr algn="r">
              <a:defRPr/>
            </a:pPr>
            <a:r>
              <a:rPr lang="en-US" sz="2000" dirty="0">
                <a:solidFill>
                  <a:srgbClr val="FF0000"/>
                </a:solidFill>
              </a:rPr>
              <a:t>$6750</a:t>
            </a:r>
          </a:p>
        </p:txBody>
      </p:sp>
      <p:sp>
        <p:nvSpPr>
          <p:cNvPr id="10" name="Rectangle 9"/>
          <p:cNvSpPr/>
          <p:nvPr/>
        </p:nvSpPr>
        <p:spPr>
          <a:xfrm>
            <a:off x="4495800" y="4063940"/>
            <a:ext cx="833883" cy="400110"/>
          </a:xfrm>
          <a:prstGeom prst="rect">
            <a:avLst/>
          </a:prstGeom>
        </p:spPr>
        <p:txBody>
          <a:bodyPr wrap="none">
            <a:spAutoFit/>
          </a:bodyPr>
          <a:lstStyle/>
          <a:p>
            <a:pPr algn="r">
              <a:defRPr/>
            </a:pPr>
            <a:r>
              <a:rPr lang="en-US" sz="2000" dirty="0">
                <a:solidFill>
                  <a:srgbClr val="FF0000"/>
                </a:solidFill>
              </a:rPr>
              <a:t>$2250</a:t>
            </a:r>
          </a:p>
        </p:txBody>
      </p:sp>
      <p:sp>
        <p:nvSpPr>
          <p:cNvPr id="11" name="Rectangle 10"/>
          <p:cNvSpPr/>
          <p:nvPr/>
        </p:nvSpPr>
        <p:spPr>
          <a:xfrm>
            <a:off x="4500117" y="4454525"/>
            <a:ext cx="833883" cy="400110"/>
          </a:xfrm>
          <a:prstGeom prst="rect">
            <a:avLst/>
          </a:prstGeom>
        </p:spPr>
        <p:txBody>
          <a:bodyPr wrap="none">
            <a:spAutoFit/>
          </a:bodyPr>
          <a:lstStyle/>
          <a:p>
            <a:pPr algn="r">
              <a:defRPr/>
            </a:pPr>
            <a:r>
              <a:rPr lang="en-US" sz="2000" dirty="0">
                <a:solidFill>
                  <a:srgbClr val="FF0000"/>
                </a:solidFill>
              </a:rPr>
              <a:t>$5850</a:t>
            </a:r>
          </a:p>
        </p:txBody>
      </p:sp>
      <p:sp>
        <p:nvSpPr>
          <p:cNvPr id="12" name="Rectangle 11"/>
          <p:cNvSpPr/>
          <p:nvPr/>
        </p:nvSpPr>
        <p:spPr>
          <a:xfrm>
            <a:off x="4306155" y="5159375"/>
            <a:ext cx="1027845" cy="400110"/>
          </a:xfrm>
          <a:prstGeom prst="rect">
            <a:avLst/>
          </a:prstGeom>
        </p:spPr>
        <p:txBody>
          <a:bodyPr wrap="none">
            <a:spAutoFit/>
          </a:bodyPr>
          <a:lstStyle/>
          <a:p>
            <a:pPr algn="r">
              <a:defRPr/>
            </a:pPr>
            <a:r>
              <a:rPr lang="en-US" sz="2000" dirty="0">
                <a:solidFill>
                  <a:srgbClr val="FF0000"/>
                </a:solidFill>
              </a:rPr>
              <a:t>$45,000</a:t>
            </a:r>
          </a:p>
        </p:txBody>
      </p:sp>
      <p:pic>
        <p:nvPicPr>
          <p:cNvPr id="13" name="Picture 1">
            <a:extLst>
              <a:ext uri="{FF2B5EF4-FFF2-40B4-BE49-F238E27FC236}">
                <a16:creationId xmlns:a16="http://schemas.microsoft.com/office/drawing/2014/main" id="{3423A88C-F72B-4ED1-A1C3-9A457494EC1F}"/>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47842" y="2010076"/>
            <a:ext cx="3825588" cy="25075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a:solidFill>
                  <a:schemeClr val="accent1"/>
                </a:solidFill>
              </a:rPr>
              <a:t>Example 3: Reading a Line Graph</a:t>
            </a:r>
          </a:p>
        </p:txBody>
      </p:sp>
      <p:sp>
        <p:nvSpPr>
          <p:cNvPr id="15363" name="Rectangle 3"/>
          <p:cNvSpPr>
            <a:spLocks noGrp="1"/>
          </p:cNvSpPr>
          <p:nvPr>
            <p:ph idx="1"/>
          </p:nvPr>
        </p:nvSpPr>
        <p:spPr>
          <a:xfrm>
            <a:off x="457200" y="1280160"/>
            <a:ext cx="8229600" cy="2763834"/>
          </a:xfrm>
        </p:spPr>
        <p:txBody>
          <a:bodyPr>
            <a:spAutoFit/>
          </a:bodyPr>
          <a:lstStyle/>
          <a:p>
            <a:r>
              <a:rPr lang="en-US" dirty="0"/>
              <a:t>Examine the line graph. This graph shows the relationships between daily high and low temperatures. You can see that temperatures tended to rise during the week but fell sharply on Saturday.</a:t>
            </a:r>
          </a:p>
          <a:p>
            <a:r>
              <a:rPr lang="en-US" dirty="0"/>
              <a:t>(Note that the temperature scale on the left does not start at 0 °F. There is a break indicated in that scale).</a:t>
            </a:r>
            <a:endParaRPr lang="en-US" i="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p:txBody>
          <a:bodyPr/>
          <a:lstStyle/>
          <a:p>
            <a:r>
              <a:rPr lang="en-US" sz="3200" dirty="0">
                <a:solidFill>
                  <a:schemeClr val="accent1"/>
                </a:solidFill>
              </a:rPr>
              <a:t>Example 3: Reading a Line Graph (cont.)</a:t>
            </a:r>
          </a:p>
        </p:txBody>
      </p:sp>
      <p:pic>
        <p:nvPicPr>
          <p:cNvPr id="20482"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66800" y="1295400"/>
            <a:ext cx="7157884" cy="42672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B7C73-BAB2-4C57-8D2A-685A622489D0}"/>
              </a:ext>
            </a:extLst>
          </p:cNvPr>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a:extLst>
              <a:ext uri="{FF2B5EF4-FFF2-40B4-BE49-F238E27FC236}">
                <a16:creationId xmlns:a16="http://schemas.microsoft.com/office/drawing/2014/main" id="{D32CB203-1121-45B7-926F-9497F6F4C11C}"/>
              </a:ext>
            </a:extLst>
          </p:cNvPr>
          <p:cNvSpPr>
            <a:spLocks noGrp="1"/>
          </p:cNvSpPr>
          <p:nvPr>
            <p:ph idx="1"/>
          </p:nvPr>
        </p:nvSpPr>
        <p:spPr/>
        <p:txBody>
          <a:bodyPr/>
          <a:lstStyle/>
          <a:p>
            <a:pPr marL="514350" indent="-514350">
              <a:buFont typeface="+mj-lt"/>
              <a:buAutoNum type="alphaLcPeriod"/>
            </a:pPr>
            <a:r>
              <a:rPr lang="en-US" dirty="0"/>
              <a:t>What was the lowest high temperature?</a:t>
            </a:r>
          </a:p>
          <a:p>
            <a:r>
              <a:rPr lang="en-US" b="1" dirty="0"/>
              <a:t>Solution</a:t>
            </a:r>
          </a:p>
          <a:p>
            <a:r>
              <a:rPr lang="en-US" dirty="0"/>
              <a:t>To find the lowest high temperature, look at the red line (labeled “High”) and find the lowest point on that line graph. This shows that the lowest high temperature is </a:t>
            </a:r>
            <a:r>
              <a:rPr lang="en-US" dirty="0">
                <a:solidFill>
                  <a:srgbClr val="FF0000"/>
                </a:solidFill>
              </a:rPr>
              <a:t>66 °F</a:t>
            </a:r>
            <a:r>
              <a:rPr lang="en-US" dirty="0"/>
              <a:t>.</a:t>
            </a:r>
          </a:p>
          <a:p>
            <a:endParaRPr lang="en-US" b="1" dirty="0"/>
          </a:p>
          <a:p>
            <a:endParaRPr lang="en-US" dirty="0"/>
          </a:p>
        </p:txBody>
      </p:sp>
      <p:pic>
        <p:nvPicPr>
          <p:cNvPr id="4" name="Picture 2">
            <a:extLst>
              <a:ext uri="{FF2B5EF4-FFF2-40B4-BE49-F238E27FC236}">
                <a16:creationId xmlns:a16="http://schemas.microsoft.com/office/drawing/2014/main" id="{C3776309-9F02-4E08-BB6D-11F65BBA11C9}"/>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27435" y="3642360"/>
            <a:ext cx="3987965" cy="2377440"/>
          </a:xfrm>
          <a:prstGeom prst="rect">
            <a:avLst/>
          </a:prstGeom>
          <a:noFill/>
          <a:ln w="9525">
            <a:noFill/>
            <a:miter lim="800000"/>
            <a:headEnd/>
            <a:tailEnd/>
          </a:ln>
        </p:spPr>
      </p:pic>
    </p:spTree>
    <p:extLst>
      <p:ext uri="{BB962C8B-B14F-4D97-AF65-F5344CB8AC3E}">
        <p14:creationId xmlns:p14="http://schemas.microsoft.com/office/powerpoint/2010/main" val="2572821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Definition: Four Types of Graphs and Their Purposes</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3901440"/>
          </a:xfrm>
          <a:solidFill>
            <a:srgbClr val="FFFFCC"/>
          </a:solidFill>
          <a:ln w="28575">
            <a:solidFill>
              <a:srgbClr val="000000"/>
            </a:solidFill>
          </a:ln>
        </p:spPr>
        <p:txBody>
          <a:bodyPr>
            <a:noAutofit/>
          </a:bodyPr>
          <a:lstStyle/>
          <a:p>
            <a:pPr marL="514350" indent="-514350" eaLnBrk="0" hangingPunct="0">
              <a:spcBef>
                <a:spcPts val="0"/>
              </a:spcBef>
              <a:buFont typeface="+mj-lt"/>
              <a:buAutoNum type="arabicPeriod"/>
              <a:tabLst>
                <a:tab pos="463550" algn="l"/>
              </a:tabLst>
            </a:pPr>
            <a:r>
              <a:rPr lang="en-US" dirty="0">
                <a:solidFill>
                  <a:srgbClr val="000000"/>
                </a:solidFill>
                <a:latin typeface="Calibri" pitchFamily="34" charset="0"/>
              </a:rPr>
              <a:t> </a:t>
            </a:r>
            <a:r>
              <a:rPr lang="en-US" b="1" dirty="0">
                <a:solidFill>
                  <a:srgbClr val="C00000"/>
                </a:solidFill>
                <a:latin typeface="Calibri" pitchFamily="34" charset="0"/>
              </a:rPr>
              <a:t>Bar Graphs</a:t>
            </a:r>
            <a:r>
              <a:rPr lang="en-US" b="1" dirty="0">
                <a:solidFill>
                  <a:srgbClr val="000000"/>
                </a:solidFill>
                <a:latin typeface="Calibri" pitchFamily="34" charset="0"/>
              </a:rPr>
              <a:t>: </a:t>
            </a:r>
            <a:r>
              <a:rPr lang="en-US" dirty="0">
                <a:solidFill>
                  <a:srgbClr val="000000"/>
                </a:solidFill>
                <a:latin typeface="Calibri" pitchFamily="34" charset="0"/>
              </a:rPr>
              <a:t>To emphasize comparative amounts.</a:t>
            </a:r>
          </a:p>
          <a:p>
            <a:pPr marL="514350" indent="-514350" eaLnBrk="0" hangingPunct="0">
              <a:spcBef>
                <a:spcPts val="0"/>
              </a:spcBef>
              <a:buFont typeface="+mj-lt"/>
              <a:buAutoNum type="arabicPeriod"/>
              <a:tabLst>
                <a:tab pos="463550" algn="l"/>
                <a:tab pos="2801938" algn="l"/>
              </a:tabLst>
            </a:pPr>
            <a:r>
              <a:rPr lang="en-US" dirty="0">
                <a:solidFill>
                  <a:srgbClr val="000000"/>
                </a:solidFill>
                <a:latin typeface="Calibri" pitchFamily="34" charset="0"/>
              </a:rPr>
              <a:t> </a:t>
            </a:r>
            <a:r>
              <a:rPr lang="en-US" b="1" dirty="0">
                <a:solidFill>
                  <a:srgbClr val="C00000"/>
                </a:solidFill>
                <a:latin typeface="Calibri" pitchFamily="34" charset="0"/>
              </a:rPr>
              <a:t>Circle Graphs</a:t>
            </a:r>
            <a:r>
              <a:rPr lang="en-US" b="1" dirty="0">
                <a:solidFill>
                  <a:srgbClr val="000000"/>
                </a:solidFill>
                <a:latin typeface="Calibri" pitchFamily="34" charset="0"/>
              </a:rPr>
              <a:t>: </a:t>
            </a:r>
            <a:r>
              <a:rPr lang="en-US" dirty="0">
                <a:solidFill>
                  <a:srgbClr val="000000"/>
                </a:solidFill>
                <a:latin typeface="Calibri" pitchFamily="34" charset="0"/>
              </a:rPr>
              <a:t>To help in understanding percents 	or parts of a whole. (Circle graphs 	are also called </a:t>
            </a:r>
            <a:r>
              <a:rPr lang="en-US" b="1" dirty="0">
                <a:solidFill>
                  <a:srgbClr val="C00000"/>
                </a:solidFill>
                <a:latin typeface="Calibri" pitchFamily="34" charset="0"/>
              </a:rPr>
              <a:t>pie</a:t>
            </a:r>
            <a:r>
              <a:rPr lang="en-US" b="1" dirty="0">
                <a:solidFill>
                  <a:srgbClr val="000000"/>
                </a:solidFill>
                <a:latin typeface="Calibri" pitchFamily="34" charset="0"/>
              </a:rPr>
              <a:t> 	</a:t>
            </a:r>
            <a:r>
              <a:rPr lang="en-US" b="1" dirty="0">
                <a:solidFill>
                  <a:srgbClr val="C00000"/>
                </a:solidFill>
                <a:latin typeface="Calibri" pitchFamily="34" charset="0"/>
              </a:rPr>
              <a:t>charts</a:t>
            </a:r>
            <a:r>
              <a:rPr lang="en-US" dirty="0">
                <a:solidFill>
                  <a:srgbClr val="000000"/>
                </a:solidFill>
                <a:latin typeface="Calibri" pitchFamily="34" charset="0"/>
              </a:rPr>
              <a:t>.)</a:t>
            </a:r>
          </a:p>
          <a:p>
            <a:pPr marL="514350" indent="-514350" eaLnBrk="0" hangingPunct="0">
              <a:spcBef>
                <a:spcPts val="0"/>
              </a:spcBef>
              <a:buFont typeface="+mj-lt"/>
              <a:buAutoNum type="arabicPeriod"/>
              <a:tabLst>
                <a:tab pos="463550" algn="l"/>
                <a:tab pos="2574925" algn="l"/>
              </a:tabLst>
            </a:pPr>
            <a:r>
              <a:rPr lang="en-US" dirty="0">
                <a:solidFill>
                  <a:srgbClr val="000000"/>
                </a:solidFill>
                <a:latin typeface="Calibri" pitchFamily="34" charset="0"/>
              </a:rPr>
              <a:t> </a:t>
            </a:r>
            <a:r>
              <a:rPr lang="en-US" b="1" dirty="0">
                <a:solidFill>
                  <a:srgbClr val="C00000"/>
                </a:solidFill>
                <a:latin typeface="Calibri" pitchFamily="34" charset="0"/>
              </a:rPr>
              <a:t>Line Graphs</a:t>
            </a:r>
            <a:r>
              <a:rPr lang="en-US" b="1" dirty="0">
                <a:solidFill>
                  <a:srgbClr val="000000"/>
                </a:solidFill>
                <a:latin typeface="Calibri" pitchFamily="34" charset="0"/>
              </a:rPr>
              <a:t>:</a:t>
            </a:r>
            <a:r>
              <a:rPr lang="en-US" dirty="0">
                <a:solidFill>
                  <a:srgbClr val="000000"/>
                </a:solidFill>
                <a:latin typeface="Calibri" pitchFamily="34" charset="0"/>
              </a:rPr>
              <a:t> To indicate tendencies or trends over 	a period of time.</a:t>
            </a:r>
          </a:p>
          <a:p>
            <a:pPr marL="514350" indent="-514350" eaLnBrk="0" hangingPunct="0">
              <a:spcBef>
                <a:spcPts val="0"/>
              </a:spcBef>
              <a:buFont typeface="+mj-lt"/>
              <a:buAutoNum type="arabicPeriod"/>
              <a:tabLst>
                <a:tab pos="463550" algn="l"/>
                <a:tab pos="2516188" algn="l"/>
              </a:tabLst>
            </a:pPr>
            <a:r>
              <a:rPr lang="en-US" dirty="0">
                <a:solidFill>
                  <a:srgbClr val="000000"/>
                </a:solidFill>
                <a:latin typeface="Calibri" pitchFamily="34" charset="0"/>
              </a:rPr>
              <a:t> </a:t>
            </a:r>
            <a:r>
              <a:rPr lang="en-US" b="1" dirty="0">
                <a:solidFill>
                  <a:srgbClr val="C00000"/>
                </a:solidFill>
                <a:latin typeface="Calibri" pitchFamily="34" charset="0"/>
              </a:rPr>
              <a:t>Histograms</a:t>
            </a:r>
            <a:r>
              <a:rPr lang="en-US" b="1" dirty="0">
                <a:solidFill>
                  <a:srgbClr val="000000"/>
                </a:solidFill>
                <a:latin typeface="Calibri" pitchFamily="34" charset="0"/>
              </a:rPr>
              <a:t>: </a:t>
            </a:r>
            <a:r>
              <a:rPr lang="en-US" dirty="0">
                <a:solidFill>
                  <a:srgbClr val="000000"/>
                </a:solidFill>
                <a:latin typeface="Calibri" pitchFamily="34" charset="0"/>
              </a:rPr>
              <a:t>To indicate data in </a:t>
            </a:r>
            <a:r>
              <a:rPr lang="en-US" b="1" dirty="0">
                <a:solidFill>
                  <a:srgbClr val="C00000"/>
                </a:solidFill>
                <a:latin typeface="Calibri" pitchFamily="34" charset="0"/>
              </a:rPr>
              <a:t>classes</a:t>
            </a:r>
            <a:r>
              <a:rPr lang="en-US" dirty="0">
                <a:solidFill>
                  <a:srgbClr val="C00000"/>
                </a:solidFill>
                <a:latin typeface="Calibri" pitchFamily="34" charset="0"/>
              </a:rPr>
              <a:t> </a:t>
            </a:r>
            <a:r>
              <a:rPr lang="en-US" dirty="0">
                <a:solidFill>
                  <a:srgbClr val="000000"/>
                </a:solidFill>
                <a:latin typeface="Calibri" pitchFamily="34" charset="0"/>
              </a:rPr>
              <a:t>(a range or 	interval of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B118D-804B-49F9-9306-085AC08317A3}"/>
              </a:ext>
            </a:extLst>
          </p:cNvPr>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a:extLst>
              <a:ext uri="{FF2B5EF4-FFF2-40B4-BE49-F238E27FC236}">
                <a16:creationId xmlns:a16="http://schemas.microsoft.com/office/drawing/2014/main" id="{670F4665-C574-4B1E-84F1-C956172D451B}"/>
              </a:ext>
            </a:extLst>
          </p:cNvPr>
          <p:cNvSpPr>
            <a:spLocks noGrp="1"/>
          </p:cNvSpPr>
          <p:nvPr>
            <p:ph idx="1"/>
          </p:nvPr>
        </p:nvSpPr>
        <p:spPr>
          <a:xfrm>
            <a:off x="457200" y="1280160"/>
            <a:ext cx="8229600" cy="4572000"/>
          </a:xfrm>
        </p:spPr>
        <p:txBody>
          <a:bodyPr/>
          <a:lstStyle/>
          <a:p>
            <a:pPr marL="514350" indent="-514350">
              <a:buFont typeface="+mj-lt"/>
              <a:buAutoNum type="alphaLcPeriod" startAt="2"/>
            </a:pPr>
            <a:r>
              <a:rPr lang="en-US" dirty="0"/>
              <a:t>On what day did this occur?</a:t>
            </a:r>
          </a:p>
          <a:p>
            <a:r>
              <a:rPr lang="en-US" b="1" dirty="0"/>
              <a:t>Solution</a:t>
            </a:r>
          </a:p>
          <a:p>
            <a:r>
              <a:rPr lang="en-US" dirty="0"/>
              <a:t>Looking directly down from the point located in Part a., we see that the lowest high temperature occurred on </a:t>
            </a:r>
            <a:r>
              <a:rPr lang="en-US" dirty="0">
                <a:solidFill>
                  <a:srgbClr val="FF0000"/>
                </a:solidFill>
              </a:rPr>
              <a:t>Sunday</a:t>
            </a:r>
            <a:r>
              <a:rPr lang="en-US" dirty="0"/>
              <a:t>.</a:t>
            </a:r>
          </a:p>
          <a:p>
            <a:endParaRPr lang="en-US" b="1" dirty="0"/>
          </a:p>
          <a:p>
            <a:endParaRPr lang="en-US" dirty="0"/>
          </a:p>
        </p:txBody>
      </p:sp>
      <p:pic>
        <p:nvPicPr>
          <p:cNvPr id="4" name="Picture 2">
            <a:extLst>
              <a:ext uri="{FF2B5EF4-FFF2-40B4-BE49-F238E27FC236}">
                <a16:creationId xmlns:a16="http://schemas.microsoft.com/office/drawing/2014/main" id="{1EF53E3F-5A82-4474-9787-9CCFECCFB043}"/>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27435" y="3642360"/>
            <a:ext cx="3987965" cy="2377440"/>
          </a:xfrm>
          <a:prstGeom prst="rect">
            <a:avLst/>
          </a:prstGeom>
          <a:noFill/>
          <a:ln w="9525">
            <a:noFill/>
            <a:miter lim="800000"/>
            <a:headEnd/>
            <a:tailEnd/>
          </a:ln>
        </p:spPr>
      </p:pic>
    </p:spTree>
    <p:extLst>
      <p:ext uri="{BB962C8B-B14F-4D97-AF65-F5344CB8AC3E}">
        <p14:creationId xmlns:p14="http://schemas.microsoft.com/office/powerpoint/2010/main" val="1960597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F9379-898C-4D27-806F-C10160EF2554}"/>
              </a:ext>
            </a:extLst>
          </p:cNvPr>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a:extLst>
              <a:ext uri="{FF2B5EF4-FFF2-40B4-BE49-F238E27FC236}">
                <a16:creationId xmlns:a16="http://schemas.microsoft.com/office/drawing/2014/main" id="{FFAD86CA-B206-419F-B6B7-4B766A3F06A0}"/>
              </a:ext>
            </a:extLst>
          </p:cNvPr>
          <p:cNvSpPr>
            <a:spLocks noGrp="1"/>
          </p:cNvSpPr>
          <p:nvPr>
            <p:ph idx="1"/>
          </p:nvPr>
        </p:nvSpPr>
        <p:spPr/>
        <p:txBody>
          <a:bodyPr/>
          <a:lstStyle/>
          <a:p>
            <a:pPr marL="514350" indent="-514350">
              <a:buFont typeface="+mj-lt"/>
              <a:buAutoNum type="alphaLcPeriod" startAt="3"/>
            </a:pPr>
            <a:r>
              <a:rPr lang="en-US" dirty="0"/>
              <a:t>What was the highest low temperature?</a:t>
            </a:r>
          </a:p>
          <a:p>
            <a:r>
              <a:rPr lang="en-US" b="1" dirty="0"/>
              <a:t>Solution</a:t>
            </a:r>
          </a:p>
          <a:p>
            <a:r>
              <a:rPr lang="en-US" dirty="0"/>
              <a:t>To find the highest low temperature, look at the blue line (labeled “Low”) and find the highest point on that line graph. This shows that the highest low temperature is </a:t>
            </a:r>
            <a:r>
              <a:rPr lang="en-US" dirty="0">
                <a:solidFill>
                  <a:srgbClr val="FF0000"/>
                </a:solidFill>
              </a:rPr>
              <a:t>70 °F</a:t>
            </a:r>
            <a:r>
              <a:rPr lang="en-US" dirty="0"/>
              <a:t>.</a:t>
            </a:r>
          </a:p>
          <a:p>
            <a:endParaRPr lang="en-US" dirty="0"/>
          </a:p>
        </p:txBody>
      </p:sp>
      <p:pic>
        <p:nvPicPr>
          <p:cNvPr id="4" name="Picture 2">
            <a:extLst>
              <a:ext uri="{FF2B5EF4-FFF2-40B4-BE49-F238E27FC236}">
                <a16:creationId xmlns:a16="http://schemas.microsoft.com/office/drawing/2014/main" id="{5CBE1A58-B701-4718-B8A0-B17F5C5D1C71}"/>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27435" y="3642360"/>
            <a:ext cx="3987965" cy="2377440"/>
          </a:xfrm>
          <a:prstGeom prst="rect">
            <a:avLst/>
          </a:prstGeom>
          <a:noFill/>
          <a:ln w="9525">
            <a:noFill/>
            <a:miter lim="800000"/>
            <a:headEnd/>
            <a:tailEnd/>
          </a:ln>
        </p:spPr>
      </p:pic>
    </p:spTree>
    <p:extLst>
      <p:ext uri="{BB962C8B-B14F-4D97-AF65-F5344CB8AC3E}">
        <p14:creationId xmlns:p14="http://schemas.microsoft.com/office/powerpoint/2010/main" val="726220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B8039-B346-4FC6-B531-45D6BC992C3D}"/>
              </a:ext>
            </a:extLst>
          </p:cNvPr>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a:extLst>
              <a:ext uri="{FF2B5EF4-FFF2-40B4-BE49-F238E27FC236}">
                <a16:creationId xmlns:a16="http://schemas.microsoft.com/office/drawing/2014/main" id="{FF2772FD-748C-43A3-B176-AC7746A6FB13}"/>
              </a:ext>
            </a:extLst>
          </p:cNvPr>
          <p:cNvSpPr>
            <a:spLocks noGrp="1"/>
          </p:cNvSpPr>
          <p:nvPr>
            <p:ph idx="1"/>
          </p:nvPr>
        </p:nvSpPr>
        <p:spPr/>
        <p:txBody>
          <a:bodyPr/>
          <a:lstStyle/>
          <a:p>
            <a:pPr marL="514350" indent="-514350">
              <a:buFont typeface="+mj-lt"/>
              <a:buAutoNum type="alphaLcPeriod" startAt="4"/>
            </a:pPr>
            <a:r>
              <a:rPr lang="en-US" dirty="0"/>
              <a:t>On what day did this occur?</a:t>
            </a:r>
          </a:p>
          <a:p>
            <a:r>
              <a:rPr lang="en-US" b="1" dirty="0"/>
              <a:t>Solution</a:t>
            </a:r>
          </a:p>
          <a:p>
            <a:r>
              <a:rPr lang="en-US" dirty="0"/>
              <a:t>Looking directly down from the point located in Part d., we see that the highest low temperature occurred on </a:t>
            </a:r>
            <a:r>
              <a:rPr lang="en-US" dirty="0">
                <a:solidFill>
                  <a:srgbClr val="FF0000"/>
                </a:solidFill>
              </a:rPr>
              <a:t>Friday</a:t>
            </a:r>
            <a:r>
              <a:rPr lang="en-US" dirty="0"/>
              <a:t>.</a:t>
            </a:r>
          </a:p>
          <a:p>
            <a:endParaRPr lang="en-US" b="1" dirty="0"/>
          </a:p>
          <a:p>
            <a:pPr marL="514350" indent="-514350">
              <a:buFont typeface="+mj-lt"/>
              <a:buAutoNum type="alphaLcPeriod" startAt="4"/>
            </a:pPr>
            <a:endParaRPr lang="en-US" dirty="0"/>
          </a:p>
          <a:p>
            <a:endParaRPr lang="en-US" dirty="0"/>
          </a:p>
        </p:txBody>
      </p:sp>
      <p:pic>
        <p:nvPicPr>
          <p:cNvPr id="4" name="Picture 2">
            <a:extLst>
              <a:ext uri="{FF2B5EF4-FFF2-40B4-BE49-F238E27FC236}">
                <a16:creationId xmlns:a16="http://schemas.microsoft.com/office/drawing/2014/main" id="{048016E0-7A89-4599-9CD5-F3C38F30A20E}"/>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27435" y="3642360"/>
            <a:ext cx="3987965" cy="2377440"/>
          </a:xfrm>
          <a:prstGeom prst="rect">
            <a:avLst/>
          </a:prstGeom>
          <a:noFill/>
          <a:ln w="9525">
            <a:noFill/>
            <a:miter lim="800000"/>
            <a:headEnd/>
            <a:tailEnd/>
          </a:ln>
        </p:spPr>
      </p:pic>
    </p:spTree>
    <p:extLst>
      <p:ext uri="{BB962C8B-B14F-4D97-AF65-F5344CB8AC3E}">
        <p14:creationId xmlns:p14="http://schemas.microsoft.com/office/powerpoint/2010/main" val="1207594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A6175-9448-4514-BA00-29A542116B60}"/>
              </a:ext>
            </a:extLst>
          </p:cNvPr>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a:extLst>
              <a:ext uri="{FF2B5EF4-FFF2-40B4-BE49-F238E27FC236}">
                <a16:creationId xmlns:a16="http://schemas.microsoft.com/office/drawing/2014/main" id="{29E96D94-78FE-4DBC-BC5A-9BBCC5236B69}"/>
              </a:ext>
            </a:extLst>
          </p:cNvPr>
          <p:cNvSpPr>
            <a:spLocks noGrp="1"/>
          </p:cNvSpPr>
          <p:nvPr>
            <p:ph idx="1"/>
          </p:nvPr>
        </p:nvSpPr>
        <p:spPr/>
        <p:txBody>
          <a:bodyPr/>
          <a:lstStyle/>
          <a:p>
            <a:pPr marL="514350" indent="-514350">
              <a:buFont typeface="+mj-lt"/>
              <a:buAutoNum type="alphaLcPeriod" startAt="5"/>
            </a:pPr>
            <a:r>
              <a:rPr lang="en-US" dirty="0"/>
              <a:t>Find the mean difference between the daily high and low temperatures for the week shown (to the nearest hundredth).</a:t>
            </a:r>
          </a:p>
          <a:p>
            <a:r>
              <a:rPr lang="en-US" b="1" dirty="0"/>
              <a:t>Solution</a:t>
            </a:r>
          </a:p>
          <a:p>
            <a:r>
              <a:rPr lang="en-US" dirty="0"/>
              <a:t>Find the mean difference between the daily high and low temperatures for the </a:t>
            </a:r>
            <a:br>
              <a:rPr lang="en-US" dirty="0"/>
            </a:br>
            <a:r>
              <a:rPr lang="en-US" dirty="0"/>
              <a:t>week shown (to the nearest </a:t>
            </a:r>
            <a:br>
              <a:rPr lang="en-US" dirty="0"/>
            </a:br>
            <a:r>
              <a:rPr lang="en-US" dirty="0"/>
              <a:t>hundredth).</a:t>
            </a:r>
          </a:p>
          <a:p>
            <a:pPr marL="514350" indent="-514350">
              <a:buFont typeface="+mj-lt"/>
              <a:buAutoNum type="alphaLcPeriod" startAt="5"/>
            </a:pPr>
            <a:endParaRPr lang="en-US" dirty="0"/>
          </a:p>
          <a:p>
            <a:endParaRPr lang="en-US" dirty="0"/>
          </a:p>
        </p:txBody>
      </p:sp>
      <p:pic>
        <p:nvPicPr>
          <p:cNvPr id="4" name="Picture 2">
            <a:extLst>
              <a:ext uri="{FF2B5EF4-FFF2-40B4-BE49-F238E27FC236}">
                <a16:creationId xmlns:a16="http://schemas.microsoft.com/office/drawing/2014/main" id="{017C83BF-E24B-4EF8-A084-B42D4A558FCC}"/>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27435" y="3642360"/>
            <a:ext cx="3987965" cy="2377440"/>
          </a:xfrm>
          <a:prstGeom prst="rect">
            <a:avLst/>
          </a:prstGeom>
          <a:noFill/>
          <a:ln w="9525">
            <a:noFill/>
            <a:miter lim="800000"/>
            <a:headEnd/>
            <a:tailEnd/>
          </a:ln>
        </p:spPr>
      </p:pic>
    </p:spTree>
    <p:extLst>
      <p:ext uri="{BB962C8B-B14F-4D97-AF65-F5344CB8AC3E}">
        <p14:creationId xmlns:p14="http://schemas.microsoft.com/office/powerpoint/2010/main" val="58690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p:cNvSpPr>
            <a:spLocks noGrp="1"/>
          </p:cNvSpPr>
          <p:nvPr>
            <p:ph idx="1"/>
          </p:nvPr>
        </p:nvSpPr>
        <p:spPr/>
        <p:txBody>
          <a:bodyPr/>
          <a:lstStyle/>
          <a:p>
            <a:r>
              <a:rPr lang="en-US" dirty="0"/>
              <a:t>First, find the sum of the differences:</a:t>
            </a:r>
          </a:p>
        </p:txBody>
      </p:sp>
      <p:graphicFrame>
        <p:nvGraphicFramePr>
          <p:cNvPr id="4" name="Table 3"/>
          <p:cNvGraphicFramePr>
            <a:graphicFrameLocks noGrp="1"/>
          </p:cNvGraphicFramePr>
          <p:nvPr/>
        </p:nvGraphicFramePr>
        <p:xfrm>
          <a:off x="1981200" y="1869440"/>
          <a:ext cx="5334000" cy="3169920"/>
        </p:xfrm>
        <a:graphic>
          <a:graphicData uri="http://schemas.openxmlformats.org/drawingml/2006/table">
            <a:tbl>
              <a:tblPr bandRow="1">
                <a:tableStyleId>{5C22544A-7EE6-4342-B048-85BDC9FD1C3A}</a:tableStyleId>
              </a:tblPr>
              <a:tblGrid>
                <a:gridCol w="15240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tblGrid>
              <a:tr h="370840">
                <a:tc>
                  <a:txBody>
                    <a:bodyPr/>
                    <a:lstStyle/>
                    <a:p>
                      <a:r>
                        <a:rPr lang="en-US" sz="2000" dirty="0">
                          <a:solidFill>
                            <a:srgbClr val="000000"/>
                          </a:solidFill>
                        </a:rPr>
                        <a:t>Sunday:</a:t>
                      </a:r>
                    </a:p>
                  </a:txBody>
                  <a:tcPr/>
                </a:tc>
                <a:tc gridSpan="2">
                  <a:txBody>
                    <a:bodyPr/>
                    <a:lstStyle/>
                    <a:p>
                      <a:r>
                        <a:rPr lang="en-US" sz="2000" dirty="0">
                          <a:solidFill>
                            <a:srgbClr val="C00000"/>
                          </a:solidFill>
                        </a:rPr>
                        <a:t>66</a:t>
                      </a:r>
                      <a:r>
                        <a:rPr lang="en-US" sz="2000" dirty="0">
                          <a:solidFill>
                            <a:srgbClr val="000000"/>
                          </a:solidFill>
                          <a:latin typeface="Symbol" pitchFamily="98" charset="2"/>
                        </a:rPr>
                        <a:t> - </a:t>
                      </a:r>
                      <a:r>
                        <a:rPr lang="en-US" sz="2000" dirty="0">
                          <a:solidFill>
                            <a:srgbClr val="00007D"/>
                          </a:solidFill>
                        </a:rPr>
                        <a:t>60</a:t>
                      </a:r>
                      <a:r>
                        <a:rPr lang="en-US" sz="2000" dirty="0">
                          <a:solidFill>
                            <a:srgbClr val="000000"/>
                          </a:solidFill>
                        </a:rPr>
                        <a:t> =   6 °F</a:t>
                      </a:r>
                    </a:p>
                  </a:txBody>
                  <a:tcPr/>
                </a:tc>
                <a:tc hMerge="1">
                  <a:txBody>
                    <a:bodyPr/>
                    <a:lstStyle/>
                    <a:p>
                      <a:pPr algn="r"/>
                      <a:endParaRPr lang="en-US" sz="2000" dirty="0">
                        <a:solidFill>
                          <a:srgbClr val="FF0000"/>
                        </a:solidFill>
                      </a:endParaRPr>
                    </a:p>
                  </a:txBody>
                  <a:tcPr/>
                </a:tc>
                <a:extLst>
                  <a:ext uri="{0D108BD9-81ED-4DB2-BD59-A6C34878D82A}">
                    <a16:rowId xmlns:a16="http://schemas.microsoft.com/office/drawing/2014/main" val="10000"/>
                  </a:ext>
                </a:extLst>
              </a:tr>
              <a:tr h="370840">
                <a:tc>
                  <a:txBody>
                    <a:bodyPr/>
                    <a:lstStyle/>
                    <a:p>
                      <a:r>
                        <a:rPr lang="en-US" sz="2000" dirty="0">
                          <a:solidFill>
                            <a:srgbClr val="000000"/>
                          </a:solidFill>
                        </a:rPr>
                        <a:t>Monday: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70</a:t>
                      </a:r>
                      <a:r>
                        <a:rPr lang="en-US" sz="2000" dirty="0">
                          <a:solidFill>
                            <a:srgbClr val="000000"/>
                          </a:solidFill>
                          <a:latin typeface="Symbol" pitchFamily="98" charset="2"/>
                        </a:rPr>
                        <a:t> - </a:t>
                      </a:r>
                      <a:r>
                        <a:rPr lang="en-US" sz="2000" dirty="0">
                          <a:solidFill>
                            <a:srgbClr val="002060"/>
                          </a:solidFill>
                        </a:rPr>
                        <a:t>62</a:t>
                      </a:r>
                      <a:r>
                        <a:rPr lang="en-US" sz="2000" dirty="0">
                          <a:solidFill>
                            <a:srgbClr val="000000"/>
                          </a:solidFill>
                        </a:rPr>
                        <a:t> =   8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1"/>
                  </a:ext>
                </a:extLst>
              </a:tr>
              <a:tr h="370840">
                <a:tc>
                  <a:txBody>
                    <a:bodyPr/>
                    <a:lstStyle/>
                    <a:p>
                      <a:r>
                        <a:rPr lang="en-US" sz="2000" dirty="0">
                          <a:solidFill>
                            <a:srgbClr val="000000"/>
                          </a:solidFill>
                        </a:rPr>
                        <a:t>Tuesday: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76</a:t>
                      </a:r>
                      <a:r>
                        <a:rPr lang="en-US" sz="2000" dirty="0">
                          <a:solidFill>
                            <a:srgbClr val="000000"/>
                          </a:solidFill>
                          <a:latin typeface="Symbol" pitchFamily="98" charset="2"/>
                        </a:rPr>
                        <a:t> - </a:t>
                      </a:r>
                      <a:r>
                        <a:rPr lang="en-US" sz="2000" dirty="0">
                          <a:solidFill>
                            <a:srgbClr val="002060"/>
                          </a:solidFill>
                        </a:rPr>
                        <a:t>66</a:t>
                      </a:r>
                      <a:r>
                        <a:rPr lang="en-US" sz="2000" dirty="0">
                          <a:solidFill>
                            <a:srgbClr val="000000"/>
                          </a:solidFill>
                        </a:rPr>
                        <a:t> = 10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2"/>
                  </a:ext>
                </a:extLst>
              </a:tr>
              <a:tr h="370840">
                <a:tc>
                  <a:txBody>
                    <a:bodyPr/>
                    <a:lstStyle/>
                    <a:p>
                      <a:r>
                        <a:rPr lang="en-US" sz="2000" dirty="0">
                          <a:solidFill>
                            <a:srgbClr val="000000"/>
                          </a:solidFill>
                        </a:rPr>
                        <a:t>Wednesday: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72</a:t>
                      </a:r>
                      <a:r>
                        <a:rPr lang="en-US" sz="2000" dirty="0">
                          <a:solidFill>
                            <a:srgbClr val="000000"/>
                          </a:solidFill>
                          <a:latin typeface="Symbol" pitchFamily="98" charset="2"/>
                        </a:rPr>
                        <a:t> - </a:t>
                      </a:r>
                      <a:r>
                        <a:rPr lang="en-US" sz="2000" dirty="0">
                          <a:solidFill>
                            <a:srgbClr val="002060"/>
                          </a:solidFill>
                        </a:rPr>
                        <a:t>66</a:t>
                      </a:r>
                      <a:r>
                        <a:rPr lang="en-US" sz="2000" dirty="0">
                          <a:solidFill>
                            <a:srgbClr val="000000"/>
                          </a:solidFill>
                        </a:rPr>
                        <a:t> =   6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3"/>
                  </a:ext>
                </a:extLst>
              </a:tr>
              <a:tr h="370840">
                <a:tc>
                  <a:txBody>
                    <a:bodyPr/>
                    <a:lstStyle/>
                    <a:p>
                      <a:r>
                        <a:rPr lang="en-US" sz="2000" dirty="0">
                          <a:solidFill>
                            <a:srgbClr val="000000"/>
                          </a:solidFill>
                        </a:rPr>
                        <a:t>Thursday: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80</a:t>
                      </a:r>
                      <a:r>
                        <a:rPr lang="en-US" sz="2000" dirty="0">
                          <a:solidFill>
                            <a:srgbClr val="000000"/>
                          </a:solidFill>
                          <a:latin typeface="Symbol" pitchFamily="98" charset="2"/>
                        </a:rPr>
                        <a:t> - </a:t>
                      </a:r>
                      <a:r>
                        <a:rPr lang="en-US" sz="2000" dirty="0">
                          <a:solidFill>
                            <a:srgbClr val="002060"/>
                          </a:solidFill>
                        </a:rPr>
                        <a:t>68</a:t>
                      </a:r>
                      <a:r>
                        <a:rPr lang="en-US" sz="2000" dirty="0">
                          <a:solidFill>
                            <a:srgbClr val="000000"/>
                          </a:solidFill>
                        </a:rPr>
                        <a:t> = 12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4"/>
                  </a:ext>
                </a:extLst>
              </a:tr>
              <a:tr h="370840">
                <a:tc>
                  <a:txBody>
                    <a:bodyPr/>
                    <a:lstStyle/>
                    <a:p>
                      <a:r>
                        <a:rPr lang="en-US" sz="2000" dirty="0">
                          <a:solidFill>
                            <a:srgbClr val="000000"/>
                          </a:solidFill>
                        </a:rPr>
                        <a:t>Friday: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80</a:t>
                      </a:r>
                      <a:r>
                        <a:rPr lang="en-US" sz="2000" dirty="0">
                          <a:solidFill>
                            <a:srgbClr val="000000"/>
                          </a:solidFill>
                          <a:latin typeface="Symbol" pitchFamily="98" charset="2"/>
                        </a:rPr>
                        <a:t> - </a:t>
                      </a:r>
                      <a:r>
                        <a:rPr lang="en-US" sz="2000" dirty="0">
                          <a:solidFill>
                            <a:srgbClr val="002060"/>
                          </a:solidFill>
                        </a:rPr>
                        <a:t>70</a:t>
                      </a:r>
                      <a:r>
                        <a:rPr lang="en-US" sz="2000" dirty="0">
                          <a:solidFill>
                            <a:srgbClr val="000000"/>
                          </a:solidFill>
                        </a:rPr>
                        <a:t> = 10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5"/>
                  </a:ext>
                </a:extLst>
              </a:tr>
              <a:tr h="370840">
                <a:tc>
                  <a:txBody>
                    <a:bodyPr/>
                    <a:lstStyle/>
                    <a:p>
                      <a:r>
                        <a:rPr lang="en-US" sz="2000" dirty="0">
                          <a:solidFill>
                            <a:srgbClr val="000000"/>
                          </a:solidFill>
                        </a:rPr>
                        <a:t>Saturday: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74</a:t>
                      </a:r>
                      <a:r>
                        <a:rPr lang="en-US" sz="2000" dirty="0">
                          <a:solidFill>
                            <a:srgbClr val="000000"/>
                          </a:solidFill>
                          <a:latin typeface="Symbol" pitchFamily="98" charset="2"/>
                        </a:rPr>
                        <a:t> - </a:t>
                      </a:r>
                      <a:r>
                        <a:rPr lang="en-US" sz="2000" dirty="0">
                          <a:solidFill>
                            <a:srgbClr val="002060"/>
                          </a:solidFill>
                        </a:rPr>
                        <a:t>62</a:t>
                      </a:r>
                      <a:r>
                        <a:rPr lang="en-US" sz="2000" dirty="0">
                          <a:solidFill>
                            <a:srgbClr val="000000"/>
                          </a:solidFill>
                        </a:rPr>
                        <a:t> = 12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6"/>
                  </a:ext>
                </a:extLst>
              </a:tr>
              <a:tr h="370840">
                <a:tc grid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  </a:t>
                      </a:r>
                      <a:r>
                        <a:rPr lang="en-US" sz="2000" dirty="0">
                          <a:solidFill>
                            <a:srgbClr val="FF0000"/>
                          </a:solidFill>
                        </a:rPr>
                        <a:t>64 °F</a:t>
                      </a:r>
                    </a:p>
                  </a:txBody>
                  <a:tcPr/>
                </a:tc>
                <a:tc hMerge="1">
                  <a:txBody>
                    <a:bodyPr/>
                    <a:lstStyle/>
                    <a:p>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2D7D9F"/>
                          </a:solidFill>
                        </a:rPr>
                        <a:t>Sum of differences</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idx="1"/>
          </p:nvPr>
        </p:nvSpPr>
        <p:spPr>
          <a:xfrm>
            <a:off x="457200" y="1280160"/>
            <a:ext cx="8229600" cy="2419124"/>
          </a:xfrm>
        </p:spPr>
        <p:txBody>
          <a:bodyPr>
            <a:spAutoFit/>
          </a:bodyPr>
          <a:lstStyle/>
          <a:p>
            <a:r>
              <a:rPr lang="en-US" dirty="0"/>
              <a:t>Then divide the sum of the differences by the number of days to find the mean of these differences.</a:t>
            </a:r>
          </a:p>
          <a:p>
            <a:pPr algn="ctr"/>
            <a:r>
              <a:rPr lang="en-US" dirty="0"/>
              <a:t>64 ÷ 7 = 9.142... ≈ 9.14</a:t>
            </a:r>
          </a:p>
          <a:p>
            <a:r>
              <a:rPr lang="en-US" dirty="0"/>
              <a:t>Thus, the mean difference between the daily high and low temperatures is approximately 9.14 °F.</a:t>
            </a:r>
            <a:endParaRPr lang="en-US" i="0" dirty="0">
              <a:solidFill>
                <a:srgbClr val="000066"/>
              </a:solidFill>
            </a:endParaRPr>
          </a:p>
        </p:txBody>
      </p:sp>
      <p:sp>
        <p:nvSpPr>
          <p:cNvPr id="17410" name="Rectangle 2"/>
          <p:cNvSpPr>
            <a:spLocks noGrp="1"/>
          </p:cNvSpPr>
          <p:nvPr>
            <p:ph type="title"/>
          </p:nvPr>
        </p:nvSpPr>
        <p:spPr/>
        <p:txBody>
          <a:bodyPr/>
          <a:lstStyle/>
          <a:p>
            <a:r>
              <a:rPr lang="en-US" sz="3200">
                <a:solidFill>
                  <a:schemeClr val="accent1"/>
                </a:solidFill>
              </a:rPr>
              <a:t>Example 3: Reading a Line Graph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Definition: Terms Related to Histograms</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4282440"/>
          </a:xfrm>
          <a:solidFill>
            <a:srgbClr val="FFFFCC"/>
          </a:solidFill>
          <a:ln w="28575">
            <a:solidFill>
              <a:srgbClr val="000000"/>
            </a:solidFill>
          </a:ln>
        </p:spPr>
        <p:txBody>
          <a:bodyPr>
            <a:noAutofit/>
          </a:bodyPr>
          <a:lstStyle/>
          <a:p>
            <a:r>
              <a:rPr lang="en-US" b="1" dirty="0">
                <a:solidFill>
                  <a:srgbClr val="C00000"/>
                </a:solidFill>
              </a:rPr>
              <a:t>Class:</a:t>
            </a:r>
            <a:r>
              <a:rPr lang="en-US" dirty="0">
                <a:solidFill>
                  <a:srgbClr val="000000"/>
                </a:solidFill>
              </a:rPr>
              <a:t> A range (or interval) of numbers that contains data items.</a:t>
            </a:r>
          </a:p>
          <a:p>
            <a:r>
              <a:rPr lang="en-US" b="1" dirty="0">
                <a:solidFill>
                  <a:srgbClr val="C00000"/>
                </a:solidFill>
              </a:rPr>
              <a:t>Lower class limit:</a:t>
            </a:r>
            <a:r>
              <a:rPr lang="en-US" dirty="0">
                <a:solidFill>
                  <a:srgbClr val="C00000"/>
                </a:solidFill>
              </a:rPr>
              <a:t> </a:t>
            </a:r>
            <a:r>
              <a:rPr lang="en-US" dirty="0">
                <a:solidFill>
                  <a:srgbClr val="000000"/>
                </a:solidFill>
              </a:rPr>
              <a:t>The smallest whole number that belongs to a class.</a:t>
            </a:r>
          </a:p>
          <a:p>
            <a:r>
              <a:rPr lang="en-US" b="1" dirty="0">
                <a:solidFill>
                  <a:srgbClr val="C00000"/>
                </a:solidFill>
              </a:rPr>
              <a:t>Upper class limit:</a:t>
            </a:r>
            <a:r>
              <a:rPr lang="en-US" dirty="0">
                <a:solidFill>
                  <a:srgbClr val="C00000"/>
                </a:solidFill>
              </a:rPr>
              <a:t> </a:t>
            </a:r>
            <a:r>
              <a:rPr lang="en-US" dirty="0">
                <a:solidFill>
                  <a:srgbClr val="000000"/>
                </a:solidFill>
              </a:rPr>
              <a:t>The largest whole number that belongs to a class.</a:t>
            </a:r>
          </a:p>
          <a:p>
            <a:r>
              <a:rPr lang="en-US" b="1" dirty="0">
                <a:solidFill>
                  <a:srgbClr val="C00000"/>
                </a:solidFill>
              </a:rPr>
              <a:t>Class boundaries: </a:t>
            </a:r>
            <a:r>
              <a:rPr lang="en-US" dirty="0">
                <a:solidFill>
                  <a:srgbClr val="000000"/>
                </a:solidFill>
              </a:rPr>
              <a:t>Numbers that are halfway between the upper limit of one class and the lower limit of the next class.</a:t>
            </a:r>
            <a:endParaRPr lang="en-US" dirty="0">
              <a:solidFill>
                <a:srgbClr val="000000"/>
              </a:solidFill>
              <a:latin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Definition: Terms Related to Histograms (cont.)</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1615440"/>
          </a:xfrm>
          <a:solidFill>
            <a:srgbClr val="FFFFCC"/>
          </a:solidFill>
          <a:ln w="28575">
            <a:solidFill>
              <a:srgbClr val="000000"/>
            </a:solidFill>
          </a:ln>
        </p:spPr>
        <p:txBody>
          <a:bodyPr>
            <a:noAutofit/>
          </a:bodyPr>
          <a:lstStyle/>
          <a:p>
            <a:r>
              <a:rPr lang="en-US" b="1" dirty="0">
                <a:solidFill>
                  <a:srgbClr val="C00000"/>
                </a:solidFill>
              </a:rPr>
              <a:t>Class width:</a:t>
            </a:r>
            <a:r>
              <a:rPr lang="en-US" dirty="0">
                <a:solidFill>
                  <a:srgbClr val="C00000"/>
                </a:solidFill>
              </a:rPr>
              <a:t> </a:t>
            </a:r>
            <a:r>
              <a:rPr lang="en-US" dirty="0">
                <a:solidFill>
                  <a:srgbClr val="000000"/>
                </a:solidFill>
              </a:rPr>
              <a:t>The difference between the class boundaries of a class (the width of each bar).</a:t>
            </a:r>
          </a:p>
          <a:p>
            <a:r>
              <a:rPr lang="en-US" b="1" dirty="0">
                <a:solidFill>
                  <a:srgbClr val="C00000"/>
                </a:solidFill>
              </a:rPr>
              <a:t>Frequency: </a:t>
            </a:r>
            <a:r>
              <a:rPr lang="en-US" dirty="0">
                <a:solidFill>
                  <a:srgbClr val="000000"/>
                </a:solidFill>
              </a:rPr>
              <a:t>The number of data items in a class.</a:t>
            </a:r>
            <a:endParaRPr lang="en-US" dirty="0">
              <a:solidFill>
                <a:srgbClr val="000000"/>
              </a:solidFill>
              <a:latin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A6105-D3CA-4C92-AF0F-F3B25FD40E15}"/>
              </a:ext>
            </a:extLst>
          </p:cNvPr>
          <p:cNvSpPr>
            <a:spLocks noGrp="1"/>
          </p:cNvSpPr>
          <p:nvPr>
            <p:ph type="title"/>
          </p:nvPr>
        </p:nvSpPr>
        <p:spPr/>
        <p:txBody>
          <a:bodyPr/>
          <a:lstStyle/>
          <a:p>
            <a:r>
              <a:rPr lang="en-US" dirty="0">
                <a:solidFill>
                  <a:schemeClr val="accent1"/>
                </a:solidFill>
              </a:rPr>
              <a:t>Example 4: Reading a Histogram</a:t>
            </a:r>
            <a:endParaRPr lang="en-US" dirty="0"/>
          </a:p>
        </p:txBody>
      </p:sp>
      <p:sp>
        <p:nvSpPr>
          <p:cNvPr id="3" name="Content Placeholder 2">
            <a:extLst>
              <a:ext uri="{FF2B5EF4-FFF2-40B4-BE49-F238E27FC236}">
                <a16:creationId xmlns:a16="http://schemas.microsoft.com/office/drawing/2014/main" id="{B9511018-64F3-4074-91C4-571FBBE96FAC}"/>
              </a:ext>
            </a:extLst>
          </p:cNvPr>
          <p:cNvSpPr>
            <a:spLocks noGrp="1"/>
          </p:cNvSpPr>
          <p:nvPr>
            <p:ph idx="1"/>
          </p:nvPr>
        </p:nvSpPr>
        <p:spPr/>
        <p:txBody>
          <a:bodyPr/>
          <a:lstStyle/>
          <a:p>
            <a:r>
              <a:rPr lang="en-US" dirty="0"/>
              <a:t>Examine the following histogram. This histogram summarizes the scores of </a:t>
            </a:r>
            <a:r>
              <a:rPr lang="en-US" dirty="0">
                <a:solidFill>
                  <a:srgbClr val="0000FF"/>
                </a:solidFill>
              </a:rPr>
              <a:t>50</a:t>
            </a:r>
            <a:r>
              <a:rPr lang="en-US" dirty="0"/>
              <a:t> students on an English placement test. Refer to the graph to answer the given questions.</a:t>
            </a:r>
            <a:endParaRPr lang="en-US" dirty="0">
              <a:solidFill>
                <a:schemeClr val="tx1"/>
              </a:solidFill>
            </a:endParaRPr>
          </a:p>
          <a:p>
            <a:endParaRPr lang="en-US" dirty="0"/>
          </a:p>
        </p:txBody>
      </p:sp>
      <p:pic>
        <p:nvPicPr>
          <p:cNvPr id="4" name="Picture 2">
            <a:extLst>
              <a:ext uri="{FF2B5EF4-FFF2-40B4-BE49-F238E27FC236}">
                <a16:creationId xmlns:a16="http://schemas.microsoft.com/office/drawing/2014/main" id="{0466FBEB-DF09-4EFB-8AE1-5780A9EBFAEB}"/>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28923698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BE807-45FE-487A-A9B2-B94A8A0E2EF9}"/>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4F827332-345F-4205-84A0-1F9DA7E0CEE5}"/>
              </a:ext>
            </a:extLst>
          </p:cNvPr>
          <p:cNvSpPr>
            <a:spLocks noGrp="1"/>
          </p:cNvSpPr>
          <p:nvPr>
            <p:ph idx="1"/>
          </p:nvPr>
        </p:nvSpPr>
        <p:spPr/>
        <p:txBody>
          <a:bodyPr/>
          <a:lstStyle/>
          <a:p>
            <a:pPr marL="514350" indent="-514350">
              <a:buFont typeface="+mj-lt"/>
              <a:buAutoNum type="alphaLcPeriod"/>
            </a:pPr>
            <a:r>
              <a:rPr lang="en-US" dirty="0"/>
              <a:t>How many classes are represented?</a:t>
            </a:r>
          </a:p>
          <a:p>
            <a:r>
              <a:rPr lang="en-US" b="1" dirty="0"/>
              <a:t>Solution</a:t>
            </a:r>
          </a:p>
          <a:p>
            <a:r>
              <a:rPr lang="en-US" dirty="0"/>
              <a:t>Each bar on the histogram represents a class. Thus, in this histogram, there are </a:t>
            </a:r>
            <a:r>
              <a:rPr lang="en-US" dirty="0">
                <a:solidFill>
                  <a:srgbClr val="FF0000"/>
                </a:solidFill>
              </a:rPr>
              <a:t>6 classes</a:t>
            </a:r>
            <a:r>
              <a:rPr lang="en-US" dirty="0"/>
              <a:t>.</a:t>
            </a:r>
          </a:p>
          <a:p>
            <a:pPr marL="514350" indent="-514350">
              <a:buFont typeface="+mj-lt"/>
              <a:buAutoNum type="alphaLcPeriod"/>
            </a:pPr>
            <a:endParaRPr lang="en-US" dirty="0"/>
          </a:p>
          <a:p>
            <a:endParaRPr lang="en-US" dirty="0"/>
          </a:p>
        </p:txBody>
      </p:sp>
      <p:pic>
        <p:nvPicPr>
          <p:cNvPr id="4" name="Picture 2">
            <a:extLst>
              <a:ext uri="{FF2B5EF4-FFF2-40B4-BE49-F238E27FC236}">
                <a16:creationId xmlns:a16="http://schemas.microsoft.com/office/drawing/2014/main" id="{2DD0818F-835F-41E3-B557-349F3757EAA7}"/>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128246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Properties of Graphs</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2148840"/>
          </a:xfrm>
          <a:solidFill>
            <a:srgbClr val="FFFFCC"/>
          </a:solidFill>
          <a:ln w="28575">
            <a:solidFill>
              <a:srgbClr val="000000"/>
            </a:solidFill>
          </a:ln>
        </p:spPr>
        <p:txBody>
          <a:bodyPr>
            <a:noAutofit/>
          </a:bodyPr>
          <a:lstStyle/>
          <a:p>
            <a:r>
              <a:rPr lang="en-US" dirty="0">
                <a:solidFill>
                  <a:srgbClr val="000000"/>
                </a:solidFill>
              </a:rPr>
              <a:t>Every graph should:</a:t>
            </a:r>
          </a:p>
          <a:p>
            <a:pPr marL="514350" indent="-514350">
              <a:buFont typeface="+mj-lt"/>
              <a:buAutoNum type="arabicPeriod"/>
            </a:pPr>
            <a:r>
              <a:rPr lang="en-US" dirty="0">
                <a:solidFill>
                  <a:srgbClr val="000000"/>
                </a:solidFill>
              </a:rPr>
              <a:t>be clearly labeled.</a:t>
            </a:r>
          </a:p>
          <a:p>
            <a:pPr marL="514350" indent="-514350">
              <a:buFont typeface="+mj-lt"/>
              <a:buAutoNum type="arabicPeriod"/>
            </a:pPr>
            <a:r>
              <a:rPr lang="en-US" dirty="0">
                <a:solidFill>
                  <a:srgbClr val="000000"/>
                </a:solidFill>
              </a:rPr>
              <a:t>be easy to read.</a:t>
            </a:r>
          </a:p>
          <a:p>
            <a:pPr marL="514350" indent="-514350">
              <a:buFont typeface="+mj-lt"/>
              <a:buAutoNum type="arabicPeriod"/>
            </a:pPr>
            <a:r>
              <a:rPr lang="en-US" dirty="0">
                <a:solidFill>
                  <a:srgbClr val="000000"/>
                </a:solidFill>
              </a:rPr>
              <a:t>have an appropriate title.</a:t>
            </a:r>
            <a:endParaRPr lang="en-US" dirty="0">
              <a:solidFill>
                <a:srgbClr val="000000"/>
              </a:solidFill>
              <a:latin typeface="Calibri"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54EE8-231E-4F0F-8F25-18954F2DC990}"/>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BDD5F868-9C23-454A-BA89-8C57E18E9685}"/>
              </a:ext>
            </a:extLst>
          </p:cNvPr>
          <p:cNvSpPr>
            <a:spLocks noGrp="1"/>
          </p:cNvSpPr>
          <p:nvPr>
            <p:ph idx="1"/>
          </p:nvPr>
        </p:nvSpPr>
        <p:spPr/>
        <p:txBody>
          <a:bodyPr/>
          <a:lstStyle/>
          <a:p>
            <a:pPr marL="514350" indent="-514350">
              <a:buFont typeface="+mj-lt"/>
              <a:buAutoNum type="alphaLcPeriod" startAt="2"/>
            </a:pPr>
            <a:r>
              <a:rPr lang="en-US" dirty="0"/>
              <a:t>What are the class limits of the first class?</a:t>
            </a:r>
          </a:p>
          <a:p>
            <a:r>
              <a:rPr lang="en-US" b="1" dirty="0"/>
              <a:t>Solution</a:t>
            </a:r>
          </a:p>
          <a:p>
            <a:r>
              <a:rPr lang="en-US" dirty="0"/>
              <a:t>The class limits consist of the smallest number and the largest number that belong to a class. The first class has a </a:t>
            </a:r>
            <a:r>
              <a:rPr lang="en-US" dirty="0">
                <a:solidFill>
                  <a:srgbClr val="FF0000"/>
                </a:solidFill>
              </a:rPr>
              <a:t>lower class limit of 201 and an </a:t>
            </a:r>
            <a:br>
              <a:rPr lang="en-US" dirty="0">
                <a:solidFill>
                  <a:srgbClr val="FF0000"/>
                </a:solidFill>
              </a:rPr>
            </a:br>
            <a:r>
              <a:rPr lang="en-US" dirty="0">
                <a:solidFill>
                  <a:srgbClr val="FF0000"/>
                </a:solidFill>
              </a:rPr>
              <a:t>upper class limit of 250</a:t>
            </a:r>
            <a:r>
              <a:rPr lang="en-US" dirty="0"/>
              <a:t>.</a:t>
            </a:r>
          </a:p>
          <a:p>
            <a:pPr marL="514350" indent="-514350">
              <a:buFont typeface="+mj-lt"/>
              <a:buAutoNum type="alphaLcPeriod" startAt="2"/>
            </a:pPr>
            <a:endParaRPr lang="en-US" dirty="0"/>
          </a:p>
          <a:p>
            <a:endParaRPr lang="en-US" dirty="0"/>
          </a:p>
        </p:txBody>
      </p:sp>
      <p:pic>
        <p:nvPicPr>
          <p:cNvPr id="4" name="Picture 2">
            <a:extLst>
              <a:ext uri="{FF2B5EF4-FFF2-40B4-BE49-F238E27FC236}">
                <a16:creationId xmlns:a16="http://schemas.microsoft.com/office/drawing/2014/main" id="{00E669A0-69BA-4821-B471-5896F010D914}"/>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2009817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77257-AB2C-41B3-BDC6-300BFECD57E0}"/>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2EFE571C-B11D-4069-8A4F-D02BFA54A979}"/>
              </a:ext>
            </a:extLst>
          </p:cNvPr>
          <p:cNvSpPr>
            <a:spLocks noGrp="1"/>
          </p:cNvSpPr>
          <p:nvPr>
            <p:ph idx="1"/>
          </p:nvPr>
        </p:nvSpPr>
        <p:spPr/>
        <p:txBody>
          <a:bodyPr/>
          <a:lstStyle/>
          <a:p>
            <a:pPr marL="514350" indent="-514350">
              <a:buFont typeface="+mj-lt"/>
              <a:buAutoNum type="alphaLcPeriod" startAt="3"/>
            </a:pPr>
            <a:r>
              <a:rPr lang="en-US" dirty="0"/>
              <a:t>What are the class boundaries of the second class?</a:t>
            </a:r>
          </a:p>
          <a:p>
            <a:r>
              <a:rPr lang="en-US" b="1" dirty="0"/>
              <a:t>Solution</a:t>
            </a:r>
          </a:p>
          <a:p>
            <a:r>
              <a:rPr lang="en-US" dirty="0"/>
              <a:t>The class boundaries are listed on the horizontal axis of the graph. Looking at the second class, or second bar, we see that the </a:t>
            </a:r>
            <a:r>
              <a:rPr lang="en-US" dirty="0">
                <a:solidFill>
                  <a:srgbClr val="FF0000"/>
                </a:solidFill>
              </a:rPr>
              <a:t>lower class </a:t>
            </a:r>
            <a:br>
              <a:rPr lang="en-US" dirty="0">
                <a:solidFill>
                  <a:srgbClr val="FF0000"/>
                </a:solidFill>
              </a:rPr>
            </a:br>
            <a:r>
              <a:rPr lang="en-US" dirty="0">
                <a:solidFill>
                  <a:srgbClr val="FF0000"/>
                </a:solidFill>
              </a:rPr>
              <a:t>boundary is 250.5 and the upper </a:t>
            </a:r>
            <a:br>
              <a:rPr lang="en-US" dirty="0">
                <a:solidFill>
                  <a:srgbClr val="FF0000"/>
                </a:solidFill>
              </a:rPr>
            </a:br>
            <a:r>
              <a:rPr lang="en-US" dirty="0">
                <a:solidFill>
                  <a:srgbClr val="FF0000"/>
                </a:solidFill>
              </a:rPr>
              <a:t>class boundary is 300.5</a:t>
            </a:r>
            <a:r>
              <a:rPr lang="en-US" dirty="0"/>
              <a:t>.</a:t>
            </a:r>
          </a:p>
          <a:p>
            <a:endParaRPr lang="en-US" dirty="0"/>
          </a:p>
        </p:txBody>
      </p:sp>
      <p:pic>
        <p:nvPicPr>
          <p:cNvPr id="4" name="Picture 2">
            <a:extLst>
              <a:ext uri="{FF2B5EF4-FFF2-40B4-BE49-F238E27FC236}">
                <a16:creationId xmlns:a16="http://schemas.microsoft.com/office/drawing/2014/main" id="{355D1425-FDBA-45BD-BB08-208D4DC57F3B}"/>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1129853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9F060-7C07-4574-945D-BA796692D12B}"/>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68A53960-044D-4BF9-8495-86F10CAF061B}"/>
              </a:ext>
            </a:extLst>
          </p:cNvPr>
          <p:cNvSpPr>
            <a:spLocks noGrp="1"/>
          </p:cNvSpPr>
          <p:nvPr>
            <p:ph idx="1"/>
          </p:nvPr>
        </p:nvSpPr>
        <p:spPr/>
        <p:txBody>
          <a:bodyPr/>
          <a:lstStyle/>
          <a:p>
            <a:pPr marL="514350" indent="-514350">
              <a:buFont typeface="+mj-lt"/>
              <a:buAutoNum type="alphaLcPeriod" startAt="4"/>
            </a:pPr>
            <a:r>
              <a:rPr lang="en-US" dirty="0"/>
              <a:t>What is the width of each class?</a:t>
            </a:r>
          </a:p>
          <a:p>
            <a:r>
              <a:rPr lang="en-US" b="1" dirty="0"/>
              <a:t>Solution</a:t>
            </a:r>
          </a:p>
          <a:p>
            <a:r>
              <a:rPr lang="en-US" dirty="0"/>
              <a:t>Each class has the same width and this is found by subtracting the lower class boundary from the upper class boundary of any class. Using </a:t>
            </a:r>
            <a:br>
              <a:rPr lang="en-US" dirty="0"/>
            </a:br>
            <a:r>
              <a:rPr lang="en-US" dirty="0"/>
              <a:t>the class boundaries just found for </a:t>
            </a:r>
            <a:br>
              <a:rPr lang="en-US" dirty="0"/>
            </a:br>
            <a:r>
              <a:rPr lang="en-US" dirty="0"/>
              <a:t>the second class gives </a:t>
            </a:r>
            <a:br>
              <a:rPr lang="en-US" dirty="0"/>
            </a:br>
            <a:r>
              <a:rPr lang="en-US" dirty="0"/>
              <a:t>300.5 − 250.5 = 50. Thus, </a:t>
            </a:r>
            <a:br>
              <a:rPr lang="en-US" dirty="0"/>
            </a:br>
            <a:r>
              <a:rPr lang="en-US" dirty="0"/>
              <a:t>the class width of each class is </a:t>
            </a:r>
            <a:r>
              <a:rPr lang="en-US" dirty="0">
                <a:solidFill>
                  <a:srgbClr val="FF0000"/>
                </a:solidFill>
              </a:rPr>
              <a:t>50</a:t>
            </a:r>
            <a:r>
              <a:rPr lang="en-US" dirty="0"/>
              <a:t>.</a:t>
            </a:r>
          </a:p>
          <a:p>
            <a:endParaRPr lang="en-US" dirty="0"/>
          </a:p>
        </p:txBody>
      </p:sp>
      <p:pic>
        <p:nvPicPr>
          <p:cNvPr id="4" name="Picture 2">
            <a:extLst>
              <a:ext uri="{FF2B5EF4-FFF2-40B4-BE49-F238E27FC236}">
                <a16:creationId xmlns:a16="http://schemas.microsoft.com/office/drawing/2014/main" id="{727CEEA1-AE25-4475-888A-772B2C0F53BB}"/>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3353913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F2854-0BED-45C3-8D67-D472B39B5F12}"/>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A7A63FF2-F242-40CA-B882-C0FDEE87656C}"/>
              </a:ext>
            </a:extLst>
          </p:cNvPr>
          <p:cNvSpPr>
            <a:spLocks noGrp="1"/>
          </p:cNvSpPr>
          <p:nvPr>
            <p:ph idx="1"/>
          </p:nvPr>
        </p:nvSpPr>
        <p:spPr/>
        <p:txBody>
          <a:bodyPr/>
          <a:lstStyle/>
          <a:p>
            <a:pPr marL="514350" indent="-514350">
              <a:buFont typeface="+mj-lt"/>
              <a:buAutoNum type="alphaLcPeriod" startAt="5"/>
            </a:pPr>
            <a:r>
              <a:rPr lang="en-US" dirty="0"/>
              <a:t>Which class has the greatest frequency?</a:t>
            </a:r>
          </a:p>
          <a:p>
            <a:r>
              <a:rPr lang="en-US" b="1" dirty="0"/>
              <a:t>Solution</a:t>
            </a:r>
          </a:p>
          <a:p>
            <a:r>
              <a:rPr lang="en-US" dirty="0"/>
              <a:t>To find the class with the greatest frequency, look for the tallest bar. We see that the second class has the greatest frequency.</a:t>
            </a:r>
          </a:p>
          <a:p>
            <a:endParaRPr lang="en-US" dirty="0"/>
          </a:p>
        </p:txBody>
      </p:sp>
      <p:pic>
        <p:nvPicPr>
          <p:cNvPr id="4" name="Picture 2">
            <a:extLst>
              <a:ext uri="{FF2B5EF4-FFF2-40B4-BE49-F238E27FC236}">
                <a16:creationId xmlns:a16="http://schemas.microsoft.com/office/drawing/2014/main" id="{FF82F923-9558-474E-A6E1-39118C308AD2}"/>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744471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4C460-DE48-485F-8FE8-A1A4DD8371BD}"/>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E2954C5B-DFA0-4597-8189-4F593AD091C9}"/>
              </a:ext>
            </a:extLst>
          </p:cNvPr>
          <p:cNvSpPr>
            <a:spLocks noGrp="1"/>
          </p:cNvSpPr>
          <p:nvPr>
            <p:ph idx="1"/>
          </p:nvPr>
        </p:nvSpPr>
        <p:spPr/>
        <p:txBody>
          <a:bodyPr/>
          <a:lstStyle/>
          <a:p>
            <a:pPr marL="514350" indent="-514350">
              <a:buFont typeface="+mj-lt"/>
              <a:buAutoNum type="alphaLcPeriod" startAt="6"/>
            </a:pPr>
            <a:r>
              <a:rPr lang="en-US" dirty="0"/>
              <a:t>What is this frequency?</a:t>
            </a:r>
          </a:p>
          <a:p>
            <a:r>
              <a:rPr lang="en-US" b="1" dirty="0"/>
              <a:t>Solution</a:t>
            </a:r>
          </a:p>
          <a:p>
            <a:r>
              <a:rPr lang="en-US" dirty="0"/>
              <a:t>Looking at the bar for the second class and then to the left, we see that the frequency of the second class is </a:t>
            </a:r>
            <a:r>
              <a:rPr lang="en-US" dirty="0">
                <a:solidFill>
                  <a:srgbClr val="FF0000"/>
                </a:solidFill>
              </a:rPr>
              <a:t>16</a:t>
            </a:r>
            <a:r>
              <a:rPr lang="en-US" dirty="0"/>
              <a:t>.</a:t>
            </a:r>
            <a:endParaRPr lang="en-US" b="1" dirty="0"/>
          </a:p>
          <a:p>
            <a:pPr marL="514350" indent="-514350">
              <a:buFont typeface="+mj-lt"/>
              <a:buAutoNum type="alphaLcPeriod" startAt="6"/>
            </a:pPr>
            <a:endParaRPr lang="en-US" dirty="0"/>
          </a:p>
          <a:p>
            <a:endParaRPr lang="en-US" dirty="0"/>
          </a:p>
        </p:txBody>
      </p:sp>
      <p:pic>
        <p:nvPicPr>
          <p:cNvPr id="4" name="Picture 2">
            <a:extLst>
              <a:ext uri="{FF2B5EF4-FFF2-40B4-BE49-F238E27FC236}">
                <a16:creationId xmlns:a16="http://schemas.microsoft.com/office/drawing/2014/main" id="{6CD761C3-F1F8-4C1B-8039-6D858DE21804}"/>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282258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011B7-644B-4838-9540-7F0FC25FE7A6}"/>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15DE8BBA-9AFC-41E6-8959-010A29CEC240}"/>
              </a:ext>
            </a:extLst>
          </p:cNvPr>
          <p:cNvSpPr>
            <a:spLocks noGrp="1"/>
          </p:cNvSpPr>
          <p:nvPr>
            <p:ph idx="1"/>
          </p:nvPr>
        </p:nvSpPr>
        <p:spPr/>
        <p:txBody>
          <a:bodyPr/>
          <a:lstStyle/>
          <a:p>
            <a:pPr marL="514350" indent="-514350">
              <a:buFont typeface="+mj-lt"/>
              <a:buAutoNum type="alphaLcPeriod" startAt="7"/>
            </a:pPr>
            <a:r>
              <a:rPr lang="en-US" dirty="0"/>
              <a:t>What percent of the scores are between 200.5 and 250.5?</a:t>
            </a:r>
          </a:p>
          <a:p>
            <a:r>
              <a:rPr lang="en-US" b="1" dirty="0"/>
              <a:t>Solution</a:t>
            </a:r>
          </a:p>
          <a:p>
            <a:r>
              <a:rPr lang="en-US" dirty="0"/>
              <a:t>The graph shows that there are 2 scores between 200.5 and 250.5. We want to divide this </a:t>
            </a:r>
            <a:br>
              <a:rPr lang="en-US" dirty="0"/>
            </a:br>
            <a:r>
              <a:rPr lang="en-US" dirty="0"/>
              <a:t>number by the total number of </a:t>
            </a:r>
            <a:br>
              <a:rPr lang="en-US" dirty="0"/>
            </a:br>
            <a:r>
              <a:rPr lang="en-US" dirty="0"/>
              <a:t>scores: </a:t>
            </a:r>
            <a:r>
              <a:rPr lang="en-US" spc="-150" dirty="0"/>
              <a:t>2 + 16 + 10 + 10 + 8 + 4 = 50</a:t>
            </a:r>
            <a:r>
              <a:rPr lang="en-US" dirty="0"/>
              <a:t>.</a:t>
            </a:r>
          </a:p>
          <a:p>
            <a:pPr marL="514350" indent="-514350"/>
            <a:r>
              <a:rPr lang="en-US" dirty="0"/>
              <a:t>Now dividing 2 by 50 gives</a:t>
            </a:r>
          </a:p>
          <a:p>
            <a:pPr marL="514350" indent="-514350">
              <a:buFont typeface="+mj-lt"/>
              <a:buAutoNum type="alphaLcPeriod" startAt="7"/>
            </a:pPr>
            <a:endParaRPr lang="en-US" b="1" dirty="0"/>
          </a:p>
          <a:p>
            <a:pPr marL="514350" indent="-514350">
              <a:buFont typeface="+mj-lt"/>
              <a:buAutoNum type="alphaLcPeriod" startAt="7"/>
            </a:pPr>
            <a:endParaRPr lang="en-US" dirty="0"/>
          </a:p>
          <a:p>
            <a:endParaRPr lang="en-US" dirty="0"/>
          </a:p>
        </p:txBody>
      </p:sp>
      <p:pic>
        <p:nvPicPr>
          <p:cNvPr id="5" name="Picture 2">
            <a:extLst>
              <a:ext uri="{FF2B5EF4-FFF2-40B4-BE49-F238E27FC236}">
                <a16:creationId xmlns:a16="http://schemas.microsoft.com/office/drawing/2014/main" id="{53AC20C6-7790-4A00-815D-9FEDF1C03386}"/>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graphicFrame>
        <p:nvGraphicFramePr>
          <p:cNvPr id="6" name="Object 5">
            <a:extLst>
              <a:ext uri="{FF2B5EF4-FFF2-40B4-BE49-F238E27FC236}">
                <a16:creationId xmlns:a16="http://schemas.microsoft.com/office/drawing/2014/main" id="{78C5AC0C-FB6F-446D-9FA4-F0C129F2B534}"/>
              </a:ext>
            </a:extLst>
          </p:cNvPr>
          <p:cNvGraphicFramePr>
            <a:graphicFrameLocks noChangeAspect="1"/>
          </p:cNvGraphicFramePr>
          <p:nvPr>
            <p:extLst>
              <p:ext uri="{D42A27DB-BD31-4B8C-83A1-F6EECF244321}">
                <p14:modId xmlns:p14="http://schemas.microsoft.com/office/powerpoint/2010/main" val="3953256604"/>
              </p:ext>
            </p:extLst>
          </p:nvPr>
        </p:nvGraphicFramePr>
        <p:xfrm>
          <a:off x="1651000" y="5061955"/>
          <a:ext cx="2235200" cy="838200"/>
        </p:xfrm>
        <a:graphic>
          <a:graphicData uri="http://schemas.openxmlformats.org/presentationml/2006/ole">
            <mc:AlternateContent xmlns:mc="http://schemas.openxmlformats.org/markup-compatibility/2006">
              <mc:Choice xmlns:v="urn:schemas-microsoft-com:vml" Requires="v">
                <p:oleObj name="Equation" r:id="rId3" imgW="2234880" imgH="838080" progId="Equation.DSMT4">
                  <p:embed/>
                </p:oleObj>
              </mc:Choice>
              <mc:Fallback>
                <p:oleObj name="Equation" r:id="rId3" imgW="2234880" imgH="838080" progId="Equation.DSMT4">
                  <p:embed/>
                  <p:pic>
                    <p:nvPicPr>
                      <p:cNvPr id="0" name=""/>
                      <p:cNvPicPr/>
                      <p:nvPr/>
                    </p:nvPicPr>
                    <p:blipFill>
                      <a:blip r:embed="rId4"/>
                      <a:stretch>
                        <a:fillRect/>
                      </a:stretch>
                    </p:blipFill>
                    <p:spPr>
                      <a:xfrm>
                        <a:off x="1651000" y="5061955"/>
                        <a:ext cx="2235200" cy="838200"/>
                      </a:xfrm>
                      <a:prstGeom prst="rect">
                        <a:avLst/>
                      </a:prstGeom>
                    </p:spPr>
                  </p:pic>
                </p:oleObj>
              </mc:Fallback>
            </mc:AlternateContent>
          </a:graphicData>
        </a:graphic>
      </p:graphicFrame>
    </p:spTree>
    <p:extLst>
      <p:ext uri="{BB962C8B-B14F-4D97-AF65-F5344CB8AC3E}">
        <p14:creationId xmlns:p14="http://schemas.microsoft.com/office/powerpoint/2010/main" val="2651108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055DD-4DF0-4642-8C11-58ABDA8889C7}"/>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F54B5825-6909-4D24-A3A9-6147042E771D}"/>
              </a:ext>
            </a:extLst>
          </p:cNvPr>
          <p:cNvSpPr>
            <a:spLocks noGrp="1"/>
          </p:cNvSpPr>
          <p:nvPr>
            <p:ph idx="1"/>
          </p:nvPr>
        </p:nvSpPr>
        <p:spPr/>
        <p:txBody>
          <a:bodyPr/>
          <a:lstStyle/>
          <a:p>
            <a:pPr marL="514350" indent="-514350">
              <a:buFont typeface="+mj-lt"/>
              <a:buAutoNum type="alphaLcPeriod" startAt="8"/>
            </a:pPr>
            <a:r>
              <a:rPr lang="en-US" dirty="0"/>
              <a:t>What percent of the scores are above 400.5?</a:t>
            </a:r>
          </a:p>
          <a:p>
            <a:r>
              <a:rPr lang="en-US" b="1" dirty="0"/>
              <a:t>Solution</a:t>
            </a:r>
          </a:p>
          <a:p>
            <a:r>
              <a:rPr lang="en-US" dirty="0"/>
              <a:t>Looking at the graph we see that the fifth and sixth classes represent scores above 400.5. The frequencies of these classes are 8 and 4. Now </a:t>
            </a:r>
            <a:br>
              <a:rPr lang="en-US" dirty="0"/>
            </a:br>
            <a:r>
              <a:rPr lang="en-US" dirty="0"/>
              <a:t>dividing the total of these classes </a:t>
            </a:r>
            <a:br>
              <a:rPr lang="en-US" dirty="0"/>
            </a:br>
            <a:r>
              <a:rPr lang="en-US" dirty="0"/>
              <a:t>by the total number of scores gives </a:t>
            </a:r>
            <a:br>
              <a:rPr lang="en-US" dirty="0"/>
            </a:br>
            <a:r>
              <a:rPr lang="en-US" dirty="0"/>
              <a:t>the percent of scores greater</a:t>
            </a:r>
            <a:r>
              <a:rPr lang="en-US" sz="3600" dirty="0"/>
              <a:t> </a:t>
            </a:r>
            <a:r>
              <a:rPr lang="en-US" dirty="0"/>
              <a:t>than </a:t>
            </a:r>
            <a:br>
              <a:rPr lang="en-US" dirty="0"/>
            </a:br>
            <a:r>
              <a:rPr lang="en-US" dirty="0"/>
              <a:t>400.5:</a:t>
            </a:r>
          </a:p>
          <a:p>
            <a:endParaRPr lang="en-US" b="1" dirty="0"/>
          </a:p>
          <a:p>
            <a:endParaRPr lang="en-US" dirty="0"/>
          </a:p>
          <a:p>
            <a:endParaRPr lang="en-US" dirty="0"/>
          </a:p>
        </p:txBody>
      </p:sp>
      <p:graphicFrame>
        <p:nvGraphicFramePr>
          <p:cNvPr id="4" name="Object 2">
            <a:extLst>
              <a:ext uri="{FF2B5EF4-FFF2-40B4-BE49-F238E27FC236}">
                <a16:creationId xmlns:a16="http://schemas.microsoft.com/office/drawing/2014/main" id="{B0404476-0FBC-49F6-84CB-F2049D81DDAF}"/>
              </a:ext>
            </a:extLst>
          </p:cNvPr>
          <p:cNvGraphicFramePr>
            <a:graphicFrameLocks noChangeAspect="1"/>
          </p:cNvGraphicFramePr>
          <p:nvPr>
            <p:extLst>
              <p:ext uri="{D42A27DB-BD31-4B8C-83A1-F6EECF244321}">
                <p14:modId xmlns:p14="http://schemas.microsoft.com/office/powerpoint/2010/main" val="1922263726"/>
              </p:ext>
            </p:extLst>
          </p:nvPr>
        </p:nvGraphicFramePr>
        <p:xfrm>
          <a:off x="1524000" y="4893734"/>
          <a:ext cx="2133600" cy="745066"/>
        </p:xfrm>
        <a:graphic>
          <a:graphicData uri="http://schemas.openxmlformats.org/presentationml/2006/ole">
            <mc:AlternateContent xmlns:mc="http://schemas.openxmlformats.org/markup-compatibility/2006">
              <mc:Choice xmlns:v="urn:schemas-microsoft-com:vml" Requires="v">
                <p:oleObj name="Equation" r:id="rId2" imgW="2399818" imgH="837787" progId="Equation.DSMT4">
                  <p:embed/>
                </p:oleObj>
              </mc:Choice>
              <mc:Fallback>
                <p:oleObj name="Equation" r:id="rId2" imgW="2399818" imgH="837787" progId="Equation.DSMT4">
                  <p:embed/>
                  <p:pic>
                    <p:nvPicPr>
                      <p:cNvPr id="2867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4893734"/>
                        <a:ext cx="2133600" cy="745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 name="Picture 2">
            <a:extLst>
              <a:ext uri="{FF2B5EF4-FFF2-40B4-BE49-F238E27FC236}">
                <a16:creationId xmlns:a16="http://schemas.microsoft.com/office/drawing/2014/main" id="{F3AF0148-0A06-462E-A373-D4F192D8538E}"/>
              </a:ext>
            </a:extLst>
          </p:cNvPr>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3963194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sz="3200" dirty="0">
                <a:solidFill>
                  <a:schemeClr val="accent1"/>
                </a:solidFill>
              </a:rPr>
              <a:t>Example 1: Reading a Bar Graph</a:t>
            </a:r>
          </a:p>
        </p:txBody>
      </p:sp>
      <p:sp>
        <p:nvSpPr>
          <p:cNvPr id="7171" name="Rectangle 3"/>
          <p:cNvSpPr>
            <a:spLocks noGrp="1"/>
          </p:cNvSpPr>
          <p:nvPr>
            <p:ph idx="1"/>
          </p:nvPr>
        </p:nvSpPr>
        <p:spPr/>
        <p:txBody>
          <a:bodyPr>
            <a:normAutofit/>
          </a:bodyPr>
          <a:lstStyle/>
          <a:p>
            <a:r>
              <a:rPr lang="en-US" dirty="0"/>
              <a:t>Examine the bar graph and answer the questions given.</a:t>
            </a:r>
            <a:br>
              <a:rPr lang="en-US" dirty="0"/>
            </a:br>
            <a:r>
              <a:rPr lang="en-US" dirty="0"/>
              <a:t>Note that the scale on the left (sales) and the categories at the bottom (months) are clearly labeled</a:t>
            </a:r>
            <a:br>
              <a:rPr lang="en-US" dirty="0"/>
            </a:br>
            <a:r>
              <a:rPr lang="en-US" dirty="0"/>
              <a:t>and the graph itself has a title.</a:t>
            </a:r>
          </a:p>
          <a:p>
            <a:endParaRPr lang="en-US" dirty="0"/>
          </a:p>
        </p:txBody>
      </p:sp>
      <p:pic>
        <p:nvPicPr>
          <p:cNvPr id="2" name="Picture 2">
            <a:extLst>
              <a:ext uri="{FF2B5EF4-FFF2-40B4-BE49-F238E27FC236}">
                <a16:creationId xmlns:a16="http://schemas.microsoft.com/office/drawing/2014/main" id="{2EB57980-B9C2-31A6-7C4B-36B46F07ECF8}"/>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53442" y="3200400"/>
            <a:ext cx="3037115" cy="27432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sz="3200" dirty="0">
                <a:solidFill>
                  <a:schemeClr val="accent1"/>
                </a:solidFill>
              </a:rPr>
              <a:t>Example 1: Reading a Bar Graph (cont.)</a:t>
            </a:r>
          </a:p>
        </p:txBody>
      </p:sp>
      <p:sp>
        <p:nvSpPr>
          <p:cNvPr id="7171" name="Rectangle 3"/>
          <p:cNvSpPr>
            <a:spLocks noGrp="1"/>
          </p:cNvSpPr>
          <p:nvPr>
            <p:ph idx="1"/>
          </p:nvPr>
        </p:nvSpPr>
        <p:spPr/>
        <p:txBody>
          <a:bodyPr>
            <a:normAutofit/>
          </a:bodyPr>
          <a:lstStyle/>
          <a:p>
            <a:pPr marL="514350" indent="-514350">
              <a:buFont typeface="+mj-lt"/>
              <a:buAutoNum type="alphaLcPeriod"/>
            </a:pPr>
            <a:r>
              <a:rPr lang="en-US" dirty="0"/>
              <a:t>What were the sales in February?</a:t>
            </a:r>
          </a:p>
          <a:p>
            <a:r>
              <a:rPr lang="en-US" b="1" dirty="0">
                <a:solidFill>
                  <a:schemeClr val="tx1"/>
                </a:solidFill>
              </a:rPr>
              <a:t>Solution</a:t>
            </a:r>
            <a:endParaRPr lang="en-US" dirty="0"/>
          </a:p>
          <a:p>
            <a:r>
              <a:rPr lang="en-US" dirty="0"/>
              <a:t>Look at the bar for February and read to the left to find the amount in sales (or read the </a:t>
            </a:r>
            <a:br>
              <a:rPr lang="en-US" dirty="0"/>
            </a:br>
            <a:r>
              <a:rPr lang="en-US" dirty="0"/>
              <a:t>number at the top of the bar). </a:t>
            </a:r>
            <a:br>
              <a:rPr lang="en-US" dirty="0"/>
            </a:br>
            <a:r>
              <a:rPr lang="en-US" dirty="0"/>
              <a:t>Note that the scale on the left of </a:t>
            </a:r>
            <a:br>
              <a:rPr lang="en-US" dirty="0"/>
            </a:br>
            <a:r>
              <a:rPr lang="en-US" dirty="0"/>
              <a:t>the graph says that sales are in </a:t>
            </a:r>
            <a:br>
              <a:rPr lang="en-US" dirty="0"/>
            </a:br>
            <a:r>
              <a:rPr lang="en-US" dirty="0"/>
              <a:t>millions of dollars. This gives an </a:t>
            </a:r>
            <a:br>
              <a:rPr lang="en-US" dirty="0"/>
            </a:br>
            <a:r>
              <a:rPr lang="en-US" dirty="0"/>
              <a:t>answer of </a:t>
            </a:r>
            <a:r>
              <a:rPr lang="en-US" dirty="0">
                <a:solidFill>
                  <a:srgbClr val="FF0000"/>
                </a:solidFill>
              </a:rPr>
              <a:t>$1013 million</a:t>
            </a:r>
            <a:r>
              <a:rPr lang="en-US" dirty="0"/>
              <a:t>.</a:t>
            </a:r>
          </a:p>
          <a:p>
            <a:endParaRPr lang="en-US" dirty="0">
              <a:solidFill>
                <a:srgbClr val="FF0000"/>
              </a:solidFill>
            </a:endParaRPr>
          </a:p>
          <a:p>
            <a:endParaRPr lang="en-US" dirty="0"/>
          </a:p>
        </p:txBody>
      </p:sp>
      <p:pic>
        <p:nvPicPr>
          <p:cNvPr id="40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3990757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F9315-BCC5-4B77-850F-B4E01059E6D2}"/>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9A795A19-A547-472F-9FB8-AFD103936317}"/>
              </a:ext>
            </a:extLst>
          </p:cNvPr>
          <p:cNvSpPr>
            <a:spLocks noGrp="1"/>
          </p:cNvSpPr>
          <p:nvPr>
            <p:ph idx="1"/>
          </p:nvPr>
        </p:nvSpPr>
        <p:spPr/>
        <p:txBody>
          <a:bodyPr/>
          <a:lstStyle/>
          <a:p>
            <a:pPr marL="514350" indent="-514350">
              <a:buFont typeface="+mj-lt"/>
              <a:buAutoNum type="alphaLcPeriod" startAt="2"/>
            </a:pPr>
            <a:r>
              <a:rPr lang="en-US" dirty="0"/>
              <a:t>During what month were sales lowest?</a:t>
            </a:r>
          </a:p>
          <a:p>
            <a:r>
              <a:rPr lang="en-US" b="1" dirty="0">
                <a:solidFill>
                  <a:schemeClr val="tx1"/>
                </a:solidFill>
              </a:rPr>
              <a:t>Solution</a:t>
            </a:r>
            <a:endParaRPr lang="en-US" dirty="0"/>
          </a:p>
          <a:p>
            <a:r>
              <a:rPr lang="en-US" dirty="0"/>
              <a:t>To determine which month had the lowest amount of sales, look for the shortest bar. The month that sales were lowest </a:t>
            </a:r>
            <a:br>
              <a:rPr lang="en-US" dirty="0"/>
            </a:br>
            <a:r>
              <a:rPr lang="en-US" dirty="0"/>
              <a:t>is </a:t>
            </a:r>
            <a:r>
              <a:rPr lang="en-US" dirty="0">
                <a:solidFill>
                  <a:srgbClr val="FF0000"/>
                </a:solidFill>
              </a:rPr>
              <a:t>April</a:t>
            </a:r>
            <a:r>
              <a:rPr lang="en-US" dirty="0"/>
              <a:t>.</a:t>
            </a:r>
            <a:endParaRPr lang="en-US" dirty="0">
              <a:solidFill>
                <a:schemeClr val="tx1"/>
              </a:solidFill>
            </a:endParaRPr>
          </a:p>
          <a:p>
            <a:endParaRPr lang="en-US" dirty="0"/>
          </a:p>
        </p:txBody>
      </p:sp>
      <p:pic>
        <p:nvPicPr>
          <p:cNvPr id="5" name="Picture 2">
            <a:extLst>
              <a:ext uri="{FF2B5EF4-FFF2-40B4-BE49-F238E27FC236}">
                <a16:creationId xmlns:a16="http://schemas.microsoft.com/office/drawing/2014/main" id="{E9F6DEE2-FD8F-4792-8FDF-477830605BE4}"/>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1477020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526F6-00AD-4F14-B471-CFBBEE1A3B7F}"/>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3C532740-595D-493A-BC7D-C289C135987C}"/>
              </a:ext>
            </a:extLst>
          </p:cNvPr>
          <p:cNvSpPr>
            <a:spLocks noGrp="1"/>
          </p:cNvSpPr>
          <p:nvPr>
            <p:ph idx="1"/>
          </p:nvPr>
        </p:nvSpPr>
        <p:spPr/>
        <p:txBody>
          <a:bodyPr/>
          <a:lstStyle/>
          <a:p>
            <a:pPr marL="461963" indent="-461963">
              <a:buFont typeface="+mj-lt"/>
              <a:buAutoNum type="alphaLcPeriod" startAt="3"/>
            </a:pPr>
            <a:r>
              <a:rPr lang="en-US" dirty="0"/>
              <a:t>During what month were sales highest?</a:t>
            </a:r>
          </a:p>
          <a:p>
            <a:r>
              <a:rPr lang="en-US" b="1" dirty="0">
                <a:solidFill>
                  <a:schemeClr val="tx1"/>
                </a:solidFill>
              </a:rPr>
              <a:t>Solution</a:t>
            </a:r>
            <a:endParaRPr lang="en-US" dirty="0"/>
          </a:p>
          <a:p>
            <a:r>
              <a:rPr lang="en-US" dirty="0"/>
              <a:t>To determine which month had the highest amount of sales, look for the tallest bar. The month that sales were highest is </a:t>
            </a:r>
            <a:r>
              <a:rPr lang="en-US" dirty="0">
                <a:solidFill>
                  <a:srgbClr val="FF0000"/>
                </a:solidFill>
              </a:rPr>
              <a:t>January</a:t>
            </a:r>
            <a:r>
              <a:rPr lang="en-US" dirty="0"/>
              <a:t>.</a:t>
            </a:r>
          </a:p>
          <a:p>
            <a:pPr marL="514350" indent="-514350">
              <a:buFont typeface="+mj-lt"/>
              <a:buAutoNum type="alphaLcPeriod" startAt="3"/>
            </a:pPr>
            <a:endParaRPr lang="en-US" dirty="0"/>
          </a:p>
        </p:txBody>
      </p:sp>
      <p:pic>
        <p:nvPicPr>
          <p:cNvPr id="5" name="Picture 2">
            <a:extLst>
              <a:ext uri="{FF2B5EF4-FFF2-40B4-BE49-F238E27FC236}">
                <a16:creationId xmlns:a16="http://schemas.microsoft.com/office/drawing/2014/main" id="{FAC280DF-23D7-4EDE-B1A2-3471494EDB09}"/>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136464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4B296-358D-483C-B0EC-4B117AECB996}"/>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1BF046C3-4B00-41CE-A7D6-AE2C4991B5EC}"/>
              </a:ext>
            </a:extLst>
          </p:cNvPr>
          <p:cNvSpPr>
            <a:spLocks noGrp="1"/>
          </p:cNvSpPr>
          <p:nvPr>
            <p:ph idx="1"/>
          </p:nvPr>
        </p:nvSpPr>
        <p:spPr/>
        <p:txBody>
          <a:bodyPr/>
          <a:lstStyle/>
          <a:p>
            <a:pPr marL="461963" indent="-461963">
              <a:buFont typeface="+mj-lt"/>
              <a:buAutoNum type="alphaLcPeriod" startAt="4"/>
            </a:pPr>
            <a:r>
              <a:rPr lang="en-US" dirty="0"/>
              <a:t>What were sales during the highest sales month?</a:t>
            </a:r>
          </a:p>
          <a:p>
            <a:r>
              <a:rPr lang="en-US" b="1" dirty="0">
                <a:solidFill>
                  <a:schemeClr val="tx1"/>
                </a:solidFill>
              </a:rPr>
              <a:t>Solution</a:t>
            </a:r>
            <a:endParaRPr lang="en-US" dirty="0"/>
          </a:p>
          <a:p>
            <a:r>
              <a:rPr lang="en-US" dirty="0"/>
              <a:t>Sales were highest in January. Looking at the top of the bar and reading to the left gives sales of </a:t>
            </a:r>
            <a:br>
              <a:rPr lang="en-US" dirty="0"/>
            </a:br>
            <a:r>
              <a:rPr lang="en-US" dirty="0">
                <a:solidFill>
                  <a:srgbClr val="FF0000"/>
                </a:solidFill>
              </a:rPr>
              <a:t>$2294 million</a:t>
            </a:r>
            <a:r>
              <a:rPr lang="en-US" dirty="0"/>
              <a:t>.</a:t>
            </a:r>
          </a:p>
          <a:p>
            <a:endParaRPr lang="en-US" dirty="0"/>
          </a:p>
          <a:p>
            <a:endParaRPr lang="en-US" dirty="0"/>
          </a:p>
          <a:p>
            <a:pPr marL="461963"/>
            <a:endParaRPr lang="en-US" dirty="0"/>
          </a:p>
          <a:p>
            <a:pPr marL="514350" indent="-514350">
              <a:buFont typeface="+mj-lt"/>
              <a:buAutoNum type="alphaLcPeriod" startAt="4"/>
            </a:pPr>
            <a:endParaRPr lang="en-US" dirty="0"/>
          </a:p>
        </p:txBody>
      </p:sp>
      <p:pic>
        <p:nvPicPr>
          <p:cNvPr id="5" name="Picture 2">
            <a:extLst>
              <a:ext uri="{FF2B5EF4-FFF2-40B4-BE49-F238E27FC236}">
                <a16:creationId xmlns:a16="http://schemas.microsoft.com/office/drawing/2014/main" id="{B0AB183D-3FCC-478A-A522-8EAD11CB8B73}"/>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3951170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40100-82EA-478C-80D1-68CACE33BED6}"/>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48D37794-765A-4760-9648-4F8C4C4E3C52}"/>
              </a:ext>
            </a:extLst>
          </p:cNvPr>
          <p:cNvSpPr>
            <a:spLocks noGrp="1"/>
          </p:cNvSpPr>
          <p:nvPr>
            <p:ph idx="1"/>
          </p:nvPr>
        </p:nvSpPr>
        <p:spPr/>
        <p:txBody>
          <a:bodyPr/>
          <a:lstStyle/>
          <a:p>
            <a:pPr marL="461963" indent="-461963">
              <a:buFont typeface="+mj-lt"/>
              <a:buAutoNum type="alphaLcPeriod" startAt="5"/>
            </a:pPr>
            <a:r>
              <a:rPr lang="en-US" dirty="0"/>
              <a:t>What were the sales in June?</a:t>
            </a:r>
          </a:p>
          <a:p>
            <a:r>
              <a:rPr lang="en-US" b="1" dirty="0"/>
              <a:t>Solution</a:t>
            </a:r>
          </a:p>
          <a:p>
            <a:r>
              <a:rPr lang="en-US" dirty="0"/>
              <a:t>To find the sales in June, look at the bar for June and read over to the left. Doing this gives an answer of </a:t>
            </a:r>
            <a:r>
              <a:rPr lang="en-US" dirty="0">
                <a:solidFill>
                  <a:srgbClr val="FF0000"/>
                </a:solidFill>
              </a:rPr>
              <a:t>$1095 million</a:t>
            </a:r>
            <a:r>
              <a:rPr lang="en-US" dirty="0"/>
              <a:t>.</a:t>
            </a:r>
            <a:endParaRPr lang="en-US" dirty="0">
              <a:solidFill>
                <a:srgbClr val="FF0000"/>
              </a:solidFill>
            </a:endParaRPr>
          </a:p>
          <a:p>
            <a:endParaRPr lang="en-US" dirty="0"/>
          </a:p>
        </p:txBody>
      </p:sp>
      <p:pic>
        <p:nvPicPr>
          <p:cNvPr id="5" name="Picture 2">
            <a:extLst>
              <a:ext uri="{FF2B5EF4-FFF2-40B4-BE49-F238E27FC236}">
                <a16:creationId xmlns:a16="http://schemas.microsoft.com/office/drawing/2014/main" id="{8E5E1AEC-0661-4C1E-8430-0461F6AFBE49}"/>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17442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2069</TotalTime>
  <Words>1834</Words>
  <Application>Microsoft Office PowerPoint</Application>
  <PresentationFormat>On-screen Show (4:3)</PresentationFormat>
  <Paragraphs>173</Paragraphs>
  <Slides>36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1" baseType="lpstr">
      <vt:lpstr>Symbol</vt:lpstr>
      <vt:lpstr>Arial</vt:lpstr>
      <vt:lpstr>Calibri</vt:lpstr>
      <vt:lpstr>Office Theme</vt:lpstr>
      <vt:lpstr>Equation</vt:lpstr>
      <vt:lpstr>Section 6.R.3</vt:lpstr>
      <vt:lpstr>Definition: Four Types of Graphs and Their Purposes</vt:lpstr>
      <vt:lpstr>Properties of Graphs</vt:lpstr>
      <vt:lpstr>Example 1: Reading a Bar Graph</vt:lpstr>
      <vt:lpstr>Example 1: Reading a Bar Graph (cont.)</vt:lpstr>
      <vt:lpstr>Example 1: Reading a Bar Graph (cont.)</vt:lpstr>
      <vt:lpstr>Example 1: Reading a Bar Graph (cont.)</vt:lpstr>
      <vt:lpstr>Example 1: Reading a Bar Graph (cont.)</vt:lpstr>
      <vt:lpstr>Example 1: Reading a Bar Graph (cont.)</vt:lpstr>
      <vt:lpstr>Example 1: Reading a Bar Graph (cont.)</vt:lpstr>
      <vt:lpstr>Example 1: Reading a Bar Graph (cont.)</vt:lpstr>
      <vt:lpstr>Example 1: Reading a Bar Graph (cont.)</vt:lpstr>
      <vt:lpstr>Example 1: Reading a Bar Graph (cont.)</vt:lpstr>
      <vt:lpstr>Example 2: Reading a Circle Graph</vt:lpstr>
      <vt:lpstr>Example 2: Reading a Circle Graph (cont.) </vt:lpstr>
      <vt:lpstr>Example 2: Reading a Circle Graph (cont.) </vt:lpstr>
      <vt:lpstr>Example 3: Reading a Line Graph</vt:lpstr>
      <vt:lpstr>Example 3: Reading a Line Graph (cont.)</vt:lpstr>
      <vt:lpstr>Example 3: Reading a Line Graph (cont.)</vt:lpstr>
      <vt:lpstr>Example 3: Reading a Line Graph (cont.)</vt:lpstr>
      <vt:lpstr>Example 3: Reading a Line Graph (cont.)</vt:lpstr>
      <vt:lpstr>Example 3: Reading a Line Graph (cont.)</vt:lpstr>
      <vt:lpstr>Example 3: Reading a Line Graph (cont.)</vt:lpstr>
      <vt:lpstr>Example 3: Reading a Line Graph (cont.)</vt:lpstr>
      <vt:lpstr>Example 3: Reading a Line Graph (cont.)</vt:lpstr>
      <vt:lpstr>Definition: Terms Related to Histograms</vt:lpstr>
      <vt:lpstr>Definition: Terms Related to Histograms (cont.)</vt:lpstr>
      <vt:lpstr>Example 4: Reading a Histogram</vt:lpstr>
      <vt:lpstr>Example 4: Reading a Histogram (cont.)</vt:lpstr>
      <vt:lpstr>Example 4: Reading a Histogram (cont.)</vt:lpstr>
      <vt:lpstr>Example 4: Reading a Histogram (cont.)</vt:lpstr>
      <vt:lpstr>Example 4: Reading a Histogram (cont.)</vt:lpstr>
      <vt:lpstr>Example 4: Reading a Histogram (cont.)</vt:lpstr>
      <vt:lpstr>Example 4: Reading a Histogram (cont.)</vt:lpstr>
      <vt:lpstr>Example 4: Reading a Histogram (cont.)</vt:lpstr>
      <vt:lpstr>Example 4: Reading a Histogram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 Systems</dc:creator>
  <cp:lastModifiedBy>Jolie Even</cp:lastModifiedBy>
  <cp:revision>115</cp:revision>
  <dcterms:created xsi:type="dcterms:W3CDTF">2013-04-26T14:43:13Z</dcterms:created>
  <dcterms:modified xsi:type="dcterms:W3CDTF">2024-07-11T17:17:54Z</dcterms:modified>
</cp:coreProperties>
</file>