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0" r:id="rId3"/>
    <p:sldId id="261" r:id="rId4"/>
    <p:sldId id="277" r:id="rId5"/>
    <p:sldId id="27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29" autoAdjust="0"/>
    <p:restoredTop sz="94660"/>
  </p:normalViewPr>
  <p:slideViewPr>
    <p:cSldViewPr>
      <p:cViewPr varScale="1">
        <p:scale>
          <a:sx n="111" d="100"/>
          <a:sy n="111" d="100"/>
        </p:scale>
        <p:origin x="185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7/11/2024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7.R.1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lnSpc>
                <a:spcPct val="90000"/>
              </a:lnSpc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Decimal System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92415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/>
              <a:t>	</a:t>
            </a: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whole numbers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are the </a:t>
            </a:r>
            <a:r>
              <a:rPr lang="en-US" b="1" i="0" dirty="0">
                <a:solidFill>
                  <a:srgbClr val="C00000"/>
                </a:solidFill>
              </a:rPr>
              <a:t>natural numbers</a:t>
            </a:r>
            <a:r>
              <a:rPr lang="en-US" i="0" dirty="0">
                <a:solidFill>
                  <a:srgbClr val="C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(or </a:t>
            </a:r>
            <a:r>
              <a:rPr lang="en-US" b="1" i="0" dirty="0">
                <a:solidFill>
                  <a:srgbClr val="C00000"/>
                </a:solidFill>
              </a:rPr>
              <a:t>counting numbers</a:t>
            </a:r>
            <a:r>
              <a:rPr lang="en-US" i="0" dirty="0">
                <a:solidFill>
                  <a:srgbClr val="000000"/>
                </a:solidFill>
              </a:rPr>
              <a:t>) and the number 0.  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C00000"/>
                </a:solidFill>
              </a:rPr>
              <a:t>	</a:t>
            </a:r>
            <a:r>
              <a:rPr lang="en-US" b="1" i="0" dirty="0">
                <a:solidFill>
                  <a:srgbClr val="C00000"/>
                </a:solidFill>
              </a:rPr>
              <a:t>Natural numbers</a:t>
            </a:r>
          </a:p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  <a:sym typeface="Euclid Math Two"/>
              </a:rPr>
              <a:t></a:t>
            </a:r>
            <a:r>
              <a:rPr lang="en-US" dirty="0">
                <a:solidFill>
                  <a:srgbClr val="0000FF"/>
                </a:solidFill>
              </a:rPr>
              <a:t> =</a:t>
            </a:r>
            <a:r>
              <a:rPr lang="en-US" i="0" dirty="0">
                <a:solidFill>
                  <a:srgbClr val="0000FF"/>
                </a:solidFill>
              </a:rPr>
              <a:t> { 1, 2, 3, 4, 5, 6, 7, 8, 9, 10, 11, . . .  }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C00000"/>
                </a:solidFill>
              </a:rPr>
              <a:t>	</a:t>
            </a:r>
            <a:r>
              <a:rPr lang="en-US" b="1" i="0" dirty="0">
                <a:solidFill>
                  <a:srgbClr val="C00000"/>
                </a:solidFill>
              </a:rPr>
              <a:t>Whole numbers</a:t>
            </a:r>
          </a:p>
          <a:p>
            <a:pPr marL="55563" indent="-1588" algn="ctr">
              <a:spcBef>
                <a:spcPts val="600"/>
              </a:spcBef>
              <a:tabLst>
                <a:tab pos="914400" algn="l"/>
              </a:tabLst>
            </a:pPr>
            <a:r>
              <a:rPr lang="en-US" b="1" i="0" dirty="0">
                <a:solidFill>
                  <a:srgbClr val="0000FF"/>
                </a:solidFill>
              </a:rPr>
              <a:t>	</a:t>
            </a:r>
            <a:r>
              <a:rPr lang="en-US" dirty="0">
                <a:solidFill>
                  <a:srgbClr val="0000FF"/>
                </a:solidFill>
                <a:sym typeface="Euclid Math Two"/>
              </a:rPr>
              <a:t></a:t>
            </a:r>
            <a:r>
              <a:rPr lang="en-US" i="0" dirty="0">
                <a:solidFill>
                  <a:srgbClr val="0000FF"/>
                </a:solidFill>
              </a:rPr>
              <a:t>= { 0, 1, 2, 3, 4, 5, 6, 7, 8, 9, 10, 11, . . . }</a:t>
            </a:r>
          </a:p>
          <a:p>
            <a:pPr marL="55563" indent="-1588" eaLnBrk="1" hangingPunct="1">
              <a:spcBef>
                <a:spcPts val="600"/>
              </a:spcBef>
              <a:buFont typeface="Courier New" pitchFamily="49" charset="0"/>
              <a:buNone/>
              <a:tabLst>
                <a:tab pos="914400" algn="l"/>
              </a:tabLst>
            </a:pPr>
            <a:r>
              <a:rPr lang="en-US" i="0" dirty="0">
                <a:solidFill>
                  <a:srgbClr val="000000"/>
                </a:solidFill>
              </a:rPr>
              <a:t>	Note that 0 is a whole number but not a natural number.</a:t>
            </a:r>
            <a:endParaRPr lang="en-US" i="0" dirty="0">
              <a:solidFill>
                <a:schemeClr val="tx1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Definition: Whole Numbers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270843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eaLnBrk="1" hangingPunct="1">
              <a:buFont typeface="Courier New" pitchFamily="49" charset="0"/>
              <a:buNone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decimal system </a:t>
            </a:r>
            <a:r>
              <a:rPr lang="en-US" i="0" dirty="0">
                <a:solidFill>
                  <a:srgbClr val="000000"/>
                </a:solidFill>
              </a:rPr>
              <a:t>(or base ten system) is a place value system that depends on three things: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ten digits</a:t>
            </a:r>
            <a:r>
              <a:rPr lang="en-US" i="0" dirty="0">
                <a:solidFill>
                  <a:srgbClr val="000000"/>
                </a:solidFill>
              </a:rPr>
              <a:t>:  0, 1, 2, 3, 4, 5, 6, 7, 8, 9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placement</a:t>
            </a:r>
            <a:r>
              <a:rPr lang="en-US" i="0" dirty="0">
                <a:solidFill>
                  <a:srgbClr val="000000"/>
                </a:solidFill>
              </a:rPr>
              <a:t> of each digit</a:t>
            </a:r>
          </a:p>
          <a:p>
            <a:pPr marL="514350" indent="-514350" eaLnBrk="1" hangingPunct="1">
              <a:spcBef>
                <a:spcPts val="1200"/>
              </a:spcBef>
              <a:buFont typeface="+mj-lt"/>
              <a:buAutoNum type="arabicPeriod"/>
              <a:tabLst>
                <a:tab pos="228600" algn="l"/>
                <a:tab pos="6858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value</a:t>
            </a:r>
            <a:r>
              <a:rPr lang="en-US" i="0" dirty="0">
                <a:solidFill>
                  <a:srgbClr val="000000"/>
                </a:solidFill>
              </a:rPr>
              <a:t> of each place.</a:t>
            </a:r>
            <a:endParaRPr lang="en-US" sz="1800" i="0" dirty="0">
              <a:solidFill>
                <a:srgbClr val="00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The Decimal System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Understanding Place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number </a:t>
            </a:r>
            <a:r>
              <a:rPr lang="en-US" dirty="0">
                <a:solidFill>
                  <a:srgbClr val="0000FF"/>
                </a:solidFill>
              </a:rPr>
              <a:t>350,472</a:t>
            </a:r>
            <a:r>
              <a:rPr lang="en-US" dirty="0"/>
              <a:t>, which digit indicates the number of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thousands?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/>
              <a:t>       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tens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0000FF"/>
                </a:solidFill>
              </a:rPr>
              <a:t>hundreds</a:t>
            </a:r>
            <a:r>
              <a:rPr lang="en-US" dirty="0"/>
              <a:t>?</a:t>
            </a:r>
          </a:p>
          <a:p>
            <a:r>
              <a:rPr lang="en-US" b="1" dirty="0"/>
              <a:t>Solution</a:t>
            </a:r>
            <a:endParaRPr lang="en-US" dirty="0"/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0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7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4</a:t>
            </a:r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Example 2: Understanding Place 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the number </a:t>
            </a:r>
            <a:r>
              <a:rPr lang="en-US" dirty="0">
                <a:solidFill>
                  <a:srgbClr val="0000FF"/>
                </a:solidFill>
              </a:rPr>
              <a:t>37,895</a:t>
            </a:r>
            <a:r>
              <a:rPr lang="en-US" dirty="0"/>
              <a:t>, state the place value of each digit.</a:t>
            </a:r>
          </a:p>
          <a:p>
            <a:r>
              <a:rPr lang="en-US" b="1" dirty="0"/>
              <a:t>Solution</a:t>
            </a:r>
          </a:p>
          <a:p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ten thousands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7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thousands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8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hundreds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9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tens</a:t>
            </a:r>
            <a:r>
              <a:rPr lang="en-US" dirty="0"/>
              <a:t> place.</a:t>
            </a:r>
          </a:p>
          <a:p>
            <a:r>
              <a:rPr lang="en-US" dirty="0">
                <a:solidFill>
                  <a:srgbClr val="0000FF"/>
                </a:solidFill>
              </a:rPr>
              <a:t>5</a:t>
            </a:r>
            <a:r>
              <a:rPr lang="en-US" dirty="0"/>
              <a:t> is in the </a:t>
            </a:r>
            <a:r>
              <a:rPr lang="en-US" dirty="0">
                <a:solidFill>
                  <a:srgbClr val="FF0000"/>
                </a:solidFill>
              </a:rPr>
              <a:t>ones</a:t>
            </a:r>
            <a:r>
              <a:rPr lang="en-US" dirty="0"/>
              <a:t> place.</a:t>
            </a:r>
            <a:endParaRPr lang="en-US" b="1" dirty="0">
              <a:solidFill>
                <a:srgbClr val="008080"/>
              </a:solidFill>
            </a:endParaRPr>
          </a:p>
          <a:p>
            <a:r>
              <a:rPr lang="en-US" dirty="0"/>
              <a:t>	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</TotalTime>
  <Words>263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Courier New</vt:lpstr>
      <vt:lpstr>Euclid Math Two</vt:lpstr>
      <vt:lpstr>Office Theme</vt:lpstr>
      <vt:lpstr>Section 7.R.1</vt:lpstr>
      <vt:lpstr>Definition: Whole Numbers</vt:lpstr>
      <vt:lpstr>Definition: The Decimal System</vt:lpstr>
      <vt:lpstr>Example 1: Understanding Place Value</vt:lpstr>
      <vt:lpstr> Example 2: Understanding Place Value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Review, 2nd Edition</dc:title>
  <dc:creator>Hawkes Learning</dc:creator>
  <cp:lastModifiedBy>Jolie Even</cp:lastModifiedBy>
  <cp:revision>152</cp:revision>
  <dcterms:created xsi:type="dcterms:W3CDTF">2013-04-26T14:43:13Z</dcterms:created>
  <dcterms:modified xsi:type="dcterms:W3CDTF">2024-07-11T17:23:56Z</dcterms:modified>
</cp:coreProperties>
</file>