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80" r:id="rId3"/>
    <p:sldId id="284" r:id="rId4"/>
    <p:sldId id="286" r:id="rId5"/>
    <p:sldId id="287" r:id="rId6"/>
    <p:sldId id="285" r:id="rId7"/>
    <p:sldId id="288" r:id="rId8"/>
    <p:sldId id="305" r:id="rId9"/>
    <p:sldId id="306" r:id="rId10"/>
    <p:sldId id="289" r:id="rId11"/>
    <p:sldId id="290" r:id="rId12"/>
    <p:sldId id="293" r:id="rId13"/>
    <p:sldId id="304" r:id="rId14"/>
    <p:sldId id="297" r:id="rId15"/>
    <p:sldId id="296" r:id="rId16"/>
    <p:sldId id="295" r:id="rId17"/>
    <p:sldId id="264" r:id="rId18"/>
    <p:sldId id="266" r:id="rId19"/>
    <p:sldId id="298" r:id="rId20"/>
    <p:sldId id="301" r:id="rId21"/>
    <p:sldId id="302" r:id="rId22"/>
    <p:sldId id="303" r:id="rId23"/>
    <p:sldId id="275" r:id="rId24"/>
    <p:sldId id="276" r:id="rId25"/>
    <p:sldId id="277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Nicholas Belloit" initials="NB [7]" lastIdx="1" clrIdx="6"/>
  <p:cmAuthor id="1" name="Nicholas Belloit" initials="NB" lastIdx="1" clrIdx="0"/>
  <p:cmAuthor id="8" name="Nicholas Belloit" initials="NB [8]" lastIdx="1" clrIdx="7"/>
  <p:cmAuthor id="2" name="Nicholas Belloit" initials="NB [2]" lastIdx="1" clrIdx="1"/>
  <p:cmAuthor id="9" name="Nicholas Belloit" initials="NB [9]" lastIdx="1" clrIdx="8"/>
  <p:cmAuthor id="3" name="Nicholas Belloit" initials="NB [3]" lastIdx="1" clrIdx="2"/>
  <p:cmAuthor id="10" name="Nicholas Belloit" initials="NB [10]" lastIdx="1" clrIdx="9"/>
  <p:cmAuthor id="4" name="Nicholas Belloit" initials="NB [4]" lastIdx="1" clrIdx="3"/>
  <p:cmAuthor id="11" name="Nicholas Belloit" initials="NB [11]" lastIdx="1" clrIdx="10"/>
  <p:cmAuthor id="5" name="Nicholas Belloit" initials="NB [5]" lastIdx="1" clrIdx="4"/>
  <p:cmAuthor id="6" name="Nicholas Belloit" initials="NB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1F497D"/>
    <a:srgbClr val="000099"/>
    <a:srgbClr val="008080"/>
    <a:srgbClr val="366092"/>
    <a:srgbClr val="1F497C"/>
    <a:srgbClr val="2D7D9F"/>
    <a:srgbClr val="FF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07" autoAdjust="0"/>
    <p:restoredTop sz="94660" autoAdjust="0"/>
  </p:normalViewPr>
  <p:slideViewPr>
    <p:cSldViewPr>
      <p:cViewPr varScale="1">
        <p:scale>
          <a:sx n="111" d="100"/>
          <a:sy n="111" d="100"/>
        </p:scale>
        <p:origin x="208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364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0AF17F-9E88-4D5E-8A53-223200677BD5}" type="datetimeFigureOut">
              <a:rPr lang="en-US" smtClean="0"/>
              <a:pPr/>
              <a:t>7/11/2024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5E94C-2259-4F09-9C52-657CA760F6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97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529D0C4-51E0-4A15-98E9-B4EC7924B65B}" type="slidenum">
              <a:rPr lang="en-US" sz="1200">
                <a:latin typeface="+mn-lt"/>
              </a:rPr>
              <a:pPr algn="r">
                <a:defRPr/>
              </a:pPr>
              <a:t>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99562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6.wmf"/><Relationship Id="rId2" Type="http://schemas.openxmlformats.org/officeDocument/2006/relationships/oleObject" Target="../embeddings/oleObject8.bin"/><Relationship Id="rId16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4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20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1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5.bin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2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7.bin"/><Relationship Id="rId9" Type="http://schemas.openxmlformats.org/officeDocument/2006/relationships/image" Target="../media/image39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with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Properties: Distributive Property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any whole number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b,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c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(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+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c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) =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⋅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+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⋅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Using the Distributive Property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Use</a:t>
            </a:r>
            <a:r>
              <a:rPr lang="en-US" i="0" dirty="0">
                <a:solidFill>
                  <a:schemeClr val="tx1"/>
                </a:solidFill>
              </a:rPr>
              <a:t> the distributive property to simplify each expression.</a:t>
            </a:r>
            <a:r>
              <a:rPr lang="en-US" b="1" dirty="0">
                <a:solidFill>
                  <a:schemeClr val="tx1"/>
                </a:solidFill>
              </a:rPr>
              <a:t>  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6(3 + 5)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4(7 + 8)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57200" algn="l"/>
              </a:tabLst>
            </a:pPr>
            <a:endParaRPr lang="en-US" sz="1500" dirty="0"/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endParaRPr lang="en-US" sz="1500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19"/>
          <p:cNvGraphicFramePr>
            <a:graphicFrameLocks noChangeAspect="1"/>
          </p:cNvGraphicFramePr>
          <p:nvPr/>
        </p:nvGraphicFramePr>
        <p:xfrm>
          <a:off x="990600" y="4134468"/>
          <a:ext cx="104933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29810" imgH="469696" progId="Equation.DSMT4">
                  <p:embed/>
                </p:oleObj>
              </mc:Choice>
              <mc:Fallback>
                <p:oleObj name="Equation" r:id="rId2" imgW="1129810" imgH="469696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134468"/>
                        <a:ext cx="1049337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19"/>
          <p:cNvGraphicFramePr>
            <a:graphicFrameLocks noChangeAspect="1"/>
          </p:cNvGraphicFramePr>
          <p:nvPr/>
        </p:nvGraphicFramePr>
        <p:xfrm>
          <a:off x="4976861" y="4232227"/>
          <a:ext cx="61277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113" imgH="291973" progId="Equation.DSMT4">
                  <p:embed/>
                </p:oleObj>
              </mc:Choice>
              <mc:Fallback>
                <p:oleObj name="Equation" r:id="rId4" imgW="660113" imgH="29197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861" y="4232227"/>
                        <a:ext cx="612775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19"/>
          <p:cNvGraphicFramePr>
            <a:graphicFrameLocks noChangeAspect="1"/>
          </p:cNvGraphicFramePr>
          <p:nvPr/>
        </p:nvGraphicFramePr>
        <p:xfrm>
          <a:off x="2086896" y="4207287"/>
          <a:ext cx="150812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25600" imgH="292100" progId="Equation.DSMT4">
                  <p:embed/>
                </p:oleObj>
              </mc:Choice>
              <mc:Fallback>
                <p:oleObj name="Equation" r:id="rId6" imgW="1625600" imgH="292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6896" y="4207287"/>
                        <a:ext cx="1508125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19"/>
          <p:cNvGraphicFramePr>
            <a:graphicFrameLocks noChangeAspect="1"/>
          </p:cNvGraphicFramePr>
          <p:nvPr/>
        </p:nvGraphicFramePr>
        <p:xfrm>
          <a:off x="3693034" y="4221575"/>
          <a:ext cx="12255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227" imgH="291973" progId="Equation.DSMT4">
                  <p:embed/>
                </p:oleObj>
              </mc:Choice>
              <mc:Fallback>
                <p:oleObj name="Equation" r:id="rId8" imgW="1320227" imgH="291973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3034" y="4221575"/>
                        <a:ext cx="12255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2"/>
          <p:cNvGrpSpPr/>
          <p:nvPr/>
        </p:nvGrpSpPr>
        <p:grpSpPr>
          <a:xfrm>
            <a:off x="1064340" y="3810000"/>
            <a:ext cx="762000" cy="685800"/>
            <a:chOff x="1066800" y="3657600"/>
            <a:chExt cx="762000" cy="685800"/>
          </a:xfrm>
        </p:grpSpPr>
        <p:sp>
          <p:nvSpPr>
            <p:cNvPr id="11" name="Arc 10"/>
            <p:cNvSpPr/>
            <p:nvPr/>
          </p:nvSpPr>
          <p:spPr>
            <a:xfrm>
              <a:off x="1066800" y="3718560"/>
              <a:ext cx="274320" cy="548640"/>
            </a:xfrm>
            <a:prstGeom prst="arc">
              <a:avLst>
                <a:gd name="adj1" fmla="val 11090640"/>
                <a:gd name="adj2" fmla="val 20451981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rc 11"/>
            <p:cNvSpPr/>
            <p:nvPr/>
          </p:nvSpPr>
          <p:spPr>
            <a:xfrm>
              <a:off x="1219200" y="3657600"/>
              <a:ext cx="609600" cy="685800"/>
            </a:xfrm>
            <a:prstGeom prst="arc">
              <a:avLst>
                <a:gd name="adj1" fmla="val 13433266"/>
                <a:gd name="adj2" fmla="val 3662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3" name="Object 19"/>
          <p:cNvGraphicFramePr>
            <a:graphicFrameLocks noChangeAspect="1"/>
          </p:cNvGraphicFramePr>
          <p:nvPr/>
        </p:nvGraphicFramePr>
        <p:xfrm>
          <a:off x="1001249" y="4914900"/>
          <a:ext cx="10604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3000" imgH="469900" progId="Equation.DSMT4">
                  <p:embed/>
                </p:oleObj>
              </mc:Choice>
              <mc:Fallback>
                <p:oleObj name="Equation" r:id="rId10" imgW="11430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249" y="4914900"/>
                        <a:ext cx="1060450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9"/>
          <p:cNvGraphicFramePr>
            <a:graphicFrameLocks noChangeAspect="1"/>
          </p:cNvGraphicFramePr>
          <p:nvPr/>
        </p:nvGraphicFramePr>
        <p:xfrm>
          <a:off x="5230349" y="4991100"/>
          <a:ext cx="61277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113" imgH="291973" progId="Equation.DSMT4">
                  <p:embed/>
                </p:oleObj>
              </mc:Choice>
              <mc:Fallback>
                <p:oleObj name="Equation" r:id="rId12" imgW="660113" imgH="291973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0349" y="4991100"/>
                        <a:ext cx="612775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9"/>
          <p:cNvGraphicFramePr>
            <a:graphicFrameLocks noChangeAspect="1"/>
          </p:cNvGraphicFramePr>
          <p:nvPr/>
        </p:nvGraphicFramePr>
        <p:xfrm>
          <a:off x="2220449" y="4991100"/>
          <a:ext cx="15430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63700" imgH="292100" progId="Equation.DSMT4">
                  <p:embed/>
                </p:oleObj>
              </mc:Choice>
              <mc:Fallback>
                <p:oleObj name="Equation" r:id="rId14" imgW="1663700" imgH="292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0449" y="4991100"/>
                        <a:ext cx="15430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9"/>
          <p:cNvGraphicFramePr>
            <a:graphicFrameLocks noChangeAspect="1"/>
          </p:cNvGraphicFramePr>
          <p:nvPr/>
        </p:nvGraphicFramePr>
        <p:xfrm>
          <a:off x="3896849" y="4991100"/>
          <a:ext cx="12255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20227" imgH="291973" progId="Equation.DSMT4">
                  <p:embed/>
                </p:oleObj>
              </mc:Choice>
              <mc:Fallback>
                <p:oleObj name="Equation" r:id="rId16" imgW="1320227" imgH="291973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6849" y="4991100"/>
                        <a:ext cx="12255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22"/>
          <p:cNvGrpSpPr/>
          <p:nvPr/>
        </p:nvGrpSpPr>
        <p:grpSpPr>
          <a:xfrm>
            <a:off x="1115549" y="4648200"/>
            <a:ext cx="762000" cy="685800"/>
            <a:chOff x="1066800" y="3657600"/>
            <a:chExt cx="762000" cy="685800"/>
          </a:xfrm>
        </p:grpSpPr>
        <p:sp>
          <p:nvSpPr>
            <p:cNvPr id="18" name="Arc 17"/>
            <p:cNvSpPr/>
            <p:nvPr/>
          </p:nvSpPr>
          <p:spPr>
            <a:xfrm>
              <a:off x="1066800" y="3718560"/>
              <a:ext cx="274320" cy="548640"/>
            </a:xfrm>
            <a:prstGeom prst="arc">
              <a:avLst>
                <a:gd name="adj1" fmla="val 11090640"/>
                <a:gd name="adj2" fmla="val 20451981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Arc 18"/>
            <p:cNvSpPr/>
            <p:nvPr/>
          </p:nvSpPr>
          <p:spPr>
            <a:xfrm>
              <a:off x="1219200" y="3657600"/>
              <a:ext cx="609600" cy="685800"/>
            </a:xfrm>
            <a:prstGeom prst="arc">
              <a:avLst>
                <a:gd name="adj1" fmla="val 13433266"/>
                <a:gd name="adj2" fmla="val 3662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4: Multiplying with Whole Numbers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57199" y="1280160"/>
            <a:ext cx="82296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Multiply </a:t>
            </a:r>
            <a:r>
              <a:rPr lang="en-US" sz="2800" dirty="0">
                <a:solidFill>
                  <a:srgbClr val="0000FF"/>
                </a:solidFill>
              </a:rPr>
              <a:t>4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73</a:t>
            </a:r>
            <a:r>
              <a:rPr lang="en-US" sz="2800" dirty="0">
                <a:solidFill>
                  <a:srgbClr val="0000FF"/>
                </a:solidFill>
              </a:rPr>
              <a:t>  </a:t>
            </a:r>
          </a:p>
          <a:p>
            <a:pPr>
              <a:spcBef>
                <a:spcPts val="600"/>
              </a:spcBef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By the distributive property we can write</a:t>
            </a:r>
          </a:p>
          <a:p>
            <a:pPr algn="ctr">
              <a:spcBef>
                <a:spcPts val="600"/>
              </a:spcBef>
            </a:pPr>
            <a:r>
              <a:rPr lang="en-US" sz="2800" dirty="0">
                <a:solidFill>
                  <a:srgbClr val="0000FF"/>
                </a:solidFill>
              </a:rPr>
              <a:t>4 ⋅ 73</a:t>
            </a:r>
            <a:r>
              <a:rPr lang="en-US" sz="2800" dirty="0">
                <a:solidFill>
                  <a:srgbClr val="000099"/>
                </a:solidFill>
              </a:rPr>
              <a:t> = 4(3 + 70) = 4 ⋅ 3 + 4 ⋅70 = 12 + 280 = 292.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This process is usually written in a vertical format, as the following steps indicate.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4659313" y="2000250"/>
          <a:ext cx="622300" cy="163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40" imgH="1765080" progId="Equation.DSMT4">
                  <p:embed/>
                </p:oleObj>
              </mc:Choice>
              <mc:Fallback>
                <p:oleObj name="Equation" r:id="rId2" imgW="672840" imgH="1765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313" y="2000250"/>
                        <a:ext cx="622300" cy="163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4:  Multiplying with Whole Numbers (cont.)</a:t>
            </a:r>
            <a:endParaRPr lang="en-US" dirty="0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H="1">
            <a:off x="5181600" y="2592387"/>
            <a:ext cx="0" cy="53340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Text Box 7"/>
          <p:cNvSpPr txBox="1">
            <a:spLocks noChangeArrowheads="1"/>
          </p:cNvSpPr>
          <p:nvPr/>
        </p:nvSpPr>
        <p:spPr bwMode="auto">
          <a:xfrm flipH="1">
            <a:off x="6038850" y="2819340"/>
            <a:ext cx="2057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= 1 ten + 2 ones.</a:t>
            </a:r>
            <a:r>
              <a:rPr lang="en-US" dirty="0">
                <a:solidFill>
                  <a:srgbClr val="008080"/>
                </a:solidFill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1314450"/>
            <a:ext cx="13761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1: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876800" y="1982787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39" imgH="190417" progId="Equation.DSMT4">
                  <p:embed/>
                </p:oleObj>
              </mc:Choice>
              <mc:Fallback>
                <p:oleObj name="Equation" r:id="rId4" imgW="139639" imgH="19041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982787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5486400" y="2133540"/>
            <a:ext cx="2133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Multiply: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4 · 3 = 12 ones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2000" y="1858962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Carry the 1 to the tens column.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9150" y="3602037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two in the ones column</a:t>
            </a:r>
          </a:p>
        </p:txBody>
      </p:sp>
      <p:sp>
        <p:nvSpPr>
          <p:cNvPr id="16" name="Line 28"/>
          <p:cNvSpPr>
            <a:spLocks noChangeShapeType="1"/>
          </p:cNvSpPr>
          <p:nvPr/>
        </p:nvSpPr>
        <p:spPr bwMode="auto">
          <a:xfrm>
            <a:off x="4191000" y="2087562"/>
            <a:ext cx="6096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9" name="Line 28"/>
          <p:cNvSpPr>
            <a:spLocks noChangeShapeType="1"/>
          </p:cNvSpPr>
          <p:nvPr/>
        </p:nvSpPr>
        <p:spPr bwMode="auto">
          <a:xfrm>
            <a:off x="4152900" y="3829050"/>
            <a:ext cx="6096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5029200" y="3676650"/>
          <a:ext cx="33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0120" imgH="380880" progId="Equation.DSMT4">
                  <p:embed/>
                </p:oleObj>
              </mc:Choice>
              <mc:Fallback>
                <p:oleObj name="Equation" r:id="rId6" imgW="330120" imgH="380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676650"/>
                        <a:ext cx="33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10251" grpId="0"/>
      <p:bldP spid="22" grpId="0"/>
      <p:bldP spid="23" grpId="0"/>
      <p:bldP spid="24" grpId="0"/>
      <p:bldP spid="16" grpId="0" animBg="1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4057650" y="1571625"/>
          <a:ext cx="657225" cy="163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1000" imgH="1765080" progId="Equation.DSMT4">
                  <p:embed/>
                </p:oleObj>
              </mc:Choice>
              <mc:Fallback>
                <p:oleObj name="Equation" r:id="rId2" imgW="711000" imgH="1765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1571625"/>
                        <a:ext cx="657225" cy="163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4:  Multiplying with Whole Numbers (cont.)</a:t>
            </a:r>
            <a:endParaRPr lang="en-US" dirty="0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429125" y="2152650"/>
            <a:ext cx="152400" cy="53340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7200" y="1295400"/>
            <a:ext cx="12126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2: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419600" y="15240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39" imgH="190417" progId="Equation.DSMT4">
                  <p:embed/>
                </p:oleObj>
              </mc:Choice>
              <mc:Fallback>
                <p:oleObj name="Equation" r:id="rId4" imgW="139639" imgH="19041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5240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743450" y="2184737"/>
            <a:ext cx="4267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Multiply, then add the carried number: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4 · 7 + 1 = 29 tens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               = 2 hundreds + 9 tens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1242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9 in the tens column and 2 in hundreds column.</a:t>
            </a:r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>
            <a:off x="3429000" y="3429000"/>
            <a:ext cx="6096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83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5930761"/>
              </p:ext>
            </p:extLst>
          </p:nvPr>
        </p:nvGraphicFramePr>
        <p:xfrm>
          <a:off x="4175125" y="3252787"/>
          <a:ext cx="406400" cy="3809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6080" imgH="368280" progId="Equation.DSMT4">
                  <p:embed/>
                </p:oleObj>
              </mc:Choice>
              <mc:Fallback>
                <p:oleObj name="Equation" r:id="rId6" imgW="4060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25" y="3252787"/>
                        <a:ext cx="406400" cy="3809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4505325" y="3267075"/>
          <a:ext cx="33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0120" imgH="380880" progId="Equation.DSMT4">
                  <p:embed/>
                </p:oleObj>
              </mc:Choice>
              <mc:Fallback>
                <p:oleObj name="Equation" r:id="rId8" imgW="3301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5325" y="3267075"/>
                        <a:ext cx="33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22" grpId="0"/>
      <p:bldP spid="12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2038350" y="3838575"/>
          <a:ext cx="823913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1231560" progId="Equation.DSMT4">
                  <p:embed/>
                </p:oleObj>
              </mc:Choice>
              <mc:Fallback>
                <p:oleObj name="Equation" r:id="rId2" imgW="888840" imgH="1231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3838575"/>
                        <a:ext cx="823913" cy="1139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5: Multiplying Whole Numbers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" y="3134380"/>
            <a:ext cx="12126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1: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752600" y="313438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First multiply: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37 · 7</a:t>
            </a:r>
            <a:r>
              <a:rPr lang="en-US" sz="2800" dirty="0">
                <a:latin typeface="Calibri" pitchFamily="34" charset="0"/>
              </a:rPr>
              <a:t>. 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Multiply: </a:t>
            </a:r>
            <a:r>
              <a:rPr lang="en-US" sz="2800" dirty="0">
                <a:solidFill>
                  <a:srgbClr val="0000FF"/>
                </a:solidFill>
              </a:rPr>
              <a:t>37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27</a:t>
            </a:r>
          </a:p>
          <a:p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r>
              <a:rPr lang="en-US" sz="2800" dirty="0"/>
              <a:t>The steps of multiplication are shown in finding the product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37 · 27</a:t>
            </a:r>
            <a:r>
              <a:rPr lang="en-US" sz="2800" dirty="0">
                <a:latin typeface="Calibri" pitchFamily="34" charset="0"/>
              </a:rPr>
              <a:t>. </a:t>
            </a:r>
            <a:endParaRPr lang="en-US" sz="2800" dirty="0"/>
          </a:p>
          <a:p>
            <a:endParaRPr lang="en-US" sz="2800" dirty="0">
              <a:solidFill>
                <a:srgbClr val="0000FF"/>
              </a:solidFill>
            </a:endParaRPr>
          </a:p>
        </p:txBody>
      </p:sp>
      <p:graphicFrame>
        <p:nvGraphicFramePr>
          <p:cNvPr id="57354" name="Object 10"/>
          <p:cNvGraphicFramePr>
            <a:graphicFrameLocks noChangeAspect="1"/>
          </p:cNvGraphicFramePr>
          <p:nvPr/>
        </p:nvGraphicFramePr>
        <p:xfrm>
          <a:off x="2466975" y="3810000"/>
          <a:ext cx="152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190440" progId="Equation.DSMT4">
                  <p:embed/>
                </p:oleObj>
              </mc:Choice>
              <mc:Fallback>
                <p:oleObj name="Equation" r:id="rId4" imgW="152280" imgH="190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5" y="3810000"/>
                        <a:ext cx="152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3810000" y="4962525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37 · 7 = 259</a:t>
            </a:r>
            <a:r>
              <a:rPr lang="en-US" sz="2800" dirty="0">
                <a:solidFill>
                  <a:srgbClr val="2D7D9F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14" name="Line 28"/>
          <p:cNvSpPr>
            <a:spLocks noChangeShapeType="1"/>
          </p:cNvSpPr>
          <p:nvPr/>
        </p:nvSpPr>
        <p:spPr bwMode="auto">
          <a:xfrm flipH="1">
            <a:off x="3019425" y="5248275"/>
            <a:ext cx="6858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7355" name="Object 11"/>
          <p:cNvGraphicFramePr>
            <a:graphicFrameLocks noChangeAspect="1"/>
          </p:cNvGraphicFramePr>
          <p:nvPr/>
        </p:nvGraphicFramePr>
        <p:xfrm>
          <a:off x="2162175" y="5086350"/>
          <a:ext cx="723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368280" progId="Equation.DSMT4">
                  <p:embed/>
                </p:oleObj>
              </mc:Choice>
              <mc:Fallback>
                <p:oleObj name="Equation" r:id="rId6" imgW="72360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175" y="5086350"/>
                        <a:ext cx="723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2" grpId="0"/>
      <p:bldP spid="13" grpId="0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5:  Multiplying Whole Numbers (cont.)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" y="1295400"/>
            <a:ext cx="7391400" cy="533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2:  </a:t>
            </a:r>
            <a:r>
              <a:rPr lang="en-US" sz="2800" dirty="0"/>
              <a:t>Next, multiply </a:t>
            </a:r>
            <a:r>
              <a:rPr lang="en-US" sz="2800" dirty="0">
                <a:solidFill>
                  <a:srgbClr val="0000FF"/>
                </a:solidFill>
              </a:rPr>
              <a:t>37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20.</a:t>
            </a:r>
            <a:r>
              <a:rPr lang="en-US" sz="2800" dirty="0">
                <a:solidFill>
                  <a:srgbClr val="2D7D9F"/>
                </a:solidFill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0" y="3686175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37 · 20 = 740</a:t>
            </a:r>
            <a:r>
              <a:rPr lang="en-US" sz="2800" dirty="0">
                <a:solidFill>
                  <a:srgbClr val="2D7D9F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 flipH="1">
            <a:off x="3019425" y="3971925"/>
            <a:ext cx="6858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1952625" y="3810000"/>
          <a:ext cx="74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160" imgH="291960" progId="Equation.DSMT4">
                  <p:embed/>
                </p:oleObj>
              </mc:Choice>
              <mc:Fallback>
                <p:oleObj name="Equation" r:id="rId2" imgW="7491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5" y="3810000"/>
                        <a:ext cx="74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1828800" y="1981200"/>
          <a:ext cx="8509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680" imgH="1765080" progId="Equation.DSMT4">
                  <p:embed/>
                </p:oleObj>
              </mc:Choice>
              <mc:Fallback>
                <p:oleObj name="Equation" r:id="rId4" imgW="850680" imgH="1765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981200"/>
                        <a:ext cx="850900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1628775" y="2286000"/>
          <a:ext cx="825500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2286000" progId="Equation.DSMT4">
                  <p:embed/>
                </p:oleObj>
              </mc:Choice>
              <mc:Fallback>
                <p:oleObj name="Equation" r:id="rId2" imgW="888840" imgH="22860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775" y="2286000"/>
                        <a:ext cx="825500" cy="211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5:  Multiplying Whole Numbers (cont.)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3: </a:t>
            </a:r>
            <a:r>
              <a:rPr lang="en-US" sz="2800" dirty="0">
                <a:solidFill>
                  <a:srgbClr val="0000FF"/>
                </a:solidFill>
              </a:rPr>
              <a:t>259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0000FF"/>
                </a:solidFill>
              </a:rPr>
              <a:t>740</a:t>
            </a:r>
            <a:r>
              <a:rPr lang="en-US" sz="2800" dirty="0"/>
              <a:t> are called </a:t>
            </a:r>
            <a:r>
              <a:rPr lang="en-US" sz="2800" b="1" dirty="0"/>
              <a:t>partial products</a:t>
            </a:r>
            <a:r>
              <a:rPr lang="en-US" sz="2800" dirty="0"/>
              <a:t>. We now add them to find the product of </a:t>
            </a:r>
            <a:r>
              <a:rPr lang="en-US" sz="2800" dirty="0">
                <a:solidFill>
                  <a:srgbClr val="0000FF"/>
                </a:solidFill>
              </a:rPr>
              <a:t>37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27</a:t>
            </a:r>
            <a:r>
              <a:rPr lang="en-US" sz="2800" dirty="0"/>
              <a:t>.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1793875" y="4432300"/>
          <a:ext cx="79692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60" imgH="164880" progId="Equation.DSMT4">
                  <p:embed/>
                </p:oleObj>
              </mc:Choice>
              <mc:Fallback>
                <p:oleObj name="Equation" r:id="rId4" imgW="279360" imgH="1648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75" y="4432300"/>
                        <a:ext cx="79692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743200" y="441960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to find the final product.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219200" y="3429000"/>
          <a:ext cx="9144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1066800" progId="Equation.DSMT4">
                  <p:embed/>
                </p:oleObj>
              </mc:Choice>
              <mc:Fallback>
                <p:oleObj name="Equation" r:id="rId2" imgW="914400" imgH="10668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429000"/>
                        <a:ext cx="9144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Multiplying Whole Numbers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480560"/>
          </a:xfrm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Multiply: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93 · 46</a:t>
            </a:r>
            <a:endParaRPr lang="en-US" i="0" dirty="0">
              <a:solidFill>
                <a:schemeClr val="tx1"/>
              </a:solidFill>
            </a:endParaRP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i="0" dirty="0">
                <a:solidFill>
                  <a:schemeClr val="tx1"/>
                </a:solidFill>
              </a:rPr>
              <a:t>The standard form of multiplication is used here to find the product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93 · 46</a:t>
            </a:r>
            <a:r>
              <a:rPr lang="en-US" dirty="0">
                <a:latin typeface="Calibri" pitchFamily="34" charset="0"/>
              </a:rPr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2293" name="Rectangle 3"/>
          <p:cNvSpPr>
            <a:spLocks/>
          </p:cNvSpPr>
          <p:nvPr/>
        </p:nvSpPr>
        <p:spPr bwMode="auto">
          <a:xfrm>
            <a:off x="533400" y="1752600"/>
            <a:ext cx="8229600" cy="475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None/>
            </a:pPr>
            <a:endParaRPr lang="en-US" sz="2800" b="1">
              <a:latin typeface="Calibri" pitchFamily="34" charset="0"/>
            </a:endParaRPr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2882901" y="4495740"/>
            <a:ext cx="595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93 · 6 = 558</a:t>
            </a:r>
          </a:p>
        </p:txBody>
      </p:sp>
      <p:sp>
        <p:nvSpPr>
          <p:cNvPr id="12298" name="Text Box 7"/>
          <p:cNvSpPr txBox="1">
            <a:spLocks noChangeArrowheads="1"/>
          </p:cNvSpPr>
          <p:nvPr/>
        </p:nvSpPr>
        <p:spPr bwMode="auto">
          <a:xfrm>
            <a:off x="2882901" y="4971990"/>
            <a:ext cx="595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93 · 40 = 3720</a:t>
            </a:r>
          </a:p>
        </p:txBody>
      </p:sp>
      <p:sp>
        <p:nvSpPr>
          <p:cNvPr id="12301" name="Text Box 7"/>
          <p:cNvSpPr txBox="1">
            <a:spLocks noChangeArrowheads="1"/>
          </p:cNvSpPr>
          <p:nvPr/>
        </p:nvSpPr>
        <p:spPr bwMode="auto">
          <a:xfrm>
            <a:off x="2882901" y="5448240"/>
            <a:ext cx="595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Product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2401362"/>
              </p:ext>
            </p:extLst>
          </p:nvPr>
        </p:nvGraphicFramePr>
        <p:xfrm>
          <a:off x="1676400" y="34290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" imgH="190440" progId="Equation.DSMT4">
                  <p:embed/>
                </p:oleObj>
              </mc:Choice>
              <mc:Fallback>
                <p:oleObj name="Equation" r:id="rId4" imgW="139680" imgH="19044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6587844"/>
              </p:ext>
            </p:extLst>
          </p:nvPr>
        </p:nvGraphicFramePr>
        <p:xfrm>
          <a:off x="1794670" y="3404556"/>
          <a:ext cx="17145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151" imgH="152202" progId="Equation.DSMT4">
                  <p:embed/>
                </p:oleObj>
              </mc:Choice>
              <mc:Fallback>
                <p:oleObj name="Equation" r:id="rId6" imgW="114151" imgH="152202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4670" y="3404556"/>
                        <a:ext cx="17145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390650" y="4572000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586" imgH="380835" progId="Equation.DSMT4">
                  <p:embed/>
                </p:oleObj>
              </mc:Choice>
              <mc:Fallback>
                <p:oleObj name="Equation" r:id="rId8" imgW="723586" imgH="380835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4572000"/>
                        <a:ext cx="72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016000" y="4953000"/>
          <a:ext cx="1206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06360" imgH="495000" progId="Equation.DSMT4">
                  <p:embed/>
                </p:oleObj>
              </mc:Choice>
              <mc:Fallback>
                <p:oleObj name="Equation" r:id="rId10" imgW="1206360" imgH="4950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4953000"/>
                        <a:ext cx="1206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1143000" y="5486400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90170" imgH="380835" progId="Equation.DSMT4">
                  <p:embed/>
                </p:oleObj>
              </mc:Choice>
              <mc:Fallback>
                <p:oleObj name="Equation" r:id="rId12" imgW="990170" imgH="380835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486400"/>
                        <a:ext cx="99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  <p:bldP spid="12298" grpId="0"/>
      <p:bldP spid="1230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Procedure: Multiplying Whole Numbers by Powers of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280160"/>
            <a:ext cx="8229600" cy="267765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To multiply a whole number: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10, write 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100, write 00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1000, write 000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10,000, write 0000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and so 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Group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1945415"/>
              </p:ext>
            </p:extLst>
          </p:nvPr>
        </p:nvGraphicFramePr>
        <p:xfrm>
          <a:off x="533400" y="1371600"/>
          <a:ext cx="8077200" cy="4635373"/>
        </p:xfrm>
        <a:graphic>
          <a:graphicData uri="http://schemas.openxmlformats.org/drawingml/2006/table">
            <a:tbl>
              <a:tblPr/>
              <a:tblGrid>
                <a:gridCol w="897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5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45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6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Symbol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Example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</a:rPr>
                        <a:t>·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 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raised dot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numbers inside or next to parentheses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cross sign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⋅175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4(175) or (4)175 or (4)(175)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Symbols for Multiplication</a:t>
            </a:r>
            <a:endParaRPr lang="en-US" dirty="0"/>
          </a:p>
        </p:txBody>
      </p:sp>
      <p:graphicFrame>
        <p:nvGraphicFramePr>
          <p:cNvPr id="4" name="Object 19"/>
          <p:cNvGraphicFramePr>
            <a:graphicFrameLocks noChangeAspect="1"/>
          </p:cNvGraphicFramePr>
          <p:nvPr/>
        </p:nvGraphicFramePr>
        <p:xfrm>
          <a:off x="5111750" y="4737100"/>
          <a:ext cx="2286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0" imgH="977900" progId="Equation.DSMT4">
                  <p:embed/>
                </p:oleObj>
              </mc:Choice>
              <mc:Fallback>
                <p:oleObj name="Equation" r:id="rId2" imgW="2286000" imgH="9779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0" y="4737100"/>
                        <a:ext cx="22860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66092"/>
                </a:solidFill>
              </a:rPr>
              <a:t>Example 7: Multiplying Whole Numbers that End with 0s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Multiply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6 · 700	</a:t>
            </a:r>
          </a:p>
          <a:p>
            <a:pPr marL="457200" indent="-45720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50 · 700</a:t>
            </a:r>
          </a:p>
          <a:p>
            <a:pPr marL="457200" indent="-45720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200 · 800</a:t>
            </a:r>
          </a:p>
          <a:p>
            <a:pPr marL="457200" indent="-45720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7000 · 9000</a:t>
            </a:r>
          </a:p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6 · 700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99"/>
                </a:solidFill>
                <a:latin typeface="Calibri" pitchFamily="34" charset="0"/>
              </a:rPr>
              <a:t>	</a:t>
            </a:r>
          </a:p>
          <a:p>
            <a:r>
              <a:rPr lang="en-US" b="1" dirty="0">
                <a:solidFill>
                  <a:srgbClr val="000099"/>
                </a:solidFill>
              </a:rPr>
              <a:t>                    </a:t>
            </a:r>
            <a:r>
              <a:rPr lang="en-US" dirty="0">
                <a:solidFill>
                  <a:srgbClr val="000099"/>
                </a:solidFill>
              </a:rPr>
              <a:t>= (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6 · 7</a:t>
            </a:r>
            <a:r>
              <a:rPr lang="en-US" dirty="0">
                <a:solidFill>
                  <a:srgbClr val="000099"/>
                </a:solidFill>
              </a:rPr>
              <a:t>)100</a:t>
            </a:r>
          </a:p>
          <a:p>
            <a:r>
              <a:rPr lang="en-US" dirty="0">
                <a:solidFill>
                  <a:srgbClr val="000099"/>
                </a:solidFill>
              </a:rPr>
              <a:t>	         = 42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· 100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4200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85975" y="4048780"/>
            <a:ext cx="18325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6(7 · 100)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66092"/>
                </a:solidFill>
              </a:rPr>
              <a:t>Example 7: Multiplying Whole Numbers that End with 0s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50 · 700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= (5 · 7)(10 · 100)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= 35 · 1000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35,000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200 · 800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= (2 · 8)(100 · 100)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= 16 · 10,000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160,000</a:t>
            </a:r>
          </a:p>
        </p:txBody>
      </p:sp>
      <p:sp>
        <p:nvSpPr>
          <p:cNvPr id="4" name="Rectangle 3"/>
          <p:cNvSpPr/>
          <p:nvPr/>
        </p:nvSpPr>
        <p:spPr>
          <a:xfrm>
            <a:off x="2295525" y="1295400"/>
            <a:ext cx="2670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(5 · 10)(7 · 100)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486025" y="3324225"/>
            <a:ext cx="28536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(2 · 100)(8 · 100)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66092"/>
                </a:solidFill>
              </a:rPr>
              <a:t>Example 7: Multiplying Whole Numbers that End with 0s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7000 · 9000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    = (7 · 9)(1000 · 1000)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    = 63 · 1,000,000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63,000,000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81300" y="1266825"/>
            <a:ext cx="3219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(7 · 1000)(9 · 1000)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Definition: Area of a Rectangle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area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of a rectangle (measured in square units) is found by multiplying its length by its width. (In the form of a formula,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</a:t>
            </a:r>
            <a:r>
              <a:rPr lang="en-US" i="1" dirty="0" err="1">
                <a:solidFill>
                  <a:srgbClr val="000000"/>
                </a:solidFill>
                <a:latin typeface="Calibri" pitchFamily="34" charset="0"/>
              </a:rPr>
              <a:t>lw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.)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66092"/>
                </a:solidFill>
              </a:rPr>
              <a:t>Example 8: Application: Calculating the Area of a Rectangle</a:t>
            </a:r>
            <a:endParaRPr lang="en-US" sz="3200" dirty="0">
              <a:solidFill>
                <a:srgbClr val="366092"/>
              </a:solidFill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Calculate </a:t>
            </a:r>
            <a:r>
              <a:rPr lang="en-US" i="0" dirty="0">
                <a:solidFill>
                  <a:schemeClr val="tx1"/>
                </a:solidFill>
              </a:rPr>
              <a:t>the area of a rectangular plot of land with dimensions as shown here.</a:t>
            </a:r>
          </a:p>
          <a:p>
            <a:pPr marL="1588" indent="-1588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6860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514600"/>
            <a:ext cx="3886200" cy="2256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366092"/>
                </a:solidFill>
              </a:rPr>
              <a:t>Example 8: Application: Calculating the Area of a Rectangle (cont.)</a:t>
            </a:r>
          </a:p>
        </p:txBody>
      </p:sp>
      <p:sp>
        <p:nvSpPr>
          <p:cNvPr id="23554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eaLnBrk="1" hangingPunct="1"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To find the area, we multiply the length and the width: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i="0" dirty="0">
                <a:solidFill>
                  <a:srgbClr val="0000FF"/>
                </a:solidFill>
              </a:rPr>
              <a:t>186ft ⋅ 92ft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276600" y="2819400"/>
          <a:ext cx="1041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41400" imgH="977900" progId="Equation.DSMT4">
                  <p:embed/>
                </p:oleObj>
              </mc:Choice>
              <mc:Fallback>
                <p:oleObj name="Equation" r:id="rId2" imgW="1041400" imgH="9779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19400"/>
                        <a:ext cx="10414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3276600" y="3915696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0948" imgH="291973" progId="Equation.DSMT4">
                  <p:embed/>
                </p:oleObj>
              </mc:Choice>
              <mc:Fallback>
                <p:oleObj name="Equation" r:id="rId4" imgW="1040948" imgH="291973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915696"/>
                        <a:ext cx="1041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3"/>
          <p:cNvGraphicFramePr>
            <a:graphicFrameLocks noChangeAspect="1"/>
          </p:cNvGraphicFramePr>
          <p:nvPr/>
        </p:nvGraphicFramePr>
        <p:xfrm>
          <a:off x="3320432" y="4927600"/>
          <a:ext cx="1714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14320" imgH="393480" progId="Equation.DSMT4">
                  <p:embed/>
                </p:oleObj>
              </mc:Choice>
              <mc:Fallback>
                <p:oleObj name="Equation" r:id="rId6" imgW="1714320" imgH="3934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0432" y="4927600"/>
                        <a:ext cx="1714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3"/>
          <p:cNvGraphicFramePr>
            <a:graphicFrameLocks noChangeAspect="1"/>
          </p:cNvGraphicFramePr>
          <p:nvPr/>
        </p:nvGraphicFramePr>
        <p:xfrm>
          <a:off x="3251200" y="4330700"/>
          <a:ext cx="1168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68200" imgH="482400" progId="Equation.DSMT4">
                  <p:embed/>
                </p:oleObj>
              </mc:Choice>
              <mc:Fallback>
                <p:oleObj name="Equation" r:id="rId8" imgW="1168200" imgH="4824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4330700"/>
                        <a:ext cx="1168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1000" y="54102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area of the plot of land is </a:t>
            </a:r>
            <a:r>
              <a:rPr lang="en-US" sz="2800" dirty="0">
                <a:solidFill>
                  <a:srgbClr val="FF0000"/>
                </a:solidFill>
              </a:rPr>
              <a:t>17,112 sq ft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Properties: Commutative Property of Multiplication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any whole numbers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</a:t>
            </a:r>
            <a:r>
              <a:rPr lang="en-US" i="1" dirty="0">
                <a:solidFill>
                  <a:srgbClr val="000000"/>
                </a:solidFill>
              </a:rPr>
              <a:t> b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 </a:t>
            </a:r>
            <a:r>
              <a:rPr lang="en-US" dirty="0">
                <a:solidFill>
                  <a:srgbClr val="0000FF"/>
                </a:solidFill>
              </a:rPr>
              <a:t>⋅</a:t>
            </a:r>
            <a:r>
              <a:rPr lang="en-US" b="1" i="1" dirty="0">
                <a:solidFill>
                  <a:srgbClr val="0000FF"/>
                </a:solidFill>
              </a:rPr>
              <a:t> b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b="1" i="1" dirty="0">
                <a:solidFill>
                  <a:srgbClr val="0000FF"/>
                </a:solidFill>
              </a:rPr>
              <a:t> b </a:t>
            </a:r>
            <a:r>
              <a:rPr lang="en-US" dirty="0">
                <a:solidFill>
                  <a:srgbClr val="0000FF"/>
                </a:solidFill>
              </a:rPr>
              <a:t>⋅</a:t>
            </a:r>
            <a:r>
              <a:rPr lang="en-US" b="1" i="1" dirty="0">
                <a:solidFill>
                  <a:srgbClr val="0000FF"/>
                </a:solidFill>
              </a:rPr>
              <a:t> a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For example, 3 ⋅ 4 = 4 ⋅ 3.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             </a:t>
            </a:r>
          </a:p>
          <a:p>
            <a:r>
              <a:rPr lang="en-US" dirty="0">
                <a:solidFill>
                  <a:srgbClr val="000000"/>
                </a:solidFill>
              </a:rPr>
              <a:t>(The </a:t>
            </a:r>
            <a:r>
              <a:rPr lang="en-US" b="1" dirty="0">
                <a:solidFill>
                  <a:srgbClr val="C00000"/>
                </a:solidFill>
              </a:rPr>
              <a:t>order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numbers in multiplication can be reversed.)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Properties: Associative Property of Multiplication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any whole numbers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b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br>
              <a:rPr lang="en-US" i="1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b="1" i="1" dirty="0">
                <a:solidFill>
                  <a:srgbClr val="0000FF"/>
                </a:solidFill>
              </a:rPr>
              <a:t>a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⋅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⋅ </a:t>
            </a:r>
            <a:r>
              <a:rPr lang="en-US" b="1" i="1" dirty="0">
                <a:solidFill>
                  <a:srgbClr val="0000FF"/>
                </a:solidFill>
              </a:rPr>
              <a:t>c </a:t>
            </a:r>
            <a:r>
              <a:rPr lang="en-US" dirty="0">
                <a:solidFill>
                  <a:srgbClr val="0000FF"/>
                </a:solidFill>
              </a:rPr>
              <a:t>= ⋅</a:t>
            </a:r>
            <a:r>
              <a:rPr lang="en-US" b="1" i="1" dirty="0">
                <a:solidFill>
                  <a:srgbClr val="0000FF"/>
                </a:solidFill>
              </a:rPr>
              <a:t> 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⋅ (</a:t>
            </a:r>
            <a:r>
              <a:rPr lang="en-US" b="1" i="1" dirty="0">
                <a:solidFill>
                  <a:srgbClr val="0000FF"/>
                </a:solidFill>
              </a:rPr>
              <a:t>b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⋅ </a:t>
            </a:r>
            <a:r>
              <a:rPr lang="en-US" b="1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For example, (7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⋅</a:t>
            </a:r>
            <a:r>
              <a:rPr lang="en-US" dirty="0">
                <a:solidFill>
                  <a:srgbClr val="000000"/>
                </a:solidFill>
              </a:rPr>
              <a:t> 2)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⋅ </a:t>
            </a:r>
            <a:r>
              <a:rPr lang="en-US" dirty="0">
                <a:solidFill>
                  <a:srgbClr val="000000"/>
                </a:solidFill>
              </a:rPr>
              <a:t>5 = 7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⋅ </a:t>
            </a:r>
            <a:r>
              <a:rPr lang="en-US" dirty="0">
                <a:solidFill>
                  <a:srgbClr val="000000"/>
                </a:solidFill>
              </a:rPr>
              <a:t>(2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⋅ </a:t>
            </a:r>
            <a:r>
              <a:rPr lang="en-US" dirty="0">
                <a:solidFill>
                  <a:srgbClr val="000000"/>
                </a:solidFill>
              </a:rPr>
              <a:t>5).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1588" indent="-1588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(The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grouping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of the numbers in multiplication can be changed.)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any whole number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⋅ </a:t>
            </a:r>
            <a:r>
              <a:rPr lang="en-US" b="1" dirty="0">
                <a:solidFill>
                  <a:srgbClr val="0000FF"/>
                </a:solidFill>
                <a:latin typeface="Calibri" pitchFamily="34" charset="0"/>
              </a:rPr>
              <a:t>1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=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 6 ⋅ 1 = 6.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(The product of any number and 1 is that same number.)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1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multiplicative identity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Multiplicative Identity Property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any whole number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⋅ </a:t>
            </a:r>
            <a:r>
              <a:rPr lang="en-US" b="1" dirty="0">
                <a:solidFill>
                  <a:srgbClr val="0000FF"/>
                </a:solidFill>
                <a:latin typeface="Calibri" pitchFamily="34" charset="0"/>
              </a:rPr>
              <a:t>0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= </a:t>
            </a:r>
            <a:r>
              <a:rPr lang="en-US" b="1" dirty="0">
                <a:solidFill>
                  <a:srgbClr val="0000FF"/>
                </a:solidFill>
                <a:latin typeface="Calibri" pitchFamily="34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For example, 63 ⋅ 0 = 0.</a:t>
            </a:r>
          </a:p>
          <a:p>
            <a:r>
              <a:rPr lang="en-US" dirty="0">
                <a:solidFill>
                  <a:srgbClr val="000000"/>
                </a:solidFill>
              </a:rPr>
              <a:t>(The product of a number and 0 is always 0.)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Multiplication Property of 0 (or Zero-Factor Law)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tx1"/>
                </a:solidFill>
              </a:rPr>
              <a:t>Example </a:t>
            </a:r>
            <a:r>
              <a:rPr lang="en-US" dirty="0">
                <a:solidFill>
                  <a:schemeClr val="tx1"/>
                </a:solidFill>
              </a:rPr>
              <a:t>1: Recognizing the Properties of Multiplication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  <a:prstGeom prst="rect">
            <a:avLst/>
          </a:prstGeom>
        </p:spPr>
        <p:txBody>
          <a:bodyPr/>
          <a:lstStyle/>
          <a:p>
            <a:pPr marL="463550" indent="-463550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Each of the properties of multiplication is illustrated.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			</a:t>
            </a:r>
            <a:endParaRPr lang="en-US" dirty="0"/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lphaLcPeriod" startAt="3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i="0" dirty="0">
              <a:solidFill>
                <a:srgbClr val="C00C08"/>
              </a:solidFill>
            </a:endParaRPr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035050" y="2273300"/>
          <a:ext cx="6794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94280" imgH="393480" progId="Equation.DSMT4">
                  <p:embed/>
                </p:oleObj>
              </mc:Choice>
              <mc:Fallback>
                <p:oleObj name="Equation" r:id="rId2" imgW="679428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2273300"/>
                        <a:ext cx="6794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1020096" y="3721100"/>
          <a:ext cx="739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91400" imgH="469900" progId="Equation.DSMT4">
                  <p:embed/>
                </p:oleObj>
              </mc:Choice>
              <mc:Fallback>
                <p:oleObj name="Equation" r:id="rId4" imgW="7391400" imgH="4699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096" y="3721100"/>
                        <a:ext cx="7391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886200" y="1648528"/>
            <a:ext cx="449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Commutative property of multiplication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86200" y="3009888"/>
            <a:ext cx="42652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Associative property of multiplication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86200" y="4552890"/>
            <a:ext cx="34974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Multiplicative identity property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86200" y="5257740"/>
            <a:ext cx="31239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Multiplication property of 0 </a:t>
            </a:r>
          </a:p>
        </p:txBody>
      </p:sp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990600" y="1647825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25400" imgH="291960" progId="Equation.DSMT4">
                  <p:embed/>
                </p:oleObj>
              </mc:Choice>
              <mc:Fallback>
                <p:oleObj name="Equation" r:id="rId6" imgW="1625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647825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1066800" y="2971800"/>
          <a:ext cx="256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65360" imgH="469800" progId="Equation.DSMT4">
                  <p:embed/>
                </p:oleObj>
              </mc:Choice>
              <mc:Fallback>
                <p:oleObj name="Equation" r:id="rId8" imgW="256536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971800"/>
                        <a:ext cx="256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/>
        </p:nvGraphicFramePr>
        <p:xfrm>
          <a:off x="1038225" y="4581525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41120" imgH="291960" progId="Equation.DSMT4">
                  <p:embed/>
                </p:oleObj>
              </mc:Choice>
              <mc:Fallback>
                <p:oleObj name="Equation" r:id="rId10" imgW="10411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4581525"/>
                        <a:ext cx="104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6" name="Object 12"/>
          <p:cNvGraphicFramePr>
            <a:graphicFrameLocks noChangeAspect="1"/>
          </p:cNvGraphicFramePr>
          <p:nvPr/>
        </p:nvGraphicFramePr>
        <p:xfrm>
          <a:off x="1028700" y="5324475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22360" imgH="291960" progId="Equation.DSMT4">
                  <p:embed/>
                </p:oleObj>
              </mc:Choice>
              <mc:Fallback>
                <p:oleObj name="Equation" r:id="rId12" imgW="14223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5324475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2: Using the Properties of Multiplication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For each statement, use your knowledge of the properties of multiplication to find the value of the variable that will make the statement true. State the property illustrated.</a:t>
            </a:r>
          </a:p>
          <a:p>
            <a:pPr>
              <a:tabLst>
                <a:tab pos="685800" algn="l"/>
                <a:tab pos="4229100" algn="l"/>
              </a:tabLst>
            </a:pPr>
            <a:r>
              <a:rPr lang="en-US" b="1" dirty="0"/>
              <a:t>	Value 	Property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  <a:tabLst>
                <a:tab pos="2400300" algn="l"/>
                <a:tab pos="3657600" algn="l"/>
              </a:tabLst>
            </a:pPr>
            <a:r>
              <a:rPr lang="pt-BR" dirty="0"/>
              <a:t>24 ⋅ </a:t>
            </a:r>
            <a:r>
              <a:rPr lang="pt-BR" i="1" dirty="0"/>
              <a:t>n</a:t>
            </a:r>
            <a:r>
              <a:rPr lang="pt-BR" dirty="0"/>
              <a:t> = 24 	</a:t>
            </a:r>
            <a:r>
              <a:rPr lang="pt-BR" i="1" dirty="0"/>
              <a:t>n</a:t>
            </a:r>
            <a:r>
              <a:rPr lang="pt-BR" dirty="0"/>
              <a:t> = ___	_____________________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  <a:tabLst>
                <a:tab pos="2400300" algn="l"/>
                <a:tab pos="3657600" algn="l"/>
              </a:tabLst>
            </a:pPr>
            <a:r>
              <a:rPr lang="en-US" dirty="0"/>
              <a:t>3 ⋅ </a:t>
            </a:r>
            <a:r>
              <a:rPr lang="en-US" i="1" dirty="0"/>
              <a:t>x</a:t>
            </a:r>
            <a:r>
              <a:rPr lang="en-US" dirty="0"/>
              <a:t> = 5 ⋅ 3 	</a:t>
            </a:r>
            <a:r>
              <a:rPr lang="en-US" i="1" dirty="0"/>
              <a:t>x</a:t>
            </a:r>
            <a:r>
              <a:rPr lang="en-US" dirty="0"/>
              <a:t> = ___	_____________________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05200" y="371475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>
                <a:solidFill>
                  <a:srgbClr val="FF0000"/>
                </a:solidFill>
              </a:rPr>
              <a:t>1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33850" y="3733800"/>
            <a:ext cx="373480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dirty="0">
                <a:solidFill>
                  <a:srgbClr val="FF0000"/>
                </a:solidFill>
              </a:rPr>
              <a:t>multiplicative identity property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05200" y="442978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7" name="Rectangle 6"/>
          <p:cNvSpPr/>
          <p:nvPr/>
        </p:nvSpPr>
        <p:spPr>
          <a:xfrm>
            <a:off x="4133850" y="4429125"/>
            <a:ext cx="469878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commutative property of multiplication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2: Using the Properties of Multiplication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For each statement, use your knowledge of the properties of multiplication to find the value of the variable that will make the statement true. State the property illustrated.</a:t>
            </a:r>
          </a:p>
          <a:p>
            <a:pPr>
              <a:tabLst>
                <a:tab pos="685800" algn="l"/>
                <a:tab pos="5086350" algn="l"/>
              </a:tabLst>
            </a:pPr>
            <a:r>
              <a:rPr lang="en-US" dirty="0"/>
              <a:t>	</a:t>
            </a:r>
            <a:r>
              <a:rPr lang="en-US" b="1" dirty="0"/>
              <a:t>Value</a:t>
            </a:r>
            <a:r>
              <a:rPr lang="en-US" dirty="0"/>
              <a:t> 	</a:t>
            </a:r>
            <a:r>
              <a:rPr lang="en-US" b="1" dirty="0"/>
              <a:t>Property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 startAt="3"/>
              <a:tabLst>
                <a:tab pos="3543300" algn="l"/>
                <a:tab pos="4800600" algn="l"/>
              </a:tabLst>
            </a:pPr>
            <a:r>
              <a:rPr lang="en-US" dirty="0"/>
              <a:t>(7 ⋅ </a:t>
            </a:r>
            <a:r>
              <a:rPr lang="en-US" i="1" dirty="0"/>
              <a:t>y</a:t>
            </a:r>
            <a:r>
              <a:rPr lang="en-US" dirty="0"/>
              <a:t>) ⋅ 2 = 7 ⋅ (5 ⋅ 2) 	</a:t>
            </a:r>
            <a:r>
              <a:rPr lang="en-US" i="1" dirty="0"/>
              <a:t>y</a:t>
            </a:r>
            <a:r>
              <a:rPr lang="en-US" dirty="0"/>
              <a:t> = ___	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 startAt="3"/>
              <a:tabLst>
                <a:tab pos="3543300" algn="l"/>
                <a:tab pos="4800600" algn="l"/>
              </a:tabLst>
            </a:pPr>
            <a:r>
              <a:rPr lang="en-US" dirty="0"/>
              <a:t>82 ⋅ </a:t>
            </a:r>
            <a:r>
              <a:rPr lang="en-US" i="1" dirty="0"/>
              <a:t>t</a:t>
            </a:r>
            <a:r>
              <a:rPr lang="en-US" dirty="0"/>
              <a:t> = 0 	</a:t>
            </a:r>
            <a:r>
              <a:rPr lang="en-US" i="1" dirty="0"/>
              <a:t>t</a:t>
            </a:r>
            <a:r>
              <a:rPr lang="en-US" dirty="0"/>
              <a:t> = ___	__________________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86375" y="4486275"/>
            <a:ext cx="332982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multiplication property of 0</a:t>
            </a:r>
          </a:p>
        </p:txBody>
      </p:sp>
      <p:sp>
        <p:nvSpPr>
          <p:cNvPr id="5" name="Rectangle 4"/>
          <p:cNvSpPr/>
          <p:nvPr/>
        </p:nvSpPr>
        <p:spPr>
          <a:xfrm>
            <a:off x="5314950" y="3457575"/>
            <a:ext cx="332982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associative property of multiplication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4429125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>
                <a:solidFill>
                  <a:srgbClr val="FF0000"/>
                </a:solidFill>
              </a:rPr>
              <a:t>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19625" y="371475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1155</Words>
  <Application>Microsoft Office PowerPoint</Application>
  <PresentationFormat>On-screen Show (4:3)</PresentationFormat>
  <Paragraphs>168</Paragraphs>
  <Slides>25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Courier New</vt:lpstr>
      <vt:lpstr>Office Theme</vt:lpstr>
      <vt:lpstr>Equation</vt:lpstr>
      <vt:lpstr>MathType 6.0 Equation</vt:lpstr>
      <vt:lpstr>Section 7.R.3</vt:lpstr>
      <vt:lpstr>Symbols for Multiplication</vt:lpstr>
      <vt:lpstr>Properties: Commutative Property of Multiplication</vt:lpstr>
      <vt:lpstr>Properties: Associative Property of Multiplication</vt:lpstr>
      <vt:lpstr>Properties: Multiplicative Identity Property</vt:lpstr>
      <vt:lpstr>Properties: Multiplication Property of 0 (or Zero-Factor Law)</vt:lpstr>
      <vt:lpstr>Example 1: Recognizing the Properties of Multiplication</vt:lpstr>
      <vt:lpstr>Completion Example 2: Using the Properties of Multiplication</vt:lpstr>
      <vt:lpstr>Completion Example 2: Using the Properties of Multiplication (cont.)</vt:lpstr>
      <vt:lpstr>Properties: Distributive Property</vt:lpstr>
      <vt:lpstr>Example 3: Using the Distributive Property</vt:lpstr>
      <vt:lpstr>Example 4: Multiplying with Whole Numbers</vt:lpstr>
      <vt:lpstr>Example 4:  Multiplying with Whole Numbers (cont.)</vt:lpstr>
      <vt:lpstr>Example 4:  Multiplying with Whole Numbers (cont.)</vt:lpstr>
      <vt:lpstr>Example 5: Multiplying Whole Numbers</vt:lpstr>
      <vt:lpstr>Example 5:  Multiplying Whole Numbers (cont.)</vt:lpstr>
      <vt:lpstr>Example 5:  Multiplying Whole Numbers (cont.)</vt:lpstr>
      <vt:lpstr>Example 6: Multiplying Whole Numbers</vt:lpstr>
      <vt:lpstr>   Procedure: Multiplying Whole Numbers by Powers of 10</vt:lpstr>
      <vt:lpstr>Example 7: Multiplying Whole Numbers that End with 0s</vt:lpstr>
      <vt:lpstr>Example 7: Multiplying Whole Numbers that End with 0s (cont.)</vt:lpstr>
      <vt:lpstr>Example 7: Multiplying Whole Numbers that End with 0s (cont.)</vt:lpstr>
      <vt:lpstr>Definition: Area of a Rectangle</vt:lpstr>
      <vt:lpstr>Example 8: Application: Calculating the Area of a Rectangle</vt:lpstr>
      <vt:lpstr>Example 8: Application: Calculating the Area of a Rectangle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210</cp:revision>
  <dcterms:created xsi:type="dcterms:W3CDTF">2013-04-26T14:43:13Z</dcterms:created>
  <dcterms:modified xsi:type="dcterms:W3CDTF">2024-07-11T18:03:59Z</dcterms:modified>
</cp:coreProperties>
</file>