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86" r:id="rId5"/>
    <p:sldId id="262" r:id="rId6"/>
    <p:sldId id="283" r:id="rId7"/>
    <p:sldId id="264" r:id="rId8"/>
    <p:sldId id="296" r:id="rId9"/>
    <p:sldId id="265" r:id="rId10"/>
    <p:sldId id="266" r:id="rId11"/>
    <p:sldId id="267" r:id="rId12"/>
    <p:sldId id="295" r:id="rId13"/>
    <p:sldId id="268" r:id="rId14"/>
    <p:sldId id="284" r:id="rId15"/>
    <p:sldId id="270" r:id="rId16"/>
    <p:sldId id="271" r:id="rId17"/>
    <p:sldId id="272" r:id="rId18"/>
    <p:sldId id="297" r:id="rId19"/>
    <p:sldId id="273" r:id="rId20"/>
    <p:sldId id="285" r:id="rId21"/>
    <p:sldId id="294" r:id="rId22"/>
    <p:sldId id="275" r:id="rId23"/>
    <p:sldId id="289" r:id="rId24"/>
    <p:sldId id="290" r:id="rId25"/>
    <p:sldId id="291" r:id="rId26"/>
    <p:sldId id="276" r:id="rId27"/>
    <p:sldId id="292" r:id="rId28"/>
    <p:sldId id="277" r:id="rId29"/>
    <p:sldId id="278" r:id="rId30"/>
    <p:sldId id="293" r:id="rId31"/>
    <p:sldId id="28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E"/>
    <a:srgbClr val="0000FF"/>
    <a:srgbClr val="007E7E"/>
    <a:srgbClr val="008080"/>
    <a:srgbClr val="2D7D9F"/>
    <a:srgbClr val="366092"/>
    <a:srgbClr val="000099"/>
    <a:srgbClr val="1F497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23" autoAdjust="0"/>
    <p:restoredTop sz="94638" autoAdjust="0"/>
  </p:normalViewPr>
  <p:slideViewPr>
    <p:cSldViewPr>
      <p:cViewPr varScale="1">
        <p:scale>
          <a:sx n="111" d="100"/>
          <a:sy n="111" d="100"/>
        </p:scale>
        <p:origin x="1746" y="96"/>
      </p:cViewPr>
      <p:guideLst>
        <p:guide orient="horz" pos="2160"/>
        <p:guide pos="2880"/>
      </p:guideLst>
    </p:cSldViewPr>
  </p:slideViewPr>
  <p:outlineViewPr>
    <p:cViewPr>
      <p:scale>
        <a:sx n="33" d="100"/>
        <a:sy n="33" d="100"/>
      </p:scale>
      <p:origin x="0" y="1247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5118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03937-8441-4E33-8865-39B3CDC2BB92}"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05A15-E789-43D4-9268-8F6E84DA49D8}" type="slidenum">
              <a:rPr lang="en-US" smtClean="0"/>
              <a:pPr/>
              <a:t>‹#›</a:t>
            </a:fld>
            <a:endParaRPr lang="en-US"/>
          </a:p>
        </p:txBody>
      </p:sp>
    </p:spTree>
    <p:extLst>
      <p:ext uri="{BB962C8B-B14F-4D97-AF65-F5344CB8AC3E}">
        <p14:creationId xmlns:p14="http://schemas.microsoft.com/office/powerpoint/2010/main" val="180928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18" Type="http://schemas.openxmlformats.org/officeDocument/2006/relationships/oleObject" Target="../embeddings/oleObject14.bin"/><Relationship Id="rId3" Type="http://schemas.openxmlformats.org/officeDocument/2006/relationships/image" Target="../media/image7.wmf"/><Relationship Id="rId21" Type="http://schemas.openxmlformats.org/officeDocument/2006/relationships/image" Target="../media/image16.wmf"/><Relationship Id="rId7" Type="http://schemas.openxmlformats.org/officeDocument/2006/relationships/image" Target="../media/image9.wmf"/><Relationship Id="rId12" Type="http://schemas.openxmlformats.org/officeDocument/2006/relationships/oleObject" Target="../embeddings/oleObject11.bin"/><Relationship Id="rId17" Type="http://schemas.openxmlformats.org/officeDocument/2006/relationships/image" Target="../media/image14.wmf"/><Relationship Id="rId2" Type="http://schemas.openxmlformats.org/officeDocument/2006/relationships/oleObject" Target="../embeddings/oleObject6.bin"/><Relationship Id="rId16" Type="http://schemas.openxmlformats.org/officeDocument/2006/relationships/oleObject" Target="../embeddings/oleObject13.bin"/><Relationship Id="rId20"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23" Type="http://schemas.openxmlformats.org/officeDocument/2006/relationships/image" Target="../media/image17.wmf"/><Relationship Id="rId10" Type="http://schemas.openxmlformats.org/officeDocument/2006/relationships/oleObject" Target="../embeddings/oleObject10.bin"/><Relationship Id="rId19" Type="http://schemas.openxmlformats.org/officeDocument/2006/relationships/image" Target="../media/image15.wmf"/><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oleObject" Target="../embeddings/oleObject12.bin"/><Relationship Id="rId22"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0.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2.wmf"/><Relationship Id="rId5" Type="http://schemas.openxmlformats.org/officeDocument/2006/relationships/image" Target="../media/image19.wmf"/><Relationship Id="rId15" Type="http://schemas.openxmlformats.org/officeDocument/2006/relationships/image" Target="../media/image24.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1.wmf"/><Relationship Id="rId14" Type="http://schemas.openxmlformats.org/officeDocument/2006/relationships/oleObject" Target="../embeddings/oleObject2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image" Target="../media/image36.wmf"/><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29" Type="http://schemas.openxmlformats.org/officeDocument/2006/relationships/image" Target="../media/image38.wmf"/><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oleObject" Target="../embeddings/oleObject35.bin"/><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28" Type="http://schemas.openxmlformats.org/officeDocument/2006/relationships/oleObject" Target="../embeddings/oleObject37.bin"/><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 Id="rId27" Type="http://schemas.openxmlformats.org/officeDocument/2006/relationships/image" Target="../media/image3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mn-lt"/>
                <a:cs typeface="Arial" charset="0"/>
              </a:rPr>
              <a:t>Section 8.R.2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latin typeface="+mn-lt"/>
              </a:rPr>
              <a:t>Prime Numbers and Prime Factorizations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name="Equation" r:id="rId4" imgW="406080" imgH="393480" progId="Equation.DSMT4">
                  <p:embed/>
                </p:oleObj>
              </mc:Choice>
              <mc:Fallback>
                <p:oleObj name="Equation" r:id="rId4" imgW="406080" imgH="393480" progId="Equation.DSMT4">
                  <p:embed/>
                  <p:pic>
                    <p:nvPicPr>
                      <p:cNvPr id="0"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2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name="Equation" r:id="rId10" imgW="596880" imgH="406080" progId="Equation.DSMT4">
                  <p:embed/>
                </p:oleObj>
              </mc:Choice>
              <mc:Fallback>
                <p:oleObj name="Equation" r:id="rId10" imgW="596880" imgH="406080" progId="Equation.DSMT4">
                  <p:embed/>
                  <p:pic>
                    <p:nvPicPr>
                      <p:cNvPr id="0" name="Picture 3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3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name="Equation" r:id="rId14" imgW="215640" imgH="279360" progId="Equation.DSMT4">
                  <p:embed/>
                </p:oleObj>
              </mc:Choice>
              <mc:Fallback>
                <p:oleObj name="Equation" r:id="rId14" imgW="215640" imgH="279360" progId="Equation.DSMT4">
                  <p:embed/>
                  <p:pic>
                    <p:nvPicPr>
                      <p:cNvPr id="0" name="Picture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name="Equation" r:id="rId16" imgW="1040948" imgH="901309" progId="Equation.DSMT4">
                  <p:embed/>
                </p:oleObj>
              </mc:Choice>
              <mc:Fallback>
                <p:oleObj name="Equation" r:id="rId16" imgW="1040948" imgH="901309" progId="Equation.DSMT4">
                  <p:embed/>
                  <p:pic>
                    <p:nvPicPr>
                      <p:cNvPr id="0" name="Picture 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3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name="Equation" r:id="rId20" imgW="215806" imgH="279279" progId="Equation.DSMT4">
                  <p:embed/>
                </p:oleObj>
              </mc:Choice>
              <mc:Fallback>
                <p:oleObj name="Equation" r:id="rId20" imgW="215806" imgH="279279" progId="Equation.DSMT4">
                  <p:embed/>
                  <p:pic>
                    <p:nvPicPr>
                      <p:cNvPr id="0" name="Picture 3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name="Equation" r:id="rId22" imgW="203040" imgH="291960" progId="Equation.DSMT4">
                  <p:embed/>
                </p:oleObj>
              </mc:Choice>
              <mc:Fallback>
                <p:oleObj name="Equation" r:id="rId22" imgW="203040" imgH="291960" progId="Equation.DSMT4">
                  <p:embed/>
                  <p:pic>
                    <p:nvPicPr>
                      <p:cNvPr id="0" name="Picture 3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name="Equation" r:id="rId10" imgW="406080" imgH="393480" progId="Equation.DSMT4">
                  <p:embed/>
                </p:oleObj>
              </mc:Choice>
              <mc:Fallback>
                <p:oleObj name="Equation" r:id="rId10" imgW="406080" imgH="39348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name="Equation" r:id="rId14" imgW="190440" imgH="279360" progId="Equation.DSMT4">
                  <p:embed/>
                </p:oleObj>
              </mc:Choice>
              <mc:Fallback>
                <p:oleObj name="Equation" r:id="rId14" imgW="190440" imgH="27936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name="Equation" r:id="rId2" imgW="1054100" imgH="901700" progId="Equation.DSMT4">
                  <p:embed/>
                </p:oleObj>
              </mc:Choice>
              <mc:Fallback>
                <p:oleObj name="Equation" r:id="rId2" imgW="1054100" imgH="901700"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name="Equation" r:id="rId8" imgW="380880" imgH="291960" progId="Equation.DSMT4">
                  <p:embed/>
                </p:oleObj>
              </mc:Choice>
              <mc:Fallback>
                <p:oleObj name="Equation" r:id="rId8" imgW="380880" imgH="29196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name="Equation" r:id="rId10" imgW="419040" imgH="406080" progId="Equation.DSMT4">
                  <p:embed/>
                </p:oleObj>
              </mc:Choice>
              <mc:Fallback>
                <p:oleObj name="Equation" r:id="rId10" imgW="419040" imgH="406080" progId="Equation.DSMT4">
                  <p:embed/>
                  <p:pic>
                    <p:nvPicPr>
                      <p:cNvPr id="0" name="Picture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3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1428750" y="1987550"/>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3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28750" y="19875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name="Equation" r:id="rId16" imgW="1054100" imgH="901700" progId="Equation.DSMT4">
                  <p:embed/>
                </p:oleObj>
              </mc:Choice>
              <mc:Fallback>
                <p:oleObj name="Equation" r:id="rId16" imgW="1054100" imgH="901700" progId="Equation.DSMT4">
                  <p:embed/>
                  <p:pic>
                    <p:nvPicPr>
                      <p:cNvPr id="0" name="Picture 4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4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name="Equation" r:id="rId20" imgW="368280" imgH="291960" progId="Equation.DSMT4">
                  <p:embed/>
                </p:oleObj>
              </mc:Choice>
              <mc:Fallback>
                <p:oleObj name="Equation" r:id="rId20" imgW="368280" imgH="291960" progId="Equation.DSMT4">
                  <p:embed/>
                  <p:pic>
                    <p:nvPicPr>
                      <p:cNvPr id="0" name="Picture 4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name="Equation" r:id="rId22" imgW="190440" imgH="279360" progId="Equation.DSMT4">
                  <p:embed/>
                </p:oleObj>
              </mc:Choice>
              <mc:Fallback>
                <p:oleObj name="Equation" r:id="rId22" imgW="190440" imgH="279360" progId="Equation.DSMT4">
                  <p:embed/>
                  <p:pic>
                    <p:nvPicPr>
                      <p:cNvPr id="0" name="Picture 4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name="Equation" r:id="rId24" imgW="583920" imgH="406080" progId="Equation.DSMT4">
                  <p:embed/>
                </p:oleObj>
              </mc:Choice>
              <mc:Fallback>
                <p:oleObj name="Equation" r:id="rId24" imgW="583920" imgH="406080" progId="Equation.DSMT4">
                  <p:embed/>
                  <p:pic>
                    <p:nvPicPr>
                      <p:cNvPr id="0" name="Picture 4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name="Equation" r:id="rId26" imgW="215640" imgH="291960" progId="Equation.DSMT4">
                  <p:embed/>
                </p:oleObj>
              </mc:Choice>
              <mc:Fallback>
                <p:oleObj name="Equation" r:id="rId26" imgW="215640" imgH="291960" progId="Equation.DSMT4">
                  <p:embed/>
                  <p:pic>
                    <p:nvPicPr>
                      <p:cNvPr id="0" name="Picture 4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name="Equation" r:id="rId28" imgW="203040" imgH="279360" progId="Equation.DSMT4">
                  <p:embed/>
                </p:oleObj>
              </mc:Choice>
              <mc:Fallback>
                <p:oleObj name="Equation" r:id="rId28" imgW="203040" imgH="279360" progId="Equation.DSMT4">
                  <p:embed/>
                  <p:pic>
                    <p:nvPicPr>
                      <p:cNvPr id="0" name="Picture 4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6: Determining Whether a Number is Prime </a:t>
            </a:r>
          </a:p>
        </p:txBody>
      </p:sp>
      <p:sp>
        <p:nvSpPr>
          <p:cNvPr id="6" name="Content Placeholder 5"/>
          <p:cNvSpPr>
            <a:spLocks noGrp="1"/>
          </p:cNvSpPr>
          <p:nvPr>
            <p:ph idx="1"/>
          </p:nvPr>
        </p:nvSpPr>
        <p:spPr>
          <a:xfrm>
            <a:off x="457200" y="1023258"/>
            <a:ext cx="8229600" cy="4876800"/>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 </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17</a:t>
            </a:r>
            <a:r>
              <a:rPr lang="en-US" dirty="0">
                <a:latin typeface="+mn-lt"/>
              </a:rPr>
              <a:t> :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3214914" y="5022799"/>
            <a:ext cx="1192955" cy="523220"/>
          </a:xfrm>
          <a:prstGeom prst="rect">
            <a:avLst/>
          </a:prstGeom>
          <a:noFill/>
          <a:ln w="9525">
            <a:noFill/>
            <a:miter lim="800000"/>
            <a:headEnd/>
            <a:tailEnd/>
          </a:ln>
        </p:spPr>
        <p:txBody>
          <a:bodyPr wrap="none">
            <a:spAutoFit/>
          </a:bodyPr>
          <a:lstStyle/>
          <a:p>
            <a:r>
              <a:rPr lang="en-US" sz="2800" dirty="0">
                <a:solidFill>
                  <a:srgbClr val="FF0008"/>
                </a:solidFill>
              </a:rPr>
              <a:t>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 Fundamental Theorem of Arithmetic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Procedure: To Find the Prime Factorization of a Composite Number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For the purposes of prime factorization, a negative integer will be treated as a product of −1 and a positive integer. This means that only prime factorizations of positive integers need to be discussed at this time. </a:t>
            </a:r>
          </a:p>
        </p:txBody>
      </p:sp>
      <p:sp>
        <p:nvSpPr>
          <p:cNvPr id="4" name="Title 3"/>
          <p:cNvSpPr>
            <a:spLocks noGrp="1"/>
          </p:cNvSpPr>
          <p:nvPr>
            <p:ph type="title"/>
          </p:nvPr>
        </p:nvSpPr>
        <p:spPr/>
        <p:txBody>
          <a:bodyPr>
            <a:normAutofit/>
          </a:bodyPr>
          <a:lstStyle/>
          <a:p>
            <a:r>
              <a:rPr lang="en-US" dirty="0"/>
              <a:t>Attention!</a:t>
            </a:r>
          </a:p>
        </p:txBody>
      </p:sp>
    </p:spTree>
    <p:extLst>
      <p:ext uri="{BB962C8B-B14F-4D97-AF65-F5344CB8AC3E}">
        <p14:creationId xmlns:p14="http://schemas.microsoft.com/office/powerpoint/2010/main" val="2111872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7: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8570"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834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 </a:t>
            </a:r>
          </a:p>
        </p:txBody>
      </p:sp>
      <p:sp>
        <p:nvSpPr>
          <p:cNvPr id="4" name="Title 3"/>
          <p:cNvSpPr>
            <a:spLocks noGrp="1"/>
          </p:cNvSpPr>
          <p:nvPr>
            <p:ph type="title"/>
          </p:nvPr>
        </p:nvSpPr>
        <p:spPr/>
        <p:txBody>
          <a:bodyPr/>
          <a:lstStyle/>
          <a:p>
            <a:r>
              <a:rPr lang="en-US" dirty="0"/>
              <a:t>Definition: Prime Number </a:t>
            </a:r>
            <a:endParaRPr lang="en-US" dirty="0">
              <a:latin typeface="+mn-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922595"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34070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73957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name="Equation" r:id="rId2" imgW="1765080" imgH="393480" progId="Equation.DSMT4">
                  <p:embed/>
                </p:oleObj>
              </mc:Choice>
              <mc:Fallback>
                <p:oleObj name="Equation" r:id="rId2" imgW="1765080" imgH="393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555234"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75908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p>
        </p:txBody>
      </p:sp>
      <p:sp>
        <p:nvSpPr>
          <p:cNvPr id="28" name="Rectangle 27"/>
          <p:cNvSpPr/>
          <p:nvPr/>
        </p:nvSpPr>
        <p:spPr>
          <a:xfrm>
            <a:off x="1378909" y="2958629"/>
            <a:ext cx="368722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2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07000" y="1282700"/>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13220" y="171141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13220" y="171141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207000" y="299720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207000" y="36322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39420" y="159258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4026138"/>
            <a:ext cx="3260829" cy="523220"/>
          </a:xfrm>
          <a:prstGeom prst="rect">
            <a:avLst/>
          </a:prstGeom>
        </p:spPr>
        <p:txBody>
          <a:bodyPr wrap="none">
            <a:spAutoFit/>
          </a:bodyPr>
          <a:lstStyle/>
          <a:p>
            <a:r>
              <a:rPr lang="en-US" sz="2800" dirty="0">
                <a:latin typeface="Calibri" pitchFamily="34" charset="0"/>
              </a:rPr>
              <a:t>=</a:t>
            </a:r>
            <a:r>
              <a:rPr lang="en-US" sz="2800" dirty="0">
                <a:solidFill>
                  <a:srgbClr val="FF0000"/>
                </a:solidFill>
                <a:latin typeface="Calibri" pitchFamily="34" charset="0"/>
              </a:rPr>
              <a:t>  2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600114"/>
            <a:ext cx="242245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3431286"/>
            <a:ext cx="324960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a:cxnSpLocks/>
          </p:cNvCxnSpPr>
          <p:nvPr/>
        </p:nvCxnSpPr>
        <p:spPr>
          <a:xfrm rot="5400000">
            <a:off x="1802606" y="3267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679663"/>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1018" y="2299088"/>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cxnSpLocks/>
          </p:cNvCxnSpPr>
          <p:nvPr/>
        </p:nvCxnSpPr>
        <p:spPr>
          <a:xfrm rot="5400000">
            <a:off x="2704306" y="3267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612887"/>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3088311" y="2094397"/>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3040106"/>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3476486"/>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4060686"/>
            <a:ext cx="2286000" cy="400110"/>
          </a:xfrm>
          <a:prstGeom prst="rect">
            <a:avLst/>
          </a:prstGeom>
        </p:spPr>
        <p:txBody>
          <a:bodyPr wrap="square">
            <a:spAutoFit/>
          </a:bodyPr>
          <a:lstStyle/>
          <a:p>
            <a:r>
              <a:rPr lang="en-US" sz="2000" dirty="0">
                <a:solidFill>
                  <a:srgbClr val="007E7E"/>
                </a:solidFill>
              </a:rPr>
              <a:t>Using exponents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733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7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7</a:t>
            </a:r>
            <a:endParaRPr lang="en-US" sz="2800" dirty="0">
              <a:solidFill>
                <a:srgbClr val="00007E"/>
              </a:solidFill>
              <a:latin typeface="Calibri" pitchFamily="34" charset="0"/>
            </a:endParaRPr>
          </a:p>
        </p:txBody>
      </p:sp>
      <p:sp>
        <p:nvSpPr>
          <p:cNvPr id="22" name="Rectangle 21"/>
          <p:cNvSpPr/>
          <p:nvPr/>
        </p:nvSpPr>
        <p:spPr>
          <a:xfrm>
            <a:off x="1565057" y="3873500"/>
            <a:ext cx="2198038" cy="523220"/>
          </a:xfrm>
          <a:prstGeom prst="rect">
            <a:avLst/>
          </a:prstGeom>
        </p:spPr>
        <p:txBody>
          <a:bodyPr wrap="none">
            <a:spAutoFit/>
          </a:bodyPr>
          <a:lstStyle/>
          <a:p>
            <a:r>
              <a:rPr lang="en-US" sz="2800" dirty="0">
                <a:latin typeface="Calibri" pitchFamily="34" charset="0"/>
              </a:rPr>
              <a:t>=</a:t>
            </a:r>
            <a:r>
              <a:rPr lang="en-US" sz="2800" dirty="0">
                <a:solidFill>
                  <a:srgbClr val="FF0000"/>
                </a:solidFill>
                <a:latin typeface="Calibri" pitchFamily="34" charset="0"/>
              </a:rPr>
              <a:t>  2</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31498"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765774" cy="523220"/>
          </a:xfrm>
          <a:prstGeom prst="rect">
            <a:avLst/>
          </a:prstGeom>
        </p:spPr>
        <p:txBody>
          <a:bodyPr wrap="none">
            <a:spAutoFit/>
          </a:bodyPr>
          <a:lstStyle/>
          <a:p>
            <a:r>
              <a:rPr lang="en-US" sz="2800" dirty="0">
                <a:solidFill>
                  <a:srgbClr val="00007E"/>
                </a:solidFill>
                <a:latin typeface="Calibri" pitchFamily="34" charset="0"/>
              </a:rPr>
              <a:t>=  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__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410200" y="4991100"/>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5993"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6320"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Definition: Factors of a Composite Number </a:t>
            </a:r>
            <a:endParaRPr lang="en-US" dirty="0">
              <a:solidFill>
                <a:schemeClr val="accent1"/>
              </a:solidFill>
              <a:latin typeface="+mn-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10: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280160"/>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r>
              <a:rPr lang="en-US" i="0" dirty="0">
                <a:solidFill>
                  <a:schemeClr val="tx1"/>
                </a:solidFill>
                <a:latin typeface="+mn-lt"/>
              </a:rPr>
              <a:t>.</a:t>
            </a: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r>
              <a:rPr lang="en-US" i="0" dirty="0">
                <a:solidFill>
                  <a:schemeClr val="tx1"/>
                </a:solidFill>
                <a:latin typeface="+mn-lt"/>
              </a:rPr>
              <a:t>.</a:t>
            </a: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nvGraphicFramePr>
        <p:xfrm>
          <a:off x="1149350" y="4737100"/>
          <a:ext cx="7023100" cy="901700"/>
        </p:xfrm>
        <a:graphic>
          <a:graphicData uri="http://schemas.openxmlformats.org/presentationml/2006/ole">
            <mc:AlternateContent xmlns:mc="http://schemas.openxmlformats.org/markup-compatibility/2006">
              <mc:Choice xmlns:v="urn:schemas-microsoft-com:vml" Requires="v">
                <p:oleObj name="Equation" r:id="rId2" imgW="7022880" imgH="901440" progId="Equation.DSMT4">
                  <p:embed/>
                </p:oleObj>
              </mc:Choice>
              <mc:Fallback>
                <p:oleObj name="Equation" r:id="rId2" imgW="7022880" imgH="9014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9350" y="47371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Definition: Composite Number </a:t>
            </a:r>
            <a:endParaRPr lang="en-US"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11: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280160"/>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70708" y="4324427"/>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324638"/>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324638"/>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72613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72613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72613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509241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509587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510605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521691"/>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209800" y="2924175"/>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68461" y="3451302"/>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67853" y="344783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8274" y="3461693"/>
            <a:ext cx="550151" cy="523220"/>
          </a:xfrm>
          <a:prstGeom prst="rect">
            <a:avLst/>
          </a:prstGeom>
        </p:spPr>
        <p:txBody>
          <a:bodyPr wrap="none">
            <a:spAutoFit/>
          </a:bodyPr>
          <a:lstStyle/>
          <a:p>
            <a:r>
              <a:rPr lang="en-US" sz="28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12: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nvGraphicFramePr>
        <p:xfrm>
          <a:off x="4965700" y="2542541"/>
          <a:ext cx="4038600" cy="2169159"/>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51105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14525">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14525">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14525">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14525">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Attention!</a:t>
            </a:r>
            <a:endParaRPr lang="en-US"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1: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name="Equation" r:id="rId2" imgW="4787640" imgH="380880" progId="Equation.DSMT4">
                  <p:embed/>
                </p:oleObj>
              </mc:Choice>
              <mc:Fallback>
                <p:oleObj name="Equation" r:id="rId2" imgW="4787640" imgH="3808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name="Equation" r:id="rId4" imgW="3517560" imgH="380880" progId="Equation.DSMT4">
                  <p:embed/>
                </p:oleObj>
              </mc:Choice>
              <mc:Fallback>
                <p:oleObj name="Equation" r:id="rId4" imgW="3517560" imgH="3808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Procedure: To Determine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142673"/>
          </a:xfrm>
          <a:prstGeom prst="rect">
            <a:avLst/>
          </a:prstGeom>
          <a:solidFill>
            <a:srgbClr val="FFFFCC"/>
          </a:solidFill>
          <a:ln w="28575">
            <a:solidFill>
              <a:srgbClr val="000000"/>
            </a:solidFill>
          </a:ln>
        </p:spPr>
        <p:txBody>
          <a:bodyPr>
            <a:spAutoFit/>
          </a:bodyPr>
          <a:lstStyle/>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2246769"/>
          </a:xfrm>
          <a:ln w="28575">
            <a:solidFill>
              <a:srgbClr val="FF0000"/>
            </a:solidFill>
          </a:ln>
        </p:spPr>
        <p:txBody>
          <a:bodyPr>
            <a:spAutoFit/>
          </a:bodyPr>
          <a:lstStyle/>
          <a:p>
            <a:r>
              <a:rPr lang="en-US" dirty="0">
                <a:solidFill>
                  <a:srgbClr val="000000"/>
                </a:solidFill>
              </a:rPr>
              <a:t>We divide only by prime numbers. That is, there is no need to divide by a composite number. (The reasoning is that if a composite number was a factor, then one of its prime factors would have been found in an earlier division.)</a:t>
            </a:r>
            <a:endParaRPr lang="en-US" dirty="0">
              <a:solidFill>
                <a:srgbClr val="000000"/>
              </a:solidFill>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637919"/>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5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r>
              <a:rPr lang="en-US" b="1" dirty="0"/>
              <a:t>Note:</a:t>
            </a:r>
          </a:p>
          <a:p>
            <a:pPr marL="1588" indent="-1588">
              <a:spcAft>
                <a:spcPts val="1200"/>
              </a:spcAft>
            </a:pPr>
            <a:r>
              <a:rPr lang="en-US" dirty="0"/>
              <a:t>that is, 5, 11, and 121 are factors of 605.</a:t>
            </a:r>
            <a:endParaRPr lang="en-US" dirty="0">
              <a:latin typeface="+mn-lt"/>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3252558114"/>
              </p:ext>
            </p:extLst>
          </p:nvPr>
        </p:nvGraphicFramePr>
        <p:xfrm>
          <a:off x="1412790" y="3869724"/>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2790" y="3869724"/>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2466082493"/>
              </p:ext>
            </p:extLst>
          </p:nvPr>
        </p:nvGraphicFramePr>
        <p:xfrm>
          <a:off x="1990640" y="3869724"/>
          <a:ext cx="1143000" cy="292100"/>
        </p:xfrm>
        <a:graphic>
          <a:graphicData uri="http://schemas.openxmlformats.org/presentationml/2006/ole">
            <mc:AlternateContent xmlns:mc="http://schemas.openxmlformats.org/markup-compatibility/2006">
              <mc:Choice xmlns:v="urn:schemas-microsoft-com:vml" Requires="v">
                <p:oleObj name="Equation" r:id="rId4" imgW="1143000" imgH="291960" progId="Equation.DSMT4">
                  <p:embed/>
                </p:oleObj>
              </mc:Choice>
              <mc:Fallback>
                <p:oleObj name="Equation" r:id="rId4" imgW="1143000" imgH="2919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0640" y="3869724"/>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970053542"/>
              </p:ext>
            </p:extLst>
          </p:nvPr>
        </p:nvGraphicFramePr>
        <p:xfrm>
          <a:off x="3165390" y="3869724"/>
          <a:ext cx="1562100" cy="292100"/>
        </p:xfrm>
        <a:graphic>
          <a:graphicData uri="http://schemas.openxmlformats.org/presentationml/2006/ole">
            <mc:AlternateContent xmlns:mc="http://schemas.openxmlformats.org/markup-compatibility/2006">
              <mc:Choice xmlns:v="urn:schemas-microsoft-com:vml" Requires="v">
                <p:oleObj name="Equation" r:id="rId6" imgW="1562040" imgH="291960" progId="Equation.DSMT4">
                  <p:embed/>
                </p:oleObj>
              </mc:Choice>
              <mc:Fallback>
                <p:oleObj name="Equation" r:id="rId6" imgW="15620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65390" y="3869724"/>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1534</TotalTime>
  <Words>1966</Words>
  <Application>Microsoft Office PowerPoint</Application>
  <PresentationFormat>On-screen Show (4:3)</PresentationFormat>
  <Paragraphs>246</Paragraphs>
  <Slides>31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6" baseType="lpstr">
      <vt:lpstr>Arial</vt:lpstr>
      <vt:lpstr>Calibri</vt:lpstr>
      <vt:lpstr>Courier New</vt:lpstr>
      <vt:lpstr>Office Theme</vt:lpstr>
      <vt:lpstr>Equation</vt:lpstr>
      <vt:lpstr>Section 8.R.2</vt:lpstr>
      <vt:lpstr>Definition: Prime Number </vt:lpstr>
      <vt:lpstr>Definition: Composite Number </vt:lpstr>
      <vt:lpstr>Attention!</vt:lpstr>
      <vt:lpstr>Example 1: Determining Prime Numbers</vt:lpstr>
      <vt:lpstr>Example 2: Determining Composite Numbers</vt:lpstr>
      <vt:lpstr>Procedure: To Determine Whether a Number is Prime </vt:lpstr>
      <vt:lpstr>Note</vt:lpstr>
      <vt:lpstr>Example 3: Determining Whether a  Number is Prime</vt:lpstr>
      <vt:lpstr>Example 4: Determining Whether a  Number is Prime</vt:lpstr>
      <vt:lpstr>Example 4: Determining Whether a  Number is Prime (cont.)</vt:lpstr>
      <vt:lpstr>Example 4: Determining Whether a  Number is Prime (cont.)</vt:lpstr>
      <vt:lpstr>Example 5: Determining Whether a  Number is Prime</vt:lpstr>
      <vt:lpstr>Example 5: Determining Whether a  Number is Prime (cont.)</vt:lpstr>
      <vt:lpstr>Completion Example 6: Determining Whether a Number is Prime </vt:lpstr>
      <vt:lpstr>The Fundamental Theorem of Arithmetic </vt:lpstr>
      <vt:lpstr>Procedure: To Find the Prime Factorization of a Composite Number </vt:lpstr>
      <vt:lpstr>Attention!</vt:lpstr>
      <vt:lpstr>Example 7: Finding the Prime Factorization  of a Number </vt:lpstr>
      <vt:lpstr>Example 7: Finding the Prime Factorization  of a Number (cont.)</vt:lpstr>
      <vt:lpstr>Example 7: Finding the Prime Factorization  of a Number (cont.)</vt:lpstr>
      <vt:lpstr>Example 8: Finding the Prime Factorization of a Number</vt:lpstr>
      <vt:lpstr>Example 8: Finding the Prime Factorization of a Number (cont.)</vt:lpstr>
      <vt:lpstr>Example 8: Finding the Prime Factorization of a Number (cont.)</vt:lpstr>
      <vt:lpstr>Example 8: Finding the Prime Factorization of a Number (cont.)</vt:lpstr>
      <vt:lpstr>Completion Example 9: Finding the Prime Factorization of a Number</vt:lpstr>
      <vt:lpstr>Completion Example 9: Finding the Prime Factorization of a Number (cont.)</vt:lpstr>
      <vt:lpstr>Definition: Factors of a Composite Number </vt:lpstr>
      <vt:lpstr>Example 10: Finding the Factors  of a Composite Number</vt:lpstr>
      <vt:lpstr>Completion Example 11: Finding the Factors of a  Composite Number</vt:lpstr>
      <vt:lpstr>Example 12: Using Factors of Counting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205</cp:revision>
  <dcterms:created xsi:type="dcterms:W3CDTF">2013-04-26T14:43:13Z</dcterms:created>
  <dcterms:modified xsi:type="dcterms:W3CDTF">2024-07-11T19:12:21Z</dcterms:modified>
</cp:coreProperties>
</file>