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9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6" r:id="rId30"/>
    <p:sldId id="289" r:id="rId31"/>
    <p:sldId id="290" r:id="rId32"/>
    <p:sldId id="291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4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007E"/>
    <a:srgbClr val="1F497C"/>
    <a:srgbClr val="2D7D9F"/>
    <a:srgbClr val="FFFFCC"/>
    <a:srgbClr val="1F497D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5.wmf"/><Relationship Id="rId3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image" Target="../media/image37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36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3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7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image" Target="../media/image63.png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image" Target="../media/image100.png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78.bin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7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9.R.1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743008"/>
              </p:ext>
            </p:extLst>
          </p:nvPr>
        </p:nvGraphicFramePr>
        <p:xfrm>
          <a:off x="457200" y="1279525"/>
          <a:ext cx="8229600" cy="3774777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4116410"/>
              </p:ext>
            </p:extLst>
          </p:nvPr>
        </p:nvGraphicFramePr>
        <p:xfrm>
          <a:off x="5072063" y="2514600"/>
          <a:ext cx="498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304560" progId="Equation.DSMT4">
                  <p:embed/>
                </p:oleObj>
              </mc:Choice>
              <mc:Fallback>
                <p:oleObj name="Equation" r:id="rId2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514600"/>
                        <a:ext cx="4984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14694485"/>
              </p:ext>
            </p:extLst>
          </p:nvPr>
        </p:nvGraphicFramePr>
        <p:xfrm>
          <a:off x="2286000" y="2528888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317160" progId="Equation.DSMT4">
                  <p:embed/>
                </p:oleObj>
              </mc:Choice>
              <mc:Fallback>
                <p:oleObj name="Equation" r:id="rId4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28888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2961963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525622"/>
              </p:ext>
            </p:extLst>
          </p:nvPr>
        </p:nvGraphicFramePr>
        <p:xfrm>
          <a:off x="457200" y="1279525"/>
          <a:ext cx="8229600" cy="35297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rays are in opposite directions.         is a straight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25125316"/>
              </p:ext>
            </p:extLst>
          </p:nvPr>
        </p:nvGraphicFramePr>
        <p:xfrm>
          <a:off x="6477000" y="2963862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91960" progId="Equation.DSMT4">
                  <p:embed/>
                </p:oleObj>
              </mc:Choice>
              <mc:Fallback>
                <p:oleObj name="Equation" r:id="rId2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63862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98831005"/>
              </p:ext>
            </p:extLst>
          </p:nvPr>
        </p:nvGraphicFramePr>
        <p:xfrm>
          <a:off x="2743200" y="2514600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317160" progId="Equation.DSMT4">
                  <p:embed/>
                </p:oleObj>
              </mc:Choice>
              <mc:Fallback>
                <p:oleObj name="Equation" r:id="rId4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880" y="3859212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Use a protractor to check the measures of the given angles.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410200" y="3330878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304668" progId="Equation.DSMT4">
                  <p:embed/>
                </p:oleObj>
              </mc:Choice>
              <mc:Fallback>
                <p:oleObj name="Equation" r:id="rId2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0878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410200" y="3954136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304668" progId="Equation.DSMT4">
                  <p:embed/>
                </p:oleObj>
              </mc:Choice>
              <mc:Fallback>
                <p:oleObj name="Equation" r:id="rId4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4136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827" y="25146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10200" y="4513894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366" imgH="304668" progId="Equation.DSMT4">
                  <p:embed/>
                </p:oleObj>
              </mc:Choice>
              <mc:Fallback>
                <p:oleObj name="Equation" r:id="rId7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13894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51181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6755" imgH="304668" progId="Equation.DSMT4">
                  <p:embed/>
                </p:oleObj>
              </mc:Choice>
              <mc:Fallback>
                <p:oleObj name="Equation" r:id="rId9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81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18300" y="33181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753" imgH="317362" progId="Equation.DSMT4">
                  <p:embed/>
                </p:oleObj>
              </mc:Choice>
              <mc:Fallback>
                <p:oleObj name="Equation" r:id="rId11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3181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718300" y="3928736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753" imgH="317362" progId="Equation.DSMT4">
                  <p:embed/>
                </p:oleObj>
              </mc:Choice>
              <mc:Fallback>
                <p:oleObj name="Equation" r:id="rId13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928736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718300" y="450119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753" imgH="317362" progId="Equation.DSMT4">
                  <p:embed/>
                </p:oleObj>
              </mc:Choice>
              <mc:Fallback>
                <p:oleObj name="Equation" r:id="rId15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1194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718300" y="510540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4781" imgH="317362" progId="Equation.DSMT4">
                  <p:embed/>
                </p:oleObj>
              </mc:Choice>
              <mc:Fallback>
                <p:oleObj name="Equation" r:id="rId17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10540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89942" y="25146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 ∠2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/>
        </p:nvGraphicFramePr>
        <p:xfrm>
          <a:off x="1599967" y="3374355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600" imgH="317500" progId="Equation.DSMT4">
                  <p:embed/>
                </p:oleObj>
              </mc:Choice>
              <mc:Fallback>
                <p:oleObj name="Equation" r:id="rId2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967" y="3374355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60317"/>
              </p:ext>
            </p:extLst>
          </p:nvPr>
        </p:nvGraphicFramePr>
        <p:xfrm>
          <a:off x="1591578" y="4043377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35500" imgH="381000" progId="Equation.DSMT4">
                  <p:embed/>
                </p:oleObj>
              </mc:Choice>
              <mc:Fallback>
                <p:oleObj name="Equation" r:id="rId4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578" y="4043377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8"/>
          <p:cNvGraphicFramePr>
            <a:graphicFrameLocks noChangeAspect="1"/>
          </p:cNvGraphicFramePr>
          <p:nvPr/>
        </p:nvGraphicFramePr>
        <p:xfrm>
          <a:off x="2057400" y="4716011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60840" imgH="927000" progId="Equation.DSMT4">
                  <p:embed/>
                </p:oleObj>
              </mc:Choice>
              <mc:Fallback>
                <p:oleObj name="Equation" r:id="rId6" imgW="5460840" imgH="927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16011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5594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</a:t>
            </a:r>
            <a:r>
              <a:rPr lang="en-US" dirty="0">
                <a:solidFill>
                  <a:srgbClr val="000000"/>
                </a:solidFill>
              </a:rPr>
              <a:t>°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</a:t>
            </a:r>
            <a:r>
              <a:rPr lang="en-US" dirty="0">
                <a:solidFill>
                  <a:srgbClr val="000000"/>
                </a:solidFill>
              </a:rPr>
              <a:t>°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pic>
        <p:nvPicPr>
          <p:cNvPr id="20" name="Picture 16" descr="Ch_6_Sec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06662"/>
            <a:ext cx="4140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800" imgH="1384300" progId="Equation.DSMT4">
                  <p:embed/>
                </p:oleObj>
              </mc:Choice>
              <mc:Fallback>
                <p:oleObj name="Equation" r:id="rId3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419040" progId="Equation.DSMT4">
                  <p:embed/>
                </p:oleObj>
              </mc:Choice>
              <mc:Fallback>
                <p:oleObj name="Equation" r:id="rId5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</a:t>
            </a:r>
            <a:r>
              <a:rPr lang="en-US" sz="2800" i="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028700" y="185420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700" imgH="317500" progId="Equation.DSMT4">
                  <p:embed/>
                </p:oleObj>
              </mc:Choice>
              <mc:Fallback>
                <p:oleObj name="Equation" r:id="rId2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54200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87645"/>
              </p:ext>
            </p:extLst>
          </p:nvPr>
        </p:nvGraphicFramePr>
        <p:xfrm>
          <a:off x="1041400" y="3644900"/>
          <a:ext cx="596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0" imgH="406080" progId="Equation.DSMT4">
                  <p:embed/>
                </p:oleObj>
              </mc:Choice>
              <mc:Fallback>
                <p:oleObj name="Equation" r:id="rId4" imgW="5968800" imgH="406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644900"/>
                        <a:ext cx="596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30730"/>
              </p:ext>
            </p:extLst>
          </p:nvPr>
        </p:nvGraphicFramePr>
        <p:xfrm>
          <a:off x="5461000" y="4318000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092" imgH="317362" progId="Equation.DSMT4">
                  <p:embed/>
                </p:oleObj>
              </mc:Choice>
              <mc:Fallback>
                <p:oleObj name="Equation" r:id="rId6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318000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61327"/>
              </p:ext>
            </p:extLst>
          </p:nvPr>
        </p:nvGraphicFramePr>
        <p:xfrm>
          <a:off x="1739900" y="53213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369" imgH="317362" progId="Equation.DSMT4">
                  <p:embed/>
                </p:oleObj>
              </mc:Choice>
              <mc:Fallback>
                <p:oleObj name="Equation" r:id="rId8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5321300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71BA1097-8729-4F14-9AAC-CF4163BCA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05927"/>
              </p:ext>
            </p:extLst>
          </p:nvPr>
        </p:nvGraphicFramePr>
        <p:xfrm>
          <a:off x="1041400" y="3049588"/>
          <a:ext cx="596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0" imgH="406080" progId="Equation.DSMT4">
                  <p:embed/>
                </p:oleObj>
              </mc:Choice>
              <mc:Fallback>
                <p:oleObj name="Equation" r:id="rId10" imgW="5968800" imgH="40608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49588"/>
                        <a:ext cx="596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below,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415748" y="1268896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431613" progId="Equation.DSMT4">
                  <p:embed/>
                </p:oleObj>
              </mc:Choice>
              <mc:Fallback>
                <p:oleObj name="Equation" r:id="rId3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748" y="1268896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09215" y="137795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342900" progId="Equation.DSMT4">
                  <p:embed/>
                </p:oleObj>
              </mc:Choice>
              <mc:Fallback>
                <p:oleObj name="Equation" r:id="rId5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15" y="1377950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31800" y="304800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47757"/>
              </p:ext>
            </p:extLst>
          </p:nvPr>
        </p:nvGraphicFramePr>
        <p:xfrm>
          <a:off x="1003533" y="379984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30120" progId="Equation.DSMT4">
                  <p:embed/>
                </p:oleObj>
              </mc:Choice>
              <mc:Fallback>
                <p:oleObj name="Equation" r:id="rId2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533" y="379984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665"/>
              </p:ext>
            </p:extLst>
          </p:nvPr>
        </p:nvGraphicFramePr>
        <p:xfrm>
          <a:off x="1041866" y="449834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04560" progId="Equation.DSMT4">
                  <p:embed/>
                </p:oleObj>
              </mc:Choice>
              <mc:Fallback>
                <p:oleObj name="Equation" r:id="rId4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66" y="449834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81769"/>
              </p:ext>
            </p:extLst>
          </p:nvPr>
        </p:nvGraphicFramePr>
        <p:xfrm>
          <a:off x="2311400" y="379576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17160" progId="Equation.DSMT4">
                  <p:embed/>
                </p:oleObj>
              </mc:Choice>
              <mc:Fallback>
                <p:oleObj name="Equation" r:id="rId6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79576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24030"/>
              </p:ext>
            </p:extLst>
          </p:nvPr>
        </p:nvGraphicFramePr>
        <p:xfrm>
          <a:off x="2260600" y="449199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3643" imgH="317362" progId="Equation.DSMT4">
                  <p:embed/>
                </p:oleObj>
              </mc:Choice>
              <mc:Fallback>
                <p:oleObj name="Equation" r:id="rId8" imgW="1053643" imgH="31736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1990"/>
                        <a:ext cx="105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76885"/>
              </p:ext>
            </p:extLst>
          </p:nvPr>
        </p:nvGraphicFramePr>
        <p:xfrm>
          <a:off x="4178300" y="3816851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3643" imgH="317362" progId="Equation.DSMT4">
                  <p:embed/>
                </p:oleObj>
              </mc:Choice>
              <mc:Fallback>
                <p:oleObj name="Equation" r:id="rId10" imgW="1053643" imgH="317362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816851"/>
                        <a:ext cx="105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Ch_6_Sec 7">
            <a:extLst>
              <a:ext uri="{FF2B5EF4-FFF2-40B4-BE49-F238E27FC236}">
                <a16:creationId xmlns:a16="http://schemas.microsoft.com/office/drawing/2014/main" id="{484265C4-2F4A-452F-8806-9102A3DA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4781" y="1259276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Identifying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 below, identify the congruent angles.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447800" y="5127625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304800" progId="Equation.DSMT4">
                  <p:embed/>
                </p:oleObj>
              </mc:Choice>
              <mc:Fallback>
                <p:oleObj name="Equation" r:id="rId2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27625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Ch_5_Sec 5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675" y="1981200"/>
            <a:ext cx="26606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16500" y="5127625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304800" progId="Equation.DSMT4">
                  <p:embed/>
                </p:oleObj>
              </mc:Choice>
              <mc:Fallback>
                <p:oleObj name="Equation" r:id="rId5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27625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558" imgH="304668" progId="Equation.DSMT4">
                  <p:embed/>
                </p:oleObj>
              </mc:Choice>
              <mc:Fallback>
                <p:oleObj name="Equation" r:id="rId7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4498"/>
              </p:ext>
            </p:extLst>
          </p:nvPr>
        </p:nvGraphicFramePr>
        <p:xfrm>
          <a:off x="457200" y="1295400"/>
          <a:ext cx="8229600" cy="292246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89400" y="288290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are congruent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That is,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have the same measure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768D8-B46B-483C-B90C-53454234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438400"/>
            <a:ext cx="914400" cy="244029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5B5E05-0FE8-4E62-A16A-3956096F0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29131"/>
              </p:ext>
            </p:extLst>
          </p:nvPr>
        </p:nvGraphicFramePr>
        <p:xfrm>
          <a:off x="4141124" y="3010681"/>
          <a:ext cx="1270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850680" progId="Equation.DSMT4">
                  <p:embed/>
                </p:oleObj>
              </mc:Choice>
              <mc:Fallback>
                <p:oleObj name="Equation" r:id="rId3" imgW="1269720" imgH="85068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124" y="3010681"/>
                        <a:ext cx="1270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measures of the following angles: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2765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156" y="28956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00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are congruent.  They have the same measure, 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are congruent.  They have the same measure, 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8457"/>
              </p:ext>
            </p:extLst>
          </p:nvPr>
        </p:nvGraphicFramePr>
        <p:xfrm>
          <a:off x="990600" y="329184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330200" progId="Equation.DSMT4">
                  <p:embed/>
                </p:oleObj>
              </mc:Choice>
              <mc:Fallback>
                <p:oleObj name="Equation" r:id="rId2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9184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83522"/>
              </p:ext>
            </p:extLst>
          </p:nvPr>
        </p:nvGraphicFramePr>
        <p:xfrm>
          <a:off x="990600" y="4815607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304800" progId="Equation.DSMT4">
                  <p:embed/>
                </p:oleObj>
              </mc:Choice>
              <mc:Fallback>
                <p:oleObj name="Equation" r:id="rId4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15607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77480"/>
              </p:ext>
            </p:extLst>
          </p:nvPr>
        </p:nvGraphicFramePr>
        <p:xfrm>
          <a:off x="999062" y="5671148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200" imgH="406400" progId="Equation.DSMT4">
                  <p:embed/>
                </p:oleObj>
              </mc:Choice>
              <mc:Fallback>
                <p:oleObj name="Equation" r:id="rId6" imgW="24892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2" y="5671148"/>
                        <a:ext cx="248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60895"/>
              </p:ext>
            </p:extLst>
          </p:nvPr>
        </p:nvGraphicFramePr>
        <p:xfrm>
          <a:off x="990600" y="4130040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317500" progId="Equation.DSMT4">
                  <p:embed/>
                </p:oleObj>
              </mc:Choice>
              <mc:Fallback>
                <p:oleObj name="Equation" r:id="rId8" imgW="25273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30040"/>
                        <a:ext cx="2527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8DFADC03-C581-40F6-AD7B-C023E3E8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3112" y="1013460"/>
            <a:ext cx="2833688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31800" y="3713532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53672"/>
              </p:ext>
            </p:extLst>
          </p:nvPr>
        </p:nvGraphicFramePr>
        <p:xfrm>
          <a:off x="2336800" y="3728539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31800" progId="Equation.DSMT4">
                  <p:embed/>
                </p:oleObj>
              </mc:Choice>
              <mc:Fallback>
                <p:oleObj name="Equation" r:id="rId2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728539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06126"/>
              </p:ext>
            </p:extLst>
          </p:nvPr>
        </p:nvGraphicFramePr>
        <p:xfrm>
          <a:off x="1003300" y="4338372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46560" imgH="469800" progId="Equation.DSMT4">
                  <p:embed/>
                </p:oleObj>
              </mc:Choice>
              <mc:Fallback>
                <p:oleObj name="Equation" r:id="rId4" imgW="694656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38372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86826"/>
              </p:ext>
            </p:extLst>
          </p:nvPr>
        </p:nvGraphicFramePr>
        <p:xfrm>
          <a:off x="4995411" y="5701583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317160" progId="Equation.DSMT4">
                  <p:embed/>
                </p:oleObj>
              </mc:Choice>
              <mc:Fallback>
                <p:oleObj name="Equation" r:id="rId6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411" y="5701583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64237"/>
              </p:ext>
            </p:extLst>
          </p:nvPr>
        </p:nvGraphicFramePr>
        <p:xfrm>
          <a:off x="1003300" y="5286328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330200" progId="Equation.DSMT4">
                  <p:embed/>
                </p:oleObj>
              </mc:Choice>
              <mc:Fallback>
                <p:oleObj name="Equation" r:id="rId8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286328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6D695CA3-F006-4B3E-9155-91EA7C92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5156" y="1001221"/>
            <a:ext cx="2833688" cy="2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 angles are adjacent if they have a common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2" cstate="print"/>
          <a:srcRect r="48926"/>
          <a:stretch>
            <a:fillRect/>
          </a:stretch>
        </p:blipFill>
        <p:spPr bwMode="auto">
          <a:xfrm>
            <a:off x="1025525" y="20574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3615" y="2492514"/>
            <a:ext cx="3429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∠2 and ∠3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64619"/>
              </p:ext>
            </p:extLst>
          </p:nvPr>
        </p:nvGraphicFramePr>
        <p:xfrm>
          <a:off x="7721600" y="2798763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317160" progId="Equation.DSMT4">
                  <p:embed/>
                </p:oleObj>
              </mc:Choice>
              <mc:Fallback>
                <p:oleObj name="Equation" r:id="rId3" imgW="38088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2798763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10231"/>
              </p:ext>
            </p:extLst>
          </p:nvPr>
        </p:nvGraphicFramePr>
        <p:xfrm>
          <a:off x="7735888" y="3407674"/>
          <a:ext cx="39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317160" progId="Equation.DSMT4">
                  <p:embed/>
                </p:oleObj>
              </mc:Choice>
              <mc:Fallback>
                <p:oleObj name="Equation" r:id="rId5" imgW="39348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3407674"/>
                        <a:ext cx="393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below,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pic>
        <p:nvPicPr>
          <p:cNvPr id="9" name="Picture 1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371850" y="1270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100" imgH="520700" progId="Equation.DSMT4">
                  <p:embed/>
                </p:oleObj>
              </mc:Choice>
              <mc:Fallback>
                <p:oleObj name="Equation" r:id="rId3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270000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304668" progId="Equation.DSMT4">
                  <p:embed/>
                </p:oleObj>
              </mc:Choice>
              <mc:Fallback>
                <p:oleObj name="Equation" r:id="rId5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76288"/>
              </p:ext>
            </p:extLst>
          </p:nvPr>
        </p:nvGraphicFramePr>
        <p:xfrm>
          <a:off x="3793222" y="497231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392" imgH="304668" progId="Equation.DSMT4">
                  <p:embed/>
                </p:oleObj>
              </mc:Choice>
              <mc:Fallback>
                <p:oleObj name="Equation" r:id="rId2" imgW="939392" imgH="304668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222" y="497231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72634"/>
              </p:ext>
            </p:extLst>
          </p:nvPr>
        </p:nvGraphicFramePr>
        <p:xfrm>
          <a:off x="5029200" y="496824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04560" progId="Equation.DSMT4">
                  <p:embed/>
                </p:oleObj>
              </mc:Choice>
              <mc:Fallback>
                <p:oleObj name="Equation" r:id="rId4" imgW="101592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6824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07402"/>
              </p:ext>
            </p:extLst>
          </p:nvPr>
        </p:nvGraphicFramePr>
        <p:xfrm>
          <a:off x="2209800" y="540027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0027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01324"/>
              </p:ext>
            </p:extLst>
          </p:nvPr>
        </p:nvGraphicFramePr>
        <p:xfrm>
          <a:off x="3712478" y="540027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304560" progId="Equation.DSMT4">
                  <p:embed/>
                </p:oleObj>
              </mc:Choice>
              <mc:Fallback>
                <p:oleObj name="Equation" r:id="rId8" imgW="9396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78" y="540027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484901"/>
              </p:ext>
            </p:extLst>
          </p:nvPr>
        </p:nvGraphicFramePr>
        <p:xfrm>
          <a:off x="5308600" y="538416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304560" progId="Equation.DSMT4">
                  <p:embed/>
                </p:oleObj>
              </mc:Choice>
              <mc:Fallback>
                <p:oleObj name="Equation" r:id="rId10" imgW="1015920" imgH="3045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38416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1">
            <a:extLst>
              <a:ext uri="{FF2B5EF4-FFF2-40B4-BE49-F238E27FC236}">
                <a16:creationId xmlns:a16="http://schemas.microsoft.com/office/drawing/2014/main" id="{CC70156E-CDBF-4E09-B01D-8663E6CF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1265037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972252"/>
              </p:ext>
            </p:extLst>
          </p:nvPr>
        </p:nvGraphicFramePr>
        <p:xfrm>
          <a:off x="457200" y="1279525"/>
          <a:ext cx="8229600" cy="397827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514600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69422"/>
              </p:ext>
            </p:extLst>
          </p:nvPr>
        </p:nvGraphicFramePr>
        <p:xfrm>
          <a:off x="4495800" y="2971800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355292" progId="Equation.DSMT4">
                  <p:embed/>
                </p:oleObj>
              </mc:Choice>
              <mc:Fallback>
                <p:oleObj name="Equation" r:id="rId3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71800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054130"/>
              </p:ext>
            </p:extLst>
          </p:nvPr>
        </p:nvGraphicFramePr>
        <p:xfrm>
          <a:off x="457200" y="1279525"/>
          <a:ext cx="8229600" cy="3978275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908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012934"/>
              </p:ext>
            </p:extLst>
          </p:nvPr>
        </p:nvGraphicFramePr>
        <p:xfrm>
          <a:off x="457200" y="1279525"/>
          <a:ext cx="8229600" cy="345422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90800" y="3124200"/>
            <a:ext cx="2598760" cy="914400"/>
            <a:chOff x="2354240" y="4191000"/>
            <a:chExt cx="2598760" cy="914400"/>
          </a:xfrm>
        </p:grpSpPr>
        <p:sp>
          <p:nvSpPr>
            <p:cNvPr id="11" name="Rectangle 10"/>
            <p:cNvSpPr/>
            <p:nvPr/>
          </p:nvSpPr>
          <p:spPr>
            <a:xfrm>
              <a:off x="3124200" y="431064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7712" y="460498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3712" y="2229136"/>
            <a:ext cx="2279791" cy="492443"/>
            <a:chOff x="3505200" y="5410200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505200" y="5410200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1898" y="5478449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below,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317500" progId="Equation.DSMT4">
                  <p:embed/>
                </p:oleObj>
              </mc:Choice>
              <mc:Fallback>
                <p:oleObj name="Equation" r:id="rId2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304800" y="2537509"/>
            <a:ext cx="8839200" cy="4572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(among several) is as follows: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80507"/>
              </p:ext>
            </p:extLst>
          </p:nvPr>
        </p:nvGraphicFramePr>
        <p:xfrm>
          <a:off x="6207478" y="4628454"/>
          <a:ext cx="293652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317160" progId="Equation.DSMT4">
                  <p:embed/>
                </p:oleObj>
              </mc:Choice>
              <mc:Fallback>
                <p:oleObj name="Equation" r:id="rId2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478" y="4628454"/>
                        <a:ext cx="293652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909133"/>
              </p:ext>
            </p:extLst>
          </p:nvPr>
        </p:nvGraphicFramePr>
        <p:xfrm>
          <a:off x="5105400" y="5131685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3396" imgH="317362" progId="Equation.DSMT4">
                  <p:embed/>
                </p:oleObj>
              </mc:Choice>
              <mc:Fallback>
                <p:oleObj name="Equation" r:id="rId4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31685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00739"/>
              </p:ext>
            </p:extLst>
          </p:nvPr>
        </p:nvGraphicFramePr>
        <p:xfrm>
          <a:off x="5105400" y="3948522"/>
          <a:ext cx="236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100" imgH="317500" progId="Equation.DSMT4">
                  <p:embed/>
                </p:oleObj>
              </mc:Choice>
              <mc:Fallback>
                <p:oleObj name="Equation" r:id="rId6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48522"/>
                        <a:ext cx="2362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AB43632D-9F64-4678-9094-898E4FEC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48" y="1034209"/>
            <a:ext cx="3346450" cy="202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and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and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with vertical angles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953891"/>
              </p:ext>
            </p:extLst>
          </p:nvPr>
        </p:nvGraphicFramePr>
        <p:xfrm>
          <a:off x="5486400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5673" imgH="317362" progId="Equation.DSMT4">
                  <p:embed/>
                </p:oleObj>
              </mc:Choice>
              <mc:Fallback>
                <p:oleObj name="Equation" r:id="rId2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4800600" y="2895600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317500" progId="Equation.DSMT4">
                  <p:embed/>
                </p:oleObj>
              </mc:Choice>
              <mc:Fallback>
                <p:oleObj name="Equation" r:id="rId4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343400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317500" progId="Equation.DSMT4">
                  <p:embed/>
                </p:oleObj>
              </mc:Choice>
              <mc:Fallback>
                <p:oleObj name="Equation" r:id="rId6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600" imgH="317500" progId="Equation.DSMT4">
                  <p:embed/>
                </p:oleObj>
              </mc:Choice>
              <mc:Fallback>
                <p:oleObj name="Equation" r:id="rId8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line segment with endpoints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indicated by placing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bar over the letters, as in	 </a:t>
            </a: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The length of the segment is indicated by writing only the letters, as in </a:t>
            </a:r>
            <a:r>
              <a:rPr lang="en-US" i="1" dirty="0">
                <a:solidFill>
                  <a:srgbClr val="000000"/>
                </a:solidFill>
              </a:rPr>
              <a:t>AB.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14723"/>
              </p:ext>
            </p:extLst>
          </p:nvPr>
        </p:nvGraphicFramePr>
        <p:xfrm>
          <a:off x="5950591" y="1705874"/>
          <a:ext cx="50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419040" progId="Equation.DSMT4">
                  <p:embed/>
                </p:oleObj>
              </mc:Choice>
              <mc:Fallback>
                <p:oleObj name="Equation" r:id="rId2" imgW="507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91" y="1705874"/>
                        <a:ext cx="508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24831"/>
              </p:ext>
            </p:extLst>
          </p:nvPr>
        </p:nvGraphicFramePr>
        <p:xfrm>
          <a:off x="457200" y="1159778"/>
          <a:ext cx="8229600" cy="423100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02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Note: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In the figures, sides with equal length are indicated by the same number of slash marks.)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Scalene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two sides have equal lengths.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scalene since no two sides have 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855" y="3657600"/>
            <a:ext cx="35290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067229"/>
              </p:ext>
            </p:extLst>
          </p:nvPr>
        </p:nvGraphicFramePr>
        <p:xfrm>
          <a:off x="457200" y="1279525"/>
          <a:ext cx="8229600" cy="343576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Isosceles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least two sides have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isosceles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687" y="2438400"/>
            <a:ext cx="19923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00802"/>
              </p:ext>
            </p:extLst>
          </p:nvPr>
        </p:nvGraphicFramePr>
        <p:xfrm>
          <a:off x="457200" y="1279525"/>
          <a:ext cx="8229600" cy="328084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Equilateral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sides have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equilateral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YZ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2362200" cy="20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0769"/>
              </p:ext>
            </p:extLst>
          </p:nvPr>
        </p:nvGraphicFramePr>
        <p:xfrm>
          <a:off x="609600" y="1219200"/>
          <a:ext cx="8229600" cy="419989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angles are acute.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 all acute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acute.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38108"/>
              </p:ext>
            </p:extLst>
          </p:nvPr>
        </p:nvGraphicFramePr>
        <p:xfrm>
          <a:off x="6172200" y="2091904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393700" progId="Equation.DSMT4">
                  <p:embed/>
                </p:oleObj>
              </mc:Choice>
              <mc:Fallback>
                <p:oleObj name="Equation" r:id="rId2" imgW="2451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91904"/>
                        <a:ext cx="245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35250"/>
            <a:ext cx="20939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076009"/>
              </p:ext>
            </p:extLst>
          </p:nvPr>
        </p:nvGraphicFramePr>
        <p:xfrm>
          <a:off x="457200" y="1279525"/>
          <a:ext cx="8229600" cy="402331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a right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PRQ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 right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9402752"/>
              </p:ext>
            </p:extLst>
          </p:nvPr>
        </p:nvGraphicFramePr>
        <p:xfrm>
          <a:off x="5435600" y="16002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DSMT4">
                  <p:embed/>
                </p:oleObj>
              </mc:Choice>
              <mc:Fallback>
                <p:oleObj name="Equation" r:id="rId2" imgW="1600200" imgH="31750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6002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438400"/>
            <a:ext cx="23590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07326"/>
              </p:ext>
            </p:extLst>
          </p:nvPr>
        </p:nvGraphicFramePr>
        <p:xfrm>
          <a:off x="457200" y="1279525"/>
          <a:ext cx="8229600" cy="286239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2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obtuse.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obtuse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an obtuse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4423055"/>
              </p:ext>
            </p:extLst>
          </p:nvPr>
        </p:nvGraphicFramePr>
        <p:xfrm>
          <a:off x="5486400" y="1600200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474" imgH="291973" progId="Equation.DSMT4">
                  <p:embed/>
                </p:oleObj>
              </mc:Choice>
              <mc:Fallback>
                <p:oleObj name="Equation" r:id="rId2" imgW="520474" imgH="291973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52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135187"/>
            <a:ext cx="27781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642412"/>
              </p:ext>
            </p:extLst>
          </p:nvPr>
        </p:nvGraphicFramePr>
        <p:xfrm>
          <a:off x="457200" y="1279525"/>
          <a:ext cx="8229600" cy="34542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Three Properties of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a triangle: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measures of the angles is 180°.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lengths of any two sides must be greater than the length of the third side.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Longer sides are opposite angles with larger measures.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Classifying a Triangle by Its 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>
                <a:solidFill>
                  <a:schemeClr val="tx1"/>
                </a:solidFill>
              </a:rPr>
              <a:t>In</a:t>
            </a:r>
            <a:r>
              <a:rPr lang="en-US" sz="2800" i="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sz="2800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below, </a:t>
            </a:r>
            <a:r>
              <a:rPr lang="en-US" sz="2800" i="1" dirty="0">
                <a:solidFill>
                  <a:srgbClr val="0000FF"/>
                </a:solidFill>
              </a:rPr>
              <a:t>AB</a:t>
            </a:r>
            <a:r>
              <a:rPr lang="en-US" sz="2800" i="0" dirty="0">
                <a:solidFill>
                  <a:srgbClr val="0000FF"/>
                </a:solidFill>
              </a:rPr>
              <a:t> = </a:t>
            </a:r>
            <a:r>
              <a:rPr lang="en-US" sz="2800" i="1" dirty="0">
                <a:solidFill>
                  <a:srgbClr val="0000FF"/>
                </a:solidFill>
              </a:rPr>
              <a:t>AC</a:t>
            </a:r>
            <a:r>
              <a:rPr lang="en-US" sz="2800" i="0" dirty="0">
                <a:solidFill>
                  <a:schemeClr val="tx1"/>
                </a:solidFill>
              </a:rPr>
              <a:t>.  What kind of triangle 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dirty="0">
                <a:solidFill>
                  <a:schemeClr val="tx1"/>
                </a:solidFill>
                <a:sym typeface="Symbol"/>
              </a:rPr>
              <a:t>?</a:t>
            </a: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rgbClr val="FF0008"/>
                </a:solidFill>
              </a:rPr>
              <a:t>isosceles</a:t>
            </a:r>
            <a:r>
              <a:rPr lang="en-US" sz="2800" i="0" dirty="0">
                <a:solidFill>
                  <a:schemeClr val="tx1"/>
                </a:solidFill>
              </a:rPr>
              <a:t> because two sides have equal lengths.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61747"/>
            <a:ext cx="3657600" cy="187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Symbol" panose="02000603020000090004" pitchFamily="50" charset="0"/>
                <a:sym typeface="Symbol"/>
              </a:rPr>
              <a:t>D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PQR</a:t>
            </a:r>
            <a:r>
              <a:rPr lang="en-US" dirty="0">
                <a:solidFill>
                  <a:schemeClr val="tx1"/>
                </a:solidFill>
              </a:rPr>
              <a:t> was drawn and then the lengths of the sides were labeled as shown in the figure.  Explain why the labels cannot be correct.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2634639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labels cannot be correct because </a:t>
            </a:r>
            <a:br>
              <a:rPr lang="en-US" dirty="0"/>
            </a:br>
            <a:r>
              <a:rPr lang="en-US" i="1" dirty="0">
                <a:solidFill>
                  <a:srgbClr val="00007E"/>
                </a:solidFill>
              </a:rPr>
              <a:t>PR</a:t>
            </a:r>
            <a:r>
              <a:rPr lang="en-US" dirty="0">
                <a:solidFill>
                  <a:srgbClr val="00007E"/>
                </a:solidFill>
              </a:rPr>
              <a:t> + </a:t>
            </a:r>
            <a:r>
              <a:rPr lang="en-US" i="1" dirty="0">
                <a:solidFill>
                  <a:srgbClr val="00007E"/>
                </a:solidFill>
              </a:rPr>
              <a:t>QR</a:t>
            </a:r>
            <a:r>
              <a:rPr lang="en-US" dirty="0">
                <a:solidFill>
                  <a:srgbClr val="00007E"/>
                </a:solidFill>
              </a:rPr>
              <a:t> = 10 ft + 13 ft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23 ft </a:t>
            </a:r>
            <a:r>
              <a:rPr lang="en-US" dirty="0"/>
              <a:t>and </a:t>
            </a:r>
            <a:r>
              <a:rPr lang="en-US" i="1" dirty="0">
                <a:solidFill>
                  <a:srgbClr val="00007E"/>
                </a:solidFill>
              </a:rPr>
              <a:t>PQ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24 ft</a:t>
            </a:r>
            <a:r>
              <a:rPr lang="en-US" dirty="0"/>
              <a:t>, which is greater than the sum of the other two sides. In a triangle, the sum of the lengths of any two sides must be greater than the length of the third side.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below,                      and 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Which side is opposite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Which sides include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right triangle?  Why or why not?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0444" y="1360311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DSMT4">
                  <p:embed/>
                </p:oleObj>
              </mc:Choice>
              <mc:Fallback>
                <p:oleObj name="Equation" r:id="rId2" imgW="1600200" imgH="317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444" y="1360311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12644" y="1360311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451" imgH="317362" progId="Equation.DSMT4">
                  <p:embed/>
                </p:oleObj>
              </mc:Choice>
              <mc:Fallback>
                <p:oleObj name="Equation" r:id="rId4" imgW="1726451" imgH="31736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644" y="1360311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184400" y="2032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3200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81500" y="2667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393529" progId="Equation.DSMT4">
                  <p:embed/>
                </p:oleObj>
              </mc:Choice>
              <mc:Fallback>
                <p:oleObj name="Equation" r:id="rId8" imgW="723586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7000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91539"/>
              </p:ext>
            </p:extLst>
          </p:nvPr>
        </p:nvGraphicFramePr>
        <p:xfrm>
          <a:off x="4000500" y="330176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393529" progId="Equation.DSMT4">
                  <p:embed/>
                </p:oleObj>
              </mc:Choice>
              <mc:Fallback>
                <p:oleObj name="Equation" r:id="rId10" imgW="72358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301767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834640" cy="23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 (cont.)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877985"/>
          </a:xfr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itchFamily="34" charset="0"/>
              </a:rPr>
              <a:t>Solutions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 sum of the measures of the angles must be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180˚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>
                <a:latin typeface="Calibri" pitchFamily="34" charset="0"/>
              </a:rPr>
              <a:t>Since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     is opposite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b="1" dirty="0"/>
              <a:t>   </a:t>
            </a:r>
            <a:r>
              <a:rPr lang="en-US" dirty="0"/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       include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i="1" dirty="0">
                <a:solidFill>
                  <a:srgbClr val="FF0000"/>
                </a:solidFill>
              </a:rPr>
              <a:t>BOR </a:t>
            </a:r>
            <a:r>
              <a:rPr lang="en-US" dirty="0"/>
              <a:t>is not a right triangle because none of the angles is a right angle.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41400" y="3031222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406224" progId="Equation.DSMT4">
                  <p:embed/>
                </p:oleObj>
              </mc:Choice>
              <mc:Fallback>
                <p:oleObj name="Equation" r:id="rId2" imgW="457002" imgH="40622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31222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66844" y="3115811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44" y="3115811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028700" y="362812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393359" progId="Equation.DSMT4">
                  <p:embed/>
                </p:oleObj>
              </mc:Choice>
              <mc:Fallback>
                <p:oleObj name="Equation" r:id="rId6" imgW="406048" imgH="39335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628122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197100" y="3623811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406224" progId="Equation.DSMT4">
                  <p:embed/>
                </p:oleObj>
              </mc:Choice>
              <mc:Fallback>
                <p:oleObj name="Equation" r:id="rId8" imgW="457002" imgH="4062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623811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835400" y="3708167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08167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381500" y="2557463"/>
          <a:ext cx="364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44900" imgH="406400" progId="Equation.DSMT4">
                  <p:embed/>
                </p:oleObj>
              </mc:Choice>
              <mc:Fallback>
                <p:oleObj name="Equation" r:id="rId12" imgW="3644900" imgH="406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557463"/>
                        <a:ext cx="3644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54480"/>
              </p:ext>
            </p:extLst>
          </p:nvPr>
        </p:nvGraphicFramePr>
        <p:xfrm>
          <a:off x="1863866" y="2523744"/>
          <a:ext cx="242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700" imgH="355600" progId="Equation.DSMT4">
                  <p:embed/>
                </p:oleObj>
              </mc:Choice>
              <mc:Fallback>
                <p:oleObj name="Equation" r:id="rId14" imgW="2425700" imgH="3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866" y="2523744"/>
                        <a:ext cx="242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78330"/>
              </p:ext>
            </p:extLst>
          </p:nvPr>
        </p:nvGraphicFramePr>
        <p:xfrm>
          <a:off x="457200" y="1279525"/>
          <a:ext cx="8229600" cy="385018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9800" y="2514600"/>
            <a:ext cx="2416792" cy="729898"/>
            <a:chOff x="5889008" y="3157184"/>
            <a:chExt cx="2416792" cy="729898"/>
          </a:xfrm>
        </p:grpSpPr>
        <p:sp>
          <p:nvSpPr>
            <p:cNvPr id="6" name="Rectangle 5"/>
            <p:cNvSpPr/>
            <p:nvPr/>
          </p:nvSpPr>
          <p:spPr>
            <a:xfrm>
              <a:off x="5889008" y="3399432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8264" y="3157184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505200"/>
              <a:ext cx="2362200" cy="381882"/>
              <a:chOff x="5943600" y="3505200"/>
              <a:chExt cx="2362200" cy="38188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7543800" y="35341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92088" y="3491552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729008"/>
              </p:ext>
            </p:extLst>
          </p:nvPr>
        </p:nvGraphicFramePr>
        <p:xfrm>
          <a:off x="457200" y="1279525"/>
          <a:ext cx="8229600" cy="34241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 (called 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0"/>
            <a:ext cx="29162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Procedure: 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35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endParaRPr lang="en-US" sz="2600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1884065"/>
            <a:ext cx="4297680" cy="16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269151"/>
              </p:ext>
            </p:extLst>
          </p:nvPr>
        </p:nvGraphicFramePr>
        <p:xfrm>
          <a:off x="457200" y="1279525"/>
          <a:ext cx="8229600" cy="34448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83717536"/>
              </p:ext>
            </p:extLst>
          </p:nvPr>
        </p:nvGraphicFramePr>
        <p:xfrm>
          <a:off x="2185987" y="2243307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317500" progId="Equation.DSMT4">
                  <p:embed/>
                </p:oleObj>
              </mc:Choice>
              <mc:Fallback>
                <p:oleObj name="Equation" r:id="rId2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243307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4385123"/>
              </p:ext>
            </p:extLst>
          </p:nvPr>
        </p:nvGraphicFramePr>
        <p:xfrm>
          <a:off x="4495800" y="2209800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91973" progId="Equation.DSMT4">
                  <p:embed/>
                </p:oleObj>
              </mc:Choice>
              <mc:Fallback>
                <p:oleObj name="Equation" r:id="rId4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644775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171199"/>
              </p:ext>
            </p:extLst>
          </p:nvPr>
        </p:nvGraphicFramePr>
        <p:xfrm>
          <a:off x="457200" y="1279525"/>
          <a:ext cx="8229600" cy="3758744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2839363"/>
              </p:ext>
            </p:extLst>
          </p:nvPr>
        </p:nvGraphicFramePr>
        <p:xfrm>
          <a:off x="4502150" y="22098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91960" progId="Equation.DSMT4">
                  <p:embed/>
                </p:oleObj>
              </mc:Choice>
              <mc:Fallback>
                <p:oleObj name="Equation" r:id="rId2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2098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80507460"/>
              </p:ext>
            </p:extLst>
          </p:nvPr>
        </p:nvGraphicFramePr>
        <p:xfrm>
          <a:off x="2362200" y="2239084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317160" progId="Equation.DSMT4">
                  <p:embed/>
                </p:oleObj>
              </mc:Choice>
              <mc:Fallback>
                <p:oleObj name="Equation" r:id="rId4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39084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1780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1582</Words>
  <Application>Microsoft Office PowerPoint</Application>
  <PresentationFormat>On-screen Show (4:3)</PresentationFormat>
  <Paragraphs>240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NSimSun</vt:lpstr>
      <vt:lpstr>Arial</vt:lpstr>
      <vt:lpstr>Calibri</vt:lpstr>
      <vt:lpstr>Courier New</vt:lpstr>
      <vt:lpstr>Symbol</vt:lpstr>
      <vt:lpstr>Office Theme</vt:lpstr>
      <vt:lpstr>Equation</vt:lpstr>
      <vt:lpstr>Section 9.R.1</vt:lpstr>
      <vt:lpstr>Definition: Point, Line, Plane</vt:lpstr>
      <vt:lpstr>Definition: Point, Line, Plane (cont.)</vt:lpstr>
      <vt:lpstr>Definition: Point, Line, Plane (cont.)</vt:lpstr>
      <vt:lpstr>Definition: Ray and Angle</vt:lpstr>
      <vt:lpstr>Definition: Ray and Angle (cont.)</vt:lpstr>
      <vt:lpstr>Procedure: Labeling Angles</vt:lpstr>
      <vt:lpstr>Definition: Angles Classified by Measure</vt:lpstr>
      <vt:lpstr>Definition: Angles Classified by Measure (cont.)</vt:lpstr>
      <vt:lpstr>Definition: Angles Classified by Measure (cont.)</vt:lpstr>
      <vt:lpstr>Definition: Angles Classified by Measure (cont.)</vt:lpstr>
      <vt:lpstr>Example 1:  Measuring Angles</vt:lpstr>
      <vt:lpstr>Example 2:  Identifying Angles</vt:lpstr>
      <vt:lpstr>Definition: 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 Identifying Congruent Angles</vt:lpstr>
      <vt:lpstr>Definition: Vertical Angles</vt:lpstr>
      <vt:lpstr>Example 6:  Calculating Measures of Angles</vt:lpstr>
      <vt:lpstr>Example 6:  Measures of Vertical Angles (cont.)</vt:lpstr>
      <vt:lpstr>Example 6:  Measures of Vertical Angles (cont.)</vt:lpstr>
      <vt:lpstr>Definition: Adjacent Angles</vt:lpstr>
      <vt:lpstr>Example 7:  Finding Adjacent Angles</vt:lpstr>
      <vt:lpstr>Example 7:  Finding Adjacent Angles (cont.)</vt:lpstr>
      <vt:lpstr>Definition: Parallel Lines and Perpendicular Lines</vt:lpstr>
      <vt:lpstr>Definition: Parallel Lines and Perpendicular Lines (cont.)</vt:lpstr>
      <vt:lpstr>Procedure: Parallel Lines and a Transversal</vt:lpstr>
      <vt:lpstr>Example 8: Calculating Measures of Angles</vt:lpstr>
      <vt:lpstr>Example 8: Calculating Measures of Angles (cont.)</vt:lpstr>
      <vt:lpstr>Example 8: Calculating Measures of Angles (cont.)</vt:lpstr>
      <vt:lpstr>Note</vt:lpstr>
      <vt:lpstr>Definition: Triangles Classified by Sides</vt:lpstr>
      <vt:lpstr>Definition: Triangles Classified by Sides (cont.)</vt:lpstr>
      <vt:lpstr>Definition: Triangles Classified by Sides (cont.)</vt:lpstr>
      <vt:lpstr>Definition: Triangles Classified by Angles</vt:lpstr>
      <vt:lpstr>Definition: Triangles Classified by Angles (cont.)</vt:lpstr>
      <vt:lpstr>Definition: Triangles Classified by Angles (cont.)</vt:lpstr>
      <vt:lpstr>Properties: Three Properties of Triangles</vt:lpstr>
      <vt:lpstr>Example 9: Classifying a Triangle by Its Sides</vt:lpstr>
      <vt:lpstr>Example 10: Determining Whether a Triangle Exists</vt:lpstr>
      <vt:lpstr>Example 10: Determining Whether a Triangle Exists (cont.)</vt:lpstr>
      <vt:lpstr>Example 11: Analyzing Triangles</vt:lpstr>
      <vt:lpstr>Example 11: Analyzing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Life Mathematically Plus Integrated Review, 2nd Edition</dc:title>
  <dc:creator>Hawkes Learning</dc:creator>
  <cp:lastModifiedBy>Jolie Even</cp:lastModifiedBy>
  <cp:revision>196</cp:revision>
  <dcterms:created xsi:type="dcterms:W3CDTF">2013-04-26T14:43:13Z</dcterms:created>
  <dcterms:modified xsi:type="dcterms:W3CDTF">2024-07-23T14:53:23Z</dcterms:modified>
</cp:coreProperties>
</file>