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6" r:id="rId3"/>
    <p:sldId id="260" r:id="rId4"/>
    <p:sldId id="277" r:id="rId5"/>
    <p:sldId id="261" r:id="rId6"/>
    <p:sldId id="273" r:id="rId7"/>
    <p:sldId id="262" r:id="rId8"/>
    <p:sldId id="264" r:id="rId9"/>
    <p:sldId id="275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2" clrIdx="0"/>
  <p:cmAuthor id="1" name="Anna Tavormina" initials="AT" lastIdx="1" clrIdx="1">
    <p:extLst>
      <p:ext uri="{19B8F6BF-5375-455C-9EA6-DF929625EA0E}">
        <p15:presenceInfo xmlns:p15="http://schemas.microsoft.com/office/powerpoint/2012/main" userId="Anna Tavormina" providerId="None"/>
      </p:ext>
    </p:extLst>
  </p:cmAuthor>
  <p:cmAuthor id="2" name="Nagesh" initials="N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C7C9E"/>
    <a:srgbClr val="1F497D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27" autoAdjust="0"/>
    <p:restoredTop sz="94660"/>
  </p:normalViewPr>
  <p:slideViewPr>
    <p:cSldViewPr>
      <p:cViewPr varScale="1">
        <p:scale>
          <a:sx n="111" d="100"/>
          <a:sy n="111" d="100"/>
        </p:scale>
        <p:origin x="19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12" Type="http://schemas.openxmlformats.org/officeDocument/2006/relationships/image" Target="../media/image51.png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oleObject" Target="../embeddings/oleObject53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image" Target="../media/image57.png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5.wmf"/><Relationship Id="rId14" Type="http://schemas.openxmlformats.org/officeDocument/2006/relationships/image" Target="../media/image5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png"/><Relationship Id="rId4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41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=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+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+ 4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66783"/>
            <a:ext cx="8229600" cy="46935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412939"/>
              </p:ext>
            </p:extLst>
          </p:nvPr>
        </p:nvGraphicFramePr>
        <p:xfrm>
          <a:off x="609600" y="3124194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447" imgH="393539" progId="Equation.DSMT4">
                  <p:embed/>
                </p:oleObj>
              </mc:Choice>
              <mc:Fallback>
                <p:oleObj name="Equation" r:id="rId2" imgW="1663447" imgH="39353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194"/>
                        <a:ext cx="1663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120950"/>
              </p:ext>
            </p:extLst>
          </p:nvPr>
        </p:nvGraphicFramePr>
        <p:xfrm>
          <a:off x="609600" y="3695694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864" imgH="393539" progId="Equation.DSMT4">
                  <p:embed/>
                </p:oleObj>
              </mc:Choice>
              <mc:Fallback>
                <p:oleObj name="Equation" r:id="rId4" imgW="1764864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95694"/>
                        <a:ext cx="1765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777150"/>
              </p:ext>
            </p:extLst>
          </p:nvPr>
        </p:nvGraphicFramePr>
        <p:xfrm>
          <a:off x="611124" y="4286244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393480" progId="Equation.DSMT4">
                  <p:embed/>
                </p:oleObj>
              </mc:Choice>
              <mc:Fallback>
                <p:oleObj name="Equation" r:id="rId6" imgW="114300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24" y="4286244"/>
                        <a:ext cx="1143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222393"/>
              </p:ext>
            </p:extLst>
          </p:nvPr>
        </p:nvGraphicFramePr>
        <p:xfrm>
          <a:off x="762000" y="481330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908" imgH="444247" progId="Equation.DSMT4">
                  <p:embed/>
                </p:oleObj>
              </mc:Choice>
              <mc:Fallback>
                <p:oleObj name="Equation" r:id="rId8" imgW="1269908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13300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625133"/>
              </p:ext>
            </p:extLst>
          </p:nvPr>
        </p:nvGraphicFramePr>
        <p:xfrm>
          <a:off x="2057400" y="49530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923" imgH="292123" progId="Equation.DSMT4">
                  <p:embed/>
                </p:oleObj>
              </mc:Choice>
              <mc:Fallback>
                <p:oleObj name="Equation" r:id="rId10" imgW="596923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53000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803058" y="1752600"/>
            <a:ext cx="2908909" cy="160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Finding the Length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the Hypotenuse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16467"/>
            <a:ext cx="82296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Find the length of the hypotenuse (to the nearest hundredth) of a right triangle in which both legs have a length of </a:t>
            </a:r>
            <a:r>
              <a:rPr lang="en-US" i="0" dirty="0">
                <a:solidFill>
                  <a:srgbClr val="0000FF"/>
                </a:solidFill>
              </a:rPr>
              <a:t>1 meter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Let </a:t>
            </a:r>
            <a:r>
              <a:rPr lang="en-US" i="1" dirty="0"/>
              <a:t>c</a:t>
            </a:r>
            <a:r>
              <a:rPr lang="en-US" dirty="0"/>
              <a:t> = the length of the hypotenuse</a:t>
            </a:r>
          </a:p>
          <a:p>
            <a:r>
              <a:rPr lang="en-US" dirty="0"/>
              <a:t>Now, by the Pythagorean Theorem: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429000" y="5519956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01" imgH="444247" progId="Equation.DSMT4">
                  <p:embed/>
                </p:oleObj>
              </mc:Choice>
              <mc:Fallback>
                <p:oleObj name="Equation" r:id="rId4" imgW="469601" imgH="4442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19956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62050" y="3979178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7052" imgH="381092" progId="Equation.DSMT4">
                  <p:embed/>
                </p:oleObj>
              </mc:Choice>
              <mc:Fallback>
                <p:oleObj name="Equation" r:id="rId6" imgW="1537052" imgH="381092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979178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43000" y="4446806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7541" imgH="380862" progId="Equation.DSMT4">
                  <p:embed/>
                </p:oleObj>
              </mc:Choice>
              <mc:Fallback>
                <p:oleObj name="Equation" r:id="rId8" imgW="1777541" imgH="380862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46806"/>
                        <a:ext cx="177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301750" y="4872489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08" imgH="444247" progId="Equation.DSMT4">
                  <p:embed/>
                </p:oleObj>
              </mc:Choice>
              <mc:Fallback>
                <p:oleObj name="Equation" r:id="rId10" imgW="965108" imgH="44424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4872489"/>
                        <a:ext cx="965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23527" y="2286000"/>
            <a:ext cx="286327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1309906" y="5431289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233" imgH="292123" progId="Equation.DSMT4">
                  <p:embed/>
                </p:oleObj>
              </mc:Choice>
              <mc:Fallback>
                <p:oleObj name="Equation" r:id="rId13" imgW="1117233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906" y="5431289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352800" y="5080233"/>
            <a:ext cx="541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length of the hypotenuse is                    </a:t>
            </a:r>
          </a:p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8"/>
                </a:solidFill>
              </a:rPr>
              <a:t>      meters</a:t>
            </a:r>
            <a:r>
              <a:rPr lang="en-US" sz="2800" dirty="0"/>
              <a:t> (or about </a:t>
            </a:r>
            <a:r>
              <a:rPr lang="en-US" sz="2800" dirty="0">
                <a:solidFill>
                  <a:srgbClr val="FF0008"/>
                </a:solidFill>
              </a:rPr>
              <a:t>1.41 meters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862" imgH="792656" progId="Equation.DSMT4">
                  <p:embed/>
                </p:oleObj>
              </mc:Choice>
              <mc:Fallback>
                <p:oleObj name="Equation" r:id="rId4" imgW="457862" imgH="79265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3114675"/>
            <a:ext cx="25717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</a:t>
            </a:r>
            <a:r>
              <a:rPr lang="en-US" i="0" dirty="0">
                <a:solidFill>
                  <a:schemeClr val="tx1"/>
                </a:solidFill>
              </a:rPr>
              <a:t>long.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623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Theorem,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893" imgH="380862" progId="Equation.DSMT4">
                  <p:embed/>
                </p:oleObj>
              </mc:Choice>
              <mc:Fallback>
                <p:oleObj name="Equation" r:id="rId2" imgW="1942893" imgH="38086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6987" imgH="380862" progId="Equation.DSMT4">
                  <p:embed/>
                </p:oleObj>
              </mc:Choice>
              <mc:Fallback>
                <p:oleObj name="Equation" r:id="rId4" imgW="2056987" imgH="38086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135" imgH="380633" progId="Equation.DSMT4">
                  <p:embed/>
                </p:oleObj>
              </mc:Choice>
              <mc:Fallback>
                <p:oleObj name="Equation" r:id="rId6" imgW="1231135" imgH="3806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7" imgH="444247" progId="Equation.DSMT4">
                  <p:embed/>
                </p:oleObj>
              </mc:Choice>
              <mc:Fallback>
                <p:oleObj name="Equation" r:id="rId8" imgW="1358647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78" imgH="292123" progId="Equation.DSMT4">
                  <p:embed/>
                </p:oleObj>
              </mc:Choice>
              <mc:Fallback>
                <p:oleObj name="Equation" r:id="rId10" imgW="1091878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44" imgH="652519" progId="Equation.DSMT4">
                  <p:embed/>
                </p:oleObj>
              </mc:Choice>
              <mc:Fallback>
                <p:oleObj name="Equation" r:id="rId2" imgW="451744" imgH="65251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810951"/>
              </p:ext>
            </p:extLst>
          </p:nvPr>
        </p:nvGraphicFramePr>
        <p:xfrm>
          <a:off x="2273300" y="1313561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418893" progId="Equation.DSMT4">
                  <p:embed/>
                </p:oleObj>
              </mc:Choice>
              <mc:Fallback>
                <p:oleObj name="Equation" r:id="rId4" imgW="444247" imgH="41889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313561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680473"/>
              </p:ext>
            </p:extLst>
          </p:nvPr>
        </p:nvGraphicFramePr>
        <p:xfrm>
          <a:off x="5404556" y="273314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814" imgH="457200" progId="Equation.DSMT4">
                  <p:embed/>
                </p:oleObj>
              </mc:Choice>
              <mc:Fallback>
                <p:oleObj name="Equation" r:id="rId6" imgW="736814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556" y="273314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2: 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339" imgH="317477" progId="Equation.DSMT4">
                  <p:embed/>
                </p:oleObj>
              </mc:Choice>
              <mc:Fallback>
                <p:oleObj name="Equation" r:id="rId2" imgW="698339" imgH="317477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257" imgH="317286" progId="Equation.DSMT4">
                  <p:embed/>
                </p:oleObj>
              </mc:Choice>
              <mc:Fallback>
                <p:oleObj name="Equation" r:id="rId4" imgW="723257" imgH="31728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16" imgH="330154" progId="Equation.DSMT4">
                  <p:embed/>
                </p:oleObj>
              </mc:Choice>
              <mc:Fallback>
                <p:oleObj name="Equation" r:id="rId6" imgW="711016" imgH="330154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464" imgH="330154" progId="Equation.DSMT4">
                  <p:embed/>
                </p:oleObj>
              </mc:Choice>
              <mc:Fallback>
                <p:oleObj name="Equation" r:id="rId8" imgW="850464" imgH="330154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61074"/>
              </p:ext>
            </p:extLst>
          </p:nvPr>
        </p:nvGraphicFramePr>
        <p:xfrm>
          <a:off x="1035050" y="3581400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330120" progId="Equation.DSMT4">
                  <p:embed/>
                </p:oleObj>
              </mc:Choice>
              <mc:Fallback>
                <p:oleObj name="Equation" r:id="rId10" imgW="812520" imgH="33012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81400"/>
                        <a:ext cx="812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464" imgH="330154" progId="Equation.DSMT4">
                  <p:embed/>
                </p:oleObj>
              </mc:Choice>
              <mc:Fallback>
                <p:oleObj name="Equation" r:id="rId12" imgW="850464" imgH="330154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464" imgH="330154" progId="Equation.DSMT4">
                  <p:embed/>
                </p:oleObj>
              </mc:Choice>
              <mc:Fallback>
                <p:oleObj name="Equation" r:id="rId14" imgW="850464" imgH="330154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464" imgH="330154" progId="Equation.DSMT4">
                  <p:embed/>
                </p:oleObj>
              </mc:Choice>
              <mc:Fallback>
                <p:oleObj name="Equation" r:id="rId16" imgW="850464" imgH="330154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7787" imgH="330154" progId="Equation.DSMT4">
                  <p:embed/>
                </p:oleObj>
              </mc:Choice>
              <mc:Fallback>
                <p:oleObj name="Equation" r:id="rId18" imgW="837787" imgH="330154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878" imgH="330154" progId="Equation.DSMT4">
                  <p:embed/>
                </p:oleObj>
              </mc:Choice>
              <mc:Fallback>
                <p:oleObj name="Equation" r:id="rId20" imgW="1091878" imgH="330154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01" imgH="317477" progId="Equation.DSMT4">
                  <p:embed/>
                </p:oleObj>
              </mc:Choice>
              <mc:Fallback>
                <p:oleObj name="Equation" r:id="rId22" imgW="1079201" imgH="317477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878" imgH="317477" progId="Equation.DSMT4">
                  <p:embed/>
                </p:oleObj>
              </mc:Choice>
              <mc:Fallback>
                <p:oleObj name="Equation" r:id="rId24" imgW="1091878" imgH="317477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79201" imgH="330154" progId="Equation.DSMT4">
                  <p:embed/>
                </p:oleObj>
              </mc:Choice>
              <mc:Fallback>
                <p:oleObj name="Equation" r:id="rId26" imgW="1079201" imgH="330154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91878" imgH="330154" progId="Equation.DSMT4">
                  <p:embed/>
                </p:oleObj>
              </mc:Choice>
              <mc:Fallback>
                <p:oleObj name="Equation" r:id="rId28" imgW="1091878" imgH="33015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878" imgH="330154" progId="Equation.DSMT4">
                  <p:embed/>
                </p:oleObj>
              </mc:Choice>
              <mc:Fallback>
                <p:oleObj name="Equation" r:id="rId30" imgW="1091878" imgH="330154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79201" imgH="330154" progId="Equation.DSMT4">
                  <p:embed/>
                </p:oleObj>
              </mc:Choice>
              <mc:Fallback>
                <p:oleObj name="Equation" r:id="rId32" imgW="1079201" imgH="330154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878" imgH="330154" progId="Equation.DSMT4">
                  <p:embed/>
                </p:oleObj>
              </mc:Choice>
              <mc:Fallback>
                <p:oleObj name="Equation" r:id="rId34" imgW="1091878" imgH="3301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04556" imgH="330154" progId="Equation.DSMT4">
                  <p:embed/>
                </p:oleObj>
              </mc:Choice>
              <mc:Fallback>
                <p:oleObj name="Equation" r:id="rId36" imgW="1104556" imgH="3301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91878" imgH="330154" progId="Equation.DSMT4">
                  <p:embed/>
                </p:oleObj>
              </mc:Choice>
              <mc:Fallback>
                <p:oleObj name="Equation" r:id="rId38" imgW="1091878" imgH="330154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04556" imgH="330154" progId="Equation.DSMT4">
                  <p:embed/>
                </p:oleObj>
              </mc:Choice>
              <mc:Fallback>
                <p:oleObj name="Equation" r:id="rId40" imgW="1104556" imgH="330154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01" imgH="380862" progId="Equation.DSMT4">
                  <p:embed/>
                </p:oleObj>
              </mc:Choice>
              <mc:Fallback>
                <p:oleObj name="Equation" r:id="rId2" imgW="469601" imgH="38086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85" imgH="368407" progId="Equation.DSMT4">
                  <p:embed/>
                </p:oleObj>
              </mc:Choice>
              <mc:Fallback>
                <p:oleObj name="Equation" r:id="rId4" imgW="469885" imgH="368407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756" imgH="292123" progId="Equation.DSMT4">
                  <p:embed/>
                </p:oleObj>
              </mc:Choice>
              <mc:Fallback>
                <p:oleObj name="Equation" r:id="rId6" imgW="799756" imgH="29212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401" imgH="279446" progId="Equation.DSMT4">
                  <p:embed/>
                </p:oleObj>
              </mc:Choice>
              <mc:Fallback>
                <p:oleObj name="Equation" r:id="rId8" imgW="774401" imgH="279446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01" imgH="380862" progId="Equation.DSMT4">
                  <p:embed/>
                </p:oleObj>
              </mc:Choice>
              <mc:Fallback>
                <p:oleObj name="Equation" r:id="rId10" imgW="469601" imgH="380862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85" imgH="368407" progId="Equation.DSMT4">
                  <p:embed/>
                </p:oleObj>
              </mc:Choice>
              <mc:Fallback>
                <p:oleObj name="Equation" r:id="rId12" imgW="469885" imgH="36840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110" imgH="444247" progId="Equation.DSMT4">
                  <p:embed/>
                </p:oleObj>
              </mc:Choice>
              <mc:Fallback>
                <p:oleObj name="Equation" r:id="rId2" imgW="825110" imgH="4442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31" imgH="444247" progId="Equation.DSMT4">
                  <p:embed/>
                </p:oleObj>
              </mc:Choice>
              <mc:Fallback>
                <p:oleObj name="Equation" r:id="rId4" imgW="647631" imgH="44424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233" imgH="291947" progId="Equation.DSMT4">
                  <p:embed/>
                </p:oleObj>
              </mc:Choice>
              <mc:Fallback>
                <p:oleObj name="Equation" r:id="rId6" imgW="609233" imgH="2919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570" imgH="292123" progId="Equation.DSMT4">
                  <p:embed/>
                </p:oleObj>
              </mc:Choice>
              <mc:Fallback>
                <p:oleObj name="Equation" r:id="rId8" imgW="431570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110" imgH="444247" progId="Equation.DSMT4">
                  <p:embed/>
                </p:oleObj>
              </mc:Choice>
              <mc:Fallback>
                <p:oleObj name="Equation" r:id="rId10" imgW="825110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31" imgH="444247" progId="Equation.DSMT4">
                  <p:embed/>
                </p:oleObj>
              </mc:Choice>
              <mc:Fallback>
                <p:oleObj name="Equation" r:id="rId12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01" imgH="444247" progId="Equation.DSMT4">
                  <p:embed/>
                </p:oleObj>
              </mc:Choice>
              <mc:Fallback>
                <p:oleObj name="Equation" r:id="rId2" imgW="469601" imgH="4442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31" imgH="444247" progId="Equation.DSMT4">
                  <p:embed/>
                </p:oleObj>
              </mc:Choice>
              <mc:Fallback>
                <p:oleObj name="Equation" r:id="rId4" imgW="647631" imgH="44424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01" imgH="444247" progId="Equation.DSMT4">
                  <p:embed/>
                </p:oleObj>
              </mc:Choice>
              <mc:Fallback>
                <p:oleObj name="Equation" r:id="rId6" imgW="469601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31" imgH="444247" progId="Equation.DSMT4">
                  <p:embed/>
                </p:oleObj>
              </mc:Choice>
              <mc:Fallback>
                <p:oleObj name="Equation" r:id="rId8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231" imgH="279446" progId="Equation.DSMT4">
                  <p:embed/>
                </p:oleObj>
              </mc:Choice>
              <mc:Fallback>
                <p:oleObj name="Equation" r:id="rId10" imgW="1257231" imgH="27944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585" imgH="292123" progId="Equation.DSMT4">
                  <p:embed/>
                </p:oleObj>
              </mc:Choice>
              <mc:Fallback>
                <p:oleObj name="Equation" r:id="rId12" imgW="1282585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970318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Hypotenuse: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Leg: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hypotenuse)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3581400"/>
            <a:ext cx="2514600" cy="139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37671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810000" y="2743200"/>
            <a:ext cx="3571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90676"/>
              </p:ext>
            </p:extLst>
          </p:nvPr>
        </p:nvGraphicFramePr>
        <p:xfrm>
          <a:off x="1123950" y="35814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393480" progId="Equation.DSMT4">
                  <p:embed/>
                </p:oleObj>
              </mc:Choice>
              <mc:Fallback>
                <p:oleObj name="Equation" r:id="rId3" imgW="1638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5814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626</Words>
  <Application>Microsoft Office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Courier New</vt:lpstr>
      <vt:lpstr>Arial</vt:lpstr>
      <vt:lpstr>Calibri</vt:lpstr>
      <vt:lpstr>Office Theme</vt:lpstr>
      <vt:lpstr>Equation</vt:lpstr>
      <vt:lpstr>Section 9.R.2</vt:lpstr>
      <vt:lpstr>Square Roots</vt:lpstr>
      <vt:lpstr>Definition: Terminology of Radicals</vt:lpstr>
      <vt:lpstr>Square Roots</vt:lpstr>
      <vt:lpstr>Example 1: Evaluating Perfect Squares</vt:lpstr>
      <vt:lpstr>Example 2: Evaluating Square Roots</vt:lpstr>
      <vt:lpstr>Example 3: Calculating Square Roots Using a Calculator</vt:lpstr>
      <vt:lpstr>Definition: Terms Related to Right Triangles</vt:lpstr>
      <vt:lpstr>Theorem: The Pythagorean Theorem</vt:lpstr>
      <vt:lpstr>Example 4: Verifying Right Triangles</vt:lpstr>
      <vt:lpstr>Example 5: Finding the Length of the Hypotenuse</vt:lpstr>
      <vt:lpstr>Example 6: Finding the Length of  the Hypotenuse</vt:lpstr>
      <vt:lpstr>Example 7: Application: Finding the Length of the Hypotenuse</vt:lpstr>
      <vt:lpstr>Example 7: Application: Finding the Length of the Hypotenuse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96</cp:revision>
  <dcterms:created xsi:type="dcterms:W3CDTF">2013-04-26T14:43:13Z</dcterms:created>
  <dcterms:modified xsi:type="dcterms:W3CDTF">2024-07-23T14:58:33Z</dcterms:modified>
</cp:coreProperties>
</file>