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0" r:id="rId4"/>
    <p:sldId id="272" r:id="rId5"/>
    <p:sldId id="281" r:id="rId6"/>
    <p:sldId id="279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1" d="100"/>
          <a:sy n="111" d="100"/>
        </p:scale>
        <p:origin x="18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Algebraic Expressions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To Evaluate an Algebraic Expression 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Algebraic Expressions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167C3BC-9B38-41F9-BBD8-BC0DBAD30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096405"/>
              </p:ext>
            </p:extLst>
          </p:nvPr>
        </p:nvGraphicFramePr>
        <p:xfrm>
          <a:off x="650631" y="1290613"/>
          <a:ext cx="389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800" imgH="291960" progId="Equation.DSMT4">
                  <p:embed/>
                </p:oleObj>
              </mc:Choice>
              <mc:Fallback>
                <p:oleObj name="Equation" r:id="rId2" imgW="38988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0631" y="1290613"/>
                        <a:ext cx="38989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1DA964B-EE9D-49FE-8B25-3D65E5C78865}"/>
              </a:ext>
            </a:extLst>
          </p:cNvPr>
          <p:cNvSpPr txBox="1"/>
          <p:nvPr/>
        </p:nvSpPr>
        <p:spPr>
          <a:xfrm>
            <a:off x="650631" y="1757209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Solution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A938C3A-BDB4-4C80-B480-E3ACD34218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402042"/>
              </p:ext>
            </p:extLst>
          </p:nvPr>
        </p:nvGraphicFramePr>
        <p:xfrm>
          <a:off x="914400" y="2172248"/>
          <a:ext cx="283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31760" imgH="914400" progId="Equation.DSMT4">
                  <p:embed/>
                </p:oleObj>
              </mc:Choice>
              <mc:Fallback>
                <p:oleObj name="Equation" r:id="rId4" imgW="283176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2172248"/>
                        <a:ext cx="28321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8D892F7-9992-4CAD-B8A6-C440E19E7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062413"/>
              </p:ext>
            </p:extLst>
          </p:nvPr>
        </p:nvGraphicFramePr>
        <p:xfrm>
          <a:off x="681893" y="3280488"/>
          <a:ext cx="417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78160" imgH="291960" progId="Equation.DSMT4">
                  <p:embed/>
                </p:oleObj>
              </mc:Choice>
              <mc:Fallback>
                <p:oleObj name="Equation" r:id="rId6" imgW="417816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167C3BC-9B38-41F9-BBD8-BC0DBAD30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1893" y="3280488"/>
                        <a:ext cx="417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9D0A68-917F-4F29-8BF7-4F155D37B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900451"/>
              </p:ext>
            </p:extLst>
          </p:nvPr>
        </p:nvGraphicFramePr>
        <p:xfrm>
          <a:off x="914400" y="4189184"/>
          <a:ext cx="4356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56000" imgH="914400" progId="Equation.DSMT4">
                  <p:embed/>
                </p:oleObj>
              </mc:Choice>
              <mc:Fallback>
                <p:oleObj name="Equation" r:id="rId8" imgW="4356000" imgH="914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A938C3A-BDB4-4C80-B480-E3ACD34218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14400" y="4189184"/>
                        <a:ext cx="43561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A35E56BC-2174-47E0-8191-E297328780DC}"/>
              </a:ext>
            </a:extLst>
          </p:cNvPr>
          <p:cNvSpPr txBox="1"/>
          <p:nvPr/>
        </p:nvSpPr>
        <p:spPr>
          <a:xfrm>
            <a:off x="650631" y="3737688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Solution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Simplifying and Evaluating Algebraic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Simplify and evaluate</a:t>
            </a:r>
          </a:p>
          <a:p>
            <a:pPr>
              <a:tabLst>
                <a:tab pos="457200" algn="l"/>
              </a:tabLst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sz="2000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sz="2000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sz="2000" dirty="0"/>
              <a:t>Now, substitute −3 for </a:t>
            </a:r>
            <a:r>
              <a:rPr lang="en-US" sz="2000" i="1" dirty="0"/>
              <a:t>x </a:t>
            </a:r>
            <a:r>
              <a:rPr lang="en-US" sz="2000" dirty="0"/>
              <a:t>(using parentheses around −3 to be sure the signs are correct), and evaluate this simplified expression by following the rules for order of operations.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88F04CB-40C2-4616-BD42-D2D5470268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82918"/>
              </p:ext>
            </p:extLst>
          </p:nvPr>
        </p:nvGraphicFramePr>
        <p:xfrm>
          <a:off x="2895600" y="1216343"/>
          <a:ext cx="2260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253800" progId="Equation.DSMT4">
                  <p:embed/>
                </p:oleObj>
              </mc:Choice>
              <mc:Fallback>
                <p:oleObj name="Equation" r:id="rId2" imgW="22604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95600" y="1216343"/>
                        <a:ext cx="22606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14E71D4-AEE2-4CC6-BF67-363130F87C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83588"/>
              </p:ext>
            </p:extLst>
          </p:nvPr>
        </p:nvGraphicFramePr>
        <p:xfrm>
          <a:off x="3327400" y="2794000"/>
          <a:ext cx="2489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89040" imgH="634680" progId="Equation.DSMT4">
                  <p:embed/>
                </p:oleObj>
              </mc:Choice>
              <mc:Fallback>
                <p:oleObj name="Equation" r:id="rId4" imgW="248904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27400" y="2794000"/>
                        <a:ext cx="24892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E9CD12A-E9A8-4A10-ACBC-89A1CE2186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686276"/>
              </p:ext>
            </p:extLst>
          </p:nvPr>
        </p:nvGraphicFramePr>
        <p:xfrm>
          <a:off x="3581400" y="4546600"/>
          <a:ext cx="18415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1066680" progId="Equation.DSMT4">
                  <p:embed/>
                </p:oleObj>
              </mc:Choice>
              <mc:Fallback>
                <p:oleObj name="Equation" r:id="rId6" imgW="1841400" imgH="1066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81400" y="4546600"/>
                        <a:ext cx="18415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D771E1AD-A205-477E-A20A-82E8DD62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3: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98757D0F-DCFD-461D-ADD9-831F78BB1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Simplify and evaluate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1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0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Now, substitute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</a:t>
            </a:r>
            <a:r>
              <a:rPr lang="en-US" sz="2000" dirty="0">
                <a:solidFill>
                  <a:schemeClr val="tx1"/>
                </a:solidFill>
              </a:rPr>
              <a:t>1 for </a:t>
            </a:r>
            <a:r>
              <a:rPr lang="en-US" sz="2000" i="1" dirty="0">
                <a:solidFill>
                  <a:schemeClr val="tx1"/>
                </a:solidFill>
              </a:rPr>
              <a:t>x</a:t>
            </a:r>
            <a:r>
              <a:rPr lang="en-US" sz="2000" dirty="0">
                <a:solidFill>
                  <a:schemeClr val="tx1"/>
                </a:solidFill>
              </a:rPr>
              <a:t> and evaluate.</a:t>
            </a: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F1F68525-FC0E-428A-9ABE-137B5C0C48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67679"/>
              </p:ext>
            </p:extLst>
          </p:nvPr>
        </p:nvGraphicFramePr>
        <p:xfrm>
          <a:off x="2083594" y="2362200"/>
          <a:ext cx="497681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65480" imgH="761760" progId="Equation.DSMT4">
                  <p:embed/>
                </p:oleObj>
              </mc:Choice>
              <mc:Fallback>
                <p:oleObj name="Equation" r:id="rId2" imgW="4965480" imgH="76176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594" y="2362200"/>
                        <a:ext cx="497681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60135CE0-22F3-4BF1-84FA-923B998B5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149897"/>
              </p:ext>
            </p:extLst>
          </p:nvPr>
        </p:nvGraphicFramePr>
        <p:xfrm>
          <a:off x="2970374" y="1322465"/>
          <a:ext cx="37131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360" imgH="304560" progId="Equation.DSMT4">
                  <p:embed/>
                </p:oleObj>
              </mc:Choice>
              <mc:Fallback>
                <p:oleObj name="Equation" r:id="rId4" imgW="3708360" imgH="30456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374" y="1322465"/>
                        <a:ext cx="371316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20">
            <a:extLst>
              <a:ext uri="{FF2B5EF4-FFF2-40B4-BE49-F238E27FC236}">
                <a16:creationId xmlns:a16="http://schemas.microsoft.com/office/drawing/2014/main" id="{E664598E-BD7D-4F2D-B3D6-517D7667192B}"/>
              </a:ext>
            </a:extLst>
          </p:cNvPr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  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5848E11-3606-4BA0-B367-0500D05B2D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438807"/>
              </p:ext>
            </p:extLst>
          </p:nvPr>
        </p:nvGraphicFramePr>
        <p:xfrm>
          <a:off x="3632994" y="4206472"/>
          <a:ext cx="2387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520" imgH="1600200" progId="Equation.DSMT4">
                  <p:embed/>
                </p:oleObj>
              </mc:Choice>
              <mc:Fallback>
                <p:oleObj name="Equation" r:id="rId6" imgW="2387520" imgH="1600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32994" y="4206472"/>
                        <a:ext cx="2387600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014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765955"/>
              </p:ext>
            </p:extLst>
          </p:nvPr>
        </p:nvGraphicFramePr>
        <p:xfrm>
          <a:off x="3716708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03840" imgH="886680" progId="Equation.DSMT4">
                  <p:embed/>
                </p:oleObj>
              </mc:Choice>
              <mc:Fallback>
                <p:oleObj name="Equation" r:id="rId2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708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886680" progId="Equation.DSMT4">
                  <p:embed/>
                </p:oleObj>
              </mc:Choice>
              <mc:Fallback>
                <p:oleObj name="Equation" r:id="rId6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5800" imgH="264960" progId="Equation.DSMT4">
                  <p:embed/>
                </p:oleObj>
              </mc:Choice>
              <mc:Fallback>
                <p:oleObj name="Equation" r:id="rId8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4400" imgH="886680" progId="Equation.DSMT4">
                  <p:embed/>
                </p:oleObj>
              </mc:Choice>
              <mc:Fallback>
                <p:oleObj name="Equation" r:id="rId10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82400" progId="Equation.DSMT4">
                  <p:embed/>
                </p:oleObj>
              </mc:Choice>
              <mc:Fallback>
                <p:oleObj name="Equation" r:id="rId12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Simplify and evaluate </a:t>
            </a:r>
          </a:p>
          <a:p>
            <a:pPr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                                </a:t>
            </a:r>
          </a:p>
          <a:p>
            <a:pPr>
              <a:tabLst>
                <a:tab pos="457200" algn="l"/>
              </a:tabLst>
            </a:pPr>
            <a:r>
              <a:rPr lang="en-US" sz="2000" b="1" i="0" dirty="0">
                <a:solidFill>
                  <a:schemeClr val="tx1"/>
                </a:solidFill>
              </a:rPr>
              <a:t>Solution</a:t>
            </a:r>
          </a:p>
          <a:p>
            <a:pPr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000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045356"/>
              </p:ext>
            </p:extLst>
          </p:nvPr>
        </p:nvGraphicFramePr>
        <p:xfrm>
          <a:off x="3112294" y="3124029"/>
          <a:ext cx="316865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253800" progId="Equation.DSMT4">
                  <p:embed/>
                </p:oleObj>
              </mc:Choice>
              <mc:Fallback>
                <p:oleObj name="Equation" r:id="rId2" imgW="3162240" imgH="25380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2294" y="3124029"/>
                        <a:ext cx="3168650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791602"/>
              </p:ext>
            </p:extLst>
          </p:nvPr>
        </p:nvGraphicFramePr>
        <p:xfrm>
          <a:off x="2049463" y="4321175"/>
          <a:ext cx="529907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83000" imgH="1054080" progId="Equation.DSMT4">
                  <p:embed/>
                </p:oleObj>
              </mc:Choice>
              <mc:Fallback>
                <p:oleObj name="Equation" r:id="rId4" imgW="5283000" imgH="105408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4321175"/>
                        <a:ext cx="5299075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711595"/>
              </p:ext>
            </p:extLst>
          </p:nvPr>
        </p:nvGraphicFramePr>
        <p:xfrm>
          <a:off x="2787650" y="1362075"/>
          <a:ext cx="381793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97280" imgH="266400" progId="Equation.DSMT4">
                  <p:embed/>
                </p:oleObj>
              </mc:Choice>
              <mc:Fallback>
                <p:oleObj name="Equation" r:id="rId6" imgW="3797280" imgH="26640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1362075"/>
                        <a:ext cx="3817938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314447"/>
              </p:ext>
            </p:extLst>
          </p:nvPr>
        </p:nvGraphicFramePr>
        <p:xfrm>
          <a:off x="7216775" y="1362075"/>
          <a:ext cx="19208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330120" progId="Equation.DSMT4">
                  <p:embed/>
                </p:oleObj>
              </mc:Choice>
              <mc:Fallback>
                <p:oleObj name="Equation" r:id="rId8" imgW="190440" imgH="33012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1362075"/>
                        <a:ext cx="19208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204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9.R.3</vt:lpstr>
      <vt:lpstr>Procedure: To Evaluate an Algebraic Expression </vt:lpstr>
      <vt:lpstr>Example 1: Evaluating Algebraic Expressions</vt:lpstr>
      <vt:lpstr>Example 2: Simplifying and Evaluating Algebraic Expressions </vt:lpstr>
      <vt:lpstr>Completion Example 3: Simplifying and Evaluating  Algebraic Expressions</vt:lpstr>
      <vt:lpstr>Example 4: Simplifying and Evaluating  Algebraic Expressions</vt:lpstr>
      <vt:lpstr>Example 5: Simplifying and Evaluating  Algebraic Expressions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222</cp:revision>
  <dcterms:created xsi:type="dcterms:W3CDTF">2013-04-26T14:43:13Z</dcterms:created>
  <dcterms:modified xsi:type="dcterms:W3CDTF">2024-07-23T15:34:11Z</dcterms:modified>
</cp:coreProperties>
</file>