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2"/>
  </p:notesMasterIdLst>
  <p:handoutMasterIdLst>
    <p:handoutMasterId r:id="rId43"/>
  </p:handoutMasterIdLst>
  <p:sldIdLst>
    <p:sldId id="256" r:id="rId2"/>
    <p:sldId id="257" r:id="rId3"/>
    <p:sldId id="258" r:id="rId4"/>
    <p:sldId id="259" r:id="rId5"/>
    <p:sldId id="260" r:id="rId6"/>
    <p:sldId id="261" r:id="rId7"/>
    <p:sldId id="262" r:id="rId8"/>
    <p:sldId id="263" r:id="rId9"/>
    <p:sldId id="264" r:id="rId10"/>
    <p:sldId id="265" r:id="rId11"/>
    <p:sldId id="317" r:id="rId12"/>
    <p:sldId id="268" r:id="rId13"/>
    <p:sldId id="270" r:id="rId14"/>
    <p:sldId id="271" r:id="rId15"/>
    <p:sldId id="318" r:id="rId16"/>
    <p:sldId id="274" r:id="rId17"/>
    <p:sldId id="277" r:id="rId18"/>
    <p:sldId id="278" r:id="rId19"/>
    <p:sldId id="327" r:id="rId20"/>
    <p:sldId id="282" r:id="rId21"/>
    <p:sldId id="283" r:id="rId22"/>
    <p:sldId id="284" r:id="rId23"/>
    <p:sldId id="285" r:id="rId24"/>
    <p:sldId id="286" r:id="rId25"/>
    <p:sldId id="287" r:id="rId26"/>
    <p:sldId id="288" r:id="rId27"/>
    <p:sldId id="289" r:id="rId28"/>
    <p:sldId id="290" r:id="rId29"/>
    <p:sldId id="291" r:id="rId30"/>
    <p:sldId id="293" r:id="rId31"/>
    <p:sldId id="296" r:id="rId32"/>
    <p:sldId id="321" r:id="rId33"/>
    <p:sldId id="298" r:id="rId34"/>
    <p:sldId id="322" r:id="rId35"/>
    <p:sldId id="323" r:id="rId36"/>
    <p:sldId id="324" r:id="rId37"/>
    <p:sldId id="305" r:id="rId38"/>
    <p:sldId id="306" r:id="rId39"/>
    <p:sldId id="308" r:id="rId40"/>
    <p:sldId id="309" r:id="rId41"/>
  </p:sldIdLst>
  <p:sldSz cx="9144000" cy="6858000" type="screen4x3"/>
  <p:notesSz cx="6858000" cy="9144000"/>
  <p:embeddedFontLst>
    <p:embeddedFont>
      <p:font typeface="Cambria Math" panose="02040503050406030204" pitchFamily="18" charset="0"/>
      <p:regular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 id="{EE58A52E-5FAD-074B-47B9-6D0202ABF51E}" name="jeevan" initials="j" userId="S-1-5-21-1666015839-3846122634-945917319-112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11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1.fntdata"/><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1.1</a:t>
            </a:r>
          </a:p>
        </p:txBody>
      </p:sp>
      <p:sp>
        <p:nvSpPr>
          <p:cNvPr id="2" name="Text Placeholder 1"/>
          <p:cNvSpPr>
            <a:spLocks noGrp="1"/>
          </p:cNvSpPr>
          <p:nvPr>
            <p:ph type="body" sz="quarter" idx="10"/>
          </p:nvPr>
        </p:nvSpPr>
        <p:spPr/>
        <p:txBody>
          <a:bodyPr/>
          <a:lstStyle/>
          <a:p>
            <a:pPr algn="ctr"/>
            <a:r>
              <a:t>Thinking Mathematically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Inductive Reasoning</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When identifying a pattern in a sequence of numbers, there is not a set method to follow. Instead, we use trial-and-error techniques such as looking for common differences, common multiples, or other computational operations.</a:t>
            </a:r>
            <a:r>
              <a:rPr lang="en-US" sz="2600" dirty="0"/>
              <a:t> </a:t>
            </a:r>
            <a:r>
              <a:rPr lang="en-US" dirty="0"/>
              <a:t>​</a:t>
            </a:r>
          </a:p>
        </p:txBody>
      </p:sp>
      <p:pic>
        <p:nvPicPr>
          <p:cNvPr id="9" name="Picture 8" descr="Part a.  In the sequence  4, 9, 14, 19, blank">
            <a:extLst>
              <a:ext uri="{FF2B5EF4-FFF2-40B4-BE49-F238E27FC236}">
                <a16:creationId xmlns:a16="http://schemas.microsoft.com/office/drawing/2014/main" id="{A3EB299F-7F9A-2247-1CE5-BC4F034B03AF}"/>
              </a:ext>
            </a:extLst>
          </p:cNvPr>
          <p:cNvPicPr>
            <a:picLocks noChangeAspect="1"/>
          </p:cNvPicPr>
          <p:nvPr/>
        </p:nvPicPr>
        <p:blipFill>
          <a:blip r:embed="rId2"/>
          <a:stretch>
            <a:fillRect/>
          </a:stretch>
        </p:blipFill>
        <p:spPr>
          <a:xfrm>
            <a:off x="457200" y="3382701"/>
            <a:ext cx="5101412" cy="396000"/>
          </a:xfrm>
          <a:prstGeom prst="rect">
            <a:avLst/>
          </a:prstGeom>
        </p:spPr>
      </p:pic>
      <p:sp>
        <p:nvSpPr>
          <p:cNvPr id="12" name="TextBox 11">
            <a:extLst>
              <a:ext uri="{FF2B5EF4-FFF2-40B4-BE49-F238E27FC236}">
                <a16:creationId xmlns:a16="http://schemas.microsoft.com/office/drawing/2014/main" id="{31B1D270-C037-86D6-F973-3ED3E074B633}"/>
              </a:ext>
            </a:extLst>
          </p:cNvPr>
          <p:cNvSpPr txBox="1"/>
          <p:nvPr/>
        </p:nvSpPr>
        <p:spPr>
          <a:xfrm>
            <a:off x="838200" y="3772914"/>
            <a:ext cx="8001000" cy="2092881"/>
          </a:xfrm>
          <a:prstGeom prst="rect">
            <a:avLst/>
          </a:prstGeom>
          <a:noFill/>
        </p:spPr>
        <p:txBody>
          <a:bodyPr wrap="square" rtlCol="0">
            <a:spAutoFit/>
          </a:bodyPr>
          <a:lstStyle/>
          <a:p>
            <a:r>
              <a:rPr lang="en-IN" sz="2600" dirty="0"/>
              <a:t>let's begin by </a:t>
            </a:r>
            <a:r>
              <a:rPr lang="en-US" sz="2600" dirty="0"/>
              <a:t>determining whether the difference between the consecutive terms is constant; that is, whether the difference is the same for each consecutive pairs of terms or if the difference between the consecutive pairs of terms varies.</a:t>
            </a:r>
            <a:endParaRPr lang="en-IN"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Inductive Reasoning</a:t>
            </a:r>
            <a:r>
              <a:rPr lang="en-US" dirty="0"/>
              <a:t>—Slide 3</a:t>
            </a:r>
            <a:endParaRPr dirty="0"/>
          </a:p>
        </p:txBody>
      </p:sp>
      <p:pic>
        <p:nvPicPr>
          <p:cNvPr id="5" name="Picture 4" descr="A number sequence shows the numbers, 4, 9, 14, and 19. Two arrows starting from 4 and 9 point to a calculation that reads, 9 minus 4 equals to 5.  Two arrows starting from 9 and 14 point to a calculation that reads, 14 minus 9 equals to 5.  Two arrows starting from 14 and 19 point to a calculation that reads, 19 minus 14 equals to 5.">
            <a:extLst>
              <a:ext uri="{FF2B5EF4-FFF2-40B4-BE49-F238E27FC236}">
                <a16:creationId xmlns:a16="http://schemas.microsoft.com/office/drawing/2014/main" id="{50EFC27C-6955-4131-BCDF-D21804489C8D}"/>
              </a:ext>
            </a:extLst>
          </p:cNvPr>
          <p:cNvPicPr>
            <a:picLocks noChangeAspect="1"/>
          </p:cNvPicPr>
          <p:nvPr/>
        </p:nvPicPr>
        <p:blipFill>
          <a:blip r:embed="rId2"/>
          <a:stretch>
            <a:fillRect/>
          </a:stretch>
        </p:blipFill>
        <p:spPr>
          <a:xfrm>
            <a:off x="1962000" y="1371600"/>
            <a:ext cx="5220000" cy="1535289"/>
          </a:xfrm>
          <a:prstGeom prst="rect">
            <a:avLst/>
          </a:prstGeom>
        </p:spPr>
      </p:pic>
      <p:sp>
        <p:nvSpPr>
          <p:cNvPr id="3" name="Text Placeholder 2"/>
          <p:cNvSpPr>
            <a:spLocks noGrp="1"/>
          </p:cNvSpPr>
          <p:nvPr>
            <p:ph type="body" sz="quarter" idx="10"/>
          </p:nvPr>
        </p:nvSpPr>
        <p:spPr>
          <a:xfrm>
            <a:off x="471577" y="3200400"/>
            <a:ext cx="8229600" cy="2286000"/>
          </a:xfrm>
        </p:spPr>
        <p:txBody>
          <a:bodyPr>
            <a:normAutofit/>
          </a:bodyPr>
          <a:lstStyle/>
          <a:p>
            <a:r>
              <a:rPr lang="en-US" dirty="0"/>
              <a:t>We can see here that there is a common difference between each number in the sequence, making it an arithmetic sequence. The common difference is 5 and the sequence is increasing. Thus, the next term in the sequence will be 19 + 5 = 24. </a:t>
            </a:r>
            <a:r>
              <a:rPr dirty="0"/>
              <a:t>​</a:t>
            </a:r>
          </a:p>
        </p:txBody>
      </p:sp>
    </p:spTree>
    <p:extLst>
      <p:ext uri="{BB962C8B-B14F-4D97-AF65-F5344CB8AC3E}">
        <p14:creationId xmlns:p14="http://schemas.microsoft.com/office/powerpoint/2010/main" val="4045056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Inductive Reasoning</a:t>
            </a:r>
            <a:r>
              <a:rPr lang="en-US" dirty="0"/>
              <a:t>—Slide 4</a:t>
            </a:r>
            <a:endParaRPr dirty="0"/>
          </a:p>
        </p:txBody>
      </p:sp>
      <p:pic>
        <p:nvPicPr>
          <p:cNvPr id="19" name="Picture 18" descr="Part b. The sequence 2, 6, 18, 54, blank.">
            <a:extLst>
              <a:ext uri="{FF2B5EF4-FFF2-40B4-BE49-F238E27FC236}">
                <a16:creationId xmlns:a16="http://schemas.microsoft.com/office/drawing/2014/main" id="{D6F13111-6480-79F9-48F2-9D614772C470}"/>
              </a:ext>
            </a:extLst>
          </p:cNvPr>
          <p:cNvPicPr>
            <a:picLocks noChangeAspect="1"/>
          </p:cNvPicPr>
          <p:nvPr/>
        </p:nvPicPr>
        <p:blipFill>
          <a:blip r:embed="rId2"/>
          <a:stretch>
            <a:fillRect/>
          </a:stretch>
        </p:blipFill>
        <p:spPr>
          <a:xfrm>
            <a:off x="434898" y="1157080"/>
            <a:ext cx="4945380" cy="366713"/>
          </a:xfrm>
          <a:prstGeom prst="rect">
            <a:avLst/>
          </a:prstGeom>
        </p:spPr>
      </p:pic>
      <p:sp>
        <p:nvSpPr>
          <p:cNvPr id="10" name="TextBox 9">
            <a:extLst>
              <a:ext uri="{FF2B5EF4-FFF2-40B4-BE49-F238E27FC236}">
                <a16:creationId xmlns:a16="http://schemas.microsoft.com/office/drawing/2014/main" id="{9513A5C6-2034-C607-4DE0-11236E2DC48F}"/>
              </a:ext>
            </a:extLst>
          </p:cNvPr>
          <p:cNvSpPr txBox="1"/>
          <p:nvPr/>
        </p:nvSpPr>
        <p:spPr>
          <a:xfrm>
            <a:off x="5334000" y="1029287"/>
            <a:ext cx="2590800" cy="523220"/>
          </a:xfrm>
          <a:prstGeom prst="rect">
            <a:avLst/>
          </a:prstGeom>
          <a:noFill/>
        </p:spPr>
        <p:txBody>
          <a:bodyPr wrap="square" rtlCol="0">
            <a:spAutoFit/>
          </a:bodyPr>
          <a:lstStyle/>
          <a:p>
            <a:r>
              <a:rPr lang="en-US" sz="2800" dirty="0"/>
              <a:t>does not have a</a:t>
            </a:r>
            <a:endParaRPr lang="en-IN" sz="2800" dirty="0"/>
          </a:p>
        </p:txBody>
      </p:sp>
      <p:sp>
        <p:nvSpPr>
          <p:cNvPr id="13" name="TextBox 12">
            <a:extLst>
              <a:ext uri="{FF2B5EF4-FFF2-40B4-BE49-F238E27FC236}">
                <a16:creationId xmlns:a16="http://schemas.microsoft.com/office/drawing/2014/main" id="{CA77C658-5CDE-6D54-4A32-A349A36717DE}"/>
              </a:ext>
            </a:extLst>
          </p:cNvPr>
          <p:cNvSpPr txBox="1"/>
          <p:nvPr/>
        </p:nvSpPr>
        <p:spPr>
          <a:xfrm>
            <a:off x="968298" y="1447800"/>
            <a:ext cx="7696200" cy="2677656"/>
          </a:xfrm>
          <a:prstGeom prst="rect">
            <a:avLst/>
          </a:prstGeom>
          <a:noFill/>
        </p:spPr>
        <p:txBody>
          <a:bodyPr wrap="square" rtlCol="0">
            <a:spAutoFit/>
          </a:bodyPr>
          <a:lstStyle/>
          <a:p>
            <a:r>
              <a:rPr lang="en-US" sz="2800" dirty="0"/>
              <a:t>common difference between terms like we had in part a. (Check this for yourself.) Since there is no common difference, we need another approach. Perhaps there is a common multiple between the consecutive pairs of terms. We can check this by finding the quotient of consecutive pairs of terms.</a:t>
            </a:r>
            <a:endParaRPr lang="en-IN" sz="2800" dirty="0"/>
          </a:p>
        </p:txBody>
      </p:sp>
      <p:pic>
        <p:nvPicPr>
          <p:cNvPr id="5" name="Picture 4" descr="A row of numbers is placed at an equal distance from left to right. The numbers are 2, 6,18, 54. Two arrows from 2 and 6 point to the calculation, 6 divided by 2 equals 3. Two arrows from 6 and 18 point to the calculation, 18 divided by 6 equals 3. Two arrows from 18 and 54 point to the calculation, 54 divided by 18 equals 3. ">
            <a:extLst>
              <a:ext uri="{FF2B5EF4-FFF2-40B4-BE49-F238E27FC236}">
                <a16:creationId xmlns:a16="http://schemas.microsoft.com/office/drawing/2014/main" id="{98CE1351-850C-4F9B-9E15-5EF933682BF6}"/>
              </a:ext>
            </a:extLst>
          </p:cNvPr>
          <p:cNvPicPr>
            <a:picLocks noChangeAspect="1"/>
          </p:cNvPicPr>
          <p:nvPr/>
        </p:nvPicPr>
        <p:blipFill>
          <a:blip r:embed="rId3"/>
          <a:stretch>
            <a:fillRect/>
          </a:stretch>
        </p:blipFill>
        <p:spPr>
          <a:xfrm>
            <a:off x="1890000" y="4267200"/>
            <a:ext cx="5364000" cy="141987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Inductive Reasoning</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We </a:t>
            </a:r>
            <a:r>
              <a:rPr dirty="0"/>
              <a:t>can see that each successive number is the product of the previous number and 3. So </a:t>
            </a:r>
            <a:r>
              <a:rPr lang="en-US" dirty="0"/>
              <a:t>2 ⋅ 3 = 6, 6 ⋅ 3 = 18,   18 ⋅ 3 = 54, </a:t>
            </a:r>
            <a:r>
              <a:rPr dirty="0"/>
              <a:t>and so on. This means that the next term would be </a:t>
            </a:r>
            <a:r>
              <a:rPr lang="en-US" dirty="0"/>
              <a:t>54 ⋅ 3 = 162.</a:t>
            </a:r>
            <a:r>
              <a:rPr dirty="0"/>
              <a:t> Because the gap between each term is a constant </a:t>
            </a:r>
            <a:r>
              <a:rPr sz="2800" dirty="0"/>
              <a:t>multiple, this is a geometric sequence.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Inductive Reasoning</a:t>
            </a:r>
            <a:r>
              <a:rPr lang="en-US" dirty="0"/>
              <a:t>—Slide 6</a:t>
            </a:r>
            <a:endParaRPr dirty="0"/>
          </a:p>
        </p:txBody>
      </p:sp>
      <p:sp>
        <p:nvSpPr>
          <p:cNvPr id="3" name="Text Placeholder 2"/>
          <p:cNvSpPr>
            <a:spLocks noGrp="1"/>
          </p:cNvSpPr>
          <p:nvPr>
            <p:ph type="body" sz="quarter" idx="10"/>
          </p:nvPr>
        </p:nvSpPr>
        <p:spPr/>
        <p:txBody>
          <a:bodyPr>
            <a:normAutofit/>
          </a:bodyPr>
          <a:lstStyle/>
          <a:p>
            <a:pPr marL="531813" indent="-531813">
              <a:defRPr sz="2800"/>
            </a:pPr>
            <a:r>
              <a:rPr lang="en-US" dirty="0"/>
              <a:t>c.	</a:t>
            </a:r>
            <a:r>
              <a:rPr dirty="0"/>
              <a:t>​</a:t>
            </a:r>
            <a:r>
              <a:rPr sz="2800" dirty="0"/>
              <a:t>For the sequence,</a:t>
            </a:r>
            <a:endParaRPr dirty="0"/>
          </a:p>
        </p:txBody>
      </p:sp>
      <p:pic>
        <p:nvPicPr>
          <p:cNvPr id="7" name="Picture 6" descr="5, 6, 8, 11, blank,">
            <a:extLst>
              <a:ext uri="{FF2B5EF4-FFF2-40B4-BE49-F238E27FC236}">
                <a16:creationId xmlns:a16="http://schemas.microsoft.com/office/drawing/2014/main" id="{669CA0B0-A6AC-62A4-188E-6E3A55CE2640}"/>
              </a:ext>
            </a:extLst>
          </p:cNvPr>
          <p:cNvPicPr>
            <a:picLocks noChangeAspect="1"/>
          </p:cNvPicPr>
          <p:nvPr/>
        </p:nvPicPr>
        <p:blipFill>
          <a:blip r:embed="rId2"/>
          <a:stretch>
            <a:fillRect/>
          </a:stretch>
        </p:blipFill>
        <p:spPr>
          <a:xfrm>
            <a:off x="3733800" y="1143000"/>
            <a:ext cx="2016000" cy="369267"/>
          </a:xfrm>
          <a:prstGeom prst="rect">
            <a:avLst/>
          </a:prstGeom>
        </p:spPr>
      </p:pic>
      <p:sp>
        <p:nvSpPr>
          <p:cNvPr id="8" name="TextBox 7">
            <a:extLst>
              <a:ext uri="{FF2B5EF4-FFF2-40B4-BE49-F238E27FC236}">
                <a16:creationId xmlns:a16="http://schemas.microsoft.com/office/drawing/2014/main" id="{64A0E090-0DB5-A692-0CFA-8E56D5CA2383}"/>
              </a:ext>
            </a:extLst>
          </p:cNvPr>
          <p:cNvSpPr txBox="1"/>
          <p:nvPr/>
        </p:nvSpPr>
        <p:spPr>
          <a:xfrm>
            <a:off x="5715723" y="1102733"/>
            <a:ext cx="2971077" cy="492443"/>
          </a:xfrm>
          <a:prstGeom prst="rect">
            <a:avLst/>
          </a:prstGeom>
          <a:noFill/>
        </p:spPr>
        <p:txBody>
          <a:bodyPr wrap="square" rtlCol="0">
            <a:spAutoFit/>
          </a:bodyPr>
          <a:lstStyle/>
          <a:p>
            <a:r>
              <a:rPr lang="en-US" sz="2600" dirty="0"/>
              <a:t>there is no common</a:t>
            </a:r>
            <a:endParaRPr lang="en-IN" sz="2600" dirty="0"/>
          </a:p>
        </p:txBody>
      </p:sp>
      <p:sp>
        <p:nvSpPr>
          <p:cNvPr id="9" name="TextBox 8">
            <a:extLst>
              <a:ext uri="{FF2B5EF4-FFF2-40B4-BE49-F238E27FC236}">
                <a16:creationId xmlns:a16="http://schemas.microsoft.com/office/drawing/2014/main" id="{05AF28AD-9A85-F453-3A56-E0D75B01CB25}"/>
              </a:ext>
            </a:extLst>
          </p:cNvPr>
          <p:cNvSpPr txBox="1"/>
          <p:nvPr/>
        </p:nvSpPr>
        <p:spPr>
          <a:xfrm>
            <a:off x="990600" y="1472550"/>
            <a:ext cx="7830275" cy="4482929"/>
          </a:xfrm>
          <a:prstGeom prst="rect">
            <a:avLst/>
          </a:prstGeom>
          <a:noFill/>
        </p:spPr>
        <p:txBody>
          <a:bodyPr wrap="square" rtlCol="0">
            <a:spAutoFit/>
          </a:bodyPr>
          <a:lstStyle/>
          <a:p>
            <a:r>
              <a:rPr lang="en-US" sz="2600" dirty="0"/>
              <a:t>difference or common ratio between the numbers. (Check this for yourself.) Thus, we need to ask ourselves, "What do we have to do to the first term in order to obtain the second?" In this case, we have to add </a:t>
            </a:r>
            <a:r>
              <a:rPr lang="en-US" sz="2600" dirty="0">
                <a:latin typeface="Cambria Math"/>
              </a:rPr>
              <a:t>1</a:t>
            </a:r>
            <a:r>
              <a:rPr lang="en-US" sz="2600" dirty="0"/>
              <a:t> to </a:t>
            </a:r>
            <a:r>
              <a:rPr lang="en-US" sz="2600" dirty="0">
                <a:latin typeface="Cambria Math"/>
              </a:rPr>
              <a:t>5</a:t>
            </a:r>
            <a:r>
              <a:rPr lang="en-US" sz="2600" dirty="0"/>
              <a:t> in order to get </a:t>
            </a:r>
            <a:r>
              <a:rPr lang="en-US" sz="2600" dirty="0">
                <a:latin typeface="Cambria Math"/>
              </a:rPr>
              <a:t>6</a:t>
            </a:r>
            <a:r>
              <a:rPr lang="en-US" sz="2600" dirty="0"/>
              <a:t>. For the next term, we see that the sum is 2 + 6 = 8. We can now see a pattern developing that we need to investigate further. We added </a:t>
            </a:r>
            <a:r>
              <a:rPr lang="en-US" sz="2600" dirty="0">
                <a:latin typeface="Cambria Math"/>
              </a:rPr>
              <a:t>1</a:t>
            </a:r>
            <a:r>
              <a:rPr lang="en-US" sz="2600" dirty="0"/>
              <a:t> to the first term and </a:t>
            </a:r>
            <a:r>
              <a:rPr lang="en-US" sz="2600" dirty="0">
                <a:latin typeface="Cambria Math"/>
              </a:rPr>
              <a:t>2</a:t>
            </a:r>
            <a:r>
              <a:rPr lang="en-US" sz="2600" dirty="0"/>
              <a:t> to the second term. If we continue in this manner by adding </a:t>
            </a:r>
            <a:r>
              <a:rPr lang="en-US" sz="2600" dirty="0">
                <a:latin typeface="Cambria Math"/>
              </a:rPr>
              <a:t>3</a:t>
            </a:r>
            <a:r>
              <a:rPr lang="en-US" sz="2600" dirty="0"/>
              <a:t> to the third term, </a:t>
            </a:r>
            <a:r>
              <a:rPr lang="en-US" sz="2600" dirty="0">
                <a:latin typeface="Cambria Math"/>
              </a:rPr>
              <a:t>4</a:t>
            </a:r>
            <a:r>
              <a:rPr lang="en-US" sz="2600" dirty="0"/>
              <a:t> to the fourth term, and so on, does the pattern continue? For the next term, </a:t>
            </a:r>
            <a:br>
              <a:rPr lang="en-US" sz="2600" dirty="0"/>
            </a:br>
            <a:r>
              <a:rPr lang="en-US" sz="2600" dirty="0"/>
              <a:t>8 + 3 = 11, so indeed it does.</a:t>
            </a:r>
            <a:endParaRPr lang="en-IN"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Using Inductive Reasoning</a:t>
            </a:r>
            <a:r>
              <a:rPr lang="en-US" dirty="0"/>
              <a:t>—Slide 7</a:t>
            </a:r>
            <a:endParaRPr dirty="0"/>
          </a:p>
        </p:txBody>
      </p:sp>
      <p:pic>
        <p:nvPicPr>
          <p:cNvPr id="5" name="Picture 4" descr="A row of numbers is placed at an equal distance from left to right. The numbers are 5, 6, 8, 11. Two arrows from 5 and 6 point to the calculation, 5 plus 1 equals 6. Two arrows from 6 and 8 point to the calculation, 6 plus 2 equals 8. Two arrows from 8 and 11 point to the calculation, 8 plus 3 equals 11.">
            <a:extLst>
              <a:ext uri="{FF2B5EF4-FFF2-40B4-BE49-F238E27FC236}">
                <a16:creationId xmlns:a16="http://schemas.microsoft.com/office/drawing/2014/main" id="{43E95846-CD44-4A21-9B61-598AB6B5B383}"/>
              </a:ext>
            </a:extLst>
          </p:cNvPr>
          <p:cNvPicPr>
            <a:picLocks noChangeAspect="1"/>
          </p:cNvPicPr>
          <p:nvPr/>
        </p:nvPicPr>
        <p:blipFill>
          <a:blip r:embed="rId2"/>
          <a:stretch>
            <a:fillRect/>
          </a:stretch>
        </p:blipFill>
        <p:spPr>
          <a:xfrm>
            <a:off x="1800000" y="1371600"/>
            <a:ext cx="5544000" cy="1510788"/>
          </a:xfrm>
          <a:prstGeom prst="rect">
            <a:avLst/>
          </a:prstGeom>
        </p:spPr>
      </p:pic>
      <p:sp>
        <p:nvSpPr>
          <p:cNvPr id="3" name="Text Placeholder 2"/>
          <p:cNvSpPr>
            <a:spLocks noGrp="1"/>
          </p:cNvSpPr>
          <p:nvPr>
            <p:ph type="body" sz="quarter" idx="10"/>
          </p:nvPr>
        </p:nvSpPr>
        <p:spPr>
          <a:xfrm>
            <a:off x="457200" y="3200400"/>
            <a:ext cx="8229600" cy="1095528"/>
          </a:xfrm>
        </p:spPr>
        <p:txBody>
          <a:bodyPr>
            <a:normAutofit/>
          </a:bodyPr>
          <a:lstStyle/>
          <a:p>
            <a:pPr>
              <a:defRPr sz="2800"/>
            </a:pPr>
            <a:r>
              <a:rPr lang="en-US" dirty="0"/>
              <a:t>Thus, to find the next term in the sequence, we add 4 to 11 to get 15.</a:t>
            </a:r>
            <a:endParaRPr dirty="0"/>
          </a:p>
        </p:txBody>
      </p:sp>
    </p:spTree>
    <p:extLst>
      <p:ext uri="{BB962C8B-B14F-4D97-AF65-F5344CB8AC3E}">
        <p14:creationId xmlns:p14="http://schemas.microsoft.com/office/powerpoint/2010/main" val="2049912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Inductive Reasoning</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 certain type of human cell reproduces in the following manner: </a:t>
            </a:r>
            <a:r>
              <a:rPr sz="2800" dirty="0">
                <a:latin typeface="Cambria Math"/>
              </a:rPr>
              <a:t>1</a:t>
            </a:r>
            <a:r>
              <a:rPr sz="2800" dirty="0"/>
              <a:t> cell, </a:t>
            </a:r>
            <a:r>
              <a:rPr sz="2800" dirty="0">
                <a:latin typeface="Cambria Math"/>
              </a:rPr>
              <a:t>4</a:t>
            </a:r>
            <a:r>
              <a:rPr sz="2800" dirty="0"/>
              <a:t> cells, </a:t>
            </a:r>
            <a:r>
              <a:rPr sz="2800" dirty="0">
                <a:latin typeface="Cambria Math"/>
              </a:rPr>
              <a:t>9</a:t>
            </a:r>
            <a:r>
              <a:rPr sz="2800" dirty="0"/>
              <a:t> cells, </a:t>
            </a:r>
            <a:r>
              <a:rPr sz="2800" dirty="0">
                <a:latin typeface="Cambria Math"/>
              </a:rPr>
              <a:t>16</a:t>
            </a:r>
            <a:r>
              <a:rPr sz="2800" dirty="0"/>
              <a:t> cells.</a:t>
            </a:r>
          </a:p>
          <a:p>
            <a:pPr marL="450850" indent="-450850">
              <a:defRPr sz="2800"/>
            </a:pPr>
            <a:r>
              <a:rPr dirty="0"/>
              <a:t>​</a:t>
            </a:r>
            <a:r>
              <a:rPr lang="en-US" dirty="0"/>
              <a:t>a.	</a:t>
            </a:r>
            <a:r>
              <a:rPr sz="2800" dirty="0"/>
              <a:t>Determine the number of cells present on the next production of cells.</a:t>
            </a:r>
          </a:p>
          <a:p>
            <a:pPr marL="450850" indent="-450850">
              <a:defRPr sz="2800"/>
            </a:pPr>
            <a:r>
              <a:rPr dirty="0"/>
              <a:t>​</a:t>
            </a:r>
            <a:r>
              <a:rPr lang="en-US" dirty="0"/>
              <a:t>b.  </a:t>
            </a:r>
            <a:r>
              <a:rPr sz="2800" dirty="0"/>
              <a:t>How many cells would be present on the </a:t>
            </a:r>
            <a:r>
              <a:rPr lang="en-US" sz="2800" i="1" dirty="0"/>
              <a:t>n</a:t>
            </a:r>
            <a:r>
              <a:rPr sz="2800" baseline="30000" dirty="0"/>
              <a:t>th</a:t>
            </a:r>
            <a:r>
              <a:rPr sz="2800" dirty="0"/>
              <a:t> </a:t>
            </a:r>
            <a:r>
              <a:rPr lang="en-US" sz="2800" dirty="0"/>
              <a:t> </a:t>
            </a:r>
            <a:r>
              <a:rPr sz="2800" dirty="0"/>
              <a:t>production cycle?</a:t>
            </a:r>
          </a:p>
        </p:txBody>
      </p:sp>
      <p:pic>
        <p:nvPicPr>
          <p:cNvPr id="7" name="Picture 6" descr="A pattern diagram shows the number of human cells in four phases. The number of human cells in each phase is shown as follows: Phase 1, 1 cell; phase 2, 4 cells; phase 3, 9 cells; phase 4, 16 cells.">
            <a:extLst>
              <a:ext uri="{FF2B5EF4-FFF2-40B4-BE49-F238E27FC236}">
                <a16:creationId xmlns:a16="http://schemas.microsoft.com/office/drawing/2014/main" id="{A978CD76-5387-4C52-AD31-267183A18366}"/>
              </a:ext>
            </a:extLst>
          </p:cNvPr>
          <p:cNvPicPr>
            <a:picLocks noChangeAspect="1"/>
          </p:cNvPicPr>
          <p:nvPr/>
        </p:nvPicPr>
        <p:blipFill>
          <a:blip r:embed="rId2"/>
          <a:srcRect b="14805"/>
          <a:stretch>
            <a:fillRect/>
          </a:stretch>
        </p:blipFill>
        <p:spPr>
          <a:xfrm>
            <a:off x="1790312" y="3962400"/>
            <a:ext cx="5563376" cy="1371600"/>
          </a:xfrm>
          <a:prstGeom prst="rect">
            <a:avLst/>
          </a:prstGeom>
        </p:spPr>
      </p:pic>
      <p:sp>
        <p:nvSpPr>
          <p:cNvPr id="5" name="TextBox 4">
            <a:extLst>
              <a:ext uri="{FF2B5EF4-FFF2-40B4-BE49-F238E27FC236}">
                <a16:creationId xmlns:a16="http://schemas.microsoft.com/office/drawing/2014/main" id="{3167E692-D758-AE72-21B8-8F476A0705D8}"/>
              </a:ext>
            </a:extLst>
          </p:cNvPr>
          <p:cNvSpPr txBox="1"/>
          <p:nvPr/>
        </p:nvSpPr>
        <p:spPr>
          <a:xfrm>
            <a:off x="3771900" y="5305493"/>
            <a:ext cx="1600200" cy="523220"/>
          </a:xfrm>
          <a:prstGeom prst="rect">
            <a:avLst/>
          </a:prstGeom>
          <a:noFill/>
        </p:spPr>
        <p:txBody>
          <a:bodyPr wrap="square">
            <a:spAutoFit/>
          </a:bodyPr>
          <a:lstStyle/>
          <a:p>
            <a:pPr algn="ctr"/>
            <a:r>
              <a:rPr lang="en-IN" sz="2800" dirty="0"/>
              <a:t>Figure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Inductive Reasoning</a:t>
            </a:r>
            <a:r>
              <a:rPr lang="en-US" dirty="0"/>
              <a:t>—Slide 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358775" indent="-358775">
              <a:defRPr sz="2800"/>
            </a:pPr>
            <a:r>
              <a:rPr dirty="0"/>
              <a:t>​</a:t>
            </a:r>
            <a:r>
              <a:rPr lang="en-US" dirty="0"/>
              <a:t>a.	</a:t>
            </a:r>
            <a:r>
              <a:rPr sz="2800" dirty="0"/>
              <a:t>The first iteration contains </a:t>
            </a:r>
            <a:r>
              <a:rPr sz="2800" dirty="0">
                <a:latin typeface="Cambria Math"/>
              </a:rPr>
              <a:t>1</a:t>
            </a:r>
            <a:r>
              <a:rPr sz="2800" dirty="0"/>
              <a:t> cell and the second iteration contains </a:t>
            </a:r>
            <a:r>
              <a:rPr sz="2800" dirty="0">
                <a:latin typeface="Cambria Math"/>
              </a:rPr>
              <a:t>4</a:t>
            </a:r>
            <a:r>
              <a:rPr sz="2800" dirty="0"/>
              <a:t> cells, or </a:t>
            </a:r>
            <a:r>
              <a:rPr lang="en-US" sz="2800" dirty="0"/>
              <a:t>2².</a:t>
            </a:r>
            <a:r>
              <a:rPr sz="2800" dirty="0"/>
              <a:t> The third and fourth iterations contain </a:t>
            </a:r>
            <a:r>
              <a:rPr lang="en-US" sz="2800" dirty="0"/>
              <a:t>3² = 9</a:t>
            </a:r>
            <a:r>
              <a:rPr sz="2800" dirty="0"/>
              <a:t> cells and</a:t>
            </a:r>
            <a:r>
              <a:rPr lang="en-US" sz="2800" dirty="0"/>
              <a:t> 4² = 16</a:t>
            </a:r>
            <a:r>
              <a:rPr sz="2800" dirty="0"/>
              <a:t> cells, respectively. These numbers should look familiar to you. They are the squares of the natural numbers. So, the next iteration in the sequence will contain </a:t>
            </a:r>
            <a:r>
              <a:rPr lang="en-US" sz="2800" dirty="0"/>
              <a:t>5² = 25</a:t>
            </a:r>
            <a:r>
              <a:rPr sz="2800" dirty="0"/>
              <a:t> cells. (Notice that </a:t>
            </a:r>
            <a:br>
              <a:rPr lang="en-US" sz="2800" dirty="0"/>
            </a:br>
            <a:r>
              <a:rPr lang="en-US" sz="2800" dirty="0"/>
              <a:t>1² = 1,</a:t>
            </a:r>
            <a:r>
              <a:rPr sz="2800" dirty="0"/>
              <a:t> so the pattern holds.)</a:t>
            </a:r>
          </a:p>
          <a:p>
            <a:pPr marL="358775" indent="-358775">
              <a:defRPr sz="2800"/>
            </a:pPr>
            <a:r>
              <a:rPr dirty="0"/>
              <a:t>​</a:t>
            </a:r>
            <a:r>
              <a:rPr lang="en-US" dirty="0"/>
              <a:t>b.	</a:t>
            </a:r>
            <a:r>
              <a:rPr sz="2800" dirty="0"/>
              <a:t>We've already established that at each production (1</a:t>
            </a:r>
            <a:r>
              <a:rPr lang="en-IN" baseline="30000" dirty="0" err="1"/>
              <a:t>st</a:t>
            </a:r>
            <a:r>
              <a:rPr sz="2800" dirty="0"/>
              <a:t>, 2</a:t>
            </a:r>
            <a:r>
              <a:rPr lang="en-US" sz="2800" baseline="30000" dirty="0"/>
              <a:t>nd</a:t>
            </a:r>
            <a:r>
              <a:rPr sz="2800" dirty="0"/>
              <a:t>, 3</a:t>
            </a:r>
            <a:r>
              <a:rPr lang="en-IN" baseline="30000" dirty="0" err="1"/>
              <a:t>rd</a:t>
            </a:r>
            <a:r>
              <a:rPr sz="2800" dirty="0"/>
              <a:t>, etc.) we square the production number. So on the </a:t>
            </a:r>
            <a:r>
              <a:rPr lang="en-US" sz="2800" i="1" dirty="0"/>
              <a:t>n</a:t>
            </a:r>
            <a:r>
              <a:rPr lang="en-US" sz="1100" i="1" dirty="0"/>
              <a:t> </a:t>
            </a:r>
            <a:r>
              <a:rPr sz="2800" baseline="30000" dirty="0" err="1"/>
              <a:t>th</a:t>
            </a:r>
            <a:r>
              <a:rPr sz="2800" dirty="0"/>
              <a:t> production cycle, we will square</a:t>
            </a:r>
            <a:r>
              <a:rPr lang="en-US" sz="2800" dirty="0"/>
              <a:t> </a:t>
            </a:r>
            <a:r>
              <a:rPr lang="en-US" sz="2800" i="1" dirty="0"/>
              <a:t>n</a:t>
            </a:r>
            <a:r>
              <a:rPr sz="2800" dirty="0"/>
              <a:t>; that is, there will be </a:t>
            </a:r>
            <a:r>
              <a:rPr lang="en-US" sz="2800" i="1" dirty="0"/>
              <a:t>n</a:t>
            </a:r>
            <a:r>
              <a:rPr lang="en-US" sz="2800" dirty="0"/>
              <a:t>²</a:t>
            </a:r>
            <a:r>
              <a:rPr sz="2800" dirty="0"/>
              <a:t> cells.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p:sp>
        <p:nvSpPr>
          <p:cNvPr id="3" name="Text Placeholder 2"/>
          <p:cNvSpPr>
            <a:spLocks noGrp="1"/>
          </p:cNvSpPr>
          <p:nvPr>
            <p:ph type="body" sz="quarter" idx="10"/>
          </p:nvPr>
        </p:nvSpPr>
        <p:spPr/>
        <p:txBody>
          <a:bodyPr>
            <a:normAutofit/>
          </a:bodyPr>
          <a:lstStyle/>
          <a:p>
            <a:pPr>
              <a:defRPr sz="2800"/>
            </a:pPr>
            <a:r>
              <a:rPr sz="2800" dirty="0"/>
              <a:t>The set of natural numbers is often called the </a:t>
            </a:r>
            <a:r>
              <a:rPr sz="2800" b="1" dirty="0"/>
              <a:t>counting numbers</a:t>
            </a:r>
            <a:r>
              <a:rPr sz="2800" dirty="0"/>
              <a:t> and are defined as the set of numbers </a:t>
            </a:r>
            <a:r>
              <a:rPr lang="en-US" sz="2800" dirty="0"/>
              <a:t>          {1, 2, 3,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a:t>
            </a:r>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defRPr sz="2800"/>
            </a:pPr>
            <a:r>
              <a:rPr sz="2800" dirty="0"/>
              <a:t>Consider the patterns in Figure 3. The first requires </a:t>
            </a:r>
            <a:r>
              <a:rPr sz="2800" dirty="0">
                <a:latin typeface="Cambria Math"/>
              </a:rPr>
              <a:t>16</a:t>
            </a:r>
            <a:r>
              <a:rPr sz="2800" dirty="0"/>
              <a:t> line segments to join all of the dots, the second requires </a:t>
            </a:r>
            <a:r>
              <a:rPr sz="2800" dirty="0">
                <a:latin typeface="Cambria Math"/>
              </a:rPr>
              <a:t>28</a:t>
            </a:r>
            <a:r>
              <a:rPr sz="2800" dirty="0"/>
              <a:t> line segments, and the third requires </a:t>
            </a:r>
            <a:r>
              <a:rPr sz="2800" dirty="0">
                <a:latin typeface="Cambria Math"/>
              </a:rPr>
              <a:t>40</a:t>
            </a:r>
            <a:r>
              <a:rPr sz="2800" dirty="0"/>
              <a:t> line segments. How many line segments would be needed for the </a:t>
            </a:r>
            <a:r>
              <a:rPr lang="en-US" sz="2800" dirty="0"/>
              <a:t>8</a:t>
            </a:r>
            <a:r>
              <a:rPr lang="en-US" sz="2800" baseline="30000" dirty="0"/>
              <a:t>th</a:t>
            </a:r>
            <a:r>
              <a:rPr sz="2800" dirty="0"/>
              <a:t> pattern? The </a:t>
            </a:r>
            <a:r>
              <a:rPr lang="en-US" sz="2800" i="1" dirty="0"/>
              <a:t>n</a:t>
            </a:r>
            <a:r>
              <a:rPr lang="en-US" sz="2800" baseline="30000" dirty="0"/>
              <a:t>th</a:t>
            </a:r>
            <a:r>
              <a:rPr sz="2800" dirty="0"/>
              <a:t> pattern?</a:t>
            </a:r>
            <a:endParaRPr lang="en-US" sz="2800" dirty="0"/>
          </a:p>
          <a:p>
            <a:pPr>
              <a:defRPr sz="2800"/>
            </a:pPr>
            <a:endParaRPr lang="en-IN" dirty="0"/>
          </a:p>
          <a:p>
            <a:pPr>
              <a:defRPr sz="2800"/>
            </a:pPr>
            <a:endParaRPr lang="en-IN" sz="2800" dirty="0"/>
          </a:p>
          <a:p>
            <a:pPr>
              <a:defRPr sz="2800"/>
            </a:pPr>
            <a:endParaRPr lang="en-IN" dirty="0"/>
          </a:p>
          <a:p>
            <a:pPr>
              <a:defRPr sz="2800"/>
            </a:pPr>
            <a:endParaRPr lang="en-IN" sz="2800" dirty="0"/>
          </a:p>
        </p:txBody>
      </p:sp>
      <p:pic>
        <p:nvPicPr>
          <p:cNvPr id="8" name="Picture 7" descr="A pattern diagram shows three figures. The first figure shows a square positioned at the center with all its four edges attached to a square. The figure has 16 segments in all. The second figure shows a square positioned at the center with all of its four edges attached to two squares each. The figure has 28 segments in all. The third figure shows a square positioned at the center with all of its four edges attached to three squares each. The figure has 40 segments in all.">
            <a:extLst>
              <a:ext uri="{FF2B5EF4-FFF2-40B4-BE49-F238E27FC236}">
                <a16:creationId xmlns:a16="http://schemas.microsoft.com/office/drawing/2014/main" id="{6B03D086-BD9D-490A-A9E8-DB7A2BE6C560}"/>
              </a:ext>
            </a:extLst>
          </p:cNvPr>
          <p:cNvPicPr>
            <a:picLocks noChangeAspect="1"/>
          </p:cNvPicPr>
          <p:nvPr/>
        </p:nvPicPr>
        <p:blipFill>
          <a:blip r:embed="rId2"/>
          <a:srcRect b="22296"/>
          <a:stretch>
            <a:fillRect/>
          </a:stretch>
        </p:blipFill>
        <p:spPr>
          <a:xfrm>
            <a:off x="2971800" y="3429000"/>
            <a:ext cx="3048425" cy="1295400"/>
          </a:xfrm>
          <a:prstGeom prst="rect">
            <a:avLst/>
          </a:prstGeom>
        </p:spPr>
      </p:pic>
      <p:sp>
        <p:nvSpPr>
          <p:cNvPr id="4" name="TextBox 3">
            <a:extLst>
              <a:ext uri="{FF2B5EF4-FFF2-40B4-BE49-F238E27FC236}">
                <a16:creationId xmlns:a16="http://schemas.microsoft.com/office/drawing/2014/main" id="{5AE44AED-203C-D917-2053-4CCB3BBB9185}"/>
              </a:ext>
            </a:extLst>
          </p:cNvPr>
          <p:cNvSpPr txBox="1"/>
          <p:nvPr/>
        </p:nvSpPr>
        <p:spPr>
          <a:xfrm>
            <a:off x="3771900" y="4724400"/>
            <a:ext cx="1600200" cy="523220"/>
          </a:xfrm>
          <a:prstGeom prst="rect">
            <a:avLst/>
          </a:prstGeom>
          <a:noFill/>
        </p:spPr>
        <p:txBody>
          <a:bodyPr wrap="square">
            <a:spAutoFit/>
          </a:bodyPr>
          <a:lstStyle/>
          <a:p>
            <a:pPr algn="ctr"/>
            <a:r>
              <a:rPr lang="en-IN" sz="2800" dirty="0"/>
              <a:t>Figure 3</a:t>
            </a:r>
          </a:p>
        </p:txBody>
      </p:sp>
      <p:sp>
        <p:nvSpPr>
          <p:cNvPr id="6" name="TextBox 5">
            <a:extLst>
              <a:ext uri="{FF2B5EF4-FFF2-40B4-BE49-F238E27FC236}">
                <a16:creationId xmlns:a16="http://schemas.microsoft.com/office/drawing/2014/main" id="{F471CA60-87B8-623E-DF2A-615B5C5013F5}"/>
              </a:ext>
            </a:extLst>
          </p:cNvPr>
          <p:cNvSpPr txBox="1"/>
          <p:nvPr/>
        </p:nvSpPr>
        <p:spPr>
          <a:xfrm>
            <a:off x="485775" y="5379427"/>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Answer: 100; 4 + 12 </a:t>
            </a:r>
            <a:r>
              <a:rPr kumimoji="0" lang="en-IN" sz="2800" b="0" i="1" u="none" strike="noStrike" kern="1200" cap="none" spc="0" normalizeH="0" baseline="0" noProof="0" dirty="0">
                <a:ln>
                  <a:noFill/>
                </a:ln>
                <a:solidFill>
                  <a:srgbClr val="366092"/>
                </a:solidFill>
                <a:effectLst/>
                <a:uLnTx/>
                <a:uFillTx/>
                <a:latin typeface="Calibri"/>
                <a:ea typeface="+mn-ea"/>
                <a:cs typeface="+mn-cs"/>
              </a:rPr>
              <a:t>n</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spTree>
    <p:extLst>
      <p:ext uri="{BB962C8B-B14F-4D97-AF65-F5344CB8AC3E}">
        <p14:creationId xmlns:p14="http://schemas.microsoft.com/office/powerpoint/2010/main" val="3324923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Ian Ayres, author of </a:t>
            </a:r>
            <a:r>
              <a:rPr sz="2800" b="1" i="1" dirty="0"/>
              <a:t>Super Crunchers</a:t>
            </a:r>
            <a:r>
              <a:rPr sz="2800" dirty="0"/>
              <a:t>, is an American lawyer and economist. He is a professor at the Yale Law School and at the Yale School of Management.</a:t>
            </a:r>
            <a:r>
              <a:rPr lang="en-US" sz="2800" dirty="0"/>
              <a:t> </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Counterexample</a:t>
            </a:r>
          </a:p>
        </p:txBody>
      </p:sp>
      <p:sp>
        <p:nvSpPr>
          <p:cNvPr id="3" name="Text Placeholder 2"/>
          <p:cNvSpPr>
            <a:spLocks noGrp="1"/>
          </p:cNvSpPr>
          <p:nvPr>
            <p:ph type="body" sz="quarter" idx="10"/>
          </p:nvPr>
        </p:nvSpPr>
        <p:spPr/>
        <p:txBody>
          <a:bodyPr>
            <a:normAutofit/>
          </a:bodyPr>
          <a:lstStyle/>
          <a:p>
            <a:r>
              <a:rPr sz="2800" dirty="0"/>
              <a:t>A </a:t>
            </a:r>
            <a:r>
              <a:rPr sz="2800" b="1" dirty="0"/>
              <a:t>counterexample</a:t>
            </a:r>
            <a:r>
              <a:rPr sz="2800" dirty="0"/>
              <a:t> is an example that shows that a generalization or rule is false by satisfying the conditions of the generalization or rule, but not satisfying the conclusion.</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Between 1894 and 1900, scientists discovered six new elements, all of which they believed had the property that they could not combine with any other element. These became known as "noble gasses." The conclusion that "noble gases cannot form compounds" became generally accepted by chemists as fact until 1962 when a compound was made for the first time from one of the gasses. The creation of this compound proved that the inductive reasoning behind noble gasses and their ability to form compounds was false.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IN" dirty="0"/>
              <a:t>4</a:t>
            </a:r>
            <a:r>
              <a:rPr dirty="0"/>
              <a:t>: Finding Counterexamples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Consider each conclusion that was drawn using inductive reasoning. Show each conclusion is false by finding a counterexample.</a:t>
            </a:r>
          </a:p>
          <a:p>
            <a:pPr marL="450850" indent="-450850">
              <a:defRPr sz="2800"/>
            </a:pPr>
            <a:r>
              <a:rPr lang="en-US" dirty="0"/>
              <a:t>a.	</a:t>
            </a:r>
            <a:r>
              <a:rPr dirty="0"/>
              <a:t>​</a:t>
            </a:r>
            <a:r>
              <a:rPr sz="2800" dirty="0"/>
              <a:t>You must have a degree in computer science to become wealthy in the computer tech industry.</a:t>
            </a:r>
          </a:p>
          <a:p>
            <a:pPr marL="450850" indent="-450850">
              <a:defRPr sz="2800"/>
            </a:pPr>
            <a:r>
              <a:rPr dirty="0"/>
              <a:t>​</a:t>
            </a:r>
            <a:r>
              <a:rPr lang="en-US" dirty="0"/>
              <a:t>b.	</a:t>
            </a:r>
            <a:r>
              <a:rPr sz="2800" dirty="0"/>
              <a:t>If a sport uses a ball, then the ball is spherical.</a:t>
            </a:r>
          </a:p>
          <a:p>
            <a:pPr marL="450850" indent="-450850">
              <a:tabLst>
                <a:tab pos="173038" algn="l"/>
              </a:tabLst>
              <a:defRPr sz="2800"/>
            </a:pPr>
            <a:r>
              <a:rPr dirty="0"/>
              <a:t>​</a:t>
            </a:r>
            <a:r>
              <a:rPr lang="en-US" dirty="0"/>
              <a:t>c.	</a:t>
            </a:r>
            <a:r>
              <a:rPr sz="2800" dirty="0"/>
              <a:t>If a number is a perfect square, then it has exactly three factors.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Counterexamples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1813" indent="-531813">
              <a:defRPr sz="2800"/>
            </a:pPr>
            <a:r>
              <a:rPr dirty="0"/>
              <a:t>​</a:t>
            </a:r>
            <a:r>
              <a:rPr lang="en-US" dirty="0"/>
              <a:t>a.	</a:t>
            </a:r>
            <a:r>
              <a:rPr sz="2800" dirty="0"/>
              <a:t>For this example, we need to look no further than two of the most famous people in the computer tech industry</a:t>
            </a:r>
            <a:r>
              <a:rPr lang="en-IN" sz="2800" dirty="0"/>
              <a:t>—</a:t>
            </a:r>
            <a:r>
              <a:rPr sz="2800" dirty="0"/>
              <a:t>Steve Jobs (cofounder of Apple Computers) and Bill Gates (cofounder of Microsoft). Neither Jobs nor Gates has a degree in computer science, yet both became quite wealthy in the computer tech industry. Hence, we have found a counterexample to our conclusion, and the argument is false.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Counterexamples</a:t>
            </a:r>
            <a:r>
              <a:rPr lang="en-US" dirty="0"/>
              <a:t>—Slide 3</a:t>
            </a:r>
            <a:endParaRPr dirty="0"/>
          </a:p>
        </p:txBody>
      </p:sp>
      <p:sp>
        <p:nvSpPr>
          <p:cNvPr id="3" name="Text Placeholder 2"/>
          <p:cNvSpPr>
            <a:spLocks noGrp="1"/>
          </p:cNvSpPr>
          <p:nvPr>
            <p:ph type="body" sz="quarter" idx="10"/>
          </p:nvPr>
        </p:nvSpPr>
        <p:spPr/>
        <p:txBody>
          <a:bodyPr>
            <a:normAutofit/>
          </a:bodyPr>
          <a:lstStyle/>
          <a:p>
            <a:pPr marL="450850" indent="-450850">
              <a:defRPr sz="2800"/>
            </a:pPr>
            <a:r>
              <a:rPr dirty="0"/>
              <a:t>​</a:t>
            </a:r>
            <a:r>
              <a:rPr lang="en-US" dirty="0"/>
              <a:t>b.	</a:t>
            </a:r>
            <a:r>
              <a:rPr sz="2800" dirty="0"/>
              <a:t>Football is a sport that uses a ball, but the ball is not a sphere; it is oblong. Thus, the argument is false.</a:t>
            </a:r>
          </a:p>
          <a:p>
            <a:pPr marL="450850" indent="-450850">
              <a:defRPr sz="2800"/>
            </a:pPr>
            <a:r>
              <a:rPr dirty="0"/>
              <a:t>​</a:t>
            </a:r>
            <a:r>
              <a:rPr lang="en-US" dirty="0"/>
              <a:t>c.	</a:t>
            </a:r>
            <a:r>
              <a:rPr sz="2800" dirty="0"/>
              <a:t>The number </a:t>
            </a:r>
            <a:r>
              <a:rPr sz="2800" dirty="0">
                <a:latin typeface="Cambria Math"/>
              </a:rPr>
              <a:t>100</a:t>
            </a:r>
            <a:r>
              <a:rPr sz="2800" dirty="0"/>
              <a:t> is a perfect square (</a:t>
            </a:r>
            <a:r>
              <a:rPr lang="en-US" sz="2800" dirty="0"/>
              <a:t>10² = 100</a:t>
            </a:r>
            <a:r>
              <a:rPr sz="2800" dirty="0"/>
              <a:t>), yet it has more than three factors, making the argument false. The factors of </a:t>
            </a:r>
            <a:r>
              <a:rPr sz="2800" dirty="0">
                <a:latin typeface="Cambria Math"/>
              </a:rPr>
              <a:t>100</a:t>
            </a:r>
            <a:r>
              <a:rPr sz="2800" dirty="0"/>
              <a:t> are </a:t>
            </a:r>
            <a:r>
              <a:rPr sz="2800" dirty="0">
                <a:latin typeface="Cambria Math"/>
              </a:rPr>
              <a:t>1</a:t>
            </a:r>
            <a:r>
              <a:rPr sz="2800" dirty="0"/>
              <a:t>, </a:t>
            </a:r>
            <a:r>
              <a:rPr sz="2800" dirty="0">
                <a:latin typeface="Cambria Math"/>
              </a:rPr>
              <a:t>2</a:t>
            </a:r>
            <a:r>
              <a:rPr sz="2800" dirty="0"/>
              <a:t>, </a:t>
            </a:r>
            <a:r>
              <a:rPr sz="2800" dirty="0">
                <a:latin typeface="Cambria Math"/>
              </a:rPr>
              <a:t>4</a:t>
            </a:r>
            <a:r>
              <a:rPr sz="2800" dirty="0"/>
              <a:t>, </a:t>
            </a:r>
            <a:r>
              <a:rPr sz="2800" dirty="0">
                <a:latin typeface="Cambria Math"/>
              </a:rPr>
              <a:t>5</a:t>
            </a:r>
            <a:r>
              <a:rPr sz="2800" dirty="0"/>
              <a:t>, </a:t>
            </a:r>
            <a:r>
              <a:rPr sz="2800" dirty="0">
                <a:latin typeface="Cambria Math"/>
              </a:rPr>
              <a:t>10</a:t>
            </a:r>
            <a:r>
              <a:rPr sz="2800" dirty="0"/>
              <a:t>, </a:t>
            </a:r>
            <a:r>
              <a:rPr sz="2800" dirty="0">
                <a:latin typeface="Cambria Math"/>
              </a:rPr>
              <a:t>20</a:t>
            </a:r>
            <a:r>
              <a:rPr sz="2800" dirty="0"/>
              <a:t>, </a:t>
            </a:r>
            <a:r>
              <a:rPr sz="2800" dirty="0">
                <a:latin typeface="Cambria Math"/>
              </a:rPr>
              <a:t>25</a:t>
            </a:r>
            <a:r>
              <a:rPr sz="2800" dirty="0"/>
              <a:t>, </a:t>
            </a:r>
            <a:r>
              <a:rPr sz="2800" dirty="0">
                <a:latin typeface="Cambria Math"/>
              </a:rPr>
              <a:t>50</a:t>
            </a:r>
            <a:r>
              <a:rPr sz="2800" dirty="0"/>
              <a:t>, and </a:t>
            </a:r>
            <a:r>
              <a:rPr sz="2800" dirty="0">
                <a:latin typeface="Cambria Math"/>
              </a:rPr>
              <a:t>100</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Which of the following is a counterexample to the following argument?</a:t>
            </a:r>
          </a:p>
          <a:p>
            <a:pPr algn="ctr"/>
            <a:r>
              <a:rPr sz="2800" dirty="0"/>
              <a:t>If the product of two numbers is positive, then their</a:t>
            </a:r>
            <a:r>
              <a:rPr lang="en-US" sz="2800" dirty="0"/>
              <a:t> </a:t>
            </a:r>
            <a:r>
              <a:rPr sz="2800" dirty="0"/>
              <a:t>sum is positive.</a:t>
            </a:r>
            <a:endParaRPr lang="en-IN" dirty="0"/>
          </a:p>
          <a:p>
            <a:pPr marL="533400" indent="-533400">
              <a:tabLst>
                <a:tab pos="450850" algn="l"/>
              </a:tabLst>
              <a:defRPr sz="2800"/>
            </a:pPr>
            <a:r>
              <a:rPr lang="en-IN" dirty="0"/>
              <a:t>​a.	</a:t>
            </a:r>
            <a:r>
              <a:rPr sz="2800" dirty="0">
                <a:latin typeface="Cambria Math"/>
              </a:rPr>
              <a:t>5</a:t>
            </a:r>
            <a:r>
              <a:rPr sz="2800" dirty="0"/>
              <a:t> and </a:t>
            </a:r>
            <a:r>
              <a:rPr sz="2800" dirty="0">
                <a:latin typeface="Cambria Math"/>
              </a:rPr>
              <a:t>5</a:t>
            </a:r>
            <a:r>
              <a:rPr lang="en-US" sz="2800" dirty="0">
                <a:latin typeface="Cambria Math"/>
              </a:rPr>
              <a:t> </a:t>
            </a:r>
            <a:endParaRPr sz="2800" dirty="0">
              <a:latin typeface="Cambria Math"/>
            </a:endParaRPr>
          </a:p>
          <a:p>
            <a:pPr marL="533400" indent="-533400">
              <a:tabLst>
                <a:tab pos="450850" algn="l"/>
              </a:tabLst>
              <a:defRPr sz="2800"/>
            </a:pPr>
            <a:r>
              <a:rPr dirty="0"/>
              <a:t>​</a:t>
            </a:r>
            <a:r>
              <a:rPr lang="en-IN" dirty="0"/>
              <a:t>​b.	</a:t>
            </a:r>
            <a:r>
              <a:rPr lang="en-IN" dirty="0">
                <a:latin typeface="Calibri" panose="020F0502020204030204" pitchFamily="34" charset="0"/>
                <a:ea typeface="Calibri" panose="020F0502020204030204" pitchFamily="34" charset="0"/>
                <a:cs typeface="Calibri" panose="020F0502020204030204" pitchFamily="34" charset="0"/>
              </a:rPr>
              <a:t>−2 </a:t>
            </a:r>
            <a:r>
              <a:rPr sz="2800" dirty="0"/>
              <a:t>and </a:t>
            </a:r>
            <a:r>
              <a:rPr sz="2800" dirty="0">
                <a:latin typeface="Cambria Math"/>
              </a:rPr>
              <a:t>5</a:t>
            </a:r>
            <a:r>
              <a:rPr lang="en-US" sz="2800" dirty="0">
                <a:latin typeface="Cambria Math"/>
              </a:rPr>
              <a:t> </a:t>
            </a:r>
            <a:endParaRPr sz="2800" dirty="0">
              <a:latin typeface="Cambria Math"/>
            </a:endParaRPr>
          </a:p>
          <a:p>
            <a:pPr marL="533400" indent="-533400">
              <a:tabLst>
                <a:tab pos="450850" algn="l"/>
              </a:tabLst>
              <a:defRPr sz="2800"/>
            </a:pPr>
            <a:r>
              <a:rPr lang="en-IN" dirty="0">
                <a:latin typeface="Calibri" panose="020F0502020204030204" pitchFamily="34" charset="0"/>
                <a:ea typeface="Calibri" panose="020F0502020204030204" pitchFamily="34" charset="0"/>
                <a:cs typeface="Calibri" panose="020F0502020204030204" pitchFamily="34" charset="0"/>
              </a:rPr>
              <a:t>c.	−8 </a:t>
            </a:r>
            <a:r>
              <a:rPr sz="2800" dirty="0"/>
              <a:t>and</a:t>
            </a:r>
            <a:r>
              <a:rPr lang="en-US" sz="2800" dirty="0"/>
              <a:t> </a:t>
            </a:r>
            <a:r>
              <a:rPr lang="en-IN" dirty="0">
                <a:latin typeface="Calibri" panose="020F0502020204030204" pitchFamily="34" charset="0"/>
                <a:ea typeface="Calibri" panose="020F0502020204030204" pitchFamily="34" charset="0"/>
                <a:cs typeface="Calibri" panose="020F0502020204030204" pitchFamily="34" charset="0"/>
              </a:rPr>
              <a:t>−8 </a:t>
            </a:r>
            <a:endParaRPr sz="2800" dirty="0"/>
          </a:p>
          <a:p>
            <a:pPr>
              <a:defRPr sz="2800"/>
            </a:pPr>
            <a:r>
              <a:rPr sz="2800" dirty="0"/>
              <a:t>Answer: </a:t>
            </a:r>
            <a:r>
              <a:rPr lang="en-IN" dirty="0">
                <a:latin typeface="Cambria Math" panose="02040503050406030204" pitchFamily="18" charset="0"/>
                <a:ea typeface="Cambria Math" panose="02040503050406030204" pitchFamily="18" charset="0"/>
              </a:rPr>
              <a:t>c</a:t>
            </a:r>
            <a:r>
              <a:rPr sz="2800" dirty="0"/>
              <a:t>.</a:t>
            </a:r>
            <a:r>
              <a:rPr lang="en-IN" dirty="0">
                <a:latin typeface="Calibri" panose="020F0502020204030204" pitchFamily="34" charset="0"/>
                <a:ea typeface="Calibri" panose="020F0502020204030204" pitchFamily="34" charset="0"/>
                <a:cs typeface="Calibri" panose="020F0502020204030204" pitchFamily="34" charset="0"/>
              </a:rPr>
              <a:t>−8 </a:t>
            </a:r>
            <a:r>
              <a:rPr sz="2800" dirty="0"/>
              <a:t>and</a:t>
            </a:r>
            <a:r>
              <a:rPr lang="en-US" sz="2800" dirty="0"/>
              <a:t> </a:t>
            </a:r>
            <a:r>
              <a:rPr lang="en-IN" dirty="0">
                <a:latin typeface="Calibri" panose="020F0502020204030204" pitchFamily="34" charset="0"/>
                <a:ea typeface="Calibri" panose="020F0502020204030204" pitchFamily="34" charset="0"/>
                <a:cs typeface="Calibri" panose="020F0502020204030204" pitchFamily="34" charset="0"/>
              </a:rPr>
              <a:t>−8</a:t>
            </a:r>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a:t>Mathematical statements proved by deductive reasoning are called </a:t>
            </a:r>
            <a:r>
              <a:rPr sz="2800" b="1"/>
              <a:t>theorems.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Deductive Reasoning</a:t>
            </a:r>
            <a:r>
              <a:rPr lang="en-US" dirty="0"/>
              <a:t>—Slide 1</a:t>
            </a:r>
            <a:endParaRPr dirty="0"/>
          </a:p>
        </p:txBody>
      </p:sp>
      <p:sp>
        <p:nvSpPr>
          <p:cNvPr id="3" name="Text Placeholder 2"/>
          <p:cNvSpPr>
            <a:spLocks noGrp="1"/>
          </p:cNvSpPr>
          <p:nvPr>
            <p:ph type="body" sz="quarter" idx="10"/>
          </p:nvPr>
        </p:nvSpPr>
        <p:spPr/>
        <p:txBody>
          <a:bodyPr>
            <a:normAutofit fontScale="85000" lnSpcReduction="10000"/>
          </a:bodyPr>
          <a:lstStyle/>
          <a:p>
            <a:r>
              <a:rPr sz="2800" dirty="0"/>
              <a:t>Use deductive reasoning to choose the correct conclusion for each argument.</a:t>
            </a:r>
          </a:p>
          <a:p>
            <a:pPr marL="358775" indent="-358775">
              <a:defRPr sz="2800"/>
            </a:pPr>
            <a:r>
              <a:rPr lang="en-US" dirty="0"/>
              <a:t>a.	</a:t>
            </a:r>
            <a:r>
              <a:rPr dirty="0"/>
              <a:t>​</a:t>
            </a:r>
            <a:r>
              <a:rPr sz="2800" dirty="0"/>
              <a:t>My state requires all lawyers pass the bar exam to practice legally. If I do not pass the bar, then I</a:t>
            </a:r>
            <a:r>
              <a:rPr lang="en-US" sz="2800" dirty="0"/>
              <a:t> </a:t>
            </a:r>
            <a:r>
              <a:rPr kumimoji="0" lang="en-US" sz="2800" b="0" i="0" u="sng" strike="noStrike" kern="1200" cap="none" spc="0" normalizeH="0" baseline="0" noProof="0" dirty="0">
                <a:ln>
                  <a:noFill/>
                </a:ln>
                <a:solidFill>
                  <a:srgbClr val="366092"/>
                </a:solidFill>
                <a:effectLst/>
                <a:uLnTx/>
                <a:uFillTx/>
                <a:latin typeface="Calibri"/>
                <a:ea typeface="+mn-ea"/>
                <a:cs typeface="+mn-cs"/>
              </a:rPr>
              <a:t>_(blank)___.</a:t>
            </a:r>
            <a:endParaRPr sz="2800" dirty="0"/>
          </a:p>
          <a:p>
            <a:pPr marL="1343025" lvl="1" indent="-415925" defTabSz="1249363">
              <a:buNone/>
              <a:defRPr sz="2800"/>
            </a:pPr>
            <a:r>
              <a:rPr lang="en-US" dirty="0"/>
              <a:t>1.	</a:t>
            </a:r>
            <a:r>
              <a:rPr lang="en-IN" dirty="0"/>
              <a:t>​</a:t>
            </a:r>
            <a:r>
              <a:rPr dirty="0"/>
              <a:t>will not be able to represent someone legally in my state.</a:t>
            </a:r>
          </a:p>
          <a:p>
            <a:pPr marL="1343025" lvl="1" indent="-415925">
              <a:buNone/>
              <a:defRPr sz="2800"/>
            </a:pPr>
            <a:r>
              <a:rPr dirty="0"/>
              <a:t>​</a:t>
            </a:r>
            <a:r>
              <a:rPr lang="en-US" dirty="0"/>
              <a:t>2.	</a:t>
            </a:r>
            <a:r>
              <a:rPr dirty="0"/>
              <a:t>will have to take the exam again.</a:t>
            </a:r>
          </a:p>
          <a:p>
            <a:pPr marL="358775" indent="-358775">
              <a:defRPr sz="2800"/>
            </a:pPr>
            <a:r>
              <a:rPr lang="en-US" dirty="0"/>
              <a:t>b.	</a:t>
            </a:r>
            <a:r>
              <a:rPr dirty="0"/>
              <a:t>​</a:t>
            </a:r>
            <a:r>
              <a:rPr sz="2800" dirty="0"/>
              <a:t>The tutoring center at my college is offering free exam reviews to students. I am a student and I plan on reviewing for my sports management exam, so I</a:t>
            </a:r>
            <a:r>
              <a:rPr lang="en-US" sz="2800" dirty="0"/>
              <a:t> </a:t>
            </a:r>
            <a:r>
              <a:rPr lang="en-US" sz="2800" u="sng" dirty="0"/>
              <a:t>_(blank)___.</a:t>
            </a:r>
          </a:p>
          <a:p>
            <a:pPr marL="1168400" lvl="1" indent="-425450">
              <a:buNone/>
              <a:defRPr sz="2800"/>
            </a:pPr>
            <a:r>
              <a:rPr dirty="0"/>
              <a:t>​</a:t>
            </a:r>
            <a:r>
              <a:rPr lang="en-US" dirty="0"/>
              <a:t>1.	</a:t>
            </a:r>
            <a:r>
              <a:rPr dirty="0"/>
              <a:t>will pass my exam.</a:t>
            </a:r>
          </a:p>
          <a:p>
            <a:pPr marL="1168400" lvl="1" indent="-425450">
              <a:buNone/>
              <a:defRPr sz="2800"/>
            </a:pPr>
            <a:r>
              <a:rPr dirty="0"/>
              <a:t>​</a:t>
            </a:r>
            <a:r>
              <a:rPr lang="en-US" dirty="0"/>
              <a:t>2.	</a:t>
            </a:r>
            <a:r>
              <a:rPr dirty="0"/>
              <a:t>will not have to pay anything for this service.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Deductive Reasoning</a:t>
            </a:r>
            <a:r>
              <a:rPr lang="en-US" dirty="0"/>
              <a:t>—Slide 2</a:t>
            </a:r>
            <a:endParaRPr dirty="0"/>
          </a:p>
        </p:txBody>
      </p:sp>
      <p:sp>
        <p:nvSpPr>
          <p:cNvPr id="3" name="Text Placeholder 2"/>
          <p:cNvSpPr>
            <a:spLocks noGrp="1"/>
          </p:cNvSpPr>
          <p:nvPr>
            <p:ph type="body" sz="quarter" idx="10"/>
          </p:nvPr>
        </p:nvSpPr>
        <p:spPr/>
        <p:txBody>
          <a:bodyPr>
            <a:normAutofit fontScale="92500"/>
          </a:bodyPr>
          <a:lstStyle/>
          <a:p>
            <a:pPr marL="450850" indent="-450850">
              <a:defRPr sz="2800"/>
            </a:pPr>
            <a:r>
              <a:rPr lang="en-US" dirty="0"/>
              <a:t>c.	</a:t>
            </a:r>
            <a:r>
              <a:rPr dirty="0"/>
              <a:t>​</a:t>
            </a:r>
            <a:r>
              <a:rPr sz="2800" dirty="0"/>
              <a:t>My boss said the person with the highest sales would get a promotion at the end of the year. I generated the highest sales, so I</a:t>
            </a:r>
            <a:r>
              <a:rPr lang="en-US" sz="2800" dirty="0"/>
              <a:t> _____________</a:t>
            </a:r>
            <a:endParaRPr sz="2800" dirty="0"/>
          </a:p>
          <a:p>
            <a:pPr marL="1076325" lvl="1" indent="-333375">
              <a:buNone/>
              <a:defRPr sz="2800"/>
            </a:pPr>
            <a:r>
              <a:rPr lang="en-US" dirty="0"/>
              <a:t>1.	</a:t>
            </a:r>
            <a:r>
              <a:rPr dirty="0"/>
              <a:t>​am anticipating my promotion.</a:t>
            </a:r>
          </a:p>
          <a:p>
            <a:pPr marL="1076325" lvl="1" indent="-333375">
              <a:buNone/>
              <a:defRPr sz="2800"/>
            </a:pPr>
            <a:r>
              <a:rPr dirty="0"/>
              <a:t>​</a:t>
            </a:r>
            <a:r>
              <a:rPr lang="en-US" dirty="0"/>
              <a:t>2.	</a:t>
            </a:r>
            <a:r>
              <a:rPr dirty="0"/>
              <a:t>am the highest earner in my workplace.</a:t>
            </a:r>
            <a:endParaRPr lang="en-US" dirty="0"/>
          </a:p>
          <a:p>
            <a:r>
              <a:rPr lang="en-US" sz="2800" b="1" dirty="0"/>
              <a:t>Solution</a:t>
            </a:r>
          </a:p>
          <a:p>
            <a:pPr marL="450850" indent="-450850">
              <a:defRPr sz="2800"/>
            </a:pPr>
            <a:r>
              <a:rPr lang="en-US" dirty="0"/>
              <a:t>​a.	</a:t>
            </a:r>
            <a:r>
              <a:rPr lang="en-US" sz="2800" dirty="0"/>
              <a:t>Since the state requires all practicing lawyers to pass the bar, it is impossible to practice law legally without first passing the bar exam. Although one might consider taking the exam again, it is not a definite conclusion. Consequently, the correct answer is conclusion </a:t>
            </a:r>
            <a:r>
              <a:rPr lang="en-US" sz="2800" dirty="0">
                <a:latin typeface="Cambria Math"/>
              </a:rPr>
              <a:t>1</a:t>
            </a:r>
            <a:r>
              <a:rPr lang="en-US" sz="28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Deductive Reasoning</a:t>
            </a:r>
            <a:r>
              <a:rPr lang="en-US" dirty="0"/>
              <a:t>—Slide 3</a:t>
            </a:r>
            <a:endParaRPr dirty="0"/>
          </a:p>
        </p:txBody>
      </p:sp>
      <p:sp>
        <p:nvSpPr>
          <p:cNvPr id="3" name="Text Placeholder 2"/>
          <p:cNvSpPr>
            <a:spLocks noGrp="1"/>
          </p:cNvSpPr>
          <p:nvPr>
            <p:ph type="body" sz="quarter" idx="10"/>
          </p:nvPr>
        </p:nvSpPr>
        <p:spPr/>
        <p:txBody>
          <a:bodyPr>
            <a:normAutofit/>
          </a:bodyPr>
          <a:lstStyle/>
          <a:p>
            <a:pPr marL="450850" indent="-450850">
              <a:defRPr sz="2800"/>
            </a:pPr>
            <a:r>
              <a:rPr lang="en-US" dirty="0"/>
              <a:t>​b.	</a:t>
            </a:r>
            <a:r>
              <a:rPr lang="en-US" sz="2800" dirty="0"/>
              <a:t>The tutoring center is offering free reviews to students. I satisfy all of the criteria to be eligible for that free tutoring. Neither of the premises ensure that I pass the exam. So the correct answer is conclusion </a:t>
            </a:r>
            <a:r>
              <a:rPr lang="en-US" sz="2800" dirty="0">
                <a:latin typeface="Cambria Math"/>
              </a:rPr>
              <a:t>2</a:t>
            </a:r>
            <a:r>
              <a:rPr lang="en-US" sz="2800" dirty="0"/>
              <a:t>.</a:t>
            </a:r>
          </a:p>
          <a:p>
            <a:pPr marL="450850" indent="-450850">
              <a:defRPr sz="2800"/>
            </a:pPr>
            <a:r>
              <a:rPr lang="en-US" dirty="0"/>
              <a:t>​c.	</a:t>
            </a:r>
            <a:r>
              <a:rPr lang="en-US" sz="2800" dirty="0"/>
              <a:t>Since my boss promised a promotion to the best salesman, my having the highest sales would lead me to conclusion </a:t>
            </a:r>
            <a:r>
              <a:rPr lang="en-US" sz="2800" dirty="0">
                <a:latin typeface="Cambria Math"/>
              </a:rPr>
              <a:t>1</a:t>
            </a:r>
            <a:r>
              <a:rPr lang="en-US" sz="2800" dirty="0"/>
              <a:t>, if my boss keeps their word. However, neither premise guarantees that I earn the most, ruling out conclusion </a:t>
            </a:r>
            <a:r>
              <a:rPr lang="en-US" sz="2800" dirty="0">
                <a:latin typeface="Cambria Math"/>
              </a:rPr>
              <a:t>2</a:t>
            </a:r>
            <a:r>
              <a:rPr lang="en-US" sz="2800" dirty="0"/>
              <a:t>. Thus, the correct answer is conclusion </a:t>
            </a:r>
            <a:r>
              <a:rPr lang="en-US" sz="2800" dirty="0">
                <a:latin typeface="Cambria Math"/>
              </a:rPr>
              <a:t>1</a:t>
            </a:r>
            <a:r>
              <a:rPr lang="en-US" sz="2800" dirty="0"/>
              <a:t>.</a:t>
            </a:r>
          </a:p>
          <a:p>
            <a:pPr marL="514350" indent="-514350">
              <a:buFont typeface="+mj-lt"/>
              <a:buAutoNum type="alphaLcPeriod" startAt="2"/>
              <a:defRPr sz="2800"/>
            </a:pP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Inductive and Deductive Reasoning</a:t>
            </a:r>
          </a:p>
        </p:txBody>
      </p:sp>
      <p:sp>
        <p:nvSpPr>
          <p:cNvPr id="3" name="Text Placeholder 2"/>
          <p:cNvSpPr>
            <a:spLocks noGrp="1"/>
          </p:cNvSpPr>
          <p:nvPr>
            <p:ph type="body" sz="quarter" idx="10"/>
          </p:nvPr>
        </p:nvSpPr>
        <p:spPr/>
        <p:txBody>
          <a:bodyPr>
            <a:normAutofit/>
          </a:bodyPr>
          <a:lstStyle/>
          <a:p>
            <a:r>
              <a:rPr sz="2800" b="1" dirty="0"/>
              <a:t>Inductive reasoning</a:t>
            </a:r>
            <a:r>
              <a:rPr sz="2800" dirty="0"/>
              <a:t> is a line of argument that takes specific examples as its premise and then draws a general conclusion from these examples.</a:t>
            </a:r>
          </a:p>
          <a:p>
            <a:r>
              <a:rPr sz="2800" b="1" dirty="0"/>
              <a:t>Deductive reasoning</a:t>
            </a:r>
            <a:r>
              <a:rPr sz="2800" dirty="0"/>
              <a:t> uses statements that are commonly accepted as facts to make a case for a specific conclusion.</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Deductive Reasoning</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Use deductive reasoning to complete the first three rows of the Sudoku puzzle.</a:t>
            </a:r>
          </a:p>
        </p:txBody>
      </p:sp>
      <p:pic>
        <p:nvPicPr>
          <p:cNvPr id="7" name="Picture 6" descr="A partially filled 9 by 9 Sudoku puzzle grid. The puzzle contains numbers in most of the cells, with some cells left blank for the player to fill in. The first row reads: 4, 2, 7, 5, blank, 8, 9, 1, 3. The second row: 9, 1, 5, 3, 4, blank, blank, 8, 7. The third row: 6, 8, blank, 1, 9, 7, 2, blank, 4. The fourth row: 7, 6, blank, 1, blank, 9, blank, 3, 8. The fifth row: 1, blank, 2, 6, 8, 5, 4, 7, 9. The sixth row: 5, 9, 8, 7, blank, 4, 1, blank, 6. The seventh row: 3, blank, 8, 5, blank, 1, blank, blank, 7. The eighth row: 8, 7, 1, 9, blank, 6, 3, 4, 5. The ninth row: 2, 5, 6, 4, 7, 3, blank, 9, 1.">
            <a:extLst>
              <a:ext uri="{FF2B5EF4-FFF2-40B4-BE49-F238E27FC236}">
                <a16:creationId xmlns:a16="http://schemas.microsoft.com/office/drawing/2014/main" id="{5F6357D8-AF10-4686-BF86-0AF4C1EE754D}"/>
              </a:ext>
            </a:extLst>
          </p:cNvPr>
          <p:cNvPicPr>
            <a:picLocks noChangeAspect="1"/>
          </p:cNvPicPr>
          <p:nvPr/>
        </p:nvPicPr>
        <p:blipFill>
          <a:blip r:embed="rId2"/>
          <a:srcRect b="8405"/>
          <a:stretch>
            <a:fillRect/>
          </a:stretch>
        </p:blipFill>
        <p:spPr>
          <a:xfrm>
            <a:off x="2667000" y="2113651"/>
            <a:ext cx="3581900" cy="3525149"/>
          </a:xfrm>
          <a:prstGeom prst="rect">
            <a:avLst/>
          </a:prstGeom>
        </p:spPr>
      </p:pic>
      <p:sp>
        <p:nvSpPr>
          <p:cNvPr id="4" name="TextBox 3">
            <a:extLst>
              <a:ext uri="{FF2B5EF4-FFF2-40B4-BE49-F238E27FC236}">
                <a16:creationId xmlns:a16="http://schemas.microsoft.com/office/drawing/2014/main" id="{F5678E99-357D-10B2-1C39-C6032B851F54}"/>
              </a:ext>
            </a:extLst>
          </p:cNvPr>
          <p:cNvSpPr txBox="1"/>
          <p:nvPr/>
        </p:nvSpPr>
        <p:spPr>
          <a:xfrm>
            <a:off x="3581400" y="5555967"/>
            <a:ext cx="1600200" cy="523220"/>
          </a:xfrm>
          <a:prstGeom prst="rect">
            <a:avLst/>
          </a:prstGeom>
          <a:noFill/>
        </p:spPr>
        <p:txBody>
          <a:bodyPr wrap="square">
            <a:spAutoFit/>
          </a:bodyPr>
          <a:lstStyle/>
          <a:p>
            <a:pPr algn="ctr"/>
            <a:r>
              <a:rPr lang="en-IN" sz="2800" dirty="0"/>
              <a:t>Figure 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a:t>
            </a:r>
            <a:r>
              <a:rPr lang="en-IN" dirty="0"/>
              <a:t>Reasoning</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When completing a Sudoku puzzle, there are often many options of where to begin. We'll start in the top left-hand</a:t>
            </a:r>
          </a:p>
        </p:txBody>
      </p:sp>
      <p:pic>
        <p:nvPicPr>
          <p:cNvPr id="5" name="Picture 4" descr="3 by 3">
            <a:extLst>
              <a:ext uri="{FF2B5EF4-FFF2-40B4-BE49-F238E27FC236}">
                <a16:creationId xmlns:a16="http://schemas.microsoft.com/office/drawing/2014/main" id="{5E98ADAC-0EE1-9651-3B90-D3DD51FD35CF}"/>
              </a:ext>
            </a:extLst>
          </p:cNvPr>
          <p:cNvPicPr>
            <a:picLocks noChangeAspect="1"/>
          </p:cNvPicPr>
          <p:nvPr/>
        </p:nvPicPr>
        <p:blipFill>
          <a:blip r:embed="rId2"/>
          <a:stretch>
            <a:fillRect/>
          </a:stretch>
        </p:blipFill>
        <p:spPr>
          <a:xfrm>
            <a:off x="1981200" y="2514600"/>
            <a:ext cx="648000" cy="324000"/>
          </a:xfrm>
          <a:prstGeom prst="rect">
            <a:avLst/>
          </a:prstGeom>
        </p:spPr>
      </p:pic>
      <p:sp>
        <p:nvSpPr>
          <p:cNvPr id="6" name="TextBox 5">
            <a:extLst>
              <a:ext uri="{FF2B5EF4-FFF2-40B4-BE49-F238E27FC236}">
                <a16:creationId xmlns:a16="http://schemas.microsoft.com/office/drawing/2014/main" id="{61E20B1C-8BBE-FD63-11CE-0EB046CB828C}"/>
              </a:ext>
            </a:extLst>
          </p:cNvPr>
          <p:cNvSpPr txBox="1"/>
          <p:nvPr/>
        </p:nvSpPr>
        <p:spPr>
          <a:xfrm>
            <a:off x="2629200" y="2383667"/>
            <a:ext cx="5410200" cy="523220"/>
          </a:xfrm>
          <a:prstGeom prst="rect">
            <a:avLst/>
          </a:prstGeom>
          <a:noFill/>
        </p:spPr>
        <p:txBody>
          <a:bodyPr wrap="square" rtlCol="0">
            <a:spAutoFit/>
          </a:bodyPr>
          <a:lstStyle/>
          <a:p>
            <a:r>
              <a:rPr lang="en-US" sz="2800" dirty="0"/>
              <a:t>section. Notice that in that section,</a:t>
            </a:r>
            <a:endParaRPr lang="en-IN" sz="2800" dirty="0"/>
          </a:p>
        </p:txBody>
      </p:sp>
      <p:sp>
        <p:nvSpPr>
          <p:cNvPr id="9" name="TextBox 8">
            <a:extLst>
              <a:ext uri="{FF2B5EF4-FFF2-40B4-BE49-F238E27FC236}">
                <a16:creationId xmlns:a16="http://schemas.microsoft.com/office/drawing/2014/main" id="{85A04C61-D097-593B-2AC7-0FB69785ABC8}"/>
              </a:ext>
            </a:extLst>
          </p:cNvPr>
          <p:cNvSpPr txBox="1"/>
          <p:nvPr/>
        </p:nvSpPr>
        <p:spPr>
          <a:xfrm>
            <a:off x="457200" y="2820323"/>
            <a:ext cx="8153400" cy="1384995"/>
          </a:xfrm>
          <a:prstGeom prst="rect">
            <a:avLst/>
          </a:prstGeom>
          <a:noFill/>
        </p:spPr>
        <p:txBody>
          <a:bodyPr wrap="square" rtlCol="0">
            <a:spAutoFit/>
          </a:bodyPr>
          <a:lstStyle/>
          <a:p>
            <a:r>
              <a:rPr lang="en-US" sz="2800" dirty="0"/>
              <a:t>there is only one number missing: the number </a:t>
            </a:r>
            <a:r>
              <a:rPr lang="en-US" sz="2800" dirty="0">
                <a:latin typeface="Cambria Math"/>
              </a:rPr>
              <a:t>3</a:t>
            </a:r>
            <a:r>
              <a:rPr lang="en-US" sz="2800" dirty="0"/>
              <a:t>. So this means that </a:t>
            </a:r>
            <a:r>
              <a:rPr lang="en-US" sz="2800" dirty="0">
                <a:latin typeface="Cambria Math"/>
              </a:rPr>
              <a:t>3</a:t>
            </a:r>
            <a:r>
              <a:rPr lang="en-US" sz="2800" dirty="0"/>
              <a:t> must go in the intersection of the third row and third column, as shown in Figure 6.</a:t>
            </a:r>
            <a:endParaRPr lang="en-IN"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Reasoning</a:t>
            </a:r>
            <a:r>
              <a:rPr lang="en-US" dirty="0"/>
              <a:t>—Slide 3</a:t>
            </a:r>
            <a:endParaRPr dirty="0"/>
          </a:p>
        </p:txBody>
      </p:sp>
      <p:pic>
        <p:nvPicPr>
          <p:cNvPr id="5" name="Picture 4" descr="This Sudoku puzzle is of a standard 9 by 9 format, divided into nine 3 by 3 boxes. &#10;&#10;In the first box of 3 by 3, only one number &quot;3&quot; is missing. &#10;&#10;So, the cell in Row 3, Column 3 contains the number 3 and is highlighted in yellow.&#10;">
            <a:extLst>
              <a:ext uri="{FF2B5EF4-FFF2-40B4-BE49-F238E27FC236}">
                <a16:creationId xmlns:a16="http://schemas.microsoft.com/office/drawing/2014/main" id="{30D9128D-E9B5-4B51-AA84-8116D1B9EFB4}"/>
              </a:ext>
            </a:extLst>
          </p:cNvPr>
          <p:cNvPicPr>
            <a:picLocks noChangeAspect="1"/>
          </p:cNvPicPr>
          <p:nvPr/>
        </p:nvPicPr>
        <p:blipFill>
          <a:blip r:embed="rId2"/>
          <a:srcRect b="9153"/>
          <a:stretch>
            <a:fillRect/>
          </a:stretch>
        </p:blipFill>
        <p:spPr>
          <a:xfrm>
            <a:off x="2590800" y="1190389"/>
            <a:ext cx="4205545" cy="4067411"/>
          </a:xfrm>
          <a:prstGeom prst="rect">
            <a:avLst/>
          </a:prstGeom>
        </p:spPr>
      </p:pic>
      <p:sp>
        <p:nvSpPr>
          <p:cNvPr id="3" name="TextBox 2">
            <a:extLst>
              <a:ext uri="{FF2B5EF4-FFF2-40B4-BE49-F238E27FC236}">
                <a16:creationId xmlns:a16="http://schemas.microsoft.com/office/drawing/2014/main" id="{ED8E5FFD-300A-1136-1567-FA4437934F69}"/>
              </a:ext>
            </a:extLst>
          </p:cNvPr>
          <p:cNvSpPr txBox="1"/>
          <p:nvPr/>
        </p:nvSpPr>
        <p:spPr>
          <a:xfrm>
            <a:off x="3893472" y="5244860"/>
            <a:ext cx="1600200" cy="523220"/>
          </a:xfrm>
          <a:prstGeom prst="rect">
            <a:avLst/>
          </a:prstGeom>
          <a:noFill/>
        </p:spPr>
        <p:txBody>
          <a:bodyPr wrap="square">
            <a:spAutoFit/>
          </a:bodyPr>
          <a:lstStyle/>
          <a:p>
            <a:pPr algn="ctr"/>
            <a:r>
              <a:rPr lang="en-IN" sz="2800" dirty="0"/>
              <a:t>Figure 6</a:t>
            </a:r>
          </a:p>
        </p:txBody>
      </p:sp>
    </p:spTree>
    <p:extLst>
      <p:ext uri="{BB962C8B-B14F-4D97-AF65-F5344CB8AC3E}">
        <p14:creationId xmlns:p14="http://schemas.microsoft.com/office/powerpoint/2010/main" val="9610829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Reasoning</a:t>
            </a:r>
            <a:r>
              <a:rPr lang="en-US" dirty="0"/>
              <a:t>—Slide 4</a:t>
            </a:r>
            <a:endParaRPr dirty="0"/>
          </a:p>
        </p:txBody>
      </p:sp>
      <p:sp>
        <p:nvSpPr>
          <p:cNvPr id="3" name="Text Placeholder 2"/>
          <p:cNvSpPr>
            <a:spLocks noGrp="1"/>
          </p:cNvSpPr>
          <p:nvPr>
            <p:ph type="body" sz="quarter" idx="10"/>
          </p:nvPr>
        </p:nvSpPr>
        <p:spPr/>
        <p:txBody>
          <a:bodyPr>
            <a:normAutofit/>
          </a:bodyPr>
          <a:lstStyle/>
          <a:p>
            <a:r>
              <a:rPr sz="2400" dirty="0"/>
              <a:t>Notice that this leaves only one number missing in the 3</a:t>
            </a:r>
            <a:r>
              <a:rPr sz="2400" baseline="30000" dirty="0"/>
              <a:t>rd</a:t>
            </a:r>
            <a:r>
              <a:rPr sz="2400" dirty="0"/>
              <a:t> row: the number </a:t>
            </a:r>
            <a:r>
              <a:rPr sz="2400" dirty="0">
                <a:latin typeface="Cambria Math"/>
              </a:rPr>
              <a:t>5</a:t>
            </a:r>
            <a:r>
              <a:rPr sz="2400" dirty="0"/>
              <a:t>. So we can fill in that square with a </a:t>
            </a:r>
            <a:r>
              <a:rPr sz="2400" dirty="0">
                <a:latin typeface="Cambria Math"/>
              </a:rPr>
              <a:t>5</a:t>
            </a:r>
            <a:r>
              <a:rPr sz="2400" dirty="0"/>
              <a:t>, as shown in Figure 7.</a:t>
            </a:r>
          </a:p>
        </p:txBody>
      </p:sp>
      <p:pic>
        <p:nvPicPr>
          <p:cNvPr id="5" name="Picture 4" descr="Here in this Sudoku puzzle, the third row and eighth column is highlighted. In the intersection point, placed 5. ">
            <a:extLst>
              <a:ext uri="{FF2B5EF4-FFF2-40B4-BE49-F238E27FC236}">
                <a16:creationId xmlns:a16="http://schemas.microsoft.com/office/drawing/2014/main" id="{70596EE5-E378-4070-827A-B104D61864A7}"/>
              </a:ext>
            </a:extLst>
          </p:cNvPr>
          <p:cNvPicPr>
            <a:picLocks noChangeAspect="1"/>
          </p:cNvPicPr>
          <p:nvPr/>
        </p:nvPicPr>
        <p:blipFill>
          <a:blip r:embed="rId2"/>
          <a:srcRect b="8304"/>
          <a:stretch>
            <a:fillRect/>
          </a:stretch>
        </p:blipFill>
        <p:spPr>
          <a:xfrm>
            <a:off x="2743200" y="1844774"/>
            <a:ext cx="3657600" cy="3641626"/>
          </a:xfrm>
          <a:prstGeom prst="rect">
            <a:avLst/>
          </a:prstGeom>
        </p:spPr>
      </p:pic>
      <p:sp>
        <p:nvSpPr>
          <p:cNvPr id="4" name="TextBox 3">
            <a:extLst>
              <a:ext uri="{FF2B5EF4-FFF2-40B4-BE49-F238E27FC236}">
                <a16:creationId xmlns:a16="http://schemas.microsoft.com/office/drawing/2014/main" id="{DA783448-C291-C8C2-7F1F-BF76C24C7866}"/>
              </a:ext>
            </a:extLst>
          </p:cNvPr>
          <p:cNvSpPr txBox="1"/>
          <p:nvPr/>
        </p:nvSpPr>
        <p:spPr>
          <a:xfrm>
            <a:off x="3771900" y="5466501"/>
            <a:ext cx="1600200" cy="523220"/>
          </a:xfrm>
          <a:prstGeom prst="rect">
            <a:avLst/>
          </a:prstGeom>
          <a:noFill/>
        </p:spPr>
        <p:txBody>
          <a:bodyPr wrap="square">
            <a:spAutoFit/>
          </a:bodyPr>
          <a:lstStyle/>
          <a:p>
            <a:pPr algn="ctr"/>
            <a:r>
              <a:rPr lang="en-IN" sz="2800" dirty="0"/>
              <a:t>Figure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Reasoning</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2400" dirty="0"/>
              <a:t>Next, notice that the 6</a:t>
            </a:r>
            <a:r>
              <a:rPr lang="en-US" sz="2400" baseline="30000" dirty="0"/>
              <a:t>th</a:t>
            </a:r>
            <a:r>
              <a:rPr lang="en-US" sz="2400" dirty="0"/>
              <a:t> column is only missing one number: the number 2</a:t>
            </a:r>
            <a:r>
              <a:rPr lang="en-US" sz="1800" b="0" i="0" u="none" strike="noStrike" baseline="0" dirty="0">
                <a:solidFill>
                  <a:srgbClr val="000000"/>
                </a:solidFill>
                <a:latin typeface="Times New Roman" panose="02020603050405020304" pitchFamily="18" charset="0"/>
              </a:rPr>
              <a:t>. </a:t>
            </a:r>
            <a:endParaRPr sz="2400" dirty="0"/>
          </a:p>
        </p:txBody>
      </p:sp>
      <p:pic>
        <p:nvPicPr>
          <p:cNvPr id="6" name="Picture 5" descr="Here in this Sudoku puzzle, the second row and sixth column is highlighted. In the intersection point, placed 2.  ">
            <a:extLst>
              <a:ext uri="{FF2B5EF4-FFF2-40B4-BE49-F238E27FC236}">
                <a16:creationId xmlns:a16="http://schemas.microsoft.com/office/drawing/2014/main" id="{EBFE62EB-EB83-4184-801A-06070ED4E62F}"/>
              </a:ext>
            </a:extLst>
          </p:cNvPr>
          <p:cNvPicPr>
            <a:picLocks noChangeAspect="1"/>
          </p:cNvPicPr>
          <p:nvPr/>
        </p:nvPicPr>
        <p:blipFill>
          <a:blip r:embed="rId2"/>
          <a:srcRect b="7084"/>
          <a:stretch>
            <a:fillRect/>
          </a:stretch>
        </p:blipFill>
        <p:spPr>
          <a:xfrm>
            <a:off x="2781050" y="1828800"/>
            <a:ext cx="3581900" cy="3505200"/>
          </a:xfrm>
          <a:prstGeom prst="rect">
            <a:avLst/>
          </a:prstGeom>
        </p:spPr>
      </p:pic>
      <p:sp>
        <p:nvSpPr>
          <p:cNvPr id="4" name="TextBox 3">
            <a:extLst>
              <a:ext uri="{FF2B5EF4-FFF2-40B4-BE49-F238E27FC236}">
                <a16:creationId xmlns:a16="http://schemas.microsoft.com/office/drawing/2014/main" id="{728D1988-33A4-5933-C909-F389263E3B81}"/>
              </a:ext>
            </a:extLst>
          </p:cNvPr>
          <p:cNvSpPr txBox="1"/>
          <p:nvPr/>
        </p:nvSpPr>
        <p:spPr>
          <a:xfrm>
            <a:off x="3771900" y="5302618"/>
            <a:ext cx="1600200" cy="523220"/>
          </a:xfrm>
          <a:prstGeom prst="rect">
            <a:avLst/>
          </a:prstGeom>
          <a:noFill/>
        </p:spPr>
        <p:txBody>
          <a:bodyPr wrap="square">
            <a:spAutoFit/>
          </a:bodyPr>
          <a:lstStyle/>
          <a:p>
            <a:pPr algn="ctr"/>
            <a:r>
              <a:rPr lang="en-IN" sz="2800" dirty="0"/>
              <a:t>Figure 8</a:t>
            </a:r>
          </a:p>
        </p:txBody>
      </p:sp>
    </p:spTree>
    <p:extLst>
      <p:ext uri="{BB962C8B-B14F-4D97-AF65-F5344CB8AC3E}">
        <p14:creationId xmlns:p14="http://schemas.microsoft.com/office/powerpoint/2010/main" val="32204337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Reasoning</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sz="2400" dirty="0"/>
              <a:t>When we place that number, as shown in Figure 8, we know the 1</a:t>
            </a:r>
            <a:r>
              <a:rPr lang="en-US" sz="2400" baseline="30000" dirty="0"/>
              <a:t>st</a:t>
            </a:r>
            <a:r>
              <a:rPr lang="en-US" sz="2400" dirty="0"/>
              <a:t> and 2</a:t>
            </a:r>
            <a:r>
              <a:rPr lang="en-US" sz="2400" baseline="30000" dirty="0"/>
              <a:t>nd</a:t>
            </a:r>
            <a:r>
              <a:rPr lang="en-US" sz="2400" dirty="0"/>
              <a:t> rows have every value except 6, thus the last two missing squares must both be 6s. The first three rows are now complete in Figure 9. </a:t>
            </a:r>
            <a:endParaRPr sz="2400" dirty="0"/>
          </a:p>
        </p:txBody>
      </p:sp>
      <p:pic>
        <p:nvPicPr>
          <p:cNvPr id="5" name="Picture 4" descr="Here in this Sudoku puzzle, in the first two rows, entered the only missing numbers &quot;6&quot; in both places.">
            <a:extLst>
              <a:ext uri="{FF2B5EF4-FFF2-40B4-BE49-F238E27FC236}">
                <a16:creationId xmlns:a16="http://schemas.microsoft.com/office/drawing/2014/main" id="{D672A567-FF26-4E9F-A764-5978B4ACC1E5}"/>
              </a:ext>
            </a:extLst>
          </p:cNvPr>
          <p:cNvPicPr>
            <a:picLocks noChangeAspect="1"/>
          </p:cNvPicPr>
          <p:nvPr/>
        </p:nvPicPr>
        <p:blipFill>
          <a:blip r:embed="rId2"/>
          <a:srcRect b="6158"/>
          <a:stretch>
            <a:fillRect/>
          </a:stretch>
        </p:blipFill>
        <p:spPr>
          <a:xfrm>
            <a:off x="4343400" y="2209800"/>
            <a:ext cx="3324477" cy="3276600"/>
          </a:xfrm>
          <a:prstGeom prst="rect">
            <a:avLst/>
          </a:prstGeom>
        </p:spPr>
      </p:pic>
      <p:sp>
        <p:nvSpPr>
          <p:cNvPr id="4" name="TextBox 3">
            <a:extLst>
              <a:ext uri="{FF2B5EF4-FFF2-40B4-BE49-F238E27FC236}">
                <a16:creationId xmlns:a16="http://schemas.microsoft.com/office/drawing/2014/main" id="{30CC7501-194B-519A-6761-ABCA48566CBC}"/>
              </a:ext>
            </a:extLst>
          </p:cNvPr>
          <p:cNvSpPr txBox="1"/>
          <p:nvPr/>
        </p:nvSpPr>
        <p:spPr>
          <a:xfrm>
            <a:off x="5257800" y="5466501"/>
            <a:ext cx="1600200" cy="523220"/>
          </a:xfrm>
          <a:prstGeom prst="rect">
            <a:avLst/>
          </a:prstGeom>
          <a:noFill/>
        </p:spPr>
        <p:txBody>
          <a:bodyPr wrap="square">
            <a:spAutoFit/>
          </a:bodyPr>
          <a:lstStyle/>
          <a:p>
            <a:pPr algn="ctr"/>
            <a:r>
              <a:rPr lang="en-IN" sz="2800" dirty="0"/>
              <a:t>Figure 9</a:t>
            </a:r>
          </a:p>
        </p:txBody>
      </p:sp>
    </p:spTree>
    <p:extLst>
      <p:ext uri="{BB962C8B-B14F-4D97-AF65-F5344CB8AC3E}">
        <p14:creationId xmlns:p14="http://schemas.microsoft.com/office/powerpoint/2010/main" val="13200224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Deductive Reasoning</a:t>
            </a:r>
            <a:r>
              <a:rPr lang="en-US" dirty="0"/>
              <a:t>—Slide 7</a:t>
            </a:r>
            <a:endParaRPr dirty="0"/>
          </a:p>
        </p:txBody>
      </p:sp>
      <p:sp>
        <p:nvSpPr>
          <p:cNvPr id="3" name="Text Placeholder 2"/>
          <p:cNvSpPr>
            <a:spLocks noGrp="1"/>
          </p:cNvSpPr>
          <p:nvPr>
            <p:ph type="body" sz="quarter" idx="10"/>
          </p:nvPr>
        </p:nvSpPr>
        <p:spPr/>
        <p:txBody>
          <a:bodyPr>
            <a:normAutofit/>
          </a:bodyPr>
          <a:lstStyle/>
          <a:p>
            <a:r>
              <a:rPr lang="en-US" sz="2400" dirty="0"/>
              <a:t>Verify for yourself that each of the top three rows and the top three</a:t>
            </a:r>
            <a:endParaRPr sz="2400" dirty="0"/>
          </a:p>
        </p:txBody>
      </p:sp>
      <p:pic>
        <p:nvPicPr>
          <p:cNvPr id="4" name="Picture 3" descr="3 by 3">
            <a:extLst>
              <a:ext uri="{FF2B5EF4-FFF2-40B4-BE49-F238E27FC236}">
                <a16:creationId xmlns:a16="http://schemas.microsoft.com/office/drawing/2014/main" id="{272789C6-7948-44D3-7FA3-AD1631A86D85}"/>
              </a:ext>
            </a:extLst>
          </p:cNvPr>
          <p:cNvPicPr>
            <a:picLocks noChangeAspect="1"/>
          </p:cNvPicPr>
          <p:nvPr/>
        </p:nvPicPr>
        <p:blipFill>
          <a:blip r:embed="rId2"/>
          <a:stretch>
            <a:fillRect/>
          </a:stretch>
        </p:blipFill>
        <p:spPr>
          <a:xfrm>
            <a:off x="1283825" y="1482525"/>
            <a:ext cx="576000" cy="288000"/>
          </a:xfrm>
          <a:prstGeom prst="rect">
            <a:avLst/>
          </a:prstGeom>
        </p:spPr>
      </p:pic>
      <p:sp>
        <p:nvSpPr>
          <p:cNvPr id="5" name="TextBox 4">
            <a:extLst>
              <a:ext uri="{FF2B5EF4-FFF2-40B4-BE49-F238E27FC236}">
                <a16:creationId xmlns:a16="http://schemas.microsoft.com/office/drawing/2014/main" id="{E75C48F2-1BF3-60FA-B5EA-A906A29ACCF1}"/>
              </a:ext>
            </a:extLst>
          </p:cNvPr>
          <p:cNvSpPr txBox="1"/>
          <p:nvPr/>
        </p:nvSpPr>
        <p:spPr>
          <a:xfrm>
            <a:off x="1859825" y="1395692"/>
            <a:ext cx="6369776" cy="461665"/>
          </a:xfrm>
          <a:prstGeom prst="rect">
            <a:avLst/>
          </a:prstGeom>
          <a:noFill/>
        </p:spPr>
        <p:txBody>
          <a:bodyPr wrap="square" rtlCol="0">
            <a:spAutoFit/>
          </a:bodyPr>
          <a:lstStyle/>
          <a:p>
            <a:r>
              <a:rPr lang="en-US" sz="2400" dirty="0"/>
              <a:t>boxes have the values 1 through 9. We leave the</a:t>
            </a:r>
            <a:endParaRPr lang="en-IN" sz="2400" dirty="0"/>
          </a:p>
        </p:txBody>
      </p:sp>
      <p:sp>
        <p:nvSpPr>
          <p:cNvPr id="6" name="TextBox 5">
            <a:extLst>
              <a:ext uri="{FF2B5EF4-FFF2-40B4-BE49-F238E27FC236}">
                <a16:creationId xmlns:a16="http://schemas.microsoft.com/office/drawing/2014/main" id="{044D402C-1A89-7E37-02AD-93DDA6D433B7}"/>
              </a:ext>
            </a:extLst>
          </p:cNvPr>
          <p:cNvSpPr txBox="1"/>
          <p:nvPr/>
        </p:nvSpPr>
        <p:spPr>
          <a:xfrm>
            <a:off x="457200" y="1770525"/>
            <a:ext cx="7772400" cy="835307"/>
          </a:xfrm>
          <a:prstGeom prst="rect">
            <a:avLst/>
          </a:prstGeom>
          <a:noFill/>
        </p:spPr>
        <p:txBody>
          <a:bodyPr wrap="square" rtlCol="0">
            <a:spAutoFit/>
          </a:bodyPr>
          <a:lstStyle/>
          <a:p>
            <a:r>
              <a:rPr lang="en-US" sz="2400" dirty="0"/>
              <a:t>remainder for you to complete now that you have the idea of how to solve a Sudoku puzzle.</a:t>
            </a:r>
            <a:endParaRPr lang="en-IN" sz="2400" dirty="0"/>
          </a:p>
        </p:txBody>
      </p:sp>
    </p:spTree>
    <p:extLst>
      <p:ext uri="{BB962C8B-B14F-4D97-AF65-F5344CB8AC3E}">
        <p14:creationId xmlns:p14="http://schemas.microsoft.com/office/powerpoint/2010/main" val="2972697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Using Inductive versus Deductive Reasoning</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Consider the following process and its conclusion.</a:t>
            </a:r>
          </a:p>
          <a:p>
            <a:pPr algn="ctr"/>
            <a:r>
              <a:rPr sz="2800" dirty="0"/>
              <a:t>Choosing a positive integer, multiply it by </a:t>
            </a:r>
            <a:r>
              <a:rPr sz="2800" dirty="0">
                <a:latin typeface="Cambria Math"/>
              </a:rPr>
              <a:t>2</a:t>
            </a:r>
            <a:r>
              <a:rPr sz="2800" dirty="0"/>
              <a:t>, then add </a:t>
            </a:r>
            <a:r>
              <a:rPr sz="2800" dirty="0">
                <a:latin typeface="Cambria Math"/>
              </a:rPr>
              <a:t>1</a:t>
            </a:r>
            <a:r>
              <a:rPr sz="2800" dirty="0"/>
              <a:t> to the product.</a:t>
            </a:r>
          </a:p>
          <a:p>
            <a:pPr algn="ctr"/>
            <a:r>
              <a:rPr sz="2800" dirty="0"/>
              <a:t>The result will be an odd number.</a:t>
            </a:r>
          </a:p>
          <a:p>
            <a:pPr marL="358775" indent="-358775">
              <a:defRPr sz="2800"/>
            </a:pPr>
            <a:r>
              <a:rPr dirty="0"/>
              <a:t>​</a:t>
            </a:r>
            <a:r>
              <a:rPr lang="en-US" dirty="0"/>
              <a:t>a.	</a:t>
            </a:r>
            <a:r>
              <a:rPr sz="2800" dirty="0"/>
              <a:t>Evaluate this conclusion as an inductive argument.</a:t>
            </a:r>
          </a:p>
          <a:p>
            <a:pPr marL="358775" indent="-358775">
              <a:defRPr sz="2800"/>
            </a:pPr>
            <a:r>
              <a:rPr dirty="0"/>
              <a:t>​</a:t>
            </a:r>
            <a:r>
              <a:rPr lang="en-US" dirty="0"/>
              <a:t>b.	</a:t>
            </a:r>
            <a:r>
              <a:rPr sz="2800" dirty="0"/>
              <a:t>Evaluate this conclusion as a deductive argument.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Inductive versus Deductive Reasoning</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defTabSz="531813">
              <a:tabLst>
                <a:tab pos="450850" algn="l"/>
              </a:tabLst>
              <a:defRPr sz="2800"/>
            </a:pPr>
            <a:r>
              <a:rPr lang="en-US" dirty="0"/>
              <a:t>a.	</a:t>
            </a:r>
            <a:r>
              <a:rPr dirty="0"/>
              <a:t>​</a:t>
            </a:r>
            <a:r>
              <a:rPr sz="2800" dirty="0"/>
              <a:t>To evaluate the conclusion with an inductive </a:t>
            </a:r>
            <a:r>
              <a:rPr lang="en-US" sz="2800" dirty="0"/>
              <a:t>	</a:t>
            </a:r>
            <a:r>
              <a:rPr sz="2800" dirty="0"/>
              <a:t>perspective, we will begin by looking at some </a:t>
            </a:r>
            <a:r>
              <a:rPr lang="en-US" sz="2800" dirty="0"/>
              <a:t>	</a:t>
            </a:r>
            <a:r>
              <a:rPr sz="2800" dirty="0"/>
              <a:t>specific examples using the numbers </a:t>
            </a:r>
            <a:r>
              <a:rPr sz="2800" dirty="0">
                <a:latin typeface="Cambria Math"/>
              </a:rPr>
              <a:t>3</a:t>
            </a:r>
            <a:r>
              <a:rPr sz="2800" dirty="0"/>
              <a:t>, </a:t>
            </a:r>
            <a:r>
              <a:rPr sz="2800" dirty="0">
                <a:latin typeface="Cambria Math"/>
              </a:rPr>
              <a:t>6</a:t>
            </a:r>
            <a:r>
              <a:rPr sz="2800" dirty="0"/>
              <a:t>, and </a:t>
            </a:r>
            <a:r>
              <a:rPr sz="2800" dirty="0">
                <a:latin typeface="Cambria Math"/>
              </a:rPr>
              <a:t>8</a:t>
            </a:r>
            <a:r>
              <a:rPr sz="2800" dirty="0"/>
              <a:t>. </a:t>
            </a:r>
            <a:r>
              <a:rPr lang="en-US" sz="2800" dirty="0"/>
              <a:t>	</a:t>
            </a:r>
            <a:r>
              <a:rPr sz="2800" dirty="0"/>
              <a:t>Table 1 shows the results for each number.</a:t>
            </a:r>
          </a:p>
          <a:p>
            <a:r>
              <a:rPr dirty="0"/>
              <a:t>​</a:t>
            </a:r>
          </a:p>
        </p:txBody>
      </p:sp>
      <p:sp>
        <p:nvSpPr>
          <p:cNvPr id="6" name="TextBox 5">
            <a:extLst>
              <a:ext uri="{FF2B5EF4-FFF2-40B4-BE49-F238E27FC236}">
                <a16:creationId xmlns:a16="http://schemas.microsoft.com/office/drawing/2014/main" id="{2E5932A1-E26C-3395-17E7-7249886765D4}"/>
              </a:ext>
            </a:extLst>
          </p:cNvPr>
          <p:cNvSpPr txBox="1"/>
          <p:nvPr/>
        </p:nvSpPr>
        <p:spPr>
          <a:xfrm>
            <a:off x="2286000" y="3455313"/>
            <a:ext cx="4572000" cy="43088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IN" sz="2200" b="1" i="0" u="none" strike="noStrike" kern="1200" cap="none" spc="0" normalizeH="0" baseline="0" noProof="0" dirty="0">
                <a:ln>
                  <a:noFill/>
                </a:ln>
                <a:solidFill>
                  <a:srgbClr val="366092"/>
                </a:solidFill>
                <a:effectLst/>
                <a:uLnTx/>
                <a:uFillTx/>
                <a:latin typeface="Calibri"/>
                <a:ea typeface="+mn-ea"/>
                <a:cs typeface="+mn-cs"/>
              </a:rPr>
              <a:t>Table 1</a:t>
            </a:r>
          </a:p>
        </p:txBody>
      </p:sp>
      <mc:AlternateContent xmlns:mc="http://schemas.openxmlformats.org/markup-compatibility/2006" xmlns:a14="http://schemas.microsoft.com/office/drawing/2010/main">
        <mc:Choice Requires="a14">
          <p:graphicFrame>
            <p:nvGraphicFramePr>
              <p:cNvPr id="4" name="Table Placeholder 2" descr="First row: Positive Integer is 3, Arithmetic is 3 times 2 plus 1, Result is 7.&#10;Second row: Positive Integer is 6, Arithmetic is 6 times 2 plus 1, Result is 13.&#10;Third row: Positive Integer is 8, Arithmetic is 8 times 2 plus 1, Result is 17.">
                <a:extLst>
                  <a:ext uri="{FF2B5EF4-FFF2-40B4-BE49-F238E27FC236}">
                    <a16:creationId xmlns:a16="http://schemas.microsoft.com/office/drawing/2014/main" id="{A91CC715-3CA8-4F26-A506-EA9F3526407C}"/>
                  </a:ext>
                </a:extLst>
              </p:cNvPr>
              <p:cNvGraphicFramePr>
                <a:graphicFrameLocks/>
              </p:cNvGraphicFramePr>
              <p:nvPr>
                <p:extLst>
                  <p:ext uri="{D42A27DB-BD31-4B8C-83A1-F6EECF244321}">
                    <p14:modId xmlns:p14="http://schemas.microsoft.com/office/powerpoint/2010/main" val="2654237588"/>
                  </p:ext>
                </p:extLst>
              </p:nvPr>
            </p:nvGraphicFramePr>
            <p:xfrm>
              <a:off x="533400" y="388620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Positive Integer</a:t>
                          </a:r>
                        </a:p>
                      </a:txBody>
                      <a:tcPr/>
                    </a:tc>
                    <a:tc>
                      <a:txBody>
                        <a:bodyPr/>
                        <a:lstStyle/>
                        <a:p>
                          <a:pPr algn="ctr">
                            <a:defRPr sz="1800" b="1"/>
                          </a:pPr>
                          <a:r>
                            <a:rPr dirty="0"/>
                            <a:t>Arithmetic</a:t>
                          </a:r>
                        </a:p>
                      </a:txBody>
                      <a:tcPr/>
                    </a:tc>
                    <a:tc>
                      <a:txBody>
                        <a:bodyPr/>
                        <a:lstStyle/>
                        <a:p>
                          <a:pPr algn="ctr">
                            <a:defRPr sz="1800" b="1"/>
                          </a:pPr>
                          <a:r>
                            <a:rPr dirty="0"/>
                            <a:t>Result</a:t>
                          </a:r>
                        </a:p>
                      </a:txBody>
                      <a:tcPr/>
                    </a:tc>
                    <a:extLst>
                      <a:ext uri="{0D108BD9-81ED-4DB2-BD59-A6C34878D82A}">
                        <a16:rowId xmlns:a16="http://schemas.microsoft.com/office/drawing/2014/main" val="10001"/>
                      </a:ext>
                    </a:extLst>
                  </a:tr>
                  <a:tr h="370840">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3⋅2+1</m:t>
                                </m:r>
                              </m:oMath>
                            </m:oMathPara>
                          </a14:m>
                          <a:endParaRPr dirty="0"/>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6</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6⋅2+1</m:t>
                                </m:r>
                              </m:oMath>
                            </m:oMathPara>
                          </a14:m>
                          <a:endParaRPr dirty="0"/>
                        </a:p>
                      </a:txBody>
                      <a:tcPr/>
                    </a:tc>
                    <a:tc>
                      <a:txBody>
                        <a:bodyPr/>
                        <a:lstStyle/>
                        <a:p>
                          <a:pPr algn="ctr"/>
                          <a:r>
                            <a:rPr sz="1800"/>
                            <a:t>13</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8</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8⋅2+1</m:t>
                                </m:r>
                              </m:oMath>
                            </m:oMathPara>
                          </a14:m>
                          <a:endParaRPr/>
                        </a:p>
                      </a:txBody>
                      <a:tcPr/>
                    </a:tc>
                    <a:tc>
                      <a:txBody>
                        <a:bodyPr/>
                        <a:lstStyle/>
                        <a:p>
                          <a:pPr algn="ctr"/>
                          <a:r>
                            <a:rPr sz="1800" dirty="0"/>
                            <a:t>17</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First row: Positive Integer is 3, Arithmetic is 3 times 2 plus 1, Result is 7.&#10;Second row: Positive Integer is 6, Arithmetic is 6 times 2 plus 1, Result is 13.&#10;Third row: Positive Integer is 8, Arithmetic is 8 times 2 plus 1, Result is 17.">
                <a:extLst>
                  <a:ext uri="{FF2B5EF4-FFF2-40B4-BE49-F238E27FC236}">
                    <a16:creationId xmlns:a16="http://schemas.microsoft.com/office/drawing/2014/main" id="{A91CC715-3CA8-4F26-A506-EA9F3526407C}"/>
                  </a:ext>
                </a:extLst>
              </p:cNvPr>
              <p:cNvGraphicFramePr>
                <a:graphicFrameLocks/>
              </p:cNvGraphicFramePr>
              <p:nvPr>
                <p:extLst>
                  <p:ext uri="{D42A27DB-BD31-4B8C-83A1-F6EECF244321}">
                    <p14:modId xmlns:p14="http://schemas.microsoft.com/office/powerpoint/2010/main" val="2654237588"/>
                  </p:ext>
                </p:extLst>
              </p:nvPr>
            </p:nvGraphicFramePr>
            <p:xfrm>
              <a:off x="533400" y="388620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Positive Integer</a:t>
                          </a:r>
                        </a:p>
                      </a:txBody>
                      <a:tcPr/>
                    </a:tc>
                    <a:tc>
                      <a:txBody>
                        <a:bodyPr/>
                        <a:lstStyle/>
                        <a:p>
                          <a:pPr algn="ctr">
                            <a:defRPr sz="1800" b="1"/>
                          </a:pPr>
                          <a:r>
                            <a:rPr dirty="0"/>
                            <a:t>Arithmetic</a:t>
                          </a:r>
                        </a:p>
                      </a:txBody>
                      <a:tcPr/>
                    </a:tc>
                    <a:tc>
                      <a:txBody>
                        <a:bodyPr/>
                        <a:lstStyle/>
                        <a:p>
                          <a:pPr algn="ctr">
                            <a:defRPr sz="1800" b="1"/>
                          </a:pPr>
                          <a:r>
                            <a:rPr dirty="0"/>
                            <a:t>Result</a:t>
                          </a:r>
                        </a:p>
                      </a:txBody>
                      <a:tcPr/>
                    </a:tc>
                    <a:extLst>
                      <a:ext uri="{0D108BD9-81ED-4DB2-BD59-A6C34878D82A}">
                        <a16:rowId xmlns:a16="http://schemas.microsoft.com/office/drawing/2014/main" val="10001"/>
                      </a:ext>
                    </a:extLst>
                  </a:tr>
                  <a:tr h="370840">
                    <a:tc>
                      <a:txBody>
                        <a:bodyPr/>
                        <a:lstStyle/>
                        <a:p>
                          <a:pPr algn="ctr"/>
                          <a:r>
                            <a:rPr sz="1800"/>
                            <a:t>3</a:t>
                          </a:r>
                          <a:endParaRPr sz="1800">
                            <a:latin typeface="Cambria Math"/>
                          </a:endParaRPr>
                        </a:p>
                      </a:txBody>
                      <a:tcPr/>
                    </a:tc>
                    <a:tc>
                      <a:txBody>
                        <a:bodyPr/>
                        <a:lstStyle/>
                        <a:p>
                          <a:endParaRPr lang="en-US"/>
                        </a:p>
                      </a:txBody>
                      <a:tcPr>
                        <a:blipFill>
                          <a:blip r:embed="rId2"/>
                          <a:stretch>
                            <a:fillRect l="-100000" t="-108197" r="-100222" b="-224590"/>
                          </a:stretch>
                        </a:blipFill>
                      </a:tcPr>
                    </a:tc>
                    <a:tc>
                      <a:txBody>
                        <a:bodyPr/>
                        <a:lstStyle/>
                        <a:p>
                          <a:pPr algn="ctr"/>
                          <a:r>
                            <a:rPr sz="1800"/>
                            <a:t>7</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6</a:t>
                          </a:r>
                          <a:endParaRPr sz="1800">
                            <a:latin typeface="Cambria Math"/>
                          </a:endParaRPr>
                        </a:p>
                      </a:txBody>
                      <a:tcPr/>
                    </a:tc>
                    <a:tc>
                      <a:txBody>
                        <a:bodyPr/>
                        <a:lstStyle/>
                        <a:p>
                          <a:endParaRPr lang="en-US"/>
                        </a:p>
                      </a:txBody>
                      <a:tcPr>
                        <a:blipFill>
                          <a:blip r:embed="rId2"/>
                          <a:stretch>
                            <a:fillRect l="-100000" t="-208197" r="-100222" b="-124590"/>
                          </a:stretch>
                        </a:blipFill>
                      </a:tcPr>
                    </a:tc>
                    <a:tc>
                      <a:txBody>
                        <a:bodyPr/>
                        <a:lstStyle/>
                        <a:p>
                          <a:pPr algn="ctr"/>
                          <a:r>
                            <a:rPr sz="1800"/>
                            <a:t>13</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8</a:t>
                          </a:r>
                          <a:endParaRPr sz="1800">
                            <a:latin typeface="Cambria Math"/>
                          </a:endParaRPr>
                        </a:p>
                      </a:txBody>
                      <a:tcPr/>
                    </a:tc>
                    <a:tc>
                      <a:txBody>
                        <a:bodyPr/>
                        <a:lstStyle/>
                        <a:p>
                          <a:endParaRPr lang="en-US"/>
                        </a:p>
                      </a:txBody>
                      <a:tcPr>
                        <a:blipFill>
                          <a:blip r:embed="rId2"/>
                          <a:stretch>
                            <a:fillRect l="-100000" t="-308197" r="-100222" b="-24590"/>
                          </a:stretch>
                        </a:blipFill>
                      </a:tcPr>
                    </a:tc>
                    <a:tc>
                      <a:txBody>
                        <a:bodyPr/>
                        <a:lstStyle/>
                        <a:p>
                          <a:pPr algn="ctr"/>
                          <a:r>
                            <a:rPr sz="1800" dirty="0"/>
                            <a:t>17</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Inductive versus Deductive Reasoning</a:t>
            </a:r>
            <a:r>
              <a:rPr lang="en-US" dirty="0"/>
              <a:t>—Slide 3</a:t>
            </a:r>
            <a:endParaRPr dirty="0"/>
          </a:p>
        </p:txBody>
      </p:sp>
      <p:sp>
        <p:nvSpPr>
          <p:cNvPr id="3" name="Text Placeholder 2"/>
          <p:cNvSpPr>
            <a:spLocks noGrp="1"/>
          </p:cNvSpPr>
          <p:nvPr>
            <p:ph type="body" sz="quarter" idx="10"/>
          </p:nvPr>
        </p:nvSpPr>
        <p:spPr/>
        <p:txBody>
          <a:bodyPr>
            <a:normAutofit/>
          </a:bodyPr>
          <a:lstStyle/>
          <a:p>
            <a:r>
              <a:t>​</a:t>
            </a:r>
            <a:r>
              <a:rPr sz="2800"/>
              <a:t>We can see that choosing a positive integer, multiplying it by </a:t>
            </a:r>
            <a:r>
              <a:rPr sz="2800">
                <a:latin typeface="Cambria Math"/>
              </a:rPr>
              <a:t>2</a:t>
            </a:r>
            <a:r>
              <a:rPr sz="2800"/>
              <a:t>, and adding </a:t>
            </a:r>
            <a:r>
              <a:rPr sz="2800">
                <a:latin typeface="Cambria Math"/>
              </a:rPr>
              <a:t>1</a:t>
            </a:r>
            <a:r>
              <a:rPr sz="2800"/>
              <a:t> to the product does result in an odd number in each of these three examples, regardless of whether we choose an even or and odd positive integer. Since the conclusion (getting an odd number as the result) is a generalization based on three specific examples, we have used inductive reasoning to show that the conclusion is likely correct.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pic>
        <p:nvPicPr>
          <p:cNvPr id="5" name="Picture 4" descr="An illustration shows inductive and deductive reasoning. Inductive reasoning: A triangle with an arrow inside pointing downward is shown. The top of the triangle is labeled specific observations and the bottom of the triangle is labeled generalization. Deductive reasoning: An inverted triangle with an arrow pointing downward is shown. The top base of the triangle is labeled accepted facts and the bottom of the triangle is labeled specific reasoning.&#10;">
            <a:extLst>
              <a:ext uri="{FF2B5EF4-FFF2-40B4-BE49-F238E27FC236}">
                <a16:creationId xmlns:a16="http://schemas.microsoft.com/office/drawing/2014/main" id="{7DAC2AF6-8555-4EBE-9DEC-E951DB6A2E8F}"/>
              </a:ext>
            </a:extLst>
          </p:cNvPr>
          <p:cNvPicPr>
            <a:picLocks noChangeAspect="1"/>
          </p:cNvPicPr>
          <p:nvPr/>
        </p:nvPicPr>
        <p:blipFill>
          <a:blip r:embed="rId2"/>
          <a:srcRect b="13889"/>
          <a:stretch>
            <a:fillRect/>
          </a:stretch>
        </p:blipFill>
        <p:spPr>
          <a:xfrm>
            <a:off x="2743200" y="1752600"/>
            <a:ext cx="4040194" cy="2362200"/>
          </a:xfrm>
          <a:prstGeom prst="rect">
            <a:avLst/>
          </a:prstGeom>
        </p:spPr>
      </p:pic>
      <p:sp>
        <p:nvSpPr>
          <p:cNvPr id="3" name="TextBox 2">
            <a:extLst>
              <a:ext uri="{FF2B5EF4-FFF2-40B4-BE49-F238E27FC236}">
                <a16:creationId xmlns:a16="http://schemas.microsoft.com/office/drawing/2014/main" id="{DE86CD71-5C56-4DAF-4BDE-81412235985B}"/>
              </a:ext>
            </a:extLst>
          </p:cNvPr>
          <p:cNvSpPr txBox="1"/>
          <p:nvPr/>
        </p:nvSpPr>
        <p:spPr>
          <a:xfrm>
            <a:off x="4267200" y="4191000"/>
            <a:ext cx="1600200" cy="523220"/>
          </a:xfrm>
          <a:prstGeom prst="rect">
            <a:avLst/>
          </a:prstGeom>
          <a:noFill/>
        </p:spPr>
        <p:txBody>
          <a:bodyPr wrap="square">
            <a:spAutoFit/>
          </a:bodyPr>
          <a:lstStyle/>
          <a:p>
            <a:pPr algn="ctr"/>
            <a:r>
              <a:rPr lang="en-IN" sz="2800" dirty="0"/>
              <a:t>Figure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Using Inductive versus Deductive Reasoning</a:t>
            </a:r>
            <a:r>
              <a:rPr lang="en-US" dirty="0"/>
              <a:t>—Slide 4</a:t>
            </a:r>
            <a:endParaRPr dirty="0"/>
          </a:p>
        </p:txBody>
      </p:sp>
      <p:sp>
        <p:nvSpPr>
          <p:cNvPr id="3" name="Text Placeholder 2"/>
          <p:cNvSpPr>
            <a:spLocks noGrp="1"/>
          </p:cNvSpPr>
          <p:nvPr>
            <p:ph type="body" sz="quarter" idx="10"/>
          </p:nvPr>
        </p:nvSpPr>
        <p:spPr/>
        <p:txBody>
          <a:bodyPr>
            <a:normAutofit fontScale="85000" lnSpcReduction="20000"/>
          </a:bodyPr>
          <a:lstStyle/>
          <a:p>
            <a:pPr marL="450850" indent="-450850">
              <a:defRPr sz="2800"/>
            </a:pPr>
            <a:r>
              <a:rPr dirty="0"/>
              <a:t>​</a:t>
            </a:r>
            <a:r>
              <a:rPr lang="en-US" dirty="0"/>
              <a:t>b.	</a:t>
            </a:r>
            <a:r>
              <a:rPr dirty="0"/>
              <a:t>To evaluate the conclusion using deductive reasoning, we will introduce the variable </a:t>
            </a:r>
            <a:r>
              <a:rPr lang="en-US" i="1" dirty="0"/>
              <a:t>x</a:t>
            </a:r>
            <a:r>
              <a:rPr dirty="0"/>
              <a:t> to represent any positive integer we might use for the process. The first step is to multiply the integer by </a:t>
            </a:r>
            <a:r>
              <a:rPr dirty="0">
                <a:latin typeface="Cambria Math"/>
              </a:rPr>
              <a:t>2</a:t>
            </a:r>
            <a:r>
              <a:rPr dirty="0"/>
              <a:t>, so we now have </a:t>
            </a:r>
            <a:r>
              <a:rPr lang="en-US" dirty="0"/>
              <a:t>2</a:t>
            </a:r>
            <a:r>
              <a:rPr lang="en-US" i="1" dirty="0"/>
              <a:t>x.</a:t>
            </a:r>
            <a:r>
              <a:rPr dirty="0"/>
              <a:t> Then we are to add </a:t>
            </a:r>
            <a:r>
              <a:rPr dirty="0">
                <a:latin typeface="Cambria Math"/>
              </a:rPr>
              <a:t>1</a:t>
            </a:r>
            <a:r>
              <a:rPr dirty="0"/>
              <a:t>, so our number can now be expressed as</a:t>
            </a:r>
            <a:r>
              <a:rPr lang="en-US" dirty="0"/>
              <a:t> 2</a:t>
            </a:r>
            <a:r>
              <a:rPr lang="en-US" i="1" dirty="0"/>
              <a:t>x </a:t>
            </a:r>
            <a:r>
              <a:rPr lang="en-US" dirty="0"/>
              <a:t>+ 1.</a:t>
            </a:r>
            <a:endParaRPr dirty="0"/>
          </a:p>
          <a:p>
            <a:r>
              <a:rPr dirty="0"/>
              <a:t>​</a:t>
            </a:r>
            <a:r>
              <a:rPr sz="2800" dirty="0"/>
              <a:t>Using deductive reasoning, we can apply two mathematical facts:</a:t>
            </a:r>
          </a:p>
          <a:p>
            <a:pPr marL="450850" indent="-450850">
              <a:defRPr sz="2800"/>
            </a:pPr>
            <a:r>
              <a:rPr dirty="0"/>
              <a:t>​</a:t>
            </a:r>
            <a:r>
              <a:rPr lang="en-US" dirty="0"/>
              <a:t>1.   </a:t>
            </a:r>
            <a:r>
              <a:rPr dirty="0"/>
              <a:t>Any number multiplied by </a:t>
            </a:r>
            <a:r>
              <a:rPr dirty="0">
                <a:latin typeface="Cambria Math"/>
              </a:rPr>
              <a:t>2</a:t>
            </a:r>
            <a:r>
              <a:rPr dirty="0"/>
              <a:t> is always an even number.</a:t>
            </a:r>
          </a:p>
          <a:p>
            <a:pPr marL="450850" indent="-450850">
              <a:defRPr sz="2800"/>
            </a:pPr>
            <a:r>
              <a:rPr lang="en-IN" dirty="0"/>
              <a:t>2.   </a:t>
            </a:r>
            <a:r>
              <a:rPr dirty="0"/>
              <a:t>​When you add </a:t>
            </a:r>
            <a:r>
              <a:rPr dirty="0">
                <a:latin typeface="Cambria Math"/>
              </a:rPr>
              <a:t>1</a:t>
            </a:r>
            <a:r>
              <a:rPr dirty="0"/>
              <a:t> to an even number, you will always get an </a:t>
            </a:r>
            <a:r>
              <a:rPr lang="en-US" dirty="0"/>
              <a:t>   </a:t>
            </a:r>
            <a:r>
              <a:rPr dirty="0"/>
              <a:t>odd number.</a:t>
            </a:r>
          </a:p>
          <a:p>
            <a:pPr>
              <a:defRPr sz="2800"/>
            </a:pPr>
            <a:r>
              <a:rPr dirty="0"/>
              <a:t>​</a:t>
            </a:r>
            <a:r>
              <a:rPr sz="2800" dirty="0"/>
              <a:t>Therefore, we can assert that given any positive integer </a:t>
            </a:r>
            <a:r>
              <a:rPr lang="en-US" sz="2800" i="1" dirty="0"/>
              <a:t>x</a:t>
            </a:r>
            <a:r>
              <a:rPr sz="2800" dirty="0"/>
              <a:t>, when </a:t>
            </a:r>
            <a:r>
              <a:rPr lang="en-US" sz="2800" i="1" dirty="0"/>
              <a:t>x</a:t>
            </a:r>
            <a:r>
              <a:rPr sz="2800" dirty="0"/>
              <a:t> is multiplied by </a:t>
            </a:r>
            <a:r>
              <a:rPr sz="2800" dirty="0">
                <a:latin typeface="Cambria Math"/>
              </a:rPr>
              <a:t>2</a:t>
            </a:r>
            <a:r>
              <a:rPr sz="2800" dirty="0"/>
              <a:t> and then added to </a:t>
            </a:r>
            <a:r>
              <a:rPr sz="2800" dirty="0">
                <a:latin typeface="Cambria Math"/>
              </a:rPr>
              <a:t>1</a:t>
            </a:r>
            <a:r>
              <a:rPr sz="2800" dirty="0"/>
              <a:t>, the result will be an odd number. We can now use this general statement (which we have just proven to be true) and apply it to specific numbers.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Inductive and Deductive Reasoning</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Determine whether the following arguments use inductive or deductive reasoning.</a:t>
            </a:r>
          </a:p>
          <a:p>
            <a:pPr marL="531813" indent="-531813">
              <a:defRPr sz="2800"/>
            </a:pPr>
            <a:r>
              <a:rPr lang="en-US" dirty="0"/>
              <a:t>a.	</a:t>
            </a:r>
            <a:r>
              <a:rPr dirty="0"/>
              <a:t>​</a:t>
            </a:r>
            <a:r>
              <a:rPr sz="2800" dirty="0"/>
              <a:t>In Boulder, Colorado, it snowed </a:t>
            </a:r>
            <a:r>
              <a:rPr sz="2800" dirty="0">
                <a:latin typeface="Cambria Math"/>
              </a:rPr>
              <a:t>16.2</a:t>
            </a:r>
            <a:r>
              <a:rPr sz="2800" dirty="0"/>
              <a:t> inches during January 2019 and </a:t>
            </a:r>
            <a:r>
              <a:rPr sz="2800" dirty="0">
                <a:latin typeface="Cambria Math"/>
              </a:rPr>
              <a:t>16.3</a:t>
            </a:r>
            <a:r>
              <a:rPr sz="2800" dirty="0"/>
              <a:t> inches during January 2020. Therefore, Boulder will receive at least </a:t>
            </a:r>
            <a:r>
              <a:rPr sz="2800" dirty="0">
                <a:latin typeface="Cambria Math"/>
              </a:rPr>
              <a:t>16</a:t>
            </a:r>
            <a:r>
              <a:rPr sz="2800" dirty="0"/>
              <a:t> inches of snow every January.</a:t>
            </a:r>
          </a:p>
          <a:p>
            <a:pPr marL="531813" indent="-531813">
              <a:defRPr sz="2800"/>
            </a:pPr>
            <a:r>
              <a:rPr dirty="0"/>
              <a:t>​</a:t>
            </a:r>
            <a:r>
              <a:rPr lang="en-US" dirty="0"/>
              <a:t>b.	</a:t>
            </a:r>
            <a:r>
              <a:rPr sz="2800" dirty="0"/>
              <a:t>All even numbers are divisible by two. The number </a:t>
            </a:r>
            <a:r>
              <a:rPr sz="2800" dirty="0">
                <a:latin typeface="Cambria Math"/>
              </a:rPr>
              <a:t>2,045,890</a:t>
            </a:r>
            <a:r>
              <a:rPr sz="2800" dirty="0"/>
              <a:t> is even. Therefore, </a:t>
            </a:r>
            <a:r>
              <a:rPr sz="2800" dirty="0">
                <a:latin typeface="Cambria Math"/>
              </a:rPr>
              <a:t>2,045,890</a:t>
            </a:r>
            <a:r>
              <a:rPr sz="2800" dirty="0"/>
              <a:t> is divisible by two.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Inductive and Deductive Reasoning</a:t>
            </a:r>
            <a:r>
              <a:rPr lang="en-US" dirty="0"/>
              <a:t>—Slide 2</a:t>
            </a:r>
            <a:endParaRPr dirty="0"/>
          </a:p>
        </p:txBody>
      </p:sp>
      <p:sp>
        <p:nvSpPr>
          <p:cNvPr id="3" name="Text Placeholder 2"/>
          <p:cNvSpPr>
            <a:spLocks noGrp="1"/>
          </p:cNvSpPr>
          <p:nvPr>
            <p:ph type="body" sz="quarter" idx="10"/>
          </p:nvPr>
        </p:nvSpPr>
        <p:spPr/>
        <p:txBody>
          <a:bodyPr>
            <a:normAutofit/>
          </a:bodyPr>
          <a:lstStyle/>
          <a:p>
            <a:pPr marL="531813" indent="-450850">
              <a:defRPr sz="2800"/>
            </a:pPr>
            <a:r>
              <a:rPr lang="en-US" dirty="0"/>
              <a:t>c.	</a:t>
            </a:r>
            <a:r>
              <a:rPr dirty="0"/>
              <a:t>​</a:t>
            </a:r>
            <a:r>
              <a:rPr sz="2800" dirty="0"/>
              <a:t>To get a bachelor's degree at Georgia Southern University, a student must have </a:t>
            </a:r>
            <a:r>
              <a:rPr sz="2800" dirty="0">
                <a:latin typeface="Cambria Math"/>
              </a:rPr>
              <a:t>120</a:t>
            </a:r>
            <a:r>
              <a:rPr sz="2800" dirty="0"/>
              <a:t> credit hours. James is about to graduate from Georgia Southern University with a bachelor's degree in engineering. Therefore, James has at least </a:t>
            </a:r>
            <a:r>
              <a:rPr sz="2800" dirty="0">
                <a:latin typeface="Cambria Math"/>
              </a:rPr>
              <a:t>120</a:t>
            </a:r>
            <a:r>
              <a:rPr sz="2800" dirty="0"/>
              <a:t> credit hours on his transcript.</a:t>
            </a:r>
          </a:p>
          <a:p>
            <a:pPr marL="544513" indent="-544513">
              <a:tabLst>
                <a:tab pos="531813" algn="l"/>
              </a:tabLst>
              <a:defRPr sz="2800"/>
            </a:pPr>
            <a:r>
              <a:rPr dirty="0"/>
              <a:t>​</a:t>
            </a:r>
            <a:r>
              <a:rPr lang="en-US" dirty="0"/>
              <a:t>d.		</a:t>
            </a:r>
            <a:r>
              <a:rPr dirty="0"/>
              <a:t>Colleagues </a:t>
            </a:r>
            <a:r>
              <a:rPr sz="2800" dirty="0"/>
              <a:t>in the office have determined that the optimal time to leave work is 4:42 p.m. based on traffic patterns they experienced over the past two weeks.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Inductive and Deductive Reasoning</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50850" indent="-358775">
              <a:defRPr sz="2800"/>
            </a:pPr>
            <a:r>
              <a:rPr dirty="0"/>
              <a:t>​</a:t>
            </a:r>
            <a:r>
              <a:rPr lang="en-US" dirty="0"/>
              <a:t>a.	</a:t>
            </a:r>
            <a:r>
              <a:rPr sz="2800" dirty="0"/>
              <a:t>Notice that in this argument, the examples are specific to January 2019 and January 2020, and then a very general conclusion is made. The likelihood of it snowing about </a:t>
            </a:r>
            <a:r>
              <a:rPr sz="2800" dirty="0">
                <a:latin typeface="Cambria Math"/>
              </a:rPr>
              <a:t>16</a:t>
            </a:r>
            <a:r>
              <a:rPr sz="2800" dirty="0"/>
              <a:t> inches each January is not very likely; nevertheless, the argument is inductive.</a:t>
            </a:r>
          </a:p>
          <a:p>
            <a:pPr marL="358775" indent="-358775">
              <a:defRPr sz="2800"/>
            </a:pPr>
            <a:r>
              <a:rPr dirty="0"/>
              <a:t>​</a:t>
            </a:r>
            <a:r>
              <a:rPr lang="en-US" dirty="0"/>
              <a:t>b.	</a:t>
            </a:r>
            <a:r>
              <a:rPr sz="2800" dirty="0"/>
              <a:t>Here two mathematical facts are used: all even numbers are divisible by two and the number </a:t>
            </a:r>
            <a:r>
              <a:rPr sz="2800" dirty="0">
                <a:latin typeface="Cambria Math"/>
              </a:rPr>
              <a:t>2,045,890</a:t>
            </a:r>
            <a:r>
              <a:rPr sz="2800" dirty="0"/>
              <a:t> is even. A specific conclusion is then drawn from these facts.</a:t>
            </a:r>
            <a:r>
              <a:rPr lang="en-US" sz="2800" dirty="0"/>
              <a:t> </a:t>
            </a:r>
            <a:r>
              <a:rPr sz="2800" dirty="0"/>
              <a:t>Thus, this is an example of deductive reasoning.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Inductive and Deductive Reasoning</a:t>
            </a:r>
            <a:r>
              <a:rPr lang="en-US" dirty="0"/>
              <a:t>—Slide 4</a:t>
            </a:r>
            <a:endParaRPr dirty="0"/>
          </a:p>
        </p:txBody>
      </p:sp>
      <p:sp>
        <p:nvSpPr>
          <p:cNvPr id="3" name="Text Placeholder 2"/>
          <p:cNvSpPr>
            <a:spLocks noGrp="1"/>
          </p:cNvSpPr>
          <p:nvPr>
            <p:ph type="body" sz="quarter" idx="10"/>
          </p:nvPr>
        </p:nvSpPr>
        <p:spPr/>
        <p:txBody>
          <a:bodyPr>
            <a:normAutofit/>
          </a:bodyPr>
          <a:lstStyle/>
          <a:p>
            <a:pPr marL="531813" indent="-358775">
              <a:tabLst>
                <a:tab pos="809625" algn="l"/>
                <a:tab pos="890588" algn="l"/>
              </a:tabLst>
              <a:defRPr sz="2800"/>
            </a:pPr>
            <a:r>
              <a:rPr lang="en-US" dirty="0"/>
              <a:t>c.	</a:t>
            </a:r>
            <a:r>
              <a:rPr sz="2800" dirty="0"/>
              <a:t>The fact about the number of hours required to get a bachelor's degree is used to draw a specific conclusion. This is deductive reasoning.</a:t>
            </a:r>
          </a:p>
          <a:p>
            <a:pPr marL="531813" indent="-439738">
              <a:defRPr sz="2800"/>
            </a:pPr>
            <a:r>
              <a:rPr dirty="0"/>
              <a:t>​</a:t>
            </a:r>
            <a:r>
              <a:rPr lang="en-US" dirty="0"/>
              <a:t>d.	</a:t>
            </a:r>
            <a:r>
              <a:rPr sz="2800" dirty="0"/>
              <a:t>Because the office workers are basing </a:t>
            </a:r>
            <a:r>
              <a:rPr sz="2800" dirty="0" err="1"/>
              <a:t>thei</a:t>
            </a:r>
            <a:r>
              <a:rPr lang="en-IN" sz="2800" dirty="0"/>
              <a:t>r </a:t>
            </a:r>
            <a:r>
              <a:rPr sz="2800" dirty="0"/>
              <a:t>conclusion on specific examples over the past two weeks, they are using inductive reasoning to draw a general conclusion.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Inductive Reasoning</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Use inductive reasoning to identify a pattern in each of the following sequences of numbers in order to establish the next term in the sequence.</a:t>
            </a:r>
          </a:p>
        </p:txBody>
      </p:sp>
      <p:pic>
        <p:nvPicPr>
          <p:cNvPr id="5" name="Picture 4" descr="Part a.  4, 9, 14, 19, blank,&#10;Part b.  2, 6, 18, 54, blank,&#10;Part c.  5, 6, 8, 11, blank.">
            <a:extLst>
              <a:ext uri="{FF2B5EF4-FFF2-40B4-BE49-F238E27FC236}">
                <a16:creationId xmlns:a16="http://schemas.microsoft.com/office/drawing/2014/main" id="{08F15BB8-C6FA-3838-CA2F-48AC64E318F9}"/>
              </a:ext>
            </a:extLst>
          </p:cNvPr>
          <p:cNvPicPr>
            <a:picLocks noChangeAspect="1"/>
          </p:cNvPicPr>
          <p:nvPr/>
        </p:nvPicPr>
        <p:blipFill>
          <a:blip r:embed="rId2"/>
          <a:stretch>
            <a:fillRect/>
          </a:stretch>
        </p:blipFill>
        <p:spPr>
          <a:xfrm>
            <a:off x="533400" y="2514600"/>
            <a:ext cx="2500875" cy="1404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173E84-965D-4769-9B8D-403A998BF307}"/>
</file>

<file path=customXml/itemProps2.xml><?xml version="1.0" encoding="utf-8"?>
<ds:datastoreItem xmlns:ds="http://schemas.openxmlformats.org/officeDocument/2006/customXml" ds:itemID="{02CA84D1-40EA-45D5-A1E8-3563B8B53E4E}"/>
</file>

<file path=customXml/itemProps3.xml><?xml version="1.0" encoding="utf-8"?>
<ds:datastoreItem xmlns:ds="http://schemas.openxmlformats.org/officeDocument/2006/customXml" ds:itemID="{4C00BDEE-28C6-4030-9ACD-9BFD23E803D3}"/>
</file>

<file path=docProps/app.xml><?xml version="1.0" encoding="utf-8"?>
<Properties xmlns="http://schemas.openxmlformats.org/officeDocument/2006/extended-properties" xmlns:vt="http://schemas.openxmlformats.org/officeDocument/2006/docPropsVTypes">
  <TotalTime>2864</TotalTime>
  <Words>2861</Words>
  <Application>Microsoft Office PowerPoint</Application>
  <PresentationFormat>On-screen Show (4:3)</PresentationFormat>
  <Paragraphs>154</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Courier New</vt:lpstr>
      <vt:lpstr>Arial</vt:lpstr>
      <vt:lpstr>Times New Roman</vt:lpstr>
      <vt:lpstr>Calibri</vt:lpstr>
      <vt:lpstr>Cambria Math</vt:lpstr>
      <vt:lpstr>Office Theme</vt:lpstr>
      <vt:lpstr>Section 1.1</vt:lpstr>
      <vt:lpstr>Fun Fact 1</vt:lpstr>
      <vt:lpstr>Definition: Inductive and Deductive Reasoning</vt:lpstr>
      <vt:lpstr>Helpful Hint 1</vt:lpstr>
      <vt:lpstr>Example 1: Identifying Inductive and Deductive Reasoning—Slide 1</vt:lpstr>
      <vt:lpstr>Example 1: Identifying Inductive and Deductive Reasoning—Slide 2</vt:lpstr>
      <vt:lpstr>Example 1: Identifying Inductive and Deductive Reasoning—Slide 3</vt:lpstr>
      <vt:lpstr>Example 1: Identifying Inductive and Deductive Reasoning—Slide 4</vt:lpstr>
      <vt:lpstr>Example 2: Using Inductive Reasoning—Slide 1</vt:lpstr>
      <vt:lpstr>Example 2: Using Inductive Reasoning—Slide 2</vt:lpstr>
      <vt:lpstr>Example 2: Using Inductive Reasoning—Slide 3</vt:lpstr>
      <vt:lpstr>Example 2: Using Inductive Reasoning—Slide 4</vt:lpstr>
      <vt:lpstr>Example 2: Using Inductive Reasoning—Slide 5</vt:lpstr>
      <vt:lpstr>Example 2: Using Inductive Reasoning—Slide 6</vt:lpstr>
      <vt:lpstr>Example 2: Using Inductive Reasoning—Slide 7</vt:lpstr>
      <vt:lpstr>Example 3: Using Inductive Reasoning—Slide 1</vt:lpstr>
      <vt:lpstr>Example 3: Using Inductive Reasoning—Slide 2</vt:lpstr>
      <vt:lpstr>Think Back</vt:lpstr>
      <vt:lpstr>Skill Check 1</vt:lpstr>
      <vt:lpstr>Definition: Counterexample</vt:lpstr>
      <vt:lpstr>Fun Fact 2</vt:lpstr>
      <vt:lpstr>Example 4: Finding Counterexamples—Slide 1</vt:lpstr>
      <vt:lpstr>Example 4: Finding Counterexamples—Slide 2</vt:lpstr>
      <vt:lpstr>Example 4: Finding Counterexamples—Slide 3</vt:lpstr>
      <vt:lpstr>Skill Check 2</vt:lpstr>
      <vt:lpstr>Helpful Hint 2</vt:lpstr>
      <vt:lpstr>Example 5: Using Deductive Reasoning—Slide 1</vt:lpstr>
      <vt:lpstr>Example 5: Using Deductive Reasoning—Slide 2</vt:lpstr>
      <vt:lpstr>Example 5: Using Deductive Reasoning—Slide 3</vt:lpstr>
      <vt:lpstr>Example 6: Using Deductive Reasoning—Slide 1</vt:lpstr>
      <vt:lpstr>Example 6: Using Deductive Reasoning—Slide 2</vt:lpstr>
      <vt:lpstr>Example 6: Using Deductive Reasoning—Slide 3</vt:lpstr>
      <vt:lpstr>Example 6: Using Deductive Reasoning—Slide 4</vt:lpstr>
      <vt:lpstr>Example 6: Using Deductive Reasoning—Slide 5</vt:lpstr>
      <vt:lpstr>Example 6: Using Deductive Reasoning—Slide 6</vt:lpstr>
      <vt:lpstr>Example 6: Using Deductive Reasoning—Slide 7</vt:lpstr>
      <vt:lpstr>Example 7: Using Inductive versus Deductive Reasoning—Slide 1</vt:lpstr>
      <vt:lpstr>Example 7: Using Inductive versus Deductive Reasoning—Slide 2</vt:lpstr>
      <vt:lpstr>Example 7: Using Inductive versus Deductive Reasoning—Slide 3</vt:lpstr>
      <vt:lpstr>Example 7: Using Inductive versus Deductive Reasoning—Slide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168</cp:revision>
  <dcterms:created xsi:type="dcterms:W3CDTF">2013-04-26T14:43:13Z</dcterms:created>
  <dcterms:modified xsi:type="dcterms:W3CDTF">2025-10-14T15:37:13Z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