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Masters/slideMaster1.xml" ContentType="application/vnd.openxmlformats-officedocument.presentationml.slideMaster+xml"/>
  <Override PartName="/ppt/slideLayouts/slideLayout6.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7.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1"/>
  </p:notesMasterIdLst>
  <p:handoutMasterIdLst>
    <p:handoutMasterId r:id="rId32"/>
  </p:handoutMasterIdLst>
  <p:sldIdLst>
    <p:sldId id="256" r:id="rId2"/>
    <p:sldId id="257" r:id="rId3"/>
    <p:sldId id="258" r:id="rId4"/>
    <p:sldId id="259" r:id="rId5"/>
    <p:sldId id="260" r:id="rId6"/>
    <p:sldId id="261" r:id="rId7"/>
    <p:sldId id="263" r:id="rId8"/>
    <p:sldId id="301" r:id="rId9"/>
    <p:sldId id="295" r:id="rId10"/>
    <p:sldId id="265" r:id="rId11"/>
    <p:sldId id="266" r:id="rId12"/>
    <p:sldId id="267" r:id="rId13"/>
    <p:sldId id="268" r:id="rId14"/>
    <p:sldId id="296" r:id="rId15"/>
    <p:sldId id="297" r:id="rId16"/>
    <p:sldId id="298" r:id="rId17"/>
    <p:sldId id="269" r:id="rId18"/>
    <p:sldId id="299" r:id="rId19"/>
    <p:sldId id="271" r:id="rId20"/>
    <p:sldId id="272" r:id="rId21"/>
    <p:sldId id="302" r:id="rId22"/>
    <p:sldId id="273" r:id="rId23"/>
    <p:sldId id="274" r:id="rId24"/>
    <p:sldId id="300" r:id="rId25"/>
    <p:sldId id="276" r:id="rId26"/>
    <p:sldId id="277" r:id="rId27"/>
    <p:sldId id="278" r:id="rId28"/>
    <p:sldId id="279" r:id="rId29"/>
    <p:sldId id="281" r:id="rId30"/>
  </p:sldIdLst>
  <p:sldSz cx="9144000" cy="6858000" type="screen4x3"/>
  <p:notesSz cx="6858000" cy="9144000"/>
  <p:embeddedFontLst>
    <p:embeddedFont>
      <p:font typeface="Cambria Math" panose="02040503050406030204" pitchFamily="18" charset="0"/>
      <p:regular r:id="rId33"/>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853" autoAdjust="0"/>
    <p:restoredTop sz="94673" autoAdjust="0"/>
  </p:normalViewPr>
  <p:slideViewPr>
    <p:cSldViewPr>
      <p:cViewPr varScale="1">
        <p:scale>
          <a:sx n="101" d="100"/>
          <a:sy n="101" d="100"/>
        </p:scale>
        <p:origin x="1992" y="10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customXml" Target="../customXml/item1.xml"/><Relationship Id="rId21" Type="http://schemas.openxmlformats.org/officeDocument/2006/relationships/slide" Target="slides/slide20.xml"/><Relationship Id="rId34" Type="http://schemas.openxmlformats.org/officeDocument/2006/relationships/commentAuthors" Target="commentAuthor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37" Type="http://schemas.openxmlformats.org/officeDocument/2006/relationships/theme" Target="theme/theme1.xml"/><Relationship Id="rId40" Type="http://schemas.openxmlformats.org/officeDocument/2006/relationships/customXml" Target="../customXml/item2.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font" Target="fonts/font1.fntdata"/><Relationship Id="rId38"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9/11/2025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9/11/2025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dirty="0"/>
              <a:t>Section 1.2</a:t>
            </a:r>
          </a:p>
        </p:txBody>
      </p:sp>
      <p:sp>
        <p:nvSpPr>
          <p:cNvPr id="2" name="Text Placeholder 1"/>
          <p:cNvSpPr>
            <a:spLocks noGrp="1"/>
          </p:cNvSpPr>
          <p:nvPr>
            <p:ph type="body" sz="quarter" idx="10"/>
          </p:nvPr>
        </p:nvSpPr>
        <p:spPr/>
        <p:txBody>
          <a:bodyPr/>
          <a:lstStyle/>
          <a:p>
            <a:pPr algn="ctr"/>
            <a:r>
              <a:t>Estimating and Evaluating</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2: Using Past Experience in Estimation</a:t>
            </a:r>
            <a:r>
              <a:rPr lang="en-US" dirty="0"/>
              <a:t>—Slide 1</a:t>
            </a:r>
            <a:endParaRPr dirty="0"/>
          </a:p>
        </p:txBody>
      </p:sp>
      <p:sp>
        <p:nvSpPr>
          <p:cNvPr id="3" name="Text Placeholder 2"/>
          <p:cNvSpPr>
            <a:spLocks noGrp="1"/>
          </p:cNvSpPr>
          <p:nvPr>
            <p:ph type="body" sz="quarter" idx="10"/>
          </p:nvPr>
        </p:nvSpPr>
        <p:spPr/>
        <p:txBody>
          <a:bodyPr>
            <a:normAutofit/>
          </a:bodyPr>
          <a:lstStyle/>
          <a:p>
            <a:pPr>
              <a:defRPr sz="2800"/>
            </a:pPr>
            <a:r>
              <a:rPr sz="2800" dirty="0"/>
              <a:t>A public university is expanding its campus by building a new Mathematics and Computer Science Center. Estimate the cost of the new center by using the cost specifications of the most recently constructed building on campus, the library. The library had </a:t>
            </a:r>
            <a:r>
              <a:rPr sz="2800" dirty="0">
                <a:latin typeface="Cambria Math"/>
              </a:rPr>
              <a:t>20,000</a:t>
            </a:r>
            <a:r>
              <a:rPr sz="2800" dirty="0"/>
              <a:t> square feet of assigned space, with a construction cost of </a:t>
            </a:r>
            <a:r>
              <a:rPr lang="en-US" sz="2800" dirty="0"/>
              <a:t>$6,000,000.</a:t>
            </a:r>
            <a:r>
              <a:rPr sz="2800" dirty="0"/>
              <a:t> The new center needs to contain </a:t>
            </a:r>
            <a:r>
              <a:rPr sz="2800" dirty="0">
                <a:latin typeface="Cambria Math"/>
              </a:rPr>
              <a:t>40,000</a:t>
            </a:r>
            <a:r>
              <a:rPr sz="2800" dirty="0"/>
              <a:t> square feet of assigned space.</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Using Past Experience in Estimation</a:t>
            </a:r>
            <a:r>
              <a:rPr lang="en-US" dirty="0"/>
              <a:t>—Slide 2</a:t>
            </a:r>
            <a:endParaRPr dirty="0"/>
          </a:p>
        </p:txBody>
      </p:sp>
      <p:sp>
        <p:nvSpPr>
          <p:cNvPr id="3" name="Text Placeholder 2"/>
          <p:cNvSpPr>
            <a:spLocks noGrp="1"/>
          </p:cNvSpPr>
          <p:nvPr>
            <p:ph type="body" sz="quarter" idx="10"/>
          </p:nvPr>
        </p:nvSpPr>
        <p:spPr/>
        <p:txBody>
          <a:bodyPr>
            <a:normAutofit fontScale="92500" lnSpcReduction="10000"/>
          </a:bodyPr>
          <a:lstStyle/>
          <a:p>
            <a:r>
              <a:rPr sz="2800" b="1" dirty="0"/>
              <a:t>Solution</a:t>
            </a:r>
          </a:p>
          <a:p>
            <a:pPr>
              <a:defRPr sz="2800"/>
            </a:pPr>
            <a:r>
              <a:rPr sz="2800" dirty="0"/>
              <a:t>The problem asks for an estimate of the building cost for the new center based on previous figures. State-funded universities build all academic buildings at roughly the same level of quality. Since we are given the construction cost of the first building, using deductive reasoning we can reasonably conclude that the new center will cost approximately the same amount per square foot. Because we are doubling the square footage of assigned space in the new center, we will need to double the construction cost. Using the information we are given, a good estimate for the cost of the new Mathematics and Computer Science Center is </a:t>
            </a:r>
            <a:r>
              <a:rPr lang="en-US" sz="2800" dirty="0"/>
              <a:t>$12,000,000.</a:t>
            </a:r>
            <a:endParaRPr sz="2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sz="3100" dirty="0"/>
              <a:t>Example 3: Breaking Down the Question</a:t>
            </a:r>
            <a:r>
              <a:rPr lang="en-US" sz="3100" dirty="0"/>
              <a:t>—Slide 1</a:t>
            </a:r>
            <a:endParaRPr sz="3100" dirty="0"/>
          </a:p>
        </p:txBody>
      </p:sp>
      <p:sp>
        <p:nvSpPr>
          <p:cNvPr id="3" name="Text Placeholder 2"/>
          <p:cNvSpPr>
            <a:spLocks noGrp="1"/>
          </p:cNvSpPr>
          <p:nvPr>
            <p:ph type="body" sz="quarter" idx="10"/>
          </p:nvPr>
        </p:nvSpPr>
        <p:spPr/>
        <p:txBody>
          <a:bodyPr>
            <a:normAutofit fontScale="85000" lnSpcReduction="20000"/>
          </a:bodyPr>
          <a:lstStyle/>
          <a:p>
            <a:r>
              <a:rPr sz="2800" dirty="0"/>
              <a:t>Suppose you are planning a wedding reception for </a:t>
            </a:r>
            <a:r>
              <a:rPr sz="2800" dirty="0">
                <a:latin typeface="Cambria Math"/>
              </a:rPr>
              <a:t>100</a:t>
            </a:r>
            <a:r>
              <a:rPr sz="2800" dirty="0"/>
              <a:t> people. This is your first time planning such an event. Estimate the cost of the reception.</a:t>
            </a:r>
            <a:endParaRPr lang="en-US" sz="2800" dirty="0"/>
          </a:p>
          <a:p>
            <a:r>
              <a:rPr lang="en-US" sz="2800" b="1" dirty="0"/>
              <a:t>Solution</a:t>
            </a:r>
          </a:p>
          <a:p>
            <a:r>
              <a:rPr lang="en-US" sz="2800" dirty="0"/>
              <a:t>If we are estimating the cost of the reception, then we need to account for all of the possible expenses we might encounter and add the approximate expenses to find an estimate for the total. There are several factors that go into the cost of the reception. Breaking the overall cost into smaller segments by listing as many of these as possible is a great place to start.</a:t>
            </a:r>
          </a:p>
          <a:p>
            <a:r>
              <a:rPr lang="en-US" sz="2800" dirty="0"/>
              <a:t>How many cost factors can you name? If you're not in the reception business, you might seek the help of an online planner or other resource so that you don't leave anything out. Suppose an internet search for "planning a reception checklist" produced the following factors.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sz="3100" dirty="0"/>
              <a:t>Example </a:t>
            </a:r>
            <a:r>
              <a:rPr lang="en-US" sz="3100" dirty="0"/>
              <a:t>3</a:t>
            </a:r>
            <a:r>
              <a:rPr sz="3100" dirty="0"/>
              <a:t>: Breaking Down the Question</a:t>
            </a:r>
            <a:r>
              <a:rPr lang="en-US" sz="3100" dirty="0"/>
              <a:t>—Slide 2</a:t>
            </a:r>
            <a:endParaRPr sz="3100" dirty="0"/>
          </a:p>
        </p:txBody>
      </p:sp>
      <p:sp>
        <p:nvSpPr>
          <p:cNvPr id="3" name="Text Placeholder 2"/>
          <p:cNvSpPr>
            <a:spLocks noGrp="1"/>
          </p:cNvSpPr>
          <p:nvPr>
            <p:ph type="body" sz="quarter" idx="10"/>
          </p:nvPr>
        </p:nvSpPr>
        <p:spPr/>
        <p:txBody>
          <a:bodyPr>
            <a:normAutofit/>
          </a:bodyPr>
          <a:lstStyle/>
          <a:p>
            <a:pPr marL="714375" indent="-352425">
              <a:defRPr sz="2800"/>
            </a:pPr>
            <a:r>
              <a:rPr lang="en-IN" dirty="0"/>
              <a:t>​</a:t>
            </a:r>
            <a:r>
              <a:rPr lang="en-IN" sz="2600" dirty="0"/>
              <a:t>•	</a:t>
            </a:r>
            <a:r>
              <a:rPr lang="en-IN" sz="2000" dirty="0"/>
              <a:t>Venue cost</a:t>
            </a:r>
          </a:p>
          <a:p>
            <a:pPr marL="714375" indent="-352425">
              <a:defRPr sz="2800"/>
            </a:pPr>
            <a:r>
              <a:rPr lang="en-IN" sz="2000" dirty="0"/>
              <a:t>​•	Food</a:t>
            </a:r>
          </a:p>
          <a:p>
            <a:pPr marL="714375" indent="-352425">
              <a:defRPr sz="2800"/>
            </a:pPr>
            <a:r>
              <a:rPr lang="en-IN" sz="2000" dirty="0"/>
              <a:t>​•	Décor</a:t>
            </a:r>
          </a:p>
          <a:p>
            <a:pPr marL="714375" indent="-352425">
              <a:defRPr sz="2800"/>
            </a:pPr>
            <a:r>
              <a:rPr lang="en-IN" sz="2000" dirty="0"/>
              <a:t>​•	Entertainment</a:t>
            </a:r>
          </a:p>
          <a:p>
            <a:pPr>
              <a:defRPr sz="2800"/>
            </a:pPr>
            <a:r>
              <a:rPr lang="en-IN" sz="2000" dirty="0"/>
              <a:t>First of all, you need a venue big enough to comfortably hold </a:t>
            </a:r>
            <a:r>
              <a:rPr lang="en-IN" sz="2000" dirty="0">
                <a:latin typeface="Cambria Math"/>
              </a:rPr>
              <a:t>100</a:t>
            </a:r>
            <a:r>
              <a:rPr lang="en-IN" sz="2000" dirty="0"/>
              <a:t> people. Since this cost varies based on location, it is best to get a few rough estimates—again, these estimates can be obtained online. According to one online report, couples spend between $3000 and $11,000 on average for their wedding reception venue. Since all we need is an estimate, we can take the middle of these two numbers as our average:</a:t>
            </a:r>
            <a:endParaRPr sz="2000" dirty="0"/>
          </a:p>
        </p:txBody>
      </p:sp>
      <p:pic>
        <p:nvPicPr>
          <p:cNvPr id="5" name="Picture 4" descr="Open parenthesis 3000 dollars plus 11000 dollars close parenthesis divided by 2 equals 7000 dollars">
            <a:extLst>
              <a:ext uri="{FF2B5EF4-FFF2-40B4-BE49-F238E27FC236}">
                <a16:creationId xmlns:a16="http://schemas.microsoft.com/office/drawing/2014/main" id="{E493C2C8-D87A-1798-EF50-2D6AA23FB315}"/>
              </a:ext>
            </a:extLst>
          </p:cNvPr>
          <p:cNvPicPr>
            <a:picLocks noChangeAspect="1"/>
          </p:cNvPicPr>
          <p:nvPr/>
        </p:nvPicPr>
        <p:blipFill>
          <a:blip r:embed="rId2"/>
          <a:stretch>
            <a:fillRect/>
          </a:stretch>
        </p:blipFill>
        <p:spPr>
          <a:xfrm>
            <a:off x="2819400" y="4495800"/>
            <a:ext cx="2529730" cy="576000"/>
          </a:xfrm>
          <a:prstGeom prst="rect">
            <a:avLst/>
          </a:prstGeom>
        </p:spPr>
      </p:pic>
      <p:sp>
        <p:nvSpPr>
          <p:cNvPr id="8" name="TextBox 7">
            <a:extLst>
              <a:ext uri="{FF2B5EF4-FFF2-40B4-BE49-F238E27FC236}">
                <a16:creationId xmlns:a16="http://schemas.microsoft.com/office/drawing/2014/main" id="{63ADE1C3-221C-B6C6-56F8-056B992A2C2E}"/>
              </a:ext>
            </a:extLst>
          </p:cNvPr>
          <p:cNvSpPr txBox="1"/>
          <p:nvPr/>
        </p:nvSpPr>
        <p:spPr>
          <a:xfrm>
            <a:off x="457200" y="5039989"/>
            <a:ext cx="8602362" cy="1354217"/>
          </a:xfrm>
          <a:prstGeom prst="rect">
            <a:avLst/>
          </a:prstGeom>
          <a:noFill/>
        </p:spPr>
        <p:txBody>
          <a:bodyPr wrap="square" rtlCol="0">
            <a:spAutoFit/>
          </a:bodyPr>
          <a:lstStyle/>
          <a:p>
            <a:r>
              <a:rPr lang="en-US" sz="2000" dirty="0"/>
              <a:t>However, keep in mind that some venues include the cost of food in the total cost of the venue, while other venues do not include the cost of food and may still cost tens of thousands of dollars.</a:t>
            </a:r>
          </a:p>
          <a:p>
            <a:endParaRPr lang="en-IN" sz="22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sz="3100" dirty="0"/>
              <a:t>Example 3: Breaking Down the Question</a:t>
            </a:r>
            <a:r>
              <a:rPr lang="en-US" sz="3100" dirty="0"/>
              <a:t>—Slide 3</a:t>
            </a:r>
            <a:endParaRPr sz="3100" dirty="0"/>
          </a:p>
        </p:txBody>
      </p:sp>
      <p:sp>
        <p:nvSpPr>
          <p:cNvPr id="3" name="Text Placeholder 2"/>
          <p:cNvSpPr>
            <a:spLocks noGrp="1"/>
          </p:cNvSpPr>
          <p:nvPr>
            <p:ph type="body" sz="quarter" idx="10"/>
          </p:nvPr>
        </p:nvSpPr>
        <p:spPr/>
        <p:txBody>
          <a:bodyPr>
            <a:normAutofit/>
          </a:bodyPr>
          <a:lstStyle/>
          <a:p>
            <a:r>
              <a:rPr lang="en-US" sz="2400" dirty="0"/>
              <a:t>Food for a reception is usually based on a </a:t>
            </a:r>
            <a:r>
              <a:rPr lang="en-US" sz="2400" i="1" dirty="0"/>
              <a:t>per person </a:t>
            </a:r>
            <a:r>
              <a:rPr lang="en-US" sz="2400" dirty="0"/>
              <a:t>amount. As a result, changing the number of guests could drastically change the total cost of the food. Wedding-cost estimator sites give an average cost for 100 people in the range of $45 per person, which is $4500 in total for 100 people. Again, keeping in mind that we’re looking for an estimate and not an exact figure, this will help keep us moving forward on finding the estimate and keep us from being bogged down in finding the least expensive price per head. </a:t>
            </a:r>
          </a:p>
          <a:p>
            <a:r>
              <a:rPr lang="en-US" sz="2400" dirty="0"/>
              <a:t>Decorations can be anything from very simple to spectacular! However, the average reported cost is in the $600 to $800 range for reception decorations and flower arrangements. So we’ll take the average again and use $700 for our estimate. </a:t>
            </a:r>
            <a:endParaRPr sz="2400" dirty="0"/>
          </a:p>
        </p:txBody>
      </p:sp>
    </p:spTree>
    <p:extLst>
      <p:ext uri="{BB962C8B-B14F-4D97-AF65-F5344CB8AC3E}">
        <p14:creationId xmlns:p14="http://schemas.microsoft.com/office/powerpoint/2010/main" val="28670571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sz="3100" dirty="0"/>
              <a:t>Example 3: Breaking Down the Question</a:t>
            </a:r>
            <a:r>
              <a:rPr lang="en-US" sz="3100" dirty="0"/>
              <a:t>—Slide 4</a:t>
            </a:r>
            <a:endParaRPr sz="3100" dirty="0"/>
          </a:p>
        </p:txBody>
      </p:sp>
      <p:sp>
        <p:nvSpPr>
          <p:cNvPr id="3" name="Text Placeholder 2"/>
          <p:cNvSpPr>
            <a:spLocks noGrp="1"/>
          </p:cNvSpPr>
          <p:nvPr>
            <p:ph type="body" sz="quarter" idx="10"/>
          </p:nvPr>
        </p:nvSpPr>
        <p:spPr/>
        <p:txBody>
          <a:bodyPr>
            <a:normAutofit fontScale="85000" lnSpcReduction="20000"/>
          </a:bodyPr>
          <a:lstStyle/>
          <a:p>
            <a:pPr algn="just"/>
            <a:r>
              <a:rPr lang="en-US" dirty="0"/>
              <a:t>Finally, assuming entertainment is a desired feature of the reception, we’ll need to make an initial decision based on some quick research. Having a DJ or single musician ranges from $300 to $700 for the reception, while having a live band ranges from $900 to $1600. It might seem like averaging the two of these would give a good general idea, but stop and think for a minute. An average of the lowest and highest amounts would give us an amount of $950. This amount is either far too much for the first category, or just barely enough for the higher category. So instead of being off in either direction, we will simply choose one of the categories and mention it in our estimation. For now, choosing the less expensive option of having a DJ means that the average entertainment cost is $500. </a:t>
            </a:r>
          </a:p>
          <a:p>
            <a:pPr algn="just"/>
            <a:r>
              <a:rPr lang="en-US" dirty="0"/>
              <a:t>Now we’re prepared to combine all of the individual estimates in order to arrive at a total estimate for a wedding reception</a:t>
            </a:r>
            <a:r>
              <a:rPr lang="en-US" sz="1800" b="0" i="0" u="none" strike="noStrike" baseline="0" dirty="0">
                <a:solidFill>
                  <a:srgbClr val="000000"/>
                </a:solidFill>
                <a:latin typeface="Times New Roman" panose="02020603050405020304" pitchFamily="18" charset="0"/>
              </a:rPr>
              <a:t>.</a:t>
            </a:r>
            <a:r>
              <a:rPr lang="en-US" dirty="0"/>
              <a:t> </a:t>
            </a:r>
            <a:endParaRPr sz="2800" dirty="0"/>
          </a:p>
        </p:txBody>
      </p:sp>
    </p:spTree>
    <p:extLst>
      <p:ext uri="{BB962C8B-B14F-4D97-AF65-F5344CB8AC3E}">
        <p14:creationId xmlns:p14="http://schemas.microsoft.com/office/powerpoint/2010/main" val="12695402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sz="3100" dirty="0"/>
              <a:t>Example 3: Breaking Down the Question</a:t>
            </a:r>
            <a:r>
              <a:rPr lang="en-US" sz="3100" dirty="0"/>
              <a:t>—Slide 5</a:t>
            </a:r>
            <a:endParaRPr sz="3100" dirty="0"/>
          </a:p>
        </p:txBody>
      </p:sp>
      <p:pic>
        <p:nvPicPr>
          <p:cNvPr id="5" name="Picture 4" descr="Image reads&#10;Venue cost: $7,000,&#10;Food: $4,500,&#10;Décor: $700,&#10;DJ: $500,&#10;Total: $12,700&#10;">
            <a:extLst>
              <a:ext uri="{FF2B5EF4-FFF2-40B4-BE49-F238E27FC236}">
                <a16:creationId xmlns:a16="http://schemas.microsoft.com/office/drawing/2014/main" id="{7CD8FA04-80EF-4C4B-B83C-CD97571D5BF8}"/>
              </a:ext>
            </a:extLst>
          </p:cNvPr>
          <p:cNvPicPr>
            <a:picLocks noChangeAspect="1"/>
          </p:cNvPicPr>
          <p:nvPr/>
        </p:nvPicPr>
        <p:blipFill>
          <a:blip r:embed="rId2"/>
          <a:stretch>
            <a:fillRect/>
          </a:stretch>
        </p:blipFill>
        <p:spPr>
          <a:xfrm>
            <a:off x="3048000" y="1371600"/>
            <a:ext cx="2543530" cy="1876687"/>
          </a:xfrm>
          <a:prstGeom prst="rect">
            <a:avLst/>
          </a:prstGeom>
        </p:spPr>
      </p:pic>
      <p:sp>
        <p:nvSpPr>
          <p:cNvPr id="3" name="Text Placeholder 2"/>
          <p:cNvSpPr>
            <a:spLocks noGrp="1"/>
          </p:cNvSpPr>
          <p:nvPr>
            <p:ph type="body" sz="quarter" idx="10"/>
          </p:nvPr>
        </p:nvSpPr>
        <p:spPr>
          <a:xfrm>
            <a:off x="457200" y="3352800"/>
            <a:ext cx="8229600" cy="914401"/>
          </a:xfrm>
        </p:spPr>
        <p:txBody>
          <a:bodyPr>
            <a:normAutofit lnSpcReduction="10000"/>
          </a:bodyPr>
          <a:lstStyle/>
          <a:p>
            <a:pPr algn="just"/>
            <a:r>
              <a:rPr lang="en-US" dirty="0"/>
              <a:t>So a reasonable estimate for the cost of a wedding reception could be $12,700. </a:t>
            </a:r>
            <a:endParaRPr sz="2800" dirty="0"/>
          </a:p>
        </p:txBody>
      </p:sp>
    </p:spTree>
    <p:extLst>
      <p:ext uri="{BB962C8B-B14F-4D97-AF65-F5344CB8AC3E}">
        <p14:creationId xmlns:p14="http://schemas.microsoft.com/office/powerpoint/2010/main" val="15458682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Fun Fact</a:t>
            </a:r>
            <a:r>
              <a:rPr lang="en-US" dirty="0"/>
              <a:t> 1</a:t>
            </a:r>
            <a:endParaRPr dirty="0"/>
          </a:p>
        </p:txBody>
      </p:sp>
      <p:sp>
        <p:nvSpPr>
          <p:cNvPr id="3" name="Text Placeholder 2"/>
          <p:cNvSpPr>
            <a:spLocks noGrp="1"/>
          </p:cNvSpPr>
          <p:nvPr>
            <p:ph type="body" sz="quarter" idx="10"/>
          </p:nvPr>
        </p:nvSpPr>
        <p:spPr/>
        <p:txBody>
          <a:bodyPr>
            <a:normAutofit/>
          </a:bodyPr>
          <a:lstStyle/>
          <a:p>
            <a:pPr>
              <a:defRPr sz="2800"/>
            </a:pPr>
            <a:r>
              <a:rPr sz="2800" dirty="0"/>
              <a:t>During the pandemic of 2020, the national average cost of a wedding ceremony and reception in America was </a:t>
            </a:r>
            <a:r>
              <a:rPr lang="en-US" sz="2800" dirty="0"/>
              <a:t>$19,000,</a:t>
            </a:r>
            <a:r>
              <a:rPr sz="2800" dirty="0"/>
              <a:t> a drop from 2019's average cost of </a:t>
            </a:r>
            <a:r>
              <a:rPr lang="en-US" sz="2800" dirty="0"/>
              <a:t>$28,000.</a:t>
            </a:r>
            <a:r>
              <a:rPr sz="2800" dirty="0"/>
              <a:t> Utah had the smallest average cost at </a:t>
            </a:r>
            <a:r>
              <a:rPr lang="en-US" sz="2800" dirty="0"/>
              <a:t>$19,700</a:t>
            </a:r>
            <a:r>
              <a:rPr sz="2800" dirty="0"/>
              <a:t> while New Jersey had the most expensive cost, averaging a whopping </a:t>
            </a:r>
            <a:r>
              <a:rPr lang="en-US" sz="2800" dirty="0"/>
              <a:t>$53,400.</a:t>
            </a:r>
            <a:endParaRPr sz="28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Skill Check 2</a:t>
            </a:r>
          </a:p>
        </p:txBody>
      </p:sp>
      <p:sp>
        <p:nvSpPr>
          <p:cNvPr id="3" name="Text Placeholder 2"/>
          <p:cNvSpPr>
            <a:spLocks noGrp="1"/>
          </p:cNvSpPr>
          <p:nvPr>
            <p:ph type="body" sz="quarter" idx="10"/>
          </p:nvPr>
        </p:nvSpPr>
        <p:spPr/>
        <p:txBody>
          <a:bodyPr>
            <a:normAutofit/>
          </a:bodyPr>
          <a:lstStyle/>
          <a:p>
            <a:r>
              <a:rPr sz="2800" dirty="0"/>
              <a:t>Using the estimation prices given in Example 1.2.3, what is the estimated cost for the same reception if the number of guests is only </a:t>
            </a:r>
            <a:r>
              <a:rPr sz="2800" dirty="0">
                <a:latin typeface="Cambria Math"/>
              </a:rPr>
              <a:t>50</a:t>
            </a:r>
            <a:r>
              <a:rPr sz="2800" dirty="0"/>
              <a:t>? Or </a:t>
            </a:r>
            <a:r>
              <a:rPr sz="2800" dirty="0">
                <a:latin typeface="Cambria Math"/>
              </a:rPr>
              <a:t>200</a:t>
            </a:r>
            <a:r>
              <a:rPr sz="2800" dirty="0"/>
              <a:t> (assuming that all venues in our previous calculations could accommodate </a:t>
            </a:r>
            <a:r>
              <a:rPr sz="2800" dirty="0">
                <a:latin typeface="Cambria Math"/>
              </a:rPr>
              <a:t>200</a:t>
            </a:r>
            <a:r>
              <a:rPr sz="2800" dirty="0"/>
              <a:t> people)? Think carefully about how you might arrive at the estimates.</a:t>
            </a:r>
          </a:p>
          <a:p>
            <a:pPr>
              <a:defRPr sz="2800"/>
            </a:pPr>
            <a:r>
              <a:rPr sz="2800" dirty="0"/>
              <a:t>Answer: Only the estimation for food will change; </a:t>
            </a:r>
            <a:r>
              <a:rPr lang="en-US" sz="2800" dirty="0"/>
              <a:t>$10,450</a:t>
            </a:r>
            <a:r>
              <a:rPr sz="2800" dirty="0"/>
              <a:t> for </a:t>
            </a:r>
            <a:r>
              <a:rPr sz="2800" dirty="0">
                <a:latin typeface="Cambria Math"/>
              </a:rPr>
              <a:t>50</a:t>
            </a:r>
            <a:r>
              <a:rPr sz="2800" dirty="0"/>
              <a:t> guests and </a:t>
            </a:r>
            <a:r>
              <a:rPr lang="en-US" sz="2800" dirty="0"/>
              <a:t>$17,200</a:t>
            </a:r>
            <a:r>
              <a:rPr sz="2800" dirty="0"/>
              <a:t> for </a:t>
            </a:r>
            <a:r>
              <a:rPr sz="2800" dirty="0">
                <a:latin typeface="Cambria Math"/>
              </a:rPr>
              <a:t>200</a:t>
            </a:r>
            <a:r>
              <a:rPr sz="2800" dirty="0"/>
              <a:t> guests.</a:t>
            </a:r>
          </a:p>
        </p:txBody>
      </p:sp>
    </p:spTree>
    <p:extLst>
      <p:ext uri="{BB962C8B-B14F-4D97-AF65-F5344CB8AC3E}">
        <p14:creationId xmlns:p14="http://schemas.microsoft.com/office/powerpoint/2010/main" val="12074404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4: Estimating by Rounding</a:t>
            </a:r>
            <a:r>
              <a:rPr lang="en-US" dirty="0"/>
              <a:t>—Slide 1</a:t>
            </a:r>
            <a:endParaRPr dirty="0"/>
          </a:p>
        </p:txBody>
      </p:sp>
      <p:sp>
        <p:nvSpPr>
          <p:cNvPr id="3" name="Text Placeholder 2"/>
          <p:cNvSpPr>
            <a:spLocks noGrp="1"/>
          </p:cNvSpPr>
          <p:nvPr>
            <p:ph type="body" sz="quarter" idx="10"/>
          </p:nvPr>
        </p:nvSpPr>
        <p:spPr/>
        <p:txBody>
          <a:bodyPr>
            <a:normAutofit/>
          </a:bodyPr>
          <a:lstStyle/>
          <a:p>
            <a:pPr>
              <a:defRPr sz="2800"/>
            </a:pPr>
            <a:r>
              <a:rPr sz="2800" dirty="0"/>
              <a:t>The average adult has between </a:t>
            </a:r>
            <a:r>
              <a:rPr lang="en-US" sz="2800" dirty="0"/>
              <a:t>4500 mL</a:t>
            </a:r>
            <a:r>
              <a:rPr sz="2800" dirty="0"/>
              <a:t> to </a:t>
            </a:r>
            <a:r>
              <a:rPr lang="en-US" sz="2800" dirty="0"/>
              <a:t>5700 mL</a:t>
            </a:r>
            <a:r>
              <a:rPr sz="2800" dirty="0"/>
              <a:t> of blood in their body. When you donate blood, approximately </a:t>
            </a:r>
            <a:r>
              <a:rPr lang="en-US" sz="2800" dirty="0"/>
              <a:t>473 mL</a:t>
            </a:r>
            <a:r>
              <a:rPr sz="2800" dirty="0"/>
              <a:t> is taken. On average, the local blood bank center collects </a:t>
            </a:r>
            <a:r>
              <a:rPr sz="2800" dirty="0">
                <a:latin typeface="Cambria Math"/>
              </a:rPr>
              <a:t>43</a:t>
            </a:r>
            <a:r>
              <a:rPr sz="2800" dirty="0"/>
              <a:t> blood donations per day.</a:t>
            </a:r>
          </a:p>
          <a:p>
            <a:pPr marL="358775" indent="-358775">
              <a:defRPr sz="2800"/>
            </a:pPr>
            <a:r>
              <a:rPr dirty="0"/>
              <a:t>​</a:t>
            </a:r>
            <a:r>
              <a:rPr lang="en-US" dirty="0"/>
              <a:t>a.	</a:t>
            </a:r>
            <a:r>
              <a:rPr sz="2800" dirty="0"/>
              <a:t>Estimate the amount of donated blood the center collects in one week.</a:t>
            </a:r>
          </a:p>
          <a:p>
            <a:pPr marL="358775" indent="-358775">
              <a:defRPr sz="2800"/>
            </a:pPr>
            <a:r>
              <a:rPr dirty="0"/>
              <a:t>​</a:t>
            </a:r>
            <a:r>
              <a:rPr lang="en-US" dirty="0"/>
              <a:t>b.	</a:t>
            </a:r>
            <a:r>
              <a:rPr sz="2800" dirty="0"/>
              <a:t>Estimate the amount of donated blood the center collects in a year.</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Math Milestone</a:t>
            </a:r>
          </a:p>
        </p:txBody>
      </p:sp>
      <p:sp>
        <p:nvSpPr>
          <p:cNvPr id="3" name="Text Placeholder 2"/>
          <p:cNvSpPr>
            <a:spLocks noGrp="1"/>
          </p:cNvSpPr>
          <p:nvPr>
            <p:ph type="body" sz="quarter" idx="10"/>
          </p:nvPr>
        </p:nvSpPr>
        <p:spPr/>
        <p:txBody>
          <a:bodyPr>
            <a:normAutofit/>
          </a:bodyPr>
          <a:lstStyle/>
          <a:p>
            <a:r>
              <a:rPr sz="2200" dirty="0"/>
              <a:t>Enrico Fermi was an Italian American Nobel winning physicist who created the world's first nuclear reactor. Born in Rome, he later moved to New York and then on to Chicago. Fermi was known as an inspiring teacher and his method of getting quick approximations became informally known as the </a:t>
            </a:r>
            <a:r>
              <a:rPr sz="2200" b="1" i="1" dirty="0"/>
              <a:t>Fermi method</a:t>
            </a:r>
            <a:r>
              <a:rPr sz="2200" dirty="0"/>
              <a:t>.</a:t>
            </a:r>
          </a:p>
        </p:txBody>
      </p:sp>
      <p:pic>
        <p:nvPicPr>
          <p:cNvPr id="5" name="Picture 4" descr="A portrait of Enrico Fermi, an Italian American Nobel winning physicist who created the world's first nuclear reactor">
            <a:extLst>
              <a:ext uri="{FF2B5EF4-FFF2-40B4-BE49-F238E27FC236}">
                <a16:creationId xmlns:a16="http://schemas.microsoft.com/office/drawing/2014/main" id="{15EE1E79-82D9-4B10-8AB1-75DFC45C9829}"/>
              </a:ext>
            </a:extLst>
          </p:cNvPr>
          <p:cNvPicPr>
            <a:picLocks noChangeAspect="1"/>
          </p:cNvPicPr>
          <p:nvPr/>
        </p:nvPicPr>
        <p:blipFill>
          <a:blip r:embed="rId2"/>
          <a:srcRect b="8206"/>
          <a:stretch>
            <a:fillRect/>
          </a:stretch>
        </p:blipFill>
        <p:spPr>
          <a:xfrm>
            <a:off x="2743200" y="2825557"/>
            <a:ext cx="3343742" cy="2737043"/>
          </a:xfrm>
          <a:prstGeom prst="rect">
            <a:avLst/>
          </a:prstGeom>
        </p:spPr>
      </p:pic>
      <p:sp>
        <p:nvSpPr>
          <p:cNvPr id="4" name="TextBox 3">
            <a:extLst>
              <a:ext uri="{FF2B5EF4-FFF2-40B4-BE49-F238E27FC236}">
                <a16:creationId xmlns:a16="http://schemas.microsoft.com/office/drawing/2014/main" id="{02394DA7-DDBF-FB95-765C-EDD16A9723B5}"/>
              </a:ext>
            </a:extLst>
          </p:cNvPr>
          <p:cNvSpPr txBox="1"/>
          <p:nvPr/>
        </p:nvSpPr>
        <p:spPr>
          <a:xfrm>
            <a:off x="3505200" y="5421780"/>
            <a:ext cx="1600200" cy="523220"/>
          </a:xfrm>
          <a:prstGeom prst="rect">
            <a:avLst/>
          </a:prstGeom>
          <a:noFill/>
        </p:spPr>
        <p:txBody>
          <a:bodyPr wrap="square">
            <a:spAutoFit/>
          </a:bodyPr>
          <a:lstStyle/>
          <a:p>
            <a:pPr algn="ctr"/>
            <a:r>
              <a:rPr lang="en-IN" sz="2800" dirty="0"/>
              <a:t>Figure 1</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Estimating by Rounding</a:t>
            </a:r>
            <a:r>
              <a:rPr lang="en-US" dirty="0"/>
              <a:t>—Slide 2</a:t>
            </a:r>
            <a:endParaRPr dirty="0"/>
          </a:p>
        </p:txBody>
      </p:sp>
      <p:sp>
        <p:nvSpPr>
          <p:cNvPr id="3" name="Text Placeholder 2"/>
          <p:cNvSpPr>
            <a:spLocks noGrp="1"/>
          </p:cNvSpPr>
          <p:nvPr>
            <p:ph type="body" sz="quarter" idx="10"/>
          </p:nvPr>
        </p:nvSpPr>
        <p:spPr/>
        <p:txBody>
          <a:bodyPr>
            <a:normAutofit/>
          </a:bodyPr>
          <a:lstStyle/>
          <a:p>
            <a:r>
              <a:rPr sz="2800" b="1" dirty="0"/>
              <a:t>Solution</a:t>
            </a:r>
          </a:p>
          <a:p>
            <a:pPr>
              <a:defRPr sz="2800"/>
            </a:pPr>
            <a:r>
              <a:rPr sz="2800" dirty="0"/>
              <a:t>First, notice that there is information in the question that we don't need to use. Although interesting, the amount of blood the average adult has in their body does not help us estimate the amount of blood donated at a blood center. What we are concerned with is the amount of blood that is taken (</a:t>
            </a:r>
            <a:r>
              <a:rPr lang="en-US" sz="2800" dirty="0"/>
              <a:t>473 mL</a:t>
            </a:r>
            <a:r>
              <a:rPr sz="2800" dirty="0"/>
              <a:t>) and how many donors there are (</a:t>
            </a:r>
            <a:r>
              <a:rPr sz="2800" dirty="0">
                <a:latin typeface="Cambria Math"/>
              </a:rPr>
              <a:t>43</a:t>
            </a:r>
            <a:r>
              <a:rPr sz="2800" dirty="0"/>
              <a:t>).</a:t>
            </a:r>
          </a:p>
          <a:p>
            <a:pPr marL="444500" indent="-444500">
              <a:defRPr sz="2800"/>
            </a:pPr>
            <a:r>
              <a:rPr dirty="0"/>
              <a:t>​</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66ED03-4DC1-7147-F0A8-97A8052721F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F7CC0D6-FA7D-5AAD-C660-71C2123A5A26}"/>
              </a:ext>
            </a:extLst>
          </p:cNvPr>
          <p:cNvSpPr>
            <a:spLocks noGrp="1"/>
          </p:cNvSpPr>
          <p:nvPr>
            <p:ph type="title"/>
          </p:nvPr>
        </p:nvSpPr>
        <p:spPr/>
        <p:txBody>
          <a:bodyPr>
            <a:normAutofit/>
          </a:bodyPr>
          <a:lstStyle/>
          <a:p>
            <a:pPr>
              <a:defRPr sz="3200"/>
            </a:pPr>
            <a:r>
              <a:rPr dirty="0"/>
              <a:t>Example 4: Estimating by Rounding</a:t>
            </a:r>
            <a:r>
              <a:rPr lang="en-US" dirty="0"/>
              <a:t>—Slide 3</a:t>
            </a:r>
            <a:endParaRPr dirty="0"/>
          </a:p>
        </p:txBody>
      </p:sp>
      <p:sp>
        <p:nvSpPr>
          <p:cNvPr id="3" name="Text Placeholder 2">
            <a:extLst>
              <a:ext uri="{FF2B5EF4-FFF2-40B4-BE49-F238E27FC236}">
                <a16:creationId xmlns:a16="http://schemas.microsoft.com/office/drawing/2014/main" id="{16B2876E-9B48-70A2-D2C8-B5D97BD19C3E}"/>
              </a:ext>
            </a:extLst>
          </p:cNvPr>
          <p:cNvSpPr>
            <a:spLocks noGrp="1"/>
          </p:cNvSpPr>
          <p:nvPr>
            <p:ph type="body" sz="quarter" idx="10"/>
          </p:nvPr>
        </p:nvSpPr>
        <p:spPr/>
        <p:txBody>
          <a:bodyPr>
            <a:normAutofit fontScale="85000" lnSpcReduction="20000"/>
          </a:bodyPr>
          <a:lstStyle/>
          <a:p>
            <a:pPr marL="444500" indent="-444500">
              <a:defRPr sz="2800"/>
            </a:pPr>
            <a:r>
              <a:rPr dirty="0"/>
              <a:t>​</a:t>
            </a:r>
            <a:r>
              <a:rPr lang="en-US" dirty="0"/>
              <a:t>a.	</a:t>
            </a:r>
            <a:r>
              <a:rPr sz="2800" dirty="0"/>
              <a:t>We'll round each of these numbers so that the multiplication is easier. Remember that when we round, we are making a trade-off for accuracy. The more we round, the less accurate our answer will be. We could round the blood amount to </a:t>
            </a:r>
            <a:r>
              <a:rPr lang="en-US" sz="2800" dirty="0"/>
              <a:t>480 mL</a:t>
            </a:r>
            <a:r>
              <a:rPr sz="2800" dirty="0"/>
              <a:t> for greater precision or round to </a:t>
            </a:r>
            <a:r>
              <a:rPr lang="en-US" sz="2800" dirty="0"/>
              <a:t>500 mL</a:t>
            </a:r>
            <a:r>
              <a:rPr sz="2800" dirty="0"/>
              <a:t> for an easier calculation. The same is true for the </a:t>
            </a:r>
            <a:r>
              <a:rPr sz="2800" dirty="0">
                <a:latin typeface="Cambria Math"/>
              </a:rPr>
              <a:t>43</a:t>
            </a:r>
            <a:r>
              <a:rPr sz="2800" dirty="0"/>
              <a:t> donors. We can round down to </a:t>
            </a:r>
            <a:r>
              <a:rPr sz="2800" dirty="0">
                <a:latin typeface="Cambria Math"/>
              </a:rPr>
              <a:t>40</a:t>
            </a:r>
            <a:r>
              <a:rPr sz="2800" dirty="0"/>
              <a:t> for a minimum estimate or up to </a:t>
            </a:r>
            <a:r>
              <a:rPr sz="2800" dirty="0">
                <a:latin typeface="Cambria Math"/>
              </a:rPr>
              <a:t>50</a:t>
            </a:r>
            <a:r>
              <a:rPr sz="2800" dirty="0"/>
              <a:t>, which is likely an overestimate. As a compromise to increase accuracy of the estimate, let's round the blood amount up to </a:t>
            </a:r>
            <a:r>
              <a:rPr lang="en-US" sz="2800" dirty="0"/>
              <a:t>500 mL</a:t>
            </a:r>
            <a:r>
              <a:rPr sz="2800" dirty="0"/>
              <a:t> and the donor count down to </a:t>
            </a:r>
            <a:r>
              <a:rPr sz="2800" dirty="0">
                <a:latin typeface="Cambria Math"/>
              </a:rPr>
              <a:t>40</a:t>
            </a:r>
            <a:r>
              <a:rPr sz="2800" dirty="0"/>
              <a:t>. We will also assume that the center collects blood all </a:t>
            </a:r>
            <a:r>
              <a:rPr sz="2800" dirty="0">
                <a:latin typeface="Cambria Math"/>
              </a:rPr>
              <a:t>7</a:t>
            </a:r>
            <a:r>
              <a:rPr sz="2800" dirty="0"/>
              <a:t> days of the week. We estimate the amount the center will collect per week as follows.</a:t>
            </a:r>
            <a:endParaRPr lang="en-US" sz="2800" dirty="0"/>
          </a:p>
          <a:p>
            <a:pPr>
              <a:defRPr sz="2800"/>
            </a:pPr>
            <a:endParaRPr lang="en-US" i="1" dirty="0">
              <a:latin typeface="Cambria Math" panose="02040503050406030204" pitchFamily="18" charset="0"/>
            </a:endParaRPr>
          </a:p>
          <a:p>
            <a:pPr algn="ctr"/>
            <a:r>
              <a:rPr dirty="0"/>
              <a:t>​</a:t>
            </a:r>
          </a:p>
        </p:txBody>
      </p:sp>
      <p:pic>
        <p:nvPicPr>
          <p:cNvPr id="5" name="Picture 4" descr="500 milliliters per donation, times 40 donations per day, times 7 days per week. Donation and day cancel out. Equals 140000 milliliters per week.">
            <a:extLst>
              <a:ext uri="{FF2B5EF4-FFF2-40B4-BE49-F238E27FC236}">
                <a16:creationId xmlns:a16="http://schemas.microsoft.com/office/drawing/2014/main" id="{B894C2E8-FE02-18BD-0A83-928CD9B77D09}"/>
              </a:ext>
            </a:extLst>
          </p:cNvPr>
          <p:cNvPicPr>
            <a:picLocks noChangeAspect="1"/>
          </p:cNvPicPr>
          <p:nvPr/>
        </p:nvPicPr>
        <p:blipFill>
          <a:blip r:embed="rId2"/>
          <a:stretch>
            <a:fillRect/>
          </a:stretch>
        </p:blipFill>
        <p:spPr>
          <a:xfrm>
            <a:off x="1033462" y="4942888"/>
            <a:ext cx="7077075" cy="885825"/>
          </a:xfrm>
          <a:prstGeom prst="rect">
            <a:avLst/>
          </a:prstGeom>
        </p:spPr>
      </p:pic>
    </p:spTree>
    <p:extLst>
      <p:ext uri="{BB962C8B-B14F-4D97-AF65-F5344CB8AC3E}">
        <p14:creationId xmlns:p14="http://schemas.microsoft.com/office/powerpoint/2010/main" val="363294758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Estimating by Rounding</a:t>
            </a:r>
            <a:r>
              <a:rPr lang="en-US" dirty="0"/>
              <a:t>—Slide 4</a:t>
            </a:r>
            <a:endParaRPr dirty="0"/>
          </a:p>
        </p:txBody>
      </p:sp>
      <p:sp>
        <p:nvSpPr>
          <p:cNvPr id="3" name="Text Placeholder 2"/>
          <p:cNvSpPr>
            <a:spLocks noGrp="1"/>
          </p:cNvSpPr>
          <p:nvPr>
            <p:ph type="body" sz="quarter" idx="10"/>
          </p:nvPr>
        </p:nvSpPr>
        <p:spPr/>
        <p:txBody>
          <a:bodyPr>
            <a:normAutofit/>
          </a:bodyPr>
          <a:lstStyle/>
          <a:p>
            <a:pPr marL="542925" indent="-542925">
              <a:defRPr sz="2800"/>
            </a:pPr>
            <a:r>
              <a:rPr lang="en-US" sz="2400" dirty="0"/>
              <a:t>b.	</a:t>
            </a:r>
            <a:r>
              <a:rPr sz="2400" dirty="0"/>
              <a:t>We can scale up the estimate we found in part a. to guess the amount of blood the center collects in a year. Since there are </a:t>
            </a:r>
            <a:r>
              <a:rPr sz="2400" dirty="0">
                <a:latin typeface="Cambria Math"/>
              </a:rPr>
              <a:t>52</a:t>
            </a:r>
            <a:r>
              <a:rPr sz="2400" dirty="0"/>
              <a:t> weeks in a year, we can multiply by </a:t>
            </a:r>
            <a:r>
              <a:rPr lang="en-US" sz="2400" dirty="0"/>
              <a:t>140,000 mL</a:t>
            </a:r>
            <a:r>
              <a:rPr sz="2400" dirty="0"/>
              <a:t> to estimate that the center collects.</a:t>
            </a:r>
            <a:endParaRPr lang="en-US" sz="2400" dirty="0"/>
          </a:p>
          <a:p>
            <a:pPr>
              <a:defRPr sz="2800"/>
            </a:pPr>
            <a:endParaRPr lang="en-US" sz="2400" dirty="0"/>
          </a:p>
          <a:p>
            <a:pPr marL="457200" lvl="1" indent="0">
              <a:buNone/>
            </a:pPr>
            <a:endParaRPr lang="en-US" sz="2400" dirty="0"/>
          </a:p>
          <a:p>
            <a:pPr marL="457200" lvl="1" indent="0">
              <a:buNone/>
            </a:pPr>
            <a:endParaRPr lang="en-US" sz="2400" dirty="0"/>
          </a:p>
        </p:txBody>
      </p:sp>
      <p:pic>
        <p:nvPicPr>
          <p:cNvPr id="7" name="Picture 6" descr="140000 milliliters per week times 52 weeks per year. Week cancels out. Which equals 7280000 milliliters per year.">
            <a:extLst>
              <a:ext uri="{FF2B5EF4-FFF2-40B4-BE49-F238E27FC236}">
                <a16:creationId xmlns:a16="http://schemas.microsoft.com/office/drawing/2014/main" id="{483D895E-50C8-CCD3-9DCF-2C1B675F2AC1}"/>
              </a:ext>
            </a:extLst>
          </p:cNvPr>
          <p:cNvPicPr>
            <a:picLocks noChangeAspect="1"/>
          </p:cNvPicPr>
          <p:nvPr/>
        </p:nvPicPr>
        <p:blipFill>
          <a:blip r:embed="rId2"/>
          <a:stretch>
            <a:fillRect/>
          </a:stretch>
        </p:blipFill>
        <p:spPr>
          <a:xfrm>
            <a:off x="1905000" y="2532519"/>
            <a:ext cx="5753100" cy="809625"/>
          </a:xfrm>
          <a:prstGeom prst="rect">
            <a:avLst/>
          </a:prstGeom>
        </p:spPr>
      </p:pic>
      <p:sp>
        <p:nvSpPr>
          <p:cNvPr id="6" name="TextBox 5">
            <a:extLst>
              <a:ext uri="{FF2B5EF4-FFF2-40B4-BE49-F238E27FC236}">
                <a16:creationId xmlns:a16="http://schemas.microsoft.com/office/drawing/2014/main" id="{2EF10A7B-A3B1-BF14-D1B7-074DC1082EAD}"/>
              </a:ext>
            </a:extLst>
          </p:cNvPr>
          <p:cNvSpPr txBox="1"/>
          <p:nvPr/>
        </p:nvSpPr>
        <p:spPr>
          <a:xfrm>
            <a:off x="533400" y="3342144"/>
            <a:ext cx="8229600" cy="2677656"/>
          </a:xfrm>
          <a:prstGeom prst="rect">
            <a:avLst/>
          </a:prstGeom>
          <a:noFill/>
        </p:spPr>
        <p:txBody>
          <a:bodyPr wrap="square">
            <a:spAutoFit/>
          </a:bodyPr>
          <a:lstStyle/>
          <a:p>
            <a:pPr marL="457200" lvl="1" indent="0">
              <a:buNone/>
            </a:pPr>
            <a:r>
              <a:rPr lang="en-US" sz="2400" dirty="0"/>
              <a:t>Notice that both estimates assume the blood center collects blood every day of the year—even on holidays—and has roughly the same intake of donors per day. It is unlikely for that to be the case, so we could say that both estimates are upper estimates for the amount of blood the center collects. However, both answers are certainly in the right magnitude of scale.</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Think Back</a:t>
            </a:r>
          </a:p>
        </p:txBody>
      </p:sp>
      <p:sp>
        <p:nvSpPr>
          <p:cNvPr id="3" name="Text Placeholder 2"/>
          <p:cNvSpPr>
            <a:spLocks noGrp="1"/>
          </p:cNvSpPr>
          <p:nvPr>
            <p:ph type="body" sz="quarter" idx="10"/>
          </p:nvPr>
        </p:nvSpPr>
        <p:spPr/>
        <p:txBody>
          <a:bodyPr>
            <a:normAutofit/>
          </a:bodyPr>
          <a:lstStyle/>
          <a:p>
            <a:r>
              <a:rPr sz="2800" dirty="0"/>
              <a:t>Only consider the digit directly to the right of the place you are rounding to. Round down for digits less than </a:t>
            </a:r>
            <a:r>
              <a:rPr sz="2800" dirty="0">
                <a:latin typeface="Cambria Math"/>
              </a:rPr>
              <a:t>5</a:t>
            </a:r>
            <a:r>
              <a:rPr sz="2800" dirty="0"/>
              <a:t>. Round up for all other digits.</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Skill Check 3</a:t>
            </a:r>
          </a:p>
        </p:txBody>
      </p:sp>
      <p:sp>
        <p:nvSpPr>
          <p:cNvPr id="3" name="Text Placeholder 2"/>
          <p:cNvSpPr>
            <a:spLocks noGrp="1"/>
          </p:cNvSpPr>
          <p:nvPr>
            <p:ph type="body" sz="quarter" idx="10"/>
          </p:nvPr>
        </p:nvSpPr>
        <p:spPr/>
        <p:txBody>
          <a:bodyPr>
            <a:normAutofit/>
          </a:bodyPr>
          <a:lstStyle/>
          <a:p>
            <a:r>
              <a:rPr sz="2800" dirty="0"/>
              <a:t>Estimate how many people ride New York City subway system every year if approximately </a:t>
            </a:r>
            <a:r>
              <a:rPr sz="2800" dirty="0">
                <a:latin typeface="Cambria Math"/>
              </a:rPr>
              <a:t>4.3</a:t>
            </a:r>
            <a:r>
              <a:rPr sz="2800" dirty="0"/>
              <a:t> million people ride it every day.</a:t>
            </a:r>
          </a:p>
          <a:p>
            <a:r>
              <a:rPr sz="2800" dirty="0"/>
              <a:t>Answer: Approximately </a:t>
            </a:r>
            <a:r>
              <a:rPr sz="2800" dirty="0">
                <a:latin typeface="Cambria Math"/>
              </a:rPr>
              <a:t>1.6</a:t>
            </a:r>
            <a:r>
              <a:rPr sz="2800" dirty="0"/>
              <a:t> billion people</a:t>
            </a:r>
          </a:p>
        </p:txBody>
      </p:sp>
    </p:spTree>
    <p:extLst>
      <p:ext uri="{BB962C8B-B14F-4D97-AF65-F5344CB8AC3E}">
        <p14:creationId xmlns:p14="http://schemas.microsoft.com/office/powerpoint/2010/main" val="147869159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5: Estimating by Scaling</a:t>
            </a:r>
            <a:r>
              <a:rPr lang="en-US" dirty="0"/>
              <a:t>—Slide 1</a:t>
            </a:r>
            <a:endParaRPr dirty="0"/>
          </a:p>
        </p:txBody>
      </p:sp>
      <p:sp>
        <p:nvSpPr>
          <p:cNvPr id="3" name="Text Placeholder 2"/>
          <p:cNvSpPr>
            <a:spLocks noGrp="1"/>
          </p:cNvSpPr>
          <p:nvPr>
            <p:ph type="body" sz="quarter" idx="10"/>
          </p:nvPr>
        </p:nvSpPr>
        <p:spPr/>
        <p:txBody>
          <a:bodyPr>
            <a:normAutofit/>
          </a:bodyPr>
          <a:lstStyle/>
          <a:p>
            <a:pPr>
              <a:defRPr sz="2800"/>
            </a:pPr>
            <a:r>
              <a:rPr sz="2800" dirty="0"/>
              <a:t>At most concerts, the floor area immediately in front of the arena stage is designated as standing room only. Using an aerial camera view, a local news crew counted </a:t>
            </a:r>
            <a:r>
              <a:rPr sz="2800" dirty="0">
                <a:latin typeface="Cambria Math"/>
              </a:rPr>
              <a:t>27</a:t>
            </a:r>
            <a:r>
              <a:rPr sz="2800" dirty="0"/>
              <a:t> people in an area that was approximately</a:t>
            </a:r>
          </a:p>
        </p:txBody>
      </p:sp>
      <p:pic>
        <p:nvPicPr>
          <p:cNvPr id="5" name="Picture 4" descr="1 over 11">
            <a:extLst>
              <a:ext uri="{FF2B5EF4-FFF2-40B4-BE49-F238E27FC236}">
                <a16:creationId xmlns:a16="http://schemas.microsoft.com/office/drawing/2014/main" id="{32270972-978E-E782-BBFA-D5F4A453A4D4}"/>
              </a:ext>
            </a:extLst>
          </p:cNvPr>
          <p:cNvPicPr>
            <a:picLocks noChangeAspect="1"/>
          </p:cNvPicPr>
          <p:nvPr/>
        </p:nvPicPr>
        <p:blipFill>
          <a:blip r:embed="rId2"/>
          <a:stretch>
            <a:fillRect/>
          </a:stretch>
        </p:blipFill>
        <p:spPr>
          <a:xfrm>
            <a:off x="7086600" y="2207146"/>
            <a:ext cx="361950" cy="704850"/>
          </a:xfrm>
          <a:prstGeom prst="rect">
            <a:avLst/>
          </a:prstGeom>
        </p:spPr>
      </p:pic>
      <p:sp>
        <p:nvSpPr>
          <p:cNvPr id="6" name="TextBox 5">
            <a:extLst>
              <a:ext uri="{FF2B5EF4-FFF2-40B4-BE49-F238E27FC236}">
                <a16:creationId xmlns:a16="http://schemas.microsoft.com/office/drawing/2014/main" id="{FEE46176-88FE-4156-1FDE-4439619F6A12}"/>
              </a:ext>
            </a:extLst>
          </p:cNvPr>
          <p:cNvSpPr txBox="1"/>
          <p:nvPr/>
        </p:nvSpPr>
        <p:spPr>
          <a:xfrm>
            <a:off x="457200" y="2911996"/>
            <a:ext cx="8153400" cy="1384995"/>
          </a:xfrm>
          <a:prstGeom prst="rect">
            <a:avLst/>
          </a:prstGeom>
          <a:noFill/>
        </p:spPr>
        <p:txBody>
          <a:bodyPr wrap="square" rtlCol="0">
            <a:spAutoFit/>
          </a:bodyPr>
          <a:lstStyle/>
          <a:p>
            <a:r>
              <a:rPr lang="en-US" sz="2800" dirty="0"/>
              <a:t>of this portion of the floor. How could the news station estimate the number of people in the standing-room-only section?</a:t>
            </a:r>
            <a:endParaRPr lang="en-IN" sz="28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Estimating by Scaling</a:t>
            </a:r>
            <a:r>
              <a:rPr lang="en-US" dirty="0"/>
              <a:t>—Slide 2</a:t>
            </a:r>
            <a:endParaRPr dirty="0"/>
          </a:p>
        </p:txBody>
      </p:sp>
      <p:sp>
        <p:nvSpPr>
          <p:cNvPr id="3" name="Text Placeholder 2"/>
          <p:cNvSpPr>
            <a:spLocks noGrp="1"/>
          </p:cNvSpPr>
          <p:nvPr>
            <p:ph type="body" sz="quarter" idx="10"/>
          </p:nvPr>
        </p:nvSpPr>
        <p:spPr/>
        <p:txBody>
          <a:bodyPr>
            <a:normAutofit fontScale="92500" lnSpcReduction="20000"/>
          </a:bodyPr>
          <a:lstStyle/>
          <a:p>
            <a:r>
              <a:rPr sz="2800" b="1" dirty="0"/>
              <a:t>Solution</a:t>
            </a:r>
          </a:p>
          <a:p>
            <a:r>
              <a:rPr sz="2800" dirty="0"/>
              <a:t>A common technique to estimate crowd size is to divide the area of people into equal sections and then determine the number of people in one of those sections. Once this value is known, the amount of people in one section is multiplied by the total number of sections. In this case, the news crew counted </a:t>
            </a:r>
            <a:r>
              <a:rPr sz="2800" dirty="0">
                <a:latin typeface="Cambria Math"/>
              </a:rPr>
              <a:t>27</a:t>
            </a:r>
            <a:r>
              <a:rPr sz="2800" dirty="0"/>
              <a:t> people in one section and estimated that there were </a:t>
            </a:r>
            <a:r>
              <a:rPr sz="2800" dirty="0">
                <a:latin typeface="Cambria Math"/>
              </a:rPr>
              <a:t>11</a:t>
            </a:r>
            <a:r>
              <a:rPr sz="2800" dirty="0"/>
              <a:t> sections. We can multiply the two numbers together to get an estimate for the size of the crowd in front of the stage.</a:t>
            </a:r>
          </a:p>
          <a:p>
            <a:pPr algn="ctr">
              <a:defRPr sz="2800"/>
            </a:pPr>
            <a:r>
              <a:rPr lang="en-US" dirty="0"/>
              <a:t>27 ⋅ 11 = 297</a:t>
            </a:r>
            <a:endParaRPr sz="2800" dirty="0"/>
          </a:p>
          <a:p>
            <a:r>
              <a:rPr sz="2800" dirty="0"/>
              <a:t>Thus, the news could reasonably report there were approximately </a:t>
            </a:r>
            <a:r>
              <a:rPr sz="2800" dirty="0">
                <a:latin typeface="Cambria Math"/>
              </a:rPr>
              <a:t>300</a:t>
            </a:r>
            <a:r>
              <a:rPr sz="2800" dirty="0"/>
              <a:t> people in the standing-room-only section.</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Fun Fact</a:t>
            </a:r>
            <a:r>
              <a:rPr lang="en-US" dirty="0"/>
              <a:t> 2</a:t>
            </a:r>
            <a:endParaRPr dirty="0"/>
          </a:p>
        </p:txBody>
      </p:sp>
      <p:sp>
        <p:nvSpPr>
          <p:cNvPr id="3" name="Text Placeholder 2"/>
          <p:cNvSpPr>
            <a:spLocks noGrp="1"/>
          </p:cNvSpPr>
          <p:nvPr>
            <p:ph type="body" sz="quarter" idx="10"/>
          </p:nvPr>
        </p:nvSpPr>
        <p:spPr/>
        <p:txBody>
          <a:bodyPr>
            <a:normAutofit/>
          </a:bodyPr>
          <a:lstStyle/>
          <a:p>
            <a:r>
              <a:rPr sz="2400" dirty="0"/>
              <a:t>The Burj Khalifa, in Dubai, stands as the tallest skyscraper in the world with a height of </a:t>
            </a:r>
            <a:r>
              <a:rPr sz="2400" dirty="0">
                <a:latin typeface="Cambria Math"/>
              </a:rPr>
              <a:t>2722</a:t>
            </a:r>
            <a:r>
              <a:rPr sz="2400" dirty="0"/>
              <a:t> feet, just over half a mile! It took the crown in 2010, beating out Taipei 101, the previous title holder from 2004–2009, which stands </a:t>
            </a:r>
            <a:r>
              <a:rPr sz="2400" dirty="0">
                <a:latin typeface="Cambria Math"/>
              </a:rPr>
              <a:t>1677</a:t>
            </a:r>
            <a:r>
              <a:rPr sz="2400" dirty="0"/>
              <a:t> feet tall.</a:t>
            </a:r>
          </a:p>
        </p:txBody>
      </p:sp>
      <p:pic>
        <p:nvPicPr>
          <p:cNvPr id="5" name="Picture 4" descr="An illustration shows the sketch of Burj Khalifa and Taipei 101. The Burj Khalifa stands as the tallest skyscraper in the world with a height of 2722 feet. The Taipei 101 stands 1667 feet tall.">
            <a:extLst>
              <a:ext uri="{FF2B5EF4-FFF2-40B4-BE49-F238E27FC236}">
                <a16:creationId xmlns:a16="http://schemas.microsoft.com/office/drawing/2014/main" id="{1C5D128A-6C50-4844-8808-C67B9C46DDD1}"/>
              </a:ext>
            </a:extLst>
          </p:cNvPr>
          <p:cNvPicPr>
            <a:picLocks noChangeAspect="1"/>
          </p:cNvPicPr>
          <p:nvPr/>
        </p:nvPicPr>
        <p:blipFill>
          <a:blip r:embed="rId2"/>
          <a:srcRect b="8654"/>
          <a:stretch>
            <a:fillRect/>
          </a:stretch>
        </p:blipFill>
        <p:spPr>
          <a:xfrm>
            <a:off x="6248400" y="2591607"/>
            <a:ext cx="2309989" cy="2894793"/>
          </a:xfrm>
          <a:prstGeom prst="rect">
            <a:avLst/>
          </a:prstGeom>
        </p:spPr>
      </p:pic>
      <p:sp>
        <p:nvSpPr>
          <p:cNvPr id="4" name="TextBox 3">
            <a:extLst>
              <a:ext uri="{FF2B5EF4-FFF2-40B4-BE49-F238E27FC236}">
                <a16:creationId xmlns:a16="http://schemas.microsoft.com/office/drawing/2014/main" id="{789048BF-187D-ABD8-121E-108B31850D8A}"/>
              </a:ext>
            </a:extLst>
          </p:cNvPr>
          <p:cNvSpPr txBox="1"/>
          <p:nvPr/>
        </p:nvSpPr>
        <p:spPr>
          <a:xfrm>
            <a:off x="6705600" y="5420342"/>
            <a:ext cx="1600200" cy="523220"/>
          </a:xfrm>
          <a:prstGeom prst="rect">
            <a:avLst/>
          </a:prstGeom>
          <a:noFill/>
        </p:spPr>
        <p:txBody>
          <a:bodyPr wrap="square">
            <a:spAutoFit/>
          </a:bodyPr>
          <a:lstStyle/>
          <a:p>
            <a:pPr algn="ctr"/>
            <a:r>
              <a:rPr lang="en-IN" sz="2800" dirty="0"/>
              <a:t>Figure 3</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sz="2900" dirty="0"/>
              <a:t>Example 6: Using the Wisdom of the Crowd</a:t>
            </a:r>
            <a:r>
              <a:rPr lang="en-US" sz="2900" dirty="0"/>
              <a:t>—Slide 1</a:t>
            </a:r>
            <a:endParaRPr sz="2900" dirty="0"/>
          </a:p>
        </p:txBody>
      </p:sp>
      <p:sp>
        <p:nvSpPr>
          <p:cNvPr id="3" name="Text Placeholder 2"/>
          <p:cNvSpPr>
            <a:spLocks noGrp="1"/>
          </p:cNvSpPr>
          <p:nvPr>
            <p:ph type="body" sz="quarter" idx="10"/>
          </p:nvPr>
        </p:nvSpPr>
        <p:spPr/>
        <p:txBody>
          <a:bodyPr>
            <a:normAutofit/>
          </a:bodyPr>
          <a:lstStyle/>
          <a:p>
            <a:r>
              <a:rPr sz="2800" dirty="0"/>
              <a:t>Thirty people were asked to estimate the attendance at an outdoor community concert to the nearest </a:t>
            </a:r>
            <a:r>
              <a:rPr sz="2800" dirty="0">
                <a:latin typeface="Cambria Math"/>
              </a:rPr>
              <a:t>10</a:t>
            </a:r>
            <a:r>
              <a:rPr sz="2800" dirty="0"/>
              <a:t>. Their estimates are shown in Table 1. Use the crowd-sourced data to make an estimate of the community concert attendance.</a:t>
            </a:r>
          </a:p>
        </p:txBody>
      </p:sp>
      <p:sp>
        <p:nvSpPr>
          <p:cNvPr id="6" name="TextBox 5">
            <a:extLst>
              <a:ext uri="{FF2B5EF4-FFF2-40B4-BE49-F238E27FC236}">
                <a16:creationId xmlns:a16="http://schemas.microsoft.com/office/drawing/2014/main" id="{4E59769F-93D0-65A1-1912-9D0A64714192}"/>
              </a:ext>
            </a:extLst>
          </p:cNvPr>
          <p:cNvSpPr txBox="1"/>
          <p:nvPr/>
        </p:nvSpPr>
        <p:spPr>
          <a:xfrm>
            <a:off x="1447800" y="3394780"/>
            <a:ext cx="6705600" cy="369332"/>
          </a:xfrm>
          <a:prstGeom prst="rect">
            <a:avLst/>
          </a:prstGeom>
          <a:noFill/>
        </p:spPr>
        <p:txBody>
          <a:bodyPr wrap="square">
            <a:spAutoFit/>
          </a:bodyPr>
          <a:lstStyle/>
          <a:p>
            <a:pPr algn="ctr">
              <a:defRPr sz="1800" b="1"/>
            </a:pPr>
            <a:r>
              <a:rPr lang="en-IN" dirty="0"/>
              <a:t>Table 1: Community Concert Attendance Estimates</a:t>
            </a:r>
          </a:p>
        </p:txBody>
      </p:sp>
      <p:graphicFrame>
        <p:nvGraphicFramePr>
          <p:cNvPr id="4" name="Table Placeholder 2" descr="The table contains 5 rows and 7 columns of numerical data. Here is the data read row by row, from left to right:&#10;&#10;Row 1: 370, 210, 310, 270, 300,  260,&#10;Row 2: 270, 220, 270, 320, 220, 330,&#10;Row 3: 240, 280, 230, 300, 310, 200,&#10;Row 4: 210, 260, 240, 250, 260, 300,&#10;Row 5: 200, 260, 310, 340, 350, 290.">
            <a:extLst>
              <a:ext uri="{FF2B5EF4-FFF2-40B4-BE49-F238E27FC236}">
                <a16:creationId xmlns:a16="http://schemas.microsoft.com/office/drawing/2014/main" id="{30CD492F-3467-4B3F-8101-6B9578BD6715}"/>
              </a:ext>
            </a:extLst>
          </p:cNvPr>
          <p:cNvGraphicFramePr>
            <a:graphicFrameLocks/>
          </p:cNvGraphicFramePr>
          <p:nvPr>
            <p:extLst>
              <p:ext uri="{D42A27DB-BD31-4B8C-83A1-F6EECF244321}">
                <p14:modId xmlns:p14="http://schemas.microsoft.com/office/powerpoint/2010/main" val="1361548967"/>
              </p:ext>
            </p:extLst>
          </p:nvPr>
        </p:nvGraphicFramePr>
        <p:xfrm>
          <a:off x="457200" y="3860800"/>
          <a:ext cx="8229600" cy="1854200"/>
        </p:xfrm>
        <a:graphic>
          <a:graphicData uri="http://schemas.openxmlformats.org/drawingml/2006/table">
            <a:tbl>
              <a:tblPr firstRow="1" bandRow="1">
                <a:tableStyleId>{5940675A-B579-460E-94D1-54222C63F5DA}</a:tableStyleId>
              </a:tblPr>
              <a:tblGrid>
                <a:gridCol w="1371600">
                  <a:extLst>
                    <a:ext uri="{9D8B030D-6E8A-4147-A177-3AD203B41FA5}">
                      <a16:colId xmlns:a16="http://schemas.microsoft.com/office/drawing/2014/main" val="20000"/>
                    </a:ext>
                  </a:extLst>
                </a:gridCol>
                <a:gridCol w="1371600">
                  <a:extLst>
                    <a:ext uri="{9D8B030D-6E8A-4147-A177-3AD203B41FA5}">
                      <a16:colId xmlns:a16="http://schemas.microsoft.com/office/drawing/2014/main" val="20001"/>
                    </a:ext>
                  </a:extLst>
                </a:gridCol>
                <a:gridCol w="1371600">
                  <a:extLst>
                    <a:ext uri="{9D8B030D-6E8A-4147-A177-3AD203B41FA5}">
                      <a16:colId xmlns:a16="http://schemas.microsoft.com/office/drawing/2014/main" val="20002"/>
                    </a:ext>
                  </a:extLst>
                </a:gridCol>
                <a:gridCol w="1371600">
                  <a:extLst>
                    <a:ext uri="{9D8B030D-6E8A-4147-A177-3AD203B41FA5}">
                      <a16:colId xmlns:a16="http://schemas.microsoft.com/office/drawing/2014/main" val="20003"/>
                    </a:ext>
                  </a:extLst>
                </a:gridCol>
                <a:gridCol w="1371600">
                  <a:extLst>
                    <a:ext uri="{9D8B030D-6E8A-4147-A177-3AD203B41FA5}">
                      <a16:colId xmlns:a16="http://schemas.microsoft.com/office/drawing/2014/main" val="20004"/>
                    </a:ext>
                  </a:extLst>
                </a:gridCol>
                <a:gridCol w="1371600">
                  <a:extLst>
                    <a:ext uri="{9D8B030D-6E8A-4147-A177-3AD203B41FA5}">
                      <a16:colId xmlns:a16="http://schemas.microsoft.com/office/drawing/2014/main" val="20005"/>
                    </a:ext>
                  </a:extLst>
                </a:gridCol>
              </a:tblGrid>
              <a:tr h="370840">
                <a:tc>
                  <a:txBody>
                    <a:bodyPr/>
                    <a:lstStyle/>
                    <a:p>
                      <a:pPr algn="ctr"/>
                      <a:r>
                        <a:rPr sz="1400" dirty="0"/>
                        <a:t>370</a:t>
                      </a:r>
                      <a:endParaRPr sz="1400" dirty="0">
                        <a:latin typeface="Cambria Math"/>
                      </a:endParaRPr>
                    </a:p>
                  </a:txBody>
                  <a:tcPr/>
                </a:tc>
                <a:tc>
                  <a:txBody>
                    <a:bodyPr/>
                    <a:lstStyle/>
                    <a:p>
                      <a:pPr algn="ctr"/>
                      <a:r>
                        <a:rPr sz="1400"/>
                        <a:t>210</a:t>
                      </a:r>
                      <a:endParaRPr sz="1400">
                        <a:latin typeface="Cambria Math"/>
                      </a:endParaRPr>
                    </a:p>
                  </a:txBody>
                  <a:tcPr/>
                </a:tc>
                <a:tc>
                  <a:txBody>
                    <a:bodyPr/>
                    <a:lstStyle/>
                    <a:p>
                      <a:pPr algn="ctr"/>
                      <a:r>
                        <a:rPr sz="1400" dirty="0"/>
                        <a:t>310</a:t>
                      </a:r>
                      <a:endParaRPr sz="1400" dirty="0">
                        <a:latin typeface="Cambria Math"/>
                      </a:endParaRPr>
                    </a:p>
                  </a:txBody>
                  <a:tcPr/>
                </a:tc>
                <a:tc>
                  <a:txBody>
                    <a:bodyPr/>
                    <a:lstStyle/>
                    <a:p>
                      <a:pPr algn="ctr"/>
                      <a:r>
                        <a:rPr sz="1400"/>
                        <a:t>270</a:t>
                      </a:r>
                      <a:endParaRPr sz="1400">
                        <a:latin typeface="Cambria Math"/>
                      </a:endParaRPr>
                    </a:p>
                  </a:txBody>
                  <a:tcPr/>
                </a:tc>
                <a:tc>
                  <a:txBody>
                    <a:bodyPr/>
                    <a:lstStyle/>
                    <a:p>
                      <a:pPr algn="ctr"/>
                      <a:r>
                        <a:rPr sz="1400"/>
                        <a:t>300</a:t>
                      </a:r>
                      <a:endParaRPr sz="1400">
                        <a:latin typeface="Cambria Math"/>
                      </a:endParaRPr>
                    </a:p>
                  </a:txBody>
                  <a:tcPr/>
                </a:tc>
                <a:tc>
                  <a:txBody>
                    <a:bodyPr/>
                    <a:lstStyle/>
                    <a:p>
                      <a:pPr algn="ctr"/>
                      <a:r>
                        <a:rPr sz="1400" dirty="0"/>
                        <a:t>260</a:t>
                      </a:r>
                      <a:endParaRPr sz="1400" dirty="0">
                        <a:latin typeface="Cambria Math"/>
                      </a:endParaRPr>
                    </a:p>
                  </a:txBody>
                  <a:tcPr/>
                </a:tc>
                <a:extLst>
                  <a:ext uri="{0D108BD9-81ED-4DB2-BD59-A6C34878D82A}">
                    <a16:rowId xmlns:a16="http://schemas.microsoft.com/office/drawing/2014/main" val="10001"/>
                  </a:ext>
                </a:extLst>
              </a:tr>
              <a:tr h="370840">
                <a:tc>
                  <a:txBody>
                    <a:bodyPr/>
                    <a:lstStyle/>
                    <a:p>
                      <a:pPr algn="ctr"/>
                      <a:r>
                        <a:rPr sz="1400"/>
                        <a:t>270</a:t>
                      </a:r>
                      <a:endParaRPr sz="1400">
                        <a:latin typeface="Cambria Math"/>
                      </a:endParaRPr>
                    </a:p>
                  </a:txBody>
                  <a:tcPr/>
                </a:tc>
                <a:tc>
                  <a:txBody>
                    <a:bodyPr/>
                    <a:lstStyle/>
                    <a:p>
                      <a:pPr algn="ctr"/>
                      <a:r>
                        <a:rPr sz="1400"/>
                        <a:t>220</a:t>
                      </a:r>
                      <a:endParaRPr sz="1400">
                        <a:latin typeface="Cambria Math"/>
                      </a:endParaRPr>
                    </a:p>
                  </a:txBody>
                  <a:tcPr/>
                </a:tc>
                <a:tc>
                  <a:txBody>
                    <a:bodyPr/>
                    <a:lstStyle/>
                    <a:p>
                      <a:pPr algn="ctr"/>
                      <a:r>
                        <a:rPr sz="1400" dirty="0"/>
                        <a:t>270</a:t>
                      </a:r>
                      <a:endParaRPr sz="1400" dirty="0">
                        <a:latin typeface="Cambria Math"/>
                      </a:endParaRPr>
                    </a:p>
                  </a:txBody>
                  <a:tcPr/>
                </a:tc>
                <a:tc>
                  <a:txBody>
                    <a:bodyPr/>
                    <a:lstStyle/>
                    <a:p>
                      <a:pPr algn="ctr"/>
                      <a:r>
                        <a:rPr sz="1400"/>
                        <a:t>320</a:t>
                      </a:r>
                      <a:endParaRPr sz="1400">
                        <a:latin typeface="Cambria Math"/>
                      </a:endParaRPr>
                    </a:p>
                  </a:txBody>
                  <a:tcPr/>
                </a:tc>
                <a:tc>
                  <a:txBody>
                    <a:bodyPr/>
                    <a:lstStyle/>
                    <a:p>
                      <a:pPr algn="ctr"/>
                      <a:r>
                        <a:rPr sz="1400"/>
                        <a:t>220</a:t>
                      </a:r>
                      <a:endParaRPr sz="1400">
                        <a:latin typeface="Cambria Math"/>
                      </a:endParaRPr>
                    </a:p>
                  </a:txBody>
                  <a:tcPr/>
                </a:tc>
                <a:tc>
                  <a:txBody>
                    <a:bodyPr/>
                    <a:lstStyle/>
                    <a:p>
                      <a:pPr algn="ctr"/>
                      <a:r>
                        <a:rPr sz="1400"/>
                        <a:t>330</a:t>
                      </a:r>
                      <a:endParaRPr sz="1400">
                        <a:latin typeface="Cambria Math"/>
                      </a:endParaRPr>
                    </a:p>
                  </a:txBody>
                  <a:tcPr/>
                </a:tc>
                <a:extLst>
                  <a:ext uri="{0D108BD9-81ED-4DB2-BD59-A6C34878D82A}">
                    <a16:rowId xmlns:a16="http://schemas.microsoft.com/office/drawing/2014/main" val="10002"/>
                  </a:ext>
                </a:extLst>
              </a:tr>
              <a:tr h="370840">
                <a:tc>
                  <a:txBody>
                    <a:bodyPr/>
                    <a:lstStyle/>
                    <a:p>
                      <a:pPr algn="ctr"/>
                      <a:r>
                        <a:rPr sz="1400"/>
                        <a:t>240</a:t>
                      </a:r>
                      <a:endParaRPr sz="1400">
                        <a:latin typeface="Cambria Math"/>
                      </a:endParaRPr>
                    </a:p>
                  </a:txBody>
                  <a:tcPr/>
                </a:tc>
                <a:tc>
                  <a:txBody>
                    <a:bodyPr/>
                    <a:lstStyle/>
                    <a:p>
                      <a:pPr algn="ctr"/>
                      <a:r>
                        <a:rPr sz="1400"/>
                        <a:t>280</a:t>
                      </a:r>
                      <a:endParaRPr sz="1400">
                        <a:latin typeface="Cambria Math"/>
                      </a:endParaRPr>
                    </a:p>
                  </a:txBody>
                  <a:tcPr/>
                </a:tc>
                <a:tc>
                  <a:txBody>
                    <a:bodyPr/>
                    <a:lstStyle/>
                    <a:p>
                      <a:pPr algn="ctr"/>
                      <a:r>
                        <a:rPr sz="1400"/>
                        <a:t>230</a:t>
                      </a:r>
                      <a:endParaRPr sz="1400">
                        <a:latin typeface="Cambria Math"/>
                      </a:endParaRPr>
                    </a:p>
                  </a:txBody>
                  <a:tcPr/>
                </a:tc>
                <a:tc>
                  <a:txBody>
                    <a:bodyPr/>
                    <a:lstStyle/>
                    <a:p>
                      <a:pPr algn="ctr"/>
                      <a:r>
                        <a:rPr sz="1400"/>
                        <a:t>300</a:t>
                      </a:r>
                      <a:endParaRPr sz="1400">
                        <a:latin typeface="Cambria Math"/>
                      </a:endParaRPr>
                    </a:p>
                  </a:txBody>
                  <a:tcPr/>
                </a:tc>
                <a:tc>
                  <a:txBody>
                    <a:bodyPr/>
                    <a:lstStyle/>
                    <a:p>
                      <a:pPr algn="ctr"/>
                      <a:r>
                        <a:rPr sz="1400"/>
                        <a:t>310</a:t>
                      </a:r>
                      <a:endParaRPr sz="1400">
                        <a:latin typeface="Cambria Math"/>
                      </a:endParaRPr>
                    </a:p>
                  </a:txBody>
                  <a:tcPr/>
                </a:tc>
                <a:tc>
                  <a:txBody>
                    <a:bodyPr/>
                    <a:lstStyle/>
                    <a:p>
                      <a:pPr algn="ctr"/>
                      <a:r>
                        <a:rPr sz="1400"/>
                        <a:t>200</a:t>
                      </a:r>
                      <a:endParaRPr sz="1400">
                        <a:latin typeface="Cambria Math"/>
                      </a:endParaRPr>
                    </a:p>
                  </a:txBody>
                  <a:tcPr/>
                </a:tc>
                <a:extLst>
                  <a:ext uri="{0D108BD9-81ED-4DB2-BD59-A6C34878D82A}">
                    <a16:rowId xmlns:a16="http://schemas.microsoft.com/office/drawing/2014/main" val="10003"/>
                  </a:ext>
                </a:extLst>
              </a:tr>
              <a:tr h="370840">
                <a:tc>
                  <a:txBody>
                    <a:bodyPr/>
                    <a:lstStyle/>
                    <a:p>
                      <a:pPr algn="ctr"/>
                      <a:r>
                        <a:rPr sz="1400"/>
                        <a:t>210</a:t>
                      </a:r>
                      <a:endParaRPr sz="1400">
                        <a:latin typeface="Cambria Math"/>
                      </a:endParaRPr>
                    </a:p>
                  </a:txBody>
                  <a:tcPr/>
                </a:tc>
                <a:tc>
                  <a:txBody>
                    <a:bodyPr/>
                    <a:lstStyle/>
                    <a:p>
                      <a:pPr algn="ctr"/>
                      <a:r>
                        <a:rPr sz="1400"/>
                        <a:t>260</a:t>
                      </a:r>
                      <a:endParaRPr sz="1400">
                        <a:latin typeface="Cambria Math"/>
                      </a:endParaRPr>
                    </a:p>
                  </a:txBody>
                  <a:tcPr/>
                </a:tc>
                <a:tc>
                  <a:txBody>
                    <a:bodyPr/>
                    <a:lstStyle/>
                    <a:p>
                      <a:pPr algn="ctr"/>
                      <a:r>
                        <a:rPr sz="1400"/>
                        <a:t>240</a:t>
                      </a:r>
                      <a:endParaRPr sz="1400">
                        <a:latin typeface="Cambria Math"/>
                      </a:endParaRPr>
                    </a:p>
                  </a:txBody>
                  <a:tcPr/>
                </a:tc>
                <a:tc>
                  <a:txBody>
                    <a:bodyPr/>
                    <a:lstStyle/>
                    <a:p>
                      <a:pPr algn="ctr"/>
                      <a:r>
                        <a:rPr sz="1400"/>
                        <a:t>250</a:t>
                      </a:r>
                      <a:endParaRPr sz="1400">
                        <a:latin typeface="Cambria Math"/>
                      </a:endParaRPr>
                    </a:p>
                  </a:txBody>
                  <a:tcPr/>
                </a:tc>
                <a:tc>
                  <a:txBody>
                    <a:bodyPr/>
                    <a:lstStyle/>
                    <a:p>
                      <a:pPr algn="ctr"/>
                      <a:r>
                        <a:rPr sz="1400"/>
                        <a:t>260</a:t>
                      </a:r>
                      <a:endParaRPr sz="1400">
                        <a:latin typeface="Cambria Math"/>
                      </a:endParaRPr>
                    </a:p>
                  </a:txBody>
                  <a:tcPr/>
                </a:tc>
                <a:tc>
                  <a:txBody>
                    <a:bodyPr/>
                    <a:lstStyle/>
                    <a:p>
                      <a:pPr algn="ctr"/>
                      <a:r>
                        <a:rPr sz="1400"/>
                        <a:t>300</a:t>
                      </a:r>
                      <a:endParaRPr sz="1400">
                        <a:latin typeface="Cambria Math"/>
                      </a:endParaRPr>
                    </a:p>
                  </a:txBody>
                  <a:tcPr/>
                </a:tc>
                <a:extLst>
                  <a:ext uri="{0D108BD9-81ED-4DB2-BD59-A6C34878D82A}">
                    <a16:rowId xmlns:a16="http://schemas.microsoft.com/office/drawing/2014/main" val="10004"/>
                  </a:ext>
                </a:extLst>
              </a:tr>
              <a:tr h="370840">
                <a:tc>
                  <a:txBody>
                    <a:bodyPr/>
                    <a:lstStyle/>
                    <a:p>
                      <a:pPr algn="ctr"/>
                      <a:r>
                        <a:rPr sz="1400"/>
                        <a:t>200</a:t>
                      </a:r>
                      <a:endParaRPr sz="1400">
                        <a:latin typeface="Cambria Math"/>
                      </a:endParaRPr>
                    </a:p>
                  </a:txBody>
                  <a:tcPr/>
                </a:tc>
                <a:tc>
                  <a:txBody>
                    <a:bodyPr/>
                    <a:lstStyle/>
                    <a:p>
                      <a:pPr algn="ctr"/>
                      <a:r>
                        <a:rPr sz="1400"/>
                        <a:t>260</a:t>
                      </a:r>
                      <a:endParaRPr sz="1400">
                        <a:latin typeface="Cambria Math"/>
                      </a:endParaRPr>
                    </a:p>
                  </a:txBody>
                  <a:tcPr/>
                </a:tc>
                <a:tc>
                  <a:txBody>
                    <a:bodyPr/>
                    <a:lstStyle/>
                    <a:p>
                      <a:pPr algn="ctr"/>
                      <a:r>
                        <a:rPr sz="1400"/>
                        <a:t>310</a:t>
                      </a:r>
                      <a:endParaRPr sz="1400">
                        <a:latin typeface="Cambria Math"/>
                      </a:endParaRPr>
                    </a:p>
                  </a:txBody>
                  <a:tcPr/>
                </a:tc>
                <a:tc>
                  <a:txBody>
                    <a:bodyPr/>
                    <a:lstStyle/>
                    <a:p>
                      <a:pPr algn="ctr"/>
                      <a:r>
                        <a:rPr sz="1400"/>
                        <a:t>340</a:t>
                      </a:r>
                      <a:endParaRPr sz="1400">
                        <a:latin typeface="Cambria Math"/>
                      </a:endParaRPr>
                    </a:p>
                  </a:txBody>
                  <a:tcPr/>
                </a:tc>
                <a:tc>
                  <a:txBody>
                    <a:bodyPr/>
                    <a:lstStyle/>
                    <a:p>
                      <a:pPr algn="ctr"/>
                      <a:r>
                        <a:rPr sz="1400"/>
                        <a:t>350</a:t>
                      </a:r>
                      <a:endParaRPr sz="1400">
                        <a:latin typeface="Cambria Math"/>
                      </a:endParaRPr>
                    </a:p>
                  </a:txBody>
                  <a:tcPr/>
                </a:tc>
                <a:tc>
                  <a:txBody>
                    <a:bodyPr/>
                    <a:lstStyle/>
                    <a:p>
                      <a:pPr algn="ctr"/>
                      <a:r>
                        <a:rPr sz="1400" dirty="0"/>
                        <a:t>290</a:t>
                      </a:r>
                      <a:endParaRPr sz="1400" dirty="0">
                        <a:latin typeface="Cambria Math"/>
                      </a:endParaRPr>
                    </a:p>
                  </a:txBody>
                  <a:tcPr/>
                </a:tc>
                <a:extLst>
                  <a:ext uri="{0D108BD9-81ED-4DB2-BD59-A6C34878D82A}">
                    <a16:rowId xmlns:a16="http://schemas.microsoft.com/office/drawing/2014/main" val="10005"/>
                  </a:ext>
                </a:extLst>
              </a:tr>
            </a:tbl>
          </a:graphicData>
        </a:graphic>
      </p:graphicFrame>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sz="2900" dirty="0"/>
              <a:t>Example 6: Using the Wisdom of the Crowd</a:t>
            </a:r>
            <a:r>
              <a:rPr lang="en-US" sz="2900" dirty="0"/>
              <a:t>—Slide 2</a:t>
            </a:r>
            <a:endParaRPr sz="2900" dirty="0"/>
          </a:p>
        </p:txBody>
      </p:sp>
      <p:sp>
        <p:nvSpPr>
          <p:cNvPr id="3" name="Text Placeholder 2"/>
          <p:cNvSpPr>
            <a:spLocks noGrp="1"/>
          </p:cNvSpPr>
          <p:nvPr>
            <p:ph type="body" sz="quarter" idx="10"/>
          </p:nvPr>
        </p:nvSpPr>
        <p:spPr/>
        <p:txBody>
          <a:bodyPr>
            <a:normAutofit/>
          </a:bodyPr>
          <a:lstStyle/>
          <a:p>
            <a:r>
              <a:rPr sz="2800" b="1" dirty="0"/>
              <a:t>Solution</a:t>
            </a:r>
          </a:p>
          <a:p>
            <a:r>
              <a:rPr sz="2600" dirty="0"/>
              <a:t>One method of making an estimate could be to look for the number that was most commonly guessed. However, the wisdom of the crowds says that the average of many estimates is better than a single estimate. So instead of using a single number, we can add all of the estimates together and divide by the number of estimates (</a:t>
            </a:r>
            <a:r>
              <a:rPr sz="2600" dirty="0">
                <a:latin typeface="Cambria Math"/>
              </a:rPr>
              <a:t>30</a:t>
            </a:r>
            <a:r>
              <a:rPr sz="2600" dirty="0"/>
              <a:t>).</a:t>
            </a:r>
          </a:p>
          <a:p>
            <a:r>
              <a:rPr sz="2600" dirty="0"/>
              <a:t>The sum of all of the estimates is </a:t>
            </a:r>
            <a:r>
              <a:rPr sz="2600" dirty="0">
                <a:latin typeface="Cambria Math"/>
              </a:rPr>
              <a:t>8180</a:t>
            </a:r>
            <a:r>
              <a:rPr sz="2600" dirty="0"/>
              <a:t>. Dividing by </a:t>
            </a:r>
            <a:r>
              <a:rPr sz="2600" dirty="0">
                <a:latin typeface="Cambria Math"/>
              </a:rPr>
              <a:t>30</a:t>
            </a:r>
            <a:r>
              <a:rPr sz="2600" dirty="0"/>
              <a:t>, we have the following.</a:t>
            </a:r>
          </a:p>
        </p:txBody>
      </p:sp>
      <p:pic>
        <p:nvPicPr>
          <p:cNvPr id="5" name="Picture 4" descr="8180 divided by 30 is approximately equal to 272.7">
            <a:extLst>
              <a:ext uri="{FF2B5EF4-FFF2-40B4-BE49-F238E27FC236}">
                <a16:creationId xmlns:a16="http://schemas.microsoft.com/office/drawing/2014/main" id="{585BEA38-B687-F02E-89D3-1E6F6D698953}"/>
              </a:ext>
            </a:extLst>
          </p:cNvPr>
          <p:cNvPicPr>
            <a:picLocks noChangeAspect="1"/>
          </p:cNvPicPr>
          <p:nvPr/>
        </p:nvPicPr>
        <p:blipFill>
          <a:blip r:embed="rId2"/>
          <a:stretch>
            <a:fillRect/>
          </a:stretch>
        </p:blipFill>
        <p:spPr>
          <a:xfrm>
            <a:off x="3352800" y="4619992"/>
            <a:ext cx="1590675" cy="714375"/>
          </a:xfrm>
          <a:prstGeom prst="rect">
            <a:avLst/>
          </a:prstGeom>
        </p:spPr>
      </p:pic>
      <p:sp>
        <p:nvSpPr>
          <p:cNvPr id="6" name="TextBox 5">
            <a:extLst>
              <a:ext uri="{FF2B5EF4-FFF2-40B4-BE49-F238E27FC236}">
                <a16:creationId xmlns:a16="http://schemas.microsoft.com/office/drawing/2014/main" id="{3BFC65B7-8A53-03B5-168A-9BFD6805D531}"/>
              </a:ext>
            </a:extLst>
          </p:cNvPr>
          <p:cNvSpPr txBox="1"/>
          <p:nvPr/>
        </p:nvSpPr>
        <p:spPr>
          <a:xfrm>
            <a:off x="381000" y="5181600"/>
            <a:ext cx="8352000" cy="828000"/>
          </a:xfrm>
          <a:prstGeom prst="rect">
            <a:avLst/>
          </a:prstGeom>
          <a:noFill/>
        </p:spPr>
        <p:txBody>
          <a:bodyPr wrap="square" rtlCol="0">
            <a:spAutoFit/>
          </a:bodyPr>
          <a:lstStyle/>
          <a:p>
            <a:r>
              <a:rPr lang="en-US" sz="2600" dirty="0"/>
              <a:t>Thus, we should estimate that there were approximately </a:t>
            </a:r>
            <a:r>
              <a:rPr lang="en-US" sz="2600" dirty="0">
                <a:latin typeface="Cambria Math"/>
              </a:rPr>
              <a:t>273</a:t>
            </a:r>
            <a:r>
              <a:rPr lang="en-US" sz="2600" dirty="0"/>
              <a:t> people at the community concert.</a:t>
            </a:r>
          </a:p>
          <a:p>
            <a:endParaRPr lang="en-IN" sz="26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Tips for Estimating</a:t>
            </a:r>
          </a:p>
        </p:txBody>
      </p:sp>
      <p:sp>
        <p:nvSpPr>
          <p:cNvPr id="3" name="Text Placeholder 2"/>
          <p:cNvSpPr>
            <a:spLocks noGrp="1"/>
          </p:cNvSpPr>
          <p:nvPr>
            <p:ph type="body" sz="quarter" idx="10"/>
          </p:nvPr>
        </p:nvSpPr>
        <p:spPr>
          <a:xfrm>
            <a:off x="457200" y="1219200"/>
            <a:ext cx="8229600" cy="4632922"/>
          </a:xfrm>
        </p:spPr>
        <p:txBody>
          <a:bodyPr>
            <a:normAutofit/>
          </a:bodyPr>
          <a:lstStyle/>
          <a:p>
            <a:pPr marL="447675" indent="-447675">
              <a:defRPr sz="2800"/>
            </a:pPr>
            <a:r>
              <a:rPr dirty="0"/>
              <a:t>​</a:t>
            </a:r>
            <a:r>
              <a:rPr lang="en-US" dirty="0"/>
              <a:t>1.	</a:t>
            </a:r>
            <a:r>
              <a:rPr sz="2800" dirty="0"/>
              <a:t>Start with something you know about the topic or the closest thing you know to the topic.</a:t>
            </a:r>
          </a:p>
          <a:p>
            <a:pPr marL="447675" indent="-447675">
              <a:defRPr sz="2800"/>
            </a:pPr>
            <a:r>
              <a:rPr lang="en-IN" dirty="0"/>
              <a:t>​2.	</a:t>
            </a:r>
            <a:r>
              <a:rPr sz="2800" dirty="0"/>
              <a:t>Have a rough order of magnitude. For example, will it take </a:t>
            </a:r>
            <a:r>
              <a:rPr sz="2800" dirty="0">
                <a:latin typeface="Cambria Math"/>
              </a:rPr>
              <a:t>5</a:t>
            </a:r>
            <a:r>
              <a:rPr sz="2800" dirty="0"/>
              <a:t> days, </a:t>
            </a:r>
            <a:r>
              <a:rPr sz="2800" dirty="0">
                <a:latin typeface="Cambria Math"/>
              </a:rPr>
              <a:t>5</a:t>
            </a:r>
            <a:r>
              <a:rPr sz="2800" dirty="0"/>
              <a:t> weeks, </a:t>
            </a:r>
            <a:r>
              <a:rPr sz="2800" dirty="0">
                <a:latin typeface="Cambria Math"/>
              </a:rPr>
              <a:t>5</a:t>
            </a:r>
            <a:r>
              <a:rPr sz="2800" dirty="0"/>
              <a:t> months, or </a:t>
            </a:r>
            <a:r>
              <a:rPr sz="2800" dirty="0">
                <a:latin typeface="Cambria Math"/>
              </a:rPr>
              <a:t>5</a:t>
            </a:r>
            <a:r>
              <a:rPr sz="2800" dirty="0"/>
              <a:t> years?</a:t>
            </a:r>
          </a:p>
          <a:p>
            <a:pPr marL="447675" indent="-447675">
              <a:defRPr sz="2800"/>
            </a:pPr>
            <a:r>
              <a:rPr lang="en-US" dirty="0"/>
              <a:t>3.	</a:t>
            </a:r>
            <a:r>
              <a:rPr sz="2800" dirty="0"/>
              <a:t>Use past experiences to find context.</a:t>
            </a:r>
          </a:p>
          <a:p>
            <a:pPr marL="447675" indent="-447675">
              <a:defRPr sz="2800"/>
            </a:pPr>
            <a:r>
              <a:rPr lang="en-IN" dirty="0"/>
              <a:t>4.	</a:t>
            </a:r>
            <a:r>
              <a:rPr sz="2800" dirty="0"/>
              <a:t>Break the original question into simpler, more manageable questions.</a:t>
            </a:r>
          </a:p>
          <a:p>
            <a:pPr marL="447675" indent="-447675">
              <a:defRPr sz="2800"/>
            </a:pPr>
            <a:r>
              <a:rPr lang="en-IN" dirty="0"/>
              <a:t>​5.	</a:t>
            </a:r>
            <a:r>
              <a:rPr sz="2800" dirty="0"/>
              <a:t>Round numbers to make calculations easier.</a:t>
            </a:r>
          </a:p>
          <a:p>
            <a:pPr marL="447675" indent="-447675">
              <a:defRPr sz="2800"/>
            </a:pPr>
            <a:r>
              <a:rPr lang="en-US" dirty="0"/>
              <a:t>6</a:t>
            </a:r>
            <a:r>
              <a:rPr lang="en-US" sz="2800" dirty="0"/>
              <a:t>.	</a:t>
            </a:r>
            <a:r>
              <a:rPr sz="2800" dirty="0"/>
              <a:t>Sample a small area and scale it up by multiplying.</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sz="3000" dirty="0"/>
              <a:t>Example 1: Estimating Order of Magnitude</a:t>
            </a:r>
            <a:r>
              <a:rPr lang="en-US" sz="3000" dirty="0"/>
              <a:t>—Slide 1</a:t>
            </a:r>
            <a:endParaRPr sz="3000" dirty="0"/>
          </a:p>
        </p:txBody>
      </p:sp>
      <p:sp>
        <p:nvSpPr>
          <p:cNvPr id="3" name="Text Placeholder 2"/>
          <p:cNvSpPr>
            <a:spLocks noGrp="1"/>
          </p:cNvSpPr>
          <p:nvPr>
            <p:ph type="body" sz="quarter" idx="10"/>
          </p:nvPr>
        </p:nvSpPr>
        <p:spPr/>
        <p:txBody>
          <a:bodyPr>
            <a:noAutofit/>
          </a:bodyPr>
          <a:lstStyle/>
          <a:p>
            <a:r>
              <a:rPr sz="2100" dirty="0"/>
              <a:t>Determine which piece of information would be most helpful for you to know in order to make each estimation. Then estimate an appropriate order of magnitude.</a:t>
            </a:r>
          </a:p>
          <a:p>
            <a:pPr marL="714375" indent="-352425" defTabSz="387350">
              <a:defRPr sz="2800"/>
            </a:pPr>
            <a:r>
              <a:rPr lang="en-US" sz="2100" dirty="0"/>
              <a:t>a.	  </a:t>
            </a:r>
            <a:r>
              <a:rPr sz="2100" dirty="0"/>
              <a:t>​Estimate the depth of the deepest known point of the ocean.</a:t>
            </a:r>
          </a:p>
          <a:p>
            <a:pPr marL="1260475" lvl="1" indent="173038">
              <a:buNone/>
              <a:defRPr sz="2800"/>
            </a:pPr>
            <a:r>
              <a:rPr sz="2100" dirty="0"/>
              <a:t>​</a:t>
            </a:r>
            <a:r>
              <a:rPr lang="en-US" sz="2100" dirty="0"/>
              <a:t>1.	</a:t>
            </a:r>
            <a:r>
              <a:rPr sz="2100" dirty="0"/>
              <a:t>The height of the tallest mountain</a:t>
            </a:r>
            <a:r>
              <a:rPr lang="en-US" sz="2100" dirty="0"/>
              <a:t>.</a:t>
            </a:r>
            <a:endParaRPr sz="2100" dirty="0"/>
          </a:p>
          <a:p>
            <a:pPr marL="1260475" lvl="1" indent="173038">
              <a:buNone/>
              <a:defRPr sz="2800"/>
            </a:pPr>
            <a:r>
              <a:rPr sz="2100" dirty="0"/>
              <a:t>​</a:t>
            </a:r>
            <a:r>
              <a:rPr lang="en-US" sz="2100" dirty="0"/>
              <a:t>2.	</a:t>
            </a:r>
            <a:r>
              <a:rPr sz="2100" dirty="0"/>
              <a:t>The radius of Earth</a:t>
            </a:r>
            <a:r>
              <a:rPr lang="en-US" sz="2100" dirty="0"/>
              <a:t>.</a:t>
            </a:r>
            <a:endParaRPr sz="2100" dirty="0"/>
          </a:p>
          <a:p>
            <a:pPr marL="1260475" lvl="1" indent="173038">
              <a:buNone/>
              <a:defRPr sz="2800"/>
            </a:pPr>
            <a:r>
              <a:rPr sz="2100" dirty="0"/>
              <a:t>​</a:t>
            </a:r>
            <a:r>
              <a:rPr lang="en-US" sz="2100" dirty="0"/>
              <a:t>3.	</a:t>
            </a:r>
            <a:r>
              <a:rPr sz="2100" dirty="0"/>
              <a:t>The distance a boat has to travel to cross each ocean</a:t>
            </a:r>
            <a:r>
              <a:rPr lang="en-US" sz="2100" dirty="0"/>
              <a:t>.</a:t>
            </a:r>
            <a:endParaRPr sz="2100" dirty="0"/>
          </a:p>
          <a:p>
            <a:pPr marL="1260475" lvl="1" indent="173038">
              <a:buNone/>
              <a:defRPr sz="2800"/>
            </a:pPr>
            <a:r>
              <a:rPr lang="en-US" sz="2100" dirty="0"/>
              <a:t>4.	</a:t>
            </a:r>
            <a:r>
              <a:rPr sz="2100" dirty="0"/>
              <a:t>​The distance of the longest river</a:t>
            </a:r>
            <a:r>
              <a:rPr lang="en-US" sz="2100" dirty="0"/>
              <a:t>.</a:t>
            </a:r>
            <a:endParaRPr sz="2100" dirty="0"/>
          </a:p>
          <a:p>
            <a:pPr marL="895350" indent="-533400">
              <a:defRPr sz="2800"/>
            </a:pPr>
            <a:r>
              <a:rPr lang="en-US" sz="2100" dirty="0"/>
              <a:t>b.	</a:t>
            </a:r>
            <a:r>
              <a:rPr sz="2100" dirty="0"/>
              <a:t>​Estimate the weight of an empty commercial passenger jet.</a:t>
            </a:r>
          </a:p>
          <a:p>
            <a:pPr marL="1878013" lvl="1" indent="-457200">
              <a:buNone/>
              <a:defRPr sz="2800"/>
            </a:pPr>
            <a:r>
              <a:rPr lang="en-US" sz="2100" dirty="0"/>
              <a:t>1.	The length of a commercial passenger jet.</a:t>
            </a:r>
          </a:p>
          <a:p>
            <a:pPr marL="1878013" lvl="1" indent="-457200">
              <a:buNone/>
              <a:defRPr sz="2800"/>
            </a:pPr>
            <a:r>
              <a:rPr lang="en-US" sz="2100" dirty="0"/>
              <a:t>2.	​The weight of an empty school bus.</a:t>
            </a:r>
          </a:p>
          <a:p>
            <a:pPr marL="1878013" lvl="1" indent="-457200">
              <a:buNone/>
              <a:defRPr sz="2800"/>
            </a:pPr>
            <a:r>
              <a:rPr lang="en-US" sz="2100" dirty="0"/>
              <a:t>3.	​The density of steel.</a:t>
            </a:r>
          </a:p>
          <a:p>
            <a:pPr marL="1878013" lvl="1" indent="-457200">
              <a:buNone/>
              <a:defRPr sz="2800"/>
            </a:pPr>
            <a:r>
              <a:rPr lang="en-US" sz="2100" dirty="0"/>
              <a:t>4.	​The weight of an empty passenger train car.</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sz="3000" dirty="0"/>
              <a:t>Example 1: Estimating Order of Magnitude</a:t>
            </a:r>
            <a:r>
              <a:rPr lang="en-US" sz="3000" dirty="0"/>
              <a:t>—Slide 2</a:t>
            </a:r>
            <a:endParaRPr sz="3000"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fontScale="85000" lnSpcReduction="20000"/>
              </a:bodyPr>
              <a:lstStyle/>
              <a:p>
                <a:r>
                  <a:rPr sz="2800" b="1" dirty="0"/>
                  <a:t>Solution</a:t>
                </a:r>
              </a:p>
              <a:p>
                <a:pPr marL="630238" indent="-358775" defTabSz="630238">
                  <a:defRPr sz="2800"/>
                </a:pPr>
                <a:r>
                  <a:rPr dirty="0"/>
                  <a:t>​</a:t>
                </a:r>
                <a:r>
                  <a:rPr lang="en-US" dirty="0"/>
                  <a:t>a.	</a:t>
                </a:r>
                <a:r>
                  <a:rPr sz="2800" dirty="0"/>
                  <a:t>When we think about what information might be most useful, we can eliminate some of the answers right away. Knowing the distance of the longest river will not provide any context for the depth of the ocean. The same is true for the distance across each ocean</a:t>
                </a:r>
                <a14:m>
                  <m:oMath xmlns:m="http://schemas.openxmlformats.org/officeDocument/2006/math">
                    <m:r>
                      <a:rPr lang="en-IN" sz="2800" i="1" dirty="0" smtClean="0">
                        <a:latin typeface="Cambria Math" panose="02040503050406030204" pitchFamily="18" charset="0"/>
                        <a:ea typeface="Cambria Math" panose="02040503050406030204" pitchFamily="18" charset="0"/>
                      </a:rPr>
                      <m:t>—</m:t>
                    </m:r>
                  </m:oMath>
                </a14:m>
                <a:r>
                  <a:rPr sz="2800" dirty="0"/>
                  <a:t>it could be that the ocean is very wide, but shallow. So knowing the values for options 3 or 4 would not be very useful. From science class, you might remember that the ocean, even though very deep, only accounts for a very small portion of Earth's overall composition. Knowing the radius of Earth might help you, a small amount, if you had some other facts like the depth of the other layers of Earth, as shown in Figure 1. However, suppose you knew the height of the tallest mountain on Earth, Mount Everest. We could reasonably guess that the ocean might be as deep as the highest mountain.</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111" t="-2331" r="-1259" b="-491"/>
                </a:stretch>
              </a:blipFill>
            </p:spPr>
            <p:txBody>
              <a:bodyPr/>
              <a:lstStyle/>
              <a:p>
                <a:r>
                  <a:rPr lang="en-IN">
                    <a:noFill/>
                  </a:rPr>
                  <a:t> </a:t>
                </a:r>
              </a:p>
            </p:txBody>
          </p:sp>
        </mc:Fallback>
      </mc:AlternateContent>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sz="3000" dirty="0"/>
              <a:t>Example 1</a:t>
            </a:r>
            <a:r>
              <a:rPr lang="en-IN" sz="3000" dirty="0"/>
              <a:t>:</a:t>
            </a:r>
            <a:r>
              <a:rPr sz="3000" dirty="0"/>
              <a:t> Estimating Order of Magnitude</a:t>
            </a:r>
            <a:r>
              <a:rPr lang="en-US" sz="3000" dirty="0"/>
              <a:t>—Slide 3</a:t>
            </a:r>
            <a:endParaRPr sz="3000" dirty="0"/>
          </a:p>
        </p:txBody>
      </p:sp>
      <p:pic>
        <p:nvPicPr>
          <p:cNvPr id="10" name="Picture 9" descr="Cutaway view of the Earth with the Crust, Mantle, and Core labeled">
            <a:extLst>
              <a:ext uri="{FF2B5EF4-FFF2-40B4-BE49-F238E27FC236}">
                <a16:creationId xmlns:a16="http://schemas.microsoft.com/office/drawing/2014/main" id="{92812F59-06F6-4AC0-BE9A-9F8B4C316616}"/>
              </a:ext>
            </a:extLst>
          </p:cNvPr>
          <p:cNvPicPr>
            <a:picLocks noChangeAspect="1"/>
          </p:cNvPicPr>
          <p:nvPr/>
        </p:nvPicPr>
        <p:blipFill>
          <a:blip r:embed="rId2"/>
          <a:srcRect b="11787"/>
          <a:stretch>
            <a:fillRect/>
          </a:stretch>
        </p:blipFill>
        <p:spPr>
          <a:xfrm>
            <a:off x="2580997" y="1057627"/>
            <a:ext cx="3982006" cy="3285774"/>
          </a:xfrm>
          <a:prstGeom prst="rect">
            <a:avLst/>
          </a:prstGeom>
        </p:spPr>
      </p:pic>
      <p:sp>
        <p:nvSpPr>
          <p:cNvPr id="3" name="TextBox 2">
            <a:extLst>
              <a:ext uri="{FF2B5EF4-FFF2-40B4-BE49-F238E27FC236}">
                <a16:creationId xmlns:a16="http://schemas.microsoft.com/office/drawing/2014/main" id="{1BCAAAF5-69B7-4F5B-84F2-9AA1F303B70C}"/>
              </a:ext>
            </a:extLst>
          </p:cNvPr>
          <p:cNvSpPr txBox="1"/>
          <p:nvPr/>
        </p:nvSpPr>
        <p:spPr>
          <a:xfrm>
            <a:off x="3962400" y="4277380"/>
            <a:ext cx="1600200" cy="523220"/>
          </a:xfrm>
          <a:prstGeom prst="rect">
            <a:avLst/>
          </a:prstGeom>
          <a:noFill/>
        </p:spPr>
        <p:txBody>
          <a:bodyPr wrap="square">
            <a:spAutoFit/>
          </a:bodyPr>
          <a:lstStyle/>
          <a:p>
            <a:pPr algn="ctr"/>
            <a:r>
              <a:rPr lang="en-IN" sz="2800" dirty="0"/>
              <a:t>Figure 2</a:t>
            </a:r>
          </a:p>
        </p:txBody>
      </p:sp>
      <p:sp>
        <p:nvSpPr>
          <p:cNvPr id="5" name="TextBox 4">
            <a:extLst>
              <a:ext uri="{FF2B5EF4-FFF2-40B4-BE49-F238E27FC236}">
                <a16:creationId xmlns:a16="http://schemas.microsoft.com/office/drawing/2014/main" id="{58C67D20-9DB0-497F-A45B-F30E2A589CD3}"/>
              </a:ext>
            </a:extLst>
          </p:cNvPr>
          <p:cNvSpPr txBox="1"/>
          <p:nvPr/>
        </p:nvSpPr>
        <p:spPr>
          <a:xfrm>
            <a:off x="0" y="4800600"/>
            <a:ext cx="8763000" cy="1200329"/>
          </a:xfrm>
          <a:prstGeom prst="rect">
            <a:avLst/>
          </a:prstGeom>
          <a:noFill/>
        </p:spPr>
        <p:txBody>
          <a:bodyPr wrap="square">
            <a:spAutoFit/>
          </a:bodyPr>
          <a:lstStyle/>
          <a:p>
            <a:pPr marL="457200" lvl="1" indent="0">
              <a:buNone/>
            </a:pPr>
            <a:r>
              <a:rPr lang="en-US" dirty="0"/>
              <a:t>So knowing that Mt. Everest is about 29,000 feet high gives us a good magnitude of scale. We could guess that the deepest part of the ocean is somewhere in the tens of thousands of feet deep. The actual deepest part of the ocean is 36,161 feet. So we indeed have chosen the right magnitude of scale.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sz="3000" dirty="0"/>
              <a:t>Example 1: Estimating Order of Magnitude</a:t>
            </a:r>
            <a:r>
              <a:rPr lang="en-US" sz="3000" dirty="0"/>
              <a:t> —Slide 4</a:t>
            </a:r>
            <a:endParaRPr sz="3000" dirty="0"/>
          </a:p>
        </p:txBody>
      </p:sp>
      <p:sp>
        <p:nvSpPr>
          <p:cNvPr id="3" name="Text Placeholder 2"/>
          <p:cNvSpPr>
            <a:spLocks noGrp="1"/>
          </p:cNvSpPr>
          <p:nvPr>
            <p:ph type="body" sz="quarter" idx="10"/>
          </p:nvPr>
        </p:nvSpPr>
        <p:spPr/>
        <p:txBody>
          <a:bodyPr>
            <a:noAutofit/>
          </a:bodyPr>
          <a:lstStyle/>
          <a:p>
            <a:pPr marL="444500" indent="-358775" algn="just">
              <a:defRPr sz="2800"/>
            </a:pPr>
            <a:r>
              <a:rPr lang="en-US" sz="2200" dirty="0"/>
              <a:t>b.	</a:t>
            </a:r>
            <a:r>
              <a:rPr sz="2200" dirty="0"/>
              <a:t>Again, we are looking for the most helpful piece of information for an estimate of scale. Even though we may not be familiar with all of the given choices, we might need to just make an educated guess. Looking through the list of facts, the least useful seems to be length of the commercial jet. Although that gives us a sense of scale, without other facts, it doesn't help us with the weight of the jet. Thinking about the construction of the jet compared to that of a train, we can determine that a passenger train car is the wrong type of comparison. (A train is built with much heavier materials than a jet.) That leaves us with the empty school bus and the density of steel. You might find the density of steel to be useful, but with that fact alone we have no sense of the dimensions of the aircraft. If we think about an empty school bus, one might guess that its construction makeup is the closest to the jet</a:t>
            </a:r>
            <a:r>
              <a:rPr lang="en-US" sz="2200" dirty="0"/>
              <a:t>’</a:t>
            </a:r>
            <a:r>
              <a:rPr sz="2200" dirty="0"/>
              <a:t>s.</a:t>
            </a:r>
            <a:endParaRPr lang="en-US" sz="22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64267E-AAE5-CC13-BA5A-25D2EF78D3A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F85D16C-643F-4040-BB9B-AE799AE07FF8}"/>
              </a:ext>
            </a:extLst>
          </p:cNvPr>
          <p:cNvSpPr>
            <a:spLocks noGrp="1"/>
          </p:cNvSpPr>
          <p:nvPr>
            <p:ph type="title"/>
          </p:nvPr>
        </p:nvSpPr>
        <p:spPr/>
        <p:txBody>
          <a:bodyPr>
            <a:normAutofit/>
          </a:bodyPr>
          <a:lstStyle/>
          <a:p>
            <a:pPr>
              <a:defRPr sz="3200"/>
            </a:pPr>
            <a:r>
              <a:rPr sz="3000" dirty="0"/>
              <a:t>Example 1: Estimating Order of Magnitude</a:t>
            </a:r>
            <a:r>
              <a:rPr lang="en-US" sz="3000" dirty="0"/>
              <a:t> —</a:t>
            </a:r>
            <a:r>
              <a:rPr lang="en-US" sz="3000"/>
              <a:t>Slide 5</a:t>
            </a:r>
            <a:endParaRPr sz="3000" dirty="0"/>
          </a:p>
        </p:txBody>
      </p:sp>
      <p:sp>
        <p:nvSpPr>
          <p:cNvPr id="3" name="Text Placeholder 2">
            <a:extLst>
              <a:ext uri="{FF2B5EF4-FFF2-40B4-BE49-F238E27FC236}">
                <a16:creationId xmlns:a16="http://schemas.microsoft.com/office/drawing/2014/main" id="{D70E112B-C37C-AD0C-390E-6A48C6FBD9CF}"/>
              </a:ext>
            </a:extLst>
          </p:cNvPr>
          <p:cNvSpPr>
            <a:spLocks noGrp="1"/>
          </p:cNvSpPr>
          <p:nvPr>
            <p:ph type="body" sz="quarter" idx="10"/>
          </p:nvPr>
        </p:nvSpPr>
        <p:spPr/>
        <p:txBody>
          <a:bodyPr>
            <a:normAutofit/>
          </a:bodyPr>
          <a:lstStyle/>
          <a:p>
            <a:pPr marL="444500" indent="-444500" algn="just">
              <a:defRPr sz="2800"/>
            </a:pPr>
            <a:r>
              <a:rPr lang="en-US" sz="2400" dirty="0"/>
              <a:t>c.	</a:t>
            </a:r>
            <a:r>
              <a:rPr sz="2400" dirty="0"/>
              <a:t>We can guess that one passenger jet can hold approximately the same number</a:t>
            </a:r>
            <a:r>
              <a:rPr lang="en-US" sz="2400" dirty="0"/>
              <a:t> </a:t>
            </a:r>
            <a:r>
              <a:rPr sz="2400" dirty="0"/>
              <a:t>of people as four school buses. If we knew the weight of the bus, we could multiply that by four to have the magnitude of scale. An empty school bus weighs about </a:t>
            </a:r>
            <a:r>
              <a:rPr sz="2400" dirty="0">
                <a:latin typeface="Cambria Math"/>
              </a:rPr>
              <a:t>25,000</a:t>
            </a:r>
            <a:r>
              <a:rPr sz="2400" dirty="0"/>
              <a:t> pounds. So our guess would be that an empty passenger jet weighs in the hundred-thousand-pound range. In actuality, an empty passenger jet weighs </a:t>
            </a:r>
            <a:r>
              <a:rPr sz="2400" dirty="0">
                <a:latin typeface="Cambria Math"/>
              </a:rPr>
              <a:t>90,000</a:t>
            </a:r>
            <a:r>
              <a:rPr sz="2400" dirty="0"/>
              <a:t> pounds on average. Again, w</a:t>
            </a:r>
            <a:r>
              <a:rPr lang="en-IN" sz="2400" dirty="0"/>
              <a:t>e</a:t>
            </a:r>
            <a:r>
              <a:rPr sz="2400" dirty="0"/>
              <a:t> had a very g</a:t>
            </a:r>
            <a:r>
              <a:rPr lang="en-IN" sz="2400" dirty="0"/>
              <a:t>o</a:t>
            </a:r>
            <a:r>
              <a:rPr sz="2400" dirty="0"/>
              <a:t>od estimate!</a:t>
            </a:r>
          </a:p>
        </p:txBody>
      </p:sp>
    </p:spTree>
    <p:extLst>
      <p:ext uri="{BB962C8B-B14F-4D97-AF65-F5344CB8AC3E}">
        <p14:creationId xmlns:p14="http://schemas.microsoft.com/office/powerpoint/2010/main" val="6473643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Skill Check 1</a:t>
            </a:r>
          </a:p>
        </p:txBody>
      </p:sp>
      <p:sp>
        <p:nvSpPr>
          <p:cNvPr id="3" name="Text Placeholder 2"/>
          <p:cNvSpPr>
            <a:spLocks noGrp="1"/>
          </p:cNvSpPr>
          <p:nvPr>
            <p:ph type="body" sz="quarter" idx="10"/>
          </p:nvPr>
        </p:nvSpPr>
        <p:spPr/>
        <p:txBody>
          <a:bodyPr>
            <a:normAutofit/>
          </a:bodyPr>
          <a:lstStyle/>
          <a:p>
            <a:r>
              <a:rPr sz="2800" dirty="0"/>
              <a:t>Choose the best order of magnitude.</a:t>
            </a:r>
          </a:p>
          <a:p>
            <a:r>
              <a:rPr sz="2800" dirty="0"/>
              <a:t>How many countries belong to </a:t>
            </a:r>
            <a:r>
              <a:rPr sz="2800" b="1" dirty="0"/>
              <a:t>OPEC</a:t>
            </a:r>
            <a:r>
              <a:rPr sz="2800" dirty="0"/>
              <a:t> (Organization of the Petroleum Exporting Countries)?</a:t>
            </a:r>
          </a:p>
          <a:p>
            <a:pPr marL="542925">
              <a:defRPr sz="2800"/>
            </a:pPr>
            <a:r>
              <a:rPr dirty="0"/>
              <a:t>​</a:t>
            </a:r>
            <a:r>
              <a:rPr lang="en-US" dirty="0"/>
              <a:t>1.	</a:t>
            </a:r>
            <a:r>
              <a:rPr sz="2800" dirty="0"/>
              <a:t>Single Digits</a:t>
            </a:r>
            <a:r>
              <a:rPr lang="en-US" sz="2800" dirty="0"/>
              <a:t>,</a:t>
            </a:r>
            <a:endParaRPr sz="2800" dirty="0"/>
          </a:p>
          <a:p>
            <a:pPr marL="542925">
              <a:defRPr sz="2800"/>
            </a:pPr>
            <a:r>
              <a:rPr dirty="0"/>
              <a:t>​</a:t>
            </a:r>
            <a:r>
              <a:rPr lang="en-US" dirty="0"/>
              <a:t>2.	</a:t>
            </a:r>
            <a:r>
              <a:rPr sz="2800" dirty="0"/>
              <a:t>Tens</a:t>
            </a:r>
            <a:r>
              <a:rPr lang="en-US" sz="2800" dirty="0"/>
              <a:t>,</a:t>
            </a:r>
            <a:endParaRPr sz="2800" dirty="0"/>
          </a:p>
          <a:p>
            <a:pPr marL="542925">
              <a:defRPr sz="2800"/>
            </a:pPr>
            <a:r>
              <a:rPr dirty="0"/>
              <a:t>​</a:t>
            </a:r>
            <a:r>
              <a:rPr lang="en-US" dirty="0"/>
              <a:t>3.	</a:t>
            </a:r>
            <a:r>
              <a:rPr sz="2800" dirty="0"/>
              <a:t>Hundreds</a:t>
            </a:r>
            <a:r>
              <a:rPr lang="en-US" sz="2800" dirty="0"/>
              <a:t>,</a:t>
            </a:r>
            <a:endParaRPr sz="2800" dirty="0"/>
          </a:p>
          <a:p>
            <a:pPr marL="542925">
              <a:defRPr sz="2800"/>
            </a:pPr>
            <a:r>
              <a:rPr dirty="0"/>
              <a:t>​</a:t>
            </a:r>
            <a:r>
              <a:rPr lang="en-US" dirty="0"/>
              <a:t>4.	</a:t>
            </a:r>
            <a:r>
              <a:rPr sz="2800" dirty="0"/>
              <a:t>Thousands</a:t>
            </a:r>
            <a:r>
              <a:rPr lang="en-US" dirty="0"/>
              <a:t>.</a:t>
            </a:r>
            <a:endParaRPr sz="2800" dirty="0"/>
          </a:p>
          <a:p>
            <a:r>
              <a:rPr sz="2800" dirty="0"/>
              <a:t>Answer: Tens (In 2021, there were </a:t>
            </a:r>
            <a:r>
              <a:rPr sz="2800" dirty="0">
                <a:latin typeface="Cambria Math"/>
              </a:rPr>
              <a:t>13</a:t>
            </a:r>
            <a:r>
              <a:rPr sz="2800" dirty="0"/>
              <a:t> member countries)</a:t>
            </a:r>
          </a:p>
        </p:txBody>
      </p:sp>
    </p:spTree>
    <p:extLst>
      <p:ext uri="{BB962C8B-B14F-4D97-AF65-F5344CB8AC3E}">
        <p14:creationId xmlns:p14="http://schemas.microsoft.com/office/powerpoint/2010/main" val="557613986"/>
      </p:ext>
    </p:extLst>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c814cb3e8714731e075e6c5082fb93d7">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d80a9e90dbd3f40806ac15508682cdd4"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37D27C3B-7FB9-4735-912B-BB72026BDF26}"/>
</file>

<file path=customXml/itemProps2.xml><?xml version="1.0" encoding="utf-8"?>
<ds:datastoreItem xmlns:ds="http://schemas.openxmlformats.org/officeDocument/2006/customXml" ds:itemID="{D2A9837A-1F68-499B-A721-FFB5DF7E6E00}"/>
</file>

<file path=customXml/itemProps3.xml><?xml version="1.0" encoding="utf-8"?>
<ds:datastoreItem xmlns:ds="http://schemas.openxmlformats.org/officeDocument/2006/customXml" ds:itemID="{87AC6479-F1F7-4EB3-B82A-6ECE02AF5193}"/>
</file>

<file path=docProps/app.xml><?xml version="1.0" encoding="utf-8"?>
<Properties xmlns="http://schemas.openxmlformats.org/officeDocument/2006/extended-properties" xmlns:vt="http://schemas.openxmlformats.org/officeDocument/2006/docPropsVTypes">
  <TotalTime>1356</TotalTime>
  <Words>3000</Words>
  <Application>Microsoft Office PowerPoint</Application>
  <PresentationFormat>On-screen Show (4:3)</PresentationFormat>
  <Paragraphs>142</Paragraphs>
  <Slides>29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29</vt:i4>
      </vt:variant>
    </vt:vector>
  </HeadingPairs>
  <TitlesOfParts>
    <vt:vector size="35" baseType="lpstr">
      <vt:lpstr>Courier New</vt:lpstr>
      <vt:lpstr>Times New Roman</vt:lpstr>
      <vt:lpstr>Calibri</vt:lpstr>
      <vt:lpstr>Arial</vt:lpstr>
      <vt:lpstr>Cambria Math</vt:lpstr>
      <vt:lpstr>Office Theme</vt:lpstr>
      <vt:lpstr>Section 1.2</vt:lpstr>
      <vt:lpstr>Math Milestone</vt:lpstr>
      <vt:lpstr>Tips for Estimating</vt:lpstr>
      <vt:lpstr>Example 1: Estimating Order of Magnitude—Slide 1</vt:lpstr>
      <vt:lpstr>Example 1: Estimating Order of Magnitude—Slide 2</vt:lpstr>
      <vt:lpstr>Example 1: Estimating Order of Magnitude—Slide 3</vt:lpstr>
      <vt:lpstr>Example 1: Estimating Order of Magnitude —Slide 4</vt:lpstr>
      <vt:lpstr>Example 1: Estimating Order of Magnitude —Slide 5</vt:lpstr>
      <vt:lpstr>Skill Check 1</vt:lpstr>
      <vt:lpstr>Example 2: Using Past Experience in Estimation—Slide 1</vt:lpstr>
      <vt:lpstr>Example 2: Using Past Experience in Estimation—Slide 2</vt:lpstr>
      <vt:lpstr>Example 3: Breaking Down the Question—Slide 1</vt:lpstr>
      <vt:lpstr>Example 3: Breaking Down the Question—Slide 2</vt:lpstr>
      <vt:lpstr>Example 3: Breaking Down the Question—Slide 3</vt:lpstr>
      <vt:lpstr>Example 3: Breaking Down the Question—Slide 4</vt:lpstr>
      <vt:lpstr>Example 3: Breaking Down the Question—Slide 5</vt:lpstr>
      <vt:lpstr>Fun Fact 1</vt:lpstr>
      <vt:lpstr>Skill Check 2</vt:lpstr>
      <vt:lpstr>Example 4: Estimating by Rounding—Slide 1</vt:lpstr>
      <vt:lpstr>Example 4: Estimating by Rounding—Slide 2</vt:lpstr>
      <vt:lpstr>Example 4: Estimating by Rounding—Slide 3</vt:lpstr>
      <vt:lpstr>Example 4: Estimating by Rounding—Slide 4</vt:lpstr>
      <vt:lpstr>Think Back</vt:lpstr>
      <vt:lpstr>Skill Check 3</vt:lpstr>
      <vt:lpstr>Example 5: Estimating by Scaling—Slide 1</vt:lpstr>
      <vt:lpstr>Example 5: Estimating by Scaling—Slide 2</vt:lpstr>
      <vt:lpstr>Fun Fact 2</vt:lpstr>
      <vt:lpstr>Example 6: Using the Wisdom of the Crowd—Slide 1</vt:lpstr>
      <vt:lpstr>Example 6: Using the Wisdom of the Crowd—Slide 2</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Viewing Life Mathematically, 2nd Edition</dc:title>
  <dc:creator>Hawkes Learning</dc:creator>
  <cp:lastModifiedBy>kanthi</cp:lastModifiedBy>
  <cp:revision>143</cp:revision>
  <dcterms:created xsi:type="dcterms:W3CDTF">2013-04-26T14:43:13Z</dcterms:created>
  <dcterms:modified xsi:type="dcterms:W3CDTF">2025-09-11T06:02:04Z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ies>
</file>