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0"/>
  </p:notesMasterIdLst>
  <p:handoutMasterIdLst>
    <p:handoutMasterId r:id="rId61"/>
  </p:handoutMasterIdLst>
  <p:sldIdLst>
    <p:sldId id="256" r:id="rId2"/>
    <p:sldId id="257" r:id="rId3"/>
    <p:sldId id="328" r:id="rId4"/>
    <p:sldId id="330" r:id="rId5"/>
    <p:sldId id="348" r:id="rId6"/>
    <p:sldId id="333" r:id="rId7"/>
    <p:sldId id="334" r:id="rId8"/>
    <p:sldId id="258" r:id="rId9"/>
    <p:sldId id="259" r:id="rId10"/>
    <p:sldId id="260" r:id="rId11"/>
    <p:sldId id="261" r:id="rId12"/>
    <p:sldId id="262" r:id="rId13"/>
    <p:sldId id="263" r:id="rId14"/>
    <p:sldId id="336" r:id="rId15"/>
    <p:sldId id="266" r:id="rId16"/>
    <p:sldId id="267" r:id="rId17"/>
    <p:sldId id="268" r:id="rId18"/>
    <p:sldId id="271" r:id="rId19"/>
    <p:sldId id="274" r:id="rId20"/>
    <p:sldId id="275" r:id="rId21"/>
    <p:sldId id="338" r:id="rId22"/>
    <p:sldId id="337" r:id="rId23"/>
    <p:sldId id="280" r:id="rId24"/>
    <p:sldId id="349" r:id="rId25"/>
    <p:sldId id="286" r:id="rId26"/>
    <p:sldId id="340" r:id="rId27"/>
    <p:sldId id="290" r:id="rId28"/>
    <p:sldId id="291" r:id="rId29"/>
    <p:sldId id="292" r:id="rId30"/>
    <p:sldId id="294" r:id="rId31"/>
    <p:sldId id="296" r:id="rId32"/>
    <p:sldId id="341" r:id="rId33"/>
    <p:sldId id="342" r:id="rId34"/>
    <p:sldId id="299" r:id="rId35"/>
    <p:sldId id="343" r:id="rId36"/>
    <p:sldId id="300" r:id="rId37"/>
    <p:sldId id="301" r:id="rId38"/>
    <p:sldId id="344" r:id="rId39"/>
    <p:sldId id="303" r:id="rId40"/>
    <p:sldId id="304" r:id="rId41"/>
    <p:sldId id="305" r:id="rId42"/>
    <p:sldId id="306" r:id="rId43"/>
    <p:sldId id="307" r:id="rId44"/>
    <p:sldId id="308" r:id="rId45"/>
    <p:sldId id="309" r:id="rId46"/>
    <p:sldId id="310" r:id="rId47"/>
    <p:sldId id="311" r:id="rId48"/>
    <p:sldId id="312" r:id="rId49"/>
    <p:sldId id="313" r:id="rId50"/>
    <p:sldId id="314" r:id="rId51"/>
    <p:sldId id="345" r:id="rId52"/>
    <p:sldId id="346" r:id="rId53"/>
    <p:sldId id="321" r:id="rId54"/>
    <p:sldId id="322" r:id="rId55"/>
    <p:sldId id="324" r:id="rId56"/>
    <p:sldId id="325" r:id="rId57"/>
    <p:sldId id="326" r:id="rId58"/>
    <p:sldId id="347" r:id="rId59"/>
  </p:sldIdLst>
  <p:sldSz cx="9144000" cy="6858000" type="screen4x3"/>
  <p:notesSz cx="6858000" cy="9144000"/>
  <p:embeddedFontLst>
    <p:embeddedFont>
      <p:font typeface="Cambria Math" panose="02040503050406030204" pitchFamily="18" charset="0"/>
      <p:regular r:id="rId6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200" d="100"/>
        <a:sy n="200"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commentAuthors" Target="commentAuthors.xml"/><Relationship Id="rId68"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1.fntdata"/><Relationship Id="rId7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200.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a:t>
            </a:r>
          </a:p>
        </p:txBody>
      </p:sp>
      <p:sp>
        <p:nvSpPr>
          <p:cNvPr id="2" name="Text Placeholder 1"/>
          <p:cNvSpPr>
            <a:spLocks noGrp="1"/>
          </p:cNvSpPr>
          <p:nvPr>
            <p:ph type="body" sz="quarter" idx="10"/>
          </p:nvPr>
        </p:nvSpPr>
        <p:spPr/>
        <p:txBody>
          <a:bodyPr/>
          <a:lstStyle/>
          <a:p>
            <a:pPr algn="ctr"/>
            <a:r>
              <a:t>Problem Solving: Processes and Techniques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Working Backward</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While three watchmen were guarding an orchard, a thief slipped in and stole some apples. On his way out, the thief met the three watchmen, one after another, and to each in turn he gave one-half of the apples he had, plus two more in addition to that. In this way, he managed to escape with one apple. How many apples had the thief stolen originally?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Working Backward</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a:defRPr b="1"/>
            </a:pPr>
            <a:r>
              <a:rPr sz="2800"/>
              <a:t>Step 1: Understand the Problem</a:t>
            </a:r>
          </a:p>
          <a:p>
            <a:r>
              <a:rPr sz="2800"/>
              <a:t>After reading the problem, identify the pertinent information needed to solve the problem. We are told three important points: the thief had only one apple when he escaped the orchard, he met three watchmen, and he gave each of the three watchmen one-half of the apples in his possession, plus two more. We are asked to determine how many apples he stole originally.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Working Backward</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Devise a Plan</a:t>
            </a:r>
          </a:p>
          <a:p>
            <a:r>
              <a:rPr sz="2800" dirty="0"/>
              <a:t>In this problem, let's try working backward from the ending value of one apple. If the thief gave away one-half of the apples plus two more per watchman, we need to add them back in for each watchman he met. Remember that when using a method of working backward, all of the arithmetic operations are done in reverse. We can use a table to help us keep track of the process.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Working Backward</a:t>
            </a:r>
            <a:r>
              <a:rPr lang="en-US" dirty="0"/>
              <a:t>—Slide 4</a:t>
            </a:r>
            <a:endParaRPr dirty="0"/>
          </a:p>
        </p:txBody>
      </p:sp>
      <p:sp>
        <p:nvSpPr>
          <p:cNvPr id="3" name="Text Placeholder 2"/>
          <p:cNvSpPr>
            <a:spLocks noGrp="1"/>
          </p:cNvSpPr>
          <p:nvPr>
            <p:ph type="body" sz="quarter" idx="10"/>
          </p:nvPr>
        </p:nvSpPr>
        <p:spPr/>
        <p:txBody>
          <a:bodyPr>
            <a:normAutofit fontScale="92500" lnSpcReduction="20000"/>
          </a:bodyPr>
          <a:lstStyle/>
          <a:p>
            <a:pPr>
              <a:defRPr b="1"/>
            </a:pPr>
            <a:r>
              <a:rPr sz="2800" dirty="0"/>
              <a:t>Step 3: Carry Out the Plan</a:t>
            </a:r>
          </a:p>
          <a:p>
            <a:pPr>
              <a:defRPr sz="2800"/>
            </a:pPr>
            <a:r>
              <a:rPr sz="2800" dirty="0"/>
              <a:t>We have decided to work backward. Recall from the initial problem that the thief is dividing his apples in half and then subtracting two more from the number of apples in his possession each time he meets a watchman. To work backward, we must reverse the operations. So instead of subtracting </a:t>
            </a:r>
            <a:r>
              <a:rPr sz="2800" dirty="0">
                <a:latin typeface="Cambria Math"/>
              </a:rPr>
              <a:t>2</a:t>
            </a:r>
            <a:r>
              <a:rPr sz="2800" dirty="0"/>
              <a:t> apples, we add </a:t>
            </a:r>
            <a:r>
              <a:rPr sz="2800" dirty="0">
                <a:latin typeface="Cambria Math"/>
              </a:rPr>
              <a:t>2</a:t>
            </a:r>
            <a:r>
              <a:rPr sz="2800" dirty="0"/>
              <a:t>. Instead of dividing the number of apples in half (that is, instead of dividing by </a:t>
            </a:r>
            <a:r>
              <a:rPr sz="2800" dirty="0">
                <a:latin typeface="Cambria Math"/>
              </a:rPr>
              <a:t>2</a:t>
            </a:r>
            <a:r>
              <a:rPr sz="2800" dirty="0"/>
              <a:t>), we multiply by </a:t>
            </a:r>
            <a:r>
              <a:rPr sz="2800" dirty="0">
                <a:latin typeface="Cambria Math"/>
              </a:rPr>
              <a:t>2</a:t>
            </a:r>
            <a:r>
              <a:rPr sz="2800" dirty="0"/>
              <a:t>. Knowing that the thief escaped with only </a:t>
            </a:r>
            <a:r>
              <a:rPr sz="2800" dirty="0">
                <a:latin typeface="Cambria Math"/>
              </a:rPr>
              <a:t>1</a:t>
            </a:r>
            <a:r>
              <a:rPr sz="2800" dirty="0"/>
              <a:t> apple, we start with this value. The thief must have had </a:t>
            </a:r>
            <a:r>
              <a:rPr lang="en-US" sz="2800" dirty="0"/>
              <a:t>  1 + 2 = 3</a:t>
            </a:r>
            <a:r>
              <a:rPr sz="2800" dirty="0"/>
              <a:t> apples, and then twice that amount, or </a:t>
            </a:r>
            <a:r>
              <a:rPr sz="2800" dirty="0">
                <a:latin typeface="Cambria Math"/>
              </a:rPr>
              <a:t>6</a:t>
            </a:r>
            <a:r>
              <a:rPr sz="2800" dirty="0"/>
              <a:t> apples, when he met the final watchman. Using the same logic, we can continue to work backward to calculate the number of apples he had as he met each watchman in turn.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Working Backward</a:t>
            </a:r>
            <a:r>
              <a:rPr lang="en-US" dirty="0"/>
              <a:t>—Slide 5</a:t>
            </a:r>
            <a:endParaRPr dirty="0"/>
          </a:p>
        </p:txBody>
      </p:sp>
      <p:sp>
        <p:nvSpPr>
          <p:cNvPr id="6" name="TextBox 5">
            <a:extLst>
              <a:ext uri="{FF2B5EF4-FFF2-40B4-BE49-F238E27FC236}">
                <a16:creationId xmlns:a16="http://schemas.microsoft.com/office/drawing/2014/main" id="{DA56B87F-FF58-2208-0ADD-3DBEFF5AA416}"/>
              </a:ext>
            </a:extLst>
          </p:cNvPr>
          <p:cNvSpPr txBox="1"/>
          <p:nvPr/>
        </p:nvSpPr>
        <p:spPr>
          <a:xfrm>
            <a:off x="2286000" y="1154668"/>
            <a:ext cx="4572000" cy="369332"/>
          </a:xfrm>
          <a:prstGeom prst="rect">
            <a:avLst/>
          </a:prstGeom>
          <a:noFill/>
        </p:spPr>
        <p:txBody>
          <a:bodyPr wrap="square">
            <a:spAutoFit/>
          </a:bodyPr>
          <a:lstStyle/>
          <a:p>
            <a:pPr algn="ctr">
              <a:defRPr sz="1800" b="1"/>
            </a:pPr>
            <a:r>
              <a:rPr lang="en-US" dirty="0"/>
              <a:t>Table 1: Number of Apples</a:t>
            </a:r>
          </a:p>
        </p:txBody>
      </p:sp>
      <mc:AlternateContent xmlns:mc="http://schemas.openxmlformats.org/markup-compatibility/2006" xmlns:a14="http://schemas.microsoft.com/office/drawing/2010/main">
        <mc:Choice Requires="a14">
          <p:graphicFrame>
            <p:nvGraphicFramePr>
              <p:cNvPr id="4" name="Table Placeholder 2" descr="Table have two columns &quot;Phase of the Theft&quot; and &quot;Number of Apples&quot;&#10;Row one&#10;Phase of the Theft: Escaped&#10;Number of Apples: 1 apple&#10;&#10;Row Two&#10;Phase of the Theft: Met 3rd Watchman&#10;Number of Apples: Open parenthesis 1 apple plus 2 apples close parenthesis times 2 equals 6 apples&#10;&#10;Row Three&#10;Phase of the Theft: Met 2nd Watchman&#10;Number of Apples: Open parenthesis 6 apples plus 2 apples close parenthesis times 2 equals 16 apples&#10;&#10;Row Four&#10;Phase of the Theft: Met 1st Watchman&#10;Number of Apples: Open parenthesis 16 apples plus 2 apples close parenthesis times 2 equals 36 apples">
                <a:extLst>
                  <a:ext uri="{FF2B5EF4-FFF2-40B4-BE49-F238E27FC236}">
                    <a16:creationId xmlns:a16="http://schemas.microsoft.com/office/drawing/2014/main" id="{9EBC7F34-02C2-4CBE-8A73-20AF552BF42F}"/>
                  </a:ext>
                </a:extLst>
              </p:cNvPr>
              <p:cNvGraphicFramePr>
                <a:graphicFrameLocks/>
              </p:cNvGraphicFramePr>
              <p:nvPr>
                <p:extLst>
                  <p:ext uri="{D42A27DB-BD31-4B8C-83A1-F6EECF244321}">
                    <p14:modId xmlns:p14="http://schemas.microsoft.com/office/powerpoint/2010/main" val="2657015599"/>
                  </p:ext>
                </p:extLst>
              </p:nvPr>
            </p:nvGraphicFramePr>
            <p:xfrm>
              <a:off x="457200" y="15748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Phase of the Theft</a:t>
                          </a:r>
                        </a:p>
                      </a:txBody>
                      <a:tcPr/>
                    </a:tc>
                    <a:tc>
                      <a:txBody>
                        <a:bodyPr/>
                        <a:lstStyle/>
                        <a:p>
                          <a:pPr algn="ctr">
                            <a:defRPr sz="1800" b="1"/>
                          </a:pPr>
                          <a:r>
                            <a:rPr dirty="0"/>
                            <a:t>Number of Apples</a:t>
                          </a:r>
                        </a:p>
                      </a:txBody>
                      <a:tcPr/>
                    </a:tc>
                    <a:extLst>
                      <a:ext uri="{0D108BD9-81ED-4DB2-BD59-A6C34878D82A}">
                        <a16:rowId xmlns:a16="http://schemas.microsoft.com/office/drawing/2014/main" val="10001"/>
                      </a:ext>
                    </a:extLst>
                  </a:tr>
                  <a:tr h="370840">
                    <a:tc>
                      <a:txBody>
                        <a:bodyPr/>
                        <a:lstStyle/>
                        <a:p>
                          <a:pPr algn="ctr">
                            <a:defRPr sz="1800"/>
                          </a:pPr>
                          <a:r>
                            <a:rPr dirty="0"/>
                            <a:t>Escaped</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US" sz="1800" smtClean="0">
                                    <a:latin typeface="Cambria Math" panose="02040503050406030204" pitchFamily="18" charset="0"/>
                                  </a:rPr>
                                  <m:t>1</m:t>
                                </m:r>
                                <m:r>
                                  <a:rPr lang="en-US" sz="1800" b="0" smtClean="0">
                                    <a:latin typeface="Cambria Math" panose="02040503050406030204" pitchFamily="18" charset="0"/>
                                  </a:rPr>
                                  <m:t> </m:t>
                                </m:r>
                                <m:r>
                                  <m:rPr>
                                    <m:nor/>
                                  </m:rPr>
                                  <a:rPr lang="en-US" sz="1800"/>
                                  <m:t>apple</m:t>
                                </m:r>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r>
                            <a:t>Met 3rd Watchman</a:t>
                          </a: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ctrlPr>
                                      <a:rPr lang="ar-AE" sz="1800" i="1" smtClean="0">
                                        <a:latin typeface="Cambria Math" panose="02040503050406030204" pitchFamily="18" charset="0"/>
                                      </a:rPr>
                                    </m:ctrlPr>
                                  </m:dPr>
                                  <m:e>
                                    <m:r>
                                      <a:rPr lang="ar-AE" sz="1800">
                                        <a:latin typeface="Cambria Math" panose="02040503050406030204" pitchFamily="18" charset="0"/>
                                      </a:rPr>
                                      <m:t>1</m:t>
                                    </m:r>
                                    <m:r>
                                      <m:rPr>
                                        <m:nor/>
                                      </m:rPr>
                                      <a:rPr lang="en-IN" sz="1800"/>
                                      <m:t>apple</m:t>
                                    </m:r>
                                    <m:r>
                                      <a:rPr lang="en-IN" sz="1800">
                                        <a:latin typeface="Cambria Math" panose="02040503050406030204" pitchFamily="18" charset="0"/>
                                      </a:rPr>
                                      <m:t>+</m:t>
                                    </m:r>
                                    <m:r>
                                      <a:rPr lang="en-IN" sz="1800">
                                        <a:latin typeface="Cambria Math" panose="02040503050406030204" pitchFamily="18" charset="0"/>
                                      </a:rPr>
                                      <m:t>2</m:t>
                                    </m:r>
                                    <m:r>
                                      <m:rPr>
                                        <m:nor/>
                                      </m:rPr>
                                      <a:rPr lang="en-IN" sz="1800"/>
                                      <m:t>apples</m:t>
                                    </m:r>
                                  </m:e>
                                </m:d>
                                <m:r>
                                  <a:rPr lang="ar-AE" sz="1800">
                                    <a:latin typeface="Cambria Math" panose="02040503050406030204" pitchFamily="18" charset="0"/>
                                  </a:rPr>
                                  <m:t>⋅</m:t>
                                </m:r>
                                <m:r>
                                  <a:rPr lang="ar-AE" sz="1800">
                                    <a:latin typeface="Cambria Math" panose="02040503050406030204" pitchFamily="18" charset="0"/>
                                  </a:rPr>
                                  <m:t>2</m:t>
                                </m:r>
                                <m:r>
                                  <a:rPr lang="ar-AE" sz="1800">
                                    <a:latin typeface="Cambria Math" panose="02040503050406030204" pitchFamily="18" charset="0"/>
                                  </a:rPr>
                                  <m:t>=</m:t>
                                </m:r>
                                <m:r>
                                  <a:rPr lang="ar-AE" sz="1800">
                                    <a:latin typeface="Cambria Math" panose="02040503050406030204" pitchFamily="18" charset="0"/>
                                  </a:rPr>
                                  <m:t>6</m:t>
                                </m:r>
                                <m:r>
                                  <a:rPr lang="ar-AE" sz="1800" b="0" smtClean="0">
                                    <a:latin typeface="Cambria Math" panose="02040503050406030204" pitchFamily="18" charset="0"/>
                                  </a:rPr>
                                  <m:t> </m:t>
                                </m:r>
                                <m:r>
                                  <m:rPr>
                                    <m:nor/>
                                  </m:rPr>
                                  <a:rPr lang="en-IN" sz="1800"/>
                                  <m:t>apples</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r>
                            <a:t>Met 2nd Watchman</a:t>
                          </a: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ctrlPr>
                                      <a:rPr lang="ar-AE" sz="1800" i="1" smtClean="0">
                                        <a:latin typeface="Cambria Math" panose="02040503050406030204" pitchFamily="18" charset="0"/>
                                      </a:rPr>
                                    </m:ctrlPr>
                                  </m:dPr>
                                  <m:e>
                                    <m:r>
                                      <a:rPr lang="ar-AE" sz="1800">
                                        <a:latin typeface="Cambria Math" panose="02040503050406030204" pitchFamily="18" charset="0"/>
                                      </a:rPr>
                                      <m:t>6</m:t>
                                    </m:r>
                                    <m:r>
                                      <m:rPr>
                                        <m:nor/>
                                      </m:rPr>
                                      <a:rPr lang="en-IN" sz="1800"/>
                                      <m:t>apples</m:t>
                                    </m:r>
                                    <m:r>
                                      <a:rPr lang="en-IN" sz="1800">
                                        <a:latin typeface="Cambria Math" panose="02040503050406030204" pitchFamily="18" charset="0"/>
                                      </a:rPr>
                                      <m:t>+</m:t>
                                    </m:r>
                                    <m:r>
                                      <a:rPr lang="en-IN" sz="1800">
                                        <a:latin typeface="Cambria Math" panose="02040503050406030204" pitchFamily="18" charset="0"/>
                                      </a:rPr>
                                      <m:t>2</m:t>
                                    </m:r>
                                    <m:r>
                                      <m:rPr>
                                        <m:nor/>
                                      </m:rPr>
                                      <a:rPr lang="en-IN" sz="1800"/>
                                      <m:t>apples</m:t>
                                    </m:r>
                                  </m:e>
                                </m:d>
                                <m:r>
                                  <a:rPr lang="ar-AE" sz="1800">
                                    <a:latin typeface="Cambria Math" panose="02040503050406030204" pitchFamily="18" charset="0"/>
                                  </a:rPr>
                                  <m:t>⋅</m:t>
                                </m:r>
                                <m:r>
                                  <a:rPr lang="ar-AE" sz="1800">
                                    <a:latin typeface="Cambria Math" panose="02040503050406030204" pitchFamily="18" charset="0"/>
                                  </a:rPr>
                                  <m:t>2</m:t>
                                </m:r>
                                <m:r>
                                  <a:rPr lang="ar-AE" sz="1800">
                                    <a:latin typeface="Cambria Math" panose="02040503050406030204" pitchFamily="18" charset="0"/>
                                  </a:rPr>
                                  <m:t>=</m:t>
                                </m:r>
                                <m:r>
                                  <a:rPr lang="ar-AE" sz="1800">
                                    <a:latin typeface="Cambria Math" panose="02040503050406030204" pitchFamily="18" charset="0"/>
                                  </a:rPr>
                                  <m:t>16</m:t>
                                </m:r>
                                <m:r>
                                  <a:rPr lang="ar-AE" sz="1800" b="0" smtClean="0">
                                    <a:latin typeface="Cambria Math" panose="02040503050406030204" pitchFamily="18" charset="0"/>
                                  </a:rPr>
                                  <m:t> </m:t>
                                </m:r>
                                <m:r>
                                  <m:rPr>
                                    <m:nor/>
                                  </m:rPr>
                                  <a:rPr lang="en-IN" sz="1800"/>
                                  <m:t>apples</m:t>
                                </m:r>
                              </m:oMath>
                            </m:oMathPara>
                          </a14:m>
                          <a:endParaRPr dirty="0"/>
                        </a:p>
                      </a:txBody>
                      <a:tcPr/>
                    </a:tc>
                    <a:extLst>
                      <a:ext uri="{0D108BD9-81ED-4DB2-BD59-A6C34878D82A}">
                        <a16:rowId xmlns:a16="http://schemas.microsoft.com/office/drawing/2014/main" val="10004"/>
                      </a:ext>
                    </a:extLst>
                  </a:tr>
                  <a:tr h="370840">
                    <a:tc>
                      <a:txBody>
                        <a:bodyPr/>
                        <a:lstStyle/>
                        <a:p>
                          <a:pPr algn="ctr">
                            <a:defRPr sz="1800"/>
                          </a:pPr>
                          <a:r>
                            <a:rPr dirty="0"/>
                            <a:t>Met 1st Watchman</a:t>
                          </a: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ctrlPr>
                                      <a:rPr lang="ar-AE" sz="1800" i="1" smtClean="0">
                                        <a:latin typeface="Cambria Math" panose="02040503050406030204" pitchFamily="18" charset="0"/>
                                      </a:rPr>
                                    </m:ctrlPr>
                                  </m:dPr>
                                  <m:e>
                                    <m:r>
                                      <a:rPr lang="ar-AE" sz="1800">
                                        <a:latin typeface="Cambria Math" panose="02040503050406030204" pitchFamily="18" charset="0"/>
                                      </a:rPr>
                                      <m:t>16</m:t>
                                    </m:r>
                                    <m:r>
                                      <m:rPr>
                                        <m:nor/>
                                      </m:rPr>
                                      <a:rPr lang="en-IN" sz="1800"/>
                                      <m:t>apples</m:t>
                                    </m:r>
                                    <m:r>
                                      <a:rPr lang="en-IN" sz="1800">
                                        <a:latin typeface="Cambria Math" panose="02040503050406030204" pitchFamily="18" charset="0"/>
                                      </a:rPr>
                                      <m:t>+</m:t>
                                    </m:r>
                                    <m:r>
                                      <a:rPr lang="en-IN" sz="1800">
                                        <a:latin typeface="Cambria Math" panose="02040503050406030204" pitchFamily="18" charset="0"/>
                                      </a:rPr>
                                      <m:t>2</m:t>
                                    </m:r>
                                    <m:r>
                                      <m:rPr>
                                        <m:nor/>
                                      </m:rPr>
                                      <a:rPr lang="en-IN" sz="1800"/>
                                      <m:t>apples</m:t>
                                    </m:r>
                                  </m:e>
                                </m:d>
                                <m:r>
                                  <a:rPr lang="ar-AE" sz="1800">
                                    <a:latin typeface="Cambria Math" panose="02040503050406030204" pitchFamily="18" charset="0"/>
                                  </a:rPr>
                                  <m:t>⋅</m:t>
                                </m:r>
                                <m:r>
                                  <a:rPr lang="ar-AE" sz="1800">
                                    <a:latin typeface="Cambria Math" panose="02040503050406030204" pitchFamily="18" charset="0"/>
                                  </a:rPr>
                                  <m:t>2</m:t>
                                </m:r>
                                <m:r>
                                  <a:rPr lang="ar-AE" sz="1800">
                                    <a:latin typeface="Cambria Math" panose="02040503050406030204" pitchFamily="18" charset="0"/>
                                  </a:rPr>
                                  <m:t>=</m:t>
                                </m:r>
                                <m:r>
                                  <a:rPr lang="ar-AE" sz="1800">
                                    <a:latin typeface="Cambria Math" panose="02040503050406030204" pitchFamily="18" charset="0"/>
                                  </a:rPr>
                                  <m:t>36</m:t>
                                </m:r>
                                <m:r>
                                  <a:rPr lang="ar-AE" sz="1800" b="0" smtClean="0">
                                    <a:latin typeface="Cambria Math" panose="02040503050406030204" pitchFamily="18" charset="0"/>
                                  </a:rPr>
                                  <m:t> </m:t>
                                </m:r>
                                <m:r>
                                  <m:rPr>
                                    <m:nor/>
                                  </m:rPr>
                                  <a:rPr lang="en-IN" sz="1800"/>
                                  <m:t>apples</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able have two columns &quot;Phase of the Theft&quot; and &quot;Number of Apples&quot;&#10;Row one&#10;Phase of the Theft: Escaped&#10;Number of Apples: 1 apple&#10;&#10;Row Two&#10;Phase of the Theft: Met 3rd Watchman&#10;Number of Apples: Open parenthesis 1 apple plus 2 apples close parenthesis times 2 equals 6 apples&#10;&#10;Row Three&#10;Phase of the Theft: Met 2nd Watchman&#10;Number of Apples: Open parenthesis 6 apples plus 2 apples close parenthesis times 2 equals 16 apples&#10;&#10;Row Four&#10;Phase of the Theft: Met 1st Watchman&#10;Number of Apples: Open parenthesis 16 apples plus 2 apples close parenthesis times 2 equals 36 apples">
                <a:extLst>
                  <a:ext uri="{FF2B5EF4-FFF2-40B4-BE49-F238E27FC236}">
                    <a16:creationId xmlns:a16="http://schemas.microsoft.com/office/drawing/2014/main" id="{9EBC7F34-02C2-4CBE-8A73-20AF552BF42F}"/>
                  </a:ext>
                </a:extLst>
              </p:cNvPr>
              <p:cNvGraphicFramePr>
                <a:graphicFrameLocks/>
              </p:cNvGraphicFramePr>
              <p:nvPr>
                <p:extLst>
                  <p:ext uri="{D42A27DB-BD31-4B8C-83A1-F6EECF244321}">
                    <p14:modId xmlns:p14="http://schemas.microsoft.com/office/powerpoint/2010/main" val="2657015599"/>
                  </p:ext>
                </p:extLst>
              </p:nvPr>
            </p:nvGraphicFramePr>
            <p:xfrm>
              <a:off x="457200" y="15748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Phase of the Theft</a:t>
                          </a:r>
                        </a:p>
                      </a:txBody>
                      <a:tcPr/>
                    </a:tc>
                    <a:tc>
                      <a:txBody>
                        <a:bodyPr/>
                        <a:lstStyle/>
                        <a:p>
                          <a:pPr algn="ctr">
                            <a:defRPr sz="1800" b="1"/>
                          </a:pPr>
                          <a:r>
                            <a:rPr dirty="0"/>
                            <a:t>Number of Apples</a:t>
                          </a:r>
                        </a:p>
                      </a:txBody>
                      <a:tcPr/>
                    </a:tc>
                    <a:extLst>
                      <a:ext uri="{0D108BD9-81ED-4DB2-BD59-A6C34878D82A}">
                        <a16:rowId xmlns:a16="http://schemas.microsoft.com/office/drawing/2014/main" val="10001"/>
                      </a:ext>
                    </a:extLst>
                  </a:tr>
                  <a:tr h="370840">
                    <a:tc>
                      <a:txBody>
                        <a:bodyPr/>
                        <a:lstStyle/>
                        <a:p>
                          <a:pPr algn="ctr">
                            <a:defRPr sz="1800"/>
                          </a:pPr>
                          <a:r>
                            <a:rPr dirty="0"/>
                            <a:t>Escaped</a:t>
                          </a:r>
                        </a:p>
                      </a:txBody>
                      <a:tcPr/>
                    </a:tc>
                    <a:tc>
                      <a:txBody>
                        <a:bodyPr/>
                        <a:lstStyle/>
                        <a:p>
                          <a:endParaRPr lang="en-US"/>
                        </a:p>
                      </a:txBody>
                      <a:tcPr>
                        <a:blipFill>
                          <a:blip r:embed="rId2"/>
                          <a:stretch>
                            <a:fillRect l="-100296" t="-108197" r="-444" b="-324590"/>
                          </a:stretch>
                        </a:blipFill>
                      </a:tcPr>
                    </a:tc>
                    <a:extLst>
                      <a:ext uri="{0D108BD9-81ED-4DB2-BD59-A6C34878D82A}">
                        <a16:rowId xmlns:a16="http://schemas.microsoft.com/office/drawing/2014/main" val="10002"/>
                      </a:ext>
                    </a:extLst>
                  </a:tr>
                  <a:tr h="370840">
                    <a:tc>
                      <a:txBody>
                        <a:bodyPr/>
                        <a:lstStyle/>
                        <a:p>
                          <a:pPr algn="ctr">
                            <a:defRPr sz="1800"/>
                          </a:pPr>
                          <a:r>
                            <a:t>Met 3rd Watchman</a:t>
                          </a:r>
                        </a:p>
                      </a:txBody>
                      <a:tcPr/>
                    </a:tc>
                    <a:tc>
                      <a:txBody>
                        <a:bodyPr/>
                        <a:lstStyle/>
                        <a:p>
                          <a:endParaRPr lang="en-US"/>
                        </a:p>
                      </a:txBody>
                      <a:tcPr>
                        <a:blipFill>
                          <a:blip r:embed="rId2"/>
                          <a:stretch>
                            <a:fillRect l="-100296" t="-208197" r="-444" b="-224590"/>
                          </a:stretch>
                        </a:blipFill>
                      </a:tcPr>
                    </a:tc>
                    <a:extLst>
                      <a:ext uri="{0D108BD9-81ED-4DB2-BD59-A6C34878D82A}">
                        <a16:rowId xmlns:a16="http://schemas.microsoft.com/office/drawing/2014/main" val="10003"/>
                      </a:ext>
                    </a:extLst>
                  </a:tr>
                  <a:tr h="370840">
                    <a:tc>
                      <a:txBody>
                        <a:bodyPr/>
                        <a:lstStyle/>
                        <a:p>
                          <a:pPr algn="ctr">
                            <a:defRPr sz="1800"/>
                          </a:pPr>
                          <a:r>
                            <a:t>Met 2nd Watchman</a:t>
                          </a:r>
                        </a:p>
                      </a:txBody>
                      <a:tcPr/>
                    </a:tc>
                    <a:tc>
                      <a:txBody>
                        <a:bodyPr/>
                        <a:lstStyle/>
                        <a:p>
                          <a:endParaRPr lang="en-US"/>
                        </a:p>
                      </a:txBody>
                      <a:tcPr>
                        <a:blipFill>
                          <a:blip r:embed="rId2"/>
                          <a:stretch>
                            <a:fillRect l="-100296" t="-308197" r="-444" b="-124590"/>
                          </a:stretch>
                        </a:blipFill>
                      </a:tcPr>
                    </a:tc>
                    <a:extLst>
                      <a:ext uri="{0D108BD9-81ED-4DB2-BD59-A6C34878D82A}">
                        <a16:rowId xmlns:a16="http://schemas.microsoft.com/office/drawing/2014/main" val="10004"/>
                      </a:ext>
                    </a:extLst>
                  </a:tr>
                  <a:tr h="370840">
                    <a:tc>
                      <a:txBody>
                        <a:bodyPr/>
                        <a:lstStyle/>
                        <a:p>
                          <a:pPr algn="ctr">
                            <a:defRPr sz="1800"/>
                          </a:pPr>
                          <a:r>
                            <a:rPr dirty="0"/>
                            <a:t>Met 1st Watchman</a:t>
                          </a:r>
                        </a:p>
                      </a:txBody>
                      <a:tcPr/>
                    </a:tc>
                    <a:tc>
                      <a:txBody>
                        <a:bodyPr/>
                        <a:lstStyle/>
                        <a:p>
                          <a:endParaRPr lang="en-US"/>
                        </a:p>
                      </a:txBody>
                      <a:tcPr>
                        <a:blipFill>
                          <a:blip r:embed="rId2"/>
                          <a:stretch>
                            <a:fillRect l="-100296" t="-408197" r="-444" b="-24590"/>
                          </a:stretch>
                        </a:blipFill>
                      </a:tcPr>
                    </a:tc>
                    <a:extLst>
                      <a:ext uri="{0D108BD9-81ED-4DB2-BD59-A6C34878D82A}">
                        <a16:rowId xmlns:a16="http://schemas.microsoft.com/office/drawing/2014/main" val="10005"/>
                      </a:ext>
                    </a:extLst>
                  </a:tr>
                </a:tbl>
              </a:graphicData>
            </a:graphic>
          </p:graphicFrame>
        </mc:Fallback>
      </mc:AlternateContent>
      <p:sp>
        <p:nvSpPr>
          <p:cNvPr id="3" name="Text Placeholder 2"/>
          <p:cNvSpPr>
            <a:spLocks noGrp="1"/>
          </p:cNvSpPr>
          <p:nvPr>
            <p:ph type="body" sz="quarter" idx="10"/>
          </p:nvPr>
        </p:nvSpPr>
        <p:spPr/>
        <p:txBody>
          <a:bodyPr>
            <a:normAutofit/>
          </a:bodyPr>
          <a:lstStyle/>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r>
              <a:rPr lang="en-US" dirty="0"/>
              <a:t>Thus, the thief originally stole 36 apples.</a:t>
            </a:r>
          </a:p>
        </p:txBody>
      </p:sp>
    </p:spTree>
    <p:extLst>
      <p:ext uri="{BB962C8B-B14F-4D97-AF65-F5344CB8AC3E}">
        <p14:creationId xmlns:p14="http://schemas.microsoft.com/office/powerpoint/2010/main" val="3717194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Working Backward</a:t>
            </a:r>
            <a:r>
              <a:rPr lang="en-US" dirty="0"/>
              <a:t>—Slide 6</a:t>
            </a:r>
            <a:endParaRPr dirty="0"/>
          </a:p>
        </p:txBody>
      </p:sp>
      <p:sp>
        <p:nvSpPr>
          <p:cNvPr id="3" name="Text Placeholder 2"/>
          <p:cNvSpPr>
            <a:spLocks noGrp="1"/>
          </p:cNvSpPr>
          <p:nvPr>
            <p:ph type="body" sz="quarter" idx="10"/>
          </p:nvPr>
        </p:nvSpPr>
        <p:spPr>
          <a:xfrm>
            <a:off x="152400" y="1029287"/>
            <a:ext cx="8915400" cy="4967067"/>
          </a:xfrm>
        </p:spPr>
        <p:txBody>
          <a:bodyPr>
            <a:normAutofit/>
          </a:bodyPr>
          <a:lstStyle/>
          <a:p>
            <a:pPr>
              <a:defRPr b="1"/>
            </a:pPr>
            <a:r>
              <a:rPr lang="en-IN" sz="1700" dirty="0"/>
              <a:t>Step 4: Look Back</a:t>
            </a:r>
          </a:p>
          <a:p>
            <a:r>
              <a:rPr lang="en-IN" sz="1700" dirty="0"/>
              <a:t>The last step in the process requires that we consider the answer to determine if it is feasible. We can use our solution of </a:t>
            </a:r>
            <a:r>
              <a:rPr lang="en-IN" sz="1700" dirty="0">
                <a:latin typeface="Cambria Math"/>
              </a:rPr>
              <a:t>36</a:t>
            </a:r>
            <a:r>
              <a:rPr lang="en-IN" sz="1700" dirty="0"/>
              <a:t> apples to see if the thief actually ends up with </a:t>
            </a:r>
            <a:r>
              <a:rPr lang="en-IN" sz="1700" dirty="0">
                <a:latin typeface="Cambria Math"/>
              </a:rPr>
              <a:t>1</a:t>
            </a:r>
            <a:r>
              <a:rPr lang="en-IN" sz="1700" dirty="0"/>
              <a:t> apple on escape after meeting each of the three watchmen.</a:t>
            </a:r>
          </a:p>
          <a:p>
            <a:pPr indent="85725" defTabSz="222250">
              <a:tabLst>
                <a:tab pos="85725" algn="l"/>
                <a:tab pos="358775" algn="l"/>
              </a:tabLst>
              <a:defRPr sz="2800"/>
            </a:pPr>
            <a:r>
              <a:rPr lang="en-IN" dirty="0"/>
              <a:t>​•	</a:t>
            </a:r>
            <a:r>
              <a:rPr lang="en-IN" sz="1800" dirty="0"/>
              <a:t>He meets the 1st watchman and gives him one-half of his apples and 2 more.</a:t>
            </a:r>
          </a:p>
          <a:p>
            <a:pPr algn="ctr">
              <a:defRPr sz="2800"/>
            </a:pPr>
            <a:endParaRPr lang="en-IN" sz="1700" dirty="0"/>
          </a:p>
          <a:p>
            <a:pPr algn="ctr">
              <a:defRPr sz="2800"/>
            </a:pPr>
            <a:endParaRPr lang="en-IN" sz="1700" dirty="0"/>
          </a:p>
          <a:p>
            <a:pPr algn="ctr">
              <a:defRPr sz="2800"/>
            </a:pPr>
            <a:endParaRPr lang="en-IN" sz="1700" dirty="0"/>
          </a:p>
          <a:p>
            <a:pPr algn="ctr">
              <a:defRPr sz="2800"/>
            </a:pPr>
            <a:endParaRPr lang="en-IN" sz="1700" dirty="0"/>
          </a:p>
          <a:p>
            <a:pPr algn="ctr">
              <a:defRPr sz="2800"/>
            </a:pPr>
            <a:endParaRPr lang="en-IN" sz="1700" dirty="0"/>
          </a:p>
          <a:p>
            <a:pPr algn="ctr">
              <a:defRPr sz="2800"/>
            </a:pPr>
            <a:endParaRPr lang="en-IN" sz="1700" dirty="0"/>
          </a:p>
          <a:p>
            <a:pPr algn="ctr">
              <a:defRPr sz="2800"/>
            </a:pPr>
            <a:endParaRPr lang="en-IN" sz="1700" dirty="0"/>
          </a:p>
          <a:p>
            <a:pPr algn="ctr">
              <a:defRPr sz="2800"/>
            </a:pPr>
            <a:endParaRPr lang="en-IN" sz="1700" dirty="0"/>
          </a:p>
          <a:p>
            <a:endParaRPr lang="en-US" sz="1700" dirty="0"/>
          </a:p>
        </p:txBody>
      </p:sp>
      <p:pic>
        <p:nvPicPr>
          <p:cNvPr id="14" name="Picture 13" descr="36 apples minus one half of 36 apples minus 2 apples equals 16 apples remaining.">
            <a:extLst>
              <a:ext uri="{FF2B5EF4-FFF2-40B4-BE49-F238E27FC236}">
                <a16:creationId xmlns:a16="http://schemas.microsoft.com/office/drawing/2014/main" id="{591C594D-B042-2B2D-5EE7-5F0170737104}"/>
              </a:ext>
            </a:extLst>
          </p:cNvPr>
          <p:cNvPicPr>
            <a:picLocks noChangeAspect="1"/>
          </p:cNvPicPr>
          <p:nvPr/>
        </p:nvPicPr>
        <p:blipFill>
          <a:blip r:embed="rId2"/>
          <a:stretch>
            <a:fillRect/>
          </a:stretch>
        </p:blipFill>
        <p:spPr>
          <a:xfrm>
            <a:off x="1720913" y="2649683"/>
            <a:ext cx="5693664" cy="611124"/>
          </a:xfrm>
          <a:prstGeom prst="rect">
            <a:avLst/>
          </a:prstGeom>
        </p:spPr>
      </p:pic>
      <p:sp>
        <p:nvSpPr>
          <p:cNvPr id="8" name="TextBox 7">
            <a:extLst>
              <a:ext uri="{FF2B5EF4-FFF2-40B4-BE49-F238E27FC236}">
                <a16:creationId xmlns:a16="http://schemas.microsoft.com/office/drawing/2014/main" id="{E8F5FFCF-4384-A253-18F8-21DCDD0F1F53}"/>
              </a:ext>
            </a:extLst>
          </p:cNvPr>
          <p:cNvSpPr txBox="1"/>
          <p:nvPr/>
        </p:nvSpPr>
        <p:spPr>
          <a:xfrm>
            <a:off x="-457200" y="3067594"/>
            <a:ext cx="9982200" cy="523220"/>
          </a:xfrm>
          <a:prstGeom prst="rect">
            <a:avLst/>
          </a:prstGeom>
          <a:noFill/>
        </p:spPr>
        <p:txBody>
          <a:bodyPr wrap="square">
            <a:spAutoFit/>
          </a:bodyPr>
          <a:lstStyle/>
          <a:p>
            <a:pPr marL="1074738" indent="-444500" defTabSz="247650">
              <a:tabLst>
                <a:tab pos="185738" algn="l"/>
                <a:tab pos="444500" algn="l"/>
                <a:tab pos="542925" algn="l"/>
                <a:tab pos="901700" algn="l"/>
              </a:tabLst>
              <a:defRPr sz="2800"/>
            </a:pPr>
            <a:r>
              <a:rPr lang="en-IN" sz="1800" dirty="0"/>
              <a:t>​</a:t>
            </a:r>
            <a:r>
              <a:rPr lang="en-IN" dirty="0"/>
              <a:t>​​•	 ​</a:t>
            </a:r>
            <a:r>
              <a:rPr lang="en-IN" sz="1800" dirty="0"/>
              <a:t>He meets the 2nd watchman and gives him one-half of his remaining apples</a:t>
            </a:r>
            <a:r>
              <a:rPr lang="en-IN" dirty="0"/>
              <a:t> </a:t>
            </a:r>
            <a:r>
              <a:rPr lang="en-IN" sz="1800" dirty="0"/>
              <a:t>and </a:t>
            </a:r>
            <a:r>
              <a:rPr lang="en-IN" sz="1800" dirty="0">
                <a:latin typeface="Cambria Math"/>
              </a:rPr>
              <a:t>2</a:t>
            </a:r>
            <a:r>
              <a:rPr lang="en-IN" sz="1800" dirty="0"/>
              <a:t> more.</a:t>
            </a:r>
          </a:p>
        </p:txBody>
      </p:sp>
      <p:pic>
        <p:nvPicPr>
          <p:cNvPr id="16" name="Picture 15" descr="16 apples minus one half of 16 apples minus 2 apples equals 6 apples remaining.">
            <a:extLst>
              <a:ext uri="{FF2B5EF4-FFF2-40B4-BE49-F238E27FC236}">
                <a16:creationId xmlns:a16="http://schemas.microsoft.com/office/drawing/2014/main" id="{C91687F8-F418-AA74-227C-6728EFC9A001}"/>
              </a:ext>
            </a:extLst>
          </p:cNvPr>
          <p:cNvPicPr>
            <a:picLocks noChangeAspect="1"/>
          </p:cNvPicPr>
          <p:nvPr/>
        </p:nvPicPr>
        <p:blipFill>
          <a:blip r:embed="rId3"/>
          <a:stretch>
            <a:fillRect/>
          </a:stretch>
        </p:blipFill>
        <p:spPr>
          <a:xfrm>
            <a:off x="1842833" y="3499383"/>
            <a:ext cx="5571744" cy="611124"/>
          </a:xfrm>
          <a:prstGeom prst="rect">
            <a:avLst/>
          </a:prstGeom>
        </p:spPr>
      </p:pic>
      <p:sp>
        <p:nvSpPr>
          <p:cNvPr id="10" name="TextBox 9">
            <a:extLst>
              <a:ext uri="{FF2B5EF4-FFF2-40B4-BE49-F238E27FC236}">
                <a16:creationId xmlns:a16="http://schemas.microsoft.com/office/drawing/2014/main" id="{2B8606ED-7F9E-82E6-CA52-9D1E09FD753A}"/>
              </a:ext>
            </a:extLst>
          </p:cNvPr>
          <p:cNvSpPr txBox="1"/>
          <p:nvPr/>
        </p:nvSpPr>
        <p:spPr>
          <a:xfrm>
            <a:off x="84438" y="3871931"/>
            <a:ext cx="9067800" cy="523220"/>
          </a:xfrm>
          <a:prstGeom prst="rect">
            <a:avLst/>
          </a:prstGeom>
          <a:noFill/>
        </p:spPr>
        <p:txBody>
          <a:bodyPr wrap="square">
            <a:spAutoFit/>
          </a:bodyPr>
          <a:lstStyle/>
          <a:p>
            <a:pPr marL="85725" defTabSz="222250">
              <a:defRPr sz="2800"/>
            </a:pPr>
            <a:r>
              <a:rPr lang="en-IN" sz="1800" dirty="0"/>
              <a:t>​</a:t>
            </a:r>
            <a:r>
              <a:rPr lang="en-IN" dirty="0"/>
              <a:t>​•	</a:t>
            </a:r>
            <a:r>
              <a:rPr lang="en-IN" sz="1800" dirty="0"/>
              <a:t>He meets the 3rd watchman and gives him one-half of his remaining apples and </a:t>
            </a:r>
            <a:r>
              <a:rPr lang="en-IN" sz="1800" dirty="0">
                <a:latin typeface="Cambria Math"/>
              </a:rPr>
              <a:t>2</a:t>
            </a:r>
            <a:r>
              <a:rPr lang="en-IN" sz="1800" dirty="0"/>
              <a:t> more.</a:t>
            </a:r>
          </a:p>
        </p:txBody>
      </p:sp>
      <p:pic>
        <p:nvPicPr>
          <p:cNvPr id="18" name="Picture 17" descr="6 apples minus one half of 6 apples minus 2 apples equals 1 apple remaining.">
            <a:extLst>
              <a:ext uri="{FF2B5EF4-FFF2-40B4-BE49-F238E27FC236}">
                <a16:creationId xmlns:a16="http://schemas.microsoft.com/office/drawing/2014/main" id="{39FB07F8-E31A-F302-43A1-7C1233A9251C}"/>
              </a:ext>
            </a:extLst>
          </p:cNvPr>
          <p:cNvPicPr>
            <a:picLocks noChangeAspect="1"/>
          </p:cNvPicPr>
          <p:nvPr/>
        </p:nvPicPr>
        <p:blipFill>
          <a:blip r:embed="rId4"/>
          <a:stretch>
            <a:fillRect/>
          </a:stretch>
        </p:blipFill>
        <p:spPr>
          <a:xfrm>
            <a:off x="1720913" y="4372858"/>
            <a:ext cx="5219700" cy="611124"/>
          </a:xfrm>
          <a:prstGeom prst="rect">
            <a:avLst/>
          </a:prstGeom>
        </p:spPr>
      </p:pic>
      <p:sp>
        <p:nvSpPr>
          <p:cNvPr id="12" name="TextBox 11">
            <a:extLst>
              <a:ext uri="{FF2B5EF4-FFF2-40B4-BE49-F238E27FC236}">
                <a16:creationId xmlns:a16="http://schemas.microsoft.com/office/drawing/2014/main" id="{2FEA3FCB-595D-9C22-1B8E-3203E18DE686}"/>
              </a:ext>
            </a:extLst>
          </p:cNvPr>
          <p:cNvSpPr txBox="1"/>
          <p:nvPr/>
        </p:nvSpPr>
        <p:spPr>
          <a:xfrm>
            <a:off x="179388" y="4881027"/>
            <a:ext cx="8507412" cy="1138773"/>
          </a:xfrm>
          <a:prstGeom prst="rect">
            <a:avLst/>
          </a:prstGeom>
          <a:noFill/>
        </p:spPr>
        <p:txBody>
          <a:bodyPr wrap="square">
            <a:spAutoFit/>
          </a:bodyPr>
          <a:lstStyle/>
          <a:p>
            <a:r>
              <a:rPr lang="en-US" sz="1700" dirty="0"/>
              <a:t>When looking at our process, we should ask ourselves if what we have done makes sense and is feasible. Notice that we have done more than show our answer is feasible, we have shown that it works. So the answer to both of these is yes. We can have confidence in our answer that the thief originally stole </a:t>
            </a:r>
            <a:r>
              <a:rPr lang="en-US" sz="1700" dirty="0">
                <a:latin typeface="Cambria Math"/>
              </a:rPr>
              <a:t>36</a:t>
            </a:r>
            <a:r>
              <a:rPr lang="en-US" sz="1700" dirty="0"/>
              <a:t> apples.</a:t>
            </a:r>
            <a:endParaRPr lang="en-IN" sz="1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r>
              <a:rPr sz="2800" dirty="0"/>
              <a:t>Language we use casually every day may have precise meanings in mathematics—perhaps different from its everyday meanings. Here, for example, the following all have the same meaning in mathematics.</a:t>
            </a:r>
          </a:p>
          <a:p>
            <a:r>
              <a:rPr sz="2800" dirty="0"/>
              <a:t>Dividing in half</a:t>
            </a:r>
          </a:p>
          <a:p>
            <a:r>
              <a:rPr sz="2800" dirty="0"/>
              <a:t>Dividing in </a:t>
            </a:r>
            <a:r>
              <a:rPr sz="2800" dirty="0">
                <a:latin typeface="Cambria Math"/>
              </a:rPr>
              <a:t>2</a:t>
            </a:r>
          </a:p>
          <a:p>
            <a:r>
              <a:rPr sz="2800" dirty="0"/>
              <a:t>Dividing by </a:t>
            </a:r>
            <a:r>
              <a:rPr sz="2800" dirty="0">
                <a:latin typeface="Cambria Math"/>
              </a:rPr>
              <a:t>2</a:t>
            </a:r>
          </a:p>
          <a:p>
            <a:r>
              <a:rPr sz="2800" dirty="0"/>
              <a:t>Be careful: dividing by one-half is </a:t>
            </a:r>
            <a:r>
              <a:rPr sz="2800" i="1" dirty="0"/>
              <a:t>not</a:t>
            </a:r>
            <a:r>
              <a:rPr sz="2800" dirty="0"/>
              <a:t> the same thing.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900" dirty="0"/>
              <a:t>Example 2: Using the Trial-and-Error Method</a:t>
            </a:r>
            <a:r>
              <a:rPr lang="en-US" sz="2900" dirty="0"/>
              <a:t>—Slide 1</a:t>
            </a:r>
            <a:endParaRPr sz="2900" dirty="0"/>
          </a:p>
        </p:txBody>
      </p:sp>
      <p:sp>
        <p:nvSpPr>
          <p:cNvPr id="3" name="Text Placeholder 2"/>
          <p:cNvSpPr>
            <a:spLocks noGrp="1"/>
          </p:cNvSpPr>
          <p:nvPr>
            <p:ph type="body" sz="quarter" idx="10"/>
          </p:nvPr>
        </p:nvSpPr>
        <p:spPr/>
        <p:txBody>
          <a:bodyPr>
            <a:normAutofit/>
          </a:bodyPr>
          <a:lstStyle/>
          <a:p>
            <a:r>
              <a:rPr sz="2800" dirty="0"/>
              <a:t>Arrange the numbers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a:t>
            </a:r>
            <a:r>
              <a:rPr sz="2800" dirty="0">
                <a:latin typeface="Cambria Math"/>
              </a:rPr>
              <a:t>5</a:t>
            </a:r>
            <a:r>
              <a:rPr sz="2800" dirty="0"/>
              <a:t>, and </a:t>
            </a:r>
            <a:r>
              <a:rPr sz="2800" dirty="0">
                <a:latin typeface="Cambria Math"/>
              </a:rPr>
              <a:t>6</a:t>
            </a:r>
            <a:r>
              <a:rPr sz="2800" dirty="0"/>
              <a:t> in the circles of the given triangle so that the sum along each side is </a:t>
            </a:r>
            <a:r>
              <a:rPr sz="2800" dirty="0">
                <a:latin typeface="Cambria Math"/>
              </a:rPr>
              <a:t>12</a:t>
            </a:r>
            <a:r>
              <a:rPr sz="2800" dirty="0"/>
              <a:t>.</a:t>
            </a:r>
          </a:p>
        </p:txBody>
      </p:sp>
      <p:pic>
        <p:nvPicPr>
          <p:cNvPr id="5" name="Picture 4" descr="A figure shows six circles arranged in the form of a triangle, such that there is one circle in the first line, two circles in the second line, and three circles in the third line.">
            <a:extLst>
              <a:ext uri="{FF2B5EF4-FFF2-40B4-BE49-F238E27FC236}">
                <a16:creationId xmlns:a16="http://schemas.microsoft.com/office/drawing/2014/main" id="{39D80BD4-6BCF-401F-AB46-15142A503EDD}"/>
              </a:ext>
            </a:extLst>
          </p:cNvPr>
          <p:cNvPicPr>
            <a:picLocks noChangeAspect="1"/>
          </p:cNvPicPr>
          <p:nvPr/>
        </p:nvPicPr>
        <p:blipFill>
          <a:blip r:embed="rId2"/>
          <a:srcRect b="13445"/>
          <a:stretch>
            <a:fillRect/>
          </a:stretch>
        </p:blipFill>
        <p:spPr>
          <a:xfrm>
            <a:off x="3352800" y="2438400"/>
            <a:ext cx="2600688" cy="2209800"/>
          </a:xfrm>
          <a:prstGeom prst="rect">
            <a:avLst/>
          </a:prstGeom>
        </p:spPr>
      </p:pic>
      <p:sp>
        <p:nvSpPr>
          <p:cNvPr id="4" name="TextBox 3">
            <a:extLst>
              <a:ext uri="{FF2B5EF4-FFF2-40B4-BE49-F238E27FC236}">
                <a16:creationId xmlns:a16="http://schemas.microsoft.com/office/drawing/2014/main" id="{4E2A84DE-4CB3-268D-F5DE-AF7AB45BBB03}"/>
              </a:ext>
            </a:extLst>
          </p:cNvPr>
          <p:cNvSpPr txBox="1"/>
          <p:nvPr/>
        </p:nvSpPr>
        <p:spPr>
          <a:xfrm>
            <a:off x="3886200" y="4658380"/>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2: Using the Trial-and-Error Method</a:t>
            </a:r>
            <a:r>
              <a:rPr lang="en-US" sz="2900" dirty="0"/>
              <a:t>—Slide 2</a:t>
            </a:r>
            <a:endParaRPr sz="2900" dirty="0"/>
          </a:p>
        </p:txBody>
      </p:sp>
      <p:sp>
        <p:nvSpPr>
          <p:cNvPr id="3" name="Text Placeholder 2"/>
          <p:cNvSpPr>
            <a:spLocks noGrp="1"/>
          </p:cNvSpPr>
          <p:nvPr>
            <p:ph type="body" sz="quarter" idx="10"/>
          </p:nvPr>
        </p:nvSpPr>
        <p:spPr/>
        <p:txBody>
          <a:bodyPr>
            <a:normAutofit/>
          </a:bodyPr>
          <a:lstStyle/>
          <a:p>
            <a:r>
              <a:rPr sz="2400" b="1" dirty="0"/>
              <a:t>Solution</a:t>
            </a:r>
          </a:p>
          <a:p>
            <a:pPr>
              <a:defRPr b="1"/>
            </a:pPr>
            <a:r>
              <a:rPr sz="2400" dirty="0"/>
              <a:t>Step 1: Understand the Problem</a:t>
            </a:r>
          </a:p>
          <a:p>
            <a:r>
              <a:rPr sz="2400" dirty="0"/>
              <a:t>Since we are given a figure to consider, understanding the problem must include understanding the figure. In this case, we are being asked to place each of the numbers </a:t>
            </a:r>
            <a:r>
              <a:rPr sz="2400" dirty="0">
                <a:latin typeface="Cambria Math"/>
              </a:rPr>
              <a:t>1</a:t>
            </a:r>
            <a:r>
              <a:rPr sz="2400" dirty="0"/>
              <a:t> through </a:t>
            </a:r>
            <a:r>
              <a:rPr sz="2400" dirty="0">
                <a:latin typeface="Cambria Math"/>
              </a:rPr>
              <a:t>6</a:t>
            </a:r>
            <a:r>
              <a:rPr sz="2400" dirty="0"/>
              <a:t> in the circles such that each side of the triangle has a sum of </a:t>
            </a:r>
            <a:r>
              <a:rPr sz="2400" dirty="0">
                <a:latin typeface="Cambria Math"/>
              </a:rPr>
              <a:t>12</a:t>
            </a:r>
            <a:r>
              <a:rPr sz="2400" dirty="0"/>
              <a:t>.</a:t>
            </a:r>
          </a:p>
        </p:txBody>
      </p:sp>
      <p:pic>
        <p:nvPicPr>
          <p:cNvPr id="5" name="Picture 4" descr="A figure shows six circles arranged in the form of a triangle, such that there is one circle in the first line, two circles in the second line, and three circles in the third line.">
            <a:extLst>
              <a:ext uri="{FF2B5EF4-FFF2-40B4-BE49-F238E27FC236}">
                <a16:creationId xmlns:a16="http://schemas.microsoft.com/office/drawing/2014/main" id="{C782FB56-CA3D-4457-AA4A-A034A5370132}"/>
              </a:ext>
            </a:extLst>
          </p:cNvPr>
          <p:cNvPicPr>
            <a:picLocks noChangeAspect="1"/>
          </p:cNvPicPr>
          <p:nvPr/>
        </p:nvPicPr>
        <p:blipFill>
          <a:blip r:embed="rId2"/>
          <a:srcRect b="14122"/>
          <a:stretch>
            <a:fillRect/>
          </a:stretch>
        </p:blipFill>
        <p:spPr>
          <a:xfrm>
            <a:off x="3420042" y="3450515"/>
            <a:ext cx="2523558" cy="2112085"/>
          </a:xfrm>
          <a:prstGeom prst="rect">
            <a:avLst/>
          </a:prstGeom>
        </p:spPr>
      </p:pic>
      <p:sp>
        <p:nvSpPr>
          <p:cNvPr id="4" name="TextBox 3">
            <a:extLst>
              <a:ext uri="{FF2B5EF4-FFF2-40B4-BE49-F238E27FC236}">
                <a16:creationId xmlns:a16="http://schemas.microsoft.com/office/drawing/2014/main" id="{1B25DDF9-D2D2-1427-75B8-F5CF5AFF099B}"/>
              </a:ext>
            </a:extLst>
          </p:cNvPr>
          <p:cNvSpPr txBox="1"/>
          <p:nvPr/>
        </p:nvSpPr>
        <p:spPr>
          <a:xfrm>
            <a:off x="3886200" y="5486400"/>
            <a:ext cx="1600200" cy="461665"/>
          </a:xfrm>
          <a:prstGeom prst="rect">
            <a:avLst/>
          </a:prstGeom>
          <a:noFill/>
        </p:spPr>
        <p:txBody>
          <a:bodyPr wrap="square">
            <a:spAutoFit/>
          </a:bodyPr>
          <a:lstStyle/>
          <a:p>
            <a:pPr algn="ctr"/>
            <a:r>
              <a:rPr lang="en-IN" sz="2400" dirty="0"/>
              <a:t>Figure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2: Using the Trial-and-Error Method</a:t>
            </a:r>
            <a:r>
              <a:rPr lang="en-US" sz="2900" dirty="0"/>
              <a:t>—Slide 3</a:t>
            </a:r>
            <a:endParaRPr sz="2900" dirty="0"/>
          </a:p>
        </p:txBody>
      </p:sp>
      <p:sp>
        <p:nvSpPr>
          <p:cNvPr id="3" name="Text Placeholder 2"/>
          <p:cNvSpPr>
            <a:spLocks noGrp="1"/>
          </p:cNvSpPr>
          <p:nvPr>
            <p:ph type="body" sz="quarter" idx="10"/>
          </p:nvPr>
        </p:nvSpPr>
        <p:spPr/>
        <p:txBody>
          <a:bodyPr>
            <a:normAutofit/>
          </a:bodyPr>
          <a:lstStyle/>
          <a:p>
            <a:pPr>
              <a:defRPr b="1"/>
            </a:pPr>
            <a:r>
              <a:rPr sz="2800" dirty="0"/>
              <a:t>Step 2: Devise a Plan</a:t>
            </a:r>
          </a:p>
          <a:p>
            <a:r>
              <a:rPr sz="2800" dirty="0"/>
              <a:t>Unless the answer is obvious to you, we most likely need to use the strategy of trial and error. Trial and error is an effective strategy for solving problems where you are given enough information to test your results immediately and the data is a manageable size. Trial and error is sometimes the best strategy for helping to determine where to begin in solving a problem, and it makes it possible to quickly eliminate erroneous solutions.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Think Back</a:t>
            </a:r>
          </a:p>
        </p:txBody>
      </p:sp>
      <p:sp>
        <p:nvSpPr>
          <p:cNvPr id="3" name="Text Placeholder 2"/>
          <p:cNvSpPr>
            <a:spLocks noGrp="1"/>
          </p:cNvSpPr>
          <p:nvPr>
            <p:ph type="body" sz="quarter" idx="10"/>
          </p:nvPr>
        </p:nvSpPr>
        <p:spPr/>
        <p:txBody>
          <a:bodyPr>
            <a:normAutofit/>
          </a:bodyPr>
          <a:lstStyle/>
          <a:p>
            <a:r>
              <a:rPr sz="2800"/>
              <a:t>Recall that a variable is a representation of an unknown quantity or amount in a mathematical equation. We often solve equations for a given variable to determine its value.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2: Using the Trial-and-Error Method</a:t>
            </a:r>
            <a:r>
              <a:rPr lang="en-US" sz="2900" dirty="0"/>
              <a:t>—Slide 4</a:t>
            </a:r>
            <a:endParaRPr sz="2900" dirty="0"/>
          </a:p>
        </p:txBody>
      </p:sp>
      <p:sp>
        <p:nvSpPr>
          <p:cNvPr id="3" name="Text Placeholder 2"/>
          <p:cNvSpPr>
            <a:spLocks noGrp="1"/>
          </p:cNvSpPr>
          <p:nvPr>
            <p:ph type="body" sz="quarter" idx="10"/>
          </p:nvPr>
        </p:nvSpPr>
        <p:spPr/>
        <p:txBody>
          <a:bodyPr>
            <a:normAutofit/>
          </a:bodyPr>
          <a:lstStyle/>
          <a:p>
            <a:pPr>
              <a:defRPr b="1"/>
            </a:pPr>
            <a:r>
              <a:rPr sz="2800" dirty="0"/>
              <a:t>Step 3: Carry Out the Plan</a:t>
            </a:r>
          </a:p>
          <a:p>
            <a:r>
              <a:rPr sz="2000" dirty="0"/>
              <a:t>Our first guess will be to place the numbers </a:t>
            </a:r>
            <a:r>
              <a:rPr sz="2000" dirty="0">
                <a:latin typeface="Cambria Math"/>
              </a:rPr>
              <a:t>1</a:t>
            </a:r>
            <a:r>
              <a:rPr sz="2000" dirty="0"/>
              <a:t> through </a:t>
            </a:r>
            <a:r>
              <a:rPr sz="2000" dirty="0">
                <a:latin typeface="Cambria Math"/>
              </a:rPr>
              <a:t>6</a:t>
            </a:r>
            <a:r>
              <a:rPr sz="2000" dirty="0"/>
              <a:t> in any order on the circles and add the numbers along each side to see what happens. We'll start by placing </a:t>
            </a:r>
            <a:r>
              <a:rPr sz="2000" dirty="0">
                <a:latin typeface="Cambria Math"/>
              </a:rPr>
              <a:t>1</a:t>
            </a:r>
            <a:r>
              <a:rPr sz="2000" dirty="0"/>
              <a:t> at the top and then ordering the numbers clockwise around the triangle.</a:t>
            </a:r>
            <a:endParaRPr lang="en-US" sz="2000" dirty="0"/>
          </a:p>
          <a:p>
            <a:endParaRPr lang="en-US" sz="2800" dirty="0"/>
          </a:p>
          <a:p>
            <a:endParaRPr lang="en-US" dirty="0"/>
          </a:p>
          <a:p>
            <a:endParaRPr lang="en-US" sz="2800" dirty="0"/>
          </a:p>
          <a:p>
            <a:endParaRPr lang="en-US" sz="2800" dirty="0"/>
          </a:p>
          <a:p>
            <a:endParaRPr sz="2800" dirty="0"/>
          </a:p>
        </p:txBody>
      </p:sp>
      <p:pic>
        <p:nvPicPr>
          <p:cNvPr id="4" name="Picture 3" descr="Six circles arranged in a triangle showing 1, 5, and 3 at vertices and 6, 2, and 4 being in the middle.">
            <a:extLst>
              <a:ext uri="{FF2B5EF4-FFF2-40B4-BE49-F238E27FC236}">
                <a16:creationId xmlns:a16="http://schemas.microsoft.com/office/drawing/2014/main" id="{43DA893C-FEFD-48FF-93FF-C5E34F506D96}"/>
              </a:ext>
            </a:extLst>
          </p:cNvPr>
          <p:cNvPicPr>
            <a:picLocks noChangeAspect="1"/>
          </p:cNvPicPr>
          <p:nvPr/>
        </p:nvPicPr>
        <p:blipFill>
          <a:blip r:embed="rId2"/>
          <a:srcRect b="14490"/>
          <a:stretch>
            <a:fillRect/>
          </a:stretch>
        </p:blipFill>
        <p:spPr>
          <a:xfrm>
            <a:off x="3352800" y="2667000"/>
            <a:ext cx="2024861" cy="1676400"/>
          </a:xfrm>
          <a:prstGeom prst="rect">
            <a:avLst/>
          </a:prstGeom>
        </p:spPr>
      </p:pic>
      <p:sp>
        <p:nvSpPr>
          <p:cNvPr id="5" name="TextBox 4">
            <a:extLst>
              <a:ext uri="{FF2B5EF4-FFF2-40B4-BE49-F238E27FC236}">
                <a16:creationId xmlns:a16="http://schemas.microsoft.com/office/drawing/2014/main" id="{731E171F-9ECA-C5E6-42B8-8F4974BD0939}"/>
              </a:ext>
            </a:extLst>
          </p:cNvPr>
          <p:cNvSpPr txBox="1"/>
          <p:nvPr/>
        </p:nvSpPr>
        <p:spPr>
          <a:xfrm>
            <a:off x="3565130" y="4415135"/>
            <a:ext cx="1600200" cy="461665"/>
          </a:xfrm>
          <a:prstGeom prst="rect">
            <a:avLst/>
          </a:prstGeom>
          <a:noFill/>
        </p:spPr>
        <p:txBody>
          <a:bodyPr wrap="square">
            <a:spAutoFit/>
          </a:bodyPr>
          <a:lstStyle/>
          <a:p>
            <a:pPr algn="ctr"/>
            <a:r>
              <a:rPr lang="en-IN" sz="2400" dirty="0"/>
              <a:t>Figure 4</a:t>
            </a:r>
          </a:p>
        </p:txBody>
      </p:sp>
      <p:sp>
        <p:nvSpPr>
          <p:cNvPr id="7" name="TextBox 6">
            <a:extLst>
              <a:ext uri="{FF2B5EF4-FFF2-40B4-BE49-F238E27FC236}">
                <a16:creationId xmlns:a16="http://schemas.microsoft.com/office/drawing/2014/main" id="{479C173D-94ED-357E-A45A-D6604D4ABC5E}"/>
              </a:ext>
            </a:extLst>
          </p:cNvPr>
          <p:cNvSpPr txBox="1"/>
          <p:nvPr/>
        </p:nvSpPr>
        <p:spPr>
          <a:xfrm>
            <a:off x="457200" y="4927937"/>
            <a:ext cx="8229600" cy="1015663"/>
          </a:xfrm>
          <a:prstGeom prst="rect">
            <a:avLst/>
          </a:prstGeom>
          <a:noFill/>
        </p:spPr>
        <p:txBody>
          <a:bodyPr wrap="square">
            <a:spAutoFit/>
          </a:bodyPr>
          <a:lstStyle/>
          <a:p>
            <a:r>
              <a:rPr lang="en-US" sz="2000" dirty="0"/>
              <a:t>From our initial guess, we can see that the sum along two of the sides is </a:t>
            </a:r>
            <a:r>
              <a:rPr lang="en-US" sz="2000" dirty="0">
                <a:latin typeface="Cambria Math"/>
              </a:rPr>
              <a:t>12</a:t>
            </a:r>
            <a:r>
              <a:rPr lang="en-US" sz="2000" dirty="0"/>
              <a:t>, but not along all three sides.</a:t>
            </a:r>
          </a:p>
          <a:p>
            <a:pPr algn="ctr">
              <a:defRPr sz="2800"/>
            </a:pPr>
            <a:r>
              <a:rPr lang="en-US" sz="2000" dirty="0"/>
              <a:t>1 + 2 + 3 = 6      3 + 4 + 5 = 12       5 + 6 + 1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2: Using the Trial-and-Error Method</a:t>
            </a:r>
            <a:r>
              <a:rPr lang="en-US" sz="2900" dirty="0"/>
              <a:t>—Slide 5</a:t>
            </a:r>
            <a:endParaRPr sz="2900" dirty="0"/>
          </a:p>
        </p:txBody>
      </p:sp>
      <p:sp>
        <p:nvSpPr>
          <p:cNvPr id="3" name="Text Placeholder 2"/>
          <p:cNvSpPr>
            <a:spLocks noGrp="1"/>
          </p:cNvSpPr>
          <p:nvPr>
            <p:ph type="body" sz="quarter" idx="10"/>
          </p:nvPr>
        </p:nvSpPr>
        <p:spPr/>
        <p:txBody>
          <a:bodyPr>
            <a:normAutofit/>
          </a:bodyPr>
          <a:lstStyle/>
          <a:p>
            <a:r>
              <a:rPr sz="2800" dirty="0"/>
              <a:t>We can use this information to formulate a better second guess. Consider the possibilities of acquiring a sum of </a:t>
            </a:r>
            <a:r>
              <a:rPr sz="2800" dirty="0">
                <a:latin typeface="Cambria Math"/>
              </a:rPr>
              <a:t>12</a:t>
            </a:r>
            <a:r>
              <a:rPr sz="2800" dirty="0"/>
              <a:t> when using the numbers </a:t>
            </a:r>
            <a:r>
              <a:rPr sz="2800" dirty="0">
                <a:latin typeface="Cambria Math"/>
              </a:rPr>
              <a:t>1</a:t>
            </a:r>
            <a:r>
              <a:rPr sz="2800" dirty="0"/>
              <a:t> through </a:t>
            </a:r>
            <a:r>
              <a:rPr sz="2800" dirty="0">
                <a:latin typeface="Cambria Math"/>
              </a:rPr>
              <a:t>6</a:t>
            </a:r>
            <a:r>
              <a:rPr sz="2800" dirty="0"/>
              <a:t>. The only possible sums of </a:t>
            </a:r>
            <a:r>
              <a:rPr sz="2800" dirty="0">
                <a:latin typeface="Cambria Math"/>
              </a:rPr>
              <a:t>12</a:t>
            </a:r>
            <a:r>
              <a:rPr sz="2800" dirty="0"/>
              <a:t> using the numbers </a:t>
            </a:r>
            <a:r>
              <a:rPr sz="2800" dirty="0">
                <a:latin typeface="Cambria Math"/>
              </a:rPr>
              <a:t>1</a:t>
            </a:r>
            <a:r>
              <a:rPr sz="2800" dirty="0"/>
              <a:t> through </a:t>
            </a:r>
            <a:r>
              <a:rPr sz="2800" dirty="0">
                <a:latin typeface="Cambria Math"/>
              </a:rPr>
              <a:t>6</a:t>
            </a:r>
            <a:r>
              <a:rPr sz="2800" dirty="0"/>
              <a:t> are the following.</a:t>
            </a:r>
            <a:endParaRPr lang="en-US" sz="2800" dirty="0"/>
          </a:p>
          <a:p>
            <a:endParaRPr lang="en-US" sz="2800" dirty="0"/>
          </a:p>
          <a:p>
            <a:r>
              <a:rPr lang="en-US" dirty="0"/>
              <a:t>			1 + 5 + 6 </a:t>
            </a:r>
            <a:r>
              <a:rPr lang="en-US" dirty="0">
                <a:latin typeface="Cambria Math" panose="02040503050406030204" pitchFamily="18" charset="0"/>
              </a:rPr>
              <a:t>=</a:t>
            </a:r>
            <a:r>
              <a:rPr lang="en-US" dirty="0"/>
              <a:t> 12</a:t>
            </a:r>
          </a:p>
          <a:p>
            <a:r>
              <a:rPr lang="en-US" dirty="0">
                <a:latin typeface="Cambria Math" panose="02040503050406030204" pitchFamily="18" charset="0"/>
              </a:rPr>
              <a:t>			2 + 4 + 6 = 12</a:t>
            </a:r>
          </a:p>
          <a:p>
            <a:r>
              <a:rPr lang="en-US" dirty="0">
                <a:latin typeface="Cambria Math" panose="02040503050406030204" pitchFamily="18" charset="0"/>
              </a:rPr>
              <a:t>			3 + 4 + 5 = 12</a:t>
            </a:r>
            <a:br>
              <a:rPr lang="en-US" dirty="0">
                <a:latin typeface="Cambria Math" panose="02040503050406030204" pitchFamily="18" charset="0"/>
              </a:rPr>
            </a:br>
            <a:endParaRPr sz="2800" b="1" dirty="0"/>
          </a:p>
        </p:txBody>
      </p:sp>
    </p:spTree>
    <p:extLst>
      <p:ext uri="{BB962C8B-B14F-4D97-AF65-F5344CB8AC3E}">
        <p14:creationId xmlns:p14="http://schemas.microsoft.com/office/powerpoint/2010/main" val="1089518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a:t>
            </a:r>
            <a:r>
              <a:rPr lang="en-US" sz="2900" dirty="0"/>
              <a:t>2</a:t>
            </a:r>
            <a:r>
              <a:rPr sz="2900" dirty="0"/>
              <a:t>: Using the Trial-and-Error Method</a:t>
            </a:r>
            <a:r>
              <a:rPr lang="en-US" sz="2900" dirty="0"/>
              <a:t>—Slide 6</a:t>
            </a:r>
            <a:endParaRPr sz="2900" dirty="0"/>
          </a:p>
        </p:txBody>
      </p:sp>
      <p:sp>
        <p:nvSpPr>
          <p:cNvPr id="3" name="Text Placeholder 2"/>
          <p:cNvSpPr>
            <a:spLocks noGrp="1"/>
          </p:cNvSpPr>
          <p:nvPr>
            <p:ph type="body" sz="quarter" idx="10"/>
          </p:nvPr>
        </p:nvSpPr>
        <p:spPr/>
        <p:txBody>
          <a:bodyPr>
            <a:normAutofit/>
          </a:bodyPr>
          <a:lstStyle/>
          <a:p>
            <a:r>
              <a:rPr sz="2400" dirty="0"/>
              <a:t>Looking at our three sums, we can see that the numbers </a:t>
            </a:r>
            <a:r>
              <a:rPr sz="2400" dirty="0">
                <a:latin typeface="Cambria Math"/>
              </a:rPr>
              <a:t>4</a:t>
            </a:r>
            <a:r>
              <a:rPr sz="2400" dirty="0"/>
              <a:t>, </a:t>
            </a:r>
            <a:r>
              <a:rPr sz="2400" dirty="0">
                <a:latin typeface="Cambria Math"/>
              </a:rPr>
              <a:t>5</a:t>
            </a:r>
            <a:r>
              <a:rPr sz="2400" dirty="0"/>
              <a:t>, and </a:t>
            </a:r>
            <a:r>
              <a:rPr sz="2400" dirty="0">
                <a:latin typeface="Cambria Math"/>
              </a:rPr>
              <a:t>6</a:t>
            </a:r>
            <a:r>
              <a:rPr sz="2400" dirty="0"/>
              <a:t> are each used in two of the three sums, while the numbers </a:t>
            </a:r>
            <a:r>
              <a:rPr sz="2400" dirty="0">
                <a:latin typeface="Cambria Math"/>
              </a:rPr>
              <a:t>1</a:t>
            </a:r>
            <a:r>
              <a:rPr sz="2400" dirty="0"/>
              <a:t>, </a:t>
            </a:r>
            <a:r>
              <a:rPr sz="2400" dirty="0">
                <a:latin typeface="Cambria Math"/>
              </a:rPr>
              <a:t>2</a:t>
            </a:r>
            <a:r>
              <a:rPr sz="2400" dirty="0"/>
              <a:t>, and </a:t>
            </a:r>
            <a:r>
              <a:rPr sz="2400" dirty="0">
                <a:latin typeface="Cambria Math"/>
              </a:rPr>
              <a:t>3</a:t>
            </a:r>
            <a:r>
              <a:rPr sz="2400" dirty="0"/>
              <a:t> are used only once. This indicates that the numbers </a:t>
            </a:r>
            <a:r>
              <a:rPr sz="2400" dirty="0">
                <a:latin typeface="Cambria Math"/>
              </a:rPr>
              <a:t>4</a:t>
            </a:r>
            <a:r>
              <a:rPr sz="2400" dirty="0"/>
              <a:t>, </a:t>
            </a:r>
            <a:r>
              <a:rPr sz="2400" dirty="0">
                <a:latin typeface="Cambria Math"/>
              </a:rPr>
              <a:t>5</a:t>
            </a:r>
            <a:r>
              <a:rPr sz="2400" dirty="0"/>
              <a:t>, and </a:t>
            </a:r>
            <a:r>
              <a:rPr sz="2400" dirty="0">
                <a:latin typeface="Cambria Math"/>
              </a:rPr>
              <a:t>6</a:t>
            </a:r>
            <a:r>
              <a:rPr sz="2400" dirty="0"/>
              <a:t> should be placed in the corner circles of our triangle so that the numbers are used in two sums each.</a:t>
            </a:r>
          </a:p>
        </p:txBody>
      </p:sp>
      <p:pic>
        <p:nvPicPr>
          <p:cNvPr id="5" name="Picture 4" descr="Six circles arranged in a triangle showing 6, 5, and 4 at vertices and 1, 2, and 3 being in the middle.">
            <a:extLst>
              <a:ext uri="{FF2B5EF4-FFF2-40B4-BE49-F238E27FC236}">
                <a16:creationId xmlns:a16="http://schemas.microsoft.com/office/drawing/2014/main" id="{5C7C7E58-CADE-429B-8E49-733D7B9ABA3C}"/>
              </a:ext>
            </a:extLst>
          </p:cNvPr>
          <p:cNvPicPr>
            <a:picLocks noChangeAspect="1"/>
          </p:cNvPicPr>
          <p:nvPr/>
        </p:nvPicPr>
        <p:blipFill>
          <a:blip r:embed="rId2"/>
          <a:srcRect b="12133"/>
          <a:stretch>
            <a:fillRect/>
          </a:stretch>
        </p:blipFill>
        <p:spPr>
          <a:xfrm>
            <a:off x="3295472" y="3124201"/>
            <a:ext cx="2553056" cy="2209800"/>
          </a:xfrm>
          <a:prstGeom prst="rect">
            <a:avLst/>
          </a:prstGeom>
        </p:spPr>
      </p:pic>
      <p:sp>
        <p:nvSpPr>
          <p:cNvPr id="4" name="TextBox 3">
            <a:extLst>
              <a:ext uri="{FF2B5EF4-FFF2-40B4-BE49-F238E27FC236}">
                <a16:creationId xmlns:a16="http://schemas.microsoft.com/office/drawing/2014/main" id="{187D38C8-22B8-DEBA-859B-53EAC6853DDA}"/>
              </a:ext>
            </a:extLst>
          </p:cNvPr>
          <p:cNvSpPr txBox="1"/>
          <p:nvPr/>
        </p:nvSpPr>
        <p:spPr>
          <a:xfrm>
            <a:off x="3771900" y="5419968"/>
            <a:ext cx="1600200" cy="461665"/>
          </a:xfrm>
          <a:prstGeom prst="rect">
            <a:avLst/>
          </a:prstGeom>
          <a:noFill/>
        </p:spPr>
        <p:txBody>
          <a:bodyPr wrap="square">
            <a:spAutoFit/>
          </a:bodyPr>
          <a:lstStyle/>
          <a:p>
            <a:pPr algn="ctr"/>
            <a:r>
              <a:rPr lang="en-IN" sz="2400" dirty="0"/>
              <a:t>Figure 5</a:t>
            </a:r>
          </a:p>
        </p:txBody>
      </p:sp>
    </p:spTree>
    <p:extLst>
      <p:ext uri="{BB962C8B-B14F-4D97-AF65-F5344CB8AC3E}">
        <p14:creationId xmlns:p14="http://schemas.microsoft.com/office/powerpoint/2010/main" val="3704471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2: Using the Trial-and-Error Method</a:t>
            </a:r>
            <a:r>
              <a:rPr lang="en-US" sz="2900" dirty="0"/>
              <a:t>—Slide 7</a:t>
            </a:r>
            <a:endParaRPr sz="2900" dirty="0"/>
          </a:p>
        </p:txBody>
      </p:sp>
      <p:sp>
        <p:nvSpPr>
          <p:cNvPr id="3" name="Text Placeholder 2"/>
          <p:cNvSpPr>
            <a:spLocks noGrp="1"/>
          </p:cNvSpPr>
          <p:nvPr>
            <p:ph type="body" sz="quarter" idx="10"/>
          </p:nvPr>
        </p:nvSpPr>
        <p:spPr/>
        <p:txBody>
          <a:bodyPr>
            <a:normAutofit/>
          </a:bodyPr>
          <a:lstStyle/>
          <a:p>
            <a:pPr>
              <a:defRPr b="1"/>
            </a:pPr>
            <a:r>
              <a:rPr sz="2400" dirty="0"/>
              <a:t>Step 4: Look Back</a:t>
            </a:r>
          </a:p>
          <a:p>
            <a:r>
              <a:rPr sz="2400" dirty="0"/>
              <a:t>Now, we need to check to see that the sums of all of the sides are indeed </a:t>
            </a:r>
            <a:r>
              <a:rPr sz="2400" dirty="0">
                <a:latin typeface="Cambria Math"/>
              </a:rPr>
              <a:t>12</a:t>
            </a:r>
            <a:r>
              <a:rPr sz="2400" dirty="0"/>
              <a:t>. Now we can check our answer.</a:t>
            </a:r>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p:txBody>
      </p:sp>
      <p:pic>
        <p:nvPicPr>
          <p:cNvPr id="5" name="Picture 4" descr="A figure shows six circles labeled with numbers arranged in the form of a triangle, such that there is one circle in the first line, two circles in the second line, and three circles in the third line. The circle in the first line is labeled 6, the two circles in the second line are labeled 1 and 2, and the three circles in the third line are labeled 5, 3, and 4. Two lines are shown drawn through the numbers 6, 1, and 5, 6, 2, and 4 and 5, 3, and 4. It further shows the top of the triangle labeled,  5 plus 1 plus 6 equals to 12, the top left corner of the triangle labeled, 5 plus 3 plus 4 equals to 12, and the top right corner of the triangle labeled, 6 plus 2 plus 4 equals to 12.">
            <a:extLst>
              <a:ext uri="{FF2B5EF4-FFF2-40B4-BE49-F238E27FC236}">
                <a16:creationId xmlns:a16="http://schemas.microsoft.com/office/drawing/2014/main" id="{82D3CD88-0200-478B-993D-FC7161ADF7EF}"/>
              </a:ext>
            </a:extLst>
          </p:cNvPr>
          <p:cNvPicPr>
            <a:picLocks noChangeAspect="1"/>
          </p:cNvPicPr>
          <p:nvPr/>
        </p:nvPicPr>
        <p:blipFill>
          <a:blip r:embed="rId2"/>
          <a:srcRect b="12077"/>
          <a:stretch>
            <a:fillRect/>
          </a:stretch>
        </p:blipFill>
        <p:spPr>
          <a:xfrm>
            <a:off x="2209800" y="2209800"/>
            <a:ext cx="3667392" cy="2133600"/>
          </a:xfrm>
          <a:prstGeom prst="rect">
            <a:avLst/>
          </a:prstGeom>
        </p:spPr>
      </p:pic>
      <p:sp>
        <p:nvSpPr>
          <p:cNvPr id="4" name="TextBox 3">
            <a:extLst>
              <a:ext uri="{FF2B5EF4-FFF2-40B4-BE49-F238E27FC236}">
                <a16:creationId xmlns:a16="http://schemas.microsoft.com/office/drawing/2014/main" id="{2F6D5602-1332-35BE-0834-430DE7D8F445}"/>
              </a:ext>
            </a:extLst>
          </p:cNvPr>
          <p:cNvSpPr txBox="1"/>
          <p:nvPr/>
        </p:nvSpPr>
        <p:spPr>
          <a:xfrm>
            <a:off x="3505200" y="4191000"/>
            <a:ext cx="1600200" cy="461665"/>
          </a:xfrm>
          <a:prstGeom prst="rect">
            <a:avLst/>
          </a:prstGeom>
          <a:noFill/>
        </p:spPr>
        <p:txBody>
          <a:bodyPr wrap="square">
            <a:spAutoFit/>
          </a:bodyPr>
          <a:lstStyle/>
          <a:p>
            <a:pPr algn="ctr"/>
            <a:r>
              <a:rPr lang="en-IN" sz="2400" dirty="0"/>
              <a:t>Figure 6</a:t>
            </a:r>
          </a:p>
        </p:txBody>
      </p:sp>
      <p:sp>
        <p:nvSpPr>
          <p:cNvPr id="7" name="TextBox 6">
            <a:extLst>
              <a:ext uri="{FF2B5EF4-FFF2-40B4-BE49-F238E27FC236}">
                <a16:creationId xmlns:a16="http://schemas.microsoft.com/office/drawing/2014/main" id="{848FE81C-2EB3-C7A9-67BA-DE8925084E3F}"/>
              </a:ext>
            </a:extLst>
          </p:cNvPr>
          <p:cNvSpPr txBox="1"/>
          <p:nvPr/>
        </p:nvSpPr>
        <p:spPr>
          <a:xfrm>
            <a:off x="460074" y="4587895"/>
            <a:ext cx="8226725" cy="1508105"/>
          </a:xfrm>
          <a:prstGeom prst="rect">
            <a:avLst/>
          </a:prstGeom>
          <a:noFill/>
        </p:spPr>
        <p:txBody>
          <a:bodyPr wrap="square">
            <a:spAutoFit/>
          </a:bodyPr>
          <a:lstStyle/>
          <a:p>
            <a:r>
              <a:rPr lang="en-US" sz="2300" dirty="0"/>
              <a:t>So the sum of each side of the triangle is 12. Therefore, we have a solution. Notice that although we failed the first time we tried to arrange the numbers, we gained new information that led to our eventual success.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a:t>
            </a:r>
            <a:r>
              <a:rPr lang="en-US" dirty="0"/>
              <a:t> </a:t>
            </a:r>
            <a:r>
              <a:rPr dirty="0"/>
              <a:t>1</a:t>
            </a:r>
          </a:p>
        </p:txBody>
      </p:sp>
      <p:sp>
        <p:nvSpPr>
          <p:cNvPr id="3" name="Text Placeholder 2"/>
          <p:cNvSpPr>
            <a:spLocks noGrp="1"/>
          </p:cNvSpPr>
          <p:nvPr>
            <p:ph type="body" sz="quarter" idx="10"/>
          </p:nvPr>
        </p:nvSpPr>
        <p:spPr/>
        <p:txBody>
          <a:bodyPr>
            <a:normAutofit/>
          </a:bodyPr>
          <a:lstStyle/>
          <a:p>
            <a:r>
              <a:rPr sz="2400" dirty="0"/>
              <a:t>A magic square is a square arrangement of numbers in which the sums of all the rows, columns, and diagonals are equal. This magic square uses the numbers </a:t>
            </a:r>
            <a:r>
              <a:rPr sz="2400" dirty="0">
                <a:latin typeface="Cambria Math"/>
              </a:rPr>
              <a:t>2</a:t>
            </a:r>
            <a:r>
              <a:rPr sz="2400" dirty="0"/>
              <a:t>, </a:t>
            </a:r>
            <a:r>
              <a:rPr sz="2400" dirty="0">
                <a:latin typeface="Cambria Math"/>
              </a:rPr>
              <a:t>7</a:t>
            </a:r>
            <a:r>
              <a:rPr sz="2400" dirty="0"/>
              <a:t>, </a:t>
            </a:r>
            <a:r>
              <a:rPr sz="2400" dirty="0">
                <a:latin typeface="Cambria Math"/>
              </a:rPr>
              <a:t>12</a:t>
            </a:r>
            <a:r>
              <a:rPr sz="2400" dirty="0"/>
              <a:t>, </a:t>
            </a:r>
            <a:r>
              <a:rPr sz="2400" dirty="0">
                <a:latin typeface="Cambria Math"/>
              </a:rPr>
              <a:t>17</a:t>
            </a:r>
            <a:r>
              <a:rPr sz="2400" dirty="0"/>
              <a:t>, </a:t>
            </a:r>
            <a:r>
              <a:rPr sz="2400" dirty="0">
                <a:latin typeface="Cambria Math"/>
              </a:rPr>
              <a:t>22</a:t>
            </a:r>
            <a:r>
              <a:rPr sz="2400" dirty="0"/>
              <a:t>, </a:t>
            </a:r>
            <a:r>
              <a:rPr sz="2400" dirty="0">
                <a:latin typeface="Cambria Math"/>
              </a:rPr>
              <a:t>27</a:t>
            </a:r>
            <a:r>
              <a:rPr sz="2400" dirty="0"/>
              <a:t>, </a:t>
            </a:r>
            <a:r>
              <a:rPr sz="2400" dirty="0">
                <a:latin typeface="Cambria Math"/>
              </a:rPr>
              <a:t>32</a:t>
            </a:r>
            <a:r>
              <a:rPr sz="2400" dirty="0"/>
              <a:t>, </a:t>
            </a:r>
            <a:r>
              <a:rPr sz="2400" dirty="0">
                <a:latin typeface="Cambria Math"/>
              </a:rPr>
              <a:t>37</a:t>
            </a:r>
            <a:r>
              <a:rPr sz="2400" dirty="0"/>
              <a:t>, and </a:t>
            </a:r>
            <a:r>
              <a:rPr sz="2400" dirty="0">
                <a:latin typeface="Cambria Math"/>
              </a:rPr>
              <a:t>42</a:t>
            </a:r>
            <a:r>
              <a:rPr sz="2400" dirty="0"/>
              <a:t> only once each. Determine the placement of the missing numbers in the given magic square.</a:t>
            </a:r>
          </a:p>
        </p:txBody>
      </p:sp>
      <p:pic>
        <p:nvPicPr>
          <p:cNvPr id="5" name="Picture 4" descr="A square arrangement is shown arranged in the form of a 3 by 3 grid. The first and third square in the first row are labeled 17 and 7, respectively. The first and second square in the second row are labeled 12 and 22, respectively. The third square in the third row is labeled 27.">
            <a:extLst>
              <a:ext uri="{FF2B5EF4-FFF2-40B4-BE49-F238E27FC236}">
                <a16:creationId xmlns:a16="http://schemas.microsoft.com/office/drawing/2014/main" id="{457FDF91-6F03-43E6-B8BB-8876C8CA30EE}"/>
              </a:ext>
            </a:extLst>
          </p:cNvPr>
          <p:cNvPicPr>
            <a:picLocks noChangeAspect="1"/>
          </p:cNvPicPr>
          <p:nvPr/>
        </p:nvPicPr>
        <p:blipFill>
          <a:blip r:embed="rId2"/>
          <a:srcRect b="10768"/>
          <a:stretch>
            <a:fillRect/>
          </a:stretch>
        </p:blipFill>
        <p:spPr>
          <a:xfrm>
            <a:off x="3385800" y="2990876"/>
            <a:ext cx="1872000" cy="1822910"/>
          </a:xfrm>
          <a:prstGeom prst="rect">
            <a:avLst/>
          </a:prstGeom>
        </p:spPr>
      </p:pic>
      <p:sp>
        <p:nvSpPr>
          <p:cNvPr id="4" name="TextBox 3">
            <a:extLst>
              <a:ext uri="{FF2B5EF4-FFF2-40B4-BE49-F238E27FC236}">
                <a16:creationId xmlns:a16="http://schemas.microsoft.com/office/drawing/2014/main" id="{387608BD-4E4B-6C5E-0CA8-CE231191DB09}"/>
              </a:ext>
            </a:extLst>
          </p:cNvPr>
          <p:cNvSpPr txBox="1"/>
          <p:nvPr/>
        </p:nvSpPr>
        <p:spPr>
          <a:xfrm>
            <a:off x="3657600" y="4718510"/>
            <a:ext cx="1600200" cy="461665"/>
          </a:xfrm>
          <a:prstGeom prst="rect">
            <a:avLst/>
          </a:prstGeom>
          <a:noFill/>
        </p:spPr>
        <p:txBody>
          <a:bodyPr wrap="square">
            <a:spAutoFit/>
          </a:bodyPr>
          <a:lstStyle/>
          <a:p>
            <a:pPr algn="ctr"/>
            <a:r>
              <a:rPr lang="en-IN" sz="2400" dirty="0"/>
              <a:t>Figure 7</a:t>
            </a:r>
          </a:p>
        </p:txBody>
      </p:sp>
      <p:sp>
        <p:nvSpPr>
          <p:cNvPr id="6" name="TextBox 5">
            <a:extLst>
              <a:ext uri="{FF2B5EF4-FFF2-40B4-BE49-F238E27FC236}">
                <a16:creationId xmlns:a16="http://schemas.microsoft.com/office/drawing/2014/main" id="{E5628323-518B-4141-814A-1B6B1466DB6B}"/>
              </a:ext>
            </a:extLst>
          </p:cNvPr>
          <p:cNvSpPr txBox="1"/>
          <p:nvPr/>
        </p:nvSpPr>
        <p:spPr>
          <a:xfrm>
            <a:off x="461608" y="5459381"/>
            <a:ext cx="2891192" cy="369332"/>
          </a:xfrm>
          <a:prstGeom prst="rect">
            <a:avLst/>
          </a:prstGeom>
          <a:noFill/>
        </p:spPr>
        <p:txBody>
          <a:bodyPr wrap="square">
            <a:spAutoFit/>
          </a:bodyPr>
          <a:lstStyle/>
          <a:p>
            <a:r>
              <a:rPr lang="en-IN" sz="1800" dirty="0"/>
              <a:t>Answer: </a:t>
            </a:r>
          </a:p>
        </p:txBody>
      </p:sp>
      <p:pic>
        <p:nvPicPr>
          <p:cNvPr id="7" name="Picture 6" descr="A square arrangement is shown arranged in the form of a 3 by 3 grid. The first, second, and third squares in the first row are labeled 17, 42, and 7, respectively. The first, second, and third squares in the second row are labeled 12, 22, and 32, respectively. The first, second, and third squares in the third row are labeled 37, 2, and 27, respectively.">
            <a:extLst>
              <a:ext uri="{FF2B5EF4-FFF2-40B4-BE49-F238E27FC236}">
                <a16:creationId xmlns:a16="http://schemas.microsoft.com/office/drawing/2014/main" id="{1D71485C-194D-498F-98E5-17CBCC46E019}"/>
              </a:ext>
            </a:extLst>
          </p:cNvPr>
          <p:cNvPicPr>
            <a:picLocks noChangeAspect="1"/>
          </p:cNvPicPr>
          <p:nvPr/>
        </p:nvPicPr>
        <p:blipFill>
          <a:blip r:embed="rId3"/>
          <a:stretch>
            <a:fillRect/>
          </a:stretch>
        </p:blipFill>
        <p:spPr>
          <a:xfrm>
            <a:off x="1371600" y="4889464"/>
            <a:ext cx="1044000" cy="1054136"/>
          </a:xfrm>
          <a:prstGeom prst="rect">
            <a:avLst/>
          </a:prstGeom>
        </p:spPr>
      </p:pic>
    </p:spTree>
    <p:extLst>
      <p:ext uri="{BB962C8B-B14F-4D97-AF65-F5344CB8AC3E}">
        <p14:creationId xmlns:p14="http://schemas.microsoft.com/office/powerpoint/2010/main" val="3090906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2</a:t>
            </a:r>
            <a:endParaRPr dirty="0"/>
          </a:p>
        </p:txBody>
      </p:sp>
      <p:sp>
        <p:nvSpPr>
          <p:cNvPr id="3" name="Text Placeholder 2"/>
          <p:cNvSpPr>
            <a:spLocks noGrp="1"/>
          </p:cNvSpPr>
          <p:nvPr>
            <p:ph type="body" sz="quarter" idx="10"/>
          </p:nvPr>
        </p:nvSpPr>
        <p:spPr/>
        <p:txBody>
          <a:bodyPr>
            <a:normAutofit/>
          </a:bodyPr>
          <a:lstStyle/>
          <a:p>
            <a:r>
              <a:rPr sz="2500" dirty="0"/>
              <a:t>Magic squares are very ancient, dating back more than </a:t>
            </a:r>
            <a:r>
              <a:rPr sz="2500" dirty="0">
                <a:latin typeface="Cambria Math"/>
              </a:rPr>
              <a:t>400</a:t>
            </a:r>
            <a:r>
              <a:rPr sz="2500" dirty="0"/>
              <a:t> years according to Chinese legend. They have been associated with mythical significance, have been the center of perfect harmony and balance, and have appeared in works of art.</a:t>
            </a:r>
            <a:endParaRPr lang="en-US" sz="2500" dirty="0"/>
          </a:p>
          <a:p>
            <a:endParaRPr lang="en-IN" sz="2500" dirty="0"/>
          </a:p>
          <a:p>
            <a:endParaRPr lang="en-IN" sz="2500" dirty="0"/>
          </a:p>
          <a:p>
            <a:endParaRPr lang="en-IN" sz="2500" dirty="0"/>
          </a:p>
          <a:p>
            <a:endParaRPr lang="en-IN" sz="2500" dirty="0"/>
          </a:p>
          <a:p>
            <a:endParaRPr sz="2500" dirty="0"/>
          </a:p>
        </p:txBody>
      </p:sp>
      <p:pic>
        <p:nvPicPr>
          <p:cNvPr id="5" name="Picture 4" descr="A view of Melancholia I by Albrecht Durer.">
            <a:extLst>
              <a:ext uri="{FF2B5EF4-FFF2-40B4-BE49-F238E27FC236}">
                <a16:creationId xmlns:a16="http://schemas.microsoft.com/office/drawing/2014/main" id="{912C5F40-FA45-45D5-8D36-9FDF26B0EA38}"/>
              </a:ext>
            </a:extLst>
          </p:cNvPr>
          <p:cNvPicPr>
            <a:picLocks noChangeAspect="1"/>
          </p:cNvPicPr>
          <p:nvPr/>
        </p:nvPicPr>
        <p:blipFill>
          <a:blip r:embed="rId2"/>
          <a:srcRect b="12903"/>
          <a:stretch>
            <a:fillRect/>
          </a:stretch>
        </p:blipFill>
        <p:spPr>
          <a:xfrm>
            <a:off x="3543300" y="2749385"/>
            <a:ext cx="2057400" cy="2698915"/>
          </a:xfrm>
          <a:prstGeom prst="rect">
            <a:avLst/>
          </a:prstGeom>
        </p:spPr>
      </p:pic>
      <p:sp>
        <p:nvSpPr>
          <p:cNvPr id="4" name="TextBox 3">
            <a:extLst>
              <a:ext uri="{FF2B5EF4-FFF2-40B4-BE49-F238E27FC236}">
                <a16:creationId xmlns:a16="http://schemas.microsoft.com/office/drawing/2014/main" id="{661607B7-3F65-17EB-C0FA-5ADBE78E7C5B}"/>
              </a:ext>
            </a:extLst>
          </p:cNvPr>
          <p:cNvSpPr txBox="1"/>
          <p:nvPr/>
        </p:nvSpPr>
        <p:spPr>
          <a:xfrm>
            <a:off x="1752600" y="5484100"/>
            <a:ext cx="5638800" cy="430887"/>
          </a:xfrm>
          <a:prstGeom prst="rect">
            <a:avLst/>
          </a:prstGeom>
          <a:noFill/>
        </p:spPr>
        <p:txBody>
          <a:bodyPr wrap="square">
            <a:spAutoFit/>
          </a:bodyPr>
          <a:lstStyle/>
          <a:p>
            <a:pPr algn="ctr"/>
            <a:r>
              <a:rPr lang="en-IN" sz="2200" dirty="0"/>
              <a:t>Figure 8: Melancholia I by Albrecht Durer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Making a List</a:t>
            </a:r>
            <a:r>
              <a:rPr lang="en-US" dirty="0"/>
              <a:t>—Slide 1</a:t>
            </a:r>
            <a:endParaRPr dirty="0"/>
          </a:p>
        </p:txBody>
      </p:sp>
      <p:sp>
        <p:nvSpPr>
          <p:cNvPr id="3" name="Text Placeholder 2"/>
          <p:cNvSpPr>
            <a:spLocks noGrp="1"/>
          </p:cNvSpPr>
          <p:nvPr>
            <p:ph type="body" sz="quarter" idx="10"/>
          </p:nvPr>
        </p:nvSpPr>
        <p:spPr>
          <a:xfrm>
            <a:off x="457200" y="1029287"/>
            <a:ext cx="8229600" cy="3390313"/>
          </a:xfrm>
        </p:spPr>
        <p:txBody>
          <a:bodyPr>
            <a:normAutofit/>
          </a:bodyPr>
          <a:lstStyle/>
          <a:p>
            <a:pPr>
              <a:defRPr sz="2800"/>
            </a:pPr>
            <a:r>
              <a:rPr lang="en-US" sz="2200" dirty="0"/>
              <a:t>Stefan has four bills due this month. They are listed in Table 2. </a:t>
            </a:r>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p:txBody>
      </p:sp>
      <p:sp>
        <p:nvSpPr>
          <p:cNvPr id="6" name="TextBox 5">
            <a:extLst>
              <a:ext uri="{FF2B5EF4-FFF2-40B4-BE49-F238E27FC236}">
                <a16:creationId xmlns:a16="http://schemas.microsoft.com/office/drawing/2014/main" id="{A8508CE4-AC0A-F964-ED5C-20694BD71DC1}"/>
              </a:ext>
            </a:extLst>
          </p:cNvPr>
          <p:cNvSpPr txBox="1"/>
          <p:nvPr/>
        </p:nvSpPr>
        <p:spPr>
          <a:xfrm>
            <a:off x="2362200" y="1676400"/>
            <a:ext cx="4572000" cy="369332"/>
          </a:xfrm>
          <a:prstGeom prst="rect">
            <a:avLst/>
          </a:prstGeom>
          <a:noFill/>
        </p:spPr>
        <p:txBody>
          <a:bodyPr wrap="square">
            <a:spAutoFit/>
          </a:bodyPr>
          <a:lstStyle/>
          <a:p>
            <a:pPr algn="ctr">
              <a:defRPr sz="1800" b="1"/>
            </a:pPr>
            <a:r>
              <a:rPr lang="en-US" dirty="0"/>
              <a:t>Table 2: Stefan's Monthly Bills</a:t>
            </a:r>
          </a:p>
        </p:txBody>
      </p:sp>
      <mc:AlternateContent xmlns:mc="http://schemas.openxmlformats.org/markup-compatibility/2006" xmlns:a14="http://schemas.microsoft.com/office/drawing/2010/main">
        <mc:Choice Requires="a14">
          <p:graphicFrame>
            <p:nvGraphicFramePr>
              <p:cNvPr id="4" name="Table Placeholder 2" descr="The table contains two columns with the Bills and Amount owed.&#10;&#10;For Water bill, the amount Owed is 125 dollars,&#10;&#10;For Internet bill, the amount Owed is 80 dollars,&#10;&#10;For Electricity bill, the amount Owed is 170 dollars,&#10;&#10;For Phone bill, the amount Owed is 110 dollars,&#10;&#10;Total Amount Owed is 485 dollars">
                <a:extLst>
                  <a:ext uri="{FF2B5EF4-FFF2-40B4-BE49-F238E27FC236}">
                    <a16:creationId xmlns:a16="http://schemas.microsoft.com/office/drawing/2014/main" id="{2170855E-6472-427C-B606-B33E6CBA45F6}"/>
                  </a:ext>
                </a:extLst>
              </p:cNvPr>
              <p:cNvGraphicFramePr>
                <a:graphicFrameLocks/>
              </p:cNvGraphicFramePr>
              <p:nvPr>
                <p:extLst>
                  <p:ext uri="{D42A27DB-BD31-4B8C-83A1-F6EECF244321}">
                    <p14:modId xmlns:p14="http://schemas.microsoft.com/office/powerpoint/2010/main" val="2066313999"/>
                  </p:ext>
                </p:extLst>
              </p:nvPr>
            </p:nvGraphicFramePr>
            <p:xfrm>
              <a:off x="457200" y="21183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Bill</a:t>
                          </a:r>
                        </a:p>
                      </a:txBody>
                      <a:tcPr/>
                    </a:tc>
                    <a:tc>
                      <a:txBody>
                        <a:bodyPr/>
                        <a:lstStyle/>
                        <a:p>
                          <a:pPr algn="ctr">
                            <a:defRPr sz="1800" b="1"/>
                          </a:pPr>
                          <a:r>
                            <a:rPr dirty="0"/>
                            <a:t>Amount Owed</a:t>
                          </a:r>
                        </a:p>
                      </a:txBody>
                      <a:tcPr/>
                    </a:tc>
                    <a:extLst>
                      <a:ext uri="{0D108BD9-81ED-4DB2-BD59-A6C34878D82A}">
                        <a16:rowId xmlns:a16="http://schemas.microsoft.com/office/drawing/2014/main" val="10001"/>
                      </a:ext>
                    </a:extLst>
                  </a:tr>
                  <a:tr h="370840">
                    <a:tc>
                      <a:txBody>
                        <a:bodyPr/>
                        <a:lstStyle/>
                        <a:p>
                          <a:pPr algn="ctr">
                            <a:defRPr sz="1800"/>
                          </a:pPr>
                          <a:r>
                            <a:t>Water</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125</m:t>
                                </m:r>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r>
                            <a:t>Internet</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80</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r>
                            <a:rPr dirty="0"/>
                            <a:t>Electricity</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170</m:t>
                                </m:r>
                              </m:oMath>
                            </m:oMathPara>
                          </a14:m>
                          <a:endParaRPr dirty="0"/>
                        </a:p>
                      </a:txBody>
                      <a:tcPr/>
                    </a:tc>
                    <a:extLst>
                      <a:ext uri="{0D108BD9-81ED-4DB2-BD59-A6C34878D82A}">
                        <a16:rowId xmlns:a16="http://schemas.microsoft.com/office/drawing/2014/main" val="10004"/>
                      </a:ext>
                    </a:extLst>
                  </a:tr>
                  <a:tr h="370840">
                    <a:tc>
                      <a:txBody>
                        <a:bodyPr/>
                        <a:lstStyle/>
                        <a:p>
                          <a:pPr algn="ctr">
                            <a:defRPr sz="1800"/>
                          </a:pPr>
                          <a:r>
                            <a:rPr dirty="0"/>
                            <a:t>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110</m:t>
                                </m:r>
                              </m:oMath>
                            </m:oMathPara>
                          </a14:m>
                          <a:endParaRPr dirty="0"/>
                        </a:p>
                      </a:txBody>
                      <a:tcPr/>
                    </a:tc>
                    <a:extLst>
                      <a:ext uri="{0D108BD9-81ED-4DB2-BD59-A6C34878D82A}">
                        <a16:rowId xmlns:a16="http://schemas.microsoft.com/office/drawing/2014/main" val="10005"/>
                      </a:ext>
                    </a:extLst>
                  </a:tr>
                  <a:tr h="370840">
                    <a:tc>
                      <a:txBody>
                        <a:bodyPr/>
                        <a:lstStyle/>
                        <a:p>
                          <a:pPr algn="ctr">
                            <a:defRPr sz="1800" b="1"/>
                          </a:pPr>
                          <a:r>
                            <a:rPr dirty="0"/>
                            <a:t>Total</a:t>
                          </a: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m:t>
                                </m:r>
                                <m:r>
                                  <a:rPr sz="1800" b="1">
                                    <a:latin typeface="Cambria Math" panose="02040503050406030204" pitchFamily="18" charset="0"/>
                                  </a:rPr>
                                  <m:t>𝟒𝟖𝟓</m:t>
                                </m:r>
                              </m:oMath>
                            </m:oMathPara>
                          </a14:m>
                          <a:endParaRPr b="1" dirty="0"/>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descr="The table contains two columns with the Bills and Amount owed.&#10;&#10;For Water bill, the amount Owed is 125 dollars,&#10;&#10;For Internet bill, the amount Owed is 80 dollars,&#10;&#10;For Electricity bill, the amount Owed is 170 dollars,&#10;&#10;For Phone bill, the amount Owed is 110 dollars,&#10;&#10;Total Amount Owed is 485 dollars">
                <a:extLst>
                  <a:ext uri="{FF2B5EF4-FFF2-40B4-BE49-F238E27FC236}">
                    <a16:creationId xmlns:a16="http://schemas.microsoft.com/office/drawing/2014/main" id="{2170855E-6472-427C-B606-B33E6CBA45F6}"/>
                  </a:ext>
                </a:extLst>
              </p:cNvPr>
              <p:cNvGraphicFramePr>
                <a:graphicFrameLocks/>
              </p:cNvGraphicFramePr>
              <p:nvPr>
                <p:extLst>
                  <p:ext uri="{D42A27DB-BD31-4B8C-83A1-F6EECF244321}">
                    <p14:modId xmlns:p14="http://schemas.microsoft.com/office/powerpoint/2010/main" val="2066313999"/>
                  </p:ext>
                </p:extLst>
              </p:nvPr>
            </p:nvGraphicFramePr>
            <p:xfrm>
              <a:off x="457200" y="21183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Bill</a:t>
                          </a:r>
                        </a:p>
                      </a:txBody>
                      <a:tcPr/>
                    </a:tc>
                    <a:tc>
                      <a:txBody>
                        <a:bodyPr/>
                        <a:lstStyle/>
                        <a:p>
                          <a:pPr algn="ctr">
                            <a:defRPr sz="1800" b="1"/>
                          </a:pPr>
                          <a:r>
                            <a:rPr dirty="0"/>
                            <a:t>Amount Owed</a:t>
                          </a:r>
                        </a:p>
                      </a:txBody>
                      <a:tcPr/>
                    </a:tc>
                    <a:extLst>
                      <a:ext uri="{0D108BD9-81ED-4DB2-BD59-A6C34878D82A}">
                        <a16:rowId xmlns:a16="http://schemas.microsoft.com/office/drawing/2014/main" val="10001"/>
                      </a:ext>
                    </a:extLst>
                  </a:tr>
                  <a:tr h="370840">
                    <a:tc>
                      <a:txBody>
                        <a:bodyPr/>
                        <a:lstStyle/>
                        <a:p>
                          <a:pPr algn="ctr">
                            <a:defRPr sz="1800"/>
                          </a:pPr>
                          <a:r>
                            <a:t>Water</a:t>
                          </a:r>
                        </a:p>
                      </a:txBody>
                      <a:tcPr/>
                    </a:tc>
                    <a:tc>
                      <a:txBody>
                        <a:bodyPr/>
                        <a:lstStyle/>
                        <a:p>
                          <a:endParaRPr lang="en-US"/>
                        </a:p>
                      </a:txBody>
                      <a:tcPr>
                        <a:blipFill>
                          <a:blip r:embed="rId2"/>
                          <a:stretch>
                            <a:fillRect l="-100296" t="-108197" r="-444" b="-424590"/>
                          </a:stretch>
                        </a:blipFill>
                      </a:tcPr>
                    </a:tc>
                    <a:extLst>
                      <a:ext uri="{0D108BD9-81ED-4DB2-BD59-A6C34878D82A}">
                        <a16:rowId xmlns:a16="http://schemas.microsoft.com/office/drawing/2014/main" val="10002"/>
                      </a:ext>
                    </a:extLst>
                  </a:tr>
                  <a:tr h="370840">
                    <a:tc>
                      <a:txBody>
                        <a:bodyPr/>
                        <a:lstStyle/>
                        <a:p>
                          <a:pPr algn="ctr">
                            <a:defRPr sz="1800"/>
                          </a:pPr>
                          <a:r>
                            <a:t>Internet</a:t>
                          </a:r>
                        </a:p>
                      </a:txBody>
                      <a:tcPr/>
                    </a:tc>
                    <a:tc>
                      <a:txBody>
                        <a:bodyPr/>
                        <a:lstStyle/>
                        <a:p>
                          <a:endParaRPr lang="en-US"/>
                        </a:p>
                      </a:txBody>
                      <a:tcPr>
                        <a:blipFill>
                          <a:blip r:embed="rId2"/>
                          <a:stretch>
                            <a:fillRect l="-100296" t="-208197" r="-444" b="-324590"/>
                          </a:stretch>
                        </a:blipFill>
                      </a:tcPr>
                    </a:tc>
                    <a:extLst>
                      <a:ext uri="{0D108BD9-81ED-4DB2-BD59-A6C34878D82A}">
                        <a16:rowId xmlns:a16="http://schemas.microsoft.com/office/drawing/2014/main" val="10003"/>
                      </a:ext>
                    </a:extLst>
                  </a:tr>
                  <a:tr h="370840">
                    <a:tc>
                      <a:txBody>
                        <a:bodyPr/>
                        <a:lstStyle/>
                        <a:p>
                          <a:pPr algn="ctr">
                            <a:defRPr sz="1800"/>
                          </a:pPr>
                          <a:r>
                            <a:rPr dirty="0"/>
                            <a:t>Electricity</a:t>
                          </a:r>
                        </a:p>
                      </a:txBody>
                      <a:tcPr/>
                    </a:tc>
                    <a:tc>
                      <a:txBody>
                        <a:bodyPr/>
                        <a:lstStyle/>
                        <a:p>
                          <a:endParaRPr lang="en-US"/>
                        </a:p>
                      </a:txBody>
                      <a:tcPr>
                        <a:blipFill>
                          <a:blip r:embed="rId2"/>
                          <a:stretch>
                            <a:fillRect l="-100296" t="-308197" r="-444" b="-224590"/>
                          </a:stretch>
                        </a:blipFill>
                      </a:tcPr>
                    </a:tc>
                    <a:extLst>
                      <a:ext uri="{0D108BD9-81ED-4DB2-BD59-A6C34878D82A}">
                        <a16:rowId xmlns:a16="http://schemas.microsoft.com/office/drawing/2014/main" val="10004"/>
                      </a:ext>
                    </a:extLst>
                  </a:tr>
                  <a:tr h="370840">
                    <a:tc>
                      <a:txBody>
                        <a:bodyPr/>
                        <a:lstStyle/>
                        <a:p>
                          <a:pPr algn="ctr">
                            <a:defRPr sz="1800"/>
                          </a:pPr>
                          <a:r>
                            <a:rPr dirty="0"/>
                            <a:t>Phone</a:t>
                          </a:r>
                        </a:p>
                      </a:txBody>
                      <a:tcPr/>
                    </a:tc>
                    <a:tc>
                      <a:txBody>
                        <a:bodyPr/>
                        <a:lstStyle/>
                        <a:p>
                          <a:endParaRPr lang="en-US"/>
                        </a:p>
                      </a:txBody>
                      <a:tcPr>
                        <a:blipFill>
                          <a:blip r:embed="rId2"/>
                          <a:stretch>
                            <a:fillRect l="-100296" t="-408197" r="-444" b="-124590"/>
                          </a:stretch>
                        </a:blipFill>
                      </a:tcPr>
                    </a:tc>
                    <a:extLst>
                      <a:ext uri="{0D108BD9-81ED-4DB2-BD59-A6C34878D82A}">
                        <a16:rowId xmlns:a16="http://schemas.microsoft.com/office/drawing/2014/main" val="10005"/>
                      </a:ext>
                    </a:extLst>
                  </a:tr>
                  <a:tr h="370840">
                    <a:tc>
                      <a:txBody>
                        <a:bodyPr/>
                        <a:lstStyle/>
                        <a:p>
                          <a:pPr algn="ctr">
                            <a:defRPr sz="1800" b="1"/>
                          </a:pPr>
                          <a:r>
                            <a:rPr dirty="0"/>
                            <a:t>Total</a:t>
                          </a:r>
                        </a:p>
                      </a:txBody>
                      <a:tcPr/>
                    </a:tc>
                    <a:tc>
                      <a:txBody>
                        <a:bodyPr/>
                        <a:lstStyle/>
                        <a:p>
                          <a:endParaRPr lang="en-US"/>
                        </a:p>
                      </a:txBody>
                      <a:tcPr>
                        <a:blipFill>
                          <a:blip r:embed="rId2"/>
                          <a:stretch>
                            <a:fillRect l="-100296" t="-508197" r="-444" b="-24590"/>
                          </a:stretch>
                        </a:blipFill>
                      </a:tcPr>
                    </a:tc>
                    <a:extLst>
                      <a:ext uri="{0D108BD9-81ED-4DB2-BD59-A6C34878D82A}">
                        <a16:rowId xmlns:a16="http://schemas.microsoft.com/office/drawing/2014/main" val="10006"/>
                      </a:ext>
                    </a:extLst>
                  </a:tr>
                </a:tbl>
              </a:graphicData>
            </a:graphic>
          </p:graphicFrame>
        </mc:Fallback>
      </mc:AlternateContent>
      <p:sp>
        <p:nvSpPr>
          <p:cNvPr id="8" name="TextBox 7">
            <a:extLst>
              <a:ext uri="{FF2B5EF4-FFF2-40B4-BE49-F238E27FC236}">
                <a16:creationId xmlns:a16="http://schemas.microsoft.com/office/drawing/2014/main" id="{BCEDFDC6-C7F1-206A-3920-324AF9A10C4A}"/>
              </a:ext>
            </a:extLst>
          </p:cNvPr>
          <p:cNvSpPr txBox="1"/>
          <p:nvPr/>
        </p:nvSpPr>
        <p:spPr>
          <a:xfrm>
            <a:off x="419100" y="4719935"/>
            <a:ext cx="8305800" cy="923330"/>
          </a:xfrm>
          <a:prstGeom prst="rect">
            <a:avLst/>
          </a:prstGeom>
          <a:noFill/>
        </p:spPr>
        <p:txBody>
          <a:bodyPr wrap="square">
            <a:spAutoFit/>
          </a:bodyPr>
          <a:lstStyle/>
          <a:p>
            <a:pPr>
              <a:defRPr sz="2800"/>
            </a:pPr>
            <a:r>
              <a:rPr lang="en-US" sz="1800" dirty="0"/>
              <a:t>Stefan only has $350 available to pay his bills. Each company imposes a $25 late fee if the bill is not paid on time. Is it possible for Stefan to pay three of the four bills in order to incur only one late fee? </a:t>
            </a:r>
          </a:p>
        </p:txBody>
      </p:sp>
    </p:spTree>
    <p:extLst>
      <p:ext uri="{BB962C8B-B14F-4D97-AF65-F5344CB8AC3E}">
        <p14:creationId xmlns:p14="http://schemas.microsoft.com/office/powerpoint/2010/main" val="24735670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Making a List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Understand the Problem</a:t>
            </a:r>
          </a:p>
          <a:p>
            <a:pPr>
              <a:defRPr sz="2800"/>
            </a:pPr>
            <a:r>
              <a:rPr sz="2800" dirty="0"/>
              <a:t>The problem is asking us whether there is a way to add three of the values from the set of four values and end up with a total that is less than or equal to a particular number (in this case, </a:t>
            </a:r>
            <a:r>
              <a:rPr lang="en-US" sz="2800" dirty="0"/>
              <a:t>$350</a:t>
            </a:r>
            <a:r>
              <a:rPr sz="2800" dirty="0"/>
              <a:t>). Notice that the amount of the late fee is given in the problem but is not needed in order to answer the question.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Making a List</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sz="2800"/>
              <a:t>Step 2: Devise a Plan</a:t>
            </a:r>
          </a:p>
          <a:p>
            <a:r>
              <a:rPr sz="2800"/>
              <a:t>To solve this problem, we can make a list of all the possible ways we can add up three of the four bills. We can then check the total to see if it is less than or equal to the amount Stefan has available. We will use a table here, but you can organize your list in any way you would like.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Making a List</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dirty="0"/>
              <a:t>Step 3: Carry Out the Plan</a:t>
            </a:r>
          </a:p>
          <a:p>
            <a:r>
              <a:rPr sz="2000" dirty="0"/>
              <a:t>There are four ways to group three bills at a time. Each of these combinations is listed in the leftmost column in Table 3.</a:t>
            </a:r>
          </a:p>
          <a:p>
            <a:pPr>
              <a:defRPr sz="2800"/>
            </a:pPr>
            <a:r>
              <a:rPr sz="2000" dirty="0"/>
              <a:t>After adding up the total of each of the possible groups of three, we see that the second row is the only one less than Stefan's available </a:t>
            </a:r>
            <a:r>
              <a:rPr lang="en-US" sz="2000" dirty="0"/>
              <a:t>$350.</a:t>
            </a:r>
            <a:r>
              <a:rPr sz="2000" dirty="0"/>
              <a:t> This means that yes, it is possible for Stefan to cover three of his bills and only incur one late fee.</a:t>
            </a:r>
          </a:p>
        </p:txBody>
      </p:sp>
      <p:sp>
        <p:nvSpPr>
          <p:cNvPr id="6" name="TextBox 5">
            <a:extLst>
              <a:ext uri="{FF2B5EF4-FFF2-40B4-BE49-F238E27FC236}">
                <a16:creationId xmlns:a16="http://schemas.microsoft.com/office/drawing/2014/main" id="{F4B04810-73B2-7EBD-4F86-017E4549C094}"/>
              </a:ext>
            </a:extLst>
          </p:cNvPr>
          <p:cNvSpPr txBox="1"/>
          <p:nvPr/>
        </p:nvSpPr>
        <p:spPr>
          <a:xfrm>
            <a:off x="2286000" y="3636200"/>
            <a:ext cx="4572000" cy="369332"/>
          </a:xfrm>
          <a:prstGeom prst="rect">
            <a:avLst/>
          </a:prstGeom>
          <a:noFill/>
        </p:spPr>
        <p:txBody>
          <a:bodyPr wrap="square">
            <a:spAutoFit/>
          </a:bodyPr>
          <a:lstStyle/>
          <a:p>
            <a:pPr algn="ctr">
              <a:defRPr sz="1800" b="1"/>
            </a:pPr>
            <a:r>
              <a:rPr lang="en-IN" dirty="0"/>
              <a:t>Table 3: Bill Combinations</a:t>
            </a:r>
          </a:p>
        </p:txBody>
      </p:sp>
      <mc:AlternateContent xmlns:mc="http://schemas.openxmlformats.org/markup-compatibility/2006" xmlns:a14="http://schemas.microsoft.com/office/drawing/2010/main">
        <mc:Choice Requires="a14">
          <p:graphicFrame>
            <p:nvGraphicFramePr>
              <p:cNvPr id="5" name="Table Placeholder 2" descr="Table have 3 columns &quot;Bills Covered&quot;, &quot;Sum&quot;,  and &quot;Total&quot;&#10;Row One:&#10;Bills Covered: Water, Internet, Electricity,&#10;Sum: 125 dollars plus 80 dollars plus 170 dollars,&#10;Total: 375 dollars.&#10;&#10;Row Two:&#10;Bills Covered: Water, Internet, Phone,&#10;Sum: 125 dollars plus 80 dollars plus 110 dollars,&#10;Total: 315 dollars.&#10;&#10;Row Three:&#10;Bills Covered: Water, Electricity, Phone,&#10;Sum: 125 dollars plus 170 dollars plus 110 dollars,&#10;Total: 405 dollars.&#10;&#10;Row Four:&#10;Bills Covered: Internet, Electricity, Phone,&#10;Sum: 80 dollars plus 170 dollars plus 110 dollars,&#10;Total: 360 dollars.">
                <a:extLst>
                  <a:ext uri="{FF2B5EF4-FFF2-40B4-BE49-F238E27FC236}">
                    <a16:creationId xmlns:a16="http://schemas.microsoft.com/office/drawing/2014/main" id="{F30E7C23-4720-4564-97FC-CC8B6CD0691F}"/>
                  </a:ext>
                </a:extLst>
              </p:cNvPr>
              <p:cNvGraphicFramePr>
                <a:graphicFrameLocks/>
              </p:cNvGraphicFramePr>
              <p:nvPr>
                <p:extLst>
                  <p:ext uri="{D42A27DB-BD31-4B8C-83A1-F6EECF244321}">
                    <p14:modId xmlns:p14="http://schemas.microsoft.com/office/powerpoint/2010/main" val="51234725"/>
                  </p:ext>
                </p:extLst>
              </p:nvPr>
            </p:nvGraphicFramePr>
            <p:xfrm>
              <a:off x="571500" y="4038600"/>
              <a:ext cx="8001000" cy="18288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46911">
                    <a:tc>
                      <a:txBody>
                        <a:bodyPr/>
                        <a:lstStyle/>
                        <a:p>
                          <a:pPr algn="ctr">
                            <a:defRPr sz="1800" b="1"/>
                          </a:pPr>
                          <a:r>
                            <a:rPr dirty="0"/>
                            <a:t>Bills Covered</a:t>
                          </a:r>
                        </a:p>
                      </a:txBody>
                      <a:tcPr/>
                    </a:tc>
                    <a:tc>
                      <a:txBody>
                        <a:bodyPr/>
                        <a:lstStyle/>
                        <a:p>
                          <a:pPr algn="ctr">
                            <a:defRPr sz="1800" b="1"/>
                          </a:pPr>
                          <a:r>
                            <a:t>Sum</a:t>
                          </a:r>
                        </a:p>
                      </a:txBody>
                      <a:tcPr/>
                    </a:tc>
                    <a:tc>
                      <a:txBody>
                        <a:bodyPr/>
                        <a:lstStyle/>
                        <a:p>
                          <a:pPr algn="ctr">
                            <a:defRPr sz="1800" b="1"/>
                          </a:pPr>
                          <a:r>
                            <a:rPr dirty="0"/>
                            <a:t>Total</a:t>
                          </a:r>
                        </a:p>
                      </a:txBody>
                      <a:tcPr/>
                    </a:tc>
                    <a:extLst>
                      <a:ext uri="{0D108BD9-81ED-4DB2-BD59-A6C34878D82A}">
                        <a16:rowId xmlns:a16="http://schemas.microsoft.com/office/drawing/2014/main" val="10001"/>
                      </a:ext>
                    </a:extLst>
                  </a:tr>
                  <a:tr h="346911">
                    <a:tc>
                      <a:txBody>
                        <a:bodyPr/>
                        <a:lstStyle/>
                        <a:p>
                          <a:pPr algn="ctr">
                            <a:defRPr sz="1800"/>
                          </a:pPr>
                          <a:r>
                            <a:t>Water, Internet, Electricity</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$125+$80+$170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$375</m:t>
                                </m:r>
                              </m:oMath>
                            </m:oMathPara>
                          </a14:m>
                          <a:endParaRPr dirty="0"/>
                        </a:p>
                      </a:txBody>
                      <a:tcPr/>
                    </a:tc>
                    <a:extLst>
                      <a:ext uri="{0D108BD9-81ED-4DB2-BD59-A6C34878D82A}">
                        <a16:rowId xmlns:a16="http://schemas.microsoft.com/office/drawing/2014/main" val="10002"/>
                      </a:ext>
                    </a:extLst>
                  </a:tr>
                  <a:tr h="346911">
                    <a:tc>
                      <a:txBody>
                        <a:bodyPr/>
                        <a:lstStyle/>
                        <a:p>
                          <a:pPr algn="ctr">
                            <a:defRPr sz="1800"/>
                          </a:pPr>
                          <a:r>
                            <a:rPr dirty="0"/>
                            <a:t>Water, Internet,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$125+$80+$110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$315</m:t>
                                </m:r>
                              </m:oMath>
                            </m:oMathPara>
                          </a14:m>
                          <a:endParaRPr/>
                        </a:p>
                      </a:txBody>
                      <a:tcPr/>
                    </a:tc>
                    <a:extLst>
                      <a:ext uri="{0D108BD9-81ED-4DB2-BD59-A6C34878D82A}">
                        <a16:rowId xmlns:a16="http://schemas.microsoft.com/office/drawing/2014/main" val="10003"/>
                      </a:ext>
                    </a:extLst>
                  </a:tr>
                  <a:tr h="346911">
                    <a:tc>
                      <a:txBody>
                        <a:bodyPr/>
                        <a:lstStyle/>
                        <a:p>
                          <a:pPr algn="ctr">
                            <a:defRPr sz="1800"/>
                          </a:pPr>
                          <a:r>
                            <a:t>Water, Electricity,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$125+$170+$110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$405</m:t>
                                </m:r>
                              </m:oMath>
                            </m:oMathPara>
                          </a14:m>
                          <a:endParaRPr/>
                        </a:p>
                      </a:txBody>
                      <a:tcPr/>
                    </a:tc>
                    <a:extLst>
                      <a:ext uri="{0D108BD9-81ED-4DB2-BD59-A6C34878D82A}">
                        <a16:rowId xmlns:a16="http://schemas.microsoft.com/office/drawing/2014/main" val="10004"/>
                      </a:ext>
                    </a:extLst>
                  </a:tr>
                  <a:tr h="346911">
                    <a:tc>
                      <a:txBody>
                        <a:bodyPr/>
                        <a:lstStyle/>
                        <a:p>
                          <a:pPr algn="ctr">
                            <a:defRPr sz="1800"/>
                          </a:pPr>
                          <a:r>
                            <a:t>Internet, Electricity,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$80+$170+$110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$360</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5" name="Table Placeholder 2" descr="Table have 3 columns &quot;Bills Covered&quot;, &quot;Sum&quot;,  and &quot;Total&quot;&#10;Row One:&#10;Bills Covered: Water, Internet, Electricity,&#10;Sum: 125 dollars plus 80 dollars plus 170 dollars,&#10;Total: 375 dollars.&#10;&#10;Row Two:&#10;Bills Covered: Water, Internet, Phone,&#10;Sum: 125 dollars plus 80 dollars plus 110 dollars,&#10;Total: 315 dollars.&#10;&#10;Row Three:&#10;Bills Covered: Water, Electricity, Phone,&#10;Sum: 125 dollars plus 170 dollars plus 110 dollars,&#10;Total: 405 dollars.&#10;&#10;Row Four:&#10;Bills Covered: Internet, Electricity, Phone,&#10;Sum: 80 dollars plus 170 dollars plus 110 dollars,&#10;Total: 360 dollars.">
                <a:extLst>
                  <a:ext uri="{FF2B5EF4-FFF2-40B4-BE49-F238E27FC236}">
                    <a16:creationId xmlns:a16="http://schemas.microsoft.com/office/drawing/2014/main" id="{F30E7C23-4720-4564-97FC-CC8B6CD0691F}"/>
                  </a:ext>
                </a:extLst>
              </p:cNvPr>
              <p:cNvGraphicFramePr>
                <a:graphicFrameLocks/>
              </p:cNvGraphicFramePr>
              <p:nvPr>
                <p:extLst>
                  <p:ext uri="{D42A27DB-BD31-4B8C-83A1-F6EECF244321}">
                    <p14:modId xmlns:p14="http://schemas.microsoft.com/office/powerpoint/2010/main" val="51234725"/>
                  </p:ext>
                </p:extLst>
              </p:nvPr>
            </p:nvGraphicFramePr>
            <p:xfrm>
              <a:off x="571500" y="4038600"/>
              <a:ext cx="8001000" cy="18288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65760">
                    <a:tc>
                      <a:txBody>
                        <a:bodyPr/>
                        <a:lstStyle/>
                        <a:p>
                          <a:pPr algn="ctr">
                            <a:defRPr sz="1800" b="1"/>
                          </a:pPr>
                          <a:r>
                            <a:rPr dirty="0"/>
                            <a:t>Bills Covered</a:t>
                          </a:r>
                        </a:p>
                      </a:txBody>
                      <a:tcPr/>
                    </a:tc>
                    <a:tc>
                      <a:txBody>
                        <a:bodyPr/>
                        <a:lstStyle/>
                        <a:p>
                          <a:pPr algn="ctr">
                            <a:defRPr sz="1800" b="1"/>
                          </a:pPr>
                          <a:r>
                            <a:t>Sum</a:t>
                          </a:r>
                        </a:p>
                      </a:txBody>
                      <a:tcPr/>
                    </a:tc>
                    <a:tc>
                      <a:txBody>
                        <a:bodyPr/>
                        <a:lstStyle/>
                        <a:p>
                          <a:pPr algn="ctr">
                            <a:defRPr sz="1800" b="1"/>
                          </a:pPr>
                          <a:r>
                            <a:rPr dirty="0"/>
                            <a:t>Total</a:t>
                          </a:r>
                        </a:p>
                      </a:txBody>
                      <a:tcPr/>
                    </a:tc>
                    <a:extLst>
                      <a:ext uri="{0D108BD9-81ED-4DB2-BD59-A6C34878D82A}">
                        <a16:rowId xmlns:a16="http://schemas.microsoft.com/office/drawing/2014/main" val="10001"/>
                      </a:ext>
                    </a:extLst>
                  </a:tr>
                  <a:tr h="365760">
                    <a:tc>
                      <a:txBody>
                        <a:bodyPr/>
                        <a:lstStyle/>
                        <a:p>
                          <a:pPr algn="ctr">
                            <a:defRPr sz="1800"/>
                          </a:pPr>
                          <a:r>
                            <a:t>Water, Internet, Electricity</a:t>
                          </a:r>
                        </a:p>
                      </a:txBody>
                      <a:tcPr/>
                    </a:tc>
                    <a:tc>
                      <a:txBody>
                        <a:bodyPr/>
                        <a:lstStyle/>
                        <a:p>
                          <a:endParaRPr lang="en-US"/>
                        </a:p>
                      </a:txBody>
                      <a:tcPr>
                        <a:blipFill>
                          <a:blip r:embed="rId2"/>
                          <a:stretch>
                            <a:fillRect l="-100228" t="-108333" r="-100457" b="-326667"/>
                          </a:stretch>
                        </a:blipFill>
                      </a:tcPr>
                    </a:tc>
                    <a:tc>
                      <a:txBody>
                        <a:bodyPr/>
                        <a:lstStyle/>
                        <a:p>
                          <a:endParaRPr lang="en-US"/>
                        </a:p>
                      </a:txBody>
                      <a:tcPr>
                        <a:blipFill>
                          <a:blip r:embed="rId2"/>
                          <a:stretch>
                            <a:fillRect l="-200228" t="-108333" r="-457" b="-326667"/>
                          </a:stretch>
                        </a:blipFill>
                      </a:tcPr>
                    </a:tc>
                    <a:extLst>
                      <a:ext uri="{0D108BD9-81ED-4DB2-BD59-A6C34878D82A}">
                        <a16:rowId xmlns:a16="http://schemas.microsoft.com/office/drawing/2014/main" val="10002"/>
                      </a:ext>
                    </a:extLst>
                  </a:tr>
                  <a:tr h="365760">
                    <a:tc>
                      <a:txBody>
                        <a:bodyPr/>
                        <a:lstStyle/>
                        <a:p>
                          <a:pPr algn="ctr">
                            <a:defRPr sz="1800"/>
                          </a:pPr>
                          <a:r>
                            <a:rPr dirty="0"/>
                            <a:t>Water, Internet, Phone</a:t>
                          </a:r>
                        </a:p>
                      </a:txBody>
                      <a:tcPr/>
                    </a:tc>
                    <a:tc>
                      <a:txBody>
                        <a:bodyPr/>
                        <a:lstStyle/>
                        <a:p>
                          <a:endParaRPr lang="en-US"/>
                        </a:p>
                      </a:txBody>
                      <a:tcPr>
                        <a:blipFill>
                          <a:blip r:embed="rId2"/>
                          <a:stretch>
                            <a:fillRect l="-100228" t="-204918" r="-100457" b="-221311"/>
                          </a:stretch>
                        </a:blipFill>
                      </a:tcPr>
                    </a:tc>
                    <a:tc>
                      <a:txBody>
                        <a:bodyPr/>
                        <a:lstStyle/>
                        <a:p>
                          <a:endParaRPr lang="en-US"/>
                        </a:p>
                      </a:txBody>
                      <a:tcPr>
                        <a:blipFill>
                          <a:blip r:embed="rId2"/>
                          <a:stretch>
                            <a:fillRect l="-200228" t="-204918" r="-457" b="-221311"/>
                          </a:stretch>
                        </a:blipFill>
                      </a:tcPr>
                    </a:tc>
                    <a:extLst>
                      <a:ext uri="{0D108BD9-81ED-4DB2-BD59-A6C34878D82A}">
                        <a16:rowId xmlns:a16="http://schemas.microsoft.com/office/drawing/2014/main" val="10003"/>
                      </a:ext>
                    </a:extLst>
                  </a:tr>
                  <a:tr h="365760">
                    <a:tc>
                      <a:txBody>
                        <a:bodyPr/>
                        <a:lstStyle/>
                        <a:p>
                          <a:pPr algn="ctr">
                            <a:defRPr sz="1800"/>
                          </a:pPr>
                          <a:r>
                            <a:t>Water, Electricity, Phone</a:t>
                          </a:r>
                        </a:p>
                      </a:txBody>
                      <a:tcPr/>
                    </a:tc>
                    <a:tc>
                      <a:txBody>
                        <a:bodyPr/>
                        <a:lstStyle/>
                        <a:p>
                          <a:endParaRPr lang="en-US"/>
                        </a:p>
                      </a:txBody>
                      <a:tcPr>
                        <a:blipFill>
                          <a:blip r:embed="rId2"/>
                          <a:stretch>
                            <a:fillRect l="-100228" t="-310000" r="-100457" b="-125000"/>
                          </a:stretch>
                        </a:blipFill>
                      </a:tcPr>
                    </a:tc>
                    <a:tc>
                      <a:txBody>
                        <a:bodyPr/>
                        <a:lstStyle/>
                        <a:p>
                          <a:endParaRPr lang="en-US"/>
                        </a:p>
                      </a:txBody>
                      <a:tcPr>
                        <a:blipFill>
                          <a:blip r:embed="rId2"/>
                          <a:stretch>
                            <a:fillRect l="-200228" t="-310000" r="-457" b="-125000"/>
                          </a:stretch>
                        </a:blipFill>
                      </a:tcPr>
                    </a:tc>
                    <a:extLst>
                      <a:ext uri="{0D108BD9-81ED-4DB2-BD59-A6C34878D82A}">
                        <a16:rowId xmlns:a16="http://schemas.microsoft.com/office/drawing/2014/main" val="10004"/>
                      </a:ext>
                    </a:extLst>
                  </a:tr>
                  <a:tr h="365760">
                    <a:tc>
                      <a:txBody>
                        <a:bodyPr/>
                        <a:lstStyle/>
                        <a:p>
                          <a:pPr algn="ctr">
                            <a:defRPr sz="1800"/>
                          </a:pPr>
                          <a:r>
                            <a:t>Internet, Electricity, Phone</a:t>
                          </a:r>
                        </a:p>
                      </a:txBody>
                      <a:tcPr/>
                    </a:tc>
                    <a:tc>
                      <a:txBody>
                        <a:bodyPr/>
                        <a:lstStyle/>
                        <a:p>
                          <a:endParaRPr lang="en-US"/>
                        </a:p>
                      </a:txBody>
                      <a:tcPr>
                        <a:blipFill>
                          <a:blip r:embed="rId2"/>
                          <a:stretch>
                            <a:fillRect l="-100228" t="-410000" r="-100457" b="-25000"/>
                          </a:stretch>
                        </a:blipFill>
                      </a:tcPr>
                    </a:tc>
                    <a:tc>
                      <a:txBody>
                        <a:bodyPr/>
                        <a:lstStyle/>
                        <a:p>
                          <a:endParaRPr lang="en-US"/>
                        </a:p>
                      </a:txBody>
                      <a:tcPr>
                        <a:blipFill>
                          <a:blip r:embed="rId2"/>
                          <a:stretch>
                            <a:fillRect l="-200228" t="-410000" r="-457" b="-25000"/>
                          </a:stretch>
                        </a:blipFill>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Pólya’s Problem-Solving Technique—Slide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A great discovery solves a great problem</a:t>
                </a:r>
                <a14:m>
                  <m:oMath xmlns:m="http://schemas.openxmlformats.org/officeDocument/2006/math">
                    <m:r>
                      <a:rPr lang="en-US" i="1" dirty="0" smtClean="0">
                        <a:latin typeface="Cambria Math" panose="02040503050406030204" pitchFamily="18" charset="0"/>
                      </a:rPr>
                      <m:t>…</m:t>
                    </m:r>
                  </m:oMath>
                </a14:m>
                <a:r>
                  <a:rPr lang="en-US" dirty="0"/>
                  <a:t> Your problem may be modest; but if it challenges your curiosity and brings into play your inventive faculties, and if you solve it by your own means, you may experience the tension and enjoy the </a:t>
                </a:r>
                <a:r>
                  <a:rPr lang="en-IN" dirty="0"/>
                  <a:t>triumph of the discovery.  </a:t>
                </a:r>
              </a:p>
              <a:p>
                <a:r>
                  <a:rPr lang="en-US" dirty="0"/>
                  <a:t>		—George </a:t>
                </a:r>
                <a:r>
                  <a:rPr lang="en-US" dirty="0" err="1"/>
                  <a:t>Pólya</a:t>
                </a:r>
                <a:r>
                  <a:rPr lang="en-US" dirty="0"/>
                  <a:t>, </a:t>
                </a:r>
                <a:r>
                  <a:rPr lang="en-US" i="1" dirty="0"/>
                  <a:t>How to Solve It </a:t>
                </a:r>
                <a:endParaRPr i="1"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a:stretch>
              </a:blipFill>
            </p:spPr>
            <p:txBody>
              <a:bodyPr/>
              <a:lstStyle/>
              <a:p>
                <a:r>
                  <a:rPr lang="en-IN">
                    <a:noFill/>
                  </a:rPr>
                  <a:t> </a:t>
                </a:r>
              </a:p>
            </p:txBody>
          </p:sp>
        </mc:Fallback>
      </mc:AlternateContent>
    </p:spTree>
    <p:extLst>
      <p:ext uri="{BB962C8B-B14F-4D97-AF65-F5344CB8AC3E}">
        <p14:creationId xmlns:p14="http://schemas.microsoft.com/office/powerpoint/2010/main" val="105444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Making a List</a:t>
            </a:r>
            <a:r>
              <a:rPr lang="en-US" dirty="0"/>
              <a:t>—Slide 5</a:t>
            </a:r>
            <a:endParaRPr dirty="0"/>
          </a:p>
        </p:txBody>
      </p:sp>
      <p:sp>
        <p:nvSpPr>
          <p:cNvPr id="6" name="TextBox 5">
            <a:extLst>
              <a:ext uri="{FF2B5EF4-FFF2-40B4-BE49-F238E27FC236}">
                <a16:creationId xmlns:a16="http://schemas.microsoft.com/office/drawing/2014/main" id="{B05678FB-B820-0486-78EA-F58B1560FD26}"/>
              </a:ext>
            </a:extLst>
          </p:cNvPr>
          <p:cNvSpPr txBox="1"/>
          <p:nvPr/>
        </p:nvSpPr>
        <p:spPr>
          <a:xfrm>
            <a:off x="2286000" y="1196362"/>
            <a:ext cx="4572000" cy="369332"/>
          </a:xfrm>
          <a:prstGeom prst="rect">
            <a:avLst/>
          </a:prstGeom>
          <a:noFill/>
        </p:spPr>
        <p:txBody>
          <a:bodyPr wrap="square">
            <a:spAutoFit/>
          </a:bodyPr>
          <a:lstStyle/>
          <a:p>
            <a:pPr algn="ctr">
              <a:defRPr sz="1800" b="1"/>
            </a:pPr>
            <a:r>
              <a:rPr lang="en-IN" dirty="0"/>
              <a:t>Table 3: Bill Combinations</a:t>
            </a:r>
          </a:p>
        </p:txBody>
      </p:sp>
      <mc:AlternateContent xmlns:mc="http://schemas.openxmlformats.org/markup-compatibility/2006" xmlns:a14="http://schemas.microsoft.com/office/drawing/2010/main">
        <mc:Choice Requires="a14">
          <p:graphicFrame>
            <p:nvGraphicFramePr>
              <p:cNvPr id="4" name="Table Placeholder 2" descr="Table have 3 columns &quot;Bills Covered&quot;, &quot;Sum&quot;, &quot;Total&quot;&#10;Row One&#10;Bills Covered: Water, Internet, Electricity&#10;Sum: 125 dollars plus 80 dollars plus 170 dollars&#10;Total: 375 dollars&#10;Row Two&#10;Bills Covered: Water, Internet, Phone&#10;Sum: 125 dollars plus 80 dollars plus 110 dollars&#10;Total: 315 dollars&#10;Row Three&#10;Bills Covered: Water, Electricity, Phone&#10;Sum: 125 dollars plus 170 dollars plus 110 dollars&#10;Total: 405 dollars&#10;Row Four&#10;Bills Covered: Internet, Electricity, Phone&#10;Sum: 80 dollars plus 170 dollars plus 110 dollars&#10;Total: 360 dollars">
                <a:extLst>
                  <a:ext uri="{FF2B5EF4-FFF2-40B4-BE49-F238E27FC236}">
                    <a16:creationId xmlns:a16="http://schemas.microsoft.com/office/drawing/2014/main" id="{876AC59C-B765-41F6-B49D-125A4605BE96}"/>
                  </a:ext>
                </a:extLst>
              </p:cNvPr>
              <p:cNvGraphicFramePr>
                <a:graphicFrameLocks/>
              </p:cNvGraphicFramePr>
              <p:nvPr>
                <p:extLst>
                  <p:ext uri="{D42A27DB-BD31-4B8C-83A1-F6EECF244321}">
                    <p14:modId xmlns:p14="http://schemas.microsoft.com/office/powerpoint/2010/main" val="1310540580"/>
                  </p:ext>
                </p:extLst>
              </p:nvPr>
            </p:nvGraphicFramePr>
            <p:xfrm>
              <a:off x="571500" y="1600200"/>
              <a:ext cx="8001000" cy="18288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46911">
                    <a:tc>
                      <a:txBody>
                        <a:bodyPr/>
                        <a:lstStyle/>
                        <a:p>
                          <a:pPr algn="ctr">
                            <a:defRPr sz="1800" b="1"/>
                          </a:pPr>
                          <a:r>
                            <a:rPr dirty="0"/>
                            <a:t>Bills Covered</a:t>
                          </a:r>
                        </a:p>
                      </a:txBody>
                      <a:tcPr/>
                    </a:tc>
                    <a:tc>
                      <a:txBody>
                        <a:bodyPr/>
                        <a:lstStyle/>
                        <a:p>
                          <a:pPr algn="ctr">
                            <a:defRPr sz="1800" b="1"/>
                          </a:pPr>
                          <a:r>
                            <a:t>Sum</a:t>
                          </a:r>
                        </a:p>
                      </a:txBody>
                      <a:tcPr/>
                    </a:tc>
                    <a:tc>
                      <a:txBody>
                        <a:bodyPr/>
                        <a:lstStyle/>
                        <a:p>
                          <a:pPr algn="ctr">
                            <a:defRPr sz="1800" b="1"/>
                          </a:pPr>
                          <a:r>
                            <a:rPr dirty="0"/>
                            <a:t>Total</a:t>
                          </a:r>
                        </a:p>
                      </a:txBody>
                      <a:tcPr/>
                    </a:tc>
                    <a:extLst>
                      <a:ext uri="{0D108BD9-81ED-4DB2-BD59-A6C34878D82A}">
                        <a16:rowId xmlns:a16="http://schemas.microsoft.com/office/drawing/2014/main" val="10001"/>
                      </a:ext>
                    </a:extLst>
                  </a:tr>
                  <a:tr h="346911">
                    <a:tc>
                      <a:txBody>
                        <a:bodyPr/>
                        <a:lstStyle/>
                        <a:p>
                          <a:pPr algn="ctr">
                            <a:defRPr sz="1800"/>
                          </a:pPr>
                          <a:r>
                            <a:t>Water, Internet, Electricity</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$125+$80+$170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$375</m:t>
                                </m:r>
                              </m:oMath>
                            </m:oMathPara>
                          </a14:m>
                          <a:endParaRPr/>
                        </a:p>
                      </a:txBody>
                      <a:tcPr/>
                    </a:tc>
                    <a:extLst>
                      <a:ext uri="{0D108BD9-81ED-4DB2-BD59-A6C34878D82A}">
                        <a16:rowId xmlns:a16="http://schemas.microsoft.com/office/drawing/2014/main" val="10002"/>
                      </a:ext>
                    </a:extLst>
                  </a:tr>
                  <a:tr h="346911">
                    <a:tc>
                      <a:txBody>
                        <a:bodyPr/>
                        <a:lstStyle/>
                        <a:p>
                          <a:pPr algn="ctr">
                            <a:defRPr sz="1800"/>
                          </a:pPr>
                          <a:r>
                            <a:rPr dirty="0"/>
                            <a:t>Water, Internet,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$125+$80+$110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$315</m:t>
                                </m:r>
                              </m:oMath>
                            </m:oMathPara>
                          </a14:m>
                          <a:endParaRPr/>
                        </a:p>
                      </a:txBody>
                      <a:tcPr/>
                    </a:tc>
                    <a:extLst>
                      <a:ext uri="{0D108BD9-81ED-4DB2-BD59-A6C34878D82A}">
                        <a16:rowId xmlns:a16="http://schemas.microsoft.com/office/drawing/2014/main" val="10003"/>
                      </a:ext>
                    </a:extLst>
                  </a:tr>
                  <a:tr h="346911">
                    <a:tc>
                      <a:txBody>
                        <a:bodyPr/>
                        <a:lstStyle/>
                        <a:p>
                          <a:pPr algn="ctr">
                            <a:defRPr sz="1800"/>
                          </a:pPr>
                          <a:r>
                            <a:t>Water, Electricity,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$125+$170+$110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$405</m:t>
                                </m:r>
                              </m:oMath>
                            </m:oMathPara>
                          </a14:m>
                          <a:endParaRPr/>
                        </a:p>
                      </a:txBody>
                      <a:tcPr/>
                    </a:tc>
                    <a:extLst>
                      <a:ext uri="{0D108BD9-81ED-4DB2-BD59-A6C34878D82A}">
                        <a16:rowId xmlns:a16="http://schemas.microsoft.com/office/drawing/2014/main" val="10004"/>
                      </a:ext>
                    </a:extLst>
                  </a:tr>
                  <a:tr h="346911">
                    <a:tc>
                      <a:txBody>
                        <a:bodyPr/>
                        <a:lstStyle/>
                        <a:p>
                          <a:pPr algn="ctr">
                            <a:defRPr sz="1800"/>
                          </a:pPr>
                          <a:r>
                            <a:t>Internet, Electricity, Phone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$80+$170+$110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$360</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able have 3 columns &quot;Bills Covered&quot;, &quot;Sum&quot;, &quot;Total&quot;&#10;Row One&#10;Bills Covered: Water, Internet, Electricity&#10;Sum: 125 dollars plus 80 dollars plus 170 dollars&#10;Total: 375 dollars&#10;Row Two&#10;Bills Covered: Water, Internet, Phone&#10;Sum: 125 dollars plus 80 dollars plus 110 dollars&#10;Total: 315 dollars&#10;Row Three&#10;Bills Covered: Water, Electricity, Phone&#10;Sum: 125 dollars plus 170 dollars plus 110 dollars&#10;Total: 405 dollars&#10;Row Four&#10;Bills Covered: Internet, Electricity, Phone&#10;Sum: 80 dollars plus 170 dollars plus 110 dollars&#10;Total: 360 dollars">
                <a:extLst>
                  <a:ext uri="{FF2B5EF4-FFF2-40B4-BE49-F238E27FC236}">
                    <a16:creationId xmlns:a16="http://schemas.microsoft.com/office/drawing/2014/main" id="{876AC59C-B765-41F6-B49D-125A4605BE96}"/>
                  </a:ext>
                </a:extLst>
              </p:cNvPr>
              <p:cNvGraphicFramePr>
                <a:graphicFrameLocks/>
              </p:cNvGraphicFramePr>
              <p:nvPr>
                <p:extLst>
                  <p:ext uri="{D42A27DB-BD31-4B8C-83A1-F6EECF244321}">
                    <p14:modId xmlns:p14="http://schemas.microsoft.com/office/powerpoint/2010/main" val="1310540580"/>
                  </p:ext>
                </p:extLst>
              </p:nvPr>
            </p:nvGraphicFramePr>
            <p:xfrm>
              <a:off x="571500" y="1600200"/>
              <a:ext cx="8001000" cy="18288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65760">
                    <a:tc>
                      <a:txBody>
                        <a:bodyPr/>
                        <a:lstStyle/>
                        <a:p>
                          <a:pPr algn="ctr">
                            <a:defRPr sz="1800" b="1"/>
                          </a:pPr>
                          <a:r>
                            <a:rPr dirty="0"/>
                            <a:t>Bills Covered</a:t>
                          </a:r>
                        </a:p>
                      </a:txBody>
                      <a:tcPr/>
                    </a:tc>
                    <a:tc>
                      <a:txBody>
                        <a:bodyPr/>
                        <a:lstStyle/>
                        <a:p>
                          <a:pPr algn="ctr">
                            <a:defRPr sz="1800" b="1"/>
                          </a:pPr>
                          <a:r>
                            <a:t>Sum</a:t>
                          </a:r>
                        </a:p>
                      </a:txBody>
                      <a:tcPr/>
                    </a:tc>
                    <a:tc>
                      <a:txBody>
                        <a:bodyPr/>
                        <a:lstStyle/>
                        <a:p>
                          <a:pPr algn="ctr">
                            <a:defRPr sz="1800" b="1"/>
                          </a:pPr>
                          <a:r>
                            <a:rPr dirty="0"/>
                            <a:t>Total</a:t>
                          </a:r>
                        </a:p>
                      </a:txBody>
                      <a:tcPr/>
                    </a:tc>
                    <a:extLst>
                      <a:ext uri="{0D108BD9-81ED-4DB2-BD59-A6C34878D82A}">
                        <a16:rowId xmlns:a16="http://schemas.microsoft.com/office/drawing/2014/main" val="10001"/>
                      </a:ext>
                    </a:extLst>
                  </a:tr>
                  <a:tr h="365760">
                    <a:tc>
                      <a:txBody>
                        <a:bodyPr/>
                        <a:lstStyle/>
                        <a:p>
                          <a:pPr algn="ctr">
                            <a:defRPr sz="1800"/>
                          </a:pPr>
                          <a:r>
                            <a:t>Water, Internet, Electricity</a:t>
                          </a:r>
                        </a:p>
                      </a:txBody>
                      <a:tcPr/>
                    </a:tc>
                    <a:tc>
                      <a:txBody>
                        <a:bodyPr/>
                        <a:lstStyle/>
                        <a:p>
                          <a:endParaRPr lang="en-US"/>
                        </a:p>
                      </a:txBody>
                      <a:tcPr>
                        <a:blipFill>
                          <a:blip r:embed="rId2"/>
                          <a:stretch>
                            <a:fillRect l="-100228" t="-108333" r="-100457" b="-326667"/>
                          </a:stretch>
                        </a:blipFill>
                      </a:tcPr>
                    </a:tc>
                    <a:tc>
                      <a:txBody>
                        <a:bodyPr/>
                        <a:lstStyle/>
                        <a:p>
                          <a:endParaRPr lang="en-US"/>
                        </a:p>
                      </a:txBody>
                      <a:tcPr>
                        <a:blipFill>
                          <a:blip r:embed="rId2"/>
                          <a:stretch>
                            <a:fillRect l="-200228" t="-108333" r="-457" b="-326667"/>
                          </a:stretch>
                        </a:blipFill>
                      </a:tcPr>
                    </a:tc>
                    <a:extLst>
                      <a:ext uri="{0D108BD9-81ED-4DB2-BD59-A6C34878D82A}">
                        <a16:rowId xmlns:a16="http://schemas.microsoft.com/office/drawing/2014/main" val="10002"/>
                      </a:ext>
                    </a:extLst>
                  </a:tr>
                  <a:tr h="365760">
                    <a:tc>
                      <a:txBody>
                        <a:bodyPr/>
                        <a:lstStyle/>
                        <a:p>
                          <a:pPr algn="ctr">
                            <a:defRPr sz="1800"/>
                          </a:pPr>
                          <a:r>
                            <a:rPr dirty="0"/>
                            <a:t>Water, Internet, Phone</a:t>
                          </a:r>
                        </a:p>
                      </a:txBody>
                      <a:tcPr/>
                    </a:tc>
                    <a:tc>
                      <a:txBody>
                        <a:bodyPr/>
                        <a:lstStyle/>
                        <a:p>
                          <a:endParaRPr lang="en-US"/>
                        </a:p>
                      </a:txBody>
                      <a:tcPr>
                        <a:blipFill>
                          <a:blip r:embed="rId2"/>
                          <a:stretch>
                            <a:fillRect l="-100228" t="-204918" r="-100457" b="-221311"/>
                          </a:stretch>
                        </a:blipFill>
                      </a:tcPr>
                    </a:tc>
                    <a:tc>
                      <a:txBody>
                        <a:bodyPr/>
                        <a:lstStyle/>
                        <a:p>
                          <a:endParaRPr lang="en-US"/>
                        </a:p>
                      </a:txBody>
                      <a:tcPr>
                        <a:blipFill>
                          <a:blip r:embed="rId2"/>
                          <a:stretch>
                            <a:fillRect l="-200228" t="-204918" r="-457" b="-221311"/>
                          </a:stretch>
                        </a:blipFill>
                      </a:tcPr>
                    </a:tc>
                    <a:extLst>
                      <a:ext uri="{0D108BD9-81ED-4DB2-BD59-A6C34878D82A}">
                        <a16:rowId xmlns:a16="http://schemas.microsoft.com/office/drawing/2014/main" val="10003"/>
                      </a:ext>
                    </a:extLst>
                  </a:tr>
                  <a:tr h="365760">
                    <a:tc>
                      <a:txBody>
                        <a:bodyPr/>
                        <a:lstStyle/>
                        <a:p>
                          <a:pPr algn="ctr">
                            <a:defRPr sz="1800"/>
                          </a:pPr>
                          <a:r>
                            <a:t>Water, Electricity, Phone</a:t>
                          </a:r>
                        </a:p>
                      </a:txBody>
                      <a:tcPr/>
                    </a:tc>
                    <a:tc>
                      <a:txBody>
                        <a:bodyPr/>
                        <a:lstStyle/>
                        <a:p>
                          <a:endParaRPr lang="en-US"/>
                        </a:p>
                      </a:txBody>
                      <a:tcPr>
                        <a:blipFill>
                          <a:blip r:embed="rId2"/>
                          <a:stretch>
                            <a:fillRect l="-100228" t="-310000" r="-100457" b="-125000"/>
                          </a:stretch>
                        </a:blipFill>
                      </a:tcPr>
                    </a:tc>
                    <a:tc>
                      <a:txBody>
                        <a:bodyPr/>
                        <a:lstStyle/>
                        <a:p>
                          <a:endParaRPr lang="en-US"/>
                        </a:p>
                      </a:txBody>
                      <a:tcPr>
                        <a:blipFill>
                          <a:blip r:embed="rId2"/>
                          <a:stretch>
                            <a:fillRect l="-200228" t="-310000" r="-457" b="-125000"/>
                          </a:stretch>
                        </a:blipFill>
                      </a:tcPr>
                    </a:tc>
                    <a:extLst>
                      <a:ext uri="{0D108BD9-81ED-4DB2-BD59-A6C34878D82A}">
                        <a16:rowId xmlns:a16="http://schemas.microsoft.com/office/drawing/2014/main" val="10004"/>
                      </a:ext>
                    </a:extLst>
                  </a:tr>
                  <a:tr h="365760">
                    <a:tc>
                      <a:txBody>
                        <a:bodyPr/>
                        <a:lstStyle/>
                        <a:p>
                          <a:pPr algn="ctr">
                            <a:defRPr sz="1800"/>
                          </a:pPr>
                          <a:r>
                            <a:t>Internet, Electricity, Phone</a:t>
                          </a:r>
                        </a:p>
                      </a:txBody>
                      <a:tcPr/>
                    </a:tc>
                    <a:tc>
                      <a:txBody>
                        <a:bodyPr/>
                        <a:lstStyle/>
                        <a:p>
                          <a:endParaRPr lang="en-US"/>
                        </a:p>
                      </a:txBody>
                      <a:tcPr>
                        <a:blipFill>
                          <a:blip r:embed="rId2"/>
                          <a:stretch>
                            <a:fillRect l="-100228" t="-410000" r="-100457" b="-25000"/>
                          </a:stretch>
                        </a:blipFill>
                      </a:tcPr>
                    </a:tc>
                    <a:tc>
                      <a:txBody>
                        <a:bodyPr/>
                        <a:lstStyle/>
                        <a:p>
                          <a:endParaRPr lang="en-US"/>
                        </a:p>
                      </a:txBody>
                      <a:tcPr>
                        <a:blipFill>
                          <a:blip r:embed="rId2"/>
                          <a:stretch>
                            <a:fillRect l="-200228" t="-410000" r="-457" b="-25000"/>
                          </a:stretch>
                        </a:blipFill>
                      </a:tcPr>
                    </a:tc>
                    <a:extLst>
                      <a:ext uri="{0D108BD9-81ED-4DB2-BD59-A6C34878D82A}">
                        <a16:rowId xmlns:a16="http://schemas.microsoft.com/office/drawing/2014/main" val="10005"/>
                      </a:ext>
                    </a:extLst>
                  </a:tr>
                </a:tbl>
              </a:graphicData>
            </a:graphic>
          </p:graphicFrame>
        </mc:Fallback>
      </mc:AlternateContent>
      <p:sp>
        <p:nvSpPr>
          <p:cNvPr id="11" name="TextBox 10">
            <a:extLst>
              <a:ext uri="{FF2B5EF4-FFF2-40B4-BE49-F238E27FC236}">
                <a16:creationId xmlns:a16="http://schemas.microsoft.com/office/drawing/2014/main" id="{6067B05E-9806-6DA9-013F-D2B768C8C3CC}"/>
              </a:ext>
            </a:extLst>
          </p:cNvPr>
          <p:cNvSpPr txBox="1"/>
          <p:nvPr/>
        </p:nvSpPr>
        <p:spPr>
          <a:xfrm>
            <a:off x="571500" y="3657600"/>
            <a:ext cx="8001000" cy="185281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US" sz="2200" b="1" i="0" u="none" strike="noStrike" kern="1200" cap="none" spc="0" normalizeH="0" baseline="0" noProof="0" dirty="0">
                <a:ln>
                  <a:noFill/>
                </a:ln>
                <a:solidFill>
                  <a:srgbClr val="366092"/>
                </a:solidFill>
                <a:effectLst/>
                <a:uLnTx/>
                <a:uFillTx/>
                <a:latin typeface="Calibri"/>
                <a:ea typeface="+mn-ea"/>
                <a:cs typeface="+mn-cs"/>
              </a:rPr>
              <a:t>Step 4: Look Back</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Looking back, we check for errors and see that we didn't make any. We also see that the largest bill, $170 for electricity, didn't make it into the final grouping. Perhaps we could have predicted that if any bill wouldn't be able to be covered, it would be the largest.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4</a:t>
            </a:r>
            <a:r>
              <a:rPr dirty="0"/>
              <a:t>: Solving a Simpler Problem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Find the sum of the numbers </a:t>
                </a:r>
                <a:r>
                  <a:rPr sz="2800" dirty="0">
                    <a:latin typeface="Cambria Math"/>
                  </a:rPr>
                  <a:t>1</a:t>
                </a:r>
                <a:r>
                  <a:rPr sz="2800" dirty="0"/>
                  <a:t> through </a:t>
                </a:r>
                <a:r>
                  <a:rPr sz="2800" dirty="0">
                    <a:latin typeface="Cambria Math"/>
                  </a:rPr>
                  <a:t>1000</a:t>
                </a:r>
                <a:r>
                  <a:rPr sz="2800" dirty="0"/>
                  <a:t>.</a:t>
                </a:r>
                <a:endParaRPr lang="en-US" sz="2800" dirty="0"/>
              </a:p>
              <a:p>
                <a:r>
                  <a:rPr lang="en-US" sz="2800" b="1" dirty="0"/>
                  <a:t>Solution</a:t>
                </a:r>
              </a:p>
              <a:p>
                <a:pPr>
                  <a:defRPr b="1"/>
                </a:pPr>
                <a:r>
                  <a:rPr lang="en-US" sz="2800" dirty="0"/>
                  <a:t>Step 1: Understand the Problem</a:t>
                </a:r>
              </a:p>
              <a:p>
                <a:pPr>
                  <a:defRPr sz="2800"/>
                </a:pPr>
                <a:r>
                  <a:rPr lang="en-US" sz="2800" dirty="0"/>
                  <a:t>In this problem, we are asked to add the numbers </a:t>
                </a:r>
                <a:r>
                  <a:rPr lang="en-US" sz="2800" dirty="0">
                    <a:latin typeface="Cambria Math"/>
                  </a:rPr>
                  <a:t>1</a:t>
                </a:r>
                <a:r>
                  <a:rPr lang="en-US" sz="2800" dirty="0"/>
                  <a:t> through </a:t>
                </a:r>
                <a:r>
                  <a:rPr lang="en-US" sz="2800" dirty="0">
                    <a:latin typeface="Cambria Math"/>
                  </a:rPr>
                  <a:t>1000</a:t>
                </a:r>
                <a:r>
                  <a:rPr lang="en-US" sz="2800" dirty="0"/>
                  <a:t> to find the total. In other words, we are asked to compute </a:t>
                </a:r>
                <a:r>
                  <a:rPr lang="en-US" dirty="0"/>
                  <a:t>1 + 2 + 3 + </a:t>
                </a:r>
                <a14:m>
                  <m:oMath xmlns:m="http://schemas.openxmlformats.org/officeDocument/2006/math">
                    <m:r>
                      <a:rPr lang="en-US" i="1" dirty="0" smtClean="0">
                        <a:latin typeface="Cambria Math" panose="02040503050406030204" pitchFamily="18" charset="0"/>
                        <a:ea typeface="Cambria Math" panose="02040503050406030204" pitchFamily="18" charset="0"/>
                      </a:rPr>
                      <m:t>⋯</m:t>
                    </m:r>
                  </m:oMath>
                </a14:m>
                <a:r>
                  <a:rPr lang="en-US" dirty="0"/>
                  <a:t> + 998 + 999 + 1000.</a:t>
                </a:r>
                <a:r>
                  <a:rPr lang="en-US" sz="2800" dirty="0"/>
                  <a:t> The sum will be quite large, and it could be tedious to solve this problem using only paper and pencil.</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Simpler Problem</a:t>
            </a:r>
            <a:r>
              <a:rPr lang="en-US" dirty="0"/>
              <a:t>—Slide 2</a:t>
            </a:r>
            <a:endParaRPr dirty="0"/>
          </a:p>
        </p:txBody>
      </p:sp>
      <p:sp>
        <p:nvSpPr>
          <p:cNvPr id="3" name="Text Placeholder 2"/>
          <p:cNvSpPr>
            <a:spLocks noGrp="1"/>
          </p:cNvSpPr>
          <p:nvPr>
            <p:ph type="body" sz="quarter" idx="10"/>
          </p:nvPr>
        </p:nvSpPr>
        <p:spPr/>
        <p:txBody>
          <a:bodyPr>
            <a:normAutofit fontScale="92500" lnSpcReduction="20000"/>
          </a:bodyPr>
          <a:lstStyle/>
          <a:p>
            <a:pPr>
              <a:defRPr b="1"/>
            </a:pPr>
            <a:r>
              <a:rPr sz="2800" dirty="0"/>
              <a:t>Step 2:</a:t>
            </a:r>
            <a:r>
              <a:rPr lang="en-US" sz="2800" dirty="0"/>
              <a:t> Devise a Plan</a:t>
            </a:r>
          </a:p>
          <a:p>
            <a:r>
              <a:rPr sz="2600" dirty="0"/>
              <a:t>One plan we could use is to get out some scratch paper and start calculating. Another strategy could be to use a calculator. We could also break </a:t>
            </a:r>
            <a:r>
              <a:rPr sz="2600" dirty="0">
                <a:latin typeface="Cambria Math"/>
              </a:rPr>
              <a:t>1000</a:t>
            </a:r>
            <a:r>
              <a:rPr sz="2600" dirty="0"/>
              <a:t> into </a:t>
            </a:r>
            <a:r>
              <a:rPr sz="2600" dirty="0">
                <a:latin typeface="Cambria Math"/>
              </a:rPr>
              <a:t>10</a:t>
            </a:r>
            <a:r>
              <a:rPr sz="2600" dirty="0"/>
              <a:t> groups of </a:t>
            </a:r>
            <a:r>
              <a:rPr sz="2600" dirty="0">
                <a:latin typeface="Cambria Math"/>
              </a:rPr>
              <a:t>100</a:t>
            </a:r>
            <a:r>
              <a:rPr sz="2600" dirty="0"/>
              <a:t> numbers each and then find the total sum.</a:t>
            </a:r>
          </a:p>
          <a:p>
            <a:r>
              <a:rPr sz="2600" dirty="0"/>
              <a:t>This problem is an example of a classic problem and solution developed by Carl Gauss over </a:t>
            </a:r>
            <a:r>
              <a:rPr sz="2600" dirty="0">
                <a:latin typeface="Cambria Math"/>
              </a:rPr>
              <a:t>200</a:t>
            </a:r>
            <a:r>
              <a:rPr sz="2600" dirty="0"/>
              <a:t> years ago. Did he solve the problem using a calculator? Of course not! There were no calculators at the time.</a:t>
            </a:r>
          </a:p>
          <a:p>
            <a:r>
              <a:rPr sz="2600" dirty="0"/>
              <a:t>While there are many ways to approach this problem, we are going to use the strategy of solving a simpler problem. Consider just the first few numbers, </a:t>
            </a:r>
            <a:r>
              <a:rPr sz="2600" dirty="0">
                <a:latin typeface="Cambria Math"/>
              </a:rPr>
              <a:t>1</a:t>
            </a:r>
            <a:r>
              <a:rPr sz="2600" dirty="0"/>
              <a:t> through </a:t>
            </a:r>
            <a:r>
              <a:rPr sz="2600" dirty="0">
                <a:latin typeface="Cambria Math"/>
              </a:rPr>
              <a:t>10</a:t>
            </a:r>
            <a:r>
              <a:rPr sz="2600" dirty="0"/>
              <a:t>. If we find the sum of these, we get the following.</a:t>
            </a:r>
            <a:endParaRPr lang="en-US" sz="2600" dirty="0"/>
          </a:p>
          <a:p>
            <a:pPr algn="ctr"/>
            <a:r>
              <a:rPr lang="en-IN" sz="2600" dirty="0"/>
              <a:t>1 + 2 + 3 + 4 + 5 + 6 + 7 + 8 + 9 + 10 = 55 = 5 </a:t>
            </a:r>
            <a:r>
              <a:rPr lang="en-US" sz="2400" dirty="0"/>
              <a:t>⋅</a:t>
            </a:r>
            <a:r>
              <a:rPr lang="en-IN" sz="2600" dirty="0"/>
              <a:t> 11</a:t>
            </a:r>
            <a:endParaRPr sz="2600" dirty="0"/>
          </a:p>
        </p:txBody>
      </p:sp>
    </p:spTree>
    <p:extLst>
      <p:ext uri="{BB962C8B-B14F-4D97-AF65-F5344CB8AC3E}">
        <p14:creationId xmlns:p14="http://schemas.microsoft.com/office/powerpoint/2010/main" val="1520559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Simpler Problem</a:t>
            </a:r>
            <a:r>
              <a:rPr lang="en-US" dirty="0"/>
              <a:t>—Slide 3</a:t>
            </a:r>
            <a:endParaRPr dirty="0"/>
          </a:p>
        </p:txBody>
      </p:sp>
      <p:sp>
        <p:nvSpPr>
          <p:cNvPr id="3" name="Text Placeholder 2"/>
          <p:cNvSpPr>
            <a:spLocks noGrp="1"/>
          </p:cNvSpPr>
          <p:nvPr>
            <p:ph type="body" sz="quarter" idx="10"/>
          </p:nvPr>
        </p:nvSpPr>
        <p:spPr/>
        <p:txBody>
          <a:bodyPr>
            <a:normAutofit/>
          </a:bodyPr>
          <a:lstStyle/>
          <a:p>
            <a:r>
              <a:rPr sz="2800" dirty="0"/>
              <a:t>How is this helpful? Well, if you notice from our simpler problem of </a:t>
            </a:r>
            <a:r>
              <a:rPr sz="2800" dirty="0">
                <a:latin typeface="Cambria Math"/>
              </a:rPr>
              <a:t>10</a:t>
            </a:r>
            <a:r>
              <a:rPr sz="2800" dirty="0"/>
              <a:t> values, if we start with the outside numbers and work our way toward the middle, there are </a:t>
            </a:r>
            <a:r>
              <a:rPr sz="2800" dirty="0">
                <a:latin typeface="Cambria Math"/>
              </a:rPr>
              <a:t>5</a:t>
            </a:r>
            <a:r>
              <a:rPr sz="2800" dirty="0"/>
              <a:t> "pairs" of numbers that add to </a:t>
            </a:r>
            <a:r>
              <a:rPr sz="2800" dirty="0">
                <a:latin typeface="Cambria Math"/>
              </a:rPr>
              <a:t>11</a:t>
            </a:r>
            <a:r>
              <a:rPr sz="2800" dirty="0"/>
              <a:t>.</a:t>
            </a:r>
            <a:endParaRPr lang="en-US" sz="2800" dirty="0"/>
          </a:p>
          <a:p>
            <a:endParaRPr lang="en-IN" dirty="0"/>
          </a:p>
          <a:p>
            <a:endParaRPr lang="en-IN" sz="2800" dirty="0"/>
          </a:p>
          <a:p>
            <a:endParaRPr sz="2800" dirty="0"/>
          </a:p>
          <a:p>
            <a:pPr algn="ctr"/>
            <a:r>
              <a:rPr dirty="0"/>
              <a:t>​</a:t>
            </a:r>
          </a:p>
        </p:txBody>
      </p:sp>
      <mc:AlternateContent xmlns:mc="http://schemas.openxmlformats.org/markup-compatibility/2006" xmlns:a14="http://schemas.microsoft.com/office/drawing/2010/main">
        <mc:Choice Requires="a14">
          <p:graphicFrame>
            <p:nvGraphicFramePr>
              <p:cNvPr id="4" name="Table 3" descr="First pair — one plus ten equals eleven,&#10;Second pair — two plus nine equals eleven,&#10;Third pair  — three plus eight equals eleven,&#10;Fourth pair — four plus seven equals eleven,&#10;Fifth pair — five plus six equals eleven."/>
              <p:cNvGraphicFramePr>
                <a:graphicFrameLocks noGrp="1"/>
              </p:cNvGraphicFramePr>
              <p:nvPr>
                <p:extLst>
                  <p:ext uri="{D42A27DB-BD31-4B8C-83A1-F6EECF244321}">
                    <p14:modId xmlns:p14="http://schemas.microsoft.com/office/powerpoint/2010/main" val="2222736290"/>
                  </p:ext>
                </p:extLst>
              </p:nvPr>
            </p:nvGraphicFramePr>
            <p:xfrm>
              <a:off x="2438400" y="2971800"/>
              <a:ext cx="36576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65760">
                    <a:tc>
                      <a:txBody>
                        <a:bodyPr/>
                        <a:lstStyle/>
                        <a:p>
                          <a:pPr algn="l">
                            <a:defRPr sz="1600"/>
                          </a:pPr>
                          <a:r>
                            <a:rPr dirty="0"/>
                            <a:t>​</a:t>
                          </a:r>
                          <a14:m>
                            <m:oMath xmlns:m="http://schemas.openxmlformats.org/officeDocument/2006/math">
                              <m:r>
                                <m:rPr>
                                  <m:nor/>
                                </m:rPr>
                                <a:rPr sz="1600">
                                  <a:latin typeface="Cambria Math"/>
                                </a:rPr>
                                <m:t>1</m:t>
                              </m:r>
                              <m:r>
                                <m:rPr>
                                  <m:nor/>
                                </m:rPr>
                                <a:rPr sz="1600">
                                  <a:latin typeface="Cambria Math"/>
                                </a:rPr>
                                <m:t>st</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1+10=11</m:t>
                              </m:r>
                            </m:oMath>
                          </a14:m>
                          <a:endParaRPr dirty="0"/>
                        </a:p>
                      </a:txBody>
                      <a:tcPr marL="36576" marR="36576" marT="36576" marB="36576" anchor="ctr"/>
                    </a:tc>
                    <a:extLst>
                      <a:ext uri="{0D108BD9-81ED-4DB2-BD59-A6C34878D82A}">
                        <a16:rowId xmlns:a16="http://schemas.microsoft.com/office/drawing/2014/main" val="10000"/>
                      </a:ext>
                    </a:extLst>
                  </a:tr>
                  <a:tr h="365760">
                    <a:tc>
                      <a:txBody>
                        <a:bodyPr/>
                        <a:lstStyle/>
                        <a:p>
                          <a:pPr algn="l">
                            <a:defRPr sz="1600"/>
                          </a:pPr>
                          <a:r>
                            <a:rPr dirty="0"/>
                            <a:t>​</a:t>
                          </a:r>
                          <a14:m>
                            <m:oMath xmlns:m="http://schemas.openxmlformats.org/officeDocument/2006/math">
                              <m:r>
                                <m:rPr>
                                  <m:nor/>
                                </m:rPr>
                                <a:rPr sz="1600">
                                  <a:latin typeface="Cambria Math"/>
                                </a:rPr>
                                <m:t>2</m:t>
                              </m:r>
                              <m:r>
                                <m:rPr>
                                  <m:nor/>
                                </m:rPr>
                                <a:rPr sz="1600">
                                  <a:latin typeface="Cambria Math"/>
                                </a:rPr>
                                <m:t>nd</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2+9=11</m:t>
                              </m:r>
                            </m:oMath>
                          </a14:m>
                          <a:endParaRPr dirty="0"/>
                        </a:p>
                      </a:txBody>
                      <a:tcPr marL="36576" marR="36576" marT="36576" marB="36576" anchor="ctr"/>
                    </a:tc>
                    <a:extLst>
                      <a:ext uri="{0D108BD9-81ED-4DB2-BD59-A6C34878D82A}">
                        <a16:rowId xmlns:a16="http://schemas.microsoft.com/office/drawing/2014/main" val="10001"/>
                      </a:ext>
                    </a:extLst>
                  </a:tr>
                  <a:tr h="365760">
                    <a:tc>
                      <a:txBody>
                        <a:bodyPr/>
                        <a:lstStyle/>
                        <a:p>
                          <a:pPr algn="l">
                            <a:defRPr sz="1600"/>
                          </a:pPr>
                          <a:r>
                            <a:rPr dirty="0"/>
                            <a:t>​</a:t>
                          </a:r>
                          <a14:m>
                            <m:oMath xmlns:m="http://schemas.openxmlformats.org/officeDocument/2006/math">
                              <m:r>
                                <m:rPr>
                                  <m:nor/>
                                </m:rPr>
                                <a:rPr sz="1600">
                                  <a:latin typeface="Cambria Math"/>
                                </a:rPr>
                                <m:t>3</m:t>
                              </m:r>
                              <m:r>
                                <m:rPr>
                                  <m:nor/>
                                </m:rPr>
                                <a:rPr sz="1600">
                                  <a:latin typeface="Cambria Math"/>
                                </a:rPr>
                                <m:t>rd</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3+8=11</m:t>
                              </m:r>
                            </m:oMath>
                          </a14:m>
                          <a:endParaRPr dirty="0"/>
                        </a:p>
                      </a:txBody>
                      <a:tcPr marL="36576" marR="36576" marT="36576" marB="36576" anchor="ctr"/>
                    </a:tc>
                    <a:extLst>
                      <a:ext uri="{0D108BD9-81ED-4DB2-BD59-A6C34878D82A}">
                        <a16:rowId xmlns:a16="http://schemas.microsoft.com/office/drawing/2014/main" val="10002"/>
                      </a:ext>
                    </a:extLst>
                  </a:tr>
                  <a:tr h="365760">
                    <a:tc>
                      <a:txBody>
                        <a:bodyPr/>
                        <a:lstStyle/>
                        <a:p>
                          <a:pPr algn="l">
                            <a:defRPr sz="1600"/>
                          </a:pPr>
                          <a:r>
                            <a:t>​</a:t>
                          </a:r>
                          <a14:m>
                            <m:oMath xmlns:m="http://schemas.openxmlformats.org/officeDocument/2006/math">
                              <m:r>
                                <m:rPr>
                                  <m:nor/>
                                </m:rPr>
                                <a:rPr sz="1600">
                                  <a:latin typeface="Cambria Math"/>
                                </a:rPr>
                                <m:t>4</m:t>
                              </m:r>
                              <m:r>
                                <m:rPr>
                                  <m:nor/>
                                </m:rPr>
                                <a:rPr sz="1600">
                                  <a:latin typeface="Cambria Math"/>
                                </a:rPr>
                                <m:t>th</m:t>
                              </m:r>
                            </m:oMath>
                          </a14:m>
                          <a:endParaRPr/>
                        </a:p>
                      </a:txBody>
                      <a:tcPr marL="36576" marR="36576" marT="36576" marB="36576" anchor="ctr"/>
                    </a:tc>
                    <a:tc>
                      <a:txBody>
                        <a:bodyPr/>
                        <a:lstStyle/>
                        <a:p>
                          <a:pPr algn="r">
                            <a:defRPr sz="1600"/>
                          </a:pPr>
                          <a:r>
                            <a:rPr dirty="0"/>
                            <a:t>​</a:t>
                          </a:r>
                          <a14:m>
                            <m:oMath xmlns:m="http://schemas.openxmlformats.org/officeDocument/2006/math">
                              <m:r>
                                <a:rPr sz="1600">
                                  <a:latin typeface="Cambria Math"/>
                                </a:rPr>
                                <m:t>4+7=11</m:t>
                              </m:r>
                            </m:oMath>
                          </a14:m>
                          <a:endParaRPr dirty="0"/>
                        </a:p>
                      </a:txBody>
                      <a:tcPr marL="36576" marR="36576" marT="36576" marB="36576" anchor="ctr"/>
                    </a:tc>
                    <a:extLst>
                      <a:ext uri="{0D108BD9-81ED-4DB2-BD59-A6C34878D82A}">
                        <a16:rowId xmlns:a16="http://schemas.microsoft.com/office/drawing/2014/main" val="10003"/>
                      </a:ext>
                    </a:extLst>
                  </a:tr>
                  <a:tr h="365760">
                    <a:tc>
                      <a:txBody>
                        <a:bodyPr/>
                        <a:lstStyle/>
                        <a:p>
                          <a:pPr algn="l">
                            <a:defRPr sz="1600"/>
                          </a:pPr>
                          <a:r>
                            <a:t>​</a:t>
                          </a:r>
                          <a14:m>
                            <m:oMath xmlns:m="http://schemas.openxmlformats.org/officeDocument/2006/math">
                              <m:r>
                                <m:rPr>
                                  <m:nor/>
                                </m:rPr>
                                <a:rPr sz="1600">
                                  <a:latin typeface="Cambria Math"/>
                                </a:rPr>
                                <m:t>5</m:t>
                              </m:r>
                              <m:r>
                                <m:rPr>
                                  <m:nor/>
                                </m:rPr>
                                <a:rPr sz="1600">
                                  <a:latin typeface="Cambria Math"/>
                                </a:rPr>
                                <m:t>th</m:t>
                              </m:r>
                            </m:oMath>
                          </a14:m>
                          <a:endParaRPr/>
                        </a:p>
                      </a:txBody>
                      <a:tcPr marL="36576" marR="36576" marT="36576" marB="36576" anchor="ctr"/>
                    </a:tc>
                    <a:tc>
                      <a:txBody>
                        <a:bodyPr/>
                        <a:lstStyle/>
                        <a:p>
                          <a:pPr algn="r">
                            <a:defRPr sz="1600"/>
                          </a:pPr>
                          <a:r>
                            <a:rPr dirty="0"/>
                            <a:t>​</a:t>
                          </a:r>
                          <a14:m>
                            <m:oMath xmlns:m="http://schemas.openxmlformats.org/officeDocument/2006/math">
                              <m:r>
                                <a:rPr sz="1600">
                                  <a:latin typeface="Cambria Math"/>
                                </a:rPr>
                                <m:t>5+6=11</m:t>
                              </m:r>
                            </m:oMath>
                          </a14:m>
                          <a:endParaRPr dirty="0"/>
                        </a:p>
                      </a:txBody>
                      <a:tcPr marL="36576" marR="36576" marT="36576" marB="36576" anchor="ctr"/>
                    </a:tc>
                    <a:extLst>
                      <a:ext uri="{0D108BD9-81ED-4DB2-BD59-A6C34878D82A}">
                        <a16:rowId xmlns:a16="http://schemas.microsoft.com/office/drawing/2014/main" val="10004"/>
                      </a:ext>
                    </a:extLst>
                  </a:tr>
                </a:tbl>
              </a:graphicData>
            </a:graphic>
          </p:graphicFrame>
        </mc:Choice>
        <mc:Fallback xmlns="">
          <p:graphicFrame>
            <p:nvGraphicFramePr>
              <p:cNvPr id="4" name="Table 3" descr="First pair — one plus ten equals eleven,&#10;Second pair — two plus nine equals eleven,&#10;Third pair  — three plus eight equals eleven,&#10;Fourth pair — four plus seven equals eleven,&#10;Fifth pair — five plus six equals eleven."/>
              <p:cNvGraphicFramePr>
                <a:graphicFrameLocks noGrp="1"/>
              </p:cNvGraphicFramePr>
              <p:nvPr>
                <p:extLst>
                  <p:ext uri="{D42A27DB-BD31-4B8C-83A1-F6EECF244321}">
                    <p14:modId xmlns:p14="http://schemas.microsoft.com/office/powerpoint/2010/main" val="2222736290"/>
                  </p:ext>
                </p:extLst>
              </p:nvPr>
            </p:nvGraphicFramePr>
            <p:xfrm>
              <a:off x="2438400" y="2971800"/>
              <a:ext cx="36576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65760">
                    <a:tc>
                      <a:txBody>
                        <a:bodyPr/>
                        <a:lstStyle/>
                        <a:p>
                          <a:endParaRPr lang="en-US"/>
                        </a:p>
                      </a:txBody>
                      <a:tcPr marL="36576" marR="36576" marT="36576" marB="36576" anchor="ctr">
                        <a:blipFill>
                          <a:blip r:embed="rId2"/>
                          <a:stretch>
                            <a:fillRect r="-100000" b="-418333"/>
                          </a:stretch>
                        </a:blipFill>
                      </a:tcPr>
                    </a:tc>
                    <a:tc>
                      <a:txBody>
                        <a:bodyPr/>
                        <a:lstStyle/>
                        <a:p>
                          <a:endParaRPr lang="en-US"/>
                        </a:p>
                      </a:txBody>
                      <a:tcPr marL="36576" marR="36576" marT="36576" marB="36576" anchor="ctr">
                        <a:blipFill>
                          <a:blip r:embed="rId2"/>
                          <a:stretch>
                            <a:fillRect l="-100000" b="-418333"/>
                          </a:stretch>
                        </a:blipFill>
                      </a:tcPr>
                    </a:tc>
                    <a:extLst>
                      <a:ext uri="{0D108BD9-81ED-4DB2-BD59-A6C34878D82A}">
                        <a16:rowId xmlns:a16="http://schemas.microsoft.com/office/drawing/2014/main" val="10000"/>
                      </a:ext>
                    </a:extLst>
                  </a:tr>
                  <a:tr h="365760">
                    <a:tc>
                      <a:txBody>
                        <a:bodyPr/>
                        <a:lstStyle/>
                        <a:p>
                          <a:endParaRPr lang="en-US"/>
                        </a:p>
                      </a:txBody>
                      <a:tcPr marL="36576" marR="36576" marT="36576" marB="36576" anchor="ctr">
                        <a:blipFill>
                          <a:blip r:embed="rId2"/>
                          <a:stretch>
                            <a:fillRect t="-100000" r="-100000" b="-318333"/>
                          </a:stretch>
                        </a:blipFill>
                      </a:tcPr>
                    </a:tc>
                    <a:tc>
                      <a:txBody>
                        <a:bodyPr/>
                        <a:lstStyle/>
                        <a:p>
                          <a:endParaRPr lang="en-US"/>
                        </a:p>
                      </a:txBody>
                      <a:tcPr marL="36576" marR="36576" marT="36576" marB="36576" anchor="ctr">
                        <a:blipFill>
                          <a:blip r:embed="rId2"/>
                          <a:stretch>
                            <a:fillRect l="-100000" t="-100000" b="-318333"/>
                          </a:stretch>
                        </a:blipFill>
                      </a:tcPr>
                    </a:tc>
                    <a:extLst>
                      <a:ext uri="{0D108BD9-81ED-4DB2-BD59-A6C34878D82A}">
                        <a16:rowId xmlns:a16="http://schemas.microsoft.com/office/drawing/2014/main" val="10001"/>
                      </a:ext>
                    </a:extLst>
                  </a:tr>
                  <a:tr h="365760">
                    <a:tc>
                      <a:txBody>
                        <a:bodyPr/>
                        <a:lstStyle/>
                        <a:p>
                          <a:endParaRPr lang="en-US"/>
                        </a:p>
                      </a:txBody>
                      <a:tcPr marL="36576" marR="36576" marT="36576" marB="36576" anchor="ctr">
                        <a:blipFill>
                          <a:blip r:embed="rId2"/>
                          <a:stretch>
                            <a:fillRect t="-196721" r="-100000" b="-213115"/>
                          </a:stretch>
                        </a:blipFill>
                      </a:tcPr>
                    </a:tc>
                    <a:tc>
                      <a:txBody>
                        <a:bodyPr/>
                        <a:lstStyle/>
                        <a:p>
                          <a:endParaRPr lang="en-US"/>
                        </a:p>
                      </a:txBody>
                      <a:tcPr marL="36576" marR="36576" marT="36576" marB="36576" anchor="ctr">
                        <a:blipFill>
                          <a:blip r:embed="rId2"/>
                          <a:stretch>
                            <a:fillRect l="-100000" t="-196721" b="-213115"/>
                          </a:stretch>
                        </a:blipFill>
                      </a:tcPr>
                    </a:tc>
                    <a:extLst>
                      <a:ext uri="{0D108BD9-81ED-4DB2-BD59-A6C34878D82A}">
                        <a16:rowId xmlns:a16="http://schemas.microsoft.com/office/drawing/2014/main" val="10002"/>
                      </a:ext>
                    </a:extLst>
                  </a:tr>
                  <a:tr h="365760">
                    <a:tc>
                      <a:txBody>
                        <a:bodyPr/>
                        <a:lstStyle/>
                        <a:p>
                          <a:endParaRPr lang="en-US"/>
                        </a:p>
                      </a:txBody>
                      <a:tcPr marL="36576" marR="36576" marT="36576" marB="36576" anchor="ctr">
                        <a:blipFill>
                          <a:blip r:embed="rId2"/>
                          <a:stretch>
                            <a:fillRect t="-301667" r="-100000" b="-116667"/>
                          </a:stretch>
                        </a:blipFill>
                      </a:tcPr>
                    </a:tc>
                    <a:tc>
                      <a:txBody>
                        <a:bodyPr/>
                        <a:lstStyle/>
                        <a:p>
                          <a:endParaRPr lang="en-US"/>
                        </a:p>
                      </a:txBody>
                      <a:tcPr marL="36576" marR="36576" marT="36576" marB="36576" anchor="ctr">
                        <a:blipFill>
                          <a:blip r:embed="rId2"/>
                          <a:stretch>
                            <a:fillRect l="-100000" t="-301667" b="-116667"/>
                          </a:stretch>
                        </a:blipFill>
                      </a:tcPr>
                    </a:tc>
                    <a:extLst>
                      <a:ext uri="{0D108BD9-81ED-4DB2-BD59-A6C34878D82A}">
                        <a16:rowId xmlns:a16="http://schemas.microsoft.com/office/drawing/2014/main" val="10003"/>
                      </a:ext>
                    </a:extLst>
                  </a:tr>
                  <a:tr h="365760">
                    <a:tc>
                      <a:txBody>
                        <a:bodyPr/>
                        <a:lstStyle/>
                        <a:p>
                          <a:endParaRPr lang="en-US"/>
                        </a:p>
                      </a:txBody>
                      <a:tcPr marL="36576" marR="36576" marT="36576" marB="36576" anchor="ctr">
                        <a:blipFill>
                          <a:blip r:embed="rId2"/>
                          <a:stretch>
                            <a:fillRect t="-401667" r="-100000" b="-16667"/>
                          </a:stretch>
                        </a:blipFill>
                      </a:tcPr>
                    </a:tc>
                    <a:tc>
                      <a:txBody>
                        <a:bodyPr/>
                        <a:lstStyle/>
                        <a:p>
                          <a:endParaRPr lang="en-US"/>
                        </a:p>
                      </a:txBody>
                      <a:tcPr marL="36576" marR="36576" marT="36576" marB="36576" anchor="ctr">
                        <a:blipFill>
                          <a:blip r:embed="rId2"/>
                          <a:stretch>
                            <a:fillRect l="-100000" t="-401667" b="-16667"/>
                          </a:stretch>
                        </a:blipFill>
                      </a:tcPr>
                    </a:tc>
                    <a:extLst>
                      <a:ext uri="{0D108BD9-81ED-4DB2-BD59-A6C34878D82A}">
                        <a16:rowId xmlns:a16="http://schemas.microsoft.com/office/drawing/2014/main" val="10004"/>
                      </a:ext>
                    </a:extLst>
                  </a:tr>
                </a:tbl>
              </a:graphicData>
            </a:graphic>
          </p:graphicFrame>
        </mc:Fallback>
      </mc:AlternateContent>
      <p:sp>
        <p:nvSpPr>
          <p:cNvPr id="6" name="TextBox 5">
            <a:extLst>
              <a:ext uri="{FF2B5EF4-FFF2-40B4-BE49-F238E27FC236}">
                <a16:creationId xmlns:a16="http://schemas.microsoft.com/office/drawing/2014/main" id="{DB1EF087-01C6-2CCF-A509-97FE94B94A90}"/>
              </a:ext>
            </a:extLst>
          </p:cNvPr>
          <p:cNvSpPr txBox="1"/>
          <p:nvPr/>
        </p:nvSpPr>
        <p:spPr>
          <a:xfrm>
            <a:off x="457200" y="4876800"/>
            <a:ext cx="8229600" cy="954107"/>
          </a:xfrm>
          <a:prstGeom prst="rect">
            <a:avLst/>
          </a:prstGeom>
          <a:noFill/>
        </p:spPr>
        <p:txBody>
          <a:bodyPr wrap="square">
            <a:spAutoFit/>
          </a:bodyPr>
          <a:lstStyle/>
          <a:p>
            <a:pPr algn="l"/>
            <a:r>
              <a:rPr lang="en-US" sz="2800" dirty="0"/>
              <a:t>Using this knowledge, we should be able to carry out a similar plan and find a solution.</a:t>
            </a:r>
          </a:p>
        </p:txBody>
      </p:sp>
    </p:spTree>
    <p:extLst>
      <p:ext uri="{BB962C8B-B14F-4D97-AF65-F5344CB8AC3E}">
        <p14:creationId xmlns:p14="http://schemas.microsoft.com/office/powerpoint/2010/main" val="3192843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Simpler Problem</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dirty="0"/>
              <a:t>Step 3:</a:t>
            </a:r>
          </a:p>
          <a:p>
            <a:pPr>
              <a:defRPr sz="2800"/>
            </a:pPr>
            <a:r>
              <a:rPr lang="en-US" sz="2800" dirty="0"/>
              <a:t>Carry out the Plan </a:t>
            </a:r>
            <a:r>
              <a:rPr sz="2800" dirty="0"/>
              <a:t>Using the same type of strategy that we devised in Step 2, we can now carry out the plan to find the sum of the numbers </a:t>
            </a:r>
            <a:r>
              <a:rPr sz="2800" dirty="0">
                <a:latin typeface="Cambria Math"/>
              </a:rPr>
              <a:t>1</a:t>
            </a:r>
            <a:r>
              <a:rPr sz="2800" dirty="0"/>
              <a:t> through </a:t>
            </a:r>
            <a:r>
              <a:rPr sz="2800" dirty="0">
                <a:latin typeface="Cambria Math"/>
              </a:rPr>
              <a:t>1000</a:t>
            </a:r>
            <a:r>
              <a:rPr sz="2800" dirty="0"/>
              <a:t>. Using the end numbers and working our way in, we can identify the "pairs" of numbers that add together to give </a:t>
            </a:r>
            <a:r>
              <a:rPr sz="2800" dirty="0">
                <a:latin typeface="Cambria Math"/>
              </a:rPr>
              <a:t>1001</a:t>
            </a:r>
            <a:r>
              <a:rPr sz="2800" dirty="0"/>
              <a:t>. Notice there will be </a:t>
            </a:r>
            <a:r>
              <a:rPr lang="en-US" sz="2800" dirty="0"/>
              <a:t>	       </a:t>
            </a:r>
            <a:r>
              <a:rPr dirty="0"/>
              <a:t>​</a:t>
            </a:r>
          </a:p>
        </p:txBody>
      </p:sp>
      <p:pic>
        <p:nvPicPr>
          <p:cNvPr id="6" name="Picture 5" descr="One thousand divided by two equals five hundred.">
            <a:extLst>
              <a:ext uri="{FF2B5EF4-FFF2-40B4-BE49-F238E27FC236}">
                <a16:creationId xmlns:a16="http://schemas.microsoft.com/office/drawing/2014/main" id="{0BC3C9F3-A7CA-4F28-F723-5B781C41C7D5}"/>
              </a:ext>
            </a:extLst>
          </p:cNvPr>
          <p:cNvPicPr>
            <a:picLocks noChangeAspect="1"/>
          </p:cNvPicPr>
          <p:nvPr/>
        </p:nvPicPr>
        <p:blipFill>
          <a:blip r:embed="rId2"/>
          <a:stretch>
            <a:fillRect/>
          </a:stretch>
        </p:blipFill>
        <p:spPr>
          <a:xfrm>
            <a:off x="3429000" y="3657600"/>
            <a:ext cx="1275588" cy="650748"/>
          </a:xfrm>
          <a:prstGeom prst="rect">
            <a:avLst/>
          </a:prstGeom>
        </p:spPr>
      </p:pic>
      <p:sp>
        <p:nvSpPr>
          <p:cNvPr id="8" name="TextBox 7">
            <a:extLst>
              <a:ext uri="{FF2B5EF4-FFF2-40B4-BE49-F238E27FC236}">
                <a16:creationId xmlns:a16="http://schemas.microsoft.com/office/drawing/2014/main" id="{F5DE2BF4-4901-50CC-3642-19614402294C}"/>
              </a:ext>
            </a:extLst>
          </p:cNvPr>
          <p:cNvSpPr txBox="1"/>
          <p:nvPr/>
        </p:nvSpPr>
        <p:spPr>
          <a:xfrm>
            <a:off x="4684460" y="3667780"/>
            <a:ext cx="3276600" cy="523220"/>
          </a:xfrm>
          <a:prstGeom prst="rect">
            <a:avLst/>
          </a:prstGeom>
          <a:noFill/>
        </p:spPr>
        <p:txBody>
          <a:bodyPr wrap="square">
            <a:spAutoFit/>
          </a:bodyPr>
          <a:lstStyle/>
          <a:p>
            <a:pPr>
              <a:defRPr sz="2800"/>
            </a:pPr>
            <a:r>
              <a:rPr lang="en-IN" sz="2800" dirty="0"/>
              <a:t>pairs all together.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Simpler Problem</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This means we will have </a:t>
            </a:r>
            <a:r>
              <a:rPr sz="2800" dirty="0">
                <a:latin typeface="Cambria Math"/>
              </a:rPr>
              <a:t>500</a:t>
            </a:r>
            <a:r>
              <a:rPr sz="2800" dirty="0"/>
              <a:t> pairs of </a:t>
            </a:r>
            <a:r>
              <a:rPr sz="2800" dirty="0">
                <a:latin typeface="Cambria Math"/>
              </a:rPr>
              <a:t>1001</a:t>
            </a:r>
            <a:r>
              <a:rPr sz="2800" dirty="0"/>
              <a:t>. Using our calculators or pencil and paper, we can now obtain the final answer of </a:t>
            </a:r>
            <a:r>
              <a:rPr lang="en-US" sz="2800" dirty="0"/>
              <a:t>500 </a:t>
            </a:r>
            <a:r>
              <a:rPr lang="en-US" dirty="0"/>
              <a:t>⋅</a:t>
            </a:r>
            <a:r>
              <a:rPr lang="en-US" sz="2800" dirty="0"/>
              <a:t> 1001 = 500,500.</a:t>
            </a:r>
            <a:endParaRPr sz="2800" dirty="0"/>
          </a:p>
        </p:txBody>
      </p:sp>
      <mc:AlternateContent xmlns:mc="http://schemas.openxmlformats.org/markup-compatibility/2006">
        <mc:Choice xmlns:a14="http://schemas.microsoft.com/office/drawing/2010/main" Requires="a14">
          <p:graphicFrame>
            <p:nvGraphicFramePr>
              <p:cNvPr id="4" name="Table 3" descr="First pair — one plus one thousand equals one thousand one&#10;Second pair — two plus nine hundred ninety nine equals one thousand one&#10;Third pair — three plus nine hundred ninety eight equals one thousand one&#10;and so on&#10;Five hundredth pair— five hundred plus five hundred one equals one thousand one"/>
              <p:cNvGraphicFramePr>
                <a:graphicFrameLocks noGrp="1"/>
              </p:cNvGraphicFramePr>
              <p:nvPr>
                <p:extLst>
                  <p:ext uri="{D42A27DB-BD31-4B8C-83A1-F6EECF244321}">
                    <p14:modId xmlns:p14="http://schemas.microsoft.com/office/powerpoint/2010/main" val="2600079516"/>
                  </p:ext>
                </p:extLst>
              </p:nvPr>
            </p:nvGraphicFramePr>
            <p:xfrm>
              <a:off x="2286000" y="2743200"/>
              <a:ext cx="4267200" cy="2209800"/>
            </p:xfrm>
            <a:graphic>
              <a:graphicData uri="http://schemas.openxmlformats.org/drawingml/2006/table">
                <a:tbl>
                  <a:tblPr firstRow="1" bandRow="1">
                    <a:tableStyleId>{2D5ABB26-0587-4C30-8999-92F81FD0307C}</a:tableStyleId>
                  </a:tblPr>
                  <a:tblGrid>
                    <a:gridCol w="17780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tblGrid>
                  <a:tr h="441960">
                    <a:tc>
                      <a:txBody>
                        <a:bodyPr/>
                        <a:lstStyle/>
                        <a:p>
                          <a:pPr algn="r">
                            <a:defRPr sz="1600"/>
                          </a:pPr>
                          <a:r>
                            <a:rPr dirty="0"/>
                            <a:t>​</a:t>
                          </a:r>
                          <a14:m>
                            <m:oMath xmlns:m="http://schemas.openxmlformats.org/officeDocument/2006/math">
                              <m:r>
                                <m:rPr>
                                  <m:nor/>
                                </m:rPr>
                                <a:rPr sz="1600">
                                  <a:latin typeface="Cambria Math"/>
                                </a:rPr>
                                <m:t>1</m:t>
                              </m:r>
                              <m:r>
                                <m:rPr>
                                  <m:nor/>
                                </m:rPr>
                                <a:rPr sz="1600">
                                  <a:latin typeface="Cambria Math"/>
                                </a:rPr>
                                <m:t>st</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1+1000=1001</m:t>
                              </m:r>
                            </m:oMath>
                          </a14:m>
                          <a:endParaRPr dirty="0"/>
                        </a:p>
                      </a:txBody>
                      <a:tcPr marL="36576" marR="36576" marT="36576" marB="36576" anchor="ctr"/>
                    </a:tc>
                    <a:extLst>
                      <a:ext uri="{0D108BD9-81ED-4DB2-BD59-A6C34878D82A}">
                        <a16:rowId xmlns:a16="http://schemas.microsoft.com/office/drawing/2014/main" val="10000"/>
                      </a:ext>
                    </a:extLst>
                  </a:tr>
                  <a:tr h="441960">
                    <a:tc>
                      <a:txBody>
                        <a:bodyPr/>
                        <a:lstStyle/>
                        <a:p>
                          <a:pPr algn="r">
                            <a:defRPr sz="1600"/>
                          </a:pPr>
                          <a:r>
                            <a:rPr dirty="0"/>
                            <a:t>​</a:t>
                          </a:r>
                          <a14:m>
                            <m:oMath xmlns:m="http://schemas.openxmlformats.org/officeDocument/2006/math">
                              <m:r>
                                <m:rPr>
                                  <m:nor/>
                                </m:rPr>
                                <a:rPr sz="1600">
                                  <a:latin typeface="Cambria Math"/>
                                </a:rPr>
                                <m:t>2</m:t>
                              </m:r>
                              <m:r>
                                <m:rPr>
                                  <m:nor/>
                                </m:rPr>
                                <a:rPr sz="1600">
                                  <a:latin typeface="Cambria Math"/>
                                </a:rPr>
                                <m:t>nd</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2+999=1001</m:t>
                              </m:r>
                            </m:oMath>
                          </a14:m>
                          <a:endParaRPr dirty="0"/>
                        </a:p>
                      </a:txBody>
                      <a:tcPr marL="36576" marR="36576" marT="36576" marB="36576" anchor="ctr"/>
                    </a:tc>
                    <a:extLst>
                      <a:ext uri="{0D108BD9-81ED-4DB2-BD59-A6C34878D82A}">
                        <a16:rowId xmlns:a16="http://schemas.microsoft.com/office/drawing/2014/main" val="10001"/>
                      </a:ext>
                    </a:extLst>
                  </a:tr>
                  <a:tr h="441960">
                    <a:tc>
                      <a:txBody>
                        <a:bodyPr/>
                        <a:lstStyle/>
                        <a:p>
                          <a:pPr algn="r">
                            <a:defRPr sz="1600"/>
                          </a:pPr>
                          <a:r>
                            <a:rPr dirty="0"/>
                            <a:t>​</a:t>
                          </a:r>
                          <a14:m>
                            <m:oMath xmlns:m="http://schemas.openxmlformats.org/officeDocument/2006/math">
                              <m:r>
                                <m:rPr>
                                  <m:nor/>
                                </m:rPr>
                                <a:rPr sz="1600">
                                  <a:latin typeface="Cambria Math"/>
                                </a:rPr>
                                <m:t>3</m:t>
                              </m:r>
                              <m:r>
                                <m:rPr>
                                  <m:nor/>
                                </m:rPr>
                                <a:rPr sz="1600">
                                  <a:latin typeface="Cambria Math"/>
                                </a:rPr>
                                <m:t>rd</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3+998=1001</m:t>
                              </m:r>
                            </m:oMath>
                          </a14:m>
                          <a:endParaRPr dirty="0"/>
                        </a:p>
                      </a:txBody>
                      <a:tcPr marL="36576" marR="36576" marT="36576" marB="36576" anchor="ctr"/>
                    </a:tc>
                    <a:extLst>
                      <a:ext uri="{0D108BD9-81ED-4DB2-BD59-A6C34878D82A}">
                        <a16:rowId xmlns:a16="http://schemas.microsoft.com/office/drawing/2014/main" val="10002"/>
                      </a:ext>
                    </a:extLst>
                  </a:tr>
                  <a:tr h="441960">
                    <a:tc>
                      <a:txBody>
                        <a:bodyPr/>
                        <a:lstStyle/>
                        <a:p>
                          <a:pPr algn="r">
                            <a:defRPr sz="1600"/>
                          </a:pPr>
                          <a:r>
                            <a:rPr lang="en-US" dirty="0"/>
                            <a:t>​</a:t>
                          </a:r>
                          <a14:m>
                            <m:oMath xmlns:m="http://schemas.openxmlformats.org/officeDocument/2006/math">
                              <m:r>
                                <a:rPr lang="en-US" sz="1600" b="0" i="0" smtClean="0">
                                  <a:latin typeface="Cambria Math" panose="02040503050406030204" pitchFamily="18" charset="0"/>
                                </a:rPr>
                                <m:t>    </m:t>
                              </m:r>
                              <m:r>
                                <a:rPr lang="en-US" sz="1600">
                                  <a:latin typeface="Cambria Math"/>
                                </a:rPr>
                                <m:t>⋮</m:t>
                              </m:r>
                              <m:r>
                                <a:rPr lang="en-US" sz="1600" b="0" i="0" smtClean="0">
                                  <a:latin typeface="Cambria Math" panose="02040503050406030204" pitchFamily="18" charset="0"/>
                                </a:rPr>
                                <m:t>   </m:t>
                              </m:r>
                            </m:oMath>
                          </a14:m>
                          <a:endParaRPr dirty="0"/>
                        </a:p>
                      </a:txBody>
                      <a:tcPr marL="36576" marR="36576" marT="36576" marB="36576" anchor="ctr"/>
                    </a:tc>
                    <a:tc>
                      <a:txBody>
                        <a:bodyPr/>
                        <a:lstStyle/>
                        <a:p>
                          <a:pPr algn="ctr">
                            <a:defRPr sz="1600"/>
                          </a:pPr>
                          <a:r>
                            <a:rPr lang="en-US" dirty="0"/>
                            <a:t>                   </a:t>
                          </a:r>
                          <a:r>
                            <a:rPr dirty="0"/>
                            <a:t>​</a:t>
                          </a:r>
                          <a14:m>
                            <m:oMath xmlns:m="http://schemas.openxmlformats.org/officeDocument/2006/math">
                              <m:r>
                                <a:rPr sz="1600">
                                  <a:latin typeface="Cambria Math"/>
                                </a:rPr>
                                <m:t>⋮</m:t>
                              </m:r>
                            </m:oMath>
                          </a14:m>
                          <a:endParaRPr dirty="0"/>
                        </a:p>
                      </a:txBody>
                      <a:tcPr marL="36576" marR="36576" marT="36576" marB="36576" anchor="ctr"/>
                    </a:tc>
                    <a:extLst>
                      <a:ext uri="{0D108BD9-81ED-4DB2-BD59-A6C34878D82A}">
                        <a16:rowId xmlns:a16="http://schemas.microsoft.com/office/drawing/2014/main" val="10003"/>
                      </a:ext>
                    </a:extLst>
                  </a:tr>
                  <a:tr h="441960">
                    <a:tc>
                      <a:txBody>
                        <a:bodyPr/>
                        <a:lstStyle/>
                        <a:p>
                          <a:pPr algn="r">
                            <a:defRPr sz="1600"/>
                          </a:pPr>
                          <a:r>
                            <a:rPr dirty="0"/>
                            <a:t>​</a:t>
                          </a:r>
                          <a14:m>
                            <m:oMath xmlns:m="http://schemas.openxmlformats.org/officeDocument/2006/math">
                              <m:r>
                                <m:rPr>
                                  <m:nor/>
                                </m:rPr>
                                <a:rPr sz="1600">
                                  <a:latin typeface="Cambria Math"/>
                                </a:rPr>
                                <m:t>500</m:t>
                              </m:r>
                              <m:r>
                                <m:rPr>
                                  <m:nor/>
                                </m:rPr>
                                <a:rPr sz="1600">
                                  <a:latin typeface="Cambria Math"/>
                                </a:rPr>
                                <m:t>th</m:t>
                              </m:r>
                            </m:oMath>
                          </a14:m>
                          <a:endParaRPr dirty="0"/>
                        </a:p>
                      </a:txBody>
                      <a:tcPr marL="36576" marR="36576" marT="36576" marB="36576" anchor="ctr"/>
                    </a:tc>
                    <a:tc>
                      <a:txBody>
                        <a:bodyPr/>
                        <a:lstStyle/>
                        <a:p>
                          <a:pPr algn="r">
                            <a:defRPr sz="1600"/>
                          </a:pPr>
                          <a:r>
                            <a:rPr dirty="0"/>
                            <a:t>​</a:t>
                          </a:r>
                          <a14:m>
                            <m:oMath xmlns:m="http://schemas.openxmlformats.org/officeDocument/2006/math">
                              <m:r>
                                <a:rPr sz="1600">
                                  <a:latin typeface="Cambria Math"/>
                                </a:rPr>
                                <m:t>500+501=1001</m:t>
                              </m:r>
                            </m:oMath>
                          </a14:m>
                          <a:endParaRPr dirty="0"/>
                        </a:p>
                      </a:txBody>
                      <a:tcPr marL="36576" marR="36576" marT="36576" marB="36576" anchor="ctr"/>
                    </a:tc>
                    <a:extLst>
                      <a:ext uri="{0D108BD9-81ED-4DB2-BD59-A6C34878D82A}">
                        <a16:rowId xmlns:a16="http://schemas.microsoft.com/office/drawing/2014/main" val="10004"/>
                      </a:ext>
                    </a:extLst>
                  </a:tr>
                </a:tbl>
              </a:graphicData>
            </a:graphic>
          </p:graphicFrame>
        </mc:Choice>
        <mc:Fallback>
          <p:graphicFrame>
            <p:nvGraphicFramePr>
              <p:cNvPr id="4" name="Table 3" descr="First pair — one plus one thousand equals one thousand one&#10;Second pair — two plus nine hundred ninety nine equals one thousand one&#10;Third pair — three plus nine hundred ninety eight equals one thousand one&#10;and so on&#10;Five hundredth pair— five hundred plus five hundred one equals one thousand one"/>
              <p:cNvGraphicFramePr>
                <a:graphicFrameLocks noGrp="1"/>
              </p:cNvGraphicFramePr>
              <p:nvPr>
                <p:extLst>
                  <p:ext uri="{D42A27DB-BD31-4B8C-83A1-F6EECF244321}">
                    <p14:modId xmlns:p14="http://schemas.microsoft.com/office/powerpoint/2010/main" val="2600079516"/>
                  </p:ext>
                </p:extLst>
              </p:nvPr>
            </p:nvGraphicFramePr>
            <p:xfrm>
              <a:off x="2286000" y="2743200"/>
              <a:ext cx="4267200" cy="2209800"/>
            </p:xfrm>
            <a:graphic>
              <a:graphicData uri="http://schemas.openxmlformats.org/drawingml/2006/table">
                <a:tbl>
                  <a:tblPr firstRow="1" bandRow="1">
                    <a:tableStyleId>{2D5ABB26-0587-4C30-8999-92F81FD0307C}</a:tableStyleId>
                  </a:tblPr>
                  <a:tblGrid>
                    <a:gridCol w="17780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tblGrid>
                  <a:tr h="441960">
                    <a:tc>
                      <a:txBody>
                        <a:bodyPr/>
                        <a:lstStyle/>
                        <a:p>
                          <a:endParaRPr lang="en-US"/>
                        </a:p>
                      </a:txBody>
                      <a:tcPr marL="36576" marR="36576" marT="36576" marB="36576" anchor="ctr">
                        <a:blipFill>
                          <a:blip r:embed="rId2"/>
                          <a:stretch>
                            <a:fillRect r="-139726" b="-402740"/>
                          </a:stretch>
                        </a:blipFill>
                      </a:tcPr>
                    </a:tc>
                    <a:tc>
                      <a:txBody>
                        <a:bodyPr/>
                        <a:lstStyle/>
                        <a:p>
                          <a:endParaRPr lang="en-US"/>
                        </a:p>
                      </a:txBody>
                      <a:tcPr marL="36576" marR="36576" marT="36576" marB="36576" anchor="ctr">
                        <a:blipFill>
                          <a:blip r:embed="rId2"/>
                          <a:stretch>
                            <a:fillRect l="-71569" b="-402740"/>
                          </a:stretch>
                        </a:blipFill>
                      </a:tcPr>
                    </a:tc>
                    <a:extLst>
                      <a:ext uri="{0D108BD9-81ED-4DB2-BD59-A6C34878D82A}">
                        <a16:rowId xmlns:a16="http://schemas.microsoft.com/office/drawing/2014/main" val="10000"/>
                      </a:ext>
                    </a:extLst>
                  </a:tr>
                  <a:tr h="441960">
                    <a:tc>
                      <a:txBody>
                        <a:bodyPr/>
                        <a:lstStyle/>
                        <a:p>
                          <a:endParaRPr lang="en-US"/>
                        </a:p>
                      </a:txBody>
                      <a:tcPr marL="36576" marR="36576" marT="36576" marB="36576" anchor="ctr">
                        <a:blipFill>
                          <a:blip r:embed="rId2"/>
                          <a:stretch>
                            <a:fillRect t="-101389" r="-139726" b="-308333"/>
                          </a:stretch>
                        </a:blipFill>
                      </a:tcPr>
                    </a:tc>
                    <a:tc>
                      <a:txBody>
                        <a:bodyPr/>
                        <a:lstStyle/>
                        <a:p>
                          <a:endParaRPr lang="en-US"/>
                        </a:p>
                      </a:txBody>
                      <a:tcPr marL="36576" marR="36576" marT="36576" marB="36576" anchor="ctr">
                        <a:blipFill>
                          <a:blip r:embed="rId2"/>
                          <a:stretch>
                            <a:fillRect l="-71569" t="-101389" b="-308333"/>
                          </a:stretch>
                        </a:blipFill>
                      </a:tcPr>
                    </a:tc>
                    <a:extLst>
                      <a:ext uri="{0D108BD9-81ED-4DB2-BD59-A6C34878D82A}">
                        <a16:rowId xmlns:a16="http://schemas.microsoft.com/office/drawing/2014/main" val="10001"/>
                      </a:ext>
                    </a:extLst>
                  </a:tr>
                  <a:tr h="441960">
                    <a:tc>
                      <a:txBody>
                        <a:bodyPr/>
                        <a:lstStyle/>
                        <a:p>
                          <a:endParaRPr lang="en-US"/>
                        </a:p>
                      </a:txBody>
                      <a:tcPr marL="36576" marR="36576" marT="36576" marB="36576" anchor="ctr">
                        <a:blipFill>
                          <a:blip r:embed="rId2"/>
                          <a:stretch>
                            <a:fillRect t="-198630" r="-139726" b="-204110"/>
                          </a:stretch>
                        </a:blipFill>
                      </a:tcPr>
                    </a:tc>
                    <a:tc>
                      <a:txBody>
                        <a:bodyPr/>
                        <a:lstStyle/>
                        <a:p>
                          <a:endParaRPr lang="en-US"/>
                        </a:p>
                      </a:txBody>
                      <a:tcPr marL="36576" marR="36576" marT="36576" marB="36576" anchor="ctr">
                        <a:blipFill>
                          <a:blip r:embed="rId2"/>
                          <a:stretch>
                            <a:fillRect l="-71569" t="-198630" b="-204110"/>
                          </a:stretch>
                        </a:blipFill>
                      </a:tcPr>
                    </a:tc>
                    <a:extLst>
                      <a:ext uri="{0D108BD9-81ED-4DB2-BD59-A6C34878D82A}">
                        <a16:rowId xmlns:a16="http://schemas.microsoft.com/office/drawing/2014/main" val="10002"/>
                      </a:ext>
                    </a:extLst>
                  </a:tr>
                  <a:tr h="441960">
                    <a:tc>
                      <a:txBody>
                        <a:bodyPr/>
                        <a:lstStyle/>
                        <a:p>
                          <a:endParaRPr lang="en-US"/>
                        </a:p>
                      </a:txBody>
                      <a:tcPr marL="36576" marR="36576" marT="36576" marB="36576" anchor="ctr">
                        <a:blipFill>
                          <a:blip r:embed="rId2"/>
                          <a:stretch>
                            <a:fillRect t="-302778" r="-139726" b="-106944"/>
                          </a:stretch>
                        </a:blipFill>
                      </a:tcPr>
                    </a:tc>
                    <a:tc>
                      <a:txBody>
                        <a:bodyPr/>
                        <a:lstStyle/>
                        <a:p>
                          <a:endParaRPr lang="en-US"/>
                        </a:p>
                      </a:txBody>
                      <a:tcPr marL="36576" marR="36576" marT="36576" marB="36576" anchor="ctr">
                        <a:blipFill>
                          <a:blip r:embed="rId2"/>
                          <a:stretch>
                            <a:fillRect l="-71569" t="-302778" b="-106944"/>
                          </a:stretch>
                        </a:blipFill>
                      </a:tcPr>
                    </a:tc>
                    <a:extLst>
                      <a:ext uri="{0D108BD9-81ED-4DB2-BD59-A6C34878D82A}">
                        <a16:rowId xmlns:a16="http://schemas.microsoft.com/office/drawing/2014/main" val="10003"/>
                      </a:ext>
                    </a:extLst>
                  </a:tr>
                  <a:tr h="441960">
                    <a:tc>
                      <a:txBody>
                        <a:bodyPr/>
                        <a:lstStyle/>
                        <a:p>
                          <a:endParaRPr lang="en-US"/>
                        </a:p>
                      </a:txBody>
                      <a:tcPr marL="36576" marR="36576" marT="36576" marB="36576" anchor="ctr">
                        <a:blipFill>
                          <a:blip r:embed="rId2"/>
                          <a:stretch>
                            <a:fillRect t="-397260" r="-139726" b="-5479"/>
                          </a:stretch>
                        </a:blipFill>
                      </a:tcPr>
                    </a:tc>
                    <a:tc>
                      <a:txBody>
                        <a:bodyPr/>
                        <a:lstStyle/>
                        <a:p>
                          <a:endParaRPr lang="en-US"/>
                        </a:p>
                      </a:txBody>
                      <a:tcPr marL="36576" marR="36576" marT="36576" marB="36576" anchor="ctr">
                        <a:blipFill>
                          <a:blip r:embed="rId2"/>
                          <a:stretch>
                            <a:fillRect l="-71569" t="-397260" b="-5479"/>
                          </a:stretch>
                        </a:blipFill>
                      </a:tcPr>
                    </a:tc>
                    <a:extLst>
                      <a:ext uri="{0D108BD9-81ED-4DB2-BD59-A6C34878D82A}">
                        <a16:rowId xmlns:a16="http://schemas.microsoft.com/office/drawing/2014/main" val="10004"/>
                      </a:ext>
                    </a:extLst>
                  </a:tr>
                </a:tbl>
              </a:graphicData>
            </a:graphic>
          </p:graphicFrame>
        </mc:Fallback>
      </mc:AlternateContent>
    </p:spTree>
    <p:extLst>
      <p:ext uri="{BB962C8B-B14F-4D97-AF65-F5344CB8AC3E}">
        <p14:creationId xmlns:p14="http://schemas.microsoft.com/office/powerpoint/2010/main" val="37962073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Simpler Problem</a:t>
            </a:r>
            <a:r>
              <a:rPr lang="en-US" dirty="0"/>
              <a:t>—Slide 6</a:t>
            </a:r>
            <a:endParaRPr dirty="0"/>
          </a:p>
        </p:txBody>
      </p:sp>
      <p:sp>
        <p:nvSpPr>
          <p:cNvPr id="3" name="Text Placeholder 2"/>
          <p:cNvSpPr>
            <a:spLocks noGrp="1"/>
          </p:cNvSpPr>
          <p:nvPr>
            <p:ph type="body" sz="quarter" idx="10"/>
          </p:nvPr>
        </p:nvSpPr>
        <p:spPr/>
        <p:txBody>
          <a:bodyPr>
            <a:normAutofit/>
          </a:bodyPr>
          <a:lstStyle/>
          <a:p>
            <a:pPr>
              <a:defRPr b="1"/>
            </a:pPr>
            <a:r>
              <a:rPr sz="2800" dirty="0"/>
              <a:t>Step 4: Look Back</a:t>
            </a:r>
          </a:p>
          <a:p>
            <a:r>
              <a:rPr sz="2800" dirty="0"/>
              <a:t>We need to determine if the answer makes sense and is feasible. Have we committed any type of mathematical errors? Well, by solving the simpler problem, we have used deductive reasoning. We know the pattern we developed can always be followed as long as the numbers used in the sequence remain consistent. So we have indeed found the solution to be </a:t>
            </a:r>
            <a:r>
              <a:rPr sz="2800" dirty="0">
                <a:latin typeface="Cambria Math"/>
              </a:rPr>
              <a:t>500,500</a:t>
            </a:r>
            <a:r>
              <a:rPr sz="28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fontScale="92500" lnSpcReduction="10000"/>
          </a:bodyPr>
          <a:lstStyle/>
          <a:p>
            <a:r>
              <a:rPr sz="2800" dirty="0"/>
              <a:t>Example 4 is based on a famous (yet unconfirmed) story about the mathematician Carl Friedrich Gauss. The story goes that as a child in primary school, after the young Gauss misbehaved, his teacher gave him a task to add a list of integers in arithmetic progression (</a:t>
            </a:r>
            <a:r>
              <a:rPr sz="2800" dirty="0">
                <a:latin typeface="Cambria Math"/>
              </a:rPr>
              <a:t>1</a:t>
            </a:r>
            <a:r>
              <a:rPr sz="2800" dirty="0"/>
              <a:t> to </a:t>
            </a:r>
            <a:r>
              <a:rPr sz="2800" dirty="0">
                <a:latin typeface="Cambria Math"/>
              </a:rPr>
              <a:t>100</a:t>
            </a:r>
            <a:r>
              <a:rPr sz="2800" dirty="0"/>
              <a:t>). To the teacher's astonishment, young Gauss produced the result in a matter of seconds.</a:t>
            </a:r>
          </a:p>
          <a:p>
            <a:pPr>
              <a:defRPr sz="2800"/>
            </a:pPr>
            <a:r>
              <a:rPr sz="2800" dirty="0"/>
              <a:t>Gauss found the solution by a method of realizing that pairwise addition of terms from opposite ends of the list yielded identical intermediate sums: </a:t>
            </a:r>
            <a:r>
              <a:rPr lang="en-US" sz="2800" dirty="0"/>
              <a:t>1 + 100 = 101; </a:t>
            </a:r>
            <a:br>
              <a:rPr lang="en-US" sz="2800" dirty="0"/>
            </a:br>
            <a:r>
              <a:rPr lang="en-US" sz="2800" dirty="0"/>
              <a:t>2 + 99 = 101, 3 + 98 = 101,</a:t>
            </a:r>
            <a:r>
              <a:rPr sz="2800" dirty="0"/>
              <a:t> and so on until </a:t>
            </a:r>
            <a:r>
              <a:rPr lang="en-US" sz="2800" dirty="0"/>
              <a:t>50 + 51 = 101,</a:t>
            </a:r>
            <a:r>
              <a:rPr sz="2800" dirty="0"/>
              <a:t> for a total sum of </a:t>
            </a:r>
            <a:r>
              <a:rPr lang="en-US" sz="2800" dirty="0"/>
              <a:t>50</a:t>
            </a:r>
            <a:r>
              <a:rPr lang="en-US" dirty="0"/>
              <a:t> ⋅ </a:t>
            </a:r>
            <a:r>
              <a:rPr lang="en-US" sz="2800" dirty="0"/>
              <a:t>101 = 5050.</a:t>
            </a:r>
            <a:endParaRPr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Suppose you could spend </a:t>
                </a:r>
                <a:r>
                  <a:rPr lang="en-US" dirty="0"/>
                  <a:t>$</a:t>
                </a:r>
                <a14:m>
                  <m:oMath xmlns:m="http://schemas.openxmlformats.org/officeDocument/2006/math">
                    <m:r>
                      <a:rPr>
                        <a:latin typeface="Cambria Math" panose="02040503050406030204" pitchFamily="18" charset="0"/>
                      </a:rPr>
                      <m:t>20</m:t>
                    </m:r>
                  </m:oMath>
                </a14:m>
                <a:r>
                  <a:rPr sz="2800" dirty="0"/>
                  <a:t> every minute of every day for a year. How much money would you spend in </a:t>
                </a:r>
                <a:r>
                  <a:rPr sz="2800" dirty="0">
                    <a:latin typeface="Cambria Math"/>
                  </a:rPr>
                  <a:t>365</a:t>
                </a:r>
                <a:r>
                  <a:rPr sz="2800" dirty="0"/>
                  <a:t> days?</a:t>
                </a:r>
              </a:p>
              <a:p>
                <a:r>
                  <a:rPr sz="2800" dirty="0"/>
                  <a:t>Answer: </a:t>
                </a:r>
                <a:r>
                  <a:rPr lang="en-US" sz="2800" dirty="0"/>
                  <a:t>$10,512,000</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3370891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5</a:t>
            </a:r>
            <a:r>
              <a:rPr dirty="0"/>
              <a:t>: Finding a Pattern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Rosa tracks her car's gas mileage with an app on her phone. Each time she fills up her tank, she records the number of miles driven since her last fill up and the number of gallons of gas replenished. The ten most recent entries from Rosa's log are shown in Table 4. Looking at the data, do you think Rosa's log is accurate or do you suspect that an entry may have a typo? If so, which one?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Pólya’s Problem-Solving Technique—Slide 2</a:t>
            </a:r>
            <a:endParaRPr dirty="0"/>
          </a:p>
        </p:txBody>
      </p:sp>
      <p:sp>
        <p:nvSpPr>
          <p:cNvPr id="3" name="Text Placeholder 2"/>
          <p:cNvSpPr>
            <a:spLocks noGrp="1"/>
          </p:cNvSpPr>
          <p:nvPr>
            <p:ph type="body" sz="quarter" idx="10"/>
          </p:nvPr>
        </p:nvSpPr>
        <p:spPr/>
        <p:txBody>
          <a:bodyPr>
            <a:normAutofit/>
          </a:bodyPr>
          <a:lstStyle/>
          <a:p>
            <a:r>
              <a:rPr lang="en-US" b="1" dirty="0"/>
              <a:t>Step 1</a:t>
            </a:r>
            <a:r>
              <a:rPr lang="en-US" dirty="0"/>
              <a:t>: Understand the Problem</a:t>
            </a:r>
          </a:p>
          <a:p>
            <a:pPr algn="l"/>
            <a:endParaRPr lang="en-IN" sz="1800" b="0" i="0" u="none" strike="noStrike" baseline="0" dirty="0">
              <a:solidFill>
                <a:srgbClr val="000000"/>
              </a:solidFill>
              <a:latin typeface="Times New Roman" panose="02020603050405020304" pitchFamily="18" charset="0"/>
            </a:endParaRPr>
          </a:p>
          <a:p>
            <a:pPr marL="457200" lvl="1" indent="0">
              <a:buNone/>
            </a:pPr>
            <a:r>
              <a:rPr lang="en-US" dirty="0"/>
              <a:t>To understand the problem means reading and rereading the problem to identifying pertinent information, discerning what is being asked, writing down important facts, and assigning names or variables to unknown quantities. </a:t>
            </a:r>
          </a:p>
          <a:p>
            <a:pPr marL="457200" lvl="1" indent="0">
              <a:buNone/>
            </a:pPr>
            <a:endParaRPr lang="en-US" dirty="0"/>
          </a:p>
        </p:txBody>
      </p:sp>
    </p:spTree>
    <p:extLst>
      <p:ext uri="{BB962C8B-B14F-4D97-AF65-F5344CB8AC3E}">
        <p14:creationId xmlns:p14="http://schemas.microsoft.com/office/powerpoint/2010/main" val="7396629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2</a:t>
            </a:r>
            <a:endParaRPr dirty="0"/>
          </a:p>
        </p:txBody>
      </p:sp>
      <p:sp>
        <p:nvSpPr>
          <p:cNvPr id="5" name="TextBox 4">
            <a:extLst>
              <a:ext uri="{FF2B5EF4-FFF2-40B4-BE49-F238E27FC236}">
                <a16:creationId xmlns:a16="http://schemas.microsoft.com/office/drawing/2014/main" id="{FC81AD40-7E20-E413-B9D0-5938DDC45F5C}"/>
              </a:ext>
            </a:extLst>
          </p:cNvPr>
          <p:cNvSpPr txBox="1"/>
          <p:nvPr/>
        </p:nvSpPr>
        <p:spPr>
          <a:xfrm>
            <a:off x="2286000" y="1219200"/>
            <a:ext cx="4572000" cy="369332"/>
          </a:xfrm>
          <a:prstGeom prst="rect">
            <a:avLst/>
          </a:prstGeom>
          <a:noFill/>
        </p:spPr>
        <p:txBody>
          <a:bodyPr wrap="square">
            <a:spAutoFit/>
          </a:bodyPr>
          <a:lstStyle/>
          <a:p>
            <a:pPr algn="ctr">
              <a:defRPr sz="1800" b="1"/>
            </a:pPr>
            <a:r>
              <a:rPr lang="en-US" dirty="0"/>
              <a:t>Table 4: Rosa's Mileage Log</a:t>
            </a:r>
          </a:p>
        </p:txBody>
      </p:sp>
      <p:graphicFrame>
        <p:nvGraphicFramePr>
          <p:cNvPr id="3" name="Table Placeholder 2" descr="Table have two columns &quot;Distance Traveled in Miles&quot; &quot;Gallons Used&quot;&#10;Distance Traveled in Miles: 320, Gallons Used: 13.2,&#10;Distance Traveled in Miles: 278, Gallons Used: 11.7,&#10;Distance Traveled in Miles: 334, Gallons Used: 13.4,&#10;Distance Traveled in Miles: 313, Gallons Used: 13.3,&#10;Distance Traveled in Miles: 180, Gallons Used: 7.6,&#10;Distance Traveled in Miles: 297, Gallons Used: 12.2,&#10;Distance Traveled in Miles: 311, Gallons Used: 7.4,&#10;Distance Traveled in Miles: 294, Gallons Used: 12.6,&#10;Distance Traveled in Miles: 323, Gallons Used: 13.1,&#10;Distance Traveled in Miles: 308, Gallons Used: 12.9."/>
          <p:cNvGraphicFramePr>
            <a:graphicFrameLocks noGrp="1"/>
          </p:cNvGraphicFramePr>
          <p:nvPr>
            <p:ph type="tbl" sz="quarter" idx="10"/>
            <p:extLst>
              <p:ext uri="{D42A27DB-BD31-4B8C-83A1-F6EECF244321}">
                <p14:modId xmlns:p14="http://schemas.microsoft.com/office/powerpoint/2010/main" val="3434345208"/>
              </p:ext>
            </p:extLst>
          </p:nvPr>
        </p:nvGraphicFramePr>
        <p:xfrm>
          <a:off x="457200" y="17119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Distance Traveled (Miles)</a:t>
                      </a:r>
                    </a:p>
                  </a:txBody>
                  <a:tcPr/>
                </a:tc>
                <a:tc>
                  <a:txBody>
                    <a:bodyPr/>
                    <a:lstStyle/>
                    <a:p>
                      <a:pPr algn="ctr">
                        <a:defRPr sz="1800" b="1"/>
                      </a:pPr>
                      <a:r>
                        <a:rPr dirty="0"/>
                        <a:t>Gallons Used</a:t>
                      </a:r>
                    </a:p>
                  </a:txBody>
                  <a:tcPr/>
                </a:tc>
                <a:extLst>
                  <a:ext uri="{0D108BD9-81ED-4DB2-BD59-A6C34878D82A}">
                    <a16:rowId xmlns:a16="http://schemas.microsoft.com/office/drawing/2014/main" val="10001"/>
                  </a:ext>
                </a:extLst>
              </a:tr>
              <a:tr h="370840">
                <a:tc>
                  <a:txBody>
                    <a:bodyPr/>
                    <a:lstStyle/>
                    <a:p>
                      <a:pPr algn="ctr"/>
                      <a:r>
                        <a:rPr sz="1800" dirty="0"/>
                        <a:t>320</a:t>
                      </a:r>
                      <a:endParaRPr sz="1800" dirty="0">
                        <a:latin typeface="Cambria Math"/>
                      </a:endParaRPr>
                    </a:p>
                  </a:txBody>
                  <a:tcPr/>
                </a:tc>
                <a:tc>
                  <a:txBody>
                    <a:bodyPr/>
                    <a:lstStyle/>
                    <a:p>
                      <a:pPr algn="ctr"/>
                      <a:r>
                        <a:rPr sz="1800" dirty="0"/>
                        <a:t>13.2</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a:t>278</a:t>
                      </a:r>
                      <a:endParaRPr sz="1800">
                        <a:latin typeface="Cambria Math"/>
                      </a:endParaRPr>
                    </a:p>
                  </a:txBody>
                  <a:tcPr/>
                </a:tc>
                <a:tc>
                  <a:txBody>
                    <a:bodyPr/>
                    <a:lstStyle/>
                    <a:p>
                      <a:pPr algn="ctr"/>
                      <a:r>
                        <a:rPr sz="1800"/>
                        <a:t>11.7</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334</a:t>
                      </a:r>
                      <a:endParaRPr sz="1800">
                        <a:latin typeface="Cambria Math"/>
                      </a:endParaRPr>
                    </a:p>
                  </a:txBody>
                  <a:tcPr/>
                </a:tc>
                <a:tc>
                  <a:txBody>
                    <a:bodyPr/>
                    <a:lstStyle/>
                    <a:p>
                      <a:pPr algn="ctr"/>
                      <a:r>
                        <a:rPr sz="1800"/>
                        <a:t>13.4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313</a:t>
                      </a:r>
                      <a:endParaRPr sz="1800">
                        <a:latin typeface="Cambria Math"/>
                      </a:endParaRPr>
                    </a:p>
                  </a:txBody>
                  <a:tcPr/>
                </a:tc>
                <a:tc>
                  <a:txBody>
                    <a:bodyPr/>
                    <a:lstStyle/>
                    <a:p>
                      <a:pPr algn="ctr"/>
                      <a:r>
                        <a:rPr sz="1800"/>
                        <a:t>13.3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180</a:t>
                      </a:r>
                      <a:endParaRPr sz="1800">
                        <a:latin typeface="Cambria Math"/>
                      </a:endParaRPr>
                    </a:p>
                  </a:txBody>
                  <a:tcPr/>
                </a:tc>
                <a:tc>
                  <a:txBody>
                    <a:bodyPr/>
                    <a:lstStyle/>
                    <a:p>
                      <a:pPr algn="ctr"/>
                      <a:r>
                        <a:rPr sz="1800"/>
                        <a:t>7.6</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297</a:t>
                      </a:r>
                      <a:endParaRPr sz="1800">
                        <a:latin typeface="Cambria Math"/>
                      </a:endParaRPr>
                    </a:p>
                  </a:txBody>
                  <a:tcPr/>
                </a:tc>
                <a:tc>
                  <a:txBody>
                    <a:bodyPr/>
                    <a:lstStyle/>
                    <a:p>
                      <a:pPr algn="ctr"/>
                      <a:r>
                        <a:rPr sz="1800"/>
                        <a:t>12.2</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311</a:t>
                      </a:r>
                      <a:endParaRPr sz="1800">
                        <a:latin typeface="Cambria Math"/>
                      </a:endParaRPr>
                    </a:p>
                  </a:txBody>
                  <a:tcPr/>
                </a:tc>
                <a:tc>
                  <a:txBody>
                    <a:bodyPr/>
                    <a:lstStyle/>
                    <a:p>
                      <a:pPr algn="ctr"/>
                      <a:r>
                        <a:rPr sz="1800"/>
                        <a:t>7.4</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294</a:t>
                      </a:r>
                      <a:endParaRPr sz="1800">
                        <a:latin typeface="Cambria Math"/>
                      </a:endParaRPr>
                    </a:p>
                  </a:txBody>
                  <a:tcPr/>
                </a:tc>
                <a:tc>
                  <a:txBody>
                    <a:bodyPr/>
                    <a:lstStyle/>
                    <a:p>
                      <a:pPr algn="ctr"/>
                      <a:r>
                        <a:rPr sz="1800"/>
                        <a:t>12.6</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323</a:t>
                      </a:r>
                      <a:endParaRPr sz="1800">
                        <a:latin typeface="Cambria Math"/>
                      </a:endParaRPr>
                    </a:p>
                  </a:txBody>
                  <a:tcPr/>
                </a:tc>
                <a:tc>
                  <a:txBody>
                    <a:bodyPr/>
                    <a:lstStyle/>
                    <a:p>
                      <a:pPr algn="ctr"/>
                      <a:r>
                        <a:rPr sz="1800"/>
                        <a:t>13.1</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308</a:t>
                      </a:r>
                      <a:endParaRPr sz="1800">
                        <a:latin typeface="Cambria Math"/>
                      </a:endParaRPr>
                    </a:p>
                  </a:txBody>
                  <a:tcPr/>
                </a:tc>
                <a:tc>
                  <a:txBody>
                    <a:bodyPr/>
                    <a:lstStyle/>
                    <a:p>
                      <a:pPr algn="ctr"/>
                      <a:r>
                        <a:rPr sz="1800" dirty="0"/>
                        <a:t>12.9</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Understand the Problem</a:t>
            </a:r>
          </a:p>
          <a:p>
            <a:r>
              <a:rPr sz="2800" dirty="0"/>
              <a:t>This question is asking us to see if any data values seem "out of bounds" compared to the others. We need to inspect the data we've been given, develop a theory about how accurate it is, and be able to justify our theory.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4</a:t>
            </a:r>
            <a:endParaRPr dirty="0"/>
          </a:p>
        </p:txBody>
      </p:sp>
      <p:sp>
        <p:nvSpPr>
          <p:cNvPr id="3" name="Text Placeholder 2"/>
          <p:cNvSpPr>
            <a:spLocks noGrp="1"/>
          </p:cNvSpPr>
          <p:nvPr>
            <p:ph type="body" sz="quarter" idx="10"/>
          </p:nvPr>
        </p:nvSpPr>
        <p:spPr/>
        <p:txBody>
          <a:bodyPr>
            <a:normAutofit lnSpcReduction="10000"/>
          </a:bodyPr>
          <a:lstStyle/>
          <a:p>
            <a:pPr>
              <a:defRPr b="1"/>
            </a:pPr>
            <a:r>
              <a:rPr sz="2800" dirty="0"/>
              <a:t>Step 2: Devise a Plan</a:t>
            </a:r>
          </a:p>
          <a:p>
            <a:r>
              <a:rPr sz="2800" dirty="0"/>
              <a:t>We can inspect data in different ways. One option is to create a graph, which is particularly helpful when there's a lot of data. Another option is to look for patterns. Let's try that strategy here. Note that while Rosa's log tells us the miles driven and the gallons of gas used, it doesn't tell us the "miles per gallon" rate of each entry. As you likely know from personal experience, gas mileage varies based on factors such as weather and driver habits, but in general each car has an expected range. Let's determine the miles per gallon for each row and then inspect our updated table.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5</a:t>
            </a:r>
            <a:endParaRPr dirty="0"/>
          </a:p>
        </p:txBody>
      </p:sp>
      <p:sp>
        <p:nvSpPr>
          <p:cNvPr id="3" name="Text Placeholder 2"/>
          <p:cNvSpPr>
            <a:spLocks noGrp="1"/>
          </p:cNvSpPr>
          <p:nvPr>
            <p:ph type="body" sz="quarter" idx="10"/>
          </p:nvPr>
        </p:nvSpPr>
        <p:spPr/>
        <p:txBody>
          <a:bodyPr>
            <a:normAutofit/>
          </a:bodyPr>
          <a:lstStyle/>
          <a:p>
            <a:pPr>
              <a:defRPr b="1"/>
            </a:pPr>
            <a:r>
              <a:rPr sz="2800" dirty="0"/>
              <a:t>Step 3: Carry Out the Plan</a:t>
            </a:r>
          </a:p>
          <a:p>
            <a:r>
              <a:rPr sz="2800" dirty="0"/>
              <a:t>Calculate the miles per gallon for each entry by dividing the miles driven by the number of gallons of gas purchased. Here's our updated table.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6</a:t>
            </a:r>
            <a:endParaRPr dirty="0"/>
          </a:p>
        </p:txBody>
      </p:sp>
      <p:sp>
        <p:nvSpPr>
          <p:cNvPr id="5" name="TextBox 4">
            <a:extLst>
              <a:ext uri="{FF2B5EF4-FFF2-40B4-BE49-F238E27FC236}">
                <a16:creationId xmlns:a16="http://schemas.microsoft.com/office/drawing/2014/main" id="{4054D3D4-DD09-3080-4CCA-BF6D8B07A9BE}"/>
              </a:ext>
            </a:extLst>
          </p:cNvPr>
          <p:cNvSpPr txBox="1"/>
          <p:nvPr/>
        </p:nvSpPr>
        <p:spPr>
          <a:xfrm>
            <a:off x="1828800" y="1219200"/>
            <a:ext cx="5638800" cy="369332"/>
          </a:xfrm>
          <a:prstGeom prst="rect">
            <a:avLst/>
          </a:prstGeom>
          <a:noFill/>
        </p:spPr>
        <p:txBody>
          <a:bodyPr wrap="square">
            <a:spAutoFit/>
          </a:bodyPr>
          <a:lstStyle/>
          <a:p>
            <a:pPr algn="ctr">
              <a:defRPr sz="1800" b="1"/>
            </a:pPr>
            <a:r>
              <a:rPr lang="en-US" dirty="0"/>
              <a:t>Table 5: Rosa's Mileage Log with Miles Per Gallon</a:t>
            </a:r>
          </a:p>
        </p:txBody>
      </p:sp>
      <p:graphicFrame>
        <p:nvGraphicFramePr>
          <p:cNvPr id="3" name="Table Placeholder 2" descr="Table have Three columns &quot;Distance Traveled&quot; &quot;Gallons Used&quot; and &quot;MPG&quot;.&#10;Distance Traveled: 320 miles, Gallons Used: 13.2, MPG: 24.24,&#10;Distance Traveled: 278 miles, Gallons Used: 11.7, MPG: 23.76,&#10;Distance Traveled: 334 miles, Gallons Used: 13.4, MPG: 24.93,&#10;Distance Traveled: 313 miles, Gallons Used: 13.3, MPG: 23.53,&#10;Distance Traveled: 180 miles, Gallons Used: 7.6, MPG: 23.68,&#10;Distance Traveled: 297 miles, Gallons Used: 12.2, MPG: 24.34,&#10;Distance Traveled: 311 miles, Gallons Used: 7.4, MPG: 42.03,&#10;Distance Traveled: 294 miles, Gallons Used: 12.6, MPG: 23.33,&#10;Distance Traveled: 323 miles, Gallons Used: 13.1, MPG: 24.66,&#10;Distance Traveled: 308 miles, Gallons Used: 12.9, MPG: 23.88."/>
          <p:cNvGraphicFramePr>
            <a:graphicFrameLocks noGrp="1"/>
          </p:cNvGraphicFramePr>
          <p:nvPr>
            <p:ph type="tbl" sz="quarter" idx="10"/>
            <p:extLst>
              <p:ext uri="{D42A27DB-BD31-4B8C-83A1-F6EECF244321}">
                <p14:modId xmlns:p14="http://schemas.microsoft.com/office/powerpoint/2010/main" val="2260420134"/>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Distance Traveled (Miles)</a:t>
                      </a:r>
                    </a:p>
                  </a:txBody>
                  <a:tcPr/>
                </a:tc>
                <a:tc>
                  <a:txBody>
                    <a:bodyPr/>
                    <a:lstStyle/>
                    <a:p>
                      <a:pPr algn="ctr">
                        <a:defRPr sz="1800" b="1"/>
                      </a:pPr>
                      <a:r>
                        <a:t>Gallons Used</a:t>
                      </a:r>
                    </a:p>
                  </a:txBody>
                  <a:tcPr/>
                </a:tc>
                <a:tc>
                  <a:txBody>
                    <a:bodyPr/>
                    <a:lstStyle/>
                    <a:p>
                      <a:pPr algn="ctr">
                        <a:defRPr sz="1800" b="1"/>
                      </a:pPr>
                      <a:r>
                        <a:rPr dirty="0"/>
                        <a:t>MPG</a:t>
                      </a:r>
                    </a:p>
                  </a:txBody>
                  <a:tcPr/>
                </a:tc>
                <a:extLst>
                  <a:ext uri="{0D108BD9-81ED-4DB2-BD59-A6C34878D82A}">
                    <a16:rowId xmlns:a16="http://schemas.microsoft.com/office/drawing/2014/main" val="10001"/>
                  </a:ext>
                </a:extLst>
              </a:tr>
              <a:tr h="370840">
                <a:tc>
                  <a:txBody>
                    <a:bodyPr/>
                    <a:lstStyle/>
                    <a:p>
                      <a:pPr algn="ctr"/>
                      <a:r>
                        <a:rPr sz="1800"/>
                        <a:t>320</a:t>
                      </a:r>
                      <a:endParaRPr sz="1800">
                        <a:latin typeface="Cambria Math"/>
                      </a:endParaRPr>
                    </a:p>
                  </a:txBody>
                  <a:tcPr/>
                </a:tc>
                <a:tc>
                  <a:txBody>
                    <a:bodyPr/>
                    <a:lstStyle/>
                    <a:p>
                      <a:pPr algn="ctr"/>
                      <a:r>
                        <a:rPr sz="1800"/>
                        <a:t>13.2</a:t>
                      </a:r>
                      <a:endParaRPr sz="1800">
                        <a:latin typeface="Cambria Math"/>
                      </a:endParaRPr>
                    </a:p>
                  </a:txBody>
                  <a:tcPr/>
                </a:tc>
                <a:tc>
                  <a:txBody>
                    <a:bodyPr/>
                    <a:lstStyle/>
                    <a:p>
                      <a:pPr algn="ctr"/>
                      <a:r>
                        <a:rPr sz="1800"/>
                        <a:t>24.24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278</a:t>
                      </a:r>
                      <a:endParaRPr sz="1800">
                        <a:latin typeface="Cambria Math"/>
                      </a:endParaRPr>
                    </a:p>
                  </a:txBody>
                  <a:tcPr/>
                </a:tc>
                <a:tc>
                  <a:txBody>
                    <a:bodyPr/>
                    <a:lstStyle/>
                    <a:p>
                      <a:pPr algn="ctr"/>
                      <a:r>
                        <a:rPr sz="1800"/>
                        <a:t>11.7</a:t>
                      </a:r>
                      <a:endParaRPr sz="1800">
                        <a:latin typeface="Cambria Math"/>
                      </a:endParaRPr>
                    </a:p>
                  </a:txBody>
                  <a:tcPr/>
                </a:tc>
                <a:tc>
                  <a:txBody>
                    <a:bodyPr/>
                    <a:lstStyle/>
                    <a:p>
                      <a:pPr algn="ctr"/>
                      <a:r>
                        <a:rPr sz="1800"/>
                        <a:t>23.76</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334</a:t>
                      </a:r>
                      <a:endParaRPr sz="1800">
                        <a:latin typeface="Cambria Math"/>
                      </a:endParaRPr>
                    </a:p>
                  </a:txBody>
                  <a:tcPr/>
                </a:tc>
                <a:tc>
                  <a:txBody>
                    <a:bodyPr/>
                    <a:lstStyle/>
                    <a:p>
                      <a:pPr algn="ctr"/>
                      <a:r>
                        <a:rPr sz="1800"/>
                        <a:t>13.4</a:t>
                      </a:r>
                      <a:endParaRPr sz="1800">
                        <a:latin typeface="Cambria Math"/>
                      </a:endParaRPr>
                    </a:p>
                  </a:txBody>
                  <a:tcPr/>
                </a:tc>
                <a:tc>
                  <a:txBody>
                    <a:bodyPr/>
                    <a:lstStyle/>
                    <a:p>
                      <a:pPr algn="ctr"/>
                      <a:r>
                        <a:rPr sz="1800"/>
                        <a:t>24.93</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313</a:t>
                      </a:r>
                      <a:endParaRPr sz="1800">
                        <a:latin typeface="Cambria Math"/>
                      </a:endParaRPr>
                    </a:p>
                  </a:txBody>
                  <a:tcPr/>
                </a:tc>
                <a:tc>
                  <a:txBody>
                    <a:bodyPr/>
                    <a:lstStyle/>
                    <a:p>
                      <a:pPr algn="ctr"/>
                      <a:r>
                        <a:rPr sz="1800"/>
                        <a:t>13.3</a:t>
                      </a:r>
                      <a:endParaRPr sz="1800">
                        <a:latin typeface="Cambria Math"/>
                      </a:endParaRPr>
                    </a:p>
                  </a:txBody>
                  <a:tcPr/>
                </a:tc>
                <a:tc>
                  <a:txBody>
                    <a:bodyPr/>
                    <a:lstStyle/>
                    <a:p>
                      <a:pPr algn="ctr"/>
                      <a:r>
                        <a:rPr sz="1800"/>
                        <a:t>23.53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180</a:t>
                      </a:r>
                      <a:endParaRPr sz="1800">
                        <a:latin typeface="Cambria Math"/>
                      </a:endParaRPr>
                    </a:p>
                  </a:txBody>
                  <a:tcPr/>
                </a:tc>
                <a:tc>
                  <a:txBody>
                    <a:bodyPr/>
                    <a:lstStyle/>
                    <a:p>
                      <a:pPr algn="ctr"/>
                      <a:r>
                        <a:rPr sz="1800"/>
                        <a:t>7.6</a:t>
                      </a:r>
                      <a:endParaRPr sz="1800">
                        <a:latin typeface="Cambria Math"/>
                      </a:endParaRPr>
                    </a:p>
                  </a:txBody>
                  <a:tcPr/>
                </a:tc>
                <a:tc>
                  <a:txBody>
                    <a:bodyPr/>
                    <a:lstStyle/>
                    <a:p>
                      <a:pPr algn="ctr"/>
                      <a:r>
                        <a:rPr sz="1800"/>
                        <a:t>23.68</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297</a:t>
                      </a:r>
                      <a:endParaRPr sz="1800">
                        <a:latin typeface="Cambria Math"/>
                      </a:endParaRPr>
                    </a:p>
                  </a:txBody>
                  <a:tcPr/>
                </a:tc>
                <a:tc>
                  <a:txBody>
                    <a:bodyPr/>
                    <a:lstStyle/>
                    <a:p>
                      <a:pPr algn="ctr"/>
                      <a:r>
                        <a:rPr sz="1800"/>
                        <a:t>12.2</a:t>
                      </a:r>
                      <a:endParaRPr sz="1800">
                        <a:latin typeface="Cambria Math"/>
                      </a:endParaRPr>
                    </a:p>
                  </a:txBody>
                  <a:tcPr/>
                </a:tc>
                <a:tc>
                  <a:txBody>
                    <a:bodyPr/>
                    <a:lstStyle/>
                    <a:p>
                      <a:pPr algn="ctr"/>
                      <a:r>
                        <a:rPr sz="1800"/>
                        <a:t>24.34</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311</a:t>
                      </a:r>
                      <a:endParaRPr sz="1800">
                        <a:latin typeface="Cambria Math"/>
                      </a:endParaRPr>
                    </a:p>
                  </a:txBody>
                  <a:tcPr/>
                </a:tc>
                <a:tc>
                  <a:txBody>
                    <a:bodyPr/>
                    <a:lstStyle/>
                    <a:p>
                      <a:pPr algn="ctr"/>
                      <a:r>
                        <a:rPr sz="1800"/>
                        <a:t>7.4</a:t>
                      </a:r>
                      <a:endParaRPr sz="1800">
                        <a:latin typeface="Cambria Math"/>
                      </a:endParaRPr>
                    </a:p>
                  </a:txBody>
                  <a:tcPr/>
                </a:tc>
                <a:tc>
                  <a:txBody>
                    <a:bodyPr/>
                    <a:lstStyle/>
                    <a:p>
                      <a:pPr algn="ctr"/>
                      <a:r>
                        <a:rPr sz="1800"/>
                        <a:t>42.03</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294</a:t>
                      </a:r>
                      <a:endParaRPr sz="1800">
                        <a:latin typeface="Cambria Math"/>
                      </a:endParaRPr>
                    </a:p>
                  </a:txBody>
                  <a:tcPr/>
                </a:tc>
                <a:tc>
                  <a:txBody>
                    <a:bodyPr/>
                    <a:lstStyle/>
                    <a:p>
                      <a:pPr algn="ctr"/>
                      <a:r>
                        <a:rPr sz="1800"/>
                        <a:t>12.6</a:t>
                      </a:r>
                      <a:endParaRPr sz="1800">
                        <a:latin typeface="Cambria Math"/>
                      </a:endParaRPr>
                    </a:p>
                  </a:txBody>
                  <a:tcPr/>
                </a:tc>
                <a:tc>
                  <a:txBody>
                    <a:bodyPr/>
                    <a:lstStyle/>
                    <a:p>
                      <a:pPr algn="ctr"/>
                      <a:r>
                        <a:rPr sz="1800"/>
                        <a:t>23.33</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323</a:t>
                      </a:r>
                      <a:endParaRPr sz="1800">
                        <a:latin typeface="Cambria Math"/>
                      </a:endParaRPr>
                    </a:p>
                  </a:txBody>
                  <a:tcPr/>
                </a:tc>
                <a:tc>
                  <a:txBody>
                    <a:bodyPr/>
                    <a:lstStyle/>
                    <a:p>
                      <a:pPr algn="ctr"/>
                      <a:r>
                        <a:rPr sz="1800"/>
                        <a:t>13.1</a:t>
                      </a:r>
                      <a:endParaRPr sz="1800">
                        <a:latin typeface="Cambria Math"/>
                      </a:endParaRPr>
                    </a:p>
                  </a:txBody>
                  <a:tcPr/>
                </a:tc>
                <a:tc>
                  <a:txBody>
                    <a:bodyPr/>
                    <a:lstStyle/>
                    <a:p>
                      <a:pPr algn="ctr"/>
                      <a:r>
                        <a:rPr sz="1800"/>
                        <a:t>24.66</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308</a:t>
                      </a:r>
                      <a:endParaRPr sz="1800">
                        <a:latin typeface="Cambria Math"/>
                      </a:endParaRPr>
                    </a:p>
                  </a:txBody>
                  <a:tcPr/>
                </a:tc>
                <a:tc>
                  <a:txBody>
                    <a:bodyPr/>
                    <a:lstStyle/>
                    <a:p>
                      <a:pPr algn="ctr"/>
                      <a:r>
                        <a:rPr sz="1800"/>
                        <a:t>12.9</a:t>
                      </a:r>
                      <a:endParaRPr sz="1800">
                        <a:latin typeface="Cambria Math"/>
                      </a:endParaRPr>
                    </a:p>
                  </a:txBody>
                  <a:tcPr/>
                </a:tc>
                <a:tc>
                  <a:txBody>
                    <a:bodyPr/>
                    <a:lstStyle/>
                    <a:p>
                      <a:pPr algn="ctr"/>
                      <a:r>
                        <a:rPr sz="1800" dirty="0"/>
                        <a:t>23.88</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a Pattern</a:t>
            </a:r>
            <a:r>
              <a:rPr lang="en-US" dirty="0"/>
              <a:t>—Slide 7</a:t>
            </a:r>
            <a:endParaRPr dirty="0"/>
          </a:p>
        </p:txBody>
      </p:sp>
      <p:sp>
        <p:nvSpPr>
          <p:cNvPr id="3" name="Text Placeholder 2"/>
          <p:cNvSpPr>
            <a:spLocks noGrp="1"/>
          </p:cNvSpPr>
          <p:nvPr>
            <p:ph type="body" sz="quarter" idx="10"/>
          </p:nvPr>
        </p:nvSpPr>
        <p:spPr/>
        <p:txBody>
          <a:bodyPr>
            <a:normAutofit fontScale="77500" lnSpcReduction="20000"/>
          </a:bodyPr>
          <a:lstStyle/>
          <a:p>
            <a:r>
              <a:rPr sz="2800" dirty="0"/>
              <a:t>Now we can look for patterns in the entries.</a:t>
            </a:r>
          </a:p>
          <a:p>
            <a:r>
              <a:rPr sz="2800" dirty="0"/>
              <a:t>First, you might notice that </a:t>
            </a:r>
            <a:r>
              <a:rPr sz="2800" dirty="0">
                <a:latin typeface="Cambria Math"/>
              </a:rPr>
              <a:t>180</a:t>
            </a:r>
            <a:r>
              <a:rPr sz="2800" dirty="0"/>
              <a:t> miles in the distance column is a smaller value than the other entries in that column. That stands out, but when we read the rest of the row, we see that fewer gallons of gas were purchased and the miles per gallon is similar to other entries.</a:t>
            </a:r>
          </a:p>
          <a:p>
            <a:r>
              <a:rPr sz="2800" dirty="0"/>
              <a:t>Now you might notice that all of the entries in the miles per gallon column are similar (between </a:t>
            </a:r>
            <a:r>
              <a:rPr sz="2800" dirty="0">
                <a:latin typeface="Cambria Math"/>
              </a:rPr>
              <a:t>23</a:t>
            </a:r>
            <a:r>
              <a:rPr sz="2800" dirty="0"/>
              <a:t> and </a:t>
            </a:r>
            <a:r>
              <a:rPr sz="2800" dirty="0">
                <a:latin typeface="Cambria Math"/>
              </a:rPr>
              <a:t>25</a:t>
            </a:r>
            <a:r>
              <a:rPr sz="2800" dirty="0"/>
              <a:t> miles per gallon) except for one: the row with a distance of </a:t>
            </a:r>
            <a:r>
              <a:rPr sz="2800" dirty="0">
                <a:latin typeface="Cambria Math"/>
              </a:rPr>
              <a:t>311</a:t>
            </a:r>
            <a:r>
              <a:rPr sz="2800" dirty="0"/>
              <a:t> miles, </a:t>
            </a:r>
            <a:r>
              <a:rPr sz="2800" dirty="0">
                <a:latin typeface="Cambria Math"/>
              </a:rPr>
              <a:t>7.4</a:t>
            </a:r>
            <a:r>
              <a:rPr sz="2800" dirty="0"/>
              <a:t> gallons of gas, and </a:t>
            </a:r>
            <a:r>
              <a:rPr sz="2800" dirty="0">
                <a:latin typeface="Cambria Math"/>
              </a:rPr>
              <a:t>42.03</a:t>
            </a:r>
            <a:r>
              <a:rPr sz="2800" dirty="0"/>
              <a:t> miles per gallon. That should grab our attention. Two rows above that row is an entry with </a:t>
            </a:r>
            <a:r>
              <a:rPr sz="2800" dirty="0">
                <a:latin typeface="Cambria Math"/>
              </a:rPr>
              <a:t>7.6</a:t>
            </a:r>
            <a:r>
              <a:rPr sz="2800" dirty="0"/>
              <a:t> gallons of gas used for </a:t>
            </a:r>
            <a:r>
              <a:rPr sz="2800" dirty="0">
                <a:latin typeface="Cambria Math"/>
              </a:rPr>
              <a:t>180</a:t>
            </a:r>
            <a:r>
              <a:rPr sz="2800" dirty="0"/>
              <a:t> miles. Compared to this entry with </a:t>
            </a:r>
            <a:r>
              <a:rPr sz="2800" dirty="0">
                <a:latin typeface="Cambria Math"/>
              </a:rPr>
              <a:t>7.4</a:t>
            </a:r>
            <a:r>
              <a:rPr sz="2800" dirty="0"/>
              <a:t> gallons of gas used for </a:t>
            </a:r>
            <a:r>
              <a:rPr sz="2800" dirty="0">
                <a:latin typeface="Cambria Math"/>
              </a:rPr>
              <a:t>311</a:t>
            </a:r>
            <a:r>
              <a:rPr sz="2800" dirty="0"/>
              <a:t> miles, that's a pretty big difference in miles traveled for a similar amount of gas.</a:t>
            </a:r>
          </a:p>
          <a:p>
            <a:r>
              <a:rPr sz="2800" dirty="0"/>
              <a:t>While we can expect variation in gas mileage, it's suspicious that one entry reports gas mileage that is almost double the other entries. It is reasonable to suspect this entry has a typo.</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5</a:t>
            </a:r>
            <a:r>
              <a:rPr dirty="0"/>
              <a:t>: Finding a Pattern</a:t>
            </a:r>
            <a:r>
              <a:rPr lang="en-US" dirty="0"/>
              <a:t>—Slide 8</a:t>
            </a:r>
            <a:endParaRPr dirty="0"/>
          </a:p>
        </p:txBody>
      </p:sp>
      <p:sp>
        <p:nvSpPr>
          <p:cNvPr id="3" name="Text Placeholder 2"/>
          <p:cNvSpPr>
            <a:spLocks noGrp="1"/>
          </p:cNvSpPr>
          <p:nvPr>
            <p:ph type="body" sz="quarter" idx="10"/>
          </p:nvPr>
        </p:nvSpPr>
        <p:spPr/>
        <p:txBody>
          <a:bodyPr>
            <a:normAutofit/>
          </a:bodyPr>
          <a:lstStyle/>
          <a:p>
            <a:pPr>
              <a:defRPr b="1"/>
            </a:pPr>
            <a:r>
              <a:rPr sz="2800"/>
              <a:t>Step 4: Look Back</a:t>
            </a:r>
          </a:p>
          <a:p>
            <a:r>
              <a:rPr sz="2800"/>
              <a:t>This question asked us to develop a theory and not necessarily to conduct a formal calculation. By inspecting the data, we found that while most entries were similar to each other, one differed from the pattern. The higher gas mileage on the one entry is notable enough to raise suspicion, making our theory reasonable. (We will explore more formal ways of measuring "out of bounds" data in the Statistics chapter.)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Drawing a Diagram</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A baseball league is being created where each of the teams will play four games against every other team. There are five teams in the league: the Raiders, the Jackals, the Blazers, the Warriors, and the Eagles. Determine how many total games will be played.</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Understand the Problem</a:t>
            </a:r>
          </a:p>
          <a:p>
            <a:r>
              <a:rPr sz="2800" dirty="0"/>
              <a:t>The problem asks us to consider five teams playing each other in a baseball league where each team will play every other team four times. This means that each team will play </a:t>
            </a:r>
            <a:r>
              <a:rPr sz="2800" dirty="0">
                <a:latin typeface="Cambria Math"/>
              </a:rPr>
              <a:t>16</a:t>
            </a:r>
            <a:r>
              <a:rPr sz="2800" dirty="0"/>
              <a:t> games. By this logic, it would appear that the total number of games played will be </a:t>
            </a:r>
            <a:r>
              <a:rPr sz="2800" dirty="0">
                <a:latin typeface="Cambria Math"/>
              </a:rPr>
              <a:t>80</a:t>
            </a:r>
            <a:r>
              <a:rPr sz="2800" dirty="0"/>
              <a:t>, since each of the </a:t>
            </a:r>
            <a:r>
              <a:rPr sz="2800" dirty="0">
                <a:latin typeface="Cambria Math"/>
              </a:rPr>
              <a:t>5</a:t>
            </a:r>
            <a:r>
              <a:rPr sz="2800" dirty="0"/>
              <a:t> teams will play </a:t>
            </a:r>
            <a:r>
              <a:rPr sz="2800" dirty="0">
                <a:latin typeface="Cambria Math"/>
              </a:rPr>
              <a:t>16</a:t>
            </a:r>
            <a:r>
              <a:rPr sz="2800" dirty="0"/>
              <a:t> games. We need to actually solve the problem; however, before settling on an answer.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sz="2800"/>
              <a:t>Step 2: Devise a Plan</a:t>
            </a:r>
          </a:p>
          <a:p>
            <a:r>
              <a:rPr sz="2800"/>
              <a:t>As with other problems, there are many ways to approach a solution. For this example, we will use a diagram to solve the problem. Our plan is to let each team be represented by their team name and use arrows to connect each team to the other teams, where each connection represents the </a:t>
            </a:r>
            <a:r>
              <a:rPr sz="2800">
                <a:latin typeface="Cambria Math"/>
              </a:rPr>
              <a:t>4</a:t>
            </a:r>
            <a:r>
              <a:rPr sz="2800"/>
              <a:t> games played between pairs of teams.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Pólya’s Problem-Solving Technique—Slide 3</a:t>
            </a:r>
            <a:endParaRPr dirty="0"/>
          </a:p>
        </p:txBody>
      </p:sp>
      <p:sp>
        <p:nvSpPr>
          <p:cNvPr id="3" name="Text Placeholder 2"/>
          <p:cNvSpPr>
            <a:spLocks noGrp="1"/>
          </p:cNvSpPr>
          <p:nvPr>
            <p:ph type="body" sz="quarter" idx="10"/>
          </p:nvPr>
        </p:nvSpPr>
        <p:spPr/>
        <p:txBody>
          <a:bodyPr>
            <a:normAutofit fontScale="92500"/>
          </a:bodyPr>
          <a:lstStyle/>
          <a:p>
            <a:r>
              <a:rPr lang="en-US" b="1" dirty="0"/>
              <a:t>Step 2</a:t>
            </a:r>
            <a:r>
              <a:rPr lang="en-US" dirty="0"/>
              <a:t>: </a:t>
            </a:r>
            <a:r>
              <a:rPr lang="en-IN" sz="2900" dirty="0"/>
              <a:t>Devise a Plan</a:t>
            </a:r>
            <a:endParaRPr lang="en-US" dirty="0"/>
          </a:p>
          <a:p>
            <a:pPr marL="457200" lvl="1" indent="0">
              <a:buNone/>
            </a:pPr>
            <a:r>
              <a:rPr lang="en-US" dirty="0" err="1"/>
              <a:t>Pólya</a:t>
            </a:r>
            <a:r>
              <a:rPr lang="en-US" dirty="0"/>
              <a:t> offers many strategies to devising a plan. You can look to problems that you have solved before (or related problems that could be useful) and use similar methods. You should look for any patterns in the data and consider different points of view. You should also ask questions to help propel you onward. </a:t>
            </a:r>
          </a:p>
          <a:p>
            <a:pPr marL="457200" lvl="1" indent="0">
              <a:buNone/>
            </a:pPr>
            <a:r>
              <a:rPr lang="en-US" dirty="0"/>
              <a:t>The strategy or plan will vary since some problems may require multiple strategies and multiple attempts to find a solution. Here are some standard strategies to consider. </a:t>
            </a:r>
          </a:p>
          <a:p>
            <a:pPr marL="457200" lvl="1" indent="0">
              <a:buNone/>
            </a:pPr>
            <a:endParaRPr lang="en-US" dirty="0"/>
          </a:p>
          <a:p>
            <a:pPr algn="l"/>
            <a:endParaRPr lang="en-IN" sz="1800" b="0" i="0" u="none" strike="noStrike" baseline="0" dirty="0">
              <a:solidFill>
                <a:srgbClr val="000000"/>
              </a:solidFill>
              <a:latin typeface="Times New Roman" panose="02020603050405020304" pitchFamily="18" charset="0"/>
            </a:endParaRPr>
          </a:p>
          <a:p>
            <a:pPr marL="457200" lvl="1" indent="0">
              <a:buNone/>
            </a:pPr>
            <a:endParaRPr lang="en-US" dirty="0"/>
          </a:p>
        </p:txBody>
      </p:sp>
    </p:spTree>
    <p:extLst>
      <p:ext uri="{BB962C8B-B14F-4D97-AF65-F5344CB8AC3E}">
        <p14:creationId xmlns:p14="http://schemas.microsoft.com/office/powerpoint/2010/main" val="5426082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a:t>Step 3: Carry Out the Plan</a:t>
            </a:r>
          </a:p>
          <a:p>
            <a:r>
              <a:rPr sz="2800"/>
              <a:t>Carrying out the plan here involves creating a visual representation of the problem. We begin with a figure that represents the games the Raiders will play against the Blazers (and consequently, the games the Blazers will play against the Raiders). Because each team plays each other four times, the line represents four games.</a:t>
            </a:r>
          </a:p>
        </p:txBody>
      </p:sp>
      <p:pic>
        <p:nvPicPr>
          <p:cNvPr id="5" name="Picture 4" descr="The words, &quot;Raiders&quot; and &quot;Blazers&quot; connected to each other by a double headed horizontal arrow. The arrow represents 4 games.">
            <a:extLst>
              <a:ext uri="{FF2B5EF4-FFF2-40B4-BE49-F238E27FC236}">
                <a16:creationId xmlns:a16="http://schemas.microsoft.com/office/drawing/2014/main" id="{CBDE293C-660A-4783-A79C-16DEFF88B1AB}"/>
              </a:ext>
            </a:extLst>
          </p:cNvPr>
          <p:cNvPicPr>
            <a:picLocks noChangeAspect="1"/>
          </p:cNvPicPr>
          <p:nvPr/>
        </p:nvPicPr>
        <p:blipFill>
          <a:blip r:embed="rId2"/>
          <a:stretch>
            <a:fillRect/>
          </a:stretch>
        </p:blipFill>
        <p:spPr>
          <a:xfrm>
            <a:off x="2971800" y="4343400"/>
            <a:ext cx="2896004" cy="657317"/>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dirty="0"/>
              <a:t>Next, we consider all games that will be played by the Raiders against all the other teams (and the games they all play against the Raiders).</a:t>
            </a:r>
            <a:r>
              <a:rPr lang="en-US" sz="1800" b="0" i="0" u="none" strike="noStrike" baseline="0" dirty="0">
                <a:solidFill>
                  <a:srgbClr val="000000"/>
                </a:solidFill>
                <a:latin typeface="Times New Roman" panose="02020603050405020304" pitchFamily="18" charset="0"/>
              </a:rPr>
              <a:t> </a:t>
            </a:r>
            <a:endParaRPr sz="2800" dirty="0"/>
          </a:p>
        </p:txBody>
      </p:sp>
      <p:pic>
        <p:nvPicPr>
          <p:cNvPr id="6" name="Picture 5" descr="A figure shows the word &quot;Raiders&quot; connected to four words, &quot;Warriors,&quot; &quot;Jackals,&quot; &quot;Eagles,&quot; and &quot;Blazers&quot; by double headed arrows.">
            <a:extLst>
              <a:ext uri="{FF2B5EF4-FFF2-40B4-BE49-F238E27FC236}">
                <a16:creationId xmlns:a16="http://schemas.microsoft.com/office/drawing/2014/main" id="{41232892-DC18-4527-9C7A-B1E1089E2116}"/>
              </a:ext>
            </a:extLst>
          </p:cNvPr>
          <p:cNvPicPr>
            <a:picLocks noChangeAspect="1"/>
          </p:cNvPicPr>
          <p:nvPr/>
        </p:nvPicPr>
        <p:blipFill>
          <a:blip r:embed="rId2"/>
          <a:srcRect b="17857"/>
          <a:stretch>
            <a:fillRect/>
          </a:stretch>
        </p:blipFill>
        <p:spPr>
          <a:xfrm>
            <a:off x="1828800" y="2819400"/>
            <a:ext cx="5267003" cy="1752600"/>
          </a:xfrm>
          <a:prstGeom prst="rect">
            <a:avLst/>
          </a:prstGeom>
        </p:spPr>
      </p:pic>
      <p:sp>
        <p:nvSpPr>
          <p:cNvPr id="4" name="TextBox 3">
            <a:extLst>
              <a:ext uri="{FF2B5EF4-FFF2-40B4-BE49-F238E27FC236}">
                <a16:creationId xmlns:a16="http://schemas.microsoft.com/office/drawing/2014/main" id="{DB97E51A-EF70-1441-E775-AE6F4D38C547}"/>
              </a:ext>
            </a:extLst>
          </p:cNvPr>
          <p:cNvSpPr txBox="1"/>
          <p:nvPr/>
        </p:nvSpPr>
        <p:spPr>
          <a:xfrm>
            <a:off x="1752600" y="4637846"/>
            <a:ext cx="5638800" cy="430887"/>
          </a:xfrm>
          <a:prstGeom prst="rect">
            <a:avLst/>
          </a:prstGeom>
          <a:noFill/>
        </p:spPr>
        <p:txBody>
          <a:bodyPr wrap="square">
            <a:spAutoFit/>
          </a:bodyPr>
          <a:lstStyle/>
          <a:p>
            <a:pPr algn="ctr"/>
            <a:r>
              <a:rPr lang="en-IN" sz="2200" dirty="0"/>
              <a:t>Figure 9: The 16 Games Played by the Raiders</a:t>
            </a:r>
          </a:p>
        </p:txBody>
      </p:sp>
    </p:spTree>
    <p:extLst>
      <p:ext uri="{BB962C8B-B14F-4D97-AF65-F5344CB8AC3E}">
        <p14:creationId xmlns:p14="http://schemas.microsoft.com/office/powerpoint/2010/main" val="12527342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dirty="0"/>
              <a:t>Continuing in this manner, we arrive at all of the possible game matchups. </a:t>
            </a:r>
          </a:p>
          <a:p>
            <a:endParaRPr lang="en-US" dirty="0"/>
          </a:p>
          <a:p>
            <a:endParaRPr lang="en-US" dirty="0"/>
          </a:p>
          <a:p>
            <a:endParaRPr lang="en-US" dirty="0"/>
          </a:p>
          <a:p>
            <a:endParaRPr lang="en-US" dirty="0"/>
          </a:p>
          <a:p>
            <a:endParaRPr lang="en-US" sz="1800" b="0" i="0" u="none" strike="noStrike" baseline="0" dirty="0">
              <a:solidFill>
                <a:srgbClr val="000000"/>
              </a:solidFill>
              <a:latin typeface="Times New Roman" panose="02020603050405020304" pitchFamily="18" charset="0"/>
            </a:endParaRPr>
          </a:p>
          <a:p>
            <a:endParaRPr lang="en-US" sz="1800" dirty="0">
              <a:solidFill>
                <a:srgbClr val="000000"/>
              </a:solidFill>
              <a:latin typeface="Times New Roman" panose="02020603050405020304" pitchFamily="18" charset="0"/>
            </a:endParaRPr>
          </a:p>
        </p:txBody>
      </p:sp>
      <p:pic>
        <p:nvPicPr>
          <p:cNvPr id="5" name="Picture 4" descr="A figure shows double headed arrows connecting the words &quot;Raiders,&quot; &quot;Warriors,&quot; &quot;Jackals,&quot; &quot;Eagles,&quot; and &quot;Blazers&quot; in the following pairs: Raiders and Warriors, Blazers and Eagles, Jackals and Warriors, Raiders and Eagles, Raiders and Jackals, Warriors and Blazers, Warriors and Eagles, Jackals and Blazers, Raiders and Blazers, Jackals and Eagles.">
            <a:extLst>
              <a:ext uri="{FF2B5EF4-FFF2-40B4-BE49-F238E27FC236}">
                <a16:creationId xmlns:a16="http://schemas.microsoft.com/office/drawing/2014/main" id="{5477B9AE-DEDE-4A2F-8824-40FC3C335487}"/>
              </a:ext>
            </a:extLst>
          </p:cNvPr>
          <p:cNvPicPr>
            <a:picLocks noChangeAspect="1"/>
          </p:cNvPicPr>
          <p:nvPr/>
        </p:nvPicPr>
        <p:blipFill>
          <a:blip r:embed="rId2"/>
          <a:srcRect b="16093"/>
          <a:stretch>
            <a:fillRect/>
          </a:stretch>
        </p:blipFill>
        <p:spPr>
          <a:xfrm>
            <a:off x="2738325" y="1943687"/>
            <a:ext cx="3667350" cy="1866313"/>
          </a:xfrm>
          <a:prstGeom prst="rect">
            <a:avLst/>
          </a:prstGeom>
        </p:spPr>
      </p:pic>
      <p:sp>
        <p:nvSpPr>
          <p:cNvPr id="4" name="TextBox 3">
            <a:extLst>
              <a:ext uri="{FF2B5EF4-FFF2-40B4-BE49-F238E27FC236}">
                <a16:creationId xmlns:a16="http://schemas.microsoft.com/office/drawing/2014/main" id="{761E16C8-BDF0-1159-2F57-77CE1AC25543}"/>
              </a:ext>
            </a:extLst>
          </p:cNvPr>
          <p:cNvSpPr txBox="1"/>
          <p:nvPr/>
        </p:nvSpPr>
        <p:spPr>
          <a:xfrm>
            <a:off x="1828800" y="3886200"/>
            <a:ext cx="5638800" cy="430887"/>
          </a:xfrm>
          <a:prstGeom prst="rect">
            <a:avLst/>
          </a:prstGeom>
          <a:noFill/>
        </p:spPr>
        <p:txBody>
          <a:bodyPr wrap="square">
            <a:spAutoFit/>
          </a:bodyPr>
          <a:lstStyle/>
          <a:p>
            <a:pPr algn="ctr"/>
            <a:r>
              <a:rPr lang="en-IN" sz="2200" dirty="0"/>
              <a:t>Figure 10</a:t>
            </a:r>
          </a:p>
        </p:txBody>
      </p:sp>
      <p:sp>
        <p:nvSpPr>
          <p:cNvPr id="7" name="TextBox 6">
            <a:extLst>
              <a:ext uri="{FF2B5EF4-FFF2-40B4-BE49-F238E27FC236}">
                <a16:creationId xmlns:a16="http://schemas.microsoft.com/office/drawing/2014/main" id="{DD6EB6CC-563B-EAB9-4401-093FC2723073}"/>
              </a:ext>
            </a:extLst>
          </p:cNvPr>
          <p:cNvSpPr txBox="1"/>
          <p:nvPr/>
        </p:nvSpPr>
        <p:spPr>
          <a:xfrm>
            <a:off x="451448" y="4317087"/>
            <a:ext cx="8229599" cy="1384995"/>
          </a:xfrm>
          <a:prstGeom prst="rect">
            <a:avLst/>
          </a:prstGeom>
          <a:noFill/>
        </p:spPr>
        <p:txBody>
          <a:bodyPr wrap="square">
            <a:spAutoFit/>
          </a:bodyPr>
          <a:lstStyle/>
          <a:p>
            <a:r>
              <a:rPr lang="en-US" sz="2800" dirty="0"/>
              <a:t>From the figure, we can see that there are 10 lines. Remembering that each line represents 4 games, we conclude that a total of 40 games will be played. </a:t>
            </a:r>
          </a:p>
        </p:txBody>
      </p:sp>
    </p:spTree>
    <p:extLst>
      <p:ext uri="{BB962C8B-B14F-4D97-AF65-F5344CB8AC3E}">
        <p14:creationId xmlns:p14="http://schemas.microsoft.com/office/powerpoint/2010/main" val="42747343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Drawing a Diagram</a:t>
            </a:r>
            <a:r>
              <a:rPr lang="en-US" dirty="0"/>
              <a:t>—Slide 7</a:t>
            </a:r>
            <a:endParaRPr dirty="0"/>
          </a:p>
        </p:txBody>
      </p:sp>
      <p:sp>
        <p:nvSpPr>
          <p:cNvPr id="3" name="Text Placeholder 2"/>
          <p:cNvSpPr>
            <a:spLocks noGrp="1"/>
          </p:cNvSpPr>
          <p:nvPr>
            <p:ph type="body" sz="quarter" idx="10"/>
          </p:nvPr>
        </p:nvSpPr>
        <p:spPr/>
        <p:txBody>
          <a:bodyPr>
            <a:normAutofit lnSpcReduction="10000"/>
          </a:bodyPr>
          <a:lstStyle/>
          <a:p>
            <a:pPr>
              <a:defRPr b="1"/>
            </a:pPr>
            <a:r>
              <a:rPr sz="2800" dirty="0"/>
              <a:t>Step 4: Look Back</a:t>
            </a:r>
          </a:p>
          <a:p>
            <a:r>
              <a:rPr sz="2800" dirty="0"/>
              <a:t>Recall from our understanding of the problem that we thought there might be </a:t>
            </a:r>
            <a:r>
              <a:rPr sz="2800" dirty="0">
                <a:latin typeface="Cambria Math"/>
              </a:rPr>
              <a:t>80</a:t>
            </a:r>
            <a:r>
              <a:rPr sz="2800" dirty="0"/>
              <a:t> total games played. Why is there a difference in our actual solution? The answer lies in the fact that although the Raiders play the Blazers four times and the Blazers play the Raiders four times, there is a total of only four games between the two teams instead of the expected eight games. With our initial thinking, when each team plays another team, we counted that game as a game for both teams. So in our preliminary discussion of the problem, we made an error when we counted each game twice.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Using a Variable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Devon has </a:t>
            </a:r>
            <a:r>
              <a:rPr lang="en-US" sz="2800" dirty="0"/>
              <a:t>$100</a:t>
            </a:r>
            <a:r>
              <a:rPr sz="2800" dirty="0"/>
              <a:t> to spend on a pair of shoes. The pair he wants costs </a:t>
            </a:r>
            <a:r>
              <a:rPr lang="en-US" sz="2800" dirty="0"/>
              <a:t>$120.</a:t>
            </a:r>
            <a:r>
              <a:rPr sz="2800" dirty="0"/>
              <a:t> Ignoring sales tax, what is the minimum percentage off Devon would need so he can buy the shoes?</a:t>
            </a:r>
            <a:endParaRPr lang="en-US" sz="2800" dirty="0"/>
          </a:p>
          <a:p>
            <a:r>
              <a:rPr lang="en-US" sz="2800" b="1" dirty="0"/>
              <a:t>Solution</a:t>
            </a:r>
          </a:p>
          <a:p>
            <a:pPr>
              <a:defRPr b="1"/>
            </a:pPr>
            <a:r>
              <a:rPr lang="en-US" sz="2800" dirty="0"/>
              <a:t>Step 1: Understand the Problem</a:t>
            </a:r>
          </a:p>
          <a:p>
            <a:pPr>
              <a:defRPr sz="2800"/>
            </a:pPr>
            <a:r>
              <a:rPr lang="en-US" sz="2800" dirty="0"/>
              <a:t>We are being asked to find the percentage off the original price of the shoes that leads to a discounted price that is $100 or less. The original price is $120, so Devon needs a discount that is at least $20.</a:t>
            </a:r>
          </a:p>
          <a:p>
            <a:pPr>
              <a:defRPr sz="2800"/>
            </a:pPr>
            <a:endParaRPr sz="28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a Variable</a:t>
            </a:r>
            <a:r>
              <a:rPr lang="en-US" dirty="0"/>
              <a:t>—Slide 2</a:t>
            </a:r>
            <a:endParaRPr dirty="0"/>
          </a:p>
        </p:txBody>
      </p:sp>
      <p:sp>
        <p:nvSpPr>
          <p:cNvPr id="3" name="Text Placeholder 2"/>
          <p:cNvSpPr>
            <a:spLocks noGrp="1"/>
          </p:cNvSpPr>
          <p:nvPr>
            <p:ph type="body" sz="quarter" idx="10"/>
          </p:nvPr>
        </p:nvSpPr>
        <p:spPr/>
        <p:txBody>
          <a:bodyPr>
            <a:normAutofit/>
          </a:bodyPr>
          <a:lstStyle/>
          <a:p>
            <a:pPr>
              <a:defRPr b="1"/>
            </a:pPr>
            <a:r>
              <a:rPr sz="2800" dirty="0"/>
              <a:t>Step 2: Devise a Plan</a:t>
            </a:r>
          </a:p>
          <a:p>
            <a:pPr>
              <a:defRPr sz="2800"/>
            </a:pPr>
            <a:r>
              <a:rPr sz="2800" dirty="0"/>
              <a:t>A discount is typically a percentage of the sale price. We need a discount that is at least </a:t>
            </a:r>
            <a:r>
              <a:rPr lang="en-US" sz="2800" dirty="0"/>
              <a:t>$20,</a:t>
            </a:r>
            <a:r>
              <a:rPr sz="2800" dirty="0"/>
              <a:t> so we need to find a percentage that when multiplied by the original price of </a:t>
            </a:r>
            <a:r>
              <a:rPr lang="en-US" sz="2800" dirty="0"/>
              <a:t>$120</a:t>
            </a:r>
            <a:r>
              <a:rPr sz="2800" dirty="0"/>
              <a:t> results in a value of at least </a:t>
            </a:r>
            <a:r>
              <a:rPr lang="en-US" sz="2800" dirty="0"/>
              <a:t>$20.</a:t>
            </a:r>
            <a:r>
              <a:rPr sz="2800" dirty="0"/>
              <a:t> We can set up an inequality using a variable, say </a:t>
            </a:r>
            <a:r>
              <a:rPr lang="en-US" sz="2800" i="1" dirty="0"/>
              <a:t>x,</a:t>
            </a:r>
            <a:r>
              <a:rPr sz="2800" dirty="0"/>
              <a:t> to represent the unknown percentage in decimal form.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a Variable</a:t>
            </a:r>
            <a:r>
              <a:rPr lang="en-US" dirty="0"/>
              <a:t>—Slide 3</a:t>
            </a:r>
            <a:endParaRPr dirty="0"/>
          </a:p>
        </p:txBody>
      </p:sp>
      <p:sp>
        <p:nvSpPr>
          <p:cNvPr id="3" name="Text Placeholder 2"/>
          <p:cNvSpPr>
            <a:spLocks noGrp="1"/>
          </p:cNvSpPr>
          <p:nvPr>
            <p:ph type="body" sz="quarter" idx="10"/>
          </p:nvPr>
        </p:nvSpPr>
        <p:spPr>
          <a:xfrm>
            <a:off x="304800" y="1029287"/>
            <a:ext cx="8610600" cy="4967067"/>
          </a:xfrm>
        </p:spPr>
        <p:txBody>
          <a:bodyPr>
            <a:normAutofit/>
          </a:bodyPr>
          <a:lstStyle/>
          <a:p>
            <a:pPr>
              <a:defRPr b="1"/>
            </a:pPr>
            <a:r>
              <a:rPr sz="2500" dirty="0"/>
              <a:t>Step 3: Carry Out the Plan</a:t>
            </a:r>
          </a:p>
          <a:p>
            <a:pPr>
              <a:defRPr sz="2800"/>
            </a:pPr>
            <a:r>
              <a:rPr sz="2400" dirty="0"/>
              <a:t>We know that we need to find the value of </a:t>
            </a:r>
            <a:r>
              <a:rPr lang="en-US" sz="2400" i="1" dirty="0"/>
              <a:t>x</a:t>
            </a:r>
            <a:r>
              <a:rPr sz="2400" dirty="0"/>
              <a:t> where </a:t>
            </a:r>
            <a:r>
              <a:rPr lang="en-US" sz="2400" dirty="0"/>
              <a:t>$120</a:t>
            </a:r>
            <a:r>
              <a:rPr sz="2400" dirty="0"/>
              <a:t> multiplied by </a:t>
            </a:r>
            <a:r>
              <a:rPr lang="en-US" sz="2400" i="1" dirty="0"/>
              <a:t>x</a:t>
            </a:r>
            <a:r>
              <a:rPr sz="2400" dirty="0"/>
              <a:t> is equal to a value that is greater than or equal to </a:t>
            </a:r>
            <a:r>
              <a:rPr lang="en-US" sz="2400" dirty="0"/>
              <a:t>$20.</a:t>
            </a:r>
            <a:r>
              <a:rPr sz="2400" dirty="0"/>
              <a:t> We can represent this scenario with the inequality </a:t>
            </a:r>
            <a:r>
              <a:rPr lang="en-US" sz="2400" dirty="0"/>
              <a:t>120</a:t>
            </a:r>
            <a:r>
              <a:rPr lang="en-US" sz="2400" i="1" dirty="0"/>
              <a:t>x</a:t>
            </a:r>
            <a:r>
              <a:rPr lang="en-US" sz="2400" dirty="0"/>
              <a:t> ≥ 20.</a:t>
            </a:r>
            <a:endParaRPr lang="en-US" sz="2500" dirty="0"/>
          </a:p>
          <a:p>
            <a:pPr>
              <a:defRPr sz="2800"/>
            </a:pPr>
            <a:endParaRPr lang="en-IN" sz="2500" dirty="0"/>
          </a:p>
          <a:p>
            <a:pPr>
              <a:defRPr sz="2800"/>
            </a:pPr>
            <a:endParaRPr sz="2500" dirty="0"/>
          </a:p>
          <a:p>
            <a:pPr algn="ctr"/>
            <a:r>
              <a:rPr sz="2500" dirty="0"/>
              <a:t>​</a:t>
            </a:r>
            <a:endParaRPr lang="en-US" sz="2500" dirty="0"/>
          </a:p>
          <a:p>
            <a:pPr algn="ctr"/>
            <a:endParaRPr lang="en-US" sz="2500" dirty="0"/>
          </a:p>
          <a:p>
            <a:pPr algn="ctr"/>
            <a:endParaRPr lang="en-US" sz="2500" dirty="0"/>
          </a:p>
        </p:txBody>
      </p:sp>
      <p:pic>
        <p:nvPicPr>
          <p:cNvPr id="7" name="Picture 6" descr="a 3 line equation. The first line is One hundred twenty x is greater than or equal to twenty.&#10;The second line x is greater than or equal to twenty divided by one hundred twenty.&#10;The third line x is greater than or equal to one divided by six, which is approximately 0.17">
            <a:extLst>
              <a:ext uri="{FF2B5EF4-FFF2-40B4-BE49-F238E27FC236}">
                <a16:creationId xmlns:a16="http://schemas.microsoft.com/office/drawing/2014/main" id="{54CCBF14-2EBE-F8DA-3882-ACC75DBFEF84}"/>
              </a:ext>
            </a:extLst>
          </p:cNvPr>
          <p:cNvPicPr>
            <a:picLocks noChangeAspect="1"/>
          </p:cNvPicPr>
          <p:nvPr/>
        </p:nvPicPr>
        <p:blipFill>
          <a:blip r:embed="rId2"/>
          <a:stretch>
            <a:fillRect/>
          </a:stretch>
        </p:blipFill>
        <p:spPr>
          <a:xfrm>
            <a:off x="3352800" y="2743200"/>
            <a:ext cx="1885188" cy="1911096"/>
          </a:xfrm>
          <a:prstGeom prst="rect">
            <a:avLst/>
          </a:prstGeom>
        </p:spPr>
      </p:pic>
      <p:sp>
        <p:nvSpPr>
          <p:cNvPr id="9" name="TextBox 8">
            <a:extLst>
              <a:ext uri="{FF2B5EF4-FFF2-40B4-BE49-F238E27FC236}">
                <a16:creationId xmlns:a16="http://schemas.microsoft.com/office/drawing/2014/main" id="{966B12F6-F15C-8721-8064-8F113CF5D2BD}"/>
              </a:ext>
            </a:extLst>
          </p:cNvPr>
          <p:cNvSpPr txBox="1"/>
          <p:nvPr/>
        </p:nvSpPr>
        <p:spPr>
          <a:xfrm>
            <a:off x="314864" y="4628384"/>
            <a:ext cx="8371936" cy="1384995"/>
          </a:xfrm>
          <a:prstGeom prst="rect">
            <a:avLst/>
          </a:prstGeom>
          <a:noFill/>
        </p:spPr>
        <p:txBody>
          <a:bodyPr wrap="square">
            <a:spAutoFit/>
          </a:bodyPr>
          <a:lstStyle/>
          <a:p>
            <a:pPr algn="l">
              <a:defRPr sz="2800"/>
            </a:pPr>
            <a:r>
              <a:rPr lang="en-US" sz="2800" dirty="0"/>
              <a:t>This tells us that $20 is approximately 17% of the original price. If the original price is reduced by at least 17%, Devon will be able to purchase the shoes.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a Variable</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dirty="0"/>
              <a:t>Step 4: Look Back</a:t>
            </a:r>
          </a:p>
          <a:p>
            <a:pPr>
              <a:defRPr sz="2800"/>
            </a:pPr>
            <a:r>
              <a:rPr sz="2800" dirty="0"/>
              <a:t>We use the look back step to check the accuracy and feasibility of our solution. We can confirm the percent off we found falls into a reasonable range with some quick checks. We know that </a:t>
            </a:r>
            <a:r>
              <a:rPr lang="en-US" sz="2800" dirty="0"/>
              <a:t>10%</a:t>
            </a:r>
            <a:r>
              <a:rPr sz="2800" dirty="0"/>
              <a:t> of </a:t>
            </a:r>
            <a:r>
              <a:rPr lang="en-US" sz="2800" dirty="0"/>
              <a:t>$120</a:t>
            </a:r>
            <a:r>
              <a:rPr sz="2800" dirty="0"/>
              <a:t> would be savings of </a:t>
            </a:r>
            <a:r>
              <a:rPr lang="en-US" sz="2800" dirty="0"/>
              <a:t>$12.</a:t>
            </a:r>
            <a:r>
              <a:rPr sz="2800" dirty="0"/>
              <a:t> Similarly, </a:t>
            </a:r>
            <a:r>
              <a:rPr lang="en-US" sz="2800" dirty="0"/>
              <a:t>20%</a:t>
            </a:r>
            <a:r>
              <a:rPr sz="2800" dirty="0"/>
              <a:t> of </a:t>
            </a:r>
            <a:r>
              <a:rPr lang="en-US" sz="2800" dirty="0"/>
              <a:t>$120</a:t>
            </a:r>
            <a:r>
              <a:rPr sz="2800" dirty="0"/>
              <a:t> would be </a:t>
            </a:r>
            <a:r>
              <a:rPr lang="en-US" sz="2800" dirty="0"/>
              <a:t>$24.</a:t>
            </a:r>
            <a:r>
              <a:rPr sz="2800" dirty="0"/>
              <a:t> We needed to find the percentage off associated with savings of </a:t>
            </a:r>
            <a:r>
              <a:rPr lang="en-US" sz="2800" dirty="0"/>
              <a:t>$20,</a:t>
            </a:r>
            <a:r>
              <a:rPr sz="2800" dirty="0"/>
              <a:t> and our answer of </a:t>
            </a:r>
            <a:r>
              <a:rPr lang="en-US" sz="2800" dirty="0"/>
              <a:t>17%</a:t>
            </a:r>
            <a:r>
              <a:rPr sz="2800" dirty="0"/>
              <a:t> falls between </a:t>
            </a:r>
            <a:r>
              <a:rPr lang="en-US" sz="2800" dirty="0"/>
              <a:t>10%</a:t>
            </a:r>
            <a:r>
              <a:rPr sz="2800" dirty="0"/>
              <a:t> and </a:t>
            </a:r>
            <a:r>
              <a:rPr lang="en-US" sz="2800" dirty="0"/>
              <a:t>20%,</a:t>
            </a:r>
            <a:r>
              <a:rPr sz="2800" dirty="0"/>
              <a:t> as expected.</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A number is multiplied by </a:t>
            </a:r>
            <a:r>
              <a:rPr sz="2800" dirty="0">
                <a:latin typeface="Cambria Math"/>
              </a:rPr>
              <a:t>8</a:t>
            </a:r>
            <a:r>
              <a:rPr sz="2800" dirty="0"/>
              <a:t> and the product is added to </a:t>
            </a:r>
            <a:r>
              <a:rPr sz="2800" dirty="0">
                <a:latin typeface="Cambria Math"/>
              </a:rPr>
              <a:t>6</a:t>
            </a:r>
            <a:r>
              <a:rPr sz="2800" dirty="0"/>
              <a:t>. If the sum is </a:t>
            </a:r>
            <a:r>
              <a:rPr sz="2800" dirty="0">
                <a:latin typeface="Cambria Math"/>
              </a:rPr>
              <a:t>30</a:t>
            </a:r>
            <a:r>
              <a:rPr sz="2800" dirty="0"/>
              <a:t>, what is the number?</a:t>
            </a:r>
            <a:endParaRPr lang="en-US" sz="2800" dirty="0"/>
          </a:p>
          <a:p>
            <a:endParaRPr sz="2800" dirty="0"/>
          </a:p>
          <a:p>
            <a:r>
              <a:rPr sz="2800" dirty="0"/>
              <a:t>Answer: </a:t>
            </a:r>
            <a:r>
              <a:rPr lang="en-US" sz="2800" dirty="0"/>
              <a:t>3</a:t>
            </a:r>
            <a:endParaRPr sz="2800" dirty="0"/>
          </a:p>
        </p:txBody>
      </p:sp>
    </p:spTree>
    <p:extLst>
      <p:ext uri="{BB962C8B-B14F-4D97-AF65-F5344CB8AC3E}">
        <p14:creationId xmlns:p14="http://schemas.microsoft.com/office/powerpoint/2010/main" val="3495619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Pólya’s Problem-Solving Technique—Slide 4</a:t>
            </a:r>
            <a:endParaRPr dirty="0"/>
          </a:p>
        </p:txBody>
      </p:sp>
      <p:sp>
        <p:nvSpPr>
          <p:cNvPr id="3" name="Text Placeholder 2"/>
          <p:cNvSpPr>
            <a:spLocks noGrp="1"/>
          </p:cNvSpPr>
          <p:nvPr>
            <p:ph type="body" sz="quarter" idx="10"/>
          </p:nvPr>
        </p:nvSpPr>
        <p:spPr/>
        <p:txBody>
          <a:bodyPr>
            <a:normAutofit/>
          </a:bodyPr>
          <a:lstStyle/>
          <a:p>
            <a:r>
              <a:rPr lang="en-US" b="1" dirty="0"/>
              <a:t>Step 3</a:t>
            </a:r>
            <a:r>
              <a:rPr lang="en-US" dirty="0"/>
              <a:t>: Carry Out the </a:t>
            </a:r>
            <a:r>
              <a:rPr lang="en-IN" sz="2900" dirty="0"/>
              <a:t>Plan</a:t>
            </a:r>
            <a:endParaRPr lang="en-US" dirty="0"/>
          </a:p>
          <a:p>
            <a:pPr marL="457200" lvl="1" indent="0">
              <a:buNone/>
            </a:pPr>
            <a:r>
              <a:rPr lang="en-US" dirty="0"/>
              <a:t>Carry out the plan set out in Step 2. Be persistent and carefully check each step. If the plan does not work, understanding why the plan fails may allow you to discover something new about the problem that you didn’t understand before. This enables you to use that new information to devise a new plan. And take heart—this is the nature of mathematics. Failure is only a step toward success. </a:t>
            </a:r>
          </a:p>
          <a:p>
            <a:pPr algn="l"/>
            <a:endParaRPr lang="en-IN"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4055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Pólya’s Problem-Solving Technique—Slide 5</a:t>
            </a:r>
            <a:endParaRPr dirty="0"/>
          </a:p>
        </p:txBody>
      </p:sp>
      <p:sp>
        <p:nvSpPr>
          <p:cNvPr id="3" name="Text Placeholder 2"/>
          <p:cNvSpPr>
            <a:spLocks noGrp="1"/>
          </p:cNvSpPr>
          <p:nvPr>
            <p:ph type="body" sz="quarter" idx="10"/>
          </p:nvPr>
        </p:nvSpPr>
        <p:spPr/>
        <p:txBody>
          <a:bodyPr>
            <a:normAutofit fontScale="92500" lnSpcReduction="10000"/>
          </a:bodyPr>
          <a:lstStyle/>
          <a:p>
            <a:r>
              <a:rPr lang="en-US" b="1" dirty="0"/>
              <a:t>Step 4</a:t>
            </a:r>
            <a:r>
              <a:rPr lang="en-US" dirty="0"/>
              <a:t>: Look Back</a:t>
            </a:r>
          </a:p>
          <a:p>
            <a:pPr marL="457200" lvl="1" indent="0">
              <a:buNone/>
            </a:pPr>
            <a:r>
              <a:rPr lang="en-US" dirty="0"/>
              <a:t>An essential part of problem solving is having the ability to be reflective in thought. Examine the solution you obtained. Ask yourself the following questions. </a:t>
            </a:r>
          </a:p>
          <a:p>
            <a:pPr lvl="1">
              <a:buFont typeface="Arial" panose="020B0604020202020204" pitchFamily="34" charset="0"/>
              <a:buChar char="•"/>
            </a:pPr>
            <a:r>
              <a:rPr lang="en-US" dirty="0"/>
              <a:t>Is my answer feasible and correct? </a:t>
            </a:r>
          </a:p>
          <a:p>
            <a:pPr lvl="1">
              <a:buFont typeface="Arial" panose="020B0604020202020204" pitchFamily="34" charset="0"/>
              <a:buChar char="•"/>
            </a:pPr>
            <a:r>
              <a:rPr lang="en-IN" dirty="0"/>
              <a:t>What worked? </a:t>
            </a:r>
          </a:p>
          <a:p>
            <a:pPr lvl="1">
              <a:buFont typeface="Arial" panose="020B0604020202020204" pitchFamily="34" charset="0"/>
              <a:buChar char="•"/>
            </a:pPr>
            <a:r>
              <a:rPr lang="en-IN" dirty="0"/>
              <a:t>What didn’t work? </a:t>
            </a:r>
          </a:p>
          <a:p>
            <a:pPr lvl="1">
              <a:buFont typeface="Arial" panose="020B0604020202020204" pitchFamily="34" charset="0"/>
              <a:buChar char="•"/>
            </a:pPr>
            <a:r>
              <a:rPr lang="en-IN" dirty="0"/>
              <a:t>Will the solution </a:t>
            </a:r>
            <a:r>
              <a:rPr lang="en-US" dirty="0"/>
              <a:t>to this problem assist me the next time I see a similar problem? </a:t>
            </a:r>
          </a:p>
          <a:p>
            <a:pPr marL="457200" lvl="1" indent="0">
              <a:buNone/>
            </a:pPr>
            <a:r>
              <a:rPr lang="en-US" dirty="0"/>
              <a:t>Looking back with a critical eye on what you have done what worked and what didn’t work—helps you predict what strategy to use to solve future problems. </a:t>
            </a:r>
          </a:p>
          <a:p>
            <a:pPr lvl="1">
              <a:buFont typeface="Arial" panose="020B0604020202020204" pitchFamily="34" charset="0"/>
              <a:buChar char="•"/>
            </a:pPr>
            <a:endParaRPr lang="en-IN" dirty="0"/>
          </a:p>
          <a:p>
            <a:pPr marL="457200" lvl="1" indent="0">
              <a:buNone/>
            </a:pPr>
            <a:endParaRPr lang="en-IN"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590261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err="1"/>
              <a:t>Pólya's</a:t>
            </a:r>
            <a:r>
              <a:rPr dirty="0"/>
              <a:t> Problem-Solving Technique</a:t>
            </a:r>
          </a:p>
        </p:txBody>
      </p:sp>
      <p:sp>
        <p:nvSpPr>
          <p:cNvPr id="3" name="Text Placeholder 2"/>
          <p:cNvSpPr>
            <a:spLocks noGrp="1"/>
          </p:cNvSpPr>
          <p:nvPr>
            <p:ph type="body" sz="quarter" idx="10"/>
          </p:nvPr>
        </p:nvSpPr>
        <p:spPr>
          <a:xfrm>
            <a:off x="914400" y="1371600"/>
            <a:ext cx="7162800" cy="3352800"/>
          </a:xfrm>
        </p:spPr>
        <p:txBody>
          <a:bodyPr>
            <a:normAutofit/>
          </a:bodyPr>
          <a:lstStyle/>
          <a:p>
            <a:pPr marL="361950" indent="-361950">
              <a:defRPr sz="2800"/>
            </a:pPr>
            <a:r>
              <a:rPr dirty="0"/>
              <a:t>​</a:t>
            </a:r>
            <a:r>
              <a:rPr lang="en-US" dirty="0"/>
              <a:t>1.	</a:t>
            </a:r>
            <a:r>
              <a:rPr sz="2800" dirty="0"/>
              <a:t>Understand the problem.</a:t>
            </a:r>
          </a:p>
          <a:p>
            <a:pPr marL="361950" indent="-361950">
              <a:defRPr sz="2800"/>
            </a:pPr>
            <a:r>
              <a:rPr dirty="0"/>
              <a:t>​</a:t>
            </a:r>
            <a:r>
              <a:rPr lang="en-US" dirty="0"/>
              <a:t>2.	</a:t>
            </a:r>
            <a:r>
              <a:rPr sz="2800" dirty="0"/>
              <a:t>Devise a plan.</a:t>
            </a:r>
          </a:p>
          <a:p>
            <a:pPr marL="361950" indent="-361950">
              <a:defRPr sz="2800"/>
            </a:pPr>
            <a:r>
              <a:rPr lang="en-US" dirty="0"/>
              <a:t>3.	</a:t>
            </a:r>
            <a:r>
              <a:rPr dirty="0"/>
              <a:t>​</a:t>
            </a:r>
            <a:r>
              <a:rPr sz="2800" dirty="0"/>
              <a:t>Carry out the plan.</a:t>
            </a:r>
          </a:p>
          <a:p>
            <a:pPr marL="361950" indent="-361950">
              <a:defRPr sz="2800"/>
            </a:pPr>
            <a:r>
              <a:rPr lang="en-US" dirty="0"/>
              <a:t>4.	</a:t>
            </a:r>
            <a:r>
              <a:rPr dirty="0"/>
              <a:t>​</a:t>
            </a:r>
            <a:r>
              <a:rPr sz="2800" dirty="0"/>
              <a:t>Look back.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1</a:t>
            </a:r>
            <a:endParaRPr dirty="0"/>
          </a:p>
        </p:txBody>
      </p:sp>
      <p:sp>
        <p:nvSpPr>
          <p:cNvPr id="3" name="Text Placeholder 2"/>
          <p:cNvSpPr>
            <a:spLocks noGrp="1"/>
          </p:cNvSpPr>
          <p:nvPr>
            <p:ph type="body" sz="quarter" idx="10"/>
          </p:nvPr>
        </p:nvSpPr>
        <p:spPr/>
        <p:txBody>
          <a:bodyPr>
            <a:normAutofit/>
          </a:bodyPr>
          <a:lstStyle/>
          <a:p>
            <a:r>
              <a:rPr lang="en-US" sz="2400" dirty="0"/>
              <a:t>Hungarian mathematician George </a:t>
            </a:r>
            <a:r>
              <a:rPr lang="en-US" sz="2400" dirty="0" err="1"/>
              <a:t>Pólya</a:t>
            </a:r>
            <a:r>
              <a:rPr lang="en-US" sz="2400" dirty="0"/>
              <a:t> is best known for his book titled </a:t>
            </a:r>
            <a:r>
              <a:rPr lang="en-US" sz="2400" b="1" dirty="0"/>
              <a:t>How to Solve It</a:t>
            </a:r>
            <a:r>
              <a:rPr lang="en-US" sz="2400" dirty="0"/>
              <a:t>. Since its publication in 1945 it has been continuously in print and sold over one million copies.</a:t>
            </a:r>
          </a:p>
        </p:txBody>
      </p:sp>
      <p:pic>
        <p:nvPicPr>
          <p:cNvPr id="5" name="Picture 4" descr="A cover page of a textbook titled How to Solve it. Below the title, a picture of a piece of paper reads, A system of thinking which can help you solve any problem. The bottom of the cover reads, by G. POLYA.">
            <a:extLst>
              <a:ext uri="{FF2B5EF4-FFF2-40B4-BE49-F238E27FC236}">
                <a16:creationId xmlns:a16="http://schemas.microsoft.com/office/drawing/2014/main" id="{62DEC99A-8C8C-4743-A5A9-46E00B4839A2}"/>
              </a:ext>
            </a:extLst>
          </p:cNvPr>
          <p:cNvPicPr>
            <a:picLocks noChangeAspect="1"/>
          </p:cNvPicPr>
          <p:nvPr/>
        </p:nvPicPr>
        <p:blipFill>
          <a:blip r:embed="rId2"/>
          <a:srcRect b="12773"/>
          <a:stretch>
            <a:fillRect/>
          </a:stretch>
        </p:blipFill>
        <p:spPr>
          <a:xfrm>
            <a:off x="3276600" y="2316112"/>
            <a:ext cx="2162381" cy="3017888"/>
          </a:xfrm>
          <a:prstGeom prst="rect">
            <a:avLst/>
          </a:prstGeom>
        </p:spPr>
      </p:pic>
      <p:sp>
        <p:nvSpPr>
          <p:cNvPr id="4" name="TextBox 3">
            <a:extLst>
              <a:ext uri="{FF2B5EF4-FFF2-40B4-BE49-F238E27FC236}">
                <a16:creationId xmlns:a16="http://schemas.microsoft.com/office/drawing/2014/main" id="{7A96875D-5917-5B6D-6C53-D09AFCF42000}"/>
              </a:ext>
            </a:extLst>
          </p:cNvPr>
          <p:cNvSpPr txBox="1"/>
          <p:nvPr/>
        </p:nvSpPr>
        <p:spPr>
          <a:xfrm>
            <a:off x="3557690" y="5252702"/>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9BCA29-0F6A-41C1-B92C-74721F63D5F9}"/>
</file>

<file path=customXml/itemProps2.xml><?xml version="1.0" encoding="utf-8"?>
<ds:datastoreItem xmlns:ds="http://schemas.openxmlformats.org/officeDocument/2006/customXml" ds:itemID="{3000765B-85D3-4199-B65F-622EB3117F91}"/>
</file>

<file path=customXml/itemProps3.xml><?xml version="1.0" encoding="utf-8"?>
<ds:datastoreItem xmlns:ds="http://schemas.openxmlformats.org/officeDocument/2006/customXml" ds:itemID="{37368D26-E453-4940-90F5-300E45BA6B2F}"/>
</file>

<file path=docProps/app.xml><?xml version="1.0" encoding="utf-8"?>
<Properties xmlns="http://schemas.openxmlformats.org/officeDocument/2006/extended-properties" xmlns:vt="http://schemas.openxmlformats.org/officeDocument/2006/docPropsVTypes">
  <TotalTime>2319</TotalTime>
  <Words>5007</Words>
  <Application>Microsoft Office PowerPoint</Application>
  <PresentationFormat>On-screen Show (4:3)</PresentationFormat>
  <Paragraphs>379</Paragraphs>
  <Slides>58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Courier New</vt:lpstr>
      <vt:lpstr>Times New Roman</vt:lpstr>
      <vt:lpstr>Calibri</vt:lpstr>
      <vt:lpstr>Arial</vt:lpstr>
      <vt:lpstr>Cambria Math</vt:lpstr>
      <vt:lpstr>Office Theme</vt:lpstr>
      <vt:lpstr>Section 1.3</vt:lpstr>
      <vt:lpstr>Think Back</vt:lpstr>
      <vt:lpstr>Pólya’s Problem-Solving Technique—Slide 1</vt:lpstr>
      <vt:lpstr>Pólya’s Problem-Solving Technique—Slide 2</vt:lpstr>
      <vt:lpstr>Pólya’s Problem-Solving Technique—Slide 3</vt:lpstr>
      <vt:lpstr>Pólya’s Problem-Solving Technique—Slide 4</vt:lpstr>
      <vt:lpstr>Pólya’s Problem-Solving Technique—Slide 5</vt:lpstr>
      <vt:lpstr>Procedure: Pólya's Problem-Solving Technique</vt:lpstr>
      <vt:lpstr>Math Milestone 1</vt:lpstr>
      <vt:lpstr>Example 1: Working Backward—Slide 1</vt:lpstr>
      <vt:lpstr>Example 1: Working Backward—Slide 2</vt:lpstr>
      <vt:lpstr>Example 1: Working Backward—Slide 3</vt:lpstr>
      <vt:lpstr>Example 1: Working Backward—Slide 4</vt:lpstr>
      <vt:lpstr>Example 1: Working Backward—Slide 5</vt:lpstr>
      <vt:lpstr>Example 1: Working Backward—Slide 6</vt:lpstr>
      <vt:lpstr>Helpful Hint</vt:lpstr>
      <vt:lpstr>Example 2: Using the Trial-and-Error Method—Slide 1</vt:lpstr>
      <vt:lpstr>Example 2: Using the Trial-and-Error Method—Slide 2</vt:lpstr>
      <vt:lpstr>Example 2: Using the Trial-and-Error Method—Slide 3</vt:lpstr>
      <vt:lpstr>Example 2: Using the Trial-and-Error Method—Slide 4</vt:lpstr>
      <vt:lpstr>Example 2: Using the Trial-and-Error Method—Slide 5</vt:lpstr>
      <vt:lpstr>Example 2: Using the Trial-and-Error Method—Slide 6</vt:lpstr>
      <vt:lpstr>Example 2: Using the Trial-and-Error Method—Slide 7</vt:lpstr>
      <vt:lpstr>Skill Check 1</vt:lpstr>
      <vt:lpstr>Math Milestone 2</vt:lpstr>
      <vt:lpstr>Example 3: Making a List—Slide 1</vt:lpstr>
      <vt:lpstr>Example 3: Making a List—Slide 2</vt:lpstr>
      <vt:lpstr>Example 3: Making a List—Slide 3</vt:lpstr>
      <vt:lpstr>Example 3: Making a List—Slide 4</vt:lpstr>
      <vt:lpstr>Example 3: Making a List—Slide 5</vt:lpstr>
      <vt:lpstr>Example 4: Solving a Simpler Problem—Slide 1</vt:lpstr>
      <vt:lpstr>Example 4: Solving a Simpler Problem—Slide 2</vt:lpstr>
      <vt:lpstr>Example 4: Solving a Simpler Problem—Slide 3</vt:lpstr>
      <vt:lpstr>Example 4: Solving a Simpler Problem—Slide 4</vt:lpstr>
      <vt:lpstr>Example 4: Solving a Simpler Problem—Slide 5</vt:lpstr>
      <vt:lpstr>Example 4: Solving a Simpler Problem—Slide 6</vt:lpstr>
      <vt:lpstr>Fun Fact</vt:lpstr>
      <vt:lpstr>Skill Check 2</vt:lpstr>
      <vt:lpstr>Example 5: Finding a Pattern—Slide 1</vt:lpstr>
      <vt:lpstr>Example 5: Finding a Pattern—Slide 2</vt:lpstr>
      <vt:lpstr>Example 5: Finding a Pattern—Slide 3</vt:lpstr>
      <vt:lpstr>Example 5: Finding a Pattern—Slide 4</vt:lpstr>
      <vt:lpstr>Example 5: Finding a Pattern—Slide 5</vt:lpstr>
      <vt:lpstr>Example 5: Finding a Pattern—Slide 6</vt:lpstr>
      <vt:lpstr>Example 5: Finding a Pattern—Slide 7</vt:lpstr>
      <vt:lpstr>Example 5: Finding a Pattern—Slide 8</vt:lpstr>
      <vt:lpstr>Example 6: Drawing a Diagram—Slide 1</vt:lpstr>
      <vt:lpstr>Example 6: Drawing a Diagram—Slide 2</vt:lpstr>
      <vt:lpstr>Example 6: Drawing a Diagram—Slide 3</vt:lpstr>
      <vt:lpstr>Example 6: Drawing a Diagram—Slide 4</vt:lpstr>
      <vt:lpstr>Example 6: Drawing a Diagram—Slide 5</vt:lpstr>
      <vt:lpstr>Example 6: Drawing a Diagram—Slide 6</vt:lpstr>
      <vt:lpstr>Example 6: Drawing a Diagram—Slide 7</vt:lpstr>
      <vt:lpstr>Example 7: Using a Variable—Slide 1</vt:lpstr>
      <vt:lpstr>Example 7: Using a Variable—Slide 2</vt:lpstr>
      <vt:lpstr>Example 7: Using a Variable—Slide 3</vt:lpstr>
      <vt:lpstr>Example 7: Using a Variable—Slide 4</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147</cp:revision>
  <dcterms:created xsi:type="dcterms:W3CDTF">2013-04-26T14:43:13Z</dcterms:created>
  <dcterms:modified xsi:type="dcterms:W3CDTF">2025-09-11T06:08:20Z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