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83" d="100"/>
          <a:sy n="83" d="100"/>
        </p:scale>
        <p:origin x="166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Chapter 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i="1" dirty="0"/>
              <a:t>Inductive reasoning </a:t>
            </a:r>
            <a:r>
              <a:rPr sz="2800" dirty="0"/>
              <a:t>is a line of argument that takes specific examples as its premise and then draws a general conclusion from these examples.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Deductive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i="1" dirty="0"/>
              <a:t>Deductive reasoning </a:t>
            </a:r>
            <a:r>
              <a:rPr sz="2800" dirty="0"/>
              <a:t>uses statements that are commonly accepted as facts to make a case for a specific conclusion.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Counterexample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i="1" dirty="0"/>
              <a:t>counterexample </a:t>
            </a:r>
            <a:r>
              <a:rPr sz="2800" dirty="0"/>
              <a:t>is an example that shows that a generalization or rule is false by satisfying the conditions of the generalization or rule, but not satisfying the conclusion.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Tips for Estimating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1813" indent="-357188" algn="just">
              <a:defRPr sz="2800"/>
            </a:pPr>
            <a:r>
              <a:rPr dirty="0"/>
              <a:t>​</a:t>
            </a:r>
            <a:r>
              <a:rPr lang="en-US" dirty="0"/>
              <a:t>1.	</a:t>
            </a:r>
            <a:r>
              <a:rPr sz="2800" dirty="0"/>
              <a:t>Start with something you know about the topic or the closest thing you know to the topic.</a:t>
            </a:r>
          </a:p>
          <a:p>
            <a:pPr marL="531813" indent="-357188" algn="just">
              <a:defRPr sz="2800"/>
            </a:pPr>
            <a:r>
              <a:rPr lang="en-US" dirty="0"/>
              <a:t>2.	</a:t>
            </a:r>
            <a:r>
              <a:rPr dirty="0"/>
              <a:t>​</a:t>
            </a:r>
            <a:r>
              <a:rPr sz="2800" dirty="0"/>
              <a:t>Have a rough order of magnitude. For example, will it take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days,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weeks,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months, or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years?</a:t>
            </a:r>
          </a:p>
          <a:p>
            <a:pPr marL="531813" indent="-357188" algn="just">
              <a:defRPr sz="2800"/>
            </a:pPr>
            <a:r>
              <a:rPr dirty="0"/>
              <a:t>​</a:t>
            </a:r>
            <a:r>
              <a:rPr lang="en-US" dirty="0"/>
              <a:t>3.	</a:t>
            </a:r>
            <a:r>
              <a:rPr sz="2800" dirty="0"/>
              <a:t>Use past experiences to find context.</a:t>
            </a:r>
          </a:p>
          <a:p>
            <a:pPr marL="531813" indent="-357188" algn="just">
              <a:defRPr sz="2800"/>
            </a:pPr>
            <a:r>
              <a:rPr dirty="0"/>
              <a:t>​</a:t>
            </a:r>
            <a:r>
              <a:rPr lang="en-US" dirty="0"/>
              <a:t>4.	</a:t>
            </a:r>
            <a:r>
              <a:rPr sz="2800" dirty="0"/>
              <a:t>Break the original question into simpler, more manageable questions.</a:t>
            </a:r>
          </a:p>
          <a:p>
            <a:pPr marL="531813" indent="-344488" algn="just">
              <a:defRPr sz="2800"/>
            </a:pPr>
            <a:r>
              <a:rPr dirty="0"/>
              <a:t>​</a:t>
            </a:r>
            <a:r>
              <a:rPr lang="en-US" dirty="0"/>
              <a:t>5.	</a:t>
            </a:r>
            <a:r>
              <a:rPr sz="2800" dirty="0"/>
              <a:t>Round numbers to make calculations easier.</a:t>
            </a:r>
            <a:r>
              <a:rPr lang="en-US" sz="2800" dirty="0"/>
              <a:t> </a:t>
            </a:r>
            <a:r>
              <a:rPr dirty="0"/>
              <a:t>​</a:t>
            </a:r>
            <a:r>
              <a:rPr sz="2800" dirty="0"/>
              <a:t>Sample a small area and scale it up by multiplying.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 err="1"/>
              <a:t>Pólya's</a:t>
            </a:r>
            <a:r>
              <a:rPr dirty="0"/>
              <a:t> Problem-Solving Technique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58775" indent="-358775">
              <a:defRPr sz="2800"/>
            </a:pPr>
            <a:r>
              <a:rPr dirty="0"/>
              <a:t>​</a:t>
            </a:r>
            <a:r>
              <a:rPr lang="en-US" dirty="0"/>
              <a:t>1.	</a:t>
            </a:r>
            <a:r>
              <a:rPr sz="2800" dirty="0"/>
              <a:t>Understand the problem.</a:t>
            </a:r>
          </a:p>
          <a:p>
            <a:pPr marL="358775" indent="-358775">
              <a:defRPr sz="2800"/>
            </a:pPr>
            <a:r>
              <a:rPr dirty="0"/>
              <a:t>​</a:t>
            </a:r>
            <a:r>
              <a:rPr lang="en-US" dirty="0"/>
              <a:t>2.	</a:t>
            </a:r>
            <a:r>
              <a:rPr sz="2800" dirty="0"/>
              <a:t>Devise a plan.</a:t>
            </a:r>
          </a:p>
          <a:p>
            <a:pPr marL="358775" indent="-358775">
              <a:defRPr sz="2800"/>
            </a:pPr>
            <a:r>
              <a:rPr dirty="0"/>
              <a:t>​</a:t>
            </a:r>
            <a:r>
              <a:rPr lang="en-US" dirty="0"/>
              <a:t>3.	</a:t>
            </a:r>
            <a:r>
              <a:rPr sz="2800" dirty="0"/>
              <a:t>Carry out the plan.</a:t>
            </a:r>
          </a:p>
          <a:p>
            <a:pPr marL="358775" indent="-358775">
              <a:defRPr sz="2800"/>
            </a:pPr>
            <a:r>
              <a:rPr dirty="0"/>
              <a:t>​</a:t>
            </a:r>
            <a:r>
              <a:rPr lang="en-US" dirty="0"/>
              <a:t>4.	</a:t>
            </a:r>
            <a:r>
              <a:rPr sz="2800" dirty="0"/>
              <a:t>Look back.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2560DA-0E3F-4999-8634-71E177C9ECD1}"/>
</file>

<file path=customXml/itemProps2.xml><?xml version="1.0" encoding="utf-8"?>
<ds:datastoreItem xmlns:ds="http://schemas.openxmlformats.org/officeDocument/2006/customXml" ds:itemID="{5CBF87D6-E9D7-4872-9B16-B1613BEE50F5}"/>
</file>

<file path=customXml/itemProps3.xml><?xml version="1.0" encoding="utf-8"?>
<ds:datastoreItem xmlns:ds="http://schemas.openxmlformats.org/officeDocument/2006/customXml" ds:itemID="{53390198-47DB-4749-8F8E-E58915547515}"/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228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Courier New</vt:lpstr>
      <vt:lpstr>Cambria Math</vt:lpstr>
      <vt:lpstr>Arial</vt:lpstr>
      <vt:lpstr>Office Theme</vt:lpstr>
      <vt:lpstr>Chapter 1</vt:lpstr>
      <vt:lpstr>Definition: Inductive Reasoning</vt:lpstr>
      <vt:lpstr>Definition: Deductive Reasoning</vt:lpstr>
      <vt:lpstr>Definition: Counterexample</vt:lpstr>
      <vt:lpstr>Tips for Estimating</vt:lpstr>
      <vt:lpstr>Procedure: Pólya's Problem-Solving Technique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Hiteesha</cp:lastModifiedBy>
  <cp:revision>121</cp:revision>
  <dcterms:created xsi:type="dcterms:W3CDTF">2013-04-26T14:43:13Z</dcterms:created>
  <dcterms:modified xsi:type="dcterms:W3CDTF">2025-06-30T01:12:16Z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