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Masters/slideMaster1.xml" ContentType="application/vnd.openxmlformats-officedocument.presentationml.slideMaster+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41"/>
  </p:notesMasterIdLst>
  <p:handoutMasterIdLst>
    <p:handoutMasterId r:id="rId42"/>
  </p:handoutMasterIdLst>
  <p:sldIdLst>
    <p:sldId id="256" r:id="rId2"/>
    <p:sldId id="257" r:id="rId3"/>
    <p:sldId id="258" r:id="rId4"/>
    <p:sldId id="259" r:id="rId5"/>
    <p:sldId id="264" r:id="rId6"/>
    <p:sldId id="260" r:id="rId7"/>
    <p:sldId id="303" r:id="rId8"/>
    <p:sldId id="266" r:id="rId9"/>
    <p:sldId id="267" r:id="rId10"/>
    <p:sldId id="268" r:id="rId11"/>
    <p:sldId id="304" r:id="rId12"/>
    <p:sldId id="272" r:id="rId13"/>
    <p:sldId id="273" r:id="rId14"/>
    <p:sldId id="274" r:id="rId15"/>
    <p:sldId id="275" r:id="rId16"/>
    <p:sldId id="277" r:id="rId17"/>
    <p:sldId id="308" r:id="rId18"/>
    <p:sldId id="278" r:id="rId19"/>
    <p:sldId id="279" r:id="rId20"/>
    <p:sldId id="280" r:id="rId21"/>
    <p:sldId id="281" r:id="rId22"/>
    <p:sldId id="282" r:id="rId23"/>
    <p:sldId id="305" r:id="rId24"/>
    <p:sldId id="283" r:id="rId25"/>
    <p:sldId id="285" r:id="rId26"/>
    <p:sldId id="287" r:id="rId27"/>
    <p:sldId id="288" r:id="rId28"/>
    <p:sldId id="289" r:id="rId29"/>
    <p:sldId id="306" r:id="rId30"/>
    <p:sldId id="291" r:id="rId31"/>
    <p:sldId id="292" r:id="rId32"/>
    <p:sldId id="293" r:id="rId33"/>
    <p:sldId id="294" r:id="rId34"/>
    <p:sldId id="296" r:id="rId35"/>
    <p:sldId id="298" r:id="rId36"/>
    <p:sldId id="299" r:id="rId37"/>
    <p:sldId id="300" r:id="rId38"/>
    <p:sldId id="301" r:id="rId39"/>
    <p:sldId id="302" r:id="rId40"/>
  </p:sldIdLst>
  <p:sldSz cx="9144000" cy="6858000" type="screen4x3"/>
  <p:notesSz cx="6858000" cy="9144000"/>
  <p:embeddedFontLst>
    <p:embeddedFont>
      <p:font typeface="Cambria Math" panose="02040503050406030204" pitchFamily="18" charset="0"/>
      <p:regular r:id="rId4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53" autoAdjust="0"/>
    <p:restoredTop sz="94673" autoAdjust="0"/>
  </p:normalViewPr>
  <p:slideViewPr>
    <p:cSldViewPr>
      <p:cViewPr varScale="1">
        <p:scale>
          <a:sx n="105" d="100"/>
          <a:sy n="105" d="100"/>
        </p:scale>
        <p:origin x="1014"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50"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customXml" Target="../customXml/item3.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10/20/2025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10/20/2025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9.png"/><Relationship Id="rId1" Type="http://schemas.openxmlformats.org/officeDocument/2006/relationships/slideLayout" Target="../slideLayouts/slideLayout3.xml"/><Relationship Id="rId4" Type="http://schemas.openxmlformats.org/officeDocument/2006/relationships/image" Target="../media/image19.emf"/></Relationships>
</file>

<file path=ppt/slides/_rels/slide29.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1.png"/><Relationship Id="rId1" Type="http://schemas.openxmlformats.org/officeDocument/2006/relationships/slideLayout" Target="../slideLayouts/slideLayout3.xml"/><Relationship Id="rId5" Type="http://schemas.openxmlformats.org/officeDocument/2006/relationships/image" Target="../media/image23.emf"/><Relationship Id="rId4" Type="http://schemas.openxmlformats.org/officeDocument/2006/relationships/image" Target="../media/image22.emf"/></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31.png"/><Relationship Id="rId1" Type="http://schemas.openxmlformats.org/officeDocument/2006/relationships/slideLayout" Target="../slideLayouts/slideLayout3.xml"/><Relationship Id="rId4" Type="http://schemas.openxmlformats.org/officeDocument/2006/relationships/image" Target="../media/image33.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dirty="0"/>
              <a:t>Section 10.1</a:t>
            </a:r>
          </a:p>
        </p:txBody>
      </p:sp>
      <p:sp>
        <p:nvSpPr>
          <p:cNvPr id="2" name="Text Placeholder 1"/>
          <p:cNvSpPr>
            <a:spLocks noGrp="1"/>
          </p:cNvSpPr>
          <p:nvPr>
            <p:ph type="body" sz="quarter" idx="10"/>
          </p:nvPr>
        </p:nvSpPr>
        <p:spPr/>
        <p:txBody>
          <a:bodyPr/>
          <a:lstStyle/>
          <a:p>
            <a:pPr algn="ctr"/>
            <a:r>
              <a:t>Introduction to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2: Using a Tree Diagram to Determine a Sample Space</a:t>
            </a:r>
            <a:r>
              <a:rPr lang="en-US" dirty="0"/>
              <a:t>—Slide 2</a:t>
            </a:r>
            <a:endParaRPr dirty="0"/>
          </a:p>
        </p:txBody>
      </p:sp>
      <p:pic>
        <p:nvPicPr>
          <p:cNvPr id="5" name="Picture 4" descr="An illustration shows a Smartwatch tree diagram. The tree begins with two possibilities of face size 40 millimeters and 44 millimeters from left to right. The node 40 millimeters is further divided into four cases in the second row, namely, Aluminium, Stainless Steel, Titanium, Ceramic. Each case in the second row is further divided into four types of bands in the third row, namely, Rubber sports band, Fabric sports band, Leather, Stainless Steel. The node 44 millimeters is further divided into four cases in the second row, namely, Aluminium, Stainless Steel, Titanium, Ceramic. Each case in the second row is further divided into four types of bands in the third row, namely, Rubber sports band, Fabric sports band, Leather, Stainless Steel.">
            <a:extLst>
              <a:ext uri="{FF2B5EF4-FFF2-40B4-BE49-F238E27FC236}">
                <a16:creationId xmlns:a16="http://schemas.microsoft.com/office/drawing/2014/main" id="{BF6DA707-99C2-4237-88B5-7CE53B73EBCE}"/>
              </a:ext>
            </a:extLst>
          </p:cNvPr>
          <p:cNvPicPr>
            <a:picLocks noChangeAspect="1"/>
          </p:cNvPicPr>
          <p:nvPr/>
        </p:nvPicPr>
        <p:blipFill>
          <a:blip r:embed="rId2"/>
          <a:srcRect b="11041"/>
          <a:stretch>
            <a:fillRect/>
          </a:stretch>
        </p:blipFill>
        <p:spPr>
          <a:xfrm>
            <a:off x="1752600" y="1053493"/>
            <a:ext cx="4876800" cy="2223108"/>
          </a:xfrm>
          <a:prstGeom prst="rect">
            <a:avLst/>
          </a:prstGeom>
        </p:spPr>
      </p:pic>
      <p:sp>
        <p:nvSpPr>
          <p:cNvPr id="4" name="TextBox 3">
            <a:extLst>
              <a:ext uri="{FF2B5EF4-FFF2-40B4-BE49-F238E27FC236}">
                <a16:creationId xmlns:a16="http://schemas.microsoft.com/office/drawing/2014/main" id="{C3D3BEDA-0C89-EDE1-3C1B-80FACB0936C1}"/>
              </a:ext>
            </a:extLst>
          </p:cNvPr>
          <p:cNvSpPr txBox="1"/>
          <p:nvPr/>
        </p:nvSpPr>
        <p:spPr>
          <a:xfrm>
            <a:off x="1428750" y="3200400"/>
            <a:ext cx="5943600" cy="369332"/>
          </a:xfrm>
          <a:prstGeom prst="rect">
            <a:avLst/>
          </a:prstGeom>
          <a:noFill/>
        </p:spPr>
        <p:txBody>
          <a:bodyPr wrap="square">
            <a:spAutoFit/>
          </a:bodyPr>
          <a:lstStyle/>
          <a:p>
            <a:pPr algn="ctr"/>
            <a:r>
              <a:rPr lang="en-IN" dirty="0"/>
              <a:t>Figure 3: Smartwatch Tree </a:t>
            </a:r>
            <a:r>
              <a:rPr lang="en-IN" dirty="0" err="1"/>
              <a:t>Diagra</a:t>
            </a:r>
            <a:r>
              <a:rPr lang="en-IN" sz="100" dirty="0"/>
              <a:t> </a:t>
            </a:r>
            <a:r>
              <a:rPr lang="en-IN" dirty="0"/>
              <a:t>m</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3537466"/>
                <a:ext cx="8229600" cy="2558534"/>
              </a:xfrm>
            </p:spPr>
            <p:txBody>
              <a:bodyPr>
                <a:normAutofit/>
              </a:bodyPr>
              <a:lstStyle/>
              <a:p>
                <a:pPr>
                  <a:defRPr sz="2800"/>
                </a:pPr>
                <a:r>
                  <a:rPr lang="en-US" sz="1800" dirty="0"/>
                  <a:t>Each path to the 32 bottom outcomes on the tree represents a unique outcome in the sample space. Using the tree diagram as a guide, we can identify each outcome. For instance, the first outcome—a </a:t>
                </a:r>
                <a14:m>
                  <m:oMath xmlns:m="http://schemas.openxmlformats.org/officeDocument/2006/math">
                    <m:r>
                      <a:rPr lang="en-US" sz="1800">
                        <a:latin typeface="Cambria Math" panose="02040503050406030204" pitchFamily="18" charset="0"/>
                      </a:rPr>
                      <m:t>40</m:t>
                    </m:r>
                    <m:r>
                      <m:rPr>
                        <m:nor/>
                      </m:rPr>
                      <a:rPr lang="en-US" sz="1800"/>
                      <m:t> </m:t>
                    </m:r>
                    <m:r>
                      <m:rPr>
                        <m:sty m:val="p"/>
                      </m:rPr>
                      <a:rPr lang="en-US" sz="1800">
                        <a:latin typeface="Cambria Math" panose="02040503050406030204" pitchFamily="18" charset="0"/>
                      </a:rPr>
                      <m:t>mm</m:t>
                    </m:r>
                  </m:oMath>
                </a14:m>
                <a:r>
                  <a:rPr lang="en-US" sz="1800" dirty="0"/>
                  <a:t> face with an aluminum case and a sport band—is indicated by </a:t>
                </a:r>
                <a14:m>
                  <m:oMath xmlns:m="http://schemas.openxmlformats.org/officeDocument/2006/math">
                    <m:r>
                      <a:rPr lang="en-US" sz="1800">
                        <a:latin typeface="Cambria Math" panose="02040503050406030204" pitchFamily="18" charset="0"/>
                      </a:rPr>
                      <m:t>40</m:t>
                    </m:r>
                    <m:r>
                      <m:rPr>
                        <m:nor/>
                      </m:rPr>
                      <a:rPr lang="en-US" sz="1800"/>
                      <m:t>Ar</m:t>
                    </m:r>
                  </m:oMath>
                </a14:m>
                <a:r>
                  <a:rPr lang="en-US" sz="1800" dirty="0"/>
                  <a:t>. Using this notation, the sample space can be written as follows.</a:t>
                </a:r>
              </a:p>
              <a:p>
                <a:pPr algn="ctr"/>
                <a14:m>
                  <m:oMath xmlns:m="http://schemas.openxmlformats.org/officeDocument/2006/math">
                    <m:r>
                      <m:rPr>
                        <m:nor/>
                      </m:rPr>
                      <a:rPr lang="en-US" sz="1800"/>
                      <m:t>Sample</m:t>
                    </m:r>
                    <m:r>
                      <m:rPr>
                        <m:nor/>
                      </m:rPr>
                      <a:rPr lang="en-US" sz="1800"/>
                      <m:t> </m:t>
                    </m:r>
                    <m:r>
                      <m:rPr>
                        <m:nor/>
                      </m:rPr>
                      <a:rPr lang="en-US" sz="1800"/>
                      <m:t>space</m:t>
                    </m:r>
                  </m:oMath>
                </a14:m>
                <a:r>
                  <a:rPr lang="en-US" sz="1800" dirty="0"/>
                  <a:t> =</a:t>
                </a:r>
                <a14:m>
                  <m:oMath xmlns:m="http://schemas.openxmlformats.org/officeDocument/2006/math">
                    <m:d>
                      <m:dPr>
                        <m:begChr m:val="{"/>
                        <m:endChr m:val=""/>
                        <m:ctrlPr>
                          <a:rPr lang="ar-AE" sz="1800" i="1">
                            <a:latin typeface="Cambria Math" panose="02040503050406030204" pitchFamily="18" charset="0"/>
                          </a:rPr>
                        </m:ctrlPr>
                      </m:dPr>
                      <m:e>
                        <m:d>
                          <m:dPr>
                            <m:begChr m:val=""/>
                            <m:endChr m:val="}"/>
                            <m:ctrlPr>
                              <a:rPr lang="ar-AE" sz="1800" i="1">
                                <a:latin typeface="Cambria Math" panose="02040503050406030204" pitchFamily="18" charset="0"/>
                              </a:rPr>
                            </m:ctrlPr>
                          </m:dPr>
                          <m:e>
                            <m:eqArr>
                              <m:eqArrPr>
                                <m:ctrlPr>
                                  <a:rPr lang="ar-AE" sz="1800" i="1">
                                    <a:latin typeface="Cambria Math" panose="02040503050406030204" pitchFamily="18" charset="0"/>
                                  </a:rPr>
                                </m:ctrlPr>
                              </m:eqArrPr>
                              <m:e>
                                <m:r>
                                  <a:rPr lang="ar-AE" sz="1800" i="1">
                                    <a:latin typeface="Cambria Math" panose="02040503050406030204" pitchFamily="18" charset="0"/>
                                  </a:rPr>
                                  <m:t>40</m:t>
                                </m:r>
                                <m:r>
                                  <m:rPr>
                                    <m:sty m:val="p"/>
                                  </m:rPr>
                                  <a:rPr lang="en-US" sz="1800">
                                    <a:latin typeface="Cambria Math" panose="02040503050406030204" pitchFamily="18" charset="0"/>
                                  </a:rPr>
                                  <m:t>Ar</m:t>
                                </m:r>
                                <m:r>
                                  <a:rPr lang="en-US" sz="1800">
                                    <a:latin typeface="Cambria Math" panose="02040503050406030204" pitchFamily="18" charset="0"/>
                                  </a:rPr>
                                  <m:t>,</m:t>
                                </m:r>
                                <m:r>
                                  <a:rPr lang="en-US" sz="1800">
                                    <a:latin typeface="Cambria Math" panose="02040503050406030204" pitchFamily="18" charset="0"/>
                                  </a:rPr>
                                  <m:t>40</m:t>
                                </m:r>
                                <m:r>
                                  <m:rPr>
                                    <m:nor/>
                                  </m:rPr>
                                  <a:rPr lang="en-US" sz="1800"/>
                                  <m:t>Af</m:t>
                                </m:r>
                                <m:r>
                                  <a:rPr lang="en-US" sz="1800" i="1">
                                    <a:latin typeface="Cambria Math" panose="02040503050406030204" pitchFamily="18" charset="0"/>
                                  </a:rPr>
                                  <m:t>,</m:t>
                                </m:r>
                                <m:r>
                                  <a:rPr lang="en-US" sz="1800">
                                    <a:latin typeface="Cambria Math" panose="02040503050406030204" pitchFamily="18" charset="0"/>
                                  </a:rPr>
                                  <m:t>40</m:t>
                                </m:r>
                                <m:r>
                                  <m:rPr>
                                    <m:nor/>
                                  </m:rPr>
                                  <a:rPr lang="en-US" sz="1800"/>
                                  <m:t>A</m:t>
                                </m:r>
                                <m:r>
                                  <m:rPr>
                                    <m:nor/>
                                  </m:rPr>
                                  <a:rPr lang="en-US" sz="1800" b="0" i="0" smtClean="0"/>
                                  <m:t> </m:t>
                                </m:r>
                                <m:r>
                                  <m:rPr>
                                    <m:nor/>
                                  </m:rPr>
                                  <a:rPr lang="en-US" sz="1800"/>
                                  <m:t>l</m:t>
                                </m:r>
                                <m:r>
                                  <m:rPr>
                                    <m:nor/>
                                  </m:rPr>
                                  <a:rPr lang="en-US" sz="1800"/>
                                  <m:t>, </m:t>
                                </m:r>
                                <m:r>
                                  <a:rPr lang="en-US" sz="1800">
                                    <a:latin typeface="Cambria Math" panose="02040503050406030204" pitchFamily="18" charset="0"/>
                                  </a:rPr>
                                  <m:t>40</m:t>
                                </m:r>
                                <m:r>
                                  <m:rPr>
                                    <m:nor/>
                                  </m:rPr>
                                  <a:rPr lang="en-US" sz="1800"/>
                                  <m:t>A</m:t>
                                </m:r>
                                <m:r>
                                  <m:rPr>
                                    <m:nor/>
                                  </m:rPr>
                                  <a:rPr lang="en-US" sz="1800" b="0" i="0" smtClean="0"/>
                                  <m:t> </m:t>
                                </m:r>
                                <m:r>
                                  <m:rPr>
                                    <m:nor/>
                                  </m:rPr>
                                  <a:rPr lang="en-US" sz="1800"/>
                                  <m:t>s</m:t>
                                </m:r>
                                <m:r>
                                  <m:rPr>
                                    <m:nor/>
                                  </m:rPr>
                                  <a:rPr lang="en-US" sz="1800"/>
                                  <m:t>, </m:t>
                                </m:r>
                                <m:r>
                                  <a:rPr lang="en-US" sz="1800">
                                    <a:latin typeface="Cambria Math" panose="02040503050406030204" pitchFamily="18" charset="0"/>
                                  </a:rPr>
                                  <m:t>40</m:t>
                                </m:r>
                                <m:r>
                                  <m:rPr>
                                    <m:nor/>
                                  </m:rPr>
                                  <a:rPr lang="en-US" sz="1800" b="0" i="0" smtClean="0">
                                    <a:latin typeface="Cambria Math" panose="02040503050406030204" pitchFamily="18" charset="0"/>
                                  </a:rPr>
                                  <m:t>S</m:t>
                                </m:r>
                                <m:r>
                                  <m:rPr>
                                    <m:nor/>
                                  </m:rPr>
                                  <a:rPr lang="en-US" sz="1800" b="0" i="0" smtClean="0">
                                    <a:latin typeface="Cambria Math" panose="02040503050406030204" pitchFamily="18" charset="0"/>
                                  </a:rPr>
                                  <m:t> </m:t>
                                </m:r>
                                <m:r>
                                  <m:rPr>
                                    <m:nor/>
                                  </m:rPr>
                                  <a:rPr lang="en-US" sz="1800" b="0" i="0" smtClean="0">
                                    <a:latin typeface="Cambria Math" panose="02040503050406030204" pitchFamily="18" charset="0"/>
                                  </a:rPr>
                                  <m:t>r</m:t>
                                </m:r>
                                <m:r>
                                  <m:rPr>
                                    <m:nor/>
                                  </m:rPr>
                                  <a:rPr lang="en-US" sz="1800"/>
                                  <m:t>, </m:t>
                                </m:r>
                                <m:r>
                                  <a:rPr lang="en-US" sz="1800">
                                    <a:latin typeface="Cambria Math" panose="02040503050406030204" pitchFamily="18" charset="0"/>
                                  </a:rPr>
                                  <m:t>40</m:t>
                                </m:r>
                                <m:r>
                                  <m:rPr>
                                    <m:nor/>
                                  </m:rPr>
                                  <a:rPr lang="en-US" sz="1800"/>
                                  <m:t>Sf</m:t>
                                </m:r>
                                <m:r>
                                  <m:rPr>
                                    <m:nor/>
                                  </m:rPr>
                                  <a:rPr lang="en-US" sz="1800"/>
                                  <m:t>, </m:t>
                                </m:r>
                                <m:r>
                                  <a:rPr lang="en-US" sz="1800">
                                    <a:latin typeface="Cambria Math" panose="02040503050406030204" pitchFamily="18" charset="0"/>
                                  </a:rPr>
                                  <m:t>40</m:t>
                                </m:r>
                                <m:r>
                                  <m:rPr>
                                    <m:nor/>
                                  </m:rPr>
                                  <a:rPr lang="en-US" sz="1800"/>
                                  <m:t>Sl</m:t>
                                </m:r>
                                <m:r>
                                  <m:rPr>
                                    <m:nor/>
                                  </m:rPr>
                                  <a:rPr lang="en-US" sz="1800"/>
                                  <m:t>, </m:t>
                                </m:r>
                                <m:r>
                                  <a:rPr lang="en-US" sz="1800">
                                    <a:latin typeface="Cambria Math" panose="02040503050406030204" pitchFamily="18" charset="0"/>
                                  </a:rPr>
                                  <m:t>40</m:t>
                                </m:r>
                                <m:r>
                                  <m:rPr>
                                    <m:nor/>
                                  </m:rPr>
                                  <a:rPr lang="en-US" sz="1800"/>
                                  <m:t>Ss</m:t>
                                </m:r>
                                <m:r>
                                  <a:rPr lang="en-US" sz="1800" b="1" i="1">
                                    <a:latin typeface="Cambria Math" panose="02040503050406030204" pitchFamily="18" charset="0"/>
                                  </a:rPr>
                                  <m:t>,</m:t>
                                </m:r>
                              </m:e>
                              <m:e>
                                <m:r>
                                  <a:rPr lang="ar-AE" sz="1800">
                                    <a:latin typeface="Cambria Math" panose="02040503050406030204" pitchFamily="18" charset="0"/>
                                  </a:rPr>
                                  <m:t>40</m:t>
                                </m:r>
                                <m:r>
                                  <m:rPr>
                                    <m:nor/>
                                  </m:rPr>
                                  <a:rPr lang="en-US" sz="1800"/>
                                  <m:t>Tr</m:t>
                                </m:r>
                                <m:r>
                                  <m:rPr>
                                    <m:nor/>
                                  </m:rPr>
                                  <a:rPr lang="en-US" sz="1800"/>
                                  <m:t>, </m:t>
                                </m:r>
                                <m:r>
                                  <a:rPr lang="en-US" sz="1800">
                                    <a:latin typeface="Cambria Math" panose="02040503050406030204" pitchFamily="18" charset="0"/>
                                  </a:rPr>
                                  <m:t>40</m:t>
                                </m:r>
                                <m:r>
                                  <m:rPr>
                                    <m:nor/>
                                  </m:rPr>
                                  <a:rPr lang="en-US" sz="1800"/>
                                  <m:t>Tf</m:t>
                                </m:r>
                                <m:r>
                                  <m:rPr>
                                    <m:nor/>
                                  </m:rPr>
                                  <a:rPr lang="en-US" sz="1800"/>
                                  <m:t>, </m:t>
                                </m:r>
                                <m:r>
                                  <a:rPr lang="en-US" sz="1800">
                                    <a:latin typeface="Cambria Math" panose="02040503050406030204" pitchFamily="18" charset="0"/>
                                  </a:rPr>
                                  <m:t>40</m:t>
                                </m:r>
                                <m:r>
                                  <m:rPr>
                                    <m:nor/>
                                  </m:rPr>
                                  <a:rPr lang="en-US" sz="1800"/>
                                  <m:t>Tl</m:t>
                                </m:r>
                                <m:r>
                                  <m:rPr>
                                    <m:nor/>
                                  </m:rPr>
                                  <a:rPr lang="en-US" sz="1800"/>
                                  <m:t>, </m:t>
                                </m:r>
                                <m:r>
                                  <a:rPr lang="en-US" sz="1800">
                                    <a:latin typeface="Cambria Math" panose="02040503050406030204" pitchFamily="18" charset="0"/>
                                  </a:rPr>
                                  <m:t>40</m:t>
                                </m:r>
                                <m:r>
                                  <m:rPr>
                                    <m:nor/>
                                  </m:rPr>
                                  <a:rPr lang="en-US" sz="1800"/>
                                  <m:t>Ts</m:t>
                                </m:r>
                                <m:r>
                                  <m:rPr>
                                    <m:nor/>
                                  </m:rPr>
                                  <a:rPr lang="en-US" sz="1800"/>
                                  <m:t>, </m:t>
                                </m:r>
                                <m:r>
                                  <a:rPr lang="en-US" sz="1800">
                                    <a:latin typeface="Cambria Math" panose="02040503050406030204" pitchFamily="18" charset="0"/>
                                  </a:rPr>
                                  <m:t>40</m:t>
                                </m:r>
                                <m:r>
                                  <m:rPr>
                                    <m:nor/>
                                  </m:rPr>
                                  <a:rPr lang="en-US" sz="1800"/>
                                  <m:t>Cr</m:t>
                                </m:r>
                                <m:r>
                                  <m:rPr>
                                    <m:nor/>
                                  </m:rPr>
                                  <a:rPr lang="en-US" sz="1800"/>
                                  <m:t>, </m:t>
                                </m:r>
                                <m:r>
                                  <a:rPr lang="en-US" sz="1800">
                                    <a:latin typeface="Cambria Math" panose="02040503050406030204" pitchFamily="18" charset="0"/>
                                  </a:rPr>
                                  <m:t>40</m:t>
                                </m:r>
                                <m:r>
                                  <m:rPr>
                                    <m:nor/>
                                  </m:rPr>
                                  <a:rPr lang="en-US" sz="1800"/>
                                  <m:t>Cf</m:t>
                                </m:r>
                                <m:r>
                                  <m:rPr>
                                    <m:nor/>
                                  </m:rPr>
                                  <a:rPr lang="en-US" sz="1800"/>
                                  <m:t>, </m:t>
                                </m:r>
                                <m:r>
                                  <a:rPr lang="en-US" sz="1800">
                                    <a:latin typeface="Cambria Math" panose="02040503050406030204" pitchFamily="18" charset="0"/>
                                  </a:rPr>
                                  <m:t>40</m:t>
                                </m:r>
                                <m:r>
                                  <m:rPr>
                                    <m:nor/>
                                  </m:rPr>
                                  <a:rPr lang="en-US" sz="1800"/>
                                  <m:t>Cl</m:t>
                                </m:r>
                                <m:r>
                                  <m:rPr>
                                    <m:nor/>
                                  </m:rPr>
                                  <a:rPr lang="en-US" sz="1800"/>
                                  <m:t>, </m:t>
                                </m:r>
                                <m:r>
                                  <a:rPr lang="en-US" sz="1800">
                                    <a:latin typeface="Cambria Math" panose="02040503050406030204" pitchFamily="18" charset="0"/>
                                  </a:rPr>
                                  <m:t>40</m:t>
                                </m:r>
                                <m:r>
                                  <m:rPr>
                                    <m:nor/>
                                  </m:rPr>
                                  <a:rPr lang="en-US" sz="1800"/>
                                  <m:t>Cs</m:t>
                                </m:r>
                                <m:r>
                                  <a:rPr lang="en-US" sz="1800" i="1">
                                    <a:latin typeface="Cambria Math" panose="02040503050406030204" pitchFamily="18" charset="0"/>
                                  </a:rPr>
                                  <m:t>,</m:t>
                                </m:r>
                              </m:e>
                              <m:e>
                                <m:r>
                                  <a:rPr lang="ar-AE" sz="1800">
                                    <a:latin typeface="Cambria Math" panose="02040503050406030204" pitchFamily="18" charset="0"/>
                                  </a:rPr>
                                  <m:t>44</m:t>
                                </m:r>
                                <m:r>
                                  <m:rPr>
                                    <m:nor/>
                                  </m:rPr>
                                  <a:rPr lang="en-US" sz="1800"/>
                                  <m:t>Ar</m:t>
                                </m:r>
                                <m:r>
                                  <m:rPr>
                                    <m:nor/>
                                  </m:rPr>
                                  <a:rPr lang="en-US" sz="1800"/>
                                  <m:t>, </m:t>
                                </m:r>
                                <m:r>
                                  <a:rPr lang="en-US" sz="1800">
                                    <a:latin typeface="Cambria Math" panose="02040503050406030204" pitchFamily="18" charset="0"/>
                                  </a:rPr>
                                  <m:t>44</m:t>
                                </m:r>
                                <m:r>
                                  <m:rPr>
                                    <m:nor/>
                                  </m:rPr>
                                  <a:rPr lang="en-US" sz="1800"/>
                                  <m:t>Af</m:t>
                                </m:r>
                                <m:r>
                                  <m:rPr>
                                    <m:nor/>
                                  </m:rPr>
                                  <a:rPr lang="en-US" sz="1800"/>
                                  <m:t>, </m:t>
                                </m:r>
                                <m:r>
                                  <a:rPr lang="en-US" sz="1800">
                                    <a:latin typeface="Cambria Math" panose="02040503050406030204" pitchFamily="18" charset="0"/>
                                  </a:rPr>
                                  <m:t>44</m:t>
                                </m:r>
                                <m:r>
                                  <m:rPr>
                                    <m:nor/>
                                  </m:rPr>
                                  <a:rPr lang="en-US" sz="1800"/>
                                  <m:t>A</m:t>
                                </m:r>
                                <m:r>
                                  <m:rPr>
                                    <m:nor/>
                                  </m:rPr>
                                  <a:rPr lang="en-US" sz="1800" b="0" i="0" smtClean="0"/>
                                  <m:t> </m:t>
                                </m:r>
                                <m:r>
                                  <m:rPr>
                                    <m:nor/>
                                  </m:rPr>
                                  <a:rPr lang="en-US" sz="1800"/>
                                  <m:t>l</m:t>
                                </m:r>
                                <m:r>
                                  <m:rPr>
                                    <m:nor/>
                                  </m:rPr>
                                  <a:rPr lang="en-US" sz="1800"/>
                                  <m:t>, </m:t>
                                </m:r>
                                <m:r>
                                  <a:rPr lang="en-US" sz="1800">
                                    <a:latin typeface="Cambria Math" panose="02040503050406030204" pitchFamily="18" charset="0"/>
                                  </a:rPr>
                                  <m:t>44</m:t>
                                </m:r>
                                <m:r>
                                  <m:rPr>
                                    <m:nor/>
                                  </m:rPr>
                                  <a:rPr lang="en-US" sz="1800"/>
                                  <m:t>A</m:t>
                                </m:r>
                                <m:r>
                                  <m:rPr>
                                    <m:nor/>
                                  </m:rPr>
                                  <a:rPr lang="en-US" sz="1800" b="0" i="0" smtClean="0"/>
                                  <m:t> </m:t>
                                </m:r>
                                <m:r>
                                  <m:rPr>
                                    <m:nor/>
                                  </m:rPr>
                                  <a:rPr lang="en-US" sz="1800"/>
                                  <m:t>s</m:t>
                                </m:r>
                                <m:r>
                                  <m:rPr>
                                    <m:nor/>
                                  </m:rPr>
                                  <a:rPr lang="en-US" sz="1800"/>
                                  <m:t>, </m:t>
                                </m:r>
                                <m:r>
                                  <a:rPr lang="en-US" sz="1800">
                                    <a:latin typeface="Cambria Math" panose="02040503050406030204" pitchFamily="18" charset="0"/>
                                  </a:rPr>
                                  <m:t>44</m:t>
                                </m:r>
                                <m:r>
                                  <m:rPr>
                                    <m:nor/>
                                  </m:rPr>
                                  <a:rPr lang="en-US" sz="1800" b="0" i="0" smtClean="0">
                                    <a:latin typeface="Cambria Math" panose="02040503050406030204" pitchFamily="18" charset="0"/>
                                  </a:rPr>
                                  <m:t>S</m:t>
                                </m:r>
                                <m:r>
                                  <m:rPr>
                                    <m:nor/>
                                  </m:rPr>
                                  <a:rPr lang="en-US" sz="1800" b="0" i="0" smtClean="0">
                                    <a:latin typeface="Cambria Math" panose="02040503050406030204" pitchFamily="18" charset="0"/>
                                  </a:rPr>
                                  <m:t> </m:t>
                                </m:r>
                                <m:r>
                                  <m:rPr>
                                    <m:nor/>
                                  </m:rPr>
                                  <a:rPr lang="en-US" sz="1800" b="0" i="0" smtClean="0">
                                    <a:latin typeface="Cambria Math" panose="02040503050406030204" pitchFamily="18" charset="0"/>
                                  </a:rPr>
                                  <m:t>r</m:t>
                                </m:r>
                                <m:r>
                                  <m:rPr>
                                    <m:nor/>
                                  </m:rPr>
                                  <a:rPr lang="en-US" sz="1800"/>
                                  <m:t>, </m:t>
                                </m:r>
                                <m:r>
                                  <a:rPr lang="en-US" sz="1800">
                                    <a:latin typeface="Cambria Math" panose="02040503050406030204" pitchFamily="18" charset="0"/>
                                  </a:rPr>
                                  <m:t>44</m:t>
                                </m:r>
                                <m:r>
                                  <m:rPr>
                                    <m:nor/>
                                  </m:rPr>
                                  <a:rPr lang="en-US" sz="1800"/>
                                  <m:t>Sf</m:t>
                                </m:r>
                                <m:r>
                                  <m:rPr>
                                    <m:nor/>
                                  </m:rPr>
                                  <a:rPr lang="en-US" sz="1800"/>
                                  <m:t>, </m:t>
                                </m:r>
                                <m:r>
                                  <a:rPr lang="en-US" sz="1800">
                                    <a:latin typeface="Cambria Math" panose="02040503050406030204" pitchFamily="18" charset="0"/>
                                  </a:rPr>
                                  <m:t>44</m:t>
                                </m:r>
                                <m:r>
                                  <m:rPr>
                                    <m:nor/>
                                  </m:rPr>
                                  <a:rPr lang="en-US" sz="1800"/>
                                  <m:t>Sl</m:t>
                                </m:r>
                                <m:r>
                                  <m:rPr>
                                    <m:nor/>
                                  </m:rPr>
                                  <a:rPr lang="en-US" sz="1800"/>
                                  <m:t>, </m:t>
                                </m:r>
                                <m:r>
                                  <a:rPr lang="en-US" sz="1800">
                                    <a:latin typeface="Cambria Math" panose="02040503050406030204" pitchFamily="18" charset="0"/>
                                  </a:rPr>
                                  <m:t>44</m:t>
                                </m:r>
                                <m:r>
                                  <m:rPr>
                                    <m:nor/>
                                  </m:rPr>
                                  <a:rPr lang="en-US" sz="1800"/>
                                  <m:t>Ss</m:t>
                                </m:r>
                                <m:r>
                                  <a:rPr lang="en-US" sz="1800" i="1">
                                    <a:latin typeface="Cambria Math" panose="02040503050406030204" pitchFamily="18" charset="0"/>
                                  </a:rPr>
                                  <m:t>,</m:t>
                                </m:r>
                              </m:e>
                              <m:e>
                                <m:r>
                                  <a:rPr lang="ar-AE" sz="1800">
                                    <a:latin typeface="Cambria Math" panose="02040503050406030204" pitchFamily="18" charset="0"/>
                                  </a:rPr>
                                  <m:t>44</m:t>
                                </m:r>
                                <m:r>
                                  <m:rPr>
                                    <m:nor/>
                                  </m:rPr>
                                  <a:rPr lang="en-US" sz="1800"/>
                                  <m:t>Tr</m:t>
                                </m:r>
                                <m:r>
                                  <m:rPr>
                                    <m:nor/>
                                  </m:rPr>
                                  <a:rPr lang="en-US" sz="1800"/>
                                  <m:t>, </m:t>
                                </m:r>
                                <m:r>
                                  <a:rPr lang="en-US" sz="1800">
                                    <a:latin typeface="Cambria Math" panose="02040503050406030204" pitchFamily="18" charset="0"/>
                                  </a:rPr>
                                  <m:t>44</m:t>
                                </m:r>
                                <m:r>
                                  <m:rPr>
                                    <m:nor/>
                                  </m:rPr>
                                  <a:rPr lang="en-US" sz="1800"/>
                                  <m:t>Tf</m:t>
                                </m:r>
                                <m:r>
                                  <m:rPr>
                                    <m:nor/>
                                  </m:rPr>
                                  <a:rPr lang="en-US" sz="1800"/>
                                  <m:t>, </m:t>
                                </m:r>
                                <m:r>
                                  <a:rPr lang="en-US" sz="1800">
                                    <a:latin typeface="Cambria Math" panose="02040503050406030204" pitchFamily="18" charset="0"/>
                                  </a:rPr>
                                  <m:t>44</m:t>
                                </m:r>
                                <m:r>
                                  <m:rPr>
                                    <m:nor/>
                                  </m:rPr>
                                  <a:rPr lang="en-US" sz="1800"/>
                                  <m:t>Tl</m:t>
                                </m:r>
                                <m:r>
                                  <m:rPr>
                                    <m:nor/>
                                  </m:rPr>
                                  <a:rPr lang="en-US" sz="1800"/>
                                  <m:t>, </m:t>
                                </m:r>
                                <m:r>
                                  <a:rPr lang="en-US" sz="1800">
                                    <a:latin typeface="Cambria Math" panose="02040503050406030204" pitchFamily="18" charset="0"/>
                                  </a:rPr>
                                  <m:t>44</m:t>
                                </m:r>
                                <m:r>
                                  <m:rPr>
                                    <m:nor/>
                                  </m:rPr>
                                  <a:rPr lang="en-US" sz="1800"/>
                                  <m:t>Ts</m:t>
                                </m:r>
                                <m:r>
                                  <m:rPr>
                                    <m:nor/>
                                  </m:rPr>
                                  <a:rPr lang="en-US" sz="1800"/>
                                  <m:t>, </m:t>
                                </m:r>
                                <m:r>
                                  <a:rPr lang="en-US" sz="1800">
                                    <a:latin typeface="Cambria Math" panose="02040503050406030204" pitchFamily="18" charset="0"/>
                                  </a:rPr>
                                  <m:t>44</m:t>
                                </m:r>
                                <m:r>
                                  <m:rPr>
                                    <m:nor/>
                                  </m:rPr>
                                  <a:rPr lang="en-US" sz="1800"/>
                                  <m:t>Cr</m:t>
                                </m:r>
                                <m:r>
                                  <m:rPr>
                                    <m:nor/>
                                  </m:rPr>
                                  <a:rPr lang="en-US" sz="1800"/>
                                  <m:t>, </m:t>
                                </m:r>
                                <m:r>
                                  <a:rPr lang="en-US" sz="1800">
                                    <a:latin typeface="Cambria Math" panose="02040503050406030204" pitchFamily="18" charset="0"/>
                                  </a:rPr>
                                  <m:t>44</m:t>
                                </m:r>
                                <m:r>
                                  <m:rPr>
                                    <m:nor/>
                                  </m:rPr>
                                  <a:rPr lang="en-US" sz="1800"/>
                                  <m:t>Cf</m:t>
                                </m:r>
                                <m:r>
                                  <m:rPr>
                                    <m:nor/>
                                  </m:rPr>
                                  <a:rPr lang="en-US" sz="1800"/>
                                  <m:t>, </m:t>
                                </m:r>
                                <m:r>
                                  <a:rPr lang="en-US" sz="1800">
                                    <a:latin typeface="Cambria Math" panose="02040503050406030204" pitchFamily="18" charset="0"/>
                                  </a:rPr>
                                  <m:t>44</m:t>
                                </m:r>
                                <m:r>
                                  <m:rPr>
                                    <m:nor/>
                                  </m:rPr>
                                  <a:rPr lang="en-US" sz="1800"/>
                                  <m:t>Cl</m:t>
                                </m:r>
                                <m:r>
                                  <m:rPr>
                                    <m:nor/>
                                  </m:rPr>
                                  <a:rPr lang="en-US" sz="1800"/>
                                  <m:t>, </m:t>
                                </m:r>
                                <m:r>
                                  <a:rPr lang="en-US" sz="1800">
                                    <a:latin typeface="Cambria Math" panose="02040503050406030204" pitchFamily="18" charset="0"/>
                                  </a:rPr>
                                  <m:t>44</m:t>
                                </m:r>
                                <m:r>
                                  <m:rPr>
                                    <m:nor/>
                                  </m:rPr>
                                  <a:rPr lang="en-US" sz="1800"/>
                                  <m:t>Cs</m:t>
                                </m:r>
                              </m:e>
                            </m:eqArr>
                          </m:e>
                        </m:d>
                      </m:e>
                    </m:d>
                  </m:oMath>
                </a14:m>
                <a:endParaRPr sz="1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3537466"/>
                <a:ext cx="8229600" cy="2558534"/>
              </a:xfrm>
              <a:blipFill>
                <a:blip r:embed="rId3"/>
                <a:stretch>
                  <a:fillRect l="-593" t="-1190" r="-444"/>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2</a:t>
            </a:r>
          </a:p>
        </p:txBody>
      </p:sp>
      <p:sp>
        <p:nvSpPr>
          <p:cNvPr id="3" name="Text Placeholder 2"/>
          <p:cNvSpPr>
            <a:spLocks noGrp="1"/>
          </p:cNvSpPr>
          <p:nvPr>
            <p:ph type="body" sz="quarter" idx="10"/>
          </p:nvPr>
        </p:nvSpPr>
        <p:spPr>
          <a:xfrm>
            <a:off x="457200" y="1029287"/>
            <a:ext cx="8229600" cy="4967067"/>
          </a:xfrm>
        </p:spPr>
        <p:txBody>
          <a:bodyPr>
            <a:normAutofit/>
          </a:bodyPr>
          <a:lstStyle/>
          <a:p>
            <a:r>
              <a:rPr sz="2800" dirty="0"/>
              <a:t>Draw a tree diagram for an experiment consisting of </a:t>
            </a:r>
            <a:r>
              <a:rPr lang="en-US" sz="2800" dirty="0">
                <a:latin typeface="Cambria Math"/>
              </a:rPr>
              <a:t>2</a:t>
            </a:r>
            <a:r>
              <a:rPr sz="2800" dirty="0"/>
              <a:t> stages where each stage has </a:t>
            </a:r>
            <a:r>
              <a:rPr sz="2800" dirty="0">
                <a:latin typeface="Cambria Math"/>
              </a:rPr>
              <a:t>3</a:t>
            </a:r>
            <a:r>
              <a:rPr sz="2800" dirty="0"/>
              <a:t> possible outcomes.</a:t>
            </a:r>
          </a:p>
          <a:p>
            <a:endParaRPr lang="en-US" sz="2800" dirty="0"/>
          </a:p>
          <a:p>
            <a:endParaRPr lang="en-IN" dirty="0"/>
          </a:p>
          <a:p>
            <a:endParaRPr lang="en-IN" sz="2800" dirty="0"/>
          </a:p>
          <a:p>
            <a:r>
              <a:rPr sz="2800" dirty="0"/>
              <a:t>Answer:</a:t>
            </a:r>
          </a:p>
        </p:txBody>
      </p:sp>
      <p:pic>
        <p:nvPicPr>
          <p:cNvPr id="4" name="Content Placeholder 4" descr="The first stage of the tree is branched into three outcomes A, B, C. In the second stage outcome, A is branched into outcomes, 1, 2, 3. In the second stage, outcome B is branched into outcomes, 1, 2, 3. In the second stage, outcome C is branched into outcomes, 1, 2, 3.">
            <a:extLst>
              <a:ext uri="{FF2B5EF4-FFF2-40B4-BE49-F238E27FC236}">
                <a16:creationId xmlns:a16="http://schemas.microsoft.com/office/drawing/2014/main" id="{2A72CC28-78A7-4F5B-B985-D9265D6E3B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71750" y="2769395"/>
            <a:ext cx="3829050" cy="1413102"/>
          </a:xfrm>
          <a:prstGeom prst="rect">
            <a:avLst/>
          </a:prstGeom>
        </p:spPr>
      </p:pic>
    </p:spTree>
    <p:extLst>
      <p:ext uri="{BB962C8B-B14F-4D97-AF65-F5344CB8AC3E}">
        <p14:creationId xmlns:p14="http://schemas.microsoft.com/office/powerpoint/2010/main" val="15115103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Event</a:t>
            </a:r>
          </a:p>
        </p:txBody>
      </p:sp>
      <p:sp>
        <p:nvSpPr>
          <p:cNvPr id="3" name="Text Placeholder 2"/>
          <p:cNvSpPr>
            <a:spLocks noGrp="1"/>
          </p:cNvSpPr>
          <p:nvPr>
            <p:ph type="body" sz="quarter" idx="10"/>
          </p:nvPr>
        </p:nvSpPr>
        <p:spPr/>
        <p:txBody>
          <a:bodyPr>
            <a:normAutofit/>
          </a:bodyPr>
          <a:lstStyle/>
          <a:p>
            <a:pPr>
              <a:defRPr sz="2800"/>
            </a:pPr>
            <a:r>
              <a:rPr sz="2800" dirty="0"/>
              <a:t>An </a:t>
            </a:r>
            <a:r>
              <a:rPr sz="2800" b="1" dirty="0"/>
              <a:t>event</a:t>
            </a:r>
            <a:r>
              <a:rPr sz="2800" dirty="0"/>
              <a:t> </a:t>
            </a:r>
            <a:r>
              <a:rPr lang="en-US" sz="2800" i="1" dirty="0"/>
              <a:t>E</a:t>
            </a:r>
            <a:r>
              <a:rPr sz="2800" dirty="0"/>
              <a:t> is a group, or subset, of outcomes in the sample space.</a:t>
            </a:r>
          </a:p>
          <a:p>
            <a:endParaRPr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4</a:t>
            </a:r>
            <a:endParaRPr dirty="0"/>
          </a:p>
        </p:txBody>
      </p:sp>
      <p:sp>
        <p:nvSpPr>
          <p:cNvPr id="3" name="Text Placeholder 2"/>
          <p:cNvSpPr>
            <a:spLocks noGrp="1"/>
          </p:cNvSpPr>
          <p:nvPr>
            <p:ph type="body" sz="quarter" idx="10"/>
          </p:nvPr>
        </p:nvSpPr>
        <p:spPr/>
        <p:txBody>
          <a:bodyPr>
            <a:normAutofit/>
          </a:bodyPr>
          <a:lstStyle/>
          <a:p>
            <a:r>
              <a:rPr sz="2800"/>
              <a:t>Remembering that probability is always a number between </a:t>
            </a:r>
            <a:r>
              <a:rPr sz="2800">
                <a:latin typeface="Cambria Math"/>
              </a:rPr>
              <a:t>0</a:t>
            </a:r>
            <a:r>
              <a:rPr sz="2800"/>
              <a:t> and </a:t>
            </a:r>
            <a:r>
              <a:rPr sz="2800">
                <a:latin typeface="Cambria Math"/>
              </a:rPr>
              <a:t>1</a:t>
            </a:r>
            <a:r>
              <a:rPr sz="2800"/>
              <a:t> is helpful in identifying inaccurate probability calculations. Any probability greater than </a:t>
            </a:r>
            <a:r>
              <a:rPr sz="2800">
                <a:latin typeface="Cambria Math"/>
              </a:rPr>
              <a:t>1</a:t>
            </a:r>
            <a:r>
              <a:rPr sz="2800"/>
              <a:t> or less than </a:t>
            </a:r>
            <a:r>
              <a:rPr sz="2800">
                <a:latin typeface="Cambria Math"/>
              </a:rPr>
              <a:t>0</a:t>
            </a:r>
            <a:r>
              <a:rPr sz="2800"/>
              <a:t> must be incorrect.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Experimental Probability</a:t>
            </a:r>
          </a:p>
        </p:txBody>
      </p:sp>
      <p:sp>
        <p:nvSpPr>
          <p:cNvPr id="3" name="Text Placeholder 2"/>
          <p:cNvSpPr>
            <a:spLocks noGrp="1"/>
          </p:cNvSpPr>
          <p:nvPr>
            <p:ph type="body" sz="quarter" idx="10"/>
          </p:nvPr>
        </p:nvSpPr>
        <p:spPr/>
        <p:txBody>
          <a:bodyPr>
            <a:normAutofit/>
          </a:bodyPr>
          <a:lstStyle/>
          <a:p>
            <a:pPr>
              <a:defRPr sz="2800"/>
            </a:pPr>
            <a:r>
              <a:rPr sz="2800" dirty="0"/>
              <a:t>In </a:t>
            </a:r>
            <a:r>
              <a:rPr sz="2800" b="1" dirty="0"/>
              <a:t>experimental probability</a:t>
            </a:r>
            <a:r>
              <a:rPr sz="2800" dirty="0"/>
              <a:t>, if </a:t>
            </a:r>
            <a:r>
              <a:rPr lang="en-US" sz="2800" i="1" dirty="0"/>
              <a:t>E</a:t>
            </a:r>
            <a:r>
              <a:rPr sz="2800" dirty="0"/>
              <a:t> is an event, then </a:t>
            </a:r>
            <a:r>
              <a:rPr lang="en-US" sz="2800" i="1" dirty="0"/>
              <a:t>P</a:t>
            </a:r>
            <a:r>
              <a:rPr lang="en-US" sz="2800" dirty="0"/>
              <a:t>(</a:t>
            </a:r>
            <a:r>
              <a:rPr lang="en-US" sz="2800" i="1" dirty="0"/>
              <a:t>E</a:t>
            </a:r>
            <a:r>
              <a:rPr lang="en-US" sz="2800" dirty="0"/>
              <a:t>)</a:t>
            </a:r>
            <a:r>
              <a:rPr sz="2800" dirty="0"/>
              <a:t>, which is read "the probability that </a:t>
            </a:r>
            <a:r>
              <a:rPr lang="en-US" sz="2800" i="1" dirty="0"/>
              <a:t>E</a:t>
            </a:r>
            <a:r>
              <a:rPr sz="2800" dirty="0"/>
              <a:t> occurs," is given by</a:t>
            </a:r>
          </a:p>
          <a:p>
            <a:pPr algn="ctr">
              <a:defRPr sz="2800"/>
            </a:pPr>
            <a:endParaRPr lang="en-US" sz="2800" dirty="0"/>
          </a:p>
          <a:p>
            <a:pPr algn="ctr">
              <a:defRPr sz="2800"/>
            </a:pPr>
            <a:endParaRPr sz="2800" dirty="0"/>
          </a:p>
          <a:p>
            <a:endParaRPr sz="2800" dirty="0"/>
          </a:p>
        </p:txBody>
      </p:sp>
      <p:pic>
        <p:nvPicPr>
          <p:cNvPr id="7" name="Picture 6" descr="P of E equals f divided by n">
            <a:extLst>
              <a:ext uri="{FF2B5EF4-FFF2-40B4-BE49-F238E27FC236}">
                <a16:creationId xmlns:a16="http://schemas.microsoft.com/office/drawing/2014/main" id="{B8929341-3876-6B35-2AD3-C062C197D5AF}"/>
              </a:ext>
            </a:extLst>
          </p:cNvPr>
          <p:cNvPicPr>
            <a:picLocks noChangeAspect="1"/>
          </p:cNvPicPr>
          <p:nvPr/>
        </p:nvPicPr>
        <p:blipFill>
          <a:blip r:embed="rId2"/>
          <a:stretch>
            <a:fillRect/>
          </a:stretch>
        </p:blipFill>
        <p:spPr>
          <a:xfrm>
            <a:off x="3924300" y="2133600"/>
            <a:ext cx="1295400" cy="847725"/>
          </a:xfrm>
          <a:prstGeom prst="rect">
            <a:avLst/>
          </a:prstGeom>
        </p:spPr>
      </p:pic>
      <p:sp>
        <p:nvSpPr>
          <p:cNvPr id="9" name="TextBox 8">
            <a:extLst>
              <a:ext uri="{FF2B5EF4-FFF2-40B4-BE49-F238E27FC236}">
                <a16:creationId xmlns:a16="http://schemas.microsoft.com/office/drawing/2014/main" id="{400E91CB-6C34-E614-80BD-EB725699C8F2}"/>
              </a:ext>
            </a:extLst>
          </p:cNvPr>
          <p:cNvSpPr txBox="1"/>
          <p:nvPr/>
        </p:nvSpPr>
        <p:spPr>
          <a:xfrm>
            <a:off x="533400" y="3138012"/>
            <a:ext cx="7924800" cy="2246769"/>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f</a:t>
            </a:r>
            <a:r>
              <a:rPr lang="en-US" sz="2800" dirty="0">
                <a:solidFill>
                  <a:srgbClr val="000000"/>
                </a:solidFill>
              </a:rPr>
              <a:t> is the number of times the event occurs (the </a:t>
            </a:r>
            <a:r>
              <a:rPr lang="en-US" sz="2800" i="1" dirty="0">
                <a:solidFill>
                  <a:srgbClr val="000000"/>
                </a:solidFill>
              </a:rPr>
              <a:t>frequency</a:t>
            </a:r>
            <a:r>
              <a:rPr lang="en-US" sz="2800" dirty="0">
                <a:solidFill>
                  <a:srgbClr val="000000"/>
                </a:solidFill>
              </a:rPr>
              <a:t> of the event) and </a:t>
            </a:r>
            <a:r>
              <a:rPr lang="en-US" sz="2800" i="1" dirty="0">
                <a:solidFill>
                  <a:srgbClr val="000000"/>
                </a:solidFill>
              </a:rPr>
              <a:t>n</a:t>
            </a:r>
            <a:r>
              <a:rPr lang="en-US" sz="2800" dirty="0">
                <a:solidFill>
                  <a:srgbClr val="000000"/>
                </a:solidFill>
              </a:rPr>
              <a:t> is the total number of times the experiment is performed. The value of </a:t>
            </a:r>
            <a:r>
              <a:rPr lang="en-US" sz="2800" i="1" dirty="0">
                <a:solidFill>
                  <a:srgbClr val="000000"/>
                </a:solidFill>
              </a:rPr>
              <a:t>P</a:t>
            </a:r>
            <a:r>
              <a:rPr lang="en-US" sz="2800" dirty="0">
                <a:solidFill>
                  <a:srgbClr val="000000"/>
                </a:solidFill>
              </a:rPr>
              <a:t>(</a:t>
            </a:r>
            <a:r>
              <a:rPr lang="en-US" sz="2800" i="1" dirty="0">
                <a:solidFill>
                  <a:srgbClr val="000000"/>
                </a:solidFill>
              </a:rPr>
              <a:t>E</a:t>
            </a:r>
            <a:r>
              <a:rPr lang="en-US" sz="2800" dirty="0">
                <a:solidFill>
                  <a:srgbClr val="000000"/>
                </a:solidFill>
              </a:rPr>
              <a:t>) will always be a real number between </a:t>
            </a:r>
            <a:r>
              <a:rPr lang="en-US" sz="2800" dirty="0">
                <a:solidFill>
                  <a:srgbClr val="000000"/>
                </a:solidFill>
                <a:latin typeface="Cambria Math"/>
              </a:rPr>
              <a:t>0</a:t>
            </a:r>
            <a:r>
              <a:rPr lang="en-US" sz="2800" dirty="0">
                <a:solidFill>
                  <a:srgbClr val="000000"/>
                </a:solidFill>
              </a:rPr>
              <a:t> and </a:t>
            </a:r>
            <a:r>
              <a:rPr lang="en-US" sz="2800" dirty="0">
                <a:solidFill>
                  <a:srgbClr val="000000"/>
                </a:solidFill>
                <a:latin typeface="Cambria Math"/>
              </a:rPr>
              <a:t>1</a:t>
            </a:r>
            <a:r>
              <a:rPr lang="en-US" sz="2800" dirty="0">
                <a:solidFill>
                  <a:srgbClr val="000000"/>
                </a:solidFill>
              </a:rPr>
              <a:t>, inclusive.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3: Calculating Experimental 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dirty="0"/>
              <a:t>For her elementary school science fair project, Libby is conducting research on the accuracy of the weather prediction from her local news channel. She recorded the forecast and the actual weather for two weeks. The following table shows her results.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Experimental Probability</a:t>
            </a:r>
            <a:r>
              <a:rPr lang="en-US" dirty="0"/>
              <a:t>—Slide 2</a:t>
            </a:r>
            <a:endParaRPr dirty="0"/>
          </a:p>
        </p:txBody>
      </p:sp>
      <p:sp>
        <p:nvSpPr>
          <p:cNvPr id="6" name="TextBox 5">
            <a:extLst>
              <a:ext uri="{FF2B5EF4-FFF2-40B4-BE49-F238E27FC236}">
                <a16:creationId xmlns:a16="http://schemas.microsoft.com/office/drawing/2014/main" id="{B5A83D89-67E4-B965-186D-94F29DF6B412}"/>
              </a:ext>
            </a:extLst>
          </p:cNvPr>
          <p:cNvSpPr txBox="1"/>
          <p:nvPr/>
        </p:nvSpPr>
        <p:spPr>
          <a:xfrm>
            <a:off x="990600" y="989013"/>
            <a:ext cx="7467600" cy="369332"/>
          </a:xfrm>
          <a:prstGeom prst="rect">
            <a:avLst/>
          </a:prstGeom>
          <a:noFill/>
        </p:spPr>
        <p:txBody>
          <a:bodyPr wrap="square">
            <a:spAutoFit/>
          </a:bodyPr>
          <a:lstStyle/>
          <a:p>
            <a:pPr algn="ctr">
              <a:defRPr sz="1800" b="1"/>
            </a:pPr>
            <a:r>
              <a:rPr lang="en-US" dirty="0"/>
              <a:t>Table 1: Accuracy of Weather Predictions (cont.)</a:t>
            </a:r>
          </a:p>
        </p:txBody>
      </p:sp>
      <p:graphicFrame>
        <p:nvGraphicFramePr>
          <p:cNvPr id="4" name="Table Placeholder 2" descr="Here table display two rows forecast and Actual Weather&#10;Forecast rain, actual weather rain&#10;Forecast snow, actual weather rain&#10;Forecast snow, actual weather snow&#10;Forecast cloudy, actual weather clear&#10;Forecast cloudy, actual weather cloudy&#10;Forecast rain, actual weather rain&#10;Forecast clear, actual weather drizzling rain&#10;Forecast clear, actual weather clear&#10;Forecast cloudy, actual weather clear&#10;Forecast snow, actual weather cloudy&#10;Forecast clear, actual weather clear&#10;Forecast clear, actual weather clear&#10;Forecast rain, actual weather rain&#10;Forecast rain, actual weather cloudy">
            <a:extLst>
              <a:ext uri="{FF2B5EF4-FFF2-40B4-BE49-F238E27FC236}">
                <a16:creationId xmlns:a16="http://schemas.microsoft.com/office/drawing/2014/main" id="{A1DC06DE-F474-4F30-B06A-1E359B1B8491}"/>
              </a:ext>
            </a:extLst>
          </p:cNvPr>
          <p:cNvGraphicFramePr>
            <a:graphicFrameLocks/>
          </p:cNvGraphicFramePr>
          <p:nvPr>
            <p:extLst>
              <p:ext uri="{D42A27DB-BD31-4B8C-83A1-F6EECF244321}">
                <p14:modId xmlns:p14="http://schemas.microsoft.com/office/powerpoint/2010/main" val="2676419343"/>
              </p:ext>
            </p:extLst>
          </p:nvPr>
        </p:nvGraphicFramePr>
        <p:xfrm>
          <a:off x="990600" y="1371600"/>
          <a:ext cx="7467600" cy="4572000"/>
        </p:xfrm>
        <a:graphic>
          <a:graphicData uri="http://schemas.openxmlformats.org/drawingml/2006/table">
            <a:tbl>
              <a:tblPr firstRow="1" bandRow="1">
                <a:tableStyleId>{5940675A-B579-460E-94D1-54222C63F5DA}</a:tableStyleId>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277519">
                <a:tc>
                  <a:txBody>
                    <a:bodyPr/>
                    <a:lstStyle/>
                    <a:p>
                      <a:pPr algn="ctr">
                        <a:defRPr sz="1800" b="1"/>
                      </a:pPr>
                      <a:r>
                        <a:rPr sz="1400" dirty="0"/>
                        <a:t>Forecast</a:t>
                      </a:r>
                    </a:p>
                  </a:txBody>
                  <a:tcPr/>
                </a:tc>
                <a:tc>
                  <a:txBody>
                    <a:bodyPr/>
                    <a:lstStyle/>
                    <a:p>
                      <a:pPr algn="ctr">
                        <a:defRPr sz="1800" b="1"/>
                      </a:pPr>
                      <a:r>
                        <a:rPr sz="1400" dirty="0"/>
                        <a:t>Actual Weather</a:t>
                      </a:r>
                    </a:p>
                  </a:txBody>
                  <a:tcPr/>
                </a:tc>
                <a:extLst>
                  <a:ext uri="{0D108BD9-81ED-4DB2-BD59-A6C34878D82A}">
                    <a16:rowId xmlns:a16="http://schemas.microsoft.com/office/drawing/2014/main" val="10001"/>
                  </a:ext>
                </a:extLst>
              </a:tr>
              <a:tr h="277519">
                <a:tc>
                  <a:txBody>
                    <a:bodyPr/>
                    <a:lstStyle/>
                    <a:p>
                      <a:pPr algn="ctr">
                        <a:defRPr sz="1800"/>
                      </a:pPr>
                      <a:r>
                        <a:rPr sz="1400" dirty="0"/>
                        <a:t>Rain</a:t>
                      </a:r>
                    </a:p>
                  </a:txBody>
                  <a:tcPr/>
                </a:tc>
                <a:tc>
                  <a:txBody>
                    <a:bodyPr/>
                    <a:lstStyle/>
                    <a:p>
                      <a:pPr algn="ctr">
                        <a:defRPr sz="1800"/>
                      </a:pPr>
                      <a:r>
                        <a:rPr sz="1400"/>
                        <a:t>Rain</a:t>
                      </a:r>
                    </a:p>
                  </a:txBody>
                  <a:tcPr/>
                </a:tc>
                <a:extLst>
                  <a:ext uri="{0D108BD9-81ED-4DB2-BD59-A6C34878D82A}">
                    <a16:rowId xmlns:a16="http://schemas.microsoft.com/office/drawing/2014/main" val="4170495729"/>
                  </a:ext>
                </a:extLst>
              </a:tr>
              <a:tr h="277519">
                <a:tc>
                  <a:txBody>
                    <a:bodyPr/>
                    <a:lstStyle/>
                    <a:p>
                      <a:pPr algn="ctr">
                        <a:defRPr sz="1800"/>
                      </a:pPr>
                      <a:r>
                        <a:rPr sz="1400" dirty="0"/>
                        <a:t>Snow</a:t>
                      </a:r>
                    </a:p>
                  </a:txBody>
                  <a:tcPr/>
                </a:tc>
                <a:tc>
                  <a:txBody>
                    <a:bodyPr/>
                    <a:lstStyle/>
                    <a:p>
                      <a:pPr algn="ctr">
                        <a:defRPr sz="1800"/>
                      </a:pPr>
                      <a:r>
                        <a:rPr sz="1400" dirty="0"/>
                        <a:t>Rain</a:t>
                      </a:r>
                    </a:p>
                  </a:txBody>
                  <a:tcPr/>
                </a:tc>
                <a:extLst>
                  <a:ext uri="{0D108BD9-81ED-4DB2-BD59-A6C34878D82A}">
                    <a16:rowId xmlns:a16="http://schemas.microsoft.com/office/drawing/2014/main" val="744095892"/>
                  </a:ext>
                </a:extLst>
              </a:tr>
              <a:tr h="277519">
                <a:tc>
                  <a:txBody>
                    <a:bodyPr/>
                    <a:lstStyle/>
                    <a:p>
                      <a:pPr algn="ctr">
                        <a:defRPr sz="1800"/>
                      </a:pPr>
                      <a:r>
                        <a:rPr sz="1400"/>
                        <a:t>Snow</a:t>
                      </a:r>
                    </a:p>
                  </a:txBody>
                  <a:tcPr/>
                </a:tc>
                <a:tc>
                  <a:txBody>
                    <a:bodyPr/>
                    <a:lstStyle/>
                    <a:p>
                      <a:pPr algn="ctr">
                        <a:defRPr sz="1800"/>
                      </a:pPr>
                      <a:r>
                        <a:rPr sz="1400" dirty="0"/>
                        <a:t>Snow</a:t>
                      </a:r>
                    </a:p>
                  </a:txBody>
                  <a:tcPr/>
                </a:tc>
                <a:extLst>
                  <a:ext uri="{0D108BD9-81ED-4DB2-BD59-A6C34878D82A}">
                    <a16:rowId xmlns:a16="http://schemas.microsoft.com/office/drawing/2014/main" val="3970286977"/>
                  </a:ext>
                </a:extLst>
              </a:tr>
              <a:tr h="277519">
                <a:tc>
                  <a:txBody>
                    <a:bodyPr/>
                    <a:lstStyle/>
                    <a:p>
                      <a:pPr algn="ctr">
                        <a:defRPr sz="1800"/>
                      </a:pPr>
                      <a:r>
                        <a:rPr sz="1400"/>
                        <a:t>Cloudy</a:t>
                      </a:r>
                    </a:p>
                  </a:txBody>
                  <a:tcPr/>
                </a:tc>
                <a:tc>
                  <a:txBody>
                    <a:bodyPr/>
                    <a:lstStyle/>
                    <a:p>
                      <a:pPr algn="ctr">
                        <a:defRPr sz="1800"/>
                      </a:pPr>
                      <a:r>
                        <a:rPr sz="1400" dirty="0"/>
                        <a:t>Clear</a:t>
                      </a:r>
                    </a:p>
                  </a:txBody>
                  <a:tcPr/>
                </a:tc>
                <a:extLst>
                  <a:ext uri="{0D108BD9-81ED-4DB2-BD59-A6C34878D82A}">
                    <a16:rowId xmlns:a16="http://schemas.microsoft.com/office/drawing/2014/main" val="1381145677"/>
                  </a:ext>
                </a:extLst>
              </a:tr>
              <a:tr h="277519">
                <a:tc>
                  <a:txBody>
                    <a:bodyPr/>
                    <a:lstStyle/>
                    <a:p>
                      <a:pPr algn="ctr">
                        <a:defRPr sz="1800"/>
                      </a:pPr>
                      <a:r>
                        <a:rPr sz="1400"/>
                        <a:t>Cloudy</a:t>
                      </a:r>
                    </a:p>
                  </a:txBody>
                  <a:tcPr/>
                </a:tc>
                <a:tc>
                  <a:txBody>
                    <a:bodyPr/>
                    <a:lstStyle/>
                    <a:p>
                      <a:pPr algn="ctr">
                        <a:defRPr sz="1800"/>
                      </a:pPr>
                      <a:r>
                        <a:rPr sz="1400" dirty="0"/>
                        <a:t>Cloudy</a:t>
                      </a:r>
                    </a:p>
                  </a:txBody>
                  <a:tcPr/>
                </a:tc>
                <a:extLst>
                  <a:ext uri="{0D108BD9-81ED-4DB2-BD59-A6C34878D82A}">
                    <a16:rowId xmlns:a16="http://schemas.microsoft.com/office/drawing/2014/main" val="3334691993"/>
                  </a:ext>
                </a:extLst>
              </a:tr>
              <a:tr h="277519">
                <a:tc>
                  <a:txBody>
                    <a:bodyPr/>
                    <a:lstStyle/>
                    <a:p>
                      <a:pPr algn="ctr">
                        <a:defRPr sz="1800"/>
                      </a:pPr>
                      <a:r>
                        <a:rPr sz="1400"/>
                        <a:t>Rain</a:t>
                      </a:r>
                    </a:p>
                  </a:txBody>
                  <a:tcPr/>
                </a:tc>
                <a:tc>
                  <a:txBody>
                    <a:bodyPr/>
                    <a:lstStyle/>
                    <a:p>
                      <a:pPr algn="ctr">
                        <a:defRPr sz="1800"/>
                      </a:pPr>
                      <a:r>
                        <a:rPr sz="1400" dirty="0"/>
                        <a:t>Rain</a:t>
                      </a:r>
                    </a:p>
                  </a:txBody>
                  <a:tcPr/>
                </a:tc>
                <a:extLst>
                  <a:ext uri="{0D108BD9-81ED-4DB2-BD59-A6C34878D82A}">
                    <a16:rowId xmlns:a16="http://schemas.microsoft.com/office/drawing/2014/main" val="3898225424"/>
                  </a:ext>
                </a:extLst>
              </a:tr>
              <a:tr h="277519">
                <a:tc>
                  <a:txBody>
                    <a:bodyPr/>
                    <a:lstStyle/>
                    <a:p>
                      <a:pPr algn="ctr">
                        <a:defRPr sz="1800"/>
                      </a:pPr>
                      <a:r>
                        <a:rPr sz="1400" dirty="0"/>
                        <a:t>Clear</a:t>
                      </a:r>
                    </a:p>
                  </a:txBody>
                  <a:tcPr/>
                </a:tc>
                <a:tc>
                  <a:txBody>
                    <a:bodyPr/>
                    <a:lstStyle/>
                    <a:p>
                      <a:pPr algn="ctr">
                        <a:defRPr sz="1800"/>
                      </a:pPr>
                      <a:r>
                        <a:rPr sz="1400" dirty="0"/>
                        <a:t>Drizzling rain</a:t>
                      </a:r>
                    </a:p>
                  </a:txBody>
                  <a:tcPr/>
                </a:tc>
                <a:extLst>
                  <a:ext uri="{0D108BD9-81ED-4DB2-BD59-A6C34878D82A}">
                    <a16:rowId xmlns:a16="http://schemas.microsoft.com/office/drawing/2014/main" val="2252137105"/>
                  </a:ext>
                </a:extLst>
              </a:tr>
              <a:tr h="277519">
                <a:tc>
                  <a:txBody>
                    <a:bodyPr/>
                    <a:lstStyle/>
                    <a:p>
                      <a:pPr algn="ctr">
                        <a:defRPr sz="1800"/>
                      </a:pPr>
                      <a:r>
                        <a:rPr sz="1400" dirty="0"/>
                        <a:t>Clear</a:t>
                      </a:r>
                    </a:p>
                  </a:txBody>
                  <a:tcPr/>
                </a:tc>
                <a:tc>
                  <a:txBody>
                    <a:bodyPr/>
                    <a:lstStyle/>
                    <a:p>
                      <a:pPr algn="ctr">
                        <a:defRPr sz="1800"/>
                      </a:pPr>
                      <a:r>
                        <a:rPr sz="1400" dirty="0"/>
                        <a:t>Clear</a:t>
                      </a:r>
                    </a:p>
                  </a:txBody>
                  <a:tcPr/>
                </a:tc>
                <a:extLst>
                  <a:ext uri="{0D108BD9-81ED-4DB2-BD59-A6C34878D82A}">
                    <a16:rowId xmlns:a16="http://schemas.microsoft.com/office/drawing/2014/main" val="10009"/>
                  </a:ext>
                </a:extLst>
              </a:tr>
              <a:tr h="277519">
                <a:tc>
                  <a:txBody>
                    <a:bodyPr/>
                    <a:lstStyle/>
                    <a:p>
                      <a:pPr algn="ctr">
                        <a:defRPr sz="1800"/>
                      </a:pPr>
                      <a:r>
                        <a:rPr sz="1400" dirty="0"/>
                        <a:t>Cloudy</a:t>
                      </a:r>
                    </a:p>
                  </a:txBody>
                  <a:tcPr/>
                </a:tc>
                <a:tc>
                  <a:txBody>
                    <a:bodyPr/>
                    <a:lstStyle/>
                    <a:p>
                      <a:pPr algn="ctr">
                        <a:defRPr sz="1800"/>
                      </a:pPr>
                      <a:r>
                        <a:rPr sz="1400" dirty="0"/>
                        <a:t>Clear</a:t>
                      </a:r>
                    </a:p>
                  </a:txBody>
                  <a:tcPr/>
                </a:tc>
                <a:extLst>
                  <a:ext uri="{0D108BD9-81ED-4DB2-BD59-A6C34878D82A}">
                    <a16:rowId xmlns:a16="http://schemas.microsoft.com/office/drawing/2014/main" val="10010"/>
                  </a:ext>
                </a:extLst>
              </a:tr>
              <a:tr h="277519">
                <a:tc>
                  <a:txBody>
                    <a:bodyPr/>
                    <a:lstStyle/>
                    <a:p>
                      <a:pPr algn="ctr">
                        <a:defRPr sz="1800"/>
                      </a:pPr>
                      <a:r>
                        <a:rPr sz="1400" dirty="0"/>
                        <a:t>Snow</a:t>
                      </a:r>
                    </a:p>
                  </a:txBody>
                  <a:tcPr/>
                </a:tc>
                <a:tc>
                  <a:txBody>
                    <a:bodyPr/>
                    <a:lstStyle/>
                    <a:p>
                      <a:pPr algn="ctr">
                        <a:defRPr sz="1800"/>
                      </a:pPr>
                      <a:r>
                        <a:rPr sz="1400" dirty="0"/>
                        <a:t>Cloudy</a:t>
                      </a:r>
                    </a:p>
                  </a:txBody>
                  <a:tcPr/>
                </a:tc>
                <a:extLst>
                  <a:ext uri="{0D108BD9-81ED-4DB2-BD59-A6C34878D82A}">
                    <a16:rowId xmlns:a16="http://schemas.microsoft.com/office/drawing/2014/main" val="10011"/>
                  </a:ext>
                </a:extLst>
              </a:tr>
              <a:tr h="277519">
                <a:tc>
                  <a:txBody>
                    <a:bodyPr/>
                    <a:lstStyle/>
                    <a:p>
                      <a:pPr algn="ctr">
                        <a:defRPr sz="1800"/>
                      </a:pPr>
                      <a:r>
                        <a:rPr sz="1400" dirty="0"/>
                        <a:t>Clear</a:t>
                      </a:r>
                    </a:p>
                  </a:txBody>
                  <a:tcPr/>
                </a:tc>
                <a:tc>
                  <a:txBody>
                    <a:bodyPr/>
                    <a:lstStyle/>
                    <a:p>
                      <a:pPr algn="ctr">
                        <a:defRPr sz="1800"/>
                      </a:pPr>
                      <a:r>
                        <a:rPr sz="1400" dirty="0"/>
                        <a:t>Clear</a:t>
                      </a:r>
                    </a:p>
                  </a:txBody>
                  <a:tcPr/>
                </a:tc>
                <a:extLst>
                  <a:ext uri="{0D108BD9-81ED-4DB2-BD59-A6C34878D82A}">
                    <a16:rowId xmlns:a16="http://schemas.microsoft.com/office/drawing/2014/main" val="10012"/>
                  </a:ext>
                </a:extLst>
              </a:tr>
              <a:tr h="277519">
                <a:tc>
                  <a:txBody>
                    <a:bodyPr/>
                    <a:lstStyle/>
                    <a:p>
                      <a:pPr algn="ctr">
                        <a:defRPr sz="1800"/>
                      </a:pPr>
                      <a:r>
                        <a:rPr sz="1400" dirty="0"/>
                        <a:t>Clear</a:t>
                      </a:r>
                    </a:p>
                  </a:txBody>
                  <a:tcPr/>
                </a:tc>
                <a:tc>
                  <a:txBody>
                    <a:bodyPr/>
                    <a:lstStyle/>
                    <a:p>
                      <a:pPr algn="ctr">
                        <a:defRPr sz="1800"/>
                      </a:pPr>
                      <a:r>
                        <a:rPr sz="1400" dirty="0"/>
                        <a:t>Clear</a:t>
                      </a:r>
                    </a:p>
                  </a:txBody>
                  <a:tcPr/>
                </a:tc>
                <a:extLst>
                  <a:ext uri="{0D108BD9-81ED-4DB2-BD59-A6C34878D82A}">
                    <a16:rowId xmlns:a16="http://schemas.microsoft.com/office/drawing/2014/main" val="10013"/>
                  </a:ext>
                </a:extLst>
              </a:tr>
              <a:tr h="277519">
                <a:tc>
                  <a:txBody>
                    <a:bodyPr/>
                    <a:lstStyle/>
                    <a:p>
                      <a:pPr algn="ctr">
                        <a:defRPr sz="1800"/>
                      </a:pPr>
                      <a:r>
                        <a:rPr sz="1400" dirty="0"/>
                        <a:t>Rain</a:t>
                      </a:r>
                    </a:p>
                  </a:txBody>
                  <a:tcPr/>
                </a:tc>
                <a:tc>
                  <a:txBody>
                    <a:bodyPr/>
                    <a:lstStyle/>
                    <a:p>
                      <a:pPr algn="ctr">
                        <a:defRPr sz="1800"/>
                      </a:pPr>
                      <a:r>
                        <a:rPr sz="1400" dirty="0"/>
                        <a:t>Rain</a:t>
                      </a:r>
                    </a:p>
                  </a:txBody>
                  <a:tcPr/>
                </a:tc>
                <a:extLst>
                  <a:ext uri="{0D108BD9-81ED-4DB2-BD59-A6C34878D82A}">
                    <a16:rowId xmlns:a16="http://schemas.microsoft.com/office/drawing/2014/main" val="10014"/>
                  </a:ext>
                </a:extLst>
              </a:tr>
              <a:tr h="277519">
                <a:tc>
                  <a:txBody>
                    <a:bodyPr/>
                    <a:lstStyle/>
                    <a:p>
                      <a:pPr algn="ctr">
                        <a:defRPr sz="1800"/>
                      </a:pPr>
                      <a:r>
                        <a:rPr sz="1400" dirty="0"/>
                        <a:t>Rain</a:t>
                      </a:r>
                    </a:p>
                  </a:txBody>
                  <a:tcPr/>
                </a:tc>
                <a:tc>
                  <a:txBody>
                    <a:bodyPr/>
                    <a:lstStyle/>
                    <a:p>
                      <a:pPr algn="ctr">
                        <a:defRPr sz="1800"/>
                      </a:pPr>
                      <a:r>
                        <a:rPr sz="1400" dirty="0"/>
                        <a:t>Cloudy</a:t>
                      </a:r>
                    </a:p>
                  </a:txBody>
                  <a:tcPr/>
                </a:tc>
                <a:extLst>
                  <a:ext uri="{0D108BD9-81ED-4DB2-BD59-A6C34878D82A}">
                    <a16:rowId xmlns:a16="http://schemas.microsoft.com/office/drawing/2014/main" val="10015"/>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Experimental Probability</a:t>
            </a:r>
            <a:r>
              <a:rPr lang="en-US" dirty="0"/>
              <a:t>—Slide 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a.	</a:t>
            </a:r>
            <a:r>
              <a:rPr dirty="0"/>
              <a:t>Using experimental probability, what is the probability that the news channel accurately predicts the next day's weather?</a:t>
            </a:r>
          </a:p>
          <a:p>
            <a:pPr marL="542925" indent="-542925">
              <a:defRPr sz="2800"/>
            </a:pPr>
            <a:r>
              <a:rPr lang="en-US" dirty="0"/>
              <a:t>b.</a:t>
            </a:r>
            <a:r>
              <a:rPr dirty="0"/>
              <a:t>​</a:t>
            </a:r>
            <a:r>
              <a:rPr lang="en-US" dirty="0"/>
              <a:t>	</a:t>
            </a:r>
            <a:r>
              <a:rPr dirty="0"/>
              <a:t>Discuss what might happen to the calculated probability if Libby records the weather prediction and outcome for another </a:t>
            </a:r>
            <a:r>
              <a:rPr dirty="0">
                <a:latin typeface="Cambria Math"/>
              </a:rPr>
              <a:t>14</a:t>
            </a:r>
            <a:r>
              <a:rPr dirty="0"/>
              <a:t> days.</a:t>
            </a:r>
          </a:p>
        </p:txBody>
      </p:sp>
    </p:spTree>
    <p:extLst>
      <p:ext uri="{BB962C8B-B14F-4D97-AF65-F5344CB8AC3E}">
        <p14:creationId xmlns:p14="http://schemas.microsoft.com/office/powerpoint/2010/main" val="2861042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Experimental Probability</a:t>
            </a:r>
            <a:r>
              <a:rPr lang="en-US" dirty="0"/>
              <a:t>—Slide 4</a:t>
            </a:r>
            <a:endParaRPr dirty="0"/>
          </a:p>
        </p:txBody>
      </p:sp>
      <p:sp>
        <p:nvSpPr>
          <p:cNvPr id="3" name="Text Placeholder 2"/>
          <p:cNvSpPr>
            <a:spLocks noGrp="1"/>
          </p:cNvSpPr>
          <p:nvPr>
            <p:ph type="body" sz="quarter" idx="10"/>
          </p:nvPr>
        </p:nvSpPr>
        <p:spPr/>
        <p:txBody>
          <a:bodyPr>
            <a:normAutofit/>
          </a:bodyPr>
          <a:lstStyle/>
          <a:p>
            <a:r>
              <a:rPr sz="2200" b="1" dirty="0"/>
              <a:t>Solution</a:t>
            </a:r>
          </a:p>
          <a:p>
            <a:pPr marL="542925" indent="-542925">
              <a:defRPr sz="2800"/>
            </a:pPr>
            <a:r>
              <a:rPr lang="en-US" sz="2200" dirty="0"/>
              <a:t>a.</a:t>
            </a:r>
            <a:r>
              <a:rPr sz="2200" dirty="0"/>
              <a:t>​</a:t>
            </a:r>
            <a:r>
              <a:rPr lang="en-US" sz="2200" dirty="0"/>
              <a:t>	</a:t>
            </a:r>
            <a:r>
              <a:rPr sz="2200" dirty="0"/>
              <a:t>For Libby to calculate the probability, she needs to count the number of days the weatherman correctly predicted the weather and divide it by </a:t>
            </a:r>
            <a:r>
              <a:rPr sz="2200" dirty="0">
                <a:latin typeface="Cambria Math"/>
              </a:rPr>
              <a:t>14</a:t>
            </a:r>
            <a:r>
              <a:rPr sz="2200" dirty="0"/>
              <a:t> (the total number of days she did the experiment).</a:t>
            </a:r>
          </a:p>
          <a:p>
            <a:pPr>
              <a:defRPr sz="2800"/>
            </a:pPr>
            <a:endParaRPr lang="en-US" sz="2200" dirty="0"/>
          </a:p>
          <a:p>
            <a:pPr>
              <a:defRPr sz="2800"/>
            </a:pPr>
            <a:endParaRPr lang="en-US" sz="2200" dirty="0"/>
          </a:p>
          <a:p>
            <a:pPr>
              <a:defRPr sz="2800"/>
            </a:pPr>
            <a:endParaRPr lang="en-US" sz="2200" dirty="0"/>
          </a:p>
          <a:p>
            <a:pPr>
              <a:defRPr sz="2800"/>
            </a:pPr>
            <a:endParaRPr lang="en-US" sz="2200" dirty="0"/>
          </a:p>
          <a:p>
            <a:pPr>
              <a:defRPr sz="2800"/>
            </a:pPr>
            <a:r>
              <a:rPr sz="2200" dirty="0"/>
              <a:t>​</a:t>
            </a:r>
          </a:p>
        </p:txBody>
      </p:sp>
      <p:pic>
        <p:nvPicPr>
          <p:cNvPr id="6" name="Picture 5" descr="P of open parenthesis correct prediction close parenthesis equals Number of Times the Forecast Was Correct divided by Total Number of Times the Weather Was Recorded equals 8 divided by 14 approximately equal to 0 point 5714">
            <a:extLst>
              <a:ext uri="{FF2B5EF4-FFF2-40B4-BE49-F238E27FC236}">
                <a16:creationId xmlns:a16="http://schemas.microsoft.com/office/drawing/2014/main" id="{7DE3D8A1-7D77-25BF-564E-458777FD2E60}"/>
              </a:ext>
            </a:extLst>
          </p:cNvPr>
          <p:cNvPicPr>
            <a:picLocks noChangeAspect="1"/>
          </p:cNvPicPr>
          <p:nvPr/>
        </p:nvPicPr>
        <p:blipFill>
          <a:blip r:embed="rId2"/>
          <a:stretch>
            <a:fillRect/>
          </a:stretch>
        </p:blipFill>
        <p:spPr>
          <a:xfrm>
            <a:off x="1066800" y="2743200"/>
            <a:ext cx="6805716" cy="1800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C8073106-5759-1D18-597F-D9C9212BADA9}"/>
                  </a:ext>
                </a:extLst>
              </p:cNvPr>
              <p:cNvSpPr txBox="1"/>
              <p:nvPr/>
            </p:nvSpPr>
            <p:spPr>
              <a:xfrm>
                <a:off x="457200" y="4572000"/>
                <a:ext cx="8229600" cy="1446550"/>
              </a:xfrm>
              <a:prstGeom prst="rect">
                <a:avLst/>
              </a:prstGeom>
              <a:noFill/>
            </p:spPr>
            <p:txBody>
              <a:bodyPr wrap="square">
                <a:spAutoFit/>
              </a:bodyPr>
              <a:lstStyle/>
              <a:p>
                <a:r>
                  <a:rPr lang="en-US" sz="2200" dirty="0"/>
                  <a:t>Because Libby can now estimate that the news channel correctly predicts the weather approximately </a:t>
                </a:r>
                <a14:m>
                  <m:oMath xmlns:m="http://schemas.openxmlformats.org/officeDocument/2006/math">
                    <m:r>
                      <a:rPr lang="en-US" sz="2200">
                        <a:latin typeface="Cambria Math" panose="02040503050406030204" pitchFamily="18" charset="0"/>
                      </a:rPr>
                      <m:t>57</m:t>
                    </m:r>
                    <m:r>
                      <a:rPr lang="en-US" sz="2200">
                        <a:latin typeface="Cambria Math" panose="02040503050406030204" pitchFamily="18" charset="0"/>
                      </a:rPr>
                      <m:t>%</m:t>
                    </m:r>
                  </m:oMath>
                </a14:m>
                <a:r>
                  <a:rPr lang="en-US" sz="2200" dirty="0"/>
                  <a:t> of the time, she knows that this is also the probability that the prediction for the following day's weather will be correct.</a:t>
                </a:r>
                <a:endParaRPr lang="en-IN" sz="2200" dirty="0"/>
              </a:p>
            </p:txBody>
          </p:sp>
        </mc:Choice>
        <mc:Fallback xmlns="">
          <p:sp>
            <p:nvSpPr>
              <p:cNvPr id="8" name="TextBox 7">
                <a:extLst>
                  <a:ext uri="{FF2B5EF4-FFF2-40B4-BE49-F238E27FC236}">
                    <a16:creationId xmlns:a16="http://schemas.microsoft.com/office/drawing/2014/main" id="{C8073106-5759-1D18-597F-D9C9212BADA9}"/>
                  </a:ext>
                </a:extLst>
              </p:cNvPr>
              <p:cNvSpPr txBox="1">
                <a:spLocks noRot="1" noChangeAspect="1" noMove="1" noResize="1" noEditPoints="1" noAdjustHandles="1" noChangeArrowheads="1" noChangeShapeType="1" noTextEdit="1"/>
              </p:cNvSpPr>
              <p:nvPr/>
            </p:nvSpPr>
            <p:spPr>
              <a:xfrm>
                <a:off x="457200" y="4572000"/>
                <a:ext cx="8229600" cy="1446550"/>
              </a:xfrm>
              <a:prstGeom prst="rect">
                <a:avLst/>
              </a:prstGeom>
              <a:blipFill>
                <a:blip r:embed="rId3"/>
                <a:stretch>
                  <a:fillRect l="-963" t="-2954" b="-7595"/>
                </a:stretch>
              </a:blipFill>
            </p:spPr>
            <p:txBody>
              <a:bodyPr/>
              <a:lstStyle/>
              <a:p>
                <a:r>
                  <a:rPr lang="en-IN">
                    <a:noFill/>
                  </a:rPr>
                  <a:t> </a:t>
                </a:r>
              </a:p>
            </p:txBody>
          </p:sp>
        </mc:Fallback>
      </mc:AlternateContent>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3: Calculating Experimental Probability</a:t>
            </a:r>
            <a:r>
              <a:rPr lang="en-US" dirty="0"/>
              <a:t>—Slide 5</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dirty="0"/>
              <a:t>b.</a:t>
            </a:r>
            <a:r>
              <a:rPr dirty="0"/>
              <a:t>​</a:t>
            </a:r>
            <a:r>
              <a:rPr lang="en-US" dirty="0"/>
              <a:t>	</a:t>
            </a:r>
            <a:r>
              <a:rPr sz="2800" dirty="0"/>
              <a:t>With more data points to include in the probability calculation, Libby's experimental probability will get closer to the true probability of the news channel correctly predicting the weather. If the prediction was correct more often in the next </a:t>
            </a:r>
            <a:r>
              <a:rPr sz="2800" dirty="0">
                <a:latin typeface="Cambria Math"/>
              </a:rPr>
              <a:t>14</a:t>
            </a:r>
            <a:r>
              <a:rPr sz="2800" dirty="0"/>
              <a:t> days, the calculated probability of a correct prediction would be higher; if the prediction was correct less often, the probability would be lower. Either way, the experimental probability would get closer to the true probability.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1</a:t>
            </a:r>
            <a:endParaRPr dirty="0"/>
          </a:p>
        </p:txBody>
      </p:sp>
      <p:sp>
        <p:nvSpPr>
          <p:cNvPr id="3" name="Text Placeholder 2"/>
          <p:cNvSpPr>
            <a:spLocks noGrp="1"/>
          </p:cNvSpPr>
          <p:nvPr>
            <p:ph type="body" sz="quarter" idx="10"/>
          </p:nvPr>
        </p:nvSpPr>
        <p:spPr/>
        <p:txBody>
          <a:bodyPr>
            <a:normAutofit/>
          </a:bodyPr>
          <a:lstStyle/>
          <a:p>
            <a:r>
              <a:rPr sz="2800"/>
              <a:t>The word inclusive indicates that the end points are included in a range of numbers. For example, "natural numbers </a:t>
            </a:r>
            <a:r>
              <a:rPr sz="2800">
                <a:latin typeface="Cambria Math"/>
              </a:rPr>
              <a:t>1</a:t>
            </a:r>
            <a:r>
              <a:rPr sz="2800"/>
              <a:t> to </a:t>
            </a:r>
            <a:r>
              <a:rPr sz="2800">
                <a:latin typeface="Cambria Math"/>
              </a:rPr>
              <a:t>3</a:t>
            </a:r>
            <a:r>
              <a:rPr sz="2800"/>
              <a:t>, inclusive," denotes </a:t>
            </a:r>
            <a:r>
              <a:rPr sz="2800">
                <a:latin typeface="Cambria Math"/>
              </a:rPr>
              <a:t>1</a:t>
            </a:r>
            <a:r>
              <a:rPr sz="2800"/>
              <a:t>, </a:t>
            </a:r>
            <a:r>
              <a:rPr sz="2800">
                <a:latin typeface="Cambria Math"/>
              </a:rPr>
              <a:t>2</a:t>
            </a:r>
            <a:r>
              <a:rPr sz="2800"/>
              <a:t>, and </a:t>
            </a:r>
            <a:r>
              <a:rPr sz="2800">
                <a:latin typeface="Cambria Math"/>
              </a:rPr>
              <a:t>3</a:t>
            </a:r>
            <a:r>
              <a:rPr sz="280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Think Back</a:t>
            </a:r>
          </a:p>
        </p:txBody>
      </p:sp>
      <p:sp>
        <p:nvSpPr>
          <p:cNvPr id="3" name="Text Placeholder 2"/>
          <p:cNvSpPr>
            <a:spLocks noGrp="1"/>
          </p:cNvSpPr>
          <p:nvPr>
            <p:ph type="body" sz="quarter" idx="10"/>
          </p:nvPr>
        </p:nvSpPr>
        <p:spPr/>
        <p:txBody>
          <a:bodyPr>
            <a:normAutofit/>
          </a:bodyPr>
          <a:lstStyle/>
          <a:p>
            <a:r>
              <a:rPr sz="2800" dirty="0"/>
              <a:t>Remember, when changing from a decimal to a percent, you move the decimal two places to the right and add the </a:t>
            </a:r>
            <a:r>
              <a:rPr sz="2800" dirty="0">
                <a:latin typeface="Cambria Math"/>
              </a:rPr>
              <a:t>%</a:t>
            </a:r>
            <a:r>
              <a:rPr sz="2800" dirty="0"/>
              <a:t> sign</a:t>
            </a:r>
            <a:r>
              <a:rPr lang="en-US" sz="2800" dirty="0"/>
              <a:t>.</a:t>
            </a:r>
            <a:endParaRP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Classical Probability</a:t>
            </a:r>
          </a:p>
        </p:txBody>
      </p:sp>
      <p:sp>
        <p:nvSpPr>
          <p:cNvPr id="3" name="Text Placeholder 2"/>
          <p:cNvSpPr>
            <a:spLocks noGrp="1"/>
          </p:cNvSpPr>
          <p:nvPr>
            <p:ph type="body" sz="quarter" idx="10"/>
          </p:nvPr>
        </p:nvSpPr>
        <p:spPr/>
        <p:txBody>
          <a:bodyPr>
            <a:normAutofit/>
          </a:bodyPr>
          <a:lstStyle/>
          <a:p>
            <a:pPr>
              <a:defRPr sz="2800"/>
            </a:pPr>
            <a:r>
              <a:rPr sz="2800" dirty="0"/>
              <a:t>In </a:t>
            </a:r>
            <a:r>
              <a:rPr sz="2800" b="1" dirty="0"/>
              <a:t>classical probability</a:t>
            </a:r>
            <a:r>
              <a:rPr sz="2800" dirty="0"/>
              <a:t>, if all outcomes are equally likely to occur, then </a:t>
            </a:r>
            <a:r>
              <a:rPr lang="en-US" sz="2800" i="1" dirty="0"/>
              <a:t>P</a:t>
            </a:r>
            <a:r>
              <a:rPr lang="en-US" sz="2800" dirty="0"/>
              <a:t>(</a:t>
            </a:r>
            <a:r>
              <a:rPr lang="en-US" sz="2800" i="1" dirty="0"/>
              <a:t>E</a:t>
            </a:r>
            <a:r>
              <a:rPr lang="en-US" sz="2800" dirty="0"/>
              <a:t>)</a:t>
            </a:r>
            <a:r>
              <a:rPr sz="2800" dirty="0"/>
              <a:t>, which is read "the probability that </a:t>
            </a:r>
            <a:r>
              <a:rPr lang="en-US" sz="2800" i="1" dirty="0"/>
              <a:t>E</a:t>
            </a:r>
            <a:r>
              <a:rPr sz="2800" dirty="0"/>
              <a:t> occurs," is given by</a:t>
            </a:r>
          </a:p>
          <a:p>
            <a:pPr algn="ctr">
              <a:defRPr sz="2800"/>
            </a:pPr>
            <a:endParaRPr lang="en-US" sz="2800" dirty="0"/>
          </a:p>
          <a:p>
            <a:pPr algn="ctr">
              <a:defRPr sz="2800"/>
            </a:pPr>
            <a:endParaRPr lang="en-IN" dirty="0"/>
          </a:p>
          <a:p>
            <a:pPr algn="ctr">
              <a:defRPr sz="2800"/>
            </a:pPr>
            <a:endParaRPr sz="2800" dirty="0"/>
          </a:p>
          <a:p>
            <a:endParaRPr sz="2800" dirty="0"/>
          </a:p>
        </p:txBody>
      </p:sp>
      <p:pic>
        <p:nvPicPr>
          <p:cNvPr id="6" name="Picture 5" descr="P of E equals n of E divided by n of S">
            <a:extLst>
              <a:ext uri="{FF2B5EF4-FFF2-40B4-BE49-F238E27FC236}">
                <a16:creationId xmlns:a16="http://schemas.microsoft.com/office/drawing/2014/main" id="{D4C0024F-9953-5990-EFF4-A0C5B6EFE73B}"/>
              </a:ext>
            </a:extLst>
          </p:cNvPr>
          <p:cNvPicPr>
            <a:picLocks noChangeAspect="1"/>
          </p:cNvPicPr>
          <p:nvPr/>
        </p:nvPicPr>
        <p:blipFill>
          <a:blip r:embed="rId2"/>
          <a:stretch>
            <a:fillRect/>
          </a:stretch>
        </p:blipFill>
        <p:spPr>
          <a:xfrm>
            <a:off x="3352800" y="2590800"/>
            <a:ext cx="1795680" cy="1044000"/>
          </a:xfrm>
          <a:prstGeom prst="rect">
            <a:avLst/>
          </a:prstGeom>
        </p:spPr>
      </p:pic>
      <p:sp>
        <p:nvSpPr>
          <p:cNvPr id="8" name="TextBox 7">
            <a:extLst>
              <a:ext uri="{FF2B5EF4-FFF2-40B4-BE49-F238E27FC236}">
                <a16:creationId xmlns:a16="http://schemas.microsoft.com/office/drawing/2014/main" id="{1CF26FB8-D22C-2DE6-E191-4B8D1711909D}"/>
              </a:ext>
            </a:extLst>
          </p:cNvPr>
          <p:cNvSpPr txBox="1"/>
          <p:nvPr/>
        </p:nvSpPr>
        <p:spPr>
          <a:xfrm>
            <a:off x="457200" y="3810000"/>
            <a:ext cx="8077200" cy="1815882"/>
          </a:xfrm>
          <a:prstGeom prst="rect">
            <a:avLst/>
          </a:prstGeom>
          <a:noFill/>
        </p:spPr>
        <p:txBody>
          <a:bodyPr wrap="square">
            <a:spAutoFit/>
          </a:bodyPr>
          <a:lstStyle/>
          <a:p>
            <a:pPr>
              <a:defRPr sz="2800"/>
            </a:pPr>
            <a:r>
              <a:rPr lang="en-US" sz="2800" dirty="0">
                <a:solidFill>
                  <a:srgbClr val="000000"/>
                </a:solidFill>
              </a:rPr>
              <a:t>where </a:t>
            </a:r>
            <a:r>
              <a:rPr lang="en-US" sz="2800" i="1" dirty="0">
                <a:solidFill>
                  <a:srgbClr val="000000"/>
                </a:solidFill>
              </a:rPr>
              <a:t>n</a:t>
            </a:r>
            <a:r>
              <a:rPr lang="en-US" sz="2800" dirty="0">
                <a:solidFill>
                  <a:srgbClr val="000000"/>
                </a:solidFill>
              </a:rPr>
              <a:t>(</a:t>
            </a:r>
            <a:r>
              <a:rPr lang="en-US" sz="2800" i="1" dirty="0">
                <a:solidFill>
                  <a:srgbClr val="000000"/>
                </a:solidFill>
              </a:rPr>
              <a:t>E</a:t>
            </a:r>
            <a:r>
              <a:rPr lang="en-US" sz="2800" dirty="0">
                <a:solidFill>
                  <a:srgbClr val="000000"/>
                </a:solidFill>
              </a:rPr>
              <a:t>) is the number of outcomes in the event and </a:t>
            </a:r>
            <a:r>
              <a:rPr lang="en-US" sz="2800" i="1" dirty="0">
                <a:solidFill>
                  <a:srgbClr val="000000"/>
                </a:solidFill>
              </a:rPr>
              <a:t>n</a:t>
            </a:r>
            <a:r>
              <a:rPr lang="en-US" sz="2800" dirty="0">
                <a:solidFill>
                  <a:srgbClr val="000000"/>
                </a:solidFill>
              </a:rPr>
              <a:t>(</a:t>
            </a:r>
            <a:r>
              <a:rPr lang="en-US" sz="2800" i="1" dirty="0">
                <a:solidFill>
                  <a:srgbClr val="000000"/>
                </a:solidFill>
              </a:rPr>
              <a:t>S</a:t>
            </a:r>
            <a:r>
              <a:rPr lang="en-US" sz="2800" dirty="0">
                <a:solidFill>
                  <a:srgbClr val="000000"/>
                </a:solidFill>
              </a:rPr>
              <a:t>) is the number of outcomes in the sample space. The value of </a:t>
            </a:r>
            <a:r>
              <a:rPr lang="en-US" sz="2800" i="1" dirty="0">
                <a:solidFill>
                  <a:srgbClr val="000000"/>
                </a:solidFill>
              </a:rPr>
              <a:t>P</a:t>
            </a:r>
            <a:r>
              <a:rPr lang="en-US" sz="2800" dirty="0">
                <a:solidFill>
                  <a:srgbClr val="000000"/>
                </a:solidFill>
              </a:rPr>
              <a:t>(</a:t>
            </a:r>
            <a:r>
              <a:rPr lang="en-US" sz="2800" i="1" dirty="0">
                <a:solidFill>
                  <a:srgbClr val="000000"/>
                </a:solidFill>
              </a:rPr>
              <a:t>E</a:t>
            </a:r>
            <a:r>
              <a:rPr lang="en-US" sz="2800" dirty="0">
                <a:solidFill>
                  <a:srgbClr val="000000"/>
                </a:solidFill>
              </a:rPr>
              <a:t>) will always be a real number between </a:t>
            </a:r>
            <a:r>
              <a:rPr lang="en-US" sz="2800" dirty="0">
                <a:solidFill>
                  <a:srgbClr val="000000"/>
                </a:solidFill>
                <a:latin typeface="Cambria Math"/>
              </a:rPr>
              <a:t>0</a:t>
            </a:r>
            <a:r>
              <a:rPr lang="en-US" sz="2800" dirty="0">
                <a:solidFill>
                  <a:srgbClr val="000000"/>
                </a:solidFill>
              </a:rPr>
              <a:t> and </a:t>
            </a:r>
            <a:r>
              <a:rPr lang="en-US" sz="2800" dirty="0">
                <a:solidFill>
                  <a:srgbClr val="000000"/>
                </a:solidFill>
                <a:latin typeface="Cambria Math"/>
              </a:rPr>
              <a:t>1</a:t>
            </a:r>
            <a:r>
              <a:rPr lang="en-US" sz="2800" dirty="0">
                <a:solidFill>
                  <a:srgbClr val="000000"/>
                </a:solidFill>
              </a:rPr>
              <a:t>, inclusive.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Classical </a:t>
            </a:r>
            <a:br>
              <a:rPr lang="en-US" dirty="0"/>
            </a:br>
            <a:r>
              <a:rPr dirty="0"/>
              <a:t>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200" dirty="0"/>
              <a:t>Suppose you were asked to draw a card from a standard deck of </a:t>
            </a:r>
            <a:r>
              <a:rPr sz="2200" dirty="0">
                <a:latin typeface="Cambria Math"/>
              </a:rPr>
              <a:t>52</a:t>
            </a:r>
            <a:r>
              <a:rPr sz="2200" dirty="0"/>
              <a:t> cards. A standard deck of cards contains the following cards.</a:t>
            </a:r>
          </a:p>
          <a:p>
            <a:endParaRPr sz="2800" dirty="0"/>
          </a:p>
        </p:txBody>
      </p:sp>
      <p:pic>
        <p:nvPicPr>
          <p:cNvPr id="5" name="Picture 4" descr="An illustration shows 52 cards in a standard deck. Four sets of thirteen cards are included in a standard deck. Each set of 13 cards is arranged in a way such that the cards Ace, 2, 3, 4, and 5 cards are in the first line, cards 6, 7, 8, 9, and 10 are in the second line, and the Jack, Queen, and King cards are in the third line. This pattern is shown for the four sets: Diamonds (Red), Hearts (Red), Clubs (Black), and Spades (Black).">
            <a:extLst>
              <a:ext uri="{FF2B5EF4-FFF2-40B4-BE49-F238E27FC236}">
                <a16:creationId xmlns:a16="http://schemas.microsoft.com/office/drawing/2014/main" id="{09EAF879-E8DF-4400-AD4D-F1F7106796CB}"/>
              </a:ext>
            </a:extLst>
          </p:cNvPr>
          <p:cNvPicPr>
            <a:picLocks noChangeAspect="1"/>
          </p:cNvPicPr>
          <p:nvPr/>
        </p:nvPicPr>
        <p:blipFill>
          <a:blip r:embed="rId2"/>
          <a:srcRect b="5955"/>
          <a:stretch>
            <a:fillRect/>
          </a:stretch>
        </p:blipFill>
        <p:spPr>
          <a:xfrm>
            <a:off x="1752600" y="1795629"/>
            <a:ext cx="4933486" cy="3919372"/>
          </a:xfrm>
          <a:prstGeom prst="rect">
            <a:avLst/>
          </a:prstGeom>
        </p:spPr>
      </p:pic>
      <p:sp>
        <p:nvSpPr>
          <p:cNvPr id="4" name="TextBox 3">
            <a:extLst>
              <a:ext uri="{FF2B5EF4-FFF2-40B4-BE49-F238E27FC236}">
                <a16:creationId xmlns:a16="http://schemas.microsoft.com/office/drawing/2014/main" id="{DD9A2B5C-5168-92C8-E8E4-863923766029}"/>
              </a:ext>
            </a:extLst>
          </p:cNvPr>
          <p:cNvSpPr txBox="1"/>
          <p:nvPr/>
        </p:nvSpPr>
        <p:spPr>
          <a:xfrm>
            <a:off x="1247543" y="5651962"/>
            <a:ext cx="5943600" cy="369332"/>
          </a:xfrm>
          <a:prstGeom prst="rect">
            <a:avLst/>
          </a:prstGeom>
          <a:noFill/>
        </p:spPr>
        <p:txBody>
          <a:bodyPr wrap="square">
            <a:spAutoFit/>
          </a:bodyPr>
          <a:lstStyle/>
          <a:p>
            <a:pPr algn="ctr"/>
            <a:r>
              <a:rPr lang="en-IN" dirty="0"/>
              <a:t>Figure 4: Cards in a Standard Deck</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4: Calculating Classical </a:t>
            </a:r>
            <a:br>
              <a:rPr lang="en-US" dirty="0"/>
            </a:br>
            <a:r>
              <a:rPr dirty="0"/>
              <a:t>Probability</a:t>
            </a:r>
            <a:r>
              <a:rPr lang="en-US" dirty="0"/>
              <a:t>—Slide 2</a:t>
            </a:r>
            <a:endParaRPr dirty="0"/>
          </a:p>
        </p:txBody>
      </p:sp>
      <p:sp>
        <p:nvSpPr>
          <p:cNvPr id="3" name="Text Placeholder 2"/>
          <p:cNvSpPr>
            <a:spLocks noGrp="1"/>
          </p:cNvSpPr>
          <p:nvPr>
            <p:ph type="body" sz="quarter" idx="10"/>
          </p:nvPr>
        </p:nvSpPr>
        <p:spPr/>
        <p:txBody>
          <a:bodyPr>
            <a:normAutofit fontScale="92500"/>
          </a:bodyPr>
          <a:lstStyle/>
          <a:p>
            <a:pPr marL="542925" indent="-542925">
              <a:defRPr sz="2800"/>
            </a:pPr>
            <a:r>
              <a:rPr lang="en-US" sz="2800" dirty="0"/>
              <a:t>a.	</a:t>
            </a:r>
            <a:r>
              <a:rPr sz="2800" dirty="0"/>
              <a:t>What is the probability that the card you draw is red?</a:t>
            </a:r>
          </a:p>
          <a:p>
            <a:pPr marL="542925" indent="-542925">
              <a:defRPr sz="2800"/>
            </a:pPr>
            <a:r>
              <a:rPr lang="en-US" dirty="0"/>
              <a:t>b.</a:t>
            </a:r>
            <a:r>
              <a:rPr dirty="0"/>
              <a:t>​</a:t>
            </a:r>
            <a:r>
              <a:rPr lang="en-US" dirty="0"/>
              <a:t>	</a:t>
            </a:r>
            <a:r>
              <a:rPr sz="2800" dirty="0"/>
              <a:t>What is the probability that the card you draw is a diamond?</a:t>
            </a:r>
          </a:p>
          <a:p>
            <a:pPr marL="542925" indent="-542925">
              <a:defRPr sz="2800"/>
            </a:pPr>
            <a:r>
              <a:rPr lang="en-US" dirty="0"/>
              <a:t>c.</a:t>
            </a:r>
            <a:r>
              <a:rPr dirty="0"/>
              <a:t>​</a:t>
            </a:r>
            <a:r>
              <a:rPr lang="en-US" dirty="0"/>
              <a:t>	</a:t>
            </a:r>
            <a:r>
              <a:rPr sz="2800" dirty="0"/>
              <a:t>What is the probability that the card you draw is a face card (king, queen, or jack)?</a:t>
            </a:r>
          </a:p>
          <a:p>
            <a:pPr marL="542925" indent="-542925">
              <a:defRPr sz="2800"/>
            </a:pPr>
            <a:r>
              <a:rPr lang="en-US" dirty="0"/>
              <a:t>d.</a:t>
            </a:r>
            <a:r>
              <a:rPr dirty="0"/>
              <a:t>​</a:t>
            </a:r>
            <a:r>
              <a:rPr lang="en-US" dirty="0"/>
              <a:t>	</a:t>
            </a:r>
            <a:r>
              <a:rPr sz="2800" dirty="0"/>
              <a:t>What is the probability of drawing a red spade?</a:t>
            </a:r>
            <a:endParaRPr lang="en-US" sz="2800" dirty="0"/>
          </a:p>
          <a:p>
            <a:r>
              <a:rPr lang="en-IN" sz="2800" b="1" dirty="0"/>
              <a:t>Solution</a:t>
            </a:r>
          </a:p>
          <a:p>
            <a:pPr>
              <a:defRPr sz="2800"/>
            </a:pPr>
            <a:r>
              <a:rPr lang="en-IN" sz="2800" dirty="0"/>
              <a:t>In all of these questions, we are drawing from a standard deck of cards, which means that each card has the same probability of being chosen and that the sample space contains </a:t>
            </a:r>
            <a:r>
              <a:rPr lang="en-IN" sz="2800" dirty="0">
                <a:latin typeface="Cambria Math"/>
              </a:rPr>
              <a:t>52</a:t>
            </a:r>
            <a:r>
              <a:rPr lang="en-IN" sz="2800" dirty="0"/>
              <a:t> cards; that is, </a:t>
            </a:r>
            <a:r>
              <a:rPr lang="en-IN" sz="2800" i="1" dirty="0"/>
              <a:t>n</a:t>
            </a:r>
            <a:r>
              <a:rPr lang="en-IN" sz="2800" dirty="0"/>
              <a:t>(</a:t>
            </a:r>
            <a:r>
              <a:rPr lang="en-IN" sz="2800" i="1" dirty="0"/>
              <a:t>S</a:t>
            </a:r>
            <a:r>
              <a:rPr lang="en-IN" sz="2800" dirty="0"/>
              <a:t>) = 52.</a:t>
            </a:r>
            <a:endParaRPr lang="ar-AE" sz="2800" dirty="0"/>
          </a:p>
        </p:txBody>
      </p:sp>
    </p:spTree>
    <p:extLst>
      <p:ext uri="{BB962C8B-B14F-4D97-AF65-F5344CB8AC3E}">
        <p14:creationId xmlns:p14="http://schemas.microsoft.com/office/powerpoint/2010/main" val="945033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Classical </a:t>
            </a:r>
            <a:br>
              <a:rPr lang="en-US" dirty="0"/>
            </a:br>
            <a:r>
              <a:rPr dirty="0"/>
              <a:t>Probability</a:t>
            </a:r>
            <a:r>
              <a:rPr lang="en-US" dirty="0"/>
              <a:t>—Slide 3</a:t>
            </a:r>
            <a:endParaRPr dirty="0"/>
          </a:p>
        </p:txBody>
      </p:sp>
      <p:sp>
        <p:nvSpPr>
          <p:cNvPr id="3" name="Text Placeholder 2"/>
          <p:cNvSpPr>
            <a:spLocks noGrp="1"/>
          </p:cNvSpPr>
          <p:nvPr>
            <p:ph type="body" sz="quarter" idx="10"/>
          </p:nvPr>
        </p:nvSpPr>
        <p:spPr/>
        <p:txBody>
          <a:bodyPr>
            <a:normAutofit/>
          </a:bodyPr>
          <a:lstStyle/>
          <a:p>
            <a:pPr marL="542925" indent="-542925">
              <a:defRPr sz="2800"/>
            </a:pPr>
            <a:r>
              <a:rPr lang="en-US" sz="2400" dirty="0"/>
              <a:t>a.</a:t>
            </a:r>
            <a:r>
              <a:rPr sz="2400" dirty="0"/>
              <a:t>​</a:t>
            </a:r>
            <a:r>
              <a:rPr lang="en-US" sz="2400" dirty="0"/>
              <a:t>	</a:t>
            </a:r>
            <a:r>
              <a:rPr sz="2400" dirty="0"/>
              <a:t>The event we are interested in is "drawing a red card." Since half of the cards are red, there are </a:t>
            </a:r>
            <a:r>
              <a:rPr sz="2400" dirty="0">
                <a:latin typeface="Cambria Math"/>
              </a:rPr>
              <a:t>26</a:t>
            </a:r>
            <a:r>
              <a:rPr sz="2400" dirty="0"/>
              <a:t> red cards; that is, the number of outcomes in the event is </a:t>
            </a:r>
            <a:r>
              <a:rPr sz="2400" dirty="0">
                <a:latin typeface="Cambria Math"/>
              </a:rPr>
              <a:t>26</a:t>
            </a:r>
            <a:r>
              <a:rPr sz="2400" dirty="0"/>
              <a:t>. So we calculate the probability that the card you draw is red as follows.</a:t>
            </a:r>
          </a:p>
          <a:p>
            <a:pPr algn="ctr">
              <a:defRPr sz="2800"/>
            </a:pPr>
            <a:r>
              <a:rPr sz="2400" dirty="0"/>
              <a:t>​</a:t>
            </a:r>
            <a:endParaRPr lang="en-US" sz="2400" dirty="0"/>
          </a:p>
          <a:p>
            <a:pPr algn="ctr">
              <a:defRPr sz="2800"/>
            </a:pPr>
            <a:endParaRPr lang="en-US" sz="2400" dirty="0"/>
          </a:p>
          <a:p>
            <a:pPr algn="ctr">
              <a:defRPr sz="2800"/>
            </a:pPr>
            <a:r>
              <a:rPr lang="en-IN" sz="2400" dirty="0"/>
              <a:t>​</a:t>
            </a:r>
            <a:endParaRPr lang="ar-AE" sz="2400" dirty="0"/>
          </a:p>
        </p:txBody>
      </p:sp>
      <p:pic>
        <p:nvPicPr>
          <p:cNvPr id="6" name="Picture 5" descr="P of open parenthesis red card close parenthesis equals n of E divided by n of S equals 26 divided by 52 equals 0 point 5">
            <a:extLst>
              <a:ext uri="{FF2B5EF4-FFF2-40B4-BE49-F238E27FC236}">
                <a16:creationId xmlns:a16="http://schemas.microsoft.com/office/drawing/2014/main" id="{D7738AE4-26B8-B686-5BB8-EC09B5EE5FCA}"/>
              </a:ext>
            </a:extLst>
          </p:cNvPr>
          <p:cNvPicPr>
            <a:picLocks noChangeAspect="1"/>
          </p:cNvPicPr>
          <p:nvPr/>
        </p:nvPicPr>
        <p:blipFill>
          <a:blip r:embed="rId2"/>
          <a:stretch>
            <a:fillRect/>
          </a:stretch>
        </p:blipFill>
        <p:spPr>
          <a:xfrm>
            <a:off x="2438400" y="2705100"/>
            <a:ext cx="3638550" cy="876300"/>
          </a:xfrm>
          <a:prstGeom prst="rect">
            <a:avLst/>
          </a:prstGeom>
        </p:spPr>
      </p:pic>
      <p:sp>
        <p:nvSpPr>
          <p:cNvPr id="11" name="TextBox 10">
            <a:extLst>
              <a:ext uri="{FF2B5EF4-FFF2-40B4-BE49-F238E27FC236}">
                <a16:creationId xmlns:a16="http://schemas.microsoft.com/office/drawing/2014/main" id="{D11D62FC-E5ED-9759-E31B-BD4C90469C27}"/>
              </a:ext>
            </a:extLst>
          </p:cNvPr>
          <p:cNvSpPr txBox="1"/>
          <p:nvPr/>
        </p:nvSpPr>
        <p:spPr>
          <a:xfrm>
            <a:off x="457200" y="3581400"/>
            <a:ext cx="8229600" cy="1569660"/>
          </a:xfrm>
          <a:prstGeom prst="rect">
            <a:avLst/>
          </a:prstGeom>
          <a:noFill/>
        </p:spPr>
        <p:txBody>
          <a:bodyPr wrap="square">
            <a:spAutoFit/>
          </a:bodyPr>
          <a:lstStyle/>
          <a:p>
            <a:pPr marL="542925" indent="-542925">
              <a:defRPr sz="2800"/>
            </a:pPr>
            <a:r>
              <a:rPr lang="en-IN" sz="2400" dirty="0"/>
              <a:t>b.	The event "drawing a diamond" has </a:t>
            </a:r>
            <a:r>
              <a:rPr lang="en-IN" sz="2400" dirty="0">
                <a:latin typeface="Cambria Math"/>
              </a:rPr>
              <a:t>13</a:t>
            </a:r>
            <a:r>
              <a:rPr lang="en-IN" sz="2400" dirty="0"/>
              <a:t> outcomes, since there are </a:t>
            </a:r>
            <a:r>
              <a:rPr lang="en-IN" sz="2400" dirty="0">
                <a:latin typeface="Cambria Math"/>
              </a:rPr>
              <a:t>13</a:t>
            </a:r>
            <a:r>
              <a:rPr lang="en-IN" sz="2400" dirty="0"/>
              <a:t> cards in the diamond suit. So the probability that the card you draw is a diamond is found using the following equation.</a:t>
            </a:r>
          </a:p>
        </p:txBody>
      </p:sp>
      <p:pic>
        <p:nvPicPr>
          <p:cNvPr id="9" name="Picture 8" descr="P of open parenthesis Diamond close parenthesis equals n of E divided by n of S equals 13 divided by 52 equals 0 point 25">
            <a:extLst>
              <a:ext uri="{FF2B5EF4-FFF2-40B4-BE49-F238E27FC236}">
                <a16:creationId xmlns:a16="http://schemas.microsoft.com/office/drawing/2014/main" id="{459AD892-0A33-D823-E91E-1AE8439E99E8}"/>
              </a:ext>
            </a:extLst>
          </p:cNvPr>
          <p:cNvPicPr>
            <a:picLocks noChangeAspect="1"/>
          </p:cNvPicPr>
          <p:nvPr/>
        </p:nvPicPr>
        <p:blipFill>
          <a:blip r:embed="rId3"/>
          <a:stretch>
            <a:fillRect/>
          </a:stretch>
        </p:blipFill>
        <p:spPr>
          <a:xfrm>
            <a:off x="2247900" y="5181600"/>
            <a:ext cx="3829050" cy="8763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4: Calculating Classical </a:t>
            </a:r>
            <a:br>
              <a:rPr lang="en-US" dirty="0"/>
            </a:br>
            <a:r>
              <a:rPr dirty="0"/>
              <a:t>Probability</a:t>
            </a:r>
            <a:r>
              <a:rPr lang="en-US" dirty="0"/>
              <a:t>—Slide 4</a:t>
            </a:r>
            <a:endParaRPr dirty="0"/>
          </a:p>
        </p:txBody>
      </p:sp>
      <p:sp>
        <p:nvSpPr>
          <p:cNvPr id="3" name="Text Placeholder 2"/>
          <p:cNvSpPr>
            <a:spLocks noGrp="1"/>
          </p:cNvSpPr>
          <p:nvPr>
            <p:ph type="body" sz="quarter" idx="10"/>
          </p:nvPr>
        </p:nvSpPr>
        <p:spPr/>
        <p:txBody>
          <a:bodyPr>
            <a:normAutofit/>
          </a:bodyPr>
          <a:lstStyle/>
          <a:p>
            <a:pPr marL="361950" indent="-361950"/>
            <a:r>
              <a:rPr lang="en-US" sz="2400" dirty="0"/>
              <a:t>c.​	The event "drawing a face card" means that we must consider all four suits. Each suit has three face cards—a king, a queen, and a jack. So there are </a:t>
            </a:r>
            <a:r>
              <a:rPr lang="en-IN" sz="2400" dirty="0">
                <a:solidFill>
                  <a:srgbClr val="366092"/>
                </a:solidFill>
              </a:rPr>
              <a:t>4 </a:t>
            </a:r>
            <a:r>
              <a:rPr lang="en-IN" sz="2400" dirty="0">
                <a:solidFill>
                  <a:srgbClr val="366092"/>
                </a:solidFill>
                <a:latin typeface="Cambria Math" panose="02040503050406030204" pitchFamily="18" charset="0"/>
                <a:ea typeface="Cambria Math" panose="02040503050406030204" pitchFamily="18" charset="0"/>
              </a:rPr>
              <a:t>⋅</a:t>
            </a:r>
            <a:r>
              <a:rPr lang="en-IN" sz="2400" dirty="0">
                <a:solidFill>
                  <a:srgbClr val="366092"/>
                </a:solidFill>
              </a:rPr>
              <a:t> 3 = 12 </a:t>
            </a:r>
            <a:r>
              <a:rPr lang="en-IN" sz="2400" dirty="0"/>
              <a:t>cards in </a:t>
            </a:r>
            <a:r>
              <a:rPr lang="en-US" sz="2400" dirty="0"/>
              <a:t>the event. The probability that the card you draw is a face card is calculated as follows.</a:t>
            </a:r>
            <a:endParaRPr lang="en-IN" sz="2400" dirty="0"/>
          </a:p>
          <a:p>
            <a:pPr marL="361950" indent="-361950">
              <a:defRPr sz="2800"/>
            </a:pPr>
            <a:r>
              <a:rPr lang="en-US" sz="2400" dirty="0"/>
              <a:t>	 	</a:t>
            </a:r>
          </a:p>
          <a:p>
            <a:pPr marL="361950" indent="-361950">
              <a:defRPr sz="2800"/>
            </a:pPr>
            <a:endParaRPr lang="en-US" sz="2400" dirty="0"/>
          </a:p>
          <a:p>
            <a:pPr marL="361950" indent="-361950" algn="ctr">
              <a:defRPr sz="2800"/>
            </a:pPr>
            <a:r>
              <a:rPr lang="en-US" sz="2400" dirty="0"/>
              <a:t>​</a:t>
            </a:r>
          </a:p>
          <a:p>
            <a:pPr marL="361950" indent="-361950" algn="ctr">
              <a:defRPr sz="2800"/>
            </a:pPr>
            <a:endParaRPr lang="en-US" sz="2400" dirty="0"/>
          </a:p>
          <a:p>
            <a:pPr marL="361950" indent="-361950" algn="ctr">
              <a:defRPr sz="2800"/>
            </a:pPr>
            <a:endParaRPr lang="en-US" sz="2400" dirty="0"/>
          </a:p>
          <a:p>
            <a:pPr marL="361950" indent="-361950" algn="ctr">
              <a:defRPr sz="2800"/>
            </a:pPr>
            <a:r>
              <a:rPr lang="en-US" sz="2400" dirty="0"/>
              <a:t>​</a:t>
            </a:r>
            <a:endParaRPr lang="ar-AE" sz="2400" dirty="0"/>
          </a:p>
        </p:txBody>
      </p:sp>
      <p:pic>
        <p:nvPicPr>
          <p:cNvPr id="13" name="Picture 12" descr="P of open parenthesis Face card close parenthesis equals n of E divided by n of S equals 12 divided by 52 approximately equal to 0 point 2308.">
            <a:extLst>
              <a:ext uri="{FF2B5EF4-FFF2-40B4-BE49-F238E27FC236}">
                <a16:creationId xmlns:a16="http://schemas.microsoft.com/office/drawing/2014/main" id="{E133B6DF-21A1-56C4-9AC0-D3D1AE7D0A42}"/>
              </a:ext>
            </a:extLst>
          </p:cNvPr>
          <p:cNvPicPr>
            <a:picLocks noChangeAspect="1"/>
          </p:cNvPicPr>
          <p:nvPr/>
        </p:nvPicPr>
        <p:blipFill>
          <a:blip r:embed="rId2"/>
          <a:stretch>
            <a:fillRect/>
          </a:stretch>
        </p:blipFill>
        <p:spPr>
          <a:xfrm>
            <a:off x="2711212" y="2796937"/>
            <a:ext cx="4143375" cy="876300"/>
          </a:xfrm>
          <a:prstGeom prst="rect">
            <a:avLst/>
          </a:prstGeom>
        </p:spPr>
      </p:pic>
      <p:sp>
        <p:nvSpPr>
          <p:cNvPr id="18" name="TextBox 17">
            <a:extLst>
              <a:ext uri="{FF2B5EF4-FFF2-40B4-BE49-F238E27FC236}">
                <a16:creationId xmlns:a16="http://schemas.microsoft.com/office/drawing/2014/main" id="{05A2F22C-F7D5-4AFF-427E-7D1EC734FF7B}"/>
              </a:ext>
            </a:extLst>
          </p:cNvPr>
          <p:cNvSpPr txBox="1"/>
          <p:nvPr/>
        </p:nvSpPr>
        <p:spPr>
          <a:xfrm>
            <a:off x="457198" y="3581400"/>
            <a:ext cx="8217023" cy="1938992"/>
          </a:xfrm>
          <a:prstGeom prst="rect">
            <a:avLst/>
          </a:prstGeom>
          <a:noFill/>
        </p:spPr>
        <p:txBody>
          <a:bodyPr wrap="square">
            <a:spAutoFit/>
          </a:bodyPr>
          <a:lstStyle/>
          <a:p>
            <a:pPr marL="542925" indent="-542925">
              <a:defRPr sz="2800"/>
            </a:pPr>
            <a:r>
              <a:rPr lang="en-IN" sz="2400" dirty="0"/>
              <a:t>d.	The event is "drawing a red spade." Because all spades are black, there are no red spades and hence there are no outcomes in the event. Therefore, the probability that the card you draw is a red spade is </a:t>
            </a:r>
            <a:r>
              <a:rPr lang="en-IN" sz="2400" dirty="0">
                <a:latin typeface="Cambria Math"/>
              </a:rPr>
              <a:t>0</a:t>
            </a:r>
            <a:r>
              <a:rPr lang="en-IN" sz="2400" dirty="0"/>
              <a:t>, as shown in the following equation.</a:t>
            </a:r>
          </a:p>
        </p:txBody>
      </p:sp>
      <p:pic>
        <p:nvPicPr>
          <p:cNvPr id="16" name="Picture 15" descr="P of open parenthesis Red Spade close parenthesis equals n of E divided by n of S equals 0 divided by 52 equals 0">
            <a:extLst>
              <a:ext uri="{FF2B5EF4-FFF2-40B4-BE49-F238E27FC236}">
                <a16:creationId xmlns:a16="http://schemas.microsoft.com/office/drawing/2014/main" id="{B10256B9-0847-927B-5EDB-DBCBFCB24871}"/>
              </a:ext>
            </a:extLst>
          </p:cNvPr>
          <p:cNvPicPr>
            <a:picLocks noChangeAspect="1"/>
          </p:cNvPicPr>
          <p:nvPr/>
        </p:nvPicPr>
        <p:blipFill>
          <a:blip r:embed="rId3"/>
          <a:stretch>
            <a:fillRect/>
          </a:stretch>
        </p:blipFill>
        <p:spPr>
          <a:xfrm>
            <a:off x="2760721" y="5139492"/>
            <a:ext cx="3609975" cy="876300"/>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5: Calculating Classical </a:t>
            </a:r>
            <a:br>
              <a:rPr lang="en-US" dirty="0"/>
            </a:br>
            <a:r>
              <a:rPr dirty="0"/>
              <a:t>Probability</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Suppose that you grab a snack from a bag of chocolates that contains </a:t>
            </a:r>
            <a:r>
              <a:rPr sz="2800" dirty="0">
                <a:latin typeface="Cambria Math"/>
              </a:rPr>
              <a:t>4</a:t>
            </a:r>
            <a:r>
              <a:rPr sz="2800" dirty="0"/>
              <a:t> caramel with milk chocolate, </a:t>
            </a:r>
            <a:r>
              <a:rPr sz="2800" dirty="0">
                <a:latin typeface="Cambria Math"/>
              </a:rPr>
              <a:t>4</a:t>
            </a:r>
            <a:r>
              <a:rPr sz="2800" dirty="0"/>
              <a:t> mint with white chocolate, </a:t>
            </a:r>
            <a:r>
              <a:rPr sz="2800" dirty="0">
                <a:latin typeface="Cambria Math"/>
              </a:rPr>
              <a:t>6</a:t>
            </a:r>
            <a:r>
              <a:rPr sz="2800" dirty="0"/>
              <a:t> mint with dark chocolate, and </a:t>
            </a:r>
            <a:r>
              <a:rPr sz="2800" dirty="0">
                <a:latin typeface="Cambria Math"/>
              </a:rPr>
              <a:t>2</a:t>
            </a:r>
            <a:r>
              <a:rPr sz="2800" dirty="0"/>
              <a:t> raspberry with dark chocolate.</a:t>
            </a:r>
          </a:p>
          <a:p>
            <a:pPr marL="542925" indent="-542925">
              <a:defRPr sz="2800"/>
            </a:pPr>
            <a:r>
              <a:rPr lang="en-US" sz="2800" dirty="0"/>
              <a:t>a.	</a:t>
            </a:r>
            <a:r>
              <a:rPr sz="2800" dirty="0"/>
              <a:t>What is the probability that you randomly grab a raspberry with dark chocolate for your snack?</a:t>
            </a:r>
          </a:p>
          <a:p>
            <a:pPr marL="542925" indent="-542925">
              <a:defRPr sz="2800"/>
            </a:pPr>
            <a:r>
              <a:rPr lang="en-US" sz="2800" dirty="0"/>
              <a:t>b.	</a:t>
            </a:r>
            <a:r>
              <a:rPr sz="2800" dirty="0"/>
              <a:t>What is the probability that you get a chocolate that does not contain dark chocolate?</a:t>
            </a:r>
          </a:p>
          <a:p>
            <a:pPr marL="542925" indent="-542925">
              <a:defRPr sz="2800"/>
            </a:pPr>
            <a:r>
              <a:rPr lang="en-US" dirty="0"/>
              <a:t>c.</a:t>
            </a:r>
            <a:r>
              <a:rPr dirty="0"/>
              <a:t>​</a:t>
            </a:r>
            <a:r>
              <a:rPr lang="en-US" dirty="0"/>
              <a:t>	</a:t>
            </a:r>
            <a:r>
              <a:rPr sz="2800" dirty="0"/>
              <a:t>Determine the probability that the snack you grab contains chocolate.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Classical </a:t>
            </a:r>
            <a:br>
              <a:rPr lang="en-US" dirty="0"/>
            </a:br>
            <a:r>
              <a:rPr dirty="0"/>
              <a:t>Probability</a:t>
            </a:r>
            <a:r>
              <a:rPr lang="en-US" dirty="0"/>
              <a:t>—Slide 2</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sz="2800" b="1" dirty="0"/>
                  <a:t>Solution</a:t>
                </a:r>
              </a:p>
              <a:p>
                <a:pPr marL="542925" indent="-542925">
                  <a:defRPr sz="2800"/>
                </a:pPr>
                <a:r>
                  <a:rPr lang="en-US" dirty="0"/>
                  <a:t>a.</a:t>
                </a:r>
                <a:r>
                  <a:rPr dirty="0"/>
                  <a:t>​</a:t>
                </a:r>
                <a:r>
                  <a:rPr lang="en-US" dirty="0"/>
                  <a:t>	</a:t>
                </a:r>
                <a:r>
                  <a:rPr sz="2800" dirty="0"/>
                  <a:t>We first need to know the number of outcomes in the sample space. The sample space consists of the number of all chocolates in the bag, which is </a:t>
                </a:r>
                <a:br>
                  <a:rPr lang="en-US" sz="2800" dirty="0"/>
                </a:br>
                <a14:m>
                  <m:oMath xmlns:m="http://schemas.openxmlformats.org/officeDocument/2006/math">
                    <m:r>
                      <a:rPr>
                        <a:latin typeface="Cambria Math" panose="02040503050406030204" pitchFamily="18" charset="0"/>
                      </a:rPr>
                      <m:t>4</m:t>
                    </m:r>
                    <m:r>
                      <a:rPr>
                        <a:latin typeface="Cambria Math" panose="02040503050406030204" pitchFamily="18" charset="0"/>
                      </a:rPr>
                      <m:t>+</m:t>
                    </m:r>
                    <m:r>
                      <a:rPr>
                        <a:latin typeface="Cambria Math" panose="02040503050406030204" pitchFamily="18" charset="0"/>
                      </a:rPr>
                      <m:t>4</m:t>
                    </m:r>
                    <m:r>
                      <a:rPr>
                        <a:latin typeface="Cambria Math" panose="02040503050406030204" pitchFamily="18" charset="0"/>
                      </a:rPr>
                      <m:t>+</m:t>
                    </m:r>
                    <m:r>
                      <a:rPr>
                        <a:latin typeface="Cambria Math" panose="02040503050406030204" pitchFamily="18" charset="0"/>
                      </a:rPr>
                      <m:t>6</m:t>
                    </m:r>
                    <m:r>
                      <a:rPr>
                        <a:latin typeface="Cambria Math" panose="02040503050406030204" pitchFamily="18" charset="0"/>
                      </a:rPr>
                      <m:t>+</m:t>
                    </m:r>
                    <m:r>
                      <a:rPr>
                        <a:latin typeface="Cambria Math" panose="02040503050406030204" pitchFamily="18" charset="0"/>
                      </a:rPr>
                      <m:t>2</m:t>
                    </m:r>
                    <m:r>
                      <a:rPr>
                        <a:latin typeface="Cambria Math" panose="02040503050406030204" pitchFamily="18" charset="0"/>
                      </a:rPr>
                      <m:t>=</m:t>
                    </m:r>
                    <m:r>
                      <a:rPr>
                        <a:latin typeface="Cambria Math" panose="02040503050406030204" pitchFamily="18" charset="0"/>
                      </a:rPr>
                      <m:t>16</m:t>
                    </m:r>
                  </m:oMath>
                </a14:m>
                <a:r>
                  <a:rPr sz="2800" dirty="0"/>
                  <a:t> different chocolates.</a:t>
                </a:r>
              </a:p>
              <a:p>
                <a:r>
                  <a:rPr dirty="0"/>
                  <a:t>​</a:t>
                </a:r>
                <a:r>
                  <a:rPr sz="2800" dirty="0"/>
                  <a:t>There are </a:t>
                </a:r>
                <a:r>
                  <a:rPr sz="2800" dirty="0">
                    <a:latin typeface="Cambria Math"/>
                  </a:rPr>
                  <a:t>2</a:t>
                </a:r>
                <a:r>
                  <a:rPr sz="2800" dirty="0"/>
                  <a:t> outcomes in the event "choosing a raspberry with dark chocolate." The probability is then calculated as follows.</a:t>
                </a:r>
              </a:p>
              <a:p>
                <a:pPr algn="ctr">
                  <a:defRPr sz="2800"/>
                </a:pPr>
                <a:r>
                  <a:rPr dirty="0"/>
                  <a:t>​</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1185"/>
                </a:stretch>
              </a:blipFill>
            </p:spPr>
            <p:txBody>
              <a:bodyPr/>
              <a:lstStyle/>
              <a:p>
                <a:r>
                  <a:rPr lang="en-IN">
                    <a:noFill/>
                  </a:rPr>
                  <a:t> </a:t>
                </a:r>
              </a:p>
            </p:txBody>
          </p:sp>
        </mc:Fallback>
      </mc:AlternateContent>
      <p:pic>
        <p:nvPicPr>
          <p:cNvPr id="6" name="Picture 5" descr="P of open parenthesis Raspberry with Dark Chocolate close parenthesis equals n of E divided by n of S equals 2 divided by 16 equals 0 point 125">
            <a:extLst>
              <a:ext uri="{FF2B5EF4-FFF2-40B4-BE49-F238E27FC236}">
                <a16:creationId xmlns:a16="http://schemas.microsoft.com/office/drawing/2014/main" id="{1ABAD198-D689-35CB-72A7-A8DD3C419A31}"/>
              </a:ext>
            </a:extLst>
          </p:cNvPr>
          <p:cNvPicPr>
            <a:picLocks noChangeAspect="1"/>
          </p:cNvPicPr>
          <p:nvPr/>
        </p:nvPicPr>
        <p:blipFill>
          <a:blip r:embed="rId3"/>
          <a:stretch>
            <a:fillRect/>
          </a:stretch>
        </p:blipFill>
        <p:spPr>
          <a:xfrm>
            <a:off x="838200" y="4873663"/>
            <a:ext cx="6989478" cy="936000"/>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5: Calculating Classical </a:t>
            </a:r>
            <a:br>
              <a:rPr lang="en-US" dirty="0"/>
            </a:br>
            <a:r>
              <a:rPr dirty="0"/>
              <a:t>Probability</a:t>
            </a:r>
            <a:r>
              <a:rPr lang="en-US" dirty="0"/>
              <a:t>—Slide 3</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542925" indent="-542925">
                  <a:defRPr sz="2800"/>
                </a:pPr>
                <a:r>
                  <a:rPr lang="en-US" sz="2600" dirty="0"/>
                  <a:t>b.</a:t>
                </a:r>
                <a:r>
                  <a:rPr sz="2600" dirty="0"/>
                  <a:t>​</a:t>
                </a:r>
                <a:r>
                  <a:rPr lang="en-US" sz="2600" dirty="0"/>
                  <a:t>	</a:t>
                </a:r>
                <a:r>
                  <a:rPr sz="2600" dirty="0"/>
                  <a:t>The event "does not contain dark chocolate" includes the flavors caramel with milk chocolate and mint with white chocolate. Thus, there are </a:t>
                </a:r>
                <a:br>
                  <a:rPr lang="en-US" sz="2600" dirty="0"/>
                </a:br>
                <a14:m>
                  <m:oMath xmlns:m="http://schemas.openxmlformats.org/officeDocument/2006/math">
                    <m:r>
                      <a:rPr sz="2600">
                        <a:latin typeface="Cambria Math" panose="02040503050406030204" pitchFamily="18" charset="0"/>
                      </a:rPr>
                      <m:t>4+4=8</m:t>
                    </m:r>
                  </m:oMath>
                </a14:m>
                <a:r>
                  <a:rPr sz="2600" dirty="0"/>
                  <a:t> pieces that do not contain dark chocolate. The probability is then calculated as follows.</a:t>
                </a:r>
              </a:p>
              <a:p>
                <a:pPr marL="542925" indent="-542925" algn="ctr">
                  <a:defRPr sz="2800"/>
                </a:pPr>
                <a:r>
                  <a:rPr sz="2600" dirty="0"/>
                  <a:t>​</a:t>
                </a:r>
                <a:endParaRPr lang="en-US" sz="2600" dirty="0"/>
              </a:p>
              <a:p>
                <a:pPr marL="542925" indent="-542925" algn="ctr">
                  <a:defRPr sz="2800"/>
                </a:pPr>
                <a:endParaRPr lang="en-US" sz="2600" dirty="0"/>
              </a:p>
              <a:p>
                <a:pPr algn="ctr">
                  <a:defRPr sz="2800"/>
                </a:pPr>
                <a:r>
                  <a:rPr sz="2600" dirty="0"/>
                  <a:t>​</a:t>
                </a:r>
                <a:endParaRPr lang="en-US" sz="2600" dirty="0"/>
              </a:p>
              <a:p>
                <a:pPr algn="ctr">
                  <a:defRPr sz="2800"/>
                </a:pP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a:stretch>
              </a:blipFill>
            </p:spPr>
            <p:txBody>
              <a:bodyPr/>
              <a:lstStyle/>
              <a:p>
                <a:r>
                  <a:rPr lang="en-IN">
                    <a:noFill/>
                  </a:rPr>
                  <a:t> </a:t>
                </a:r>
              </a:p>
            </p:txBody>
          </p:sp>
        </mc:Fallback>
      </mc:AlternateContent>
      <p:pic>
        <p:nvPicPr>
          <p:cNvPr id="6" name="Picture 5" descr="P of open parenthesis not dark chocolate close parenthesis equals n of E divided by n of S equals 8 divided by 16 equals 0 point 5">
            <a:extLst>
              <a:ext uri="{FF2B5EF4-FFF2-40B4-BE49-F238E27FC236}">
                <a16:creationId xmlns:a16="http://schemas.microsoft.com/office/drawing/2014/main" id="{36339B40-8976-7D17-F51D-FC08FC718EA4}"/>
              </a:ext>
            </a:extLst>
          </p:cNvPr>
          <p:cNvPicPr>
            <a:picLocks noChangeAspect="1"/>
          </p:cNvPicPr>
          <p:nvPr/>
        </p:nvPicPr>
        <p:blipFill>
          <a:blip r:embed="rId3"/>
          <a:stretch>
            <a:fillRect/>
          </a:stretch>
        </p:blipFill>
        <p:spPr>
          <a:xfrm>
            <a:off x="1633200" y="3150450"/>
            <a:ext cx="5409392" cy="972000"/>
          </a:xfrm>
          <a:prstGeom prst="rect">
            <a:avLst/>
          </a:prstGeom>
        </p:spPr>
      </p:pic>
      <p:sp>
        <p:nvSpPr>
          <p:cNvPr id="11" name="TextBox 10">
            <a:extLst>
              <a:ext uri="{FF2B5EF4-FFF2-40B4-BE49-F238E27FC236}">
                <a16:creationId xmlns:a16="http://schemas.microsoft.com/office/drawing/2014/main" id="{8E250036-1A24-D757-8E02-4C400D31D083}"/>
              </a:ext>
            </a:extLst>
          </p:cNvPr>
          <p:cNvSpPr txBox="1"/>
          <p:nvPr/>
        </p:nvSpPr>
        <p:spPr>
          <a:xfrm>
            <a:off x="457200" y="4038600"/>
            <a:ext cx="8229600" cy="892552"/>
          </a:xfrm>
          <a:prstGeom prst="rect">
            <a:avLst/>
          </a:prstGeom>
          <a:noFill/>
        </p:spPr>
        <p:txBody>
          <a:bodyPr wrap="square">
            <a:spAutoFit/>
          </a:bodyPr>
          <a:lstStyle/>
          <a:p>
            <a:pPr marL="542925" indent="-542925">
              <a:defRPr sz="2800"/>
            </a:pPr>
            <a:r>
              <a:rPr lang="en-US" sz="2600" dirty="0"/>
              <a:t>c.	​Since there are only chocolates in the bag, choosing a chocolate is a certainty. Therefore, the probability is </a:t>
            </a:r>
            <a:r>
              <a:rPr lang="en-US" sz="2600" dirty="0">
                <a:latin typeface="Cambria Math"/>
              </a:rPr>
              <a:t>1</a:t>
            </a:r>
            <a:r>
              <a:rPr lang="en-US" sz="2600" dirty="0"/>
              <a:t>.</a:t>
            </a:r>
          </a:p>
        </p:txBody>
      </p:sp>
      <p:pic>
        <p:nvPicPr>
          <p:cNvPr id="9" name="Picture 8" descr="P of open parenthesis chocolate close parenthesis equals n of E divided by n of S equals 16 divided by 16 equals 1">
            <a:extLst>
              <a:ext uri="{FF2B5EF4-FFF2-40B4-BE49-F238E27FC236}">
                <a16:creationId xmlns:a16="http://schemas.microsoft.com/office/drawing/2014/main" id="{F1377168-10EF-E846-3AA2-1384839BEF4A}"/>
              </a:ext>
            </a:extLst>
          </p:cNvPr>
          <p:cNvPicPr>
            <a:picLocks noChangeAspect="1"/>
          </p:cNvPicPr>
          <p:nvPr/>
        </p:nvPicPr>
        <p:blipFill>
          <a:blip r:embed="rId4"/>
          <a:stretch>
            <a:fillRect/>
          </a:stretch>
        </p:blipFill>
        <p:spPr>
          <a:xfrm>
            <a:off x="2362200" y="5046600"/>
            <a:ext cx="3951392" cy="972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3</a:t>
            </a:r>
          </a:p>
        </p:txBody>
      </p:sp>
      <p:sp>
        <p:nvSpPr>
          <p:cNvPr id="3" name="Text Placeholder 2"/>
          <p:cNvSpPr>
            <a:spLocks noGrp="1"/>
          </p:cNvSpPr>
          <p:nvPr>
            <p:ph type="body" sz="quarter" idx="10"/>
          </p:nvPr>
        </p:nvSpPr>
        <p:spPr/>
        <p:txBody>
          <a:bodyPr>
            <a:normAutofit/>
          </a:bodyPr>
          <a:lstStyle/>
          <a:p>
            <a:r>
              <a:rPr sz="2800" dirty="0"/>
              <a:t>Determine the probability of rolling a four on a fair six-sided die.</a:t>
            </a:r>
          </a:p>
          <a:p>
            <a:endParaRPr lang="en-US" sz="2800" dirty="0"/>
          </a:p>
          <a:p>
            <a:r>
              <a:rPr sz="2800" dirty="0"/>
              <a:t>Answer:</a:t>
            </a:r>
          </a:p>
        </p:txBody>
      </p:sp>
      <p:pic>
        <p:nvPicPr>
          <p:cNvPr id="6" name="Picture 5" descr="One divided by six">
            <a:extLst>
              <a:ext uri="{FF2B5EF4-FFF2-40B4-BE49-F238E27FC236}">
                <a16:creationId xmlns:a16="http://schemas.microsoft.com/office/drawing/2014/main" id="{39D2C654-39FF-AB44-6E13-23B10285015C}"/>
              </a:ext>
            </a:extLst>
          </p:cNvPr>
          <p:cNvPicPr>
            <a:picLocks noChangeAspect="1"/>
          </p:cNvPicPr>
          <p:nvPr/>
        </p:nvPicPr>
        <p:blipFill>
          <a:blip r:embed="rId2"/>
          <a:stretch>
            <a:fillRect/>
          </a:stretch>
        </p:blipFill>
        <p:spPr>
          <a:xfrm>
            <a:off x="1828800" y="2417445"/>
            <a:ext cx="238125" cy="723900"/>
          </a:xfrm>
          <a:prstGeom prst="rect">
            <a:avLst/>
          </a:prstGeom>
        </p:spPr>
      </p:pic>
    </p:spTree>
    <p:extLst>
      <p:ext uri="{BB962C8B-B14F-4D97-AF65-F5344CB8AC3E}">
        <p14:creationId xmlns:p14="http://schemas.microsoft.com/office/powerpoint/2010/main" val="287630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2</a:t>
            </a:r>
            <a:endParaRPr dirty="0"/>
          </a:p>
        </p:txBody>
      </p:sp>
      <p:sp>
        <p:nvSpPr>
          <p:cNvPr id="3" name="Text Placeholder 2"/>
          <p:cNvSpPr>
            <a:spLocks noGrp="1"/>
          </p:cNvSpPr>
          <p:nvPr>
            <p:ph type="body" sz="quarter" idx="10"/>
          </p:nvPr>
        </p:nvSpPr>
        <p:spPr/>
        <p:txBody>
          <a:bodyPr>
            <a:normAutofit/>
          </a:bodyPr>
          <a:lstStyle/>
          <a:p>
            <a:r>
              <a:rPr sz="2800"/>
              <a:t>The outcomes in a sample space can be listed between curly brackets and separated by commas. For instance, the sample space for a coin flip is {head, tail}.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6: Calculating Classical </a:t>
            </a:r>
            <a:br>
              <a:rPr lang="en-US" dirty="0"/>
            </a:br>
            <a:r>
              <a:rPr dirty="0"/>
              <a:t>Probability</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dirty="0"/>
              <a:t>Consider a tennis game between two equally matched players in different age groups. The outcome of each point is that either the older player wins (O) or the younger player wins (Y), and since the players are equally matched, we'll assume these two outcomes are equally likely. What is the probability that the older player will win the first three points?</a:t>
            </a:r>
            <a:endParaRPr lang="en-US" sz="2800" dirty="0"/>
          </a:p>
          <a:p>
            <a:r>
              <a:rPr lang="en-US" sz="2800" b="1" dirty="0"/>
              <a:t>Solution</a:t>
            </a:r>
          </a:p>
          <a:p>
            <a:r>
              <a:rPr lang="en-US" sz="2800" dirty="0"/>
              <a:t>Since we are told both outcomes O and Y are equally likely, we can use classical probability. To determine how many outcomes are in the sample space, we can use either a pattern or a tree diagram. Let's use a tree diagram.</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6: Calculating Classical </a:t>
            </a:r>
            <a:br>
              <a:rPr lang="en-US" dirty="0"/>
            </a:br>
            <a:r>
              <a:rPr dirty="0"/>
              <a:t>Probability</a:t>
            </a:r>
            <a:r>
              <a:rPr lang="en-US" dirty="0"/>
              <a:t>—Slide 2</a:t>
            </a:r>
            <a:endParaRPr dirty="0"/>
          </a:p>
        </p:txBody>
      </p:sp>
      <p:pic>
        <p:nvPicPr>
          <p:cNvPr id="5" name="Picture 4" descr="In a tree diagram, two outcomes labeled O and Y are placed at the top, from left to right. The outcome O at the left of the first row is further divided into two outcomes, O and Y, which are placed in the second row from left to right. The outcome O in the second row is further divided into two outcomes, O and Y, placed at the bottom of the tree from left to right. The outcome Y in the second row is further divided into two outcomes, O and Y, placed at the bottom of the tree from left to right. The outcome Y at the right of the first row is further divided into two outcomes, O and Y, which are placed in the second row from left to right. The outcome O in the second row is further divided into two outcomes, O and Y, placed at the bottom of the tree from left to right. The outcome Y in the second row is further divided into two outcomes, O and Y, placed at the bottom row of the tree from left to right.">
            <a:extLst>
              <a:ext uri="{FF2B5EF4-FFF2-40B4-BE49-F238E27FC236}">
                <a16:creationId xmlns:a16="http://schemas.microsoft.com/office/drawing/2014/main" id="{5C43844C-6160-47B3-9B68-C330E2147AB5}"/>
              </a:ext>
            </a:extLst>
          </p:cNvPr>
          <p:cNvPicPr>
            <a:picLocks noChangeAspect="1"/>
          </p:cNvPicPr>
          <p:nvPr/>
        </p:nvPicPr>
        <p:blipFill>
          <a:blip r:embed="rId2"/>
          <a:srcRect b="13738"/>
          <a:stretch>
            <a:fillRect/>
          </a:stretch>
        </p:blipFill>
        <p:spPr>
          <a:xfrm>
            <a:off x="1600200" y="1057974"/>
            <a:ext cx="5889807" cy="1913826"/>
          </a:xfrm>
          <a:prstGeom prst="rect">
            <a:avLst/>
          </a:prstGeom>
        </p:spPr>
      </p:pic>
      <p:sp>
        <p:nvSpPr>
          <p:cNvPr id="18" name="TextBox 17">
            <a:extLst>
              <a:ext uri="{FF2B5EF4-FFF2-40B4-BE49-F238E27FC236}">
                <a16:creationId xmlns:a16="http://schemas.microsoft.com/office/drawing/2014/main" id="{BF4EF7FD-0C90-873D-2AF7-E82FBD5B6A1B}"/>
              </a:ext>
            </a:extLst>
          </p:cNvPr>
          <p:cNvSpPr txBox="1"/>
          <p:nvPr/>
        </p:nvSpPr>
        <p:spPr>
          <a:xfrm>
            <a:off x="1546407" y="2873214"/>
            <a:ext cx="5943600" cy="430887"/>
          </a:xfrm>
          <a:prstGeom prst="rect">
            <a:avLst/>
          </a:prstGeom>
          <a:noFill/>
        </p:spPr>
        <p:txBody>
          <a:bodyPr wrap="square">
            <a:spAutoFit/>
          </a:bodyPr>
          <a:lstStyle/>
          <a:p>
            <a:pPr algn="ctr"/>
            <a:r>
              <a:rPr lang="en-IN" sz="2200" dirty="0"/>
              <a:t>Figure 5</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66725" y="1057974"/>
                <a:ext cx="8229600" cy="4967067"/>
              </a:xfrm>
            </p:spPr>
            <p:txBody>
              <a:bodyPr>
                <a:normAutofit/>
              </a:bodyPr>
              <a:lstStyle/>
              <a:p>
                <a:pPr>
                  <a:defRPr sz="2800"/>
                </a:pPr>
                <a:endParaRPr lang="en-US" sz="2000" dirty="0"/>
              </a:p>
              <a:p>
                <a:pPr>
                  <a:defRPr sz="2800"/>
                </a:pPr>
                <a:endParaRPr lang="en-US" sz="2000" dirty="0"/>
              </a:p>
              <a:p>
                <a:pPr>
                  <a:defRPr sz="2800"/>
                </a:pPr>
                <a:endParaRPr lang="en-US" sz="2000" dirty="0"/>
              </a:p>
              <a:p>
                <a:pPr>
                  <a:defRPr sz="2800"/>
                </a:pPr>
                <a:endParaRPr lang="en-US" sz="2000" dirty="0"/>
              </a:p>
              <a:p>
                <a:pPr>
                  <a:defRPr sz="2800"/>
                </a:pPr>
                <a:endParaRPr lang="en-US" sz="2000" dirty="0"/>
              </a:p>
              <a:p>
                <a:pPr>
                  <a:defRPr sz="2800"/>
                </a:pPr>
                <a:endParaRPr lang="en-US" sz="2000" dirty="0"/>
              </a:p>
              <a:p>
                <a:pPr>
                  <a:defRPr sz="2800"/>
                </a:pPr>
                <a:r>
                  <a:rPr sz="2000" dirty="0"/>
                  <a:t>This gives </a:t>
                </a:r>
                <a:r>
                  <a:rPr sz="2000" dirty="0">
                    <a:latin typeface="Cambria Math"/>
                  </a:rPr>
                  <a:t>8</a:t>
                </a:r>
                <a:r>
                  <a:rPr sz="2000" dirty="0"/>
                  <a:t> possible outcomes for the first three points: </a:t>
                </a:r>
                <a14:m>
                  <m:oMath xmlns:m="http://schemas.openxmlformats.org/officeDocument/2006/math">
                    <m:d>
                      <m:dPr>
                        <m:begChr m:val="{"/>
                        <m:endChr m:val="}"/>
                        <m:ctrlPr>
                          <a:rPr sz="2000" i="1">
                            <a:latin typeface="Cambria Math" panose="02040503050406030204" pitchFamily="18" charset="0"/>
                          </a:rPr>
                        </m:ctrlPr>
                      </m:dPr>
                      <m:e>
                        <m:r>
                          <m:rPr>
                            <m:nor/>
                          </m:rPr>
                          <a:rPr sz="2000"/>
                          <m:t>OOO</m:t>
                        </m:r>
                        <m:r>
                          <m:rPr>
                            <m:nor/>
                          </m:rPr>
                          <a:rPr sz="2000"/>
                          <m:t>, </m:t>
                        </m:r>
                        <m:r>
                          <m:rPr>
                            <m:nor/>
                          </m:rPr>
                          <a:rPr sz="2000"/>
                          <m:t>OOY</m:t>
                        </m:r>
                        <m:r>
                          <m:rPr>
                            <m:nor/>
                          </m:rPr>
                          <a:rPr sz="2000"/>
                          <m:t>, </m:t>
                        </m:r>
                        <m:r>
                          <m:rPr>
                            <m:nor/>
                          </m:rPr>
                          <a:rPr sz="2000"/>
                          <m:t>O</m:t>
                        </m:r>
                        <m:r>
                          <m:rPr>
                            <m:nor/>
                          </m:rPr>
                          <a:rPr lang="en-US" sz="2000" b="0" i="0" smtClean="0"/>
                          <m:t> </m:t>
                        </m:r>
                        <m:r>
                          <m:rPr>
                            <m:nor/>
                          </m:rPr>
                          <a:rPr sz="2000"/>
                          <m:t>Y</m:t>
                        </m:r>
                        <m:r>
                          <m:rPr>
                            <m:nor/>
                          </m:rPr>
                          <a:rPr lang="en-US" sz="2000" b="0" i="0" smtClean="0"/>
                          <m:t> </m:t>
                        </m:r>
                        <m:r>
                          <m:rPr>
                            <m:nor/>
                          </m:rPr>
                          <a:rPr sz="2000"/>
                          <m:t>O</m:t>
                        </m:r>
                        <m:r>
                          <m:rPr>
                            <m:nor/>
                          </m:rPr>
                          <a:rPr sz="2000"/>
                          <m:t>, </m:t>
                        </m:r>
                        <m:r>
                          <m:rPr>
                            <m:nor/>
                          </m:rPr>
                          <a:rPr sz="2000"/>
                          <m:t>OYY</m:t>
                        </m:r>
                        <m:r>
                          <m:rPr>
                            <m:nor/>
                          </m:rPr>
                          <a:rPr sz="2000"/>
                          <m:t>, </m:t>
                        </m:r>
                        <m:r>
                          <m:rPr>
                            <m:nor/>
                          </m:rPr>
                          <a:rPr sz="2000"/>
                          <m:t>Y</m:t>
                        </m:r>
                        <m:r>
                          <m:rPr>
                            <m:nor/>
                          </m:rPr>
                          <a:rPr lang="en-US" sz="2000" b="0" i="0" smtClean="0"/>
                          <m:t> </m:t>
                        </m:r>
                        <m:r>
                          <m:rPr>
                            <m:nor/>
                          </m:rPr>
                          <a:rPr sz="2000"/>
                          <m:t>O</m:t>
                        </m:r>
                        <m:r>
                          <m:rPr>
                            <m:nor/>
                          </m:rPr>
                          <a:rPr lang="en-US" sz="2000" b="0" i="0" smtClean="0"/>
                          <m:t> </m:t>
                        </m:r>
                        <m:r>
                          <m:rPr>
                            <m:nor/>
                          </m:rPr>
                          <a:rPr sz="2000"/>
                          <m:t>O</m:t>
                        </m:r>
                        <m:r>
                          <m:rPr>
                            <m:nor/>
                          </m:rPr>
                          <a:rPr sz="2000"/>
                          <m:t>, </m:t>
                        </m:r>
                        <m:r>
                          <m:rPr>
                            <m:nor/>
                          </m:rPr>
                          <a:rPr sz="2000"/>
                          <m:t>YOY</m:t>
                        </m:r>
                        <m:r>
                          <m:rPr>
                            <m:nor/>
                          </m:rPr>
                          <a:rPr sz="2000"/>
                          <m:t>, </m:t>
                        </m:r>
                        <m:r>
                          <m:rPr>
                            <m:nor/>
                          </m:rPr>
                          <a:rPr sz="2000"/>
                          <m:t>YYO</m:t>
                        </m:r>
                        <m:r>
                          <m:rPr>
                            <m:nor/>
                          </m:rPr>
                          <a:rPr sz="2000"/>
                          <m:t>, </m:t>
                        </m:r>
                        <m:r>
                          <m:rPr>
                            <m:nor/>
                          </m:rPr>
                          <a:rPr sz="2000"/>
                          <m:t>YYY</m:t>
                        </m:r>
                      </m:e>
                    </m:d>
                  </m:oMath>
                </a14:m>
                <a:r>
                  <a:rPr sz="2000" dirty="0"/>
                  <a:t>. Notice that only </a:t>
                </a:r>
                <a:r>
                  <a:rPr sz="2000" dirty="0">
                    <a:latin typeface="Cambria Math"/>
                  </a:rPr>
                  <a:t>1</a:t>
                </a:r>
                <a:r>
                  <a:rPr sz="2000" dirty="0"/>
                  <a:t> of the outcomes consists of the older player winning all three times (OOO). Thus, the probability of the older player winning all three of the points is calculated as follows.</a:t>
                </a:r>
              </a:p>
              <a:p>
                <a:pPr algn="ctr">
                  <a:defRPr sz="2800"/>
                </a:pPr>
                <a:endParaRPr lang="en-US" sz="2000" dirty="0"/>
              </a:p>
              <a:p>
                <a:pPr algn="ctr">
                  <a:defRPr sz="2800"/>
                </a:pPr>
                <a:endParaRPr sz="20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66725" y="1057974"/>
                <a:ext cx="8229600" cy="4967067"/>
              </a:xfrm>
              <a:blipFill>
                <a:blip r:embed="rId3"/>
                <a:stretch>
                  <a:fillRect l="-815" r="-1333"/>
                </a:stretch>
              </a:blipFill>
            </p:spPr>
            <p:txBody>
              <a:bodyPr/>
              <a:lstStyle/>
              <a:p>
                <a:r>
                  <a:rPr lang="en-IN">
                    <a:noFill/>
                  </a:rPr>
                  <a:t> </a:t>
                </a:r>
              </a:p>
            </p:txBody>
          </p:sp>
        </mc:Fallback>
      </mc:AlternateContent>
      <p:pic>
        <p:nvPicPr>
          <p:cNvPr id="7" name="Picture 6" descr="P of open parenthesis older player winning all three points close parenthesis equals n of E divided by n of S equals 1 divided by 8 equals 0 point 125">
            <a:extLst>
              <a:ext uri="{FF2B5EF4-FFF2-40B4-BE49-F238E27FC236}">
                <a16:creationId xmlns:a16="http://schemas.microsoft.com/office/drawing/2014/main" id="{159616B9-F53A-0BDF-A163-A004963375C0}"/>
              </a:ext>
            </a:extLst>
          </p:cNvPr>
          <p:cNvPicPr>
            <a:picLocks noChangeAspect="1"/>
          </p:cNvPicPr>
          <p:nvPr/>
        </p:nvPicPr>
        <p:blipFill>
          <a:blip r:embed="rId4"/>
          <a:stretch>
            <a:fillRect/>
          </a:stretch>
        </p:blipFill>
        <p:spPr>
          <a:xfrm>
            <a:off x="838200" y="4495800"/>
            <a:ext cx="6473739" cy="792000"/>
          </a:xfrm>
          <a:prstGeom prst="rect">
            <a:avLst/>
          </a:prstGeom>
        </p:spPr>
      </p:pic>
      <p:sp>
        <p:nvSpPr>
          <p:cNvPr id="15" name="TextBox 14">
            <a:extLst>
              <a:ext uri="{FF2B5EF4-FFF2-40B4-BE49-F238E27FC236}">
                <a16:creationId xmlns:a16="http://schemas.microsoft.com/office/drawing/2014/main" id="{198880F7-DF4E-EE4A-0E79-B20B1251643C}"/>
              </a:ext>
            </a:extLst>
          </p:cNvPr>
          <p:cNvSpPr txBox="1"/>
          <p:nvPr/>
        </p:nvSpPr>
        <p:spPr>
          <a:xfrm>
            <a:off x="466725" y="5167079"/>
            <a:ext cx="8229600" cy="769441"/>
          </a:xfrm>
          <a:prstGeom prst="rect">
            <a:avLst/>
          </a:prstGeom>
          <a:noFill/>
        </p:spPr>
        <p:txBody>
          <a:bodyPr wrap="square">
            <a:spAutoFit/>
          </a:bodyPr>
          <a:lstStyle/>
          <a:p>
            <a:pPr>
              <a:defRPr sz="2800"/>
            </a:pPr>
            <a:r>
              <a:rPr lang="en-US" sz="2200" dirty="0"/>
              <a:t>Notice that the probability of the younger player winning all three points is also </a:t>
            </a:r>
          </a:p>
        </p:txBody>
      </p:sp>
      <p:pic>
        <p:nvPicPr>
          <p:cNvPr id="13" name="Picture 12" descr="One divided by eight.">
            <a:extLst>
              <a:ext uri="{FF2B5EF4-FFF2-40B4-BE49-F238E27FC236}">
                <a16:creationId xmlns:a16="http://schemas.microsoft.com/office/drawing/2014/main" id="{31214200-F45B-BF77-5646-717B78B4D48B}"/>
              </a:ext>
            </a:extLst>
          </p:cNvPr>
          <p:cNvPicPr>
            <a:picLocks noChangeAspect="1"/>
          </p:cNvPicPr>
          <p:nvPr/>
        </p:nvPicPr>
        <p:blipFill>
          <a:blip r:embed="rId5"/>
          <a:stretch>
            <a:fillRect/>
          </a:stretch>
        </p:blipFill>
        <p:spPr>
          <a:xfrm>
            <a:off x="2057400" y="5551800"/>
            <a:ext cx="209370" cy="468000"/>
          </a:xfrm>
          <a:prstGeom prst="rect">
            <a:avLst/>
          </a:prstGeom>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7: Calculating Classical </a:t>
            </a:r>
            <a:br>
              <a:rPr lang="en-US" dirty="0"/>
            </a:br>
            <a:r>
              <a:rPr dirty="0"/>
              <a:t>Probability</a:t>
            </a:r>
            <a:r>
              <a:rPr lang="en-US" dirty="0"/>
              <a:t>—Slide 1</a:t>
            </a:r>
            <a:endParaRPr dirty="0"/>
          </a:p>
        </p:txBody>
      </p:sp>
      <p:sp>
        <p:nvSpPr>
          <p:cNvPr id="3" name="Text Placeholder 2"/>
          <p:cNvSpPr>
            <a:spLocks noGrp="1"/>
          </p:cNvSpPr>
          <p:nvPr>
            <p:ph type="body" sz="quarter" idx="10"/>
          </p:nvPr>
        </p:nvSpPr>
        <p:spPr/>
        <p:txBody>
          <a:bodyPr>
            <a:normAutofit fontScale="92500" lnSpcReduction="10000"/>
          </a:bodyPr>
          <a:lstStyle/>
          <a:p>
            <a:r>
              <a:rPr sz="2800"/>
              <a:t>In biology we learn that many traits are genetic. One example is the shape of our hairline, which is either straight or has a V-shape, called a widow's peak. Each person has two alleles that make up their hairline shape gene—either a widow's peak allele or a straight hairline allele, one inherited from each parent. Suppose a child has a mother with a widow's peak allele and a straight hairline allele, and a father who has two straight hairline alleles. What is the probability that the child will have a straight hairline if the widow's peak allele is always dominant over the straight hairline allele? (Note that since the widow's peak is dominant, any gene containing the widow's peak allele will result in having a widow's peak.)</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Classical </a:t>
            </a:r>
            <a:br>
              <a:rPr lang="en-US" dirty="0"/>
            </a:br>
            <a:r>
              <a:rPr dirty="0"/>
              <a:t>Probability</a:t>
            </a:r>
            <a:r>
              <a:rPr lang="en-US" dirty="0"/>
              <a:t>—Slide 2</a:t>
            </a:r>
            <a:endParaRPr dirty="0"/>
          </a:p>
        </p:txBody>
      </p:sp>
      <p:sp>
        <p:nvSpPr>
          <p:cNvPr id="3" name="Text Placeholder 2"/>
          <p:cNvSpPr>
            <a:spLocks noGrp="1"/>
          </p:cNvSpPr>
          <p:nvPr>
            <p:ph type="body" sz="quarter" idx="10"/>
          </p:nvPr>
        </p:nvSpPr>
        <p:spPr/>
        <p:txBody>
          <a:bodyPr>
            <a:normAutofit fontScale="85000" lnSpcReduction="20000"/>
          </a:bodyPr>
          <a:lstStyle/>
          <a:p>
            <a:r>
              <a:rPr sz="2800" b="1"/>
              <a:t>Solution</a:t>
            </a:r>
          </a:p>
          <a:p>
            <a:r>
              <a:rPr sz="2800"/>
              <a:t>So far, we have listed the outcomes of an experiment in an orderly fashion by using a tree diagram. In biology, a Punnett square is commonly used to help list the outcomes of a genetic experiment. The mother's two alleles of a specific gene are listed along one side of a square, and the father's two alleles of the gene are listed along an adjacent side. The square is then filled in by writing the four possible combinations of alleles inherited—one from each parent.</a:t>
            </a:r>
          </a:p>
          <a:p>
            <a:r>
              <a:rPr sz="2800"/>
              <a:t>For this experiment, we will label a widow's peak allele with an uppercase W and a straight hairline allele with a lowercase w. The mother's gene will be labeled Ww since she has both a widow's peak and a straight hairline allele. The father, with two straight hairline alleles, will be labeled ww. These go on the outside of the Punnett square as shown.</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Classical </a:t>
            </a:r>
            <a:br>
              <a:rPr lang="en-US" dirty="0"/>
            </a:br>
            <a:r>
              <a:rPr dirty="0"/>
              <a:t>Probability</a:t>
            </a:r>
            <a:r>
              <a:rPr lang="en-US" dirty="0"/>
              <a:t>—Slide 3</a:t>
            </a:r>
            <a:endParaRPr dirty="0"/>
          </a:p>
        </p:txBody>
      </p:sp>
      <p:pic>
        <p:nvPicPr>
          <p:cNvPr id="5" name="Picture 4" descr="The table has two columns and two rows. The header of the columns is Father and the rows is Mother. From left to right the columns are labeled w, w. From top to bottom the rows are labeled W, w.">
            <a:extLst>
              <a:ext uri="{FF2B5EF4-FFF2-40B4-BE49-F238E27FC236}">
                <a16:creationId xmlns:a16="http://schemas.microsoft.com/office/drawing/2014/main" id="{926B2FAD-E205-49EC-A39D-37A2B604851B}"/>
              </a:ext>
            </a:extLst>
          </p:cNvPr>
          <p:cNvPicPr>
            <a:picLocks noChangeAspect="1"/>
          </p:cNvPicPr>
          <p:nvPr/>
        </p:nvPicPr>
        <p:blipFill>
          <a:blip r:embed="rId2"/>
          <a:srcRect b="10978"/>
          <a:stretch>
            <a:fillRect/>
          </a:stretch>
        </p:blipFill>
        <p:spPr>
          <a:xfrm>
            <a:off x="2342477" y="1029287"/>
            <a:ext cx="3767461" cy="1866313"/>
          </a:xfrm>
          <a:prstGeom prst="rect">
            <a:avLst/>
          </a:prstGeom>
        </p:spPr>
      </p:pic>
      <p:sp>
        <p:nvSpPr>
          <p:cNvPr id="10" name="TextBox 9">
            <a:extLst>
              <a:ext uri="{FF2B5EF4-FFF2-40B4-BE49-F238E27FC236}">
                <a16:creationId xmlns:a16="http://schemas.microsoft.com/office/drawing/2014/main" id="{A6C8DE95-CC76-224A-3A94-95D994B81A9E}"/>
              </a:ext>
            </a:extLst>
          </p:cNvPr>
          <p:cNvSpPr txBox="1"/>
          <p:nvPr/>
        </p:nvSpPr>
        <p:spPr>
          <a:xfrm>
            <a:off x="1600200" y="2754868"/>
            <a:ext cx="5943600" cy="369332"/>
          </a:xfrm>
          <a:prstGeom prst="rect">
            <a:avLst/>
          </a:prstGeom>
          <a:noFill/>
        </p:spPr>
        <p:txBody>
          <a:bodyPr wrap="square">
            <a:spAutoFit/>
          </a:bodyPr>
          <a:lstStyle/>
          <a:p>
            <a:pPr algn="ctr"/>
            <a:r>
              <a:rPr lang="en-IN" dirty="0"/>
              <a:t>Figure 6: Punnett Square for Hairline Genes</a:t>
            </a:r>
          </a:p>
        </p:txBody>
      </p:sp>
      <p:sp>
        <p:nvSpPr>
          <p:cNvPr id="6" name="TextBox 5">
            <a:extLst>
              <a:ext uri="{FF2B5EF4-FFF2-40B4-BE49-F238E27FC236}">
                <a16:creationId xmlns:a16="http://schemas.microsoft.com/office/drawing/2014/main" id="{548CF695-F3FE-B8EB-58F6-094DFD79824D}"/>
              </a:ext>
            </a:extLst>
          </p:cNvPr>
          <p:cNvSpPr txBox="1"/>
          <p:nvPr/>
        </p:nvSpPr>
        <p:spPr>
          <a:xfrm>
            <a:off x="457200" y="3106709"/>
            <a:ext cx="8229600" cy="923330"/>
          </a:xfrm>
          <a:prstGeom prst="rect">
            <a:avLst/>
          </a:prstGeom>
          <a:noFill/>
        </p:spPr>
        <p:txBody>
          <a:bodyPr wrap="square">
            <a:spAutoFit/>
          </a:bodyPr>
          <a:lstStyle/>
          <a:p>
            <a:r>
              <a:rPr lang="en-US" sz="1800" dirty="0"/>
              <a:t>Next, we fill in each section of the square by writing the possible combinations of alleles inherited—one from each parent. For instance, the top left section will have a W from the mother and a w from the father.</a:t>
            </a:r>
          </a:p>
        </p:txBody>
      </p:sp>
      <p:pic>
        <p:nvPicPr>
          <p:cNvPr id="7" name="Picture 6" descr="The table has two columns and two rows. The header of the columns is Father and the rows is Mother. From left to right, the columns are labeled w, w. From top to bottom the rows are labeled W, w. The row-wise entries in the table are as follows. Row 1: Ww, Ww. Row 2: ww, ww.">
            <a:extLst>
              <a:ext uri="{FF2B5EF4-FFF2-40B4-BE49-F238E27FC236}">
                <a16:creationId xmlns:a16="http://schemas.microsoft.com/office/drawing/2014/main" id="{CD9965D5-399A-402C-8535-643F91244A1C}"/>
              </a:ext>
            </a:extLst>
          </p:cNvPr>
          <p:cNvPicPr>
            <a:picLocks noChangeAspect="1"/>
          </p:cNvPicPr>
          <p:nvPr/>
        </p:nvPicPr>
        <p:blipFill>
          <a:blip r:embed="rId3"/>
          <a:srcRect b="13300"/>
          <a:stretch>
            <a:fillRect/>
          </a:stretch>
        </p:blipFill>
        <p:spPr>
          <a:xfrm>
            <a:off x="2928096" y="4022824"/>
            <a:ext cx="3171981" cy="1615976"/>
          </a:xfrm>
          <a:prstGeom prst="rect">
            <a:avLst/>
          </a:prstGeom>
        </p:spPr>
      </p:pic>
      <p:sp>
        <p:nvSpPr>
          <p:cNvPr id="11" name="TextBox 10">
            <a:extLst>
              <a:ext uri="{FF2B5EF4-FFF2-40B4-BE49-F238E27FC236}">
                <a16:creationId xmlns:a16="http://schemas.microsoft.com/office/drawing/2014/main" id="{E44FE6AF-CB71-F0F5-054C-C3E2ED18AD58}"/>
              </a:ext>
            </a:extLst>
          </p:cNvPr>
          <p:cNvSpPr txBox="1"/>
          <p:nvPr/>
        </p:nvSpPr>
        <p:spPr>
          <a:xfrm>
            <a:off x="1600200" y="5562600"/>
            <a:ext cx="5943600" cy="369332"/>
          </a:xfrm>
          <a:prstGeom prst="rect">
            <a:avLst/>
          </a:prstGeom>
          <a:noFill/>
        </p:spPr>
        <p:txBody>
          <a:bodyPr wrap="square">
            <a:spAutoFit/>
          </a:bodyPr>
          <a:lstStyle/>
          <a:p>
            <a:pPr algn="ctr"/>
            <a:r>
              <a:rPr lang="en-IN" dirty="0"/>
              <a:t>Figure 7: Punnett Square for Hairline Genes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7: Calculating Classical </a:t>
            </a:r>
            <a:br>
              <a:rPr lang="en-US" dirty="0"/>
            </a:br>
            <a:r>
              <a:rPr dirty="0"/>
              <a:t>Probability</a:t>
            </a:r>
            <a:r>
              <a:rPr lang="en-US" dirty="0"/>
              <a:t>—Slide 4</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600" dirty="0"/>
                  <a:t>So the four possibilities for the child's genes are </a:t>
                </a:r>
                <a14:m>
                  <m:oMath xmlns:m="http://schemas.openxmlformats.org/officeDocument/2006/math">
                    <m:d>
                      <m:dPr>
                        <m:begChr m:val="{"/>
                        <m:endChr m:val="}"/>
                        <m:ctrlPr>
                          <a:rPr sz="2600" i="1">
                            <a:latin typeface="Cambria Math" panose="02040503050406030204" pitchFamily="18" charset="0"/>
                          </a:rPr>
                        </m:ctrlPr>
                      </m:dPr>
                      <m:e>
                        <m:r>
                          <m:rPr>
                            <m:nor/>
                          </m:rPr>
                          <a:rPr sz="2600"/>
                          <m:t>Ww</m:t>
                        </m:r>
                        <m:r>
                          <m:rPr>
                            <m:nor/>
                          </m:rPr>
                          <a:rPr sz="2600"/>
                          <m:t>, </m:t>
                        </m:r>
                        <m:r>
                          <m:rPr>
                            <m:nor/>
                          </m:rPr>
                          <a:rPr sz="2600"/>
                          <m:t>Ww</m:t>
                        </m:r>
                        <m:r>
                          <m:rPr>
                            <m:nor/>
                          </m:rPr>
                          <a:rPr sz="2600"/>
                          <m:t>, </m:t>
                        </m:r>
                        <m:r>
                          <m:rPr>
                            <m:nor/>
                          </m:rPr>
                          <a:rPr sz="2600"/>
                          <m:t>ww</m:t>
                        </m:r>
                        <m:r>
                          <m:rPr>
                            <m:nor/>
                          </m:rPr>
                          <a:rPr sz="2600"/>
                          <m:t>, </m:t>
                        </m:r>
                        <m:r>
                          <m:rPr>
                            <m:nor/>
                          </m:rPr>
                          <a:rPr sz="2600"/>
                          <m:t>ww</m:t>
                        </m:r>
                      </m:e>
                    </m:d>
                  </m:oMath>
                </a14:m>
                <a:r>
                  <a:rPr sz="2600" dirty="0"/>
                  <a:t>. We are told that the widow's peak is dominant, so any gene containing the widow's peak allele, W, will result in having a widow's peak. That leaves two with only the straight hairline allele, </a:t>
                </a:r>
                <a14:m>
                  <m:oMath xmlns:m="http://schemas.openxmlformats.org/officeDocument/2006/math">
                    <m:d>
                      <m:dPr>
                        <m:begChr m:val="{"/>
                        <m:endChr m:val="}"/>
                        <m:ctrlPr>
                          <a:rPr sz="2600" i="1">
                            <a:latin typeface="Cambria Math" panose="02040503050406030204" pitchFamily="18" charset="0"/>
                          </a:rPr>
                        </m:ctrlPr>
                      </m:dPr>
                      <m:e>
                        <m:r>
                          <m:rPr>
                            <m:nor/>
                          </m:rPr>
                          <a:rPr sz="2600"/>
                          <m:t>ww</m:t>
                        </m:r>
                        <m:r>
                          <m:rPr>
                            <m:nor/>
                          </m:rPr>
                          <a:rPr sz="2600"/>
                          <m:t>, </m:t>
                        </m:r>
                        <m:r>
                          <m:rPr>
                            <m:nor/>
                          </m:rPr>
                          <a:rPr sz="2600"/>
                          <m:t>ww</m:t>
                        </m:r>
                      </m:e>
                    </m:d>
                  </m:oMath>
                </a14:m>
                <a:r>
                  <a:rPr sz="2600" dirty="0"/>
                  <a:t>. Thus, if </a:t>
                </a:r>
                <a:r>
                  <a:rPr lang="en-US" sz="2600" i="1" dirty="0"/>
                  <a:t>E</a:t>
                </a:r>
                <a:r>
                  <a:rPr sz="2600" dirty="0"/>
                  <a:t> is the event of the child having a straight hairline, then the probability that </a:t>
                </a:r>
                <a:r>
                  <a:rPr lang="en-US" sz="2600" i="1" dirty="0"/>
                  <a:t>E</a:t>
                </a:r>
                <a:r>
                  <a:rPr sz="2600" dirty="0"/>
                  <a:t> occurs is calculated as follows.</a:t>
                </a:r>
              </a:p>
              <a:p>
                <a:pPr algn="ctr">
                  <a:defRPr sz="2800"/>
                </a:pPr>
                <a:endParaRPr lang="en-US" sz="2600" dirty="0"/>
              </a:p>
              <a:p>
                <a:pPr algn="ctr">
                  <a:defRPr sz="2800"/>
                </a:pPr>
                <a:endParaRPr sz="26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982" r="-741"/>
                </a:stretch>
              </a:blipFill>
            </p:spPr>
            <p:txBody>
              <a:bodyPr/>
              <a:lstStyle/>
              <a:p>
                <a:r>
                  <a:rPr lang="en-IN">
                    <a:noFill/>
                  </a:rPr>
                  <a:t> </a:t>
                </a:r>
              </a:p>
            </p:txBody>
          </p:sp>
        </mc:Fallback>
      </mc:AlternateContent>
      <p:pic>
        <p:nvPicPr>
          <p:cNvPr id="6" name="Picture 5" descr="P of open parenthesis straight hairline close parenthesis equals n of E divided by n of S equals 2 divided by 4 equals 0 point 5">
            <a:extLst>
              <a:ext uri="{FF2B5EF4-FFF2-40B4-BE49-F238E27FC236}">
                <a16:creationId xmlns:a16="http://schemas.microsoft.com/office/drawing/2014/main" id="{70827519-0DA1-DFFF-F78E-01514CE861E3}"/>
              </a:ext>
            </a:extLst>
          </p:cNvPr>
          <p:cNvPicPr>
            <a:picLocks noChangeAspect="1"/>
          </p:cNvPicPr>
          <p:nvPr/>
        </p:nvPicPr>
        <p:blipFill>
          <a:blip r:embed="rId3"/>
          <a:stretch>
            <a:fillRect/>
          </a:stretch>
        </p:blipFill>
        <p:spPr>
          <a:xfrm>
            <a:off x="1752600" y="3962400"/>
            <a:ext cx="5208653" cy="1044000"/>
          </a:xfrm>
          <a:prstGeom prst="rect">
            <a:avLst/>
          </a:prstGeom>
        </p:spPr>
      </p:pic>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3593784E-EB35-90DC-2E58-258E69B5F88A}"/>
                  </a:ext>
                </a:extLst>
              </p:cNvPr>
              <p:cNvSpPr txBox="1"/>
              <p:nvPr/>
            </p:nvSpPr>
            <p:spPr>
              <a:xfrm>
                <a:off x="457200" y="5144336"/>
                <a:ext cx="8229600" cy="892552"/>
              </a:xfrm>
              <a:prstGeom prst="rect">
                <a:avLst/>
              </a:prstGeom>
              <a:noFill/>
            </p:spPr>
            <p:txBody>
              <a:bodyPr wrap="square">
                <a:spAutoFit/>
              </a:bodyPr>
              <a:lstStyle/>
              <a:p>
                <a:pPr>
                  <a:defRPr sz="2800"/>
                </a:pPr>
                <a:r>
                  <a:rPr lang="en-US" sz="2600" dirty="0"/>
                  <a:t>This means that the child has a </a:t>
                </a:r>
                <a14:m>
                  <m:oMath xmlns:m="http://schemas.openxmlformats.org/officeDocument/2006/math">
                    <m:r>
                      <a:rPr lang="en-US" sz="2600">
                        <a:latin typeface="Cambria Math" panose="02040503050406030204" pitchFamily="18" charset="0"/>
                      </a:rPr>
                      <m:t>50</m:t>
                    </m:r>
                    <m:r>
                      <a:rPr lang="en-US" sz="2600">
                        <a:latin typeface="Cambria Math" panose="02040503050406030204" pitchFamily="18" charset="0"/>
                      </a:rPr>
                      <m:t>%</m:t>
                    </m:r>
                  </m:oMath>
                </a14:m>
                <a:r>
                  <a:rPr lang="en-US" sz="2600" dirty="0"/>
                  <a:t> chance of having a straight hairline.</a:t>
                </a:r>
              </a:p>
            </p:txBody>
          </p:sp>
        </mc:Choice>
        <mc:Fallback xmlns="">
          <p:sp>
            <p:nvSpPr>
              <p:cNvPr id="8" name="TextBox 7">
                <a:extLst>
                  <a:ext uri="{FF2B5EF4-FFF2-40B4-BE49-F238E27FC236}">
                    <a16:creationId xmlns:a16="http://schemas.microsoft.com/office/drawing/2014/main" id="{3593784E-EB35-90DC-2E58-258E69B5F88A}"/>
                  </a:ext>
                </a:extLst>
              </p:cNvPr>
              <p:cNvSpPr txBox="1">
                <a:spLocks noRot="1" noChangeAspect="1" noMove="1" noResize="1" noEditPoints="1" noAdjustHandles="1" noChangeArrowheads="1" noChangeShapeType="1" noTextEdit="1"/>
              </p:cNvSpPr>
              <p:nvPr/>
            </p:nvSpPr>
            <p:spPr>
              <a:xfrm>
                <a:off x="457200" y="5144336"/>
                <a:ext cx="8229600" cy="892552"/>
              </a:xfrm>
              <a:prstGeom prst="rect">
                <a:avLst/>
              </a:prstGeom>
              <a:blipFill>
                <a:blip r:embed="rId4"/>
                <a:stretch>
                  <a:fillRect l="-1333" t="-5479" b="-17123"/>
                </a:stretch>
              </a:blipFill>
            </p:spPr>
            <p:txBody>
              <a:bodyPr/>
              <a:lstStyle/>
              <a:p>
                <a:r>
                  <a:rPr lang="en-IN">
                    <a:noFill/>
                  </a:rPr>
                  <a:t> </a:t>
                </a:r>
              </a:p>
            </p:txBody>
          </p:sp>
        </mc:Fallback>
      </mc:AlternateContent>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5</a:t>
            </a:r>
            <a:endParaRPr dirty="0"/>
          </a:p>
        </p:txBody>
      </p:sp>
      <p:sp>
        <p:nvSpPr>
          <p:cNvPr id="3" name="Text Placeholder 2"/>
          <p:cNvSpPr>
            <a:spLocks noGrp="1"/>
          </p:cNvSpPr>
          <p:nvPr>
            <p:ph type="body" sz="quarter" idx="10"/>
          </p:nvPr>
        </p:nvSpPr>
        <p:spPr/>
        <p:txBody>
          <a:bodyPr>
            <a:normAutofit/>
          </a:bodyPr>
          <a:lstStyle/>
          <a:p>
            <a:r>
              <a:rPr sz="2800"/>
              <a:t>A gene consists of two alleles, one from each parent.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Mathematical Milestone</a:t>
            </a:r>
          </a:p>
        </p:txBody>
      </p:sp>
      <p:sp>
        <p:nvSpPr>
          <p:cNvPr id="3" name="Text Placeholder 2"/>
          <p:cNvSpPr>
            <a:spLocks noGrp="1"/>
          </p:cNvSpPr>
          <p:nvPr>
            <p:ph type="body" sz="quarter" idx="10"/>
          </p:nvPr>
        </p:nvSpPr>
        <p:spPr/>
        <p:txBody>
          <a:bodyPr>
            <a:normAutofit/>
          </a:bodyPr>
          <a:lstStyle/>
          <a:p>
            <a:r>
              <a:rPr sz="2800" dirty="0"/>
              <a:t>Reginald Punnett (1875–1967) was a British geneticist who developed the diagram discussed in Example 7, which is named after him, called the Punnett square. He is also known for cofounding the Journal of Genetics and writing one of the first textbooks on genetics.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8: Classical vs. Experimental Probability</a:t>
            </a:r>
            <a:r>
              <a:rPr lang="en-US" dirty="0"/>
              <a:t>—Slide 1</a:t>
            </a:r>
            <a:endParaRPr dirty="0"/>
          </a:p>
        </p:txBody>
      </p:sp>
      <p:sp>
        <p:nvSpPr>
          <p:cNvPr id="3" name="Text Placeholder 2"/>
          <p:cNvSpPr>
            <a:spLocks noGrp="1"/>
          </p:cNvSpPr>
          <p:nvPr>
            <p:ph type="body" sz="quarter" idx="10"/>
          </p:nvPr>
        </p:nvSpPr>
        <p:spPr>
          <a:xfrm>
            <a:off x="457200" y="1029287"/>
            <a:ext cx="8382000" cy="4967067"/>
          </a:xfrm>
        </p:spPr>
        <p:txBody>
          <a:bodyPr>
            <a:normAutofit fontScale="92500" lnSpcReduction="10000"/>
          </a:bodyPr>
          <a:lstStyle/>
          <a:p>
            <a:r>
              <a:rPr sz="2800" dirty="0"/>
              <a:t>Determine if the scenarios given are examples of classical or experimental probability.</a:t>
            </a:r>
          </a:p>
          <a:p>
            <a:pPr marL="542925" indent="-542925">
              <a:defRPr sz="2800"/>
            </a:pPr>
            <a:r>
              <a:rPr lang="en-US" dirty="0"/>
              <a:t>a.	</a:t>
            </a:r>
            <a:r>
              <a:rPr dirty="0"/>
              <a:t>​</a:t>
            </a:r>
            <a:r>
              <a:rPr sz="2800" dirty="0"/>
              <a:t>Katie is curious about her chances of winning an e-reader from the student government association. She polled her friends to find out how many of them filled out the survey to be entered in the contest.</a:t>
            </a:r>
          </a:p>
          <a:p>
            <a:pPr marL="542925" indent="-542925">
              <a:defRPr sz="2800"/>
            </a:pPr>
            <a:r>
              <a:rPr lang="en-US" dirty="0"/>
              <a:t>b.</a:t>
            </a:r>
            <a:r>
              <a:rPr dirty="0"/>
              <a:t>​</a:t>
            </a:r>
            <a:r>
              <a:rPr lang="en-US" dirty="0"/>
              <a:t>	</a:t>
            </a:r>
            <a:r>
              <a:rPr sz="2800" dirty="0"/>
              <a:t>Tristan is interested in his chances of winning at the blackjack table. He determines the probability of what his next card will be by knowing the cards that have already been played.</a:t>
            </a:r>
          </a:p>
          <a:p>
            <a:pPr marL="542925" indent="-542925">
              <a:defRPr sz="2800"/>
            </a:pPr>
            <a:r>
              <a:rPr lang="en-US" dirty="0"/>
              <a:t>c.	</a:t>
            </a:r>
            <a:r>
              <a:rPr dirty="0"/>
              <a:t>​</a:t>
            </a:r>
            <a:r>
              <a:rPr sz="2800" dirty="0"/>
              <a:t>Based on the recent United States Census, the local government estimates the amount of growth the community will experience in the coming years.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dirty="0"/>
              <a:t>Example 8: Classical vs. Experimental Probability</a:t>
            </a:r>
            <a:r>
              <a:rPr lang="en-US" dirty="0"/>
              <a:t>—Slide 2</a:t>
            </a:r>
            <a:endParaRPr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542925" indent="-542925">
              <a:defRPr sz="2800"/>
            </a:pPr>
            <a:r>
              <a:rPr lang="en-US" dirty="0"/>
              <a:t>a.</a:t>
            </a:r>
            <a:r>
              <a:rPr dirty="0"/>
              <a:t>​</a:t>
            </a:r>
            <a:r>
              <a:rPr lang="en-US" dirty="0"/>
              <a:t>	</a:t>
            </a:r>
            <a:r>
              <a:rPr sz="2800" dirty="0"/>
              <a:t>Because Katie is conducting an informal survey and not all students are included, the probability is experimental.</a:t>
            </a:r>
          </a:p>
          <a:p>
            <a:pPr marL="542925" indent="-542925">
              <a:defRPr sz="2800"/>
            </a:pPr>
            <a:r>
              <a:rPr lang="en-US" dirty="0"/>
              <a:t>b.</a:t>
            </a:r>
            <a:r>
              <a:rPr dirty="0"/>
              <a:t>​</a:t>
            </a:r>
            <a:r>
              <a:rPr lang="en-US" dirty="0"/>
              <a:t>	</a:t>
            </a:r>
            <a:r>
              <a:rPr sz="2800" dirty="0"/>
              <a:t>This is an example of classical probability since </a:t>
            </a:r>
            <a:r>
              <a:rPr lang="en-IN" sz="2800" i="1" dirty="0"/>
              <a:t>all</a:t>
            </a:r>
            <a:r>
              <a:rPr sz="2800" dirty="0"/>
              <a:t> cards have an equal chance of being dealt at the beginning, and Tristan adjusts his chances by accounting for those cards that have already been drawn.</a:t>
            </a:r>
          </a:p>
          <a:p>
            <a:pPr marL="542925" indent="-542925">
              <a:defRPr sz="2800"/>
            </a:pPr>
            <a:r>
              <a:rPr lang="en-US" dirty="0"/>
              <a:t>c.</a:t>
            </a:r>
            <a:r>
              <a:rPr dirty="0"/>
              <a:t>​</a:t>
            </a:r>
            <a:r>
              <a:rPr lang="en-US" dirty="0"/>
              <a:t>	</a:t>
            </a:r>
            <a:r>
              <a:rPr sz="2800" dirty="0"/>
              <a:t>Since the United States Census is actually an incomplete count, any probability calculated from it would be experimental.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Probability</a:t>
            </a:r>
            <a:r>
              <a:rPr lang="en-US" dirty="0"/>
              <a:t> Terminology</a:t>
            </a:r>
            <a:endParaRPr dirty="0"/>
          </a:p>
        </p:txBody>
      </p:sp>
      <p:sp>
        <p:nvSpPr>
          <p:cNvPr id="3" name="Text Placeholder 2"/>
          <p:cNvSpPr>
            <a:spLocks noGrp="1"/>
          </p:cNvSpPr>
          <p:nvPr>
            <p:ph type="body" sz="quarter" idx="10"/>
          </p:nvPr>
        </p:nvSpPr>
        <p:spPr/>
        <p:txBody>
          <a:bodyPr>
            <a:normAutofit fontScale="92500" lnSpcReduction="20000"/>
          </a:bodyPr>
          <a:lstStyle/>
          <a:p>
            <a:pPr algn="ctr">
              <a:defRPr sz="2800" b="1"/>
            </a:pPr>
            <a:endParaRPr sz="1200" dirty="0"/>
          </a:p>
          <a:p>
            <a:pPr>
              <a:defRPr b="1"/>
            </a:pPr>
            <a:r>
              <a:rPr sz="2300" dirty="0"/>
              <a:t>Probability</a:t>
            </a:r>
          </a:p>
          <a:p>
            <a:r>
              <a:rPr sz="2300" dirty="0"/>
              <a:t>The </a:t>
            </a:r>
            <a:r>
              <a:rPr sz="2300" b="1" dirty="0"/>
              <a:t>probability</a:t>
            </a:r>
            <a:r>
              <a:rPr sz="2300" dirty="0"/>
              <a:t> of something occurring is a number between </a:t>
            </a:r>
            <a:r>
              <a:rPr sz="2300" dirty="0">
                <a:latin typeface="Cambria Math"/>
              </a:rPr>
              <a:t>0</a:t>
            </a:r>
            <a:r>
              <a:rPr sz="2300" dirty="0"/>
              <a:t> and </a:t>
            </a:r>
            <a:r>
              <a:rPr sz="2300" dirty="0">
                <a:latin typeface="Cambria Math"/>
              </a:rPr>
              <a:t>1</a:t>
            </a:r>
            <a:r>
              <a:rPr sz="2300" dirty="0"/>
              <a:t>, inclusive, that represents how likely the event is to occur. If an event cannot occur its probability is </a:t>
            </a:r>
            <a:r>
              <a:rPr sz="2300" dirty="0">
                <a:latin typeface="Cambria Math"/>
              </a:rPr>
              <a:t>0</a:t>
            </a:r>
            <a:r>
              <a:rPr sz="2300" dirty="0"/>
              <a:t>. If an event is certain to happen its probability is </a:t>
            </a:r>
            <a:r>
              <a:rPr sz="2300" dirty="0">
                <a:latin typeface="Cambria Math"/>
              </a:rPr>
              <a:t>1</a:t>
            </a:r>
            <a:r>
              <a:rPr sz="2300" dirty="0"/>
              <a:t>.</a:t>
            </a:r>
            <a:endParaRPr lang="en-US" sz="2300" dirty="0"/>
          </a:p>
          <a:p>
            <a:endParaRPr sz="1100" dirty="0"/>
          </a:p>
          <a:p>
            <a:pPr>
              <a:defRPr b="1"/>
            </a:pPr>
            <a:r>
              <a:rPr sz="2300" dirty="0"/>
              <a:t>Probability Experiment</a:t>
            </a:r>
          </a:p>
          <a:p>
            <a:r>
              <a:rPr sz="2300" dirty="0"/>
              <a:t>A </a:t>
            </a:r>
            <a:r>
              <a:rPr sz="2300" b="1" dirty="0"/>
              <a:t>probability experiment</a:t>
            </a:r>
            <a:r>
              <a:rPr sz="2300" dirty="0"/>
              <a:t>, or a </a:t>
            </a:r>
            <a:r>
              <a:rPr sz="2300" i="1" dirty="0"/>
              <a:t>trial</a:t>
            </a:r>
            <a:r>
              <a:rPr sz="2300" dirty="0"/>
              <a:t>, is any process with a result determined by chance.</a:t>
            </a:r>
            <a:endParaRPr lang="en-US" sz="2300" dirty="0"/>
          </a:p>
          <a:p>
            <a:endParaRPr sz="1200" dirty="0"/>
          </a:p>
          <a:p>
            <a:pPr>
              <a:defRPr b="1"/>
            </a:pPr>
            <a:r>
              <a:rPr sz="2300" dirty="0"/>
              <a:t>Outcome</a:t>
            </a:r>
          </a:p>
          <a:p>
            <a:r>
              <a:rPr sz="2300" dirty="0"/>
              <a:t>Each individual result that is possible for a probability experiment is an </a:t>
            </a:r>
            <a:r>
              <a:rPr sz="2300" b="1" dirty="0"/>
              <a:t>outcome</a:t>
            </a:r>
            <a:r>
              <a:rPr sz="2300" dirty="0"/>
              <a:t>.</a:t>
            </a:r>
            <a:endParaRPr lang="en-US" sz="2300" dirty="0"/>
          </a:p>
          <a:p>
            <a:endParaRPr sz="1200" dirty="0"/>
          </a:p>
          <a:p>
            <a:pPr>
              <a:defRPr b="1"/>
            </a:pPr>
            <a:r>
              <a:rPr sz="2300" dirty="0"/>
              <a:t>Sample Space</a:t>
            </a:r>
          </a:p>
          <a:p>
            <a:r>
              <a:rPr sz="2300" dirty="0"/>
              <a:t>The </a:t>
            </a:r>
            <a:r>
              <a:rPr sz="2300" b="1" dirty="0"/>
              <a:t>sample space</a:t>
            </a:r>
            <a:r>
              <a:rPr sz="2300" dirty="0"/>
              <a:t> is the set of all possible outcomes for a given probability experiment.</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Helpful Hint</a:t>
            </a:r>
            <a:r>
              <a:rPr lang="en-US" dirty="0"/>
              <a:t> 3</a:t>
            </a:r>
            <a:endParaRPr dirty="0"/>
          </a:p>
        </p:txBody>
      </p:sp>
      <p:sp>
        <p:nvSpPr>
          <p:cNvPr id="3" name="Text Placeholder 2"/>
          <p:cNvSpPr>
            <a:spLocks noGrp="1"/>
          </p:cNvSpPr>
          <p:nvPr>
            <p:ph type="body" sz="quarter" idx="10"/>
          </p:nvPr>
        </p:nvSpPr>
        <p:spPr/>
        <p:txBody>
          <a:bodyPr>
            <a:normAutofit/>
          </a:bodyPr>
          <a:lstStyle/>
          <a:p>
            <a:r>
              <a:rPr sz="2800"/>
              <a:t>The sample space is the set of outcomes for an experiment, not the number of outcomes.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1: Determining Sample Spaces</a:t>
            </a:r>
          </a:p>
        </p:txBody>
      </p:sp>
      <p:sp>
        <p:nvSpPr>
          <p:cNvPr id="3" name="Text Placeholder 2"/>
          <p:cNvSpPr>
            <a:spLocks noGrp="1"/>
          </p:cNvSpPr>
          <p:nvPr>
            <p:ph type="body" sz="quarter" idx="10"/>
          </p:nvPr>
        </p:nvSpPr>
        <p:spPr>
          <a:xfrm>
            <a:off x="457200" y="1029288"/>
            <a:ext cx="8229600" cy="4914312"/>
          </a:xfrm>
        </p:spPr>
        <p:txBody>
          <a:bodyPr>
            <a:normAutofit/>
          </a:bodyPr>
          <a:lstStyle/>
          <a:p>
            <a:r>
              <a:rPr sz="1800" dirty="0"/>
              <a:t>Identify the sample space for each of the following experiments.</a:t>
            </a:r>
          </a:p>
          <a:p>
            <a:pPr marL="542925" indent="-542925">
              <a:defRPr sz="2800"/>
            </a:pPr>
            <a:r>
              <a:rPr lang="en-US" sz="1800" dirty="0"/>
              <a:t>a.</a:t>
            </a:r>
            <a:r>
              <a:rPr sz="1800" dirty="0"/>
              <a:t>​</a:t>
            </a:r>
            <a:r>
              <a:rPr lang="en-US" sz="1800" dirty="0"/>
              <a:t>	</a:t>
            </a:r>
            <a:r>
              <a:rPr sz="1800" dirty="0"/>
              <a:t>Rolling a single fair six-sided die</a:t>
            </a:r>
          </a:p>
          <a:p>
            <a:pPr marL="542925" indent="-542925">
              <a:defRPr sz="2800"/>
            </a:pPr>
            <a:r>
              <a:rPr lang="en-US" sz="1800" dirty="0"/>
              <a:t>b.</a:t>
            </a:r>
            <a:r>
              <a:rPr sz="1800" dirty="0"/>
              <a:t>​</a:t>
            </a:r>
            <a:r>
              <a:rPr lang="en-US" sz="1800" dirty="0"/>
              <a:t>	</a:t>
            </a:r>
            <a:r>
              <a:rPr sz="1800" dirty="0"/>
              <a:t>Seat assignments on an airplane where the row options are aisle (A) or window (W), and the section options are business class (B) or economy class (E)</a:t>
            </a:r>
            <a:endParaRPr lang="en-US" sz="1800" dirty="0"/>
          </a:p>
          <a:p>
            <a:r>
              <a:rPr lang="en-US" sz="1800" b="1" dirty="0"/>
              <a:t>Solution</a:t>
            </a:r>
          </a:p>
          <a:p>
            <a:pPr marL="542925" indent="-542925">
              <a:defRPr sz="2800"/>
            </a:pPr>
            <a:r>
              <a:rPr lang="en-US" sz="1800" dirty="0"/>
              <a:t>a​.	The sample space consists of all of the possible outcomes of rolling a fair die. It can land on any of the six sides of the die. Therefore, the sample space is the following.</a:t>
            </a:r>
          </a:p>
          <a:p>
            <a:pPr marL="542925" indent="-542925">
              <a:defRPr sz="2800"/>
            </a:pPr>
            <a:endParaRPr lang="en-IN" sz="1800" dirty="0"/>
          </a:p>
          <a:p>
            <a:pPr marL="542925" indent="-542925">
              <a:defRPr sz="2800"/>
            </a:pPr>
            <a:endParaRPr lang="en-US" sz="1800" dirty="0"/>
          </a:p>
          <a:p>
            <a:pPr marL="514350" indent="-514350">
              <a:buFont typeface="+mj-lt"/>
              <a:buAutoNum type="alphaLcPeriod"/>
              <a:defRPr sz="2800"/>
            </a:pPr>
            <a:endParaRPr lang="en-US" sz="1800" dirty="0"/>
          </a:p>
          <a:p>
            <a:pPr marL="514350" indent="-514350">
              <a:buFont typeface="+mj-lt"/>
              <a:buAutoNum type="alphaLcPeriod"/>
              <a:defRPr sz="2800"/>
            </a:pPr>
            <a:endParaRPr lang="en-US" sz="1800" dirty="0"/>
          </a:p>
          <a:p>
            <a:pPr marL="542925" indent="-542925">
              <a:defRPr sz="2800"/>
            </a:pPr>
            <a:endParaRPr lang="en-US" sz="1800" dirty="0"/>
          </a:p>
        </p:txBody>
      </p:sp>
      <p:pic>
        <p:nvPicPr>
          <p:cNvPr id="4" name="Picture 3" descr="A set of sample space. Sample space = {face of a die with 1 dot, the face of a die with 2 dots, the face of a die with 3 dots, the face of a die with 4 dots, the face of a die with 5 dots, the face of a die with 6 dots}.">
            <a:extLst>
              <a:ext uri="{FF2B5EF4-FFF2-40B4-BE49-F238E27FC236}">
                <a16:creationId xmlns:a16="http://schemas.microsoft.com/office/drawing/2014/main" id="{20D595C1-99EA-4142-8854-DFBD10EB8A36}"/>
              </a:ext>
            </a:extLst>
          </p:cNvPr>
          <p:cNvPicPr>
            <a:picLocks noChangeAspect="1"/>
          </p:cNvPicPr>
          <p:nvPr/>
        </p:nvPicPr>
        <p:blipFill>
          <a:blip r:embed="rId2"/>
          <a:stretch>
            <a:fillRect/>
          </a:stretch>
        </p:blipFill>
        <p:spPr>
          <a:xfrm>
            <a:off x="1905000" y="3505200"/>
            <a:ext cx="4734586" cy="619211"/>
          </a:xfrm>
          <a:prstGeom prst="rect">
            <a:avLst/>
          </a:prstGeom>
        </p:spPr>
      </p:pic>
      <p:sp>
        <p:nvSpPr>
          <p:cNvPr id="6" name="TextBox 5">
            <a:extLst>
              <a:ext uri="{FF2B5EF4-FFF2-40B4-BE49-F238E27FC236}">
                <a16:creationId xmlns:a16="http://schemas.microsoft.com/office/drawing/2014/main" id="{73095AA5-BAE1-D08E-801C-26073C99660C}"/>
              </a:ext>
            </a:extLst>
          </p:cNvPr>
          <p:cNvSpPr txBox="1"/>
          <p:nvPr/>
        </p:nvSpPr>
        <p:spPr>
          <a:xfrm>
            <a:off x="457200" y="4191000"/>
            <a:ext cx="8229600" cy="1200329"/>
          </a:xfrm>
          <a:prstGeom prst="rect">
            <a:avLst/>
          </a:prstGeom>
          <a:noFill/>
        </p:spPr>
        <p:txBody>
          <a:bodyPr wrap="square">
            <a:spAutoFit/>
          </a:bodyPr>
          <a:lstStyle/>
          <a:p>
            <a:pPr marL="542925" indent="-542925">
              <a:defRPr sz="2800"/>
            </a:pPr>
            <a:r>
              <a:rPr lang="en-IN" sz="1800" dirty="0"/>
              <a:t>b.	The sample space consists of all possible seat assignments. Each outcome is comprised of a seat position in the row and a section in the plane. For example, an aisle seat (A) in the business class (B) could be denoted AB. Using this notation, the sample space can be written as follows.</a:t>
            </a:r>
          </a:p>
        </p:txBody>
      </p:sp>
      <p:pic>
        <p:nvPicPr>
          <p:cNvPr id="7" name="Picture 6" descr="Sample Space equals the set of A B, A E, W B, W E.">
            <a:extLst>
              <a:ext uri="{FF2B5EF4-FFF2-40B4-BE49-F238E27FC236}">
                <a16:creationId xmlns:a16="http://schemas.microsoft.com/office/drawing/2014/main" id="{950D7E59-5695-E75B-3117-B58D2E25D6D2}"/>
              </a:ext>
            </a:extLst>
          </p:cNvPr>
          <p:cNvPicPr>
            <a:picLocks noChangeAspect="1"/>
          </p:cNvPicPr>
          <p:nvPr/>
        </p:nvPicPr>
        <p:blipFill>
          <a:blip r:embed="rId3"/>
          <a:stretch>
            <a:fillRect/>
          </a:stretch>
        </p:blipFill>
        <p:spPr>
          <a:xfrm>
            <a:off x="3039586" y="5476968"/>
            <a:ext cx="3600000" cy="38431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Skill Check 1</a:t>
            </a:r>
          </a:p>
        </p:txBody>
      </p:sp>
      <p:sp>
        <p:nvSpPr>
          <p:cNvPr id="3" name="Text Placeholder 2"/>
          <p:cNvSpPr>
            <a:spLocks noGrp="1"/>
          </p:cNvSpPr>
          <p:nvPr>
            <p:ph type="body" sz="quarter" idx="10"/>
          </p:nvPr>
        </p:nvSpPr>
        <p:spPr/>
        <p:txBody>
          <a:bodyPr>
            <a:normAutofit/>
          </a:bodyPr>
          <a:lstStyle/>
          <a:p>
            <a:r>
              <a:rPr lang="en-US" sz="2800" dirty="0"/>
              <a:t>Identify the sample space for tossing two coins together, where H is heads and T is tails.</a:t>
            </a:r>
          </a:p>
          <a:p>
            <a:endParaRPr lang="en-US" sz="2800" dirty="0"/>
          </a:p>
          <a:p>
            <a:r>
              <a:rPr lang="en-US" sz="2800" dirty="0"/>
              <a:t>Answer: {HH, HT, TT, TH}</a:t>
            </a:r>
            <a:endParaRPr sz="2800" dirty="0">
              <a:latin typeface="Calibri" panose="020F0502020204030204" pitchFamily="34" charset="0"/>
            </a:endParaRPr>
          </a:p>
        </p:txBody>
      </p:sp>
    </p:spTree>
    <p:extLst>
      <p:ext uri="{BB962C8B-B14F-4D97-AF65-F5344CB8AC3E}">
        <p14:creationId xmlns:p14="http://schemas.microsoft.com/office/powerpoint/2010/main" val="346244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Tree Diagram</a:t>
            </a:r>
          </a:p>
        </p:txBody>
      </p:sp>
      <p:sp>
        <p:nvSpPr>
          <p:cNvPr id="3" name="Text Placeholder 2"/>
          <p:cNvSpPr>
            <a:spLocks noGrp="1"/>
          </p:cNvSpPr>
          <p:nvPr>
            <p:ph type="body" sz="quarter" idx="10"/>
          </p:nvPr>
        </p:nvSpPr>
        <p:spPr/>
        <p:txBody>
          <a:bodyPr>
            <a:normAutofit/>
          </a:bodyPr>
          <a:lstStyle/>
          <a:p>
            <a:r>
              <a:rPr sz="2800" dirty="0"/>
              <a:t>A </a:t>
            </a:r>
            <a:r>
              <a:rPr sz="2800" b="1" dirty="0"/>
              <a:t>tree diagram</a:t>
            </a:r>
            <a:r>
              <a:rPr sz="2800" dirty="0"/>
              <a:t> uses branches to indicate all possible outcomes at each stage for an experiment. Each path of branches in a tree diagram indicates a single possible outcome for the experiment.</a:t>
            </a:r>
          </a:p>
          <a:p>
            <a:endParaRP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a:t>Example 2: Using a Tree Diagram to Determine a Sample Space</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r>
                  <a:rPr sz="2800" dirty="0"/>
                  <a:t>You are consider buying a new smartwatch. Suppose you have the following options to choose from.</a:t>
                </a:r>
              </a:p>
              <a:p>
                <a:pPr marL="514350" indent="-514350">
                  <a:buFont typeface="+mj-lt"/>
                  <a:buChar char="•"/>
                  <a:defRPr sz="2800"/>
                </a:pPr>
                <a:r>
                  <a:rPr dirty="0"/>
                  <a:t>​</a:t>
                </a:r>
                <a:r>
                  <a:rPr sz="2800" dirty="0"/>
                  <a:t>Face Size: </a:t>
                </a:r>
                <a14:m>
                  <m:oMath xmlns:m="http://schemas.openxmlformats.org/officeDocument/2006/math">
                    <m:r>
                      <a:rPr>
                        <a:latin typeface="Cambria Math" panose="02040503050406030204" pitchFamily="18" charset="0"/>
                      </a:rPr>
                      <m:t>40</m:t>
                    </m:r>
                    <m:r>
                      <m:rPr>
                        <m:nor/>
                      </m:rPr>
                      <a:rPr/>
                      <m:t> </m:t>
                    </m:r>
                    <m:r>
                      <m:rPr>
                        <m:sty m:val="p"/>
                      </m:rPr>
                      <a:rPr>
                        <a:latin typeface="Cambria Math" panose="02040503050406030204" pitchFamily="18" charset="0"/>
                      </a:rPr>
                      <m:t>mm</m:t>
                    </m:r>
                  </m:oMath>
                </a14:m>
                <a:r>
                  <a:rPr sz="2800" dirty="0"/>
                  <a:t>, </a:t>
                </a:r>
                <a14:m>
                  <m:oMath xmlns:m="http://schemas.openxmlformats.org/officeDocument/2006/math">
                    <m:r>
                      <a:rPr>
                        <a:latin typeface="Cambria Math" panose="02040503050406030204" pitchFamily="18" charset="0"/>
                      </a:rPr>
                      <m:t>44</m:t>
                    </m:r>
                    <m:r>
                      <m:rPr>
                        <m:nor/>
                      </m:rPr>
                      <a:rPr/>
                      <m:t> </m:t>
                    </m:r>
                    <m:r>
                      <m:rPr>
                        <m:sty m:val="p"/>
                      </m:rPr>
                      <a:rPr>
                        <a:latin typeface="Cambria Math" panose="02040503050406030204" pitchFamily="18" charset="0"/>
                      </a:rPr>
                      <m:t>mm</m:t>
                    </m:r>
                  </m:oMath>
                </a14:m>
                <a:endParaRPr sz="2800" dirty="0"/>
              </a:p>
              <a:p>
                <a:pPr marL="514350" indent="-514350">
                  <a:buFont typeface="+mj-lt"/>
                  <a:buChar char="•"/>
                  <a:defRPr sz="2800"/>
                </a:pPr>
                <a:r>
                  <a:rPr dirty="0"/>
                  <a:t>​</a:t>
                </a:r>
                <a:r>
                  <a:rPr sz="2800" dirty="0"/>
                  <a:t>Case: Aluminum, Stainless Steel, Titanium, Ceramic</a:t>
                </a:r>
              </a:p>
              <a:p>
                <a:pPr marL="514350" indent="-514350">
                  <a:buFont typeface="+mj-lt"/>
                  <a:buChar char="•"/>
                  <a:defRPr sz="2800"/>
                </a:pPr>
                <a:r>
                  <a:rPr dirty="0"/>
                  <a:t>​</a:t>
                </a:r>
                <a:r>
                  <a:rPr sz="2800" dirty="0"/>
                  <a:t>Band: Rubber Sports Band, Fabric Sports Band, Leather, Stainless Steel</a:t>
                </a:r>
              </a:p>
              <a:p>
                <a:r>
                  <a:rPr sz="2800" dirty="0"/>
                  <a:t>Use a tree diagram to determine the sample space for possible watch choices.</a:t>
                </a:r>
                <a:endParaRPr lang="en-US" sz="2800" dirty="0"/>
              </a:p>
              <a:p>
                <a:r>
                  <a:rPr lang="en-US" sz="2800" b="1" dirty="0"/>
                  <a:t>Solution</a:t>
                </a:r>
              </a:p>
              <a:p>
                <a:pPr>
                  <a:defRPr sz="2800"/>
                </a:pPr>
                <a:r>
                  <a:rPr lang="en-US" sz="2800" dirty="0"/>
                  <a:t>The tree in Figure 3 begins with the two possibilities for the face size— </a:t>
                </a:r>
                <a14:m>
                  <m:oMath xmlns:m="http://schemas.openxmlformats.org/officeDocument/2006/math">
                    <m:r>
                      <a:rPr lang="en-US">
                        <a:latin typeface="Cambria Math" panose="02040503050406030204" pitchFamily="18" charset="0"/>
                      </a:rPr>
                      <m:t>40</m:t>
                    </m:r>
                    <m:r>
                      <m:rPr>
                        <m:nor/>
                      </m:rPr>
                      <a:rPr lang="en-US"/>
                      <m:t> </m:t>
                    </m:r>
                    <m:r>
                      <m:rPr>
                        <m:sty m:val="p"/>
                      </m:rPr>
                      <a:rPr lang="en-US">
                        <a:latin typeface="Cambria Math" panose="02040503050406030204" pitchFamily="18" charset="0"/>
                      </a:rPr>
                      <m:t>mm</m:t>
                    </m:r>
                  </m:oMath>
                </a14:m>
                <a:r>
                  <a:rPr lang="en-US" sz="2800" dirty="0"/>
                  <a:t> or </a:t>
                </a:r>
                <a14:m>
                  <m:oMath xmlns:m="http://schemas.openxmlformats.org/officeDocument/2006/math">
                    <m:r>
                      <a:rPr lang="en-US">
                        <a:latin typeface="Cambria Math" panose="02040503050406030204" pitchFamily="18" charset="0"/>
                      </a:rPr>
                      <m:t>44</m:t>
                    </m:r>
                    <m:r>
                      <m:rPr>
                        <m:nor/>
                      </m:rPr>
                      <a:rPr lang="en-US"/>
                      <m:t> </m:t>
                    </m:r>
                    <m:r>
                      <m:rPr>
                        <m:sty m:val="p"/>
                      </m:rPr>
                      <a:rPr lang="en-US">
                        <a:latin typeface="Cambria Math" panose="02040503050406030204" pitchFamily="18" charset="0"/>
                      </a:rPr>
                      <m:t>mm</m:t>
                    </m:r>
                  </m:oMath>
                </a14:m>
                <a:r>
                  <a:rPr lang="en-US" sz="2800" dirty="0"/>
                  <a:t>. It then branches out for each case option in the second row and then again in the third row with the type of band.</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2454" r="-1111"/>
                </a:stretch>
              </a:blipFill>
            </p:spPr>
            <p:txBody>
              <a:bodyPr/>
              <a:lstStyle/>
              <a:p>
                <a:r>
                  <a:rPr lang="en-IN">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0E833CC-1E94-46FA-8291-E0F7E6ED15A3}"/>
</file>

<file path=customXml/itemProps2.xml><?xml version="1.0" encoding="utf-8"?>
<ds:datastoreItem xmlns:ds="http://schemas.openxmlformats.org/officeDocument/2006/customXml" ds:itemID="{5E9B8A02-5717-411A-94EF-01306C4B0492}"/>
</file>

<file path=customXml/itemProps3.xml><?xml version="1.0" encoding="utf-8"?>
<ds:datastoreItem xmlns:ds="http://schemas.openxmlformats.org/officeDocument/2006/customXml" ds:itemID="{2AC9E558-13A8-4D9C-BBE0-3821FE0F9193}"/>
</file>

<file path=docProps/app.xml><?xml version="1.0" encoding="utf-8"?>
<Properties xmlns="http://schemas.openxmlformats.org/officeDocument/2006/extended-properties" xmlns:vt="http://schemas.openxmlformats.org/officeDocument/2006/docPropsVTypes">
  <TotalTime>1070</TotalTime>
  <Words>3008</Words>
  <Application>Microsoft Office PowerPoint</Application>
  <PresentationFormat>On-screen Show (4:3)</PresentationFormat>
  <Paragraphs>204</Paragraphs>
  <Slides>39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39</vt:i4>
      </vt:variant>
    </vt:vector>
  </HeadingPairs>
  <TitlesOfParts>
    <vt:vector size="44" baseType="lpstr">
      <vt:lpstr>Calibri</vt:lpstr>
      <vt:lpstr>Cambria Math</vt:lpstr>
      <vt:lpstr>Courier New</vt:lpstr>
      <vt:lpstr>Arial</vt:lpstr>
      <vt:lpstr>Office Theme</vt:lpstr>
      <vt:lpstr>Section 10.1</vt:lpstr>
      <vt:lpstr>Helpful Hint 1</vt:lpstr>
      <vt:lpstr>Helpful Hint 2</vt:lpstr>
      <vt:lpstr>Definition: Probability Terminology</vt:lpstr>
      <vt:lpstr>Helpful Hint 3</vt:lpstr>
      <vt:lpstr>Example 1: Determining Sample Spaces</vt:lpstr>
      <vt:lpstr>Skill Check 1</vt:lpstr>
      <vt:lpstr>Definition: Tree Diagram</vt:lpstr>
      <vt:lpstr>Example 2: Using a Tree Diagram to Determine a Sample Space—Slide 1</vt:lpstr>
      <vt:lpstr>Example 2: Using a Tree Diagram to Determine a Sample Space—Slide 2</vt:lpstr>
      <vt:lpstr>Skill Check 2</vt:lpstr>
      <vt:lpstr>Definition: Event</vt:lpstr>
      <vt:lpstr>Helpful Hint 4</vt:lpstr>
      <vt:lpstr>Definition: Experimental Probability</vt:lpstr>
      <vt:lpstr>Example 3: Calculating Experimental Probability—Slide 1</vt:lpstr>
      <vt:lpstr>Example 3: Calculating Experimental Probability—Slide 2</vt:lpstr>
      <vt:lpstr>Example 3: Calculating Experimental Probability—Slide 3</vt:lpstr>
      <vt:lpstr>Example 3: Calculating Experimental Probability—Slide 4</vt:lpstr>
      <vt:lpstr>Example 3: Calculating Experimental Probability—Slide 5</vt:lpstr>
      <vt:lpstr>Think Back</vt:lpstr>
      <vt:lpstr>Definition: Classical Probability</vt:lpstr>
      <vt:lpstr>Example 4: Calculating Classical  Probability—Slide 1</vt:lpstr>
      <vt:lpstr>Example 4: Calculating Classical  Probability—Slide 2</vt:lpstr>
      <vt:lpstr>Example 4: Calculating Classical  Probability—Slide 3</vt:lpstr>
      <vt:lpstr>Example 4: Calculating Classical  Probability—Slide 4</vt:lpstr>
      <vt:lpstr>Example 5: Calculating Classical  Probability—Slide 1</vt:lpstr>
      <vt:lpstr>Example 5: Calculating Classical  Probability—Slide 2</vt:lpstr>
      <vt:lpstr>Example 5: Calculating Classical  Probability—Slide 3</vt:lpstr>
      <vt:lpstr>Skill Check 3</vt:lpstr>
      <vt:lpstr>Example 6: Calculating Classical  Probability—Slide 1</vt:lpstr>
      <vt:lpstr>Example 6: Calculating Classical  Probability—Slide 2</vt:lpstr>
      <vt:lpstr>Example 7: Calculating Classical  Probability—Slide 1</vt:lpstr>
      <vt:lpstr>Example 7: Calculating Classical  Probability—Slide 2</vt:lpstr>
      <vt:lpstr>Example 7: Calculating Classical  Probability—Slide 3</vt:lpstr>
      <vt:lpstr>Example 7: Calculating Classical  Probability—Slide 4</vt:lpstr>
      <vt:lpstr>Helpful Hint 5</vt:lpstr>
      <vt:lpstr>Mathematical Milestone</vt:lpstr>
      <vt:lpstr>Example 8: Classical vs. Experimental Probability—Slide 1</vt:lpstr>
      <vt:lpstr>Example 8: Classical vs. Experimental Probability—Slide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2nd Edition</dc:title>
  <dc:creator>Hawkes Learning</dc:creator>
  <cp:lastModifiedBy>Allison Conger</cp:lastModifiedBy>
  <cp:revision>144</cp:revision>
  <dcterms:created xsi:type="dcterms:W3CDTF">2013-04-26T14:43:13Z</dcterms:created>
  <dcterms:modified xsi:type="dcterms:W3CDTF">2025-10-20T19:57:25Z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