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5"/>
  </p:notesMasterIdLst>
  <p:handoutMasterIdLst>
    <p:handoutMasterId r:id="rId46"/>
  </p:handoutMasterIdLst>
  <p:sldIdLst>
    <p:sldId id="256" r:id="rId2"/>
    <p:sldId id="257" r:id="rId3"/>
    <p:sldId id="258" r:id="rId4"/>
    <p:sldId id="259" r:id="rId5"/>
    <p:sldId id="261" r:id="rId6"/>
    <p:sldId id="262" r:id="rId7"/>
    <p:sldId id="264" r:id="rId8"/>
    <p:sldId id="265" r:id="rId9"/>
    <p:sldId id="307" r:id="rId10"/>
    <p:sldId id="267" r:id="rId11"/>
    <p:sldId id="268" r:id="rId12"/>
    <p:sldId id="269" r:id="rId13"/>
    <p:sldId id="270" r:id="rId14"/>
    <p:sldId id="271" r:id="rId15"/>
    <p:sldId id="272" r:id="rId16"/>
    <p:sldId id="308" r:id="rId17"/>
    <p:sldId id="274" r:id="rId18"/>
    <p:sldId id="275" r:id="rId19"/>
    <p:sldId id="277" r:id="rId20"/>
    <p:sldId id="309" r:id="rId21"/>
    <p:sldId id="279" r:id="rId22"/>
    <p:sldId id="281" r:id="rId23"/>
    <p:sldId id="282" r:id="rId24"/>
    <p:sldId id="286" r:id="rId25"/>
    <p:sldId id="283" r:id="rId26"/>
    <p:sldId id="284" r:id="rId27"/>
    <p:sldId id="285" r:id="rId28"/>
    <p:sldId id="306" r:id="rId29"/>
    <p:sldId id="288" r:id="rId30"/>
    <p:sldId id="289" r:id="rId31"/>
    <p:sldId id="290" r:id="rId32"/>
    <p:sldId id="291" r:id="rId33"/>
    <p:sldId id="310" r:id="rId34"/>
    <p:sldId id="311" r:id="rId35"/>
    <p:sldId id="312" r:id="rId36"/>
    <p:sldId id="295" r:id="rId37"/>
    <p:sldId id="304" r:id="rId38"/>
    <p:sldId id="297" r:id="rId39"/>
    <p:sldId id="298" r:id="rId40"/>
    <p:sldId id="300" r:id="rId41"/>
    <p:sldId id="313" r:id="rId42"/>
    <p:sldId id="302" r:id="rId43"/>
    <p:sldId id="305" r:id="rId44"/>
  </p:sldIdLst>
  <p:sldSz cx="9144000" cy="6858000" type="screen4x3"/>
  <p:notesSz cx="6858000" cy="9144000"/>
  <p:embeddedFontLst>
    <p:embeddedFont>
      <p:font typeface="Cambria Math" panose="02040503050406030204" pitchFamily="18" charset="0"/>
      <p:regular r:id="rId4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67" autoAdjust="0"/>
    <p:restoredTop sz="94673" autoAdjust="0"/>
  </p:normalViewPr>
  <p:slideViewPr>
    <p:cSldViewPr>
      <p:cViewPr varScale="1">
        <p:scale>
          <a:sx n="105" d="100"/>
          <a:sy n="105" d="100"/>
        </p:scale>
        <p:origin x="83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1.fntdata"/><Relationship Id="rId50" Type="http://schemas.openxmlformats.org/officeDocument/2006/relationships/viewProps" Target="viewProps.xml"/><Relationship Id="rId55"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3"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 Id="rId4" Type="http://schemas.openxmlformats.org/officeDocument/2006/relationships/image" Target="../media/image11.emf"/></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7.xml"/><Relationship Id="rId4" Type="http://schemas.openxmlformats.org/officeDocument/2006/relationships/image" Target="../media/image15.emf"/></Relationships>
</file>

<file path=ppt/slides/_rels/slide14.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3.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image" Target="../media/image18.emf"/></Relationships>
</file>

<file path=ppt/slides/_rels/slide15.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3.xml"/><Relationship Id="rId5" Type="http://schemas.openxmlformats.org/officeDocument/2006/relationships/image" Target="../media/image24.emf"/><Relationship Id="rId4" Type="http://schemas.openxmlformats.org/officeDocument/2006/relationships/image" Target="../media/image23.emf"/></Relationships>
</file>

<file path=ppt/slides/_rels/slide1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3.xml"/><Relationship Id="rId6" Type="http://schemas.openxmlformats.org/officeDocument/2006/relationships/image" Target="../media/image31.emf"/><Relationship Id="rId5" Type="http://schemas.openxmlformats.org/officeDocument/2006/relationships/image" Target="../media/image30.png"/><Relationship Id="rId4" Type="http://schemas.openxmlformats.org/officeDocument/2006/relationships/image" Target="../media/image29.emf"/></Relationships>
</file>

<file path=ppt/slides/_rels/slide18.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3.xml"/><Relationship Id="rId4" Type="http://schemas.openxmlformats.org/officeDocument/2006/relationships/image" Target="../media/image34.emf"/></Relationships>
</file>

<file path=ppt/slides/_rels/slide19.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slideLayout" Target="../slideLayouts/slideLayout3.xml"/><Relationship Id="rId5" Type="http://schemas.openxmlformats.org/officeDocument/2006/relationships/image" Target="../media/image37.png"/><Relationship Id="rId4" Type="http://schemas.openxmlformats.org/officeDocument/2006/relationships/image" Target="../media/image37.emf"/></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image" Target="../media/image38.emf"/><Relationship Id="rId1" Type="http://schemas.openxmlformats.org/officeDocument/2006/relationships/slideLayout" Target="../slideLayouts/slideLayout3.xml"/><Relationship Id="rId4" Type="http://schemas.openxmlformats.org/officeDocument/2006/relationships/image" Target="../media/image40.png"/></Relationships>
</file>

<file path=ppt/slides/_rels/slide21.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image" Target="../media/image44.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image" Target="../media/image46.emf"/><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49.emf"/><Relationship Id="rId2" Type="http://schemas.openxmlformats.org/officeDocument/2006/relationships/image" Target="../media/image48.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50.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53.emf"/><Relationship Id="rId2" Type="http://schemas.openxmlformats.org/officeDocument/2006/relationships/image" Target="../media/image52.emf"/><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4.emf"/><Relationship Id="rId1" Type="http://schemas.openxmlformats.org/officeDocument/2006/relationships/slideLayout" Target="../slideLayouts/slideLayout3.xml"/><Relationship Id="rId4" Type="http://schemas.openxmlformats.org/officeDocument/2006/relationships/image" Target="../media/image56.png"/></Relationships>
</file>

<file path=ppt/slides/_rels/slide36.xml.rels><?xml version="1.0" encoding="UTF-8" standalone="yes"?>
<Relationships xmlns="http://schemas.openxmlformats.org/package/2006/relationships"><Relationship Id="rId3" Type="http://schemas.openxmlformats.org/officeDocument/2006/relationships/image" Target="../media/image58.emf"/><Relationship Id="rId2" Type="http://schemas.openxmlformats.org/officeDocument/2006/relationships/image" Target="../media/image57.emf"/><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image" Target="../media/image59.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62.emf"/><Relationship Id="rId2" Type="http://schemas.openxmlformats.org/officeDocument/2006/relationships/image" Target="../media/image61.emf"/><Relationship Id="rId1" Type="http://schemas.openxmlformats.org/officeDocument/2006/relationships/slideLayout" Target="../slideLayouts/slideLayout3.xml"/><Relationship Id="rId4" Type="http://schemas.openxmlformats.org/officeDocument/2006/relationships/image" Target="../media/image63.png"/></Relationships>
</file>

<file path=ppt/slides/_rels/slide41.xml.rels><?xml version="1.0" encoding="UTF-8" standalone="yes"?>
<Relationships xmlns="http://schemas.openxmlformats.org/package/2006/relationships"><Relationship Id="rId3" Type="http://schemas.openxmlformats.org/officeDocument/2006/relationships/image" Target="../media/image65.png"/><Relationship Id="rId2" Type="http://schemas.openxmlformats.org/officeDocument/2006/relationships/image" Target="../media/image64.png"/><Relationship Id="rId1" Type="http://schemas.openxmlformats.org/officeDocument/2006/relationships/slideLayout" Target="../slideLayouts/slideLayout3.xml"/><Relationship Id="rId4" Type="http://schemas.openxmlformats.org/officeDocument/2006/relationships/image" Target="../media/image66.png"/></Relationships>
</file>

<file path=ppt/slides/_rels/slide42.xml.rels><?xml version="1.0" encoding="UTF-8" standalone="yes"?>
<Relationships xmlns="http://schemas.openxmlformats.org/package/2006/relationships"><Relationship Id="rId3" Type="http://schemas.openxmlformats.org/officeDocument/2006/relationships/image" Target="../media/image68.png"/><Relationship Id="rId2" Type="http://schemas.openxmlformats.org/officeDocument/2006/relationships/image" Target="../media/image67.emf"/><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10.2</a:t>
            </a:r>
          </a:p>
        </p:txBody>
      </p:sp>
      <p:sp>
        <p:nvSpPr>
          <p:cNvPr id="2" name="Text Placeholder 1"/>
          <p:cNvSpPr>
            <a:spLocks noGrp="1"/>
          </p:cNvSpPr>
          <p:nvPr>
            <p:ph type="body" sz="quarter" idx="10"/>
          </p:nvPr>
        </p:nvSpPr>
        <p:spPr/>
        <p:txBody>
          <a:bodyPr/>
          <a:lstStyle/>
          <a:p>
            <a:pPr algn="ctr"/>
            <a:r>
              <a:rPr dirty="0"/>
              <a:t>Counting Outcomes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Using the Fundamental Counting Principle</a:t>
            </a:r>
            <a:r>
              <a:rPr lang="en-US" dirty="0"/>
              <a:t>—Slide 1</a:t>
            </a:r>
            <a:endParaRPr dirty="0"/>
          </a:p>
        </p:txBody>
      </p:sp>
      <p:sp>
        <p:nvSpPr>
          <p:cNvPr id="3" name="Text Placeholder 2"/>
          <p:cNvSpPr>
            <a:spLocks noGrp="1"/>
          </p:cNvSpPr>
          <p:nvPr>
            <p:ph type="body" sz="quarter" idx="10"/>
          </p:nvPr>
        </p:nvSpPr>
        <p:spPr/>
        <p:txBody>
          <a:bodyPr>
            <a:normAutofit fontScale="92500" lnSpcReduction="10000"/>
          </a:bodyPr>
          <a:lstStyle/>
          <a:p>
            <a:r>
              <a:rPr sz="2800" dirty="0"/>
              <a:t>The science section of the ACT test has </a:t>
            </a:r>
            <a:r>
              <a:rPr sz="2800" dirty="0">
                <a:latin typeface="Cambria Math"/>
              </a:rPr>
              <a:t>40</a:t>
            </a:r>
            <a:r>
              <a:rPr sz="2800" dirty="0"/>
              <a:t> multiple choice questions, each with answer options A through D.</a:t>
            </a:r>
          </a:p>
          <a:p>
            <a:pPr marL="538163" indent="-538163">
              <a:defRPr sz="2800"/>
            </a:pPr>
            <a:r>
              <a:rPr lang="en-US" dirty="0"/>
              <a:t>a.</a:t>
            </a:r>
            <a:r>
              <a:rPr dirty="0"/>
              <a:t>​</a:t>
            </a:r>
            <a:r>
              <a:rPr lang="en-US" dirty="0"/>
              <a:t>	</a:t>
            </a:r>
            <a:r>
              <a:rPr sz="2800" dirty="0"/>
              <a:t>How many different ways are there to fill in the answer sheet for the science portion of the ACT if all the questions are answered?</a:t>
            </a:r>
          </a:p>
          <a:p>
            <a:pPr marL="538163" indent="-538163">
              <a:defRPr sz="2800"/>
            </a:pPr>
            <a:r>
              <a:rPr lang="en-US" dirty="0"/>
              <a:t>b.</a:t>
            </a:r>
            <a:r>
              <a:rPr dirty="0"/>
              <a:t>​</a:t>
            </a:r>
            <a:r>
              <a:rPr lang="en-US" dirty="0"/>
              <a:t>	</a:t>
            </a:r>
            <a:r>
              <a:rPr sz="2800" dirty="0"/>
              <a:t>Suppose a test taker decides to fill in the answers to the science portion randomly. The only restriction he puts on himself is that he can't use the same answer choice back-to-back. For example, if he chooses A for question </a:t>
            </a:r>
            <a:r>
              <a:rPr sz="2800" dirty="0">
                <a:latin typeface="Cambria Math"/>
              </a:rPr>
              <a:t>1</a:t>
            </a:r>
            <a:r>
              <a:rPr sz="2800" dirty="0"/>
              <a:t>, he can't use A for question </a:t>
            </a:r>
            <a:r>
              <a:rPr sz="2800" dirty="0">
                <a:latin typeface="Cambria Math"/>
              </a:rPr>
              <a:t>2</a:t>
            </a:r>
            <a:r>
              <a:rPr sz="2800" dirty="0"/>
              <a:t>, but he can use it again for question </a:t>
            </a:r>
            <a:r>
              <a:rPr sz="2800" dirty="0">
                <a:latin typeface="Cambria Math"/>
              </a:rPr>
              <a:t>3</a:t>
            </a:r>
            <a:r>
              <a:rPr sz="2800" dirty="0"/>
              <a:t>. How many possible ways are there for him to fill in the answer sheet for the science section?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the Fundamental Counting Principle</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200" b="1" dirty="0"/>
                  <a:t>Solution</a:t>
                </a:r>
              </a:p>
              <a:p>
                <a:pPr marL="538163" indent="-538163">
                  <a:defRPr sz="2800"/>
                </a:pPr>
                <a:r>
                  <a:rPr lang="en-IN" sz="2200" dirty="0"/>
                  <a:t>a.​	The test has </a:t>
                </a:r>
                <a:r>
                  <a:rPr lang="en-IN" sz="2200" dirty="0">
                    <a:latin typeface="Cambria Math"/>
                  </a:rPr>
                  <a:t>40</a:t>
                </a:r>
                <a:r>
                  <a:rPr lang="en-IN" sz="2200" dirty="0"/>
                  <a:t> questions, each with </a:t>
                </a:r>
                <a:r>
                  <a:rPr lang="en-IN" sz="2200" dirty="0">
                    <a:latin typeface="Cambria Math"/>
                  </a:rPr>
                  <a:t>4</a:t>
                </a:r>
                <a:r>
                  <a:rPr lang="en-IN" sz="2200" dirty="0"/>
                  <a:t> possible answer options. You can think of this as counting "with replacement" since each of the </a:t>
                </a:r>
                <a:r>
                  <a:rPr lang="en-IN" sz="2200" dirty="0">
                    <a:latin typeface="Cambria Math"/>
                  </a:rPr>
                  <a:t>4</a:t>
                </a:r>
                <a:r>
                  <a:rPr lang="en-IN" sz="2200" dirty="0"/>
                  <a:t> choices can be used for every question. So there are </a:t>
                </a:r>
                <a:r>
                  <a:rPr lang="en-IN" sz="2200" dirty="0">
                    <a:latin typeface="Cambria Math"/>
                  </a:rPr>
                  <a:t>40</a:t>
                </a:r>
                <a:r>
                  <a:rPr lang="en-IN" sz="2200" dirty="0"/>
                  <a:t> "slots" to fill, each with </a:t>
                </a:r>
                <a:r>
                  <a:rPr lang="en-IN" sz="2200" dirty="0">
                    <a:latin typeface="Cambria Math"/>
                  </a:rPr>
                  <a:t>4</a:t>
                </a:r>
                <a:r>
                  <a:rPr lang="en-IN" sz="2200" dirty="0"/>
                  <a:t> possible answers. Using the Fundamental Counting Principle, we multiply </a:t>
                </a:r>
                <a:r>
                  <a:rPr lang="en-IN" sz="2200" dirty="0">
                    <a:latin typeface="Cambria Math"/>
                  </a:rPr>
                  <a:t>4</a:t>
                </a:r>
                <a:r>
                  <a:rPr lang="en-IN" sz="2200" dirty="0"/>
                  <a:t> by itself </a:t>
                </a:r>
                <a:r>
                  <a:rPr lang="en-IN" sz="2200" dirty="0">
                    <a:latin typeface="Cambria Math"/>
                  </a:rPr>
                  <a:t>40</a:t>
                </a:r>
                <a:r>
                  <a:rPr lang="en-IN" sz="2200" dirty="0"/>
                  <a:t> times. (Notice that we do not multiply </a:t>
                </a:r>
                <a:r>
                  <a:rPr lang="en-IN" sz="2200" dirty="0">
                    <a:latin typeface="Cambria Math"/>
                  </a:rPr>
                  <a:t>4</a:t>
                </a:r>
                <a:r>
                  <a:rPr lang="en-IN" sz="2200" dirty="0"/>
                  <a:t> times </a:t>
                </a:r>
                <a:r>
                  <a:rPr lang="en-IN" sz="2200" dirty="0">
                    <a:latin typeface="Cambria Math"/>
                  </a:rPr>
                  <a:t>40</a:t>
                </a:r>
                <a:r>
                  <a:rPr lang="en-IN" sz="2200" dirty="0"/>
                  <a:t>.)</a:t>
                </a:r>
              </a:p>
              <a:p>
                <a:pPr algn="ctr">
                  <a:defRPr sz="2800"/>
                </a:pPr>
                <a:endParaRPr lang="en-IN" sz="2200" i="1" dirty="0">
                  <a:latin typeface="Cambria Math" panose="02040503050406030204" pitchFamily="18" charset="0"/>
                </a:endParaRPr>
              </a:p>
              <a:p>
                <a:pPr algn="ctr">
                  <a:defRPr sz="2800"/>
                </a:pPr>
                <a14:m>
                  <m:oMath xmlns:m="http://schemas.openxmlformats.org/officeDocument/2006/math">
                    <m:r>
                      <a:rPr lang="en-IN" sz="2200" i="1">
                        <a:latin typeface="Cambria Math" panose="02040503050406030204" pitchFamily="18" charset="0"/>
                      </a:rPr>
                      <m:t> </m:t>
                    </m:r>
                  </m:oMath>
                </a14:m>
                <a:r>
                  <a:rPr lang="en-IN" sz="2200" dirty="0"/>
                  <a:t>​</a:t>
                </a:r>
                <a:endParaRPr lang="ar-AE" sz="2200" dirty="0"/>
              </a:p>
              <a:p>
                <a:pPr marL="457200" lvl="1" indent="0">
                  <a:buNone/>
                  <a:defRPr sz="2800"/>
                </a:pPr>
                <a:endParaRPr lang="en-IN" sz="2200" dirty="0"/>
              </a:p>
              <a:p>
                <a:pPr marL="457200" lvl="1" indent="0">
                  <a:buNone/>
                  <a:defRPr sz="2800"/>
                </a:pPr>
                <a:r>
                  <a:rPr lang="en-IN" sz="2200" dirty="0"/>
                  <a:t>		       </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63" t="-859" r="-1185"/>
                </a:stretch>
              </a:blipFill>
            </p:spPr>
            <p:txBody>
              <a:bodyPr/>
              <a:lstStyle/>
              <a:p>
                <a:r>
                  <a:rPr lang="en-IN">
                    <a:noFill/>
                  </a:rPr>
                  <a:t> </a:t>
                </a:r>
              </a:p>
            </p:txBody>
          </p:sp>
        </mc:Fallback>
      </mc:AlternateContent>
      <p:pic>
        <p:nvPicPr>
          <p:cNvPr id="6" name="Picture 5" descr="4 times 4 times 4 times 4 times 4 times 4 times 4 times 4 and so on, forty times in total, equals 4 raised to the power of 40">
            <a:extLst>
              <a:ext uri="{FF2B5EF4-FFF2-40B4-BE49-F238E27FC236}">
                <a16:creationId xmlns:a16="http://schemas.microsoft.com/office/drawing/2014/main" id="{36BF51BF-1F09-6452-06FF-00EEE1D5B52C}"/>
              </a:ext>
            </a:extLst>
          </p:cNvPr>
          <p:cNvPicPr>
            <a:picLocks noChangeAspect="1"/>
          </p:cNvPicPr>
          <p:nvPr/>
        </p:nvPicPr>
        <p:blipFill>
          <a:blip r:embed="rId3"/>
          <a:stretch>
            <a:fillRect/>
          </a:stretch>
        </p:blipFill>
        <p:spPr>
          <a:xfrm>
            <a:off x="2819400" y="3593609"/>
            <a:ext cx="3768634" cy="648000"/>
          </a:xfrm>
          <a:prstGeom prst="rect">
            <a:avLst/>
          </a:prstGeom>
        </p:spPr>
      </p:pic>
      <p:sp>
        <p:nvSpPr>
          <p:cNvPr id="13" name="TextBox 12">
            <a:extLst>
              <a:ext uri="{FF2B5EF4-FFF2-40B4-BE49-F238E27FC236}">
                <a16:creationId xmlns:a16="http://schemas.microsoft.com/office/drawing/2014/main" id="{7FCD5EA3-2EAE-635A-9C2A-A2DFD165EDDC}"/>
              </a:ext>
            </a:extLst>
          </p:cNvPr>
          <p:cNvSpPr txBox="1"/>
          <p:nvPr/>
        </p:nvSpPr>
        <p:spPr>
          <a:xfrm>
            <a:off x="914400" y="4258750"/>
            <a:ext cx="7772400" cy="1107996"/>
          </a:xfrm>
          <a:prstGeom prst="rect">
            <a:avLst/>
          </a:prstGeom>
          <a:noFill/>
        </p:spPr>
        <p:txBody>
          <a:bodyPr wrap="square">
            <a:spAutoFit/>
          </a:bodyPr>
          <a:lstStyle/>
          <a:p>
            <a:r>
              <a:rPr lang="en-IN" sz="2200" dirty="0"/>
              <a:t>This number is so large that most of our calculators struggle to  display it. Instead, many calculators give the answer in scientific form:</a:t>
            </a:r>
          </a:p>
        </p:txBody>
      </p:sp>
      <p:pic>
        <p:nvPicPr>
          <p:cNvPr id="11" name="Picture 10" descr="1.208926 times 10 raised to the power of 24">
            <a:extLst>
              <a:ext uri="{FF2B5EF4-FFF2-40B4-BE49-F238E27FC236}">
                <a16:creationId xmlns:a16="http://schemas.microsoft.com/office/drawing/2014/main" id="{BDEB3A16-E184-192C-510D-B85F64D34CD4}"/>
              </a:ext>
            </a:extLst>
          </p:cNvPr>
          <p:cNvPicPr>
            <a:picLocks noChangeAspect="1"/>
          </p:cNvPicPr>
          <p:nvPr/>
        </p:nvPicPr>
        <p:blipFill>
          <a:blip r:embed="rId4"/>
          <a:stretch>
            <a:fillRect/>
          </a:stretch>
        </p:blipFill>
        <p:spPr>
          <a:xfrm>
            <a:off x="1672452" y="4965878"/>
            <a:ext cx="2003077" cy="360000"/>
          </a:xfrm>
          <a:prstGeom prst="rect">
            <a:avLst/>
          </a:prstGeom>
        </p:spPr>
      </p:pic>
      <p:sp>
        <p:nvSpPr>
          <p:cNvPr id="15" name="TextBox 14">
            <a:extLst>
              <a:ext uri="{FF2B5EF4-FFF2-40B4-BE49-F238E27FC236}">
                <a16:creationId xmlns:a16="http://schemas.microsoft.com/office/drawing/2014/main" id="{02C193A1-E3C5-20DB-0A0E-41289B0A9C10}"/>
              </a:ext>
            </a:extLst>
          </p:cNvPr>
          <p:cNvSpPr txBox="1"/>
          <p:nvPr/>
        </p:nvSpPr>
        <p:spPr>
          <a:xfrm>
            <a:off x="3657600" y="4953000"/>
            <a:ext cx="4572000" cy="430887"/>
          </a:xfrm>
          <a:prstGeom prst="rect">
            <a:avLst/>
          </a:prstGeom>
          <a:noFill/>
        </p:spPr>
        <p:txBody>
          <a:bodyPr wrap="square">
            <a:spAutoFit/>
          </a:bodyPr>
          <a:lstStyle/>
          <a:p>
            <a:r>
              <a:rPr lang="en-IN" sz="2200" dirty="0"/>
              <a:t>This means there are approximately </a:t>
            </a:r>
          </a:p>
        </p:txBody>
      </p:sp>
      <p:sp>
        <p:nvSpPr>
          <p:cNvPr id="17" name="TextBox 16">
            <a:extLst>
              <a:ext uri="{FF2B5EF4-FFF2-40B4-BE49-F238E27FC236}">
                <a16:creationId xmlns:a16="http://schemas.microsoft.com/office/drawing/2014/main" id="{77A2F08B-6C95-C454-0E55-C29DC01F28B2}"/>
              </a:ext>
            </a:extLst>
          </p:cNvPr>
          <p:cNvSpPr txBox="1"/>
          <p:nvPr/>
        </p:nvSpPr>
        <p:spPr>
          <a:xfrm>
            <a:off x="457200" y="5312443"/>
            <a:ext cx="8229600" cy="769441"/>
          </a:xfrm>
          <a:prstGeom prst="rect">
            <a:avLst/>
          </a:prstGeom>
          <a:noFill/>
        </p:spPr>
        <p:txBody>
          <a:bodyPr wrap="square">
            <a:spAutoFit/>
          </a:bodyPr>
          <a:lstStyle/>
          <a:p>
            <a:pPr marL="457200" lvl="1" indent="0">
              <a:buNone/>
              <a:defRPr sz="2800"/>
            </a:pPr>
            <a:r>
              <a:rPr lang="en-US" sz="2200" dirty="0">
                <a:latin typeface="Cambria Math"/>
              </a:rPr>
              <a:t>1,208,926,000,000,000,000,000,000</a:t>
            </a:r>
            <a:r>
              <a:rPr lang="en-US" sz="2200" dirty="0"/>
              <a:t> ways to fill in just the science portion of the ACT.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the Fundamental Counting Principle</a:t>
            </a:r>
            <a:r>
              <a:rPr lang="en-US" dirty="0"/>
              <a:t>—Slide 3</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IN" sz="2000" dirty="0"/>
              <a:t>b.​	Once again, there are </a:t>
            </a:r>
            <a:r>
              <a:rPr lang="en-IN" sz="2000" dirty="0">
                <a:latin typeface="Cambria Math"/>
              </a:rPr>
              <a:t>40</a:t>
            </a:r>
            <a:r>
              <a:rPr lang="en-IN" sz="2000" dirty="0"/>
              <a:t> slots. The first slot will have </a:t>
            </a:r>
            <a:r>
              <a:rPr lang="en-IN" sz="2000" dirty="0">
                <a:latin typeface="Cambria Math"/>
              </a:rPr>
              <a:t>4</a:t>
            </a:r>
            <a:r>
              <a:rPr lang="en-IN" sz="2000" dirty="0"/>
              <a:t> answer options to choose from. After that, each question will essentially have only </a:t>
            </a:r>
            <a:r>
              <a:rPr lang="en-IN" sz="2000" dirty="0">
                <a:latin typeface="Cambria Math"/>
              </a:rPr>
              <a:t>3</a:t>
            </a:r>
            <a:r>
              <a:rPr lang="en-IN" sz="2000" dirty="0"/>
              <a:t> answer options to choose from since he can never use the answer from the previous question. This happens </a:t>
            </a:r>
            <a:r>
              <a:rPr lang="en-IN" sz="2000" dirty="0">
                <a:latin typeface="Cambria Math"/>
              </a:rPr>
              <a:t>39</a:t>
            </a:r>
            <a:r>
              <a:rPr lang="en-IN" sz="2000" dirty="0"/>
              <a:t> times. So the multiplication will be as follows.</a:t>
            </a:r>
          </a:p>
          <a:p>
            <a:pPr>
              <a:defRPr sz="2800"/>
            </a:pPr>
            <a:endParaRPr lang="en-US" sz="2000" dirty="0"/>
          </a:p>
          <a:p>
            <a:pPr>
              <a:defRPr sz="2800"/>
            </a:pPr>
            <a:endParaRPr lang="en-US" sz="2000" dirty="0"/>
          </a:p>
          <a:p>
            <a:pPr>
              <a:defRPr sz="2800"/>
            </a:pPr>
            <a:endParaRPr lang="ar-AE" sz="2000" dirty="0"/>
          </a:p>
        </p:txBody>
      </p:sp>
      <p:pic>
        <p:nvPicPr>
          <p:cNvPr id="4" name="Picture 3" descr="4 times 3 raised to the power of 39 is approximately equal to 1.621022 times 10 raised to the power of 19">
            <a:extLst>
              <a:ext uri="{FF2B5EF4-FFF2-40B4-BE49-F238E27FC236}">
                <a16:creationId xmlns:a16="http://schemas.microsoft.com/office/drawing/2014/main" id="{35DAD409-CE60-45A1-2635-62208FCFB172}"/>
              </a:ext>
            </a:extLst>
          </p:cNvPr>
          <p:cNvPicPr>
            <a:picLocks noChangeAspect="1"/>
          </p:cNvPicPr>
          <p:nvPr/>
        </p:nvPicPr>
        <p:blipFill>
          <a:blip r:embed="rId2"/>
          <a:stretch>
            <a:fillRect/>
          </a:stretch>
        </p:blipFill>
        <p:spPr>
          <a:xfrm>
            <a:off x="1752600" y="2695469"/>
            <a:ext cx="5372850" cy="762106"/>
          </a:xfrm>
          <a:prstGeom prst="rect">
            <a:avLst/>
          </a:prstGeom>
        </p:spPr>
      </p:pic>
      <p:sp>
        <p:nvSpPr>
          <p:cNvPr id="9" name="TextBox 8">
            <a:extLst>
              <a:ext uri="{FF2B5EF4-FFF2-40B4-BE49-F238E27FC236}">
                <a16:creationId xmlns:a16="http://schemas.microsoft.com/office/drawing/2014/main" id="{EF1B1F1F-0930-CDFE-9980-0C4DE710B53E}"/>
              </a:ext>
            </a:extLst>
          </p:cNvPr>
          <p:cNvSpPr txBox="1"/>
          <p:nvPr/>
        </p:nvSpPr>
        <p:spPr>
          <a:xfrm>
            <a:off x="609600" y="3581400"/>
            <a:ext cx="8077200" cy="1015663"/>
          </a:xfrm>
          <a:prstGeom prst="rect">
            <a:avLst/>
          </a:prstGeom>
          <a:noFill/>
        </p:spPr>
        <p:txBody>
          <a:bodyPr wrap="square">
            <a:spAutoFit/>
          </a:bodyPr>
          <a:lstStyle/>
          <a:p>
            <a:pPr marL="457200" lvl="1" indent="0">
              <a:buNone/>
            </a:pPr>
            <a:r>
              <a:rPr lang="en-US" sz="2000" dirty="0"/>
              <a:t>Therefore, there are approximately </a:t>
            </a:r>
            <a:r>
              <a:rPr lang="en-US" sz="2000" dirty="0">
                <a:latin typeface="Cambria Math"/>
              </a:rPr>
              <a:t>16,210,220,000,000,000,000</a:t>
            </a:r>
            <a:r>
              <a:rPr lang="en-US" sz="2000" dirty="0"/>
              <a:t> possible ways to fill in the science portion of the ACT if no answer choices are used back-to-back.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lang="en-US" i="1" dirty="0"/>
              <a:t>N</a:t>
            </a:r>
            <a:r>
              <a:rPr lang="en-US" sz="2800" dirty="0"/>
              <a:t> </a:t>
            </a:r>
            <a:r>
              <a:rPr lang="en-US" dirty="0"/>
              <a:t>Factorial</a:t>
            </a:r>
            <a:endParaRPr dirty="0"/>
          </a:p>
        </p:txBody>
      </p:sp>
      <p:sp>
        <p:nvSpPr>
          <p:cNvPr id="3" name="Text Placeholder 2"/>
          <p:cNvSpPr>
            <a:spLocks noGrp="1"/>
          </p:cNvSpPr>
          <p:nvPr>
            <p:ph type="body" sz="quarter" idx="10"/>
          </p:nvPr>
        </p:nvSpPr>
        <p:spPr/>
        <p:txBody>
          <a:bodyPr>
            <a:normAutofit/>
          </a:bodyPr>
          <a:lstStyle/>
          <a:p>
            <a:pPr>
              <a:defRPr sz="2800"/>
            </a:pPr>
            <a:r>
              <a:rPr sz="2800" dirty="0"/>
              <a:t>In general, </a:t>
            </a:r>
            <a:endParaRPr lang="en-US" sz="2800" dirty="0"/>
          </a:p>
          <a:p>
            <a:pPr>
              <a:defRPr sz="2800"/>
            </a:pPr>
            <a:r>
              <a:rPr lang="en-US" sz="2800" dirty="0"/>
              <a:t>	   </a:t>
            </a:r>
            <a:endParaRPr sz="2800" dirty="0"/>
          </a:p>
          <a:p>
            <a:pPr>
              <a:defRPr sz="2800"/>
            </a:pPr>
            <a:endParaRPr lang="en-US" sz="2800" dirty="0"/>
          </a:p>
          <a:p>
            <a:endParaRPr sz="2800" dirty="0"/>
          </a:p>
        </p:txBody>
      </p:sp>
      <p:pic>
        <p:nvPicPr>
          <p:cNvPr id="11" name="Picture 10" descr="n factorial">
            <a:extLst>
              <a:ext uri="{FF2B5EF4-FFF2-40B4-BE49-F238E27FC236}">
                <a16:creationId xmlns:a16="http://schemas.microsoft.com/office/drawing/2014/main" id="{DCCBDD9B-D41A-049C-F292-F4D19F4F3B9C}"/>
              </a:ext>
            </a:extLst>
          </p:cNvPr>
          <p:cNvPicPr>
            <a:picLocks noChangeAspect="1"/>
          </p:cNvPicPr>
          <p:nvPr/>
        </p:nvPicPr>
        <p:blipFill>
          <a:blip r:embed="rId2"/>
          <a:stretch>
            <a:fillRect/>
          </a:stretch>
        </p:blipFill>
        <p:spPr>
          <a:xfrm>
            <a:off x="2133600" y="1170319"/>
            <a:ext cx="348750" cy="360000"/>
          </a:xfrm>
          <a:prstGeom prst="rect">
            <a:avLst/>
          </a:prstGeom>
        </p:spPr>
      </p:pic>
      <p:sp>
        <p:nvSpPr>
          <p:cNvPr id="13" name="TextBox 12">
            <a:extLst>
              <a:ext uri="{FF2B5EF4-FFF2-40B4-BE49-F238E27FC236}">
                <a16:creationId xmlns:a16="http://schemas.microsoft.com/office/drawing/2014/main" id="{BB7F632F-1197-BB0D-31B3-13898D9EE761}"/>
              </a:ext>
            </a:extLst>
          </p:cNvPr>
          <p:cNvSpPr txBox="1"/>
          <p:nvPr/>
        </p:nvSpPr>
        <p:spPr>
          <a:xfrm>
            <a:off x="2482350" y="1082078"/>
            <a:ext cx="5943600" cy="523220"/>
          </a:xfrm>
          <a:prstGeom prst="rect">
            <a:avLst/>
          </a:prstGeom>
          <a:noFill/>
        </p:spPr>
        <p:txBody>
          <a:bodyPr wrap="square">
            <a:spAutoFit/>
          </a:bodyPr>
          <a:lstStyle/>
          <a:p>
            <a:r>
              <a:rPr lang="en-US" sz="2800" dirty="0">
                <a:solidFill>
                  <a:srgbClr val="000000"/>
                </a:solidFill>
              </a:rPr>
              <a:t>(read " </a:t>
            </a:r>
            <a:r>
              <a:rPr lang="en-US" sz="2800" i="1" dirty="0">
                <a:solidFill>
                  <a:srgbClr val="000000"/>
                </a:solidFill>
              </a:rPr>
              <a:t>n</a:t>
            </a:r>
            <a:r>
              <a:rPr lang="en-US" sz="2800" dirty="0">
                <a:solidFill>
                  <a:srgbClr val="000000"/>
                </a:solidFill>
              </a:rPr>
              <a:t> factorial") is the product of all</a:t>
            </a:r>
            <a:endParaRPr lang="en-IN" sz="2800" dirty="0">
              <a:solidFill>
                <a:srgbClr val="000000"/>
              </a:solidFill>
            </a:endParaRPr>
          </a:p>
        </p:txBody>
      </p:sp>
      <p:sp>
        <p:nvSpPr>
          <p:cNvPr id="15" name="TextBox 14">
            <a:extLst>
              <a:ext uri="{FF2B5EF4-FFF2-40B4-BE49-F238E27FC236}">
                <a16:creationId xmlns:a16="http://schemas.microsoft.com/office/drawing/2014/main" id="{722763A1-90D8-D211-5B3A-E6702FA3CF71}"/>
              </a:ext>
            </a:extLst>
          </p:cNvPr>
          <p:cNvSpPr txBox="1"/>
          <p:nvPr/>
        </p:nvSpPr>
        <p:spPr>
          <a:xfrm>
            <a:off x="457200" y="1484293"/>
            <a:ext cx="8077200" cy="954107"/>
          </a:xfrm>
          <a:prstGeom prst="rect">
            <a:avLst/>
          </a:prstGeom>
          <a:noFill/>
        </p:spPr>
        <p:txBody>
          <a:bodyPr wrap="square">
            <a:spAutoFit/>
          </a:bodyPr>
          <a:lstStyle/>
          <a:p>
            <a:pPr>
              <a:defRPr sz="2800"/>
            </a:pPr>
            <a:r>
              <a:rPr lang="en-US" sz="2800" dirty="0">
                <a:solidFill>
                  <a:srgbClr val="000000"/>
                </a:solidFill>
              </a:rPr>
              <a:t>the positive integers less than or equal to </a:t>
            </a:r>
            <a:r>
              <a:rPr lang="en-US" sz="2800" i="1" dirty="0">
                <a:solidFill>
                  <a:srgbClr val="000000"/>
                </a:solidFill>
              </a:rPr>
              <a:t>n</a:t>
            </a:r>
            <a:r>
              <a:rPr lang="en-US" sz="2800" dirty="0">
                <a:solidFill>
                  <a:srgbClr val="000000"/>
                </a:solidFill>
              </a:rPr>
              <a:t>, where </a:t>
            </a:r>
            <a:r>
              <a:rPr lang="en-US" sz="2800" i="1" dirty="0">
                <a:solidFill>
                  <a:srgbClr val="000000"/>
                </a:solidFill>
              </a:rPr>
              <a:t>n</a:t>
            </a:r>
            <a:r>
              <a:rPr lang="en-US" sz="2800" dirty="0">
                <a:solidFill>
                  <a:srgbClr val="000000"/>
                </a:solidFill>
              </a:rPr>
              <a:t> is a positive integer.</a:t>
            </a:r>
          </a:p>
        </p:txBody>
      </p:sp>
      <p:pic>
        <p:nvPicPr>
          <p:cNvPr id="4" name="Picture 3" descr="n factorial is equal to n times open parenthesis n minus 1 close parenthesis times open parenthesis n minus 2 close parenthesis times open parenthesis n minus 3 close parenthesis and so on until 2 times 1">
            <a:extLst>
              <a:ext uri="{FF2B5EF4-FFF2-40B4-BE49-F238E27FC236}">
                <a16:creationId xmlns:a16="http://schemas.microsoft.com/office/drawing/2014/main" id="{D7638DE9-2FCE-B5BE-E4AA-0F4D0869F71A}"/>
              </a:ext>
            </a:extLst>
          </p:cNvPr>
          <p:cNvPicPr>
            <a:picLocks noChangeAspect="1"/>
          </p:cNvPicPr>
          <p:nvPr/>
        </p:nvPicPr>
        <p:blipFill>
          <a:blip r:embed="rId3"/>
          <a:stretch>
            <a:fillRect/>
          </a:stretch>
        </p:blipFill>
        <p:spPr>
          <a:xfrm>
            <a:off x="1600200" y="2840615"/>
            <a:ext cx="5087060" cy="495369"/>
          </a:xfrm>
          <a:prstGeom prst="rect">
            <a:avLst/>
          </a:prstGeom>
        </p:spPr>
      </p:pic>
      <p:sp>
        <p:nvSpPr>
          <p:cNvPr id="8" name="TextBox 7">
            <a:extLst>
              <a:ext uri="{FF2B5EF4-FFF2-40B4-BE49-F238E27FC236}">
                <a16:creationId xmlns:a16="http://schemas.microsoft.com/office/drawing/2014/main" id="{487248F2-EEFB-6D2B-D276-6F609B341D22}"/>
              </a:ext>
            </a:extLst>
          </p:cNvPr>
          <p:cNvSpPr txBox="1"/>
          <p:nvPr/>
        </p:nvSpPr>
        <p:spPr>
          <a:xfrm>
            <a:off x="457200" y="3507840"/>
            <a:ext cx="2362200" cy="523220"/>
          </a:xfrm>
          <a:prstGeom prst="rect">
            <a:avLst/>
          </a:prstGeom>
          <a:noFill/>
        </p:spPr>
        <p:txBody>
          <a:bodyPr wrap="square">
            <a:spAutoFit/>
          </a:bodyPr>
          <a:lstStyle/>
          <a:p>
            <a:pPr>
              <a:defRPr sz="2800"/>
            </a:pPr>
            <a:r>
              <a:rPr lang="en-US" sz="2800" dirty="0">
                <a:solidFill>
                  <a:srgbClr val="000000"/>
                </a:solidFill>
              </a:rPr>
              <a:t>The expression</a:t>
            </a:r>
          </a:p>
        </p:txBody>
      </p:sp>
      <p:pic>
        <p:nvPicPr>
          <p:cNvPr id="18" name="Picture 17" descr="0 factorial">
            <a:extLst>
              <a:ext uri="{FF2B5EF4-FFF2-40B4-BE49-F238E27FC236}">
                <a16:creationId xmlns:a16="http://schemas.microsoft.com/office/drawing/2014/main" id="{D64B14C8-1E12-1A5D-18E1-C7CF971A8D30}"/>
              </a:ext>
            </a:extLst>
          </p:cNvPr>
          <p:cNvPicPr>
            <a:picLocks noChangeAspect="1"/>
          </p:cNvPicPr>
          <p:nvPr/>
        </p:nvPicPr>
        <p:blipFill>
          <a:blip r:embed="rId4"/>
          <a:stretch>
            <a:fillRect/>
          </a:stretch>
        </p:blipFill>
        <p:spPr>
          <a:xfrm>
            <a:off x="2743201" y="3614977"/>
            <a:ext cx="313875" cy="324000"/>
          </a:xfrm>
          <a:prstGeom prst="rect">
            <a:avLst/>
          </a:prstGeom>
        </p:spPr>
      </p:pic>
      <p:sp>
        <p:nvSpPr>
          <p:cNvPr id="20" name="TextBox 19">
            <a:extLst>
              <a:ext uri="{FF2B5EF4-FFF2-40B4-BE49-F238E27FC236}">
                <a16:creationId xmlns:a16="http://schemas.microsoft.com/office/drawing/2014/main" id="{95D9FE51-ED60-F953-E50D-7AB2B3738D41}"/>
              </a:ext>
            </a:extLst>
          </p:cNvPr>
          <p:cNvSpPr txBox="1"/>
          <p:nvPr/>
        </p:nvSpPr>
        <p:spPr>
          <a:xfrm>
            <a:off x="3048000" y="3507840"/>
            <a:ext cx="2819400" cy="523220"/>
          </a:xfrm>
          <a:prstGeom prst="rect">
            <a:avLst/>
          </a:prstGeom>
          <a:noFill/>
        </p:spPr>
        <p:txBody>
          <a:bodyPr wrap="square">
            <a:spAutoFit/>
          </a:bodyPr>
          <a:lstStyle/>
          <a:p>
            <a:r>
              <a:rPr lang="en-US" sz="2800" dirty="0">
                <a:solidFill>
                  <a:srgbClr val="000000"/>
                </a:solidFill>
              </a:rPr>
              <a:t>is defined to be </a:t>
            </a:r>
            <a:r>
              <a:rPr lang="en-US" sz="2800" dirty="0">
                <a:solidFill>
                  <a:srgbClr val="000000"/>
                </a:solidFill>
                <a:latin typeface="Cambria Math"/>
              </a:rPr>
              <a:t>1</a:t>
            </a:r>
            <a:r>
              <a:rPr lang="en-US" sz="2800" dirty="0">
                <a:solidFill>
                  <a:srgbClr val="000000"/>
                </a:solidFill>
              </a:rPr>
              <a:t>.</a:t>
            </a:r>
            <a:endParaRPr lang="en-IN"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Factorials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Calculate the values of the following factorial expressions.</a:t>
            </a:r>
          </a:p>
        </p:txBody>
      </p:sp>
      <p:pic>
        <p:nvPicPr>
          <p:cNvPr id="20" name="Picture 19" descr="a. eight factorial">
            <a:extLst>
              <a:ext uri="{FF2B5EF4-FFF2-40B4-BE49-F238E27FC236}">
                <a16:creationId xmlns:a16="http://schemas.microsoft.com/office/drawing/2014/main" id="{40AEB719-278B-0DE1-FE0C-845CDA5D302C}"/>
              </a:ext>
            </a:extLst>
          </p:cNvPr>
          <p:cNvPicPr>
            <a:picLocks noChangeAspect="1"/>
          </p:cNvPicPr>
          <p:nvPr/>
        </p:nvPicPr>
        <p:blipFill>
          <a:blip r:embed="rId2"/>
          <a:stretch>
            <a:fillRect/>
          </a:stretch>
        </p:blipFill>
        <p:spPr>
          <a:xfrm>
            <a:off x="685800" y="1952652"/>
            <a:ext cx="956250" cy="360000"/>
          </a:xfrm>
          <a:prstGeom prst="rect">
            <a:avLst/>
          </a:prstGeom>
        </p:spPr>
      </p:pic>
      <p:pic>
        <p:nvPicPr>
          <p:cNvPr id="21" name="Picture 20" descr="b. three factorial divided by zero factorial">
            <a:extLst>
              <a:ext uri="{FF2B5EF4-FFF2-40B4-BE49-F238E27FC236}">
                <a16:creationId xmlns:a16="http://schemas.microsoft.com/office/drawing/2014/main" id="{82F62FB9-0122-F20B-3D60-A377C6D5FE19}"/>
              </a:ext>
            </a:extLst>
          </p:cNvPr>
          <p:cNvPicPr>
            <a:picLocks noChangeAspect="1"/>
          </p:cNvPicPr>
          <p:nvPr/>
        </p:nvPicPr>
        <p:blipFill>
          <a:blip r:embed="rId3"/>
          <a:stretch>
            <a:fillRect/>
          </a:stretch>
        </p:blipFill>
        <p:spPr>
          <a:xfrm>
            <a:off x="694773" y="2363052"/>
            <a:ext cx="947277" cy="864000"/>
          </a:xfrm>
          <a:prstGeom prst="rect">
            <a:avLst/>
          </a:prstGeom>
        </p:spPr>
      </p:pic>
      <p:pic>
        <p:nvPicPr>
          <p:cNvPr id="22" name="Picture 21" descr="c. eighty nine factorial divided by eighty seven factorial">
            <a:extLst>
              <a:ext uri="{FF2B5EF4-FFF2-40B4-BE49-F238E27FC236}">
                <a16:creationId xmlns:a16="http://schemas.microsoft.com/office/drawing/2014/main" id="{779F3969-2C76-00A6-B348-A7CB1B39EC6A}"/>
              </a:ext>
            </a:extLst>
          </p:cNvPr>
          <p:cNvPicPr>
            <a:picLocks noChangeAspect="1"/>
          </p:cNvPicPr>
          <p:nvPr/>
        </p:nvPicPr>
        <p:blipFill>
          <a:blip r:embed="rId4"/>
          <a:stretch>
            <a:fillRect/>
          </a:stretch>
        </p:blipFill>
        <p:spPr>
          <a:xfrm>
            <a:off x="685800" y="3257789"/>
            <a:ext cx="1103422" cy="864000"/>
          </a:xfrm>
          <a:prstGeom prst="rect">
            <a:avLst/>
          </a:prstGeom>
        </p:spPr>
      </p:pic>
      <p:pic>
        <p:nvPicPr>
          <p:cNvPr id="23" name="Picture 22" descr="7 factorial divided by open parenthesis 5 minus 1 close parenthesis factorial">
            <a:extLst>
              <a:ext uri="{FF2B5EF4-FFF2-40B4-BE49-F238E27FC236}">
                <a16:creationId xmlns:a16="http://schemas.microsoft.com/office/drawing/2014/main" id="{908B7C98-8731-CEA0-B819-0FCCF5237B0C}"/>
              </a:ext>
            </a:extLst>
          </p:cNvPr>
          <p:cNvPicPr>
            <a:picLocks noChangeAspect="1"/>
          </p:cNvPicPr>
          <p:nvPr/>
        </p:nvPicPr>
        <p:blipFill>
          <a:blip r:embed="rId5"/>
          <a:stretch>
            <a:fillRect/>
          </a:stretch>
        </p:blipFill>
        <p:spPr>
          <a:xfrm>
            <a:off x="708220" y="4152314"/>
            <a:ext cx="1514475" cy="904875"/>
          </a:xfrm>
          <a:prstGeom prst="rect">
            <a:avLst/>
          </a:prstGeom>
        </p:spPr>
      </p:pic>
      <p:pic>
        <p:nvPicPr>
          <p:cNvPr id="24" name="Picture 23" descr="five factorial divided by open parenthesis three factorial times open parenthesis four minus two close parenthesis factorial close parenthesis">
            <a:extLst>
              <a:ext uri="{FF2B5EF4-FFF2-40B4-BE49-F238E27FC236}">
                <a16:creationId xmlns:a16="http://schemas.microsoft.com/office/drawing/2014/main" id="{5CA28116-5CE6-F54C-C211-1EAA69A79629}"/>
              </a:ext>
            </a:extLst>
          </p:cNvPr>
          <p:cNvPicPr>
            <a:picLocks noChangeAspect="1"/>
          </p:cNvPicPr>
          <p:nvPr/>
        </p:nvPicPr>
        <p:blipFill>
          <a:blip r:embed="rId6"/>
          <a:stretch>
            <a:fillRect/>
          </a:stretch>
        </p:blipFill>
        <p:spPr>
          <a:xfrm>
            <a:off x="676835" y="5052172"/>
            <a:ext cx="1781175" cy="90487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Factorials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38163" indent="-538163">
              <a:defRPr sz="2800"/>
            </a:pPr>
            <a:r>
              <a:rPr lang="en-US" dirty="0"/>
              <a:t>a.</a:t>
            </a:r>
            <a:r>
              <a:rPr dirty="0"/>
              <a:t>​</a:t>
            </a:r>
            <a:r>
              <a:rPr lang="en-US" dirty="0"/>
              <a:t>	</a:t>
            </a:r>
            <a:r>
              <a:rPr sz="2800" dirty="0"/>
              <a:t>The expression </a:t>
            </a:r>
            <a:endParaRPr lang="en-US" sz="2800" dirty="0"/>
          </a:p>
          <a:p>
            <a:pPr marL="538163" indent="-538163">
              <a:defRPr sz="2800"/>
            </a:pPr>
            <a:r>
              <a:rPr lang="en-IN" dirty="0"/>
              <a:t>	</a:t>
            </a:r>
            <a:endParaRPr sz="2800" dirty="0"/>
          </a:p>
          <a:p>
            <a:pPr marL="457200" lvl="1" indent="0">
              <a:buNone/>
              <a:defRPr b="1"/>
            </a:pPr>
            <a:endParaRPr lang="en-US" dirty="0"/>
          </a:p>
          <a:p>
            <a:pPr marL="457200" lvl="1" indent="0">
              <a:buNone/>
              <a:defRPr b="1"/>
            </a:pPr>
            <a:endParaRPr dirty="0"/>
          </a:p>
          <a:p>
            <a:pPr algn="ctr">
              <a:defRPr sz="2800"/>
            </a:pPr>
            <a:endParaRPr lang="en-US" dirty="0"/>
          </a:p>
          <a:p>
            <a:endParaRPr lang="en-US" sz="2800" b="1" dirty="0"/>
          </a:p>
          <a:p>
            <a:pPr marL="457200" lvl="1" indent="0">
              <a:buNone/>
              <a:defRPr sz="2800"/>
            </a:pPr>
            <a:endParaRPr lang="en-IN" dirty="0"/>
          </a:p>
          <a:p>
            <a:pPr>
              <a:defRPr sz="2800"/>
            </a:pPr>
            <a:endParaRPr lang="en-US" sz="2800" dirty="0"/>
          </a:p>
        </p:txBody>
      </p:sp>
      <p:pic>
        <p:nvPicPr>
          <p:cNvPr id="7" name="Picture 6" descr="8 factorial ">
            <a:extLst>
              <a:ext uri="{FF2B5EF4-FFF2-40B4-BE49-F238E27FC236}">
                <a16:creationId xmlns:a16="http://schemas.microsoft.com/office/drawing/2014/main" id="{1A2D9D5E-9020-5E6D-A355-B0FA90304D6C}"/>
              </a:ext>
            </a:extLst>
          </p:cNvPr>
          <p:cNvPicPr>
            <a:picLocks noChangeAspect="1"/>
          </p:cNvPicPr>
          <p:nvPr/>
        </p:nvPicPr>
        <p:blipFill>
          <a:blip r:embed="rId2"/>
          <a:stretch>
            <a:fillRect/>
          </a:stretch>
        </p:blipFill>
        <p:spPr>
          <a:xfrm>
            <a:off x="3276600" y="1615790"/>
            <a:ext cx="348750" cy="360000"/>
          </a:xfrm>
          <a:prstGeom prst="rect">
            <a:avLst/>
          </a:prstGeom>
        </p:spPr>
      </p:pic>
      <p:sp>
        <p:nvSpPr>
          <p:cNvPr id="9" name="TextBox 8">
            <a:extLst>
              <a:ext uri="{FF2B5EF4-FFF2-40B4-BE49-F238E27FC236}">
                <a16:creationId xmlns:a16="http://schemas.microsoft.com/office/drawing/2014/main" id="{523B3359-049A-6A81-B4CF-B3AD9582ACAF}"/>
              </a:ext>
            </a:extLst>
          </p:cNvPr>
          <p:cNvSpPr txBox="1"/>
          <p:nvPr/>
        </p:nvSpPr>
        <p:spPr>
          <a:xfrm>
            <a:off x="3571562" y="1534180"/>
            <a:ext cx="5213850" cy="523220"/>
          </a:xfrm>
          <a:prstGeom prst="rect">
            <a:avLst/>
          </a:prstGeom>
          <a:noFill/>
        </p:spPr>
        <p:txBody>
          <a:bodyPr wrap="square">
            <a:spAutoFit/>
          </a:bodyPr>
          <a:lstStyle/>
          <a:p>
            <a:r>
              <a:rPr lang="en-US" sz="2800" dirty="0"/>
              <a:t>indicates that we need to multiply</a:t>
            </a:r>
            <a:endParaRPr lang="en-IN" sz="2800" dirty="0"/>
          </a:p>
        </p:txBody>
      </p:sp>
      <p:sp>
        <p:nvSpPr>
          <p:cNvPr id="11" name="TextBox 10">
            <a:extLst>
              <a:ext uri="{FF2B5EF4-FFF2-40B4-BE49-F238E27FC236}">
                <a16:creationId xmlns:a16="http://schemas.microsoft.com/office/drawing/2014/main" id="{162BE44D-A146-B099-2209-39223B6410FD}"/>
              </a:ext>
            </a:extLst>
          </p:cNvPr>
          <p:cNvSpPr txBox="1"/>
          <p:nvPr/>
        </p:nvSpPr>
        <p:spPr>
          <a:xfrm>
            <a:off x="1066800" y="1905000"/>
            <a:ext cx="7620000" cy="954107"/>
          </a:xfrm>
          <a:prstGeom prst="rect">
            <a:avLst/>
          </a:prstGeom>
          <a:noFill/>
        </p:spPr>
        <p:txBody>
          <a:bodyPr wrap="square">
            <a:spAutoFit/>
          </a:bodyPr>
          <a:lstStyle/>
          <a:p>
            <a:r>
              <a:rPr lang="en-US" sz="2800" dirty="0"/>
              <a:t>together each positive integer less than or equal to </a:t>
            </a:r>
            <a:r>
              <a:rPr lang="en-US" sz="2800" dirty="0">
                <a:latin typeface="Cambria Math"/>
              </a:rPr>
              <a:t>8</a:t>
            </a:r>
            <a:r>
              <a:rPr lang="en-US" sz="2800" dirty="0"/>
              <a:t>.</a:t>
            </a:r>
            <a:endParaRPr lang="en-IN" sz="2800" dirty="0"/>
          </a:p>
        </p:txBody>
      </p:sp>
      <p:sp>
        <p:nvSpPr>
          <p:cNvPr id="13" name="TextBox 12">
            <a:extLst>
              <a:ext uri="{FF2B5EF4-FFF2-40B4-BE49-F238E27FC236}">
                <a16:creationId xmlns:a16="http://schemas.microsoft.com/office/drawing/2014/main" id="{163D0F08-2F7D-449C-6E3E-3A1EF4A3E64F}"/>
              </a:ext>
            </a:extLst>
          </p:cNvPr>
          <p:cNvSpPr txBox="1"/>
          <p:nvPr/>
        </p:nvSpPr>
        <p:spPr>
          <a:xfrm>
            <a:off x="914400" y="2819400"/>
            <a:ext cx="4572000" cy="523220"/>
          </a:xfrm>
          <a:prstGeom prst="rect">
            <a:avLst/>
          </a:prstGeom>
          <a:noFill/>
        </p:spPr>
        <p:txBody>
          <a:bodyPr wrap="square">
            <a:spAutoFit/>
          </a:bodyPr>
          <a:lstStyle/>
          <a:p>
            <a:r>
              <a:rPr lang="en-IN" sz="2800" b="1" dirty="0"/>
              <a:t>By Hand</a:t>
            </a:r>
          </a:p>
        </p:txBody>
      </p:sp>
      <p:pic>
        <p:nvPicPr>
          <p:cNvPr id="16" name="Picture 15" descr="eight factorial is equal to eight times seven times six times five times four times three times two times one equals 40,320">
            <a:extLst>
              <a:ext uri="{FF2B5EF4-FFF2-40B4-BE49-F238E27FC236}">
                <a16:creationId xmlns:a16="http://schemas.microsoft.com/office/drawing/2014/main" id="{53D31A2E-9E13-ED3A-7555-498FDCD1B097}"/>
              </a:ext>
            </a:extLst>
          </p:cNvPr>
          <p:cNvPicPr>
            <a:picLocks noChangeAspect="1"/>
          </p:cNvPicPr>
          <p:nvPr/>
        </p:nvPicPr>
        <p:blipFill>
          <a:blip r:embed="rId3"/>
          <a:stretch>
            <a:fillRect/>
          </a:stretch>
        </p:blipFill>
        <p:spPr>
          <a:xfrm>
            <a:off x="2216123" y="3377507"/>
            <a:ext cx="4559352" cy="396000"/>
          </a:xfrm>
          <a:prstGeom prst="rect">
            <a:avLst/>
          </a:prstGeom>
        </p:spPr>
      </p:pic>
      <p:sp>
        <p:nvSpPr>
          <p:cNvPr id="18" name="TextBox 17">
            <a:extLst>
              <a:ext uri="{FF2B5EF4-FFF2-40B4-BE49-F238E27FC236}">
                <a16:creationId xmlns:a16="http://schemas.microsoft.com/office/drawing/2014/main" id="{0842098F-0E34-7EC1-AEE4-71DDE76A5A34}"/>
              </a:ext>
            </a:extLst>
          </p:cNvPr>
          <p:cNvSpPr txBox="1"/>
          <p:nvPr/>
        </p:nvSpPr>
        <p:spPr>
          <a:xfrm>
            <a:off x="457200" y="3810000"/>
            <a:ext cx="8229600" cy="954107"/>
          </a:xfrm>
          <a:prstGeom prst="rect">
            <a:avLst/>
          </a:prstGeom>
          <a:noFill/>
        </p:spPr>
        <p:txBody>
          <a:bodyPr wrap="square">
            <a:spAutoFit/>
          </a:bodyPr>
          <a:lstStyle/>
          <a:p>
            <a:pPr marL="457200" lvl="1" indent="0">
              <a:buNone/>
              <a:defRPr sz="2800"/>
            </a:pPr>
            <a:r>
              <a:rPr lang="en-IN" sz="2800" b="1" dirty="0"/>
              <a:t>TI-83/84 Plus</a:t>
            </a:r>
          </a:p>
          <a:p>
            <a:pPr marL="457200" lvl="1" indent="0">
              <a:buNone/>
            </a:pPr>
            <a:r>
              <a:rPr lang="en-US" sz="2800" dirty="0"/>
              <a:t>To calculate a factorial of the form </a:t>
            </a:r>
          </a:p>
        </p:txBody>
      </p:sp>
      <p:pic>
        <p:nvPicPr>
          <p:cNvPr id="6" name="Picture 5" descr="n factorial">
            <a:extLst>
              <a:ext uri="{FF2B5EF4-FFF2-40B4-BE49-F238E27FC236}">
                <a16:creationId xmlns:a16="http://schemas.microsoft.com/office/drawing/2014/main" id="{73F9F0BF-4BD1-B65E-FAAC-BE1D54540FCF}"/>
              </a:ext>
            </a:extLst>
          </p:cNvPr>
          <p:cNvPicPr>
            <a:picLocks noChangeAspect="1"/>
          </p:cNvPicPr>
          <p:nvPr/>
        </p:nvPicPr>
        <p:blipFill>
          <a:blip r:embed="rId4"/>
          <a:stretch>
            <a:fillRect/>
          </a:stretch>
        </p:blipFill>
        <p:spPr>
          <a:xfrm>
            <a:off x="5959081" y="4328400"/>
            <a:ext cx="438811" cy="396000"/>
          </a:xfrm>
          <a:prstGeom prst="rect">
            <a:avLst/>
          </a:prstGeom>
        </p:spPr>
      </p:pic>
      <p:sp>
        <p:nvSpPr>
          <p:cNvPr id="10" name="TextBox 9">
            <a:extLst>
              <a:ext uri="{FF2B5EF4-FFF2-40B4-BE49-F238E27FC236}">
                <a16:creationId xmlns:a16="http://schemas.microsoft.com/office/drawing/2014/main" id="{BDA32FC9-257C-9024-6794-3908EF40F9D8}"/>
              </a:ext>
            </a:extLst>
          </p:cNvPr>
          <p:cNvSpPr txBox="1"/>
          <p:nvPr/>
        </p:nvSpPr>
        <p:spPr>
          <a:xfrm>
            <a:off x="6397892" y="4240887"/>
            <a:ext cx="1676400" cy="523220"/>
          </a:xfrm>
          <a:prstGeom prst="rect">
            <a:avLst/>
          </a:prstGeom>
          <a:noFill/>
        </p:spPr>
        <p:txBody>
          <a:bodyPr wrap="square">
            <a:spAutoFit/>
          </a:bodyPr>
          <a:lstStyle/>
          <a:p>
            <a:r>
              <a:rPr lang="en-US" sz="2800" dirty="0"/>
              <a:t>enter the</a:t>
            </a:r>
            <a:endParaRPr lang="en-IN" sz="2800" dirty="0"/>
          </a:p>
        </p:txBody>
      </p:sp>
      <p:sp>
        <p:nvSpPr>
          <p:cNvPr id="14" name="TextBox 13">
            <a:extLst>
              <a:ext uri="{FF2B5EF4-FFF2-40B4-BE49-F238E27FC236}">
                <a16:creationId xmlns:a16="http://schemas.microsoft.com/office/drawing/2014/main" id="{1F488109-83D5-AB2C-93CF-8A3985FEAE13}"/>
              </a:ext>
            </a:extLst>
          </p:cNvPr>
          <p:cNvSpPr txBox="1"/>
          <p:nvPr/>
        </p:nvSpPr>
        <p:spPr>
          <a:xfrm>
            <a:off x="495300" y="4652164"/>
            <a:ext cx="8153400" cy="1384995"/>
          </a:xfrm>
          <a:prstGeom prst="rect">
            <a:avLst/>
          </a:prstGeom>
          <a:noFill/>
        </p:spPr>
        <p:txBody>
          <a:bodyPr wrap="square">
            <a:spAutoFit/>
          </a:bodyPr>
          <a:lstStyle/>
          <a:p>
            <a:pPr marL="457200" lvl="1" indent="0">
              <a:buNone/>
            </a:pPr>
            <a:r>
              <a:rPr lang="en-US" sz="2800" dirty="0"/>
              <a:t>value of </a:t>
            </a:r>
            <a:r>
              <a:rPr lang="en-US" sz="2800" i="1" dirty="0"/>
              <a:t>n</a:t>
            </a:r>
            <a:r>
              <a:rPr lang="en-US" sz="2800" dirty="0"/>
              <a:t> in the calculator and press math. Highlight PROB to go to the probability menu and select</a:t>
            </a:r>
            <a:endParaRPr lang="en-US" sz="2800" b="1" dirty="0"/>
          </a:p>
        </p:txBody>
      </p:sp>
      <p:pic>
        <p:nvPicPr>
          <p:cNvPr id="19" name="Picture 18" descr="factorial">
            <a:extLst>
              <a:ext uri="{FF2B5EF4-FFF2-40B4-BE49-F238E27FC236}">
                <a16:creationId xmlns:a16="http://schemas.microsoft.com/office/drawing/2014/main" id="{B036D333-32FA-094B-887B-D103BAE258A9}"/>
              </a:ext>
            </a:extLst>
          </p:cNvPr>
          <p:cNvPicPr>
            <a:picLocks noChangeAspect="1"/>
          </p:cNvPicPr>
          <p:nvPr/>
        </p:nvPicPr>
        <p:blipFill>
          <a:blip r:embed="rId5"/>
          <a:stretch>
            <a:fillRect/>
          </a:stretch>
        </p:blipFill>
        <p:spPr>
          <a:xfrm>
            <a:off x="2002373" y="5606271"/>
            <a:ext cx="213750" cy="360000"/>
          </a:xfrm>
          <a:prstGeom prst="rect">
            <a:avLst/>
          </a:prstGeom>
        </p:spPr>
      </p:pic>
      <p:sp>
        <p:nvSpPr>
          <p:cNvPr id="21" name="TextBox 20">
            <a:extLst>
              <a:ext uri="{FF2B5EF4-FFF2-40B4-BE49-F238E27FC236}">
                <a16:creationId xmlns:a16="http://schemas.microsoft.com/office/drawing/2014/main" id="{FFD1BD4E-A65E-3B84-0873-B38CE79ED701}"/>
              </a:ext>
            </a:extLst>
          </p:cNvPr>
          <p:cNvSpPr txBox="1"/>
          <p:nvPr/>
        </p:nvSpPr>
        <p:spPr>
          <a:xfrm>
            <a:off x="2181063" y="5513939"/>
            <a:ext cx="4572000" cy="523220"/>
          </a:xfrm>
          <a:prstGeom prst="rect">
            <a:avLst/>
          </a:prstGeom>
          <a:noFill/>
        </p:spPr>
        <p:txBody>
          <a:bodyPr wrap="square">
            <a:spAutoFit/>
          </a:bodyPr>
          <a:lstStyle/>
          <a:p>
            <a:r>
              <a:rPr lang="en-US" sz="2800" dirty="0"/>
              <a:t>The calculator returns 40320</a:t>
            </a:r>
            <a:r>
              <a:rPr lang="en-US" sz="2800" dirty="0">
                <a:latin typeface="Cambria Math"/>
              </a:rPr>
              <a:t>.</a:t>
            </a:r>
            <a:endParaRPr lang="en-IN"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Factorials</a:t>
            </a:r>
            <a:r>
              <a:rPr lang="en-US" dirty="0"/>
              <a:t>—Slide 3</a:t>
            </a:r>
            <a:endParaRPr dirty="0"/>
          </a:p>
        </p:txBody>
      </p:sp>
      <p:pic>
        <p:nvPicPr>
          <p:cNvPr id="5" name="Picture 4" descr="Calculator screenshot shows 8 factorial equals 40320">
            <a:extLst>
              <a:ext uri="{FF2B5EF4-FFF2-40B4-BE49-F238E27FC236}">
                <a16:creationId xmlns:a16="http://schemas.microsoft.com/office/drawing/2014/main" id="{8B70D86B-06B3-47E4-BC07-B5271D3ECD39}"/>
              </a:ext>
            </a:extLst>
          </p:cNvPr>
          <p:cNvPicPr>
            <a:picLocks noChangeAspect="1"/>
          </p:cNvPicPr>
          <p:nvPr/>
        </p:nvPicPr>
        <p:blipFill>
          <a:blip r:embed="rId2"/>
          <a:srcRect b="14411"/>
          <a:stretch>
            <a:fillRect/>
          </a:stretch>
        </p:blipFill>
        <p:spPr>
          <a:xfrm>
            <a:off x="869576" y="1178241"/>
            <a:ext cx="2864224" cy="2098359"/>
          </a:xfrm>
          <a:prstGeom prst="rect">
            <a:avLst/>
          </a:prstGeom>
        </p:spPr>
      </p:pic>
      <p:sp>
        <p:nvSpPr>
          <p:cNvPr id="4" name="TextBox 3">
            <a:extLst>
              <a:ext uri="{FF2B5EF4-FFF2-40B4-BE49-F238E27FC236}">
                <a16:creationId xmlns:a16="http://schemas.microsoft.com/office/drawing/2014/main" id="{DAF84ECE-FAB9-1D94-847B-E904B3D97229}"/>
              </a:ext>
            </a:extLst>
          </p:cNvPr>
          <p:cNvSpPr txBox="1"/>
          <p:nvPr/>
        </p:nvSpPr>
        <p:spPr>
          <a:xfrm>
            <a:off x="1143000" y="3210110"/>
            <a:ext cx="2120153" cy="430887"/>
          </a:xfrm>
          <a:prstGeom prst="rect">
            <a:avLst/>
          </a:prstGeom>
          <a:noFill/>
        </p:spPr>
        <p:txBody>
          <a:bodyPr wrap="square">
            <a:spAutoFit/>
          </a:bodyPr>
          <a:lstStyle/>
          <a:p>
            <a:pPr algn="ctr"/>
            <a:r>
              <a:rPr lang="en-IN" sz="2200" dirty="0"/>
              <a:t>Figure 3</a:t>
            </a:r>
          </a:p>
        </p:txBody>
      </p:sp>
      <p:sp>
        <p:nvSpPr>
          <p:cNvPr id="9" name="TextBox 8">
            <a:extLst>
              <a:ext uri="{FF2B5EF4-FFF2-40B4-BE49-F238E27FC236}">
                <a16:creationId xmlns:a16="http://schemas.microsoft.com/office/drawing/2014/main" id="{B1D6CACA-62D6-C828-6D18-5E873AC737D3}"/>
              </a:ext>
            </a:extLst>
          </p:cNvPr>
          <p:cNvSpPr txBox="1"/>
          <p:nvPr/>
        </p:nvSpPr>
        <p:spPr>
          <a:xfrm>
            <a:off x="381000" y="3581401"/>
            <a:ext cx="8305800" cy="1323439"/>
          </a:xfrm>
          <a:prstGeom prst="rect">
            <a:avLst/>
          </a:prstGeom>
          <a:noFill/>
        </p:spPr>
        <p:txBody>
          <a:bodyPr wrap="square">
            <a:spAutoFit/>
          </a:bodyPr>
          <a:lstStyle/>
          <a:p>
            <a:pPr marL="457200" lvl="1" indent="0">
              <a:buNone/>
            </a:pPr>
            <a:r>
              <a:rPr lang="en-IN" sz="2000" b="1" dirty="0"/>
              <a:t>Microsoft Excel</a:t>
            </a:r>
          </a:p>
          <a:p>
            <a:pPr marL="457200" lvl="1" indent="0">
              <a:buNone/>
            </a:pPr>
            <a:r>
              <a:rPr lang="en-US" sz="2000" dirty="0"/>
              <a:t>We can use the built-in factorial function </a:t>
            </a:r>
            <a:r>
              <a:rPr lang="en-US" sz="2000" b="1" dirty="0"/>
              <a:t>=FACT(number)</a:t>
            </a:r>
            <a:r>
              <a:rPr lang="en-US" sz="2000" dirty="0"/>
              <a:t> to evaluate factorials. In an empty cell, type "=</a:t>
            </a:r>
            <a:r>
              <a:rPr lang="en-US" sz="2000" b="1" dirty="0"/>
              <a:t>FACT(8)</a:t>
            </a:r>
            <a:r>
              <a:rPr lang="en-US" sz="2000" dirty="0"/>
              <a:t>" and press Enter. The value is given as </a:t>
            </a:r>
            <a:r>
              <a:rPr lang="en-US" sz="2000" dirty="0">
                <a:latin typeface="Cambria Math"/>
              </a:rPr>
              <a:t>40320</a:t>
            </a:r>
            <a:r>
              <a:rPr lang="en-US" sz="2000" dirty="0"/>
              <a:t>.</a:t>
            </a:r>
          </a:p>
        </p:txBody>
      </p:sp>
      <p:pic>
        <p:nvPicPr>
          <p:cNvPr id="7" name="Picture 6" descr="A screenshot of an excel sheet. A dropbox box at the top left reads A1. The formula bar reads fx equals FACT(8). A table has five columns and one row. The columns in the excel screen are labeled, A, B, C, D, E. The row-wise entries in the table are as follows: Row 1, A:  40320 , B: Blank, C: Blank, D: Blank, E: Blank.">
            <a:extLst>
              <a:ext uri="{FF2B5EF4-FFF2-40B4-BE49-F238E27FC236}">
                <a16:creationId xmlns:a16="http://schemas.microsoft.com/office/drawing/2014/main" id="{8EE51239-F1CD-401F-91BC-5B6FE6250AFE}"/>
              </a:ext>
            </a:extLst>
          </p:cNvPr>
          <p:cNvPicPr>
            <a:picLocks noChangeAspect="1"/>
          </p:cNvPicPr>
          <p:nvPr/>
        </p:nvPicPr>
        <p:blipFill>
          <a:blip r:embed="rId3"/>
          <a:srcRect b="23012"/>
          <a:stretch>
            <a:fillRect/>
          </a:stretch>
        </p:blipFill>
        <p:spPr>
          <a:xfrm>
            <a:off x="2895600" y="4768534"/>
            <a:ext cx="3048000" cy="946466"/>
          </a:xfrm>
          <a:prstGeom prst="rect">
            <a:avLst/>
          </a:prstGeom>
        </p:spPr>
      </p:pic>
      <p:sp>
        <p:nvSpPr>
          <p:cNvPr id="6" name="TextBox 5">
            <a:extLst>
              <a:ext uri="{FF2B5EF4-FFF2-40B4-BE49-F238E27FC236}">
                <a16:creationId xmlns:a16="http://schemas.microsoft.com/office/drawing/2014/main" id="{016730B7-9990-617B-689F-216DB42B8506}"/>
              </a:ext>
            </a:extLst>
          </p:cNvPr>
          <p:cNvSpPr txBox="1"/>
          <p:nvPr/>
        </p:nvSpPr>
        <p:spPr>
          <a:xfrm>
            <a:off x="3359523" y="5658163"/>
            <a:ext cx="2120153" cy="430887"/>
          </a:xfrm>
          <a:prstGeom prst="rect">
            <a:avLst/>
          </a:prstGeom>
          <a:noFill/>
        </p:spPr>
        <p:txBody>
          <a:bodyPr wrap="square">
            <a:spAutoFit/>
          </a:bodyPr>
          <a:lstStyle/>
          <a:p>
            <a:pPr algn="ctr"/>
            <a:r>
              <a:rPr lang="en-IN" sz="2200" dirty="0"/>
              <a:t>Figure 4</a:t>
            </a:r>
          </a:p>
        </p:txBody>
      </p:sp>
    </p:spTree>
    <p:extLst>
      <p:ext uri="{BB962C8B-B14F-4D97-AF65-F5344CB8AC3E}">
        <p14:creationId xmlns:p14="http://schemas.microsoft.com/office/powerpoint/2010/main" val="1470758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Factorials</a:t>
            </a:r>
            <a:r>
              <a:rPr lang="en-US" dirty="0"/>
              <a:t>—Slide 4</a:t>
            </a:r>
            <a:endParaRPr dirty="0"/>
          </a:p>
        </p:txBody>
      </p:sp>
      <p:pic>
        <p:nvPicPr>
          <p:cNvPr id="7" name="Picture 6" descr="b. 3 factorial divided by 0 factorial">
            <a:extLst>
              <a:ext uri="{FF2B5EF4-FFF2-40B4-BE49-F238E27FC236}">
                <a16:creationId xmlns:a16="http://schemas.microsoft.com/office/drawing/2014/main" id="{24272B9E-18CF-9671-BD53-DB905B2B6D93}"/>
              </a:ext>
            </a:extLst>
          </p:cNvPr>
          <p:cNvPicPr>
            <a:picLocks noChangeAspect="1"/>
          </p:cNvPicPr>
          <p:nvPr/>
        </p:nvPicPr>
        <p:blipFill>
          <a:blip r:embed="rId2"/>
          <a:stretch>
            <a:fillRect/>
          </a:stretch>
        </p:blipFill>
        <p:spPr>
          <a:xfrm>
            <a:off x="493059" y="1029287"/>
            <a:ext cx="631517" cy="576000"/>
          </a:xfrm>
          <a:prstGeom prst="rect">
            <a:avLst/>
          </a:prstGeom>
        </p:spPr>
      </p:pic>
      <p:sp>
        <p:nvSpPr>
          <p:cNvPr id="12" name="TextBox 11">
            <a:extLst>
              <a:ext uri="{FF2B5EF4-FFF2-40B4-BE49-F238E27FC236}">
                <a16:creationId xmlns:a16="http://schemas.microsoft.com/office/drawing/2014/main" id="{55B80AD5-8406-8AD8-28AE-A6A15DE0E65E}"/>
              </a:ext>
            </a:extLst>
          </p:cNvPr>
          <p:cNvSpPr txBox="1"/>
          <p:nvPr/>
        </p:nvSpPr>
        <p:spPr>
          <a:xfrm>
            <a:off x="914400" y="1654593"/>
            <a:ext cx="1676400" cy="369332"/>
          </a:xfrm>
          <a:prstGeom prst="rect">
            <a:avLst/>
          </a:prstGeom>
          <a:noFill/>
        </p:spPr>
        <p:txBody>
          <a:bodyPr wrap="square">
            <a:spAutoFit/>
          </a:bodyPr>
          <a:lstStyle/>
          <a:p>
            <a:r>
              <a:rPr lang="en-US" sz="1800" dirty="0"/>
              <a:t>Remember that</a:t>
            </a:r>
            <a:endParaRPr lang="en-IN" dirty="0"/>
          </a:p>
        </p:txBody>
      </p:sp>
      <p:pic>
        <p:nvPicPr>
          <p:cNvPr id="10" name="Picture 9" descr="0 factorial equals to 1,">
            <a:extLst>
              <a:ext uri="{FF2B5EF4-FFF2-40B4-BE49-F238E27FC236}">
                <a16:creationId xmlns:a16="http://schemas.microsoft.com/office/drawing/2014/main" id="{6357C21C-C29B-0445-44AD-A599CBD77D46}"/>
              </a:ext>
            </a:extLst>
          </p:cNvPr>
          <p:cNvPicPr>
            <a:picLocks noChangeAspect="1"/>
          </p:cNvPicPr>
          <p:nvPr/>
        </p:nvPicPr>
        <p:blipFill>
          <a:blip r:embed="rId3"/>
          <a:stretch>
            <a:fillRect/>
          </a:stretch>
        </p:blipFill>
        <p:spPr>
          <a:xfrm>
            <a:off x="2538471" y="1729200"/>
            <a:ext cx="585729" cy="252000"/>
          </a:xfrm>
          <a:prstGeom prst="rect">
            <a:avLst/>
          </a:prstGeom>
        </p:spPr>
      </p:pic>
      <p:sp>
        <p:nvSpPr>
          <p:cNvPr id="14" name="TextBox 13">
            <a:extLst>
              <a:ext uri="{FF2B5EF4-FFF2-40B4-BE49-F238E27FC236}">
                <a16:creationId xmlns:a16="http://schemas.microsoft.com/office/drawing/2014/main" id="{1D462FCD-8910-DC2A-A4CF-F1E77425C422}"/>
              </a:ext>
            </a:extLst>
          </p:cNvPr>
          <p:cNvSpPr txBox="1"/>
          <p:nvPr/>
        </p:nvSpPr>
        <p:spPr>
          <a:xfrm>
            <a:off x="2667002" y="1627667"/>
            <a:ext cx="3352800" cy="369332"/>
          </a:xfrm>
          <a:prstGeom prst="rect">
            <a:avLst/>
          </a:prstGeom>
          <a:noFill/>
        </p:spPr>
        <p:txBody>
          <a:bodyPr wrap="square">
            <a:spAutoFit/>
          </a:bodyPr>
          <a:lstStyle/>
          <a:p>
            <a:pPr marL="457200" lvl="1" indent="0">
              <a:buNone/>
              <a:defRPr sz="2800"/>
            </a:pPr>
            <a:r>
              <a:rPr lang="en-US" sz="1800" dirty="0"/>
              <a:t>so we are not dividing by </a:t>
            </a:r>
            <a:r>
              <a:rPr lang="en-US" sz="1800" dirty="0">
                <a:latin typeface="Cambria Math"/>
              </a:rPr>
              <a:t>0</a:t>
            </a:r>
            <a:r>
              <a:rPr lang="en-US" sz="1800" dirty="0"/>
              <a:t>.</a:t>
            </a:r>
          </a:p>
        </p:txBody>
      </p:sp>
      <p:sp>
        <p:nvSpPr>
          <p:cNvPr id="16" name="TextBox 15">
            <a:extLst>
              <a:ext uri="{FF2B5EF4-FFF2-40B4-BE49-F238E27FC236}">
                <a16:creationId xmlns:a16="http://schemas.microsoft.com/office/drawing/2014/main" id="{17715B96-73BE-DFF2-62E8-1B362C6AAC52}"/>
              </a:ext>
            </a:extLst>
          </p:cNvPr>
          <p:cNvSpPr txBox="1"/>
          <p:nvPr/>
        </p:nvSpPr>
        <p:spPr>
          <a:xfrm>
            <a:off x="457200" y="1989892"/>
            <a:ext cx="4572000" cy="677108"/>
          </a:xfrm>
          <a:prstGeom prst="rect">
            <a:avLst/>
          </a:prstGeom>
          <a:noFill/>
        </p:spPr>
        <p:txBody>
          <a:bodyPr wrap="square">
            <a:spAutoFit/>
          </a:bodyPr>
          <a:lstStyle/>
          <a:p>
            <a:pPr marL="457200" lvl="1" indent="0">
              <a:buNone/>
              <a:defRPr sz="2800"/>
            </a:pPr>
            <a:r>
              <a:rPr lang="en-US" sz="2000" b="1" dirty="0"/>
              <a:t>By Hand</a:t>
            </a:r>
          </a:p>
          <a:p>
            <a:pPr marL="457200" lvl="1" indent="0">
              <a:buNone/>
            </a:pPr>
            <a:r>
              <a:rPr lang="en-US" sz="1800" dirty="0"/>
              <a:t>Calculate each factorial and then divide.</a:t>
            </a:r>
            <a:endParaRPr lang="en-IN" dirty="0"/>
          </a:p>
        </p:txBody>
      </p:sp>
      <p:pic>
        <p:nvPicPr>
          <p:cNvPr id="19" name="Picture 18" descr="three factorial divided by zero factorial is equal to three times two times one divided by one equals six">
            <a:extLst>
              <a:ext uri="{FF2B5EF4-FFF2-40B4-BE49-F238E27FC236}">
                <a16:creationId xmlns:a16="http://schemas.microsoft.com/office/drawing/2014/main" id="{06F6ED5E-E3F9-C9C5-B0BD-3A2C2C3C6FA4}"/>
              </a:ext>
            </a:extLst>
          </p:cNvPr>
          <p:cNvPicPr>
            <a:picLocks noChangeAspect="1"/>
          </p:cNvPicPr>
          <p:nvPr/>
        </p:nvPicPr>
        <p:blipFill>
          <a:blip r:embed="rId4"/>
          <a:stretch>
            <a:fillRect/>
          </a:stretch>
        </p:blipFill>
        <p:spPr>
          <a:xfrm>
            <a:off x="3249481" y="2683800"/>
            <a:ext cx="1381013" cy="576000"/>
          </a:xfrm>
          <a:prstGeom prst="rect">
            <a:avLst/>
          </a:prstGeom>
        </p:spPr>
      </p:pic>
      <p:pic>
        <p:nvPicPr>
          <p:cNvPr id="6" name="Picture 5" descr="calculator screenshot shows 3 factorial divided by 0 factorial is equal to 6">
            <a:extLst>
              <a:ext uri="{FF2B5EF4-FFF2-40B4-BE49-F238E27FC236}">
                <a16:creationId xmlns:a16="http://schemas.microsoft.com/office/drawing/2014/main" id="{88EA1172-F9B1-48F8-AE37-D8F5440B5BD1}"/>
              </a:ext>
            </a:extLst>
          </p:cNvPr>
          <p:cNvPicPr>
            <a:picLocks noChangeAspect="1"/>
          </p:cNvPicPr>
          <p:nvPr/>
        </p:nvPicPr>
        <p:blipFill>
          <a:blip r:embed="rId5"/>
          <a:srcRect b="12500"/>
          <a:stretch>
            <a:fillRect/>
          </a:stretch>
        </p:blipFill>
        <p:spPr>
          <a:xfrm>
            <a:off x="2819400" y="3276600"/>
            <a:ext cx="2073058" cy="1600200"/>
          </a:xfrm>
          <a:prstGeom prst="rect">
            <a:avLst/>
          </a:prstGeom>
        </p:spPr>
      </p:pic>
      <p:sp>
        <p:nvSpPr>
          <p:cNvPr id="20" name="TextBox 19">
            <a:extLst>
              <a:ext uri="{FF2B5EF4-FFF2-40B4-BE49-F238E27FC236}">
                <a16:creationId xmlns:a16="http://schemas.microsoft.com/office/drawing/2014/main" id="{877CC5DA-28DB-8BC2-E637-7BA073A17E96}"/>
              </a:ext>
            </a:extLst>
          </p:cNvPr>
          <p:cNvSpPr txBox="1"/>
          <p:nvPr/>
        </p:nvSpPr>
        <p:spPr>
          <a:xfrm>
            <a:off x="2772305" y="4785764"/>
            <a:ext cx="2120153" cy="430887"/>
          </a:xfrm>
          <a:prstGeom prst="rect">
            <a:avLst/>
          </a:prstGeom>
          <a:noFill/>
        </p:spPr>
        <p:txBody>
          <a:bodyPr wrap="square">
            <a:spAutoFit/>
          </a:bodyPr>
          <a:lstStyle/>
          <a:p>
            <a:pPr algn="ctr"/>
            <a:r>
              <a:rPr lang="en-IN" sz="2200" dirty="0"/>
              <a:t>Figure 5</a:t>
            </a:r>
          </a:p>
        </p:txBody>
      </p:sp>
      <p:sp>
        <p:nvSpPr>
          <p:cNvPr id="22" name="TextBox 21">
            <a:extLst>
              <a:ext uri="{FF2B5EF4-FFF2-40B4-BE49-F238E27FC236}">
                <a16:creationId xmlns:a16="http://schemas.microsoft.com/office/drawing/2014/main" id="{C58AF5B2-F43D-E560-F9C2-18D628A476BF}"/>
              </a:ext>
            </a:extLst>
          </p:cNvPr>
          <p:cNvSpPr txBox="1"/>
          <p:nvPr/>
        </p:nvSpPr>
        <p:spPr>
          <a:xfrm>
            <a:off x="486304" y="4876800"/>
            <a:ext cx="8200495" cy="646331"/>
          </a:xfrm>
          <a:prstGeom prst="rect">
            <a:avLst/>
          </a:prstGeom>
          <a:noFill/>
        </p:spPr>
        <p:txBody>
          <a:bodyPr wrap="square">
            <a:spAutoFit/>
          </a:bodyPr>
          <a:lstStyle/>
          <a:p>
            <a:pPr marL="457200" lvl="1" indent="0">
              <a:buNone/>
              <a:defRPr sz="2800"/>
            </a:pPr>
            <a:r>
              <a:rPr lang="en-US" sz="1800" b="1" dirty="0"/>
              <a:t>TI-83/84 Plus</a:t>
            </a:r>
          </a:p>
          <a:p>
            <a:pPr marL="457200" lvl="1" indent="0">
              <a:buNone/>
              <a:defRPr sz="2800"/>
            </a:pPr>
            <a:r>
              <a:rPr lang="en-US" sz="1800" dirty="0"/>
              <a:t>We can do this calculation in one step with the calculator by typing in</a:t>
            </a:r>
            <a:endParaRPr lang="en-IN" dirty="0"/>
          </a:p>
        </p:txBody>
      </p:sp>
      <p:pic>
        <p:nvPicPr>
          <p:cNvPr id="25" name="Picture 24" descr="three factorial divided by zero factorial">
            <a:extLst>
              <a:ext uri="{FF2B5EF4-FFF2-40B4-BE49-F238E27FC236}">
                <a16:creationId xmlns:a16="http://schemas.microsoft.com/office/drawing/2014/main" id="{F68169A8-5452-837A-71E6-1EE026243944}"/>
              </a:ext>
            </a:extLst>
          </p:cNvPr>
          <p:cNvPicPr>
            <a:picLocks noChangeAspect="1"/>
          </p:cNvPicPr>
          <p:nvPr/>
        </p:nvPicPr>
        <p:blipFill>
          <a:blip r:embed="rId6"/>
          <a:stretch>
            <a:fillRect/>
          </a:stretch>
        </p:blipFill>
        <p:spPr>
          <a:xfrm>
            <a:off x="1054582" y="5486400"/>
            <a:ext cx="621818" cy="360000"/>
          </a:xfrm>
          <a:prstGeom prst="rect">
            <a:avLst/>
          </a:prstGeom>
        </p:spPr>
      </p:pic>
      <p:sp>
        <p:nvSpPr>
          <p:cNvPr id="27" name="TextBox 26">
            <a:extLst>
              <a:ext uri="{FF2B5EF4-FFF2-40B4-BE49-F238E27FC236}">
                <a16:creationId xmlns:a16="http://schemas.microsoft.com/office/drawing/2014/main" id="{C17E7966-0193-082B-5722-CA605C21E416}"/>
              </a:ext>
            </a:extLst>
          </p:cNvPr>
          <p:cNvSpPr txBox="1"/>
          <p:nvPr/>
        </p:nvSpPr>
        <p:spPr>
          <a:xfrm>
            <a:off x="1653988" y="5471334"/>
            <a:ext cx="4572000" cy="369332"/>
          </a:xfrm>
          <a:prstGeom prst="rect">
            <a:avLst/>
          </a:prstGeom>
          <a:noFill/>
        </p:spPr>
        <p:txBody>
          <a:bodyPr wrap="square">
            <a:spAutoFit/>
          </a:bodyPr>
          <a:lstStyle/>
          <a:p>
            <a:r>
              <a:rPr lang="en-US" sz="1800" dirty="0"/>
              <a:t>The calculator returns 6.</a:t>
            </a:r>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Factorials</a:t>
            </a:r>
            <a:r>
              <a:rPr lang="en-US" dirty="0"/>
              <a:t>—Slide 5</a:t>
            </a:r>
            <a:endParaRPr dirty="0"/>
          </a:p>
        </p:txBody>
      </p:sp>
      <p:sp>
        <p:nvSpPr>
          <p:cNvPr id="3" name="Text Placeholder 2"/>
          <p:cNvSpPr>
            <a:spLocks noGrp="1"/>
          </p:cNvSpPr>
          <p:nvPr>
            <p:ph type="body" sz="quarter" idx="10"/>
          </p:nvPr>
        </p:nvSpPr>
        <p:spPr/>
        <p:txBody>
          <a:bodyPr>
            <a:normAutofit/>
          </a:bodyPr>
          <a:lstStyle/>
          <a:p>
            <a:pPr marL="457200" lvl="1" indent="0">
              <a:buNone/>
              <a:defRPr b="1"/>
            </a:pPr>
            <a:r>
              <a:rPr sz="2600" dirty="0"/>
              <a:t>Microsoft Excel</a:t>
            </a:r>
          </a:p>
          <a:p>
            <a:pPr marL="457200" lvl="1" indent="0">
              <a:buNone/>
            </a:pPr>
            <a:r>
              <a:rPr sz="2600" dirty="0"/>
              <a:t>In an empty cell, type "=</a:t>
            </a:r>
            <a:r>
              <a:rPr sz="2600" b="1" dirty="0"/>
              <a:t>FACT(3)/FACT(0)</a:t>
            </a:r>
            <a:r>
              <a:rPr sz="2600" dirty="0"/>
              <a:t>" and press Enter. The value returned is </a:t>
            </a:r>
            <a:r>
              <a:rPr sz="2600" dirty="0">
                <a:latin typeface="Cambria Math"/>
              </a:rPr>
              <a:t>6</a:t>
            </a:r>
            <a:r>
              <a:rPr sz="2600" dirty="0"/>
              <a:t>.</a:t>
            </a:r>
            <a:endParaRPr lang="en-US" sz="2600" dirty="0"/>
          </a:p>
          <a:p>
            <a:pPr marL="538163" indent="-538163"/>
            <a:endParaRPr lang="en-US" sz="2600" dirty="0"/>
          </a:p>
          <a:p>
            <a:pPr marL="538163" indent="-538163"/>
            <a:endParaRPr lang="en-US" sz="2600" dirty="0"/>
          </a:p>
          <a:p>
            <a:pPr marL="457200" lvl="1" indent="0">
              <a:buNone/>
              <a:defRPr sz="2800"/>
            </a:pPr>
            <a:endParaRPr lang="en-US" sz="2600" dirty="0"/>
          </a:p>
          <a:p>
            <a:pPr marL="457200" lvl="1" indent="0">
              <a:buNone/>
              <a:defRPr sz="2800"/>
            </a:pPr>
            <a:endParaRPr lang="en-US" sz="2600" dirty="0"/>
          </a:p>
          <a:p>
            <a:pPr marL="457200" lvl="1" indent="0">
              <a:buNone/>
              <a:defRPr sz="2800"/>
            </a:pPr>
            <a:endParaRPr lang="en-US" sz="2600" i="1" dirty="0">
              <a:latin typeface="Cambria Math" panose="02040503050406030204" pitchFamily="18" charset="0"/>
            </a:endParaRPr>
          </a:p>
          <a:p>
            <a:pPr marL="457200" lvl="1" indent="0">
              <a:buNone/>
              <a:defRPr sz="2800"/>
            </a:pPr>
            <a:endParaRPr lang="en-US" sz="2600" i="1" dirty="0">
              <a:latin typeface="Cambria Math" panose="02040503050406030204" pitchFamily="18" charset="0"/>
            </a:endParaRPr>
          </a:p>
          <a:p>
            <a:pPr marL="457200" lvl="1" indent="0">
              <a:buNone/>
              <a:defRPr sz="2800"/>
            </a:pPr>
            <a:endParaRPr lang="ar-AE" sz="2600" dirty="0"/>
          </a:p>
        </p:txBody>
      </p:sp>
      <p:pic>
        <p:nvPicPr>
          <p:cNvPr id="9" name="Picture 8" descr="c. eighty nine factorial divided by eighty seven factorial">
            <a:extLst>
              <a:ext uri="{FF2B5EF4-FFF2-40B4-BE49-F238E27FC236}">
                <a16:creationId xmlns:a16="http://schemas.microsoft.com/office/drawing/2014/main" id="{1B434D0D-3B8E-97A9-EEBD-BC74B45FE633}"/>
              </a:ext>
            </a:extLst>
          </p:cNvPr>
          <p:cNvPicPr>
            <a:picLocks noChangeAspect="1"/>
          </p:cNvPicPr>
          <p:nvPr/>
        </p:nvPicPr>
        <p:blipFill>
          <a:blip r:embed="rId2"/>
          <a:stretch>
            <a:fillRect/>
          </a:stretch>
        </p:blipFill>
        <p:spPr>
          <a:xfrm>
            <a:off x="609600" y="2323800"/>
            <a:ext cx="827566" cy="648000"/>
          </a:xfrm>
          <a:prstGeom prst="rect">
            <a:avLst/>
          </a:prstGeom>
        </p:spPr>
      </p:pic>
      <p:sp>
        <p:nvSpPr>
          <p:cNvPr id="14" name="TextBox 13">
            <a:extLst>
              <a:ext uri="{FF2B5EF4-FFF2-40B4-BE49-F238E27FC236}">
                <a16:creationId xmlns:a16="http://schemas.microsoft.com/office/drawing/2014/main" id="{CEA07361-0DD0-A83B-CAF7-CBAE868BB49E}"/>
              </a:ext>
            </a:extLst>
          </p:cNvPr>
          <p:cNvSpPr txBox="1"/>
          <p:nvPr/>
        </p:nvSpPr>
        <p:spPr>
          <a:xfrm>
            <a:off x="479612" y="2876072"/>
            <a:ext cx="2133600" cy="523220"/>
          </a:xfrm>
          <a:prstGeom prst="rect">
            <a:avLst/>
          </a:prstGeom>
          <a:noFill/>
        </p:spPr>
        <p:txBody>
          <a:bodyPr wrap="square">
            <a:spAutoFit/>
          </a:bodyPr>
          <a:lstStyle/>
          <a:p>
            <a:pPr marL="457200" lvl="1" indent="0">
              <a:buNone/>
              <a:defRPr b="1"/>
            </a:pPr>
            <a:r>
              <a:rPr lang="en-US" sz="2800" dirty="0"/>
              <a:t>By Hand</a:t>
            </a:r>
          </a:p>
        </p:txBody>
      </p:sp>
      <p:sp>
        <p:nvSpPr>
          <p:cNvPr id="17" name="TextBox 16">
            <a:extLst>
              <a:ext uri="{FF2B5EF4-FFF2-40B4-BE49-F238E27FC236}">
                <a16:creationId xmlns:a16="http://schemas.microsoft.com/office/drawing/2014/main" id="{16CDC7C3-F97F-06C0-E771-781428B8EF65}"/>
              </a:ext>
            </a:extLst>
          </p:cNvPr>
          <p:cNvSpPr txBox="1"/>
          <p:nvPr/>
        </p:nvSpPr>
        <p:spPr>
          <a:xfrm>
            <a:off x="969595" y="3305701"/>
            <a:ext cx="6345605" cy="492443"/>
          </a:xfrm>
          <a:prstGeom prst="rect">
            <a:avLst/>
          </a:prstGeom>
          <a:noFill/>
        </p:spPr>
        <p:txBody>
          <a:bodyPr wrap="square">
            <a:spAutoFit/>
          </a:bodyPr>
          <a:lstStyle/>
          <a:p>
            <a:r>
              <a:rPr lang="en-US" sz="2600" dirty="0"/>
              <a:t>It would be very cumbersome to multiply out</a:t>
            </a:r>
            <a:endParaRPr lang="en-IN" sz="2600" dirty="0"/>
          </a:p>
        </p:txBody>
      </p:sp>
      <p:pic>
        <p:nvPicPr>
          <p:cNvPr id="12" name="Picture 11" descr="eighty nine factorial and eighty seven factorial">
            <a:extLst>
              <a:ext uri="{FF2B5EF4-FFF2-40B4-BE49-F238E27FC236}">
                <a16:creationId xmlns:a16="http://schemas.microsoft.com/office/drawing/2014/main" id="{6159989C-50CD-EA95-BB36-BE3E49625543}"/>
              </a:ext>
            </a:extLst>
          </p:cNvPr>
          <p:cNvPicPr>
            <a:picLocks noChangeAspect="1"/>
          </p:cNvPicPr>
          <p:nvPr/>
        </p:nvPicPr>
        <p:blipFill>
          <a:blip r:embed="rId3"/>
          <a:stretch>
            <a:fillRect/>
          </a:stretch>
        </p:blipFill>
        <p:spPr>
          <a:xfrm>
            <a:off x="7175126" y="3407619"/>
            <a:ext cx="1485900" cy="390525"/>
          </a:xfrm>
          <a:prstGeom prst="rect">
            <a:avLst/>
          </a:prstGeom>
        </p:spPr>
      </p:pic>
      <p:sp>
        <p:nvSpPr>
          <p:cNvPr id="23" name="TextBox 22">
            <a:extLst>
              <a:ext uri="{FF2B5EF4-FFF2-40B4-BE49-F238E27FC236}">
                <a16:creationId xmlns:a16="http://schemas.microsoft.com/office/drawing/2014/main" id="{A6669864-302E-4B94-3575-35F35D67B873}"/>
              </a:ext>
            </a:extLst>
          </p:cNvPr>
          <p:cNvSpPr txBox="1"/>
          <p:nvPr/>
        </p:nvSpPr>
        <p:spPr>
          <a:xfrm>
            <a:off x="475130" y="3638740"/>
            <a:ext cx="8178053" cy="1692771"/>
          </a:xfrm>
          <a:prstGeom prst="rect">
            <a:avLst/>
          </a:prstGeom>
          <a:noFill/>
        </p:spPr>
        <p:txBody>
          <a:bodyPr wrap="square">
            <a:spAutoFit/>
          </a:bodyPr>
          <a:lstStyle/>
          <a:p>
            <a:pPr marL="457200" lvl="1" indent="0">
              <a:buNone/>
              <a:defRPr sz="2800"/>
            </a:pPr>
            <a:r>
              <a:rPr lang="en-US" sz="2600" dirty="0"/>
              <a:t>and then divide. Instead, we will cancel out some of the common factors that appear in both the numerator and denominator first. Begin by expanding the numerator and then canceling.</a:t>
            </a:r>
          </a:p>
        </p:txBody>
      </p:sp>
      <p:pic>
        <p:nvPicPr>
          <p:cNvPr id="6" name="Picture 5" descr="eighty nine factorial divided by eighty seven factorial is equal to eighty nine times eighty eight equals 7,832">
            <a:extLst>
              <a:ext uri="{FF2B5EF4-FFF2-40B4-BE49-F238E27FC236}">
                <a16:creationId xmlns:a16="http://schemas.microsoft.com/office/drawing/2014/main" id="{70E6A1A9-8D13-37DE-709F-70E9ADDE773F}"/>
              </a:ext>
            </a:extLst>
          </p:cNvPr>
          <p:cNvPicPr>
            <a:picLocks noChangeAspect="1"/>
          </p:cNvPicPr>
          <p:nvPr/>
        </p:nvPicPr>
        <p:blipFill>
          <a:blip r:embed="rId4"/>
          <a:stretch>
            <a:fillRect/>
          </a:stretch>
        </p:blipFill>
        <p:spPr>
          <a:xfrm>
            <a:off x="2134872" y="5235795"/>
            <a:ext cx="5180328" cy="7920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Factorials</a:t>
            </a:r>
            <a:r>
              <a:rPr lang="en-US" dirty="0"/>
              <a:t>—Slide 6</a:t>
            </a:r>
            <a:endParaRPr dirty="0"/>
          </a:p>
        </p:txBody>
      </p:sp>
      <p:sp>
        <p:nvSpPr>
          <p:cNvPr id="3" name="Text Placeholder 2"/>
          <p:cNvSpPr>
            <a:spLocks noGrp="1"/>
          </p:cNvSpPr>
          <p:nvPr>
            <p:ph type="body" sz="quarter" idx="10"/>
          </p:nvPr>
        </p:nvSpPr>
        <p:spPr/>
        <p:txBody>
          <a:bodyPr>
            <a:normAutofit/>
          </a:bodyPr>
          <a:lstStyle/>
          <a:p>
            <a:pPr marL="457200" lvl="1" indent="0">
              <a:buNone/>
              <a:defRPr b="1"/>
            </a:pPr>
            <a:r>
              <a:rPr sz="2600" dirty="0"/>
              <a:t>TI-83/84 Plus</a:t>
            </a:r>
          </a:p>
          <a:p>
            <a:pPr marL="457200" lvl="1" indent="0">
              <a:buNone/>
              <a:defRPr sz="2800"/>
            </a:pPr>
            <a:r>
              <a:rPr sz="2600" dirty="0"/>
              <a:t>Notice that if you type </a:t>
            </a:r>
            <a:r>
              <a:rPr lang="en-US" sz="2600" dirty="0"/>
              <a:t>		</a:t>
            </a:r>
          </a:p>
          <a:p>
            <a:pPr marL="457200" lvl="1" indent="0">
              <a:buNone/>
              <a:defRPr sz="2800"/>
            </a:pPr>
            <a:endParaRPr lang="en-US" sz="2600" dirty="0"/>
          </a:p>
          <a:p>
            <a:pPr marL="457200" lvl="1" indent="0">
              <a:buNone/>
              <a:defRPr sz="2800"/>
            </a:pPr>
            <a:r>
              <a:rPr lang="en-US" sz="2600" dirty="0"/>
              <a:t>		 	             		 </a:t>
            </a:r>
          </a:p>
          <a:p>
            <a:pPr marL="457200" lvl="1" indent="0">
              <a:buNone/>
              <a:defRPr sz="2800"/>
            </a:pPr>
            <a:endParaRPr sz="2600" dirty="0"/>
          </a:p>
        </p:txBody>
      </p:sp>
      <p:pic>
        <p:nvPicPr>
          <p:cNvPr id="6" name="Picture 5" descr="eighty nine factorial divided by eighty seven factorial">
            <a:extLst>
              <a:ext uri="{FF2B5EF4-FFF2-40B4-BE49-F238E27FC236}">
                <a16:creationId xmlns:a16="http://schemas.microsoft.com/office/drawing/2014/main" id="{619F3C74-15FE-5381-6FDA-51CDD0177799}"/>
              </a:ext>
            </a:extLst>
          </p:cNvPr>
          <p:cNvPicPr>
            <a:picLocks noChangeAspect="1"/>
          </p:cNvPicPr>
          <p:nvPr/>
        </p:nvPicPr>
        <p:blipFill>
          <a:blip r:embed="rId2"/>
          <a:stretch>
            <a:fillRect/>
          </a:stretch>
        </p:blipFill>
        <p:spPr>
          <a:xfrm>
            <a:off x="4086225" y="1600200"/>
            <a:ext cx="971550" cy="419100"/>
          </a:xfrm>
          <a:prstGeom prst="rect">
            <a:avLst/>
          </a:prstGeom>
        </p:spPr>
      </p:pic>
      <p:sp>
        <p:nvSpPr>
          <p:cNvPr id="14" name="TextBox 13">
            <a:extLst>
              <a:ext uri="{FF2B5EF4-FFF2-40B4-BE49-F238E27FC236}">
                <a16:creationId xmlns:a16="http://schemas.microsoft.com/office/drawing/2014/main" id="{E2B26443-0021-49A3-F10F-6B10A69EAF32}"/>
              </a:ext>
            </a:extLst>
          </p:cNvPr>
          <p:cNvSpPr txBox="1"/>
          <p:nvPr/>
        </p:nvSpPr>
        <p:spPr>
          <a:xfrm>
            <a:off x="5057775" y="1505160"/>
            <a:ext cx="3505200" cy="492443"/>
          </a:xfrm>
          <a:prstGeom prst="rect">
            <a:avLst/>
          </a:prstGeom>
          <a:noFill/>
        </p:spPr>
        <p:txBody>
          <a:bodyPr wrap="square">
            <a:spAutoFit/>
          </a:bodyPr>
          <a:lstStyle/>
          <a:p>
            <a:r>
              <a:rPr lang="en-US" sz="2600" dirty="0"/>
              <a:t>into a TI-83/84 Plus, you</a:t>
            </a:r>
            <a:endParaRPr lang="en-IN" sz="2600" dirty="0"/>
          </a:p>
        </p:txBody>
      </p:sp>
      <p:sp>
        <p:nvSpPr>
          <p:cNvPr id="16" name="TextBox 15">
            <a:extLst>
              <a:ext uri="{FF2B5EF4-FFF2-40B4-BE49-F238E27FC236}">
                <a16:creationId xmlns:a16="http://schemas.microsoft.com/office/drawing/2014/main" id="{99BE4CF7-CBF0-2502-7505-74515B3BAA5C}"/>
              </a:ext>
            </a:extLst>
          </p:cNvPr>
          <p:cNvSpPr txBox="1"/>
          <p:nvPr/>
        </p:nvSpPr>
        <p:spPr>
          <a:xfrm>
            <a:off x="914400" y="1898247"/>
            <a:ext cx="7772400" cy="492443"/>
          </a:xfrm>
          <a:prstGeom prst="rect">
            <a:avLst/>
          </a:prstGeom>
          <a:noFill/>
        </p:spPr>
        <p:txBody>
          <a:bodyPr wrap="square">
            <a:spAutoFit/>
          </a:bodyPr>
          <a:lstStyle/>
          <a:p>
            <a:r>
              <a:rPr lang="en-US" sz="2600" dirty="0"/>
              <a:t>will get an overflow error message. Even though the</a:t>
            </a:r>
            <a:endParaRPr lang="en-IN" sz="2600" dirty="0"/>
          </a:p>
        </p:txBody>
      </p:sp>
      <p:sp>
        <p:nvSpPr>
          <p:cNvPr id="18" name="TextBox 17">
            <a:extLst>
              <a:ext uri="{FF2B5EF4-FFF2-40B4-BE49-F238E27FC236}">
                <a16:creationId xmlns:a16="http://schemas.microsoft.com/office/drawing/2014/main" id="{E30B5FCC-7D79-C1A4-DD90-F7038F0DBE25}"/>
              </a:ext>
            </a:extLst>
          </p:cNvPr>
          <p:cNvSpPr txBox="1"/>
          <p:nvPr/>
        </p:nvSpPr>
        <p:spPr>
          <a:xfrm>
            <a:off x="914400" y="2363778"/>
            <a:ext cx="1752600" cy="492443"/>
          </a:xfrm>
          <a:prstGeom prst="rect">
            <a:avLst/>
          </a:prstGeom>
          <a:noFill/>
        </p:spPr>
        <p:txBody>
          <a:bodyPr wrap="square">
            <a:spAutoFit/>
          </a:bodyPr>
          <a:lstStyle/>
          <a:p>
            <a:r>
              <a:rPr lang="en-IN" sz="2600" dirty="0"/>
              <a:t>expression</a:t>
            </a:r>
          </a:p>
        </p:txBody>
      </p:sp>
      <p:pic>
        <p:nvPicPr>
          <p:cNvPr id="9" name="Picture 8" descr="eighty nine factorial divided by eighty seven factorial">
            <a:extLst>
              <a:ext uri="{FF2B5EF4-FFF2-40B4-BE49-F238E27FC236}">
                <a16:creationId xmlns:a16="http://schemas.microsoft.com/office/drawing/2014/main" id="{D86A2EED-6432-6FD3-2D5A-98EE7CDFE8E9}"/>
              </a:ext>
            </a:extLst>
          </p:cNvPr>
          <p:cNvPicPr>
            <a:picLocks noChangeAspect="1"/>
          </p:cNvPicPr>
          <p:nvPr/>
        </p:nvPicPr>
        <p:blipFill>
          <a:blip r:embed="rId3"/>
          <a:stretch>
            <a:fillRect/>
          </a:stretch>
        </p:blipFill>
        <p:spPr>
          <a:xfrm>
            <a:off x="2514600" y="2286000"/>
            <a:ext cx="405977" cy="648000"/>
          </a:xfrm>
          <a:prstGeom prst="rect">
            <a:avLst/>
          </a:prstGeom>
        </p:spPr>
      </p:pic>
      <p:sp>
        <p:nvSpPr>
          <p:cNvPr id="20" name="TextBox 19">
            <a:extLst>
              <a:ext uri="{FF2B5EF4-FFF2-40B4-BE49-F238E27FC236}">
                <a16:creationId xmlns:a16="http://schemas.microsoft.com/office/drawing/2014/main" id="{B808EEB9-64B5-36F4-6F67-1C3B8E62D029}"/>
              </a:ext>
            </a:extLst>
          </p:cNvPr>
          <p:cNvSpPr txBox="1"/>
          <p:nvPr/>
        </p:nvSpPr>
        <p:spPr>
          <a:xfrm>
            <a:off x="2895600" y="2377234"/>
            <a:ext cx="1905000" cy="492443"/>
          </a:xfrm>
          <a:prstGeom prst="rect">
            <a:avLst/>
          </a:prstGeom>
          <a:noFill/>
        </p:spPr>
        <p:txBody>
          <a:bodyPr wrap="square">
            <a:spAutoFit/>
          </a:bodyPr>
          <a:lstStyle/>
          <a:p>
            <a:r>
              <a:rPr lang="en-IN" sz="2600" dirty="0"/>
              <a:t>simplifies to</a:t>
            </a:r>
          </a:p>
        </p:txBody>
      </p:sp>
      <p:pic>
        <p:nvPicPr>
          <p:cNvPr id="12" name="Picture 11" descr="eighty nine times eighty eight equals 7,832">
            <a:extLst>
              <a:ext uri="{FF2B5EF4-FFF2-40B4-BE49-F238E27FC236}">
                <a16:creationId xmlns:a16="http://schemas.microsoft.com/office/drawing/2014/main" id="{621E002E-54DC-F8BB-0720-26435436692F}"/>
              </a:ext>
            </a:extLst>
          </p:cNvPr>
          <p:cNvPicPr>
            <a:picLocks noChangeAspect="1"/>
          </p:cNvPicPr>
          <p:nvPr/>
        </p:nvPicPr>
        <p:blipFill>
          <a:blip r:embed="rId4"/>
          <a:stretch>
            <a:fillRect/>
          </a:stretch>
        </p:blipFill>
        <p:spPr>
          <a:xfrm>
            <a:off x="4649158" y="2498743"/>
            <a:ext cx="1866900" cy="333375"/>
          </a:xfrm>
          <a:prstGeom prst="rect">
            <a:avLst/>
          </a:prstGeom>
        </p:spPr>
      </p:pic>
      <p:sp>
        <p:nvSpPr>
          <p:cNvPr id="22" name="TextBox 21">
            <a:extLst>
              <a:ext uri="{FF2B5EF4-FFF2-40B4-BE49-F238E27FC236}">
                <a16:creationId xmlns:a16="http://schemas.microsoft.com/office/drawing/2014/main" id="{0ECC78F2-CC40-A598-5C21-7AC7A4952879}"/>
              </a:ext>
            </a:extLst>
          </p:cNvPr>
          <p:cNvSpPr txBox="1"/>
          <p:nvPr/>
        </p:nvSpPr>
        <p:spPr>
          <a:xfrm>
            <a:off x="6477000" y="2390690"/>
            <a:ext cx="1676400" cy="492443"/>
          </a:xfrm>
          <a:prstGeom prst="rect">
            <a:avLst/>
          </a:prstGeom>
          <a:noFill/>
        </p:spPr>
        <p:txBody>
          <a:bodyPr wrap="square">
            <a:spAutoFit/>
          </a:bodyPr>
          <a:lstStyle/>
          <a:p>
            <a:r>
              <a:rPr lang="en-IN" sz="2600" dirty="0"/>
              <a:t>which can</a:t>
            </a:r>
          </a:p>
        </p:txBody>
      </p:sp>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72FBAB93-369C-333C-09E3-8D5724732A85}"/>
                  </a:ext>
                </a:extLst>
              </p:cNvPr>
              <p:cNvSpPr txBox="1"/>
              <p:nvPr/>
            </p:nvSpPr>
            <p:spPr>
              <a:xfrm>
                <a:off x="431588" y="2821900"/>
                <a:ext cx="8229600" cy="2893100"/>
              </a:xfrm>
              <a:prstGeom prst="rect">
                <a:avLst/>
              </a:prstGeom>
              <a:noFill/>
            </p:spPr>
            <p:txBody>
              <a:bodyPr wrap="square">
                <a:spAutoFit/>
              </a:bodyPr>
              <a:lstStyle/>
              <a:p>
                <a:pPr marL="457200" lvl="1" indent="0">
                  <a:buNone/>
                  <a:defRPr sz="2800"/>
                </a:pPr>
                <a:r>
                  <a:rPr lang="en-US" sz="2600" dirty="0"/>
                  <a:t>easily be done in a calculator, the initial value of </a:t>
                </a:r>
                <a14:m>
                  <m:oMath xmlns:m="http://schemas.openxmlformats.org/officeDocument/2006/math">
                    <m:r>
                      <a:rPr lang="en-US" sz="2600">
                        <a:latin typeface="Cambria Math" panose="02040503050406030204" pitchFamily="18" charset="0"/>
                      </a:rPr>
                      <m:t>89!</m:t>
                    </m:r>
                  </m:oMath>
                </a14:m>
                <a:r>
                  <a:rPr lang="en-US" sz="2600" dirty="0"/>
                  <a:t> is too large for the TI-83/84 Plus to compute. Ironically, most modern smartphone calculators are able to do this calculation without simplifying first!</a:t>
                </a:r>
              </a:p>
              <a:p>
                <a:pPr marL="457200" lvl="1" indent="0">
                  <a:buNone/>
                  <a:defRPr b="1"/>
                </a:pPr>
                <a:r>
                  <a:rPr lang="en-US" sz="2600" dirty="0"/>
                  <a:t>Microsoft Excel</a:t>
                </a:r>
              </a:p>
              <a:p>
                <a:pPr marL="457200" lvl="1" indent="0">
                  <a:buNone/>
                </a:pPr>
                <a:r>
                  <a:rPr lang="en-US" sz="2600" dirty="0"/>
                  <a:t>In an empty cell, type "=</a:t>
                </a:r>
                <a:r>
                  <a:rPr lang="en-US" sz="2600" b="1" dirty="0"/>
                  <a:t>FACT(89)/FACT(87)</a:t>
                </a:r>
                <a:r>
                  <a:rPr lang="en-US" sz="2600" dirty="0"/>
                  <a:t>" and press Enter. The value is given as </a:t>
                </a:r>
                <a:r>
                  <a:rPr lang="en-US" sz="2600" dirty="0">
                    <a:latin typeface="Cambria Math"/>
                  </a:rPr>
                  <a:t>7832</a:t>
                </a:r>
                <a:r>
                  <a:rPr lang="en-US" sz="2600" dirty="0"/>
                  <a:t>.</a:t>
                </a:r>
                <a:endParaRPr lang="en-IN" sz="2600" dirty="0"/>
              </a:p>
            </p:txBody>
          </p:sp>
        </mc:Choice>
        <mc:Fallback xmlns="">
          <p:sp>
            <p:nvSpPr>
              <p:cNvPr id="24" name="TextBox 23">
                <a:extLst>
                  <a:ext uri="{FF2B5EF4-FFF2-40B4-BE49-F238E27FC236}">
                    <a16:creationId xmlns:a16="http://schemas.microsoft.com/office/drawing/2014/main" id="{72FBAB93-369C-333C-09E3-8D5724732A85}"/>
                  </a:ext>
                </a:extLst>
              </p:cNvPr>
              <p:cNvSpPr txBox="1">
                <a:spLocks noRot="1" noChangeAspect="1" noMove="1" noResize="1" noEditPoints="1" noAdjustHandles="1" noChangeArrowheads="1" noChangeShapeType="1" noTextEdit="1"/>
              </p:cNvSpPr>
              <p:nvPr/>
            </p:nvSpPr>
            <p:spPr>
              <a:xfrm>
                <a:off x="431588" y="2821900"/>
                <a:ext cx="8229600" cy="2893100"/>
              </a:xfrm>
              <a:prstGeom prst="rect">
                <a:avLst/>
              </a:prstGeom>
              <a:blipFill>
                <a:blip r:embed="rId5"/>
                <a:stretch>
                  <a:fillRect t="-1684" r="-1556" b="-4421"/>
                </a:stretch>
              </a:blipFill>
            </p:spPr>
            <p:txBody>
              <a:bodyPr/>
              <a:lstStyle/>
              <a:p>
                <a:r>
                  <a:rPr lang="en-IN">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Fundamental Counting Principle</a:t>
            </a:r>
          </a:p>
        </p:txBody>
      </p:sp>
      <p:sp>
        <p:nvSpPr>
          <p:cNvPr id="3" name="Text Placeholder 2"/>
          <p:cNvSpPr>
            <a:spLocks noGrp="1"/>
          </p:cNvSpPr>
          <p:nvPr>
            <p:ph type="body" sz="quarter" idx="10"/>
          </p:nvPr>
        </p:nvSpPr>
        <p:spPr/>
        <p:txBody>
          <a:bodyPr>
            <a:normAutofit/>
          </a:bodyPr>
          <a:lstStyle/>
          <a:p>
            <a:pPr>
              <a:defRPr sz="2800"/>
            </a:pPr>
            <a:r>
              <a:rPr sz="2800" dirty="0"/>
              <a:t>The </a:t>
            </a:r>
            <a:r>
              <a:rPr sz="2800" b="1" dirty="0"/>
              <a:t>Fundamental Counting Principle</a:t>
            </a:r>
            <a:r>
              <a:rPr sz="2800" dirty="0"/>
              <a:t> states that for an experiment with a sequence of </a:t>
            </a:r>
            <a:r>
              <a:rPr lang="en-US" sz="2800" i="1" dirty="0"/>
              <a:t>n</a:t>
            </a:r>
            <a:r>
              <a:rPr sz="2800" dirty="0"/>
              <a:t> stages where the first stage has </a:t>
            </a:r>
            <a:r>
              <a:rPr lang="en-US" sz="2800" i="1" dirty="0"/>
              <a:t>k</a:t>
            </a:r>
            <a:r>
              <a:rPr lang="en-US" sz="2800" dirty="0">
                <a:latin typeface="Calibri" panose="020F0502020204030204" pitchFamily="34" charset="0"/>
                <a:ea typeface="Calibri" panose="020F0502020204030204" pitchFamily="34" charset="0"/>
                <a:cs typeface="Calibri" panose="020F0502020204030204" pitchFamily="34" charset="0"/>
              </a:rPr>
              <a:t>₁</a:t>
            </a:r>
            <a:r>
              <a:rPr sz="2800" dirty="0"/>
              <a:t> outcomes, the second stage has </a:t>
            </a:r>
            <a:r>
              <a:rPr lang="en-US" sz="2800" i="1" dirty="0"/>
              <a:t>k</a:t>
            </a:r>
            <a:r>
              <a:rPr lang="en-US" sz="2800" dirty="0"/>
              <a:t>₂</a:t>
            </a:r>
            <a:r>
              <a:rPr sz="2800" dirty="0"/>
              <a:t> outcomes, the third stage has </a:t>
            </a:r>
            <a:r>
              <a:rPr lang="en-US" sz="2800" i="1" dirty="0"/>
              <a:t>k</a:t>
            </a:r>
            <a:r>
              <a:rPr lang="en-US" sz="2800" dirty="0"/>
              <a:t>₃</a:t>
            </a:r>
            <a:r>
              <a:rPr sz="2800" dirty="0"/>
              <a:t> outcomes, and so forth, the total number of possible outcomes for the experiment is calculated as follows.</a:t>
            </a:r>
          </a:p>
          <a:p>
            <a:endParaRPr sz="2800" dirty="0"/>
          </a:p>
        </p:txBody>
      </p:sp>
      <p:pic>
        <p:nvPicPr>
          <p:cNvPr id="8" name="Picture 7" descr="k subscript 1 times k subscript 2 times k subscript 3 and so on up to k subscript n">
            <a:extLst>
              <a:ext uri="{FF2B5EF4-FFF2-40B4-BE49-F238E27FC236}">
                <a16:creationId xmlns:a16="http://schemas.microsoft.com/office/drawing/2014/main" id="{EA343953-7CF5-C485-D63F-1228A9F1787B}"/>
              </a:ext>
            </a:extLst>
          </p:cNvPr>
          <p:cNvPicPr>
            <a:picLocks noChangeAspect="1"/>
          </p:cNvPicPr>
          <p:nvPr/>
        </p:nvPicPr>
        <p:blipFill>
          <a:blip r:embed="rId2"/>
          <a:stretch>
            <a:fillRect/>
          </a:stretch>
        </p:blipFill>
        <p:spPr>
          <a:xfrm>
            <a:off x="2819400" y="4038600"/>
            <a:ext cx="3260571" cy="5040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Factorials</a:t>
            </a:r>
            <a:r>
              <a:rPr lang="en-US" dirty="0"/>
              <a:t>—Slide 7</a:t>
            </a:r>
            <a:endParaRPr dirty="0"/>
          </a:p>
        </p:txBody>
      </p:sp>
      <p:pic>
        <p:nvPicPr>
          <p:cNvPr id="7" name="Picture 6" descr="d. seven factorial divided by open parenthesis five minus one close parenthesis factorial">
            <a:extLst>
              <a:ext uri="{FF2B5EF4-FFF2-40B4-BE49-F238E27FC236}">
                <a16:creationId xmlns:a16="http://schemas.microsoft.com/office/drawing/2014/main" id="{8E6D1439-0452-EEE3-6104-FF540F75D7FC}"/>
              </a:ext>
            </a:extLst>
          </p:cNvPr>
          <p:cNvPicPr>
            <a:picLocks noChangeAspect="1"/>
          </p:cNvPicPr>
          <p:nvPr/>
        </p:nvPicPr>
        <p:blipFill>
          <a:blip r:embed="rId2"/>
          <a:stretch>
            <a:fillRect/>
          </a:stretch>
        </p:blipFill>
        <p:spPr>
          <a:xfrm>
            <a:off x="457200" y="1074369"/>
            <a:ext cx="1024293" cy="612000"/>
          </a:xfrm>
          <a:prstGeom prst="rect">
            <a:avLst/>
          </a:prstGeom>
        </p:spPr>
      </p:pic>
      <p:sp>
        <p:nvSpPr>
          <p:cNvPr id="9" name="TextBox 8">
            <a:extLst>
              <a:ext uri="{FF2B5EF4-FFF2-40B4-BE49-F238E27FC236}">
                <a16:creationId xmlns:a16="http://schemas.microsoft.com/office/drawing/2014/main" id="{0480FE1B-7C93-4BF1-5F92-5A9D6AF874DB}"/>
              </a:ext>
            </a:extLst>
          </p:cNvPr>
          <p:cNvSpPr txBox="1"/>
          <p:nvPr/>
        </p:nvSpPr>
        <p:spPr>
          <a:xfrm>
            <a:off x="421340" y="1706951"/>
            <a:ext cx="8229599" cy="923330"/>
          </a:xfrm>
          <a:prstGeom prst="rect">
            <a:avLst/>
          </a:prstGeom>
          <a:noFill/>
        </p:spPr>
        <p:txBody>
          <a:bodyPr wrap="square">
            <a:spAutoFit/>
          </a:bodyPr>
          <a:lstStyle/>
          <a:p>
            <a:pPr marL="457200" lvl="1" indent="0">
              <a:buNone/>
              <a:defRPr b="1"/>
            </a:pPr>
            <a:r>
              <a:rPr lang="en-IN" sz="1800" dirty="0"/>
              <a:t>By Hand</a:t>
            </a:r>
          </a:p>
          <a:p>
            <a:pPr marL="457200" lvl="1" indent="0">
              <a:buNone/>
            </a:pPr>
            <a:r>
              <a:rPr lang="en-US" sz="1800" dirty="0"/>
              <a:t>You must begin by evaluating the expression in the parentheses. Next, cancel common factors in the numerator and denominator and then simplify.</a:t>
            </a:r>
          </a:p>
        </p:txBody>
      </p:sp>
      <p:pic>
        <p:nvPicPr>
          <p:cNvPr id="12" name="Picture 11" descr="seven factorial divided by open parenthesis five minus one close parenthesis factorial is equal to seven factorial divided by four factorial equals seven times six times five equals 210">
            <a:extLst>
              <a:ext uri="{FF2B5EF4-FFF2-40B4-BE49-F238E27FC236}">
                <a16:creationId xmlns:a16="http://schemas.microsoft.com/office/drawing/2014/main" id="{B0961878-0DDB-E45F-B054-6C5841227619}"/>
              </a:ext>
            </a:extLst>
          </p:cNvPr>
          <p:cNvPicPr>
            <a:picLocks noChangeAspect="1"/>
          </p:cNvPicPr>
          <p:nvPr/>
        </p:nvPicPr>
        <p:blipFill>
          <a:blip r:embed="rId3"/>
          <a:stretch>
            <a:fillRect/>
          </a:stretch>
        </p:blipFill>
        <p:spPr>
          <a:xfrm>
            <a:off x="2430139" y="2597978"/>
            <a:ext cx="4212000" cy="648000"/>
          </a:xfrm>
          <a:prstGeom prst="rect">
            <a:avLst/>
          </a:prstGeom>
        </p:spPr>
      </p:pic>
      <p:sp>
        <p:nvSpPr>
          <p:cNvPr id="14" name="TextBox 13">
            <a:extLst>
              <a:ext uri="{FF2B5EF4-FFF2-40B4-BE49-F238E27FC236}">
                <a16:creationId xmlns:a16="http://schemas.microsoft.com/office/drawing/2014/main" id="{1E424851-6DB7-242F-DEB6-BDBA9A3BDA18}"/>
              </a:ext>
            </a:extLst>
          </p:cNvPr>
          <p:cNvSpPr txBox="1"/>
          <p:nvPr/>
        </p:nvSpPr>
        <p:spPr>
          <a:xfrm>
            <a:off x="439271" y="3267670"/>
            <a:ext cx="8211668" cy="923330"/>
          </a:xfrm>
          <a:prstGeom prst="rect">
            <a:avLst/>
          </a:prstGeom>
          <a:noFill/>
        </p:spPr>
        <p:txBody>
          <a:bodyPr wrap="square">
            <a:spAutoFit/>
          </a:bodyPr>
          <a:lstStyle/>
          <a:p>
            <a:pPr marL="457200" lvl="1" indent="0">
              <a:buNone/>
              <a:defRPr b="1"/>
            </a:pPr>
            <a:r>
              <a:rPr lang="en-US" sz="1800" dirty="0"/>
              <a:t>TI-83/84 Plus</a:t>
            </a:r>
          </a:p>
          <a:p>
            <a:pPr marL="457200" lvl="1" indent="0">
              <a:buNone/>
            </a:pPr>
            <a:r>
              <a:rPr lang="en-US" sz="1800" dirty="0"/>
              <a:t>Notice that you can type in the entire expression without simplifying first. Be sure to place the parentheses in the denominator. The calculator returns 210.</a:t>
            </a:r>
          </a:p>
        </p:txBody>
      </p:sp>
      <p:pic>
        <p:nvPicPr>
          <p:cNvPr id="32" name="Picture 31" descr="A screenshot of a graphing calculator shows seven factorial divided by open parenthesis five minus one close parenthesis factorial equals to two hundred ten.">
            <a:extLst>
              <a:ext uri="{FF2B5EF4-FFF2-40B4-BE49-F238E27FC236}">
                <a16:creationId xmlns:a16="http://schemas.microsoft.com/office/drawing/2014/main" id="{AD4D5FD3-79AE-401D-BD5F-2D0ABE4DE961}"/>
              </a:ext>
            </a:extLst>
          </p:cNvPr>
          <p:cNvPicPr>
            <a:picLocks noChangeAspect="1"/>
          </p:cNvPicPr>
          <p:nvPr/>
        </p:nvPicPr>
        <p:blipFill>
          <a:blip r:embed="rId4"/>
          <a:srcRect b="15806"/>
          <a:stretch>
            <a:fillRect/>
          </a:stretch>
        </p:blipFill>
        <p:spPr>
          <a:xfrm>
            <a:off x="3532830" y="4168647"/>
            <a:ext cx="2078340" cy="1546354"/>
          </a:xfrm>
          <a:prstGeom prst="rect">
            <a:avLst/>
          </a:prstGeom>
        </p:spPr>
      </p:pic>
      <p:sp>
        <p:nvSpPr>
          <p:cNvPr id="15" name="TextBox 14">
            <a:extLst>
              <a:ext uri="{FF2B5EF4-FFF2-40B4-BE49-F238E27FC236}">
                <a16:creationId xmlns:a16="http://schemas.microsoft.com/office/drawing/2014/main" id="{B8AC2734-1C4C-9081-82F9-9E1A0955D10A}"/>
              </a:ext>
            </a:extLst>
          </p:cNvPr>
          <p:cNvSpPr txBox="1"/>
          <p:nvPr/>
        </p:nvSpPr>
        <p:spPr>
          <a:xfrm>
            <a:off x="3505200" y="5638800"/>
            <a:ext cx="2120153" cy="400110"/>
          </a:xfrm>
          <a:prstGeom prst="rect">
            <a:avLst/>
          </a:prstGeom>
          <a:noFill/>
        </p:spPr>
        <p:txBody>
          <a:bodyPr wrap="square">
            <a:spAutoFit/>
          </a:bodyPr>
          <a:lstStyle/>
          <a:p>
            <a:pPr algn="ctr"/>
            <a:r>
              <a:rPr lang="en-IN" sz="2000" dirty="0"/>
              <a:t>Figure 6</a:t>
            </a:r>
          </a:p>
        </p:txBody>
      </p:sp>
    </p:spTree>
    <p:extLst>
      <p:ext uri="{BB962C8B-B14F-4D97-AF65-F5344CB8AC3E}">
        <p14:creationId xmlns:p14="http://schemas.microsoft.com/office/powerpoint/2010/main" val="26745233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Factorials</a:t>
            </a:r>
            <a:r>
              <a:rPr lang="en-US" dirty="0"/>
              <a:t>—Slide 8</a:t>
            </a:r>
            <a:endParaRPr dirty="0"/>
          </a:p>
        </p:txBody>
      </p:sp>
      <p:sp>
        <p:nvSpPr>
          <p:cNvPr id="3" name="Text Placeholder 2"/>
          <p:cNvSpPr>
            <a:spLocks noGrp="1"/>
          </p:cNvSpPr>
          <p:nvPr>
            <p:ph type="body" sz="quarter" idx="10"/>
          </p:nvPr>
        </p:nvSpPr>
        <p:spPr>
          <a:xfrm>
            <a:off x="457200" y="1029287"/>
            <a:ext cx="8305800" cy="4967067"/>
          </a:xfrm>
        </p:spPr>
        <p:txBody>
          <a:bodyPr>
            <a:normAutofit/>
          </a:bodyPr>
          <a:lstStyle/>
          <a:p>
            <a:pPr marL="457200" lvl="1" indent="0">
              <a:buNone/>
              <a:defRPr b="1"/>
            </a:pPr>
            <a:r>
              <a:rPr lang="en-IN" sz="2600" dirty="0"/>
              <a:t>Microsoft Excel</a:t>
            </a:r>
          </a:p>
          <a:p>
            <a:pPr marL="457200" lvl="1" indent="0">
              <a:buNone/>
            </a:pPr>
            <a:r>
              <a:rPr lang="en-IN" sz="2600" dirty="0"/>
              <a:t>In an empty cell, type "=</a:t>
            </a:r>
            <a:r>
              <a:rPr lang="en-IN" sz="2600" b="1" dirty="0"/>
              <a:t>FACT(7)/FACT(5-1)</a:t>
            </a:r>
            <a:r>
              <a:rPr lang="en-IN" sz="2600" dirty="0"/>
              <a:t>" and press Enter. The value returned is </a:t>
            </a:r>
            <a:r>
              <a:rPr lang="en-IN" sz="2600" dirty="0">
                <a:latin typeface="Cambria Math"/>
              </a:rPr>
              <a:t>210</a:t>
            </a:r>
            <a:r>
              <a:rPr lang="en-IN" sz="2600" dirty="0"/>
              <a:t>.</a:t>
            </a:r>
          </a:p>
          <a:p>
            <a:pPr marL="457200" lvl="1" indent="0">
              <a:buNone/>
              <a:defRPr b="1"/>
            </a:pPr>
            <a:endParaRPr lang="en-IN" sz="2600" dirty="0"/>
          </a:p>
          <a:p>
            <a:pPr marL="457200" lvl="1" indent="0">
              <a:buNone/>
              <a:defRPr b="1"/>
            </a:pPr>
            <a:endParaRPr lang="en-IN" sz="2600" dirty="0"/>
          </a:p>
          <a:p>
            <a:pPr marL="457200" lvl="1" indent="0" algn="ctr">
              <a:buNone/>
            </a:pPr>
            <a:endParaRPr lang="en-US" sz="2600" dirty="0"/>
          </a:p>
          <a:p>
            <a:pPr marL="457200" lvl="1" indent="0">
              <a:buNone/>
            </a:pPr>
            <a:endParaRPr sz="2000" dirty="0"/>
          </a:p>
        </p:txBody>
      </p:sp>
      <p:pic>
        <p:nvPicPr>
          <p:cNvPr id="12" name="Picture 11" descr="e. five factorial divided by three factorial times open parenthesis four minus two close parenthesis factorial">
            <a:extLst>
              <a:ext uri="{FF2B5EF4-FFF2-40B4-BE49-F238E27FC236}">
                <a16:creationId xmlns:a16="http://schemas.microsoft.com/office/drawing/2014/main" id="{078821BE-3847-9BC5-4949-3F04DA7E7089}"/>
              </a:ext>
            </a:extLst>
          </p:cNvPr>
          <p:cNvPicPr>
            <a:picLocks noChangeAspect="1"/>
          </p:cNvPicPr>
          <p:nvPr/>
        </p:nvPicPr>
        <p:blipFill>
          <a:blip r:embed="rId2"/>
          <a:stretch>
            <a:fillRect/>
          </a:stretch>
        </p:blipFill>
        <p:spPr>
          <a:xfrm>
            <a:off x="609600" y="2604096"/>
            <a:ext cx="1346401" cy="684000"/>
          </a:xfrm>
          <a:prstGeom prst="rect">
            <a:avLst/>
          </a:prstGeom>
        </p:spPr>
      </p:pic>
      <p:sp>
        <p:nvSpPr>
          <p:cNvPr id="17" name="TextBox 16">
            <a:extLst>
              <a:ext uri="{FF2B5EF4-FFF2-40B4-BE49-F238E27FC236}">
                <a16:creationId xmlns:a16="http://schemas.microsoft.com/office/drawing/2014/main" id="{DAEF2C44-AED7-D293-3B11-6A10DBEA91D1}"/>
              </a:ext>
            </a:extLst>
          </p:cNvPr>
          <p:cNvSpPr txBox="1"/>
          <p:nvPr/>
        </p:nvSpPr>
        <p:spPr>
          <a:xfrm>
            <a:off x="470646" y="3468928"/>
            <a:ext cx="8216153" cy="1292662"/>
          </a:xfrm>
          <a:prstGeom prst="rect">
            <a:avLst/>
          </a:prstGeom>
          <a:noFill/>
        </p:spPr>
        <p:txBody>
          <a:bodyPr wrap="square">
            <a:spAutoFit/>
          </a:bodyPr>
          <a:lstStyle/>
          <a:p>
            <a:pPr marL="457200" lvl="1" indent="0">
              <a:buNone/>
              <a:defRPr b="1"/>
            </a:pPr>
            <a:r>
              <a:rPr lang="en-IN" sz="2600" dirty="0"/>
              <a:t>By Hand</a:t>
            </a:r>
          </a:p>
          <a:p>
            <a:pPr marL="457200" lvl="1" indent="0">
              <a:buNone/>
            </a:pPr>
            <a:r>
              <a:rPr lang="en-IN" sz="2600" dirty="0"/>
              <a:t>Make sure that you begin by subtracting to simplify the expression in parentheses.</a:t>
            </a:r>
          </a:p>
        </p:txBody>
      </p:sp>
      <p:pic>
        <p:nvPicPr>
          <p:cNvPr id="15" name="Picture 14" descr="five factorial divided by three factorial times open parenthesis four minus two close parenthesis factorial is equal to five times four divided by two times one equals ten">
            <a:extLst>
              <a:ext uri="{FF2B5EF4-FFF2-40B4-BE49-F238E27FC236}">
                <a16:creationId xmlns:a16="http://schemas.microsoft.com/office/drawing/2014/main" id="{B17EE1A9-E13F-CC8F-804A-C282AD662E85}"/>
              </a:ext>
            </a:extLst>
          </p:cNvPr>
          <p:cNvPicPr>
            <a:picLocks noChangeAspect="1"/>
          </p:cNvPicPr>
          <p:nvPr/>
        </p:nvPicPr>
        <p:blipFill>
          <a:blip r:embed="rId3"/>
          <a:stretch>
            <a:fillRect/>
          </a:stretch>
        </p:blipFill>
        <p:spPr>
          <a:xfrm>
            <a:off x="1676400" y="4849458"/>
            <a:ext cx="5080914" cy="9000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Factorials</a:t>
            </a:r>
            <a:r>
              <a:rPr lang="en-US" dirty="0"/>
              <a:t>—Slide 9</a:t>
            </a:r>
            <a:endParaRPr dirty="0"/>
          </a:p>
        </p:txBody>
      </p:sp>
      <p:sp>
        <p:nvSpPr>
          <p:cNvPr id="3" name="Text Placeholder 2"/>
          <p:cNvSpPr>
            <a:spLocks noGrp="1"/>
          </p:cNvSpPr>
          <p:nvPr>
            <p:ph type="body" sz="quarter" idx="10"/>
          </p:nvPr>
        </p:nvSpPr>
        <p:spPr/>
        <p:txBody>
          <a:bodyPr>
            <a:normAutofit/>
          </a:bodyPr>
          <a:lstStyle/>
          <a:p>
            <a:pPr marL="457200" lvl="1" indent="0">
              <a:buNone/>
              <a:defRPr b="1"/>
            </a:pPr>
            <a:r>
              <a:rPr lang="en-US" sz="2400" dirty="0"/>
              <a:t>TI-83/84 Plus</a:t>
            </a:r>
          </a:p>
          <a:p>
            <a:pPr marL="457200" lvl="1" indent="0">
              <a:buNone/>
            </a:pPr>
            <a:r>
              <a:rPr lang="en-US" sz="2400" dirty="0"/>
              <a:t>Once again, we can enter the entire original expression in one line. However, we must place parentheses around the entire expression in the denominator, which produces the correct solution of 10.</a:t>
            </a:r>
          </a:p>
          <a:p>
            <a:endParaRPr lang="en-US" sz="2400" dirty="0"/>
          </a:p>
          <a:p>
            <a:endParaRPr lang="en-US" sz="2400" dirty="0"/>
          </a:p>
          <a:p>
            <a:endParaRPr sz="2400" dirty="0"/>
          </a:p>
        </p:txBody>
      </p:sp>
      <p:pic>
        <p:nvPicPr>
          <p:cNvPr id="5" name="Picture 4" descr="A screenshot of a graphing calculator shows five factorial divided by three factorial times open parenthesis four minus two close parenthesis factorial equals to ten">
            <a:extLst>
              <a:ext uri="{FF2B5EF4-FFF2-40B4-BE49-F238E27FC236}">
                <a16:creationId xmlns:a16="http://schemas.microsoft.com/office/drawing/2014/main" id="{FE117E68-3D15-4BFD-801C-66A10D21CA0C}"/>
              </a:ext>
            </a:extLst>
          </p:cNvPr>
          <p:cNvPicPr>
            <a:picLocks noChangeAspect="1"/>
          </p:cNvPicPr>
          <p:nvPr/>
        </p:nvPicPr>
        <p:blipFill>
          <a:blip r:embed="rId2"/>
          <a:srcRect b="11781"/>
          <a:stretch>
            <a:fillRect/>
          </a:stretch>
        </p:blipFill>
        <p:spPr>
          <a:xfrm>
            <a:off x="3733800" y="2971799"/>
            <a:ext cx="2057400" cy="1524001"/>
          </a:xfrm>
          <a:prstGeom prst="rect">
            <a:avLst/>
          </a:prstGeom>
        </p:spPr>
      </p:pic>
      <p:sp>
        <p:nvSpPr>
          <p:cNvPr id="4" name="TextBox 3">
            <a:extLst>
              <a:ext uri="{FF2B5EF4-FFF2-40B4-BE49-F238E27FC236}">
                <a16:creationId xmlns:a16="http://schemas.microsoft.com/office/drawing/2014/main" id="{1E64A809-C28F-86AB-7CC1-01DF7655278A}"/>
              </a:ext>
            </a:extLst>
          </p:cNvPr>
          <p:cNvSpPr txBox="1"/>
          <p:nvPr/>
        </p:nvSpPr>
        <p:spPr>
          <a:xfrm>
            <a:off x="3733800" y="4419600"/>
            <a:ext cx="2120153" cy="400110"/>
          </a:xfrm>
          <a:prstGeom prst="rect">
            <a:avLst/>
          </a:prstGeom>
          <a:noFill/>
        </p:spPr>
        <p:txBody>
          <a:bodyPr wrap="square">
            <a:spAutoFit/>
          </a:bodyPr>
          <a:lstStyle/>
          <a:p>
            <a:pPr algn="ctr"/>
            <a:r>
              <a:rPr lang="en-IN" sz="2000" dirty="0"/>
              <a:t>Figure 7</a:t>
            </a:r>
          </a:p>
        </p:txBody>
      </p:sp>
      <p:sp>
        <p:nvSpPr>
          <p:cNvPr id="7" name="TextBox 6">
            <a:extLst>
              <a:ext uri="{FF2B5EF4-FFF2-40B4-BE49-F238E27FC236}">
                <a16:creationId xmlns:a16="http://schemas.microsoft.com/office/drawing/2014/main" id="{4155219D-7F86-6CD3-7418-EEA56DA9DB0D}"/>
              </a:ext>
            </a:extLst>
          </p:cNvPr>
          <p:cNvSpPr txBox="1"/>
          <p:nvPr/>
        </p:nvSpPr>
        <p:spPr>
          <a:xfrm>
            <a:off x="457200" y="4450140"/>
            <a:ext cx="8229600" cy="1569660"/>
          </a:xfrm>
          <a:prstGeom prst="rect">
            <a:avLst/>
          </a:prstGeom>
          <a:noFill/>
        </p:spPr>
        <p:txBody>
          <a:bodyPr wrap="square">
            <a:spAutoFit/>
          </a:bodyPr>
          <a:lstStyle/>
          <a:p>
            <a:pPr marL="457200" lvl="1" indent="0">
              <a:buNone/>
              <a:defRPr b="1"/>
            </a:pPr>
            <a:r>
              <a:rPr lang="en-US" sz="2400" dirty="0"/>
              <a:t>Microsoft Excel</a:t>
            </a:r>
          </a:p>
          <a:p>
            <a:pPr marL="457200" lvl="1" indent="0">
              <a:buNone/>
            </a:pPr>
            <a:r>
              <a:rPr lang="en-US" sz="2400" dirty="0"/>
              <a:t>In an empty cell, type "=</a:t>
            </a:r>
            <a:r>
              <a:rPr lang="en-US" sz="2400" b="1" dirty="0"/>
              <a:t>FACT(5)/(FACT(3)*FACT(4-2))</a:t>
            </a:r>
            <a:r>
              <a:rPr lang="en-US" sz="2400" dirty="0"/>
              <a:t>". Be sure to put parentheses around the entire expression in the denominator, which results in the correct solution of </a:t>
            </a:r>
            <a:r>
              <a:rPr lang="en-US" sz="2400" dirty="0">
                <a:latin typeface="Cambria Math"/>
              </a:rPr>
              <a:t>10</a:t>
            </a:r>
            <a:r>
              <a:rPr lang="en-US" sz="2400" dirty="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r>
              <a:rPr sz="2800" dirty="0"/>
              <a:t>The TI-83/84 Plus and Microsoft Excel both follow the rules for order of operations, which is why it is so important to place parentheses around the entire expression in the denominator of Example 3 part e. Try the calculation without the parentheses to see how important proper parentheses usage is.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Fun Fact</a:t>
            </a:r>
          </a:p>
        </p:txBody>
      </p:sp>
      <p:sp>
        <p:nvSpPr>
          <p:cNvPr id="3" name="Text Placeholder 2"/>
          <p:cNvSpPr>
            <a:spLocks noGrp="1"/>
          </p:cNvSpPr>
          <p:nvPr>
            <p:ph type="body" sz="quarter" idx="10"/>
          </p:nvPr>
        </p:nvSpPr>
        <p:spPr/>
        <p:txBody>
          <a:bodyPr>
            <a:normAutofit/>
          </a:bodyPr>
          <a:lstStyle/>
          <a:p>
            <a:r>
              <a:rPr sz="2800" dirty="0"/>
              <a:t>A combination lock should really be called a permutation lock because the order you put the numbers in matters! A true combination lock would accept both 10-7-67 and 67-7-10 as correct.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Combinations and Permutations</a:t>
            </a:r>
          </a:p>
        </p:txBody>
      </p:sp>
      <p:sp>
        <p:nvSpPr>
          <p:cNvPr id="3" name="Text Placeholder 2"/>
          <p:cNvSpPr>
            <a:spLocks noGrp="1"/>
          </p:cNvSpPr>
          <p:nvPr>
            <p:ph type="body" sz="quarter" idx="10"/>
          </p:nvPr>
        </p:nvSpPr>
        <p:spPr/>
        <p:txBody>
          <a:bodyPr>
            <a:normAutofit/>
          </a:bodyPr>
          <a:lstStyle/>
          <a:p>
            <a:pPr>
              <a:defRPr b="1"/>
            </a:pPr>
            <a:r>
              <a:rPr sz="2400" dirty="0"/>
              <a:t>Combinations</a:t>
            </a:r>
            <a:endParaRPr lang="en-US" sz="2400" dirty="0"/>
          </a:p>
          <a:p>
            <a:pPr>
              <a:defRPr b="1"/>
            </a:pPr>
            <a:endParaRPr sz="1000" dirty="0"/>
          </a:p>
          <a:p>
            <a:r>
              <a:rPr sz="2000" dirty="0"/>
              <a:t>A </a:t>
            </a:r>
            <a:r>
              <a:rPr sz="2000" b="1" dirty="0"/>
              <a:t>combination</a:t>
            </a:r>
            <a:r>
              <a:rPr sz="2000" dirty="0"/>
              <a:t> is a selection of objects from a group without regard to their arrangement; that is, their order </a:t>
            </a:r>
            <a:r>
              <a:rPr sz="2000" i="1" dirty="0"/>
              <a:t>is not </a:t>
            </a:r>
            <a:r>
              <a:rPr sz="2000" dirty="0"/>
              <a:t>important.</a:t>
            </a:r>
            <a:endParaRPr lang="en-US" sz="2000" dirty="0"/>
          </a:p>
          <a:p>
            <a:endParaRPr sz="1000" dirty="0"/>
          </a:p>
          <a:p>
            <a:pPr>
              <a:defRPr b="1"/>
            </a:pPr>
            <a:r>
              <a:rPr sz="2400" dirty="0"/>
              <a:t>Permutations</a:t>
            </a:r>
            <a:endParaRPr lang="en-US" sz="2400" dirty="0"/>
          </a:p>
          <a:p>
            <a:pPr>
              <a:defRPr b="1"/>
            </a:pPr>
            <a:endParaRPr sz="1000" dirty="0"/>
          </a:p>
          <a:p>
            <a:r>
              <a:rPr sz="2000" dirty="0"/>
              <a:t>A </a:t>
            </a:r>
            <a:r>
              <a:rPr sz="2000" b="1" dirty="0"/>
              <a:t>permutation</a:t>
            </a:r>
            <a:r>
              <a:rPr sz="2000" dirty="0"/>
              <a:t> is a selection of objects from a group where the arrangement is specific; that is, their order </a:t>
            </a:r>
            <a:r>
              <a:rPr sz="2000" i="1" dirty="0"/>
              <a:t>is</a:t>
            </a:r>
            <a:r>
              <a:rPr sz="2000" dirty="0"/>
              <a:t> important.</a:t>
            </a:r>
          </a:p>
          <a:p>
            <a:endParaRPr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Comparing Combinations and Permutations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Decide whether you would use a permutation or combination to count the number of outcomes for each of the following scenarios.</a:t>
            </a:r>
          </a:p>
          <a:p>
            <a:pPr marL="538163" indent="-538163">
              <a:defRPr sz="2800"/>
            </a:pPr>
            <a:r>
              <a:rPr lang="en-US" dirty="0"/>
              <a:t>a.	</a:t>
            </a:r>
            <a:r>
              <a:rPr dirty="0"/>
              <a:t>​</a:t>
            </a:r>
            <a:r>
              <a:rPr sz="2800" dirty="0"/>
              <a:t>In how many ways can a club elect a president, vice president, and treasurer if there are </a:t>
            </a:r>
            <a:r>
              <a:rPr sz="2800" dirty="0">
                <a:latin typeface="Cambria Math"/>
              </a:rPr>
              <a:t>30</a:t>
            </a:r>
            <a:r>
              <a:rPr sz="2800" dirty="0"/>
              <a:t> students participating?</a:t>
            </a:r>
          </a:p>
          <a:p>
            <a:pPr marL="538163" indent="-538163">
              <a:defRPr sz="2800"/>
            </a:pPr>
            <a:r>
              <a:rPr lang="en-US" dirty="0"/>
              <a:t>b.</a:t>
            </a:r>
            <a:r>
              <a:rPr dirty="0"/>
              <a:t>​</a:t>
            </a:r>
            <a:r>
              <a:rPr lang="en-US" dirty="0"/>
              <a:t>	</a:t>
            </a:r>
            <a:r>
              <a:rPr sz="2800" dirty="0"/>
              <a:t>If each department needs two student representatives from each major on a campus committee, how many ways can the biology department choose the representatives from the </a:t>
            </a:r>
            <a:r>
              <a:rPr sz="2800" dirty="0">
                <a:latin typeface="Cambria Math"/>
              </a:rPr>
              <a:t>45</a:t>
            </a:r>
            <a:r>
              <a:rPr sz="2800" dirty="0"/>
              <a:t> students who are majoring in biology?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Comparing Combinations and Permutations</a:t>
            </a:r>
            <a:r>
              <a:rPr lang="en-US" dirty="0"/>
              <a:t>—Slide 2</a:t>
            </a:r>
            <a:endParaRPr dirty="0"/>
          </a:p>
        </p:txBody>
      </p:sp>
      <p:sp>
        <p:nvSpPr>
          <p:cNvPr id="3" name="Text Placeholder 2"/>
          <p:cNvSpPr>
            <a:spLocks noGrp="1"/>
          </p:cNvSpPr>
          <p:nvPr>
            <p:ph type="body" sz="quarter" idx="10"/>
          </p:nvPr>
        </p:nvSpPr>
        <p:spPr/>
        <p:txBody>
          <a:bodyPr>
            <a:normAutofit lnSpcReduction="10000"/>
          </a:bodyPr>
          <a:lstStyle/>
          <a:p>
            <a:r>
              <a:rPr sz="2800" b="1" dirty="0"/>
              <a:t>Solution</a:t>
            </a:r>
          </a:p>
          <a:p>
            <a:pPr marL="538163" indent="-538163">
              <a:defRPr sz="2800"/>
            </a:pPr>
            <a:r>
              <a:rPr lang="en-US" dirty="0"/>
              <a:t>a.</a:t>
            </a:r>
            <a:r>
              <a:rPr dirty="0"/>
              <a:t>​</a:t>
            </a:r>
            <a:r>
              <a:rPr lang="en-US" dirty="0"/>
              <a:t>	</a:t>
            </a:r>
            <a:r>
              <a:rPr sz="2800" dirty="0"/>
              <a:t>First notice that the number of students participating in the club does not affect whether we use a permutation or combination to count. What is important is the arrangement of the officers for counting purposes. The assignment of jobs makes a difference, so this is a permutation.</a:t>
            </a:r>
          </a:p>
          <a:p>
            <a:pPr marL="538163" indent="-538163">
              <a:defRPr sz="2800"/>
            </a:pPr>
            <a:r>
              <a:rPr lang="en-US" dirty="0"/>
              <a:t>b.</a:t>
            </a:r>
            <a:r>
              <a:rPr dirty="0"/>
              <a:t>​</a:t>
            </a:r>
            <a:r>
              <a:rPr lang="en-US" dirty="0"/>
              <a:t>	</a:t>
            </a:r>
            <a:r>
              <a:rPr sz="2800" dirty="0"/>
              <a:t>In this second scenario, we are interested in choosing two of the students from those majoring in biology, where the arrangement is not specified to be important. Therefore, we use a combination to count the number of outcomes.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r>
              <a:rPr sz="2800" dirty="0"/>
              <a:t>Would you use a combination or a permutation to count the number of ways that five people can line up to buy tickets to a concert?</a:t>
            </a:r>
            <a:endParaRPr lang="en-US" sz="2800" dirty="0"/>
          </a:p>
          <a:p>
            <a:endParaRPr sz="2800" dirty="0"/>
          </a:p>
          <a:p>
            <a:r>
              <a:rPr sz="2800" dirty="0"/>
              <a:t>Answer: Permutation</a:t>
            </a:r>
          </a:p>
        </p:txBody>
      </p:sp>
    </p:spTree>
    <p:extLst>
      <p:ext uri="{BB962C8B-B14F-4D97-AF65-F5344CB8AC3E}">
        <p14:creationId xmlns:p14="http://schemas.microsoft.com/office/powerpoint/2010/main" val="294072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Formulas: </a:t>
            </a:r>
            <a:r>
              <a:rPr dirty="0"/>
              <a:t>Combinations and Permutations</a:t>
            </a:r>
          </a:p>
        </p:txBody>
      </p:sp>
      <p:sp>
        <p:nvSpPr>
          <p:cNvPr id="3" name="Text Placeholder 2"/>
          <p:cNvSpPr>
            <a:spLocks noGrp="1"/>
          </p:cNvSpPr>
          <p:nvPr>
            <p:ph type="body" sz="quarter" idx="10"/>
          </p:nvPr>
        </p:nvSpPr>
        <p:spPr/>
        <p:txBody>
          <a:bodyPr>
            <a:normAutofit/>
          </a:bodyPr>
          <a:lstStyle/>
          <a:p>
            <a:r>
              <a:rPr lang="en-IN" sz="2800" dirty="0"/>
              <a:t>The following formula is used to calculate the number of combinations.</a:t>
            </a:r>
          </a:p>
          <a:p>
            <a:pPr algn="ctr">
              <a:defRPr sz="2800"/>
            </a:pPr>
            <a:endParaRPr lang="en-US" sz="2800" dirty="0"/>
          </a:p>
          <a:p>
            <a:pPr algn="ctr">
              <a:defRPr sz="2800"/>
            </a:pPr>
            <a:endParaRPr lang="ar-AE" sz="2800" dirty="0"/>
          </a:p>
          <a:p>
            <a:pPr algn="ctr">
              <a:defRPr sz="2800"/>
            </a:pPr>
            <a:endParaRPr lang="en-US" i="1" dirty="0">
              <a:latin typeface="Cambria Math" panose="02040503050406030204" pitchFamily="18" charset="0"/>
            </a:endParaRPr>
          </a:p>
          <a:p>
            <a:pPr algn="ctr">
              <a:defRPr sz="2800"/>
            </a:pPr>
            <a:endParaRPr lang="en-US" sz="2800" dirty="0"/>
          </a:p>
          <a:p>
            <a:pPr algn="ctr">
              <a:defRPr sz="2800"/>
            </a:pPr>
            <a:endParaRPr lang="ar-AE" sz="2800" dirty="0"/>
          </a:p>
        </p:txBody>
      </p:sp>
      <p:pic>
        <p:nvPicPr>
          <p:cNvPr id="7" name="Picture 6" descr="n choose r is equal to n factorial divided by r factorial times open parenthesis n minus r close parenthesis factorial">
            <a:extLst>
              <a:ext uri="{FF2B5EF4-FFF2-40B4-BE49-F238E27FC236}">
                <a16:creationId xmlns:a16="http://schemas.microsoft.com/office/drawing/2014/main" id="{EBD82FAF-CC6D-79E7-2334-755D4B72BF0F}"/>
              </a:ext>
            </a:extLst>
          </p:cNvPr>
          <p:cNvPicPr>
            <a:picLocks noChangeAspect="1"/>
          </p:cNvPicPr>
          <p:nvPr/>
        </p:nvPicPr>
        <p:blipFill>
          <a:blip r:embed="rId2"/>
          <a:stretch>
            <a:fillRect/>
          </a:stretch>
        </p:blipFill>
        <p:spPr>
          <a:xfrm>
            <a:off x="3200400" y="1752600"/>
            <a:ext cx="2341894" cy="1080000"/>
          </a:xfrm>
          <a:prstGeom prst="rect">
            <a:avLst/>
          </a:prstGeom>
        </p:spPr>
      </p:pic>
      <p:sp>
        <p:nvSpPr>
          <p:cNvPr id="9" name="TextBox 8">
            <a:extLst>
              <a:ext uri="{FF2B5EF4-FFF2-40B4-BE49-F238E27FC236}">
                <a16:creationId xmlns:a16="http://schemas.microsoft.com/office/drawing/2014/main" id="{8C351B99-60CC-F5DC-5702-F6BC0B46B1DC}"/>
              </a:ext>
            </a:extLst>
          </p:cNvPr>
          <p:cNvSpPr txBox="1"/>
          <p:nvPr/>
        </p:nvSpPr>
        <p:spPr>
          <a:xfrm>
            <a:off x="457200" y="2880909"/>
            <a:ext cx="8077200" cy="954107"/>
          </a:xfrm>
          <a:prstGeom prst="rect">
            <a:avLst/>
          </a:prstGeom>
          <a:noFill/>
        </p:spPr>
        <p:txBody>
          <a:bodyPr wrap="square">
            <a:spAutoFit/>
          </a:bodyPr>
          <a:lstStyle/>
          <a:p>
            <a:r>
              <a:rPr lang="en-IN" sz="2800" dirty="0">
                <a:solidFill>
                  <a:srgbClr val="000000"/>
                </a:solidFill>
              </a:rPr>
              <a:t>The following formula is used to calculate the number of permutations.</a:t>
            </a:r>
          </a:p>
        </p:txBody>
      </p:sp>
      <p:pic>
        <p:nvPicPr>
          <p:cNvPr id="12" name="Picture 11" descr="n P r is equal to n factorial divided by open parenthesis n minus r close parenthesis factorial">
            <a:extLst>
              <a:ext uri="{FF2B5EF4-FFF2-40B4-BE49-F238E27FC236}">
                <a16:creationId xmlns:a16="http://schemas.microsoft.com/office/drawing/2014/main" id="{AE6F3388-C710-CC7D-6821-970E4ACA052A}"/>
              </a:ext>
            </a:extLst>
          </p:cNvPr>
          <p:cNvPicPr>
            <a:picLocks noChangeAspect="1"/>
          </p:cNvPicPr>
          <p:nvPr/>
        </p:nvPicPr>
        <p:blipFill>
          <a:blip r:embed="rId3"/>
          <a:stretch>
            <a:fillRect/>
          </a:stretch>
        </p:blipFill>
        <p:spPr>
          <a:xfrm>
            <a:off x="3571578" y="3555913"/>
            <a:ext cx="2000843" cy="1080000"/>
          </a:xfrm>
          <a:prstGeom prst="rect">
            <a:avLst/>
          </a:prstGeom>
        </p:spPr>
      </p:pic>
      <p:sp>
        <p:nvSpPr>
          <p:cNvPr id="14" name="TextBox 13">
            <a:extLst>
              <a:ext uri="{FF2B5EF4-FFF2-40B4-BE49-F238E27FC236}">
                <a16:creationId xmlns:a16="http://schemas.microsoft.com/office/drawing/2014/main" id="{71BBD27A-DE01-04FE-7DA8-3E8F60CD0F0A}"/>
              </a:ext>
            </a:extLst>
          </p:cNvPr>
          <p:cNvSpPr txBox="1"/>
          <p:nvPr/>
        </p:nvSpPr>
        <p:spPr>
          <a:xfrm>
            <a:off x="457200" y="4634805"/>
            <a:ext cx="8077200" cy="1384995"/>
          </a:xfrm>
          <a:prstGeom prst="rect">
            <a:avLst/>
          </a:prstGeom>
          <a:noFill/>
        </p:spPr>
        <p:txBody>
          <a:bodyPr wrap="square">
            <a:spAutoFit/>
          </a:bodyPr>
          <a:lstStyle/>
          <a:p>
            <a:pPr>
              <a:defRPr sz="2800"/>
            </a:pPr>
            <a:r>
              <a:rPr lang="en-US" sz="2800" dirty="0">
                <a:solidFill>
                  <a:srgbClr val="000000"/>
                </a:solidFill>
              </a:rPr>
              <a:t>In both of these formulas, </a:t>
            </a:r>
            <a:r>
              <a:rPr lang="en-US" sz="2800" i="1" dirty="0">
                <a:solidFill>
                  <a:srgbClr val="000000"/>
                </a:solidFill>
              </a:rPr>
              <a:t>r</a:t>
            </a:r>
            <a:r>
              <a:rPr lang="en-US" sz="2800" dirty="0">
                <a:solidFill>
                  <a:srgbClr val="000000"/>
                </a:solidFill>
              </a:rPr>
              <a:t> objects are selected from a group of </a:t>
            </a:r>
            <a:r>
              <a:rPr lang="en-US" sz="2800" i="1" dirty="0">
                <a:solidFill>
                  <a:srgbClr val="000000"/>
                </a:solidFill>
              </a:rPr>
              <a:t>n</a:t>
            </a:r>
            <a:r>
              <a:rPr lang="en-US" sz="2800" dirty="0">
                <a:solidFill>
                  <a:srgbClr val="000000"/>
                </a:solidFill>
              </a:rPr>
              <a:t> distinct objects, so </a:t>
            </a:r>
            <a:r>
              <a:rPr lang="en-US" sz="2800" i="1" dirty="0">
                <a:solidFill>
                  <a:srgbClr val="000000"/>
                </a:solidFill>
              </a:rPr>
              <a:t>r</a:t>
            </a:r>
            <a:r>
              <a:rPr lang="en-US" sz="2800" dirty="0">
                <a:solidFill>
                  <a:srgbClr val="000000"/>
                </a:solidFill>
              </a:rPr>
              <a:t> and </a:t>
            </a:r>
            <a:r>
              <a:rPr lang="en-US" sz="2800" i="1" dirty="0">
                <a:solidFill>
                  <a:srgbClr val="000000"/>
                </a:solidFill>
              </a:rPr>
              <a:t>n</a:t>
            </a:r>
            <a:r>
              <a:rPr lang="en-US" sz="2800" dirty="0">
                <a:solidFill>
                  <a:srgbClr val="000000"/>
                </a:solidFill>
              </a:rPr>
              <a:t> are both positive integers with </a:t>
            </a:r>
            <a:r>
              <a:rPr lang="en-US" sz="2800" i="1" dirty="0">
                <a:solidFill>
                  <a:srgbClr val="000000"/>
                </a:solidFill>
              </a:rPr>
              <a:t>r</a:t>
            </a:r>
            <a:r>
              <a:rPr lang="en-US" sz="2800" dirty="0">
                <a:solidFill>
                  <a:srgbClr val="000000"/>
                </a:solidFill>
              </a:rPr>
              <a:t> </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2800" i="1"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en-US" sz="2800" dirty="0">
                <a:solidFill>
                  <a:srgbClr val="000000"/>
                </a:solidFill>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Replacement</a:t>
            </a:r>
          </a:p>
        </p:txBody>
      </p:sp>
      <p:sp>
        <p:nvSpPr>
          <p:cNvPr id="3" name="Text Placeholder 2"/>
          <p:cNvSpPr>
            <a:spLocks noGrp="1"/>
          </p:cNvSpPr>
          <p:nvPr>
            <p:ph type="body" sz="quarter" idx="10"/>
          </p:nvPr>
        </p:nvSpPr>
        <p:spPr/>
        <p:txBody>
          <a:bodyPr>
            <a:normAutofit/>
          </a:bodyPr>
          <a:lstStyle/>
          <a:p>
            <a:r>
              <a:rPr sz="2800" dirty="0"/>
              <a:t>When counting possible outcomes </a:t>
            </a:r>
            <a:r>
              <a:rPr sz="2800" b="1" dirty="0"/>
              <a:t>with replacement</a:t>
            </a:r>
            <a:r>
              <a:rPr sz="2800" dirty="0"/>
              <a:t>, objects are placed back into consideration for the following choice.</a:t>
            </a:r>
          </a:p>
          <a:p>
            <a:r>
              <a:rPr sz="2800" dirty="0"/>
              <a:t>When counting possible outcomes </a:t>
            </a:r>
            <a:r>
              <a:rPr sz="2800" b="1" dirty="0"/>
              <a:t>without replacement</a:t>
            </a:r>
            <a:r>
              <a:rPr sz="2800" dirty="0"/>
              <a:t>, objects are not placed back into consideration for the following choice.</a:t>
            </a:r>
          </a:p>
          <a:p>
            <a:endParaRP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r>
              <a:rPr sz="2800" dirty="0"/>
              <a:t>The following are all alternate notations for combinations and permutations.</a:t>
            </a:r>
            <a:endParaRPr lang="en-US" dirty="0"/>
          </a:p>
          <a:p>
            <a:r>
              <a:rPr sz="2800" b="1" dirty="0"/>
              <a:t>Combinations</a:t>
            </a:r>
          </a:p>
          <a:p>
            <a:endParaRPr lang="en-US" sz="2800" b="1" dirty="0"/>
          </a:p>
          <a:p>
            <a:endParaRPr lang="en-IN" b="1" dirty="0"/>
          </a:p>
          <a:p>
            <a:endParaRPr sz="2800" b="1" dirty="0"/>
          </a:p>
          <a:p>
            <a:endParaRPr sz="2800" b="1" dirty="0"/>
          </a:p>
          <a:p>
            <a:endParaRPr sz="2800" b="1" dirty="0"/>
          </a:p>
        </p:txBody>
      </p:sp>
      <p:pic>
        <p:nvPicPr>
          <p:cNvPr id="6" name="Picture 5" descr="n choose r equals C of n comma r equals C subscript n comma r equals superscript n C subscript r equals open parenthesis n over r close parenthesis">
            <a:extLst>
              <a:ext uri="{FF2B5EF4-FFF2-40B4-BE49-F238E27FC236}">
                <a16:creationId xmlns:a16="http://schemas.microsoft.com/office/drawing/2014/main" id="{609120AF-3CBF-B930-D26F-2DB5C1B5159F}"/>
              </a:ext>
            </a:extLst>
          </p:cNvPr>
          <p:cNvPicPr>
            <a:picLocks noChangeAspect="1"/>
          </p:cNvPicPr>
          <p:nvPr/>
        </p:nvPicPr>
        <p:blipFill>
          <a:blip r:embed="rId2"/>
          <a:stretch>
            <a:fillRect/>
          </a:stretch>
        </p:blipFill>
        <p:spPr>
          <a:xfrm>
            <a:off x="4061071" y="2443047"/>
            <a:ext cx="1425329" cy="1733820"/>
          </a:xfrm>
          <a:prstGeom prst="rect">
            <a:avLst/>
          </a:prstGeom>
        </p:spPr>
      </p:pic>
      <p:sp>
        <p:nvSpPr>
          <p:cNvPr id="11" name="TextBox 10">
            <a:extLst>
              <a:ext uri="{FF2B5EF4-FFF2-40B4-BE49-F238E27FC236}">
                <a16:creationId xmlns:a16="http://schemas.microsoft.com/office/drawing/2014/main" id="{E160D7BA-DDC7-F3C1-899C-1BD47A27D6BC}"/>
              </a:ext>
            </a:extLst>
          </p:cNvPr>
          <p:cNvSpPr txBox="1"/>
          <p:nvPr/>
        </p:nvSpPr>
        <p:spPr>
          <a:xfrm>
            <a:off x="457200" y="3962400"/>
            <a:ext cx="2949329" cy="523220"/>
          </a:xfrm>
          <a:prstGeom prst="rect">
            <a:avLst/>
          </a:prstGeom>
          <a:noFill/>
        </p:spPr>
        <p:txBody>
          <a:bodyPr wrap="square">
            <a:spAutoFit/>
          </a:bodyPr>
          <a:lstStyle/>
          <a:p>
            <a:r>
              <a:rPr lang="en-IN" sz="2800" b="1" dirty="0"/>
              <a:t>Permutations</a:t>
            </a:r>
          </a:p>
        </p:txBody>
      </p:sp>
      <p:pic>
        <p:nvPicPr>
          <p:cNvPr id="9" name="Picture 8" descr="n P r equals P of n comma r equals P subscript n comma r equals superscript n P subscript r">
            <a:extLst>
              <a:ext uri="{FF2B5EF4-FFF2-40B4-BE49-F238E27FC236}">
                <a16:creationId xmlns:a16="http://schemas.microsoft.com/office/drawing/2014/main" id="{EA892478-75CC-27B2-7713-7C17E76B6939}"/>
              </a:ext>
            </a:extLst>
          </p:cNvPr>
          <p:cNvPicPr>
            <a:picLocks noChangeAspect="1"/>
          </p:cNvPicPr>
          <p:nvPr/>
        </p:nvPicPr>
        <p:blipFill>
          <a:blip r:embed="rId3"/>
          <a:stretch>
            <a:fillRect/>
          </a:stretch>
        </p:blipFill>
        <p:spPr>
          <a:xfrm>
            <a:off x="2771495" y="4414953"/>
            <a:ext cx="1571625" cy="1514475"/>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Calculating Numbers of Combinations and Permutations</a:t>
            </a:r>
            <a:r>
              <a:rPr lang="en-US" dirty="0"/>
              <a:t>—Slide 1</a:t>
            </a:r>
            <a:endParaRPr dirty="0"/>
          </a:p>
        </p:txBody>
      </p:sp>
      <p:sp>
        <p:nvSpPr>
          <p:cNvPr id="3" name="Text Placeholder 2"/>
          <p:cNvSpPr>
            <a:spLocks noGrp="1"/>
          </p:cNvSpPr>
          <p:nvPr>
            <p:ph type="body" sz="quarter" idx="10"/>
          </p:nvPr>
        </p:nvSpPr>
        <p:spPr/>
        <p:txBody>
          <a:bodyPr>
            <a:normAutofit fontScale="85000" lnSpcReduction="20000"/>
          </a:bodyPr>
          <a:lstStyle/>
          <a:p>
            <a:r>
              <a:rPr sz="2800" dirty="0"/>
              <a:t>Consider a group of </a:t>
            </a:r>
            <a:r>
              <a:rPr sz="2800" dirty="0">
                <a:latin typeface="Cambria Math"/>
              </a:rPr>
              <a:t>15</a:t>
            </a:r>
            <a:r>
              <a:rPr sz="2800" dirty="0"/>
              <a:t> candidates auditioning for a talent search firm.</a:t>
            </a:r>
          </a:p>
          <a:p>
            <a:pPr marL="538163" indent="-538163">
              <a:defRPr sz="2800"/>
            </a:pPr>
            <a:r>
              <a:rPr lang="en-US" dirty="0"/>
              <a:t>a.</a:t>
            </a:r>
            <a:r>
              <a:rPr dirty="0"/>
              <a:t>​</a:t>
            </a:r>
            <a:r>
              <a:rPr lang="en-US" dirty="0"/>
              <a:t>	</a:t>
            </a:r>
            <a:r>
              <a:rPr sz="2800" dirty="0"/>
              <a:t>How many ways can you arrange the sequence in which the candidates audition in the first round?</a:t>
            </a:r>
          </a:p>
          <a:p>
            <a:pPr marL="538163" indent="-538163">
              <a:defRPr sz="2800"/>
            </a:pPr>
            <a:r>
              <a:rPr lang="en-US" dirty="0"/>
              <a:t>b.	</a:t>
            </a:r>
            <a:r>
              <a:rPr dirty="0"/>
              <a:t>​</a:t>
            </a:r>
            <a:r>
              <a:rPr sz="2800" dirty="0"/>
              <a:t>How many ways can you choose </a:t>
            </a:r>
            <a:r>
              <a:rPr sz="2800" dirty="0">
                <a:latin typeface="Cambria Math"/>
              </a:rPr>
              <a:t>5</a:t>
            </a:r>
            <a:r>
              <a:rPr sz="2800" dirty="0"/>
              <a:t> of the candidates to move on to the next round?</a:t>
            </a:r>
            <a:endParaRPr lang="en-US" sz="2800" dirty="0"/>
          </a:p>
          <a:p>
            <a:r>
              <a:rPr lang="en-US" sz="2800" b="1" dirty="0"/>
              <a:t>Solution</a:t>
            </a:r>
          </a:p>
          <a:p>
            <a:pPr marL="538163" indent="-538163">
              <a:defRPr sz="2800"/>
            </a:pPr>
            <a:r>
              <a:rPr lang="en-US" dirty="0"/>
              <a:t>a.​	</a:t>
            </a:r>
            <a:r>
              <a:rPr lang="en-US" sz="2800" dirty="0"/>
              <a:t>First, notice that the arrangement of the </a:t>
            </a:r>
            <a:r>
              <a:rPr lang="en-US" sz="2800" dirty="0">
                <a:latin typeface="Cambria Math"/>
              </a:rPr>
              <a:t>15</a:t>
            </a:r>
            <a:r>
              <a:rPr lang="en-US" sz="2800" dirty="0"/>
              <a:t> candidates is important for counting purposes because being the first to audition is certainly not the same as being the fifteenth. Therefore, this is a permutation. There are </a:t>
            </a:r>
            <a:r>
              <a:rPr lang="en-US" sz="2800" dirty="0">
                <a:latin typeface="Cambria Math"/>
              </a:rPr>
              <a:t>15</a:t>
            </a:r>
            <a:r>
              <a:rPr lang="en-US" sz="2800" dirty="0"/>
              <a:t> candidates to choose from, so </a:t>
            </a:r>
            <a:r>
              <a:rPr lang="en-US" sz="2800" i="1" dirty="0"/>
              <a:t>n</a:t>
            </a:r>
            <a:r>
              <a:rPr lang="en-US" sz="2800" dirty="0"/>
              <a:t> = 15, and we want to arrange all of them, so </a:t>
            </a:r>
            <a:r>
              <a:rPr lang="en-US" sz="2800" i="1" dirty="0"/>
              <a:t>r</a:t>
            </a:r>
            <a:r>
              <a:rPr lang="en-US" sz="2800" dirty="0"/>
              <a:t> is also fifteen. The number of permutations of </a:t>
            </a:r>
            <a:r>
              <a:rPr lang="en-US" sz="2800" dirty="0">
                <a:latin typeface="Cambria Math"/>
              </a:rPr>
              <a:t>15</a:t>
            </a:r>
            <a:r>
              <a:rPr lang="en-US" sz="2800" dirty="0"/>
              <a:t> things permuted </a:t>
            </a:r>
            <a:r>
              <a:rPr lang="en-US" sz="2800" dirty="0">
                <a:latin typeface="Cambria Math"/>
              </a:rPr>
              <a:t>15</a:t>
            </a:r>
            <a:r>
              <a:rPr lang="en-US" sz="2800" dirty="0"/>
              <a:t> at a time is calculated as follows.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Calculating Numbers of Combinations and Permutations</a:t>
            </a:r>
            <a:r>
              <a:rPr lang="en-US" dirty="0"/>
              <a:t>—Slide 2</a:t>
            </a:r>
            <a:endParaRPr dirty="0"/>
          </a:p>
        </p:txBody>
      </p:sp>
      <p:sp>
        <p:nvSpPr>
          <p:cNvPr id="3" name="Text Placeholder 2"/>
          <p:cNvSpPr>
            <a:spLocks noGrp="1"/>
          </p:cNvSpPr>
          <p:nvPr>
            <p:ph type="body" sz="quarter" idx="10"/>
          </p:nvPr>
        </p:nvSpPr>
        <p:spPr>
          <a:xfrm>
            <a:off x="457200" y="1029287"/>
            <a:ext cx="8229600" cy="4967067"/>
          </a:xfrm>
        </p:spPr>
        <p:txBody>
          <a:bodyPr>
            <a:normAutofit/>
          </a:bodyPr>
          <a:lstStyle/>
          <a:p>
            <a:pPr marL="457200" lvl="1" indent="0">
              <a:buNone/>
              <a:defRPr b="1"/>
            </a:pPr>
            <a:r>
              <a:rPr sz="2400" dirty="0"/>
              <a:t>By Hand</a:t>
            </a:r>
          </a:p>
          <a:p>
            <a:pPr marL="457200" lvl="1" indent="0">
              <a:buNone/>
            </a:pPr>
            <a:endParaRPr lang="en-IN" sz="2400" b="1" dirty="0"/>
          </a:p>
          <a:p>
            <a:pPr marL="457200" lvl="1" indent="0">
              <a:buNone/>
            </a:pPr>
            <a:endParaRPr lang="en-IN" sz="2400" b="1" dirty="0"/>
          </a:p>
          <a:p>
            <a:pPr marL="457200" lvl="1" indent="0">
              <a:buNone/>
            </a:pPr>
            <a:endParaRPr lang="en-IN" sz="2400" b="1" dirty="0"/>
          </a:p>
          <a:p>
            <a:pPr marL="457200" lvl="1" indent="0">
              <a:buNone/>
            </a:pPr>
            <a:endParaRPr lang="en-IN" sz="2400" b="1" dirty="0"/>
          </a:p>
          <a:p>
            <a:pPr marL="457200" lvl="1" indent="0">
              <a:buNone/>
            </a:pPr>
            <a:endParaRPr lang="en-IN" sz="2400" b="1" dirty="0"/>
          </a:p>
          <a:p>
            <a:pPr marL="457200" lvl="1" indent="0">
              <a:buNone/>
            </a:pPr>
            <a:r>
              <a:rPr lang="en-US" sz="2400" dirty="0"/>
              <a:t>	 </a:t>
            </a:r>
          </a:p>
        </p:txBody>
      </p:sp>
      <p:pic>
        <p:nvPicPr>
          <p:cNvPr id="6" name="Picture 5" descr="fifteen P fifteen is equal to fifteen factorial divided by open parenthesis fifteen minus fifteen close parenthesis factorial, which is equal to fifteen factorial divided by zero factorial, and simplifies to one trillion three hundred seven billion six hundred seventy-four million three hundred sixty-eight thousand">
            <a:extLst>
              <a:ext uri="{FF2B5EF4-FFF2-40B4-BE49-F238E27FC236}">
                <a16:creationId xmlns:a16="http://schemas.microsoft.com/office/drawing/2014/main" id="{674615A9-F45B-A23D-423E-294C26059DCE}"/>
              </a:ext>
            </a:extLst>
          </p:cNvPr>
          <p:cNvPicPr>
            <a:picLocks noChangeAspect="1"/>
          </p:cNvPicPr>
          <p:nvPr/>
        </p:nvPicPr>
        <p:blipFill>
          <a:blip r:embed="rId2"/>
          <a:stretch>
            <a:fillRect/>
          </a:stretch>
        </p:blipFill>
        <p:spPr>
          <a:xfrm>
            <a:off x="3452673" y="1057636"/>
            <a:ext cx="2833827" cy="2556000"/>
          </a:xfrm>
          <a:prstGeom prst="rect">
            <a:avLst/>
          </a:prstGeom>
        </p:spPr>
      </p:pic>
      <p:sp>
        <p:nvSpPr>
          <p:cNvPr id="16" name="TextBox 15">
            <a:extLst>
              <a:ext uri="{FF2B5EF4-FFF2-40B4-BE49-F238E27FC236}">
                <a16:creationId xmlns:a16="http://schemas.microsoft.com/office/drawing/2014/main" id="{C291E887-0AAD-4744-DF02-A96B8F819FAA}"/>
              </a:ext>
            </a:extLst>
          </p:cNvPr>
          <p:cNvSpPr txBox="1"/>
          <p:nvPr/>
        </p:nvSpPr>
        <p:spPr>
          <a:xfrm>
            <a:off x="457200" y="3273023"/>
            <a:ext cx="4572000" cy="461665"/>
          </a:xfrm>
          <a:prstGeom prst="rect">
            <a:avLst/>
          </a:prstGeom>
          <a:noFill/>
        </p:spPr>
        <p:txBody>
          <a:bodyPr wrap="square">
            <a:spAutoFit/>
          </a:bodyPr>
          <a:lstStyle/>
          <a:p>
            <a:pPr marL="457200" lvl="1" indent="0">
              <a:buNone/>
            </a:pPr>
            <a:r>
              <a:rPr lang="en-IN" sz="2400" b="1" dirty="0"/>
              <a:t>TI-83/84 Plus</a:t>
            </a:r>
          </a:p>
        </p:txBody>
      </p:sp>
      <p:sp>
        <p:nvSpPr>
          <p:cNvPr id="18" name="TextBox 17">
            <a:extLst>
              <a:ext uri="{FF2B5EF4-FFF2-40B4-BE49-F238E27FC236}">
                <a16:creationId xmlns:a16="http://schemas.microsoft.com/office/drawing/2014/main" id="{3581CA57-F839-D943-952B-955BADCE923F}"/>
              </a:ext>
            </a:extLst>
          </p:cNvPr>
          <p:cNvSpPr txBox="1"/>
          <p:nvPr/>
        </p:nvSpPr>
        <p:spPr>
          <a:xfrm>
            <a:off x="914400" y="3706942"/>
            <a:ext cx="4953000" cy="461665"/>
          </a:xfrm>
          <a:prstGeom prst="rect">
            <a:avLst/>
          </a:prstGeom>
          <a:noFill/>
        </p:spPr>
        <p:txBody>
          <a:bodyPr wrap="square">
            <a:spAutoFit/>
          </a:bodyPr>
          <a:lstStyle/>
          <a:p>
            <a:r>
              <a:rPr lang="en-US" sz="2400" dirty="0"/>
              <a:t>To calculate a permutation of the form</a:t>
            </a:r>
            <a:endParaRPr lang="en-IN" sz="2400" dirty="0"/>
          </a:p>
        </p:txBody>
      </p:sp>
      <p:pic>
        <p:nvPicPr>
          <p:cNvPr id="10" name="Picture 9" descr="P subscript n comma r">
            <a:extLst>
              <a:ext uri="{FF2B5EF4-FFF2-40B4-BE49-F238E27FC236}">
                <a16:creationId xmlns:a16="http://schemas.microsoft.com/office/drawing/2014/main" id="{B958E1ED-CAB6-960D-D199-1DEB4D861A9E}"/>
              </a:ext>
            </a:extLst>
          </p:cNvPr>
          <p:cNvPicPr>
            <a:picLocks noChangeAspect="1"/>
          </p:cNvPicPr>
          <p:nvPr/>
        </p:nvPicPr>
        <p:blipFill>
          <a:blip r:embed="rId3"/>
          <a:stretch>
            <a:fillRect/>
          </a:stretch>
        </p:blipFill>
        <p:spPr>
          <a:xfrm>
            <a:off x="5791200" y="3771900"/>
            <a:ext cx="495300" cy="419100"/>
          </a:xfrm>
          <a:prstGeom prst="rect">
            <a:avLst/>
          </a:prstGeom>
        </p:spPr>
      </p:pic>
      <p:sp>
        <p:nvSpPr>
          <p:cNvPr id="12" name="TextBox 11">
            <a:extLst>
              <a:ext uri="{FF2B5EF4-FFF2-40B4-BE49-F238E27FC236}">
                <a16:creationId xmlns:a16="http://schemas.microsoft.com/office/drawing/2014/main" id="{07DA16DD-D916-C496-EECD-79B00116690D}"/>
              </a:ext>
            </a:extLst>
          </p:cNvPr>
          <p:cNvSpPr txBox="1"/>
          <p:nvPr/>
        </p:nvSpPr>
        <p:spPr>
          <a:xfrm>
            <a:off x="6172200" y="3711406"/>
            <a:ext cx="2286000" cy="461665"/>
          </a:xfrm>
          <a:prstGeom prst="rect">
            <a:avLst/>
          </a:prstGeom>
          <a:noFill/>
        </p:spPr>
        <p:txBody>
          <a:bodyPr wrap="square">
            <a:spAutoFit/>
          </a:bodyPr>
          <a:lstStyle/>
          <a:p>
            <a:r>
              <a:rPr lang="ar-AE" sz="2400" dirty="0"/>
              <a:t> </a:t>
            </a:r>
            <a:r>
              <a:rPr lang="en-US" sz="2400" dirty="0"/>
              <a:t>first enter the </a:t>
            </a:r>
            <a:r>
              <a:rPr lang="en-US" sz="2400" i="1" dirty="0"/>
              <a:t>n</a:t>
            </a:r>
            <a:endParaRPr lang="en-IN" sz="2400" dirty="0"/>
          </a:p>
        </p:txBody>
      </p:sp>
      <p:sp>
        <p:nvSpPr>
          <p:cNvPr id="14" name="TextBox 13">
            <a:extLst>
              <a:ext uri="{FF2B5EF4-FFF2-40B4-BE49-F238E27FC236}">
                <a16:creationId xmlns:a16="http://schemas.microsoft.com/office/drawing/2014/main" id="{5A060B97-B551-F912-BCF5-D4A3C39727C3}"/>
              </a:ext>
            </a:extLst>
          </p:cNvPr>
          <p:cNvSpPr txBox="1"/>
          <p:nvPr/>
        </p:nvSpPr>
        <p:spPr>
          <a:xfrm>
            <a:off x="457200" y="4114800"/>
            <a:ext cx="8229600" cy="1938992"/>
          </a:xfrm>
          <a:prstGeom prst="rect">
            <a:avLst/>
          </a:prstGeom>
          <a:noFill/>
        </p:spPr>
        <p:txBody>
          <a:bodyPr wrap="square">
            <a:spAutoFit/>
          </a:bodyPr>
          <a:lstStyle/>
          <a:p>
            <a:pPr marL="457200" lvl="1" indent="0">
              <a:buNone/>
            </a:pPr>
            <a:r>
              <a:rPr lang="en-US" sz="2400" dirty="0"/>
              <a:t>value, </a:t>
            </a:r>
            <a:r>
              <a:rPr lang="en-US" sz="2400" dirty="0">
                <a:latin typeface="Cambria Math"/>
              </a:rPr>
              <a:t>15</a:t>
            </a:r>
            <a:r>
              <a:rPr lang="en-US" sz="2400" dirty="0"/>
              <a:t>. Then press math , highlight </a:t>
            </a:r>
            <a:r>
              <a:rPr lang="en-US" sz="2400" dirty="0">
                <a:latin typeface="Calibri" panose="020F0502020204030204" pitchFamily="34" charset="0"/>
                <a:cs typeface="Courier New" panose="02070309020205020404" pitchFamily="49" charset="0"/>
              </a:rPr>
              <a:t>PROB</a:t>
            </a:r>
            <a:r>
              <a:rPr lang="en-US" sz="2400" dirty="0"/>
              <a:t> to go to the probability menu, and select </a:t>
            </a:r>
            <a:r>
              <a:rPr lang="en-US" sz="2400" dirty="0">
                <a:latin typeface="Calibri" panose="020F0502020204030204" pitchFamily="34" charset="0"/>
                <a:cs typeface="Courier New" panose="02070309020205020404" pitchFamily="49" charset="0"/>
              </a:rPr>
              <a:t>nPr</a:t>
            </a:r>
            <a:r>
              <a:rPr lang="en-US" sz="2400" dirty="0"/>
              <a:t>. Back on the home screen, enter in the </a:t>
            </a:r>
            <a:r>
              <a:rPr lang="en-US" sz="2400" i="1" dirty="0"/>
              <a:t>r</a:t>
            </a:r>
            <a:r>
              <a:rPr lang="en-US" sz="2400" dirty="0"/>
              <a:t> value, </a:t>
            </a:r>
            <a:r>
              <a:rPr lang="en-US" sz="2400" dirty="0">
                <a:latin typeface="Cambria Math"/>
              </a:rPr>
              <a:t>15</a:t>
            </a:r>
            <a:r>
              <a:rPr lang="en-US" sz="2400" dirty="0"/>
              <a:t>. The value is given as 1.307674368E12. This value is given in scientific notation and is equivalent to </a:t>
            </a:r>
            <a:r>
              <a:rPr lang="en-US" sz="2400" dirty="0">
                <a:latin typeface="Cambria Math"/>
              </a:rPr>
              <a:t>1,307,674,368,000</a:t>
            </a:r>
            <a:r>
              <a:rPr lang="en-US" sz="2400" dirty="0"/>
              <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Calculating Numbers of Combinations and Permutations</a:t>
            </a:r>
            <a:r>
              <a:rPr lang="en-US" dirty="0"/>
              <a:t>—Slide 3</a:t>
            </a:r>
            <a:endParaRPr dirty="0"/>
          </a:p>
        </p:txBody>
      </p:sp>
      <p:pic>
        <p:nvPicPr>
          <p:cNvPr id="4" name="Picture 3" descr="A screenshot of a graphing calculator. The first step reads number of permutations of 15 objects permuted 15 at a time. The resultant is 1.307674368E12.">
            <a:extLst>
              <a:ext uri="{FF2B5EF4-FFF2-40B4-BE49-F238E27FC236}">
                <a16:creationId xmlns:a16="http://schemas.microsoft.com/office/drawing/2014/main" id="{CC041608-9B98-4718-A6BC-C6448D7BF07B}"/>
              </a:ext>
            </a:extLst>
          </p:cNvPr>
          <p:cNvPicPr>
            <a:picLocks noChangeAspect="1"/>
          </p:cNvPicPr>
          <p:nvPr/>
        </p:nvPicPr>
        <p:blipFill>
          <a:blip r:embed="rId2"/>
          <a:srcRect b="10037"/>
          <a:stretch>
            <a:fillRect/>
          </a:stretch>
        </p:blipFill>
        <p:spPr>
          <a:xfrm>
            <a:off x="2819400" y="1148583"/>
            <a:ext cx="1752600" cy="1366017"/>
          </a:xfrm>
          <a:prstGeom prst="rect">
            <a:avLst/>
          </a:prstGeom>
        </p:spPr>
      </p:pic>
      <p:sp>
        <p:nvSpPr>
          <p:cNvPr id="6" name="TextBox 5">
            <a:extLst>
              <a:ext uri="{FF2B5EF4-FFF2-40B4-BE49-F238E27FC236}">
                <a16:creationId xmlns:a16="http://schemas.microsoft.com/office/drawing/2014/main" id="{6EA121DD-196D-402D-78DC-68BE1CB07EAA}"/>
              </a:ext>
            </a:extLst>
          </p:cNvPr>
          <p:cNvSpPr txBox="1"/>
          <p:nvPr/>
        </p:nvSpPr>
        <p:spPr>
          <a:xfrm>
            <a:off x="2635623" y="2422837"/>
            <a:ext cx="2120153" cy="400110"/>
          </a:xfrm>
          <a:prstGeom prst="rect">
            <a:avLst/>
          </a:prstGeom>
          <a:noFill/>
        </p:spPr>
        <p:txBody>
          <a:bodyPr wrap="square">
            <a:spAutoFit/>
          </a:bodyPr>
          <a:lstStyle/>
          <a:p>
            <a:pPr algn="ctr"/>
            <a:r>
              <a:rPr lang="en-IN" sz="2000" dirty="0"/>
              <a:t>Figure 8</a:t>
            </a:r>
          </a:p>
        </p:txBody>
      </p:sp>
      <p:sp>
        <p:nvSpPr>
          <p:cNvPr id="9" name="TextBox 8">
            <a:extLst>
              <a:ext uri="{FF2B5EF4-FFF2-40B4-BE49-F238E27FC236}">
                <a16:creationId xmlns:a16="http://schemas.microsoft.com/office/drawing/2014/main" id="{27486648-055A-352B-3AB8-A70277B410D6}"/>
              </a:ext>
            </a:extLst>
          </p:cNvPr>
          <p:cNvSpPr txBox="1"/>
          <p:nvPr/>
        </p:nvSpPr>
        <p:spPr>
          <a:xfrm>
            <a:off x="41462" y="2540675"/>
            <a:ext cx="8645338" cy="2031325"/>
          </a:xfrm>
          <a:prstGeom prst="rect">
            <a:avLst/>
          </a:prstGeom>
          <a:noFill/>
        </p:spPr>
        <p:txBody>
          <a:bodyPr wrap="square">
            <a:spAutoFit/>
          </a:bodyPr>
          <a:lstStyle/>
          <a:p>
            <a:pPr marL="457200" lvl="1" indent="0">
              <a:buNone/>
              <a:defRPr b="1"/>
            </a:pPr>
            <a:r>
              <a:rPr lang="en-US" sz="1800" dirty="0"/>
              <a:t>Microsoft Excel</a:t>
            </a:r>
          </a:p>
          <a:p>
            <a:pPr marL="457200" lvl="1" indent="0">
              <a:buNone/>
            </a:pPr>
            <a:r>
              <a:rPr lang="en-US" sz="1800" dirty="0"/>
              <a:t>We can use the built-in permutation function, </a:t>
            </a:r>
            <a:r>
              <a:rPr lang="en-US" sz="1800" b="1" dirty="0"/>
              <a:t>PERMUT(number, </a:t>
            </a:r>
            <a:r>
              <a:rPr lang="en-US" sz="1800" b="1" dirty="0" err="1"/>
              <a:t>number_chosen</a:t>
            </a:r>
            <a:r>
              <a:rPr lang="en-US" sz="1800" b="1" dirty="0"/>
              <a:t>)</a:t>
            </a:r>
            <a:r>
              <a:rPr lang="en-US" sz="1800" dirty="0"/>
              <a:t>, to evaluate permutations. In an empty cell, type "=PERMUT(15,15)" and press Enter. The value is given as </a:t>
            </a:r>
            <a:r>
              <a:rPr lang="en-US" sz="1800" dirty="0">
                <a:latin typeface="Cambria Math"/>
              </a:rPr>
              <a:t>1,307,674,368,000</a:t>
            </a:r>
            <a:r>
              <a:rPr lang="en-US" sz="1800" dirty="0"/>
              <a:t>. (Note that the value is initially given as </a:t>
            </a:r>
            <a:r>
              <a:rPr lang="en-US" sz="1800" dirty="0">
                <a:latin typeface="Cambria Math"/>
              </a:rPr>
              <a:t>1.30767E+12</a:t>
            </a:r>
            <a:r>
              <a:rPr lang="en-US" sz="1800" dirty="0"/>
              <a:t>. To see what this value is in expanded form instead of in scientific notation, right-click on the cell and select "Format cells". On the "Number" tab, select "Number" for the category, and click on "Okay".)</a:t>
            </a:r>
          </a:p>
        </p:txBody>
      </p:sp>
      <p:pic>
        <p:nvPicPr>
          <p:cNvPr id="5" name="Picture 4" descr="A screenshot of an excel sheet. A dropbox box at the top left reads A1. The formula bar reads fx equals PERMUT(15,15). A table has five columns and one row. The columns in the excel screen are labeled, A, B, C, D, E. The row-wise entries in the table are as follows: Row 1, A: 1307674368000, B: Blank, C: Blank, D: Blank, E: Blank.">
            <a:extLst>
              <a:ext uri="{FF2B5EF4-FFF2-40B4-BE49-F238E27FC236}">
                <a16:creationId xmlns:a16="http://schemas.microsoft.com/office/drawing/2014/main" id="{645BFC2C-0437-493B-A845-3765CD06366E}"/>
              </a:ext>
            </a:extLst>
          </p:cNvPr>
          <p:cNvPicPr>
            <a:picLocks noChangeAspect="1"/>
          </p:cNvPicPr>
          <p:nvPr/>
        </p:nvPicPr>
        <p:blipFill>
          <a:blip r:embed="rId3"/>
          <a:srcRect b="14924"/>
          <a:stretch>
            <a:fillRect/>
          </a:stretch>
        </p:blipFill>
        <p:spPr>
          <a:xfrm>
            <a:off x="2819400" y="4616608"/>
            <a:ext cx="3352800" cy="1092809"/>
          </a:xfrm>
          <a:prstGeom prst="rect">
            <a:avLst/>
          </a:prstGeom>
        </p:spPr>
      </p:pic>
      <p:sp>
        <p:nvSpPr>
          <p:cNvPr id="7" name="TextBox 6">
            <a:extLst>
              <a:ext uri="{FF2B5EF4-FFF2-40B4-BE49-F238E27FC236}">
                <a16:creationId xmlns:a16="http://schemas.microsoft.com/office/drawing/2014/main" id="{EDE0F968-84FF-DC6A-EC3B-67447958DA44}"/>
              </a:ext>
            </a:extLst>
          </p:cNvPr>
          <p:cNvSpPr txBox="1"/>
          <p:nvPr/>
        </p:nvSpPr>
        <p:spPr>
          <a:xfrm>
            <a:off x="3435723" y="5628658"/>
            <a:ext cx="2120153" cy="400110"/>
          </a:xfrm>
          <a:prstGeom prst="rect">
            <a:avLst/>
          </a:prstGeom>
          <a:noFill/>
        </p:spPr>
        <p:txBody>
          <a:bodyPr wrap="square">
            <a:spAutoFit/>
          </a:bodyPr>
          <a:lstStyle/>
          <a:p>
            <a:pPr algn="ctr"/>
            <a:r>
              <a:rPr lang="en-IN" sz="2000" dirty="0"/>
              <a:t>Figure 9</a:t>
            </a:r>
          </a:p>
        </p:txBody>
      </p:sp>
    </p:spTree>
    <p:extLst>
      <p:ext uri="{BB962C8B-B14F-4D97-AF65-F5344CB8AC3E}">
        <p14:creationId xmlns:p14="http://schemas.microsoft.com/office/powerpoint/2010/main" val="33222453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Calculating Numbers of Combinations and Permutations</a:t>
            </a:r>
            <a:r>
              <a:rPr lang="en-US" dirty="0"/>
              <a:t>—Slide 4</a:t>
            </a:r>
            <a:endParaRPr dirty="0"/>
          </a:p>
        </p:txBody>
      </p:sp>
      <p:sp>
        <p:nvSpPr>
          <p:cNvPr id="3" name="Text Placeholder 2"/>
          <p:cNvSpPr>
            <a:spLocks noGrp="1"/>
          </p:cNvSpPr>
          <p:nvPr>
            <p:ph type="body" sz="quarter" idx="10"/>
          </p:nvPr>
        </p:nvSpPr>
        <p:spPr/>
        <p:txBody>
          <a:bodyPr>
            <a:noAutofit/>
          </a:bodyPr>
          <a:lstStyle/>
          <a:p>
            <a:pPr marL="457200" lvl="1" indent="0">
              <a:buNone/>
              <a:defRPr sz="2800"/>
            </a:pPr>
            <a:r>
              <a:rPr lang="en-US" sz="1900" dirty="0"/>
              <a:t>So there are </a:t>
            </a:r>
            <a:r>
              <a:rPr lang="en-US" sz="1900" dirty="0">
                <a:latin typeface="Cambria Math"/>
              </a:rPr>
              <a:t>1,307,674,368,000</a:t>
            </a:r>
            <a:r>
              <a:rPr lang="en-US" sz="1900" dirty="0"/>
              <a:t> possible choices for the candidate lineup. Notice that the result of</a:t>
            </a:r>
          </a:p>
          <a:p>
            <a:pPr marL="457200" lvl="1" indent="0">
              <a:buNone/>
              <a:defRPr sz="2800"/>
            </a:pPr>
            <a:endParaRPr lang="en-US" sz="1900" dirty="0"/>
          </a:p>
          <a:p>
            <a:pPr marL="457200" lvl="1" indent="0">
              <a:buNone/>
              <a:defRPr sz="2800"/>
            </a:pPr>
            <a:endParaRPr lang="en-US" sz="1900" dirty="0"/>
          </a:p>
          <a:p>
            <a:pPr marL="457200" lvl="1" indent="0">
              <a:buNone/>
              <a:defRPr sz="2800"/>
            </a:pPr>
            <a:endParaRPr lang="en-US" sz="1900" dirty="0"/>
          </a:p>
          <a:p>
            <a:pPr marL="457200" lvl="1" indent="0">
              <a:buNone/>
              <a:defRPr sz="2800"/>
            </a:pPr>
            <a:endParaRPr lang="en-US" sz="1900" dirty="0"/>
          </a:p>
          <a:p>
            <a:pPr marL="457200" lvl="1" indent="0">
              <a:buNone/>
              <a:defRPr sz="2800"/>
            </a:pPr>
            <a:endParaRPr lang="en-US" sz="1900" dirty="0"/>
          </a:p>
          <a:p>
            <a:pPr marL="457200" lvl="1" indent="0">
              <a:buNone/>
              <a:defRPr sz="2800"/>
            </a:pPr>
            <a:r>
              <a:rPr lang="en-US" sz="1900" dirty="0"/>
              <a:t>			</a:t>
            </a:r>
          </a:p>
        </p:txBody>
      </p:sp>
      <p:pic>
        <p:nvPicPr>
          <p:cNvPr id="14" name="Picture 13" descr="P of 15 comma 15 is the same as 15 factorial.">
            <a:extLst>
              <a:ext uri="{FF2B5EF4-FFF2-40B4-BE49-F238E27FC236}">
                <a16:creationId xmlns:a16="http://schemas.microsoft.com/office/drawing/2014/main" id="{27137EE2-60FD-1B9E-DFFA-E6AFAE382867}"/>
              </a:ext>
            </a:extLst>
          </p:cNvPr>
          <p:cNvPicPr>
            <a:picLocks noChangeAspect="1"/>
          </p:cNvPicPr>
          <p:nvPr/>
        </p:nvPicPr>
        <p:blipFill>
          <a:blip r:embed="rId2"/>
          <a:stretch>
            <a:fillRect/>
          </a:stretch>
        </p:blipFill>
        <p:spPr>
          <a:xfrm>
            <a:off x="3353154" y="1337417"/>
            <a:ext cx="2209091" cy="324000"/>
          </a:xfrm>
          <a:prstGeom prst="rect">
            <a:avLst/>
          </a:prstGeom>
        </p:spPr>
      </p:pic>
      <p:sp>
        <p:nvSpPr>
          <p:cNvPr id="17" name="TextBox 16">
            <a:extLst>
              <a:ext uri="{FF2B5EF4-FFF2-40B4-BE49-F238E27FC236}">
                <a16:creationId xmlns:a16="http://schemas.microsoft.com/office/drawing/2014/main" id="{80E7E186-3DA1-7C4E-76C0-8A705BC1B592}"/>
              </a:ext>
            </a:extLst>
          </p:cNvPr>
          <p:cNvSpPr txBox="1"/>
          <p:nvPr/>
        </p:nvSpPr>
        <p:spPr>
          <a:xfrm>
            <a:off x="388618" y="1732195"/>
            <a:ext cx="8298181" cy="1554272"/>
          </a:xfrm>
          <a:prstGeom prst="rect">
            <a:avLst/>
          </a:prstGeom>
          <a:noFill/>
        </p:spPr>
        <p:txBody>
          <a:bodyPr wrap="square">
            <a:spAutoFit/>
          </a:bodyPr>
          <a:lstStyle/>
          <a:p>
            <a:pPr marL="457200" lvl="1" indent="-457200">
              <a:buNone/>
              <a:defRPr sz="2800"/>
            </a:pPr>
            <a:r>
              <a:rPr lang="en-US" sz="1900" dirty="0"/>
              <a:t>b</a:t>
            </a:r>
            <a:r>
              <a:rPr lang="en-IN" sz="1900" dirty="0"/>
              <a:t>. 	The order of the chosen candidates is not important since each one receives the same prize of moving on to the next round, so we are counting the number of combinations of </a:t>
            </a:r>
            <a:r>
              <a:rPr lang="en-IN" sz="1900" dirty="0">
                <a:latin typeface="Cambria Math"/>
              </a:rPr>
              <a:t>5</a:t>
            </a:r>
            <a:r>
              <a:rPr lang="en-IN" sz="1900" dirty="0"/>
              <a:t> people from a group of </a:t>
            </a:r>
            <a:r>
              <a:rPr lang="en-IN" sz="1900" dirty="0">
                <a:latin typeface="Cambria Math"/>
              </a:rPr>
              <a:t>15</a:t>
            </a:r>
            <a:r>
              <a:rPr lang="en-IN" sz="1900" dirty="0"/>
              <a:t>; that is, </a:t>
            </a:r>
            <a:r>
              <a:rPr lang="en-IN" sz="1900" i="1" dirty="0"/>
              <a:t>n</a:t>
            </a:r>
            <a:r>
              <a:rPr lang="en-IN" sz="1900" dirty="0"/>
              <a:t> = 15 and       </a:t>
            </a:r>
            <a:r>
              <a:rPr lang="en-IN" sz="1900" i="1" dirty="0"/>
              <a:t>r</a:t>
            </a:r>
            <a:r>
              <a:rPr lang="en-IN" sz="1900" dirty="0"/>
              <a:t> = 5.</a:t>
            </a:r>
          </a:p>
          <a:p>
            <a:pPr marL="457200" lvl="1" indent="0">
              <a:buNone/>
              <a:defRPr sz="2800"/>
            </a:pPr>
            <a:r>
              <a:rPr lang="en-IN" sz="1900" b="1" dirty="0"/>
              <a:t>By Hand</a:t>
            </a:r>
          </a:p>
        </p:txBody>
      </p:sp>
      <p:pic>
        <p:nvPicPr>
          <p:cNvPr id="6" name="Picture 5" descr="fifteen choose five is equal to fifteen factorial divided by five factorial times open parenthesis fifteen minus five close parenthesis factorial, which is equal to fifteen factorial divided by five factorial times ten factorial, and simplifies to three thousand three">
            <a:extLst>
              <a:ext uri="{FF2B5EF4-FFF2-40B4-BE49-F238E27FC236}">
                <a16:creationId xmlns:a16="http://schemas.microsoft.com/office/drawing/2014/main" id="{404F4E6C-488F-4071-C7EA-67EB27D81FA3}"/>
              </a:ext>
            </a:extLst>
          </p:cNvPr>
          <p:cNvPicPr>
            <a:picLocks noChangeAspect="1"/>
          </p:cNvPicPr>
          <p:nvPr/>
        </p:nvPicPr>
        <p:blipFill>
          <a:blip r:embed="rId3"/>
          <a:stretch>
            <a:fillRect/>
          </a:stretch>
        </p:blipFill>
        <p:spPr>
          <a:xfrm>
            <a:off x="3505200" y="2743200"/>
            <a:ext cx="3841908" cy="3204000"/>
          </a:xfrm>
          <a:prstGeom prst="rect">
            <a:avLst/>
          </a:prstGeom>
        </p:spPr>
      </p:pic>
    </p:spTree>
    <p:extLst>
      <p:ext uri="{BB962C8B-B14F-4D97-AF65-F5344CB8AC3E}">
        <p14:creationId xmlns:p14="http://schemas.microsoft.com/office/powerpoint/2010/main" val="10438477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Calculating Numbers of Combinations and Permutations</a:t>
            </a:r>
            <a:r>
              <a:rPr lang="en-US" dirty="0"/>
              <a:t>—Slide 5</a:t>
            </a:r>
            <a:endParaRPr dirty="0"/>
          </a:p>
        </p:txBody>
      </p:sp>
      <p:sp>
        <p:nvSpPr>
          <p:cNvPr id="3" name="Text Placeholder 2"/>
          <p:cNvSpPr>
            <a:spLocks noGrp="1"/>
          </p:cNvSpPr>
          <p:nvPr>
            <p:ph type="body" sz="quarter" idx="10"/>
          </p:nvPr>
        </p:nvSpPr>
        <p:spPr/>
        <p:txBody>
          <a:bodyPr>
            <a:normAutofit/>
          </a:bodyPr>
          <a:lstStyle/>
          <a:p>
            <a:pPr marL="457200" lvl="1" indent="0">
              <a:buNone/>
              <a:defRPr b="1"/>
            </a:pPr>
            <a:r>
              <a:rPr sz="1500" dirty="0"/>
              <a:t>TI-83/84 Plus</a:t>
            </a:r>
          </a:p>
          <a:p>
            <a:pPr marL="457200" lvl="1" indent="0">
              <a:buNone/>
              <a:defRPr sz="2800"/>
            </a:pPr>
            <a:r>
              <a:rPr lang="en-US" sz="1500" dirty="0"/>
              <a:t>Calculating a combination of the form </a:t>
            </a:r>
          </a:p>
          <a:p>
            <a:pPr>
              <a:defRPr sz="2800"/>
            </a:pPr>
            <a:endParaRPr lang="en-US" sz="1500" dirty="0"/>
          </a:p>
          <a:p>
            <a:pPr>
              <a:defRPr sz="2800"/>
            </a:pPr>
            <a:endParaRPr lang="en-US" sz="1500" dirty="0"/>
          </a:p>
          <a:p>
            <a:pPr>
              <a:defRPr sz="2800"/>
            </a:pPr>
            <a:endParaRPr lang="en-US" sz="1500" dirty="0"/>
          </a:p>
          <a:p>
            <a:pPr>
              <a:defRPr sz="2800"/>
            </a:pPr>
            <a:endParaRPr lang="en-US" sz="1500" dirty="0"/>
          </a:p>
          <a:p>
            <a:pPr>
              <a:defRPr sz="2800"/>
            </a:pPr>
            <a:endParaRPr lang="en-US" sz="1500" dirty="0"/>
          </a:p>
          <a:p>
            <a:pPr marL="457200" lvl="1" indent="0">
              <a:buNone/>
              <a:defRPr b="1"/>
            </a:pPr>
            <a:endParaRPr sz="1500" dirty="0"/>
          </a:p>
          <a:p>
            <a:endParaRPr lang="en-US" sz="1500" dirty="0"/>
          </a:p>
          <a:p>
            <a:endParaRPr lang="en-US" sz="1500" dirty="0"/>
          </a:p>
          <a:p>
            <a:endParaRPr lang="en-US" sz="1500" dirty="0"/>
          </a:p>
          <a:p>
            <a:endParaRPr lang="en-US" sz="1500" dirty="0"/>
          </a:p>
          <a:p>
            <a:endParaRPr lang="en-US" sz="1500" dirty="0"/>
          </a:p>
        </p:txBody>
      </p:sp>
      <p:pic>
        <p:nvPicPr>
          <p:cNvPr id="11" name="Picture 10" descr="n choose r">
            <a:extLst>
              <a:ext uri="{FF2B5EF4-FFF2-40B4-BE49-F238E27FC236}">
                <a16:creationId xmlns:a16="http://schemas.microsoft.com/office/drawing/2014/main" id="{69102B06-BB28-00F0-1D7C-90AC5B06BDB5}"/>
              </a:ext>
            </a:extLst>
          </p:cNvPr>
          <p:cNvPicPr>
            <a:picLocks noChangeAspect="1"/>
          </p:cNvPicPr>
          <p:nvPr/>
        </p:nvPicPr>
        <p:blipFill>
          <a:blip r:embed="rId2"/>
          <a:stretch>
            <a:fillRect/>
          </a:stretch>
        </p:blipFill>
        <p:spPr>
          <a:xfrm>
            <a:off x="3962400" y="1369317"/>
            <a:ext cx="263456" cy="252000"/>
          </a:xfrm>
          <a:prstGeom prst="rect">
            <a:avLst/>
          </a:prstGeom>
        </p:spPr>
      </p:pic>
      <p:sp>
        <p:nvSpPr>
          <p:cNvPr id="14" name="TextBox 13">
            <a:extLst>
              <a:ext uri="{FF2B5EF4-FFF2-40B4-BE49-F238E27FC236}">
                <a16:creationId xmlns:a16="http://schemas.microsoft.com/office/drawing/2014/main" id="{1D1BFA6F-BBF9-8B94-85D6-AC4E978E0C8E}"/>
              </a:ext>
            </a:extLst>
          </p:cNvPr>
          <p:cNvSpPr txBox="1"/>
          <p:nvPr/>
        </p:nvSpPr>
        <p:spPr>
          <a:xfrm>
            <a:off x="4174810" y="1304889"/>
            <a:ext cx="4572000" cy="323165"/>
          </a:xfrm>
          <a:prstGeom prst="rect">
            <a:avLst/>
          </a:prstGeom>
          <a:noFill/>
        </p:spPr>
        <p:txBody>
          <a:bodyPr wrap="square">
            <a:spAutoFit/>
          </a:bodyPr>
          <a:lstStyle/>
          <a:p>
            <a:r>
              <a:rPr lang="en-US" sz="1500" dirty="0"/>
              <a:t>is similar to calculating a permutation. First, enter the </a:t>
            </a:r>
            <a:r>
              <a:rPr lang="en-US" sz="1500" i="1" dirty="0"/>
              <a:t>n</a:t>
            </a:r>
            <a:endParaRPr lang="en-IN" sz="1500" dirty="0"/>
          </a:p>
        </p:txBody>
      </p:sp>
      <p:sp>
        <p:nvSpPr>
          <p:cNvPr id="16" name="TextBox 15">
            <a:extLst>
              <a:ext uri="{FF2B5EF4-FFF2-40B4-BE49-F238E27FC236}">
                <a16:creationId xmlns:a16="http://schemas.microsoft.com/office/drawing/2014/main" id="{017E0495-F956-07F2-6012-B4D59A0D9AFF}"/>
              </a:ext>
            </a:extLst>
          </p:cNvPr>
          <p:cNvSpPr txBox="1"/>
          <p:nvPr/>
        </p:nvSpPr>
        <p:spPr>
          <a:xfrm>
            <a:off x="457200" y="1579602"/>
            <a:ext cx="8229598" cy="553998"/>
          </a:xfrm>
          <a:prstGeom prst="rect">
            <a:avLst/>
          </a:prstGeom>
          <a:noFill/>
        </p:spPr>
        <p:txBody>
          <a:bodyPr wrap="square">
            <a:spAutoFit/>
          </a:bodyPr>
          <a:lstStyle/>
          <a:p>
            <a:pPr marL="457200" lvl="1" indent="0">
              <a:buNone/>
              <a:defRPr sz="2800"/>
            </a:pPr>
            <a:r>
              <a:rPr lang="en-US" sz="1500" dirty="0"/>
              <a:t>value, </a:t>
            </a:r>
            <a:r>
              <a:rPr lang="en-US" sz="1500" dirty="0">
                <a:latin typeface="Cambria Math"/>
              </a:rPr>
              <a:t>15</a:t>
            </a:r>
            <a:r>
              <a:rPr lang="en-US" sz="1500" dirty="0"/>
              <a:t>. Then press math, highlight </a:t>
            </a:r>
            <a:r>
              <a:rPr lang="en-US" sz="1500" dirty="0">
                <a:latin typeface="Calibri" panose="020F0502020204030204" pitchFamily="34" charset="0"/>
                <a:cs typeface="Courier New" panose="02070309020205020404" pitchFamily="49" charset="0"/>
              </a:rPr>
              <a:t>PROB</a:t>
            </a:r>
            <a:r>
              <a:rPr lang="en-US" sz="1500" dirty="0"/>
              <a:t>, and select </a:t>
            </a:r>
            <a:r>
              <a:rPr lang="en-US" sz="1500" dirty="0" err="1">
                <a:latin typeface="Calibri" panose="020F0502020204030204" pitchFamily="34" charset="0"/>
                <a:cs typeface="Courier New" panose="02070309020205020404" pitchFamily="49" charset="0"/>
              </a:rPr>
              <a:t>nCr</a:t>
            </a:r>
            <a:r>
              <a:rPr lang="en-US" sz="1500" dirty="0"/>
              <a:t>. Back on the home screen, enter in the </a:t>
            </a:r>
            <a:r>
              <a:rPr lang="en-US" sz="1500" i="1" dirty="0"/>
              <a:t>r</a:t>
            </a:r>
            <a:r>
              <a:rPr lang="en-US" sz="1500" dirty="0"/>
              <a:t> value, </a:t>
            </a:r>
            <a:r>
              <a:rPr lang="en-US" sz="1500" dirty="0">
                <a:latin typeface="Cambria Math"/>
              </a:rPr>
              <a:t>5</a:t>
            </a:r>
            <a:r>
              <a:rPr lang="en-US" sz="1500" dirty="0"/>
              <a:t>. The calculator returns </a:t>
            </a:r>
            <a:r>
              <a:rPr lang="en-US" sz="1500" dirty="0">
                <a:latin typeface="Calibri" panose="020F0502020204030204" pitchFamily="34" charset="0"/>
                <a:cs typeface="Courier New" panose="02070309020205020404" pitchFamily="49" charset="0"/>
              </a:rPr>
              <a:t>3003</a:t>
            </a:r>
            <a:r>
              <a:rPr lang="en-US" sz="1500" dirty="0"/>
              <a:t>.</a:t>
            </a:r>
          </a:p>
        </p:txBody>
      </p:sp>
      <p:pic>
        <p:nvPicPr>
          <p:cNvPr id="7" name="Picture 6" descr="A screenshot of a graphing calculator. The first step reads number of combination with a total 15 objects where 5 are chosen. The resultant is 3003.">
            <a:extLst>
              <a:ext uri="{FF2B5EF4-FFF2-40B4-BE49-F238E27FC236}">
                <a16:creationId xmlns:a16="http://schemas.microsoft.com/office/drawing/2014/main" id="{927BC22D-9D26-4756-810F-F59E1BD1A6FB}"/>
              </a:ext>
            </a:extLst>
          </p:cNvPr>
          <p:cNvPicPr>
            <a:picLocks noChangeAspect="1"/>
          </p:cNvPicPr>
          <p:nvPr/>
        </p:nvPicPr>
        <p:blipFill>
          <a:blip r:embed="rId3"/>
          <a:srcRect b="7854"/>
          <a:stretch>
            <a:fillRect/>
          </a:stretch>
        </p:blipFill>
        <p:spPr>
          <a:xfrm>
            <a:off x="4765935" y="1881170"/>
            <a:ext cx="1800712" cy="1404000"/>
          </a:xfrm>
          <a:prstGeom prst="rect">
            <a:avLst/>
          </a:prstGeom>
        </p:spPr>
      </p:pic>
      <p:sp>
        <p:nvSpPr>
          <p:cNvPr id="5" name="TextBox 4">
            <a:extLst>
              <a:ext uri="{FF2B5EF4-FFF2-40B4-BE49-F238E27FC236}">
                <a16:creationId xmlns:a16="http://schemas.microsoft.com/office/drawing/2014/main" id="{70515483-D194-89E6-7CEC-7BE4832C4C8B}"/>
              </a:ext>
            </a:extLst>
          </p:cNvPr>
          <p:cNvSpPr txBox="1"/>
          <p:nvPr/>
        </p:nvSpPr>
        <p:spPr>
          <a:xfrm>
            <a:off x="4586565" y="3139857"/>
            <a:ext cx="2120153" cy="369332"/>
          </a:xfrm>
          <a:prstGeom prst="rect">
            <a:avLst/>
          </a:prstGeom>
          <a:noFill/>
        </p:spPr>
        <p:txBody>
          <a:bodyPr wrap="square">
            <a:spAutoFit/>
          </a:bodyPr>
          <a:lstStyle/>
          <a:p>
            <a:pPr algn="ctr"/>
            <a:r>
              <a:rPr lang="en-IN" dirty="0"/>
              <a:t>Figure 10</a:t>
            </a:r>
          </a:p>
        </p:txBody>
      </p:sp>
      <p:sp>
        <p:nvSpPr>
          <p:cNvPr id="10" name="TextBox 9">
            <a:extLst>
              <a:ext uri="{FF2B5EF4-FFF2-40B4-BE49-F238E27FC236}">
                <a16:creationId xmlns:a16="http://schemas.microsoft.com/office/drawing/2014/main" id="{4BDF84E3-723F-B74E-0CDB-874D17D50AB5}"/>
              </a:ext>
            </a:extLst>
          </p:cNvPr>
          <p:cNvSpPr txBox="1"/>
          <p:nvPr/>
        </p:nvSpPr>
        <p:spPr>
          <a:xfrm>
            <a:off x="486334" y="3195697"/>
            <a:ext cx="8200465" cy="1015663"/>
          </a:xfrm>
          <a:prstGeom prst="rect">
            <a:avLst/>
          </a:prstGeom>
          <a:noFill/>
        </p:spPr>
        <p:txBody>
          <a:bodyPr wrap="square">
            <a:spAutoFit/>
          </a:bodyPr>
          <a:lstStyle/>
          <a:p>
            <a:pPr marL="457200" lvl="1" indent="0">
              <a:buNone/>
              <a:defRPr b="1"/>
            </a:pPr>
            <a:r>
              <a:rPr lang="en-US" sz="1500" dirty="0"/>
              <a:t>Microsoft Excel</a:t>
            </a:r>
          </a:p>
          <a:p>
            <a:pPr marL="457200" lvl="1" indent="0">
              <a:buNone/>
            </a:pPr>
            <a:r>
              <a:rPr lang="en-US" sz="1500" dirty="0"/>
              <a:t>Just as there is a formula for permutations, there is a built-in formula that is used to evaluate combinations, </a:t>
            </a:r>
            <a:r>
              <a:rPr lang="en-US" sz="1500" b="1" dirty="0"/>
              <a:t>COMBIN(number, </a:t>
            </a:r>
            <a:r>
              <a:rPr lang="en-US" sz="1500" b="1" dirty="0" err="1"/>
              <a:t>number_chosen</a:t>
            </a:r>
            <a:r>
              <a:rPr lang="en-US" sz="1500" b="1" dirty="0"/>
              <a:t>)</a:t>
            </a:r>
            <a:r>
              <a:rPr lang="en-US" sz="1500" dirty="0"/>
              <a:t>. In an empty cell, type "=COMBIN(15,5)" and press Enter. The value is given as </a:t>
            </a:r>
            <a:r>
              <a:rPr lang="en-US" sz="1500" dirty="0">
                <a:latin typeface="Cambria Math"/>
              </a:rPr>
              <a:t>3003</a:t>
            </a:r>
            <a:r>
              <a:rPr lang="en-US" sz="1500" dirty="0"/>
              <a:t>.</a:t>
            </a:r>
            <a:endParaRPr lang="en-IN" sz="1500" dirty="0"/>
          </a:p>
        </p:txBody>
      </p:sp>
      <p:pic>
        <p:nvPicPr>
          <p:cNvPr id="8" name="Picture 7" descr="A screenshot of an excel sheet. A dropbox box at the top left reads A1. The formula bar reads fx equals COMBIN(15,5). A table has five columns and one row. The columns in the excel screen are labeled, A, B, C, D, E. The row-wise entries in the table are as follows: Row 1, A: 3003, B: Blank, C: Blank, D: Blank, E: Blank">
            <a:extLst>
              <a:ext uri="{FF2B5EF4-FFF2-40B4-BE49-F238E27FC236}">
                <a16:creationId xmlns:a16="http://schemas.microsoft.com/office/drawing/2014/main" id="{E97DD175-BFB3-429E-A097-AA7DC975E249}"/>
              </a:ext>
            </a:extLst>
          </p:cNvPr>
          <p:cNvPicPr>
            <a:picLocks noChangeAspect="1"/>
          </p:cNvPicPr>
          <p:nvPr/>
        </p:nvPicPr>
        <p:blipFill>
          <a:blip r:embed="rId4"/>
          <a:srcRect b="19888"/>
          <a:stretch>
            <a:fillRect/>
          </a:stretch>
        </p:blipFill>
        <p:spPr>
          <a:xfrm>
            <a:off x="2971800" y="4267200"/>
            <a:ext cx="3200400" cy="990600"/>
          </a:xfrm>
          <a:prstGeom prst="rect">
            <a:avLst/>
          </a:prstGeom>
        </p:spPr>
      </p:pic>
      <p:sp>
        <p:nvSpPr>
          <p:cNvPr id="6" name="TextBox 5">
            <a:extLst>
              <a:ext uri="{FF2B5EF4-FFF2-40B4-BE49-F238E27FC236}">
                <a16:creationId xmlns:a16="http://schemas.microsoft.com/office/drawing/2014/main" id="{C96152EB-F928-6835-01FB-EE087EDE7F7A}"/>
              </a:ext>
            </a:extLst>
          </p:cNvPr>
          <p:cNvSpPr txBox="1"/>
          <p:nvPr/>
        </p:nvSpPr>
        <p:spPr>
          <a:xfrm>
            <a:off x="3511923" y="5160275"/>
            <a:ext cx="2120153" cy="369332"/>
          </a:xfrm>
          <a:prstGeom prst="rect">
            <a:avLst/>
          </a:prstGeom>
          <a:noFill/>
        </p:spPr>
        <p:txBody>
          <a:bodyPr wrap="square">
            <a:spAutoFit/>
          </a:bodyPr>
          <a:lstStyle/>
          <a:p>
            <a:pPr algn="ctr"/>
            <a:r>
              <a:rPr lang="en-IN" dirty="0"/>
              <a:t>Figure 11</a:t>
            </a:r>
          </a:p>
        </p:txBody>
      </p:sp>
      <p:sp>
        <p:nvSpPr>
          <p:cNvPr id="12" name="TextBox 11">
            <a:extLst>
              <a:ext uri="{FF2B5EF4-FFF2-40B4-BE49-F238E27FC236}">
                <a16:creationId xmlns:a16="http://schemas.microsoft.com/office/drawing/2014/main" id="{EA443415-9986-7071-7EF5-ECD4D608E6C7}"/>
              </a:ext>
            </a:extLst>
          </p:cNvPr>
          <p:cNvSpPr txBox="1"/>
          <p:nvPr/>
        </p:nvSpPr>
        <p:spPr>
          <a:xfrm>
            <a:off x="486333" y="5465802"/>
            <a:ext cx="8200465" cy="553998"/>
          </a:xfrm>
          <a:prstGeom prst="rect">
            <a:avLst/>
          </a:prstGeom>
          <a:noFill/>
        </p:spPr>
        <p:txBody>
          <a:bodyPr wrap="square">
            <a:spAutoFit/>
          </a:bodyPr>
          <a:lstStyle/>
          <a:p>
            <a:pPr marL="457200" lvl="1" indent="0">
              <a:buNone/>
            </a:pPr>
            <a:r>
              <a:rPr lang="en-US" sz="1500" dirty="0"/>
              <a:t>From this we know that there are </a:t>
            </a:r>
            <a:r>
              <a:rPr lang="en-US" sz="1500" dirty="0">
                <a:latin typeface="Cambria Math"/>
              </a:rPr>
              <a:t>3003</a:t>
            </a:r>
            <a:r>
              <a:rPr lang="en-US" sz="1500" dirty="0"/>
              <a:t> distinct ways that </a:t>
            </a:r>
            <a:r>
              <a:rPr lang="en-US" sz="1500" dirty="0">
                <a:latin typeface="Cambria Math"/>
              </a:rPr>
              <a:t>5</a:t>
            </a:r>
            <a:r>
              <a:rPr lang="en-US" sz="1500" dirty="0"/>
              <a:t> candidates can be chosen to move on to the next round.</a:t>
            </a:r>
          </a:p>
        </p:txBody>
      </p:sp>
    </p:spTree>
    <p:extLst>
      <p:ext uri="{BB962C8B-B14F-4D97-AF65-F5344CB8AC3E}">
        <p14:creationId xmlns:p14="http://schemas.microsoft.com/office/powerpoint/2010/main" val="31832186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3</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In the special permutation where </a:t>
            </a:r>
            <a:r>
              <a:rPr lang="en-IN" sz="2800" i="1" dirty="0"/>
              <a:t>n</a:t>
            </a:r>
            <a:r>
              <a:rPr lang="en-IN" sz="2800" dirty="0"/>
              <a:t> = </a:t>
            </a:r>
            <a:r>
              <a:rPr lang="en-IN" sz="2800" i="1" dirty="0"/>
              <a:t>r</a:t>
            </a:r>
            <a:r>
              <a:rPr lang="en-IN" sz="2800" dirty="0"/>
              <a:t>, the result will always equal </a:t>
            </a:r>
          </a:p>
          <a:p>
            <a:pPr>
              <a:defRPr sz="2800"/>
            </a:pPr>
            <a:endParaRPr sz="2800" dirty="0"/>
          </a:p>
        </p:txBody>
      </p:sp>
      <p:pic>
        <p:nvPicPr>
          <p:cNvPr id="6" name="Picture 5" descr="n factorial">
            <a:extLst>
              <a:ext uri="{FF2B5EF4-FFF2-40B4-BE49-F238E27FC236}">
                <a16:creationId xmlns:a16="http://schemas.microsoft.com/office/drawing/2014/main" id="{BE9447AF-DE21-5DF8-331B-2866AFB6A8F5}"/>
              </a:ext>
            </a:extLst>
          </p:cNvPr>
          <p:cNvPicPr>
            <a:picLocks noChangeAspect="1"/>
          </p:cNvPicPr>
          <p:nvPr/>
        </p:nvPicPr>
        <p:blipFill>
          <a:blip r:embed="rId2"/>
          <a:stretch>
            <a:fillRect/>
          </a:stretch>
        </p:blipFill>
        <p:spPr>
          <a:xfrm>
            <a:off x="2438400" y="1600200"/>
            <a:ext cx="313875" cy="324000"/>
          </a:xfrm>
          <a:prstGeom prst="rect">
            <a:avLst/>
          </a:prstGeom>
        </p:spPr>
      </p:pic>
      <p:pic>
        <p:nvPicPr>
          <p:cNvPr id="12" name="Picture 11" descr="That is, P subscript n comma n equals n factorial">
            <a:extLst>
              <a:ext uri="{FF2B5EF4-FFF2-40B4-BE49-F238E27FC236}">
                <a16:creationId xmlns:a16="http://schemas.microsoft.com/office/drawing/2014/main" id="{E10185F3-AD53-A62C-8381-064B2A34545E}"/>
              </a:ext>
            </a:extLst>
          </p:cNvPr>
          <p:cNvPicPr>
            <a:picLocks noChangeAspect="1"/>
          </p:cNvPicPr>
          <p:nvPr/>
        </p:nvPicPr>
        <p:blipFill>
          <a:blip r:embed="rId3"/>
          <a:stretch>
            <a:fillRect/>
          </a:stretch>
        </p:blipFill>
        <p:spPr>
          <a:xfrm>
            <a:off x="572792" y="2133600"/>
            <a:ext cx="2022545" cy="432000"/>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r>
              <a:rPr sz="2800" dirty="0"/>
              <a:t>Use the appropriate formula to calculate each of the following.</a:t>
            </a:r>
          </a:p>
          <a:p>
            <a:pPr marL="538163" indent="-538163">
              <a:defRPr sz="2800"/>
            </a:pPr>
            <a:r>
              <a:rPr lang="en-US" dirty="0"/>
              <a:t>a.</a:t>
            </a:r>
            <a:r>
              <a:rPr dirty="0"/>
              <a:t>​</a:t>
            </a:r>
            <a:r>
              <a:rPr lang="en-US" dirty="0"/>
              <a:t>	</a:t>
            </a:r>
            <a:r>
              <a:rPr sz="2800" dirty="0">
                <a:latin typeface="Cambria Math"/>
              </a:rPr>
              <a:t>10</a:t>
            </a:r>
            <a:r>
              <a:rPr sz="2800" dirty="0"/>
              <a:t> things permuted </a:t>
            </a:r>
            <a:r>
              <a:rPr sz="2800" dirty="0">
                <a:latin typeface="Cambria Math"/>
              </a:rPr>
              <a:t>3</a:t>
            </a:r>
            <a:r>
              <a:rPr sz="2800" dirty="0"/>
              <a:t> at a time</a:t>
            </a:r>
          </a:p>
          <a:p>
            <a:pPr marL="538163" indent="-538163">
              <a:defRPr sz="2800"/>
            </a:pPr>
            <a:r>
              <a:rPr lang="en-US" dirty="0"/>
              <a:t>b.</a:t>
            </a:r>
            <a:r>
              <a:rPr dirty="0"/>
              <a:t>​</a:t>
            </a:r>
            <a:r>
              <a:rPr lang="en-US" dirty="0"/>
              <a:t>	</a:t>
            </a:r>
            <a:r>
              <a:rPr sz="2800" dirty="0">
                <a:latin typeface="Cambria Math"/>
              </a:rPr>
              <a:t>8</a:t>
            </a:r>
            <a:r>
              <a:rPr sz="2800" dirty="0"/>
              <a:t> choose </a:t>
            </a:r>
            <a:r>
              <a:rPr sz="2800" dirty="0">
                <a:latin typeface="Cambria Math"/>
              </a:rPr>
              <a:t>2</a:t>
            </a:r>
            <a:endParaRPr lang="en-US" sz="2800" dirty="0">
              <a:latin typeface="Cambria Math"/>
            </a:endParaRPr>
          </a:p>
          <a:p>
            <a:pPr>
              <a:defRPr sz="2800"/>
            </a:pPr>
            <a:endParaRPr sz="2800" dirty="0">
              <a:latin typeface="Cambria Math"/>
            </a:endParaRPr>
          </a:p>
          <a:p>
            <a:r>
              <a:rPr sz="2800" dirty="0"/>
              <a:t>Answer:</a:t>
            </a:r>
          </a:p>
          <a:p>
            <a:pPr marL="538163" indent="-538163">
              <a:defRPr sz="2800"/>
            </a:pPr>
            <a:r>
              <a:rPr lang="en-US" dirty="0"/>
              <a:t>a.</a:t>
            </a:r>
            <a:r>
              <a:rPr dirty="0"/>
              <a:t>​</a:t>
            </a:r>
            <a:r>
              <a:rPr lang="en-US" dirty="0"/>
              <a:t>	720</a:t>
            </a:r>
          </a:p>
          <a:p>
            <a:pPr marL="538163" indent="-538163">
              <a:defRPr sz="2800"/>
            </a:pPr>
            <a:r>
              <a:rPr lang="en-US" dirty="0"/>
              <a:t>b.	28</a:t>
            </a:r>
            <a:endParaRPr dirty="0"/>
          </a:p>
        </p:txBody>
      </p:sp>
    </p:spTree>
    <p:extLst>
      <p:ext uri="{BB962C8B-B14F-4D97-AF65-F5344CB8AC3E}">
        <p14:creationId xmlns:p14="http://schemas.microsoft.com/office/powerpoint/2010/main" val="15050291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Permutations with Repeated Objects</a:t>
            </a:r>
          </a:p>
        </p:txBody>
      </p:sp>
      <p:sp>
        <p:nvSpPr>
          <p:cNvPr id="3" name="Text Placeholder 2"/>
          <p:cNvSpPr>
            <a:spLocks noGrp="1"/>
          </p:cNvSpPr>
          <p:nvPr>
            <p:ph type="body" sz="quarter" idx="10"/>
          </p:nvPr>
        </p:nvSpPr>
        <p:spPr/>
        <p:txBody>
          <a:bodyPr>
            <a:normAutofit/>
          </a:bodyPr>
          <a:lstStyle/>
          <a:p>
            <a:pPr>
              <a:defRPr sz="2800"/>
            </a:pPr>
            <a:r>
              <a:rPr sz="2800" dirty="0"/>
              <a:t>The number of distinguishable permutations of </a:t>
            </a:r>
            <a:r>
              <a:rPr lang="en-US" sz="2800" i="1" dirty="0"/>
              <a:t>n</a:t>
            </a:r>
            <a:r>
              <a:rPr sz="2800" dirty="0"/>
              <a:t> objects, of which </a:t>
            </a:r>
            <a:r>
              <a:rPr lang="en-US" sz="2800" i="1" dirty="0"/>
              <a:t>k</a:t>
            </a:r>
            <a:r>
              <a:rPr lang="en-US" sz="2800" dirty="0">
                <a:latin typeface="Calibri" panose="020F0502020204030204" pitchFamily="34" charset="0"/>
                <a:ea typeface="Calibri" panose="020F0502020204030204" pitchFamily="34" charset="0"/>
                <a:cs typeface="Calibri" panose="020F0502020204030204" pitchFamily="34" charset="0"/>
              </a:rPr>
              <a:t>₁</a:t>
            </a:r>
            <a:r>
              <a:rPr sz="2800" dirty="0"/>
              <a:t> are all alike, </a:t>
            </a:r>
            <a:r>
              <a:rPr lang="en-US" sz="2800" i="1" dirty="0"/>
              <a:t>k</a:t>
            </a:r>
            <a:r>
              <a:rPr lang="en-US" sz="2800" dirty="0"/>
              <a:t>₂</a:t>
            </a:r>
            <a:r>
              <a:rPr sz="2800" dirty="0"/>
              <a:t> are all alike, and so forth, is given by the following formula.</a:t>
            </a:r>
            <a:endParaRPr lang="en-US" sz="2800" dirty="0"/>
          </a:p>
          <a:p>
            <a:pPr>
              <a:defRPr sz="2800"/>
            </a:pPr>
            <a:endParaRPr sz="2800" dirty="0"/>
          </a:p>
          <a:p>
            <a:pPr algn="ctr">
              <a:defRPr sz="2800"/>
            </a:pPr>
            <a:endParaRPr sz="2800" dirty="0"/>
          </a:p>
          <a:p>
            <a:pPr>
              <a:defRPr sz="2800"/>
            </a:pPr>
            <a:endParaRPr lang="en-US" sz="2800" dirty="0"/>
          </a:p>
          <a:p>
            <a:pPr>
              <a:defRPr sz="2800"/>
            </a:pPr>
            <a:endParaRPr sz="2800" dirty="0"/>
          </a:p>
          <a:p>
            <a:endParaRPr sz="2800" dirty="0"/>
          </a:p>
        </p:txBody>
      </p:sp>
      <p:pic>
        <p:nvPicPr>
          <p:cNvPr id="4" name="Picture 3" descr="n factorial divided by open parenthesis k subscript 1 factorial multiplied by k subscript 2 factorial multiplied by k subscript 3 factorial and so on up to k subscript p factorial close parenthesis">
            <a:extLst>
              <a:ext uri="{FF2B5EF4-FFF2-40B4-BE49-F238E27FC236}">
                <a16:creationId xmlns:a16="http://schemas.microsoft.com/office/drawing/2014/main" id="{42242710-E0F6-A3DA-6F12-63035ECB6C21}"/>
              </a:ext>
            </a:extLst>
          </p:cNvPr>
          <p:cNvPicPr>
            <a:picLocks noChangeAspect="1"/>
          </p:cNvPicPr>
          <p:nvPr/>
        </p:nvPicPr>
        <p:blipFill>
          <a:blip r:embed="rId2"/>
          <a:stretch>
            <a:fillRect/>
          </a:stretch>
        </p:blipFill>
        <p:spPr>
          <a:xfrm>
            <a:off x="2842971" y="2656692"/>
            <a:ext cx="3458058" cy="1038370"/>
          </a:xfrm>
          <a:prstGeom prst="rect">
            <a:avLst/>
          </a:prstGeom>
        </p:spPr>
      </p:pic>
      <p:pic>
        <p:nvPicPr>
          <p:cNvPr id="5" name="Picture 4" descr="k subscript 1 plus k subscript 2 plus dot dot dot plus k subscript p equals n">
            <a:extLst>
              <a:ext uri="{FF2B5EF4-FFF2-40B4-BE49-F238E27FC236}">
                <a16:creationId xmlns:a16="http://schemas.microsoft.com/office/drawing/2014/main" id="{11EADED8-60FA-E6ED-FC1B-94379E838B7D}"/>
              </a:ext>
            </a:extLst>
          </p:cNvPr>
          <p:cNvPicPr>
            <a:picLocks noChangeAspect="1"/>
          </p:cNvPicPr>
          <p:nvPr/>
        </p:nvPicPr>
        <p:blipFill>
          <a:blip r:embed="rId3"/>
          <a:stretch>
            <a:fillRect/>
          </a:stretch>
        </p:blipFill>
        <p:spPr>
          <a:xfrm>
            <a:off x="609600" y="4164573"/>
            <a:ext cx="3610479" cy="466790"/>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Calculating Numbers of Permutations with Repeated Objects</a:t>
            </a:r>
            <a:r>
              <a:rPr lang="en-US" dirty="0"/>
              <a:t>—Slide 1</a:t>
            </a:r>
            <a:endParaRPr dirty="0"/>
          </a:p>
        </p:txBody>
      </p:sp>
      <p:sp>
        <p:nvSpPr>
          <p:cNvPr id="3" name="Text Placeholder 2"/>
          <p:cNvSpPr>
            <a:spLocks noGrp="1"/>
          </p:cNvSpPr>
          <p:nvPr>
            <p:ph type="body" sz="quarter" idx="10"/>
          </p:nvPr>
        </p:nvSpPr>
        <p:spPr/>
        <p:txBody>
          <a:bodyPr>
            <a:normAutofit fontScale="85000" lnSpcReduction="20000"/>
          </a:bodyPr>
          <a:lstStyle/>
          <a:p>
            <a:r>
              <a:rPr sz="2800" dirty="0"/>
              <a:t>Consider a football team with an </a:t>
            </a:r>
            <a:r>
              <a:rPr sz="2800" dirty="0">
                <a:latin typeface="Cambria Math"/>
              </a:rPr>
              <a:t>11</a:t>
            </a:r>
            <a:r>
              <a:rPr sz="2800" dirty="0"/>
              <a:t>-game schedule. Each game ends with a win (W), a loss (L), or a tie (T).</a:t>
            </a:r>
          </a:p>
          <a:p>
            <a:pPr marL="538163" indent="-538163">
              <a:defRPr sz="2800"/>
            </a:pPr>
            <a:r>
              <a:rPr lang="en-US" dirty="0"/>
              <a:t>a.	</a:t>
            </a:r>
            <a:r>
              <a:rPr dirty="0"/>
              <a:t>​</a:t>
            </a:r>
            <a:r>
              <a:rPr sz="2800" dirty="0"/>
              <a:t>How many ways can the </a:t>
            </a:r>
            <a:r>
              <a:rPr sz="2800" dirty="0">
                <a:latin typeface="Cambria Math"/>
              </a:rPr>
              <a:t>11</a:t>
            </a:r>
            <a:r>
              <a:rPr sz="2800" dirty="0"/>
              <a:t>-game schedule be arranged if the last game is always with the local rival team?</a:t>
            </a:r>
          </a:p>
          <a:p>
            <a:pPr marL="538163" indent="-538163">
              <a:defRPr sz="2800"/>
            </a:pPr>
            <a:r>
              <a:rPr lang="en-US" dirty="0"/>
              <a:t>b.</a:t>
            </a:r>
            <a:r>
              <a:rPr dirty="0"/>
              <a:t>​</a:t>
            </a:r>
            <a:r>
              <a:rPr lang="en-US" dirty="0"/>
              <a:t>	</a:t>
            </a:r>
            <a:r>
              <a:rPr sz="2800" dirty="0"/>
              <a:t>Once the schedule is set, how many ways can the schedule end with </a:t>
            </a:r>
            <a:r>
              <a:rPr sz="2800" dirty="0">
                <a:latin typeface="Cambria Math"/>
              </a:rPr>
              <a:t>6</a:t>
            </a:r>
            <a:r>
              <a:rPr sz="2800" dirty="0"/>
              <a:t> wins, </a:t>
            </a:r>
            <a:r>
              <a:rPr sz="2800" dirty="0">
                <a:latin typeface="Cambria Math"/>
              </a:rPr>
              <a:t>4</a:t>
            </a:r>
            <a:r>
              <a:rPr sz="2800" dirty="0"/>
              <a:t> losses, and </a:t>
            </a:r>
            <a:r>
              <a:rPr sz="2800" dirty="0">
                <a:latin typeface="Cambria Math"/>
              </a:rPr>
              <a:t>1</a:t>
            </a:r>
            <a:r>
              <a:rPr sz="2800" dirty="0"/>
              <a:t> tie?</a:t>
            </a:r>
            <a:endParaRPr lang="en-US" sz="2800" dirty="0"/>
          </a:p>
          <a:p>
            <a:r>
              <a:rPr lang="en-US" sz="2800" b="1" dirty="0"/>
              <a:t>Solution</a:t>
            </a:r>
          </a:p>
          <a:p>
            <a:pPr marL="538163" indent="-538163">
              <a:defRPr sz="2800"/>
            </a:pPr>
            <a:r>
              <a:rPr lang="en-US" dirty="0"/>
              <a:t>a.​	</a:t>
            </a:r>
            <a:r>
              <a:rPr lang="en-US" sz="2800" dirty="0"/>
              <a:t>First, notice that the arrangement of the </a:t>
            </a:r>
            <a:r>
              <a:rPr lang="en-US" sz="2800" dirty="0">
                <a:latin typeface="Cambria Math"/>
              </a:rPr>
              <a:t>11</a:t>
            </a:r>
            <a:r>
              <a:rPr lang="en-US" sz="2800" dirty="0"/>
              <a:t> games is important for counting purposes, so this is a permutation. Since the last game is always with the rival team, we really only need to find how many ways the first </a:t>
            </a:r>
            <a:r>
              <a:rPr lang="en-US" sz="2800" dirty="0">
                <a:latin typeface="Cambria Math"/>
              </a:rPr>
              <a:t>10</a:t>
            </a:r>
            <a:r>
              <a:rPr lang="en-US" sz="2800" dirty="0"/>
              <a:t> games can be arranged, so </a:t>
            </a:r>
            <a:r>
              <a:rPr lang="en-US" sz="2800" i="1" dirty="0"/>
              <a:t>n</a:t>
            </a:r>
            <a:r>
              <a:rPr lang="en-US" sz="2800" dirty="0"/>
              <a:t> is </a:t>
            </a:r>
            <a:r>
              <a:rPr lang="en-US" sz="2800" dirty="0">
                <a:latin typeface="Cambria Math"/>
              </a:rPr>
              <a:t>10</a:t>
            </a:r>
            <a:r>
              <a:rPr lang="en-US" sz="2800" dirty="0"/>
              <a:t>, and we want to arrange all of them, so </a:t>
            </a:r>
            <a:r>
              <a:rPr lang="en-US" sz="2800" i="1" dirty="0"/>
              <a:t>r</a:t>
            </a:r>
            <a:r>
              <a:rPr lang="en-US" sz="2800" dirty="0"/>
              <a:t> is also </a:t>
            </a:r>
            <a:r>
              <a:rPr lang="en-US" sz="2800" dirty="0">
                <a:latin typeface="Cambria Math"/>
              </a:rPr>
              <a:t>10</a:t>
            </a:r>
            <a:r>
              <a:rPr lang="en-US" sz="2800" dirty="0"/>
              <a:t>. Therefore, the number of permutations of </a:t>
            </a:r>
            <a:r>
              <a:rPr lang="en-US" sz="2800" dirty="0">
                <a:latin typeface="Cambria Math"/>
              </a:rPr>
              <a:t>10</a:t>
            </a:r>
            <a:r>
              <a:rPr lang="en-US" sz="2800" dirty="0"/>
              <a:t> things permuted </a:t>
            </a:r>
            <a:r>
              <a:rPr lang="en-US" sz="2800" dirty="0">
                <a:latin typeface="Cambria Math"/>
              </a:rPr>
              <a:t>10</a:t>
            </a:r>
            <a:r>
              <a:rPr lang="en-US" sz="2800" dirty="0"/>
              <a:t> at a time is calculated as follows.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Using the Fundamental Counting Principle</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In order to log in to your new email account, you must create a password. The requirements are that the password needs to be </a:t>
            </a:r>
            <a:r>
              <a:rPr sz="2800" dirty="0">
                <a:latin typeface="Cambria Math"/>
              </a:rPr>
              <a:t>8</a:t>
            </a:r>
            <a:r>
              <a:rPr sz="2800" dirty="0"/>
              <a:t> characters long, consisting of </a:t>
            </a:r>
            <a:r>
              <a:rPr sz="2800" dirty="0">
                <a:latin typeface="Cambria Math"/>
              </a:rPr>
              <a:t>5</a:t>
            </a:r>
            <a:r>
              <a:rPr sz="2800" dirty="0"/>
              <a:t> lowercase letters and followed by </a:t>
            </a:r>
            <a:r>
              <a:rPr sz="2800" dirty="0">
                <a:latin typeface="Cambria Math"/>
              </a:rPr>
              <a:t>3</a:t>
            </a:r>
            <a:r>
              <a:rPr sz="2800" dirty="0"/>
              <a:t> numbers.</a:t>
            </a:r>
          </a:p>
          <a:p>
            <a:pPr marL="538163" indent="-538163">
              <a:defRPr sz="2800"/>
            </a:pPr>
            <a:r>
              <a:rPr lang="en-US" dirty="0"/>
              <a:t>a.	</a:t>
            </a:r>
            <a:r>
              <a:rPr dirty="0"/>
              <a:t>​</a:t>
            </a:r>
            <a:r>
              <a:rPr sz="2800" dirty="0"/>
              <a:t>If you are allowed to use a character more than once, that is, </a:t>
            </a:r>
            <a:r>
              <a:rPr sz="2800" i="1" dirty="0"/>
              <a:t>with replacement</a:t>
            </a:r>
            <a:r>
              <a:rPr sz="2800" dirty="0"/>
              <a:t>, how many different possibilities are there for passwords?</a:t>
            </a:r>
          </a:p>
          <a:p>
            <a:pPr marL="538163" indent="-538163">
              <a:defRPr sz="2800"/>
            </a:pPr>
            <a:r>
              <a:rPr lang="en-US" dirty="0"/>
              <a:t>b.</a:t>
            </a:r>
            <a:r>
              <a:rPr dirty="0"/>
              <a:t>​</a:t>
            </a:r>
            <a:r>
              <a:rPr lang="en-US" dirty="0"/>
              <a:t>	</a:t>
            </a:r>
            <a:r>
              <a:rPr sz="2800" dirty="0"/>
              <a:t>How many passwords are possible if the characters may not be duplicated, that is </a:t>
            </a:r>
            <a:r>
              <a:rPr sz="2800" i="1" dirty="0"/>
              <a:t>without replacement or without repetition.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Numbers of Permutations with Repeated Objects</a:t>
            </a:r>
            <a:r>
              <a:rPr lang="en-US" dirty="0"/>
              <a:t>—Slide 2</a:t>
            </a:r>
            <a:endParaRPr dirty="0"/>
          </a:p>
        </p:txBody>
      </p:sp>
      <p:sp>
        <p:nvSpPr>
          <p:cNvPr id="3" name="Text Placeholder 2"/>
          <p:cNvSpPr>
            <a:spLocks noGrp="1"/>
          </p:cNvSpPr>
          <p:nvPr>
            <p:ph type="body" sz="quarter" idx="10"/>
          </p:nvPr>
        </p:nvSpPr>
        <p:spPr/>
        <p:txBody>
          <a:bodyPr>
            <a:noAutofit/>
          </a:bodyPr>
          <a:lstStyle/>
          <a:p>
            <a:pPr marL="457200" lvl="1" indent="0">
              <a:buNone/>
              <a:defRPr b="1"/>
            </a:pPr>
            <a:r>
              <a:rPr lang="en-IN" sz="1700" dirty="0"/>
              <a:t>By Hand</a:t>
            </a:r>
          </a:p>
          <a:p>
            <a:pPr marL="457200" lvl="1" indent="0">
              <a:buNone/>
              <a:defRPr b="1"/>
            </a:pPr>
            <a:endParaRPr lang="en-US" sz="1700" dirty="0"/>
          </a:p>
          <a:p>
            <a:pPr marL="457200" lvl="1" indent="0">
              <a:buNone/>
              <a:defRPr b="1"/>
            </a:pPr>
            <a:endParaRPr lang="en-IN" sz="1700" dirty="0"/>
          </a:p>
          <a:p>
            <a:pPr marL="457200" lvl="1" indent="0">
              <a:buNone/>
              <a:defRPr b="1"/>
            </a:pPr>
            <a:endParaRPr lang="en-IN" sz="1700" dirty="0"/>
          </a:p>
          <a:p>
            <a:pPr marL="457200" lvl="1" indent="0">
              <a:buNone/>
              <a:defRPr b="1"/>
            </a:pPr>
            <a:endParaRPr lang="en-IN" sz="1700" dirty="0"/>
          </a:p>
          <a:p>
            <a:pPr marL="457200" lvl="1" indent="0">
              <a:buNone/>
              <a:defRPr b="1"/>
            </a:pPr>
            <a:endParaRPr lang="en-IN" sz="1700" dirty="0"/>
          </a:p>
          <a:p>
            <a:pPr marL="457200" lvl="1" indent="0">
              <a:buNone/>
              <a:defRPr b="1"/>
            </a:pPr>
            <a:endParaRPr lang="en-IN" sz="1700" dirty="0"/>
          </a:p>
          <a:p>
            <a:pPr marL="457200" lvl="1" indent="0">
              <a:buNone/>
              <a:defRPr sz="2800"/>
            </a:pPr>
            <a:endParaRPr lang="en-US" sz="1700" dirty="0"/>
          </a:p>
          <a:p>
            <a:pPr marL="457200" lvl="1" indent="0">
              <a:buNone/>
              <a:defRPr sz="2800"/>
            </a:pPr>
            <a:r>
              <a:rPr lang="en-US" sz="1700" dirty="0"/>
              <a:t>				 </a:t>
            </a:r>
          </a:p>
          <a:p>
            <a:pPr marL="457200" lvl="1" indent="0">
              <a:buNone/>
              <a:defRPr sz="2800"/>
            </a:pPr>
            <a:endParaRPr lang="en-US" sz="1700" dirty="0"/>
          </a:p>
          <a:p>
            <a:endParaRPr lang="en-US" sz="1700" dirty="0"/>
          </a:p>
          <a:p>
            <a:endParaRPr lang="en-US" sz="1700" dirty="0"/>
          </a:p>
          <a:p>
            <a:endParaRPr lang="en-US" sz="1700" dirty="0"/>
          </a:p>
          <a:p>
            <a:endParaRPr sz="1700" dirty="0"/>
          </a:p>
        </p:txBody>
      </p:sp>
      <p:pic>
        <p:nvPicPr>
          <p:cNvPr id="8" name="Picture 7" descr="10 P 10 equals 10 factorial divided by open parenthesis 10 minus 10 close parenthesis factorial equals 10 factorial divided by 0 factorial equals open parenthesis 10 times 9 times 8 times dot dot dot times 2 times 1 close parenthesis divided by 1 equals 3,628,800">
            <a:extLst>
              <a:ext uri="{FF2B5EF4-FFF2-40B4-BE49-F238E27FC236}">
                <a16:creationId xmlns:a16="http://schemas.microsoft.com/office/drawing/2014/main" id="{2A1E8B50-71DE-E1DE-1343-E65D7C7533BA}"/>
              </a:ext>
            </a:extLst>
          </p:cNvPr>
          <p:cNvPicPr>
            <a:picLocks noChangeAspect="1"/>
          </p:cNvPicPr>
          <p:nvPr/>
        </p:nvPicPr>
        <p:blipFill>
          <a:blip r:embed="rId2"/>
          <a:stretch>
            <a:fillRect/>
          </a:stretch>
        </p:blipFill>
        <p:spPr>
          <a:xfrm>
            <a:off x="3659281" y="1062670"/>
            <a:ext cx="2029634" cy="2088000"/>
          </a:xfrm>
          <a:prstGeom prst="rect">
            <a:avLst/>
          </a:prstGeom>
        </p:spPr>
      </p:pic>
      <p:sp>
        <p:nvSpPr>
          <p:cNvPr id="15" name="TextBox 14">
            <a:extLst>
              <a:ext uri="{FF2B5EF4-FFF2-40B4-BE49-F238E27FC236}">
                <a16:creationId xmlns:a16="http://schemas.microsoft.com/office/drawing/2014/main" id="{0EE7F212-2412-3EC9-A8AE-AFB139C87A85}"/>
              </a:ext>
            </a:extLst>
          </p:cNvPr>
          <p:cNvSpPr txBox="1"/>
          <p:nvPr/>
        </p:nvSpPr>
        <p:spPr>
          <a:xfrm>
            <a:off x="457200" y="3124047"/>
            <a:ext cx="2057400" cy="369332"/>
          </a:xfrm>
          <a:prstGeom prst="rect">
            <a:avLst/>
          </a:prstGeom>
          <a:noFill/>
        </p:spPr>
        <p:txBody>
          <a:bodyPr wrap="square">
            <a:spAutoFit/>
          </a:bodyPr>
          <a:lstStyle/>
          <a:p>
            <a:pPr marL="457200" lvl="1" indent="0">
              <a:buNone/>
              <a:defRPr b="1"/>
            </a:pPr>
            <a:r>
              <a:rPr lang="en-US" sz="1800" dirty="0"/>
              <a:t>TI-83/84 Plus</a:t>
            </a:r>
          </a:p>
        </p:txBody>
      </p:sp>
      <p:sp>
        <p:nvSpPr>
          <p:cNvPr id="17" name="TextBox 16">
            <a:extLst>
              <a:ext uri="{FF2B5EF4-FFF2-40B4-BE49-F238E27FC236}">
                <a16:creationId xmlns:a16="http://schemas.microsoft.com/office/drawing/2014/main" id="{872B7792-02D9-536A-1538-E9791F0C8F3C}"/>
              </a:ext>
            </a:extLst>
          </p:cNvPr>
          <p:cNvSpPr txBox="1"/>
          <p:nvPr/>
        </p:nvSpPr>
        <p:spPr>
          <a:xfrm>
            <a:off x="914400" y="3505200"/>
            <a:ext cx="3505200" cy="369332"/>
          </a:xfrm>
          <a:prstGeom prst="rect">
            <a:avLst/>
          </a:prstGeom>
          <a:noFill/>
        </p:spPr>
        <p:txBody>
          <a:bodyPr wrap="square">
            <a:spAutoFit/>
          </a:bodyPr>
          <a:lstStyle/>
          <a:p>
            <a:r>
              <a:rPr lang="en-US" sz="1800" dirty="0"/>
              <a:t>The computation will have the form</a:t>
            </a:r>
            <a:endParaRPr lang="en-IN" dirty="0"/>
          </a:p>
        </p:txBody>
      </p:sp>
      <p:pic>
        <p:nvPicPr>
          <p:cNvPr id="13" name="Picture 12" descr="P of n comma r,">
            <a:extLst>
              <a:ext uri="{FF2B5EF4-FFF2-40B4-BE49-F238E27FC236}">
                <a16:creationId xmlns:a16="http://schemas.microsoft.com/office/drawing/2014/main" id="{948D814C-F903-5651-2228-25EB9FF00662}"/>
              </a:ext>
            </a:extLst>
          </p:cNvPr>
          <p:cNvPicPr>
            <a:picLocks noChangeAspect="1"/>
          </p:cNvPicPr>
          <p:nvPr/>
        </p:nvPicPr>
        <p:blipFill>
          <a:blip r:embed="rId3"/>
          <a:stretch>
            <a:fillRect/>
          </a:stretch>
        </p:blipFill>
        <p:spPr>
          <a:xfrm>
            <a:off x="4384035" y="3581400"/>
            <a:ext cx="340365" cy="288000"/>
          </a:xfrm>
          <a:prstGeom prst="rect">
            <a:avLst/>
          </a:prstGeom>
        </p:spPr>
      </p:pic>
      <p:sp>
        <p:nvSpPr>
          <p:cNvPr id="19" name="TextBox 18">
            <a:extLst>
              <a:ext uri="{FF2B5EF4-FFF2-40B4-BE49-F238E27FC236}">
                <a16:creationId xmlns:a16="http://schemas.microsoft.com/office/drawing/2014/main" id="{AC8BBC34-7181-C0B2-193C-00031F1998C9}"/>
              </a:ext>
            </a:extLst>
          </p:cNvPr>
          <p:cNvSpPr txBox="1"/>
          <p:nvPr/>
        </p:nvSpPr>
        <p:spPr>
          <a:xfrm>
            <a:off x="4648200" y="3500068"/>
            <a:ext cx="4038600" cy="369332"/>
          </a:xfrm>
          <a:prstGeom prst="rect">
            <a:avLst/>
          </a:prstGeom>
          <a:noFill/>
        </p:spPr>
        <p:txBody>
          <a:bodyPr wrap="square">
            <a:spAutoFit/>
          </a:bodyPr>
          <a:lstStyle/>
          <a:p>
            <a:r>
              <a:rPr lang="en-US" sz="1800" dirty="0"/>
              <a:t>with </a:t>
            </a:r>
            <a:r>
              <a:rPr lang="en-US" sz="1800" i="1" dirty="0"/>
              <a:t>n</a:t>
            </a:r>
            <a:r>
              <a:rPr lang="en-US" sz="1800" dirty="0"/>
              <a:t> = 10 and </a:t>
            </a:r>
            <a:r>
              <a:rPr lang="en-US" sz="1800" i="1" dirty="0"/>
              <a:t>r</a:t>
            </a:r>
            <a:r>
              <a:rPr lang="en-US" sz="1800" dirty="0"/>
              <a:t> = 10. The value given is</a:t>
            </a:r>
            <a:endParaRPr lang="en-IN" dirty="0"/>
          </a:p>
        </p:txBody>
      </p:sp>
      <p:sp>
        <p:nvSpPr>
          <p:cNvPr id="24" name="TextBox 23">
            <a:extLst>
              <a:ext uri="{FF2B5EF4-FFF2-40B4-BE49-F238E27FC236}">
                <a16:creationId xmlns:a16="http://schemas.microsoft.com/office/drawing/2014/main" id="{91F00D2E-3868-70ED-D15C-09E153228E8F}"/>
              </a:ext>
            </a:extLst>
          </p:cNvPr>
          <p:cNvSpPr txBox="1"/>
          <p:nvPr/>
        </p:nvSpPr>
        <p:spPr>
          <a:xfrm>
            <a:off x="914400" y="3826023"/>
            <a:ext cx="1371600" cy="369332"/>
          </a:xfrm>
          <a:prstGeom prst="rect">
            <a:avLst/>
          </a:prstGeom>
          <a:noFill/>
        </p:spPr>
        <p:txBody>
          <a:bodyPr wrap="square">
            <a:spAutoFit/>
          </a:bodyPr>
          <a:lstStyle/>
          <a:p>
            <a:r>
              <a:rPr lang="en-US" sz="1800" dirty="0">
                <a:latin typeface="Calibri" panose="020F0502020204030204" pitchFamily="34" charset="0"/>
                <a:cs typeface="Courier New" panose="02070309020205020404" pitchFamily="49" charset="0"/>
              </a:rPr>
              <a:t>3628800</a:t>
            </a:r>
            <a:r>
              <a:rPr lang="en-US" sz="1800" dirty="0"/>
              <a:t>.</a:t>
            </a:r>
            <a:endParaRPr lang="en-IN" dirty="0"/>
          </a:p>
        </p:txBody>
      </p:sp>
      <p:pic>
        <p:nvPicPr>
          <p:cNvPr id="5" name="Picture 4" descr="A screenshot of a graphing calculator. The first step reads number of permutations of 10 objects permuted 10 at a time. The resultant is 3628800.">
            <a:extLst>
              <a:ext uri="{FF2B5EF4-FFF2-40B4-BE49-F238E27FC236}">
                <a16:creationId xmlns:a16="http://schemas.microsoft.com/office/drawing/2014/main" id="{DD81DA94-87C8-4A1D-B399-EE9304C83872}"/>
              </a:ext>
            </a:extLst>
          </p:cNvPr>
          <p:cNvPicPr>
            <a:picLocks noChangeAspect="1"/>
          </p:cNvPicPr>
          <p:nvPr/>
        </p:nvPicPr>
        <p:blipFill>
          <a:blip r:embed="rId4"/>
          <a:srcRect b="10984"/>
          <a:stretch>
            <a:fillRect/>
          </a:stretch>
        </p:blipFill>
        <p:spPr>
          <a:xfrm>
            <a:off x="3630706" y="3886200"/>
            <a:ext cx="1676400" cy="1295400"/>
          </a:xfrm>
          <a:prstGeom prst="rect">
            <a:avLst/>
          </a:prstGeom>
        </p:spPr>
      </p:pic>
      <p:sp>
        <p:nvSpPr>
          <p:cNvPr id="20" name="TextBox 19">
            <a:extLst>
              <a:ext uri="{FF2B5EF4-FFF2-40B4-BE49-F238E27FC236}">
                <a16:creationId xmlns:a16="http://schemas.microsoft.com/office/drawing/2014/main" id="{7675D321-D595-B526-31C6-A5DE85BD562E}"/>
              </a:ext>
            </a:extLst>
          </p:cNvPr>
          <p:cNvSpPr txBox="1"/>
          <p:nvPr/>
        </p:nvSpPr>
        <p:spPr>
          <a:xfrm>
            <a:off x="3408829" y="5117068"/>
            <a:ext cx="2120153" cy="369332"/>
          </a:xfrm>
          <a:prstGeom prst="rect">
            <a:avLst/>
          </a:prstGeom>
          <a:noFill/>
        </p:spPr>
        <p:txBody>
          <a:bodyPr wrap="square">
            <a:spAutoFit/>
          </a:bodyPr>
          <a:lstStyle/>
          <a:p>
            <a:pPr algn="ctr"/>
            <a:r>
              <a:rPr lang="en-IN" dirty="0"/>
              <a:t>Figure 12</a:t>
            </a:r>
          </a:p>
        </p:txBody>
      </p:sp>
      <p:sp>
        <p:nvSpPr>
          <p:cNvPr id="22" name="TextBox 21">
            <a:extLst>
              <a:ext uri="{FF2B5EF4-FFF2-40B4-BE49-F238E27FC236}">
                <a16:creationId xmlns:a16="http://schemas.microsoft.com/office/drawing/2014/main" id="{64B617EB-A87B-25D0-0738-08C87BB405F3}"/>
              </a:ext>
            </a:extLst>
          </p:cNvPr>
          <p:cNvSpPr txBox="1"/>
          <p:nvPr/>
        </p:nvSpPr>
        <p:spPr>
          <a:xfrm>
            <a:off x="472888" y="5410200"/>
            <a:ext cx="8213912" cy="646331"/>
          </a:xfrm>
          <a:prstGeom prst="rect">
            <a:avLst/>
          </a:prstGeom>
          <a:noFill/>
        </p:spPr>
        <p:txBody>
          <a:bodyPr wrap="square">
            <a:spAutoFit/>
          </a:bodyPr>
          <a:lstStyle/>
          <a:p>
            <a:pPr marL="457200" lvl="1" indent="0">
              <a:buNone/>
            </a:pPr>
            <a:r>
              <a:rPr lang="en-US" sz="1800" dirty="0"/>
              <a:t>Therefore, there are </a:t>
            </a:r>
            <a:r>
              <a:rPr lang="en-US" sz="1800" dirty="0">
                <a:latin typeface="Cambria Math"/>
              </a:rPr>
              <a:t>3,628,800</a:t>
            </a:r>
            <a:r>
              <a:rPr lang="en-US" sz="1800" dirty="0"/>
              <a:t> ways to arrange the </a:t>
            </a:r>
            <a:r>
              <a:rPr lang="en-US" sz="1800" dirty="0">
                <a:latin typeface="Cambria Math"/>
              </a:rPr>
              <a:t>11</a:t>
            </a:r>
            <a:r>
              <a:rPr lang="en-US" sz="1800" dirty="0"/>
              <a:t>-game schedule such that the last game is always against the rival team.</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Numbers of Permutations with Repeated Objects</a:t>
            </a:r>
            <a:r>
              <a:rPr lang="en-US" dirty="0"/>
              <a:t>—Slide 3</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990600"/>
                <a:ext cx="8229600" cy="4967067"/>
              </a:xfrm>
            </p:spPr>
            <p:txBody>
              <a:bodyPr>
                <a:noAutofit/>
              </a:bodyPr>
              <a:lstStyle/>
              <a:p>
                <a:pPr marL="538163" indent="-538163">
                  <a:defRPr sz="2800"/>
                </a:pPr>
                <a:r>
                  <a:rPr lang="en-IN" sz="2200" dirty="0"/>
                  <a:t>b.​	In the second part, we can think of this as arranging wins (W), losses (L), and ties (T). Although the team might have a different opinion, we can make no distinction between the </a:t>
                </a:r>
                <a:r>
                  <a:rPr lang="en-IN" sz="2200" dirty="0">
                    <a:latin typeface="Cambria Math"/>
                  </a:rPr>
                  <a:t>6</a:t>
                </a:r>
                <a:r>
                  <a:rPr lang="en-IN" sz="2200" dirty="0"/>
                  <a:t> wins or the </a:t>
                </a:r>
                <a:r>
                  <a:rPr lang="en-IN" sz="2200" dirty="0">
                    <a:latin typeface="Cambria Math"/>
                  </a:rPr>
                  <a:t>4</a:t>
                </a:r>
                <a:r>
                  <a:rPr lang="en-IN" sz="2200" dirty="0"/>
                  <a:t> losses, so we will consider these to be repeated objects. Since we want to arrange </a:t>
                </a:r>
                <a:r>
                  <a:rPr lang="en-IN" sz="2200" dirty="0">
                    <a:latin typeface="Cambria Math"/>
                  </a:rPr>
                  <a:t>6</a:t>
                </a:r>
                <a:r>
                  <a:rPr lang="en-IN" sz="2200" dirty="0"/>
                  <a:t> wins, </a:t>
                </a:r>
                <a:r>
                  <a:rPr lang="en-IN" sz="2200" dirty="0">
                    <a:latin typeface="Cambria Math"/>
                  </a:rPr>
                  <a:t>4</a:t>
                </a:r>
                <a:r>
                  <a:rPr lang="en-IN" sz="2200" dirty="0"/>
                  <a:t> losses, and </a:t>
                </a:r>
                <a:r>
                  <a:rPr lang="en-IN" sz="2200" dirty="0">
                    <a:latin typeface="Cambria Math"/>
                  </a:rPr>
                  <a:t>1</a:t>
                </a:r>
                <a:r>
                  <a:rPr lang="en-IN" sz="2200" dirty="0"/>
                  <a:t> tie, </a:t>
                </a:r>
                <a:r>
                  <a:rPr lang="en-IN" sz="2200" i="1" dirty="0"/>
                  <a:t>n</a:t>
                </a:r>
                <a:r>
                  <a:rPr lang="en-IN" sz="2200" dirty="0"/>
                  <a:t> </a:t>
                </a:r>
                <a14:m>
                  <m:oMath xmlns:m="http://schemas.openxmlformats.org/officeDocument/2006/math">
                    <m:r>
                      <a:rPr lang="en-IN" sz="2200">
                        <a:latin typeface="Cambria Math" panose="02040503050406030204" pitchFamily="18" charset="0"/>
                      </a:rPr>
                      <m:t>=11</m:t>
                    </m:r>
                  </m:oMath>
                </a14:m>
                <a:r>
                  <a:rPr lang="en-IN" sz="2200" dirty="0"/>
                  <a:t>, </a:t>
                </a:r>
                <a:r>
                  <a:rPr lang="en-IN" sz="2200" i="1" dirty="0"/>
                  <a:t>k</a:t>
                </a:r>
                <a:r>
                  <a:rPr lang="en-IN" sz="2200" dirty="0">
                    <a:latin typeface="Calibri" panose="020F0502020204030204" pitchFamily="34" charset="0"/>
                    <a:ea typeface="Calibri" panose="020F0502020204030204" pitchFamily="34" charset="0"/>
                    <a:cs typeface="Calibri" panose="020F0502020204030204" pitchFamily="34" charset="0"/>
                  </a:rPr>
                  <a:t>₁ = 6, </a:t>
                </a:r>
                <a:r>
                  <a:rPr lang="en-US" sz="2200" i="1" dirty="0"/>
                  <a:t>k</a:t>
                </a:r>
                <a:r>
                  <a:rPr lang="en-US" sz="2200" dirty="0"/>
                  <a:t>₂ = 4,</a:t>
                </a:r>
                <a:r>
                  <a:rPr lang="ar-AE" sz="2200" dirty="0"/>
                  <a:t> </a:t>
                </a:r>
                <a:r>
                  <a:rPr lang="en-IN" sz="2200" dirty="0"/>
                  <a:t>and </a:t>
                </a:r>
                <a:r>
                  <a:rPr lang="en-IN" sz="2200" i="1" dirty="0"/>
                  <a:t>k</a:t>
                </a:r>
                <a:r>
                  <a:rPr lang="en-IN" sz="2200" dirty="0"/>
                  <a:t>₃ = 1.</a:t>
                </a:r>
                <a:r>
                  <a:rPr lang="ar-AE" sz="2200" dirty="0"/>
                  <a:t> </a:t>
                </a:r>
                <a:r>
                  <a:rPr lang="en-IN" sz="2200" dirty="0"/>
                  <a:t>Substituting these values into the formula for permutations with repeated objects,		</a:t>
                </a:r>
              </a:p>
              <a:p>
                <a:pPr marL="538163" indent="-538163">
                  <a:defRPr sz="2800"/>
                </a:pPr>
                <a:endParaRPr lang="en-IN" sz="2200" dirty="0"/>
              </a:p>
              <a:p>
                <a:pPr marL="457200" lvl="1" indent="0">
                  <a:buNone/>
                  <a:defRPr b="1"/>
                </a:pPr>
                <a:endParaRPr lang="en-IN" sz="2200" dirty="0"/>
              </a:p>
              <a:p>
                <a:pPr>
                  <a:defRPr b="1"/>
                </a:pPr>
                <a:r>
                  <a:rPr lang="en-IN" sz="2200" dirty="0"/>
                  <a:t>	</a:t>
                </a:r>
                <a:endParaRPr lang="ar-AE" sz="2200" dirty="0"/>
              </a:p>
              <a:p>
                <a:pPr marL="457200" lvl="1" indent="0">
                  <a:buNone/>
                  <a:defRPr b="1"/>
                </a:pPr>
                <a:endParaRPr sz="22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990600"/>
                <a:ext cx="8229600" cy="4967067"/>
              </a:xfrm>
              <a:blipFill>
                <a:blip r:embed="rId2"/>
                <a:stretch>
                  <a:fillRect l="-963" t="-860" r="-370"/>
                </a:stretch>
              </a:blipFill>
            </p:spPr>
            <p:txBody>
              <a:bodyPr/>
              <a:lstStyle/>
              <a:p>
                <a:r>
                  <a:rPr lang="en-US">
                    <a:noFill/>
                  </a:rPr>
                  <a:t> </a:t>
                </a:r>
              </a:p>
            </p:txBody>
          </p:sp>
        </mc:Fallback>
      </mc:AlternateContent>
      <p:pic>
        <p:nvPicPr>
          <p:cNvPr id="4" name="Picture 3" descr="n factorial divided by open parenthesis k subscript 1 factorial multiplied by k subscript 2 factorial multiplied by k subscript 3 factorial and so on up to k subscript p factorial close parenthesis">
            <a:extLst>
              <a:ext uri="{FF2B5EF4-FFF2-40B4-BE49-F238E27FC236}">
                <a16:creationId xmlns:a16="http://schemas.microsoft.com/office/drawing/2014/main" id="{C3FB46F3-F4EA-4F37-5817-95D5D9E90E1B}"/>
              </a:ext>
            </a:extLst>
          </p:cNvPr>
          <p:cNvPicPr>
            <a:picLocks noChangeAspect="1"/>
          </p:cNvPicPr>
          <p:nvPr/>
        </p:nvPicPr>
        <p:blipFill>
          <a:blip r:embed="rId3"/>
          <a:stretch>
            <a:fillRect/>
          </a:stretch>
        </p:blipFill>
        <p:spPr>
          <a:xfrm>
            <a:off x="5257800" y="3000294"/>
            <a:ext cx="2067213" cy="581106"/>
          </a:xfrm>
          <a:prstGeom prst="rect">
            <a:avLst/>
          </a:prstGeom>
        </p:spPr>
      </p:pic>
      <p:sp>
        <p:nvSpPr>
          <p:cNvPr id="13" name="TextBox 12">
            <a:extLst>
              <a:ext uri="{FF2B5EF4-FFF2-40B4-BE49-F238E27FC236}">
                <a16:creationId xmlns:a16="http://schemas.microsoft.com/office/drawing/2014/main" id="{9404501D-268F-3B0D-2318-874C06A7DA67}"/>
              </a:ext>
            </a:extLst>
          </p:cNvPr>
          <p:cNvSpPr txBox="1"/>
          <p:nvPr/>
        </p:nvSpPr>
        <p:spPr>
          <a:xfrm>
            <a:off x="990600" y="3352800"/>
            <a:ext cx="2133600" cy="430887"/>
          </a:xfrm>
          <a:prstGeom prst="rect">
            <a:avLst/>
          </a:prstGeom>
          <a:noFill/>
        </p:spPr>
        <p:txBody>
          <a:bodyPr wrap="square">
            <a:spAutoFit/>
          </a:bodyPr>
          <a:lstStyle/>
          <a:p>
            <a:r>
              <a:rPr lang="en-IN" sz="2200" dirty="0"/>
              <a:t>gives the answer.</a:t>
            </a:r>
          </a:p>
        </p:txBody>
      </p:sp>
      <p:sp>
        <p:nvSpPr>
          <p:cNvPr id="15" name="TextBox 14">
            <a:extLst>
              <a:ext uri="{FF2B5EF4-FFF2-40B4-BE49-F238E27FC236}">
                <a16:creationId xmlns:a16="http://schemas.microsoft.com/office/drawing/2014/main" id="{55D07EB8-09EA-5675-7F31-B4FA9798E0F2}"/>
              </a:ext>
            </a:extLst>
          </p:cNvPr>
          <p:cNvSpPr txBox="1"/>
          <p:nvPr/>
        </p:nvSpPr>
        <p:spPr>
          <a:xfrm>
            <a:off x="1008529" y="3733800"/>
            <a:ext cx="1277471" cy="400110"/>
          </a:xfrm>
          <a:prstGeom prst="rect">
            <a:avLst/>
          </a:prstGeom>
          <a:noFill/>
        </p:spPr>
        <p:txBody>
          <a:bodyPr wrap="square">
            <a:spAutoFit/>
          </a:bodyPr>
          <a:lstStyle/>
          <a:p>
            <a:r>
              <a:rPr lang="en-IN" sz="2000" b="1" dirty="0"/>
              <a:t>By Hand</a:t>
            </a:r>
          </a:p>
        </p:txBody>
      </p:sp>
      <p:pic>
        <p:nvPicPr>
          <p:cNvPr id="5" name="Picture 4" descr="n factorial divided by open parenthesis k subscript 1 factorial multiplied by k subscript 2 factorial multiplied by k subscript 3 factorial and so on up to k subscript p factorial close parenthesis equals 11 factorial divided by 6 factorial multiplied by 4 factorial multiplied by 1 factorial equals 11 times 10 times 9 times 8 times 7 times 6 times 5 times 4 times 3 times 2 times 1 divided by open parenthesis 6 times 5 times 4 times 3 times 2 times 1 close parenthesis multiplied by open parenthesis 4 times 3 times 2 times 1 close parenthesis multiplied by open parenthesis 1 close parenthesis equals 11 times 10 times 9 times 7 divided by 3 times 1 times 1 equals 2310">
            <a:extLst>
              <a:ext uri="{FF2B5EF4-FFF2-40B4-BE49-F238E27FC236}">
                <a16:creationId xmlns:a16="http://schemas.microsoft.com/office/drawing/2014/main" id="{ACC43E18-8245-AB95-01CF-CE9AB9163CA5}"/>
              </a:ext>
            </a:extLst>
          </p:cNvPr>
          <p:cNvPicPr>
            <a:picLocks noChangeAspect="1"/>
          </p:cNvPicPr>
          <p:nvPr/>
        </p:nvPicPr>
        <p:blipFill>
          <a:blip r:embed="rId4"/>
          <a:stretch>
            <a:fillRect/>
          </a:stretch>
        </p:blipFill>
        <p:spPr>
          <a:xfrm>
            <a:off x="2438400" y="4105986"/>
            <a:ext cx="4724400" cy="1761414"/>
          </a:xfrm>
          <a:prstGeom prst="rect">
            <a:avLst/>
          </a:prstGeom>
        </p:spPr>
      </p:pic>
    </p:spTree>
    <p:extLst>
      <p:ext uri="{BB962C8B-B14F-4D97-AF65-F5344CB8AC3E}">
        <p14:creationId xmlns:p14="http://schemas.microsoft.com/office/powerpoint/2010/main" val="14562037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Numbers of Permutations with Repeated Objects</a:t>
            </a:r>
            <a:r>
              <a:rPr lang="en-US" dirty="0"/>
              <a:t>—Slide 4</a:t>
            </a:r>
            <a:endParaRPr dirty="0"/>
          </a:p>
        </p:txBody>
      </p:sp>
      <p:sp>
        <p:nvSpPr>
          <p:cNvPr id="3" name="Text Placeholder 2"/>
          <p:cNvSpPr>
            <a:spLocks noGrp="1"/>
          </p:cNvSpPr>
          <p:nvPr>
            <p:ph type="body" sz="quarter" idx="10"/>
          </p:nvPr>
        </p:nvSpPr>
        <p:spPr/>
        <p:txBody>
          <a:bodyPr>
            <a:normAutofit/>
          </a:bodyPr>
          <a:lstStyle/>
          <a:p>
            <a:pPr>
              <a:defRPr b="1"/>
            </a:pPr>
            <a:r>
              <a:rPr sz="2400" dirty="0"/>
              <a:t>TI-83/84 Plus</a:t>
            </a:r>
          </a:p>
          <a:p>
            <a:r>
              <a:rPr sz="2000" dirty="0"/>
              <a:t>Notice that we do not need to simplify first when using the calculator. We simply enter </a:t>
            </a:r>
            <a:r>
              <a:rPr lang="en-US" sz="2000" dirty="0"/>
              <a:t>		</a:t>
            </a:r>
          </a:p>
          <a:p>
            <a:endParaRPr sz="2000" dirty="0"/>
          </a:p>
          <a:p>
            <a:endParaRPr lang="en-US" sz="2000" dirty="0"/>
          </a:p>
          <a:p>
            <a:endParaRPr lang="en-US" sz="2000" dirty="0"/>
          </a:p>
          <a:p>
            <a:endParaRPr lang="en-US" sz="2000" dirty="0"/>
          </a:p>
          <a:p>
            <a:endParaRPr lang="en-US" sz="2000" dirty="0"/>
          </a:p>
          <a:p>
            <a:endParaRPr lang="en-US" sz="2000" dirty="0"/>
          </a:p>
          <a:p>
            <a:endParaRPr lang="en-US" sz="2000" dirty="0"/>
          </a:p>
          <a:p>
            <a:endParaRPr sz="2000" dirty="0"/>
          </a:p>
        </p:txBody>
      </p:sp>
      <p:pic>
        <p:nvPicPr>
          <p:cNvPr id="7" name="Picture 6" descr="11 factorial divided by open parenthesis 6 factorial multiplied by 4 factorial multiplied by 1 factorial close parenthesis">
            <a:extLst>
              <a:ext uri="{FF2B5EF4-FFF2-40B4-BE49-F238E27FC236}">
                <a16:creationId xmlns:a16="http://schemas.microsoft.com/office/drawing/2014/main" id="{C2ED48AD-8480-4B90-B7BF-8DDE2E447591}"/>
              </a:ext>
            </a:extLst>
          </p:cNvPr>
          <p:cNvPicPr>
            <a:picLocks noChangeAspect="1"/>
          </p:cNvPicPr>
          <p:nvPr/>
        </p:nvPicPr>
        <p:blipFill>
          <a:blip r:embed="rId2"/>
          <a:stretch>
            <a:fillRect/>
          </a:stretch>
        </p:blipFill>
        <p:spPr>
          <a:xfrm>
            <a:off x="1905000" y="1828800"/>
            <a:ext cx="1271020" cy="360000"/>
          </a:xfrm>
          <a:prstGeom prst="rect">
            <a:avLst/>
          </a:prstGeom>
        </p:spPr>
      </p:pic>
      <p:sp>
        <p:nvSpPr>
          <p:cNvPr id="12" name="TextBox 11">
            <a:extLst>
              <a:ext uri="{FF2B5EF4-FFF2-40B4-BE49-F238E27FC236}">
                <a16:creationId xmlns:a16="http://schemas.microsoft.com/office/drawing/2014/main" id="{6A57F06C-DBD0-19C9-2D5D-04915E3D4F35}"/>
              </a:ext>
            </a:extLst>
          </p:cNvPr>
          <p:cNvSpPr txBox="1"/>
          <p:nvPr/>
        </p:nvSpPr>
        <p:spPr>
          <a:xfrm>
            <a:off x="3176020" y="1752600"/>
            <a:ext cx="4572000" cy="400110"/>
          </a:xfrm>
          <a:prstGeom prst="rect">
            <a:avLst/>
          </a:prstGeom>
          <a:noFill/>
        </p:spPr>
        <p:txBody>
          <a:bodyPr wrap="square">
            <a:spAutoFit/>
          </a:bodyPr>
          <a:lstStyle/>
          <a:p>
            <a:r>
              <a:rPr lang="en-US" sz="2000" dirty="0"/>
              <a:t>Be sure to include parentheses around the</a:t>
            </a:r>
            <a:endParaRPr lang="en-IN" sz="2000" dirty="0"/>
          </a:p>
        </p:txBody>
      </p:sp>
      <p:sp>
        <p:nvSpPr>
          <p:cNvPr id="14" name="TextBox 13">
            <a:extLst>
              <a:ext uri="{FF2B5EF4-FFF2-40B4-BE49-F238E27FC236}">
                <a16:creationId xmlns:a16="http://schemas.microsoft.com/office/drawing/2014/main" id="{A9BF999A-6EEA-50A1-B1B9-18F349C0AFA7}"/>
              </a:ext>
            </a:extLst>
          </p:cNvPr>
          <p:cNvSpPr txBox="1"/>
          <p:nvPr/>
        </p:nvSpPr>
        <p:spPr>
          <a:xfrm>
            <a:off x="457200" y="2109409"/>
            <a:ext cx="4572000" cy="400110"/>
          </a:xfrm>
          <a:prstGeom prst="rect">
            <a:avLst/>
          </a:prstGeom>
          <a:noFill/>
        </p:spPr>
        <p:txBody>
          <a:bodyPr wrap="square">
            <a:spAutoFit/>
          </a:bodyPr>
          <a:lstStyle/>
          <a:p>
            <a:r>
              <a:rPr lang="en-US" sz="2000" dirty="0"/>
              <a:t>denominator. The result is </a:t>
            </a:r>
            <a:r>
              <a:rPr lang="en-US" sz="2000" dirty="0">
                <a:latin typeface="Calibri" panose="020F0502020204030204" pitchFamily="34" charset="0"/>
                <a:cs typeface="Courier New" panose="02070309020205020404" pitchFamily="49" charset="0"/>
              </a:rPr>
              <a:t>2310</a:t>
            </a:r>
            <a:r>
              <a:rPr lang="en-US" sz="2000" dirty="0"/>
              <a:t>.</a:t>
            </a:r>
            <a:endParaRPr lang="en-IN" sz="2000" dirty="0"/>
          </a:p>
        </p:txBody>
      </p:sp>
      <p:pic>
        <p:nvPicPr>
          <p:cNvPr id="5" name="Picture 4" descr="A screenshot of a graphing calculator shows 11 factorial divided by open parenthesis 6 factorial multiplied by 4 factorial multiplied by 1 factorial close parenthesis equals to 2310">
            <a:extLst>
              <a:ext uri="{FF2B5EF4-FFF2-40B4-BE49-F238E27FC236}">
                <a16:creationId xmlns:a16="http://schemas.microsoft.com/office/drawing/2014/main" id="{23CDA2A9-AA10-4ED4-A896-B86D5E5D93B8}"/>
              </a:ext>
            </a:extLst>
          </p:cNvPr>
          <p:cNvPicPr>
            <a:picLocks noChangeAspect="1"/>
          </p:cNvPicPr>
          <p:nvPr/>
        </p:nvPicPr>
        <p:blipFill>
          <a:blip r:embed="rId3"/>
          <a:srcRect b="10780"/>
          <a:stretch>
            <a:fillRect/>
          </a:stretch>
        </p:blipFill>
        <p:spPr>
          <a:xfrm>
            <a:off x="3448188" y="2514600"/>
            <a:ext cx="2247619" cy="1733429"/>
          </a:xfrm>
          <a:prstGeom prst="rect">
            <a:avLst/>
          </a:prstGeom>
        </p:spPr>
      </p:pic>
      <p:sp>
        <p:nvSpPr>
          <p:cNvPr id="8" name="TextBox 7">
            <a:extLst>
              <a:ext uri="{FF2B5EF4-FFF2-40B4-BE49-F238E27FC236}">
                <a16:creationId xmlns:a16="http://schemas.microsoft.com/office/drawing/2014/main" id="{8011DB99-E285-D70D-C729-AACB66836A4E}"/>
              </a:ext>
            </a:extLst>
          </p:cNvPr>
          <p:cNvSpPr txBox="1"/>
          <p:nvPr/>
        </p:nvSpPr>
        <p:spPr>
          <a:xfrm>
            <a:off x="3511922" y="4186518"/>
            <a:ext cx="2120153" cy="369332"/>
          </a:xfrm>
          <a:prstGeom prst="rect">
            <a:avLst/>
          </a:prstGeom>
          <a:noFill/>
        </p:spPr>
        <p:txBody>
          <a:bodyPr wrap="square">
            <a:spAutoFit/>
          </a:bodyPr>
          <a:lstStyle/>
          <a:p>
            <a:pPr algn="ctr"/>
            <a:r>
              <a:rPr lang="en-IN" dirty="0"/>
              <a:t>Figure 13</a:t>
            </a:r>
          </a:p>
        </p:txBody>
      </p:sp>
      <p:sp>
        <p:nvSpPr>
          <p:cNvPr id="10" name="TextBox 9">
            <a:extLst>
              <a:ext uri="{FF2B5EF4-FFF2-40B4-BE49-F238E27FC236}">
                <a16:creationId xmlns:a16="http://schemas.microsoft.com/office/drawing/2014/main" id="{B4E95C38-04D4-7A95-4D4D-90F1AC815F1E}"/>
              </a:ext>
            </a:extLst>
          </p:cNvPr>
          <p:cNvSpPr txBox="1"/>
          <p:nvPr/>
        </p:nvSpPr>
        <p:spPr>
          <a:xfrm>
            <a:off x="457200" y="4691613"/>
            <a:ext cx="8229600" cy="400110"/>
          </a:xfrm>
          <a:prstGeom prst="rect">
            <a:avLst/>
          </a:prstGeom>
          <a:noFill/>
        </p:spPr>
        <p:txBody>
          <a:bodyPr wrap="square">
            <a:spAutoFit/>
          </a:bodyPr>
          <a:lstStyle/>
          <a:p>
            <a:r>
              <a:rPr lang="en-US" sz="2000" dirty="0"/>
              <a:t>Thus, there are </a:t>
            </a:r>
            <a:r>
              <a:rPr lang="en-US" sz="2000" dirty="0">
                <a:latin typeface="Cambria Math"/>
              </a:rPr>
              <a:t>2310</a:t>
            </a:r>
            <a:r>
              <a:rPr lang="en-US" sz="2000" dirty="0"/>
              <a:t> ways that the wins, losses, and ties can be arranged.</a:t>
            </a:r>
            <a:endParaRPr lang="en-IN" sz="20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4</a:t>
            </a:r>
          </a:p>
        </p:txBody>
      </p:sp>
      <p:sp>
        <p:nvSpPr>
          <p:cNvPr id="3" name="Text Placeholder 2"/>
          <p:cNvSpPr>
            <a:spLocks noGrp="1"/>
          </p:cNvSpPr>
          <p:nvPr>
            <p:ph type="body" sz="quarter" idx="10"/>
          </p:nvPr>
        </p:nvSpPr>
        <p:spPr/>
        <p:txBody>
          <a:bodyPr>
            <a:normAutofit/>
          </a:bodyPr>
          <a:lstStyle/>
          <a:p>
            <a:r>
              <a:rPr sz="2800" dirty="0"/>
              <a:t>How many different ways can you arrange the letters in the word Mississippi?</a:t>
            </a:r>
            <a:endParaRPr lang="en-US" sz="2800" dirty="0"/>
          </a:p>
          <a:p>
            <a:endParaRPr sz="2800" dirty="0"/>
          </a:p>
          <a:p>
            <a:r>
              <a:rPr sz="2800" dirty="0"/>
              <a:t>Answer:</a:t>
            </a:r>
            <a:r>
              <a:rPr lang="en-US" sz="2800" dirty="0"/>
              <a:t>  34,650</a:t>
            </a:r>
            <a:endParaRPr sz="2800" dirty="0"/>
          </a:p>
        </p:txBody>
      </p:sp>
    </p:spTree>
    <p:extLst>
      <p:ext uri="{BB962C8B-B14F-4D97-AF65-F5344CB8AC3E}">
        <p14:creationId xmlns:p14="http://schemas.microsoft.com/office/powerpoint/2010/main" val="2194965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Using the Fundamental Counting Principle</a:t>
            </a:r>
            <a:r>
              <a:rPr lang="en-US" dirty="0"/>
              <a:t>—Slide 2</a:t>
            </a:r>
            <a:endParaRPr dirty="0"/>
          </a:p>
        </p:txBody>
      </p:sp>
      <p:sp>
        <p:nvSpPr>
          <p:cNvPr id="6" name="TextBox 5">
            <a:extLst>
              <a:ext uri="{FF2B5EF4-FFF2-40B4-BE49-F238E27FC236}">
                <a16:creationId xmlns:a16="http://schemas.microsoft.com/office/drawing/2014/main" id="{4E891B89-48B6-43FC-87D4-EC1DFAA206FD}"/>
              </a:ext>
            </a:extLst>
          </p:cNvPr>
          <p:cNvSpPr txBox="1"/>
          <p:nvPr/>
        </p:nvSpPr>
        <p:spPr>
          <a:xfrm>
            <a:off x="381000" y="1143000"/>
            <a:ext cx="8305800" cy="1384995"/>
          </a:xfrm>
          <a:prstGeom prst="rect">
            <a:avLst/>
          </a:prstGeom>
          <a:noFill/>
        </p:spPr>
        <p:txBody>
          <a:bodyPr wrap="square">
            <a:spAutoFit/>
          </a:bodyPr>
          <a:lstStyle/>
          <a:p>
            <a:r>
              <a:rPr lang="en-US" sz="2400" b="1" dirty="0"/>
              <a:t>Solution</a:t>
            </a:r>
          </a:p>
          <a:p>
            <a:pPr marL="538163" indent="-538163" algn="just">
              <a:defRPr sz="2800"/>
            </a:pPr>
            <a:r>
              <a:rPr lang="en-US" sz="2000" dirty="0"/>
              <a:t>a.	​If we think about each character in the password as a slot to fill, then we have </a:t>
            </a:r>
            <a:r>
              <a:rPr lang="en-US" sz="2000" dirty="0">
                <a:latin typeface="Cambria Math"/>
              </a:rPr>
              <a:t>8</a:t>
            </a:r>
            <a:r>
              <a:rPr lang="en-US" sz="2000" dirty="0"/>
              <a:t> slots that need to be filled. The first </a:t>
            </a:r>
            <a:r>
              <a:rPr lang="en-US" sz="2000" dirty="0">
                <a:latin typeface="Cambria Math"/>
              </a:rPr>
              <a:t>5</a:t>
            </a:r>
            <a:r>
              <a:rPr lang="en-US" sz="2000" dirty="0"/>
              <a:t> can be filled with letters and the last </a:t>
            </a:r>
            <a:r>
              <a:rPr lang="en-US" sz="2000" dirty="0">
                <a:latin typeface="Cambria Math"/>
              </a:rPr>
              <a:t>3</a:t>
            </a:r>
            <a:r>
              <a:rPr lang="en-US" sz="2000" dirty="0"/>
              <a:t> with digits, as shown in Figure 1.</a:t>
            </a:r>
          </a:p>
        </p:txBody>
      </p:sp>
      <p:pic>
        <p:nvPicPr>
          <p:cNvPr id="5" name="Content Placeholder 4" descr="A figure shows eight slots, each representing different numbers of choices. The choices presented in each slot are as follows: Slot 1, a b c and so on through x y z; 26 Options. Slot 2, a b c and so on through x y z; 26 Options. Slot 3, a b c and so on through x y z; 26 Options. Slot 4, a b c and so on through x y z; 26 Options. Slot 5, a b c and so on through x y z; 26 Options. Slot 6, 0 1 2 and so on through 7 8 9; 10 Options. Slot 7, 0 1 2 and so on through 7 8 9; 10 Options. Slot 8, 0 1 2 and so on through 7 8 9; 10 Options.">
            <a:extLst>
              <a:ext uri="{FF2B5EF4-FFF2-40B4-BE49-F238E27FC236}">
                <a16:creationId xmlns:a16="http://schemas.microsoft.com/office/drawing/2014/main" id="{C74FF011-0997-4955-9A37-61A7CF1DAAE9}"/>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91060" y="2780676"/>
            <a:ext cx="5761880" cy="2304752"/>
          </a:xfrm>
        </p:spPr>
      </p:pic>
      <p:sp>
        <p:nvSpPr>
          <p:cNvPr id="3" name="TextBox 2">
            <a:extLst>
              <a:ext uri="{FF2B5EF4-FFF2-40B4-BE49-F238E27FC236}">
                <a16:creationId xmlns:a16="http://schemas.microsoft.com/office/drawing/2014/main" id="{992157A4-9039-0075-853E-9C0B1250BAFE}"/>
              </a:ext>
            </a:extLst>
          </p:cNvPr>
          <p:cNvSpPr txBox="1"/>
          <p:nvPr/>
        </p:nvSpPr>
        <p:spPr>
          <a:xfrm>
            <a:off x="1509340" y="4953000"/>
            <a:ext cx="5943600" cy="461665"/>
          </a:xfrm>
          <a:prstGeom prst="rect">
            <a:avLst/>
          </a:prstGeom>
          <a:noFill/>
        </p:spPr>
        <p:txBody>
          <a:bodyPr wrap="square">
            <a:spAutoFit/>
          </a:bodyPr>
          <a:lstStyle/>
          <a:p>
            <a:pPr algn="ctr"/>
            <a:r>
              <a:rPr lang="en-IN" sz="2400" dirty="0"/>
              <a:t>Figure 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Using the Fundamental Counting Principle</a:t>
            </a:r>
            <a:r>
              <a:rPr lang="en-US" dirty="0"/>
              <a:t>—Slide 3</a:t>
            </a:r>
            <a:endParaRPr dirty="0"/>
          </a:p>
        </p:txBody>
      </p:sp>
      <p:sp>
        <p:nvSpPr>
          <p:cNvPr id="3" name="Text Placeholder 2"/>
          <p:cNvSpPr>
            <a:spLocks noGrp="1"/>
          </p:cNvSpPr>
          <p:nvPr>
            <p:ph type="body" sz="quarter" idx="10"/>
          </p:nvPr>
        </p:nvSpPr>
        <p:spPr/>
        <p:txBody>
          <a:bodyPr>
            <a:normAutofit/>
          </a:bodyPr>
          <a:lstStyle/>
          <a:p>
            <a:pPr algn="just"/>
            <a:r>
              <a:rPr sz="2000" dirty="0"/>
              <a:t>​The first </a:t>
            </a:r>
            <a:r>
              <a:rPr sz="2000" dirty="0">
                <a:latin typeface="Cambria Math"/>
              </a:rPr>
              <a:t>5</a:t>
            </a:r>
            <a:r>
              <a:rPr sz="2000" dirty="0"/>
              <a:t> slots contain </a:t>
            </a:r>
            <a:r>
              <a:rPr sz="2000" dirty="0">
                <a:latin typeface="Cambria Math"/>
              </a:rPr>
              <a:t>26</a:t>
            </a:r>
            <a:r>
              <a:rPr sz="2000" dirty="0"/>
              <a:t> possibilities each, one for each letter of the alphabet. Notice that since we are allowed to have repeating characters in the password, we use the number </a:t>
            </a:r>
            <a:r>
              <a:rPr sz="2000" dirty="0">
                <a:latin typeface="Cambria Math"/>
              </a:rPr>
              <a:t>26</a:t>
            </a:r>
            <a:r>
              <a:rPr sz="2000" dirty="0"/>
              <a:t> for each of the five slots and not just the first one. Similarly, the last </a:t>
            </a:r>
            <a:r>
              <a:rPr sz="2000" dirty="0">
                <a:latin typeface="Cambria Math"/>
              </a:rPr>
              <a:t>3</a:t>
            </a:r>
            <a:r>
              <a:rPr sz="2000" dirty="0"/>
              <a:t> slots have </a:t>
            </a:r>
            <a:r>
              <a:rPr sz="2000" dirty="0">
                <a:latin typeface="Cambria Math"/>
              </a:rPr>
              <a:t>10</a:t>
            </a:r>
            <a:r>
              <a:rPr sz="2000" dirty="0"/>
              <a:t> possible possibilities each, one for each digit </a:t>
            </a:r>
            <a:r>
              <a:rPr sz="2000" dirty="0">
                <a:latin typeface="Cambria Math"/>
              </a:rPr>
              <a:t>0</a:t>
            </a:r>
            <a:r>
              <a:rPr sz="2000" dirty="0"/>
              <a:t> through </a:t>
            </a:r>
            <a:r>
              <a:rPr sz="2000" dirty="0">
                <a:latin typeface="Cambria Math"/>
              </a:rPr>
              <a:t>9</a:t>
            </a:r>
            <a:r>
              <a:rPr sz="2000" dirty="0"/>
              <a:t>. Using the Fundamental Counting Principle, we multiply the numbers of possibilities together to get the total number of possible passwords for the new account.</a:t>
            </a:r>
            <a:endParaRPr lang="en-US" sz="2000" dirty="0"/>
          </a:p>
          <a:p>
            <a:endParaRPr sz="2000" dirty="0"/>
          </a:p>
          <a:p>
            <a:r>
              <a:rPr sz="2000" dirty="0"/>
              <a:t>​</a:t>
            </a:r>
            <a:endParaRPr lang="en-US" sz="2000" dirty="0"/>
          </a:p>
        </p:txBody>
      </p:sp>
      <p:pic>
        <p:nvPicPr>
          <p:cNvPr id="9" name="Picture 8" descr="26 times 26 times 26 times 26 times 26 times 10 times 10 times 10 equals 11,881,376,000">
            <a:extLst>
              <a:ext uri="{FF2B5EF4-FFF2-40B4-BE49-F238E27FC236}">
                <a16:creationId xmlns:a16="http://schemas.microsoft.com/office/drawing/2014/main" id="{75675DC7-274A-C8E9-F0C2-6E461E0C7257}"/>
              </a:ext>
            </a:extLst>
          </p:cNvPr>
          <p:cNvPicPr>
            <a:picLocks noChangeAspect="1"/>
          </p:cNvPicPr>
          <p:nvPr/>
        </p:nvPicPr>
        <p:blipFill>
          <a:blip r:embed="rId2"/>
          <a:stretch>
            <a:fillRect/>
          </a:stretch>
        </p:blipFill>
        <p:spPr>
          <a:xfrm>
            <a:off x="1049838" y="3487835"/>
            <a:ext cx="7044324" cy="288000"/>
          </a:xfrm>
          <a:prstGeom prst="rect">
            <a:avLst/>
          </a:prstGeom>
        </p:spPr>
      </p:pic>
      <p:sp>
        <p:nvSpPr>
          <p:cNvPr id="11" name="TextBox 10">
            <a:extLst>
              <a:ext uri="{FF2B5EF4-FFF2-40B4-BE49-F238E27FC236}">
                <a16:creationId xmlns:a16="http://schemas.microsoft.com/office/drawing/2014/main" id="{BFF68191-ED78-69E6-DA15-67B650BBE820}"/>
              </a:ext>
            </a:extLst>
          </p:cNvPr>
          <p:cNvSpPr txBox="1"/>
          <p:nvPr/>
        </p:nvSpPr>
        <p:spPr>
          <a:xfrm>
            <a:off x="452718" y="4038600"/>
            <a:ext cx="8229600" cy="707886"/>
          </a:xfrm>
          <a:prstGeom prst="rect">
            <a:avLst/>
          </a:prstGeom>
          <a:noFill/>
        </p:spPr>
        <p:txBody>
          <a:bodyPr wrap="square">
            <a:spAutoFit/>
          </a:bodyPr>
          <a:lstStyle/>
          <a:p>
            <a:r>
              <a:rPr lang="en-US" sz="2000" dirty="0"/>
              <a:t>Therefore, when characters are allowed to be used more than once, there are </a:t>
            </a:r>
            <a:r>
              <a:rPr lang="en-US" sz="2000" dirty="0">
                <a:latin typeface="Cambria Math"/>
              </a:rPr>
              <a:t>11,881,376,000</a:t>
            </a:r>
            <a:r>
              <a:rPr lang="en-US" sz="2000" dirty="0"/>
              <a:t> possible passwords.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Using the Fundamental Counting Principle</a:t>
            </a:r>
            <a:r>
              <a:rPr lang="en-US" dirty="0"/>
              <a:t>—Slide 4</a:t>
            </a:r>
            <a:endParaRPr dirty="0"/>
          </a:p>
        </p:txBody>
      </p:sp>
      <p:sp>
        <p:nvSpPr>
          <p:cNvPr id="6" name="TextBox 5">
            <a:extLst>
              <a:ext uri="{FF2B5EF4-FFF2-40B4-BE49-F238E27FC236}">
                <a16:creationId xmlns:a16="http://schemas.microsoft.com/office/drawing/2014/main" id="{B6334B48-77C7-4424-89E0-EB2138E7FD0F}"/>
              </a:ext>
            </a:extLst>
          </p:cNvPr>
          <p:cNvSpPr txBox="1"/>
          <p:nvPr/>
        </p:nvSpPr>
        <p:spPr>
          <a:xfrm>
            <a:off x="533400" y="1029287"/>
            <a:ext cx="8153400" cy="1938992"/>
          </a:xfrm>
          <a:prstGeom prst="rect">
            <a:avLst/>
          </a:prstGeom>
          <a:noFill/>
        </p:spPr>
        <p:txBody>
          <a:bodyPr wrap="square">
            <a:spAutoFit/>
          </a:bodyPr>
          <a:lstStyle/>
          <a:p>
            <a:pPr marL="538163" indent="-538163">
              <a:defRPr sz="2800"/>
            </a:pPr>
            <a:r>
              <a:rPr lang="en-US" sz="2000" dirty="0"/>
              <a:t>b.​	This time the parameters change slightly. The first slot still has a possibility of </a:t>
            </a:r>
            <a:r>
              <a:rPr lang="en-US" sz="2000" dirty="0">
                <a:latin typeface="Cambria Math"/>
              </a:rPr>
              <a:t>26</a:t>
            </a:r>
            <a:r>
              <a:rPr lang="en-US" sz="2000" dirty="0"/>
              <a:t> letters, but the second slot now only has </a:t>
            </a:r>
            <a:r>
              <a:rPr lang="en-US" sz="2000" dirty="0">
                <a:latin typeface="Cambria Math"/>
              </a:rPr>
              <a:t>25</a:t>
            </a:r>
            <a:r>
              <a:rPr lang="en-US" sz="2000" dirty="0"/>
              <a:t> choices since we used one letter for the first slot and are not allowed to reuse it. Similarly, the third slot has </a:t>
            </a:r>
            <a:r>
              <a:rPr lang="en-US" sz="2000" dirty="0">
                <a:latin typeface="Cambria Math"/>
              </a:rPr>
              <a:t>24</a:t>
            </a:r>
            <a:r>
              <a:rPr lang="en-US" sz="2000" dirty="0"/>
              <a:t> choices, and so forth. A similar thought process is used to fill in the numbers of choices for the digits in the last </a:t>
            </a:r>
            <a:r>
              <a:rPr lang="en-US" sz="2000" dirty="0">
                <a:latin typeface="Cambria Math"/>
              </a:rPr>
              <a:t>3</a:t>
            </a:r>
            <a:r>
              <a:rPr lang="en-US" sz="2000" dirty="0"/>
              <a:t> slots.</a:t>
            </a:r>
          </a:p>
        </p:txBody>
      </p:sp>
      <p:pic>
        <p:nvPicPr>
          <p:cNvPr id="5" name="Content Placeholder 4" descr="A figure shows eight slots, each representing different numbers of choices. The choices presented in each slot are as follows: Slot 1, a b c and so on through x y z; 26 Options. Slot 2, a b c and so on through x y z; 25 Options. Slot 3, a b c and so on through x y z; 24 Options. Slot 4, a b c and so on through x y z; 23 Options. Slot 5, a b c and so on through x y z; 22 Options. Slot 6, 0 1 2 and so on through 7 8 9; 10 Options. Slot 7, 0 1 2 and so on through 7 8 9; 9 Options. Slot 8, 0 1 2 and so on through 7 8 9; 8 Options.">
            <a:extLst>
              <a:ext uri="{FF2B5EF4-FFF2-40B4-BE49-F238E27FC236}">
                <a16:creationId xmlns:a16="http://schemas.microsoft.com/office/drawing/2014/main" id="{FD3AF968-C55B-4D88-93C8-D89E10994E7B}"/>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5000" y="2963871"/>
            <a:ext cx="5715000" cy="2286000"/>
          </a:xfrm>
        </p:spPr>
      </p:pic>
      <p:sp>
        <p:nvSpPr>
          <p:cNvPr id="3" name="TextBox 2">
            <a:extLst>
              <a:ext uri="{FF2B5EF4-FFF2-40B4-BE49-F238E27FC236}">
                <a16:creationId xmlns:a16="http://schemas.microsoft.com/office/drawing/2014/main" id="{6E3D3132-AE98-BDA4-8965-CC96227DD960}"/>
              </a:ext>
            </a:extLst>
          </p:cNvPr>
          <p:cNvSpPr txBox="1"/>
          <p:nvPr/>
        </p:nvSpPr>
        <p:spPr>
          <a:xfrm>
            <a:off x="1447800" y="5181600"/>
            <a:ext cx="5943600" cy="461665"/>
          </a:xfrm>
          <a:prstGeom prst="rect">
            <a:avLst/>
          </a:prstGeom>
          <a:noFill/>
        </p:spPr>
        <p:txBody>
          <a:bodyPr wrap="square">
            <a:spAutoFit/>
          </a:bodyPr>
          <a:lstStyle/>
          <a:p>
            <a:pPr algn="ctr"/>
            <a:r>
              <a:rPr lang="en-IN" sz="2400" dirty="0"/>
              <a:t>Figure 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Using the Fundamental Counting Principle</a:t>
            </a:r>
            <a:r>
              <a:rPr lang="en-US" dirty="0"/>
              <a:t>—Slide 5</a:t>
            </a:r>
            <a:endParaRPr dirty="0"/>
          </a:p>
        </p:txBody>
      </p:sp>
      <p:sp>
        <p:nvSpPr>
          <p:cNvPr id="3" name="Text Placeholder 2"/>
          <p:cNvSpPr>
            <a:spLocks noGrp="1"/>
          </p:cNvSpPr>
          <p:nvPr>
            <p:ph type="body" sz="quarter" idx="10"/>
          </p:nvPr>
        </p:nvSpPr>
        <p:spPr/>
        <p:txBody>
          <a:bodyPr>
            <a:normAutofit/>
          </a:bodyPr>
          <a:lstStyle/>
          <a:p>
            <a:r>
              <a:rPr sz="2000" dirty="0"/>
              <a:t>​Using the Fundamental Counting Principle, we multiply the numbers of options together once again.</a:t>
            </a:r>
            <a:endParaRPr lang="en-US" sz="2000" dirty="0"/>
          </a:p>
          <a:p>
            <a:endParaRPr sz="2000" dirty="0"/>
          </a:p>
          <a:p>
            <a:endParaRPr lang="en-US" sz="2000" dirty="0"/>
          </a:p>
          <a:p>
            <a:r>
              <a:rPr sz="2000" dirty="0"/>
              <a:t>​</a:t>
            </a:r>
          </a:p>
        </p:txBody>
      </p:sp>
      <p:pic>
        <p:nvPicPr>
          <p:cNvPr id="6" name="Picture 5" descr="26 times 25 times 24 times 23 times 22 times 10 times 9 times 8 equals 5,683,392,000">
            <a:extLst>
              <a:ext uri="{FF2B5EF4-FFF2-40B4-BE49-F238E27FC236}">
                <a16:creationId xmlns:a16="http://schemas.microsoft.com/office/drawing/2014/main" id="{11E5ABC5-ADE6-CE88-B490-52DA759D08C7}"/>
              </a:ext>
            </a:extLst>
          </p:cNvPr>
          <p:cNvPicPr>
            <a:picLocks noChangeAspect="1"/>
          </p:cNvPicPr>
          <p:nvPr/>
        </p:nvPicPr>
        <p:blipFill>
          <a:blip r:embed="rId2"/>
          <a:stretch>
            <a:fillRect/>
          </a:stretch>
        </p:blipFill>
        <p:spPr>
          <a:xfrm>
            <a:off x="914400" y="2101659"/>
            <a:ext cx="6655135" cy="288000"/>
          </a:xfrm>
          <a:prstGeom prst="rect">
            <a:avLst/>
          </a:prstGeom>
        </p:spPr>
      </p:pic>
      <p:sp>
        <p:nvSpPr>
          <p:cNvPr id="8" name="TextBox 7">
            <a:extLst>
              <a:ext uri="{FF2B5EF4-FFF2-40B4-BE49-F238E27FC236}">
                <a16:creationId xmlns:a16="http://schemas.microsoft.com/office/drawing/2014/main" id="{A0A25EAE-B6DA-9F9B-D2AC-D9FAD42D88C8}"/>
              </a:ext>
            </a:extLst>
          </p:cNvPr>
          <p:cNvSpPr txBox="1"/>
          <p:nvPr/>
        </p:nvSpPr>
        <p:spPr>
          <a:xfrm>
            <a:off x="457200" y="2667000"/>
            <a:ext cx="8229600" cy="1015663"/>
          </a:xfrm>
          <a:prstGeom prst="rect">
            <a:avLst/>
          </a:prstGeom>
          <a:noFill/>
        </p:spPr>
        <p:txBody>
          <a:bodyPr wrap="square">
            <a:spAutoFit/>
          </a:bodyPr>
          <a:lstStyle/>
          <a:p>
            <a:r>
              <a:rPr lang="en-US" sz="2000" dirty="0"/>
              <a:t>Therefore, when we are not allowed duplicate characters there are about half as many possible passwords, even though </a:t>
            </a:r>
            <a:r>
              <a:rPr lang="en-US" sz="2000" dirty="0">
                <a:latin typeface="Cambria Math"/>
              </a:rPr>
              <a:t>5,683,392,000</a:t>
            </a:r>
            <a:r>
              <a:rPr lang="en-US" sz="2000" dirty="0"/>
              <a:t> is still a lot of choices.</a:t>
            </a:r>
            <a:endParaRPr lang="en-IN"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r>
              <a:rPr sz="2800" dirty="0"/>
              <a:t>How many </a:t>
            </a:r>
            <a:r>
              <a:rPr sz="2800" dirty="0">
                <a:latin typeface="Cambria Math"/>
              </a:rPr>
              <a:t>3</a:t>
            </a:r>
            <a:r>
              <a:rPr sz="2800" dirty="0"/>
              <a:t>-digit pin numbers are available using the numbers </a:t>
            </a:r>
            <a:r>
              <a:rPr sz="2800" dirty="0">
                <a:latin typeface="Cambria Math"/>
              </a:rPr>
              <a:t>1</a:t>
            </a:r>
            <a:r>
              <a:rPr sz="2800" dirty="0"/>
              <a:t> through </a:t>
            </a:r>
            <a:r>
              <a:rPr sz="2800" dirty="0">
                <a:latin typeface="Cambria Math"/>
              </a:rPr>
              <a:t>9</a:t>
            </a:r>
            <a:r>
              <a:rPr sz="2800" dirty="0"/>
              <a:t> if repetition is allowed?</a:t>
            </a:r>
          </a:p>
          <a:p>
            <a:endParaRPr lang="en-US" sz="2800" dirty="0"/>
          </a:p>
          <a:p>
            <a:r>
              <a:rPr sz="2800" dirty="0"/>
              <a:t>Answer:</a:t>
            </a:r>
            <a:r>
              <a:rPr lang="en-US" sz="2800" dirty="0"/>
              <a:t> 729</a:t>
            </a:r>
            <a:endParaRPr sz="2800" dirty="0"/>
          </a:p>
        </p:txBody>
      </p:sp>
    </p:spTree>
    <p:extLst>
      <p:ext uri="{BB962C8B-B14F-4D97-AF65-F5344CB8AC3E}">
        <p14:creationId xmlns:p14="http://schemas.microsoft.com/office/powerpoint/2010/main" val="4089885409"/>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6A37349-AB33-44E3-B88B-02E2268C1184}"/>
</file>

<file path=customXml/itemProps2.xml><?xml version="1.0" encoding="utf-8"?>
<ds:datastoreItem xmlns:ds="http://schemas.openxmlformats.org/officeDocument/2006/customXml" ds:itemID="{54FDBC67-557E-414C-8AD8-58BF9B161665}"/>
</file>

<file path=customXml/itemProps3.xml><?xml version="1.0" encoding="utf-8"?>
<ds:datastoreItem xmlns:ds="http://schemas.openxmlformats.org/officeDocument/2006/customXml" ds:itemID="{4B767E76-402E-4B1F-ABAC-CFC9292B9A30}"/>
</file>

<file path=docProps/app.xml><?xml version="1.0" encoding="utf-8"?>
<Properties xmlns="http://schemas.openxmlformats.org/officeDocument/2006/extended-properties" xmlns:vt="http://schemas.openxmlformats.org/officeDocument/2006/docPropsVTypes">
  <TotalTime>2717</TotalTime>
  <Words>3250</Words>
  <Application>Microsoft Office PowerPoint</Application>
  <PresentationFormat>On-screen Show (4:3)</PresentationFormat>
  <Paragraphs>288</Paragraphs>
  <Slides>43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Calibri</vt:lpstr>
      <vt:lpstr>Cambria Math</vt:lpstr>
      <vt:lpstr>Courier New</vt:lpstr>
      <vt:lpstr>Arial</vt:lpstr>
      <vt:lpstr>Office Theme</vt:lpstr>
      <vt:lpstr>Section 10.2</vt:lpstr>
      <vt:lpstr>Definition: Fundamental Counting Principle</vt:lpstr>
      <vt:lpstr>Definition: Replacement</vt:lpstr>
      <vt:lpstr>Example 1: Using the Fundamental Counting Principle—Slide 1</vt:lpstr>
      <vt:lpstr>Example 1: Using the Fundamental Counting Principle—Slide 2</vt:lpstr>
      <vt:lpstr>Example 1: Using the Fundamental Counting Principle—Slide 3</vt:lpstr>
      <vt:lpstr>Example 1: Using the Fundamental Counting Principle—Slide 4</vt:lpstr>
      <vt:lpstr>Example 1: Using the Fundamental Counting Principle—Slide 5</vt:lpstr>
      <vt:lpstr>Skill Check 1</vt:lpstr>
      <vt:lpstr>Example 2: Using the Fundamental Counting Principle—Slide 1</vt:lpstr>
      <vt:lpstr>Example 2: Using the Fundamental Counting Principle—Slide 2</vt:lpstr>
      <vt:lpstr>Example 2: Using the Fundamental Counting Principle—Slide 3</vt:lpstr>
      <vt:lpstr>Definition: N Factorial</vt:lpstr>
      <vt:lpstr>Example 3: Calculating Factorials—Slide 1</vt:lpstr>
      <vt:lpstr>Example 3: Calculating Factorials—Slide 2</vt:lpstr>
      <vt:lpstr>Example 3: Calculating Factorials—Slide 3</vt:lpstr>
      <vt:lpstr>Example 3: Calculating Factorials—Slide 4</vt:lpstr>
      <vt:lpstr>Example 3: Calculating Factorials—Slide 5</vt:lpstr>
      <vt:lpstr>Example 3: Calculating Factorials—Slide 6</vt:lpstr>
      <vt:lpstr>Example 3: Calculating Factorials—Slide 7</vt:lpstr>
      <vt:lpstr>Example 3: Calculating Factorials—Slide 8</vt:lpstr>
      <vt:lpstr>Example 3: Calculating Factorials—Slide 9</vt:lpstr>
      <vt:lpstr>Helpful Hint 1</vt:lpstr>
      <vt:lpstr>Fun Fact</vt:lpstr>
      <vt:lpstr>Definition: Combinations and Permutations</vt:lpstr>
      <vt:lpstr>Example 4: Comparing Combinations and Permutations—Slide 1</vt:lpstr>
      <vt:lpstr>Example 4: Comparing Combinations and Permutations—Slide 2</vt:lpstr>
      <vt:lpstr>Skill Check 2</vt:lpstr>
      <vt:lpstr>Formulas: Combinations and Permutations</vt:lpstr>
      <vt:lpstr>Helpful Hint 2</vt:lpstr>
      <vt:lpstr>Example 5: Calculating Numbers of Combinations and Permutations—Slide 1</vt:lpstr>
      <vt:lpstr>Example 5: Calculating Numbers of Combinations and Permutations—Slide 2</vt:lpstr>
      <vt:lpstr>Example 5: Calculating Numbers of Combinations and Permutations—Slide 3</vt:lpstr>
      <vt:lpstr>Example 5: Calculating Numbers of Combinations and Permutations—Slide 4</vt:lpstr>
      <vt:lpstr>Example 5: Calculating Numbers of Combinations and Permutations—Slide 5</vt:lpstr>
      <vt:lpstr>Helpful Hint 3</vt:lpstr>
      <vt:lpstr>Skill Check 3</vt:lpstr>
      <vt:lpstr>Definition: Permutations with Repeated Objects</vt:lpstr>
      <vt:lpstr>Example 6: Calculating Numbers of Permutations with Repeated Objects—Slide 1</vt:lpstr>
      <vt:lpstr>Example 6: Calculating Numbers of Permutations with Repeated Objects—Slide 2</vt:lpstr>
      <vt:lpstr>Example 6: Calculating Numbers of Permutations with Repeated Objects—Slide 3</vt:lpstr>
      <vt:lpstr>Example 6: Calculating Numbers of Permutations with Repeated Objects—Slide 4</vt:lpstr>
      <vt:lpstr>Skill Check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Allison Conger</cp:lastModifiedBy>
  <cp:revision>167</cp:revision>
  <dcterms:created xsi:type="dcterms:W3CDTF">2013-04-26T14:43:13Z</dcterms:created>
  <dcterms:modified xsi:type="dcterms:W3CDTF">2025-10-20T19:56:00Z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