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257" r:id="rId3"/>
    <p:sldId id="258" r:id="rId4"/>
    <p:sldId id="259" r:id="rId5"/>
    <p:sldId id="260" r:id="rId6"/>
    <p:sldId id="261" r:id="rId7"/>
    <p:sldId id="262" r:id="rId8"/>
    <p:sldId id="263" r:id="rId9"/>
    <p:sldId id="264" r:id="rId10"/>
    <p:sldId id="299" r:id="rId11"/>
    <p:sldId id="300" r:id="rId12"/>
    <p:sldId id="301" r:id="rId13"/>
    <p:sldId id="267" r:id="rId14"/>
    <p:sldId id="302" r:id="rId15"/>
    <p:sldId id="303" r:id="rId16"/>
    <p:sldId id="268" r:id="rId17"/>
    <p:sldId id="269" r:id="rId18"/>
    <p:sldId id="270" r:id="rId19"/>
    <p:sldId id="271" r:id="rId20"/>
    <p:sldId id="304" r:id="rId21"/>
    <p:sldId id="273" r:id="rId22"/>
    <p:sldId id="274" r:id="rId23"/>
    <p:sldId id="278" r:id="rId24"/>
    <p:sldId id="275" r:id="rId25"/>
    <p:sldId id="276" r:id="rId26"/>
    <p:sldId id="277" r:id="rId27"/>
    <p:sldId id="280" r:id="rId28"/>
    <p:sldId id="281" r:id="rId29"/>
    <p:sldId id="282" r:id="rId30"/>
    <p:sldId id="283" r:id="rId31"/>
    <p:sldId id="305" r:id="rId32"/>
    <p:sldId id="284" r:id="rId33"/>
    <p:sldId id="285" r:id="rId34"/>
    <p:sldId id="286" r:id="rId35"/>
    <p:sldId id="287" r:id="rId36"/>
    <p:sldId id="288" r:id="rId37"/>
    <p:sldId id="289" r:id="rId38"/>
    <p:sldId id="291" r:id="rId39"/>
    <p:sldId id="294" r:id="rId40"/>
    <p:sldId id="295" r:id="rId41"/>
    <p:sldId id="306"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11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6.png"/><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1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36.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 Id="rId4" Type="http://schemas.openxmlformats.org/officeDocument/2006/relationships/image" Target="../media/image40.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44.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47.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49.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10.3</a:t>
            </a:r>
          </a:p>
        </p:txBody>
      </p:sp>
      <p:sp>
        <p:nvSpPr>
          <p:cNvPr id="2" name="Text Placeholder 1"/>
          <p:cNvSpPr>
            <a:spLocks noGrp="1"/>
          </p:cNvSpPr>
          <p:nvPr>
            <p:ph type="body" sz="quarter" idx="10"/>
          </p:nvPr>
        </p:nvSpPr>
        <p:spPr/>
        <p:txBody>
          <a:bodyPr/>
          <a:lstStyle/>
          <a:p>
            <a:pPr algn="ctr"/>
            <a:r>
              <a:t>Probability of Single Events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Classical Probability</a:t>
            </a:r>
            <a:r>
              <a:rPr lang="en-US" dirty="0"/>
              <a:t>—Slide 4</a:t>
            </a:r>
            <a:endParaRPr dirty="0"/>
          </a:p>
        </p:txBody>
      </p:sp>
      <p:sp>
        <p:nvSpPr>
          <p:cNvPr id="3" name="Text Placeholder 2"/>
          <p:cNvSpPr>
            <a:spLocks noGrp="1"/>
          </p:cNvSpPr>
          <p:nvPr>
            <p:ph type="body" sz="quarter" idx="10"/>
          </p:nvPr>
        </p:nvSpPr>
        <p:spPr/>
        <p:txBody>
          <a:bodyPr>
            <a:normAutofit/>
          </a:bodyPr>
          <a:lstStyle/>
          <a:p>
            <a:pPr marL="457200" lvl="1" indent="0">
              <a:buNone/>
            </a:pPr>
            <a:r>
              <a:rPr sz="2400" dirty="0"/>
              <a:t>Number of Student Combinations:</a:t>
            </a:r>
          </a:p>
          <a:p>
            <a:pPr algn="ctr">
              <a:defRPr sz="2800"/>
            </a:pPr>
            <a:r>
              <a:rPr sz="2400" dirty="0"/>
              <a:t>​</a:t>
            </a:r>
            <a:endParaRPr lang="en-US" sz="2400" dirty="0"/>
          </a:p>
          <a:p>
            <a:pPr algn="ctr">
              <a:defRPr sz="2800"/>
            </a:pPr>
            <a:endParaRPr sz="2400" dirty="0"/>
          </a:p>
          <a:p>
            <a:pPr marL="457200" lvl="1" indent="0">
              <a:buNone/>
            </a:pPr>
            <a:endParaRPr sz="2400" dirty="0"/>
          </a:p>
          <a:p>
            <a:pPr marL="457200" lvl="1" indent="0">
              <a:buNone/>
            </a:pPr>
            <a:endParaRPr lang="en-US" sz="2400" dirty="0"/>
          </a:p>
          <a:p>
            <a:pPr marL="457200" lvl="1" indent="0">
              <a:buNone/>
            </a:pPr>
            <a:endParaRPr lang="en-IN" sz="2400" dirty="0"/>
          </a:p>
          <a:p>
            <a:endParaRPr lang="en-IN" sz="2400" dirty="0"/>
          </a:p>
        </p:txBody>
      </p:sp>
      <p:pic>
        <p:nvPicPr>
          <p:cNvPr id="6" name="Picture 5" descr="7 choose 2 equals 7 factorial divided by 2 factorial multiplied by open parenthesis 7 minus 2 close parenthesis factorial equals 7 factorial divided by 2 factorial multiplied by 5 factorial equals 21">
            <a:extLst>
              <a:ext uri="{FF2B5EF4-FFF2-40B4-BE49-F238E27FC236}">
                <a16:creationId xmlns:a16="http://schemas.microsoft.com/office/drawing/2014/main" id="{5B703057-0D5B-1D6C-F2AB-88FF21685B29}"/>
              </a:ext>
            </a:extLst>
          </p:cNvPr>
          <p:cNvPicPr>
            <a:picLocks noChangeAspect="1"/>
          </p:cNvPicPr>
          <p:nvPr/>
        </p:nvPicPr>
        <p:blipFill>
          <a:blip r:embed="rId2"/>
          <a:stretch>
            <a:fillRect/>
          </a:stretch>
        </p:blipFill>
        <p:spPr>
          <a:xfrm>
            <a:off x="2996287" y="1455265"/>
            <a:ext cx="2872800" cy="756000"/>
          </a:xfrm>
          <a:prstGeom prst="rect">
            <a:avLst/>
          </a:prstGeom>
        </p:spPr>
      </p:pic>
      <p:sp>
        <p:nvSpPr>
          <p:cNvPr id="11" name="TextBox 10">
            <a:extLst>
              <a:ext uri="{FF2B5EF4-FFF2-40B4-BE49-F238E27FC236}">
                <a16:creationId xmlns:a16="http://schemas.microsoft.com/office/drawing/2014/main" id="{DD696915-E89A-2C4E-936C-2290FDF10155}"/>
              </a:ext>
            </a:extLst>
          </p:cNvPr>
          <p:cNvSpPr txBox="1"/>
          <p:nvPr/>
        </p:nvSpPr>
        <p:spPr>
          <a:xfrm>
            <a:off x="914400" y="2052935"/>
            <a:ext cx="7772400" cy="461665"/>
          </a:xfrm>
          <a:prstGeom prst="rect">
            <a:avLst/>
          </a:prstGeom>
          <a:noFill/>
        </p:spPr>
        <p:txBody>
          <a:bodyPr wrap="square">
            <a:spAutoFit/>
          </a:bodyPr>
          <a:lstStyle/>
          <a:p>
            <a:r>
              <a:rPr lang="en-US" sz="2400" dirty="0"/>
              <a:t>Now we multiply these numbers of combinations together.</a:t>
            </a:r>
            <a:endParaRPr lang="en-IN" sz="2400" dirty="0"/>
          </a:p>
        </p:txBody>
      </p:sp>
      <p:pic>
        <p:nvPicPr>
          <p:cNvPr id="9" name="Picture 8" descr="28 times 36 times 21 equals 21,168">
            <a:extLst>
              <a:ext uri="{FF2B5EF4-FFF2-40B4-BE49-F238E27FC236}">
                <a16:creationId xmlns:a16="http://schemas.microsoft.com/office/drawing/2014/main" id="{6C9C8CC6-3D4F-82C9-10E6-468C0D5C07F1}"/>
              </a:ext>
            </a:extLst>
          </p:cNvPr>
          <p:cNvPicPr>
            <a:picLocks noChangeAspect="1"/>
          </p:cNvPicPr>
          <p:nvPr/>
        </p:nvPicPr>
        <p:blipFill>
          <a:blip r:embed="rId3"/>
          <a:stretch>
            <a:fillRect/>
          </a:stretch>
        </p:blipFill>
        <p:spPr>
          <a:xfrm>
            <a:off x="3444301" y="2514600"/>
            <a:ext cx="2406857" cy="324000"/>
          </a:xfrm>
          <a:prstGeom prst="rect">
            <a:avLst/>
          </a:prstGeom>
        </p:spPr>
      </p:pic>
      <p:sp>
        <p:nvSpPr>
          <p:cNvPr id="13" name="TextBox 12">
            <a:extLst>
              <a:ext uri="{FF2B5EF4-FFF2-40B4-BE49-F238E27FC236}">
                <a16:creationId xmlns:a16="http://schemas.microsoft.com/office/drawing/2014/main" id="{C352A6D1-FB71-1F85-00EC-F33731F52CE4}"/>
              </a:ext>
            </a:extLst>
          </p:cNvPr>
          <p:cNvSpPr txBox="1"/>
          <p:nvPr/>
        </p:nvSpPr>
        <p:spPr>
          <a:xfrm>
            <a:off x="990600" y="2773310"/>
            <a:ext cx="7696200" cy="1200329"/>
          </a:xfrm>
          <a:prstGeom prst="rect">
            <a:avLst/>
          </a:prstGeom>
          <a:noFill/>
        </p:spPr>
        <p:txBody>
          <a:bodyPr wrap="square">
            <a:spAutoFit/>
          </a:bodyPr>
          <a:lstStyle/>
          <a:p>
            <a:r>
              <a:rPr lang="en-US" sz="2400" dirty="0"/>
              <a:t>Thus, there are </a:t>
            </a:r>
            <a:r>
              <a:rPr lang="en-US" sz="2400" dirty="0">
                <a:latin typeface="Cambria Math"/>
              </a:rPr>
              <a:t>21,168</a:t>
            </a:r>
            <a:r>
              <a:rPr lang="en-US" sz="2400" dirty="0"/>
              <a:t> ways to choose the committee if there must be </a:t>
            </a:r>
            <a:r>
              <a:rPr lang="en-US" sz="2400" dirty="0">
                <a:latin typeface="Cambria Math"/>
              </a:rPr>
              <a:t>2</a:t>
            </a:r>
            <a:r>
              <a:rPr lang="en-US" sz="2400" dirty="0"/>
              <a:t> members chosen from each of the </a:t>
            </a:r>
            <a:r>
              <a:rPr lang="en-US" sz="2400" dirty="0">
                <a:latin typeface="Cambria Math"/>
              </a:rPr>
              <a:t>3</a:t>
            </a:r>
            <a:r>
              <a:rPr lang="en-US" sz="2400" dirty="0"/>
              <a:t> subgroups.</a:t>
            </a:r>
            <a:endParaRPr lang="en-IN" sz="2400" dirty="0"/>
          </a:p>
        </p:txBody>
      </p:sp>
      <p:sp>
        <p:nvSpPr>
          <p:cNvPr id="15" name="TextBox 14">
            <a:extLst>
              <a:ext uri="{FF2B5EF4-FFF2-40B4-BE49-F238E27FC236}">
                <a16:creationId xmlns:a16="http://schemas.microsoft.com/office/drawing/2014/main" id="{5FACC065-719A-E06B-C3A9-73E920626938}"/>
              </a:ext>
            </a:extLst>
          </p:cNvPr>
          <p:cNvSpPr txBox="1"/>
          <p:nvPr/>
        </p:nvSpPr>
        <p:spPr>
          <a:xfrm>
            <a:off x="457200" y="3817385"/>
            <a:ext cx="8229600" cy="2308324"/>
          </a:xfrm>
          <a:prstGeom prst="rect">
            <a:avLst/>
          </a:prstGeom>
          <a:noFill/>
        </p:spPr>
        <p:txBody>
          <a:bodyPr wrap="square">
            <a:spAutoFit/>
          </a:bodyPr>
          <a:lstStyle/>
          <a:p>
            <a:pPr marL="538163" indent="-538163"/>
            <a:r>
              <a:rPr lang="en-US" sz="2400" dirty="0"/>
              <a:t>c.	The final part of this question asks us to find the probability that a committee chosen at random would meet the requirements given in part b. That is, each subgroup would have 2 members on the committee. We can combine our answers from parts a. and b. to find the answer to this probability question. </a:t>
            </a:r>
          </a:p>
        </p:txBody>
      </p:sp>
    </p:spTree>
    <p:extLst>
      <p:ext uri="{BB962C8B-B14F-4D97-AF65-F5344CB8AC3E}">
        <p14:creationId xmlns:p14="http://schemas.microsoft.com/office/powerpoint/2010/main" val="3330189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Classical Probability</a:t>
            </a:r>
            <a:r>
              <a:rPr lang="en-US" dirty="0"/>
              <a:t> —Slide 5</a:t>
            </a:r>
            <a:endParaRPr dirty="0"/>
          </a:p>
        </p:txBody>
      </p:sp>
      <p:pic>
        <p:nvPicPr>
          <p:cNvPr id="6" name="Picture 5" descr="Probability of open parenthesis committee has 2 members from each subgroup close parenthesis equals 21,168 divided by 134,596 approximately equal to 0 point 1573">
            <a:extLst>
              <a:ext uri="{FF2B5EF4-FFF2-40B4-BE49-F238E27FC236}">
                <a16:creationId xmlns:a16="http://schemas.microsoft.com/office/drawing/2014/main" id="{15A2B740-FC9D-2702-513B-6BA8336E22FA}"/>
              </a:ext>
            </a:extLst>
          </p:cNvPr>
          <p:cNvPicPr>
            <a:picLocks noChangeAspect="1"/>
          </p:cNvPicPr>
          <p:nvPr/>
        </p:nvPicPr>
        <p:blipFill>
          <a:blip r:embed="rId2"/>
          <a:stretch>
            <a:fillRect/>
          </a:stretch>
        </p:blipFill>
        <p:spPr>
          <a:xfrm>
            <a:off x="1600200" y="1213579"/>
            <a:ext cx="6178726" cy="2916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B7A66D0-7AED-FCE0-6654-A7356028EF8D}"/>
                  </a:ext>
                </a:extLst>
              </p:cNvPr>
              <p:cNvSpPr txBox="1"/>
              <p:nvPr/>
            </p:nvSpPr>
            <p:spPr>
              <a:xfrm>
                <a:off x="457200" y="4269048"/>
                <a:ext cx="8229600" cy="1569660"/>
              </a:xfrm>
              <a:prstGeom prst="rect">
                <a:avLst/>
              </a:prstGeom>
              <a:noFill/>
            </p:spPr>
            <p:txBody>
              <a:bodyPr wrap="square">
                <a:spAutoFit/>
              </a:bodyPr>
              <a:lstStyle/>
              <a:p>
                <a:pPr marL="457200" lvl="1" indent="0">
                  <a:buNone/>
                  <a:defRPr sz="2800"/>
                </a:pPr>
                <a:r>
                  <a:rPr lang="en-US" sz="2400" dirty="0"/>
                  <a:t>In other words, if the members of the committee are randomly selected, there is a </a:t>
                </a:r>
                <a14:m>
                  <m:oMath xmlns:m="http://schemas.openxmlformats.org/officeDocument/2006/math">
                    <m:r>
                      <a:rPr lang="en-US" sz="2400">
                        <a:latin typeface="Cambria Math" panose="02040503050406030204" pitchFamily="18" charset="0"/>
                      </a:rPr>
                      <m:t>15.73%</m:t>
                    </m:r>
                  </m:oMath>
                </a14:m>
                <a:r>
                  <a:rPr lang="en-US" sz="2400" dirty="0"/>
                  <a:t> chance that the committee will be made up of </a:t>
                </a:r>
                <a:r>
                  <a:rPr lang="en-US" sz="2400" dirty="0">
                    <a:latin typeface="Cambria Math"/>
                  </a:rPr>
                  <a:t>2</a:t>
                </a:r>
                <a:r>
                  <a:rPr lang="en-US" sz="2400" dirty="0"/>
                  <a:t> administrative personnel, </a:t>
                </a:r>
                <a:r>
                  <a:rPr lang="en-US" sz="2400" dirty="0">
                    <a:latin typeface="Cambria Math"/>
                  </a:rPr>
                  <a:t>2</a:t>
                </a:r>
                <a:r>
                  <a:rPr lang="en-US" sz="2400" dirty="0"/>
                  <a:t> faculty, and </a:t>
                </a:r>
                <a:r>
                  <a:rPr lang="en-US" sz="2400" dirty="0">
                    <a:latin typeface="Cambria Math"/>
                  </a:rPr>
                  <a:t>2</a:t>
                </a:r>
                <a:r>
                  <a:rPr lang="en-US" sz="2400" dirty="0"/>
                  <a:t> students.</a:t>
                </a:r>
              </a:p>
            </p:txBody>
          </p:sp>
        </mc:Choice>
        <mc:Fallback xmlns="">
          <p:sp>
            <p:nvSpPr>
              <p:cNvPr id="8" name="TextBox 7">
                <a:extLst>
                  <a:ext uri="{FF2B5EF4-FFF2-40B4-BE49-F238E27FC236}">
                    <a16:creationId xmlns:a16="http://schemas.microsoft.com/office/drawing/2014/main" id="{CB7A66D0-7AED-FCE0-6654-A7356028EF8D}"/>
                  </a:ext>
                </a:extLst>
              </p:cNvPr>
              <p:cNvSpPr txBox="1">
                <a:spLocks noRot="1" noChangeAspect="1" noMove="1" noResize="1" noEditPoints="1" noAdjustHandles="1" noChangeArrowheads="1" noChangeShapeType="1" noTextEdit="1"/>
              </p:cNvSpPr>
              <p:nvPr/>
            </p:nvSpPr>
            <p:spPr>
              <a:xfrm>
                <a:off x="457200" y="4269048"/>
                <a:ext cx="8229600" cy="1569660"/>
              </a:xfrm>
              <a:prstGeom prst="rect">
                <a:avLst/>
              </a:prstGeom>
              <a:blipFill>
                <a:blip r:embed="rId3"/>
                <a:stretch>
                  <a:fillRect t="-3101" b="-7752"/>
                </a:stretch>
              </a:blipFill>
            </p:spPr>
            <p:txBody>
              <a:bodyPr/>
              <a:lstStyle/>
              <a:p>
                <a:r>
                  <a:rPr lang="en-IN">
                    <a:noFill/>
                  </a:rPr>
                  <a:t> </a:t>
                </a:r>
              </a:p>
            </p:txBody>
          </p:sp>
        </mc:Fallback>
      </mc:AlternateContent>
    </p:spTree>
    <p:extLst>
      <p:ext uri="{BB962C8B-B14F-4D97-AF65-F5344CB8AC3E}">
        <p14:creationId xmlns:p14="http://schemas.microsoft.com/office/powerpoint/2010/main" val="3661910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Classical Probability</a:t>
            </a:r>
            <a:r>
              <a:rPr lang="en-US" dirty="0"/>
              <a:t>—Slide 1</a:t>
            </a:r>
            <a:endParaRPr dirty="0"/>
          </a:p>
        </p:txBody>
      </p:sp>
      <p:sp>
        <p:nvSpPr>
          <p:cNvPr id="3" name="Text Placeholder 2"/>
          <p:cNvSpPr>
            <a:spLocks noGrp="1"/>
          </p:cNvSpPr>
          <p:nvPr>
            <p:ph type="body" sz="quarter" idx="10"/>
          </p:nvPr>
        </p:nvSpPr>
        <p:spPr/>
        <p:txBody>
          <a:bodyPr>
            <a:normAutofit fontScale="85000" lnSpcReduction="10000"/>
          </a:bodyPr>
          <a:lstStyle/>
          <a:p>
            <a:r>
              <a:rPr sz="2800" dirty="0"/>
              <a:t>An employee is setting up a new password for his in-house messaging account. The password must contain at least </a:t>
            </a:r>
            <a:r>
              <a:rPr sz="2800" dirty="0">
                <a:latin typeface="Cambria Math"/>
              </a:rPr>
              <a:t>4</a:t>
            </a:r>
            <a:r>
              <a:rPr sz="2800" dirty="0"/>
              <a:t> but no more than </a:t>
            </a:r>
            <a:r>
              <a:rPr sz="2800" dirty="0">
                <a:latin typeface="Cambria Math"/>
              </a:rPr>
              <a:t>6</a:t>
            </a:r>
            <a:r>
              <a:rPr sz="2800" dirty="0"/>
              <a:t> characters using only lowercase letters and the digits </a:t>
            </a:r>
            <a:r>
              <a:rPr sz="2800" dirty="0">
                <a:latin typeface="Cambria Math"/>
              </a:rPr>
              <a:t>0</a:t>
            </a:r>
            <a:r>
              <a:rPr sz="2800" dirty="0"/>
              <a:t> through </a:t>
            </a:r>
            <a:r>
              <a:rPr sz="2800" dirty="0">
                <a:latin typeface="Cambria Math"/>
              </a:rPr>
              <a:t>9</a:t>
            </a:r>
            <a:r>
              <a:rPr sz="2800" dirty="0"/>
              <a:t>, and each character can only be used once. Suppose he lets the computer randomly set his password using all of the restrictions listed. Use the following steps to calculate the probability that the password generated by the computer would contain all the letters in his dog's name—Bailey.</a:t>
            </a:r>
            <a:endParaRPr lang="en-US" sz="2800" dirty="0"/>
          </a:p>
          <a:p>
            <a:r>
              <a:rPr lang="en-US" sz="2800" b="1" dirty="0"/>
              <a:t>Step 1: </a:t>
            </a:r>
            <a:r>
              <a:rPr lang="en-US" sz="2800" dirty="0"/>
              <a:t>Begin by determining how many different passwords are possible given the restrictions. </a:t>
            </a:r>
          </a:p>
          <a:p>
            <a:r>
              <a:rPr lang="en-US" sz="2800" b="1" dirty="0"/>
              <a:t>Step 2: </a:t>
            </a:r>
            <a:r>
              <a:rPr lang="en-US" sz="2800" dirty="0"/>
              <a:t>Determine the number of possible passwords that contain all the letters in the dog’s name.</a:t>
            </a:r>
          </a:p>
          <a:p>
            <a:r>
              <a:rPr lang="en-US" sz="2800" b="1" dirty="0"/>
              <a:t>Step 3: </a:t>
            </a:r>
            <a:r>
              <a:rPr lang="en-US" sz="2800" dirty="0"/>
              <a:t>Calculate the probability using the values from Steps 1 and 2. </a:t>
            </a:r>
          </a:p>
        </p:txBody>
      </p:sp>
    </p:spTree>
    <p:extLst>
      <p:ext uri="{BB962C8B-B14F-4D97-AF65-F5344CB8AC3E}">
        <p14:creationId xmlns:p14="http://schemas.microsoft.com/office/powerpoint/2010/main" val="485092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Classical Probability</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r>
                  <a:rPr sz="1800" b="1" dirty="0"/>
                  <a:t>Solution</a:t>
                </a:r>
              </a:p>
              <a:p>
                <a:pPr>
                  <a:defRPr b="1"/>
                </a:pPr>
                <a:r>
                  <a:rPr sz="1800" dirty="0"/>
                  <a:t>Step 1:</a:t>
                </a:r>
              </a:p>
              <a:p>
                <a:r>
                  <a:rPr sz="1800" dirty="0"/>
                  <a:t>First notice that for a password, the order of characters is important, so we are counting permutations. The key words </a:t>
                </a:r>
                <a:r>
                  <a:rPr sz="1800" i="1" dirty="0"/>
                  <a:t>at least </a:t>
                </a:r>
                <a:r>
                  <a:rPr sz="1800" dirty="0"/>
                  <a:t>and </a:t>
                </a:r>
                <a:r>
                  <a:rPr sz="1800" i="1" dirty="0"/>
                  <a:t>no more than </a:t>
                </a:r>
                <a:r>
                  <a:rPr sz="1800" dirty="0"/>
                  <a:t>tell us that the password can be </a:t>
                </a:r>
                <a:r>
                  <a:rPr sz="1800" dirty="0">
                    <a:latin typeface="Cambria Math"/>
                  </a:rPr>
                  <a:t>4</a:t>
                </a:r>
                <a:r>
                  <a:rPr sz="1800" dirty="0"/>
                  <a:t>, </a:t>
                </a:r>
                <a:r>
                  <a:rPr sz="1800" dirty="0">
                    <a:latin typeface="Cambria Math"/>
                  </a:rPr>
                  <a:t>5</a:t>
                </a:r>
                <a:r>
                  <a:rPr sz="1800" dirty="0"/>
                  <a:t>, or </a:t>
                </a:r>
                <a:r>
                  <a:rPr sz="1800" dirty="0">
                    <a:latin typeface="Cambria Math"/>
                  </a:rPr>
                  <a:t>6</a:t>
                </a:r>
                <a:r>
                  <a:rPr sz="1800" dirty="0"/>
                  <a:t> characters in length. So we will need to count the number of permutations for each length of password and then add them together.</a:t>
                </a:r>
              </a:p>
              <a:p>
                <a:pPr>
                  <a:defRPr sz="2800"/>
                </a:pPr>
                <a:r>
                  <a:rPr sz="1800" dirty="0"/>
                  <a:t>There are </a:t>
                </a:r>
                <a:r>
                  <a:rPr sz="1800" dirty="0">
                    <a:latin typeface="Cambria Math"/>
                  </a:rPr>
                  <a:t>26</a:t>
                </a:r>
                <a:r>
                  <a:rPr sz="1800" dirty="0"/>
                  <a:t> letters and </a:t>
                </a:r>
                <a:r>
                  <a:rPr sz="1800" dirty="0">
                    <a:latin typeface="Cambria Math"/>
                  </a:rPr>
                  <a:t>10</a:t>
                </a:r>
                <a:r>
                  <a:rPr sz="1800" dirty="0"/>
                  <a:t> digits, which means that there are </a:t>
                </a:r>
                <a:r>
                  <a:rPr sz="1800" dirty="0">
                    <a:latin typeface="Cambria Math"/>
                  </a:rPr>
                  <a:t>36</a:t>
                </a:r>
                <a:r>
                  <a:rPr sz="1800" dirty="0"/>
                  <a:t> possible characters to choose from no matter the length of the password, so </a:t>
                </a:r>
                <a:r>
                  <a:rPr lang="en-US" sz="1800" i="1" dirty="0"/>
                  <a:t>n</a:t>
                </a:r>
                <a:r>
                  <a:rPr lang="en-US" sz="1800" dirty="0"/>
                  <a:t> </a:t>
                </a:r>
                <a14:m>
                  <m:oMath xmlns:m="http://schemas.openxmlformats.org/officeDocument/2006/math">
                    <m:r>
                      <a:rPr sz="1800">
                        <a:latin typeface="Cambria Math" panose="02040503050406030204" pitchFamily="18" charset="0"/>
                      </a:rPr>
                      <m:t>=36</m:t>
                    </m:r>
                  </m:oMath>
                </a14:m>
                <a:r>
                  <a:rPr sz="1800" dirty="0"/>
                  <a:t> in all cases.</a:t>
                </a:r>
              </a:p>
              <a:p>
                <a:r>
                  <a:rPr sz="1800" dirty="0"/>
                  <a:t>Begin by calculating each of the numbers of permutations for the different lengths of password.</a:t>
                </a:r>
              </a:p>
              <a:p>
                <a:r>
                  <a:rPr sz="1800" dirty="0"/>
                  <a:t>Number of Permutations of </a:t>
                </a:r>
                <a:r>
                  <a:rPr sz="1800" dirty="0">
                    <a:latin typeface="Cambria Math"/>
                  </a:rPr>
                  <a:t>4</a:t>
                </a:r>
                <a:r>
                  <a:rPr sz="1800" dirty="0"/>
                  <a:t> Characters:</a:t>
                </a:r>
              </a:p>
              <a:p>
                <a:pPr algn="ctr">
                  <a:defRPr sz="2800"/>
                </a:pPr>
                <a:endParaRPr lang="en-IN" sz="1800" dirty="0"/>
              </a:p>
              <a:p>
                <a:pPr algn="ctr">
                  <a:defRPr sz="2800"/>
                </a:pPr>
                <a:endParaRPr lang="en-IN" sz="1800" dirty="0"/>
              </a:p>
              <a:p>
                <a:endParaRPr lang="en-IN" sz="1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593" t="-736"/>
                </a:stretch>
              </a:blipFill>
            </p:spPr>
            <p:txBody>
              <a:bodyPr/>
              <a:lstStyle/>
              <a:p>
                <a:r>
                  <a:rPr lang="en-IN">
                    <a:noFill/>
                  </a:rPr>
                  <a:t> </a:t>
                </a:r>
              </a:p>
            </p:txBody>
          </p:sp>
        </mc:Fallback>
      </mc:AlternateContent>
      <p:pic>
        <p:nvPicPr>
          <p:cNvPr id="6" name="Picture 5" descr="36 P 4 equals 36 factorial divided by open parenthesis 36 minus 4 close parenthesis factorial equals 36 factorial divided by 32 factorial equals 1,413,720">
            <a:extLst>
              <a:ext uri="{FF2B5EF4-FFF2-40B4-BE49-F238E27FC236}">
                <a16:creationId xmlns:a16="http://schemas.microsoft.com/office/drawing/2014/main" id="{7ECC0B45-D7E1-9D90-6DD8-1EE455400C25}"/>
              </a:ext>
            </a:extLst>
          </p:cNvPr>
          <p:cNvPicPr>
            <a:picLocks noChangeAspect="1"/>
          </p:cNvPicPr>
          <p:nvPr/>
        </p:nvPicPr>
        <p:blipFill>
          <a:blip r:embed="rId3"/>
          <a:stretch>
            <a:fillRect/>
          </a:stretch>
        </p:blipFill>
        <p:spPr>
          <a:xfrm>
            <a:off x="2844000" y="4419600"/>
            <a:ext cx="3283200" cy="684000"/>
          </a:xfrm>
          <a:prstGeom prst="rect">
            <a:avLst/>
          </a:prstGeom>
        </p:spPr>
      </p:pic>
      <p:sp>
        <p:nvSpPr>
          <p:cNvPr id="11" name="TextBox 10">
            <a:extLst>
              <a:ext uri="{FF2B5EF4-FFF2-40B4-BE49-F238E27FC236}">
                <a16:creationId xmlns:a16="http://schemas.microsoft.com/office/drawing/2014/main" id="{D045F02B-209A-ADF8-50DA-CAEE90DBA843}"/>
              </a:ext>
            </a:extLst>
          </p:cNvPr>
          <p:cNvSpPr txBox="1"/>
          <p:nvPr/>
        </p:nvSpPr>
        <p:spPr>
          <a:xfrm>
            <a:off x="500100" y="5035034"/>
            <a:ext cx="4572000" cy="369332"/>
          </a:xfrm>
          <a:prstGeom prst="rect">
            <a:avLst/>
          </a:prstGeom>
          <a:noFill/>
        </p:spPr>
        <p:txBody>
          <a:bodyPr wrap="square">
            <a:spAutoFit/>
          </a:bodyPr>
          <a:lstStyle/>
          <a:p>
            <a:r>
              <a:rPr lang="en-IN" sz="1800" dirty="0"/>
              <a:t>Number of Permutations of </a:t>
            </a:r>
            <a:r>
              <a:rPr lang="en-IN" sz="1800" dirty="0">
                <a:latin typeface="Cambria Math"/>
              </a:rPr>
              <a:t>5</a:t>
            </a:r>
            <a:r>
              <a:rPr lang="en-IN" sz="1800" dirty="0"/>
              <a:t> Characters:</a:t>
            </a:r>
            <a:endParaRPr lang="en-IN" dirty="0"/>
          </a:p>
        </p:txBody>
      </p:sp>
      <p:pic>
        <p:nvPicPr>
          <p:cNvPr id="9" name="Picture 8" descr="36 P 5 equals 36 factorial divided by open parenthesis 36 minus 5 close parenthesis factorial equals 36 factorial divided by 31 factorial equals 45,239,040">
            <a:extLst>
              <a:ext uri="{FF2B5EF4-FFF2-40B4-BE49-F238E27FC236}">
                <a16:creationId xmlns:a16="http://schemas.microsoft.com/office/drawing/2014/main" id="{6F39C6EF-9B5F-A8F5-5138-4BE0CA7A31D7}"/>
              </a:ext>
            </a:extLst>
          </p:cNvPr>
          <p:cNvPicPr>
            <a:picLocks noChangeAspect="1"/>
          </p:cNvPicPr>
          <p:nvPr/>
        </p:nvPicPr>
        <p:blipFill>
          <a:blip r:embed="rId4"/>
          <a:stretch>
            <a:fillRect/>
          </a:stretch>
        </p:blipFill>
        <p:spPr>
          <a:xfrm>
            <a:off x="2819400" y="5335800"/>
            <a:ext cx="3405601" cy="684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Classical Probability</a:t>
            </a:r>
            <a:r>
              <a:rPr lang="en-US" dirty="0"/>
              <a:t> —Slide 3</a:t>
            </a:r>
            <a:endParaRPr dirty="0"/>
          </a:p>
        </p:txBody>
      </p:sp>
      <p:sp>
        <p:nvSpPr>
          <p:cNvPr id="3" name="Text Placeholder 2"/>
          <p:cNvSpPr>
            <a:spLocks noGrp="1"/>
          </p:cNvSpPr>
          <p:nvPr>
            <p:ph type="body" sz="quarter" idx="10"/>
          </p:nvPr>
        </p:nvSpPr>
        <p:spPr>
          <a:xfrm>
            <a:off x="457200" y="1029287"/>
            <a:ext cx="8229600" cy="418513"/>
          </a:xfrm>
        </p:spPr>
        <p:txBody>
          <a:bodyPr>
            <a:noAutofit/>
          </a:bodyPr>
          <a:lstStyle/>
          <a:p>
            <a:r>
              <a:rPr lang="en-IN" sz="2000" dirty="0"/>
              <a:t>Number of Permutations of </a:t>
            </a:r>
            <a:r>
              <a:rPr lang="en-IN" sz="2000" dirty="0">
                <a:latin typeface="Cambria Math"/>
              </a:rPr>
              <a:t>6</a:t>
            </a:r>
            <a:r>
              <a:rPr lang="en-IN" sz="2000" dirty="0"/>
              <a:t> Characters:</a:t>
            </a:r>
          </a:p>
          <a:p>
            <a:pPr algn="ctr">
              <a:defRPr sz="2800"/>
            </a:pPr>
            <a:endParaRPr lang="en-US" sz="2000" dirty="0"/>
          </a:p>
          <a:p>
            <a:pPr algn="ctr">
              <a:defRPr sz="2800"/>
            </a:pPr>
            <a:endParaRPr lang="ar-AE" sz="2000" dirty="0"/>
          </a:p>
          <a:p>
            <a:pPr algn="ctr">
              <a:defRPr sz="2800"/>
            </a:pPr>
            <a:endParaRPr lang="en-US" sz="2000" i="1" dirty="0">
              <a:latin typeface="Cambria Math" panose="02040503050406030204" pitchFamily="18" charset="0"/>
            </a:endParaRPr>
          </a:p>
          <a:p>
            <a:pPr algn="ctr">
              <a:defRPr sz="2800"/>
            </a:pPr>
            <a:endParaRPr lang="en-US" sz="2000" i="1" dirty="0">
              <a:latin typeface="Cambria Math" panose="02040503050406030204" pitchFamily="18" charset="0"/>
            </a:endParaRPr>
          </a:p>
          <a:p>
            <a:pPr algn="ctr">
              <a:defRPr sz="2800"/>
            </a:pPr>
            <a:endParaRPr lang="en-US" sz="2000" i="1" dirty="0">
              <a:latin typeface="Cambria Math" panose="02040503050406030204" pitchFamily="18" charset="0"/>
            </a:endParaRPr>
          </a:p>
          <a:p>
            <a:pPr algn="ctr">
              <a:defRPr sz="2800"/>
            </a:pPr>
            <a:endParaRPr lang="en-US" sz="2000" i="1" dirty="0">
              <a:latin typeface="Cambria Math" panose="02040503050406030204" pitchFamily="18" charset="0"/>
            </a:endParaRPr>
          </a:p>
          <a:p>
            <a:pPr algn="ctr">
              <a:defRPr sz="2800"/>
            </a:pPr>
            <a:endParaRPr lang="en-US" sz="2000" i="1" dirty="0">
              <a:latin typeface="Cambria Math" panose="02040503050406030204" pitchFamily="18" charset="0"/>
            </a:endParaRPr>
          </a:p>
          <a:p>
            <a:pPr algn="ctr">
              <a:defRPr sz="2800"/>
            </a:pPr>
            <a:endParaRPr lang="en-US" sz="2000" i="1" dirty="0">
              <a:latin typeface="Cambria Math" panose="02040503050406030204" pitchFamily="18" charset="0"/>
            </a:endParaRPr>
          </a:p>
          <a:p>
            <a:pPr algn="ctr">
              <a:defRPr sz="2800"/>
            </a:pPr>
            <a:endParaRPr lang="en-US" sz="2000" i="1" dirty="0">
              <a:latin typeface="Cambria Math" panose="02040503050406030204" pitchFamily="18" charset="0"/>
            </a:endParaRPr>
          </a:p>
          <a:p>
            <a:pPr algn="ctr">
              <a:defRPr sz="2800"/>
            </a:pPr>
            <a:endParaRPr lang="en-US" sz="2000" i="1" dirty="0">
              <a:latin typeface="Cambria Math" panose="02040503050406030204" pitchFamily="18" charset="0"/>
            </a:endParaRPr>
          </a:p>
        </p:txBody>
      </p:sp>
      <p:pic>
        <p:nvPicPr>
          <p:cNvPr id="6" name="Picture 5" descr="36 P 6 equals 36 factorial divided by open parenthesis 36 minus 6 close parenthesis factorial equals 36 factorial divided by 30 factorial equals 1,402,410,240">
            <a:extLst>
              <a:ext uri="{FF2B5EF4-FFF2-40B4-BE49-F238E27FC236}">
                <a16:creationId xmlns:a16="http://schemas.microsoft.com/office/drawing/2014/main" id="{8BD4FAFC-7F17-C7E0-436A-AD59725BBE47}"/>
              </a:ext>
            </a:extLst>
          </p:cNvPr>
          <p:cNvPicPr>
            <a:picLocks noChangeAspect="1"/>
          </p:cNvPicPr>
          <p:nvPr/>
        </p:nvPicPr>
        <p:blipFill>
          <a:blip r:embed="rId2"/>
          <a:stretch>
            <a:fillRect/>
          </a:stretch>
        </p:blipFill>
        <p:spPr>
          <a:xfrm>
            <a:off x="2819401" y="1333200"/>
            <a:ext cx="3533303" cy="648000"/>
          </a:xfrm>
          <a:prstGeom prst="rect">
            <a:avLst/>
          </a:prstGeom>
        </p:spPr>
      </p:pic>
      <p:sp>
        <p:nvSpPr>
          <p:cNvPr id="8" name="TextBox 7">
            <a:extLst>
              <a:ext uri="{FF2B5EF4-FFF2-40B4-BE49-F238E27FC236}">
                <a16:creationId xmlns:a16="http://schemas.microsoft.com/office/drawing/2014/main" id="{501EF07E-172B-1486-D1A5-85AB8E402393}"/>
              </a:ext>
            </a:extLst>
          </p:cNvPr>
          <p:cNvSpPr txBox="1"/>
          <p:nvPr/>
        </p:nvSpPr>
        <p:spPr>
          <a:xfrm>
            <a:off x="457200" y="1856038"/>
            <a:ext cx="8229600" cy="3170099"/>
          </a:xfrm>
          <a:prstGeom prst="rect">
            <a:avLst/>
          </a:prstGeom>
          <a:noFill/>
        </p:spPr>
        <p:txBody>
          <a:bodyPr wrap="square">
            <a:spAutoFit/>
          </a:bodyPr>
          <a:lstStyle/>
          <a:p>
            <a:r>
              <a:rPr lang="en-US" sz="2000" dirty="0"/>
              <a:t>Now we add all of the numbers of permutations together.</a:t>
            </a:r>
          </a:p>
          <a:p>
            <a:r>
              <a:rPr lang="en-US" sz="2000" dirty="0"/>
              <a:t>	1,413,720 + ,45,239,040 + 1,402,410,240 = 1,449,063,000</a:t>
            </a:r>
          </a:p>
          <a:p>
            <a:r>
              <a:rPr lang="en-US" sz="2000" dirty="0"/>
              <a:t>Therefore, there are a total of </a:t>
            </a:r>
            <a:r>
              <a:rPr lang="en-US" sz="2000" dirty="0">
                <a:latin typeface="Cambria Math"/>
              </a:rPr>
              <a:t>1,449,063,000</a:t>
            </a:r>
            <a:r>
              <a:rPr lang="en-US" sz="2000" dirty="0"/>
              <a:t> different possibilities for the password if each character can only be used once. Imagine how many possibilities there would be if the password could use up to </a:t>
            </a:r>
            <a:r>
              <a:rPr lang="en-US" sz="2000" dirty="0">
                <a:latin typeface="Cambria Math"/>
              </a:rPr>
              <a:t>9</a:t>
            </a:r>
            <a:r>
              <a:rPr lang="en-US" sz="2000" dirty="0"/>
              <a:t> or </a:t>
            </a:r>
            <a:r>
              <a:rPr lang="en-US" sz="2000" dirty="0">
                <a:latin typeface="Cambria Math"/>
              </a:rPr>
              <a:t>10</a:t>
            </a:r>
            <a:r>
              <a:rPr lang="en-US" sz="2000" dirty="0"/>
              <a:t> characters!</a:t>
            </a:r>
          </a:p>
          <a:p>
            <a:pPr>
              <a:defRPr b="1"/>
            </a:pPr>
            <a:r>
              <a:rPr lang="en-US" sz="2000" dirty="0"/>
              <a:t>Step 2:</a:t>
            </a:r>
          </a:p>
          <a:p>
            <a:r>
              <a:rPr lang="en-US" sz="2000" dirty="0"/>
              <a:t>There are </a:t>
            </a:r>
            <a:r>
              <a:rPr lang="en-US" sz="2000" dirty="0">
                <a:latin typeface="Cambria Math"/>
              </a:rPr>
              <a:t>6</a:t>
            </a:r>
            <a:r>
              <a:rPr lang="en-US" sz="2000" dirty="0"/>
              <a:t> letters in the dog's name, Bailey. Finding the number of passwords that can be made using all of these letters requires we need to count the number of permutations of </a:t>
            </a:r>
            <a:r>
              <a:rPr lang="en-US" sz="2000" dirty="0">
                <a:latin typeface="Cambria Math"/>
              </a:rPr>
              <a:t>6</a:t>
            </a:r>
            <a:r>
              <a:rPr lang="en-US" sz="2000" dirty="0"/>
              <a:t> things from a set of </a:t>
            </a:r>
            <a:r>
              <a:rPr lang="en-US" sz="2000" dirty="0">
                <a:latin typeface="Cambria Math"/>
              </a:rPr>
              <a:t>6</a:t>
            </a:r>
            <a:r>
              <a:rPr lang="en-US" sz="2000" dirty="0"/>
              <a:t>.</a:t>
            </a:r>
          </a:p>
        </p:txBody>
      </p:sp>
      <p:pic>
        <p:nvPicPr>
          <p:cNvPr id="13" name="Picture 12" descr="6 P 6 equals 6 factorial divided by open parenthesis 6 minus 6 close parenthesis factorial equals 6 factorial equals 720">
            <a:extLst>
              <a:ext uri="{FF2B5EF4-FFF2-40B4-BE49-F238E27FC236}">
                <a16:creationId xmlns:a16="http://schemas.microsoft.com/office/drawing/2014/main" id="{0DE40086-8F06-50F1-7DC1-4AC9AF5FAA99}"/>
              </a:ext>
            </a:extLst>
          </p:cNvPr>
          <p:cNvPicPr>
            <a:picLocks noChangeAspect="1"/>
          </p:cNvPicPr>
          <p:nvPr/>
        </p:nvPicPr>
        <p:blipFill>
          <a:blip r:embed="rId3"/>
          <a:stretch>
            <a:fillRect/>
          </a:stretch>
        </p:blipFill>
        <p:spPr>
          <a:xfrm>
            <a:off x="3124200" y="4962914"/>
            <a:ext cx="2410107" cy="720000"/>
          </a:xfrm>
          <a:prstGeom prst="rect">
            <a:avLst/>
          </a:prstGeom>
        </p:spPr>
      </p:pic>
      <p:sp>
        <p:nvSpPr>
          <p:cNvPr id="10" name="TextBox 9">
            <a:extLst>
              <a:ext uri="{FF2B5EF4-FFF2-40B4-BE49-F238E27FC236}">
                <a16:creationId xmlns:a16="http://schemas.microsoft.com/office/drawing/2014/main" id="{A2E31649-8C61-9D52-2970-BAA3315C3C62}"/>
              </a:ext>
            </a:extLst>
          </p:cNvPr>
          <p:cNvSpPr txBox="1"/>
          <p:nvPr/>
        </p:nvSpPr>
        <p:spPr>
          <a:xfrm>
            <a:off x="457200" y="5619690"/>
            <a:ext cx="8229600" cy="400110"/>
          </a:xfrm>
          <a:prstGeom prst="rect">
            <a:avLst/>
          </a:prstGeom>
          <a:noFill/>
        </p:spPr>
        <p:txBody>
          <a:bodyPr wrap="square">
            <a:spAutoFit/>
          </a:bodyPr>
          <a:lstStyle/>
          <a:p>
            <a:r>
              <a:rPr lang="en-US" sz="2000" dirty="0"/>
              <a:t>So there are </a:t>
            </a:r>
            <a:r>
              <a:rPr lang="en-US" sz="2000" dirty="0">
                <a:latin typeface="Cambria Math"/>
              </a:rPr>
              <a:t>720</a:t>
            </a:r>
            <a:r>
              <a:rPr lang="en-US" sz="2000" dirty="0"/>
              <a:t> possible passwords using the </a:t>
            </a:r>
            <a:r>
              <a:rPr lang="en-US" sz="2000" dirty="0">
                <a:latin typeface="Cambria Math"/>
              </a:rPr>
              <a:t>6</a:t>
            </a:r>
            <a:r>
              <a:rPr lang="en-US" sz="2000" dirty="0"/>
              <a:t> letters in Bailey's name.</a:t>
            </a:r>
          </a:p>
        </p:txBody>
      </p:sp>
    </p:spTree>
    <p:extLst>
      <p:ext uri="{BB962C8B-B14F-4D97-AF65-F5344CB8AC3E}">
        <p14:creationId xmlns:p14="http://schemas.microsoft.com/office/powerpoint/2010/main" val="3168630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Classical Probability</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sz="2000" dirty="0"/>
              <a:t>Step 3:</a:t>
            </a:r>
          </a:p>
          <a:p>
            <a:r>
              <a:rPr sz="2000" dirty="0"/>
              <a:t>To find the probability that a randomly generated password would contain the </a:t>
            </a:r>
            <a:r>
              <a:rPr sz="2000" dirty="0">
                <a:latin typeface="Cambria Math"/>
              </a:rPr>
              <a:t>6</a:t>
            </a:r>
            <a:r>
              <a:rPr sz="2000" dirty="0"/>
              <a:t> letters from Bailey's name, we need the total number of possible passwords made from the letters in Bailey's name, which we calculated in Step 2, divided by the total number of possible passwords, which we calculated in Step 1.</a:t>
            </a:r>
          </a:p>
          <a:p>
            <a:r>
              <a:rPr sz="2000" dirty="0"/>
              <a:t>Thus, the probability is calculated as follows.</a:t>
            </a:r>
          </a:p>
          <a:p>
            <a:pPr>
              <a:defRPr sz="2800"/>
            </a:pPr>
            <a:endParaRPr lang="en-US" sz="2000" dirty="0"/>
          </a:p>
          <a:p>
            <a:pPr>
              <a:defRPr sz="2800"/>
            </a:pPr>
            <a:endParaRPr lang="en-US" sz="2000" dirty="0"/>
          </a:p>
          <a:p>
            <a:pPr>
              <a:defRPr sz="2800"/>
            </a:pPr>
            <a:endParaRPr lang="en-US" sz="2000" dirty="0"/>
          </a:p>
          <a:p>
            <a:pPr>
              <a:defRPr sz="2800"/>
            </a:pPr>
            <a:endParaRPr lang="en-US" sz="2000" dirty="0"/>
          </a:p>
          <a:p>
            <a:pPr>
              <a:defRPr sz="2800"/>
            </a:pPr>
            <a:endParaRPr lang="en-US" sz="2000" dirty="0"/>
          </a:p>
          <a:p>
            <a:pPr>
              <a:defRPr sz="2800"/>
            </a:pPr>
            <a:endParaRPr lang="en-US" sz="2000" dirty="0"/>
          </a:p>
        </p:txBody>
      </p:sp>
      <p:pic>
        <p:nvPicPr>
          <p:cNvPr id="6" name="Picture 5" descr="Probability of open parenthesis Password containing the letters b, a, i, l, e, y close parenthesis equals 720 divided by 1,449,063,000 approximately equal to 0 point 0000004969">
            <a:extLst>
              <a:ext uri="{FF2B5EF4-FFF2-40B4-BE49-F238E27FC236}">
                <a16:creationId xmlns:a16="http://schemas.microsoft.com/office/drawing/2014/main" id="{F438371E-E606-15CB-CDE3-1CE951AD0B7A}"/>
              </a:ext>
            </a:extLst>
          </p:cNvPr>
          <p:cNvPicPr>
            <a:picLocks noChangeAspect="1"/>
          </p:cNvPicPr>
          <p:nvPr/>
        </p:nvPicPr>
        <p:blipFill>
          <a:blip r:embed="rId2"/>
          <a:stretch>
            <a:fillRect/>
          </a:stretch>
        </p:blipFill>
        <p:spPr>
          <a:xfrm>
            <a:off x="2057400" y="3074074"/>
            <a:ext cx="4779297" cy="1944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293BB471-8735-15DE-8A85-A829669E1119}"/>
                  </a:ext>
                </a:extLst>
              </p:cNvPr>
              <p:cNvSpPr txBox="1"/>
              <p:nvPr/>
            </p:nvSpPr>
            <p:spPr>
              <a:xfrm>
                <a:off x="457198" y="5018074"/>
                <a:ext cx="8229599" cy="1015663"/>
              </a:xfrm>
              <a:prstGeom prst="rect">
                <a:avLst/>
              </a:prstGeom>
              <a:noFill/>
            </p:spPr>
            <p:txBody>
              <a:bodyPr wrap="square">
                <a:spAutoFit/>
              </a:bodyPr>
              <a:lstStyle/>
              <a:p>
                <a:pPr>
                  <a:defRPr sz="2800"/>
                </a:pPr>
                <a:r>
                  <a:rPr lang="en-US" sz="2000" dirty="0"/>
                  <a:t>Therefore, the probability that the computer randomly sets the password to contain the letters in the dog's name is approximately </a:t>
                </a:r>
                <a14:m>
                  <m:oMath xmlns:m="http://schemas.openxmlformats.org/officeDocument/2006/math">
                    <m:r>
                      <a:rPr lang="en-US" sz="2000">
                        <a:latin typeface="Cambria Math" panose="02040503050406030204" pitchFamily="18" charset="0"/>
                      </a:rPr>
                      <m:t>0.00005%</m:t>
                    </m:r>
                  </m:oMath>
                </a14:m>
                <a:r>
                  <a:rPr lang="en-US" sz="2000" dirty="0"/>
                  <a:t>, an extremely unlikely possibility.</a:t>
                </a:r>
              </a:p>
            </p:txBody>
          </p:sp>
        </mc:Choice>
        <mc:Fallback xmlns="">
          <p:sp>
            <p:nvSpPr>
              <p:cNvPr id="8" name="TextBox 7">
                <a:extLst>
                  <a:ext uri="{FF2B5EF4-FFF2-40B4-BE49-F238E27FC236}">
                    <a16:creationId xmlns:a16="http://schemas.microsoft.com/office/drawing/2014/main" id="{293BB471-8735-15DE-8A85-A829669E1119}"/>
                  </a:ext>
                </a:extLst>
              </p:cNvPr>
              <p:cNvSpPr txBox="1">
                <a:spLocks noRot="1" noChangeAspect="1" noMove="1" noResize="1" noEditPoints="1" noAdjustHandles="1" noChangeArrowheads="1" noChangeShapeType="1" noTextEdit="1"/>
              </p:cNvSpPr>
              <p:nvPr/>
            </p:nvSpPr>
            <p:spPr>
              <a:xfrm>
                <a:off x="457198" y="5018074"/>
                <a:ext cx="8229599" cy="1015663"/>
              </a:xfrm>
              <a:prstGeom prst="rect">
                <a:avLst/>
              </a:prstGeom>
              <a:blipFill>
                <a:blip r:embed="rId3"/>
                <a:stretch>
                  <a:fillRect l="-741" t="-2994" b="-9581"/>
                </a:stretch>
              </a:blipFill>
            </p:spPr>
            <p:txBody>
              <a:bodyPr/>
              <a:lstStyle/>
              <a:p>
                <a:r>
                  <a:rPr lang="en-IN">
                    <a:noFill/>
                  </a:rPr>
                  <a:t> </a:t>
                </a:r>
              </a:p>
            </p:txBody>
          </p:sp>
        </mc:Fallback>
      </mc:AlternateContent>
    </p:spTree>
    <p:extLst>
      <p:ext uri="{BB962C8B-B14F-4D97-AF65-F5344CB8AC3E}">
        <p14:creationId xmlns:p14="http://schemas.microsoft.com/office/powerpoint/2010/main" val="760979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Think Back</a:t>
            </a:r>
          </a:p>
        </p:txBody>
      </p:sp>
      <p:sp>
        <p:nvSpPr>
          <p:cNvPr id="3" name="Text Placeholder 2"/>
          <p:cNvSpPr>
            <a:spLocks noGrp="1"/>
          </p:cNvSpPr>
          <p:nvPr>
            <p:ph type="body" sz="quarter" idx="10"/>
          </p:nvPr>
        </p:nvSpPr>
        <p:spPr/>
        <p:txBody>
          <a:bodyPr>
            <a:normAutofit/>
          </a:bodyPr>
          <a:lstStyle/>
          <a:p>
            <a:pPr>
              <a:defRPr sz="2800"/>
            </a:pPr>
            <a:r>
              <a:rPr sz="2800" dirty="0"/>
              <a:t>Remember that in permutations, if </a:t>
            </a:r>
            <a:r>
              <a:rPr lang="en-US" sz="2800" i="1" dirty="0"/>
              <a:t>n</a:t>
            </a:r>
            <a:r>
              <a:rPr lang="en-US" sz="2800" dirty="0"/>
              <a:t> = </a:t>
            </a:r>
            <a:r>
              <a:rPr lang="en-US" sz="2800" i="1" dirty="0"/>
              <a:t>r</a:t>
            </a:r>
            <a:r>
              <a:rPr sz="2800" dirty="0"/>
              <a:t>, then you can simply calculate </a:t>
            </a:r>
          </a:p>
        </p:txBody>
      </p:sp>
      <p:pic>
        <p:nvPicPr>
          <p:cNvPr id="6" name="Picture 5" descr="n factorial,">
            <a:extLst>
              <a:ext uri="{FF2B5EF4-FFF2-40B4-BE49-F238E27FC236}">
                <a16:creationId xmlns:a16="http://schemas.microsoft.com/office/drawing/2014/main" id="{26A4F5EB-CC01-DA51-FFA1-D541924D7FD2}"/>
              </a:ext>
            </a:extLst>
          </p:cNvPr>
          <p:cNvPicPr>
            <a:picLocks noChangeAspect="1"/>
          </p:cNvPicPr>
          <p:nvPr/>
        </p:nvPicPr>
        <p:blipFill>
          <a:blip r:embed="rId2"/>
          <a:stretch>
            <a:fillRect/>
          </a:stretch>
        </p:blipFill>
        <p:spPr>
          <a:xfrm>
            <a:off x="2895600" y="1600200"/>
            <a:ext cx="438811" cy="396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Complement</a:t>
            </a:r>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complement</a:t>
            </a:r>
            <a:r>
              <a:rPr sz="2800" dirty="0"/>
              <a:t> of event </a:t>
            </a:r>
            <a:r>
              <a:rPr lang="en-US" sz="2800" i="1" dirty="0"/>
              <a:t>E</a:t>
            </a:r>
            <a:r>
              <a:rPr sz="2800" dirty="0"/>
              <a:t>, denoted by </a:t>
            </a:r>
            <a:endParaRPr lang="en-US" sz="2800" dirty="0"/>
          </a:p>
          <a:p>
            <a:pPr>
              <a:defRPr sz="2800"/>
            </a:pPr>
            <a:endParaRPr sz="2800" dirty="0"/>
          </a:p>
          <a:p>
            <a:endParaRPr sz="2800" dirty="0"/>
          </a:p>
        </p:txBody>
      </p:sp>
      <p:pic>
        <p:nvPicPr>
          <p:cNvPr id="10" name="Picture 9" descr="E raised to the power of c">
            <a:extLst>
              <a:ext uri="{FF2B5EF4-FFF2-40B4-BE49-F238E27FC236}">
                <a16:creationId xmlns:a16="http://schemas.microsoft.com/office/drawing/2014/main" id="{011E507C-81FB-B330-29BE-12E2F8A24D6D}"/>
              </a:ext>
            </a:extLst>
          </p:cNvPr>
          <p:cNvPicPr>
            <a:picLocks noChangeAspect="1"/>
          </p:cNvPicPr>
          <p:nvPr/>
        </p:nvPicPr>
        <p:blipFill>
          <a:blip r:embed="rId2"/>
          <a:stretch>
            <a:fillRect/>
          </a:stretch>
        </p:blipFill>
        <p:spPr>
          <a:xfrm>
            <a:off x="6400800" y="1143000"/>
            <a:ext cx="428625" cy="419100"/>
          </a:xfrm>
          <a:prstGeom prst="rect">
            <a:avLst/>
          </a:prstGeom>
        </p:spPr>
      </p:pic>
      <p:sp>
        <p:nvSpPr>
          <p:cNvPr id="12" name="TextBox 11">
            <a:extLst>
              <a:ext uri="{FF2B5EF4-FFF2-40B4-BE49-F238E27FC236}">
                <a16:creationId xmlns:a16="http://schemas.microsoft.com/office/drawing/2014/main" id="{D17A6B76-6927-894F-7626-B8649409D039}"/>
              </a:ext>
            </a:extLst>
          </p:cNvPr>
          <p:cNvSpPr txBox="1"/>
          <p:nvPr/>
        </p:nvSpPr>
        <p:spPr>
          <a:xfrm>
            <a:off x="6781800" y="1107141"/>
            <a:ext cx="1752600" cy="523220"/>
          </a:xfrm>
          <a:prstGeom prst="rect">
            <a:avLst/>
          </a:prstGeom>
          <a:noFill/>
        </p:spPr>
        <p:txBody>
          <a:bodyPr wrap="square">
            <a:spAutoFit/>
          </a:bodyPr>
          <a:lstStyle/>
          <a:p>
            <a:r>
              <a:rPr lang="en-IN" sz="2800" dirty="0">
                <a:solidFill>
                  <a:srgbClr val="000000"/>
                </a:solidFill>
              </a:rPr>
              <a:t>consists of</a:t>
            </a:r>
          </a:p>
        </p:txBody>
      </p:sp>
      <p:sp>
        <p:nvSpPr>
          <p:cNvPr id="14" name="TextBox 13">
            <a:extLst>
              <a:ext uri="{FF2B5EF4-FFF2-40B4-BE49-F238E27FC236}">
                <a16:creationId xmlns:a16="http://schemas.microsoft.com/office/drawing/2014/main" id="{C1195666-D880-926D-BA02-FEFC74C26296}"/>
              </a:ext>
            </a:extLst>
          </p:cNvPr>
          <p:cNvSpPr txBox="1"/>
          <p:nvPr/>
        </p:nvSpPr>
        <p:spPr>
          <a:xfrm>
            <a:off x="475128" y="1562100"/>
            <a:ext cx="8059271" cy="954107"/>
          </a:xfrm>
          <a:prstGeom prst="rect">
            <a:avLst/>
          </a:prstGeom>
          <a:noFill/>
        </p:spPr>
        <p:txBody>
          <a:bodyPr wrap="square">
            <a:spAutoFit/>
          </a:bodyPr>
          <a:lstStyle/>
          <a:p>
            <a:r>
              <a:rPr lang="en-US" sz="2800" dirty="0">
                <a:solidFill>
                  <a:srgbClr val="000000"/>
                </a:solidFill>
              </a:rPr>
              <a:t>all outcomes in the sample space that are not in event </a:t>
            </a:r>
            <a:r>
              <a:rPr lang="en-US" sz="2800" i="1" dirty="0">
                <a:solidFill>
                  <a:srgbClr val="000000"/>
                </a:solidFill>
              </a:rPr>
              <a:t>E</a:t>
            </a:r>
            <a:r>
              <a:rPr lang="en-US" sz="2800" dirty="0">
                <a:solidFill>
                  <a:srgbClr val="000000"/>
                </a:solidFill>
              </a:rPr>
              <a:t>.</a:t>
            </a:r>
            <a:endParaRPr lang="en-IN" sz="280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Finding the Complement of an Event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Describe the complement for each of the following events.</a:t>
            </a:r>
          </a:p>
          <a:p>
            <a:pPr marL="538163" indent="-538163">
              <a:defRPr sz="2800"/>
            </a:pPr>
            <a:r>
              <a:rPr lang="en-US" dirty="0"/>
              <a:t>a.</a:t>
            </a:r>
            <a:r>
              <a:rPr dirty="0"/>
              <a:t>​</a:t>
            </a:r>
            <a:r>
              <a:rPr lang="en-US" dirty="0"/>
              <a:t>	</a:t>
            </a:r>
            <a:r>
              <a:rPr sz="2800" dirty="0"/>
              <a:t>Choosing a vowel (a, e, </a:t>
            </a:r>
            <a:r>
              <a:rPr sz="2800" dirty="0" err="1"/>
              <a:t>i</a:t>
            </a:r>
            <a:r>
              <a:rPr sz="2800" dirty="0"/>
              <a:t>, o, u) from the English alphabet.</a:t>
            </a:r>
          </a:p>
          <a:p>
            <a:pPr marL="538163" indent="-538163">
              <a:defRPr sz="2800"/>
            </a:pPr>
            <a:r>
              <a:rPr lang="en-US" dirty="0"/>
              <a:t>b.</a:t>
            </a:r>
            <a:r>
              <a:rPr dirty="0"/>
              <a:t>​</a:t>
            </a:r>
            <a:r>
              <a:rPr lang="en-US" dirty="0"/>
              <a:t>	</a:t>
            </a:r>
            <a:r>
              <a:rPr sz="2800" dirty="0"/>
              <a:t>Choosing a number that doesn't end in </a:t>
            </a:r>
            <a:r>
              <a:rPr sz="2800" dirty="0">
                <a:latin typeface="Cambria Math"/>
              </a:rPr>
              <a:t>1</a:t>
            </a:r>
            <a:r>
              <a:rPr sz="2800" dirty="0"/>
              <a:t> from all positive two-digit whole numbers.</a:t>
            </a:r>
          </a:p>
          <a:p>
            <a:pPr marL="538163" indent="-538163">
              <a:defRPr sz="2800"/>
            </a:pPr>
            <a:r>
              <a:rPr lang="en-US" dirty="0"/>
              <a:t>c.</a:t>
            </a:r>
            <a:r>
              <a:rPr dirty="0"/>
              <a:t>​</a:t>
            </a:r>
            <a:r>
              <a:rPr lang="en-US" dirty="0"/>
              <a:t>	</a:t>
            </a:r>
            <a:r>
              <a:rPr sz="2800" dirty="0"/>
              <a:t>From a class of </a:t>
            </a:r>
            <a:r>
              <a:rPr sz="2800" dirty="0">
                <a:latin typeface="Cambria Math"/>
              </a:rPr>
              <a:t>52</a:t>
            </a:r>
            <a:r>
              <a:rPr sz="2800" dirty="0"/>
              <a:t> students, choosing a student who is over </a:t>
            </a:r>
            <a:r>
              <a:rPr sz="2800" dirty="0">
                <a:latin typeface="Cambria Math"/>
              </a:rPr>
              <a:t>21</a:t>
            </a:r>
            <a:r>
              <a:rPr sz="2800" dirty="0"/>
              <a:t> years old.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Finding the Complement of an Event</a:t>
            </a:r>
            <a:r>
              <a:rPr lang="en-US" dirty="0"/>
              <a:t>—Slide 2</a:t>
            </a:r>
            <a:endParaRPr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marL="538163" indent="-538163">
              <a:defRPr sz="2800"/>
            </a:pPr>
            <a:r>
              <a:rPr lang="en-US" dirty="0"/>
              <a:t>a.</a:t>
            </a:r>
            <a:r>
              <a:rPr dirty="0"/>
              <a:t>​</a:t>
            </a:r>
            <a:r>
              <a:rPr lang="en-US" dirty="0"/>
              <a:t>	</a:t>
            </a:r>
            <a:r>
              <a:rPr sz="2800" dirty="0"/>
              <a:t>The English alphabet contains </a:t>
            </a:r>
            <a:r>
              <a:rPr sz="2800" dirty="0">
                <a:latin typeface="Cambria Math"/>
              </a:rPr>
              <a:t>26</a:t>
            </a:r>
            <a:r>
              <a:rPr sz="2800" dirty="0"/>
              <a:t> letters, </a:t>
            </a:r>
            <a:r>
              <a:rPr sz="2800" dirty="0">
                <a:latin typeface="Cambria Math"/>
              </a:rPr>
              <a:t>5</a:t>
            </a:r>
            <a:r>
              <a:rPr sz="2800" dirty="0"/>
              <a:t> of which are vowels (a, e, </a:t>
            </a:r>
            <a:r>
              <a:rPr sz="2800" dirty="0" err="1"/>
              <a:t>i</a:t>
            </a:r>
            <a:r>
              <a:rPr sz="2800" dirty="0"/>
              <a:t>, o, u). Since the </a:t>
            </a:r>
            <a:r>
              <a:rPr sz="2800" dirty="0">
                <a:latin typeface="Cambria Math"/>
              </a:rPr>
              <a:t>5</a:t>
            </a:r>
            <a:r>
              <a:rPr sz="2800" dirty="0"/>
              <a:t> vowels are contained in the event, the set of remaining </a:t>
            </a:r>
            <a:r>
              <a:rPr sz="2800" dirty="0">
                <a:latin typeface="Cambria Math"/>
              </a:rPr>
              <a:t>21</a:t>
            </a:r>
            <a:r>
              <a:rPr sz="2800" dirty="0"/>
              <a:t> letters (consonants) are the complement.</a:t>
            </a:r>
          </a:p>
          <a:p>
            <a:pPr marL="538163" indent="-538163">
              <a:defRPr sz="2800"/>
            </a:pPr>
            <a:r>
              <a:rPr lang="en-US" dirty="0"/>
              <a:t>b.</a:t>
            </a:r>
            <a:r>
              <a:rPr dirty="0"/>
              <a:t>​</a:t>
            </a:r>
            <a:r>
              <a:rPr lang="en-US" dirty="0"/>
              <a:t>	</a:t>
            </a:r>
            <a:r>
              <a:rPr sz="2800" dirty="0"/>
              <a:t>The set of all positive two-digit whole numbers includes the numbers </a:t>
            </a:r>
            <a:r>
              <a:rPr sz="2800" dirty="0">
                <a:latin typeface="Cambria Math"/>
              </a:rPr>
              <a:t>10</a:t>
            </a:r>
            <a:r>
              <a:rPr sz="2800" dirty="0"/>
              <a:t> through </a:t>
            </a:r>
            <a:r>
              <a:rPr sz="2800" dirty="0">
                <a:latin typeface="Cambria Math"/>
              </a:rPr>
              <a:t>99</a:t>
            </a:r>
            <a:r>
              <a:rPr sz="2800" dirty="0"/>
              <a:t>. The complement of the event contains all two-digit numbers that do end in </a:t>
            </a:r>
            <a:r>
              <a:rPr sz="2800" dirty="0">
                <a:latin typeface="Cambria Math"/>
              </a:rPr>
              <a:t>1</a:t>
            </a:r>
            <a:r>
              <a:rPr sz="2800" dirty="0"/>
              <a:t> (that is, </a:t>
            </a:r>
            <a:r>
              <a:rPr sz="2800" dirty="0">
                <a:latin typeface="Cambria Math"/>
              </a:rPr>
              <a:t>11</a:t>
            </a:r>
            <a:r>
              <a:rPr sz="2800" dirty="0"/>
              <a:t>, </a:t>
            </a:r>
            <a:r>
              <a:rPr sz="2800" dirty="0">
                <a:latin typeface="Cambria Math"/>
              </a:rPr>
              <a:t>21</a:t>
            </a:r>
            <a:r>
              <a:rPr sz="2800" dirty="0"/>
              <a:t>, </a:t>
            </a:r>
            <a:r>
              <a:rPr sz="2800" dirty="0">
                <a:latin typeface="Cambria Math"/>
              </a:rPr>
              <a:t>31</a:t>
            </a:r>
            <a:r>
              <a:rPr sz="2800" dirty="0"/>
              <a:t>, </a:t>
            </a:r>
            <a:r>
              <a:rPr sz="2800" dirty="0">
                <a:latin typeface="Cambria Math"/>
              </a:rPr>
              <a:t>41</a:t>
            </a:r>
            <a:r>
              <a:rPr sz="2800" dirty="0"/>
              <a:t>, </a:t>
            </a:r>
            <a:r>
              <a:rPr sz="2800" dirty="0">
                <a:latin typeface="Cambria Math"/>
              </a:rPr>
              <a:t>51</a:t>
            </a:r>
            <a:r>
              <a:rPr sz="2800" dirty="0"/>
              <a:t>, </a:t>
            </a:r>
            <a:r>
              <a:rPr sz="2800" dirty="0">
                <a:latin typeface="Cambria Math"/>
              </a:rPr>
              <a:t>61</a:t>
            </a:r>
            <a:r>
              <a:rPr sz="2800" dirty="0"/>
              <a:t>, </a:t>
            </a:r>
            <a:r>
              <a:rPr sz="2800" dirty="0">
                <a:latin typeface="Cambria Math"/>
              </a:rPr>
              <a:t>71</a:t>
            </a:r>
            <a:r>
              <a:rPr sz="2800" dirty="0"/>
              <a:t>, </a:t>
            </a:r>
            <a:r>
              <a:rPr sz="2800" dirty="0">
                <a:latin typeface="Cambria Math"/>
              </a:rPr>
              <a:t>81</a:t>
            </a:r>
            <a:r>
              <a:rPr sz="2800" dirty="0"/>
              <a:t>, and </a:t>
            </a:r>
            <a:r>
              <a:rPr sz="2800" dirty="0">
                <a:latin typeface="Cambria Math"/>
              </a:rPr>
              <a:t>91</a:t>
            </a:r>
            <a:r>
              <a:rPr sz="2800" dirty="0"/>
              <a:t>).</a:t>
            </a:r>
          </a:p>
          <a:p>
            <a:pPr marL="538163" indent="-538163">
              <a:defRPr sz="2800"/>
            </a:pPr>
            <a:r>
              <a:rPr lang="en-US" dirty="0"/>
              <a:t>c.</a:t>
            </a:r>
            <a:r>
              <a:rPr dirty="0"/>
              <a:t>​</a:t>
            </a:r>
            <a:r>
              <a:rPr lang="en-US" dirty="0"/>
              <a:t>	</a:t>
            </a:r>
            <a:r>
              <a:rPr sz="2800" dirty="0"/>
              <a:t>The complement consists of the students in the class who are </a:t>
            </a:r>
            <a:r>
              <a:rPr sz="2800" dirty="0">
                <a:latin typeface="Cambria Math"/>
              </a:rPr>
              <a:t>21</a:t>
            </a:r>
            <a:r>
              <a:rPr sz="2800" dirty="0"/>
              <a:t> years old or younger.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Classical Probability Using Combinations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20000"/>
              </a:bodyPr>
              <a:lstStyle/>
              <a:p>
                <a:r>
                  <a:rPr sz="2800" dirty="0"/>
                  <a:t>Suppose that as one of the </a:t>
                </a:r>
                <a:r>
                  <a:rPr sz="2800" dirty="0">
                    <a:latin typeface="Cambria Math"/>
                  </a:rPr>
                  <a:t>20</a:t>
                </a:r>
                <a:r>
                  <a:rPr sz="2800" dirty="0"/>
                  <a:t> graduate students in the physics department, you have a chance of being selected for one of the three student spots for a conference trip to Cancun. If the names of all the graduate students are put in a hat and three are drawn, what is the probability that you and your two friends, Leonard and Sheldon, end up being chosen?</a:t>
                </a:r>
                <a:endParaRPr lang="en-US" sz="2800" dirty="0"/>
              </a:p>
              <a:p>
                <a:r>
                  <a:rPr lang="en-US" sz="2800" b="1" dirty="0"/>
                  <a:t>Solution</a:t>
                </a:r>
              </a:p>
              <a:p>
                <a:pPr>
                  <a:defRPr sz="2800"/>
                </a:pPr>
                <a:r>
                  <a:rPr lang="en-US" sz="2800" dirty="0"/>
                  <a:t>The first thing we need to do is count the number of ways that the three student spots on the trip can be filled. Because the order in which the students are chosen is not specified to be important, we can count the outcomes using the combination formula. We are choosing </a:t>
                </a:r>
                <a:r>
                  <a:rPr lang="en-US" sz="2800" dirty="0">
                    <a:latin typeface="Cambria Math"/>
                  </a:rPr>
                  <a:t>3</a:t>
                </a:r>
                <a:r>
                  <a:rPr lang="en-US" sz="2800" dirty="0"/>
                  <a:t> students from the </a:t>
                </a:r>
                <a:r>
                  <a:rPr lang="en-US" sz="2800" dirty="0">
                    <a:latin typeface="Cambria Math"/>
                  </a:rPr>
                  <a:t>20</a:t>
                </a:r>
                <a:r>
                  <a:rPr lang="en-US" sz="2800" dirty="0"/>
                  <a:t> eligible graduate students. Thus, </a:t>
                </a:r>
                <a:r>
                  <a:rPr lang="en-US" sz="2800" i="1" dirty="0"/>
                  <a:t>n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20</m:t>
                    </m:r>
                  </m:oMath>
                </a14:m>
                <a:r>
                  <a:rPr lang="en-US" sz="2800" dirty="0"/>
                  <a:t> and </a:t>
                </a:r>
                <a:r>
                  <a:rPr lang="en-US" sz="2800" i="1" dirty="0"/>
                  <a:t>r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3</m:t>
                    </m:r>
                  </m:oMath>
                </a14:m>
                <a:r>
                  <a:rPr lang="en-US" sz="2800" dirty="0"/>
                  <a:t>. The number of combinations of </a:t>
                </a:r>
                <a:r>
                  <a:rPr lang="en-US" sz="2800" dirty="0">
                    <a:latin typeface="Cambria Math"/>
                  </a:rPr>
                  <a:t>3</a:t>
                </a:r>
                <a:r>
                  <a:rPr lang="en-US" sz="2800" dirty="0"/>
                  <a:t> things from a group of </a:t>
                </a:r>
                <a:r>
                  <a:rPr lang="en-US" sz="2800" dirty="0">
                    <a:latin typeface="Cambria Math"/>
                  </a:rPr>
                  <a:t>20</a:t>
                </a:r>
                <a:r>
                  <a:rPr lang="en-US" sz="2800" dirty="0"/>
                  <a:t> is calculated as follows.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2577" r="-1556"/>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pPr>
              <a:defRPr sz="2800"/>
            </a:pPr>
            <a:r>
              <a:rPr sz="2800" dirty="0"/>
              <a:t>Let the event </a:t>
            </a:r>
            <a:r>
              <a:rPr lang="en-US" sz="2800" i="1" dirty="0"/>
              <a:t>E</a:t>
            </a:r>
            <a:r>
              <a:rPr sz="2800" dirty="0"/>
              <a:t> be an odd sum when a pair of dice is rolled. For each of the following, determine if the outcome could be in the complement of </a:t>
            </a:r>
            <a:r>
              <a:rPr lang="en-US" sz="2800" i="1" dirty="0"/>
              <a:t>E</a:t>
            </a:r>
            <a:r>
              <a:rPr sz="2800" dirty="0"/>
              <a:t>.</a:t>
            </a:r>
          </a:p>
          <a:p>
            <a:pPr marL="538163" indent="-538163">
              <a:defRPr sz="2800"/>
            </a:pPr>
            <a:r>
              <a:rPr lang="en-US" dirty="0"/>
              <a:t>a.</a:t>
            </a:r>
            <a:r>
              <a:rPr dirty="0"/>
              <a:t>​</a:t>
            </a:r>
            <a:r>
              <a:rPr lang="en-US" dirty="0"/>
              <a:t>	</a:t>
            </a:r>
            <a:r>
              <a:rPr sz="2800" dirty="0"/>
              <a:t>A sum greater than </a:t>
            </a:r>
            <a:r>
              <a:rPr sz="2800" dirty="0">
                <a:latin typeface="Cambria Math"/>
              </a:rPr>
              <a:t>8</a:t>
            </a:r>
          </a:p>
          <a:p>
            <a:pPr marL="538163" indent="-538163">
              <a:defRPr sz="2800"/>
            </a:pPr>
            <a:r>
              <a:rPr lang="en-US" dirty="0"/>
              <a:t>b.</a:t>
            </a:r>
            <a:r>
              <a:rPr dirty="0"/>
              <a:t>​</a:t>
            </a:r>
            <a:r>
              <a:rPr lang="en-US" dirty="0"/>
              <a:t>	</a:t>
            </a:r>
            <a:r>
              <a:rPr sz="2800" dirty="0"/>
              <a:t>A sum that is an even number</a:t>
            </a:r>
          </a:p>
          <a:p>
            <a:pPr marL="538163" indent="-538163">
              <a:defRPr sz="2800"/>
            </a:pPr>
            <a:r>
              <a:rPr lang="en-US" dirty="0"/>
              <a:t>c.</a:t>
            </a:r>
            <a:r>
              <a:rPr dirty="0"/>
              <a:t>​</a:t>
            </a:r>
            <a:r>
              <a:rPr lang="en-US" dirty="0"/>
              <a:t>	</a:t>
            </a:r>
            <a:r>
              <a:rPr sz="2800" dirty="0"/>
              <a:t>A sum less than </a:t>
            </a:r>
            <a:r>
              <a:rPr sz="2800" dirty="0">
                <a:latin typeface="Cambria Math"/>
              </a:rPr>
              <a:t>5</a:t>
            </a:r>
          </a:p>
          <a:p>
            <a:pPr marL="538163" indent="-538163">
              <a:defRPr sz="2800"/>
            </a:pPr>
            <a:r>
              <a:rPr lang="en-US" dirty="0"/>
              <a:t>d.</a:t>
            </a:r>
            <a:r>
              <a:rPr dirty="0"/>
              <a:t>​</a:t>
            </a:r>
            <a:r>
              <a:rPr lang="en-US" dirty="0"/>
              <a:t>	</a:t>
            </a:r>
            <a:r>
              <a:rPr sz="2800" dirty="0"/>
              <a:t>A sum that is a multiple of </a:t>
            </a:r>
            <a:r>
              <a:rPr sz="2800" dirty="0">
                <a:latin typeface="Cambria Math"/>
              </a:rPr>
              <a:t>3</a:t>
            </a:r>
          </a:p>
          <a:p>
            <a:pPr marL="538163" indent="-538163">
              <a:defRPr sz="2800"/>
            </a:pPr>
            <a:r>
              <a:rPr lang="en-US" dirty="0"/>
              <a:t>e.</a:t>
            </a:r>
            <a:r>
              <a:rPr dirty="0"/>
              <a:t>​</a:t>
            </a:r>
            <a:r>
              <a:rPr lang="en-US" dirty="0"/>
              <a:t>	</a:t>
            </a:r>
            <a:r>
              <a:rPr sz="2800" dirty="0"/>
              <a:t>All of the above</a:t>
            </a:r>
            <a:endParaRPr lang="en-US" sz="2800" dirty="0"/>
          </a:p>
          <a:p>
            <a:pPr>
              <a:defRPr sz="2800"/>
            </a:pPr>
            <a:endParaRPr sz="2800" dirty="0"/>
          </a:p>
          <a:p>
            <a:r>
              <a:rPr sz="2800" dirty="0"/>
              <a:t>Answer: e</a:t>
            </a:r>
          </a:p>
        </p:txBody>
      </p:sp>
    </p:spTree>
    <p:extLst>
      <p:ext uri="{BB962C8B-B14F-4D97-AF65-F5344CB8AC3E}">
        <p14:creationId xmlns:p14="http://schemas.microsoft.com/office/powerpoint/2010/main" val="3114169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endParaRPr dirty="0"/>
          </a:p>
          <a:p>
            <a:pPr>
              <a:defRPr sz="2800"/>
            </a:pPr>
            <a:endParaRPr lang="en-US" sz="2800" dirty="0"/>
          </a:p>
          <a:p>
            <a:pPr>
              <a:defRPr sz="2800"/>
            </a:pPr>
            <a:r>
              <a:rPr lang="en-US" sz="2800" dirty="0"/>
              <a:t>			 </a:t>
            </a:r>
          </a:p>
        </p:txBody>
      </p:sp>
      <p:pic>
        <p:nvPicPr>
          <p:cNvPr id="9" name="Picture 8" descr="E plus E complement equals S">
            <a:extLst>
              <a:ext uri="{FF2B5EF4-FFF2-40B4-BE49-F238E27FC236}">
                <a16:creationId xmlns:a16="http://schemas.microsoft.com/office/drawing/2014/main" id="{56265D48-64D6-07FF-B0A7-FEAC9E325053}"/>
              </a:ext>
            </a:extLst>
          </p:cNvPr>
          <p:cNvPicPr>
            <a:picLocks noChangeAspect="1"/>
          </p:cNvPicPr>
          <p:nvPr/>
        </p:nvPicPr>
        <p:blipFill>
          <a:blip r:embed="rId2"/>
          <a:stretch>
            <a:fillRect/>
          </a:stretch>
        </p:blipFill>
        <p:spPr>
          <a:xfrm>
            <a:off x="3657600" y="1082078"/>
            <a:ext cx="1596000" cy="468000"/>
          </a:xfrm>
          <a:prstGeom prst="rect">
            <a:avLst/>
          </a:prstGeom>
        </p:spPr>
      </p:pic>
      <p:sp>
        <p:nvSpPr>
          <p:cNvPr id="11" name="TextBox 10">
            <a:extLst>
              <a:ext uri="{FF2B5EF4-FFF2-40B4-BE49-F238E27FC236}">
                <a16:creationId xmlns:a16="http://schemas.microsoft.com/office/drawing/2014/main" id="{313C087B-C950-1B0A-BDE9-69DD9EED009E}"/>
              </a:ext>
            </a:extLst>
          </p:cNvPr>
          <p:cNvSpPr txBox="1"/>
          <p:nvPr/>
        </p:nvSpPr>
        <p:spPr>
          <a:xfrm>
            <a:off x="457200" y="1676400"/>
            <a:ext cx="8001000" cy="492443"/>
          </a:xfrm>
          <a:prstGeom prst="rect">
            <a:avLst/>
          </a:prstGeom>
          <a:noFill/>
        </p:spPr>
        <p:txBody>
          <a:bodyPr wrap="square">
            <a:spAutoFit/>
          </a:bodyPr>
          <a:lstStyle/>
          <a:p>
            <a:r>
              <a:rPr lang="en-US" sz="2600" dirty="0"/>
              <a:t>That is, the outcomes in the event </a:t>
            </a:r>
            <a:r>
              <a:rPr lang="en-US" sz="2600" i="1" dirty="0"/>
              <a:t>E</a:t>
            </a:r>
            <a:r>
              <a:rPr lang="en-US" sz="2600" dirty="0"/>
              <a:t> plus the outcomes</a:t>
            </a:r>
            <a:endParaRPr lang="en-IN" sz="2600" dirty="0"/>
          </a:p>
        </p:txBody>
      </p:sp>
      <p:sp>
        <p:nvSpPr>
          <p:cNvPr id="13" name="TextBox 12">
            <a:extLst>
              <a:ext uri="{FF2B5EF4-FFF2-40B4-BE49-F238E27FC236}">
                <a16:creationId xmlns:a16="http://schemas.microsoft.com/office/drawing/2014/main" id="{A7B50466-FF14-DF7F-91B5-F7A060EB06D9}"/>
              </a:ext>
            </a:extLst>
          </p:cNvPr>
          <p:cNvSpPr txBox="1"/>
          <p:nvPr/>
        </p:nvSpPr>
        <p:spPr>
          <a:xfrm>
            <a:off x="459441" y="2082900"/>
            <a:ext cx="2790265" cy="492443"/>
          </a:xfrm>
          <a:prstGeom prst="rect">
            <a:avLst/>
          </a:prstGeom>
          <a:noFill/>
        </p:spPr>
        <p:txBody>
          <a:bodyPr wrap="square">
            <a:spAutoFit/>
          </a:bodyPr>
          <a:lstStyle/>
          <a:p>
            <a:r>
              <a:rPr lang="en-IN" sz="2600" dirty="0"/>
              <a:t>in the complement</a:t>
            </a:r>
          </a:p>
        </p:txBody>
      </p:sp>
      <p:pic>
        <p:nvPicPr>
          <p:cNvPr id="6" name="Picture 5" descr="E raised to the power of c">
            <a:extLst>
              <a:ext uri="{FF2B5EF4-FFF2-40B4-BE49-F238E27FC236}">
                <a16:creationId xmlns:a16="http://schemas.microsoft.com/office/drawing/2014/main" id="{53C5CA57-3A7C-D464-B057-7B381A063789}"/>
              </a:ext>
            </a:extLst>
          </p:cNvPr>
          <p:cNvPicPr>
            <a:picLocks noChangeAspect="1"/>
          </p:cNvPicPr>
          <p:nvPr/>
        </p:nvPicPr>
        <p:blipFill>
          <a:blip r:embed="rId3"/>
          <a:stretch>
            <a:fillRect/>
          </a:stretch>
        </p:blipFill>
        <p:spPr>
          <a:xfrm>
            <a:off x="3249706" y="2052796"/>
            <a:ext cx="386527" cy="432000"/>
          </a:xfrm>
          <a:prstGeom prst="rect">
            <a:avLst/>
          </a:prstGeom>
        </p:spPr>
      </p:pic>
      <p:sp>
        <p:nvSpPr>
          <p:cNvPr id="15" name="TextBox 14">
            <a:extLst>
              <a:ext uri="{FF2B5EF4-FFF2-40B4-BE49-F238E27FC236}">
                <a16:creationId xmlns:a16="http://schemas.microsoft.com/office/drawing/2014/main" id="{0F7465F6-0910-BFBA-E66E-99799C7538AD}"/>
              </a:ext>
            </a:extLst>
          </p:cNvPr>
          <p:cNvSpPr txBox="1"/>
          <p:nvPr/>
        </p:nvSpPr>
        <p:spPr>
          <a:xfrm>
            <a:off x="3565189" y="2044739"/>
            <a:ext cx="4419600" cy="492443"/>
          </a:xfrm>
          <a:prstGeom prst="rect">
            <a:avLst/>
          </a:prstGeom>
          <a:noFill/>
        </p:spPr>
        <p:txBody>
          <a:bodyPr wrap="square">
            <a:spAutoFit/>
          </a:bodyPr>
          <a:lstStyle/>
          <a:p>
            <a:r>
              <a:rPr lang="en-US" sz="2600" dirty="0"/>
              <a:t>equal the entire possible set of</a:t>
            </a:r>
            <a:endParaRPr lang="en-IN" sz="2600" dirty="0"/>
          </a:p>
        </p:txBody>
      </p:sp>
      <p:sp>
        <p:nvSpPr>
          <p:cNvPr id="17" name="TextBox 16">
            <a:extLst>
              <a:ext uri="{FF2B5EF4-FFF2-40B4-BE49-F238E27FC236}">
                <a16:creationId xmlns:a16="http://schemas.microsoft.com/office/drawing/2014/main" id="{C5F1774F-DA25-0F38-DA16-F373FD10D913}"/>
              </a:ext>
            </a:extLst>
          </p:cNvPr>
          <p:cNvSpPr txBox="1"/>
          <p:nvPr/>
        </p:nvSpPr>
        <p:spPr>
          <a:xfrm>
            <a:off x="457200" y="2479357"/>
            <a:ext cx="5715000" cy="492443"/>
          </a:xfrm>
          <a:prstGeom prst="rect">
            <a:avLst/>
          </a:prstGeom>
          <a:noFill/>
        </p:spPr>
        <p:txBody>
          <a:bodyPr wrap="square">
            <a:spAutoFit/>
          </a:bodyPr>
          <a:lstStyle/>
          <a:p>
            <a:pPr>
              <a:defRPr sz="2800"/>
            </a:pPr>
            <a:r>
              <a:rPr lang="en-US" sz="2600" dirty="0"/>
              <a:t>outcomes, which is the sample space </a:t>
            </a:r>
            <a:r>
              <a:rPr lang="en-US" sz="2600" i="1" dirty="0"/>
              <a:t>S</a:t>
            </a:r>
            <a:r>
              <a:rPr lang="en-US" sz="2600"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Complement Rules of Probability</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pPr>
              <a:defRPr sz="2800"/>
            </a:pPr>
            <a:endParaRPr lang="en-US" dirty="0"/>
          </a:p>
          <a:p>
            <a:pPr>
              <a:defRPr sz="2800"/>
            </a:pPr>
            <a:endParaRPr dirty="0"/>
          </a:p>
        </p:txBody>
      </p:sp>
      <p:pic>
        <p:nvPicPr>
          <p:cNvPr id="6" name="Picture 5" descr="1. Probability of open parenthesis E close parenthesis plus Probability of open parenthesis E raised to the power of c close parenthesis equals 1&#10;2. Probability of open parenthesis E close parenthesis equals 1 minus Probability of open parenthesis E raised to the power of c close parenthesis&#10;3. Probability of open parenthesis E raised to the power of c close parenthesis equals 1 minus Probability of open parenthesis E close parenthesis&#10;">
            <a:extLst>
              <a:ext uri="{FF2B5EF4-FFF2-40B4-BE49-F238E27FC236}">
                <a16:creationId xmlns:a16="http://schemas.microsoft.com/office/drawing/2014/main" id="{FC7BEEE3-4639-7B2D-8C32-52E448FEAE52}"/>
              </a:ext>
            </a:extLst>
          </p:cNvPr>
          <p:cNvPicPr>
            <a:picLocks noChangeAspect="1"/>
          </p:cNvPicPr>
          <p:nvPr/>
        </p:nvPicPr>
        <p:blipFill>
          <a:blip r:embed="rId2"/>
          <a:stretch>
            <a:fillRect/>
          </a:stretch>
        </p:blipFill>
        <p:spPr>
          <a:xfrm>
            <a:off x="609600" y="1219200"/>
            <a:ext cx="2859427" cy="1944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lang="en-US" sz="2800" dirty="0"/>
              <a:t>Some of the more common complement phrases and their opposites are as follows.</a:t>
            </a:r>
          </a:p>
          <a:p>
            <a:endParaRPr sz="2800" dirty="0"/>
          </a:p>
        </p:txBody>
      </p:sp>
      <p:graphicFrame>
        <p:nvGraphicFramePr>
          <p:cNvPr id="4" name="Table Placeholder 2" descr="All are is related to&#10;Not all are,&#10;Some are not,&#10;At least one is not&#10;Some are is related to&#10;None are&#10;Some are not is related to&#10;All are&#10;None are is related to&#10;At least one is">
            <a:extLst>
              <a:ext uri="{FF2B5EF4-FFF2-40B4-BE49-F238E27FC236}">
                <a16:creationId xmlns:a16="http://schemas.microsoft.com/office/drawing/2014/main" id="{39BBAD84-32B5-4357-9ED8-6444960400F0}"/>
              </a:ext>
            </a:extLst>
          </p:cNvPr>
          <p:cNvGraphicFramePr>
            <a:graphicFrameLocks/>
          </p:cNvGraphicFramePr>
          <p:nvPr>
            <p:extLst>
              <p:ext uri="{D42A27DB-BD31-4B8C-83A1-F6EECF244321}">
                <p14:modId xmlns:p14="http://schemas.microsoft.com/office/powerpoint/2010/main" val="885491616"/>
              </p:ext>
            </p:extLst>
          </p:nvPr>
        </p:nvGraphicFramePr>
        <p:xfrm>
          <a:off x="1066800" y="2286000"/>
          <a:ext cx="7086600" cy="2021304"/>
        </p:xfrm>
        <a:graphic>
          <a:graphicData uri="http://schemas.openxmlformats.org/drawingml/2006/table">
            <a:tbl>
              <a:tblPr firstRow="1" bandRow="1">
                <a:tableStyleId>{2D5ABB26-0587-4C30-8999-92F81FD0307C}</a:tableStyleId>
              </a:tblPr>
              <a:tblGrid>
                <a:gridCol w="2471744">
                  <a:extLst>
                    <a:ext uri="{9D8B030D-6E8A-4147-A177-3AD203B41FA5}">
                      <a16:colId xmlns:a16="http://schemas.microsoft.com/office/drawing/2014/main" val="20000"/>
                    </a:ext>
                  </a:extLst>
                </a:gridCol>
                <a:gridCol w="4614856">
                  <a:extLst>
                    <a:ext uri="{9D8B030D-6E8A-4147-A177-3AD203B41FA5}">
                      <a16:colId xmlns:a16="http://schemas.microsoft.com/office/drawing/2014/main" val="20001"/>
                    </a:ext>
                  </a:extLst>
                </a:gridCol>
              </a:tblGrid>
              <a:tr h="381000">
                <a:tc>
                  <a:txBody>
                    <a:bodyPr/>
                    <a:lstStyle/>
                    <a:p>
                      <a:pPr algn="ctr">
                        <a:defRPr sz="1800"/>
                      </a:pPr>
                      <a:r>
                        <a:rPr dirty="0"/>
                        <a:t>All are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800" dirty="0"/>
                        <a:t>Not all are </a:t>
                      </a:r>
                      <a:endParaRPr lang="en-US" sz="1800" dirty="0"/>
                    </a:p>
                    <a:p>
                      <a:pPr algn="ctr"/>
                      <a:r>
                        <a:rPr sz="1800" dirty="0"/>
                        <a:t>Some are not</a:t>
                      </a:r>
                      <a:endParaRPr lang="en-US" sz="1800" dirty="0"/>
                    </a:p>
                    <a:p>
                      <a:pPr algn="ctr"/>
                      <a:r>
                        <a:rPr sz="1800" dirty="0"/>
                        <a:t> At least one is not</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68968">
                <a:tc>
                  <a:txBody>
                    <a:bodyPr/>
                    <a:lstStyle/>
                    <a:p>
                      <a:pPr algn="ctr">
                        <a:defRPr sz="1800"/>
                      </a:pPr>
                      <a:r>
                        <a:rPr dirty="0"/>
                        <a:t>Some are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None are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68968">
                <a:tc>
                  <a:txBody>
                    <a:bodyPr/>
                    <a:lstStyle/>
                    <a:p>
                      <a:pPr algn="ctr">
                        <a:defRPr sz="1800"/>
                      </a:pPr>
                      <a:r>
                        <a:t>Some are not</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800"/>
                      </a:pPr>
                      <a:r>
                        <a:rPr dirty="0"/>
                        <a:t>All are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68968">
                <a:tc>
                  <a:txBody>
                    <a:bodyPr/>
                    <a:lstStyle/>
                    <a:p>
                      <a:pPr algn="ctr">
                        <a:defRPr sz="1800"/>
                      </a:pPr>
                      <a:r>
                        <a:rPr dirty="0"/>
                        <a:t>None are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800" dirty="0"/>
                        <a:t> At lease one is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Calculating Probability Using Complements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defRPr sz="2800"/>
                </a:pPr>
                <a:r>
                  <a:rPr lang="en-US" dirty="0"/>
                  <a:t>a.</a:t>
                </a:r>
                <a:r>
                  <a:rPr dirty="0"/>
                  <a:t>​</a:t>
                </a:r>
                <a:r>
                  <a:rPr lang="en-US" dirty="0"/>
                  <a:t>	</a:t>
                </a:r>
                <a:r>
                  <a:rPr sz="2800" dirty="0"/>
                  <a:t>Suppose you order a new phone charger online. If there is a </a:t>
                </a:r>
                <a14:m>
                  <m:oMath xmlns:m="http://schemas.openxmlformats.org/officeDocument/2006/math">
                    <m:r>
                      <a:rPr>
                        <a:latin typeface="Cambria Math" panose="02040503050406030204" pitchFamily="18" charset="0"/>
                      </a:rPr>
                      <m:t>0</m:t>
                    </m:r>
                    <m:r>
                      <a:rPr>
                        <a:latin typeface="Cambria Math" panose="02040503050406030204" pitchFamily="18" charset="0"/>
                      </a:rPr>
                      <m:t>.</m:t>
                    </m:r>
                    <m:r>
                      <a:rPr>
                        <a:latin typeface="Cambria Math" panose="02040503050406030204" pitchFamily="18" charset="0"/>
                      </a:rPr>
                      <m:t>5</m:t>
                    </m:r>
                    <m:r>
                      <a:rPr>
                        <a:latin typeface="Cambria Math" panose="02040503050406030204" pitchFamily="18" charset="0"/>
                      </a:rPr>
                      <m:t>%</m:t>
                    </m:r>
                  </m:oMath>
                </a14:m>
                <a:r>
                  <a:rPr sz="2800" dirty="0"/>
                  <a:t> probability of receiving a defective charger, what is the probability that you will receive a charger that is not defective?</a:t>
                </a:r>
              </a:p>
              <a:p>
                <a:pPr marL="538163" indent="-538163">
                  <a:defRPr sz="2800"/>
                </a:pPr>
                <a:r>
                  <a:rPr lang="en-US" dirty="0"/>
                  <a:t>b.</a:t>
                </a:r>
                <a:r>
                  <a:rPr dirty="0"/>
                  <a:t>​</a:t>
                </a:r>
                <a:r>
                  <a:rPr lang="en-US" dirty="0"/>
                  <a:t>	</a:t>
                </a:r>
                <a:r>
                  <a:rPr sz="2800" dirty="0"/>
                  <a:t>If there is a </a:t>
                </a:r>
                <a14:m>
                  <m:oMath xmlns:m="http://schemas.openxmlformats.org/officeDocument/2006/math">
                    <m:r>
                      <a:rPr>
                        <a:latin typeface="Cambria Math" panose="02040503050406030204" pitchFamily="18" charset="0"/>
                      </a:rPr>
                      <m:t>3</m:t>
                    </m:r>
                    <m:r>
                      <a:rPr>
                        <a:latin typeface="Cambria Math" panose="02040503050406030204" pitchFamily="18" charset="0"/>
                      </a:rPr>
                      <m:t>%</m:t>
                    </m:r>
                  </m:oMath>
                </a14:m>
                <a:r>
                  <a:rPr sz="2800" dirty="0"/>
                  <a:t> chance that none of the books you would like to check out of the library are available, what is the probability that at least one of the books you want is available?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630"/>
                </a:stretch>
              </a:blipFill>
            </p:spPr>
            <p:txBody>
              <a:bodyPr/>
              <a:lstStyle/>
              <a:p>
                <a:r>
                  <a:rPr lang="en-IN">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Probability Using Complements</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600" b="1" dirty="0"/>
              <a:t>Solution</a:t>
            </a:r>
          </a:p>
          <a:p>
            <a:pPr marL="538163" indent="-538163">
              <a:defRPr sz="2800"/>
            </a:pPr>
            <a:r>
              <a:rPr lang="en-IN" sz="2600" dirty="0"/>
              <a:t>a.​	The complement to the outcome of receiving a charger that is not defective is receiving a defective one. Thus, the probability of receiving a charger that is not defective can be calculated as follows.</a:t>
            </a:r>
          </a:p>
          <a:p>
            <a:pPr marL="457200" lvl="1" indent="0">
              <a:buNone/>
              <a:defRPr sz="2800"/>
            </a:pPr>
            <a:endParaRPr lang="en-IN" sz="2600" dirty="0"/>
          </a:p>
          <a:p>
            <a:pPr marL="457200" lvl="1" indent="0">
              <a:buNone/>
              <a:defRPr sz="2800"/>
            </a:pPr>
            <a:endParaRPr lang="en-IN" sz="2600" dirty="0"/>
          </a:p>
          <a:p>
            <a:pPr marL="457200" lvl="1" indent="0">
              <a:buNone/>
              <a:defRPr sz="2800"/>
            </a:pPr>
            <a:endParaRPr lang="en-IN" sz="2600" dirty="0"/>
          </a:p>
        </p:txBody>
      </p:sp>
      <p:pic>
        <p:nvPicPr>
          <p:cNvPr id="6" name="Picture 5" descr="Probability of open parenthesis Charger that is not defective close parenthesis equals 1 minus Probability of open parenthesis Defective charger close parenthesis equals 1 minus 0 point 005 equals 0 point 995 equals 99 point 5 percent">
            <a:extLst>
              <a:ext uri="{FF2B5EF4-FFF2-40B4-BE49-F238E27FC236}">
                <a16:creationId xmlns:a16="http://schemas.microsoft.com/office/drawing/2014/main" id="{8BACD5BD-736B-CC1B-EFA4-7BCC2D096BE3}"/>
              </a:ext>
            </a:extLst>
          </p:cNvPr>
          <p:cNvPicPr>
            <a:picLocks noChangeAspect="1"/>
          </p:cNvPicPr>
          <p:nvPr/>
        </p:nvPicPr>
        <p:blipFill>
          <a:blip r:embed="rId2"/>
          <a:stretch>
            <a:fillRect/>
          </a:stretch>
        </p:blipFill>
        <p:spPr>
          <a:xfrm>
            <a:off x="1066800" y="3276600"/>
            <a:ext cx="7410619" cy="1764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D42696DF-8BB6-18FA-1843-773730343E69}"/>
                  </a:ext>
                </a:extLst>
              </p:cNvPr>
              <p:cNvSpPr txBox="1"/>
              <p:nvPr/>
            </p:nvSpPr>
            <p:spPr>
              <a:xfrm>
                <a:off x="533400" y="5125835"/>
                <a:ext cx="8077200" cy="892552"/>
              </a:xfrm>
              <a:prstGeom prst="rect">
                <a:avLst/>
              </a:prstGeom>
              <a:noFill/>
            </p:spPr>
            <p:txBody>
              <a:bodyPr wrap="square">
                <a:spAutoFit/>
              </a:bodyPr>
              <a:lstStyle/>
              <a:p>
                <a:pPr marL="457200" lvl="1" indent="0">
                  <a:buNone/>
                  <a:defRPr sz="2800"/>
                </a:pPr>
                <a:r>
                  <a:rPr lang="en-US" sz="2600" dirty="0"/>
                  <a:t>So the good news is that there is a </a:t>
                </a:r>
                <a14:m>
                  <m:oMath xmlns:m="http://schemas.openxmlformats.org/officeDocument/2006/math">
                    <m:r>
                      <a:rPr lang="en-US" sz="2600">
                        <a:latin typeface="Cambria Math" panose="02040503050406030204" pitchFamily="18" charset="0"/>
                      </a:rPr>
                      <m:t>99.5%</m:t>
                    </m:r>
                  </m:oMath>
                </a14:m>
                <a:r>
                  <a:rPr lang="en-US" sz="2600" dirty="0"/>
                  <a:t> chance of getting a charger that works.</a:t>
                </a:r>
              </a:p>
            </p:txBody>
          </p:sp>
        </mc:Choice>
        <mc:Fallback xmlns="">
          <p:sp>
            <p:nvSpPr>
              <p:cNvPr id="8" name="TextBox 7">
                <a:extLst>
                  <a:ext uri="{FF2B5EF4-FFF2-40B4-BE49-F238E27FC236}">
                    <a16:creationId xmlns:a16="http://schemas.microsoft.com/office/drawing/2014/main" id="{D42696DF-8BB6-18FA-1843-773730343E69}"/>
                  </a:ext>
                </a:extLst>
              </p:cNvPr>
              <p:cNvSpPr txBox="1">
                <a:spLocks noRot="1" noChangeAspect="1" noMove="1" noResize="1" noEditPoints="1" noAdjustHandles="1" noChangeArrowheads="1" noChangeShapeType="1" noTextEdit="1"/>
              </p:cNvSpPr>
              <p:nvPr/>
            </p:nvSpPr>
            <p:spPr>
              <a:xfrm>
                <a:off x="533400" y="5125835"/>
                <a:ext cx="8077200" cy="892552"/>
              </a:xfrm>
              <a:prstGeom prst="rect">
                <a:avLst/>
              </a:prstGeom>
              <a:blipFill>
                <a:blip r:embed="rId3"/>
                <a:stretch>
                  <a:fillRect t="-5479" b="-17123"/>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Probability Using Complements</a:t>
            </a:r>
            <a:r>
              <a:rPr lang="en-US" dirty="0"/>
              <a:t>—Slide 3</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IN" dirty="0"/>
              <a:t>b.​	</a:t>
            </a:r>
            <a:r>
              <a:rPr lang="en-IN" sz="2800" dirty="0"/>
              <a:t>The complement to having </a:t>
            </a:r>
            <a:r>
              <a:rPr lang="en-IN" sz="2800" i="1" dirty="0"/>
              <a:t>none</a:t>
            </a:r>
            <a:r>
              <a:rPr lang="en-IN" sz="2800" dirty="0"/>
              <a:t> of something is having </a:t>
            </a:r>
            <a:r>
              <a:rPr lang="en-IN" sz="2800" i="1" dirty="0"/>
              <a:t>at least one </a:t>
            </a:r>
            <a:r>
              <a:rPr lang="en-IN" sz="2800" dirty="0"/>
              <a:t>of that thing. Thus, the probability can be calculated as follows.</a:t>
            </a:r>
          </a:p>
          <a:p>
            <a:pPr marL="457200" lvl="1" indent="0">
              <a:buNone/>
              <a:defRPr sz="2800"/>
            </a:pPr>
            <a:endParaRPr lang="en-IN" dirty="0"/>
          </a:p>
          <a:p>
            <a:pPr marL="457200" lvl="1" indent="0">
              <a:buNone/>
              <a:defRPr sz="2800"/>
            </a:pPr>
            <a:endParaRPr lang="en-IN" dirty="0"/>
          </a:p>
          <a:p>
            <a:pPr marL="457200" lvl="1" indent="0">
              <a:buNone/>
              <a:defRPr sz="2800"/>
            </a:pPr>
            <a:endParaRPr lang="en-IN" dirty="0"/>
          </a:p>
        </p:txBody>
      </p:sp>
      <p:pic>
        <p:nvPicPr>
          <p:cNvPr id="6" name="Picture 5" descr="P of at least one book available is equal to 1 minus p of no books available is equal to 1 minus 0.03 is equal to 0.97 is equal to 97 percent">
            <a:extLst>
              <a:ext uri="{FF2B5EF4-FFF2-40B4-BE49-F238E27FC236}">
                <a16:creationId xmlns:a16="http://schemas.microsoft.com/office/drawing/2014/main" id="{8E3EB6C6-7750-7FB0-4EBB-2CC7396265B4}"/>
              </a:ext>
            </a:extLst>
          </p:cNvPr>
          <p:cNvPicPr>
            <a:picLocks noChangeAspect="1"/>
          </p:cNvPicPr>
          <p:nvPr/>
        </p:nvPicPr>
        <p:blipFill>
          <a:blip r:embed="rId2"/>
          <a:stretch>
            <a:fillRect/>
          </a:stretch>
        </p:blipFill>
        <p:spPr>
          <a:xfrm>
            <a:off x="990600" y="2612820"/>
            <a:ext cx="7506185" cy="1800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F0E6BCA1-0E1E-3104-3143-057CDB4834A3}"/>
                  </a:ext>
                </a:extLst>
              </p:cNvPr>
              <p:cNvSpPr txBox="1"/>
              <p:nvPr/>
            </p:nvSpPr>
            <p:spPr>
              <a:xfrm>
                <a:off x="448235" y="4572000"/>
                <a:ext cx="8229600" cy="954107"/>
              </a:xfrm>
              <a:prstGeom prst="rect">
                <a:avLst/>
              </a:prstGeom>
              <a:noFill/>
            </p:spPr>
            <p:txBody>
              <a:bodyPr wrap="square">
                <a:spAutoFit/>
              </a:bodyPr>
              <a:lstStyle/>
              <a:p>
                <a:pPr marL="457200" lvl="1" indent="0">
                  <a:buNone/>
                  <a:defRPr sz="2800"/>
                </a:pPr>
                <a:r>
                  <a:rPr lang="en-US" dirty="0"/>
                  <a:t>Thus, there is a </a:t>
                </a:r>
                <a14:m>
                  <m:oMath xmlns:m="http://schemas.openxmlformats.org/officeDocument/2006/math">
                    <m:r>
                      <a:rPr lang="en-US">
                        <a:latin typeface="Cambria Math" panose="02040503050406030204" pitchFamily="18" charset="0"/>
                      </a:rPr>
                      <m:t>97</m:t>
                    </m:r>
                    <m:r>
                      <a:rPr lang="en-US">
                        <a:latin typeface="Cambria Math" panose="02040503050406030204" pitchFamily="18" charset="0"/>
                      </a:rPr>
                      <m:t>%</m:t>
                    </m:r>
                  </m:oMath>
                </a14:m>
                <a:r>
                  <a:rPr lang="en-US" dirty="0"/>
                  <a:t> chance that at least one of the books you want is available.</a:t>
                </a:r>
              </a:p>
            </p:txBody>
          </p:sp>
        </mc:Choice>
        <mc:Fallback xmlns="">
          <p:sp>
            <p:nvSpPr>
              <p:cNvPr id="8" name="TextBox 7">
                <a:extLst>
                  <a:ext uri="{FF2B5EF4-FFF2-40B4-BE49-F238E27FC236}">
                    <a16:creationId xmlns:a16="http://schemas.microsoft.com/office/drawing/2014/main" id="{F0E6BCA1-0E1E-3104-3143-057CDB4834A3}"/>
                  </a:ext>
                </a:extLst>
              </p:cNvPr>
              <p:cNvSpPr txBox="1">
                <a:spLocks noRot="1" noChangeAspect="1" noMove="1" noResize="1" noEditPoints="1" noAdjustHandles="1" noChangeArrowheads="1" noChangeShapeType="1" noTextEdit="1"/>
              </p:cNvSpPr>
              <p:nvPr/>
            </p:nvSpPr>
            <p:spPr>
              <a:xfrm>
                <a:off x="448235" y="4572000"/>
                <a:ext cx="8229600" cy="954107"/>
              </a:xfrm>
              <a:prstGeom prst="rect">
                <a:avLst/>
              </a:prstGeom>
              <a:blipFill>
                <a:blip r:embed="rId3"/>
                <a:stretch>
                  <a:fillRect t="-5732" r="-815" b="-17197"/>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Calculating Probability Using Complement</a:t>
            </a:r>
            <a:r>
              <a:rPr lang="en-IN" dirty="0"/>
              <a:t>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Using the data in Table 1, find the following probabilities involving nuts imported into the United States from 2006 to 2011.</a:t>
            </a:r>
          </a:p>
        </p:txBody>
      </p:sp>
      <p:sp>
        <p:nvSpPr>
          <p:cNvPr id="6" name="TextBox 5">
            <a:extLst>
              <a:ext uri="{FF2B5EF4-FFF2-40B4-BE49-F238E27FC236}">
                <a16:creationId xmlns:a16="http://schemas.microsoft.com/office/drawing/2014/main" id="{27176881-05EC-0732-AB45-99CBB53B5F24}"/>
              </a:ext>
            </a:extLst>
          </p:cNvPr>
          <p:cNvSpPr txBox="1"/>
          <p:nvPr/>
        </p:nvSpPr>
        <p:spPr>
          <a:xfrm>
            <a:off x="457200" y="2477869"/>
            <a:ext cx="8229600" cy="646331"/>
          </a:xfrm>
          <a:prstGeom prst="rect">
            <a:avLst/>
          </a:prstGeom>
          <a:noFill/>
        </p:spPr>
        <p:txBody>
          <a:bodyPr wrap="square">
            <a:spAutoFit/>
          </a:bodyPr>
          <a:lstStyle/>
          <a:p>
            <a:pPr algn="ctr">
              <a:defRPr b="1"/>
            </a:pPr>
            <a:r>
              <a:rPr lang="en-US" sz="1800" dirty="0"/>
              <a:t>Table 1: </a:t>
            </a:r>
            <a:r>
              <a:rPr lang="en-US" sz="1800" b="1" dirty="0"/>
              <a:t>US</a:t>
            </a:r>
            <a:r>
              <a:rPr lang="en-US" sz="1800" dirty="0"/>
              <a:t> Import Sources by Weight (in Pounds) for Fresh or Dried Walnuts and Pistachios, 2006–2011</a:t>
            </a:r>
          </a:p>
        </p:txBody>
      </p:sp>
      <p:pic>
        <p:nvPicPr>
          <p:cNvPr id="5" name="Picture 4" descr="India produces 4,373,000 walnuts&#10;Mexico produces 1,268,000 walnuts&#10;Spain produces 5,239,000 walnuts&#10;China produces 1,533,000 walnuts&#10;Austria produces 1,938,000 walnuts&#10;Other countries produce 4,157,000 walnuts&#10;">
            <a:extLst>
              <a:ext uri="{FF2B5EF4-FFF2-40B4-BE49-F238E27FC236}">
                <a16:creationId xmlns:a16="http://schemas.microsoft.com/office/drawing/2014/main" id="{A4A55056-80C4-5B2D-D7CA-2E7E0498F40E}"/>
              </a:ext>
            </a:extLst>
          </p:cNvPr>
          <p:cNvPicPr>
            <a:picLocks noChangeAspect="1"/>
          </p:cNvPicPr>
          <p:nvPr/>
        </p:nvPicPr>
        <p:blipFill>
          <a:blip r:embed="rId2"/>
          <a:stretch>
            <a:fillRect/>
          </a:stretch>
        </p:blipFill>
        <p:spPr>
          <a:xfrm>
            <a:off x="200571" y="3124200"/>
            <a:ext cx="8742857" cy="2447619"/>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Calculating Probability Using Complements</a:t>
            </a:r>
            <a:r>
              <a:rPr lang="en-US" dirty="0"/>
              <a:t>—Slide 2</a:t>
            </a:r>
            <a:endParaRPr dirty="0"/>
          </a:p>
        </p:txBody>
      </p:sp>
      <p:sp>
        <p:nvSpPr>
          <p:cNvPr id="5" name="TextBox 4">
            <a:extLst>
              <a:ext uri="{FF2B5EF4-FFF2-40B4-BE49-F238E27FC236}">
                <a16:creationId xmlns:a16="http://schemas.microsoft.com/office/drawing/2014/main" id="{60132253-4703-22FA-5D51-9E0B34381EFF}"/>
              </a:ext>
            </a:extLst>
          </p:cNvPr>
          <p:cNvSpPr txBox="1"/>
          <p:nvPr/>
        </p:nvSpPr>
        <p:spPr>
          <a:xfrm>
            <a:off x="457200" y="1143000"/>
            <a:ext cx="8229600" cy="646331"/>
          </a:xfrm>
          <a:prstGeom prst="rect">
            <a:avLst/>
          </a:prstGeom>
          <a:noFill/>
        </p:spPr>
        <p:txBody>
          <a:bodyPr wrap="square">
            <a:spAutoFit/>
          </a:bodyPr>
          <a:lstStyle/>
          <a:p>
            <a:pPr algn="ctr">
              <a:defRPr b="1"/>
            </a:pPr>
            <a:r>
              <a:rPr lang="en-US" sz="1800" dirty="0"/>
              <a:t>Table 1: </a:t>
            </a:r>
            <a:r>
              <a:rPr lang="en-US" sz="1800" b="1" dirty="0"/>
              <a:t>US</a:t>
            </a:r>
            <a:r>
              <a:rPr lang="en-US" sz="1800" dirty="0"/>
              <a:t> Import Sources by Weight (in Pounds) for Fresh or Dried Walnuts and Pistachios, 2006–2011 (cont.)</a:t>
            </a:r>
          </a:p>
        </p:txBody>
      </p:sp>
      <p:pic>
        <p:nvPicPr>
          <p:cNvPr id="8" name="Table Placeholder 7" descr="Iran produces 2,012,000 pistachios&#10;Turkey produces 2,030,000 pistachios&#10;Hong Kong produces 262,000 pistachios&#10;Switzerland produces 64,000 pistachios&#10;Italy produces 115,000 pistachios&#10;Other countries produce 323,000 pistachios">
            <a:extLst>
              <a:ext uri="{FF2B5EF4-FFF2-40B4-BE49-F238E27FC236}">
                <a16:creationId xmlns:a16="http://schemas.microsoft.com/office/drawing/2014/main" id="{EC0F37C5-ADA2-4FB0-C083-C635A165C6CC}"/>
              </a:ext>
            </a:extLst>
          </p:cNvPr>
          <p:cNvPicPr>
            <a:picLocks noGrp="1" noChangeAspect="1"/>
          </p:cNvPicPr>
          <p:nvPr>
            <p:ph type="tbl" sz="quarter" idx="10"/>
          </p:nvPr>
        </p:nvPicPr>
        <p:blipFill>
          <a:blip r:embed="rId2"/>
          <a:stretch>
            <a:fillRect/>
          </a:stretch>
        </p:blipFill>
        <p:spPr>
          <a:xfrm>
            <a:off x="457200" y="1752600"/>
            <a:ext cx="8229600" cy="2275506"/>
          </a:xfrm>
          <a:prstGeom prst="rect">
            <a:avLst/>
          </a:prstGeom>
        </p:spPr>
      </p:pic>
      <p:sp>
        <p:nvSpPr>
          <p:cNvPr id="7" name="TextBox 6">
            <a:extLst>
              <a:ext uri="{FF2B5EF4-FFF2-40B4-BE49-F238E27FC236}">
                <a16:creationId xmlns:a16="http://schemas.microsoft.com/office/drawing/2014/main" id="{CD383A44-BEAB-7054-72A1-496652F40E65}"/>
              </a:ext>
            </a:extLst>
          </p:cNvPr>
          <p:cNvSpPr txBox="1"/>
          <p:nvPr/>
        </p:nvSpPr>
        <p:spPr>
          <a:xfrm>
            <a:off x="381000" y="4048035"/>
            <a:ext cx="8305800" cy="646331"/>
          </a:xfrm>
          <a:prstGeom prst="rect">
            <a:avLst/>
          </a:prstGeom>
          <a:noFill/>
        </p:spPr>
        <p:txBody>
          <a:bodyPr wrap="square">
            <a:spAutoFit/>
          </a:bodyPr>
          <a:lstStyle/>
          <a:p>
            <a:r>
              <a:rPr lang="en-US" sz="1800" dirty="0"/>
              <a:t>Source: </a:t>
            </a:r>
            <a:r>
              <a:rPr lang="en-US" sz="1800" b="1" dirty="0"/>
              <a:t>USDA</a:t>
            </a:r>
            <a:r>
              <a:rPr lang="en-US" sz="1800" dirty="0"/>
              <a:t>. "Fruit and Tree Nut Data." </a:t>
            </a:r>
            <a:r>
              <a:rPr lang="en-US" sz="1800" b="0" u="none" strike="noStrike" kern="1200" baseline="0" dirty="0">
                <a:solidFill>
                  <a:schemeClr val="dk1"/>
                </a:solidFill>
              </a:rPr>
              <a:t>http://www.ers.usda.gov/data-products/fruitand-tree-nut-data/data-by-commodity.aspx</a:t>
            </a:r>
            <a:endParaRPr lang="en-US" sz="1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Calculating Probability Using Complements</a:t>
            </a:r>
            <a:r>
              <a:rPr lang="en-US" dirty="0"/>
              <a:t>—Slide 3</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a.</a:t>
            </a:r>
            <a:r>
              <a:rPr dirty="0"/>
              <a:t>​</a:t>
            </a:r>
            <a:r>
              <a:rPr lang="en-US" dirty="0"/>
              <a:t>	</a:t>
            </a:r>
            <a:r>
              <a:rPr sz="2800" dirty="0"/>
              <a:t>Calculate the probability that imported walnuts purchased in the United States during this period were from Austria.</a:t>
            </a:r>
          </a:p>
          <a:p>
            <a:pPr marL="538163" indent="-538163">
              <a:defRPr sz="2800"/>
            </a:pPr>
            <a:r>
              <a:rPr lang="en-US" dirty="0"/>
              <a:t>b.</a:t>
            </a:r>
            <a:r>
              <a:rPr dirty="0"/>
              <a:t>​</a:t>
            </a:r>
            <a:r>
              <a:rPr lang="en-US" dirty="0"/>
              <a:t>	</a:t>
            </a:r>
            <a:r>
              <a:rPr sz="2800" dirty="0"/>
              <a:t>Calculate the probability that imported walnuts purchased in the United States during this period were from somewhere other than Austria.</a:t>
            </a:r>
          </a:p>
          <a:p>
            <a:pPr marL="538163" indent="-538163">
              <a:defRPr sz="2800"/>
            </a:pPr>
            <a:r>
              <a:rPr lang="en-US" dirty="0"/>
              <a:t>c.</a:t>
            </a:r>
            <a:r>
              <a:rPr dirty="0"/>
              <a:t>​</a:t>
            </a:r>
            <a:r>
              <a:rPr lang="en-US" dirty="0"/>
              <a:t>	</a:t>
            </a:r>
            <a:r>
              <a:rPr sz="2800" dirty="0"/>
              <a:t>Calculate the probability that imported pistachios purchased in the United States during this period were from somewhere other than Italy or Switzerland.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Classical Probability Using Combinations</a:t>
            </a:r>
            <a:r>
              <a:rPr lang="en-US" dirty="0"/>
              <a:t>—Slide 2</a:t>
            </a:r>
            <a:endParaRPr dirty="0"/>
          </a:p>
        </p:txBody>
      </p:sp>
      <p:pic>
        <p:nvPicPr>
          <p:cNvPr id="6" name="Picture 5" descr="20 choose 3 equals 20 factorial divided by 3 factorial multiplied by open parenthesis 20 minus 3 close parenthesis factorial equals 1140">
            <a:extLst>
              <a:ext uri="{FF2B5EF4-FFF2-40B4-BE49-F238E27FC236}">
                <a16:creationId xmlns:a16="http://schemas.microsoft.com/office/drawing/2014/main" id="{8A96C613-8471-F168-4821-7D693FE2237A}"/>
              </a:ext>
            </a:extLst>
          </p:cNvPr>
          <p:cNvPicPr>
            <a:picLocks noChangeAspect="1"/>
          </p:cNvPicPr>
          <p:nvPr/>
        </p:nvPicPr>
        <p:blipFill>
          <a:blip r:embed="rId2"/>
          <a:stretch>
            <a:fillRect/>
          </a:stretch>
        </p:blipFill>
        <p:spPr>
          <a:xfrm>
            <a:off x="2819400" y="1066800"/>
            <a:ext cx="3290779" cy="936000"/>
          </a:xfrm>
          <a:prstGeom prst="rect">
            <a:avLst/>
          </a:prstGeom>
        </p:spPr>
      </p:pic>
      <p:sp>
        <p:nvSpPr>
          <p:cNvPr id="11" name="TextBox 10">
            <a:extLst>
              <a:ext uri="{FF2B5EF4-FFF2-40B4-BE49-F238E27FC236}">
                <a16:creationId xmlns:a16="http://schemas.microsoft.com/office/drawing/2014/main" id="{1F3FFCBD-62FA-861F-1302-5F7B422FBBA3}"/>
              </a:ext>
            </a:extLst>
          </p:cNvPr>
          <p:cNvSpPr txBox="1"/>
          <p:nvPr/>
        </p:nvSpPr>
        <p:spPr>
          <a:xfrm>
            <a:off x="426762" y="1981200"/>
            <a:ext cx="8260038" cy="2092881"/>
          </a:xfrm>
          <a:prstGeom prst="rect">
            <a:avLst/>
          </a:prstGeom>
          <a:noFill/>
        </p:spPr>
        <p:txBody>
          <a:bodyPr wrap="square">
            <a:spAutoFit/>
          </a:bodyPr>
          <a:lstStyle/>
          <a:p>
            <a:r>
              <a:rPr lang="en-US" sz="2600" dirty="0"/>
              <a:t>This means that there are </a:t>
            </a:r>
            <a:r>
              <a:rPr lang="en-US" sz="2600" dirty="0">
                <a:latin typeface="Cambria Math"/>
              </a:rPr>
              <a:t>1140</a:t>
            </a:r>
            <a:r>
              <a:rPr lang="en-US" sz="2600" dirty="0"/>
              <a:t> possible ways to choose </a:t>
            </a:r>
            <a:r>
              <a:rPr lang="en-US" sz="2600" dirty="0">
                <a:latin typeface="Cambria Math"/>
              </a:rPr>
              <a:t>3</a:t>
            </a:r>
            <a:r>
              <a:rPr lang="en-US" sz="2600" dirty="0"/>
              <a:t> students from </a:t>
            </a:r>
            <a:r>
              <a:rPr lang="en-US" sz="2600" dirty="0">
                <a:latin typeface="Cambria Math"/>
              </a:rPr>
              <a:t>20</a:t>
            </a:r>
            <a:r>
              <a:rPr lang="en-US" sz="2600" dirty="0"/>
              <a:t> for the trip. Note that there is only one way in which to choose you and your two friends as the students who go on the trip. The probability of this event happening is calculated as follows.</a:t>
            </a:r>
          </a:p>
        </p:txBody>
      </p:sp>
      <p:pic>
        <p:nvPicPr>
          <p:cNvPr id="9" name="Picture 8" descr="Probability of open parenthesis You, Leonard, and Sheldon in Cancun close parenthesis equals one divided by 1140 approximately equal to 0 point 000877">
            <a:extLst>
              <a:ext uri="{FF2B5EF4-FFF2-40B4-BE49-F238E27FC236}">
                <a16:creationId xmlns:a16="http://schemas.microsoft.com/office/drawing/2014/main" id="{7679C217-5DB7-B668-0DDF-2DEA00A4C577}"/>
              </a:ext>
            </a:extLst>
          </p:cNvPr>
          <p:cNvPicPr>
            <a:picLocks noChangeAspect="1"/>
          </p:cNvPicPr>
          <p:nvPr/>
        </p:nvPicPr>
        <p:blipFill>
          <a:blip r:embed="rId3"/>
          <a:stretch>
            <a:fillRect/>
          </a:stretch>
        </p:blipFill>
        <p:spPr>
          <a:xfrm>
            <a:off x="616689" y="3962400"/>
            <a:ext cx="7696200" cy="790575"/>
          </a:xfrm>
          <a:prstGeom prst="rect">
            <a:avLst/>
          </a:prstGeom>
        </p:spPr>
      </p:pic>
      <p:sp>
        <p:nvSpPr>
          <p:cNvPr id="13" name="TextBox 12">
            <a:extLst>
              <a:ext uri="{FF2B5EF4-FFF2-40B4-BE49-F238E27FC236}">
                <a16:creationId xmlns:a16="http://schemas.microsoft.com/office/drawing/2014/main" id="{31C992D8-C0A1-C805-F01C-791F96CED0F0}"/>
              </a:ext>
            </a:extLst>
          </p:cNvPr>
          <p:cNvSpPr txBox="1"/>
          <p:nvPr/>
        </p:nvSpPr>
        <p:spPr>
          <a:xfrm>
            <a:off x="426761" y="4727138"/>
            <a:ext cx="8260037" cy="1292662"/>
          </a:xfrm>
          <a:prstGeom prst="rect">
            <a:avLst/>
          </a:prstGeom>
          <a:noFill/>
        </p:spPr>
        <p:txBody>
          <a:bodyPr wrap="square">
            <a:spAutoFit/>
          </a:bodyPr>
          <a:lstStyle/>
          <a:p>
            <a:r>
              <a:rPr lang="en-US" sz="2600" dirty="0"/>
              <a:t>In other words, it is very unlikely that the three of you would randomly be chosen to go on the conference trip to Cancun together.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Calculating Probability Using Complements</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r>
                  <a:rPr sz="2800" b="1" dirty="0"/>
                  <a:t>Solution</a:t>
                </a:r>
              </a:p>
              <a:p>
                <a:pPr marL="538163" indent="-538163">
                  <a:defRPr sz="2800"/>
                </a:pPr>
                <a:r>
                  <a:rPr lang="en-US" dirty="0"/>
                  <a:t>a.</a:t>
                </a:r>
                <a:r>
                  <a:rPr dirty="0"/>
                  <a:t>​</a:t>
                </a:r>
                <a:r>
                  <a:rPr lang="en-US" dirty="0"/>
                  <a:t>	</a:t>
                </a:r>
                <a:r>
                  <a:rPr sz="2800" dirty="0"/>
                  <a:t>The probability that imported walnuts purchased in the United States during this period were from Austria is found by dividing the weight of walnuts imported from Austria by the total weight of walnuts imported during this time period. The weight of walnuts imported from Austria during this time is given in the table as </a:t>
                </a:r>
                <a:r>
                  <a:rPr sz="2800" dirty="0">
                    <a:latin typeface="Cambria Math"/>
                  </a:rPr>
                  <a:t>1,938,000</a:t>
                </a:r>
                <a:r>
                  <a:rPr sz="2800" dirty="0"/>
                  <a:t> pounds. To find the total weight of walnuts imported, we need to add together all of the weights of walnuts imported.</a:t>
                </a:r>
              </a:p>
              <a:p>
                <a:pPr/>
                <a14:m>
                  <m:oMathPara xmlns:m="http://schemas.openxmlformats.org/officeDocument/2006/math">
                    <m:oMathParaPr>
                      <m:jc m:val="centerGroup"/>
                    </m:oMathParaPr>
                    <m:oMath xmlns:m="http://schemas.openxmlformats.org/officeDocument/2006/math">
                      <m:r>
                        <m:rPr>
                          <m:nor/>
                        </m:rPr>
                        <a:rPr/>
                        <m:t>Total</m:t>
                      </m:r>
                      <m:r>
                        <m:rPr>
                          <m:nor/>
                        </m:rPr>
                        <a:rPr/>
                        <m:t> </m:t>
                      </m:r>
                      <m:r>
                        <m:rPr>
                          <m:nor/>
                        </m:rPr>
                        <a:rPr/>
                        <m:t>Walnut</m:t>
                      </m:r>
                      <m:r>
                        <m:rPr>
                          <m:nor/>
                        </m:rPr>
                        <a:rPr/>
                        <m:t> </m:t>
                      </m:r>
                      <m:r>
                        <m:rPr>
                          <m:nor/>
                        </m:rPr>
                        <a:rPr/>
                        <m:t>Weight</m:t>
                      </m:r>
                      <m:r>
                        <a:rPr>
                          <a:latin typeface="Cambria Math" panose="02040503050406030204" pitchFamily="18" charset="0"/>
                        </a:rPr>
                        <m:t>=</m:t>
                      </m:r>
                      <m:r>
                        <a:rPr>
                          <a:latin typeface="Cambria Math" panose="02040503050406030204" pitchFamily="18" charset="0"/>
                        </a:rPr>
                        <m:t>4</m:t>
                      </m:r>
                      <m:r>
                        <a:rPr>
                          <a:latin typeface="Cambria Math" panose="02040503050406030204" pitchFamily="18" charset="0"/>
                        </a:rPr>
                        <m:t>,</m:t>
                      </m:r>
                      <m:r>
                        <a:rPr>
                          <a:latin typeface="Cambria Math" panose="02040503050406030204" pitchFamily="18" charset="0"/>
                        </a:rPr>
                        <m:t>373</m:t>
                      </m:r>
                      <m:r>
                        <a:rPr>
                          <a:latin typeface="Cambria Math" panose="02040503050406030204" pitchFamily="18" charset="0"/>
                        </a:rPr>
                        <m:t>,</m:t>
                      </m:r>
                      <m:r>
                        <a:rPr>
                          <a:latin typeface="Cambria Math" panose="02040503050406030204" pitchFamily="18" charset="0"/>
                        </a:rPr>
                        <m:t>000</m:t>
                      </m:r>
                      <m:r>
                        <m:rPr>
                          <m:nor/>
                        </m:rPr>
                        <a:rPr/>
                        <m:t> </m:t>
                      </m:r>
                      <m:r>
                        <m:rPr>
                          <m:sty m:val="p"/>
                        </m:rPr>
                        <a:rPr>
                          <a:latin typeface="Cambria Math" panose="02040503050406030204" pitchFamily="18" charset="0"/>
                        </a:rPr>
                        <m:t>lb</m:t>
                      </m:r>
                      <m:r>
                        <a:rPr>
                          <a:latin typeface="Cambria Math" panose="02040503050406030204" pitchFamily="18" charset="0"/>
                        </a:rPr>
                        <m:t>+</m:t>
                      </m:r>
                      <m:r>
                        <a:rPr>
                          <a:latin typeface="Cambria Math" panose="02040503050406030204" pitchFamily="18" charset="0"/>
                        </a:rPr>
                        <m:t>1</m:t>
                      </m:r>
                      <m:r>
                        <a:rPr>
                          <a:latin typeface="Cambria Math" panose="02040503050406030204" pitchFamily="18" charset="0"/>
                        </a:rPr>
                        <m:t>,</m:t>
                      </m:r>
                      <m:r>
                        <a:rPr>
                          <a:latin typeface="Cambria Math" panose="02040503050406030204" pitchFamily="18" charset="0"/>
                        </a:rPr>
                        <m:t>268</m:t>
                      </m:r>
                      <m:r>
                        <a:rPr>
                          <a:latin typeface="Cambria Math" panose="02040503050406030204" pitchFamily="18" charset="0"/>
                        </a:rPr>
                        <m:t>,</m:t>
                      </m:r>
                      <m:r>
                        <a:rPr>
                          <a:latin typeface="Cambria Math" panose="02040503050406030204" pitchFamily="18" charset="0"/>
                        </a:rPr>
                        <m:t>000</m:t>
                      </m:r>
                      <m:r>
                        <m:rPr>
                          <m:nor/>
                        </m:rPr>
                        <a:rPr/>
                        <m:t> </m:t>
                      </m:r>
                      <m:r>
                        <m:rPr>
                          <m:sty m:val="p"/>
                        </m:rPr>
                        <a:rPr>
                          <a:latin typeface="Cambria Math" panose="02040503050406030204" pitchFamily="18" charset="0"/>
                        </a:rPr>
                        <m:t>lb</m:t>
                      </m:r>
                      <m:r>
                        <a:rPr>
                          <a:latin typeface="Cambria Math" panose="02040503050406030204" pitchFamily="18" charset="0"/>
                        </a:rPr>
                        <m:t>+</m:t>
                      </m:r>
                      <m:r>
                        <a:rPr>
                          <a:latin typeface="Cambria Math" panose="02040503050406030204" pitchFamily="18" charset="0"/>
                        </a:rPr>
                        <m:t>5</m:t>
                      </m:r>
                      <m:r>
                        <a:rPr>
                          <a:latin typeface="Cambria Math" panose="02040503050406030204" pitchFamily="18" charset="0"/>
                        </a:rPr>
                        <m:t>,</m:t>
                      </m:r>
                      <m:r>
                        <a:rPr>
                          <a:latin typeface="Cambria Math" panose="02040503050406030204" pitchFamily="18" charset="0"/>
                        </a:rPr>
                        <m:t>239</m:t>
                      </m:r>
                      <m:r>
                        <a:rPr>
                          <a:latin typeface="Cambria Math" panose="02040503050406030204" pitchFamily="18" charset="0"/>
                        </a:rPr>
                        <m:t>,</m:t>
                      </m:r>
                      <m:r>
                        <a:rPr>
                          <a:latin typeface="Cambria Math" panose="02040503050406030204" pitchFamily="18" charset="0"/>
                        </a:rPr>
                        <m:t>000</m:t>
                      </m:r>
                      <m:r>
                        <m:rPr>
                          <m:nor/>
                        </m:rPr>
                        <a:rPr/>
                        <m:t> </m:t>
                      </m:r>
                      <m:r>
                        <m:rPr>
                          <m:sty m:val="p"/>
                        </m:rPr>
                        <a:rPr>
                          <a:latin typeface="Cambria Math" panose="02040503050406030204" pitchFamily="18" charset="0"/>
                        </a:rPr>
                        <m:t>lb</m:t>
                      </m:r>
                      <m:r>
                        <a:rPr>
                          <a:latin typeface="Cambria Math" panose="02040503050406030204" pitchFamily="18" charset="0"/>
                        </a:rPr>
                        <m:t>+</m:t>
                      </m:r>
                      <m:r>
                        <a:rPr>
                          <a:latin typeface="Cambria Math" panose="02040503050406030204" pitchFamily="18" charset="0"/>
                        </a:rPr>
                        <m:t>1</m:t>
                      </m:r>
                      <m:r>
                        <a:rPr>
                          <a:latin typeface="Cambria Math" panose="02040503050406030204" pitchFamily="18" charset="0"/>
                        </a:rPr>
                        <m:t>,</m:t>
                      </m:r>
                      <m:r>
                        <a:rPr>
                          <a:latin typeface="Cambria Math" panose="02040503050406030204" pitchFamily="18" charset="0"/>
                        </a:rPr>
                        <m:t>533</m:t>
                      </m:r>
                      <m:r>
                        <a:rPr>
                          <a:latin typeface="Cambria Math" panose="02040503050406030204" pitchFamily="18" charset="0"/>
                        </a:rPr>
                        <m:t>,</m:t>
                      </m:r>
                      <m:r>
                        <a:rPr>
                          <a:latin typeface="Cambria Math" panose="02040503050406030204" pitchFamily="18" charset="0"/>
                        </a:rPr>
                        <m:t>000</m:t>
                      </m:r>
                      <m:r>
                        <m:rPr>
                          <m:nor/>
                        </m:rPr>
                        <a:rPr/>
                        <m:t> </m:t>
                      </m:r>
                      <m:r>
                        <m:rPr>
                          <m:sty m:val="p"/>
                        </m:rPr>
                        <a:rPr>
                          <a:latin typeface="Cambria Math" panose="02040503050406030204" pitchFamily="18" charset="0"/>
                        </a:rPr>
                        <m:t>lb</m:t>
                      </m:r>
                      <m:r>
                        <a:rPr>
                          <a:latin typeface="Cambria Math" panose="02040503050406030204" pitchFamily="18" charset="0"/>
                        </a:rPr>
                        <m:t>+</m:t>
                      </m:r>
                      <m:r>
                        <a:rPr>
                          <a:latin typeface="Cambria Math" panose="02040503050406030204" pitchFamily="18" charset="0"/>
                        </a:rPr>
                        <m:t>1</m:t>
                      </m:r>
                      <m:r>
                        <a:rPr>
                          <a:latin typeface="Cambria Math" panose="02040503050406030204" pitchFamily="18" charset="0"/>
                        </a:rPr>
                        <m:t>,</m:t>
                      </m:r>
                      <m:r>
                        <a:rPr>
                          <a:latin typeface="Cambria Math" panose="02040503050406030204" pitchFamily="18" charset="0"/>
                        </a:rPr>
                        <m:t>938</m:t>
                      </m:r>
                      <m:r>
                        <a:rPr>
                          <a:latin typeface="Cambria Math" panose="02040503050406030204" pitchFamily="18" charset="0"/>
                        </a:rPr>
                        <m:t>,</m:t>
                      </m:r>
                      <m:r>
                        <a:rPr>
                          <a:latin typeface="Cambria Math" panose="02040503050406030204" pitchFamily="18" charset="0"/>
                        </a:rPr>
                        <m:t>000</m:t>
                      </m:r>
                      <m:r>
                        <m:rPr>
                          <m:nor/>
                        </m:rPr>
                        <a:rPr/>
                        <m:t> </m:t>
                      </m:r>
                      <m:r>
                        <m:rPr>
                          <m:sty m:val="p"/>
                        </m:rPr>
                        <a:rPr>
                          <a:latin typeface="Cambria Math" panose="02040503050406030204" pitchFamily="18" charset="0"/>
                        </a:rPr>
                        <m:t>lb</m:t>
                      </m:r>
                      <m:r>
                        <a:rPr>
                          <a:latin typeface="Cambria Math" panose="02040503050406030204" pitchFamily="18" charset="0"/>
                        </a:rPr>
                        <m:t>+</m:t>
                      </m:r>
                      <m:r>
                        <a:rPr>
                          <a:latin typeface="Cambria Math" panose="02040503050406030204" pitchFamily="18" charset="0"/>
                        </a:rPr>
                        <m:t>4</m:t>
                      </m:r>
                      <m:r>
                        <a:rPr>
                          <a:latin typeface="Cambria Math" panose="02040503050406030204" pitchFamily="18" charset="0"/>
                        </a:rPr>
                        <m:t>,</m:t>
                      </m:r>
                      <m:r>
                        <a:rPr>
                          <a:latin typeface="Cambria Math" panose="02040503050406030204" pitchFamily="18" charset="0"/>
                        </a:rPr>
                        <m:t>157</m:t>
                      </m:r>
                      <m:r>
                        <a:rPr>
                          <a:latin typeface="Cambria Math" panose="02040503050406030204" pitchFamily="18" charset="0"/>
                        </a:rPr>
                        <m:t>,</m:t>
                      </m:r>
                      <m:r>
                        <a:rPr>
                          <a:latin typeface="Cambria Math" panose="02040503050406030204" pitchFamily="18" charset="0"/>
                        </a:rPr>
                        <m:t>000</m:t>
                      </m:r>
                      <m:r>
                        <m:rPr>
                          <m:nor/>
                        </m:rPr>
                        <a:rPr/>
                        <m:t> </m:t>
                      </m:r>
                      <m:r>
                        <m:rPr>
                          <m:sty m:val="p"/>
                        </m:rPr>
                        <a:rPr>
                          <a:latin typeface="Cambria Math" panose="02040503050406030204" pitchFamily="18" charset="0"/>
                        </a:rPr>
                        <m:t>lb</m:t>
                      </m:r>
                    </m:oMath>
                    <m:oMath xmlns:m="http://schemas.openxmlformats.org/officeDocument/2006/math">
                      <m:phant>
                        <m:phantPr>
                          <m:show m:val="off"/>
                          <m:ctrlPr>
                            <a:rPr i="1">
                              <a:latin typeface="Cambria Math" panose="02040503050406030204" pitchFamily="18" charset="0"/>
                            </a:rPr>
                          </m:ctrlPr>
                        </m:phantPr>
                        <m:e>
                          <m:r>
                            <m:rPr>
                              <m:nor/>
                            </m:rPr>
                            <a:rPr/>
                            <m:t>Total</m:t>
                          </m:r>
                          <m:r>
                            <m:rPr>
                              <m:nor/>
                            </m:rPr>
                            <a:rPr/>
                            <m:t> </m:t>
                          </m:r>
                          <m:r>
                            <m:rPr>
                              <m:nor/>
                            </m:rPr>
                            <a:rPr/>
                            <m:t>Walnut</m:t>
                          </m:r>
                          <m:r>
                            <m:rPr>
                              <m:nor/>
                            </m:rPr>
                            <a:rPr/>
                            <m:t> </m:t>
                          </m:r>
                          <m:r>
                            <m:rPr>
                              <m:nor/>
                            </m:rPr>
                            <a:rPr/>
                            <m:t>Weight</m:t>
                          </m:r>
                        </m:e>
                      </m:phant>
                      <m:r>
                        <a:rPr>
                          <a:latin typeface="Cambria Math" panose="02040503050406030204" pitchFamily="18" charset="0"/>
                        </a:rPr>
                        <m:t>=</m:t>
                      </m:r>
                      <m:r>
                        <a:rPr>
                          <a:latin typeface="Cambria Math" panose="02040503050406030204" pitchFamily="18" charset="0"/>
                        </a:rPr>
                        <m:t>18</m:t>
                      </m:r>
                      <m:r>
                        <a:rPr>
                          <a:latin typeface="Cambria Math" panose="02040503050406030204" pitchFamily="18" charset="0"/>
                        </a:rPr>
                        <m:t>,</m:t>
                      </m:r>
                      <m:r>
                        <a:rPr>
                          <a:latin typeface="Cambria Math" panose="02040503050406030204" pitchFamily="18" charset="0"/>
                        </a:rPr>
                        <m:t>508</m:t>
                      </m:r>
                      <m:r>
                        <a:rPr>
                          <a:latin typeface="Cambria Math" panose="02040503050406030204" pitchFamily="18" charset="0"/>
                        </a:rPr>
                        <m:t>,</m:t>
                      </m:r>
                      <m:r>
                        <a:rPr>
                          <a:latin typeface="Cambria Math" panose="02040503050406030204" pitchFamily="18" charset="0"/>
                        </a:rPr>
                        <m:t>000</m:t>
                      </m:r>
                      <m:r>
                        <m:rPr>
                          <m:nor/>
                        </m:rPr>
                        <a:rPr/>
                        <m:t> </m:t>
                      </m:r>
                      <m:r>
                        <m:rPr>
                          <m:sty m:val="p"/>
                        </m:rPr>
                        <a:rPr>
                          <a:latin typeface="Cambria Math" panose="02040503050406030204" pitchFamily="18" charset="0"/>
                        </a:rPr>
                        <m:t>lb</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2454" r="-1407"/>
                </a:stretch>
              </a:blipFill>
            </p:spPr>
            <p:txBody>
              <a:bodyPr/>
              <a:lstStyle/>
              <a:p>
                <a:r>
                  <a:rPr lang="en-IN">
                    <a:noFill/>
                  </a:rPr>
                  <a:t> </a:t>
                </a:r>
              </a:p>
            </p:txBody>
          </p:sp>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Calculating Probability Using Complements</a:t>
            </a:r>
            <a:r>
              <a:rPr lang="en-US" dirty="0"/>
              <a:t>—Slide 5</a:t>
            </a:r>
            <a:endParaRPr dirty="0"/>
          </a:p>
        </p:txBody>
      </p:sp>
      <p:sp>
        <p:nvSpPr>
          <p:cNvPr id="3" name="Text Placeholder 2"/>
          <p:cNvSpPr>
            <a:spLocks noGrp="1"/>
          </p:cNvSpPr>
          <p:nvPr>
            <p:ph type="body" sz="quarter" idx="10"/>
          </p:nvPr>
        </p:nvSpPr>
        <p:spPr/>
        <p:txBody>
          <a:bodyPr>
            <a:normAutofit/>
          </a:bodyPr>
          <a:lstStyle/>
          <a:p>
            <a:pPr marL="538163" lvl="1" indent="-538163">
              <a:buNone/>
            </a:pPr>
            <a:r>
              <a:rPr lang="en-US" sz="2400" dirty="0"/>
              <a:t>	</a:t>
            </a:r>
            <a:r>
              <a:rPr sz="2400" dirty="0"/>
              <a:t>​The probability that walnuts purchased during this time period were from Austria is found as follows.</a:t>
            </a:r>
          </a:p>
          <a:p>
            <a:pPr marL="538163" indent="-538163" algn="ctr">
              <a:defRPr sz="2800"/>
            </a:pPr>
            <a:r>
              <a:rPr sz="2400" dirty="0"/>
              <a:t>​</a:t>
            </a:r>
            <a:endParaRPr lang="en-US" sz="2400" dirty="0"/>
          </a:p>
          <a:p>
            <a:pPr marL="538163" indent="-538163" algn="ctr">
              <a:defRPr sz="2800"/>
            </a:pPr>
            <a:endParaRPr lang="en-US" sz="2400" dirty="0"/>
          </a:p>
        </p:txBody>
      </p:sp>
      <p:pic>
        <p:nvPicPr>
          <p:cNvPr id="6" name="Picture 5" descr="Probability of open parenthesis Walnuts from Austria close parenthesis equals 1,938,000 pounds divided by 18,508,000 pounds approximately equal to 0 point 1047">
            <a:extLst>
              <a:ext uri="{FF2B5EF4-FFF2-40B4-BE49-F238E27FC236}">
                <a16:creationId xmlns:a16="http://schemas.microsoft.com/office/drawing/2014/main" id="{FD8A5062-C056-C393-0C72-C03632A9E35D}"/>
              </a:ext>
            </a:extLst>
          </p:cNvPr>
          <p:cNvPicPr>
            <a:picLocks noChangeAspect="1"/>
          </p:cNvPicPr>
          <p:nvPr/>
        </p:nvPicPr>
        <p:blipFill>
          <a:blip r:embed="rId2"/>
          <a:stretch>
            <a:fillRect/>
          </a:stretch>
        </p:blipFill>
        <p:spPr>
          <a:xfrm>
            <a:off x="1219200" y="1828800"/>
            <a:ext cx="6318000" cy="828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765F5CCB-9870-28E8-548E-DE626A70BA5C}"/>
                  </a:ext>
                </a:extLst>
              </p:cNvPr>
              <p:cNvSpPr txBox="1"/>
              <p:nvPr/>
            </p:nvSpPr>
            <p:spPr>
              <a:xfrm>
                <a:off x="533400" y="2549256"/>
                <a:ext cx="8153400" cy="3416320"/>
              </a:xfrm>
              <a:prstGeom prst="rect">
                <a:avLst/>
              </a:prstGeom>
              <a:noFill/>
            </p:spPr>
            <p:txBody>
              <a:bodyPr wrap="square">
                <a:spAutoFit/>
              </a:bodyPr>
              <a:lstStyle/>
              <a:p>
                <a:pPr marL="538163" lvl="1" indent="-538163">
                  <a:buNone/>
                  <a:defRPr sz="2800"/>
                </a:pPr>
                <a:r>
                  <a:rPr lang="en-US" sz="2400" dirty="0"/>
                  <a:t>	Therefore, the probability that imported walnuts purchased during this time period were from Austria is approximately </a:t>
                </a:r>
                <a14:m>
                  <m:oMath xmlns:m="http://schemas.openxmlformats.org/officeDocument/2006/math">
                    <m:r>
                      <a:rPr lang="en-US" sz="2400">
                        <a:latin typeface="Cambria Math" panose="02040503050406030204" pitchFamily="18" charset="0"/>
                      </a:rPr>
                      <m:t>10</m:t>
                    </m:r>
                    <m:r>
                      <a:rPr lang="en-US" sz="2400">
                        <a:latin typeface="Cambria Math" panose="02040503050406030204" pitchFamily="18" charset="0"/>
                      </a:rPr>
                      <m:t>.</m:t>
                    </m:r>
                    <m:r>
                      <a:rPr lang="en-US" sz="2400">
                        <a:latin typeface="Cambria Math" panose="02040503050406030204" pitchFamily="18" charset="0"/>
                      </a:rPr>
                      <m:t>47</m:t>
                    </m:r>
                    <m:r>
                      <a:rPr lang="en-US" sz="2400">
                        <a:latin typeface="Cambria Math" panose="02040503050406030204" pitchFamily="18" charset="0"/>
                      </a:rPr>
                      <m:t>%</m:t>
                    </m:r>
                  </m:oMath>
                </a14:m>
                <a:r>
                  <a:rPr lang="en-US" sz="2400" dirty="0"/>
                  <a:t>.</a:t>
                </a:r>
              </a:p>
              <a:p>
                <a:pPr marL="538163" indent="-538163">
                  <a:defRPr sz="2800"/>
                </a:pPr>
                <a:r>
                  <a:rPr lang="en-US" sz="2400" dirty="0"/>
                  <a:t>b.​	We could find the probability that imported walnuts purchased in the United States came from somewhere other than Austria by combining all the remaining places together. However, given that we just calculated the probability that the walnuts were from Austria, it is easier to use the complement.</a:t>
                </a:r>
              </a:p>
            </p:txBody>
          </p:sp>
        </mc:Choice>
        <mc:Fallback xmlns="">
          <p:sp>
            <p:nvSpPr>
              <p:cNvPr id="8" name="TextBox 7">
                <a:extLst>
                  <a:ext uri="{FF2B5EF4-FFF2-40B4-BE49-F238E27FC236}">
                    <a16:creationId xmlns:a16="http://schemas.microsoft.com/office/drawing/2014/main" id="{765F5CCB-9870-28E8-548E-DE626A70BA5C}"/>
                  </a:ext>
                </a:extLst>
              </p:cNvPr>
              <p:cNvSpPr txBox="1">
                <a:spLocks noRot="1" noChangeAspect="1" noMove="1" noResize="1" noEditPoints="1" noAdjustHandles="1" noChangeArrowheads="1" noChangeShapeType="1" noTextEdit="1"/>
              </p:cNvSpPr>
              <p:nvPr/>
            </p:nvSpPr>
            <p:spPr>
              <a:xfrm>
                <a:off x="533400" y="2549256"/>
                <a:ext cx="8153400" cy="3416320"/>
              </a:xfrm>
              <a:prstGeom prst="rect">
                <a:avLst/>
              </a:prstGeom>
              <a:blipFill>
                <a:blip r:embed="rId3"/>
                <a:stretch>
                  <a:fillRect l="-1197" t="-1426" r="-1272" b="-3030"/>
                </a:stretch>
              </a:blipFill>
            </p:spPr>
            <p:txBody>
              <a:bodyPr/>
              <a:lstStyle/>
              <a:p>
                <a:r>
                  <a:rPr lang="en-IN">
                    <a:noFill/>
                  </a:rPr>
                  <a:t> </a:t>
                </a:r>
              </a:p>
            </p:txBody>
          </p:sp>
        </mc:Fallback>
      </mc:AlternateContent>
    </p:spTree>
    <p:extLst>
      <p:ext uri="{BB962C8B-B14F-4D97-AF65-F5344CB8AC3E}">
        <p14:creationId xmlns:p14="http://schemas.microsoft.com/office/powerpoint/2010/main" val="41991266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Calculating Probability Using Complements</a:t>
            </a:r>
            <a:r>
              <a:rPr lang="en-US" dirty="0"/>
              <a:t>—Slide 6</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305800" cy="4967067"/>
              </a:xfrm>
            </p:spPr>
            <p:txBody>
              <a:bodyPr>
                <a:normAutofit/>
              </a:bodyPr>
              <a:lstStyle/>
              <a:p>
                <a:pPr marL="457200" lvl="1" indent="0" algn="ctr">
                  <a:buNone/>
                  <a:defRPr sz="2800"/>
                </a:pPr>
                <a:r>
                  <a:rPr lang="ar-AE" dirty="0"/>
                  <a:t>​</a:t>
                </a:r>
                <a:endParaRPr lang="en-US" dirty="0"/>
              </a:p>
              <a:p>
                <a:pPr marL="457200" lvl="1" indent="0" algn="ctr">
                  <a:buNone/>
                  <a:defRPr sz="2800"/>
                </a:pPr>
                <a:endParaRPr lang="en-US" sz="2000" dirty="0"/>
              </a:p>
              <a:p>
                <a:pPr marL="457200" lvl="1" indent="0" algn="just">
                  <a:buNone/>
                  <a:defRPr sz="2800"/>
                </a:pPr>
                <a:r>
                  <a:rPr lang="en-US" sz="2000" dirty="0"/>
                  <a:t> Therefore, the probability that imported walnuts purchased during this</a:t>
                </a:r>
              </a:p>
              <a:p>
                <a:pPr marL="457200" lvl="1" indent="0" algn="just">
                  <a:buNone/>
                  <a:defRPr sz="2800"/>
                </a:pPr>
                <a:r>
                  <a:rPr lang="en-US" sz="2000" dirty="0"/>
                  <a:t> time were from somewhere other than Austria is approximately </a:t>
                </a:r>
                <a14:m>
                  <m:oMath xmlns:m="http://schemas.openxmlformats.org/officeDocument/2006/math">
                    <m:r>
                      <a:rPr lang="en-US" sz="2000">
                        <a:latin typeface="Cambria Math" panose="02040503050406030204" pitchFamily="18" charset="0"/>
                      </a:rPr>
                      <m:t>89.53%</m:t>
                    </m:r>
                  </m:oMath>
                </a14:m>
                <a:r>
                  <a:rPr lang="en-US" sz="2000" dirty="0"/>
                  <a:t>.</a:t>
                </a:r>
              </a:p>
              <a:p>
                <a:pPr marL="538163" indent="-538163" algn="just">
                  <a:defRPr sz="2800"/>
                </a:pPr>
                <a:r>
                  <a:rPr lang="en-US" sz="2000" dirty="0"/>
                  <a:t>c.​	Again, it will be easier to use the complement here. First, we'll need to know the total weight of imported pistachios and the weight of the pistachios imported from Italy and Switzerland.</a:t>
                </a:r>
              </a:p>
              <a:p>
                <a:pPr marL="538163" indent="-538163" algn="just">
                  <a:defRPr sz="2800"/>
                </a:pPr>
                <a:endParaRPr lang="en-US" sz="1000" dirty="0"/>
              </a:p>
              <a:p>
                <a:r>
                  <a:rPr lang="en-US" sz="2000" dirty="0"/>
                  <a:t>	</a:t>
                </a:r>
                <a14:m>
                  <m:oMath xmlns:m="http://schemas.openxmlformats.org/officeDocument/2006/math">
                    <m:r>
                      <m:rPr>
                        <m:nor/>
                      </m:rPr>
                      <a:rPr lang="en-US" sz="2000"/>
                      <m:t>Total</m:t>
                    </m:r>
                    <m:r>
                      <m:rPr>
                        <m:nor/>
                      </m:rPr>
                      <a:rPr lang="en-US" sz="2000"/>
                      <m:t> </m:t>
                    </m:r>
                    <m:r>
                      <m:rPr>
                        <m:nor/>
                      </m:rPr>
                      <a:rPr lang="en-US" sz="2000"/>
                      <m:t>Pistachio</m:t>
                    </m:r>
                    <m:r>
                      <m:rPr>
                        <m:nor/>
                      </m:rPr>
                      <a:rPr lang="en-US" sz="2000"/>
                      <m:t> </m:t>
                    </m:r>
                    <m:r>
                      <m:rPr>
                        <m:nor/>
                      </m:rPr>
                      <a:rPr lang="en-US" sz="2000"/>
                      <m:t>Weight</m:t>
                    </m:r>
                    <m:r>
                      <a:rPr lang="en-US" sz="2000">
                        <a:latin typeface="Cambria Math" panose="02040503050406030204" pitchFamily="18" charset="0"/>
                      </a:rPr>
                      <m:t>=2,012,000</m:t>
                    </m:r>
                    <m:r>
                      <m:rPr>
                        <m:nor/>
                      </m:rPr>
                      <a:rPr lang="en-US" sz="2000"/>
                      <m:t> </m:t>
                    </m:r>
                    <m:r>
                      <m:rPr>
                        <m:sty m:val="p"/>
                      </m:rPr>
                      <a:rPr lang="en-US" sz="2000">
                        <a:latin typeface="Cambria Math" panose="02040503050406030204" pitchFamily="18" charset="0"/>
                      </a:rPr>
                      <m:t>lb</m:t>
                    </m:r>
                    <m:r>
                      <a:rPr lang="en-US" sz="2000">
                        <a:latin typeface="Cambria Math" panose="02040503050406030204" pitchFamily="18" charset="0"/>
                      </a:rPr>
                      <m:t>+2,030,000</m:t>
                    </m:r>
                    <m:r>
                      <m:rPr>
                        <m:nor/>
                      </m:rPr>
                      <a:rPr lang="en-US" sz="2000"/>
                      <m:t> </m:t>
                    </m:r>
                    <m:r>
                      <m:rPr>
                        <m:sty m:val="p"/>
                      </m:rPr>
                      <a:rPr lang="en-US" sz="2000">
                        <a:latin typeface="Cambria Math" panose="02040503050406030204" pitchFamily="18" charset="0"/>
                      </a:rPr>
                      <m:t>lb</m:t>
                    </m:r>
                    <m:r>
                      <a:rPr lang="en-US" sz="2000">
                        <a:latin typeface="Cambria Math" panose="02040503050406030204" pitchFamily="18" charset="0"/>
                      </a:rPr>
                      <m:t>+262,000</m:t>
                    </m:r>
                    <m:r>
                      <m:rPr>
                        <m:nor/>
                      </m:rPr>
                      <a:rPr lang="en-US" sz="2000"/>
                      <m:t> </m:t>
                    </m:r>
                    <m:r>
                      <m:rPr>
                        <m:sty m:val="p"/>
                      </m:rPr>
                      <a:rPr lang="en-US" sz="2000">
                        <a:latin typeface="Cambria Math" panose="02040503050406030204" pitchFamily="18" charset="0"/>
                      </a:rPr>
                      <m:t>lb</m:t>
                    </m:r>
                  </m:oMath>
                </a14:m>
                <a:endParaRPr lang="en-US" sz="2000" dirty="0">
                  <a:latin typeface="Cambria Math" panose="02040503050406030204" pitchFamily="18" charset="0"/>
                </a:endParaRPr>
              </a:p>
              <a:p>
                <a:r>
                  <a:rPr lang="en-US" sz="2000" dirty="0">
                    <a:latin typeface="Cambria Math" panose="02040503050406030204" pitchFamily="18" charset="0"/>
                  </a:rPr>
                  <a:t>				</a:t>
                </a:r>
                <a:r>
                  <a:rPr lang="en-US" sz="2000" dirty="0"/>
                  <a:t> </a:t>
                </a:r>
                <a14:m>
                  <m:oMath xmlns:m="http://schemas.openxmlformats.org/officeDocument/2006/math">
                    <m:r>
                      <a:rPr lang="en-US" sz="2000">
                        <a:latin typeface="Cambria Math" panose="02040503050406030204" pitchFamily="18" charset="0"/>
                      </a:rPr>
                      <m:t>+64,000</m:t>
                    </m:r>
                    <m:r>
                      <m:rPr>
                        <m:nor/>
                      </m:rPr>
                      <a:rPr lang="en-US" sz="2000"/>
                      <m:t> </m:t>
                    </m:r>
                    <m:r>
                      <m:rPr>
                        <m:sty m:val="p"/>
                      </m:rPr>
                      <a:rPr lang="en-US" sz="2000">
                        <a:latin typeface="Cambria Math" panose="02040503050406030204" pitchFamily="18" charset="0"/>
                      </a:rPr>
                      <m:t>lb</m:t>
                    </m:r>
                  </m:oMath>
                </a14:m>
                <a:r>
                  <a:rPr lang="en-US" sz="2000" dirty="0">
                    <a:latin typeface="Cambria Math" panose="02040503050406030204" pitchFamily="18" charset="0"/>
                  </a:rPr>
                  <a:t> </a:t>
                </a:r>
                <a14:m>
                  <m:oMath xmlns:m="http://schemas.openxmlformats.org/officeDocument/2006/math">
                    <m:r>
                      <a:rPr lang="en-US" sz="2000">
                        <a:latin typeface="Cambria Math" panose="02040503050406030204" pitchFamily="18" charset="0"/>
                      </a:rPr>
                      <m:t>+ 115,000</m:t>
                    </m:r>
                    <m:r>
                      <m:rPr>
                        <m:nor/>
                      </m:rPr>
                      <a:rPr lang="en-US" sz="2000"/>
                      <m:t> </m:t>
                    </m:r>
                    <m:r>
                      <m:rPr>
                        <m:sty m:val="p"/>
                      </m:rPr>
                      <a:rPr lang="en-US" sz="2000">
                        <a:latin typeface="Cambria Math" panose="02040503050406030204" pitchFamily="18" charset="0"/>
                      </a:rPr>
                      <m:t>lb</m:t>
                    </m:r>
                    <m:r>
                      <a:rPr lang="en-US" sz="2000">
                        <a:latin typeface="Cambria Math" panose="02040503050406030204" pitchFamily="18" charset="0"/>
                      </a:rPr>
                      <m:t>+323,000</m:t>
                    </m:r>
                    <m:r>
                      <m:rPr>
                        <m:nor/>
                      </m:rPr>
                      <a:rPr lang="en-US" sz="2000"/>
                      <m:t> </m:t>
                    </m:r>
                    <m:r>
                      <m:rPr>
                        <m:sty m:val="p"/>
                      </m:rPr>
                      <a:rPr lang="en-US" sz="2000">
                        <a:latin typeface="Cambria Math" panose="02040503050406030204" pitchFamily="18" charset="0"/>
                      </a:rPr>
                      <m:t>lb</m:t>
                    </m:r>
                  </m:oMath>
                </a14:m>
                <a:endParaRPr lang="en-US" sz="2000" dirty="0">
                  <a:latin typeface="Cambria Math" panose="02040503050406030204" pitchFamily="18" charset="0"/>
                </a:endParaRPr>
              </a:p>
              <a:p>
                <a:r>
                  <a:rPr lang="en-US" sz="2000" dirty="0"/>
                  <a:t> </a:t>
                </a:r>
                <a14:m>
                  <m:oMath xmlns:m="http://schemas.openxmlformats.org/officeDocument/2006/math">
                    <m:r>
                      <a:rPr lang="en-US" sz="2000" b="0" i="0" smtClean="0">
                        <a:latin typeface="Cambria Math" panose="02040503050406030204" pitchFamily="18" charset="0"/>
                      </a:rPr>
                      <m:t>                                                          </m:t>
                    </m:r>
                    <m:r>
                      <a:rPr lang="ar-AE" sz="2000" smtClean="0">
                        <a:latin typeface="Cambria Math" panose="02040503050406030204" pitchFamily="18" charset="0"/>
                      </a:rPr>
                      <m:t>=</m:t>
                    </m:r>
                    <m:r>
                      <a:rPr lang="ar-AE" sz="2000" smtClean="0">
                        <a:latin typeface="Cambria Math" panose="02040503050406030204" pitchFamily="18" charset="0"/>
                      </a:rPr>
                      <m:t>4</m:t>
                    </m:r>
                    <m:r>
                      <a:rPr lang="ar-AE" sz="2000" smtClean="0">
                        <a:latin typeface="Cambria Math" panose="02040503050406030204" pitchFamily="18" charset="0"/>
                      </a:rPr>
                      <m:t>,</m:t>
                    </m:r>
                    <m:r>
                      <a:rPr lang="ar-AE" sz="2000" smtClean="0">
                        <a:latin typeface="Cambria Math" panose="02040503050406030204" pitchFamily="18" charset="0"/>
                      </a:rPr>
                      <m:t>806</m:t>
                    </m:r>
                    <m:r>
                      <a:rPr lang="ar-AE" sz="2000" smtClean="0">
                        <a:latin typeface="Cambria Math" panose="02040503050406030204" pitchFamily="18" charset="0"/>
                      </a:rPr>
                      <m:t>,</m:t>
                    </m:r>
                    <m:r>
                      <a:rPr lang="ar-AE" sz="2000" smtClean="0">
                        <a:latin typeface="Cambria Math" panose="02040503050406030204" pitchFamily="18" charset="0"/>
                      </a:rPr>
                      <m:t>000</m:t>
                    </m:r>
                    <m:r>
                      <m:rPr>
                        <m:nor/>
                      </m:rPr>
                      <a:rPr lang="ar-AE" sz="2000"/>
                      <m:t> </m:t>
                    </m:r>
                    <m:r>
                      <m:rPr>
                        <m:sty m:val="p"/>
                      </m:rPr>
                      <a:rPr lang="en-US" sz="2000">
                        <a:latin typeface="Cambria Math" panose="02040503050406030204" pitchFamily="18" charset="0"/>
                      </a:rPr>
                      <m:t>lb</m:t>
                    </m:r>
                  </m:oMath>
                </a14:m>
                <a:endParaRPr lang="en-US" sz="2000" dirty="0"/>
              </a:p>
              <a:p>
                <a:pPr indent="-285750">
                  <a:defRPr sz="2800"/>
                </a:pPr>
                <a:r>
                  <a:rPr lang="en-US" dirty="0"/>
                  <a:t> </a:t>
                </a:r>
                <a:r>
                  <a:rPr lang="en-US" sz="2000" dirty="0"/>
                  <a:t>       Now, calculate the probability that the imported pistachios purchased in</a:t>
                </a:r>
              </a:p>
              <a:p>
                <a:pPr indent="-285750">
                  <a:defRPr sz="2800"/>
                </a:pPr>
                <a:r>
                  <a:rPr lang="en-US" sz="2000" dirty="0"/>
                  <a:t>         </a:t>
                </a:r>
                <a:r>
                  <a:rPr lang="en-US" sz="2200" dirty="0"/>
                  <a:t>the United States came from either Italy or Switzerland.</a:t>
                </a:r>
              </a:p>
              <a:p>
                <a:pPr indent="-285750">
                  <a:defRPr sz="2800"/>
                </a:pPr>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305800" cy="4967067"/>
              </a:xfrm>
              <a:blipFill>
                <a:blip r:embed="rId2"/>
                <a:stretch>
                  <a:fillRect l="-734" r="-660"/>
                </a:stretch>
              </a:blipFill>
            </p:spPr>
            <p:txBody>
              <a:bodyPr/>
              <a:lstStyle/>
              <a:p>
                <a:r>
                  <a:rPr lang="en-IN">
                    <a:noFill/>
                  </a:rPr>
                  <a:t> </a:t>
                </a:r>
              </a:p>
            </p:txBody>
          </p:sp>
        </mc:Fallback>
      </mc:AlternateContent>
      <p:pic>
        <p:nvPicPr>
          <p:cNvPr id="6" name="Picture 5" descr="Probability of open parenthesis Not from Austria close parenthesis equals 1 minus Probability of open parenthesis Walnuts from Austria close parenthesis approximately equal to 1 minus 0 point 1047 equals 0 point 8953">
            <a:extLst>
              <a:ext uri="{FF2B5EF4-FFF2-40B4-BE49-F238E27FC236}">
                <a16:creationId xmlns:a16="http://schemas.microsoft.com/office/drawing/2014/main" id="{CBB0A5C8-BC73-8F31-7BDA-2F8E5AB21DF3}"/>
              </a:ext>
            </a:extLst>
          </p:cNvPr>
          <p:cNvPicPr>
            <a:picLocks noChangeAspect="1"/>
          </p:cNvPicPr>
          <p:nvPr/>
        </p:nvPicPr>
        <p:blipFill>
          <a:blip r:embed="rId3"/>
          <a:stretch>
            <a:fillRect/>
          </a:stretch>
        </p:blipFill>
        <p:spPr>
          <a:xfrm>
            <a:off x="1447800" y="1108800"/>
            <a:ext cx="6793044" cy="7200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Calculating Probability Using Complements</a:t>
            </a:r>
            <a:r>
              <a:rPr lang="en-US" dirty="0"/>
              <a:t>—Slide 7</a:t>
            </a:r>
            <a:endParaRPr dirty="0"/>
          </a:p>
        </p:txBody>
      </p:sp>
      <p:pic>
        <p:nvPicPr>
          <p:cNvPr id="6" name="Picture 5" descr="Probability of open parenthesis From Italy or Switzerland close parenthesis equals 115,000 plus 64,000 divided by 4,806,000 approximately equal to 0 point 0372">
            <a:extLst>
              <a:ext uri="{FF2B5EF4-FFF2-40B4-BE49-F238E27FC236}">
                <a16:creationId xmlns:a16="http://schemas.microsoft.com/office/drawing/2014/main" id="{CC7A04ED-6D69-AA12-14D4-2D5FD114EC30}"/>
              </a:ext>
            </a:extLst>
          </p:cNvPr>
          <p:cNvPicPr>
            <a:picLocks noChangeAspect="1"/>
          </p:cNvPicPr>
          <p:nvPr/>
        </p:nvPicPr>
        <p:blipFill>
          <a:blip r:embed="rId2"/>
          <a:stretch>
            <a:fillRect/>
          </a:stretch>
        </p:blipFill>
        <p:spPr>
          <a:xfrm>
            <a:off x="1102612" y="1153891"/>
            <a:ext cx="7147634" cy="936000"/>
          </a:xfrm>
          <a:prstGeom prst="rect">
            <a:avLst/>
          </a:prstGeom>
        </p:spPr>
      </p:pic>
      <p:sp>
        <p:nvSpPr>
          <p:cNvPr id="15" name="TextBox 14">
            <a:extLst>
              <a:ext uri="{FF2B5EF4-FFF2-40B4-BE49-F238E27FC236}">
                <a16:creationId xmlns:a16="http://schemas.microsoft.com/office/drawing/2014/main" id="{A0B645E8-8F51-7FD6-CABD-DF9F8EF99046}"/>
              </a:ext>
            </a:extLst>
          </p:cNvPr>
          <p:cNvSpPr txBox="1"/>
          <p:nvPr/>
        </p:nvSpPr>
        <p:spPr>
          <a:xfrm>
            <a:off x="533400" y="2184737"/>
            <a:ext cx="8153400" cy="1015663"/>
          </a:xfrm>
          <a:prstGeom prst="rect">
            <a:avLst/>
          </a:prstGeom>
          <a:noFill/>
        </p:spPr>
        <p:txBody>
          <a:bodyPr wrap="square">
            <a:spAutoFit/>
          </a:bodyPr>
          <a:lstStyle/>
          <a:p>
            <a:pPr marL="457200" lvl="1" indent="0">
              <a:buNone/>
            </a:pPr>
            <a:r>
              <a:rPr lang="en-US" sz="2000" dirty="0"/>
              <a:t>To calculate the probability that the pistachios came from somewhere other than Switzerland or Italy, we'll find the probability of the complement.</a:t>
            </a:r>
          </a:p>
        </p:txBody>
      </p:sp>
      <p:pic>
        <p:nvPicPr>
          <p:cNvPr id="9" name="Picture 8" descr="P of not from Italy or Switzerland equals one minus P of from Italy or Switzerland&#10;Approximately equal to one minus zero point zero three seven two&#10;Equals zero point nine six two eight&#10;">
            <a:extLst>
              <a:ext uri="{FF2B5EF4-FFF2-40B4-BE49-F238E27FC236}">
                <a16:creationId xmlns:a16="http://schemas.microsoft.com/office/drawing/2014/main" id="{4DE26952-9C13-CBA5-4957-4983ABAFDDB9}"/>
              </a:ext>
            </a:extLst>
          </p:cNvPr>
          <p:cNvPicPr>
            <a:picLocks noChangeAspect="1"/>
          </p:cNvPicPr>
          <p:nvPr/>
        </p:nvPicPr>
        <p:blipFill>
          <a:blip r:embed="rId3"/>
          <a:stretch>
            <a:fillRect/>
          </a:stretch>
        </p:blipFill>
        <p:spPr>
          <a:xfrm>
            <a:off x="1102612" y="3295246"/>
            <a:ext cx="6766995" cy="10800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67B0F16C-DD82-0DE1-130A-941DD0C4A4E7}"/>
                  </a:ext>
                </a:extLst>
              </p:cNvPr>
              <p:cNvSpPr txBox="1"/>
              <p:nvPr/>
            </p:nvSpPr>
            <p:spPr>
              <a:xfrm>
                <a:off x="461682" y="4419600"/>
                <a:ext cx="8225118" cy="707886"/>
              </a:xfrm>
              <a:prstGeom prst="rect">
                <a:avLst/>
              </a:prstGeom>
              <a:noFill/>
            </p:spPr>
            <p:txBody>
              <a:bodyPr wrap="square">
                <a:spAutoFit/>
              </a:bodyPr>
              <a:lstStyle/>
              <a:p>
                <a:pPr marL="457200" lvl="1" indent="0">
                  <a:buNone/>
                  <a:defRPr sz="2800"/>
                </a:pPr>
                <a:r>
                  <a:rPr lang="en-US" sz="2000" dirty="0"/>
                  <a:t>Therefore, the probability that the pistachios came from somewhere other than Switzerland or Italy is approximately </a:t>
                </a:r>
                <a14:m>
                  <m:oMath xmlns:m="http://schemas.openxmlformats.org/officeDocument/2006/math">
                    <m:r>
                      <a:rPr lang="en-US" sz="2000">
                        <a:latin typeface="Cambria Math" panose="02040503050406030204" pitchFamily="18" charset="0"/>
                      </a:rPr>
                      <m:t>96.28%</m:t>
                    </m:r>
                  </m:oMath>
                </a14:m>
                <a:r>
                  <a:rPr lang="en-US" sz="2000" dirty="0"/>
                  <a:t>.</a:t>
                </a:r>
              </a:p>
            </p:txBody>
          </p:sp>
        </mc:Choice>
        <mc:Fallback xmlns="">
          <p:sp>
            <p:nvSpPr>
              <p:cNvPr id="11" name="TextBox 10">
                <a:extLst>
                  <a:ext uri="{FF2B5EF4-FFF2-40B4-BE49-F238E27FC236}">
                    <a16:creationId xmlns:a16="http://schemas.microsoft.com/office/drawing/2014/main" id="{67B0F16C-DD82-0DE1-130A-941DD0C4A4E7}"/>
                  </a:ext>
                </a:extLst>
              </p:cNvPr>
              <p:cNvSpPr txBox="1">
                <a:spLocks noRot="1" noChangeAspect="1" noMove="1" noResize="1" noEditPoints="1" noAdjustHandles="1" noChangeArrowheads="1" noChangeShapeType="1" noTextEdit="1"/>
              </p:cNvSpPr>
              <p:nvPr/>
            </p:nvSpPr>
            <p:spPr>
              <a:xfrm>
                <a:off x="461682" y="4419600"/>
                <a:ext cx="8225118" cy="707886"/>
              </a:xfrm>
              <a:prstGeom prst="rect">
                <a:avLst/>
              </a:prstGeom>
              <a:blipFill>
                <a:blip r:embed="rId4"/>
                <a:stretch>
                  <a:fillRect t="-4310" b="-14655"/>
                </a:stretch>
              </a:blipFill>
            </p:spPr>
            <p:txBody>
              <a:bodyPr/>
              <a:lstStyle/>
              <a:p>
                <a:r>
                  <a:rPr lang="en-IN">
                    <a:noFill/>
                  </a:rPr>
                  <a:t> </a:t>
                </a:r>
              </a:p>
            </p:txBody>
          </p:sp>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r>
              <a:rPr sz="2800"/>
              <a:t>A bookie is the informal name for a bookmaker—a person that arranges and accepts bets.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pPr>
              <a:defRPr sz="2800"/>
            </a:pPr>
            <a:r>
              <a:rPr lang="en-US" dirty="0"/>
              <a:t>“T</a:t>
            </a:r>
            <a:r>
              <a:rPr lang="en-US" sz="2800" dirty="0"/>
              <a:t>he odds of </a:t>
            </a:r>
            <a:r>
              <a:rPr lang="en-US" sz="2800" i="1" dirty="0"/>
              <a:t>a</a:t>
            </a:r>
            <a:r>
              <a:rPr lang="en-US" sz="2800" dirty="0"/>
              <a:t>:</a:t>
            </a:r>
            <a:r>
              <a:rPr lang="en-US" sz="2800" i="1" dirty="0"/>
              <a:t>b</a:t>
            </a:r>
            <a:r>
              <a:rPr lang="en-US" sz="2800" dirty="0"/>
              <a:t> against</a:t>
            </a:r>
            <a:r>
              <a:rPr lang="en-US" dirty="0"/>
              <a:t> ”</a:t>
            </a:r>
            <a:r>
              <a:rPr lang="en-US" sz="2800" dirty="0"/>
              <a:t> is often shortened to </a:t>
            </a:r>
            <a:r>
              <a:rPr lang="en-US" dirty="0"/>
              <a:t>“</a:t>
            </a:r>
            <a:r>
              <a:rPr lang="en-US" sz="2800" dirty="0"/>
              <a:t>the odds of </a:t>
            </a:r>
            <a:r>
              <a:rPr lang="en-US" sz="2800" i="1" dirty="0"/>
              <a:t>a</a:t>
            </a:r>
            <a:r>
              <a:rPr lang="en-US" sz="2800" dirty="0"/>
              <a:t>:</a:t>
            </a:r>
            <a:r>
              <a:rPr lang="en-US" sz="2800" i="1" dirty="0"/>
              <a:t>b</a:t>
            </a:r>
            <a:r>
              <a:rPr lang="en-US" sz="2800" dirty="0"/>
              <a:t>.</a:t>
            </a:r>
            <a:r>
              <a:rPr lang="en-US" dirty="0"/>
              <a:t>”</a:t>
            </a:r>
            <a:endParaRPr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Odds</a:t>
            </a:r>
          </a:p>
        </p:txBody>
      </p:sp>
      <p:sp>
        <p:nvSpPr>
          <p:cNvPr id="3" name="Text Placeholder 2"/>
          <p:cNvSpPr>
            <a:spLocks noGrp="1"/>
          </p:cNvSpPr>
          <p:nvPr>
            <p:ph type="body" sz="quarter" idx="10"/>
          </p:nvPr>
        </p:nvSpPr>
        <p:spPr/>
        <p:txBody>
          <a:bodyPr>
            <a:normAutofit/>
          </a:bodyPr>
          <a:lstStyle/>
          <a:p>
            <a:pPr algn="ctr">
              <a:defRPr sz="2800" b="1"/>
            </a:pPr>
            <a:endParaRPr lang="en-US" dirty="0"/>
          </a:p>
          <a:p>
            <a:pPr>
              <a:defRPr sz="2800"/>
            </a:pPr>
            <a:r>
              <a:rPr lang="en-US" sz="2800" dirty="0"/>
              <a:t>The </a:t>
            </a:r>
            <a:r>
              <a:rPr lang="en-US" sz="2800" b="1" dirty="0"/>
              <a:t>odds against</a:t>
            </a:r>
            <a:r>
              <a:rPr lang="en-US" sz="2800" dirty="0"/>
              <a:t> an event </a:t>
            </a:r>
            <a:r>
              <a:rPr lang="en-US" sz="2800" i="1" dirty="0"/>
              <a:t>E</a:t>
            </a:r>
            <a:r>
              <a:rPr lang="en-US" sz="2800" dirty="0"/>
              <a:t> are given as follows.</a:t>
            </a:r>
          </a:p>
          <a:p>
            <a:pPr algn="ctr">
              <a:defRPr sz="2800"/>
            </a:pPr>
            <a:endParaRPr lang="en-US" sz="2800" dirty="0"/>
          </a:p>
          <a:p>
            <a:pPr algn="ctr">
              <a:defRPr sz="2800"/>
            </a:pPr>
            <a:endParaRPr lang="en-US" sz="2800" dirty="0"/>
          </a:p>
          <a:p>
            <a:pPr>
              <a:defRPr sz="2800"/>
            </a:pPr>
            <a:endParaRPr lang="en-US" sz="2800" dirty="0"/>
          </a:p>
          <a:p>
            <a:pPr>
              <a:defRPr sz="2800"/>
            </a:pPr>
            <a:endParaRPr lang="en-US" dirty="0"/>
          </a:p>
          <a:p>
            <a:pPr>
              <a:defRPr sz="2800"/>
            </a:pPr>
            <a:endParaRPr lang="en-US" sz="2800" dirty="0"/>
          </a:p>
          <a:p>
            <a:endParaRPr sz="2800" dirty="0"/>
          </a:p>
        </p:txBody>
      </p:sp>
      <p:pic>
        <p:nvPicPr>
          <p:cNvPr id="9" name="Picture 8" descr="P of Losing divided by P of Winning or a to b">
            <a:extLst>
              <a:ext uri="{FF2B5EF4-FFF2-40B4-BE49-F238E27FC236}">
                <a16:creationId xmlns:a16="http://schemas.microsoft.com/office/drawing/2014/main" id="{93426D80-1D14-EA92-67E2-F85CA63DCE1A}"/>
              </a:ext>
            </a:extLst>
          </p:cNvPr>
          <p:cNvPicPr>
            <a:picLocks noChangeAspect="1"/>
          </p:cNvPicPr>
          <p:nvPr/>
        </p:nvPicPr>
        <p:blipFill>
          <a:blip r:embed="rId2"/>
          <a:stretch>
            <a:fillRect/>
          </a:stretch>
        </p:blipFill>
        <p:spPr>
          <a:xfrm>
            <a:off x="3173326" y="2200810"/>
            <a:ext cx="2533650" cy="952500"/>
          </a:xfrm>
          <a:prstGeom prst="rect">
            <a:avLst/>
          </a:prstGeom>
        </p:spPr>
      </p:pic>
      <p:sp>
        <p:nvSpPr>
          <p:cNvPr id="14" name="TextBox 13">
            <a:extLst>
              <a:ext uri="{FF2B5EF4-FFF2-40B4-BE49-F238E27FC236}">
                <a16:creationId xmlns:a16="http://schemas.microsoft.com/office/drawing/2014/main" id="{B81B2B94-0360-8246-E23B-7FB0944C65C6}"/>
              </a:ext>
            </a:extLst>
          </p:cNvPr>
          <p:cNvSpPr txBox="1"/>
          <p:nvPr/>
        </p:nvSpPr>
        <p:spPr>
          <a:xfrm>
            <a:off x="475128" y="3134380"/>
            <a:ext cx="8059271" cy="523220"/>
          </a:xfrm>
          <a:prstGeom prst="rect">
            <a:avLst/>
          </a:prstGeom>
          <a:noFill/>
        </p:spPr>
        <p:txBody>
          <a:bodyPr wrap="square">
            <a:spAutoFit/>
          </a:bodyPr>
          <a:lstStyle/>
          <a:p>
            <a:r>
              <a:rPr lang="en-US" sz="2800" dirty="0">
                <a:solidFill>
                  <a:srgbClr val="000000"/>
                </a:solidFill>
              </a:rPr>
              <a:t>The </a:t>
            </a:r>
            <a:r>
              <a:rPr lang="en-US" sz="2800" b="1" dirty="0">
                <a:solidFill>
                  <a:srgbClr val="000000"/>
                </a:solidFill>
              </a:rPr>
              <a:t>odds in favor</a:t>
            </a:r>
            <a:r>
              <a:rPr lang="en-US" sz="2800" dirty="0">
                <a:solidFill>
                  <a:srgbClr val="000000"/>
                </a:solidFill>
              </a:rPr>
              <a:t> of an event </a:t>
            </a:r>
            <a:r>
              <a:rPr lang="en-US" sz="2800" i="1" dirty="0">
                <a:solidFill>
                  <a:srgbClr val="000000"/>
                </a:solidFill>
              </a:rPr>
              <a:t>E</a:t>
            </a:r>
            <a:r>
              <a:rPr lang="en-US" sz="2800" dirty="0">
                <a:solidFill>
                  <a:srgbClr val="000000"/>
                </a:solidFill>
              </a:rPr>
              <a:t> are given as follows.</a:t>
            </a:r>
            <a:endParaRPr lang="en-IN" sz="2800" dirty="0">
              <a:solidFill>
                <a:srgbClr val="000000"/>
              </a:solidFill>
            </a:endParaRPr>
          </a:p>
        </p:txBody>
      </p:sp>
      <p:pic>
        <p:nvPicPr>
          <p:cNvPr id="12" name="Picture 11" descr="P of Winning divided by P of Losing or b to a">
            <a:extLst>
              <a:ext uri="{FF2B5EF4-FFF2-40B4-BE49-F238E27FC236}">
                <a16:creationId xmlns:a16="http://schemas.microsoft.com/office/drawing/2014/main" id="{5E157C9D-7335-BEDF-DFAE-E411FC6F561C}"/>
              </a:ext>
            </a:extLst>
          </p:cNvPr>
          <p:cNvPicPr>
            <a:picLocks noChangeAspect="1"/>
          </p:cNvPicPr>
          <p:nvPr/>
        </p:nvPicPr>
        <p:blipFill>
          <a:blip r:embed="rId3"/>
          <a:stretch>
            <a:fillRect/>
          </a:stretch>
        </p:blipFill>
        <p:spPr>
          <a:xfrm>
            <a:off x="3204702" y="3795792"/>
            <a:ext cx="2628900" cy="952500"/>
          </a:xfrm>
          <a:prstGeom prst="rect">
            <a:avLst/>
          </a:prstGeom>
        </p:spPr>
      </p:pic>
      <p:sp>
        <p:nvSpPr>
          <p:cNvPr id="16" name="TextBox 15">
            <a:extLst>
              <a:ext uri="{FF2B5EF4-FFF2-40B4-BE49-F238E27FC236}">
                <a16:creationId xmlns:a16="http://schemas.microsoft.com/office/drawing/2014/main" id="{2F13C4DA-31D7-6987-094F-9100C6C6E71E}"/>
              </a:ext>
            </a:extLst>
          </p:cNvPr>
          <p:cNvSpPr txBox="1"/>
          <p:nvPr/>
        </p:nvSpPr>
        <p:spPr>
          <a:xfrm>
            <a:off x="475128" y="4801083"/>
            <a:ext cx="8059270" cy="954107"/>
          </a:xfrm>
          <a:prstGeom prst="rect">
            <a:avLst/>
          </a:prstGeom>
          <a:noFill/>
        </p:spPr>
        <p:txBody>
          <a:bodyPr wrap="square">
            <a:spAutoFit/>
          </a:bodyPr>
          <a:lstStyle/>
          <a:p>
            <a:pPr>
              <a:defRPr sz="2800"/>
            </a:pPr>
            <a:r>
              <a:rPr lang="en-US" sz="2800" dirty="0">
                <a:solidFill>
                  <a:srgbClr val="000000"/>
                </a:solidFill>
              </a:rPr>
              <a:t>Here, </a:t>
            </a:r>
            <a:r>
              <a:rPr lang="en-US" sz="2800" i="1" dirty="0">
                <a:solidFill>
                  <a:srgbClr val="000000"/>
                </a:solidFill>
              </a:rPr>
              <a:t>a</a:t>
            </a:r>
            <a:r>
              <a:rPr lang="en-US" sz="2800" dirty="0">
                <a:solidFill>
                  <a:srgbClr val="000000"/>
                </a:solidFill>
              </a:rPr>
              <a:t> is the number of unfavorable outcomes and </a:t>
            </a:r>
            <a:r>
              <a:rPr lang="en-US" sz="2800" i="1" dirty="0">
                <a:solidFill>
                  <a:srgbClr val="000000"/>
                </a:solidFill>
              </a:rPr>
              <a:t>b</a:t>
            </a:r>
            <a:r>
              <a:rPr lang="en-US" sz="2800" dirty="0">
                <a:solidFill>
                  <a:srgbClr val="000000"/>
                </a:solidFill>
              </a:rPr>
              <a:t> is the number of favorable outcomes.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Determining Probability From Odds</a:t>
            </a:r>
            <a:r>
              <a:rPr lang="en-US" dirty="0"/>
              <a:t>—Slide 1</a:t>
            </a:r>
            <a:endParaRPr dirty="0"/>
          </a:p>
        </p:txBody>
      </p:sp>
      <p:sp>
        <p:nvSpPr>
          <p:cNvPr id="3" name="Text Placeholder 2"/>
          <p:cNvSpPr>
            <a:spLocks noGrp="1"/>
          </p:cNvSpPr>
          <p:nvPr>
            <p:ph type="body" sz="quarter" idx="10"/>
          </p:nvPr>
        </p:nvSpPr>
        <p:spPr/>
        <p:txBody>
          <a:bodyPr>
            <a:normAutofit/>
          </a:bodyPr>
          <a:lstStyle/>
          <a:p>
            <a:r>
              <a:rPr sz="2000" dirty="0"/>
              <a:t>The Women's National Basketball Association (WNBA) was comprised of </a:t>
            </a:r>
            <a:r>
              <a:rPr sz="2000" dirty="0">
                <a:latin typeface="Cambria Math"/>
              </a:rPr>
              <a:t>12</a:t>
            </a:r>
            <a:r>
              <a:rPr sz="2000" dirty="0"/>
              <a:t> teams in 2020. During the playoffs in late September, a week before the finals were set to begin, an online betting site gave the following odds to use when betting on the winner of the 2020 WNBA Finals. Use Table 2 to answer the following questions. Note that the odds in Table 2 are the odds against each team winning the finals.</a:t>
            </a:r>
          </a:p>
        </p:txBody>
      </p:sp>
      <p:sp>
        <p:nvSpPr>
          <p:cNvPr id="6" name="TextBox 5">
            <a:extLst>
              <a:ext uri="{FF2B5EF4-FFF2-40B4-BE49-F238E27FC236}">
                <a16:creationId xmlns:a16="http://schemas.microsoft.com/office/drawing/2014/main" id="{982B88E5-9473-506F-A42B-5815F4F4EC35}"/>
              </a:ext>
            </a:extLst>
          </p:cNvPr>
          <p:cNvSpPr txBox="1"/>
          <p:nvPr/>
        </p:nvSpPr>
        <p:spPr>
          <a:xfrm>
            <a:off x="533400" y="2971800"/>
            <a:ext cx="7924800" cy="369332"/>
          </a:xfrm>
          <a:prstGeom prst="rect">
            <a:avLst/>
          </a:prstGeom>
          <a:noFill/>
        </p:spPr>
        <p:txBody>
          <a:bodyPr wrap="square">
            <a:spAutoFit/>
          </a:bodyPr>
          <a:lstStyle/>
          <a:p>
            <a:pPr algn="ctr">
              <a:defRPr b="1"/>
            </a:pPr>
            <a:r>
              <a:rPr lang="en-US" sz="1800" dirty="0"/>
              <a:t>Table 2: Odds to Win 2020 </a:t>
            </a:r>
            <a:r>
              <a:rPr lang="en-US" sz="1800" b="1" dirty="0"/>
              <a:t>WNBA</a:t>
            </a:r>
            <a:r>
              <a:rPr lang="en-US" sz="1800" dirty="0"/>
              <a:t> Finals (9/30/2020)</a:t>
            </a:r>
          </a:p>
        </p:txBody>
      </p:sp>
      <mc:AlternateContent xmlns:mc="http://schemas.openxmlformats.org/markup-compatibility/2006" xmlns:a14="http://schemas.microsoft.com/office/drawing/2010/main">
        <mc:Choice Requires="a14">
          <p:graphicFrame>
            <p:nvGraphicFramePr>
              <p:cNvPr id="4" name="Table Placeholder 2" descr="here table shows 2 columns Team and Odds&#10;Seattle Storm has odds of one to two&#10;Las Vegas Aces has odds of nine to two&#10;Connecticut Sun has odds of eleven to two&#10;Minnesota Lynx has odds of eighteen to one">
                <a:extLst>
                  <a:ext uri="{FF2B5EF4-FFF2-40B4-BE49-F238E27FC236}">
                    <a16:creationId xmlns:a16="http://schemas.microsoft.com/office/drawing/2014/main" id="{44C30C01-C8E0-4F29-9826-96B657183C82}"/>
                  </a:ext>
                </a:extLst>
              </p:cNvPr>
              <p:cNvGraphicFramePr>
                <a:graphicFrameLocks/>
              </p:cNvGraphicFramePr>
              <p:nvPr>
                <p:extLst>
                  <p:ext uri="{D42A27DB-BD31-4B8C-83A1-F6EECF244321}">
                    <p14:modId xmlns:p14="http://schemas.microsoft.com/office/powerpoint/2010/main" val="3498151592"/>
                  </p:ext>
                </p:extLst>
              </p:nvPr>
            </p:nvGraphicFramePr>
            <p:xfrm>
              <a:off x="457200" y="344932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Team</a:t>
                          </a:r>
                        </a:p>
                      </a:txBody>
                      <a:tcPr/>
                    </a:tc>
                    <a:tc>
                      <a:txBody>
                        <a:bodyPr/>
                        <a:lstStyle/>
                        <a:p>
                          <a:pPr algn="ctr">
                            <a:defRPr sz="1800" b="1"/>
                          </a:pPr>
                          <a:r>
                            <a:rPr dirty="0"/>
                            <a:t>Odds</a:t>
                          </a:r>
                        </a:p>
                      </a:txBody>
                      <a:tcPr/>
                    </a:tc>
                    <a:extLst>
                      <a:ext uri="{0D108BD9-81ED-4DB2-BD59-A6C34878D82A}">
                        <a16:rowId xmlns:a16="http://schemas.microsoft.com/office/drawing/2014/main" val="10001"/>
                      </a:ext>
                    </a:extLst>
                  </a:tr>
                  <a:tr h="370840">
                    <a:tc>
                      <a:txBody>
                        <a:bodyPr/>
                        <a:lstStyle/>
                        <a:p>
                          <a:pPr algn="ctr">
                            <a:defRPr sz="1800"/>
                          </a:pPr>
                          <a:r>
                            <a:t>Seattle Storm</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m:t>
                                </m:r>
                              </m:oMath>
                            </m:oMathPara>
                          </a14:m>
                          <a:endParaRPr/>
                        </a:p>
                      </a:txBody>
                      <a:tcPr/>
                    </a:tc>
                    <a:extLst>
                      <a:ext uri="{0D108BD9-81ED-4DB2-BD59-A6C34878D82A}">
                        <a16:rowId xmlns:a16="http://schemas.microsoft.com/office/drawing/2014/main" val="10002"/>
                      </a:ext>
                    </a:extLst>
                  </a:tr>
                  <a:tr h="370840">
                    <a:tc>
                      <a:txBody>
                        <a:bodyPr/>
                        <a:lstStyle/>
                        <a:p>
                          <a:pPr algn="ctr">
                            <a:defRPr sz="1800"/>
                          </a:pPr>
                          <a:r>
                            <a:t>Las Vegas Aces</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9:2</m:t>
                                </m:r>
                              </m:oMath>
                            </m:oMathPara>
                          </a14:m>
                          <a:endParaRPr/>
                        </a:p>
                      </a:txBody>
                      <a:tcPr/>
                    </a:tc>
                    <a:extLst>
                      <a:ext uri="{0D108BD9-81ED-4DB2-BD59-A6C34878D82A}">
                        <a16:rowId xmlns:a16="http://schemas.microsoft.com/office/drawing/2014/main" val="10003"/>
                      </a:ext>
                    </a:extLst>
                  </a:tr>
                  <a:tr h="370840">
                    <a:tc>
                      <a:txBody>
                        <a:bodyPr/>
                        <a:lstStyle/>
                        <a:p>
                          <a:pPr algn="ctr">
                            <a:defRPr sz="1800"/>
                          </a:pPr>
                          <a:r>
                            <a:t>Connecticut Sun</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11:2</m:t>
                                </m:r>
                              </m:oMath>
                            </m:oMathPara>
                          </a14:m>
                          <a:endParaRPr/>
                        </a:p>
                      </a:txBody>
                      <a:tcPr/>
                    </a:tc>
                    <a:extLst>
                      <a:ext uri="{0D108BD9-81ED-4DB2-BD59-A6C34878D82A}">
                        <a16:rowId xmlns:a16="http://schemas.microsoft.com/office/drawing/2014/main" val="10004"/>
                      </a:ext>
                    </a:extLst>
                  </a:tr>
                  <a:tr h="370840">
                    <a:tc>
                      <a:txBody>
                        <a:bodyPr/>
                        <a:lstStyle/>
                        <a:p>
                          <a:pPr algn="ctr">
                            <a:defRPr sz="1800"/>
                          </a:pPr>
                          <a:r>
                            <a:t>Minnesota Lynx</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18:1</m:t>
                                </m:r>
                              </m:oMath>
                            </m:oMathPara>
                          </a14:m>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here table shows 2 columns Team and Odds&#10;Seattle Storm has odds of one to two&#10;Las Vegas Aces has odds of nine to two&#10;Connecticut Sun has odds of eleven to two&#10;Minnesota Lynx has odds of eighteen to one">
                <a:extLst>
                  <a:ext uri="{FF2B5EF4-FFF2-40B4-BE49-F238E27FC236}">
                    <a16:creationId xmlns:a16="http://schemas.microsoft.com/office/drawing/2014/main" id="{44C30C01-C8E0-4F29-9826-96B657183C82}"/>
                  </a:ext>
                </a:extLst>
              </p:cNvPr>
              <p:cNvGraphicFramePr>
                <a:graphicFrameLocks/>
              </p:cNvGraphicFramePr>
              <p:nvPr>
                <p:extLst>
                  <p:ext uri="{D42A27DB-BD31-4B8C-83A1-F6EECF244321}">
                    <p14:modId xmlns:p14="http://schemas.microsoft.com/office/powerpoint/2010/main" val="3498151592"/>
                  </p:ext>
                </p:extLst>
              </p:nvPr>
            </p:nvGraphicFramePr>
            <p:xfrm>
              <a:off x="457200" y="344932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Team</a:t>
                          </a:r>
                        </a:p>
                      </a:txBody>
                      <a:tcPr/>
                    </a:tc>
                    <a:tc>
                      <a:txBody>
                        <a:bodyPr/>
                        <a:lstStyle/>
                        <a:p>
                          <a:pPr algn="ctr">
                            <a:defRPr sz="1800" b="1"/>
                          </a:pPr>
                          <a:r>
                            <a:rPr dirty="0"/>
                            <a:t>Odds</a:t>
                          </a:r>
                        </a:p>
                      </a:txBody>
                      <a:tcPr/>
                    </a:tc>
                    <a:extLst>
                      <a:ext uri="{0D108BD9-81ED-4DB2-BD59-A6C34878D82A}">
                        <a16:rowId xmlns:a16="http://schemas.microsoft.com/office/drawing/2014/main" val="10001"/>
                      </a:ext>
                    </a:extLst>
                  </a:tr>
                  <a:tr h="370840">
                    <a:tc>
                      <a:txBody>
                        <a:bodyPr/>
                        <a:lstStyle/>
                        <a:p>
                          <a:pPr algn="ctr">
                            <a:defRPr sz="1800"/>
                          </a:pPr>
                          <a:r>
                            <a:t>Seattle Storm</a:t>
                          </a:r>
                        </a:p>
                      </a:txBody>
                      <a:tcPr/>
                    </a:tc>
                    <a:tc>
                      <a:txBody>
                        <a:bodyPr/>
                        <a:lstStyle/>
                        <a:p>
                          <a:endParaRPr lang="en-US"/>
                        </a:p>
                      </a:txBody>
                      <a:tcPr>
                        <a:blipFill>
                          <a:blip r:embed="rId2"/>
                          <a:stretch>
                            <a:fillRect l="-100296" t="-108197" r="-444" b="-324590"/>
                          </a:stretch>
                        </a:blipFill>
                      </a:tcPr>
                    </a:tc>
                    <a:extLst>
                      <a:ext uri="{0D108BD9-81ED-4DB2-BD59-A6C34878D82A}">
                        <a16:rowId xmlns:a16="http://schemas.microsoft.com/office/drawing/2014/main" val="10002"/>
                      </a:ext>
                    </a:extLst>
                  </a:tr>
                  <a:tr h="370840">
                    <a:tc>
                      <a:txBody>
                        <a:bodyPr/>
                        <a:lstStyle/>
                        <a:p>
                          <a:pPr algn="ctr">
                            <a:defRPr sz="1800"/>
                          </a:pPr>
                          <a:r>
                            <a:t>Las Vegas Aces</a:t>
                          </a:r>
                        </a:p>
                      </a:txBody>
                      <a:tcPr/>
                    </a:tc>
                    <a:tc>
                      <a:txBody>
                        <a:bodyPr/>
                        <a:lstStyle/>
                        <a:p>
                          <a:endParaRPr lang="en-US"/>
                        </a:p>
                      </a:txBody>
                      <a:tcPr>
                        <a:blipFill>
                          <a:blip r:embed="rId2"/>
                          <a:stretch>
                            <a:fillRect l="-100296" t="-208197" r="-444" b="-224590"/>
                          </a:stretch>
                        </a:blipFill>
                      </a:tcPr>
                    </a:tc>
                    <a:extLst>
                      <a:ext uri="{0D108BD9-81ED-4DB2-BD59-A6C34878D82A}">
                        <a16:rowId xmlns:a16="http://schemas.microsoft.com/office/drawing/2014/main" val="10003"/>
                      </a:ext>
                    </a:extLst>
                  </a:tr>
                  <a:tr h="370840">
                    <a:tc>
                      <a:txBody>
                        <a:bodyPr/>
                        <a:lstStyle/>
                        <a:p>
                          <a:pPr algn="ctr">
                            <a:defRPr sz="1800"/>
                          </a:pPr>
                          <a:r>
                            <a:t>Connecticut Sun</a:t>
                          </a:r>
                        </a:p>
                      </a:txBody>
                      <a:tcPr/>
                    </a:tc>
                    <a:tc>
                      <a:txBody>
                        <a:bodyPr/>
                        <a:lstStyle/>
                        <a:p>
                          <a:endParaRPr lang="en-US"/>
                        </a:p>
                      </a:txBody>
                      <a:tcPr>
                        <a:blipFill>
                          <a:blip r:embed="rId2"/>
                          <a:stretch>
                            <a:fillRect l="-100296" t="-308197" r="-444" b="-124590"/>
                          </a:stretch>
                        </a:blipFill>
                      </a:tcPr>
                    </a:tc>
                    <a:extLst>
                      <a:ext uri="{0D108BD9-81ED-4DB2-BD59-A6C34878D82A}">
                        <a16:rowId xmlns:a16="http://schemas.microsoft.com/office/drawing/2014/main" val="10004"/>
                      </a:ext>
                    </a:extLst>
                  </a:tr>
                  <a:tr h="370840">
                    <a:tc>
                      <a:txBody>
                        <a:bodyPr/>
                        <a:lstStyle/>
                        <a:p>
                          <a:pPr algn="ctr">
                            <a:defRPr sz="1800"/>
                          </a:pPr>
                          <a:r>
                            <a:t>Minnesota Lynx</a:t>
                          </a:r>
                        </a:p>
                      </a:txBody>
                      <a:tcPr/>
                    </a:tc>
                    <a:tc>
                      <a:txBody>
                        <a:bodyPr/>
                        <a:lstStyle/>
                        <a:p>
                          <a:endParaRPr lang="en-US"/>
                        </a:p>
                      </a:txBody>
                      <a:tcPr>
                        <a:blipFill>
                          <a:blip r:embed="rId2"/>
                          <a:stretch>
                            <a:fillRect l="-100296" t="-408197" r="-444" b="-24590"/>
                          </a:stretch>
                        </a:blipFill>
                      </a:tcPr>
                    </a:tc>
                    <a:extLst>
                      <a:ext uri="{0D108BD9-81ED-4DB2-BD59-A6C34878D82A}">
                        <a16:rowId xmlns:a16="http://schemas.microsoft.com/office/drawing/2014/main" val="10005"/>
                      </a:ext>
                    </a:extLst>
                  </a:tr>
                </a:tbl>
              </a:graphicData>
            </a:graphic>
          </p:graphicFrame>
        </mc:Fallback>
      </mc:AlternateContent>
      <p:sp>
        <p:nvSpPr>
          <p:cNvPr id="8" name="TextBox 7">
            <a:extLst>
              <a:ext uri="{FF2B5EF4-FFF2-40B4-BE49-F238E27FC236}">
                <a16:creationId xmlns:a16="http://schemas.microsoft.com/office/drawing/2014/main" id="{EDA1AF19-69F0-A08A-0958-AB99C631ACFF}"/>
              </a:ext>
            </a:extLst>
          </p:cNvPr>
          <p:cNvSpPr txBox="1"/>
          <p:nvPr/>
        </p:nvSpPr>
        <p:spPr>
          <a:xfrm>
            <a:off x="381000" y="5347643"/>
            <a:ext cx="8458200" cy="646331"/>
          </a:xfrm>
          <a:prstGeom prst="rect">
            <a:avLst/>
          </a:prstGeom>
          <a:noFill/>
        </p:spPr>
        <p:txBody>
          <a:bodyPr wrap="square">
            <a:spAutoFit/>
          </a:bodyPr>
          <a:lstStyle/>
          <a:p>
            <a:pPr algn="ctr"/>
            <a:r>
              <a:rPr lang="en-IN" sz="1800" dirty="0"/>
              <a:t>Source: " </a:t>
            </a:r>
            <a:r>
              <a:rPr lang="en-IN" sz="1800" b="1" dirty="0"/>
              <a:t>WNBA</a:t>
            </a:r>
            <a:r>
              <a:rPr lang="en-IN" sz="1800" dirty="0"/>
              <a:t> Futures Odds: 2020 </a:t>
            </a:r>
            <a:r>
              <a:rPr lang="en-IN" sz="1800" b="1" dirty="0"/>
              <a:t>WNBA</a:t>
            </a:r>
            <a:r>
              <a:rPr lang="en-IN" sz="1800" dirty="0"/>
              <a:t> Finals Odds," VegasInsider.com, accessed September 30, 2020, </a:t>
            </a:r>
            <a:r>
              <a:rPr lang="en-IN" sz="1800" b="0" u="none" strike="noStrike" kern="1200" baseline="0" dirty="0">
                <a:solidFill>
                  <a:schemeClr val="dk1"/>
                </a:solidFill>
              </a:rPr>
              <a:t>https://www.vegasinsider.com/wnba/odds/futures/.</a:t>
            </a:r>
            <a:endParaRPr lang="en-IN" sz="1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Probability From Odds</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defRPr sz="2800"/>
                </a:pPr>
                <a:r>
                  <a:rPr lang="en-US" sz="2400" dirty="0"/>
                  <a:t>a.</a:t>
                </a:r>
                <a:r>
                  <a:rPr sz="2400" dirty="0"/>
                  <a:t>​</a:t>
                </a:r>
                <a:r>
                  <a:rPr lang="en-US" sz="2400" dirty="0"/>
                  <a:t>	</a:t>
                </a:r>
                <a:r>
                  <a:rPr sz="2400" dirty="0"/>
                  <a:t>Determine the probability of losing money on a bet for each of the teams listed.</a:t>
                </a:r>
              </a:p>
              <a:p>
                <a:pPr marL="538163" indent="-538163">
                  <a:defRPr sz="2800"/>
                </a:pPr>
                <a:r>
                  <a:rPr lang="en-US" sz="2400" dirty="0"/>
                  <a:t>b.</a:t>
                </a:r>
                <a:r>
                  <a:rPr sz="2400" dirty="0"/>
                  <a:t>​</a:t>
                </a:r>
                <a:r>
                  <a:rPr lang="en-US" sz="2400" dirty="0"/>
                  <a:t>	</a:t>
                </a:r>
                <a:r>
                  <a:rPr sz="2400" dirty="0"/>
                  <a:t>Based on these odds, which team was most likely to win the 2020 WNBA finals at this point? Explain what the odds mean for this team in terms of a bet.</a:t>
                </a:r>
              </a:p>
              <a:p>
                <a:pPr marL="538163" indent="-538163">
                  <a:defRPr sz="2800"/>
                </a:pPr>
                <a:r>
                  <a:rPr lang="en-US" sz="2400" dirty="0"/>
                  <a:t>c.	</a:t>
                </a:r>
                <a:r>
                  <a:rPr sz="2400" dirty="0"/>
                  <a:t>​How much money could be won with a </a:t>
                </a:r>
                <a14:m>
                  <m:oMath xmlns:m="http://schemas.openxmlformats.org/officeDocument/2006/math">
                    <m:r>
                      <a:rPr sz="2400">
                        <a:latin typeface="Cambria Math" panose="02040503050406030204" pitchFamily="18" charset="0"/>
                      </a:rPr>
                      <m:t>$50</m:t>
                    </m:r>
                  </m:oMath>
                </a14:m>
                <a:r>
                  <a:rPr sz="2400" dirty="0"/>
                  <a:t> bet placed on the Connecticut Suns?</a:t>
                </a:r>
                <a:endParaRPr lang="en-US" sz="2400" dirty="0"/>
              </a:p>
              <a:p>
                <a:r>
                  <a:rPr lang="en-IN" sz="2400" b="1" dirty="0"/>
                  <a:t>Solution</a:t>
                </a:r>
              </a:p>
              <a:p>
                <a:pPr marL="538163" indent="-538163">
                  <a:defRPr sz="2800"/>
                </a:pPr>
                <a:r>
                  <a:rPr lang="en-IN" sz="2400" dirty="0"/>
                  <a:t>a.​	The probability of losing money is the left side of the ratio divided by the sum of the parts; for example, the ratio </a:t>
                </a:r>
                <a14:m>
                  <m:oMath xmlns:m="http://schemas.openxmlformats.org/officeDocument/2006/math">
                    <m:r>
                      <a:rPr lang="en-IN" sz="2400">
                        <a:latin typeface="Cambria Math" panose="02040503050406030204" pitchFamily="18" charset="0"/>
                      </a:rPr>
                      <m:t>1:2</m:t>
                    </m:r>
                  </m:oMath>
                </a14:m>
                <a:r>
                  <a:rPr lang="en-IN" sz="2400" dirty="0"/>
                  <a:t> has </a:t>
                </a:r>
                <a:r>
                  <a:rPr lang="en-IN" sz="2400" dirty="0">
                    <a:latin typeface="Cambria Math"/>
                  </a:rPr>
                  <a:t>3</a:t>
                </a:r>
                <a:r>
                  <a:rPr lang="en-IN" sz="2400" dirty="0"/>
                  <a:t> parts and the probability of losing is</a:t>
                </a:r>
              </a:p>
              <a:p>
                <a:pPr marL="538163" indent="-538163">
                  <a:defRPr sz="2800"/>
                </a:pPr>
                <a:endParaRPr lang="ar-AE"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556"/>
                </a:stretch>
              </a:blipFill>
            </p:spPr>
            <p:txBody>
              <a:bodyPr/>
              <a:lstStyle/>
              <a:p>
                <a:r>
                  <a:rPr lang="en-IN">
                    <a:noFill/>
                  </a:rPr>
                  <a:t> </a:t>
                </a:r>
              </a:p>
            </p:txBody>
          </p:sp>
        </mc:Fallback>
      </mc:AlternateContent>
      <p:pic>
        <p:nvPicPr>
          <p:cNvPr id="6" name="Picture 5" descr="One divided by three is approximately equal to zero point three three three three">
            <a:extLst>
              <a:ext uri="{FF2B5EF4-FFF2-40B4-BE49-F238E27FC236}">
                <a16:creationId xmlns:a16="http://schemas.microsoft.com/office/drawing/2014/main" id="{906148DB-0470-C6CA-D12F-A288FF0A73C1}"/>
              </a:ext>
            </a:extLst>
          </p:cNvPr>
          <p:cNvPicPr>
            <a:picLocks noChangeAspect="1"/>
          </p:cNvPicPr>
          <p:nvPr/>
        </p:nvPicPr>
        <p:blipFill>
          <a:blip r:embed="rId3"/>
          <a:stretch>
            <a:fillRect/>
          </a:stretch>
        </p:blipFill>
        <p:spPr>
          <a:xfrm>
            <a:off x="1066800" y="5335800"/>
            <a:ext cx="1310313" cy="684000"/>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Probability From Odds</a:t>
            </a:r>
            <a:r>
              <a:rPr lang="en-US" dirty="0"/>
              <a:t>—Slide 3</a:t>
            </a:r>
            <a:endParaRPr dirty="0"/>
          </a:p>
        </p:txBody>
      </p:sp>
      <p:sp>
        <p:nvSpPr>
          <p:cNvPr id="6" name="TextBox 5">
            <a:extLst>
              <a:ext uri="{FF2B5EF4-FFF2-40B4-BE49-F238E27FC236}">
                <a16:creationId xmlns:a16="http://schemas.microsoft.com/office/drawing/2014/main" id="{64D6A36B-744C-03A6-694E-C0FAC46254B3}"/>
              </a:ext>
            </a:extLst>
          </p:cNvPr>
          <p:cNvSpPr txBox="1"/>
          <p:nvPr/>
        </p:nvSpPr>
        <p:spPr>
          <a:xfrm>
            <a:off x="627529" y="1029287"/>
            <a:ext cx="7830671" cy="369332"/>
          </a:xfrm>
          <a:prstGeom prst="rect">
            <a:avLst/>
          </a:prstGeom>
          <a:noFill/>
        </p:spPr>
        <p:txBody>
          <a:bodyPr wrap="square">
            <a:spAutoFit/>
          </a:bodyPr>
          <a:lstStyle/>
          <a:p>
            <a:pPr algn="ctr">
              <a:defRPr b="1"/>
            </a:pPr>
            <a:r>
              <a:rPr lang="en-US" sz="1800" dirty="0"/>
              <a:t>Table 3: 2020 </a:t>
            </a:r>
            <a:r>
              <a:rPr lang="en-US" sz="1800" b="1" dirty="0"/>
              <a:t>WNBA</a:t>
            </a:r>
            <a:r>
              <a:rPr lang="en-US" sz="1800" dirty="0"/>
              <a:t> Finals Odds and Probability</a:t>
            </a:r>
          </a:p>
        </p:txBody>
      </p:sp>
      <mc:AlternateContent xmlns:mc="http://schemas.openxmlformats.org/markup-compatibility/2006" xmlns:a14="http://schemas.microsoft.com/office/drawing/2010/main">
        <mc:Choice Requires="a14">
          <p:graphicFrame>
            <p:nvGraphicFramePr>
              <p:cNvPr id="4" name="Table Placeholder 2" descr="Here table had 3 columns Team, Odds and probability of losing money&#10;Seattle Storm has odds of one to two and probability of losing money is one divided by three, approximately equal to zero point three three three three&#10;Las Vegas Aces has odds of nine to two and probability of losing money is nine divided by eleven, approximately equal to zero point eight one eight two&#10;Connecticut Sun has odds of eleven to two and probability of losing money is eleven divided by thirteen, approximately equal to zero point eight four six two&#10;Minnesota Lynx has odds of eighteen to one and probability of losing money is eighteen divided by nineteen, approximately equal to zero point nine four seven four&#10;">
                <a:extLst>
                  <a:ext uri="{FF2B5EF4-FFF2-40B4-BE49-F238E27FC236}">
                    <a16:creationId xmlns:a16="http://schemas.microsoft.com/office/drawing/2014/main" id="{9DB79F18-9DC0-4BCE-98C9-E4990508ED44}"/>
                  </a:ext>
                </a:extLst>
              </p:cNvPr>
              <p:cNvGraphicFramePr>
                <a:graphicFrameLocks/>
              </p:cNvGraphicFramePr>
              <p:nvPr>
                <p:extLst>
                  <p:ext uri="{D42A27DB-BD31-4B8C-83A1-F6EECF244321}">
                    <p14:modId xmlns:p14="http://schemas.microsoft.com/office/powerpoint/2010/main" val="3599744201"/>
                  </p:ext>
                </p:extLst>
              </p:nvPr>
            </p:nvGraphicFramePr>
            <p:xfrm>
              <a:off x="457200" y="1430274"/>
              <a:ext cx="8229600" cy="3065526"/>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Team</a:t>
                          </a:r>
                        </a:p>
                      </a:txBody>
                      <a:tcPr/>
                    </a:tc>
                    <a:tc>
                      <a:txBody>
                        <a:bodyPr/>
                        <a:lstStyle/>
                        <a:p>
                          <a:pPr algn="ctr">
                            <a:defRPr sz="1800" b="1"/>
                          </a:pPr>
                          <a:r>
                            <a:t>Odds</a:t>
                          </a:r>
                        </a:p>
                      </a:txBody>
                      <a:tcPr/>
                    </a:tc>
                    <a:tc>
                      <a:txBody>
                        <a:bodyPr/>
                        <a:lstStyle/>
                        <a:p>
                          <a:pPr algn="ctr">
                            <a:defRPr sz="1800" b="1"/>
                          </a:pPr>
                          <a:r>
                            <a:rPr dirty="0"/>
                            <a:t>Probability of Losing Money</a:t>
                          </a:r>
                        </a:p>
                      </a:txBody>
                      <a:tcPr/>
                    </a:tc>
                    <a:extLst>
                      <a:ext uri="{0D108BD9-81ED-4DB2-BD59-A6C34878D82A}">
                        <a16:rowId xmlns:a16="http://schemas.microsoft.com/office/drawing/2014/main" val="10001"/>
                      </a:ext>
                    </a:extLst>
                  </a:tr>
                  <a:tr h="370840">
                    <a:tc>
                      <a:txBody>
                        <a:bodyPr/>
                        <a:lstStyle/>
                        <a:p>
                          <a:pPr algn="ctr">
                            <a:defRPr sz="1800"/>
                          </a:pPr>
                          <a:r>
                            <a:t>Seattle Storm</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m:t>
                                    </m:r>
                                  </m:num>
                                  <m:den>
                                    <m:r>
                                      <a:rPr sz="1800">
                                        <a:latin typeface="Cambria Math" panose="02040503050406030204" pitchFamily="18" charset="0"/>
                                      </a:rPr>
                                      <m:t>3</m:t>
                                    </m:r>
                                  </m:den>
                                </m:f>
                                <m:r>
                                  <a:rPr sz="1800">
                                    <a:latin typeface="Cambria Math" panose="02040503050406030204" pitchFamily="18" charset="0"/>
                                  </a:rPr>
                                  <m:t>≈0.3333</m:t>
                                </m:r>
                              </m:oMath>
                            </m:oMathPara>
                          </a14:m>
                          <a:endParaRPr dirty="0"/>
                        </a:p>
                      </a:txBody>
                      <a:tcPr/>
                    </a:tc>
                    <a:extLst>
                      <a:ext uri="{0D108BD9-81ED-4DB2-BD59-A6C34878D82A}">
                        <a16:rowId xmlns:a16="http://schemas.microsoft.com/office/drawing/2014/main" val="10002"/>
                      </a:ext>
                    </a:extLst>
                  </a:tr>
                  <a:tr h="370840">
                    <a:tc>
                      <a:txBody>
                        <a:bodyPr/>
                        <a:lstStyle/>
                        <a:p>
                          <a:pPr algn="ctr">
                            <a:defRPr sz="1800"/>
                          </a:pPr>
                          <a:r>
                            <a:t>Las Vegas Aces</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9:2</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9</m:t>
                                    </m:r>
                                  </m:num>
                                  <m:den>
                                    <m:r>
                                      <a:rPr sz="1800">
                                        <a:latin typeface="Cambria Math" panose="02040503050406030204" pitchFamily="18" charset="0"/>
                                      </a:rPr>
                                      <m:t>11</m:t>
                                    </m:r>
                                  </m:den>
                                </m:f>
                                <m:r>
                                  <a:rPr sz="1800">
                                    <a:latin typeface="Cambria Math" panose="02040503050406030204" pitchFamily="18" charset="0"/>
                                  </a:rPr>
                                  <m:t>≈0.8182</m:t>
                                </m:r>
                              </m:oMath>
                            </m:oMathPara>
                          </a14:m>
                          <a:endParaRPr dirty="0"/>
                        </a:p>
                      </a:txBody>
                      <a:tcPr/>
                    </a:tc>
                    <a:extLst>
                      <a:ext uri="{0D108BD9-81ED-4DB2-BD59-A6C34878D82A}">
                        <a16:rowId xmlns:a16="http://schemas.microsoft.com/office/drawing/2014/main" val="10003"/>
                      </a:ext>
                    </a:extLst>
                  </a:tr>
                  <a:tr h="370840">
                    <a:tc>
                      <a:txBody>
                        <a:bodyPr/>
                        <a:lstStyle/>
                        <a:p>
                          <a:pPr algn="ctr">
                            <a:defRPr sz="1800"/>
                          </a:pPr>
                          <a:r>
                            <a:t>Connecticut Sun</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11:2</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11</m:t>
                                    </m:r>
                                  </m:num>
                                  <m:den>
                                    <m:r>
                                      <a:rPr sz="1800">
                                        <a:latin typeface="Cambria Math" panose="02040503050406030204" pitchFamily="18" charset="0"/>
                                      </a:rPr>
                                      <m:t>13</m:t>
                                    </m:r>
                                  </m:den>
                                </m:f>
                                <m:r>
                                  <a:rPr sz="1800">
                                    <a:latin typeface="Cambria Math" panose="02040503050406030204" pitchFamily="18" charset="0"/>
                                  </a:rPr>
                                  <m:t>≈0.8462</m:t>
                                </m:r>
                              </m:oMath>
                            </m:oMathPara>
                          </a14:m>
                          <a:endParaRPr/>
                        </a:p>
                      </a:txBody>
                      <a:tcPr/>
                    </a:tc>
                    <a:extLst>
                      <a:ext uri="{0D108BD9-81ED-4DB2-BD59-A6C34878D82A}">
                        <a16:rowId xmlns:a16="http://schemas.microsoft.com/office/drawing/2014/main" val="10004"/>
                      </a:ext>
                    </a:extLst>
                  </a:tr>
                  <a:tr h="370840">
                    <a:tc>
                      <a:txBody>
                        <a:bodyPr/>
                        <a:lstStyle/>
                        <a:p>
                          <a:pPr algn="ctr">
                            <a:defRPr sz="1800"/>
                          </a:pPr>
                          <a:r>
                            <a:t>Minnesota Lynx</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18:1</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18</m:t>
                                    </m:r>
                                  </m:num>
                                  <m:den>
                                    <m:r>
                                      <a:rPr sz="1800">
                                        <a:latin typeface="Cambria Math" panose="02040503050406030204" pitchFamily="18" charset="0"/>
                                      </a:rPr>
                                      <m:t>19</m:t>
                                    </m:r>
                                  </m:den>
                                </m:f>
                                <m:r>
                                  <a:rPr sz="1800">
                                    <a:latin typeface="Cambria Math" panose="02040503050406030204" pitchFamily="18" charset="0"/>
                                  </a:rPr>
                                  <m:t>≈0.9474</m:t>
                                </m:r>
                              </m:oMath>
                            </m:oMathPara>
                          </a14:m>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Here table had 3 columns Team, Odds and probability of losing money&#10;Seattle Storm has odds of one to two and probability of losing money is one divided by three, approximately equal to zero point three three three three&#10;Las Vegas Aces has odds of nine to two and probability of losing money is nine divided by eleven, approximately equal to zero point eight one eight two&#10;Connecticut Sun has odds of eleven to two and probability of losing money is eleven divided by thirteen, approximately equal to zero point eight four six two&#10;Minnesota Lynx has odds of eighteen to one and probability of losing money is eighteen divided by nineteen, approximately equal to zero point nine four seven four&#10;">
                <a:extLst>
                  <a:ext uri="{FF2B5EF4-FFF2-40B4-BE49-F238E27FC236}">
                    <a16:creationId xmlns:a16="http://schemas.microsoft.com/office/drawing/2014/main" id="{9DB79F18-9DC0-4BCE-98C9-E4990508ED44}"/>
                  </a:ext>
                </a:extLst>
              </p:cNvPr>
              <p:cNvGraphicFramePr>
                <a:graphicFrameLocks/>
              </p:cNvGraphicFramePr>
              <p:nvPr>
                <p:extLst>
                  <p:ext uri="{D42A27DB-BD31-4B8C-83A1-F6EECF244321}">
                    <p14:modId xmlns:p14="http://schemas.microsoft.com/office/powerpoint/2010/main" val="3599744201"/>
                  </p:ext>
                </p:extLst>
              </p:nvPr>
            </p:nvGraphicFramePr>
            <p:xfrm>
              <a:off x="457200" y="1430274"/>
              <a:ext cx="8229600" cy="3065526"/>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40080">
                    <a:tc>
                      <a:txBody>
                        <a:bodyPr/>
                        <a:lstStyle/>
                        <a:p>
                          <a:pPr algn="ctr">
                            <a:defRPr sz="1800" b="1"/>
                          </a:pPr>
                          <a:r>
                            <a:rPr dirty="0"/>
                            <a:t>Team</a:t>
                          </a:r>
                        </a:p>
                      </a:txBody>
                      <a:tcPr/>
                    </a:tc>
                    <a:tc>
                      <a:txBody>
                        <a:bodyPr/>
                        <a:lstStyle/>
                        <a:p>
                          <a:pPr algn="ctr">
                            <a:defRPr sz="1800" b="1"/>
                          </a:pPr>
                          <a:r>
                            <a:t>Odds</a:t>
                          </a:r>
                        </a:p>
                      </a:txBody>
                      <a:tcPr/>
                    </a:tc>
                    <a:tc>
                      <a:txBody>
                        <a:bodyPr/>
                        <a:lstStyle/>
                        <a:p>
                          <a:pPr algn="ctr">
                            <a:defRPr sz="1800" b="1"/>
                          </a:pPr>
                          <a:r>
                            <a:rPr dirty="0"/>
                            <a:t>Probability of Losing Money</a:t>
                          </a:r>
                        </a:p>
                      </a:txBody>
                      <a:tcPr/>
                    </a:tc>
                    <a:extLst>
                      <a:ext uri="{0D108BD9-81ED-4DB2-BD59-A6C34878D82A}">
                        <a16:rowId xmlns:a16="http://schemas.microsoft.com/office/drawing/2014/main" val="10001"/>
                      </a:ext>
                    </a:extLst>
                  </a:tr>
                  <a:tr h="606806">
                    <a:tc>
                      <a:txBody>
                        <a:bodyPr/>
                        <a:lstStyle/>
                        <a:p>
                          <a:pPr algn="ctr">
                            <a:defRPr sz="1800"/>
                          </a:pPr>
                          <a:r>
                            <a:t>Seattle Storm</a:t>
                          </a:r>
                        </a:p>
                      </a:txBody>
                      <a:tcPr/>
                    </a:tc>
                    <a:tc>
                      <a:txBody>
                        <a:bodyPr/>
                        <a:lstStyle/>
                        <a:p>
                          <a:endParaRPr lang="en-US"/>
                        </a:p>
                      </a:txBody>
                      <a:tcPr>
                        <a:blipFill>
                          <a:blip r:embed="rId2"/>
                          <a:stretch>
                            <a:fillRect l="-100444" t="-110000" r="-100667" b="-301000"/>
                          </a:stretch>
                        </a:blipFill>
                      </a:tcPr>
                    </a:tc>
                    <a:tc>
                      <a:txBody>
                        <a:bodyPr/>
                        <a:lstStyle/>
                        <a:p>
                          <a:endParaRPr lang="en-US"/>
                        </a:p>
                      </a:txBody>
                      <a:tcPr>
                        <a:blipFill>
                          <a:blip r:embed="rId2"/>
                          <a:stretch>
                            <a:fillRect l="-200444" t="-110000" r="-667" b="-301000"/>
                          </a:stretch>
                        </a:blipFill>
                      </a:tcPr>
                    </a:tc>
                    <a:extLst>
                      <a:ext uri="{0D108BD9-81ED-4DB2-BD59-A6C34878D82A}">
                        <a16:rowId xmlns:a16="http://schemas.microsoft.com/office/drawing/2014/main" val="10002"/>
                      </a:ext>
                    </a:extLst>
                  </a:tr>
                  <a:tr h="605028">
                    <a:tc>
                      <a:txBody>
                        <a:bodyPr/>
                        <a:lstStyle/>
                        <a:p>
                          <a:pPr algn="ctr">
                            <a:defRPr sz="1800"/>
                          </a:pPr>
                          <a:r>
                            <a:t>Las Vegas Aces</a:t>
                          </a:r>
                        </a:p>
                      </a:txBody>
                      <a:tcPr/>
                    </a:tc>
                    <a:tc>
                      <a:txBody>
                        <a:bodyPr/>
                        <a:lstStyle/>
                        <a:p>
                          <a:endParaRPr lang="en-US"/>
                        </a:p>
                      </a:txBody>
                      <a:tcPr>
                        <a:blipFill>
                          <a:blip r:embed="rId2"/>
                          <a:stretch>
                            <a:fillRect l="-100444" t="-212121" r="-100667" b="-204040"/>
                          </a:stretch>
                        </a:blipFill>
                      </a:tcPr>
                    </a:tc>
                    <a:tc>
                      <a:txBody>
                        <a:bodyPr/>
                        <a:lstStyle/>
                        <a:p>
                          <a:endParaRPr lang="en-US"/>
                        </a:p>
                      </a:txBody>
                      <a:tcPr>
                        <a:blipFill>
                          <a:blip r:embed="rId2"/>
                          <a:stretch>
                            <a:fillRect l="-200444" t="-212121" r="-667" b="-204040"/>
                          </a:stretch>
                        </a:blipFill>
                      </a:tcPr>
                    </a:tc>
                    <a:extLst>
                      <a:ext uri="{0D108BD9-81ED-4DB2-BD59-A6C34878D82A}">
                        <a16:rowId xmlns:a16="http://schemas.microsoft.com/office/drawing/2014/main" val="10003"/>
                      </a:ext>
                    </a:extLst>
                  </a:tr>
                  <a:tr h="606806">
                    <a:tc>
                      <a:txBody>
                        <a:bodyPr/>
                        <a:lstStyle/>
                        <a:p>
                          <a:pPr algn="ctr">
                            <a:defRPr sz="1800"/>
                          </a:pPr>
                          <a:r>
                            <a:t>Connecticut Sun</a:t>
                          </a:r>
                        </a:p>
                      </a:txBody>
                      <a:tcPr/>
                    </a:tc>
                    <a:tc>
                      <a:txBody>
                        <a:bodyPr/>
                        <a:lstStyle/>
                        <a:p>
                          <a:endParaRPr lang="en-US"/>
                        </a:p>
                      </a:txBody>
                      <a:tcPr>
                        <a:blipFill>
                          <a:blip r:embed="rId2"/>
                          <a:stretch>
                            <a:fillRect l="-100444" t="-309000" r="-100667" b="-102000"/>
                          </a:stretch>
                        </a:blipFill>
                      </a:tcPr>
                    </a:tc>
                    <a:tc>
                      <a:txBody>
                        <a:bodyPr/>
                        <a:lstStyle/>
                        <a:p>
                          <a:endParaRPr lang="en-US"/>
                        </a:p>
                      </a:txBody>
                      <a:tcPr>
                        <a:blipFill>
                          <a:blip r:embed="rId2"/>
                          <a:stretch>
                            <a:fillRect l="-200444" t="-309000" r="-667" b="-102000"/>
                          </a:stretch>
                        </a:blipFill>
                      </a:tcPr>
                    </a:tc>
                    <a:extLst>
                      <a:ext uri="{0D108BD9-81ED-4DB2-BD59-A6C34878D82A}">
                        <a16:rowId xmlns:a16="http://schemas.microsoft.com/office/drawing/2014/main" val="10004"/>
                      </a:ext>
                    </a:extLst>
                  </a:tr>
                  <a:tr h="606806">
                    <a:tc>
                      <a:txBody>
                        <a:bodyPr/>
                        <a:lstStyle/>
                        <a:p>
                          <a:pPr algn="ctr">
                            <a:defRPr sz="1800"/>
                          </a:pPr>
                          <a:r>
                            <a:t>Minnesota Lynx</a:t>
                          </a:r>
                        </a:p>
                      </a:txBody>
                      <a:tcPr/>
                    </a:tc>
                    <a:tc>
                      <a:txBody>
                        <a:bodyPr/>
                        <a:lstStyle/>
                        <a:p>
                          <a:endParaRPr lang="en-US"/>
                        </a:p>
                      </a:txBody>
                      <a:tcPr>
                        <a:blipFill>
                          <a:blip r:embed="rId2"/>
                          <a:stretch>
                            <a:fillRect l="-100444" t="-409000" r="-100667" b="-2000"/>
                          </a:stretch>
                        </a:blipFill>
                      </a:tcPr>
                    </a:tc>
                    <a:tc>
                      <a:txBody>
                        <a:bodyPr/>
                        <a:lstStyle/>
                        <a:p>
                          <a:endParaRPr lang="en-US"/>
                        </a:p>
                      </a:txBody>
                      <a:tcPr>
                        <a:blipFill>
                          <a:blip r:embed="rId2"/>
                          <a:stretch>
                            <a:fillRect l="-200444" t="-409000" r="-667" b="-2000"/>
                          </a:stretch>
                        </a:blipFill>
                      </a:tcPr>
                    </a:tc>
                    <a:extLst>
                      <a:ext uri="{0D108BD9-81ED-4DB2-BD59-A6C34878D82A}">
                        <a16:rowId xmlns:a16="http://schemas.microsoft.com/office/drawing/2014/main" val="10005"/>
                      </a:ext>
                    </a:extLst>
                  </a:tr>
                </a:tbl>
              </a:graphicData>
            </a:graphic>
          </p:graphicFrame>
        </mc:Fallback>
      </mc:AlternateContent>
      <p:sp>
        <p:nvSpPr>
          <p:cNvPr id="10" name="TextBox 9">
            <a:extLst>
              <a:ext uri="{FF2B5EF4-FFF2-40B4-BE49-F238E27FC236}">
                <a16:creationId xmlns:a16="http://schemas.microsoft.com/office/drawing/2014/main" id="{11A44EB3-1391-3489-0273-D366F116BF2E}"/>
              </a:ext>
            </a:extLst>
          </p:cNvPr>
          <p:cNvSpPr txBox="1"/>
          <p:nvPr/>
        </p:nvSpPr>
        <p:spPr>
          <a:xfrm>
            <a:off x="381000" y="4590871"/>
            <a:ext cx="8305800" cy="1200329"/>
          </a:xfrm>
          <a:prstGeom prst="rect">
            <a:avLst/>
          </a:prstGeom>
          <a:noFill/>
        </p:spPr>
        <p:txBody>
          <a:bodyPr wrap="square">
            <a:spAutoFit/>
          </a:bodyPr>
          <a:lstStyle/>
          <a:p>
            <a:r>
              <a:rPr lang="en-US" sz="1800" dirty="0"/>
              <a:t>Notice that these probabilities add to more than </a:t>
            </a:r>
            <a:r>
              <a:rPr lang="en-US" sz="1800" dirty="0">
                <a:latin typeface="Cambria Math"/>
              </a:rPr>
              <a:t>1</a:t>
            </a:r>
            <a:r>
              <a:rPr lang="en-US" sz="1800" dirty="0"/>
              <a:t> and we've only included </a:t>
            </a:r>
            <a:r>
              <a:rPr lang="en-US" sz="1800" dirty="0">
                <a:latin typeface="Cambria Math"/>
              </a:rPr>
              <a:t>4</a:t>
            </a:r>
            <a:r>
              <a:rPr lang="en-US" sz="1800" dirty="0"/>
              <a:t> of the </a:t>
            </a:r>
            <a:r>
              <a:rPr lang="en-US" sz="1800" dirty="0">
                <a:latin typeface="Cambria Math"/>
              </a:rPr>
              <a:t>12</a:t>
            </a:r>
            <a:r>
              <a:rPr lang="en-US" sz="1800" dirty="0"/>
              <a:t> teams. Remember that this is not the probability that a team will win the </a:t>
            </a:r>
            <a:r>
              <a:rPr lang="en-US" sz="1800" b="1" dirty="0"/>
              <a:t>WNBA</a:t>
            </a:r>
            <a:r>
              <a:rPr lang="en-US" sz="1800" dirty="0"/>
              <a:t> finals, but an assessment by the bookie of the probability that you will lose money on a bet for that team.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Calculating Classical Probability Using Permutations</a:t>
            </a:r>
            <a:r>
              <a:rPr lang="en-US" dirty="0"/>
              <a:t>—Slide 1</a:t>
            </a:r>
            <a:endParaRPr dirty="0"/>
          </a:p>
        </p:txBody>
      </p:sp>
      <p:sp>
        <p:nvSpPr>
          <p:cNvPr id="3" name="Text Placeholder 2"/>
          <p:cNvSpPr>
            <a:spLocks noGrp="1"/>
          </p:cNvSpPr>
          <p:nvPr>
            <p:ph type="body" sz="quarter" idx="10"/>
          </p:nvPr>
        </p:nvSpPr>
        <p:spPr/>
        <p:txBody>
          <a:bodyPr>
            <a:normAutofit fontScale="92500" lnSpcReduction="20000"/>
          </a:bodyPr>
          <a:lstStyle/>
          <a:p>
            <a:r>
              <a:rPr sz="2800"/>
              <a:t>Let's change the previous example slightly. Suppose that as one of the </a:t>
            </a:r>
            <a:r>
              <a:rPr sz="2800">
                <a:latin typeface="Cambria Math"/>
              </a:rPr>
              <a:t>20</a:t>
            </a:r>
            <a:r>
              <a:rPr sz="2800"/>
              <a:t> graduate students in the physics department, you have a chance of being selected for one of the three student spots for a conference in Cancun. The names of all the graduate students are put in a hat and three are randomly drawn. However, if your name is drawn first, you get all expenses paid. If you are chosen second, everything is paid for except meals. And if you're chosen third, you must pay for your own meals and hotel. (This means that the department still picks up the tab for the flight and conference fees of the three lucky students, so it's not a bad deal!) What is the probability that you and your two friends, Leonard and Sheldon, all end up being chosen, and that your name is drawn first?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Probability From Odds</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defRPr sz="2800"/>
                </a:pPr>
                <a:r>
                  <a:rPr lang="en-US" sz="2600" dirty="0"/>
                  <a:t>b.	</a:t>
                </a:r>
                <a:r>
                  <a:rPr sz="2600" dirty="0"/>
                  <a:t>The team that has the smallest probability of losing money for a bet is the team most likely to win. Therefore, the Seattle Storm was the team most likely to win the 2020 WNBA finals. Their odds of </a:t>
                </a:r>
                <a14:m>
                  <m:oMath xmlns:m="http://schemas.openxmlformats.org/officeDocument/2006/math">
                    <m:r>
                      <a:rPr sz="2600">
                        <a:latin typeface="Cambria Math" panose="02040503050406030204" pitchFamily="18" charset="0"/>
                      </a:rPr>
                      <m:t>1:2</m:t>
                    </m:r>
                  </m:oMath>
                </a14:m>
                <a:r>
                  <a:rPr sz="2600" dirty="0"/>
                  <a:t> mean that for each </a:t>
                </a:r>
                <a14:m>
                  <m:oMath xmlns:m="http://schemas.openxmlformats.org/officeDocument/2006/math">
                    <m:r>
                      <a:rPr sz="2600">
                        <a:latin typeface="Cambria Math" panose="02040503050406030204" pitchFamily="18" charset="0"/>
                      </a:rPr>
                      <m:t>$2</m:t>
                    </m:r>
                  </m:oMath>
                </a14:m>
                <a:r>
                  <a:rPr sz="2600" dirty="0"/>
                  <a:t> bet, you would win </a:t>
                </a:r>
                <a14:m>
                  <m:oMath xmlns:m="http://schemas.openxmlformats.org/officeDocument/2006/math">
                    <m:r>
                      <a:rPr sz="2600">
                        <a:latin typeface="Cambria Math" panose="02040503050406030204" pitchFamily="18" charset="0"/>
                      </a:rPr>
                      <m:t>$1</m:t>
                    </m:r>
                  </m:oMath>
                </a14:m>
                <a:r>
                  <a:rPr sz="2600" dirty="0"/>
                  <a:t>.</a:t>
                </a:r>
                <a:endParaRPr lang="en-US" sz="2600" dirty="0"/>
              </a:p>
              <a:p>
                <a:pPr marL="538163" indent="-538163">
                  <a:defRPr sz="2800"/>
                </a:pPr>
                <a:r>
                  <a:rPr lang="en-IN" sz="2600" dirty="0"/>
                  <a:t>c.	​Since the odds for the Connecticut Sun are </a:t>
                </a:r>
                <a14:m>
                  <m:oMath xmlns:m="http://schemas.openxmlformats.org/officeDocument/2006/math">
                    <m:r>
                      <a:rPr lang="en-IN" sz="2600">
                        <a:latin typeface="Cambria Math" panose="02040503050406030204" pitchFamily="18" charset="0"/>
                      </a:rPr>
                      <m:t>11:2</m:t>
                    </m:r>
                  </m:oMath>
                </a14:m>
                <a:r>
                  <a:rPr lang="en-IN" sz="2600" dirty="0"/>
                  <a:t>, for every </a:t>
                </a:r>
                <a14:m>
                  <m:oMath xmlns:m="http://schemas.openxmlformats.org/officeDocument/2006/math">
                    <m:r>
                      <a:rPr lang="en-IN" sz="2600">
                        <a:latin typeface="Cambria Math" panose="02040503050406030204" pitchFamily="18" charset="0"/>
                      </a:rPr>
                      <m:t>$2</m:t>
                    </m:r>
                  </m:oMath>
                </a14:m>
                <a:r>
                  <a:rPr lang="en-IN" sz="2600" dirty="0"/>
                  <a:t> bet, a bet would win </a:t>
                </a:r>
                <a14:m>
                  <m:oMath xmlns:m="http://schemas.openxmlformats.org/officeDocument/2006/math">
                    <m:r>
                      <a:rPr lang="en-IN" sz="2600">
                        <a:latin typeface="Cambria Math" panose="02040503050406030204" pitchFamily="18" charset="0"/>
                      </a:rPr>
                      <m:t>$11</m:t>
                    </m:r>
                  </m:oMath>
                </a14:m>
                <a:r>
                  <a:rPr lang="en-IN" sz="2600" dirty="0"/>
                  <a:t>. Therefore, we need to divide the bet by </a:t>
                </a:r>
                <a14:m>
                  <m:oMath xmlns:m="http://schemas.openxmlformats.org/officeDocument/2006/math">
                    <m:r>
                      <a:rPr lang="en-IN" sz="2600">
                        <a:latin typeface="Cambria Math" panose="02040503050406030204" pitchFamily="18" charset="0"/>
                      </a:rPr>
                      <m:t>$2</m:t>
                    </m:r>
                  </m:oMath>
                </a14:m>
                <a:r>
                  <a:rPr lang="en-IN" sz="2600" dirty="0"/>
                  <a:t> and then multiply by </a:t>
                </a:r>
                <a14:m>
                  <m:oMath xmlns:m="http://schemas.openxmlformats.org/officeDocument/2006/math">
                    <m:r>
                      <a:rPr lang="en-IN" sz="2600">
                        <a:latin typeface="Cambria Math" panose="02040503050406030204" pitchFamily="18" charset="0"/>
                      </a:rPr>
                      <m:t>$11</m:t>
                    </m:r>
                  </m:oMath>
                </a14:m>
                <a:r>
                  <a:rPr lang="en-IN" sz="2600" dirty="0"/>
                  <a:t> to determine the amount that would be won.</a:t>
                </a:r>
              </a:p>
              <a:p>
                <a:pPr algn="ctr">
                  <a:defRPr sz="2800"/>
                </a:pPr>
                <a:r>
                  <a:rPr lang="en-IN" sz="2600" dirty="0"/>
                  <a:t>​Winnings for a </a:t>
                </a:r>
                <a14:m>
                  <m:oMath xmlns:m="http://schemas.openxmlformats.org/officeDocument/2006/math">
                    <m:r>
                      <a:rPr lang="en-IN" sz="2600">
                        <a:latin typeface="Cambria Math" panose="02040503050406030204" pitchFamily="18" charset="0"/>
                      </a:rPr>
                      <m:t>$50</m:t>
                    </m:r>
                  </m:oMath>
                </a14:m>
                <a:r>
                  <a:rPr lang="en-IN" sz="2600" dirty="0"/>
                  <a:t> Bet on the Connecticut Sun:</a:t>
                </a:r>
                <a:endParaRPr lang="ar-AE" sz="2600" dirty="0"/>
              </a:p>
              <a:p>
                <a:pPr marL="514350" indent="-514350">
                  <a:buFont typeface="+mj-lt"/>
                  <a:buAutoNum type="alphaLcPeriod" startAt="2"/>
                  <a:defRPr sz="2800"/>
                </a:pPr>
                <a:endParaRPr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444"/>
                </a:stretch>
              </a:blipFill>
            </p:spPr>
            <p:txBody>
              <a:bodyPr/>
              <a:lstStyle/>
              <a:p>
                <a:r>
                  <a:rPr lang="en-IN">
                    <a:noFill/>
                  </a:rPr>
                  <a:t> </a:t>
                </a:r>
              </a:p>
            </p:txBody>
          </p:sp>
        </mc:Fallback>
      </mc:AlternateContent>
      <p:pic>
        <p:nvPicPr>
          <p:cNvPr id="6" name="Picture 5" descr="Fifty dollars divided by two dollars multiplied by eleven dollars equals two hundred seventy-five dollars">
            <a:extLst>
              <a:ext uri="{FF2B5EF4-FFF2-40B4-BE49-F238E27FC236}">
                <a16:creationId xmlns:a16="http://schemas.microsoft.com/office/drawing/2014/main" id="{71D241DA-E31F-25C5-0F8A-3EF75192FD81}"/>
              </a:ext>
            </a:extLst>
          </p:cNvPr>
          <p:cNvPicPr>
            <a:picLocks noChangeAspect="1"/>
          </p:cNvPicPr>
          <p:nvPr/>
        </p:nvPicPr>
        <p:blipFill>
          <a:blip r:embed="rId3"/>
          <a:stretch>
            <a:fillRect/>
          </a:stretch>
        </p:blipFill>
        <p:spPr>
          <a:xfrm>
            <a:off x="3578651" y="5240354"/>
            <a:ext cx="1986697" cy="756000"/>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If the odds on a bet are </a:t>
                </a:r>
                <a14:m>
                  <m:oMath xmlns:m="http://schemas.openxmlformats.org/officeDocument/2006/math">
                    <m:r>
                      <a:rPr lang="en-US">
                        <a:latin typeface="Cambria Math" panose="02040503050406030204" pitchFamily="18" charset="0"/>
                      </a:rPr>
                      <m:t>4:1</m:t>
                    </m:r>
                  </m:oMath>
                </a14:m>
                <a:r>
                  <a:rPr lang="en-US" sz="2800" dirty="0"/>
                  <a:t> against, what is the probability of winning?</a:t>
                </a:r>
              </a:p>
              <a:p>
                <a:pPr>
                  <a:defRPr sz="2800"/>
                </a:pPr>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6" name="Picture 5" descr="One divided by five or twenty percent">
            <a:extLst>
              <a:ext uri="{FF2B5EF4-FFF2-40B4-BE49-F238E27FC236}">
                <a16:creationId xmlns:a16="http://schemas.microsoft.com/office/drawing/2014/main" id="{601A6812-63E2-AD01-99E1-5EF67311B3E8}"/>
              </a:ext>
            </a:extLst>
          </p:cNvPr>
          <p:cNvPicPr>
            <a:picLocks noChangeAspect="1"/>
          </p:cNvPicPr>
          <p:nvPr/>
        </p:nvPicPr>
        <p:blipFill>
          <a:blip r:embed="rId3"/>
          <a:stretch>
            <a:fillRect/>
          </a:stretch>
        </p:blipFill>
        <p:spPr>
          <a:xfrm>
            <a:off x="609600" y="2133600"/>
            <a:ext cx="2612818" cy="864000"/>
          </a:xfrm>
          <a:prstGeom prst="rect">
            <a:avLst/>
          </a:prstGeom>
        </p:spPr>
      </p:pic>
    </p:spTree>
    <p:extLst>
      <p:ext uri="{BB962C8B-B14F-4D97-AF65-F5344CB8AC3E}">
        <p14:creationId xmlns:p14="http://schemas.microsoft.com/office/powerpoint/2010/main" val="1219427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Classical Probability Using Permutations</a:t>
            </a:r>
            <a:r>
              <a:rPr lang="en-US" dirty="0"/>
              <a:t>—Slide 2</a:t>
            </a:r>
            <a:endParaRPr dirty="0"/>
          </a:p>
        </p:txBody>
      </p:sp>
      <p:sp>
        <p:nvSpPr>
          <p:cNvPr id="3" name="Text Placeholder 2"/>
          <p:cNvSpPr>
            <a:spLocks noGrp="1"/>
          </p:cNvSpPr>
          <p:nvPr>
            <p:ph type="body" sz="quarter" idx="10"/>
          </p:nvPr>
        </p:nvSpPr>
        <p:spPr/>
        <p:txBody>
          <a:bodyPr>
            <a:noAutofit/>
          </a:bodyPr>
          <a:lstStyle/>
          <a:p>
            <a:r>
              <a:rPr sz="1800" b="1" dirty="0"/>
              <a:t>Solution</a:t>
            </a:r>
          </a:p>
          <a:p>
            <a:pPr>
              <a:defRPr sz="2800"/>
            </a:pPr>
            <a:r>
              <a:rPr sz="1800" dirty="0"/>
              <a:t>This time, the order in which the three students are chosen does make a difference when we are counting, so we'll use a permutation. Note that </a:t>
            </a:r>
            <a:r>
              <a:rPr lang="en-US" sz="1800" i="1" dirty="0"/>
              <a:t>n</a:t>
            </a:r>
            <a:r>
              <a:rPr sz="1800" dirty="0"/>
              <a:t> is still </a:t>
            </a:r>
            <a:r>
              <a:rPr sz="1800" dirty="0">
                <a:latin typeface="Cambria Math"/>
              </a:rPr>
              <a:t>20</a:t>
            </a:r>
            <a:r>
              <a:rPr sz="1800" dirty="0"/>
              <a:t> and </a:t>
            </a:r>
            <a:r>
              <a:rPr lang="en-US" sz="1800" i="1" dirty="0"/>
              <a:t>r</a:t>
            </a:r>
            <a:r>
              <a:rPr sz="1800" dirty="0"/>
              <a:t> is still </a:t>
            </a:r>
            <a:r>
              <a:rPr sz="1800" dirty="0">
                <a:latin typeface="Cambria Math"/>
              </a:rPr>
              <a:t>3</a:t>
            </a:r>
            <a:r>
              <a:rPr sz="1800" dirty="0"/>
              <a:t>.</a:t>
            </a:r>
          </a:p>
          <a:p>
            <a:pPr algn="ctr">
              <a:defRPr sz="2800"/>
            </a:pPr>
            <a:endParaRPr lang="en-US" sz="1800" dirty="0"/>
          </a:p>
          <a:p>
            <a:pPr algn="ctr">
              <a:defRPr sz="2800"/>
            </a:pPr>
            <a:endParaRPr sz="1800" dirty="0"/>
          </a:p>
          <a:p>
            <a:pPr>
              <a:defRPr sz="2800"/>
            </a:pPr>
            <a:endParaRPr lang="en-US" sz="1800" dirty="0"/>
          </a:p>
          <a:p>
            <a:pPr>
              <a:defRPr sz="2800"/>
            </a:pPr>
            <a:endParaRPr lang="en-IN" sz="1800" dirty="0"/>
          </a:p>
          <a:p>
            <a:pPr>
              <a:defRPr sz="2800"/>
            </a:pPr>
            <a:endParaRPr lang="en-IN" sz="1800" dirty="0"/>
          </a:p>
          <a:p>
            <a:pPr>
              <a:defRPr sz="2800"/>
            </a:pPr>
            <a:endParaRPr lang="en-IN" sz="1800" dirty="0"/>
          </a:p>
          <a:p>
            <a:pPr>
              <a:defRPr sz="2800"/>
            </a:pPr>
            <a:endParaRPr lang="en-IN" sz="1800" dirty="0"/>
          </a:p>
          <a:p>
            <a:pPr>
              <a:defRPr sz="2800"/>
            </a:pPr>
            <a:endParaRPr sz="1800" dirty="0"/>
          </a:p>
          <a:p>
            <a:pPr algn="ctr">
              <a:defRPr sz="2800"/>
            </a:pPr>
            <a:endParaRPr lang="en-US" sz="1800" dirty="0"/>
          </a:p>
          <a:p>
            <a:pPr algn="ctr">
              <a:defRPr sz="2800"/>
            </a:pPr>
            <a:endParaRPr sz="1800" dirty="0"/>
          </a:p>
        </p:txBody>
      </p:sp>
      <p:pic>
        <p:nvPicPr>
          <p:cNvPr id="6" name="Picture 5" descr="20 P 3 equals 20 factorial divided by open parenthesis 20 minus 3 close parenthesis factorial equals 6840">
            <a:extLst>
              <a:ext uri="{FF2B5EF4-FFF2-40B4-BE49-F238E27FC236}">
                <a16:creationId xmlns:a16="http://schemas.microsoft.com/office/drawing/2014/main" id="{A6BA1ED3-C949-02EB-0DC5-CC3E630611E2}"/>
              </a:ext>
            </a:extLst>
          </p:cNvPr>
          <p:cNvPicPr>
            <a:picLocks noChangeAspect="1"/>
          </p:cNvPicPr>
          <p:nvPr/>
        </p:nvPicPr>
        <p:blipFill>
          <a:blip r:embed="rId2"/>
          <a:stretch>
            <a:fillRect/>
          </a:stretch>
        </p:blipFill>
        <p:spPr>
          <a:xfrm>
            <a:off x="3352800" y="1981200"/>
            <a:ext cx="2066779" cy="648000"/>
          </a:xfrm>
          <a:prstGeom prst="rect">
            <a:avLst/>
          </a:prstGeom>
        </p:spPr>
      </p:pic>
      <p:sp>
        <p:nvSpPr>
          <p:cNvPr id="8" name="TextBox 7">
            <a:extLst>
              <a:ext uri="{FF2B5EF4-FFF2-40B4-BE49-F238E27FC236}">
                <a16:creationId xmlns:a16="http://schemas.microsoft.com/office/drawing/2014/main" id="{CB1C5E68-0A5E-701E-75BF-48926ABE9BFC}"/>
              </a:ext>
            </a:extLst>
          </p:cNvPr>
          <p:cNvSpPr txBox="1"/>
          <p:nvPr/>
        </p:nvSpPr>
        <p:spPr>
          <a:xfrm>
            <a:off x="457200" y="2665274"/>
            <a:ext cx="8229600" cy="1754326"/>
          </a:xfrm>
          <a:prstGeom prst="rect">
            <a:avLst/>
          </a:prstGeom>
          <a:noFill/>
        </p:spPr>
        <p:txBody>
          <a:bodyPr wrap="square">
            <a:spAutoFit/>
          </a:bodyPr>
          <a:lstStyle/>
          <a:p>
            <a:pPr>
              <a:defRPr sz="2800"/>
            </a:pPr>
            <a:r>
              <a:rPr lang="en-US" sz="1800" dirty="0"/>
              <a:t>Thus, there are </a:t>
            </a:r>
            <a:r>
              <a:rPr lang="en-US" sz="1800" dirty="0">
                <a:latin typeface="Cambria Math"/>
              </a:rPr>
              <a:t>6840</a:t>
            </a:r>
            <a:r>
              <a:rPr lang="en-US" sz="1800" dirty="0"/>
              <a:t> possible ways to choose the three lucky students for the trip. However, let's consider how many outcomes are in the event that you, Sheldon, and Leonard are chosen, and that your name is drawn first; we'll call this event </a:t>
            </a:r>
            <a:r>
              <a:rPr lang="en-US" sz="1800" i="1" dirty="0"/>
              <a:t>E</a:t>
            </a:r>
            <a:r>
              <a:rPr lang="en-US" sz="1800" dirty="0"/>
              <a:t>.</a:t>
            </a:r>
          </a:p>
          <a:p>
            <a:r>
              <a:rPr lang="en-US" sz="1800" dirty="0"/>
              <a:t>There are only two ways that your name can be drawn first followed by Leonard and Sheldon. The possibilities are {you, Leonard, Sheldon} or {you, Sheldon, Leonard}.</a:t>
            </a:r>
          </a:p>
          <a:p>
            <a:r>
              <a:rPr lang="en-US" sz="1800" dirty="0"/>
              <a:t>Therefore, the probability that the event described occurs is calculated as follows.</a:t>
            </a:r>
            <a:endParaRPr lang="en-IN" dirty="0"/>
          </a:p>
        </p:txBody>
      </p:sp>
      <p:pic>
        <p:nvPicPr>
          <p:cNvPr id="11" name="Picture 10" descr="Probability of open parenthesis E close parenthesis equals 2 divided by 6840 approximately equal to 0 point 000292">
            <a:extLst>
              <a:ext uri="{FF2B5EF4-FFF2-40B4-BE49-F238E27FC236}">
                <a16:creationId xmlns:a16="http://schemas.microsoft.com/office/drawing/2014/main" id="{86B916B8-942C-4E79-4592-4E72821D1772}"/>
              </a:ext>
            </a:extLst>
          </p:cNvPr>
          <p:cNvPicPr>
            <a:picLocks noChangeAspect="1"/>
          </p:cNvPicPr>
          <p:nvPr/>
        </p:nvPicPr>
        <p:blipFill>
          <a:blip r:embed="rId3"/>
          <a:stretch>
            <a:fillRect/>
          </a:stretch>
        </p:blipFill>
        <p:spPr>
          <a:xfrm>
            <a:off x="3151128" y="4455674"/>
            <a:ext cx="2470121" cy="612000"/>
          </a:xfrm>
          <a:prstGeom prst="rect">
            <a:avLst/>
          </a:prstGeom>
        </p:spPr>
      </p:pic>
      <p:sp>
        <p:nvSpPr>
          <p:cNvPr id="13" name="TextBox 12">
            <a:extLst>
              <a:ext uri="{FF2B5EF4-FFF2-40B4-BE49-F238E27FC236}">
                <a16:creationId xmlns:a16="http://schemas.microsoft.com/office/drawing/2014/main" id="{68B88CA9-99F2-EE38-5FF2-7118A9131468}"/>
              </a:ext>
            </a:extLst>
          </p:cNvPr>
          <p:cNvSpPr txBox="1"/>
          <p:nvPr/>
        </p:nvSpPr>
        <p:spPr>
          <a:xfrm>
            <a:off x="457200" y="5144869"/>
            <a:ext cx="8229600" cy="646331"/>
          </a:xfrm>
          <a:prstGeom prst="rect">
            <a:avLst/>
          </a:prstGeom>
          <a:noFill/>
        </p:spPr>
        <p:txBody>
          <a:bodyPr wrap="square">
            <a:spAutoFit/>
          </a:bodyPr>
          <a:lstStyle/>
          <a:p>
            <a:r>
              <a:rPr lang="en-US" sz="1800" dirty="0"/>
              <a:t>It seems that there is an even smaller chance of this happening, so it's better not to be greedy and wish for the top spot!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lang="en-IN" sz="2800" dirty="0"/>
              <a:t>Using the scenario from Examples 1 and 2, find the probability that you, Sheldon, and Leonard are all chosen for the department trip and you are the third to be chosen.</a:t>
            </a:r>
          </a:p>
        </p:txBody>
      </p:sp>
      <p:pic>
        <p:nvPicPr>
          <p:cNvPr id="6" name="Picture 5" descr="Answer: P of E approximately equals to 0.000292 ">
            <a:extLst>
              <a:ext uri="{FF2B5EF4-FFF2-40B4-BE49-F238E27FC236}">
                <a16:creationId xmlns:a16="http://schemas.microsoft.com/office/drawing/2014/main" id="{6427CADA-9E2C-3AC2-5A0D-98193671F63F}"/>
              </a:ext>
            </a:extLst>
          </p:cNvPr>
          <p:cNvPicPr>
            <a:picLocks noChangeAspect="1"/>
          </p:cNvPicPr>
          <p:nvPr/>
        </p:nvPicPr>
        <p:blipFill>
          <a:blip r:embed="rId2"/>
          <a:stretch>
            <a:fillRect/>
          </a:stretch>
        </p:blipFill>
        <p:spPr>
          <a:xfrm>
            <a:off x="533400" y="2889000"/>
            <a:ext cx="3901225" cy="540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Classical Probability</a:t>
            </a:r>
            <a:r>
              <a:rPr lang="en-US" dirty="0"/>
              <a:t>—Slide 1</a:t>
            </a:r>
            <a:endParaRPr dirty="0"/>
          </a:p>
        </p:txBody>
      </p:sp>
      <p:sp>
        <p:nvSpPr>
          <p:cNvPr id="3" name="Text Placeholder 2"/>
          <p:cNvSpPr>
            <a:spLocks noGrp="1"/>
          </p:cNvSpPr>
          <p:nvPr>
            <p:ph type="body" sz="quarter" idx="10"/>
          </p:nvPr>
        </p:nvSpPr>
        <p:spPr/>
        <p:txBody>
          <a:bodyPr>
            <a:normAutofit lnSpcReduction="10000"/>
          </a:bodyPr>
          <a:lstStyle/>
          <a:p>
            <a:r>
              <a:rPr sz="2800" dirty="0"/>
              <a:t>A university is putting together a hiring committee of </a:t>
            </a:r>
            <a:r>
              <a:rPr sz="2800" dirty="0">
                <a:latin typeface="Cambria Math"/>
              </a:rPr>
              <a:t>6</a:t>
            </a:r>
            <a:r>
              <a:rPr sz="2800" dirty="0"/>
              <a:t> members for the next university provost. The eligible pool of members consists of </a:t>
            </a:r>
            <a:r>
              <a:rPr sz="2800" dirty="0">
                <a:latin typeface="Cambria Math"/>
              </a:rPr>
              <a:t>8</a:t>
            </a:r>
            <a:r>
              <a:rPr sz="2800" dirty="0"/>
              <a:t> administrative personnel, </a:t>
            </a:r>
            <a:r>
              <a:rPr sz="2800" dirty="0">
                <a:latin typeface="Cambria Math"/>
              </a:rPr>
              <a:t>9</a:t>
            </a:r>
            <a:r>
              <a:rPr sz="2800" dirty="0"/>
              <a:t> faculty, and </a:t>
            </a:r>
            <a:r>
              <a:rPr sz="2800" dirty="0">
                <a:latin typeface="Cambria Math"/>
              </a:rPr>
              <a:t>7</a:t>
            </a:r>
            <a:r>
              <a:rPr sz="2800" dirty="0"/>
              <a:t> students.</a:t>
            </a:r>
          </a:p>
          <a:p>
            <a:pPr marL="538163" indent="-538163">
              <a:defRPr sz="2800"/>
            </a:pPr>
            <a:r>
              <a:rPr lang="en-US" dirty="0"/>
              <a:t>a.</a:t>
            </a:r>
            <a:r>
              <a:rPr dirty="0"/>
              <a:t>​</a:t>
            </a:r>
            <a:r>
              <a:rPr lang="en-US" dirty="0"/>
              <a:t>	</a:t>
            </a:r>
            <a:r>
              <a:rPr sz="2800" dirty="0"/>
              <a:t>In how many ways can the committee be formed?</a:t>
            </a:r>
          </a:p>
          <a:p>
            <a:pPr marL="538163" indent="-538163">
              <a:defRPr sz="2800"/>
            </a:pPr>
            <a:r>
              <a:rPr lang="en-US" dirty="0"/>
              <a:t>b.</a:t>
            </a:r>
            <a:r>
              <a:rPr dirty="0"/>
              <a:t>​</a:t>
            </a:r>
            <a:r>
              <a:rPr lang="en-US" dirty="0"/>
              <a:t>	</a:t>
            </a:r>
            <a:r>
              <a:rPr sz="2800" dirty="0"/>
              <a:t>In how many ways can the committee be formed if there must be </a:t>
            </a:r>
            <a:r>
              <a:rPr sz="2800" dirty="0">
                <a:latin typeface="Cambria Math"/>
              </a:rPr>
              <a:t>2</a:t>
            </a:r>
            <a:r>
              <a:rPr sz="2800" dirty="0"/>
              <a:t> members chosen from each of the </a:t>
            </a:r>
            <a:r>
              <a:rPr sz="2800" dirty="0">
                <a:latin typeface="Cambria Math"/>
              </a:rPr>
              <a:t>3</a:t>
            </a:r>
            <a:r>
              <a:rPr sz="2800" dirty="0"/>
              <a:t> subgroups?</a:t>
            </a:r>
          </a:p>
          <a:p>
            <a:pPr marL="538163" indent="-538163">
              <a:defRPr sz="2800"/>
            </a:pPr>
            <a:r>
              <a:rPr lang="en-US" dirty="0"/>
              <a:t>c.</a:t>
            </a:r>
            <a:r>
              <a:rPr dirty="0"/>
              <a:t>​</a:t>
            </a:r>
            <a:r>
              <a:rPr lang="en-US" dirty="0"/>
              <a:t>	</a:t>
            </a:r>
            <a:r>
              <a:rPr sz="2800" dirty="0"/>
              <a:t>Suppose the committee is chosen at random and with no restrictions. What is the probability that each subgroup has </a:t>
            </a:r>
            <a:r>
              <a:rPr sz="2800" dirty="0">
                <a:latin typeface="Cambria Math"/>
              </a:rPr>
              <a:t>2</a:t>
            </a:r>
            <a:r>
              <a:rPr sz="2800" dirty="0"/>
              <a:t> members on the committee?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Classical Probability</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600" b="1" dirty="0"/>
                  <a:t>Solution</a:t>
                </a:r>
              </a:p>
              <a:p>
                <a:pPr marL="538163" indent="-538163">
                  <a:defRPr sz="2800"/>
                </a:pPr>
                <a:r>
                  <a:rPr lang="en-US" sz="2600" dirty="0"/>
                  <a:t>a.</a:t>
                </a:r>
                <a:r>
                  <a:rPr sz="2600" dirty="0"/>
                  <a:t>​</a:t>
                </a:r>
                <a:r>
                  <a:rPr lang="en-US" sz="2600" dirty="0"/>
                  <a:t>	</a:t>
                </a:r>
                <a:r>
                  <a:rPr sz="2600" dirty="0"/>
                  <a:t>Since there are no stipulations as to how the committee is to be formed, nor is the order specified to be important, we simply need to calculate the number of combinations by choosing </a:t>
                </a:r>
                <a:r>
                  <a:rPr sz="2600" dirty="0">
                    <a:latin typeface="Cambria Math"/>
                  </a:rPr>
                  <a:t>6</a:t>
                </a:r>
                <a:r>
                  <a:rPr sz="2600" dirty="0"/>
                  <a:t> committee members from the </a:t>
                </a:r>
                <a14:m>
                  <m:oMath xmlns:m="http://schemas.openxmlformats.org/officeDocument/2006/math">
                    <m:r>
                      <a:rPr sz="2600">
                        <a:latin typeface="Cambria Math" panose="02040503050406030204" pitchFamily="18" charset="0"/>
                      </a:rPr>
                      <m:t>8</m:t>
                    </m:r>
                    <m:r>
                      <a:rPr sz="2600">
                        <a:latin typeface="Cambria Math" panose="02040503050406030204" pitchFamily="18" charset="0"/>
                      </a:rPr>
                      <m:t>+</m:t>
                    </m:r>
                    <m:r>
                      <a:rPr sz="2600">
                        <a:latin typeface="Cambria Math" panose="02040503050406030204" pitchFamily="18" charset="0"/>
                      </a:rPr>
                      <m:t>9</m:t>
                    </m:r>
                    <m:r>
                      <a:rPr sz="2600">
                        <a:latin typeface="Cambria Math" panose="02040503050406030204" pitchFamily="18" charset="0"/>
                      </a:rPr>
                      <m:t>+</m:t>
                    </m:r>
                    <m:r>
                      <a:rPr sz="2600">
                        <a:latin typeface="Cambria Math" panose="02040503050406030204" pitchFamily="18" charset="0"/>
                      </a:rPr>
                      <m:t>7</m:t>
                    </m:r>
                    <m:r>
                      <a:rPr sz="2600">
                        <a:latin typeface="Cambria Math" panose="02040503050406030204" pitchFamily="18" charset="0"/>
                      </a:rPr>
                      <m:t>=</m:t>
                    </m:r>
                    <m:r>
                      <a:rPr sz="2600">
                        <a:latin typeface="Cambria Math" panose="02040503050406030204" pitchFamily="18" charset="0"/>
                      </a:rPr>
                      <m:t>24</m:t>
                    </m:r>
                  </m:oMath>
                </a14:m>
                <a:r>
                  <a:rPr sz="2600" dirty="0"/>
                  <a:t> people in the pool.</a:t>
                </a:r>
              </a:p>
              <a:p>
                <a:pPr marL="457200" lvl="1" indent="0">
                  <a:buNone/>
                </a:pPr>
                <a:endParaRPr lang="en-US" sz="2600" dirty="0"/>
              </a:p>
              <a:p>
                <a:pPr marL="457200" lvl="1" indent="0">
                  <a:buNone/>
                </a:pPr>
                <a:endParaRPr lang="en-IN" sz="2600" dirty="0"/>
              </a:p>
              <a:p>
                <a:pPr marL="457200" lvl="1" indent="0">
                  <a:buNone/>
                </a:pPr>
                <a:endParaRPr lang="en-US"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2000"/>
                </a:stretch>
              </a:blipFill>
            </p:spPr>
            <p:txBody>
              <a:bodyPr/>
              <a:lstStyle/>
              <a:p>
                <a:r>
                  <a:rPr lang="en-IN">
                    <a:noFill/>
                  </a:rPr>
                  <a:t> </a:t>
                </a:r>
              </a:p>
            </p:txBody>
          </p:sp>
        </mc:Fallback>
      </mc:AlternateContent>
      <p:pic>
        <p:nvPicPr>
          <p:cNvPr id="6" name="Picture 5" descr="24 choose 6 equals 24 factorial divided by 6 factorial multiplied by open parenthesis 24 minus 6 close parenthesis factorial equals 134,596">
            <a:extLst>
              <a:ext uri="{FF2B5EF4-FFF2-40B4-BE49-F238E27FC236}">
                <a16:creationId xmlns:a16="http://schemas.microsoft.com/office/drawing/2014/main" id="{230BACC3-1493-07E7-719C-AD7125C1F26F}"/>
              </a:ext>
            </a:extLst>
          </p:cNvPr>
          <p:cNvPicPr>
            <a:picLocks noChangeAspect="1"/>
          </p:cNvPicPr>
          <p:nvPr/>
        </p:nvPicPr>
        <p:blipFill>
          <a:blip r:embed="rId3"/>
          <a:stretch>
            <a:fillRect/>
          </a:stretch>
        </p:blipFill>
        <p:spPr>
          <a:xfrm>
            <a:off x="3200400" y="3657600"/>
            <a:ext cx="2276475" cy="1333500"/>
          </a:xfrm>
          <a:prstGeom prst="rect">
            <a:avLst/>
          </a:prstGeom>
        </p:spPr>
      </p:pic>
      <p:sp>
        <p:nvSpPr>
          <p:cNvPr id="8" name="TextBox 7">
            <a:extLst>
              <a:ext uri="{FF2B5EF4-FFF2-40B4-BE49-F238E27FC236}">
                <a16:creationId xmlns:a16="http://schemas.microsoft.com/office/drawing/2014/main" id="{DAB176A1-E41E-6B49-A8C7-12D3FE8A5EAA}"/>
              </a:ext>
            </a:extLst>
          </p:cNvPr>
          <p:cNvSpPr txBox="1"/>
          <p:nvPr/>
        </p:nvSpPr>
        <p:spPr>
          <a:xfrm>
            <a:off x="457200" y="5105400"/>
            <a:ext cx="8229600" cy="892552"/>
          </a:xfrm>
          <a:prstGeom prst="rect">
            <a:avLst/>
          </a:prstGeom>
          <a:noFill/>
        </p:spPr>
        <p:txBody>
          <a:bodyPr wrap="square">
            <a:spAutoFit/>
          </a:bodyPr>
          <a:lstStyle/>
          <a:p>
            <a:pPr marL="457200" lvl="1" indent="0">
              <a:buNone/>
            </a:pPr>
            <a:r>
              <a:rPr lang="en-US" sz="2600" dirty="0"/>
              <a:t>Thus, there are </a:t>
            </a:r>
            <a:r>
              <a:rPr lang="en-US" sz="2600" dirty="0">
                <a:latin typeface="Cambria Math"/>
              </a:rPr>
              <a:t>134,596</a:t>
            </a:r>
            <a:r>
              <a:rPr lang="en-US" sz="2600" dirty="0"/>
              <a:t> ways in which a committee of </a:t>
            </a:r>
            <a:r>
              <a:rPr lang="en-US" sz="2600" dirty="0">
                <a:latin typeface="Cambria Math"/>
              </a:rPr>
              <a:t>6</a:t>
            </a:r>
            <a:r>
              <a:rPr lang="en-US" sz="2600" dirty="0"/>
              <a:t> can be formed.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Classical Probability</a:t>
            </a:r>
            <a:r>
              <a:rPr lang="en-US" dirty="0"/>
              <a:t>—Slide 3</a:t>
            </a:r>
            <a:endParaRPr dirty="0"/>
          </a:p>
        </p:txBody>
      </p:sp>
      <p:sp>
        <p:nvSpPr>
          <p:cNvPr id="3" name="Text Placeholder 2"/>
          <p:cNvSpPr>
            <a:spLocks noGrp="1"/>
          </p:cNvSpPr>
          <p:nvPr>
            <p:ph type="body" sz="quarter" idx="10"/>
          </p:nvPr>
        </p:nvSpPr>
        <p:spPr/>
        <p:txBody>
          <a:bodyPr>
            <a:noAutofit/>
          </a:bodyPr>
          <a:lstStyle/>
          <a:p>
            <a:pPr marL="538163" indent="-538163">
              <a:defRPr sz="2800"/>
            </a:pPr>
            <a:r>
              <a:rPr lang="en-US" sz="2000" dirty="0"/>
              <a:t>b.</a:t>
            </a:r>
            <a:r>
              <a:rPr sz="2000" dirty="0"/>
              <a:t>​</a:t>
            </a:r>
            <a:r>
              <a:rPr lang="en-US" sz="2000" dirty="0"/>
              <a:t>	</a:t>
            </a:r>
            <a:r>
              <a:rPr sz="2000" dirty="0"/>
              <a:t>This time we have the stipulation that there must be </a:t>
            </a:r>
            <a:r>
              <a:rPr sz="2000" dirty="0">
                <a:latin typeface="Cambria Math"/>
              </a:rPr>
              <a:t>2</a:t>
            </a:r>
            <a:r>
              <a:rPr sz="2000" dirty="0"/>
              <a:t> members from each subgroup on the committee of </a:t>
            </a:r>
            <a:r>
              <a:rPr sz="2000" dirty="0">
                <a:latin typeface="Cambria Math"/>
              </a:rPr>
              <a:t>6</a:t>
            </a:r>
            <a:r>
              <a:rPr sz="2000" dirty="0"/>
              <a:t> members. This will require a two-stage solution. First, we need to use the combination formula to count the number of ways we can choose </a:t>
            </a:r>
            <a:r>
              <a:rPr sz="2000" dirty="0">
                <a:latin typeface="Cambria Math"/>
              </a:rPr>
              <a:t>2</a:t>
            </a:r>
            <a:r>
              <a:rPr sz="2000" dirty="0"/>
              <a:t> people from each subgroup. Then, we can use the Fundamental Counting Principle and multiply those numbers of combinations together to find out the total number of ways to form the committee.</a:t>
            </a:r>
          </a:p>
          <a:p>
            <a:pPr marL="538163" lvl="1" indent="-538163">
              <a:buNone/>
            </a:pPr>
            <a:r>
              <a:rPr lang="en-US" sz="2000" dirty="0"/>
              <a:t>	</a:t>
            </a:r>
            <a:r>
              <a:rPr sz="2000" dirty="0"/>
              <a:t>Begin by finding the number of combinations specific to each subgroup.</a:t>
            </a:r>
          </a:p>
          <a:p>
            <a:pPr marL="538163" lvl="1" indent="-538163">
              <a:buNone/>
            </a:pPr>
            <a:r>
              <a:rPr lang="en-US" sz="2000" dirty="0"/>
              <a:t>	</a:t>
            </a:r>
            <a:r>
              <a:rPr sz="2000" dirty="0"/>
              <a:t>Number of Administrative Personnel Combinations:</a:t>
            </a:r>
          </a:p>
          <a:p>
            <a:pPr algn="ctr">
              <a:defRPr sz="2800"/>
            </a:pPr>
            <a:r>
              <a:rPr sz="2000" dirty="0"/>
              <a:t>​</a:t>
            </a:r>
            <a:endParaRPr lang="en-US" sz="2000" dirty="0"/>
          </a:p>
          <a:p>
            <a:pPr algn="ctr">
              <a:defRPr sz="2800"/>
            </a:pPr>
            <a:endParaRPr lang="en-IN" sz="2000" dirty="0"/>
          </a:p>
          <a:p>
            <a:pPr algn="ctr">
              <a:defRPr sz="2800"/>
            </a:pPr>
            <a:r>
              <a:rPr sz="2000" dirty="0"/>
              <a:t>​</a:t>
            </a:r>
          </a:p>
          <a:p>
            <a:pPr marL="457200" lvl="1" indent="0">
              <a:buNone/>
            </a:pPr>
            <a:endParaRPr sz="2000" dirty="0"/>
          </a:p>
        </p:txBody>
      </p:sp>
      <p:pic>
        <p:nvPicPr>
          <p:cNvPr id="6" name="Picture 5" descr="8 choose 2 equals 8 factorial divided by 2 factorial multiplied by open parenthesis 8 minus 2 close parenthesis factorial equals 8 factorial divided by 2 factorial multiplied by 6 factorial equals 28">
            <a:extLst>
              <a:ext uri="{FF2B5EF4-FFF2-40B4-BE49-F238E27FC236}">
                <a16:creationId xmlns:a16="http://schemas.microsoft.com/office/drawing/2014/main" id="{BEB6F7BB-EE63-10BC-F7D3-F22C9FE7B4F8}"/>
              </a:ext>
            </a:extLst>
          </p:cNvPr>
          <p:cNvPicPr>
            <a:picLocks noChangeAspect="1"/>
          </p:cNvPicPr>
          <p:nvPr/>
        </p:nvPicPr>
        <p:blipFill>
          <a:blip r:embed="rId2"/>
          <a:stretch>
            <a:fillRect/>
          </a:stretch>
        </p:blipFill>
        <p:spPr>
          <a:xfrm>
            <a:off x="2957337" y="3976561"/>
            <a:ext cx="2758736" cy="720000"/>
          </a:xfrm>
          <a:prstGeom prst="rect">
            <a:avLst/>
          </a:prstGeom>
        </p:spPr>
      </p:pic>
      <p:sp>
        <p:nvSpPr>
          <p:cNvPr id="11" name="TextBox 10">
            <a:extLst>
              <a:ext uri="{FF2B5EF4-FFF2-40B4-BE49-F238E27FC236}">
                <a16:creationId xmlns:a16="http://schemas.microsoft.com/office/drawing/2014/main" id="{3AAF43FF-8D10-BB57-7231-20B8DE57C177}"/>
              </a:ext>
            </a:extLst>
          </p:cNvPr>
          <p:cNvSpPr txBox="1"/>
          <p:nvPr/>
        </p:nvSpPr>
        <p:spPr>
          <a:xfrm>
            <a:off x="533400" y="4710008"/>
            <a:ext cx="4572000" cy="400110"/>
          </a:xfrm>
          <a:prstGeom prst="rect">
            <a:avLst/>
          </a:prstGeom>
          <a:noFill/>
        </p:spPr>
        <p:txBody>
          <a:bodyPr wrap="square">
            <a:spAutoFit/>
          </a:bodyPr>
          <a:lstStyle/>
          <a:p>
            <a:pPr marL="457200" lvl="1" indent="0">
              <a:buNone/>
            </a:pPr>
            <a:r>
              <a:rPr lang="en-IN" sz="2000" dirty="0"/>
              <a:t>Number of Faculty Combinations:</a:t>
            </a:r>
          </a:p>
        </p:txBody>
      </p:sp>
      <p:pic>
        <p:nvPicPr>
          <p:cNvPr id="9" name="Picture 8" descr="9 choose 2 equals 9 factorial divided by 2 factorial multiplied by open parenthesis 9 minus 2 close parenthesis factorial equals 9 factorial divided by 2 factorial multiplied by 7 factorial equals 36">
            <a:extLst>
              <a:ext uri="{FF2B5EF4-FFF2-40B4-BE49-F238E27FC236}">
                <a16:creationId xmlns:a16="http://schemas.microsoft.com/office/drawing/2014/main" id="{D780B766-6B89-19DF-D8AC-FA1BAABDF1FF}"/>
              </a:ext>
            </a:extLst>
          </p:cNvPr>
          <p:cNvPicPr>
            <a:picLocks noChangeAspect="1"/>
          </p:cNvPicPr>
          <p:nvPr/>
        </p:nvPicPr>
        <p:blipFill>
          <a:blip r:embed="rId3"/>
          <a:stretch>
            <a:fillRect/>
          </a:stretch>
        </p:blipFill>
        <p:spPr>
          <a:xfrm>
            <a:off x="2957337" y="5224612"/>
            <a:ext cx="2758736" cy="720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D5A3E81-597F-467E-A63B-3587D1289EE3}"/>
</file>

<file path=customXml/itemProps2.xml><?xml version="1.0" encoding="utf-8"?>
<ds:datastoreItem xmlns:ds="http://schemas.openxmlformats.org/officeDocument/2006/customXml" ds:itemID="{653B3627-F065-4FC4-8A32-56D3DE0A1345}"/>
</file>

<file path=customXml/itemProps3.xml><?xml version="1.0" encoding="utf-8"?>
<ds:datastoreItem xmlns:ds="http://schemas.openxmlformats.org/officeDocument/2006/customXml" ds:itemID="{87145D81-9604-4F0D-A878-881838EFFA08}"/>
</file>

<file path=docProps/app.xml><?xml version="1.0" encoding="utf-8"?>
<Properties xmlns="http://schemas.openxmlformats.org/officeDocument/2006/extended-properties" xmlns:vt="http://schemas.openxmlformats.org/officeDocument/2006/docPropsVTypes">
  <TotalTime>1003</TotalTime>
  <Words>3586</Words>
  <Application>Microsoft Office PowerPoint</Application>
  <PresentationFormat>On-screen Show (4:3)</PresentationFormat>
  <Paragraphs>245</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Courier New</vt:lpstr>
      <vt:lpstr>Arial</vt:lpstr>
      <vt:lpstr>Calibri</vt:lpstr>
      <vt:lpstr>Cambria Math</vt:lpstr>
      <vt:lpstr>Office Theme</vt:lpstr>
      <vt:lpstr>Section 10.3</vt:lpstr>
      <vt:lpstr>Example 1: Calculating Classical Probability Using Combinations—Slide 1</vt:lpstr>
      <vt:lpstr>Example 1: Calculating Classical Probability Using Combinations—Slide 2</vt:lpstr>
      <vt:lpstr>Example 2: Calculating Classical Probability Using Permutations—Slide 1</vt:lpstr>
      <vt:lpstr>Example 2: Calculating Classical Probability Using Permutations—Slide 2</vt:lpstr>
      <vt:lpstr>Skill Check 1</vt:lpstr>
      <vt:lpstr>Example 3: Calculating Classical Probability—Slide 1</vt:lpstr>
      <vt:lpstr>Example 3: Calculating Classical Probability—Slide 2</vt:lpstr>
      <vt:lpstr>Example 3: Calculating Classical Probability—Slide 3</vt:lpstr>
      <vt:lpstr>Example 3: Calculating Classical Probability—Slide 4</vt:lpstr>
      <vt:lpstr>Example 3: Calculating Classical Probability —Slide 5</vt:lpstr>
      <vt:lpstr>Example 4: Calculating Classical Probability—Slide 1</vt:lpstr>
      <vt:lpstr>Example 4: Calculating Classical Probability—Slide 2</vt:lpstr>
      <vt:lpstr>Example 4: Calculating Classical Probability —Slide 3</vt:lpstr>
      <vt:lpstr>Example 4: Calculating Classical Probability—Slide 4</vt:lpstr>
      <vt:lpstr>Think Back</vt:lpstr>
      <vt:lpstr>Definition: Complement</vt:lpstr>
      <vt:lpstr>Example 5: Finding the Complement of an Event—Slide 1</vt:lpstr>
      <vt:lpstr>Example 5: Finding the Complement of an Event—Slide 2</vt:lpstr>
      <vt:lpstr>Skill Check 2</vt:lpstr>
      <vt:lpstr>Helpful Hint 1</vt:lpstr>
      <vt:lpstr>Definition: Complement Rules of Probability</vt:lpstr>
      <vt:lpstr>Helpful Hint 2</vt:lpstr>
      <vt:lpstr>Example 6: Calculating Probability Using Complements—Slide 1</vt:lpstr>
      <vt:lpstr>Example 6: Calculating Probability Using Complements—Slide 2</vt:lpstr>
      <vt:lpstr>Example 6: Calculating Probability Using Complements—Slide 3</vt:lpstr>
      <vt:lpstr>Example 7: Calculating Probability Using Complements—Slide 1</vt:lpstr>
      <vt:lpstr>Example 7: Calculating Probability Using Complements—Slide 2</vt:lpstr>
      <vt:lpstr>Example 7: Calculating Probability Using Complements—Slide 3</vt:lpstr>
      <vt:lpstr>Example 7: Calculating Probability Using Complements—Slide 4</vt:lpstr>
      <vt:lpstr>Example 7: Calculating Probability Using Complements—Slide 5</vt:lpstr>
      <vt:lpstr>Example 7: Calculating Probability Using Complements—Slide 6</vt:lpstr>
      <vt:lpstr>Example 7: Calculating Probability Using Complements—Slide 7</vt:lpstr>
      <vt:lpstr>Fun Fact</vt:lpstr>
      <vt:lpstr>Helpful Hint 3</vt:lpstr>
      <vt:lpstr>Definition: Odds</vt:lpstr>
      <vt:lpstr>Example 8: Determining Probability From Odds—Slide 1</vt:lpstr>
      <vt:lpstr>Example 8: Determining Probability From Odds—Slide 2</vt:lpstr>
      <vt:lpstr>Example 8: Determining Probability From Odds—Slide 3</vt:lpstr>
      <vt:lpstr>Example 8: Determining Probability From Odds—Slide 4</vt:lpstr>
      <vt:lpstr>Skill Check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165</cp:revision>
  <dcterms:created xsi:type="dcterms:W3CDTF">2013-04-26T14:43:13Z</dcterms:created>
  <dcterms:modified xsi:type="dcterms:W3CDTF">2025-10-21T13:06:35Z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