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2"/>
  </p:notesMasterIdLst>
  <p:handoutMasterIdLst>
    <p:handoutMasterId r:id="rId53"/>
  </p:handoutMasterIdLst>
  <p:sldIdLst>
    <p:sldId id="256" r:id="rId2"/>
    <p:sldId id="257" r:id="rId3"/>
    <p:sldId id="258" r:id="rId4"/>
    <p:sldId id="261" r:id="rId5"/>
    <p:sldId id="317" r:id="rId6"/>
    <p:sldId id="310" r:id="rId7"/>
    <p:sldId id="311" r:id="rId8"/>
    <p:sldId id="263" r:id="rId9"/>
    <p:sldId id="264" r:id="rId10"/>
    <p:sldId id="265" r:id="rId11"/>
    <p:sldId id="266" r:id="rId12"/>
    <p:sldId id="267" r:id="rId13"/>
    <p:sldId id="268" r:id="rId14"/>
    <p:sldId id="270" r:id="rId15"/>
    <p:sldId id="271" r:id="rId16"/>
    <p:sldId id="272" r:id="rId17"/>
    <p:sldId id="274" r:id="rId18"/>
    <p:sldId id="313" r:id="rId19"/>
    <p:sldId id="275" r:id="rId20"/>
    <p:sldId id="277" r:id="rId21"/>
    <p:sldId id="278" r:id="rId22"/>
    <p:sldId id="279" r:id="rId23"/>
    <p:sldId id="281" r:id="rId24"/>
    <p:sldId id="314" r:id="rId25"/>
    <p:sldId id="283" r:id="rId26"/>
    <p:sldId id="284" r:id="rId27"/>
    <p:sldId id="286" r:id="rId28"/>
    <p:sldId id="289" r:id="rId29"/>
    <p:sldId id="318" r:id="rId30"/>
    <p:sldId id="290" r:id="rId31"/>
    <p:sldId id="291" r:id="rId32"/>
    <p:sldId id="294" r:id="rId33"/>
    <p:sldId id="292" r:id="rId34"/>
    <p:sldId id="293" r:id="rId35"/>
    <p:sldId id="319" r:id="rId36"/>
    <p:sldId id="295" r:id="rId37"/>
    <p:sldId id="297" r:id="rId38"/>
    <p:sldId id="298" r:id="rId39"/>
    <p:sldId id="299" r:id="rId40"/>
    <p:sldId id="300" r:id="rId41"/>
    <p:sldId id="301" r:id="rId42"/>
    <p:sldId id="302" r:id="rId43"/>
    <p:sldId id="303" r:id="rId44"/>
    <p:sldId id="304" r:id="rId45"/>
    <p:sldId id="305" r:id="rId46"/>
    <p:sldId id="320" r:id="rId47"/>
    <p:sldId id="308" r:id="rId48"/>
    <p:sldId id="309" r:id="rId49"/>
    <p:sldId id="315" r:id="rId50"/>
    <p:sldId id="316" r:id="rId51"/>
  </p:sldIdLst>
  <p:sldSz cx="9144000" cy="6858000" type="screen4x3"/>
  <p:notesSz cx="6858000" cy="9144000"/>
  <p:embeddedFontLst>
    <p:embeddedFont>
      <p:font typeface="Cambria Math" panose="02040503050406030204" pitchFamily="18" charset="0"/>
      <p:regular r:id="rId5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73" autoAdjust="0"/>
  </p:normalViewPr>
  <p:slideViewPr>
    <p:cSldViewPr>
      <p:cViewPr varScale="1">
        <p:scale>
          <a:sx n="105" d="100"/>
          <a:sy n="105" d="100"/>
        </p:scale>
        <p:origin x="91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62"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emf"/><Relationship Id="rId1" Type="http://schemas.openxmlformats.org/officeDocument/2006/relationships/slideLayout" Target="../slideLayouts/slideLayout3.xml"/><Relationship Id="rId6" Type="http://schemas.openxmlformats.org/officeDocument/2006/relationships/image" Target="../media/image14.png"/><Relationship Id="rId5" Type="http://schemas.openxmlformats.org/officeDocument/2006/relationships/image" Target="../media/image11.emf"/><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2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33.png"/><Relationship Id="rId1" Type="http://schemas.openxmlformats.org/officeDocument/2006/relationships/slideLayout" Target="../slideLayouts/slideLayout3.xml"/><Relationship Id="rId4" Type="http://schemas.openxmlformats.org/officeDocument/2006/relationships/image" Target="../media/image35.png"/></Relationships>
</file>

<file path=ppt/slides/_rels/slide3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36.png"/><Relationship Id="rId1" Type="http://schemas.openxmlformats.org/officeDocument/2006/relationships/slideLayout" Target="../slideLayouts/slideLayout3.xml"/><Relationship Id="rId4" Type="http://schemas.openxmlformats.org/officeDocument/2006/relationships/image" Target="../media/image38.png"/></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39.png"/><Relationship Id="rId1" Type="http://schemas.openxmlformats.org/officeDocument/2006/relationships/slideLayout" Target="../slideLayouts/slideLayout3.xml"/><Relationship Id="rId5" Type="http://schemas.openxmlformats.org/officeDocument/2006/relationships/image" Target="../media/image41.png"/><Relationship Id="rId4" Type="http://schemas.openxmlformats.org/officeDocument/2006/relationships/image" Target="../media/image31.wmf"/></Relationships>
</file>

<file path=ppt/slides/_rels/slide41.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3.bin"/><Relationship Id="rId1" Type="http://schemas.openxmlformats.org/officeDocument/2006/relationships/slideLayout" Target="../slideLayouts/slideLayout3.xml"/><Relationship Id="rId6" Type="http://schemas.openxmlformats.org/officeDocument/2006/relationships/image" Target="../media/image44.png"/><Relationship Id="rId5" Type="http://schemas.openxmlformats.org/officeDocument/2006/relationships/image" Target="../media/image33.wmf"/><Relationship Id="rId4" Type="http://schemas.openxmlformats.org/officeDocument/2006/relationships/oleObject" Target="../embeddings/oleObject4.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45.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35.emf"/><Relationship Id="rId1" Type="http://schemas.openxmlformats.org/officeDocument/2006/relationships/slideLayout" Target="../slideLayouts/slideLayout3.xml"/><Relationship Id="rId4" Type="http://schemas.openxmlformats.org/officeDocument/2006/relationships/image" Target="../media/image36.emf"/></Relationships>
</file>

<file path=ppt/slides/_rels/slide46.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37.emf"/><Relationship Id="rId1" Type="http://schemas.openxmlformats.org/officeDocument/2006/relationships/slideLayout" Target="../slideLayouts/slideLayout3.xml"/><Relationship Id="rId4" Type="http://schemas.openxmlformats.org/officeDocument/2006/relationships/image" Target="../media/image38.emf"/></Relationships>
</file>

<file path=ppt/slides/_rels/slide47.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5.bin"/><Relationship Id="rId1" Type="http://schemas.openxmlformats.org/officeDocument/2006/relationships/slideLayout" Target="../slideLayouts/slideLayout3.xml"/><Relationship Id="rId4" Type="http://schemas.openxmlformats.org/officeDocument/2006/relationships/image" Target="../media/image55.png"/></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image" Target="../media/image56.png"/><Relationship Id="rId1" Type="http://schemas.openxmlformats.org/officeDocument/2006/relationships/slideLayout" Target="../slideLayouts/slideLayout3.xml"/><Relationship Id="rId6" Type="http://schemas.openxmlformats.org/officeDocument/2006/relationships/image" Target="../media/image41.wmf"/><Relationship Id="rId5" Type="http://schemas.openxmlformats.org/officeDocument/2006/relationships/oleObject" Target="../embeddings/oleObject7.bin"/><Relationship Id="rId4" Type="http://schemas.openxmlformats.org/officeDocument/2006/relationships/image" Target="../media/image40.w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image" Target="../media/image59.png"/><Relationship Id="rId1" Type="http://schemas.openxmlformats.org/officeDocument/2006/relationships/slideLayout" Target="../slideLayouts/slideLayout3.xml"/><Relationship Id="rId5" Type="http://schemas.openxmlformats.org/officeDocument/2006/relationships/image" Target="../media/image61.png"/><Relationship Id="rId4" Type="http://schemas.openxmlformats.org/officeDocument/2006/relationships/image" Target="../media/image42.wmf"/></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10.4</a:t>
            </a:r>
          </a:p>
        </p:txBody>
      </p:sp>
      <p:sp>
        <p:nvSpPr>
          <p:cNvPr id="2" name="Text Placeholder 1"/>
          <p:cNvSpPr>
            <a:spLocks noGrp="1"/>
          </p:cNvSpPr>
          <p:nvPr>
            <p:ph type="body" sz="quarter" idx="10"/>
          </p:nvPr>
        </p:nvSpPr>
        <p:spPr/>
        <p:txBody>
          <a:bodyPr/>
          <a:lstStyle/>
          <a:p>
            <a:pPr algn="ctr"/>
            <a:r>
              <a:rPr dirty="0"/>
              <a:t>Addition and Multiplication Rules of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Addition Rule of Probability</a:t>
            </a:r>
            <a:r>
              <a:rPr lang="en-US" dirty="0"/>
              <a:t>—Slide 3</a:t>
            </a:r>
            <a:endParaRPr dirty="0"/>
          </a:p>
        </p:txBody>
      </p:sp>
      <p:sp>
        <p:nvSpPr>
          <p:cNvPr id="3" name="Text Placeholder 2"/>
          <p:cNvSpPr>
            <a:spLocks noGrp="1"/>
          </p:cNvSpPr>
          <p:nvPr>
            <p:ph type="body" sz="quarter" idx="10"/>
          </p:nvPr>
        </p:nvSpPr>
        <p:spPr/>
        <p:txBody>
          <a:bodyPr>
            <a:normAutofit/>
          </a:bodyPr>
          <a:lstStyle/>
          <a:p>
            <a:pPr marL="457200" lvl="1" indent="0">
              <a:buNone/>
            </a:pPr>
            <a:r>
              <a:rPr lang="en-US" sz="2000" dirty="0"/>
              <a:t>We calculated the last part of this formula in part a., so we only need to calculate the other two probabilities. The chart shows that there are </a:t>
            </a:r>
            <a:r>
              <a:rPr lang="en-US" sz="2000" dirty="0">
                <a:latin typeface="Cambria Math"/>
              </a:rPr>
              <a:t>29</a:t>
            </a:r>
            <a:r>
              <a:rPr lang="en-US" sz="2000" dirty="0"/>
              <a:t> full-time students.</a:t>
            </a:r>
          </a:p>
          <a:p>
            <a:pPr algn="ctr">
              <a:defRPr sz="2800"/>
            </a:pPr>
            <a:endParaRPr lang="ar-AE" sz="2000" dirty="0"/>
          </a:p>
          <a:p>
            <a:pPr marL="457200" lvl="1" indent="0">
              <a:buNone/>
              <a:defRPr sz="2800"/>
            </a:pPr>
            <a:endParaRPr lang="en-US" sz="2000" dirty="0"/>
          </a:p>
          <a:p>
            <a:pPr algn="ctr">
              <a:defRPr sz="2800"/>
            </a:pPr>
            <a:r>
              <a:rPr lang="en-US" sz="2000" dirty="0"/>
              <a:t>​</a:t>
            </a:r>
          </a:p>
          <a:p>
            <a:pPr algn="ctr">
              <a:defRPr sz="2800"/>
            </a:pPr>
            <a:endParaRPr lang="ar-AE" sz="2000" dirty="0"/>
          </a:p>
          <a:p>
            <a:pPr marL="457200" lvl="1" indent="0">
              <a:buNone/>
            </a:pPr>
            <a:endParaRPr lang="en-US" sz="1000" dirty="0"/>
          </a:p>
          <a:p>
            <a:pPr marL="457200" lvl="1" indent="0">
              <a:buNone/>
            </a:pPr>
            <a:endParaRPr lang="en-US" sz="1000" dirty="0"/>
          </a:p>
          <a:p>
            <a:pPr marL="457200" lvl="1" indent="0">
              <a:buNone/>
            </a:pPr>
            <a:endParaRPr lang="en-US" sz="1000" dirty="0"/>
          </a:p>
          <a:p>
            <a:pPr marL="457200" lvl="1" indent="0">
              <a:buNone/>
            </a:pPr>
            <a:endParaRPr lang="en-US" sz="1000" dirty="0"/>
          </a:p>
          <a:p>
            <a:pPr algn="ctr">
              <a:defRPr sz="2800"/>
            </a:pPr>
            <a:r>
              <a:rPr lang="en-US" sz="2000" dirty="0"/>
              <a:t>​</a:t>
            </a:r>
          </a:p>
          <a:p>
            <a:pPr algn="ctr">
              <a:defRPr sz="2800"/>
            </a:pPr>
            <a:endParaRPr lang="en-US" sz="2000" dirty="0"/>
          </a:p>
          <a:p>
            <a:pPr algn="ctr">
              <a:defRPr sz="2800"/>
            </a:pPr>
            <a:endParaRPr lang="ar-AE" sz="1000" dirty="0"/>
          </a:p>
        </p:txBody>
      </p:sp>
      <p:pic>
        <p:nvPicPr>
          <p:cNvPr id="6" name="Picture 5" descr="P of Full Time equals 29 divided by 39">
            <a:extLst>
              <a:ext uri="{FF2B5EF4-FFF2-40B4-BE49-F238E27FC236}">
                <a16:creationId xmlns:a16="http://schemas.microsoft.com/office/drawing/2014/main" id="{520EC344-E092-804F-2EC6-6938ABF3432D}"/>
              </a:ext>
            </a:extLst>
          </p:cNvPr>
          <p:cNvPicPr>
            <a:picLocks noChangeAspect="1"/>
          </p:cNvPicPr>
          <p:nvPr/>
        </p:nvPicPr>
        <p:blipFill>
          <a:blip r:embed="rId2"/>
          <a:stretch>
            <a:fillRect/>
          </a:stretch>
        </p:blipFill>
        <p:spPr>
          <a:xfrm>
            <a:off x="3729469" y="1917852"/>
            <a:ext cx="1685062" cy="540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C732EB9-1263-1939-3ABE-72EEFBEC8987}"/>
                  </a:ext>
                </a:extLst>
              </p:cNvPr>
              <p:cNvSpPr txBox="1"/>
              <p:nvPr/>
            </p:nvSpPr>
            <p:spPr>
              <a:xfrm>
                <a:off x="914400" y="2438400"/>
                <a:ext cx="7772400" cy="1015663"/>
              </a:xfrm>
              <a:prstGeom prst="rect">
                <a:avLst/>
              </a:prstGeom>
              <a:noFill/>
            </p:spPr>
            <p:txBody>
              <a:bodyPr wrap="square">
                <a:spAutoFit/>
              </a:bodyPr>
              <a:lstStyle/>
              <a:p>
                <a:r>
                  <a:rPr lang="en-US" sz="2000" dirty="0"/>
                  <a:t>We need to include all of the senior students, both full-time and part-time, when calculating the probability of choosing a senior. There are </a:t>
                </a:r>
                <a14:m>
                  <m:oMath xmlns:m="http://schemas.openxmlformats.org/officeDocument/2006/math">
                    <m:r>
                      <a:rPr lang="en-US" sz="2000">
                        <a:latin typeface="Cambria Math" panose="02040503050406030204" pitchFamily="18" charset="0"/>
                      </a:rPr>
                      <m:t>2+1=3</m:t>
                    </m:r>
                  </m:oMath>
                </a14:m>
                <a:r>
                  <a:rPr lang="en-US" sz="2000" dirty="0"/>
                  <a:t> seniors in the class.</a:t>
                </a:r>
                <a:endParaRPr lang="en-IN" sz="2000" dirty="0"/>
              </a:p>
            </p:txBody>
          </p:sp>
        </mc:Choice>
        <mc:Fallback xmlns="">
          <p:sp>
            <p:nvSpPr>
              <p:cNvPr id="11" name="TextBox 10">
                <a:extLst>
                  <a:ext uri="{FF2B5EF4-FFF2-40B4-BE49-F238E27FC236}">
                    <a16:creationId xmlns:a16="http://schemas.microsoft.com/office/drawing/2014/main" id="{7C732EB9-1263-1939-3ABE-72EEFBEC8987}"/>
                  </a:ext>
                </a:extLst>
              </p:cNvPr>
              <p:cNvSpPr txBox="1">
                <a:spLocks noRot="1" noChangeAspect="1" noMove="1" noResize="1" noEditPoints="1" noAdjustHandles="1" noChangeArrowheads="1" noChangeShapeType="1" noTextEdit="1"/>
              </p:cNvSpPr>
              <p:nvPr/>
            </p:nvSpPr>
            <p:spPr>
              <a:xfrm>
                <a:off x="914400" y="2438400"/>
                <a:ext cx="7772400" cy="1015663"/>
              </a:xfrm>
              <a:prstGeom prst="rect">
                <a:avLst/>
              </a:prstGeom>
              <a:blipFill>
                <a:blip r:embed="rId3"/>
                <a:stretch>
                  <a:fillRect l="-784" t="-2994" b="-9581"/>
                </a:stretch>
              </a:blipFill>
            </p:spPr>
            <p:txBody>
              <a:bodyPr/>
              <a:lstStyle/>
              <a:p>
                <a:r>
                  <a:rPr lang="en-IN">
                    <a:noFill/>
                  </a:rPr>
                  <a:t> </a:t>
                </a:r>
              </a:p>
            </p:txBody>
          </p:sp>
        </mc:Fallback>
      </mc:AlternateContent>
      <p:pic>
        <p:nvPicPr>
          <p:cNvPr id="9" name="Picture 8" descr="P of Senior equals 3 divided by 39">
            <a:extLst>
              <a:ext uri="{FF2B5EF4-FFF2-40B4-BE49-F238E27FC236}">
                <a16:creationId xmlns:a16="http://schemas.microsoft.com/office/drawing/2014/main" id="{4B1DDAA6-54DC-6A8C-4415-A46B072F2B34}"/>
              </a:ext>
            </a:extLst>
          </p:cNvPr>
          <p:cNvPicPr>
            <a:picLocks noChangeAspect="1"/>
          </p:cNvPicPr>
          <p:nvPr/>
        </p:nvPicPr>
        <p:blipFill>
          <a:blip r:embed="rId4"/>
          <a:stretch>
            <a:fillRect/>
          </a:stretch>
        </p:blipFill>
        <p:spPr>
          <a:xfrm>
            <a:off x="3729469" y="3386400"/>
            <a:ext cx="1471228" cy="576000"/>
          </a:xfrm>
          <a:prstGeom prst="rect">
            <a:avLst/>
          </a:prstGeom>
        </p:spPr>
      </p:pic>
      <p:sp>
        <p:nvSpPr>
          <p:cNvPr id="13" name="TextBox 12">
            <a:extLst>
              <a:ext uri="{FF2B5EF4-FFF2-40B4-BE49-F238E27FC236}">
                <a16:creationId xmlns:a16="http://schemas.microsoft.com/office/drawing/2014/main" id="{DAE330E4-BC07-3A0C-D39A-BB83048D2589}"/>
              </a:ext>
            </a:extLst>
          </p:cNvPr>
          <p:cNvSpPr txBox="1"/>
          <p:nvPr/>
        </p:nvSpPr>
        <p:spPr>
          <a:xfrm>
            <a:off x="457200" y="3943290"/>
            <a:ext cx="8229600" cy="400110"/>
          </a:xfrm>
          <a:prstGeom prst="rect">
            <a:avLst/>
          </a:prstGeom>
          <a:noFill/>
        </p:spPr>
        <p:txBody>
          <a:bodyPr wrap="square">
            <a:spAutoFit/>
          </a:bodyPr>
          <a:lstStyle/>
          <a:p>
            <a:pPr marL="457200" lvl="1" indent="0">
              <a:buNone/>
            </a:pPr>
            <a:r>
              <a:rPr lang="en-US" sz="2000" dirty="0"/>
              <a:t>Substituting these into the formula, we can calculate the probability.</a:t>
            </a:r>
          </a:p>
        </p:txBody>
      </p:sp>
      <p:pic>
        <p:nvPicPr>
          <p:cNvPr id="16" name="Picture 15" descr="P of Full-Time or Senior equals 29 divided by 39 plus 3 divided by 39 minus 2 divided by 39 equals 30 divided by 39 approximately equal to 0.7692">
            <a:extLst>
              <a:ext uri="{FF2B5EF4-FFF2-40B4-BE49-F238E27FC236}">
                <a16:creationId xmlns:a16="http://schemas.microsoft.com/office/drawing/2014/main" id="{D69ADA23-DEAC-1D54-FC7E-6A4BA2313B2E}"/>
              </a:ext>
            </a:extLst>
          </p:cNvPr>
          <p:cNvPicPr>
            <a:picLocks noChangeAspect="1"/>
          </p:cNvPicPr>
          <p:nvPr/>
        </p:nvPicPr>
        <p:blipFill>
          <a:blip r:embed="rId5"/>
          <a:stretch>
            <a:fillRect/>
          </a:stretch>
        </p:blipFill>
        <p:spPr>
          <a:xfrm>
            <a:off x="1600200" y="4493400"/>
            <a:ext cx="5323661" cy="612000"/>
          </a:xfrm>
          <a:prstGeom prst="rect">
            <a:avLst/>
          </a:prstGeom>
        </p:spPr>
      </p:pic>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60FAFA94-447D-61E5-9CC1-796855584343}"/>
                  </a:ext>
                </a:extLst>
              </p:cNvPr>
              <p:cNvSpPr txBox="1"/>
              <p:nvPr/>
            </p:nvSpPr>
            <p:spPr>
              <a:xfrm>
                <a:off x="457200" y="5235714"/>
                <a:ext cx="8229600" cy="707886"/>
              </a:xfrm>
              <a:prstGeom prst="rect">
                <a:avLst/>
              </a:prstGeom>
              <a:noFill/>
            </p:spPr>
            <p:txBody>
              <a:bodyPr wrap="square">
                <a:spAutoFit/>
              </a:bodyPr>
              <a:lstStyle/>
              <a:p>
                <a:pPr marL="457200" lvl="1" indent="0">
                  <a:buNone/>
                  <a:defRPr sz="2800"/>
                </a:pPr>
                <a:r>
                  <a:rPr lang="en-US" sz="2000" dirty="0"/>
                  <a:t>Thus, the probability of choosing either a full-time student or a senior is approximately </a:t>
                </a:r>
                <a14:m>
                  <m:oMath xmlns:m="http://schemas.openxmlformats.org/officeDocument/2006/math">
                    <m:r>
                      <a:rPr lang="en-US" sz="2000">
                        <a:latin typeface="Cambria Math" panose="02040503050406030204" pitchFamily="18" charset="0"/>
                      </a:rPr>
                      <m:t>77%</m:t>
                    </m:r>
                  </m:oMath>
                </a14:m>
                <a:r>
                  <a:rPr lang="en-US" sz="2000" dirty="0"/>
                  <a:t>.</a:t>
                </a:r>
              </a:p>
            </p:txBody>
          </p:sp>
        </mc:Choice>
        <mc:Fallback xmlns="">
          <p:sp>
            <p:nvSpPr>
              <p:cNvPr id="18" name="TextBox 17">
                <a:extLst>
                  <a:ext uri="{FF2B5EF4-FFF2-40B4-BE49-F238E27FC236}">
                    <a16:creationId xmlns:a16="http://schemas.microsoft.com/office/drawing/2014/main" id="{60FAFA94-447D-61E5-9CC1-796855584343}"/>
                  </a:ext>
                </a:extLst>
              </p:cNvPr>
              <p:cNvSpPr txBox="1">
                <a:spLocks noRot="1" noChangeAspect="1" noMove="1" noResize="1" noEditPoints="1" noAdjustHandles="1" noChangeArrowheads="1" noChangeShapeType="1" noTextEdit="1"/>
              </p:cNvSpPr>
              <p:nvPr/>
            </p:nvSpPr>
            <p:spPr>
              <a:xfrm>
                <a:off x="457200" y="5235714"/>
                <a:ext cx="8229600" cy="707886"/>
              </a:xfrm>
              <a:prstGeom prst="rect">
                <a:avLst/>
              </a:prstGeom>
              <a:blipFill>
                <a:blip r:embed="rId6"/>
                <a:stretch>
                  <a:fillRect t="-5172" b="-14655"/>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Addition Rule of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marL="538163" indent="-538163" algn="just">
              <a:defRPr sz="2800"/>
            </a:pPr>
            <a:r>
              <a:rPr lang="en-IN" sz="2000" dirty="0"/>
              <a:t>c.​	Finally, we are asked to find the probability that the student is not a full-time student nor a senior. We can either determine the number of people who fall into this category, or we can use the complement rule and simply subtract the answer we found in part b. from 1.</a:t>
            </a:r>
          </a:p>
          <a:p>
            <a:pPr>
              <a:defRPr sz="2800"/>
            </a:pPr>
            <a:endParaRPr lang="en-IN" sz="2000" dirty="0"/>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ar-AE" sz="2000" dirty="0"/>
          </a:p>
        </p:txBody>
      </p:sp>
      <p:pic>
        <p:nvPicPr>
          <p:cNvPr id="6" name="Picture 5" descr="P of Not Full-Time Nor Senior equals 1 minus P of Full-Time or Senior approximately equal to 1 minus 0.7692 equals 0.2308">
            <a:extLst>
              <a:ext uri="{FF2B5EF4-FFF2-40B4-BE49-F238E27FC236}">
                <a16:creationId xmlns:a16="http://schemas.microsoft.com/office/drawing/2014/main" id="{FCC2ACA5-13C0-861D-2967-FB2FEA61A3FE}"/>
              </a:ext>
            </a:extLst>
          </p:cNvPr>
          <p:cNvPicPr>
            <a:picLocks noChangeAspect="1"/>
          </p:cNvPicPr>
          <p:nvPr/>
        </p:nvPicPr>
        <p:blipFill>
          <a:blip r:embed="rId2"/>
          <a:stretch>
            <a:fillRect/>
          </a:stretch>
        </p:blipFill>
        <p:spPr>
          <a:xfrm>
            <a:off x="1295400" y="2743200"/>
            <a:ext cx="6095079" cy="1116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519AF406-0B3A-436F-99A3-1040DAC4911A}"/>
                  </a:ext>
                </a:extLst>
              </p:cNvPr>
              <p:cNvSpPr txBox="1"/>
              <p:nvPr/>
            </p:nvSpPr>
            <p:spPr>
              <a:xfrm>
                <a:off x="533400" y="4114800"/>
                <a:ext cx="8077200" cy="707886"/>
              </a:xfrm>
              <a:prstGeom prst="rect">
                <a:avLst/>
              </a:prstGeom>
              <a:noFill/>
            </p:spPr>
            <p:txBody>
              <a:bodyPr wrap="square">
                <a:spAutoFit/>
              </a:bodyPr>
              <a:lstStyle/>
              <a:p>
                <a:pPr marL="457200" lvl="1" indent="0" algn="just">
                  <a:buNone/>
                  <a:defRPr sz="2800"/>
                </a:pPr>
                <a:r>
                  <a:rPr lang="en-US" sz="2000" dirty="0"/>
                  <a:t>Thus, the probability of choosing a student who is neither a full-time student nor a senior is approximately </a:t>
                </a:r>
                <a14:m>
                  <m:oMath xmlns:m="http://schemas.openxmlformats.org/officeDocument/2006/math">
                    <m:r>
                      <a:rPr lang="en-US" sz="2000">
                        <a:latin typeface="Cambria Math" panose="02040503050406030204" pitchFamily="18" charset="0"/>
                      </a:rPr>
                      <m:t>23.08%</m:t>
                    </m:r>
                  </m:oMath>
                </a14:m>
                <a:r>
                  <a:rPr lang="en-US" sz="2000" dirty="0"/>
                  <a:t>.</a:t>
                </a:r>
              </a:p>
            </p:txBody>
          </p:sp>
        </mc:Choice>
        <mc:Fallback xmlns="">
          <p:sp>
            <p:nvSpPr>
              <p:cNvPr id="8" name="TextBox 7">
                <a:extLst>
                  <a:ext uri="{FF2B5EF4-FFF2-40B4-BE49-F238E27FC236}">
                    <a16:creationId xmlns:a16="http://schemas.microsoft.com/office/drawing/2014/main" id="{519AF406-0B3A-436F-99A3-1040DAC4911A}"/>
                  </a:ext>
                </a:extLst>
              </p:cNvPr>
              <p:cNvSpPr txBox="1">
                <a:spLocks noRot="1" noChangeAspect="1" noMove="1" noResize="1" noEditPoints="1" noAdjustHandles="1" noChangeArrowheads="1" noChangeShapeType="1" noTextEdit="1"/>
              </p:cNvSpPr>
              <p:nvPr/>
            </p:nvSpPr>
            <p:spPr>
              <a:xfrm>
                <a:off x="533400" y="4114800"/>
                <a:ext cx="8077200" cy="707886"/>
              </a:xfrm>
              <a:prstGeom prst="rect">
                <a:avLst/>
              </a:prstGeom>
              <a:blipFill>
                <a:blip r:embed="rId3"/>
                <a:stretch>
                  <a:fillRect t="-4310" r="-755" b="-14655"/>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Mutually Exclusive Events</a:t>
            </a:r>
          </a:p>
        </p:txBody>
      </p:sp>
      <p:sp>
        <p:nvSpPr>
          <p:cNvPr id="3" name="Text Placeholder 2"/>
          <p:cNvSpPr>
            <a:spLocks noGrp="1"/>
          </p:cNvSpPr>
          <p:nvPr>
            <p:ph type="body" sz="quarter" idx="10"/>
          </p:nvPr>
        </p:nvSpPr>
        <p:spPr/>
        <p:txBody>
          <a:bodyPr>
            <a:normAutofit/>
          </a:bodyPr>
          <a:lstStyle/>
          <a:p>
            <a:r>
              <a:rPr sz="2800" b="1" dirty="0"/>
              <a:t>Mutually exclusive events</a:t>
            </a:r>
            <a:r>
              <a:rPr sz="2800" dirty="0"/>
              <a:t> are events that have no outcomes in common.</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Identifying Mutually Exclusive Events</a:t>
            </a:r>
          </a:p>
        </p:txBody>
      </p:sp>
      <p:sp>
        <p:nvSpPr>
          <p:cNvPr id="3" name="Text Placeholder 2"/>
          <p:cNvSpPr>
            <a:spLocks noGrp="1"/>
          </p:cNvSpPr>
          <p:nvPr>
            <p:ph type="body" sz="quarter" idx="10"/>
          </p:nvPr>
        </p:nvSpPr>
        <p:spPr/>
        <p:txBody>
          <a:bodyPr>
            <a:normAutofit/>
          </a:bodyPr>
          <a:lstStyle/>
          <a:p>
            <a:pPr algn="just"/>
            <a:r>
              <a:rPr sz="2000" dirty="0"/>
              <a:t>Determine if the following pairs of events are mutually exclusive.</a:t>
            </a:r>
          </a:p>
          <a:p>
            <a:pPr marL="538163" indent="-538163" algn="just">
              <a:defRPr sz="2800"/>
            </a:pPr>
            <a:r>
              <a:rPr lang="en-US" sz="2000" dirty="0"/>
              <a:t>a.	</a:t>
            </a:r>
            <a:r>
              <a:rPr sz="2000" dirty="0"/>
              <a:t>​Let the first event consist of randomly selecting an adult from the mall who has shopped online at least once in the past </a:t>
            </a:r>
            <a:r>
              <a:rPr sz="2000" dirty="0">
                <a:latin typeface="Cambria Math"/>
              </a:rPr>
              <a:t>6</a:t>
            </a:r>
            <a:r>
              <a:rPr sz="2000" dirty="0"/>
              <a:t> months. Let the second event consist of randomly selecting an adult from the mall who has never shopped online.</a:t>
            </a:r>
          </a:p>
          <a:p>
            <a:pPr marL="538163" indent="-538163" algn="just">
              <a:defRPr sz="2800"/>
            </a:pPr>
            <a:r>
              <a:rPr lang="en-US" sz="2000" dirty="0"/>
              <a:t>b.	</a:t>
            </a:r>
            <a:r>
              <a:rPr sz="2000" dirty="0"/>
              <a:t>​Let event </a:t>
            </a:r>
            <a:r>
              <a:rPr lang="en-US" sz="2000" i="1" dirty="0"/>
              <a:t>A</a:t>
            </a:r>
            <a:r>
              <a:rPr sz="2000" dirty="0"/>
              <a:t> consist of selecting an even number and event </a:t>
            </a:r>
            <a:r>
              <a:rPr lang="en-US" sz="2000" i="1" dirty="0"/>
              <a:t>B</a:t>
            </a:r>
            <a:r>
              <a:rPr sz="2000" dirty="0"/>
              <a:t> consist of selecting a prime number.</a:t>
            </a:r>
            <a:endParaRPr lang="en-US" sz="2000" dirty="0"/>
          </a:p>
          <a:p>
            <a:pPr algn="just">
              <a:defRPr sz="2800"/>
            </a:pPr>
            <a:endParaRPr lang="en-US" sz="2000" dirty="0"/>
          </a:p>
          <a:p>
            <a:pPr algn="just"/>
            <a:r>
              <a:rPr lang="en-US" sz="2000" b="1" dirty="0"/>
              <a:t>Solution</a:t>
            </a:r>
          </a:p>
          <a:p>
            <a:pPr marL="538163" indent="-538163" algn="just">
              <a:defRPr sz="2800"/>
            </a:pPr>
            <a:r>
              <a:rPr lang="en-US" sz="2000" dirty="0"/>
              <a:t>a.​	Notice that it is impossible for a person to be in both of the events "shopped online at least once in the past </a:t>
            </a:r>
            <a:r>
              <a:rPr lang="en-US" sz="2000" dirty="0">
                <a:latin typeface="Cambria Math"/>
              </a:rPr>
              <a:t>6</a:t>
            </a:r>
            <a:r>
              <a:rPr lang="en-US" sz="2000" dirty="0"/>
              <a:t> months" and "never shopped online." Therefore, these are mutually exclusive events.</a:t>
            </a:r>
          </a:p>
          <a:p>
            <a:pPr marL="538163" indent="-538163" algn="just">
              <a:defRPr sz="2800"/>
            </a:pPr>
            <a:r>
              <a:rPr lang="en-US" sz="2000" dirty="0"/>
              <a:t>b.​	There exists one even number that is also prime, namely </a:t>
            </a:r>
            <a:r>
              <a:rPr lang="en-US" sz="2000" dirty="0">
                <a:latin typeface="Cambria Math"/>
              </a:rPr>
              <a:t>2</a:t>
            </a:r>
            <a:r>
              <a:rPr lang="en-US" sz="2000" dirty="0"/>
              <a:t>. Therefore, events </a:t>
            </a:r>
            <a:r>
              <a:rPr lang="en-US" sz="2000" i="1" dirty="0"/>
              <a:t>A</a:t>
            </a:r>
            <a:r>
              <a:rPr lang="en-US" sz="2000" dirty="0"/>
              <a:t> and </a:t>
            </a:r>
            <a:r>
              <a:rPr lang="en-US" sz="2000" i="1" dirty="0"/>
              <a:t>B</a:t>
            </a:r>
            <a:r>
              <a:rPr lang="en-US" sz="2000" dirty="0"/>
              <a:t> are not mutually exclusive events.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Addition Rule of Probability for Mutually Exclusive Events</a:t>
            </a:r>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Addition Rule of Probability for Mutually Exclusive Events</a:t>
            </a:r>
            <a:r>
              <a:rPr sz="2800" dirty="0"/>
              <a:t> states that the probability of event </a:t>
            </a:r>
            <a:r>
              <a:rPr lang="en-US" sz="2800" i="1" dirty="0"/>
              <a:t>A</a:t>
            </a:r>
            <a:r>
              <a:rPr sz="2800" dirty="0"/>
              <a:t> happening or event </a:t>
            </a:r>
            <a:r>
              <a:rPr lang="en-US" sz="2800" i="1" dirty="0"/>
              <a:t>B</a:t>
            </a:r>
            <a:r>
              <a:rPr sz="2800" dirty="0"/>
              <a:t> happening when </a:t>
            </a:r>
            <a:r>
              <a:rPr lang="en-US" sz="2800" i="1" dirty="0"/>
              <a:t>A</a:t>
            </a:r>
            <a:r>
              <a:rPr sz="2800" dirty="0"/>
              <a:t> and </a:t>
            </a:r>
            <a:r>
              <a:rPr lang="en-US" sz="2800" i="1" dirty="0"/>
              <a:t>B</a:t>
            </a:r>
            <a:r>
              <a:rPr sz="2800" dirty="0"/>
              <a:t> have no outcomes in common is given by the following formula.</a:t>
            </a:r>
            <a:endParaRPr lang="en-US" sz="2800" dirty="0"/>
          </a:p>
          <a:p>
            <a:pPr>
              <a:defRPr sz="2800"/>
            </a:pPr>
            <a:endParaRPr lang="en-US" sz="2800" dirty="0"/>
          </a:p>
          <a:p>
            <a:pPr>
              <a:defRPr sz="2800"/>
            </a:pPr>
            <a:r>
              <a:rPr lang="en-US" sz="2800" dirty="0"/>
              <a:t>		    </a:t>
            </a:r>
            <a:r>
              <a:rPr lang="en-US" sz="2800" i="1" dirty="0"/>
              <a:t>P</a:t>
            </a:r>
            <a:r>
              <a:rPr lang="en-US" sz="2800" dirty="0"/>
              <a:t>(</a:t>
            </a:r>
            <a:r>
              <a:rPr lang="en-US" sz="2800" i="1" dirty="0"/>
              <a:t>A</a:t>
            </a:r>
            <a:r>
              <a:rPr lang="en-US" sz="2800" dirty="0"/>
              <a:t> or </a:t>
            </a:r>
            <a:r>
              <a:rPr lang="en-US" sz="2800" i="1" dirty="0"/>
              <a:t>B</a:t>
            </a:r>
            <a:r>
              <a:rPr lang="en-US" sz="2800" dirty="0"/>
              <a:t>) = </a:t>
            </a:r>
            <a:r>
              <a:rPr lang="en-US" sz="2800" i="1" dirty="0"/>
              <a:t>P</a:t>
            </a:r>
            <a:r>
              <a:rPr lang="en-US" sz="2800" dirty="0"/>
              <a:t>(</a:t>
            </a:r>
            <a:r>
              <a:rPr lang="en-US" sz="2800" i="1" dirty="0"/>
              <a:t>A</a:t>
            </a:r>
            <a:r>
              <a:rPr lang="en-US" sz="2800" dirty="0"/>
              <a:t>) + </a:t>
            </a:r>
            <a:r>
              <a:rPr lang="en-US" sz="2800" i="1" dirty="0"/>
              <a:t>P</a:t>
            </a:r>
            <a:r>
              <a:rPr lang="en-US" sz="2800" dirty="0"/>
              <a:t>(</a:t>
            </a:r>
            <a:r>
              <a:rPr lang="en-US" sz="2800" i="1" dirty="0"/>
              <a:t>B</a:t>
            </a:r>
            <a:r>
              <a:rPr lang="en-US" sz="2800" dirty="0"/>
              <a:t>)</a:t>
            </a:r>
            <a:endParaRPr sz="2800" dirty="0"/>
          </a:p>
          <a:p>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Applying the Addition Rule of Mutually Exclusive Events</a:t>
            </a:r>
            <a:r>
              <a:rPr lang="en-US" dirty="0"/>
              <a:t>—Slide 1</a:t>
            </a:r>
            <a:endParaRPr dirty="0"/>
          </a:p>
        </p:txBody>
      </p:sp>
      <p:sp>
        <p:nvSpPr>
          <p:cNvPr id="3" name="Text Placeholder 2"/>
          <p:cNvSpPr>
            <a:spLocks noGrp="1"/>
          </p:cNvSpPr>
          <p:nvPr>
            <p:ph type="body" sz="quarter" idx="10"/>
          </p:nvPr>
        </p:nvSpPr>
        <p:spPr/>
        <p:txBody>
          <a:bodyPr>
            <a:normAutofit fontScale="92500"/>
          </a:bodyPr>
          <a:lstStyle/>
          <a:p>
            <a:r>
              <a:rPr sz="2800" dirty="0"/>
              <a:t>Suppose that you have decided you'd like to get a pet. Your renter's agreement allows you only one pet, and you decide to go to the local animal shelter to adopt one of their animals. Because you can't decide between a dog and a cat, you've left the choice up to chance. You're going to run your finger down the list of available animals without looking and let the lucky pet be the one you stop on. The graph in Figure 3 shows the distribution of animals currently at the shelter. Unfortunately, you didn't consider that other kinds of animals might be on the shelter's list. What is the probability that you randomly choose either a cat or a dog to take home with you?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the Addition Rule of Mutually Exclusive Events</a:t>
            </a:r>
            <a:r>
              <a:rPr lang="en-US" dirty="0"/>
              <a:t>—Slide 2</a:t>
            </a:r>
            <a:endParaRPr dirty="0"/>
          </a:p>
        </p:txBody>
      </p:sp>
      <p:pic>
        <p:nvPicPr>
          <p:cNvPr id="7" name="Picture 6" descr="A pie chart titled &quot;Available Animals for Adoption&quot; is shown. It shows the number of different animals available for adoption as follows: Dogs, 9; Farm animals, 3; Rabbits, 2; Birds, 2; Ferrets, 1; Cats, 15.">
            <a:extLst>
              <a:ext uri="{FF2B5EF4-FFF2-40B4-BE49-F238E27FC236}">
                <a16:creationId xmlns:a16="http://schemas.microsoft.com/office/drawing/2014/main" id="{B0440A70-5806-4910-8A6F-B73D9C6CA750}"/>
              </a:ext>
            </a:extLst>
          </p:cNvPr>
          <p:cNvPicPr>
            <a:picLocks noChangeAspect="1"/>
          </p:cNvPicPr>
          <p:nvPr/>
        </p:nvPicPr>
        <p:blipFill>
          <a:blip r:embed="rId2"/>
          <a:srcRect b="8713"/>
          <a:stretch>
            <a:fillRect/>
          </a:stretch>
        </p:blipFill>
        <p:spPr>
          <a:xfrm>
            <a:off x="2057400" y="1214256"/>
            <a:ext cx="4486276" cy="4043544"/>
          </a:xfrm>
          <a:prstGeom prst="rect">
            <a:avLst/>
          </a:prstGeom>
        </p:spPr>
      </p:pic>
      <p:sp>
        <p:nvSpPr>
          <p:cNvPr id="3" name="TextBox 2">
            <a:extLst>
              <a:ext uri="{FF2B5EF4-FFF2-40B4-BE49-F238E27FC236}">
                <a16:creationId xmlns:a16="http://schemas.microsoft.com/office/drawing/2014/main" id="{1982C6E9-4490-CC21-C356-C088435BEB0A}"/>
              </a:ext>
            </a:extLst>
          </p:cNvPr>
          <p:cNvSpPr txBox="1"/>
          <p:nvPr/>
        </p:nvSpPr>
        <p:spPr>
          <a:xfrm>
            <a:off x="1631157" y="5181600"/>
            <a:ext cx="5338762" cy="400110"/>
          </a:xfrm>
          <a:prstGeom prst="rect">
            <a:avLst/>
          </a:prstGeom>
          <a:noFill/>
        </p:spPr>
        <p:txBody>
          <a:bodyPr wrap="square">
            <a:spAutoFit/>
          </a:bodyPr>
          <a:lstStyle/>
          <a:p>
            <a:pPr algn="ctr"/>
            <a:r>
              <a:rPr lang="en-IN" sz="2000" dirty="0"/>
              <a:t>Figure 3: Available Animals for Adoption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the Addition Rule of Mutually Exclusive Events</a:t>
            </a:r>
            <a:r>
              <a:rPr lang="en-US" dirty="0"/>
              <a:t>—Slide 3</a:t>
            </a:r>
            <a:endParaRPr dirty="0"/>
          </a:p>
        </p:txBody>
      </p:sp>
      <p:sp>
        <p:nvSpPr>
          <p:cNvPr id="3" name="Text Placeholder 2"/>
          <p:cNvSpPr>
            <a:spLocks noGrp="1"/>
          </p:cNvSpPr>
          <p:nvPr>
            <p:ph type="body" sz="quarter" idx="10"/>
          </p:nvPr>
        </p:nvSpPr>
        <p:spPr/>
        <p:txBody>
          <a:bodyPr>
            <a:noAutofit/>
          </a:bodyPr>
          <a:lstStyle/>
          <a:p>
            <a:r>
              <a:rPr lang="en-US" sz="2200" b="1" dirty="0"/>
              <a:t>Solution</a:t>
            </a:r>
          </a:p>
          <a:p>
            <a:pPr algn="just"/>
            <a:r>
              <a:rPr lang="en-US" sz="2200" dirty="0"/>
              <a:t>The key word </a:t>
            </a:r>
            <a:r>
              <a:rPr lang="en-US" sz="2200" i="1" dirty="0"/>
              <a:t>or</a:t>
            </a:r>
            <a:r>
              <a:rPr lang="en-US" sz="2200" dirty="0"/>
              <a:t> implies that we need to use the Addition Rule of Probability. However, because an animal cannot be both a cat and a dog at the same time, these are mutually exclusive events, and thus have no outcomes in common. So we can use the Addition Rule of Mutually Exclusive Events, which gives us the following equation.</a:t>
            </a:r>
          </a:p>
          <a:p>
            <a:pPr algn="ctr">
              <a:defRPr sz="2800"/>
            </a:pPr>
            <a:r>
              <a:rPr lang="en-US" sz="2200" i="1" dirty="0">
                <a:latin typeface="Cambria Math" panose="02040503050406030204" pitchFamily="18" charset="0"/>
              </a:rPr>
              <a:t>P </a:t>
            </a:r>
            <a:r>
              <a:rPr lang="en-US" sz="2200" dirty="0">
                <a:latin typeface="Cambria Math" panose="02040503050406030204" pitchFamily="18" charset="0"/>
              </a:rPr>
              <a:t>(Cat or Dog) = </a:t>
            </a:r>
            <a:r>
              <a:rPr lang="en-US" sz="2200" i="1" dirty="0">
                <a:latin typeface="Cambria Math" panose="02040503050406030204" pitchFamily="18" charset="0"/>
              </a:rPr>
              <a:t>P </a:t>
            </a:r>
            <a:r>
              <a:rPr lang="en-US" sz="2200" dirty="0">
                <a:latin typeface="Cambria Math" panose="02040503050406030204" pitchFamily="18" charset="0"/>
              </a:rPr>
              <a:t>(Cat) + </a:t>
            </a:r>
            <a:r>
              <a:rPr lang="en-US" sz="2200" i="1" dirty="0">
                <a:latin typeface="Cambria Math" panose="02040503050406030204" pitchFamily="18" charset="0"/>
              </a:rPr>
              <a:t>P </a:t>
            </a:r>
            <a:r>
              <a:rPr lang="en-US" sz="2200" dirty="0">
                <a:latin typeface="Cambria Math" panose="02040503050406030204" pitchFamily="18" charset="0"/>
              </a:rPr>
              <a:t>(Dog)</a:t>
            </a:r>
          </a:p>
          <a:p>
            <a:pPr algn="ctr">
              <a:defRPr sz="2800"/>
            </a:pPr>
            <a:endParaRPr lang="ar-AE" sz="2200" dirty="0"/>
          </a:p>
          <a:p>
            <a:pPr algn="just"/>
            <a:endParaRPr lang="en-US" sz="2200" dirty="0"/>
          </a:p>
          <a:p>
            <a:pPr algn="ctr">
              <a:defRPr sz="2800"/>
            </a:pPr>
            <a:endParaRPr lang="en-US" sz="2200" i="1" dirty="0">
              <a:latin typeface="Cambria Math" panose="02040503050406030204" pitchFamily="18" charset="0"/>
            </a:endParaRPr>
          </a:p>
          <a:p>
            <a:pPr algn="ctr">
              <a:defRPr sz="2800"/>
            </a:pPr>
            <a:endParaRPr lang="en-US" sz="2200" i="1" dirty="0">
              <a:latin typeface="Cambria Math" panose="02040503050406030204" pitchFamily="18" charset="0"/>
            </a:endParaRPr>
          </a:p>
        </p:txBody>
      </p:sp>
      <p:sp>
        <p:nvSpPr>
          <p:cNvPr id="5" name="TextBox 4">
            <a:extLst>
              <a:ext uri="{FF2B5EF4-FFF2-40B4-BE49-F238E27FC236}">
                <a16:creationId xmlns:a16="http://schemas.microsoft.com/office/drawing/2014/main" id="{E80E3CC9-37F3-15D7-41A7-886BDE900763}"/>
              </a:ext>
            </a:extLst>
          </p:cNvPr>
          <p:cNvSpPr txBox="1"/>
          <p:nvPr/>
        </p:nvSpPr>
        <p:spPr>
          <a:xfrm>
            <a:off x="475128" y="3581400"/>
            <a:ext cx="8211671" cy="1785104"/>
          </a:xfrm>
          <a:prstGeom prst="rect">
            <a:avLst/>
          </a:prstGeom>
          <a:noFill/>
        </p:spPr>
        <p:txBody>
          <a:bodyPr wrap="square">
            <a:spAutoFit/>
          </a:bodyPr>
          <a:lstStyle/>
          <a:p>
            <a:pPr algn="just"/>
            <a:r>
              <a:rPr lang="en-US" sz="2200" dirty="0"/>
              <a:t>By adding the numbers all of the different animals together, we know that there are currently </a:t>
            </a:r>
            <a:r>
              <a:rPr lang="en-US" sz="2200" dirty="0">
                <a:latin typeface="Cambria Math"/>
              </a:rPr>
              <a:t>32</a:t>
            </a:r>
            <a:r>
              <a:rPr lang="en-US" sz="2200" dirty="0"/>
              <a:t> animals available at the shelter.</a:t>
            </a:r>
          </a:p>
          <a:p>
            <a:pPr algn="just"/>
            <a:endParaRPr lang="en-US" sz="2200" dirty="0"/>
          </a:p>
          <a:p>
            <a:pPr algn="just"/>
            <a:r>
              <a:rPr lang="en-US" sz="2200" dirty="0"/>
              <a:t>The probability of choosing a cat is found by dividing the number of cats by the total number of animals.</a:t>
            </a:r>
          </a:p>
        </p:txBody>
      </p:sp>
      <p:pic>
        <p:nvPicPr>
          <p:cNvPr id="8" name="Picture 7" descr="P of Cat equals 15 divided by 32">
            <a:extLst>
              <a:ext uri="{FF2B5EF4-FFF2-40B4-BE49-F238E27FC236}">
                <a16:creationId xmlns:a16="http://schemas.microsoft.com/office/drawing/2014/main" id="{9749861E-A98E-E26A-75F7-3AE178886647}"/>
              </a:ext>
            </a:extLst>
          </p:cNvPr>
          <p:cNvPicPr>
            <a:picLocks noChangeAspect="1"/>
          </p:cNvPicPr>
          <p:nvPr/>
        </p:nvPicPr>
        <p:blipFill>
          <a:blip r:embed="rId2"/>
          <a:stretch>
            <a:fillRect/>
          </a:stretch>
        </p:blipFill>
        <p:spPr>
          <a:xfrm>
            <a:off x="3892843" y="5312354"/>
            <a:ext cx="1376240" cy="684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the Addition Rule of Mutually Exclusive Events</a:t>
            </a:r>
            <a:r>
              <a:rPr lang="en-US" dirty="0"/>
              <a:t>—Slide 4</a:t>
            </a:r>
            <a:endParaRPr dirty="0"/>
          </a:p>
        </p:txBody>
      </p:sp>
      <p:sp>
        <p:nvSpPr>
          <p:cNvPr id="3" name="Text Placeholder 2"/>
          <p:cNvSpPr>
            <a:spLocks noGrp="1"/>
          </p:cNvSpPr>
          <p:nvPr>
            <p:ph type="body" sz="quarter" idx="10"/>
          </p:nvPr>
        </p:nvSpPr>
        <p:spPr/>
        <p:txBody>
          <a:bodyPr>
            <a:normAutofit/>
          </a:bodyPr>
          <a:lstStyle/>
          <a:p>
            <a:pPr algn="just"/>
            <a:r>
              <a:rPr lang="en-US" sz="2200" dirty="0"/>
              <a:t>The probability of choosing a dog is found by dividing the number of dogs by the total number of animals.</a:t>
            </a:r>
          </a:p>
          <a:p>
            <a:pPr algn="just"/>
            <a:endParaRPr lang="en-US" sz="2200" dirty="0"/>
          </a:p>
          <a:p>
            <a:endParaRPr lang="en-US" sz="2200" dirty="0"/>
          </a:p>
          <a:p>
            <a:endParaRPr lang="en-US" sz="1300" dirty="0"/>
          </a:p>
          <a:p>
            <a:pPr algn="just">
              <a:defRPr sz="2800"/>
            </a:pPr>
            <a:endParaRPr lang="en-US" sz="2600" dirty="0"/>
          </a:p>
          <a:p>
            <a:pPr algn="just">
              <a:defRPr sz="2800"/>
            </a:pPr>
            <a:endParaRPr lang="en-US" sz="2600" dirty="0"/>
          </a:p>
          <a:p>
            <a:pPr algn="just">
              <a:defRPr sz="2800"/>
            </a:pPr>
            <a:endParaRPr lang="en-US" sz="2600" dirty="0"/>
          </a:p>
          <a:p>
            <a:pPr algn="just">
              <a:defRPr sz="2800"/>
            </a:pPr>
            <a:endParaRPr lang="en-US" sz="2600" dirty="0"/>
          </a:p>
          <a:p>
            <a:pPr algn="just">
              <a:defRPr sz="2800"/>
            </a:pPr>
            <a:endParaRPr lang="en-US" sz="2600" dirty="0"/>
          </a:p>
          <a:p>
            <a:pPr algn="just">
              <a:defRPr sz="2800"/>
            </a:pPr>
            <a:endParaRPr lang="en-US" sz="2400" dirty="0"/>
          </a:p>
        </p:txBody>
      </p:sp>
      <p:pic>
        <p:nvPicPr>
          <p:cNvPr id="7" name="Picture 6" descr="P of Dog equals 9 divided by 32">
            <a:extLst>
              <a:ext uri="{FF2B5EF4-FFF2-40B4-BE49-F238E27FC236}">
                <a16:creationId xmlns:a16="http://schemas.microsoft.com/office/drawing/2014/main" id="{ABA7C091-2B88-E8EE-C4DC-68DA244F5966}"/>
              </a:ext>
            </a:extLst>
          </p:cNvPr>
          <p:cNvPicPr>
            <a:picLocks noChangeAspect="1"/>
          </p:cNvPicPr>
          <p:nvPr/>
        </p:nvPicPr>
        <p:blipFill>
          <a:blip r:embed="rId2"/>
          <a:stretch>
            <a:fillRect/>
          </a:stretch>
        </p:blipFill>
        <p:spPr>
          <a:xfrm>
            <a:off x="3810000" y="1752600"/>
            <a:ext cx="1297736" cy="612000"/>
          </a:xfrm>
          <a:prstGeom prst="rect">
            <a:avLst/>
          </a:prstGeom>
        </p:spPr>
      </p:pic>
      <p:sp>
        <p:nvSpPr>
          <p:cNvPr id="14" name="TextBox 13">
            <a:extLst>
              <a:ext uri="{FF2B5EF4-FFF2-40B4-BE49-F238E27FC236}">
                <a16:creationId xmlns:a16="http://schemas.microsoft.com/office/drawing/2014/main" id="{20294129-7B7A-7839-709D-ADD43C093836}"/>
              </a:ext>
            </a:extLst>
          </p:cNvPr>
          <p:cNvSpPr txBox="1"/>
          <p:nvPr/>
        </p:nvSpPr>
        <p:spPr>
          <a:xfrm>
            <a:off x="457200" y="2362200"/>
            <a:ext cx="8229600" cy="769441"/>
          </a:xfrm>
          <a:prstGeom prst="rect">
            <a:avLst/>
          </a:prstGeom>
          <a:noFill/>
        </p:spPr>
        <p:txBody>
          <a:bodyPr wrap="square">
            <a:spAutoFit/>
          </a:bodyPr>
          <a:lstStyle/>
          <a:p>
            <a:r>
              <a:rPr lang="en-US" sz="2200" dirty="0"/>
              <a:t>Substituting these probabilities into the formula, we have the following.</a:t>
            </a:r>
          </a:p>
        </p:txBody>
      </p:sp>
      <p:pic>
        <p:nvPicPr>
          <p:cNvPr id="10" name="Picture 9" descr="P of Cat or Dog equals 15 divided by 32 plus 9 divided by 32 equals 24 divided by 32 equals 0.75">
            <a:extLst>
              <a:ext uri="{FF2B5EF4-FFF2-40B4-BE49-F238E27FC236}">
                <a16:creationId xmlns:a16="http://schemas.microsoft.com/office/drawing/2014/main" id="{3229DF1C-D059-7E56-FC69-33FEDCDDB86E}"/>
              </a:ext>
            </a:extLst>
          </p:cNvPr>
          <p:cNvPicPr>
            <a:picLocks noChangeAspect="1"/>
          </p:cNvPicPr>
          <p:nvPr/>
        </p:nvPicPr>
        <p:blipFill>
          <a:blip r:embed="rId3"/>
          <a:stretch>
            <a:fillRect/>
          </a:stretch>
        </p:blipFill>
        <p:spPr>
          <a:xfrm>
            <a:off x="2971800" y="2961605"/>
            <a:ext cx="2471063" cy="1620000"/>
          </a:xfrm>
          <a:prstGeom prst="rect">
            <a:avLst/>
          </a:prstGeom>
        </p:spPr>
      </p:pic>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D35096BC-4C43-1DAB-8560-0C4D1F9F947C}"/>
                  </a:ext>
                </a:extLst>
              </p:cNvPr>
              <p:cNvSpPr txBox="1"/>
              <p:nvPr/>
            </p:nvSpPr>
            <p:spPr>
              <a:xfrm>
                <a:off x="457200" y="4696361"/>
                <a:ext cx="8229600" cy="1323439"/>
              </a:xfrm>
              <a:prstGeom prst="rect">
                <a:avLst/>
              </a:prstGeom>
              <a:noFill/>
            </p:spPr>
            <p:txBody>
              <a:bodyPr wrap="square">
                <a:spAutoFit/>
              </a:bodyPr>
              <a:lstStyle/>
              <a:p>
                <a:pPr algn="just">
                  <a:defRPr sz="2800"/>
                </a:pPr>
                <a:r>
                  <a:rPr lang="en-US" sz="2000" dirty="0"/>
                  <a:t>Even though you forgot about the fact that other animals might be at the shelter, you still have a </a:t>
                </a:r>
                <a14:m>
                  <m:oMath xmlns:m="http://schemas.openxmlformats.org/officeDocument/2006/math">
                    <m:r>
                      <a:rPr lang="en-US" sz="2000">
                        <a:latin typeface="Cambria Math" panose="02040503050406030204" pitchFamily="18" charset="0"/>
                      </a:rPr>
                      <m:t>75%</m:t>
                    </m:r>
                  </m:oMath>
                </a14:m>
                <a:r>
                  <a:rPr lang="en-US" sz="2000" dirty="0"/>
                  <a:t> chance of randomly choosing a cat or a dog. However, that means there is also a </a:t>
                </a:r>
                <a14:m>
                  <m:oMath xmlns:m="http://schemas.openxmlformats.org/officeDocument/2006/math">
                    <m:r>
                      <a:rPr lang="en-US" sz="2000">
                        <a:latin typeface="Cambria Math" panose="02040503050406030204" pitchFamily="18" charset="0"/>
                      </a:rPr>
                      <m:t>25%</m:t>
                    </m:r>
                  </m:oMath>
                </a14:m>
                <a:r>
                  <a:rPr lang="en-US" sz="2000" dirty="0"/>
                  <a:t> chance you will select one of the other animals, some of which your landlord might not approve of!</a:t>
                </a:r>
              </a:p>
            </p:txBody>
          </p:sp>
        </mc:Choice>
        <mc:Fallback xmlns="">
          <p:sp>
            <p:nvSpPr>
              <p:cNvPr id="12" name="TextBox 11">
                <a:extLst>
                  <a:ext uri="{FF2B5EF4-FFF2-40B4-BE49-F238E27FC236}">
                    <a16:creationId xmlns:a16="http://schemas.microsoft.com/office/drawing/2014/main" id="{D35096BC-4C43-1DAB-8560-0C4D1F9F947C}"/>
                  </a:ext>
                </a:extLst>
              </p:cNvPr>
              <p:cNvSpPr txBox="1">
                <a:spLocks noRot="1" noChangeAspect="1" noMove="1" noResize="1" noEditPoints="1" noAdjustHandles="1" noChangeArrowheads="1" noChangeShapeType="1" noTextEdit="1"/>
              </p:cNvSpPr>
              <p:nvPr/>
            </p:nvSpPr>
            <p:spPr>
              <a:xfrm>
                <a:off x="457200" y="4696361"/>
                <a:ext cx="8229600" cy="1323439"/>
              </a:xfrm>
              <a:prstGeom prst="rect">
                <a:avLst/>
              </a:prstGeom>
              <a:blipFill>
                <a:blip r:embed="rId4"/>
                <a:stretch>
                  <a:fillRect l="-741" t="-2294" r="-741" b="-6881"/>
                </a:stretch>
              </a:blipFill>
            </p:spPr>
            <p:txBody>
              <a:bodyPr/>
              <a:lstStyle/>
              <a:p>
                <a:r>
                  <a:rPr lang="en-IN">
                    <a:noFill/>
                  </a:rPr>
                  <a:t> </a:t>
                </a:r>
              </a:p>
            </p:txBody>
          </p:sp>
        </mc:Fallback>
      </mc:AlternateContent>
    </p:spTree>
    <p:extLst>
      <p:ext uri="{BB962C8B-B14F-4D97-AF65-F5344CB8AC3E}">
        <p14:creationId xmlns:p14="http://schemas.microsoft.com/office/powerpoint/2010/main" val="798422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Applying the Addition Rule of Mutually Exclusive Events</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lang="en-US" sz="2000" dirty="0"/>
              <a:t>Choosing a college can be an exciting and nerve-racking experience in the life of a high school student. Emma has finally narrowed down her choices to the top four. She's also given each school a probability based on certain characteristics. What is the probability that Emma ends up at University B or University D?</a:t>
            </a:r>
          </a:p>
        </p:txBody>
      </p:sp>
      <p:sp>
        <p:nvSpPr>
          <p:cNvPr id="6" name="TextBox 5">
            <a:extLst>
              <a:ext uri="{FF2B5EF4-FFF2-40B4-BE49-F238E27FC236}">
                <a16:creationId xmlns:a16="http://schemas.microsoft.com/office/drawing/2014/main" id="{26E6B094-A759-453E-73F4-F0B0ED3F57C3}"/>
              </a:ext>
            </a:extLst>
          </p:cNvPr>
          <p:cNvSpPr txBox="1"/>
          <p:nvPr/>
        </p:nvSpPr>
        <p:spPr>
          <a:xfrm>
            <a:off x="2286000" y="2667000"/>
            <a:ext cx="4572000" cy="369332"/>
          </a:xfrm>
          <a:prstGeom prst="rect">
            <a:avLst/>
          </a:prstGeom>
          <a:noFill/>
        </p:spPr>
        <p:txBody>
          <a:bodyPr wrap="square">
            <a:spAutoFit/>
          </a:bodyPr>
          <a:lstStyle/>
          <a:p>
            <a:pPr algn="ctr">
              <a:defRPr sz="1800" b="1"/>
            </a:pPr>
            <a:r>
              <a:rPr lang="en-IN" dirty="0"/>
              <a:t>Table 2: University Probabilities</a:t>
            </a:r>
          </a:p>
        </p:txBody>
      </p:sp>
      <mc:AlternateContent xmlns:mc="http://schemas.openxmlformats.org/markup-compatibility/2006" xmlns:a14="http://schemas.microsoft.com/office/drawing/2010/main">
        <mc:Choice Requires="a14">
          <p:graphicFrame>
            <p:nvGraphicFramePr>
              <p:cNvPr id="4" name="Table Placeholder 2" descr="University A has a probability of 0 point 25. It is the closest to home.&#10;University B has a probability of 0 point 10. It has the best sports.&#10;University C has a probability of 0 point 30. It is her best friend's choice.&#10;University D has a probability of 0 point 35. It has the best academic program of her choice.&#10;">
                <a:extLst>
                  <a:ext uri="{FF2B5EF4-FFF2-40B4-BE49-F238E27FC236}">
                    <a16:creationId xmlns:a16="http://schemas.microsoft.com/office/drawing/2014/main" id="{12642662-621B-42CA-B23D-0AAE76B39802}"/>
                  </a:ext>
                </a:extLst>
              </p:cNvPr>
              <p:cNvGraphicFramePr>
                <a:graphicFrameLocks/>
              </p:cNvGraphicFramePr>
              <p:nvPr>
                <p:extLst>
                  <p:ext uri="{D42A27DB-BD31-4B8C-83A1-F6EECF244321}">
                    <p14:modId xmlns:p14="http://schemas.microsoft.com/office/powerpoint/2010/main" val="2537264340"/>
                  </p:ext>
                </p:extLst>
              </p:nvPr>
            </p:nvGraphicFramePr>
            <p:xfrm>
              <a:off x="457200" y="3134360"/>
              <a:ext cx="8229600" cy="21234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University</a:t>
                          </a:r>
                        </a:p>
                      </a:txBody>
                      <a:tcPr/>
                    </a:tc>
                    <a:tc>
                      <a:txBody>
                        <a:bodyPr/>
                        <a:lstStyle/>
                        <a:p>
                          <a:pPr algn="ctr">
                            <a:defRPr sz="1800" b="1"/>
                          </a:pPr>
                          <a:r>
                            <a:t>Characteristic</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defRPr sz="1800"/>
                          </a:pPr>
                          <a:r>
                            <a:t>A</a:t>
                          </a:r>
                        </a:p>
                      </a:txBody>
                      <a:tcPr/>
                    </a:tc>
                    <a:tc>
                      <a:txBody>
                        <a:bodyPr/>
                        <a:lstStyle/>
                        <a:p>
                          <a:pPr algn="ctr">
                            <a:defRPr sz="1800"/>
                          </a:pPr>
                          <a:r>
                            <a:t>Closest to home</a:t>
                          </a: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𝐴</m:t>
                                        </m:r>
                                      </m:e>
                                    </m:d>
                                  </m:e>
                                </m:func>
                                <m:r>
                                  <a:rPr sz="1800">
                                    <a:latin typeface="Cambria Math" panose="02040503050406030204" pitchFamily="18" charset="0"/>
                                  </a:rPr>
                                  <m:t>=0.25</m:t>
                                </m:r>
                              </m:oMath>
                            </m:oMathPara>
                          </a14:m>
                          <a:endParaRPr/>
                        </a:p>
                      </a:txBody>
                      <a:tcPr/>
                    </a:tc>
                    <a:extLst>
                      <a:ext uri="{0D108BD9-81ED-4DB2-BD59-A6C34878D82A}">
                        <a16:rowId xmlns:a16="http://schemas.microsoft.com/office/drawing/2014/main" val="10002"/>
                      </a:ext>
                    </a:extLst>
                  </a:tr>
                  <a:tr h="370840">
                    <a:tc>
                      <a:txBody>
                        <a:bodyPr/>
                        <a:lstStyle/>
                        <a:p>
                          <a:pPr algn="ctr">
                            <a:defRPr sz="1800"/>
                          </a:pPr>
                          <a:r>
                            <a:t>B</a:t>
                          </a:r>
                        </a:p>
                      </a:txBody>
                      <a:tcPr/>
                    </a:tc>
                    <a:tc>
                      <a:txBody>
                        <a:bodyPr/>
                        <a:lstStyle/>
                        <a:p>
                          <a:pPr algn="ctr">
                            <a:defRPr sz="1800"/>
                          </a:pPr>
                          <a:r>
                            <a:t>Best sports</a:t>
                          </a: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𝐵</m:t>
                                        </m:r>
                                      </m:e>
                                    </m:d>
                                  </m:e>
                                </m:func>
                                <m:r>
                                  <a:rPr sz="1800">
                                    <a:latin typeface="Cambria Math" panose="02040503050406030204" pitchFamily="18" charset="0"/>
                                  </a:rPr>
                                  <m:t>=0.10</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t>C</a:t>
                          </a:r>
                        </a:p>
                      </a:txBody>
                      <a:tcPr/>
                    </a:tc>
                    <a:tc>
                      <a:txBody>
                        <a:bodyPr/>
                        <a:lstStyle/>
                        <a:p>
                          <a:pPr algn="ctr">
                            <a:defRPr sz="1800"/>
                          </a:pPr>
                          <a:r>
                            <a:rPr dirty="0"/>
                            <a:t>Her best friend's choice</a:t>
                          </a: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𝐶</m:t>
                                        </m:r>
                                      </m:e>
                                    </m:d>
                                  </m:e>
                                </m:func>
                                <m:r>
                                  <a:rPr sz="1800">
                                    <a:latin typeface="Cambria Math" panose="02040503050406030204" pitchFamily="18" charset="0"/>
                                  </a:rPr>
                                  <m:t>=0.30</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D</a:t>
                          </a:r>
                        </a:p>
                      </a:txBody>
                      <a:tcPr/>
                    </a:tc>
                    <a:tc>
                      <a:txBody>
                        <a:bodyPr/>
                        <a:lstStyle/>
                        <a:p>
                          <a:pPr algn="ctr">
                            <a:defRPr sz="1800"/>
                          </a:pPr>
                          <a:r>
                            <a:t>Best academic program of her choice</a:t>
                          </a:r>
                        </a:p>
                      </a:txBody>
                      <a:tcPr/>
                    </a:tc>
                    <a:tc>
                      <a:txBody>
                        <a:bodyPr/>
                        <a:lstStyle/>
                        <a:p>
                          <a:pPr algn="ctr">
                            <a:defRPr sz="1800"/>
                          </a:pPr>
                          <a14:m>
                            <m:oMathPara xmlns:m="http://schemas.openxmlformats.org/officeDocument/2006/math">
                              <m:oMathParaPr>
                                <m:jc m:val="centerGroup"/>
                              </m:oMathParaPr>
                              <m:oMath xmlns:m="http://schemas.openxmlformats.org/officeDocument/2006/math">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𝐷</m:t>
                                        </m:r>
                                      </m:e>
                                    </m:d>
                                  </m:e>
                                </m:func>
                                <m:r>
                                  <a:rPr sz="1800">
                                    <a:latin typeface="Cambria Math" panose="02040503050406030204" pitchFamily="18" charset="0"/>
                                  </a:rPr>
                                  <m:t>=0.35</m:t>
                                </m:r>
                              </m:oMath>
                            </m:oMathPara>
                          </a14:m>
                          <a:endParaRPr dirty="0"/>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descr="University A has a probability of 0 point 25. It is the closest to home.&#10;University B has a probability of 0 point 10. It has the best sports.&#10;University C has a probability of 0 point 30. It is her best friend's choice.&#10;University D has a probability of 0 point 35. It has the best academic program of her choice.&#10;">
                <a:extLst>
                  <a:ext uri="{FF2B5EF4-FFF2-40B4-BE49-F238E27FC236}">
                    <a16:creationId xmlns:a16="http://schemas.microsoft.com/office/drawing/2014/main" id="{12642662-621B-42CA-B23D-0AAE76B39802}"/>
                  </a:ext>
                </a:extLst>
              </p:cNvPr>
              <p:cNvGraphicFramePr>
                <a:graphicFrameLocks/>
              </p:cNvGraphicFramePr>
              <p:nvPr>
                <p:extLst>
                  <p:ext uri="{D42A27DB-BD31-4B8C-83A1-F6EECF244321}">
                    <p14:modId xmlns:p14="http://schemas.microsoft.com/office/powerpoint/2010/main" val="2537264340"/>
                  </p:ext>
                </p:extLst>
              </p:nvPr>
            </p:nvGraphicFramePr>
            <p:xfrm>
              <a:off x="457200" y="3134360"/>
              <a:ext cx="8229600" cy="21234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University</a:t>
                          </a:r>
                        </a:p>
                      </a:txBody>
                      <a:tcPr/>
                    </a:tc>
                    <a:tc>
                      <a:txBody>
                        <a:bodyPr/>
                        <a:lstStyle/>
                        <a:p>
                          <a:pPr algn="ctr">
                            <a:defRPr sz="1800" b="1"/>
                          </a:pPr>
                          <a:r>
                            <a:t>Characteristic</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defRPr sz="1800"/>
                          </a:pPr>
                          <a:r>
                            <a:t>A</a:t>
                          </a:r>
                        </a:p>
                      </a:txBody>
                      <a:tcPr/>
                    </a:tc>
                    <a:tc>
                      <a:txBody>
                        <a:bodyPr/>
                        <a:lstStyle/>
                        <a:p>
                          <a:pPr algn="ctr">
                            <a:defRPr sz="1800"/>
                          </a:pPr>
                          <a:r>
                            <a:t>Closest to home</a:t>
                          </a:r>
                        </a:p>
                      </a:txBody>
                      <a:tcPr/>
                    </a:tc>
                    <a:tc>
                      <a:txBody>
                        <a:bodyPr/>
                        <a:lstStyle/>
                        <a:p>
                          <a:endParaRPr lang="en-US"/>
                        </a:p>
                      </a:txBody>
                      <a:tcPr>
                        <a:blipFill>
                          <a:blip r:embed="rId2"/>
                          <a:stretch>
                            <a:fillRect l="-200444" t="-108197" r="-667" b="-396721"/>
                          </a:stretch>
                        </a:blipFill>
                      </a:tcPr>
                    </a:tc>
                    <a:extLst>
                      <a:ext uri="{0D108BD9-81ED-4DB2-BD59-A6C34878D82A}">
                        <a16:rowId xmlns:a16="http://schemas.microsoft.com/office/drawing/2014/main" val="10002"/>
                      </a:ext>
                    </a:extLst>
                  </a:tr>
                  <a:tr h="370840">
                    <a:tc>
                      <a:txBody>
                        <a:bodyPr/>
                        <a:lstStyle/>
                        <a:p>
                          <a:pPr algn="ctr">
                            <a:defRPr sz="1800"/>
                          </a:pPr>
                          <a:r>
                            <a:t>B</a:t>
                          </a:r>
                        </a:p>
                      </a:txBody>
                      <a:tcPr/>
                    </a:tc>
                    <a:tc>
                      <a:txBody>
                        <a:bodyPr/>
                        <a:lstStyle/>
                        <a:p>
                          <a:pPr algn="ctr">
                            <a:defRPr sz="1800"/>
                          </a:pPr>
                          <a:r>
                            <a:t>Best sports</a:t>
                          </a:r>
                        </a:p>
                      </a:txBody>
                      <a:tcPr/>
                    </a:tc>
                    <a:tc>
                      <a:txBody>
                        <a:bodyPr/>
                        <a:lstStyle/>
                        <a:p>
                          <a:endParaRPr lang="en-US"/>
                        </a:p>
                      </a:txBody>
                      <a:tcPr>
                        <a:blipFill>
                          <a:blip r:embed="rId2"/>
                          <a:stretch>
                            <a:fillRect l="-200444" t="-208197" r="-667" b="-296721"/>
                          </a:stretch>
                        </a:blipFill>
                      </a:tcPr>
                    </a:tc>
                    <a:extLst>
                      <a:ext uri="{0D108BD9-81ED-4DB2-BD59-A6C34878D82A}">
                        <a16:rowId xmlns:a16="http://schemas.microsoft.com/office/drawing/2014/main" val="10003"/>
                      </a:ext>
                    </a:extLst>
                  </a:tr>
                  <a:tr h="370840">
                    <a:tc>
                      <a:txBody>
                        <a:bodyPr/>
                        <a:lstStyle/>
                        <a:p>
                          <a:pPr algn="ctr">
                            <a:defRPr sz="1800"/>
                          </a:pPr>
                          <a:r>
                            <a:t>C</a:t>
                          </a:r>
                        </a:p>
                      </a:txBody>
                      <a:tcPr/>
                    </a:tc>
                    <a:tc>
                      <a:txBody>
                        <a:bodyPr/>
                        <a:lstStyle/>
                        <a:p>
                          <a:pPr algn="ctr">
                            <a:defRPr sz="1800"/>
                          </a:pPr>
                          <a:r>
                            <a:rPr dirty="0"/>
                            <a:t>Her best friend's choice</a:t>
                          </a:r>
                        </a:p>
                      </a:txBody>
                      <a:tcPr/>
                    </a:tc>
                    <a:tc>
                      <a:txBody>
                        <a:bodyPr/>
                        <a:lstStyle/>
                        <a:p>
                          <a:endParaRPr lang="en-US"/>
                        </a:p>
                      </a:txBody>
                      <a:tcPr>
                        <a:blipFill>
                          <a:blip r:embed="rId2"/>
                          <a:stretch>
                            <a:fillRect l="-200444" t="-308197" r="-667" b="-196721"/>
                          </a:stretch>
                        </a:blipFill>
                      </a:tcPr>
                    </a:tc>
                    <a:extLst>
                      <a:ext uri="{0D108BD9-81ED-4DB2-BD59-A6C34878D82A}">
                        <a16:rowId xmlns:a16="http://schemas.microsoft.com/office/drawing/2014/main" val="10004"/>
                      </a:ext>
                    </a:extLst>
                  </a:tr>
                  <a:tr h="640080">
                    <a:tc>
                      <a:txBody>
                        <a:bodyPr/>
                        <a:lstStyle/>
                        <a:p>
                          <a:pPr algn="ctr">
                            <a:defRPr sz="1800"/>
                          </a:pPr>
                          <a:r>
                            <a:t>D</a:t>
                          </a:r>
                        </a:p>
                      </a:txBody>
                      <a:tcPr/>
                    </a:tc>
                    <a:tc>
                      <a:txBody>
                        <a:bodyPr/>
                        <a:lstStyle/>
                        <a:p>
                          <a:pPr algn="ctr">
                            <a:defRPr sz="1800"/>
                          </a:pPr>
                          <a:r>
                            <a:t>Best academic program of her choice</a:t>
                          </a:r>
                        </a:p>
                      </a:txBody>
                      <a:tcPr/>
                    </a:tc>
                    <a:tc>
                      <a:txBody>
                        <a:bodyPr/>
                        <a:lstStyle/>
                        <a:p>
                          <a:endParaRPr lang="en-US"/>
                        </a:p>
                      </a:txBody>
                      <a:tcPr>
                        <a:blipFill>
                          <a:blip r:embed="rId2"/>
                          <a:stretch>
                            <a:fillRect l="-200444" t="-237143" r="-667" b="-14286"/>
                          </a:stretch>
                        </a:blipFill>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Addition Rule of Probability</a:t>
            </a:r>
          </a:p>
        </p:txBody>
      </p:sp>
      <p:sp>
        <p:nvSpPr>
          <p:cNvPr id="3" name="Text Placeholder 2"/>
          <p:cNvSpPr>
            <a:spLocks noGrp="1"/>
          </p:cNvSpPr>
          <p:nvPr>
            <p:ph type="body" sz="quarter" idx="10"/>
          </p:nvPr>
        </p:nvSpPr>
        <p:spPr/>
        <p:txBody>
          <a:bodyPr>
            <a:normAutofit/>
          </a:bodyPr>
          <a:lstStyle/>
          <a:p>
            <a:pPr algn="just">
              <a:defRPr sz="2800"/>
            </a:pPr>
            <a:r>
              <a:rPr sz="2800" dirty="0"/>
              <a:t>The </a:t>
            </a:r>
            <a:r>
              <a:rPr sz="2800" b="1" dirty="0"/>
              <a:t>Addition Rule of Probability</a:t>
            </a:r>
            <a:r>
              <a:rPr sz="2800" dirty="0"/>
              <a:t> states that the probability of event </a:t>
            </a:r>
            <a:r>
              <a:rPr lang="en-US" sz="2800" i="1" dirty="0"/>
              <a:t>A</a:t>
            </a:r>
            <a:r>
              <a:rPr sz="2800" dirty="0"/>
              <a:t> happening </a:t>
            </a:r>
            <a:r>
              <a:rPr sz="2800" b="1" dirty="0"/>
              <a:t>or</a:t>
            </a:r>
            <a:r>
              <a:rPr sz="2800" dirty="0"/>
              <a:t> event </a:t>
            </a:r>
            <a:r>
              <a:rPr lang="en-US" sz="2800" i="1" dirty="0"/>
              <a:t>B</a:t>
            </a:r>
            <a:r>
              <a:rPr sz="2800" dirty="0"/>
              <a:t> happening is given by the following formula.</a:t>
            </a:r>
            <a:endParaRPr lang="en-US" sz="2800" dirty="0"/>
          </a:p>
          <a:p>
            <a:pPr algn="ctr">
              <a:defRPr sz="2800"/>
            </a:pPr>
            <a:endParaRPr lang="en-US" i="1" dirty="0">
              <a:latin typeface="Cambria Math" panose="02040503050406030204" pitchFamily="18" charset="0"/>
            </a:endParaRPr>
          </a:p>
          <a:p>
            <a:pPr algn="ctr">
              <a:defRPr sz="2800"/>
            </a:pPr>
            <a:r>
              <a:rPr lang="en-US" i="1" dirty="0">
                <a:latin typeface="Cambria Math" panose="02040503050406030204" pitchFamily="18" charset="0"/>
              </a:rPr>
              <a:t>P </a:t>
            </a:r>
            <a:r>
              <a:rPr lang="en-US" dirty="0">
                <a:latin typeface="Cambria Math" panose="02040503050406030204" pitchFamily="18" charset="0"/>
              </a:rPr>
              <a:t>(</a:t>
            </a:r>
            <a:r>
              <a:rPr lang="en-US" i="1" dirty="0">
                <a:latin typeface="Cambria Math" panose="02040503050406030204" pitchFamily="18" charset="0"/>
              </a:rPr>
              <a:t>A</a:t>
            </a:r>
            <a:r>
              <a:rPr lang="en-US" dirty="0">
                <a:latin typeface="Cambria Math" panose="02040503050406030204" pitchFamily="18" charset="0"/>
              </a:rPr>
              <a:t> or </a:t>
            </a:r>
            <a:r>
              <a:rPr lang="en-US" i="1" dirty="0">
                <a:latin typeface="Cambria Math" panose="02040503050406030204" pitchFamily="18" charset="0"/>
              </a:rPr>
              <a:t>B </a:t>
            </a:r>
            <a:r>
              <a:rPr lang="en-US" dirty="0">
                <a:latin typeface="Cambria Math" panose="02040503050406030204" pitchFamily="18" charset="0"/>
              </a:rPr>
              <a:t>) = </a:t>
            </a:r>
            <a:r>
              <a:rPr lang="en-US" i="1" dirty="0">
                <a:latin typeface="Cambria Math" panose="02040503050406030204" pitchFamily="18" charset="0"/>
              </a:rPr>
              <a:t>P </a:t>
            </a:r>
            <a:r>
              <a:rPr lang="en-US" dirty="0">
                <a:latin typeface="Cambria Math" panose="02040503050406030204" pitchFamily="18" charset="0"/>
              </a:rPr>
              <a:t>(</a:t>
            </a:r>
            <a:r>
              <a:rPr lang="en-US" i="1" dirty="0">
                <a:latin typeface="Cambria Math" panose="02040503050406030204" pitchFamily="18" charset="0"/>
              </a:rPr>
              <a:t>A</a:t>
            </a:r>
            <a:r>
              <a:rPr lang="en-US" dirty="0">
                <a:latin typeface="Cambria Math" panose="02040503050406030204" pitchFamily="18" charset="0"/>
              </a:rPr>
              <a:t>) + </a:t>
            </a:r>
            <a:r>
              <a:rPr lang="en-US" i="1" dirty="0">
                <a:latin typeface="Cambria Math" panose="02040503050406030204" pitchFamily="18" charset="0"/>
              </a:rPr>
              <a:t>P </a:t>
            </a:r>
            <a:r>
              <a:rPr lang="en-US" dirty="0">
                <a:latin typeface="Cambria Math" panose="02040503050406030204" pitchFamily="18" charset="0"/>
              </a:rPr>
              <a:t>(</a:t>
            </a:r>
            <a:r>
              <a:rPr lang="en-US" i="1" dirty="0">
                <a:latin typeface="Cambria Math" panose="02040503050406030204" pitchFamily="18" charset="0"/>
              </a:rPr>
              <a:t>B </a:t>
            </a:r>
            <a:r>
              <a:rPr lang="en-US" dirty="0">
                <a:latin typeface="Cambria Math" panose="02040503050406030204" pitchFamily="18" charset="0"/>
              </a:rPr>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latin typeface="Cambria Math" panose="02040503050406030204" pitchFamily="18" charset="0"/>
              </a:rPr>
              <a:t> </a:t>
            </a:r>
            <a:r>
              <a:rPr lang="en-US" i="1" dirty="0">
                <a:latin typeface="Cambria Math" panose="02040503050406030204" pitchFamily="18" charset="0"/>
              </a:rPr>
              <a:t>P</a:t>
            </a:r>
            <a:r>
              <a:rPr lang="en-US" dirty="0">
                <a:latin typeface="Cambria Math" panose="02040503050406030204" pitchFamily="18" charset="0"/>
              </a:rPr>
              <a:t>(</a:t>
            </a:r>
            <a:r>
              <a:rPr lang="en-US" i="1" dirty="0">
                <a:latin typeface="Cambria Math" panose="02040503050406030204" pitchFamily="18" charset="0"/>
              </a:rPr>
              <a:t>A</a:t>
            </a:r>
            <a:r>
              <a:rPr lang="en-US" dirty="0">
                <a:latin typeface="Cambria Math" panose="02040503050406030204" pitchFamily="18" charset="0"/>
              </a:rPr>
              <a:t> and </a:t>
            </a:r>
            <a:r>
              <a:rPr lang="en-US" i="1" dirty="0">
                <a:latin typeface="Cambria Math" panose="02040503050406030204" pitchFamily="18" charset="0"/>
              </a:rPr>
              <a:t>B </a:t>
            </a:r>
            <a:r>
              <a:rPr lang="en-US" dirty="0">
                <a:latin typeface="Cambria Math" panose="02040503050406030204" pitchFamily="18"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the Addition Rule of Mutually Exclusive Events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pPr algn="just"/>
                <a:r>
                  <a:rPr lang="en-US" sz="2800" dirty="0"/>
                  <a:t>Since Emma will choose one or the other, but not both at the same time, these events are mutually exclusive. So we just need to add the probability of her choosing University B to the probability of choosing University D.</a:t>
                </a:r>
              </a:p>
              <a:p>
                <a:pPr algn="ctr">
                  <a:defRPr sz="2800"/>
                </a:pPr>
                <a:r>
                  <a:rPr lang="en-US" i="1" dirty="0">
                    <a:ea typeface="Calibri" panose="020F0502020204030204" pitchFamily="34" charset="0"/>
                    <a:cs typeface="Calibri" panose="020F0502020204030204" pitchFamily="34" charset="0"/>
                  </a:rPr>
                  <a:t>P</a:t>
                </a:r>
                <a:r>
                  <a:rPr lang="en-US" dirty="0"/>
                  <a:t>(University B or University D) = 0.10 + 0.35 = 0.45</a:t>
                </a:r>
              </a:p>
              <a:p>
                <a:pPr algn="just">
                  <a:defRPr sz="2800"/>
                </a:pPr>
                <a:r>
                  <a:rPr lang="en-US" sz="2800" dirty="0"/>
                  <a:t>Thus, there is a </a:t>
                </a:r>
                <a14:m>
                  <m:oMath xmlns:m="http://schemas.openxmlformats.org/officeDocument/2006/math">
                    <m:r>
                      <a:rPr lang="en-US">
                        <a:latin typeface="Cambria Math" panose="02040503050406030204" pitchFamily="18" charset="0"/>
                      </a:rPr>
                      <m:t>45%</m:t>
                    </m:r>
                  </m:oMath>
                </a14:m>
                <a:r>
                  <a:rPr lang="en-US" sz="2800" dirty="0"/>
                  <a:t> probability that Emma will attend University B or University D.</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Independent Events and Dependent Events</a:t>
            </a:r>
          </a:p>
        </p:txBody>
      </p:sp>
      <p:sp>
        <p:nvSpPr>
          <p:cNvPr id="3" name="Text Placeholder 2"/>
          <p:cNvSpPr>
            <a:spLocks noGrp="1"/>
          </p:cNvSpPr>
          <p:nvPr>
            <p:ph type="body" sz="quarter" idx="10"/>
          </p:nvPr>
        </p:nvSpPr>
        <p:spPr/>
        <p:txBody>
          <a:bodyPr>
            <a:normAutofit/>
          </a:bodyPr>
          <a:lstStyle/>
          <a:p>
            <a:pPr algn="just"/>
            <a:r>
              <a:rPr sz="2800" b="1" dirty="0"/>
              <a:t>Independent events</a:t>
            </a:r>
            <a:r>
              <a:rPr sz="2800" dirty="0"/>
              <a:t> are events where the result of one event does not influence the probability of the other event happening.</a:t>
            </a:r>
            <a:endParaRPr lang="en-US" sz="2800" dirty="0"/>
          </a:p>
          <a:p>
            <a:pPr algn="just"/>
            <a:endParaRPr sz="1000" dirty="0"/>
          </a:p>
          <a:p>
            <a:pPr algn="just"/>
            <a:r>
              <a:rPr sz="2800" b="1" dirty="0"/>
              <a:t>Dependent events</a:t>
            </a:r>
            <a:r>
              <a:rPr sz="2800" dirty="0"/>
              <a:t> are events where the result of one event influences the probability of the other event happening.</a:t>
            </a:r>
          </a:p>
          <a:p>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Identifying Independent and Dependent Events</a:t>
            </a:r>
            <a:r>
              <a:rPr lang="en-US" dirty="0"/>
              <a:t>—Slide 1</a:t>
            </a:r>
            <a:endParaRPr dirty="0"/>
          </a:p>
        </p:txBody>
      </p:sp>
      <p:sp>
        <p:nvSpPr>
          <p:cNvPr id="3" name="Text Placeholder 2"/>
          <p:cNvSpPr>
            <a:spLocks noGrp="1"/>
          </p:cNvSpPr>
          <p:nvPr>
            <p:ph type="body" sz="quarter" idx="10"/>
          </p:nvPr>
        </p:nvSpPr>
        <p:spPr/>
        <p:txBody>
          <a:bodyPr>
            <a:normAutofit lnSpcReduction="10000"/>
          </a:bodyPr>
          <a:lstStyle/>
          <a:p>
            <a:r>
              <a:rPr sz="2000" dirty="0"/>
              <a:t>Determine if the following pairs of events are independent.</a:t>
            </a:r>
          </a:p>
          <a:p>
            <a:pPr marL="538163" indent="-538163">
              <a:defRPr sz="2800"/>
            </a:pPr>
            <a:r>
              <a:rPr lang="en-US" sz="2000" dirty="0"/>
              <a:t>a.</a:t>
            </a:r>
            <a:r>
              <a:rPr sz="2000" dirty="0"/>
              <a:t>​</a:t>
            </a:r>
            <a:r>
              <a:rPr lang="en-US" sz="2000" dirty="0"/>
              <a:t>	</a:t>
            </a:r>
            <a:r>
              <a:rPr sz="2000" dirty="0"/>
              <a:t>Event </a:t>
            </a:r>
            <a:r>
              <a:rPr lang="en-US" sz="2000" i="1" dirty="0"/>
              <a:t>A</a:t>
            </a:r>
            <a:r>
              <a:rPr sz="2000" dirty="0"/>
              <a:t>: Eating a red candy from a new bag of Skittles</a:t>
            </a:r>
          </a:p>
          <a:p>
            <a:pPr marL="538163" lvl="1" indent="-538163">
              <a:buNone/>
              <a:defRPr sz="2800"/>
            </a:pPr>
            <a:r>
              <a:rPr lang="en-US" sz="2000" dirty="0"/>
              <a:t>	</a:t>
            </a:r>
            <a:r>
              <a:rPr sz="2000" dirty="0"/>
              <a:t>Event </a:t>
            </a:r>
            <a:r>
              <a:rPr lang="en-US" sz="2000" i="1" dirty="0"/>
              <a:t>B</a:t>
            </a:r>
            <a:r>
              <a:rPr sz="2000" dirty="0"/>
              <a:t>: Pulling a second Skittle from the same bag that is also red</a:t>
            </a:r>
          </a:p>
          <a:p>
            <a:pPr marL="538163" indent="-538163">
              <a:defRPr sz="2800"/>
            </a:pPr>
            <a:r>
              <a:rPr lang="en-US" sz="2000" dirty="0"/>
              <a:t>b.</a:t>
            </a:r>
            <a:r>
              <a:rPr sz="2000" dirty="0"/>
              <a:t>​</a:t>
            </a:r>
            <a:r>
              <a:rPr lang="en-US" sz="2000" dirty="0"/>
              <a:t>	</a:t>
            </a:r>
            <a:r>
              <a:rPr sz="2000" dirty="0"/>
              <a:t>Event </a:t>
            </a:r>
            <a:r>
              <a:rPr lang="en-US" sz="2000" i="1" dirty="0"/>
              <a:t>A</a:t>
            </a:r>
            <a:r>
              <a:rPr sz="2000" dirty="0"/>
              <a:t>: A woman giving birth to a daughter</a:t>
            </a:r>
          </a:p>
          <a:p>
            <a:pPr marL="538163" lvl="1" indent="-538163">
              <a:buNone/>
              <a:defRPr sz="2800"/>
            </a:pPr>
            <a:r>
              <a:rPr lang="en-US" sz="2000" dirty="0"/>
              <a:t>	</a:t>
            </a:r>
            <a:r>
              <a:rPr sz="2000" dirty="0"/>
              <a:t>Event </a:t>
            </a:r>
            <a:r>
              <a:rPr lang="en-US" sz="2000" i="1" dirty="0"/>
              <a:t>B</a:t>
            </a:r>
            <a:r>
              <a:rPr sz="2000" dirty="0"/>
              <a:t>: The same woman's second child is also a girl</a:t>
            </a:r>
          </a:p>
          <a:p>
            <a:pPr marL="538163" indent="-538163">
              <a:defRPr sz="2800"/>
            </a:pPr>
            <a:r>
              <a:rPr lang="en-US" sz="2000" dirty="0"/>
              <a:t>c.</a:t>
            </a:r>
            <a:r>
              <a:rPr sz="2000" dirty="0"/>
              <a:t>​</a:t>
            </a:r>
            <a:r>
              <a:rPr lang="en-US" sz="2000" dirty="0"/>
              <a:t>	</a:t>
            </a:r>
            <a:r>
              <a:rPr sz="2000" dirty="0"/>
              <a:t>Event </a:t>
            </a:r>
            <a:r>
              <a:rPr lang="en-US" sz="2000" i="1" dirty="0"/>
              <a:t>A</a:t>
            </a:r>
            <a:r>
              <a:rPr sz="2000" dirty="0"/>
              <a:t>: Tina is the first woman to finish the 2030 Boston Marathon.</a:t>
            </a:r>
          </a:p>
          <a:p>
            <a:pPr marL="538163" lvl="1" indent="-538163">
              <a:buNone/>
              <a:defRPr sz="2800"/>
            </a:pPr>
            <a:r>
              <a:rPr lang="en-US" sz="2000" dirty="0"/>
              <a:t> 	E</a:t>
            </a:r>
            <a:r>
              <a:rPr sz="2000" dirty="0"/>
              <a:t>vent </a:t>
            </a:r>
            <a:r>
              <a:rPr lang="en-US" sz="2000" i="1" dirty="0"/>
              <a:t>B</a:t>
            </a:r>
            <a:r>
              <a:rPr sz="2000" dirty="0"/>
              <a:t>: Tina is the first woman to finish the 2031 New York Marathon.</a:t>
            </a:r>
            <a:endParaRPr lang="en-US" sz="2000" dirty="0"/>
          </a:p>
          <a:p>
            <a:r>
              <a:rPr lang="en-US" sz="2000" b="1" dirty="0"/>
              <a:t>Solution</a:t>
            </a:r>
          </a:p>
          <a:p>
            <a:pPr marL="538163" indent="-538163" algn="just">
              <a:defRPr sz="2800"/>
            </a:pPr>
            <a:r>
              <a:rPr lang="en-US" sz="2000" dirty="0"/>
              <a:t>a.​	These events are dependent. The chances of drawing a second red Skittle from the bag decreases after the first one is drawn, because it obviously was not replaced in the bag. It was eaten.</a:t>
            </a:r>
          </a:p>
          <a:p>
            <a:pPr marL="538163" indent="-538163" algn="just">
              <a:defRPr sz="2800"/>
            </a:pPr>
            <a:r>
              <a:rPr lang="en-US" sz="2000" dirty="0"/>
              <a:t>b.​	Although these events might appear dependent on one another, the probability that a child is a girl is the same for any given pregnancy. It is not affected by the gender of a child from any previous pregnancy. Therefore, these events are independent.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Identifying Independent and Dependent Events</a:t>
            </a:r>
            <a:r>
              <a:rPr lang="en-US" dirty="0"/>
              <a:t>—Slide 2</a:t>
            </a:r>
            <a:endParaRPr dirty="0"/>
          </a:p>
        </p:txBody>
      </p:sp>
      <p:sp>
        <p:nvSpPr>
          <p:cNvPr id="3" name="Text Placeholder 2"/>
          <p:cNvSpPr>
            <a:spLocks noGrp="1"/>
          </p:cNvSpPr>
          <p:nvPr>
            <p:ph type="body" sz="quarter" idx="10"/>
          </p:nvPr>
        </p:nvSpPr>
        <p:spPr/>
        <p:txBody>
          <a:bodyPr>
            <a:normAutofit fontScale="85000" lnSpcReduction="20000"/>
          </a:bodyPr>
          <a:lstStyle/>
          <a:p>
            <a:pPr marL="538163" indent="-538163" algn="just">
              <a:defRPr sz="2800"/>
            </a:pPr>
            <a:r>
              <a:rPr lang="en-US" dirty="0"/>
              <a:t>c.</a:t>
            </a:r>
            <a:r>
              <a:rPr dirty="0"/>
              <a:t>​</a:t>
            </a:r>
            <a:r>
              <a:rPr lang="en-US" dirty="0"/>
              <a:t>	</a:t>
            </a:r>
            <a:r>
              <a:rPr sz="2800" dirty="0"/>
              <a:t>At first glance these events might seem independent of one another. You might think that winning one race has no effect on winning a second race. However, the best starting positions for runners in large marathons are given to winners of previous races. This means that the first race does have an effect on the second race. At the same time, running two marathons in consecutive years will have an </a:t>
            </a:r>
            <a:r>
              <a:rPr lang="en-US" dirty="0"/>
              <a:t>e</a:t>
            </a:r>
            <a:r>
              <a:rPr sz="2800" dirty="0"/>
              <a:t>ffect on your body when training for and running the second one (whether that effect is positive or negative). Therefore, these events are dependent.</a:t>
            </a:r>
            <a:endParaRPr lang="en-US" sz="2800" dirty="0"/>
          </a:p>
          <a:p>
            <a:pPr>
              <a:defRPr sz="2800"/>
            </a:pPr>
            <a:endParaRPr lang="en-US" sz="1200" dirty="0"/>
          </a:p>
          <a:p>
            <a:pPr algn="just">
              <a:defRPr sz="2800"/>
            </a:pPr>
            <a:r>
              <a:rPr dirty="0"/>
              <a:t>This example highlights the fact that the dependence of events isn't always obvious. Sometimes our own personal knowledge or experiences are not enough to rely on, and we need to look to experts in other fields to help us determine whether events are dependent or not.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lnSpcReduction="10000"/>
          </a:bodyPr>
          <a:lstStyle/>
          <a:p>
            <a:r>
              <a:rPr sz="2800" dirty="0"/>
              <a:t>Determine if the following events are independent or dependent.</a:t>
            </a:r>
          </a:p>
          <a:p>
            <a:pPr marL="538163" indent="-538163">
              <a:defRPr sz="2800"/>
            </a:pPr>
            <a:r>
              <a:rPr lang="en-US" dirty="0"/>
              <a:t>a.</a:t>
            </a:r>
            <a:r>
              <a:rPr dirty="0"/>
              <a:t>​</a:t>
            </a:r>
            <a:r>
              <a:rPr lang="en-US" dirty="0"/>
              <a:t>	</a:t>
            </a:r>
            <a:r>
              <a:rPr sz="2800" dirty="0"/>
              <a:t>Finding the batteries in your calculator are dead and then finding that the battery in your car is dead.</a:t>
            </a:r>
          </a:p>
          <a:p>
            <a:pPr marL="538163" indent="-538163">
              <a:defRPr sz="2800"/>
            </a:pPr>
            <a:r>
              <a:rPr lang="en-US" dirty="0"/>
              <a:t>b.	</a:t>
            </a:r>
            <a:r>
              <a:rPr dirty="0"/>
              <a:t>​</a:t>
            </a:r>
            <a:r>
              <a:rPr sz="2800" dirty="0"/>
              <a:t>Parking your car illegally and then getting a parking ticket.</a:t>
            </a:r>
            <a:endParaRPr lang="en-US" sz="2800" dirty="0"/>
          </a:p>
          <a:p>
            <a:pPr>
              <a:defRPr sz="2800"/>
            </a:pPr>
            <a:endParaRPr sz="2800" dirty="0"/>
          </a:p>
          <a:p>
            <a:r>
              <a:rPr sz="2800" dirty="0"/>
              <a:t>Answer:</a:t>
            </a:r>
          </a:p>
          <a:p>
            <a:pPr marL="538163" indent="-538163">
              <a:defRPr sz="2800"/>
            </a:pPr>
            <a:r>
              <a:rPr lang="en-US" dirty="0"/>
              <a:t>a.</a:t>
            </a:r>
            <a:r>
              <a:rPr dirty="0"/>
              <a:t>​</a:t>
            </a:r>
            <a:r>
              <a:rPr lang="en-US" dirty="0"/>
              <a:t>	</a:t>
            </a:r>
            <a:r>
              <a:rPr sz="2800" dirty="0"/>
              <a:t>Independent</a:t>
            </a:r>
          </a:p>
          <a:p>
            <a:pPr marL="538163" indent="-538163">
              <a:defRPr sz="2800"/>
            </a:pPr>
            <a:r>
              <a:rPr lang="en-US" dirty="0"/>
              <a:t>b.</a:t>
            </a:r>
            <a:r>
              <a:rPr dirty="0"/>
              <a:t>​</a:t>
            </a:r>
            <a:r>
              <a:rPr lang="en-US" dirty="0"/>
              <a:t>	</a:t>
            </a:r>
            <a:r>
              <a:rPr sz="2800" dirty="0"/>
              <a:t>Dependent</a:t>
            </a:r>
          </a:p>
        </p:txBody>
      </p:sp>
    </p:spTree>
    <p:extLst>
      <p:ext uri="{BB962C8B-B14F-4D97-AF65-F5344CB8AC3E}">
        <p14:creationId xmlns:p14="http://schemas.microsoft.com/office/powerpoint/2010/main" val="1874514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Multiplication Rule of Probability for Independent Events</a:t>
            </a:r>
          </a:p>
        </p:txBody>
      </p:sp>
      <p:sp>
        <p:nvSpPr>
          <p:cNvPr id="3" name="Text Placeholder 2"/>
          <p:cNvSpPr>
            <a:spLocks noGrp="1"/>
          </p:cNvSpPr>
          <p:nvPr>
            <p:ph type="body" sz="quarter" idx="10"/>
          </p:nvPr>
        </p:nvSpPr>
        <p:spPr/>
        <p:txBody>
          <a:bodyPr>
            <a:normAutofit/>
          </a:bodyPr>
          <a:lstStyle/>
          <a:p>
            <a:pPr>
              <a:defRPr sz="2800"/>
            </a:pPr>
            <a:r>
              <a:rPr lang="en-US" sz="2800" dirty="0"/>
              <a:t>The </a:t>
            </a:r>
            <a:r>
              <a:rPr lang="en-US" sz="2800" b="1" dirty="0"/>
              <a:t>Multiplication Rule of Probability for Independent Events</a:t>
            </a:r>
            <a:r>
              <a:rPr lang="en-US" sz="2800" dirty="0"/>
              <a:t> states that for two independent events, </a:t>
            </a:r>
            <a:r>
              <a:rPr lang="en-US" sz="2800" i="1" dirty="0"/>
              <a:t>A</a:t>
            </a:r>
            <a:r>
              <a:rPr lang="en-US" sz="2800" dirty="0"/>
              <a:t> and </a:t>
            </a:r>
            <a:r>
              <a:rPr lang="en-US" sz="2800" i="1" dirty="0"/>
              <a:t>B</a:t>
            </a:r>
            <a:r>
              <a:rPr lang="en-US" sz="2800" dirty="0"/>
              <a:t>, the probability of event </a:t>
            </a:r>
            <a:r>
              <a:rPr lang="en-US" sz="2800" i="1" dirty="0"/>
              <a:t>A</a:t>
            </a:r>
            <a:r>
              <a:rPr lang="en-US" sz="2800" dirty="0"/>
              <a:t> happening </a:t>
            </a:r>
            <a:r>
              <a:rPr lang="en-US" sz="2800" i="1" dirty="0"/>
              <a:t>and</a:t>
            </a:r>
            <a:r>
              <a:rPr lang="en-US" sz="2800" dirty="0"/>
              <a:t> event </a:t>
            </a:r>
            <a:r>
              <a:rPr lang="en-US" sz="2800" i="1" dirty="0"/>
              <a:t>B</a:t>
            </a:r>
            <a:r>
              <a:rPr lang="en-US" sz="2800" dirty="0"/>
              <a:t> happening is given by the following formula.</a:t>
            </a:r>
          </a:p>
          <a:p>
            <a:pPr>
              <a:defRPr sz="2800"/>
            </a:pPr>
            <a:r>
              <a:rPr lang="en-US" sz="2800" dirty="0"/>
              <a:t>		</a:t>
            </a:r>
          </a:p>
          <a:p>
            <a:pPr>
              <a:defRPr sz="2800"/>
            </a:pPr>
            <a:r>
              <a:rPr lang="en-US" i="1" dirty="0">
                <a:latin typeface="Cambria Math" panose="02040503050406030204" pitchFamily="18" charset="0"/>
              </a:rPr>
              <a:t>		</a:t>
            </a:r>
            <a:endParaRPr lang="ar-AE" sz="2800" dirty="0"/>
          </a:p>
          <a:p>
            <a:endParaRPr sz="2800" dirty="0"/>
          </a:p>
        </p:txBody>
      </p:sp>
      <p:pic>
        <p:nvPicPr>
          <p:cNvPr id="6" name="Picture 5" descr="P of A and B equals P of A times P of B ">
            <a:extLst>
              <a:ext uri="{FF2B5EF4-FFF2-40B4-BE49-F238E27FC236}">
                <a16:creationId xmlns:a16="http://schemas.microsoft.com/office/drawing/2014/main" id="{1C58044A-DE31-4C66-BF20-78B7496E7B42}"/>
              </a:ext>
            </a:extLst>
          </p:cNvPr>
          <p:cNvPicPr>
            <a:picLocks noChangeAspect="1"/>
          </p:cNvPicPr>
          <p:nvPr/>
        </p:nvPicPr>
        <p:blipFill>
          <a:blip r:embed="rId2"/>
          <a:stretch>
            <a:fillRect/>
          </a:stretch>
        </p:blipFill>
        <p:spPr>
          <a:xfrm>
            <a:off x="2209800" y="3269216"/>
            <a:ext cx="3691836" cy="540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Using the Multiplication Rule of Probability for Independent Events</a:t>
            </a:r>
          </a:p>
        </p:txBody>
      </p:sp>
      <p:sp>
        <p:nvSpPr>
          <p:cNvPr id="3" name="Text Placeholder 2"/>
          <p:cNvSpPr>
            <a:spLocks noGrp="1"/>
          </p:cNvSpPr>
          <p:nvPr>
            <p:ph type="body" sz="quarter" idx="10"/>
          </p:nvPr>
        </p:nvSpPr>
        <p:spPr/>
        <p:txBody>
          <a:bodyPr>
            <a:normAutofit/>
          </a:bodyPr>
          <a:lstStyle/>
          <a:p>
            <a:pPr algn="just"/>
            <a:r>
              <a:rPr sz="2200" dirty="0"/>
              <a:t>Given a fair six-sided die and a standard deck of </a:t>
            </a:r>
            <a:r>
              <a:rPr sz="2200" dirty="0">
                <a:latin typeface="Cambria Math"/>
              </a:rPr>
              <a:t>52</a:t>
            </a:r>
            <a:r>
              <a:rPr sz="2200" dirty="0"/>
              <a:t> cards, find the probability of rolling a </a:t>
            </a:r>
            <a:r>
              <a:rPr sz="2200" dirty="0">
                <a:latin typeface="Cambria Math"/>
              </a:rPr>
              <a:t>6</a:t>
            </a:r>
            <a:r>
              <a:rPr sz="2200" dirty="0"/>
              <a:t> and drawing an ace.</a:t>
            </a:r>
            <a:endParaRPr lang="en-US" sz="2200" dirty="0"/>
          </a:p>
          <a:p>
            <a:pPr algn="just"/>
            <a:endParaRPr lang="en-US" sz="1000" dirty="0"/>
          </a:p>
          <a:p>
            <a:r>
              <a:rPr lang="en-IN" sz="2200" b="1" dirty="0"/>
              <a:t>Solution</a:t>
            </a:r>
          </a:p>
          <a:p>
            <a:endParaRPr lang="en-IN" sz="1000" b="1" dirty="0"/>
          </a:p>
          <a:p>
            <a:pPr algn="just"/>
            <a:r>
              <a:rPr lang="en-IN" sz="2000" dirty="0"/>
              <a:t>Because the number rolled on the die does not affect the card drawn from the deck, and vice versa, the events here are independent. Using the Multiplication Rule of Probability for Independent Events, we have the following.</a:t>
            </a:r>
          </a:p>
          <a:p>
            <a:pPr algn="ctr">
              <a:defRPr sz="2800"/>
            </a:pPr>
            <a:endParaRPr lang="en-US" sz="2600" dirty="0"/>
          </a:p>
          <a:p>
            <a:pPr algn="ctr">
              <a:defRPr sz="2800"/>
            </a:pPr>
            <a:endParaRPr lang="en-US" sz="2600" dirty="0"/>
          </a:p>
          <a:p>
            <a:pPr algn="ctr">
              <a:defRPr sz="2800"/>
            </a:pPr>
            <a:endParaRPr lang="ar-AE" sz="2600" dirty="0"/>
          </a:p>
          <a:p>
            <a:endParaRPr sz="2800" dirty="0"/>
          </a:p>
        </p:txBody>
      </p:sp>
      <p:pic>
        <p:nvPicPr>
          <p:cNvPr id="7" name="Picture 6" descr="P of 6 and Ace equals P of 6 times P of Ace equals 1 divided by 6 times 4 divided by 52 equals 4 divided by 312 approximately equal to 0.0128">
            <a:extLst>
              <a:ext uri="{FF2B5EF4-FFF2-40B4-BE49-F238E27FC236}">
                <a16:creationId xmlns:a16="http://schemas.microsoft.com/office/drawing/2014/main" id="{924D8C4F-4A1D-8161-F1D5-1864F8AAF3E7}"/>
              </a:ext>
            </a:extLst>
          </p:cNvPr>
          <p:cNvPicPr>
            <a:picLocks noChangeAspect="1"/>
          </p:cNvPicPr>
          <p:nvPr/>
        </p:nvPicPr>
        <p:blipFill>
          <a:blip r:embed="rId2"/>
          <a:stretch>
            <a:fillRect/>
          </a:stretch>
        </p:blipFill>
        <p:spPr>
          <a:xfrm>
            <a:off x="1295400" y="4114800"/>
            <a:ext cx="5605589" cy="648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3957DA-8846-61D7-4094-E555F5AE71F9}"/>
                  </a:ext>
                </a:extLst>
              </p:cNvPr>
              <p:cNvSpPr txBox="1"/>
              <p:nvPr/>
            </p:nvSpPr>
            <p:spPr>
              <a:xfrm>
                <a:off x="533400" y="5030869"/>
                <a:ext cx="8153400" cy="707886"/>
              </a:xfrm>
              <a:prstGeom prst="rect">
                <a:avLst/>
              </a:prstGeom>
              <a:noFill/>
            </p:spPr>
            <p:txBody>
              <a:bodyPr wrap="square">
                <a:spAutoFit/>
              </a:bodyPr>
              <a:lstStyle/>
              <a:p>
                <a:pPr algn="just">
                  <a:defRPr sz="2800"/>
                </a:pPr>
                <a:r>
                  <a:rPr lang="en-IN" sz="2000" dirty="0"/>
                  <a:t>Thus, the probability of rolling a </a:t>
                </a:r>
                <a:r>
                  <a:rPr lang="en-IN" sz="2000" dirty="0">
                    <a:latin typeface="Cambria Math"/>
                  </a:rPr>
                  <a:t>6</a:t>
                </a:r>
                <a:r>
                  <a:rPr lang="en-IN" sz="2000" dirty="0"/>
                  <a:t> and drawing an ace is approximately </a:t>
                </a:r>
                <a14:m>
                  <m:oMath xmlns:m="http://schemas.openxmlformats.org/officeDocument/2006/math">
                    <m:r>
                      <a:rPr lang="en-IN" sz="2000">
                        <a:latin typeface="Cambria Math" panose="02040503050406030204" pitchFamily="18" charset="0"/>
                      </a:rPr>
                      <m:t>1</m:t>
                    </m:r>
                    <m:r>
                      <a:rPr lang="en-IN" sz="2000">
                        <a:latin typeface="Cambria Math" panose="02040503050406030204" pitchFamily="18" charset="0"/>
                      </a:rPr>
                      <m:t>.</m:t>
                    </m:r>
                    <m:r>
                      <a:rPr lang="en-IN" sz="2000">
                        <a:latin typeface="Cambria Math" panose="02040503050406030204" pitchFamily="18" charset="0"/>
                      </a:rPr>
                      <m:t>28</m:t>
                    </m:r>
                    <m:r>
                      <a:rPr lang="en-IN" sz="2000">
                        <a:latin typeface="Cambria Math" panose="02040503050406030204" pitchFamily="18" charset="0"/>
                      </a:rPr>
                      <m:t>%</m:t>
                    </m:r>
                  </m:oMath>
                </a14:m>
                <a:r>
                  <a:rPr lang="en-IN" sz="2000" dirty="0"/>
                  <a:t>.</a:t>
                </a:r>
              </a:p>
            </p:txBody>
          </p:sp>
        </mc:Choice>
        <mc:Fallback xmlns="">
          <p:sp>
            <p:nvSpPr>
              <p:cNvPr id="9" name="TextBox 8">
                <a:extLst>
                  <a:ext uri="{FF2B5EF4-FFF2-40B4-BE49-F238E27FC236}">
                    <a16:creationId xmlns:a16="http://schemas.microsoft.com/office/drawing/2014/main" id="{C13957DA-8846-61D7-4094-E555F5AE71F9}"/>
                  </a:ext>
                </a:extLst>
              </p:cNvPr>
              <p:cNvSpPr txBox="1">
                <a:spLocks noRot="1" noChangeAspect="1" noMove="1" noResize="1" noEditPoints="1" noAdjustHandles="1" noChangeArrowheads="1" noChangeShapeType="1" noTextEdit="1"/>
              </p:cNvSpPr>
              <p:nvPr/>
            </p:nvSpPr>
            <p:spPr>
              <a:xfrm>
                <a:off x="533400" y="5030869"/>
                <a:ext cx="8153400" cy="707886"/>
              </a:xfrm>
              <a:prstGeom prst="rect">
                <a:avLst/>
              </a:prstGeom>
              <a:blipFill>
                <a:blip r:embed="rId3"/>
                <a:stretch>
                  <a:fillRect l="-823" t="-6034" r="-748" b="-14655"/>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Using the Multiplication Rule of Probability for Independent Events</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Suppose we know the following breakdown for internal medicine hospitalists who work at Madison Regional Hospital and the ages of their patients on a given day.</a:t>
            </a:r>
            <a:endParaRPr lang="en-US" sz="2000" dirty="0"/>
          </a:p>
          <a:p>
            <a:endParaRPr lang="en-US" sz="2000" dirty="0"/>
          </a:p>
          <a:p>
            <a:endParaRPr lang="en-IN" sz="2000" dirty="0"/>
          </a:p>
          <a:p>
            <a:endParaRPr lang="en-IN" sz="2000" dirty="0"/>
          </a:p>
          <a:p>
            <a:endParaRPr lang="en-IN" sz="2000" dirty="0"/>
          </a:p>
          <a:p>
            <a:endParaRPr lang="en-IN" sz="2000" dirty="0"/>
          </a:p>
          <a:p>
            <a:endParaRPr lang="en-IN" sz="2000" dirty="0"/>
          </a:p>
          <a:p>
            <a:endParaRPr lang="en-IN" sz="2000" dirty="0"/>
          </a:p>
        </p:txBody>
      </p:sp>
      <p:sp>
        <p:nvSpPr>
          <p:cNvPr id="6" name="TextBox 5">
            <a:extLst>
              <a:ext uri="{FF2B5EF4-FFF2-40B4-BE49-F238E27FC236}">
                <a16:creationId xmlns:a16="http://schemas.microsoft.com/office/drawing/2014/main" id="{16B1F8E4-D340-118F-252C-A763AE1FF3D1}"/>
              </a:ext>
            </a:extLst>
          </p:cNvPr>
          <p:cNvSpPr txBox="1"/>
          <p:nvPr/>
        </p:nvSpPr>
        <p:spPr>
          <a:xfrm>
            <a:off x="1524000" y="1943687"/>
            <a:ext cx="6477000" cy="369332"/>
          </a:xfrm>
          <a:prstGeom prst="rect">
            <a:avLst/>
          </a:prstGeom>
          <a:noFill/>
        </p:spPr>
        <p:txBody>
          <a:bodyPr wrap="square">
            <a:spAutoFit/>
          </a:bodyPr>
          <a:lstStyle/>
          <a:p>
            <a:pPr algn="ctr">
              <a:defRPr sz="1800" b="1"/>
            </a:pPr>
            <a:r>
              <a:rPr lang="en-US" dirty="0"/>
              <a:t>Table: 3: Hospitalists at Madison Regional Hospital</a:t>
            </a:r>
          </a:p>
        </p:txBody>
      </p:sp>
      <p:pic>
        <p:nvPicPr>
          <p:cNvPr id="5" name="Picture 4" descr="Table with Years of Experience and Patient Age&#10;For years of experience, less than 2 years corresponds to 6. Greater than 2 years corresponds to 7. For patient age, less than 35 corresponds to 16. From 35 to 55 corresponds to 35. Greater than 55 corresponds to 21.">
            <a:extLst>
              <a:ext uri="{FF2B5EF4-FFF2-40B4-BE49-F238E27FC236}">
                <a16:creationId xmlns:a16="http://schemas.microsoft.com/office/drawing/2014/main" id="{DC997485-0C78-53AE-BE0B-658D5A29A9E0}"/>
              </a:ext>
            </a:extLst>
          </p:cNvPr>
          <p:cNvPicPr>
            <a:picLocks noChangeAspect="1"/>
          </p:cNvPicPr>
          <p:nvPr/>
        </p:nvPicPr>
        <p:blipFill>
          <a:blip r:embed="rId2"/>
          <a:stretch>
            <a:fillRect/>
          </a:stretch>
        </p:blipFill>
        <p:spPr>
          <a:xfrm>
            <a:off x="229143" y="2205190"/>
            <a:ext cx="8685714" cy="2447619"/>
          </a:xfrm>
          <a:prstGeom prst="rect">
            <a:avLst/>
          </a:prstGeom>
        </p:spPr>
      </p:pic>
      <p:sp>
        <p:nvSpPr>
          <p:cNvPr id="8" name="TextBox 7">
            <a:extLst>
              <a:ext uri="{FF2B5EF4-FFF2-40B4-BE49-F238E27FC236}">
                <a16:creationId xmlns:a16="http://schemas.microsoft.com/office/drawing/2014/main" id="{CBB7C82E-8825-2CCD-2022-8BEF909BF5C2}"/>
              </a:ext>
            </a:extLst>
          </p:cNvPr>
          <p:cNvSpPr txBox="1"/>
          <p:nvPr/>
        </p:nvSpPr>
        <p:spPr>
          <a:xfrm>
            <a:off x="421340" y="4841744"/>
            <a:ext cx="8265459" cy="1015663"/>
          </a:xfrm>
          <a:prstGeom prst="rect">
            <a:avLst/>
          </a:prstGeom>
          <a:noFill/>
        </p:spPr>
        <p:txBody>
          <a:bodyPr wrap="square">
            <a:spAutoFit/>
          </a:bodyPr>
          <a:lstStyle/>
          <a:p>
            <a:pPr algn="just"/>
            <a:r>
              <a:rPr lang="en-US" sz="2000" dirty="0"/>
              <a:t>What is the probability that the first patient treated is over </a:t>
            </a:r>
            <a:r>
              <a:rPr lang="en-US" sz="2000" dirty="0">
                <a:latin typeface="Cambria Math"/>
              </a:rPr>
              <a:t>55</a:t>
            </a:r>
            <a:r>
              <a:rPr lang="en-US" sz="2000" dirty="0"/>
              <a:t> years old and treated by a hospitalist with less than two years of experience at Madison Regional Hospital?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Using the Multiplication Rule of Probability for Independent Events</a:t>
            </a:r>
            <a:r>
              <a:rPr lang="en-US" dirty="0"/>
              <a:t>—Slide 2</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r>
              <a:rPr lang="en-IN" sz="2800" b="1" dirty="0"/>
              <a:t>Solution</a:t>
            </a:r>
          </a:p>
          <a:p>
            <a:pPr algn="just"/>
            <a:r>
              <a:rPr lang="en-IN" sz="2800" dirty="0"/>
              <a:t>Because the age of the patient and the experience of the hospitalist have no effect on one another, these events are independent. So we use the Multiplication Rule of Probability for Independent Events and multiply the individual probabilities together. Let's find the individual probabilities first.</a:t>
            </a:r>
          </a:p>
          <a:p>
            <a:pPr algn="ctr">
              <a:defRPr sz="2800"/>
            </a:pPr>
            <a:endParaRPr lang="en-US" sz="2800" dirty="0"/>
          </a:p>
          <a:p>
            <a:pPr algn="ctr">
              <a:defRPr sz="2800"/>
            </a:pPr>
            <a:endParaRPr lang="ar-AE" sz="2800" dirty="0"/>
          </a:p>
          <a:p>
            <a:pPr algn="ctr">
              <a:defRPr sz="2800"/>
            </a:pPr>
            <a:endParaRPr lang="ar-AE" sz="2800" dirty="0"/>
          </a:p>
        </p:txBody>
      </p:sp>
      <p:pic>
        <p:nvPicPr>
          <p:cNvPr id="7" name="Picture 6" descr="P of Patient Age greater than 55 equals 21 divided by 72">
            <a:extLst>
              <a:ext uri="{FF2B5EF4-FFF2-40B4-BE49-F238E27FC236}">
                <a16:creationId xmlns:a16="http://schemas.microsoft.com/office/drawing/2014/main" id="{A5C424D9-E4C8-3922-68CB-671D5D9BBBF8}"/>
              </a:ext>
            </a:extLst>
          </p:cNvPr>
          <p:cNvPicPr>
            <a:picLocks noChangeAspect="1"/>
          </p:cNvPicPr>
          <p:nvPr/>
        </p:nvPicPr>
        <p:blipFill>
          <a:blip r:embed="rId2"/>
          <a:stretch>
            <a:fillRect/>
          </a:stretch>
        </p:blipFill>
        <p:spPr>
          <a:xfrm>
            <a:off x="2497104" y="4191000"/>
            <a:ext cx="3592975" cy="864000"/>
          </a:xfrm>
          <a:prstGeom prst="rect">
            <a:avLst/>
          </a:prstGeom>
        </p:spPr>
      </p:pic>
      <p:pic>
        <p:nvPicPr>
          <p:cNvPr id="10" name="Picture 9" descr="P of Less Than Two Years Experience equals 6 divided by 13">
            <a:extLst>
              <a:ext uri="{FF2B5EF4-FFF2-40B4-BE49-F238E27FC236}">
                <a16:creationId xmlns:a16="http://schemas.microsoft.com/office/drawing/2014/main" id="{CD9D7717-2420-7D51-AC75-E0CB8016EF89}"/>
              </a:ext>
            </a:extLst>
          </p:cNvPr>
          <p:cNvPicPr>
            <a:picLocks noChangeAspect="1"/>
          </p:cNvPicPr>
          <p:nvPr/>
        </p:nvPicPr>
        <p:blipFill>
          <a:blip r:embed="rId3"/>
          <a:stretch>
            <a:fillRect/>
          </a:stretch>
        </p:blipFill>
        <p:spPr>
          <a:xfrm>
            <a:off x="1295400" y="4928713"/>
            <a:ext cx="5996384" cy="900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3F5B8-D3AC-78CB-40DB-089D14C97584}"/>
              </a:ext>
            </a:extLst>
          </p:cNvPr>
          <p:cNvSpPr>
            <a:spLocks noGrp="1"/>
          </p:cNvSpPr>
          <p:nvPr>
            <p:ph type="title"/>
          </p:nvPr>
        </p:nvSpPr>
        <p:spPr/>
        <p:txBody>
          <a:bodyPr/>
          <a:lstStyle/>
          <a:p>
            <a:r>
              <a:rPr lang="en-US" dirty="0"/>
              <a:t>Example 8: Using the Multiplication Rule of Probability for Independent Events—Slide 3</a:t>
            </a:r>
            <a:endParaRPr lang="en-IN" dirty="0"/>
          </a:p>
        </p:txBody>
      </p:sp>
      <p:sp>
        <p:nvSpPr>
          <p:cNvPr id="4" name="Text Placeholder 2">
            <a:extLst>
              <a:ext uri="{FF2B5EF4-FFF2-40B4-BE49-F238E27FC236}">
                <a16:creationId xmlns:a16="http://schemas.microsoft.com/office/drawing/2014/main" id="{69D1B482-49BF-F07A-E471-FB6BFC88B6E6}"/>
              </a:ext>
            </a:extLst>
          </p:cNvPr>
          <p:cNvSpPr>
            <a:spLocks noGrp="1"/>
          </p:cNvSpPr>
          <p:nvPr>
            <p:ph type="body" sz="quarter" idx="10"/>
          </p:nvPr>
        </p:nvSpPr>
        <p:spPr>
          <a:xfrm>
            <a:off x="457200" y="1029287"/>
            <a:ext cx="8229600" cy="4967067"/>
          </a:xfrm>
        </p:spPr>
        <p:txBody>
          <a:bodyPr>
            <a:normAutofit/>
          </a:bodyPr>
          <a:lstStyle/>
          <a:p>
            <a:r>
              <a:rPr lang="en-IN" sz="2800" dirty="0"/>
              <a:t>Using the Multiplication Rule of Probability for Independent Events, we have the following equation.</a:t>
            </a:r>
          </a:p>
          <a:p>
            <a:pPr>
              <a:defRPr sz="2800"/>
            </a:pPr>
            <a:endParaRPr lang="en-IN" sz="2800" dirty="0"/>
          </a:p>
          <a:p>
            <a:pPr>
              <a:defRPr sz="2800"/>
            </a:pPr>
            <a:endParaRPr lang="en-IN" sz="2800" dirty="0"/>
          </a:p>
          <a:p>
            <a:pPr>
              <a:defRPr sz="2800"/>
            </a:pPr>
            <a:endParaRPr lang="en-IN" sz="2800" dirty="0"/>
          </a:p>
          <a:p>
            <a:pPr>
              <a:defRPr sz="2800"/>
            </a:pPr>
            <a:endParaRPr lang="en-IN" sz="2800" dirty="0"/>
          </a:p>
          <a:p>
            <a:pPr>
              <a:defRPr sz="2800"/>
            </a:pPr>
            <a:endParaRPr lang="en-IN" dirty="0"/>
          </a:p>
          <a:p>
            <a:pPr>
              <a:defRPr sz="2800"/>
            </a:pPr>
            <a:endParaRPr lang="en-IN" sz="2800" dirty="0"/>
          </a:p>
        </p:txBody>
      </p:sp>
      <p:graphicFrame>
        <p:nvGraphicFramePr>
          <p:cNvPr id="5" name="Object 4" descr="P of Patient Age greater than 55 and Hospitalist with More Than Two Years Experience equals 21 divided by 72 times 6 divided by 13 equals 126 divided by 936 approximately equal to 0.1346">
            <a:extLst>
              <a:ext uri="{FF2B5EF4-FFF2-40B4-BE49-F238E27FC236}">
                <a16:creationId xmlns:a16="http://schemas.microsoft.com/office/drawing/2014/main" id="{E923EE4F-0AC2-C197-CFB0-9B0F52C6D15C}"/>
              </a:ext>
            </a:extLst>
          </p:cNvPr>
          <p:cNvGraphicFramePr>
            <a:graphicFrameLocks noChangeAspect="1"/>
          </p:cNvGraphicFramePr>
          <p:nvPr>
            <p:extLst>
              <p:ext uri="{D42A27DB-BD31-4B8C-83A1-F6EECF244321}">
                <p14:modId xmlns:p14="http://schemas.microsoft.com/office/powerpoint/2010/main" val="3171890826"/>
              </p:ext>
            </p:extLst>
          </p:nvPr>
        </p:nvGraphicFramePr>
        <p:xfrm>
          <a:off x="1905000" y="2326715"/>
          <a:ext cx="4724400" cy="1574800"/>
        </p:xfrm>
        <a:graphic>
          <a:graphicData uri="http://schemas.openxmlformats.org/presentationml/2006/ole">
            <mc:AlternateContent xmlns:mc="http://schemas.openxmlformats.org/markup-compatibility/2006">
              <mc:Choice xmlns:v="urn:schemas-microsoft-com:vml" Requires="v">
                <p:oleObj name="Equation" r:id="rId2" imgW="4724612" imgH="1574374" progId="Equation.DSMT4">
                  <p:embed/>
                </p:oleObj>
              </mc:Choice>
              <mc:Fallback>
                <p:oleObj name="Equation" r:id="rId2" imgW="4724612" imgH="1574374" progId="Equation.DSMT4">
                  <p:embed/>
                  <p:pic>
                    <p:nvPicPr>
                      <p:cNvPr id="0" name=""/>
                      <p:cNvPicPr/>
                      <p:nvPr/>
                    </p:nvPicPr>
                    <p:blipFill>
                      <a:blip r:embed="rId3"/>
                      <a:stretch>
                        <a:fillRect/>
                      </a:stretch>
                    </p:blipFill>
                    <p:spPr>
                      <a:xfrm>
                        <a:off x="1905000" y="2326715"/>
                        <a:ext cx="4724400" cy="15748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08A0D70-3CC2-B531-65A9-2FAA9DC5FED6}"/>
                  </a:ext>
                </a:extLst>
              </p:cNvPr>
              <p:cNvSpPr txBox="1"/>
              <p:nvPr/>
            </p:nvSpPr>
            <p:spPr>
              <a:xfrm>
                <a:off x="457200" y="4256437"/>
                <a:ext cx="8229600" cy="1384995"/>
              </a:xfrm>
              <a:prstGeom prst="rect">
                <a:avLst/>
              </a:prstGeom>
              <a:noFill/>
            </p:spPr>
            <p:txBody>
              <a:bodyPr wrap="square">
                <a:spAutoFit/>
              </a:bodyPr>
              <a:lstStyle/>
              <a:p>
                <a:pPr>
                  <a:defRPr sz="2800"/>
                </a:pPr>
                <a:r>
                  <a:rPr lang="en-US" sz="2800" dirty="0"/>
                  <a:t>Therefore, the probability of the first patient being over the age of </a:t>
                </a:r>
                <a:r>
                  <a:rPr lang="en-US" sz="2800" dirty="0">
                    <a:latin typeface="Cambria Math"/>
                  </a:rPr>
                  <a:t>55</a:t>
                </a:r>
                <a:r>
                  <a:rPr lang="en-US" sz="2800" dirty="0"/>
                  <a:t> and treated by a hospitalist with less than two years of experience is approximately </a:t>
                </a:r>
                <a14:m>
                  <m:oMath xmlns:m="http://schemas.openxmlformats.org/officeDocument/2006/math">
                    <m:r>
                      <a:rPr lang="en-US" sz="2800">
                        <a:latin typeface="Cambria Math" panose="02040503050406030204" pitchFamily="18" charset="0"/>
                      </a:rPr>
                      <m:t>13</m:t>
                    </m:r>
                    <m:r>
                      <a:rPr lang="en-US" sz="2800">
                        <a:latin typeface="Cambria Math" panose="02040503050406030204" pitchFamily="18" charset="0"/>
                      </a:rPr>
                      <m:t>.</m:t>
                    </m:r>
                    <m:r>
                      <a:rPr lang="en-US" sz="2800">
                        <a:latin typeface="Cambria Math" panose="02040503050406030204" pitchFamily="18" charset="0"/>
                      </a:rPr>
                      <m:t>5</m:t>
                    </m:r>
                    <m:r>
                      <a:rPr lang="en-US" sz="2800">
                        <a:latin typeface="Cambria Math" panose="02040503050406030204" pitchFamily="18" charset="0"/>
                      </a:rPr>
                      <m:t>%</m:t>
                    </m:r>
                  </m:oMath>
                </a14:m>
                <a:r>
                  <a:rPr lang="en-US" sz="2800" dirty="0"/>
                  <a:t>.</a:t>
                </a:r>
              </a:p>
            </p:txBody>
          </p:sp>
        </mc:Choice>
        <mc:Fallback xmlns="">
          <p:sp>
            <p:nvSpPr>
              <p:cNvPr id="12" name="TextBox 11">
                <a:extLst>
                  <a:ext uri="{FF2B5EF4-FFF2-40B4-BE49-F238E27FC236}">
                    <a16:creationId xmlns:a16="http://schemas.microsoft.com/office/drawing/2014/main" id="{F08A0D70-3CC2-B531-65A9-2FAA9DC5FED6}"/>
                  </a:ext>
                </a:extLst>
              </p:cNvPr>
              <p:cNvSpPr txBox="1">
                <a:spLocks noRot="1" noChangeAspect="1" noMove="1" noResize="1" noEditPoints="1" noAdjustHandles="1" noChangeArrowheads="1" noChangeShapeType="1" noTextEdit="1"/>
              </p:cNvSpPr>
              <p:nvPr/>
            </p:nvSpPr>
            <p:spPr>
              <a:xfrm>
                <a:off x="457200" y="4256437"/>
                <a:ext cx="8229600" cy="1384995"/>
              </a:xfrm>
              <a:prstGeom prst="rect">
                <a:avLst/>
              </a:prstGeom>
              <a:blipFill>
                <a:blip r:embed="rId4"/>
                <a:stretch>
                  <a:fillRect l="-1481" t="-3965" r="-2074" b="-11894"/>
                </a:stretch>
              </a:blipFill>
            </p:spPr>
            <p:txBody>
              <a:bodyPr/>
              <a:lstStyle/>
              <a:p>
                <a:r>
                  <a:rPr lang="en-IN">
                    <a:noFill/>
                  </a:rPr>
                  <a:t> </a:t>
                </a:r>
              </a:p>
            </p:txBody>
          </p:sp>
        </mc:Fallback>
      </mc:AlternateContent>
    </p:spTree>
    <p:extLst>
      <p:ext uri="{BB962C8B-B14F-4D97-AF65-F5344CB8AC3E}">
        <p14:creationId xmlns:p14="http://schemas.microsoft.com/office/powerpoint/2010/main" val="3165524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the Addition Rule of Probability</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800" dirty="0"/>
              <a:t>Suppose that a student is chosen at random to receive a gift card for filling out a survey. The following table shows a breakdown of who filled out the survey.</a:t>
            </a:r>
            <a:endParaRPr lang="en-US" sz="2800" dirty="0"/>
          </a:p>
          <a:p>
            <a:endParaRPr lang="en-US" sz="2800" dirty="0"/>
          </a:p>
          <a:p>
            <a:endParaRPr lang="en-US" sz="2800" dirty="0"/>
          </a:p>
          <a:p>
            <a:endParaRPr lang="en-IN" dirty="0"/>
          </a:p>
          <a:p>
            <a:endParaRPr lang="en-IN" sz="2800" dirty="0"/>
          </a:p>
          <a:p>
            <a:endParaRPr lang="en-IN" dirty="0"/>
          </a:p>
          <a:p>
            <a:endParaRPr lang="en-IN" sz="2800" dirty="0"/>
          </a:p>
          <a:p>
            <a:endParaRPr lang="en-IN" dirty="0"/>
          </a:p>
          <a:p>
            <a:endParaRPr lang="en-IN" sz="2800" dirty="0"/>
          </a:p>
        </p:txBody>
      </p:sp>
      <p:sp>
        <p:nvSpPr>
          <p:cNvPr id="6" name="TextBox 5">
            <a:extLst>
              <a:ext uri="{FF2B5EF4-FFF2-40B4-BE49-F238E27FC236}">
                <a16:creationId xmlns:a16="http://schemas.microsoft.com/office/drawing/2014/main" id="{F0BF64C7-68CD-0CB7-6E50-E3A536F28787}"/>
              </a:ext>
            </a:extLst>
          </p:cNvPr>
          <p:cNvSpPr txBox="1"/>
          <p:nvPr/>
        </p:nvSpPr>
        <p:spPr>
          <a:xfrm>
            <a:off x="2362200" y="2297668"/>
            <a:ext cx="4572000" cy="369332"/>
          </a:xfrm>
          <a:prstGeom prst="rect">
            <a:avLst/>
          </a:prstGeom>
          <a:noFill/>
        </p:spPr>
        <p:txBody>
          <a:bodyPr wrap="square">
            <a:spAutoFit/>
          </a:bodyPr>
          <a:lstStyle/>
          <a:p>
            <a:pPr algn="ctr">
              <a:defRPr sz="1800" b="1"/>
            </a:pPr>
            <a:r>
              <a:rPr lang="en-US" dirty="0"/>
              <a:t>Table 1: Breakdown of Survey Takers</a:t>
            </a:r>
          </a:p>
        </p:txBody>
      </p:sp>
      <p:graphicFrame>
        <p:nvGraphicFramePr>
          <p:cNvPr id="4" name="Table Placeholder 2" descr="Table had 4 columns Class, Student Government Member, Not a Student Government Member and Total&#10;Freshman has 3 Student Government Members and 15 Not a Student Government Members, total is 18&#10;Sophomore has 1 Student Government Member and 11 Not a Student Government Members, total is 12&#10;Junior has 2 Student Government Members and 7 Not a Student Government Members, total is 9&#10;Senior has 4 Student Government Members and 3 Not a Student Government Members, total is 7&#10;Total row has 10 Student Government Members and 36 Not a Student Government Members, overall total is 46&#10;">
            <a:extLst>
              <a:ext uri="{FF2B5EF4-FFF2-40B4-BE49-F238E27FC236}">
                <a16:creationId xmlns:a16="http://schemas.microsoft.com/office/drawing/2014/main" id="{562283D0-E9CB-44BE-B10E-044960C49239}"/>
              </a:ext>
            </a:extLst>
          </p:cNvPr>
          <p:cNvGraphicFramePr>
            <a:graphicFrameLocks/>
          </p:cNvGraphicFramePr>
          <p:nvPr>
            <p:extLst>
              <p:ext uri="{D42A27DB-BD31-4B8C-83A1-F6EECF244321}">
                <p14:modId xmlns:p14="http://schemas.microsoft.com/office/powerpoint/2010/main" val="1596399438"/>
              </p:ext>
            </p:extLst>
          </p:nvPr>
        </p:nvGraphicFramePr>
        <p:xfrm>
          <a:off x="457200" y="2672080"/>
          <a:ext cx="8229600" cy="24333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Class</a:t>
                      </a:r>
                    </a:p>
                  </a:txBody>
                  <a:tcPr/>
                </a:tc>
                <a:tc>
                  <a:txBody>
                    <a:bodyPr/>
                    <a:lstStyle/>
                    <a:p>
                      <a:pPr algn="ctr">
                        <a:defRPr sz="1600" b="1"/>
                      </a:pPr>
                      <a:r>
                        <a:t>Student Government Member</a:t>
                      </a:r>
                    </a:p>
                  </a:txBody>
                  <a:tcPr/>
                </a:tc>
                <a:tc>
                  <a:txBody>
                    <a:bodyPr/>
                    <a:lstStyle/>
                    <a:p>
                      <a:pPr algn="ctr">
                        <a:defRPr sz="1600" b="1"/>
                      </a:pPr>
                      <a:r>
                        <a:t>Not a Student Government Member</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rPr b="0" dirty="0"/>
                        <a:t>Freshman</a:t>
                      </a:r>
                    </a:p>
                  </a:txBody>
                  <a:tcPr/>
                </a:tc>
                <a:tc>
                  <a:txBody>
                    <a:bodyPr/>
                    <a:lstStyle/>
                    <a:p>
                      <a:pPr algn="ctr"/>
                      <a:r>
                        <a:rPr sz="1600"/>
                        <a:t>3</a:t>
                      </a:r>
                      <a:endParaRPr sz="1600">
                        <a:latin typeface="Cambria Math"/>
                      </a:endParaRPr>
                    </a:p>
                  </a:txBody>
                  <a:tcPr/>
                </a:tc>
                <a:tc>
                  <a:txBody>
                    <a:bodyPr/>
                    <a:lstStyle/>
                    <a:p>
                      <a:pPr algn="ctr"/>
                      <a:r>
                        <a:rPr sz="1600"/>
                        <a:t>15</a:t>
                      </a:r>
                      <a:endParaRPr sz="1600">
                        <a:latin typeface="Cambria Math"/>
                      </a:endParaRPr>
                    </a:p>
                  </a:txBody>
                  <a:tcPr/>
                </a:tc>
                <a:tc>
                  <a:txBody>
                    <a:bodyPr/>
                    <a:lstStyle/>
                    <a:p>
                      <a:pPr algn="ctr"/>
                      <a:r>
                        <a:rPr sz="1600"/>
                        <a:t>18</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rPr b="0" dirty="0"/>
                        <a:t>Sophomore</a:t>
                      </a:r>
                    </a:p>
                  </a:txBody>
                  <a:tcPr/>
                </a:tc>
                <a:tc>
                  <a:txBody>
                    <a:bodyPr/>
                    <a:lstStyle/>
                    <a:p>
                      <a:pPr algn="ctr"/>
                      <a:r>
                        <a:rPr sz="1600"/>
                        <a:t>1</a:t>
                      </a:r>
                      <a:endParaRPr sz="1600">
                        <a:latin typeface="Cambria Math"/>
                      </a:endParaRPr>
                    </a:p>
                  </a:txBody>
                  <a:tcPr/>
                </a:tc>
                <a:tc>
                  <a:txBody>
                    <a:bodyPr/>
                    <a:lstStyle/>
                    <a:p>
                      <a:pPr algn="ctr"/>
                      <a:r>
                        <a:rPr sz="1600"/>
                        <a:t>11</a:t>
                      </a:r>
                      <a:endParaRPr sz="1600">
                        <a:latin typeface="Cambria Math"/>
                      </a:endParaRPr>
                    </a:p>
                  </a:txBody>
                  <a:tcPr/>
                </a:tc>
                <a:tc>
                  <a:txBody>
                    <a:bodyPr/>
                    <a:lstStyle/>
                    <a:p>
                      <a:pPr algn="ctr"/>
                      <a:r>
                        <a:rPr sz="1600"/>
                        <a:t>12</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rPr b="0" dirty="0"/>
                        <a:t>Junior</a:t>
                      </a:r>
                    </a:p>
                  </a:txBody>
                  <a:tcPr/>
                </a:tc>
                <a:tc>
                  <a:txBody>
                    <a:bodyPr/>
                    <a:lstStyle/>
                    <a:p>
                      <a:pPr algn="ctr"/>
                      <a:r>
                        <a:rPr sz="1600"/>
                        <a:t>2</a:t>
                      </a:r>
                      <a:endParaRPr sz="1600">
                        <a:latin typeface="Cambria Math"/>
                      </a:endParaRPr>
                    </a:p>
                  </a:txBody>
                  <a:tcPr/>
                </a:tc>
                <a:tc>
                  <a:txBody>
                    <a:bodyPr/>
                    <a:lstStyle/>
                    <a:p>
                      <a:pPr algn="ctr"/>
                      <a:r>
                        <a:rPr sz="1600"/>
                        <a:t>7</a:t>
                      </a:r>
                      <a:endParaRPr sz="1600">
                        <a:latin typeface="Cambria Math"/>
                      </a:endParaRPr>
                    </a:p>
                  </a:txBody>
                  <a:tcPr/>
                </a:tc>
                <a:tc>
                  <a:txBody>
                    <a:bodyPr/>
                    <a:lstStyle/>
                    <a:p>
                      <a:pPr algn="ctr"/>
                      <a:r>
                        <a:rPr sz="1600" dirty="0"/>
                        <a:t>9</a:t>
                      </a:r>
                      <a:endParaRPr sz="1600" dirty="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rPr b="0" dirty="0"/>
                        <a:t>Senior</a:t>
                      </a:r>
                    </a:p>
                  </a:txBody>
                  <a:tcPr/>
                </a:tc>
                <a:tc>
                  <a:txBody>
                    <a:bodyPr/>
                    <a:lstStyle/>
                    <a:p>
                      <a:pPr algn="ctr"/>
                      <a:r>
                        <a:rPr sz="1600" dirty="0"/>
                        <a:t>4</a:t>
                      </a:r>
                      <a:endParaRPr sz="1600" dirty="0">
                        <a:latin typeface="Cambria Math"/>
                      </a:endParaRPr>
                    </a:p>
                  </a:txBody>
                  <a:tcPr/>
                </a:tc>
                <a:tc>
                  <a:txBody>
                    <a:bodyPr/>
                    <a:lstStyle/>
                    <a:p>
                      <a:pPr algn="ctr"/>
                      <a:r>
                        <a:rPr sz="1600"/>
                        <a:t>3</a:t>
                      </a:r>
                      <a:endParaRPr sz="1600">
                        <a:latin typeface="Cambria Math"/>
                      </a:endParaRPr>
                    </a:p>
                  </a:txBody>
                  <a:tcPr/>
                </a:tc>
                <a:tc>
                  <a:txBody>
                    <a:bodyPr/>
                    <a:lstStyle/>
                    <a:p>
                      <a:pPr algn="ctr"/>
                      <a:r>
                        <a:rPr sz="1600"/>
                        <a:t>7</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rPr b="1" dirty="0"/>
                        <a:t>Total</a:t>
                      </a:r>
                    </a:p>
                  </a:txBody>
                  <a:tcPr/>
                </a:tc>
                <a:tc>
                  <a:txBody>
                    <a:bodyPr/>
                    <a:lstStyle/>
                    <a:p>
                      <a:pPr algn="ctr"/>
                      <a:r>
                        <a:rPr sz="1600" b="1" dirty="0"/>
                        <a:t>10</a:t>
                      </a:r>
                      <a:endParaRPr sz="1600" b="1" dirty="0">
                        <a:latin typeface="Cambria Math"/>
                      </a:endParaRPr>
                    </a:p>
                  </a:txBody>
                  <a:tcPr/>
                </a:tc>
                <a:tc>
                  <a:txBody>
                    <a:bodyPr/>
                    <a:lstStyle/>
                    <a:p>
                      <a:pPr algn="ctr"/>
                      <a:r>
                        <a:rPr sz="1600" b="1" dirty="0"/>
                        <a:t>36</a:t>
                      </a:r>
                      <a:endParaRPr sz="1600" b="1" dirty="0">
                        <a:latin typeface="Cambria Math"/>
                      </a:endParaRPr>
                    </a:p>
                  </a:txBody>
                  <a:tcPr/>
                </a:tc>
                <a:tc>
                  <a:txBody>
                    <a:bodyPr/>
                    <a:lstStyle/>
                    <a:p>
                      <a:pPr algn="ctr"/>
                      <a:r>
                        <a:rPr sz="1600" b="1" dirty="0"/>
                        <a:t>46</a:t>
                      </a:r>
                      <a:endParaRPr sz="1600" b="1" dirty="0">
                        <a:latin typeface="Cambria Math"/>
                      </a:endParaRPr>
                    </a:p>
                  </a:txBody>
                  <a:tcPr/>
                </a:tc>
                <a:extLst>
                  <a:ext uri="{0D108BD9-81ED-4DB2-BD59-A6C34878D82A}">
                    <a16:rowId xmlns:a16="http://schemas.microsoft.com/office/drawing/2014/main" val="10006"/>
                  </a:ext>
                </a:extLst>
              </a:tr>
            </a:tbl>
          </a:graphicData>
        </a:graphic>
      </p:graphicFrame>
      <p:sp>
        <p:nvSpPr>
          <p:cNvPr id="8" name="TextBox 7">
            <a:extLst>
              <a:ext uri="{FF2B5EF4-FFF2-40B4-BE49-F238E27FC236}">
                <a16:creationId xmlns:a16="http://schemas.microsoft.com/office/drawing/2014/main" id="{56035ACC-4414-B468-6E33-678E7003FDD5}"/>
              </a:ext>
            </a:extLst>
          </p:cNvPr>
          <p:cNvSpPr txBox="1"/>
          <p:nvPr/>
        </p:nvSpPr>
        <p:spPr>
          <a:xfrm>
            <a:off x="381000" y="5102659"/>
            <a:ext cx="8305800" cy="954107"/>
          </a:xfrm>
          <a:prstGeom prst="rect">
            <a:avLst/>
          </a:prstGeom>
          <a:noFill/>
        </p:spPr>
        <p:txBody>
          <a:bodyPr wrap="square">
            <a:spAutoFit/>
          </a:bodyPr>
          <a:lstStyle/>
          <a:p>
            <a:pPr algn="just"/>
            <a:r>
              <a:rPr lang="en-US" sz="2800" dirty="0"/>
              <a:t>What is the probability that the winner is either a freshman or a member of student government?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Conditional Probability</a:t>
            </a:r>
          </a:p>
        </p:txBody>
      </p:sp>
      <p:sp>
        <p:nvSpPr>
          <p:cNvPr id="3" name="Text Placeholder 2"/>
          <p:cNvSpPr>
            <a:spLocks noGrp="1"/>
          </p:cNvSpPr>
          <p:nvPr>
            <p:ph type="body" sz="quarter" idx="10"/>
          </p:nvPr>
        </p:nvSpPr>
        <p:spPr/>
        <p:txBody>
          <a:bodyPr>
            <a:normAutofit/>
          </a:bodyPr>
          <a:lstStyle/>
          <a:p>
            <a:pPr>
              <a:defRPr sz="2800"/>
            </a:pPr>
            <a:r>
              <a:rPr sz="2800" b="1" dirty="0"/>
              <a:t>Conditional probability</a:t>
            </a:r>
            <a:r>
              <a:rPr sz="2800" dirty="0"/>
              <a:t>, denoted</a:t>
            </a:r>
            <a:r>
              <a:rPr lang="en-US" sz="2800" dirty="0"/>
              <a:t> 	 </a:t>
            </a:r>
          </a:p>
          <a:p>
            <a:endParaRPr sz="2800" dirty="0"/>
          </a:p>
        </p:txBody>
      </p:sp>
      <p:pic>
        <p:nvPicPr>
          <p:cNvPr id="6" name="Picture 5" descr="P of B given A">
            <a:extLst>
              <a:ext uri="{FF2B5EF4-FFF2-40B4-BE49-F238E27FC236}">
                <a16:creationId xmlns:a16="http://schemas.microsoft.com/office/drawing/2014/main" id="{7416FA40-07F6-B7DF-DA49-ED1B2A866F58}"/>
              </a:ext>
            </a:extLst>
          </p:cNvPr>
          <p:cNvPicPr>
            <a:picLocks noChangeAspect="1"/>
          </p:cNvPicPr>
          <p:nvPr/>
        </p:nvPicPr>
        <p:blipFill>
          <a:blip r:embed="rId2"/>
          <a:stretch>
            <a:fillRect/>
          </a:stretch>
        </p:blipFill>
        <p:spPr>
          <a:xfrm>
            <a:off x="5366143" y="1143000"/>
            <a:ext cx="1110857" cy="504000"/>
          </a:xfrm>
          <a:prstGeom prst="rect">
            <a:avLst/>
          </a:prstGeom>
        </p:spPr>
      </p:pic>
      <p:sp>
        <p:nvSpPr>
          <p:cNvPr id="8" name="TextBox 7">
            <a:extLst>
              <a:ext uri="{FF2B5EF4-FFF2-40B4-BE49-F238E27FC236}">
                <a16:creationId xmlns:a16="http://schemas.microsoft.com/office/drawing/2014/main" id="{329D3B3E-9F39-AFBF-AD23-D39D40297E5B}"/>
              </a:ext>
            </a:extLst>
          </p:cNvPr>
          <p:cNvSpPr txBox="1"/>
          <p:nvPr/>
        </p:nvSpPr>
        <p:spPr>
          <a:xfrm>
            <a:off x="6443382" y="1082078"/>
            <a:ext cx="2286000" cy="523220"/>
          </a:xfrm>
          <a:prstGeom prst="rect">
            <a:avLst/>
          </a:prstGeom>
          <a:noFill/>
        </p:spPr>
        <p:txBody>
          <a:bodyPr wrap="square">
            <a:spAutoFit/>
          </a:bodyPr>
          <a:lstStyle/>
          <a:p>
            <a:r>
              <a:rPr lang="en-IN" sz="2800" dirty="0">
                <a:solidFill>
                  <a:srgbClr val="000000"/>
                </a:solidFill>
              </a:rPr>
              <a:t>and read "the</a:t>
            </a:r>
          </a:p>
        </p:txBody>
      </p:sp>
      <p:sp>
        <p:nvSpPr>
          <p:cNvPr id="10" name="TextBox 9">
            <a:extLst>
              <a:ext uri="{FF2B5EF4-FFF2-40B4-BE49-F238E27FC236}">
                <a16:creationId xmlns:a16="http://schemas.microsoft.com/office/drawing/2014/main" id="{C686D8FB-CED5-C8CE-AA9E-C2111E27F733}"/>
              </a:ext>
            </a:extLst>
          </p:cNvPr>
          <p:cNvSpPr txBox="1"/>
          <p:nvPr/>
        </p:nvSpPr>
        <p:spPr>
          <a:xfrm>
            <a:off x="457200" y="1524000"/>
            <a:ext cx="8001000" cy="954107"/>
          </a:xfrm>
          <a:prstGeom prst="rect">
            <a:avLst/>
          </a:prstGeom>
          <a:noFill/>
        </p:spPr>
        <p:txBody>
          <a:bodyPr wrap="square">
            <a:spAutoFit/>
          </a:bodyPr>
          <a:lstStyle/>
          <a:p>
            <a:pPr>
              <a:defRPr sz="2800"/>
            </a:pPr>
            <a:r>
              <a:rPr lang="en-US" sz="2800" dirty="0">
                <a:solidFill>
                  <a:srgbClr val="000000"/>
                </a:solidFill>
              </a:rPr>
              <a:t>probability of </a:t>
            </a:r>
            <a:r>
              <a:rPr lang="en-US" sz="2800" i="1" dirty="0">
                <a:solidFill>
                  <a:srgbClr val="000000"/>
                </a:solidFill>
              </a:rPr>
              <a:t>B</a:t>
            </a:r>
            <a:r>
              <a:rPr lang="en-US" sz="2800" dirty="0">
                <a:solidFill>
                  <a:srgbClr val="000000"/>
                </a:solidFill>
              </a:rPr>
              <a:t> given </a:t>
            </a:r>
            <a:r>
              <a:rPr lang="en-US" sz="2800" i="1" dirty="0">
                <a:solidFill>
                  <a:srgbClr val="000000"/>
                </a:solidFill>
              </a:rPr>
              <a:t>A</a:t>
            </a:r>
            <a:r>
              <a:rPr lang="en-US" sz="2800" dirty="0">
                <a:solidFill>
                  <a:srgbClr val="000000"/>
                </a:solidFill>
              </a:rPr>
              <a:t>," is the probability of event </a:t>
            </a:r>
            <a:r>
              <a:rPr lang="en-US" sz="2800" i="1" dirty="0">
                <a:solidFill>
                  <a:srgbClr val="000000"/>
                </a:solidFill>
              </a:rPr>
              <a:t>B</a:t>
            </a:r>
            <a:r>
              <a:rPr lang="en-US" sz="2800" dirty="0">
                <a:solidFill>
                  <a:srgbClr val="000000"/>
                </a:solidFill>
              </a:rPr>
              <a:t> occurring given that event </a:t>
            </a:r>
            <a:r>
              <a:rPr lang="en-US" sz="2800" i="1" dirty="0">
                <a:solidFill>
                  <a:srgbClr val="000000"/>
                </a:solidFill>
              </a:rPr>
              <a:t>A</a:t>
            </a:r>
            <a:r>
              <a:rPr lang="en-US" sz="2800" dirty="0">
                <a:solidFill>
                  <a:srgbClr val="000000"/>
                </a:solidFill>
              </a:rPr>
              <a:t> occurs first.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Multiplication Rule of Probability for Dependent Events</a:t>
            </a:r>
          </a:p>
        </p:txBody>
      </p:sp>
      <p:sp>
        <p:nvSpPr>
          <p:cNvPr id="3" name="Text Placeholder 2"/>
          <p:cNvSpPr>
            <a:spLocks noGrp="1"/>
          </p:cNvSpPr>
          <p:nvPr>
            <p:ph type="body" sz="quarter" idx="10"/>
          </p:nvPr>
        </p:nvSpPr>
        <p:spPr/>
        <p:txBody>
          <a:bodyPr>
            <a:normAutofit/>
          </a:bodyPr>
          <a:lstStyle/>
          <a:p>
            <a:pPr algn="just">
              <a:defRPr sz="2800"/>
            </a:pPr>
            <a:r>
              <a:rPr sz="2800" dirty="0"/>
              <a:t>The </a:t>
            </a:r>
            <a:r>
              <a:rPr sz="2800" b="1" dirty="0"/>
              <a:t>Multiplication Rule of Probability for Dependent Events</a:t>
            </a:r>
            <a:r>
              <a:rPr sz="2800" dirty="0"/>
              <a:t> states that if </a:t>
            </a:r>
            <a:r>
              <a:rPr lang="en-US" sz="2800" i="1" dirty="0"/>
              <a:t>A</a:t>
            </a:r>
            <a:r>
              <a:rPr sz="2800" dirty="0"/>
              <a:t> and </a:t>
            </a:r>
            <a:r>
              <a:rPr lang="en-US" sz="2800" i="1" dirty="0"/>
              <a:t>B</a:t>
            </a:r>
            <a:r>
              <a:rPr sz="2800" dirty="0"/>
              <a:t> are dependent events, the probability of </a:t>
            </a:r>
            <a:r>
              <a:rPr lang="en-US" sz="2800" i="1" dirty="0"/>
              <a:t>A</a:t>
            </a:r>
            <a:r>
              <a:rPr sz="2800" dirty="0"/>
              <a:t> and </a:t>
            </a:r>
            <a:r>
              <a:rPr lang="en-US" sz="2800" i="1" dirty="0"/>
              <a:t>B</a:t>
            </a:r>
            <a:r>
              <a:rPr sz="2800" dirty="0"/>
              <a:t> occurring is given by the following formula.</a:t>
            </a:r>
            <a:endParaRPr lang="en-US" sz="2800" dirty="0"/>
          </a:p>
          <a:p>
            <a:pPr algn="just">
              <a:defRPr sz="2800"/>
            </a:pPr>
            <a:endParaRPr sz="2800" dirty="0"/>
          </a:p>
          <a:p>
            <a:endParaRPr sz="2800" dirty="0"/>
          </a:p>
        </p:txBody>
      </p:sp>
      <p:pic>
        <p:nvPicPr>
          <p:cNvPr id="7" name="Picture 6" descr="P of A and B equals P of A times P of B given A ">
            <a:extLst>
              <a:ext uri="{FF2B5EF4-FFF2-40B4-BE49-F238E27FC236}">
                <a16:creationId xmlns:a16="http://schemas.microsoft.com/office/drawing/2014/main" id="{11DB54B4-15E4-0834-888F-AE0FA74E0564}"/>
              </a:ext>
            </a:extLst>
          </p:cNvPr>
          <p:cNvPicPr>
            <a:picLocks noChangeAspect="1"/>
          </p:cNvPicPr>
          <p:nvPr/>
        </p:nvPicPr>
        <p:blipFill>
          <a:blip r:embed="rId2"/>
          <a:stretch>
            <a:fillRect/>
          </a:stretch>
        </p:blipFill>
        <p:spPr>
          <a:xfrm>
            <a:off x="2431542" y="3187446"/>
            <a:ext cx="4280916" cy="483108"/>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pPr algn="just"/>
            <a:r>
              <a:rPr sz="2800" dirty="0"/>
              <a:t>A standard deck of cards is </a:t>
            </a:r>
            <a:r>
              <a:rPr sz="2800" dirty="0">
                <a:latin typeface="Cambria Math"/>
              </a:rPr>
              <a:t>52</a:t>
            </a:r>
            <a:r>
              <a:rPr sz="2800" dirty="0"/>
              <a:t> cards with four suits (hearts, diamonds, spades, and clubs) and </a:t>
            </a:r>
            <a:r>
              <a:rPr sz="2800" dirty="0">
                <a:latin typeface="Cambria Math"/>
              </a:rPr>
              <a:t>13</a:t>
            </a:r>
            <a:r>
              <a:rPr sz="2800" dirty="0"/>
              <a:t> cards in each suit. The cards in each suit are ace, king, queen, jack, </a:t>
            </a:r>
            <a:r>
              <a:rPr sz="2800" dirty="0">
                <a:latin typeface="Cambria Math"/>
              </a:rPr>
              <a:t>10</a:t>
            </a:r>
            <a:r>
              <a:rPr sz="2800" dirty="0"/>
              <a:t>, </a:t>
            </a:r>
            <a:r>
              <a:rPr sz="2800" dirty="0">
                <a:latin typeface="Cambria Math"/>
              </a:rPr>
              <a:t>9</a:t>
            </a:r>
            <a:r>
              <a:rPr sz="2800" dirty="0"/>
              <a:t>, </a:t>
            </a:r>
            <a:r>
              <a:rPr sz="2800" dirty="0">
                <a:latin typeface="Cambria Math"/>
              </a:rPr>
              <a:t>8</a:t>
            </a:r>
            <a:r>
              <a:rPr sz="2800" dirty="0"/>
              <a:t>, </a:t>
            </a:r>
            <a:r>
              <a:rPr sz="2800" dirty="0">
                <a:latin typeface="Cambria Math"/>
              </a:rPr>
              <a:t>7</a:t>
            </a:r>
            <a:r>
              <a:rPr sz="2800" dirty="0"/>
              <a:t>, </a:t>
            </a:r>
            <a:r>
              <a:rPr sz="2800" dirty="0">
                <a:latin typeface="Cambria Math"/>
              </a:rPr>
              <a:t>6</a:t>
            </a:r>
            <a:r>
              <a:rPr sz="2800" dirty="0"/>
              <a:t>, </a:t>
            </a:r>
            <a:r>
              <a:rPr sz="2800" dirty="0">
                <a:latin typeface="Cambria Math"/>
              </a:rPr>
              <a:t>5</a:t>
            </a:r>
            <a:r>
              <a:rPr sz="2800" dirty="0"/>
              <a:t>, </a:t>
            </a:r>
            <a:r>
              <a:rPr sz="2800" dirty="0">
                <a:latin typeface="Cambria Math"/>
              </a:rPr>
              <a:t>4</a:t>
            </a:r>
            <a:r>
              <a:rPr sz="2800" dirty="0"/>
              <a:t>, </a:t>
            </a:r>
            <a:r>
              <a:rPr sz="2800" dirty="0">
                <a:latin typeface="Cambria Math"/>
              </a:rPr>
              <a:t>3</a:t>
            </a:r>
            <a:r>
              <a:rPr sz="2800" dirty="0"/>
              <a:t>, and </a:t>
            </a:r>
            <a:r>
              <a:rPr sz="2800" dirty="0">
                <a:latin typeface="Cambria Math"/>
              </a:rPr>
              <a:t>2</a:t>
            </a:r>
            <a:r>
              <a:rPr sz="2800" dirty="0"/>
              <a:t>. The king, queen, and jack are called face cards.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Using the Multiplication Rule of Probability for</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Find the probability that, from a standard deck of cards, you're dealt two particular cards in a row: the queen of hearts and then a face card. Assume the cards are chosen without replacement.</a:t>
            </a:r>
            <a:endParaRPr lang="en-US" sz="2000" dirty="0"/>
          </a:p>
          <a:p>
            <a:pPr algn="just"/>
            <a:r>
              <a:rPr lang="en-IN" sz="2200" b="1" dirty="0"/>
              <a:t>Solution</a:t>
            </a:r>
          </a:p>
          <a:p>
            <a:pPr algn="just"/>
            <a:r>
              <a:rPr lang="en-IN" sz="2000" dirty="0"/>
              <a:t>Recall that without replacement means the first card is not placed back into consideration before drawing the next card. Therefore, being dealt the queen of hearts for the first card reduces the number of face cards as well as the total number of cards left in the deck for the second card. That means that these events are dependent, and we need to use the Multiplication Rule for Dependent Events. We begin by calculating the probability of first being dealt the queen of hearts. Note that all cards are available.</a:t>
            </a:r>
          </a:p>
          <a:p>
            <a:pPr algn="just"/>
            <a:endParaRPr lang="en-IN" sz="1000" dirty="0"/>
          </a:p>
          <a:p>
            <a:pPr algn="ctr">
              <a:defRPr sz="2800"/>
            </a:pPr>
            <a:endParaRPr sz="2000" dirty="0"/>
          </a:p>
        </p:txBody>
      </p:sp>
      <p:pic>
        <p:nvPicPr>
          <p:cNvPr id="6" name="Picture 5" descr="P of Queen of Hearts equals 1 divided by 52">
            <a:extLst>
              <a:ext uri="{FF2B5EF4-FFF2-40B4-BE49-F238E27FC236}">
                <a16:creationId xmlns:a16="http://schemas.microsoft.com/office/drawing/2014/main" id="{1D88F19F-35B9-A254-BDDA-B4FE8CAD32BE}"/>
              </a:ext>
            </a:extLst>
          </p:cNvPr>
          <p:cNvPicPr>
            <a:picLocks noChangeAspect="1"/>
          </p:cNvPicPr>
          <p:nvPr/>
        </p:nvPicPr>
        <p:blipFill>
          <a:blip r:embed="rId2"/>
          <a:stretch>
            <a:fillRect/>
          </a:stretch>
        </p:blipFill>
        <p:spPr>
          <a:xfrm>
            <a:off x="2971800" y="4876800"/>
            <a:ext cx="2685686" cy="6480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Using the Multiplication Rule of Probability for</a:t>
            </a:r>
            <a:r>
              <a:rPr lang="en-US" dirty="0"/>
              <a:t>—Slide 2</a:t>
            </a:r>
            <a:endParaRPr dirty="0"/>
          </a:p>
        </p:txBody>
      </p:sp>
      <p:sp>
        <p:nvSpPr>
          <p:cNvPr id="3" name="Text Placeholder 2"/>
          <p:cNvSpPr>
            <a:spLocks noGrp="1"/>
          </p:cNvSpPr>
          <p:nvPr>
            <p:ph type="body" sz="quarter" idx="10"/>
          </p:nvPr>
        </p:nvSpPr>
        <p:spPr/>
        <p:txBody>
          <a:bodyPr>
            <a:noAutofit/>
          </a:bodyPr>
          <a:lstStyle/>
          <a:p>
            <a:pPr algn="just"/>
            <a:r>
              <a:rPr lang="en-IN" dirty="0"/>
              <a:t>When the second card is dealt, there are no longer </a:t>
            </a:r>
            <a:r>
              <a:rPr lang="en-IN" dirty="0">
                <a:latin typeface="Cambria Math"/>
              </a:rPr>
              <a:t>12</a:t>
            </a:r>
            <a:r>
              <a:rPr lang="en-IN" dirty="0"/>
              <a:t> face cards in the deck. Only </a:t>
            </a:r>
            <a:r>
              <a:rPr lang="en-IN" dirty="0">
                <a:latin typeface="Cambria Math"/>
              </a:rPr>
              <a:t>11</a:t>
            </a:r>
            <a:r>
              <a:rPr lang="en-IN" dirty="0"/>
              <a:t> face cards remain in a deck of </a:t>
            </a:r>
            <a:r>
              <a:rPr lang="en-IN" dirty="0">
                <a:latin typeface="Cambria Math"/>
              </a:rPr>
              <a:t>51</a:t>
            </a:r>
            <a:r>
              <a:rPr lang="en-IN" dirty="0"/>
              <a:t> cards (remember that there is one fewer card). So the probability of drawing a face card given that the queen of hearts has already been drawn is calculated as follows.</a:t>
            </a:r>
          </a:p>
          <a:p>
            <a:pPr algn="ctr">
              <a:defRPr sz="2800"/>
            </a:pPr>
            <a:endParaRPr lang="en-US" dirty="0"/>
          </a:p>
          <a:p>
            <a:pPr algn="ctr">
              <a:defRPr sz="2800"/>
            </a:pPr>
            <a:endParaRPr lang="ar-AE" dirty="0"/>
          </a:p>
        </p:txBody>
      </p:sp>
      <p:pic>
        <p:nvPicPr>
          <p:cNvPr id="6" name="Picture 5" descr="P of Face Card Queen of Hearts equals 11 divided by 51">
            <a:extLst>
              <a:ext uri="{FF2B5EF4-FFF2-40B4-BE49-F238E27FC236}">
                <a16:creationId xmlns:a16="http://schemas.microsoft.com/office/drawing/2014/main" id="{EC273E6D-1971-264D-6F7C-A265ACA9D5E5}"/>
              </a:ext>
            </a:extLst>
          </p:cNvPr>
          <p:cNvPicPr>
            <a:picLocks noChangeAspect="1"/>
          </p:cNvPicPr>
          <p:nvPr/>
        </p:nvPicPr>
        <p:blipFill>
          <a:blip r:embed="rId2"/>
          <a:stretch>
            <a:fillRect/>
          </a:stretch>
        </p:blipFill>
        <p:spPr>
          <a:xfrm>
            <a:off x="1524000" y="3733800"/>
            <a:ext cx="5184000" cy="864000"/>
          </a:xfrm>
          <a:prstGeom prst="rect">
            <a:avLst/>
          </a:prstGeom>
        </p:spPr>
      </p:pic>
      <p:sp>
        <p:nvSpPr>
          <p:cNvPr id="8" name="TextBox 7">
            <a:extLst>
              <a:ext uri="{FF2B5EF4-FFF2-40B4-BE49-F238E27FC236}">
                <a16:creationId xmlns:a16="http://schemas.microsoft.com/office/drawing/2014/main" id="{94293AB1-268E-FB24-AF50-F87D6C750B54}"/>
              </a:ext>
            </a:extLst>
          </p:cNvPr>
          <p:cNvSpPr txBox="1"/>
          <p:nvPr/>
        </p:nvSpPr>
        <p:spPr>
          <a:xfrm>
            <a:off x="609600" y="4856904"/>
            <a:ext cx="8077200" cy="954107"/>
          </a:xfrm>
          <a:prstGeom prst="rect">
            <a:avLst/>
          </a:prstGeom>
          <a:noFill/>
        </p:spPr>
        <p:txBody>
          <a:bodyPr wrap="square">
            <a:spAutoFit/>
          </a:bodyPr>
          <a:lstStyle/>
          <a:p>
            <a:r>
              <a:rPr lang="en-IN" sz="2800" dirty="0"/>
              <a:t>Finally, substitute these values into the Multiplication Rule for Dependent Events.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808CD-7376-274A-49E9-5E19943289E8}"/>
              </a:ext>
            </a:extLst>
          </p:cNvPr>
          <p:cNvSpPr>
            <a:spLocks noGrp="1"/>
          </p:cNvSpPr>
          <p:nvPr>
            <p:ph type="title"/>
          </p:nvPr>
        </p:nvSpPr>
        <p:spPr/>
        <p:txBody>
          <a:bodyPr/>
          <a:lstStyle/>
          <a:p>
            <a:r>
              <a:rPr lang="en-US" dirty="0"/>
              <a:t>Example 9: Using the Multiplication Rule of Probability for—Slide 3</a:t>
            </a:r>
            <a:endParaRPr lang="en-IN" dirty="0"/>
          </a:p>
        </p:txBody>
      </p:sp>
      <p:pic>
        <p:nvPicPr>
          <p:cNvPr id="7" name="Picture 6" descr="P of Queen of Hearts and Face Card equals P of Queen of Hearts times P of Face Card given Queen of Hearts equals 1 divided by 52 times 11 divided by 51 equals 11 divided by 2652 approximately equal to 0.0041">
            <a:extLst>
              <a:ext uri="{FF2B5EF4-FFF2-40B4-BE49-F238E27FC236}">
                <a16:creationId xmlns:a16="http://schemas.microsoft.com/office/drawing/2014/main" id="{FDCD5621-737F-2078-20A2-6CF6B4D2D85A}"/>
              </a:ext>
            </a:extLst>
          </p:cNvPr>
          <p:cNvPicPr>
            <a:picLocks noChangeAspect="1"/>
          </p:cNvPicPr>
          <p:nvPr/>
        </p:nvPicPr>
        <p:blipFill>
          <a:blip r:embed="rId2"/>
          <a:stretch>
            <a:fillRect/>
          </a:stretch>
        </p:blipFill>
        <p:spPr>
          <a:xfrm>
            <a:off x="536086" y="1371600"/>
            <a:ext cx="8150714" cy="187200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C80DE67C-6A61-FBAF-0EFA-C4B7024633F2}"/>
                  </a:ext>
                </a:extLst>
              </p:cNvPr>
              <p:cNvSpPr txBox="1"/>
              <p:nvPr/>
            </p:nvSpPr>
            <p:spPr>
              <a:xfrm>
                <a:off x="457200" y="3568005"/>
                <a:ext cx="8229600" cy="1384995"/>
              </a:xfrm>
              <a:prstGeom prst="rect">
                <a:avLst/>
              </a:prstGeom>
              <a:noFill/>
            </p:spPr>
            <p:txBody>
              <a:bodyPr wrap="square">
                <a:spAutoFit/>
              </a:bodyPr>
              <a:lstStyle/>
              <a:p>
                <a:pPr algn="just">
                  <a:defRPr sz="2800"/>
                </a:pPr>
                <a:r>
                  <a:rPr lang="en-US" dirty="0"/>
                  <a:t>Thus, the probability of being dealt the queen of hearts and then a face card from a standard deck of cards is approximately </a:t>
                </a:r>
                <a14:m>
                  <m:oMath xmlns:m="http://schemas.openxmlformats.org/officeDocument/2006/math">
                    <m:r>
                      <a:rPr lang="en-US">
                        <a:latin typeface="Cambria Math" panose="02040503050406030204" pitchFamily="18" charset="0"/>
                      </a:rPr>
                      <m:t>0</m:t>
                    </m:r>
                    <m:r>
                      <a:rPr lang="en-US">
                        <a:latin typeface="Cambria Math" panose="02040503050406030204" pitchFamily="18" charset="0"/>
                      </a:rPr>
                      <m:t>.</m:t>
                    </m:r>
                    <m:r>
                      <a:rPr lang="en-US">
                        <a:latin typeface="Cambria Math" panose="02040503050406030204" pitchFamily="18" charset="0"/>
                      </a:rPr>
                      <m:t>41</m:t>
                    </m:r>
                    <m:r>
                      <a:rPr lang="en-US">
                        <a:latin typeface="Cambria Math" panose="02040503050406030204" pitchFamily="18" charset="0"/>
                      </a:rPr>
                      <m:t>%</m:t>
                    </m:r>
                  </m:oMath>
                </a14:m>
                <a:r>
                  <a:rPr lang="en-US" dirty="0"/>
                  <a:t>, which is not very likely. </a:t>
                </a:r>
              </a:p>
            </p:txBody>
          </p:sp>
        </mc:Choice>
        <mc:Fallback xmlns="">
          <p:sp>
            <p:nvSpPr>
              <p:cNvPr id="11" name="TextBox 10">
                <a:extLst>
                  <a:ext uri="{FF2B5EF4-FFF2-40B4-BE49-F238E27FC236}">
                    <a16:creationId xmlns:a16="http://schemas.microsoft.com/office/drawing/2014/main" id="{C80DE67C-6A61-FBAF-0EFA-C4B7024633F2}"/>
                  </a:ext>
                </a:extLst>
              </p:cNvPr>
              <p:cNvSpPr txBox="1">
                <a:spLocks noRot="1" noChangeAspect="1" noMove="1" noResize="1" noEditPoints="1" noAdjustHandles="1" noChangeArrowheads="1" noChangeShapeType="1" noTextEdit="1"/>
              </p:cNvSpPr>
              <p:nvPr/>
            </p:nvSpPr>
            <p:spPr>
              <a:xfrm>
                <a:off x="457200" y="3568005"/>
                <a:ext cx="8229600" cy="1384995"/>
              </a:xfrm>
              <a:prstGeom prst="rect">
                <a:avLst/>
              </a:prstGeom>
              <a:blipFill>
                <a:blip r:embed="rId3"/>
                <a:stretch>
                  <a:fillRect l="-1481" t="-3947" r="-1481" b="-11404"/>
                </a:stretch>
              </a:blipFill>
            </p:spPr>
            <p:txBody>
              <a:bodyPr/>
              <a:lstStyle/>
              <a:p>
                <a:r>
                  <a:rPr lang="en-IN">
                    <a:noFill/>
                  </a:rPr>
                  <a:t> </a:t>
                </a:r>
              </a:p>
            </p:txBody>
          </p:sp>
        </mc:Fallback>
      </mc:AlternateContent>
    </p:spTree>
    <p:extLst>
      <p:ext uri="{BB962C8B-B14F-4D97-AF65-F5344CB8AC3E}">
        <p14:creationId xmlns:p14="http://schemas.microsoft.com/office/powerpoint/2010/main" val="31652194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 Calculating Conditional Probability</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800" dirty="0"/>
              <a:t>Suppose </a:t>
            </a:r>
            <a:r>
              <a:rPr sz="2800" dirty="0">
                <a:latin typeface="Cambria Math"/>
              </a:rPr>
              <a:t>290</a:t>
            </a:r>
            <a:r>
              <a:rPr sz="2800" dirty="0"/>
              <a:t> students were randomly selected and asked about their satisfaction with their interactions with the financial aid office on campus. Their responses are given in the following table.</a:t>
            </a:r>
          </a:p>
        </p:txBody>
      </p:sp>
      <p:sp>
        <p:nvSpPr>
          <p:cNvPr id="6" name="TextBox 5">
            <a:extLst>
              <a:ext uri="{FF2B5EF4-FFF2-40B4-BE49-F238E27FC236}">
                <a16:creationId xmlns:a16="http://schemas.microsoft.com/office/drawing/2014/main" id="{AE4922B7-D102-D4A7-14E5-D90F7B1B4A57}"/>
              </a:ext>
            </a:extLst>
          </p:cNvPr>
          <p:cNvSpPr txBox="1"/>
          <p:nvPr/>
        </p:nvSpPr>
        <p:spPr>
          <a:xfrm>
            <a:off x="2438400" y="2971800"/>
            <a:ext cx="4572000" cy="369332"/>
          </a:xfrm>
          <a:prstGeom prst="rect">
            <a:avLst/>
          </a:prstGeom>
          <a:noFill/>
        </p:spPr>
        <p:txBody>
          <a:bodyPr wrap="square">
            <a:spAutoFit/>
          </a:bodyPr>
          <a:lstStyle/>
          <a:p>
            <a:pPr algn="ctr">
              <a:defRPr sz="1800" b="1"/>
            </a:pPr>
            <a:r>
              <a:rPr lang="en-US" dirty="0"/>
              <a:t>Table 4: Financial Aid Office Satisfaction</a:t>
            </a:r>
          </a:p>
        </p:txBody>
      </p:sp>
      <p:graphicFrame>
        <p:nvGraphicFramePr>
          <p:cNvPr id="4" name="Table Placeholder 2" descr="Here table had 4 columns Class, Satisfied, Dissatisfied and Did Not Use.&#10;For the freshman class, satisfied is 55, dissatisfied is 21, did not use is 13.&#10;For the sophomore class, satisfied is 15, dissatisfied is 33, did not use is 24.&#10;For the junior class, satisfied is 48, dissatisfied is 6, did not use is 8.&#10;For the senior class, satisfied is 22, dissatisfied is 18, did not use is 3.&#10;For the graduate class, satisfied is 4, dissatisfied is 1, did not use is 19.&#10;">
            <a:extLst>
              <a:ext uri="{FF2B5EF4-FFF2-40B4-BE49-F238E27FC236}">
                <a16:creationId xmlns:a16="http://schemas.microsoft.com/office/drawing/2014/main" id="{6089789E-D47A-4AB1-A986-F21B53C7A922}"/>
              </a:ext>
            </a:extLst>
          </p:cNvPr>
          <p:cNvGraphicFramePr>
            <a:graphicFrameLocks/>
          </p:cNvGraphicFramePr>
          <p:nvPr>
            <p:extLst>
              <p:ext uri="{D42A27DB-BD31-4B8C-83A1-F6EECF244321}">
                <p14:modId xmlns:p14="http://schemas.microsoft.com/office/powerpoint/2010/main" val="1980315567"/>
              </p:ext>
            </p:extLst>
          </p:nvPr>
        </p:nvGraphicFramePr>
        <p:xfrm>
          <a:off x="457200" y="3413760"/>
          <a:ext cx="8229600" cy="2225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Class</a:t>
                      </a:r>
                    </a:p>
                  </a:txBody>
                  <a:tcPr/>
                </a:tc>
                <a:tc>
                  <a:txBody>
                    <a:bodyPr/>
                    <a:lstStyle/>
                    <a:p>
                      <a:pPr algn="ctr">
                        <a:defRPr sz="1600" b="1"/>
                      </a:pPr>
                      <a:r>
                        <a:t>Satisfied</a:t>
                      </a:r>
                    </a:p>
                  </a:txBody>
                  <a:tcPr/>
                </a:tc>
                <a:tc>
                  <a:txBody>
                    <a:bodyPr/>
                    <a:lstStyle/>
                    <a:p>
                      <a:pPr algn="ctr">
                        <a:defRPr sz="1600" b="1"/>
                      </a:pPr>
                      <a:r>
                        <a:t>Dissatisfied</a:t>
                      </a:r>
                    </a:p>
                  </a:txBody>
                  <a:tcPr/>
                </a:tc>
                <a:tc>
                  <a:txBody>
                    <a:bodyPr/>
                    <a:lstStyle/>
                    <a:p>
                      <a:pPr algn="ctr">
                        <a:defRPr sz="1600" b="1"/>
                      </a:pPr>
                      <a:r>
                        <a:rPr dirty="0"/>
                        <a:t>Did Not Use</a:t>
                      </a:r>
                    </a:p>
                  </a:txBody>
                  <a:tcPr/>
                </a:tc>
                <a:extLst>
                  <a:ext uri="{0D108BD9-81ED-4DB2-BD59-A6C34878D82A}">
                    <a16:rowId xmlns:a16="http://schemas.microsoft.com/office/drawing/2014/main" val="10001"/>
                  </a:ext>
                </a:extLst>
              </a:tr>
              <a:tr h="370840">
                <a:tc>
                  <a:txBody>
                    <a:bodyPr/>
                    <a:lstStyle/>
                    <a:p>
                      <a:pPr algn="ctr">
                        <a:defRPr sz="1600" b="1"/>
                      </a:pPr>
                      <a:r>
                        <a:t>Freshman</a:t>
                      </a:r>
                    </a:p>
                  </a:txBody>
                  <a:tcPr/>
                </a:tc>
                <a:tc>
                  <a:txBody>
                    <a:bodyPr/>
                    <a:lstStyle/>
                    <a:p>
                      <a:pPr algn="ctr"/>
                      <a:r>
                        <a:rPr sz="1600"/>
                        <a:t>55</a:t>
                      </a:r>
                      <a:endParaRPr sz="1600">
                        <a:latin typeface="Cambria Math"/>
                      </a:endParaRPr>
                    </a:p>
                  </a:txBody>
                  <a:tcPr/>
                </a:tc>
                <a:tc>
                  <a:txBody>
                    <a:bodyPr/>
                    <a:lstStyle/>
                    <a:p>
                      <a:pPr algn="ctr"/>
                      <a:r>
                        <a:rPr sz="1600"/>
                        <a:t>21</a:t>
                      </a:r>
                      <a:endParaRPr sz="1600">
                        <a:latin typeface="Cambria Math"/>
                      </a:endParaRPr>
                    </a:p>
                  </a:txBody>
                  <a:tcPr/>
                </a:tc>
                <a:tc>
                  <a:txBody>
                    <a:bodyPr/>
                    <a:lstStyle/>
                    <a:p>
                      <a:pPr algn="ctr"/>
                      <a:r>
                        <a:rPr sz="1600"/>
                        <a:t>13</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Sophomore</a:t>
                      </a:r>
                    </a:p>
                  </a:txBody>
                  <a:tcPr/>
                </a:tc>
                <a:tc>
                  <a:txBody>
                    <a:bodyPr/>
                    <a:lstStyle/>
                    <a:p>
                      <a:pPr algn="ctr"/>
                      <a:r>
                        <a:rPr sz="1600"/>
                        <a:t>15</a:t>
                      </a:r>
                      <a:endParaRPr sz="1600">
                        <a:latin typeface="Cambria Math"/>
                      </a:endParaRPr>
                    </a:p>
                  </a:txBody>
                  <a:tcPr/>
                </a:tc>
                <a:tc>
                  <a:txBody>
                    <a:bodyPr/>
                    <a:lstStyle/>
                    <a:p>
                      <a:pPr algn="ctr"/>
                      <a:r>
                        <a:rPr sz="1600"/>
                        <a:t>33</a:t>
                      </a:r>
                      <a:endParaRPr sz="1600">
                        <a:latin typeface="Cambria Math"/>
                      </a:endParaRPr>
                    </a:p>
                  </a:txBody>
                  <a:tcPr/>
                </a:tc>
                <a:tc>
                  <a:txBody>
                    <a:bodyPr/>
                    <a:lstStyle/>
                    <a:p>
                      <a:pPr algn="ctr"/>
                      <a:r>
                        <a:rPr sz="1600"/>
                        <a:t>24</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Junior</a:t>
                      </a:r>
                    </a:p>
                  </a:txBody>
                  <a:tcPr/>
                </a:tc>
                <a:tc>
                  <a:txBody>
                    <a:bodyPr/>
                    <a:lstStyle/>
                    <a:p>
                      <a:pPr algn="ctr"/>
                      <a:r>
                        <a:rPr sz="1600"/>
                        <a:t>48</a:t>
                      </a:r>
                      <a:endParaRPr sz="1600">
                        <a:latin typeface="Cambria Math"/>
                      </a:endParaRPr>
                    </a:p>
                  </a:txBody>
                  <a:tcPr/>
                </a:tc>
                <a:tc>
                  <a:txBody>
                    <a:bodyPr/>
                    <a:lstStyle/>
                    <a:p>
                      <a:pPr algn="ctr"/>
                      <a:r>
                        <a:rPr sz="1600" dirty="0"/>
                        <a:t>6</a:t>
                      </a:r>
                      <a:endParaRPr sz="1600" dirty="0">
                        <a:latin typeface="Cambria Math"/>
                      </a:endParaRPr>
                    </a:p>
                  </a:txBody>
                  <a:tcPr/>
                </a:tc>
                <a:tc>
                  <a:txBody>
                    <a:bodyPr/>
                    <a:lstStyle/>
                    <a:p>
                      <a:pPr algn="ctr"/>
                      <a:r>
                        <a:rPr sz="1600"/>
                        <a:t>8</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Senior</a:t>
                      </a:r>
                    </a:p>
                  </a:txBody>
                  <a:tcPr/>
                </a:tc>
                <a:tc>
                  <a:txBody>
                    <a:bodyPr/>
                    <a:lstStyle/>
                    <a:p>
                      <a:pPr algn="ctr"/>
                      <a:r>
                        <a:rPr sz="1600"/>
                        <a:t>22</a:t>
                      </a:r>
                      <a:endParaRPr sz="1600">
                        <a:latin typeface="Cambria Math"/>
                      </a:endParaRPr>
                    </a:p>
                  </a:txBody>
                  <a:tcPr/>
                </a:tc>
                <a:tc>
                  <a:txBody>
                    <a:bodyPr/>
                    <a:lstStyle/>
                    <a:p>
                      <a:pPr algn="ctr"/>
                      <a:r>
                        <a:rPr sz="1600"/>
                        <a:t>18</a:t>
                      </a:r>
                      <a:endParaRPr sz="1600">
                        <a:latin typeface="Cambria Math"/>
                      </a:endParaRPr>
                    </a:p>
                  </a:txBody>
                  <a:tcPr/>
                </a:tc>
                <a:tc>
                  <a:txBody>
                    <a:bodyPr/>
                    <a:lstStyle/>
                    <a:p>
                      <a:pPr algn="ctr"/>
                      <a:r>
                        <a:rPr sz="1600"/>
                        <a:t>3</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t>Graduate</a:t>
                      </a:r>
                    </a:p>
                  </a:txBody>
                  <a:tcPr/>
                </a:tc>
                <a:tc>
                  <a:txBody>
                    <a:bodyPr/>
                    <a:lstStyle/>
                    <a:p>
                      <a:pPr algn="ctr"/>
                      <a:r>
                        <a:rPr sz="1600"/>
                        <a:t>4</a:t>
                      </a:r>
                      <a:endParaRPr sz="1600">
                        <a:latin typeface="Cambria Math"/>
                      </a:endParaRPr>
                    </a:p>
                  </a:txBody>
                  <a:tcPr/>
                </a:tc>
                <a:tc>
                  <a:txBody>
                    <a:bodyPr/>
                    <a:lstStyle/>
                    <a:p>
                      <a:pPr algn="ctr"/>
                      <a:r>
                        <a:rPr sz="1600"/>
                        <a:t>1</a:t>
                      </a:r>
                      <a:endParaRPr sz="1600">
                        <a:latin typeface="Cambria Math"/>
                      </a:endParaRPr>
                    </a:p>
                  </a:txBody>
                  <a:tcPr/>
                </a:tc>
                <a:tc>
                  <a:txBody>
                    <a:bodyPr/>
                    <a:lstStyle/>
                    <a:p>
                      <a:pPr algn="ctr"/>
                      <a:r>
                        <a:rPr sz="1600" dirty="0"/>
                        <a:t>19</a:t>
                      </a:r>
                      <a:endParaRPr sz="16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0: Calculating Conditional Probability</a:t>
            </a:r>
            <a:r>
              <a:rPr lang="en-US" dirty="0"/>
              <a:t>—Slide 2</a:t>
            </a:r>
            <a:endParaRPr dirty="0"/>
          </a:p>
        </p:txBody>
      </p:sp>
      <p:sp>
        <p:nvSpPr>
          <p:cNvPr id="3" name="Text Placeholder 2"/>
          <p:cNvSpPr>
            <a:spLocks noGrp="1"/>
          </p:cNvSpPr>
          <p:nvPr>
            <p:ph type="body" sz="quarter" idx="10"/>
          </p:nvPr>
        </p:nvSpPr>
        <p:spPr/>
        <p:txBody>
          <a:bodyPr>
            <a:normAutofit fontScale="92500"/>
          </a:bodyPr>
          <a:lstStyle/>
          <a:p>
            <a:r>
              <a:rPr sz="2800" dirty="0"/>
              <a:t>If one response was selected at random, find the probability that the following occurred.</a:t>
            </a:r>
          </a:p>
          <a:p>
            <a:pPr marL="538163" indent="-538163">
              <a:defRPr sz="2800"/>
            </a:pPr>
            <a:r>
              <a:rPr lang="en-US" sz="2800" dirty="0"/>
              <a:t>a.	</a:t>
            </a:r>
            <a:r>
              <a:rPr sz="2800" dirty="0"/>
              <a:t>The response indicated that the student was satisfied with their experience.</a:t>
            </a:r>
          </a:p>
          <a:p>
            <a:pPr marL="538163" indent="-538163">
              <a:defRPr sz="2800"/>
            </a:pPr>
            <a:r>
              <a:rPr lang="en-US" dirty="0"/>
              <a:t>b.</a:t>
            </a:r>
            <a:r>
              <a:rPr dirty="0"/>
              <a:t>​</a:t>
            </a:r>
            <a:r>
              <a:rPr lang="en-US" dirty="0"/>
              <a:t>	</a:t>
            </a:r>
            <a:r>
              <a:rPr sz="2800" dirty="0"/>
              <a:t>The response indicated that the student was satisfied given that they were a senior.</a:t>
            </a:r>
          </a:p>
          <a:p>
            <a:pPr marL="538163" indent="-538163">
              <a:defRPr sz="2800"/>
            </a:pPr>
            <a:r>
              <a:rPr lang="en-US" dirty="0"/>
              <a:t>c.	</a:t>
            </a:r>
            <a:r>
              <a:rPr dirty="0"/>
              <a:t>​</a:t>
            </a:r>
            <a:r>
              <a:rPr sz="2800" dirty="0"/>
              <a:t>The response indicated that the student was dissatisfied given that they were a freshman or sophomore.</a:t>
            </a:r>
          </a:p>
          <a:p>
            <a:pPr marL="538163" indent="-538163">
              <a:defRPr sz="2800"/>
            </a:pPr>
            <a:r>
              <a:rPr lang="en-US" dirty="0"/>
              <a:t>d.	</a:t>
            </a:r>
            <a:r>
              <a:rPr dirty="0"/>
              <a:t>​</a:t>
            </a:r>
            <a:r>
              <a:rPr sz="2800" dirty="0"/>
              <a:t>The response indicated that the student was a graduate student given that they did not use the financial aid office.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Conditional Probability</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lang="en-US" sz="1800" b="1" dirty="0"/>
                  <a:t>Solution</a:t>
                </a:r>
              </a:p>
              <a:p>
                <a:pPr marL="514350" indent="-514350" algn="just">
                  <a:buFont typeface="+mj-lt"/>
                  <a:buAutoNum type="alphaLcPeriod"/>
                  <a:defRPr sz="2800"/>
                </a:pPr>
                <a:r>
                  <a:rPr lang="en-US" sz="1800" dirty="0"/>
                  <a:t>​The probability of selecting a response from a student who responded they were satisfied with their experience is found by dividing the number of students who said they were satisfied by the total number of students surveyed. There are no restrictions given, so this calculation does not require conditional probability. To find the total number of students who responded that they were satisfied, we need to add the values in the first column together.</a:t>
                </a:r>
              </a:p>
              <a:p>
                <a:pPr algn="just">
                  <a:defRPr sz="2800"/>
                </a:pPr>
                <a:r>
                  <a:rPr lang="en-US" sz="1800" dirty="0"/>
                  <a:t>​</a:t>
                </a:r>
                <a14:m>
                  <m:oMath xmlns:m="http://schemas.openxmlformats.org/officeDocument/2006/math">
                    <m:r>
                      <a:rPr lang="en-US" sz="1800" b="0" i="0" smtClean="0">
                        <a:latin typeface="Cambria Math" panose="02040503050406030204" pitchFamily="18" charset="0"/>
                      </a:rPr>
                      <m:t>         </m:t>
                    </m:r>
                    <m:r>
                      <m:rPr>
                        <m:nor/>
                      </m:rPr>
                      <a:rPr lang="en-US" sz="1800" b="0" i="0" smtClean="0">
                        <a:latin typeface="Cambria Math" panose="02040503050406030204" pitchFamily="18" charset="0"/>
                      </a:rPr>
                      <m:t> </m:t>
                    </m:r>
                    <m:r>
                      <m:rPr>
                        <m:nor/>
                      </m:rPr>
                      <a:rPr lang="en-US" sz="1800"/>
                      <m:t>Students</m:t>
                    </m:r>
                    <m:r>
                      <m:rPr>
                        <m:nor/>
                      </m:rPr>
                      <a:rPr lang="en-US" sz="1800"/>
                      <m:t> </m:t>
                    </m:r>
                    <m:r>
                      <m:rPr>
                        <m:nor/>
                      </m:rPr>
                      <a:rPr lang="en-US" sz="1800"/>
                      <m:t>Who</m:t>
                    </m:r>
                    <m:r>
                      <m:rPr>
                        <m:nor/>
                      </m:rPr>
                      <a:rPr lang="en-US" sz="1800"/>
                      <m:t> </m:t>
                    </m:r>
                    <m:r>
                      <m:rPr>
                        <m:nor/>
                      </m:rPr>
                      <a:rPr lang="en-US" sz="1800"/>
                      <m:t>Responded</m:t>
                    </m:r>
                    <m:r>
                      <m:rPr>
                        <m:nor/>
                      </m:rPr>
                      <a:rPr lang="en-US" sz="1800"/>
                      <m:t> </m:t>
                    </m:r>
                    <m:r>
                      <m:rPr>
                        <m:nor/>
                      </m:rPr>
                      <a:rPr lang="en-US" sz="1800"/>
                      <m:t>They</m:t>
                    </m:r>
                    <m:r>
                      <m:rPr>
                        <m:nor/>
                      </m:rPr>
                      <a:rPr lang="en-US" sz="1800"/>
                      <m:t> </m:t>
                    </m:r>
                    <m:r>
                      <m:rPr>
                        <m:nor/>
                      </m:rPr>
                      <a:rPr lang="en-US" sz="1800"/>
                      <m:t>Were</m:t>
                    </m:r>
                    <m:r>
                      <m:rPr>
                        <m:nor/>
                      </m:rPr>
                      <a:rPr lang="en-US" sz="1800"/>
                      <m:t> </m:t>
                    </m:r>
                    <m:r>
                      <m:rPr>
                        <m:nor/>
                      </m:rPr>
                      <a:rPr lang="en-US" sz="1800"/>
                      <m:t>Satisfied</m:t>
                    </m:r>
                    <m:r>
                      <a:rPr lang="en-US" sz="1800">
                        <a:latin typeface="Cambria Math" panose="02040503050406030204" pitchFamily="18" charset="0"/>
                      </a:rPr>
                      <m:t>=55+15+48+22+4=144</m:t>
                    </m:r>
                  </m:oMath>
                </a14:m>
                <a:endParaRPr lang="en-US" sz="1800" dirty="0"/>
              </a:p>
              <a:p>
                <a:pPr marL="457200" lvl="1" indent="0" algn="just">
                  <a:buNone/>
                </a:pPr>
                <a:r>
                  <a:rPr lang="en-US" sz="1800" dirty="0"/>
                  <a:t>To find the probability that a randomly selected response is one of these, we divide the number of satisfied responses by the total number of responses.</a:t>
                </a:r>
              </a:p>
              <a:p>
                <a:pPr marL="457200" lvl="1" indent="0" algn="just">
                  <a:buNone/>
                </a:pPr>
                <a:endParaRPr lang="en-US" sz="1800" dirty="0"/>
              </a:p>
              <a:p>
                <a:pPr algn="just"/>
                <a:endParaRPr lang="en-US" sz="1800" dirty="0"/>
              </a:p>
              <a:p>
                <a:pPr algn="just"/>
                <a:endParaRPr lang="en-US" sz="1800" dirty="0"/>
              </a:p>
              <a:p>
                <a:pPr algn="just"/>
                <a:endParaRPr lang="en-US" sz="1800" dirty="0"/>
              </a:p>
              <a:p>
                <a:pPr algn="just"/>
                <a:endParaRPr lang="ar-AE" sz="1800" dirty="0"/>
              </a:p>
              <a:p>
                <a:pPr marL="457200" lvl="1" indent="0" algn="just">
                  <a:buNone/>
                  <a:defRPr sz="2800"/>
                </a:pPr>
                <a:r>
                  <a:rPr lang="ar-AE" sz="1800" dirty="0"/>
                  <a:t>​</a:t>
                </a:r>
                <a:endParaRPr lang="en-US" sz="1800" dirty="0"/>
              </a:p>
              <a:p>
                <a:pPr marL="457200" lvl="1" indent="0" algn="just">
                  <a:buNone/>
                  <a:defRPr sz="2800"/>
                </a:pPr>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593"/>
                </a:stretch>
              </a:blipFill>
            </p:spPr>
            <p:txBody>
              <a:bodyPr/>
              <a:lstStyle/>
              <a:p>
                <a:r>
                  <a:rPr lang="en-IN">
                    <a:noFill/>
                  </a:rPr>
                  <a:t> </a:t>
                </a:r>
              </a:p>
            </p:txBody>
          </p:sp>
        </mc:Fallback>
      </mc:AlternateContent>
      <p:pic>
        <p:nvPicPr>
          <p:cNvPr id="6" name="Picture 5" descr="P of Satisfied equals 144 divided by 290 approximately equal to 0.4966">
            <a:extLst>
              <a:ext uri="{FF2B5EF4-FFF2-40B4-BE49-F238E27FC236}">
                <a16:creationId xmlns:a16="http://schemas.microsoft.com/office/drawing/2014/main" id="{A86B12D8-D363-9A41-A00D-05901CB52548}"/>
              </a:ext>
            </a:extLst>
          </p:cNvPr>
          <p:cNvPicPr>
            <a:picLocks noChangeAspect="1"/>
          </p:cNvPicPr>
          <p:nvPr/>
        </p:nvPicPr>
        <p:blipFill>
          <a:blip r:embed="rId3"/>
          <a:stretch>
            <a:fillRect/>
          </a:stretch>
        </p:blipFill>
        <p:spPr>
          <a:xfrm>
            <a:off x="3352800" y="4122000"/>
            <a:ext cx="2100000" cy="900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D2A10F9-D29E-2D0B-A4C2-4132985F3403}"/>
                  </a:ext>
                </a:extLst>
              </p:cNvPr>
              <p:cNvSpPr txBox="1"/>
              <p:nvPr/>
            </p:nvSpPr>
            <p:spPr>
              <a:xfrm>
                <a:off x="880800" y="5029200"/>
                <a:ext cx="7653600" cy="646331"/>
              </a:xfrm>
              <a:prstGeom prst="rect">
                <a:avLst/>
              </a:prstGeom>
              <a:noFill/>
            </p:spPr>
            <p:txBody>
              <a:bodyPr wrap="square">
                <a:spAutoFit/>
              </a:bodyPr>
              <a:lstStyle/>
              <a:p>
                <a:r>
                  <a:rPr lang="en-US" dirty="0"/>
                  <a:t>Therefore, the probability of randomly selecting a student who responded that they were satisfied with their financial aid experience is approximately </a:t>
                </a:r>
                <a14:m>
                  <m:oMath xmlns:m="http://schemas.openxmlformats.org/officeDocument/2006/math">
                    <m:r>
                      <a:rPr lang="en-US">
                        <a:latin typeface="Cambria Math" panose="02040503050406030204" pitchFamily="18" charset="0"/>
                      </a:rPr>
                      <m:t>49.66%</m:t>
                    </m:r>
                  </m:oMath>
                </a14:m>
                <a:r>
                  <a:rPr lang="en-US" dirty="0"/>
                  <a:t>.</a:t>
                </a:r>
                <a:endParaRPr lang="en-IN" dirty="0"/>
              </a:p>
            </p:txBody>
          </p:sp>
        </mc:Choice>
        <mc:Fallback xmlns="">
          <p:sp>
            <p:nvSpPr>
              <p:cNvPr id="8" name="TextBox 7">
                <a:extLst>
                  <a:ext uri="{FF2B5EF4-FFF2-40B4-BE49-F238E27FC236}">
                    <a16:creationId xmlns:a16="http://schemas.microsoft.com/office/drawing/2014/main" id="{3D2A10F9-D29E-2D0B-A4C2-4132985F3403}"/>
                  </a:ext>
                </a:extLst>
              </p:cNvPr>
              <p:cNvSpPr txBox="1">
                <a:spLocks noRot="1" noChangeAspect="1" noMove="1" noResize="1" noEditPoints="1" noAdjustHandles="1" noChangeArrowheads="1" noChangeShapeType="1" noTextEdit="1"/>
              </p:cNvSpPr>
              <p:nvPr/>
            </p:nvSpPr>
            <p:spPr>
              <a:xfrm>
                <a:off x="880800" y="5029200"/>
                <a:ext cx="7653600" cy="646331"/>
              </a:xfrm>
              <a:prstGeom prst="rect">
                <a:avLst/>
              </a:prstGeom>
              <a:blipFill>
                <a:blip r:embed="rId4"/>
                <a:stretch>
                  <a:fillRect l="-637" t="-4717" b="-14151"/>
                </a:stretch>
              </a:blipFill>
            </p:spPr>
            <p:txBody>
              <a:bodyPr/>
              <a:lstStyle/>
              <a:p>
                <a:r>
                  <a:rPr lang="en-IN">
                    <a:noFill/>
                  </a:rPr>
                  <a:t> </a:t>
                </a:r>
              </a:p>
            </p:txBody>
          </p:sp>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Conditional Probability</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lgn="just">
                  <a:defRPr sz="2800"/>
                </a:pPr>
                <a:r>
                  <a:rPr lang="en-US" sz="1900" dirty="0"/>
                  <a:t>b.</a:t>
                </a:r>
                <a:r>
                  <a:rPr sz="1900" dirty="0"/>
                  <a:t>​</a:t>
                </a:r>
                <a:r>
                  <a:rPr lang="en-US" sz="1900" dirty="0"/>
                  <a:t>	</a:t>
                </a:r>
                <a:r>
                  <a:rPr sz="1900" dirty="0"/>
                  <a:t>In this second scenario, we do have conditions to take into account in order to calculate the probability, namely that the respondents are seniors. To find the probability of selecting a response from a student who responded they were satisfied given that they were a senior, we need to limit our satisfied responses to those of senior students only. First, add all of the numbers in the senior row of the table to find out how many of the </a:t>
                </a:r>
                <a:r>
                  <a:rPr sz="1900" dirty="0">
                    <a:latin typeface="Cambria Math"/>
                  </a:rPr>
                  <a:t>290</a:t>
                </a:r>
                <a:r>
                  <a:rPr sz="1900" dirty="0"/>
                  <a:t> total students were seniors.</a:t>
                </a:r>
              </a:p>
              <a:p>
                <a:pPr algn="ctr">
                  <a:defRPr sz="2800"/>
                </a:pPr>
                <a:r>
                  <a:rPr sz="1900" dirty="0"/>
                  <a:t>​</a:t>
                </a:r>
                <a14:m>
                  <m:oMath xmlns:m="http://schemas.openxmlformats.org/officeDocument/2006/math">
                    <m:r>
                      <m:rPr>
                        <m:nor/>
                      </m:rPr>
                      <a:rPr sz="1900"/>
                      <m:t>Senior</m:t>
                    </m:r>
                    <m:r>
                      <m:rPr>
                        <m:nor/>
                      </m:rPr>
                      <a:rPr sz="1900"/>
                      <m:t> </m:t>
                    </m:r>
                    <m:r>
                      <m:rPr>
                        <m:nor/>
                      </m:rPr>
                      <a:rPr sz="1900"/>
                      <m:t>Students</m:t>
                    </m:r>
                    <m:r>
                      <a:rPr sz="1900">
                        <a:latin typeface="Cambria Math" panose="02040503050406030204" pitchFamily="18" charset="0"/>
                      </a:rPr>
                      <m:t>=22+18+3=43</m:t>
                    </m:r>
                  </m:oMath>
                </a14:m>
                <a:endParaRPr lang="en-US" sz="1900" dirty="0"/>
              </a:p>
              <a:p>
                <a:pPr marL="457200" lvl="1" indent="0" algn="just">
                  <a:buNone/>
                </a:pPr>
                <a:r>
                  <a:rPr sz="1900" dirty="0"/>
                  <a:t>Now, divide the number of seniors who responded that they were satisfied by the total number of seniors.</a:t>
                </a:r>
                <a:endParaRPr lang="en-US" sz="1900" dirty="0"/>
              </a:p>
              <a:p>
                <a:pPr marL="457200" lvl="1" indent="0">
                  <a:buNone/>
                </a:pPr>
                <a:endParaRPr sz="1900" dirty="0"/>
              </a:p>
              <a:p>
                <a:endParaRPr lang="en-US" sz="1900" dirty="0"/>
              </a:p>
              <a:p>
                <a:endParaRPr lang="en-US" sz="1900" dirty="0"/>
              </a:p>
              <a:p>
                <a:endParaRPr sz="19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667" t="-613" r="-667"/>
                </a:stretch>
              </a:blipFill>
            </p:spPr>
            <p:txBody>
              <a:bodyPr/>
              <a:lstStyle/>
              <a:p>
                <a:r>
                  <a:rPr lang="en-IN">
                    <a:noFill/>
                  </a:rPr>
                  <a:t> </a:t>
                </a:r>
              </a:p>
            </p:txBody>
          </p:sp>
        </mc:Fallback>
      </mc:AlternateContent>
      <p:pic>
        <p:nvPicPr>
          <p:cNvPr id="6" name="Picture 5" descr="P of Satisfied Senior equals 22 divided by 43 approximately equal to 0.5116">
            <a:extLst>
              <a:ext uri="{FF2B5EF4-FFF2-40B4-BE49-F238E27FC236}">
                <a16:creationId xmlns:a16="http://schemas.microsoft.com/office/drawing/2014/main" id="{CFB063E3-B032-2141-A8F8-50C33DC2A5C6}"/>
              </a:ext>
            </a:extLst>
          </p:cNvPr>
          <p:cNvPicPr>
            <a:picLocks noChangeAspect="1"/>
          </p:cNvPicPr>
          <p:nvPr/>
        </p:nvPicPr>
        <p:blipFill>
          <a:blip r:embed="rId3"/>
          <a:stretch>
            <a:fillRect/>
          </a:stretch>
        </p:blipFill>
        <p:spPr>
          <a:xfrm>
            <a:off x="2667000" y="4093200"/>
            <a:ext cx="2978859" cy="936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948C306-2B97-BC77-0B4C-501FFC0029D0}"/>
                  </a:ext>
                </a:extLst>
              </p:cNvPr>
              <p:cNvSpPr txBox="1"/>
              <p:nvPr/>
            </p:nvSpPr>
            <p:spPr>
              <a:xfrm>
                <a:off x="533400" y="5029200"/>
                <a:ext cx="8153400" cy="923330"/>
              </a:xfrm>
              <a:prstGeom prst="rect">
                <a:avLst/>
              </a:prstGeom>
              <a:noFill/>
            </p:spPr>
            <p:txBody>
              <a:bodyPr wrap="square">
                <a:spAutoFit/>
              </a:bodyPr>
              <a:lstStyle/>
              <a:p>
                <a:pPr marL="457200" lvl="1" indent="0" algn="just">
                  <a:buNone/>
                  <a:defRPr sz="2800"/>
                </a:pPr>
                <a:r>
                  <a:rPr lang="en-US" sz="1800" dirty="0"/>
                  <a:t>Thus, the probability of randomly selecting a response from a student who responded they were satisfied given that they were a senior is approximately </a:t>
                </a:r>
                <a14:m>
                  <m:oMath xmlns:m="http://schemas.openxmlformats.org/officeDocument/2006/math">
                    <m:r>
                      <a:rPr lang="en-US" sz="1800">
                        <a:latin typeface="Cambria Math" panose="02040503050406030204" pitchFamily="18" charset="0"/>
                      </a:rPr>
                      <m:t>51.16%</m:t>
                    </m:r>
                  </m:oMath>
                </a14:m>
                <a:r>
                  <a:rPr lang="en-US" sz="1800" dirty="0"/>
                  <a:t>.</a:t>
                </a:r>
              </a:p>
            </p:txBody>
          </p:sp>
        </mc:Choice>
        <mc:Fallback xmlns="">
          <p:sp>
            <p:nvSpPr>
              <p:cNvPr id="8" name="TextBox 7">
                <a:extLst>
                  <a:ext uri="{FF2B5EF4-FFF2-40B4-BE49-F238E27FC236}">
                    <a16:creationId xmlns:a16="http://schemas.microsoft.com/office/drawing/2014/main" id="{E948C306-2B97-BC77-0B4C-501FFC0029D0}"/>
                  </a:ext>
                </a:extLst>
              </p:cNvPr>
              <p:cNvSpPr txBox="1">
                <a:spLocks noRot="1" noChangeAspect="1" noMove="1" noResize="1" noEditPoints="1" noAdjustHandles="1" noChangeArrowheads="1" noChangeShapeType="1" noTextEdit="1"/>
              </p:cNvSpPr>
              <p:nvPr/>
            </p:nvSpPr>
            <p:spPr>
              <a:xfrm>
                <a:off x="533400" y="5029200"/>
                <a:ext cx="8153400" cy="923330"/>
              </a:xfrm>
              <a:prstGeom prst="rect">
                <a:avLst/>
              </a:prstGeom>
              <a:blipFill>
                <a:blip r:embed="rId4"/>
                <a:stretch>
                  <a:fillRect t="-3311" r="-598" b="-9934"/>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Addition Rule of Probability</a:t>
            </a:r>
            <a:r>
              <a:rPr lang="en-US" dirty="0"/>
              <a:t>—Slide 2</a:t>
            </a:r>
            <a:endParaRPr dirty="0"/>
          </a:p>
        </p:txBody>
      </p:sp>
      <p:sp>
        <p:nvSpPr>
          <p:cNvPr id="3" name="Text Placeholder 2"/>
          <p:cNvSpPr>
            <a:spLocks noGrp="1"/>
          </p:cNvSpPr>
          <p:nvPr>
            <p:ph type="body" sz="quarter" idx="10"/>
          </p:nvPr>
        </p:nvSpPr>
        <p:spPr/>
        <p:txBody>
          <a:bodyPr>
            <a:normAutofit fontScale="85000" lnSpcReduction="10000"/>
          </a:bodyPr>
          <a:lstStyle/>
          <a:p>
            <a:r>
              <a:rPr lang="en-IN" b="1" dirty="0"/>
              <a:t>Solution</a:t>
            </a:r>
          </a:p>
          <a:p>
            <a:r>
              <a:rPr lang="en-IN" dirty="0"/>
              <a:t>The key word </a:t>
            </a:r>
            <a:r>
              <a:rPr lang="en-IN" i="1" dirty="0"/>
              <a:t>or</a:t>
            </a:r>
            <a:r>
              <a:rPr lang="en-IN" dirty="0"/>
              <a:t> tells us we will be using the Addition Rule of Probability to find the solution.</a:t>
            </a:r>
          </a:p>
          <a:p>
            <a:r>
              <a:rPr lang="en-IN" i="1" dirty="0"/>
              <a:t>P</a:t>
            </a:r>
            <a:r>
              <a:rPr lang="en-IN" dirty="0"/>
              <a:t>(Freshman or Student Government) = </a:t>
            </a:r>
            <a:r>
              <a:rPr lang="en-IN" i="1" dirty="0"/>
              <a:t>P</a:t>
            </a:r>
            <a:r>
              <a:rPr lang="en-IN" dirty="0"/>
              <a:t>(Freshman) + </a:t>
            </a:r>
            <a:r>
              <a:rPr lang="en-IN" i="1" dirty="0"/>
              <a:t>P</a:t>
            </a:r>
            <a:r>
              <a:rPr lang="en-IN" dirty="0"/>
              <a:t>(Student Government) </a:t>
            </a:r>
            <a:r>
              <a:rPr lang="en-IN" dirty="0">
                <a:latin typeface="Calibri" panose="020F0502020204030204" pitchFamily="34" charset="0"/>
                <a:ea typeface="Calibri" panose="020F0502020204030204" pitchFamily="34" charset="0"/>
                <a:cs typeface="Calibri" panose="020F0502020204030204" pitchFamily="34" charset="0"/>
              </a:rPr>
              <a:t>−</a:t>
            </a:r>
            <a:r>
              <a:rPr lang="en-IN" dirty="0"/>
              <a:t> </a:t>
            </a:r>
            <a:r>
              <a:rPr lang="en-IN" i="1" dirty="0"/>
              <a:t>P</a:t>
            </a:r>
            <a:r>
              <a:rPr lang="en-IN" dirty="0"/>
              <a:t>(Freshman and Student Government)</a:t>
            </a:r>
          </a:p>
          <a:p>
            <a:r>
              <a:rPr lang="en-IN" dirty="0"/>
              <a:t>We begin by finding the probability of choosing each of the individual criteria. We can see from the table that there were a total of </a:t>
            </a:r>
            <a:r>
              <a:rPr lang="en-IN" dirty="0">
                <a:latin typeface="Cambria Math"/>
              </a:rPr>
              <a:t>46</a:t>
            </a:r>
            <a:r>
              <a:rPr lang="en-IN" dirty="0"/>
              <a:t> students who filled out the survey. The number of freshmen who filled it out was </a:t>
            </a:r>
            <a:r>
              <a:rPr lang="en-IN" dirty="0">
                <a:latin typeface="Cambria Math"/>
              </a:rPr>
              <a:t>18</a:t>
            </a:r>
            <a:r>
              <a:rPr lang="en-IN" dirty="0"/>
              <a:t>. So the probability of choosing a freshman is calculated as follows.</a:t>
            </a:r>
          </a:p>
          <a:p>
            <a:endParaRPr lang="en-IN" dirty="0"/>
          </a:p>
          <a:p>
            <a:pPr algn="ctr">
              <a:defRPr sz="2800"/>
            </a:pPr>
            <a:endParaRPr lang="ar-AE" dirty="0"/>
          </a:p>
          <a:p>
            <a:pPr algn="ctr">
              <a:defRPr sz="2800"/>
            </a:pPr>
            <a:r>
              <a:rPr lang="ar-AE" dirty="0"/>
              <a:t>	</a:t>
            </a:r>
            <a:endParaRPr dirty="0"/>
          </a:p>
        </p:txBody>
      </p:sp>
      <p:pic>
        <p:nvPicPr>
          <p:cNvPr id="8" name="Picture 7" descr="P of Freshman equals 18 divided by 46">
            <a:extLst>
              <a:ext uri="{FF2B5EF4-FFF2-40B4-BE49-F238E27FC236}">
                <a16:creationId xmlns:a16="http://schemas.microsoft.com/office/drawing/2014/main" id="{F3B9258F-D0F4-F48E-1616-801989C4AF60}"/>
              </a:ext>
            </a:extLst>
          </p:cNvPr>
          <p:cNvPicPr>
            <a:picLocks noChangeAspect="1"/>
          </p:cNvPicPr>
          <p:nvPr/>
        </p:nvPicPr>
        <p:blipFill>
          <a:blip r:embed="rId2"/>
          <a:stretch>
            <a:fillRect/>
          </a:stretch>
        </p:blipFill>
        <p:spPr>
          <a:xfrm>
            <a:off x="3276600" y="4876800"/>
            <a:ext cx="2466975" cy="790575"/>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Conditional Probability</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lgn="just">
                  <a:defRPr sz="2800"/>
                </a:pPr>
                <a:r>
                  <a:rPr lang="en-US" sz="1800" dirty="0"/>
                  <a:t>c.</a:t>
                </a:r>
                <a:r>
                  <a:rPr sz="1800" dirty="0"/>
                  <a:t>​</a:t>
                </a:r>
                <a:r>
                  <a:rPr lang="en-US" sz="1800" dirty="0"/>
                  <a:t>	</a:t>
                </a:r>
                <a:r>
                  <a:rPr sz="1800" dirty="0"/>
                  <a:t>Once again, the restrictions imposed mean that we are calculating a conditional probability. In this case, we need to limit our responses to only freshmen and sophomores. The number of respondents in these two classes is found by adding all the numbers from the appropriate rows.</a:t>
                </a:r>
              </a:p>
              <a:p>
                <a:pPr algn="ctr">
                  <a:defRPr sz="2800"/>
                </a:pPr>
                <a:r>
                  <a:rPr lang="en-US" dirty="0"/>
                  <a:t>     </a:t>
                </a:r>
                <a:r>
                  <a:rPr dirty="0"/>
                  <a:t>​</a:t>
                </a:r>
                <a14:m>
                  <m:oMath xmlns:m="http://schemas.openxmlformats.org/officeDocument/2006/math">
                    <m:r>
                      <m:rPr>
                        <m:nor/>
                      </m:rPr>
                      <a:rPr sz="1800"/>
                      <m:t>Freshman</m:t>
                    </m:r>
                    <m:r>
                      <m:rPr>
                        <m:nor/>
                      </m:rPr>
                      <a:rPr sz="1800"/>
                      <m:t> </m:t>
                    </m:r>
                    <m:r>
                      <m:rPr>
                        <m:nor/>
                      </m:rPr>
                      <a:rPr sz="1800"/>
                      <m:t>and</m:t>
                    </m:r>
                    <m:r>
                      <m:rPr>
                        <m:nor/>
                      </m:rPr>
                      <a:rPr sz="1800"/>
                      <m:t> </m:t>
                    </m:r>
                    <m:r>
                      <m:rPr>
                        <m:nor/>
                      </m:rPr>
                      <a:rPr sz="1800"/>
                      <m:t>Sophomore</m:t>
                    </m:r>
                    <m:r>
                      <m:rPr>
                        <m:nor/>
                      </m:rPr>
                      <a:rPr sz="1800"/>
                      <m:t> </m:t>
                    </m:r>
                    <m:r>
                      <m:rPr>
                        <m:nor/>
                      </m:rPr>
                      <a:rPr sz="1800"/>
                      <m:t>Students</m:t>
                    </m:r>
                    <m:r>
                      <a:rPr sz="1800">
                        <a:latin typeface="Cambria Math" panose="02040503050406030204" pitchFamily="18" charset="0"/>
                      </a:rPr>
                      <m:t>=</m:t>
                    </m:r>
                    <m:r>
                      <a:rPr sz="1800">
                        <a:latin typeface="Cambria Math" panose="02040503050406030204" pitchFamily="18" charset="0"/>
                      </a:rPr>
                      <m:t>55</m:t>
                    </m:r>
                    <m:r>
                      <a:rPr sz="1800">
                        <a:latin typeface="Cambria Math" panose="02040503050406030204" pitchFamily="18" charset="0"/>
                      </a:rPr>
                      <m:t>+</m:t>
                    </m:r>
                    <m:r>
                      <a:rPr sz="1800">
                        <a:latin typeface="Cambria Math" panose="02040503050406030204" pitchFamily="18" charset="0"/>
                      </a:rPr>
                      <m:t>21</m:t>
                    </m:r>
                    <m:r>
                      <a:rPr sz="1800">
                        <a:latin typeface="Cambria Math" panose="02040503050406030204" pitchFamily="18" charset="0"/>
                      </a:rPr>
                      <m:t>+</m:t>
                    </m:r>
                    <m:r>
                      <a:rPr sz="1800">
                        <a:latin typeface="Cambria Math" panose="02040503050406030204" pitchFamily="18" charset="0"/>
                      </a:rPr>
                      <m:t>13</m:t>
                    </m:r>
                    <m:r>
                      <a:rPr sz="1800">
                        <a:latin typeface="Cambria Math" panose="02040503050406030204" pitchFamily="18" charset="0"/>
                      </a:rPr>
                      <m:t>+</m:t>
                    </m:r>
                    <m:r>
                      <a:rPr sz="1800">
                        <a:latin typeface="Cambria Math" panose="02040503050406030204" pitchFamily="18" charset="0"/>
                      </a:rPr>
                      <m:t>15</m:t>
                    </m:r>
                    <m:r>
                      <a:rPr sz="1800">
                        <a:latin typeface="Cambria Math" panose="02040503050406030204" pitchFamily="18" charset="0"/>
                      </a:rPr>
                      <m:t>+</m:t>
                    </m:r>
                    <m:r>
                      <a:rPr sz="1800">
                        <a:latin typeface="Cambria Math" panose="02040503050406030204" pitchFamily="18" charset="0"/>
                      </a:rPr>
                      <m:t>33</m:t>
                    </m:r>
                    <m:r>
                      <a:rPr sz="1800">
                        <a:latin typeface="Cambria Math" panose="02040503050406030204" pitchFamily="18" charset="0"/>
                      </a:rPr>
                      <m:t>+</m:t>
                    </m:r>
                    <m:r>
                      <a:rPr sz="1800">
                        <a:latin typeface="Cambria Math" panose="02040503050406030204" pitchFamily="18" charset="0"/>
                      </a:rPr>
                      <m:t>24</m:t>
                    </m:r>
                    <m:r>
                      <a:rPr sz="1800">
                        <a:latin typeface="Cambria Math" panose="02040503050406030204" pitchFamily="18" charset="0"/>
                      </a:rPr>
                      <m:t>=</m:t>
                    </m:r>
                    <m:r>
                      <a:rPr sz="1800">
                        <a:latin typeface="Cambria Math" panose="02040503050406030204" pitchFamily="18" charset="0"/>
                      </a:rPr>
                      <m:t>161</m:t>
                    </m:r>
                  </m:oMath>
                </a14:m>
                <a:endParaRPr sz="1800" dirty="0"/>
              </a:p>
              <a:p>
                <a:pPr marL="457200" lvl="1" indent="0" algn="just">
                  <a:buNone/>
                  <a:defRPr sz="2800"/>
                </a:pPr>
                <a:r>
                  <a:rPr sz="1800" dirty="0"/>
                  <a:t>This time we're interested in the number of dissatisfied responses. Looking in the dissatisfied column, we see that there were </a:t>
                </a:r>
                <a:r>
                  <a:rPr lang="en-US" sz="1800" dirty="0"/>
                  <a:t>21 + 33 = 54 </a:t>
                </a:r>
                <a:r>
                  <a:rPr sz="1800" dirty="0"/>
                  <a:t>dissatisfied freshmen and sophomores. We can then divide to find the probability that we randomly chose one of these responses.</a:t>
                </a:r>
              </a:p>
              <a:p>
                <a:pPr/>
                <a:br>
                  <a:rPr sz="1800" dirty="0">
                    <a:latin typeface="Cambria Math" panose="02040503050406030204" pitchFamily="18" charset="0"/>
                  </a:rPr>
                </a:br>
                <a14:m>
                  <m:oMathPara xmlns:m="http://schemas.openxmlformats.org/officeDocument/2006/math">
                    <m:oMathParaPr>
                      <m:jc m:val="centerGroup"/>
                    </m:oMathParaPr>
                    <m:oMath xmlns:m="http://schemas.openxmlformats.org/officeDocument/2006/math">
                      <m:phant>
                        <m:phantPr>
                          <m:show m:val="off"/>
                          <m:ctrlPr>
                            <a:rPr sz="1800" i="1">
                              <a:latin typeface="Cambria Math" panose="02040503050406030204" pitchFamily="18" charset="0"/>
                            </a:rPr>
                          </m:ctrlPr>
                        </m:phantPr>
                        <m:e>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m:rPr>
                                      <m:nor/>
                                    </m:rPr>
                                    <a:rPr sz="1800"/>
                                    <m:t>Dissatisfied</m:t>
                                  </m:r>
                                  <m:r>
                                    <m:rPr>
                                      <m:nor/>
                                    </m:rPr>
                                    <a:rPr sz="1800"/>
                                    <m:t>, </m:t>
                                  </m:r>
                                  <m:r>
                                    <m:rPr>
                                      <m:nor/>
                                    </m:rPr>
                                    <a:rPr sz="1800"/>
                                    <m:t>Freshman</m:t>
                                  </m:r>
                                  <m:r>
                                    <m:rPr>
                                      <m:nor/>
                                    </m:rPr>
                                    <a:rPr sz="1800"/>
                                    <m:t> </m:t>
                                  </m:r>
                                  <m:r>
                                    <m:rPr>
                                      <m:nor/>
                                    </m:rPr>
                                    <a:rPr sz="1800"/>
                                    <m:t>or</m:t>
                                  </m:r>
                                  <m:r>
                                    <m:rPr>
                                      <m:nor/>
                                    </m:rPr>
                                    <a:rPr sz="1800"/>
                                    <m:t> </m:t>
                                  </m:r>
                                  <m:r>
                                    <m:rPr>
                                      <m:nor/>
                                    </m:rPr>
                                    <a:rPr sz="1800"/>
                                    <m:t>Sophomores</m:t>
                                  </m:r>
                                </m:e>
                              </m:d>
                            </m:e>
                          </m:func>
                        </m:e>
                      </m:phant>
                    </m:oMath>
                  </m:oMathPara>
                </a14:m>
                <a:endParaRPr lang="en-US" sz="1800" dirty="0"/>
              </a:p>
              <a:p>
                <a:endParaRPr lang="en-US" sz="1800" dirty="0"/>
              </a:p>
              <a:p>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593"/>
                </a:stretch>
              </a:blipFill>
            </p:spPr>
            <p:txBody>
              <a:bodyPr/>
              <a:lstStyle/>
              <a:p>
                <a:r>
                  <a:rPr lang="en-IN">
                    <a:noFill/>
                  </a:rPr>
                  <a:t> </a:t>
                </a:r>
              </a:p>
            </p:txBody>
          </p:sp>
        </mc:Fallback>
      </mc:AlternateContent>
      <p:graphicFrame>
        <p:nvGraphicFramePr>
          <p:cNvPr id="4" name="Object 3" descr="P of Dissatisfied Freshman or Sphomores equals 54 divided by 161 approximately equal to 0.3354">
            <a:extLst>
              <a:ext uri="{FF2B5EF4-FFF2-40B4-BE49-F238E27FC236}">
                <a16:creationId xmlns:a16="http://schemas.microsoft.com/office/drawing/2014/main" id="{E44515DC-B5EC-42B7-87C2-C0C5BD2063DF}"/>
              </a:ext>
            </a:extLst>
          </p:cNvPr>
          <p:cNvGraphicFramePr>
            <a:graphicFrameLocks noChangeAspect="1"/>
          </p:cNvGraphicFramePr>
          <p:nvPr>
            <p:extLst>
              <p:ext uri="{D42A27DB-BD31-4B8C-83A1-F6EECF244321}">
                <p14:modId xmlns:p14="http://schemas.microsoft.com/office/powerpoint/2010/main" val="991990543"/>
              </p:ext>
            </p:extLst>
          </p:nvPr>
        </p:nvGraphicFramePr>
        <p:xfrm>
          <a:off x="2216150" y="4025900"/>
          <a:ext cx="4711700" cy="850900"/>
        </p:xfrm>
        <a:graphic>
          <a:graphicData uri="http://schemas.openxmlformats.org/presentationml/2006/ole">
            <mc:AlternateContent xmlns:mc="http://schemas.openxmlformats.org/markup-compatibility/2006">
              <mc:Choice xmlns:v="urn:schemas-microsoft-com:vml" Requires="v">
                <p:oleObj name="Equation" r:id="rId3" imgW="4711680" imgH="850680" progId="Equation.DSMT4">
                  <p:embed/>
                </p:oleObj>
              </mc:Choice>
              <mc:Fallback>
                <p:oleObj name="Equation" r:id="rId3" imgW="4711680" imgH="850680" progId="Equation.DSMT4">
                  <p:embed/>
                  <p:pic>
                    <p:nvPicPr>
                      <p:cNvPr id="0" name=""/>
                      <p:cNvPicPr/>
                      <p:nvPr/>
                    </p:nvPicPr>
                    <p:blipFill>
                      <a:blip r:embed="rId4"/>
                      <a:stretch>
                        <a:fillRect/>
                      </a:stretch>
                    </p:blipFill>
                    <p:spPr>
                      <a:xfrm>
                        <a:off x="2216150" y="4025900"/>
                        <a:ext cx="4711700" cy="8509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728DB80-4AAF-5D69-5997-4FBE77F9C474}"/>
                  </a:ext>
                </a:extLst>
              </p:cNvPr>
              <p:cNvSpPr txBox="1"/>
              <p:nvPr/>
            </p:nvSpPr>
            <p:spPr>
              <a:xfrm>
                <a:off x="484094" y="4974104"/>
                <a:ext cx="8202706" cy="969496"/>
              </a:xfrm>
              <a:prstGeom prst="rect">
                <a:avLst/>
              </a:prstGeom>
              <a:noFill/>
            </p:spPr>
            <p:txBody>
              <a:bodyPr wrap="square">
                <a:spAutoFit/>
              </a:bodyPr>
              <a:lstStyle/>
              <a:p>
                <a:pPr marL="457200" lvl="1" indent="0" algn="just">
                  <a:buNone/>
                  <a:defRPr sz="2800"/>
                </a:pPr>
                <a:r>
                  <a:rPr lang="en-US" sz="1900" dirty="0"/>
                  <a:t>Therefore, the probability that a randomly chosen response was from a student who responded that they were dissatisfied given that they were either a freshman or sophomore is approximately </a:t>
                </a:r>
                <a14:m>
                  <m:oMath xmlns:m="http://schemas.openxmlformats.org/officeDocument/2006/math">
                    <m:r>
                      <a:rPr lang="en-US" sz="1900">
                        <a:latin typeface="Cambria Math" panose="02040503050406030204" pitchFamily="18" charset="0"/>
                      </a:rPr>
                      <m:t>33</m:t>
                    </m:r>
                    <m:r>
                      <a:rPr lang="en-US" sz="1900">
                        <a:latin typeface="Cambria Math" panose="02040503050406030204" pitchFamily="18" charset="0"/>
                      </a:rPr>
                      <m:t>.</m:t>
                    </m:r>
                    <m:r>
                      <a:rPr lang="en-US" sz="1900">
                        <a:latin typeface="Cambria Math" panose="02040503050406030204" pitchFamily="18" charset="0"/>
                      </a:rPr>
                      <m:t>54</m:t>
                    </m:r>
                    <m:r>
                      <a:rPr lang="en-US" sz="1900">
                        <a:latin typeface="Cambria Math" panose="02040503050406030204" pitchFamily="18" charset="0"/>
                      </a:rPr>
                      <m:t>%</m:t>
                    </m:r>
                  </m:oMath>
                </a14:m>
                <a:r>
                  <a:rPr lang="en-US" sz="1900" dirty="0"/>
                  <a:t>.</a:t>
                </a:r>
              </a:p>
            </p:txBody>
          </p:sp>
        </mc:Choice>
        <mc:Fallback xmlns="">
          <p:sp>
            <p:nvSpPr>
              <p:cNvPr id="7" name="TextBox 6">
                <a:extLst>
                  <a:ext uri="{FF2B5EF4-FFF2-40B4-BE49-F238E27FC236}">
                    <a16:creationId xmlns:a16="http://schemas.microsoft.com/office/drawing/2014/main" id="{0728DB80-4AAF-5D69-5997-4FBE77F9C474}"/>
                  </a:ext>
                </a:extLst>
              </p:cNvPr>
              <p:cNvSpPr txBox="1">
                <a:spLocks noRot="1" noChangeAspect="1" noMove="1" noResize="1" noEditPoints="1" noAdjustHandles="1" noChangeArrowheads="1" noChangeShapeType="1" noTextEdit="1"/>
              </p:cNvSpPr>
              <p:nvPr/>
            </p:nvSpPr>
            <p:spPr>
              <a:xfrm>
                <a:off x="484094" y="4974104"/>
                <a:ext cx="8202706" cy="969496"/>
              </a:xfrm>
              <a:prstGeom prst="rect">
                <a:avLst/>
              </a:prstGeom>
              <a:blipFill>
                <a:blip r:embed="rId5"/>
                <a:stretch>
                  <a:fillRect t="-3145" r="-669" b="-10063"/>
                </a:stretch>
              </a:blipFill>
            </p:spPr>
            <p:txBody>
              <a:bodyPr/>
              <a:lstStyle/>
              <a:p>
                <a:r>
                  <a:rPr lang="en-IN">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Calculating Conditional Probability</a:t>
            </a:r>
            <a:r>
              <a:rPr lang="en-US" dirty="0"/>
              <a:t>—Slide 6</a:t>
            </a:r>
            <a:endParaRPr dirty="0"/>
          </a:p>
        </p:txBody>
      </p:sp>
      <p:sp>
        <p:nvSpPr>
          <p:cNvPr id="3" name="Text Placeholder 2"/>
          <p:cNvSpPr>
            <a:spLocks noGrp="1"/>
          </p:cNvSpPr>
          <p:nvPr>
            <p:ph type="body" sz="quarter" idx="10"/>
          </p:nvPr>
        </p:nvSpPr>
        <p:spPr/>
        <p:txBody>
          <a:bodyPr>
            <a:normAutofit/>
          </a:bodyPr>
          <a:lstStyle/>
          <a:p>
            <a:pPr marL="538163" indent="-538163" algn="just">
              <a:defRPr sz="2800"/>
            </a:pPr>
            <a:r>
              <a:rPr lang="en-US" sz="1800" dirty="0"/>
              <a:t>d.​	This final conditional probability requires us to consider only the column of responses from students who did not use the financial aid office.</a:t>
            </a:r>
          </a:p>
          <a:p>
            <a:pPr algn="just">
              <a:defRPr sz="2800"/>
            </a:pPr>
            <a:endParaRPr lang="en-US" sz="1000" dirty="0"/>
          </a:p>
          <a:p>
            <a:pPr algn="just">
              <a:defRPr sz="2800"/>
            </a:pPr>
            <a:endParaRPr lang="en-US" sz="1000" dirty="0"/>
          </a:p>
          <a:p>
            <a:pPr algn="just">
              <a:defRPr sz="2800"/>
            </a:pPr>
            <a:endParaRPr lang="en-US" sz="1000" dirty="0"/>
          </a:p>
          <a:p>
            <a:pPr algn="just">
              <a:defRPr sz="2800"/>
            </a:pPr>
            <a:endParaRPr lang="en-US" sz="1000" dirty="0"/>
          </a:p>
          <a:p>
            <a:pPr algn="just">
              <a:defRPr sz="2800"/>
            </a:pPr>
            <a:endParaRPr lang="en-US" sz="1000" dirty="0"/>
          </a:p>
          <a:p>
            <a:pPr marL="457200" lvl="1" indent="0" algn="just">
              <a:buNone/>
            </a:pPr>
            <a:endParaRPr lang="en-US" sz="1000" dirty="0"/>
          </a:p>
          <a:p>
            <a:pPr algn="just"/>
            <a:br>
              <a:rPr lang="ar-AE" sz="1800" dirty="0">
                <a:latin typeface="Cambria Math" panose="02040503050406030204" pitchFamily="18" charset="0"/>
              </a:rPr>
            </a:br>
            <a:endParaRPr lang="en-US" sz="1800" dirty="0">
              <a:latin typeface="Cambria Math" panose="02040503050406030204" pitchFamily="18" charset="0"/>
            </a:endParaRPr>
          </a:p>
          <a:p>
            <a:pPr algn="just"/>
            <a:endParaRPr lang="en-US" sz="1800" dirty="0">
              <a:latin typeface="Cambria Math" panose="02040503050406030204" pitchFamily="18" charset="0"/>
            </a:endParaRPr>
          </a:p>
          <a:p>
            <a:pPr algn="just"/>
            <a:endParaRPr lang="ar-AE" sz="1000" dirty="0"/>
          </a:p>
        </p:txBody>
      </p:sp>
      <p:graphicFrame>
        <p:nvGraphicFramePr>
          <p:cNvPr id="6" name="Object 5" descr="Student Who Did Not Use the Financial Aid Office equals 13 plus 24 plus eight plus three plus nineteen equal to 67">
            <a:extLst>
              <a:ext uri="{FF2B5EF4-FFF2-40B4-BE49-F238E27FC236}">
                <a16:creationId xmlns:a16="http://schemas.microsoft.com/office/drawing/2014/main" id="{E002E37A-203A-4193-84FB-319F9E1252F9}"/>
              </a:ext>
            </a:extLst>
          </p:cNvPr>
          <p:cNvGraphicFramePr>
            <a:graphicFrameLocks noChangeAspect="1"/>
          </p:cNvGraphicFramePr>
          <p:nvPr>
            <p:extLst>
              <p:ext uri="{D42A27DB-BD31-4B8C-83A1-F6EECF244321}">
                <p14:modId xmlns:p14="http://schemas.microsoft.com/office/powerpoint/2010/main" val="2406772899"/>
              </p:ext>
            </p:extLst>
          </p:nvPr>
        </p:nvGraphicFramePr>
        <p:xfrm>
          <a:off x="2000250" y="1771943"/>
          <a:ext cx="5143500" cy="571500"/>
        </p:xfrm>
        <a:graphic>
          <a:graphicData uri="http://schemas.openxmlformats.org/presentationml/2006/ole">
            <mc:AlternateContent xmlns:mc="http://schemas.openxmlformats.org/markup-compatibility/2006">
              <mc:Choice xmlns:v="urn:schemas-microsoft-com:vml" Requires="v">
                <p:oleObj name="Equation" r:id="rId2" imgW="5143320" imgH="571320" progId="Equation.DSMT4">
                  <p:embed/>
                </p:oleObj>
              </mc:Choice>
              <mc:Fallback>
                <p:oleObj name="Equation" r:id="rId2" imgW="5143320" imgH="571320" progId="Equation.DSMT4">
                  <p:embed/>
                  <p:pic>
                    <p:nvPicPr>
                      <p:cNvPr id="0" name=""/>
                      <p:cNvPicPr/>
                      <p:nvPr/>
                    </p:nvPicPr>
                    <p:blipFill>
                      <a:blip r:embed="rId3"/>
                      <a:stretch>
                        <a:fillRect/>
                      </a:stretch>
                    </p:blipFill>
                    <p:spPr>
                      <a:xfrm>
                        <a:off x="2000250" y="1771943"/>
                        <a:ext cx="5143500" cy="571500"/>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F5E4001C-ADB9-6C03-09F5-5BB1F711B0B3}"/>
              </a:ext>
            </a:extLst>
          </p:cNvPr>
          <p:cNvSpPr txBox="1"/>
          <p:nvPr/>
        </p:nvSpPr>
        <p:spPr>
          <a:xfrm>
            <a:off x="609600" y="2543324"/>
            <a:ext cx="8077200" cy="969496"/>
          </a:xfrm>
          <a:prstGeom prst="rect">
            <a:avLst/>
          </a:prstGeom>
          <a:noFill/>
        </p:spPr>
        <p:txBody>
          <a:bodyPr wrap="square">
            <a:spAutoFit/>
          </a:bodyPr>
          <a:lstStyle/>
          <a:p>
            <a:pPr marL="457200" lvl="1" indent="0" algn="just">
              <a:buNone/>
            </a:pPr>
            <a:r>
              <a:rPr lang="en-US" sz="1900" dirty="0"/>
              <a:t>Of these </a:t>
            </a:r>
            <a:r>
              <a:rPr lang="en-US" sz="1900" dirty="0">
                <a:latin typeface="Cambria Math"/>
              </a:rPr>
              <a:t>67</a:t>
            </a:r>
            <a:r>
              <a:rPr lang="en-US" sz="1900" dirty="0"/>
              <a:t> responses, </a:t>
            </a:r>
            <a:r>
              <a:rPr lang="en-US" sz="1900" dirty="0">
                <a:latin typeface="Cambria Math"/>
              </a:rPr>
              <a:t>19</a:t>
            </a:r>
            <a:r>
              <a:rPr lang="en-US" sz="1900" dirty="0"/>
              <a:t> of them were from graduate students. Thus, the probability that we randomly chose the response of a graduate student given that they did not use the financial aid office is calculated as follows.</a:t>
            </a:r>
          </a:p>
        </p:txBody>
      </p:sp>
      <p:graphicFrame>
        <p:nvGraphicFramePr>
          <p:cNvPr id="4" name="Object 3" descr="P of Graduate Student Did Not Use Financial Aid Office equals 19 divided by 67 approximately equal to 0.2836">
            <a:extLst>
              <a:ext uri="{FF2B5EF4-FFF2-40B4-BE49-F238E27FC236}">
                <a16:creationId xmlns:a16="http://schemas.microsoft.com/office/drawing/2014/main" id="{7E9B9BB5-1652-4696-AD60-5089C8395BDA}"/>
              </a:ext>
            </a:extLst>
          </p:cNvPr>
          <p:cNvGraphicFramePr>
            <a:graphicFrameLocks noChangeAspect="1"/>
          </p:cNvGraphicFramePr>
          <p:nvPr>
            <p:extLst>
              <p:ext uri="{D42A27DB-BD31-4B8C-83A1-F6EECF244321}">
                <p14:modId xmlns:p14="http://schemas.microsoft.com/office/powerpoint/2010/main" val="2518388039"/>
              </p:ext>
            </p:extLst>
          </p:nvPr>
        </p:nvGraphicFramePr>
        <p:xfrm>
          <a:off x="1587500" y="3657600"/>
          <a:ext cx="5969000" cy="850900"/>
        </p:xfrm>
        <a:graphic>
          <a:graphicData uri="http://schemas.openxmlformats.org/presentationml/2006/ole">
            <mc:AlternateContent xmlns:mc="http://schemas.openxmlformats.org/markup-compatibility/2006">
              <mc:Choice xmlns:v="urn:schemas-microsoft-com:vml" Requires="v">
                <p:oleObj name="Equation" r:id="rId4" imgW="5968800" imgH="850680" progId="Equation.DSMT4">
                  <p:embed/>
                </p:oleObj>
              </mc:Choice>
              <mc:Fallback>
                <p:oleObj name="Equation" r:id="rId4" imgW="5968800" imgH="850680" progId="Equation.DSMT4">
                  <p:embed/>
                  <p:pic>
                    <p:nvPicPr>
                      <p:cNvPr id="0" name=""/>
                      <p:cNvPicPr/>
                      <p:nvPr/>
                    </p:nvPicPr>
                    <p:blipFill>
                      <a:blip r:embed="rId5"/>
                      <a:stretch>
                        <a:fillRect/>
                      </a:stretch>
                    </p:blipFill>
                    <p:spPr>
                      <a:xfrm>
                        <a:off x="1587500" y="3657600"/>
                        <a:ext cx="5969000" cy="8509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614D700-F73A-0FB0-156F-74AE8ACCB2AB}"/>
                  </a:ext>
                </a:extLst>
              </p:cNvPr>
              <p:cNvSpPr txBox="1"/>
              <p:nvPr/>
            </p:nvSpPr>
            <p:spPr>
              <a:xfrm>
                <a:off x="533400" y="4652262"/>
                <a:ext cx="8153400" cy="677108"/>
              </a:xfrm>
              <a:prstGeom prst="rect">
                <a:avLst/>
              </a:prstGeom>
              <a:noFill/>
            </p:spPr>
            <p:txBody>
              <a:bodyPr wrap="square">
                <a:spAutoFit/>
              </a:bodyPr>
              <a:lstStyle/>
              <a:p>
                <a:pPr marL="457200" lvl="1" indent="0" algn="just">
                  <a:buNone/>
                  <a:defRPr sz="2800"/>
                </a:pPr>
                <a:r>
                  <a:rPr lang="en-US" sz="1900" dirty="0"/>
                  <a:t>There is approximately a </a:t>
                </a:r>
                <a14:m>
                  <m:oMath xmlns:m="http://schemas.openxmlformats.org/officeDocument/2006/math">
                    <m:r>
                      <a:rPr lang="en-US" sz="1900">
                        <a:latin typeface="Cambria Math" panose="02040503050406030204" pitchFamily="18" charset="0"/>
                      </a:rPr>
                      <m:t>28</m:t>
                    </m:r>
                    <m:r>
                      <a:rPr lang="en-US" sz="1900">
                        <a:latin typeface="Cambria Math" panose="02040503050406030204" pitchFamily="18" charset="0"/>
                      </a:rPr>
                      <m:t>.</m:t>
                    </m:r>
                    <m:r>
                      <a:rPr lang="en-US" sz="1900">
                        <a:latin typeface="Cambria Math" panose="02040503050406030204" pitchFamily="18" charset="0"/>
                      </a:rPr>
                      <m:t>36</m:t>
                    </m:r>
                    <m:r>
                      <a:rPr lang="en-US" sz="1900">
                        <a:latin typeface="Cambria Math" panose="02040503050406030204" pitchFamily="18" charset="0"/>
                      </a:rPr>
                      <m:t>%</m:t>
                    </m:r>
                  </m:oMath>
                </a14:m>
                <a:r>
                  <a:rPr lang="en-US" sz="1900" dirty="0"/>
                  <a:t> chance of randomly choosing a response from a graduate student given that they did not use the financial aid office.</a:t>
                </a:r>
              </a:p>
            </p:txBody>
          </p:sp>
        </mc:Choice>
        <mc:Fallback xmlns="">
          <p:sp>
            <p:nvSpPr>
              <p:cNvPr id="7" name="TextBox 6">
                <a:extLst>
                  <a:ext uri="{FF2B5EF4-FFF2-40B4-BE49-F238E27FC236}">
                    <a16:creationId xmlns:a16="http://schemas.microsoft.com/office/drawing/2014/main" id="{7614D700-F73A-0FB0-156F-74AE8ACCB2AB}"/>
                  </a:ext>
                </a:extLst>
              </p:cNvPr>
              <p:cNvSpPr txBox="1">
                <a:spLocks noRot="1" noChangeAspect="1" noMove="1" noResize="1" noEditPoints="1" noAdjustHandles="1" noChangeArrowheads="1" noChangeShapeType="1" noTextEdit="1"/>
              </p:cNvSpPr>
              <p:nvPr/>
            </p:nvSpPr>
            <p:spPr>
              <a:xfrm>
                <a:off x="533400" y="4652262"/>
                <a:ext cx="8153400" cy="677108"/>
              </a:xfrm>
              <a:prstGeom prst="rect">
                <a:avLst/>
              </a:prstGeom>
              <a:blipFill>
                <a:blip r:embed="rId6"/>
                <a:stretch>
                  <a:fillRect t="-4505" r="-673" b="-15315"/>
                </a:stretch>
              </a:blipFill>
            </p:spPr>
            <p:txBody>
              <a:bodyPr/>
              <a:lstStyle/>
              <a:p>
                <a:r>
                  <a:rPr lang="en-IN">
                    <a:noFill/>
                  </a:rPr>
                  <a:t> </a:t>
                </a:r>
              </a:p>
            </p:txBody>
          </p:sp>
        </mc:Fallback>
      </mc:AlternateContent>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r>
              <a:rPr sz="2800"/>
              <a:t>Likely born in 1701 or 1702, Reverend Thomas Bayes was an English statistician, philosopher, and Presbyterian minister. He died before ever publishing what would become his most famous work.</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Bayes' Theorem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probability of event </a:t>
                </a:r>
                <a:r>
                  <a:rPr lang="en-US" sz="2800" i="1" dirty="0"/>
                  <a:t>A</a:t>
                </a:r>
                <a:r>
                  <a:rPr sz="2800" dirty="0"/>
                  <a:t> occurring given that event </a:t>
                </a:r>
                <a14:m>
                  <m:oMath xmlns:m="http://schemas.openxmlformats.org/officeDocument/2006/math">
                    <m:r>
                      <a:rPr>
                        <a:latin typeface="Cambria Math" panose="02040503050406030204" pitchFamily="18" charset="0"/>
                      </a:rPr>
                      <m:t>𝐵</m:t>
                    </m:r>
                  </m:oMath>
                </a14:m>
                <a:r>
                  <a:rPr sz="2800" dirty="0"/>
                  <a:t> occurred is calculated as follows.</a:t>
                </a:r>
                <a:endParaRPr lang="en-US" sz="2800" dirty="0"/>
              </a:p>
              <a:p>
                <a:pPr>
                  <a:defRPr sz="2800"/>
                </a:pPr>
                <a:endParaRPr sz="2800" dirty="0"/>
              </a:p>
              <a:p>
                <a:pPr algn="ctr">
                  <a:defRPr sz="2800"/>
                </a:pPr>
                <a:endParaRPr lang="en-US"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pic>
        <p:nvPicPr>
          <p:cNvPr id="7" name="Picture 6" descr="P of A given B equals P of B given A times P of A divided by P of B ">
            <a:extLst>
              <a:ext uri="{FF2B5EF4-FFF2-40B4-BE49-F238E27FC236}">
                <a16:creationId xmlns:a16="http://schemas.microsoft.com/office/drawing/2014/main" id="{7BBC1511-A883-A084-844C-203549B4F430}"/>
              </a:ext>
            </a:extLst>
          </p:cNvPr>
          <p:cNvPicPr>
            <a:picLocks noChangeAspect="1"/>
          </p:cNvPicPr>
          <p:nvPr/>
        </p:nvPicPr>
        <p:blipFill>
          <a:blip r:embed="rId3"/>
          <a:stretch>
            <a:fillRect/>
          </a:stretch>
        </p:blipFill>
        <p:spPr>
          <a:xfrm>
            <a:off x="2667000" y="2057400"/>
            <a:ext cx="3336480" cy="1008000"/>
          </a:xfrm>
          <a:prstGeom prst="rect">
            <a:avLst/>
          </a:prstGeom>
        </p:spPr>
      </p:pic>
      <p:sp>
        <p:nvSpPr>
          <p:cNvPr id="9" name="TextBox 8">
            <a:extLst>
              <a:ext uri="{FF2B5EF4-FFF2-40B4-BE49-F238E27FC236}">
                <a16:creationId xmlns:a16="http://schemas.microsoft.com/office/drawing/2014/main" id="{00D287BF-56DC-C884-6ECA-2A0AC05A3998}"/>
              </a:ext>
            </a:extLst>
          </p:cNvPr>
          <p:cNvSpPr txBox="1"/>
          <p:nvPr/>
        </p:nvSpPr>
        <p:spPr>
          <a:xfrm>
            <a:off x="488576" y="3065400"/>
            <a:ext cx="2514600" cy="523220"/>
          </a:xfrm>
          <a:prstGeom prst="rect">
            <a:avLst/>
          </a:prstGeom>
          <a:noFill/>
        </p:spPr>
        <p:txBody>
          <a:bodyPr wrap="square">
            <a:spAutoFit/>
          </a:bodyPr>
          <a:lstStyle/>
          <a:p>
            <a:pPr>
              <a:defRPr sz="2800"/>
            </a:pPr>
            <a:r>
              <a:rPr lang="en-IN" sz="2800" dirty="0">
                <a:solidFill>
                  <a:srgbClr val="000000"/>
                </a:solidFill>
              </a:rPr>
              <a:t>Here, </a:t>
            </a:r>
            <a:r>
              <a:rPr lang="en-IN" sz="2800" i="1" dirty="0">
                <a:solidFill>
                  <a:srgbClr val="000000"/>
                </a:solidFill>
              </a:rPr>
              <a:t>P</a:t>
            </a:r>
            <a:r>
              <a:rPr lang="en-IN" sz="2800" dirty="0">
                <a:solidFill>
                  <a:srgbClr val="000000"/>
                </a:solidFill>
              </a:rPr>
              <a:t>(</a:t>
            </a:r>
            <a:r>
              <a:rPr lang="en-IN" sz="2800" i="1" dirty="0">
                <a:solidFill>
                  <a:srgbClr val="000000"/>
                </a:solidFill>
              </a:rPr>
              <a:t>B</a:t>
            </a:r>
            <a:r>
              <a:rPr lang="en-IN" sz="2800" dirty="0">
                <a:solidFill>
                  <a:srgbClr val="000000"/>
                </a:solidFill>
              </a:rPr>
              <a:t>) ≠ 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 Calculating Probability Using Bayes' Theorem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70000" lnSpcReduction="20000"/>
              </a:bodyPr>
              <a:lstStyle/>
              <a:p>
                <a:pPr algn="just">
                  <a:defRPr sz="2800"/>
                </a:pPr>
                <a:r>
                  <a:rPr sz="2800" dirty="0"/>
                  <a:t>According to statistics from SEER, men have a </a:t>
                </a:r>
                <a:r>
                  <a:rPr sz="2800" dirty="0">
                    <a:latin typeface="Cambria Math"/>
                  </a:rPr>
                  <a:t>1</a:t>
                </a:r>
                <a:r>
                  <a:rPr sz="2800" dirty="0"/>
                  <a:t> in </a:t>
                </a:r>
                <a:r>
                  <a:rPr sz="2800" dirty="0">
                    <a:latin typeface="Cambria Math"/>
                  </a:rPr>
                  <a:t>8</a:t>
                </a:r>
                <a:r>
                  <a:rPr sz="2800" dirty="0"/>
                  <a:t> (or about </a:t>
                </a:r>
                <a14:m>
                  <m:oMath xmlns:m="http://schemas.openxmlformats.org/officeDocument/2006/math">
                    <m:r>
                      <a:rPr b="0" i="1">
                        <a:latin typeface="Cambria Math" panose="02040503050406030204" pitchFamily="18" charset="0"/>
                      </a:rPr>
                      <m:t>12</m:t>
                    </m:r>
                    <m:r>
                      <a:rPr b="0">
                        <a:latin typeface="Cambria Math" panose="02040503050406030204" pitchFamily="18" charset="0"/>
                      </a:rPr>
                      <m:t>.</m:t>
                    </m:r>
                    <m:r>
                      <a:rPr b="0" i="1">
                        <a:latin typeface="Cambria Math" panose="02040503050406030204" pitchFamily="18" charset="0"/>
                      </a:rPr>
                      <m:t>5</m:t>
                    </m:r>
                    <m:r>
                      <a:rPr b="0">
                        <a:latin typeface="Cambria Math" panose="02040503050406030204" pitchFamily="18" charset="0"/>
                      </a:rPr>
                      <m:t>%</m:t>
                    </m:r>
                  </m:oMath>
                </a14:m>
                <a:r>
                  <a:rPr sz="2800" dirty="0"/>
                  <a:t>) chance of developing prostate cancer. A PSA test is used to detect prostate cancer and can give either a positive or negative result. Studies have shown that of those men who have developed prostate cancer, </a:t>
                </a:r>
                <a14:m>
                  <m:oMath xmlns:m="http://schemas.openxmlformats.org/officeDocument/2006/math">
                    <m:r>
                      <a:rPr b="0" i="1">
                        <a:latin typeface="Cambria Math" panose="02040503050406030204" pitchFamily="18" charset="0"/>
                      </a:rPr>
                      <m:t>15</m:t>
                    </m:r>
                    <m:r>
                      <a:rPr b="0">
                        <a:latin typeface="Cambria Math" panose="02040503050406030204" pitchFamily="18" charset="0"/>
                      </a:rPr>
                      <m:t>%</m:t>
                    </m:r>
                  </m:oMath>
                </a14:m>
                <a:r>
                  <a:rPr sz="2800" dirty="0"/>
                  <a:t> receive a negative PSA test result. Studies also show that </a:t>
                </a:r>
                <a14:m>
                  <m:oMath xmlns:m="http://schemas.openxmlformats.org/officeDocument/2006/math">
                    <m:r>
                      <a:rPr b="0" i="1">
                        <a:latin typeface="Cambria Math" panose="02040503050406030204" pitchFamily="18" charset="0"/>
                      </a:rPr>
                      <m:t>58</m:t>
                    </m:r>
                    <m:r>
                      <a:rPr b="0">
                        <a:latin typeface="Cambria Math" panose="02040503050406030204" pitchFamily="18" charset="0"/>
                      </a:rPr>
                      <m:t>.</m:t>
                    </m:r>
                    <m:r>
                      <a:rPr b="0" i="1">
                        <a:latin typeface="Cambria Math" panose="02040503050406030204" pitchFamily="18" charset="0"/>
                      </a:rPr>
                      <m:t>5</m:t>
                    </m:r>
                    <m:r>
                      <a:rPr b="0">
                        <a:latin typeface="Cambria Math" panose="02040503050406030204" pitchFamily="18" charset="0"/>
                      </a:rPr>
                      <m:t>%</m:t>
                    </m:r>
                  </m:oMath>
                </a14:m>
                <a:r>
                  <a:rPr sz="2800" dirty="0"/>
                  <a:t> of all men receive a positive PSA test. Based on these statistics, calculate the probability that a man who has a positive PSA test result actually has prostate cancer. Use parts a. through d. as an aid to determining this value in part e.</a:t>
                </a:r>
                <a:endParaRPr lang="en-US" sz="2800" dirty="0"/>
              </a:p>
              <a:p>
                <a:pPr>
                  <a:defRPr sz="2800"/>
                </a:pPr>
                <a:endParaRPr sz="1400" dirty="0"/>
              </a:p>
              <a:p>
                <a:pPr marL="538163" indent="-538163">
                  <a:defRPr sz="2800"/>
                </a:pPr>
                <a:r>
                  <a:rPr lang="en-US" dirty="0"/>
                  <a:t>a.</a:t>
                </a:r>
                <a:r>
                  <a:rPr dirty="0"/>
                  <a:t>​</a:t>
                </a:r>
                <a:r>
                  <a:rPr lang="en-US" dirty="0"/>
                  <a:t>	</a:t>
                </a:r>
                <a:r>
                  <a:rPr sz="2800" dirty="0"/>
                  <a:t>What is the probability that a man develops prostate cancer?</a:t>
                </a:r>
              </a:p>
              <a:p>
                <a:pPr marL="538163" indent="-538163">
                  <a:defRPr sz="2800"/>
                </a:pPr>
                <a:r>
                  <a:rPr lang="en-US" dirty="0"/>
                  <a:t>b.</a:t>
                </a:r>
                <a:r>
                  <a:rPr dirty="0"/>
                  <a:t>​</a:t>
                </a:r>
                <a:r>
                  <a:rPr lang="en-US" dirty="0"/>
                  <a:t>	</a:t>
                </a:r>
                <a:r>
                  <a:rPr sz="2800" dirty="0"/>
                  <a:t>What is the probability that a man with prostate cancer has a negative PSA test?</a:t>
                </a:r>
              </a:p>
              <a:p>
                <a:pPr marL="538163" indent="-538163">
                  <a:defRPr sz="2800"/>
                </a:pPr>
                <a:r>
                  <a:rPr lang="en-US" dirty="0"/>
                  <a:t>c.	</a:t>
                </a:r>
                <a:r>
                  <a:rPr dirty="0"/>
                  <a:t>​</a:t>
                </a:r>
                <a:r>
                  <a:rPr sz="2800" dirty="0"/>
                  <a:t>What is the probability that a man with prostate cancer has a positive PSA test?</a:t>
                </a:r>
              </a:p>
              <a:p>
                <a:pPr marL="538163" indent="-538163">
                  <a:defRPr sz="2800"/>
                </a:pPr>
                <a:r>
                  <a:rPr lang="en-US" dirty="0"/>
                  <a:t>d.	</a:t>
                </a:r>
                <a:r>
                  <a:rPr dirty="0"/>
                  <a:t>​</a:t>
                </a:r>
                <a:r>
                  <a:rPr sz="2800" dirty="0"/>
                  <a:t>What is the probability that a man has prostate cancer and a positive PSA test?</a:t>
                </a:r>
              </a:p>
              <a:p>
                <a:pPr marL="538163" indent="-538163">
                  <a:defRPr sz="2800"/>
                </a:pPr>
                <a:r>
                  <a:rPr lang="en-US" dirty="0"/>
                  <a:t>e.	</a:t>
                </a:r>
                <a:r>
                  <a:rPr dirty="0"/>
                  <a:t>​</a:t>
                </a:r>
                <a:r>
                  <a:rPr sz="2800" dirty="0"/>
                  <a:t>What is the probability that a man with a positive PSA test has prostate cancer?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2086" r="-741"/>
                </a:stretch>
              </a:blipFill>
            </p:spPr>
            <p:txBody>
              <a:bodyPr/>
              <a:lstStyle/>
              <a:p>
                <a:r>
                  <a:rPr lang="en-IN">
                    <a:noFill/>
                  </a:rPr>
                  <a:t> </a:t>
                </a:r>
              </a:p>
            </p:txBody>
          </p:sp>
        </mc:Fallback>
      </mc:AlternateContent>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Calculating Probability Using Bayes' Theorem</a:t>
            </a:r>
            <a:r>
              <a:rPr lang="en-US" dirty="0"/>
              <a:t>—Slide 2</a:t>
            </a:r>
            <a:endParaRPr dirty="0"/>
          </a:p>
        </p:txBody>
      </p:sp>
      <p:sp>
        <p:nvSpPr>
          <p:cNvPr id="3" name="Text Placeholder 2"/>
          <p:cNvSpPr>
            <a:spLocks noGrp="1"/>
          </p:cNvSpPr>
          <p:nvPr>
            <p:ph type="body" sz="quarter" idx="10"/>
          </p:nvPr>
        </p:nvSpPr>
        <p:spPr/>
        <p:txBody>
          <a:bodyPr>
            <a:noAutofit/>
          </a:bodyPr>
          <a:lstStyle/>
          <a:p>
            <a:r>
              <a:rPr sz="2200" b="1" dirty="0"/>
              <a:t>Solution</a:t>
            </a:r>
          </a:p>
          <a:p>
            <a:pPr marL="538163" indent="-538163" algn="just">
              <a:defRPr sz="2800"/>
            </a:pPr>
            <a:r>
              <a:rPr lang="en-US" sz="2200" dirty="0"/>
              <a:t>a.</a:t>
            </a:r>
            <a:r>
              <a:rPr sz="2200" dirty="0"/>
              <a:t>​</a:t>
            </a:r>
            <a:r>
              <a:rPr lang="en-US" sz="2200" dirty="0"/>
              <a:t>	</a:t>
            </a:r>
            <a:r>
              <a:rPr sz="2200" dirty="0"/>
              <a:t>We are asked to calculate the probability that a man develops prostate cancer. We are actually told this probability in the information given.</a:t>
            </a:r>
            <a:endParaRPr lang="en-US" sz="2200" dirty="0"/>
          </a:p>
          <a:p>
            <a:pPr marL="538163" indent="-538163" algn="just">
              <a:defRPr sz="2800"/>
            </a:pPr>
            <a:endParaRPr lang="en-US" sz="2200" dirty="0"/>
          </a:p>
          <a:p>
            <a:pPr marL="538163" indent="-538163" algn="just">
              <a:defRPr sz="2800"/>
            </a:pPr>
            <a:endParaRPr lang="en-US" sz="2200" dirty="0"/>
          </a:p>
          <a:p>
            <a:pPr>
              <a:defRPr sz="2800"/>
            </a:pPr>
            <a:endParaRPr lang="en-IN" sz="2200" dirty="0"/>
          </a:p>
          <a:p>
            <a:pPr>
              <a:defRPr sz="2800"/>
            </a:pPr>
            <a:endParaRPr lang="en-IN" sz="2200" dirty="0"/>
          </a:p>
          <a:p>
            <a:pPr>
              <a:defRPr sz="2800"/>
            </a:pPr>
            <a:endParaRPr lang="en-IN" sz="2200" dirty="0"/>
          </a:p>
          <a:p>
            <a:pPr>
              <a:defRPr sz="2800"/>
            </a:pPr>
            <a:endParaRPr lang="en-IN" sz="2200" dirty="0"/>
          </a:p>
          <a:p>
            <a:pPr>
              <a:defRPr sz="2800"/>
            </a:pPr>
            <a:endParaRPr lang="en-IN" sz="2200" dirty="0"/>
          </a:p>
          <a:p>
            <a:pPr algn="ctr">
              <a:defRPr sz="2800"/>
            </a:pPr>
            <a:endParaRPr lang="en-US" sz="2200" dirty="0"/>
          </a:p>
          <a:p>
            <a:pPr algn="ctr">
              <a:defRPr sz="2800"/>
            </a:pPr>
            <a:endParaRPr lang="en-US" sz="2200" dirty="0"/>
          </a:p>
          <a:p>
            <a:pPr algn="ctr">
              <a:defRPr sz="2800"/>
            </a:pPr>
            <a:endParaRPr lang="ar-AE" sz="2200" dirty="0"/>
          </a:p>
        </p:txBody>
      </p:sp>
      <p:pic>
        <p:nvPicPr>
          <p:cNvPr id="6" name="Picture 5" descr="P of Prostate Cancer equals 1 divided by 8 equals 0.125">
            <a:extLst>
              <a:ext uri="{FF2B5EF4-FFF2-40B4-BE49-F238E27FC236}">
                <a16:creationId xmlns:a16="http://schemas.microsoft.com/office/drawing/2014/main" id="{05ABDAB8-EC36-3A0E-FCB3-A3D135756D9A}"/>
              </a:ext>
            </a:extLst>
          </p:cNvPr>
          <p:cNvPicPr>
            <a:picLocks noChangeAspect="1"/>
          </p:cNvPicPr>
          <p:nvPr/>
        </p:nvPicPr>
        <p:blipFill>
          <a:blip r:embed="rId2"/>
          <a:stretch>
            <a:fillRect/>
          </a:stretch>
        </p:blipFill>
        <p:spPr>
          <a:xfrm>
            <a:off x="2895600" y="2516400"/>
            <a:ext cx="3560098" cy="684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5C2A0C2B-E9BE-558B-F79F-A0BCDE658C08}"/>
                  </a:ext>
                </a:extLst>
              </p:cNvPr>
              <p:cNvSpPr txBox="1"/>
              <p:nvPr/>
            </p:nvSpPr>
            <p:spPr>
              <a:xfrm>
                <a:off x="475128" y="3200400"/>
                <a:ext cx="8211671" cy="1785104"/>
              </a:xfrm>
              <a:prstGeom prst="rect">
                <a:avLst/>
              </a:prstGeom>
              <a:noFill/>
            </p:spPr>
            <p:txBody>
              <a:bodyPr wrap="square">
                <a:spAutoFit/>
              </a:bodyPr>
              <a:lstStyle/>
              <a:p>
                <a:pPr marL="538163" indent="-538163" algn="just">
                  <a:defRPr sz="2800"/>
                </a:pPr>
                <a:r>
                  <a:rPr lang="en-IN" sz="2200" dirty="0"/>
                  <a:t>b.​	This time we are asked about the probability that a man with prostate cancer has a negative PSA test; that is, the probability of a negative test given that a man has prostate cancer, written </a:t>
                </a:r>
                <a14:m>
                  <m:oMath xmlns:m="http://schemas.openxmlformats.org/officeDocument/2006/math">
                    <m:r>
                      <a:rPr lang="en-IN" sz="2200">
                        <a:latin typeface="Cambria Math" panose="02040503050406030204" pitchFamily="18" charset="0"/>
                      </a:rPr>
                      <m:t>𝑃</m:t>
                    </m:r>
                    <m:r>
                      <a:rPr lang="en-IN" sz="2200">
                        <a:latin typeface="Cambria Math" panose="02040503050406030204" pitchFamily="18" charset="0"/>
                      </a:rPr>
                      <m:t>⁡</m:t>
                    </m:r>
                    <m:d>
                      <m:dPr>
                        <m:ctrlPr>
                          <a:rPr lang="ar-AE" sz="2200" i="1">
                            <a:latin typeface="Cambria Math" panose="02040503050406030204" pitchFamily="18" charset="0"/>
                          </a:rPr>
                        </m:ctrlPr>
                      </m:dPr>
                      <m:e>
                        <m:r>
                          <m:rPr>
                            <m:nor/>
                          </m:rPr>
                          <a:rPr lang="en-IN" sz="2200"/>
                          <m:t>Negative</m:t>
                        </m:r>
                        <m:r>
                          <m:rPr>
                            <m:nor/>
                          </m:rPr>
                          <a:rPr lang="en-US" sz="2200" b="0" i="0" smtClean="0"/>
                          <m:t>|</m:t>
                        </m:r>
                        <m:r>
                          <m:rPr>
                            <m:nor/>
                          </m:rPr>
                          <a:rPr lang="en-IN" sz="2200"/>
                          <m:t>Cancer</m:t>
                        </m:r>
                      </m:e>
                    </m:d>
                  </m:oMath>
                </a14:m>
                <a:r>
                  <a:rPr lang="ar-AE" sz="2200" dirty="0"/>
                  <a:t>.</a:t>
                </a:r>
                <a:r>
                  <a:rPr lang="en-US" sz="2200" dirty="0"/>
                  <a:t> O</a:t>
                </a:r>
                <a:r>
                  <a:rPr lang="en-IN" sz="2200" dirty="0" err="1"/>
                  <a:t>nce</a:t>
                </a:r>
                <a:r>
                  <a:rPr lang="en-IN" sz="2200" dirty="0"/>
                  <a:t> again, we do not need to calculate this because this information is given.</a:t>
                </a:r>
              </a:p>
            </p:txBody>
          </p:sp>
        </mc:Choice>
        <mc:Fallback xmlns="">
          <p:sp>
            <p:nvSpPr>
              <p:cNvPr id="8" name="TextBox 7">
                <a:extLst>
                  <a:ext uri="{FF2B5EF4-FFF2-40B4-BE49-F238E27FC236}">
                    <a16:creationId xmlns:a16="http://schemas.microsoft.com/office/drawing/2014/main" id="{5C2A0C2B-E9BE-558B-F79F-A0BCDE658C08}"/>
                  </a:ext>
                </a:extLst>
              </p:cNvPr>
              <p:cNvSpPr txBox="1">
                <a:spLocks noRot="1" noChangeAspect="1" noMove="1" noResize="1" noEditPoints="1" noAdjustHandles="1" noChangeArrowheads="1" noChangeShapeType="1" noTextEdit="1"/>
              </p:cNvSpPr>
              <p:nvPr/>
            </p:nvSpPr>
            <p:spPr>
              <a:xfrm>
                <a:off x="475128" y="3200400"/>
                <a:ext cx="8211671" cy="1785104"/>
              </a:xfrm>
              <a:prstGeom prst="rect">
                <a:avLst/>
              </a:prstGeom>
              <a:blipFill>
                <a:blip r:embed="rId3"/>
                <a:stretch>
                  <a:fillRect l="-965" t="-2389" r="-965" b="-5802"/>
                </a:stretch>
              </a:blipFill>
            </p:spPr>
            <p:txBody>
              <a:bodyPr/>
              <a:lstStyle/>
              <a:p>
                <a:r>
                  <a:rPr lang="en-IN">
                    <a:noFill/>
                  </a:rPr>
                  <a:t> </a:t>
                </a:r>
              </a:p>
            </p:txBody>
          </p:sp>
        </mc:Fallback>
      </mc:AlternateContent>
      <p:pic>
        <p:nvPicPr>
          <p:cNvPr id="11" name="Picture 10" descr="P of Negative Prostate Cancer equals 15 percent equals 0.15">
            <a:extLst>
              <a:ext uri="{FF2B5EF4-FFF2-40B4-BE49-F238E27FC236}">
                <a16:creationId xmlns:a16="http://schemas.microsoft.com/office/drawing/2014/main" id="{55893291-BCA3-98F2-FECC-9BBF3E05396E}"/>
              </a:ext>
            </a:extLst>
          </p:cNvPr>
          <p:cNvPicPr>
            <a:picLocks noChangeAspect="1"/>
          </p:cNvPicPr>
          <p:nvPr/>
        </p:nvPicPr>
        <p:blipFill>
          <a:blip r:embed="rId4"/>
          <a:stretch>
            <a:fillRect/>
          </a:stretch>
        </p:blipFill>
        <p:spPr>
          <a:xfrm>
            <a:off x="2079241" y="5202773"/>
            <a:ext cx="5192816" cy="4320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DE51C-FEDC-E60E-288F-7EF0E476C8DA}"/>
              </a:ext>
            </a:extLst>
          </p:cNvPr>
          <p:cNvSpPr>
            <a:spLocks noGrp="1"/>
          </p:cNvSpPr>
          <p:nvPr>
            <p:ph type="title"/>
          </p:nvPr>
        </p:nvSpPr>
        <p:spPr/>
        <p:txBody>
          <a:bodyPr/>
          <a:lstStyle/>
          <a:p>
            <a:r>
              <a:rPr lang="en-US" dirty="0"/>
              <a:t>Example 11: Calculating Probability Using Bayes' Theorem—Slide 3</a:t>
            </a:r>
            <a:endParaRPr lang="en-IN" dirty="0"/>
          </a:p>
        </p:txBody>
      </p:sp>
      <p:sp>
        <p:nvSpPr>
          <p:cNvPr id="4" name="Text Placeholder 2">
            <a:extLst>
              <a:ext uri="{FF2B5EF4-FFF2-40B4-BE49-F238E27FC236}">
                <a16:creationId xmlns:a16="http://schemas.microsoft.com/office/drawing/2014/main" id="{58364F4A-F53A-C011-5DB9-04BE2AB095C2}"/>
              </a:ext>
            </a:extLst>
          </p:cNvPr>
          <p:cNvSpPr>
            <a:spLocks noGrp="1"/>
          </p:cNvSpPr>
          <p:nvPr>
            <p:ph type="body" sz="quarter" idx="10"/>
          </p:nvPr>
        </p:nvSpPr>
        <p:spPr>
          <a:xfrm>
            <a:off x="457200" y="1029287"/>
            <a:ext cx="8229600" cy="4967067"/>
          </a:xfrm>
        </p:spPr>
        <p:txBody>
          <a:bodyPr>
            <a:normAutofit/>
          </a:bodyPr>
          <a:lstStyle/>
          <a:p>
            <a:pPr marL="538163" indent="-538163" algn="just">
              <a:defRPr sz="2800"/>
            </a:pPr>
            <a:r>
              <a:rPr lang="en-US" sz="2000" dirty="0"/>
              <a:t>c.	Here, we want to know the probability of a positive test, given that a man has cancer; that is,		 </a:t>
            </a:r>
          </a:p>
          <a:p>
            <a:pPr marL="538163" indent="-538163" algn="just">
              <a:defRPr sz="2800"/>
            </a:pPr>
            <a:r>
              <a:rPr lang="en-US" sz="2000" dirty="0"/>
              <a:t>	</a:t>
            </a:r>
          </a:p>
          <a:p>
            <a:pPr marL="538163" indent="-538163" algn="just">
              <a:defRPr sz="2800"/>
            </a:pPr>
            <a:endParaRPr lang="en-US" sz="1100" dirty="0"/>
          </a:p>
          <a:p>
            <a:pPr marL="538163" indent="-538163" algn="just">
              <a:defRPr sz="2800"/>
            </a:pPr>
            <a:endParaRPr lang="en-US" sz="1100" dirty="0"/>
          </a:p>
          <a:p>
            <a:pPr marL="538163" indent="-538163" algn="just">
              <a:defRPr sz="2800"/>
            </a:pPr>
            <a:endParaRPr lang="en-US" sz="1100" dirty="0"/>
          </a:p>
          <a:p>
            <a:pPr algn="ctr">
              <a:defRPr sz="2800"/>
            </a:pPr>
            <a:endParaRPr lang="en-US" sz="2000" dirty="0"/>
          </a:p>
          <a:p>
            <a:pPr algn="ctr">
              <a:defRPr sz="2800"/>
            </a:pPr>
            <a:endParaRPr lang="ar-AE" sz="2000" dirty="0"/>
          </a:p>
        </p:txBody>
      </p:sp>
      <p:pic>
        <p:nvPicPr>
          <p:cNvPr id="10" name="Picture 9" descr="P of Positive given Cancer ">
            <a:extLst>
              <a:ext uri="{FF2B5EF4-FFF2-40B4-BE49-F238E27FC236}">
                <a16:creationId xmlns:a16="http://schemas.microsoft.com/office/drawing/2014/main" id="{0A374B43-EEF3-A564-0B5B-3172340DF36A}"/>
              </a:ext>
            </a:extLst>
          </p:cNvPr>
          <p:cNvPicPr>
            <a:picLocks noChangeAspect="1"/>
          </p:cNvPicPr>
          <p:nvPr/>
        </p:nvPicPr>
        <p:blipFill>
          <a:blip r:embed="rId2"/>
          <a:stretch>
            <a:fillRect/>
          </a:stretch>
        </p:blipFill>
        <p:spPr>
          <a:xfrm>
            <a:off x="3581400" y="1371600"/>
            <a:ext cx="2064490" cy="360000"/>
          </a:xfrm>
          <a:prstGeom prst="rect">
            <a:avLst/>
          </a:prstGeom>
        </p:spPr>
      </p:pic>
      <p:sp>
        <p:nvSpPr>
          <p:cNvPr id="12" name="TextBox 11">
            <a:extLst>
              <a:ext uri="{FF2B5EF4-FFF2-40B4-BE49-F238E27FC236}">
                <a16:creationId xmlns:a16="http://schemas.microsoft.com/office/drawing/2014/main" id="{467DB1C5-D77F-3E96-3B49-5A8D3175D39F}"/>
              </a:ext>
            </a:extLst>
          </p:cNvPr>
          <p:cNvSpPr txBox="1"/>
          <p:nvPr/>
        </p:nvSpPr>
        <p:spPr>
          <a:xfrm>
            <a:off x="5636925" y="1295400"/>
            <a:ext cx="2895600" cy="400110"/>
          </a:xfrm>
          <a:prstGeom prst="rect">
            <a:avLst/>
          </a:prstGeom>
          <a:noFill/>
        </p:spPr>
        <p:txBody>
          <a:bodyPr wrap="square">
            <a:spAutoFit/>
          </a:bodyPr>
          <a:lstStyle/>
          <a:p>
            <a:r>
              <a:rPr lang="en-US" sz="2000" dirty="0"/>
              <a:t>Since the information we</a:t>
            </a:r>
            <a:endParaRPr lang="en-IN" sz="2000" dirty="0"/>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5B6C9607-02B3-47EA-02D7-2DB721C0B249}"/>
                  </a:ext>
                </a:extLst>
              </p:cNvPr>
              <p:cNvSpPr txBox="1"/>
              <p:nvPr/>
            </p:nvSpPr>
            <p:spPr>
              <a:xfrm>
                <a:off x="990600" y="1629940"/>
                <a:ext cx="7696200" cy="1015663"/>
              </a:xfrm>
              <a:prstGeom prst="rect">
                <a:avLst/>
              </a:prstGeom>
              <a:noFill/>
            </p:spPr>
            <p:txBody>
              <a:bodyPr wrap="square">
                <a:spAutoFit/>
              </a:bodyPr>
              <a:lstStyle/>
              <a:p>
                <a:pPr marL="538163" indent="-538163" algn="just">
                  <a:defRPr sz="2800"/>
                </a:pPr>
                <a:r>
                  <a:rPr lang="en-US" sz="2000" dirty="0"/>
                  <a:t>were given tells us that men with cancer have a negative PSA test </a:t>
                </a:r>
                <a14:m>
                  <m:oMath xmlns:m="http://schemas.openxmlformats.org/officeDocument/2006/math">
                    <m:r>
                      <a:rPr lang="en-US" sz="2000">
                        <a:latin typeface="Cambria Math" panose="02040503050406030204" pitchFamily="18" charset="0"/>
                      </a:rPr>
                      <m:t>15%</m:t>
                    </m:r>
                  </m:oMath>
                </a14:m>
                <a:endParaRPr lang="en-US" sz="2000" dirty="0"/>
              </a:p>
              <a:p>
                <a:pPr marL="538163" indent="-538163" algn="just">
                  <a:defRPr sz="2800"/>
                </a:pPr>
                <a:r>
                  <a:rPr lang="en-US" sz="2000" dirty="0"/>
                  <a:t>of the time, we can use the complement to find the probability of men</a:t>
                </a:r>
              </a:p>
              <a:p>
                <a:pPr marL="538163" indent="-538163" algn="just">
                  <a:defRPr sz="2800"/>
                </a:pPr>
                <a:r>
                  <a:rPr lang="en-US" sz="2000" dirty="0"/>
                  <a:t>with cancer having a positive test.</a:t>
                </a:r>
              </a:p>
            </p:txBody>
          </p:sp>
        </mc:Choice>
        <mc:Fallback xmlns="">
          <p:sp>
            <p:nvSpPr>
              <p:cNvPr id="14" name="TextBox 13">
                <a:extLst>
                  <a:ext uri="{FF2B5EF4-FFF2-40B4-BE49-F238E27FC236}">
                    <a16:creationId xmlns:a16="http://schemas.microsoft.com/office/drawing/2014/main" id="{5B6C9607-02B3-47EA-02D7-2DB721C0B249}"/>
                  </a:ext>
                </a:extLst>
              </p:cNvPr>
              <p:cNvSpPr txBox="1">
                <a:spLocks noRot="1" noChangeAspect="1" noMove="1" noResize="1" noEditPoints="1" noAdjustHandles="1" noChangeArrowheads="1" noChangeShapeType="1" noTextEdit="1"/>
              </p:cNvSpPr>
              <p:nvPr/>
            </p:nvSpPr>
            <p:spPr>
              <a:xfrm>
                <a:off x="990600" y="1629940"/>
                <a:ext cx="7696200" cy="1015663"/>
              </a:xfrm>
              <a:prstGeom prst="rect">
                <a:avLst/>
              </a:prstGeom>
              <a:blipFill>
                <a:blip r:embed="rId3"/>
                <a:stretch>
                  <a:fillRect l="-872" t="-2994" b="-9581"/>
                </a:stretch>
              </a:blipFill>
            </p:spPr>
            <p:txBody>
              <a:bodyPr/>
              <a:lstStyle/>
              <a:p>
                <a:r>
                  <a:rPr lang="en-IN">
                    <a:noFill/>
                  </a:rPr>
                  <a:t> </a:t>
                </a:r>
              </a:p>
            </p:txBody>
          </p:sp>
        </mc:Fallback>
      </mc:AlternateContent>
      <p:pic>
        <p:nvPicPr>
          <p:cNvPr id="17" name="Picture 16" descr="P of Positive Prostate Cancer equals 1 minus 0.15 equals 0.85">
            <a:extLst>
              <a:ext uri="{FF2B5EF4-FFF2-40B4-BE49-F238E27FC236}">
                <a16:creationId xmlns:a16="http://schemas.microsoft.com/office/drawing/2014/main" id="{6B99EFEB-D135-EB87-C6B7-9F5A7CFD8425}"/>
              </a:ext>
            </a:extLst>
          </p:cNvPr>
          <p:cNvPicPr>
            <a:picLocks noChangeAspect="1"/>
          </p:cNvPicPr>
          <p:nvPr/>
        </p:nvPicPr>
        <p:blipFill>
          <a:blip r:embed="rId4"/>
          <a:stretch>
            <a:fillRect/>
          </a:stretch>
        </p:blipFill>
        <p:spPr>
          <a:xfrm>
            <a:off x="1752600" y="2776885"/>
            <a:ext cx="4986367" cy="396000"/>
          </a:xfrm>
          <a:prstGeom prst="rect">
            <a:avLst/>
          </a:prstGeom>
        </p:spPr>
      </p:pic>
    </p:spTree>
    <p:extLst>
      <p:ext uri="{BB962C8B-B14F-4D97-AF65-F5344CB8AC3E}">
        <p14:creationId xmlns:p14="http://schemas.microsoft.com/office/powerpoint/2010/main" val="29873146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Calculating Probability Using Bayes' Theorem</a:t>
            </a:r>
            <a:r>
              <a:rPr lang="en-US" dirty="0"/>
              <a:t>—Slide 4</a:t>
            </a:r>
            <a:endParaRPr dirty="0"/>
          </a:p>
        </p:txBody>
      </p:sp>
      <p:sp>
        <p:nvSpPr>
          <p:cNvPr id="3" name="Text Placeholder 2"/>
          <p:cNvSpPr>
            <a:spLocks noGrp="1"/>
          </p:cNvSpPr>
          <p:nvPr>
            <p:ph type="body" sz="quarter" idx="10"/>
          </p:nvPr>
        </p:nvSpPr>
        <p:spPr/>
        <p:txBody>
          <a:bodyPr>
            <a:normAutofit/>
          </a:bodyPr>
          <a:lstStyle/>
          <a:p>
            <a:pPr marL="538163" indent="-538163" algn="just">
              <a:defRPr sz="2800"/>
            </a:pPr>
            <a:r>
              <a:rPr lang="en-US" sz="2000" dirty="0"/>
              <a:t>d.​	Notice that the wording is different this time. We are asked to find the probability that a man has prostate cancer </a:t>
            </a:r>
            <a:r>
              <a:rPr lang="en-US" sz="2000" i="1" dirty="0"/>
              <a:t>and</a:t>
            </a:r>
            <a:r>
              <a:rPr lang="en-US" sz="2000" dirty="0"/>
              <a:t> a positive PSA test result; that is, </a:t>
            </a:r>
            <a:r>
              <a:rPr lang="en-US" sz="2000" i="1" dirty="0"/>
              <a:t>P</a:t>
            </a:r>
            <a:r>
              <a:rPr lang="en-US" sz="2000" dirty="0"/>
              <a:t>(Prostate Cancer and Positive)</a:t>
            </a:r>
            <a:r>
              <a:rPr lang="ar-AE" sz="2000" dirty="0"/>
              <a:t>.</a:t>
            </a:r>
            <a:r>
              <a:rPr lang="en-US" sz="2000" dirty="0"/>
              <a:t> We know from the Multiplication Rule for Dependent Events that we can calculate this as follows, using the results we found in parts a. and c.</a:t>
            </a:r>
          </a:p>
          <a:p>
            <a:pPr marL="457200" lvl="1" indent="0">
              <a:buNone/>
              <a:defRPr sz="2800"/>
            </a:pPr>
            <a:endParaRPr lang="en-US" sz="2000" dirty="0"/>
          </a:p>
          <a:p>
            <a:pPr marL="457200" lvl="1" indent="0">
              <a:buNone/>
              <a:defRPr sz="2800"/>
            </a:pPr>
            <a:endParaRPr lang="en-US" sz="2000" dirty="0"/>
          </a:p>
          <a:p>
            <a:pPr marL="457200" lvl="1" indent="0">
              <a:buNone/>
              <a:defRPr sz="2800"/>
            </a:pPr>
            <a:endParaRPr lang="en-US" sz="2000" dirty="0"/>
          </a:p>
          <a:p>
            <a:pPr marL="457200" lvl="1" indent="0">
              <a:buNone/>
              <a:defRPr sz="2800"/>
            </a:pPr>
            <a:endParaRPr lang="en-US" sz="2000" dirty="0"/>
          </a:p>
          <a:p>
            <a:pPr marL="457200" lvl="1" indent="0">
              <a:buNone/>
              <a:defRPr sz="2800"/>
            </a:pPr>
            <a:endParaRPr lang="en-US" sz="2000" dirty="0"/>
          </a:p>
        </p:txBody>
      </p:sp>
      <p:graphicFrame>
        <p:nvGraphicFramePr>
          <p:cNvPr id="6" name="Object 5" descr="P of Prostate Cancer and Positive equals P of Prostate Cancer times P of Positive given Prostate Cancer equals 0.125 times 0.85 equals 0.10625">
            <a:extLst>
              <a:ext uri="{FF2B5EF4-FFF2-40B4-BE49-F238E27FC236}">
                <a16:creationId xmlns:a16="http://schemas.microsoft.com/office/drawing/2014/main" id="{ABABA379-54B9-4F21-8A67-B138D07DF67A}"/>
              </a:ext>
            </a:extLst>
          </p:cNvPr>
          <p:cNvGraphicFramePr>
            <a:graphicFrameLocks noChangeAspect="1"/>
          </p:cNvGraphicFramePr>
          <p:nvPr>
            <p:extLst>
              <p:ext uri="{D42A27DB-BD31-4B8C-83A1-F6EECF244321}">
                <p14:modId xmlns:p14="http://schemas.microsoft.com/office/powerpoint/2010/main" val="2251127803"/>
              </p:ext>
            </p:extLst>
          </p:nvPr>
        </p:nvGraphicFramePr>
        <p:xfrm>
          <a:off x="1371600" y="2774950"/>
          <a:ext cx="6680200" cy="1308100"/>
        </p:xfrm>
        <a:graphic>
          <a:graphicData uri="http://schemas.openxmlformats.org/presentationml/2006/ole">
            <mc:AlternateContent xmlns:mc="http://schemas.openxmlformats.org/markup-compatibility/2006">
              <mc:Choice xmlns:v="urn:schemas-microsoft-com:vml" Requires="v">
                <p:oleObj name="Equation" r:id="rId2" imgW="6680160" imgH="1307880" progId="Equation.DSMT4">
                  <p:embed/>
                </p:oleObj>
              </mc:Choice>
              <mc:Fallback>
                <p:oleObj name="Equation" r:id="rId2" imgW="6680160" imgH="1307880" progId="Equation.DSMT4">
                  <p:embed/>
                  <p:pic>
                    <p:nvPicPr>
                      <p:cNvPr id="0" name=""/>
                      <p:cNvPicPr/>
                      <p:nvPr/>
                    </p:nvPicPr>
                    <p:blipFill>
                      <a:blip r:embed="rId3"/>
                      <a:stretch>
                        <a:fillRect/>
                      </a:stretch>
                    </p:blipFill>
                    <p:spPr>
                      <a:xfrm>
                        <a:off x="1371600" y="2774950"/>
                        <a:ext cx="6680200" cy="13081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F88DC54-623F-2695-66C2-DD87C5A43E89}"/>
                  </a:ext>
                </a:extLst>
              </p:cNvPr>
              <p:cNvSpPr txBox="1"/>
              <p:nvPr/>
            </p:nvSpPr>
            <p:spPr>
              <a:xfrm>
                <a:off x="609600" y="4267200"/>
                <a:ext cx="8077200" cy="707886"/>
              </a:xfrm>
              <a:prstGeom prst="rect">
                <a:avLst/>
              </a:prstGeom>
              <a:noFill/>
            </p:spPr>
            <p:txBody>
              <a:bodyPr wrap="square">
                <a:spAutoFit/>
              </a:bodyPr>
              <a:lstStyle/>
              <a:p>
                <a:pPr marL="457200" lvl="1" indent="0" algn="just">
                  <a:buNone/>
                  <a:defRPr sz="2800"/>
                </a:pPr>
                <a:r>
                  <a:rPr lang="en-US" sz="2000" dirty="0"/>
                  <a:t>Therefore, the probability that a man has both prostate cancer and a positive test is </a:t>
                </a:r>
                <a14:m>
                  <m:oMath xmlns:m="http://schemas.openxmlformats.org/officeDocument/2006/math">
                    <m:r>
                      <a:rPr lang="en-US" sz="2000">
                        <a:latin typeface="Cambria Math" panose="02040503050406030204" pitchFamily="18" charset="0"/>
                      </a:rPr>
                      <m:t>10.625%</m:t>
                    </m:r>
                  </m:oMath>
                </a14:m>
                <a:r>
                  <a:rPr lang="en-US" sz="2000" dirty="0"/>
                  <a:t>.</a:t>
                </a:r>
              </a:p>
            </p:txBody>
          </p:sp>
        </mc:Choice>
        <mc:Fallback xmlns="">
          <p:sp>
            <p:nvSpPr>
              <p:cNvPr id="7" name="TextBox 6">
                <a:extLst>
                  <a:ext uri="{FF2B5EF4-FFF2-40B4-BE49-F238E27FC236}">
                    <a16:creationId xmlns:a16="http://schemas.microsoft.com/office/drawing/2014/main" id="{BF88DC54-623F-2695-66C2-DD87C5A43E89}"/>
                  </a:ext>
                </a:extLst>
              </p:cNvPr>
              <p:cNvSpPr txBox="1">
                <a:spLocks noRot="1" noChangeAspect="1" noMove="1" noResize="1" noEditPoints="1" noAdjustHandles="1" noChangeArrowheads="1" noChangeShapeType="1" noTextEdit="1"/>
              </p:cNvSpPr>
              <p:nvPr/>
            </p:nvSpPr>
            <p:spPr>
              <a:xfrm>
                <a:off x="609600" y="4267200"/>
                <a:ext cx="8077200" cy="707886"/>
              </a:xfrm>
              <a:prstGeom prst="rect">
                <a:avLst/>
              </a:prstGeom>
              <a:blipFill>
                <a:blip r:embed="rId4"/>
                <a:stretch>
                  <a:fillRect t="-4310" r="-755" b="-14655"/>
                </a:stretch>
              </a:blipFill>
            </p:spPr>
            <p:txBody>
              <a:bodyPr/>
              <a:lstStyle/>
              <a:p>
                <a:r>
                  <a:rPr lang="en-IN">
                    <a:noFill/>
                  </a:rPr>
                  <a:t> </a:t>
                </a:r>
              </a:p>
            </p:txBody>
          </p:sp>
        </mc:Fallback>
      </mc:AlternateContent>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Calculating Probability Using Bayes' Theorem</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lgn="just">
                  <a:defRPr sz="2800"/>
                </a:pPr>
                <a:r>
                  <a:rPr lang="en-US" sz="2000" dirty="0"/>
                  <a:t>e.</a:t>
                </a:r>
                <a:r>
                  <a:rPr sz="2000" dirty="0"/>
                  <a:t>​</a:t>
                </a:r>
                <a:r>
                  <a:rPr lang="en-US" sz="2000" dirty="0"/>
                  <a:t>	</a:t>
                </a:r>
                <a:r>
                  <a:rPr sz="2000" dirty="0"/>
                  <a:t>Be careful how you read this question. It's slightly different than the one in part d. This time we want to know the probability of a man actually having prostate cancer, given that he has a positive test; that is, </a:t>
                </a:r>
                <a14:m>
                  <m:oMath xmlns:m="http://schemas.openxmlformats.org/officeDocument/2006/math">
                    <m:r>
                      <a:rPr sz="2000">
                        <a:latin typeface="Cambria Math" panose="02040503050406030204" pitchFamily="18" charset="0"/>
                      </a:rPr>
                      <m:t>𝑃</m:t>
                    </m:r>
                    <m:r>
                      <a:rPr sz="2000">
                        <a:latin typeface="Cambria Math" panose="02040503050406030204" pitchFamily="18" charset="0"/>
                      </a:rPr>
                      <m:t>⁡</m:t>
                    </m:r>
                    <m:d>
                      <m:dPr>
                        <m:ctrlPr>
                          <a:rPr sz="2000" i="1">
                            <a:latin typeface="Cambria Math" panose="02040503050406030204" pitchFamily="18" charset="0"/>
                          </a:rPr>
                        </m:ctrlPr>
                      </m:dPr>
                      <m:e>
                        <m:r>
                          <m:rPr>
                            <m:nor/>
                          </m:rPr>
                          <a:rPr sz="2000"/>
                          <m:t>Prostate</m:t>
                        </m:r>
                        <m:r>
                          <m:rPr>
                            <m:nor/>
                          </m:rPr>
                          <a:rPr sz="2000"/>
                          <m:t> </m:t>
                        </m:r>
                        <m:r>
                          <m:rPr>
                            <m:nor/>
                          </m:rPr>
                          <a:rPr sz="2000"/>
                          <m:t>Cancer</m:t>
                        </m:r>
                        <m:r>
                          <m:rPr>
                            <m:nor/>
                          </m:rPr>
                          <a:rPr lang="en-US" sz="2000" b="0" i="0" smtClean="0"/>
                          <m:t>|</m:t>
                        </m:r>
                        <m:r>
                          <m:rPr>
                            <m:nor/>
                          </m:rPr>
                          <a:rPr sz="2000"/>
                          <m:t>Positive</m:t>
                        </m:r>
                      </m:e>
                    </m:d>
                  </m:oMath>
                </a14:m>
                <a:r>
                  <a:rPr sz="2000" dirty="0"/>
                  <a:t>. We can use Bayes' Theorem along with our previous calculations to find this probability. Bayes' Theorem is written again for you here.</a:t>
                </a:r>
              </a:p>
              <a:p>
                <a:pPr algn="ctr">
                  <a:defRPr sz="2800"/>
                </a:pPr>
                <a:r>
                  <a:rPr dirty="0"/>
                  <a:t>​</a:t>
                </a:r>
              </a:p>
              <a:p>
                <a:pPr marL="457200" lvl="1" indent="0">
                  <a:buNone/>
                </a:pPr>
                <a:endParaRPr lang="en-US" dirty="0"/>
              </a:p>
              <a:p>
                <a:pPr algn="ctr">
                  <a:defRPr sz="2800"/>
                </a:pPr>
                <a:r>
                  <a:rPr sz="2000" dirty="0"/>
                  <a:t>​</a:t>
                </a:r>
                <a:endParaRPr sz="2000" dirty="0">
                  <a:latin typeface="Cambria Math" panose="02040503050406030204" pitchFamily="18" charset="0"/>
                </a:endParaRPr>
              </a:p>
              <a:p>
                <a:pPr>
                  <a:defRPr sz="2800"/>
                </a:pPr>
                <a:r>
                  <a:rPr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736" r="-741"/>
                </a:stretch>
              </a:blipFill>
            </p:spPr>
            <p:txBody>
              <a:bodyPr/>
              <a:lstStyle/>
              <a:p>
                <a:r>
                  <a:rPr lang="en-IN">
                    <a:noFill/>
                  </a:rPr>
                  <a:t> </a:t>
                </a:r>
              </a:p>
            </p:txBody>
          </p:sp>
        </mc:Fallback>
      </mc:AlternateContent>
      <p:graphicFrame>
        <p:nvGraphicFramePr>
          <p:cNvPr id="4" name="Object 3" descr="P of A given B equals P of B given A times P of A divided by P of B ">
            <a:extLst>
              <a:ext uri="{FF2B5EF4-FFF2-40B4-BE49-F238E27FC236}">
                <a16:creationId xmlns:a16="http://schemas.microsoft.com/office/drawing/2014/main" id="{2B520485-B172-4481-9932-5395AB3574C6}"/>
              </a:ext>
            </a:extLst>
          </p:cNvPr>
          <p:cNvGraphicFramePr>
            <a:graphicFrameLocks noChangeAspect="1"/>
          </p:cNvGraphicFramePr>
          <p:nvPr>
            <p:extLst>
              <p:ext uri="{D42A27DB-BD31-4B8C-83A1-F6EECF244321}">
                <p14:modId xmlns:p14="http://schemas.microsoft.com/office/powerpoint/2010/main" val="3316628637"/>
              </p:ext>
            </p:extLst>
          </p:nvPr>
        </p:nvGraphicFramePr>
        <p:xfrm>
          <a:off x="3333750" y="3048000"/>
          <a:ext cx="2476500" cy="685800"/>
        </p:xfrm>
        <a:graphic>
          <a:graphicData uri="http://schemas.openxmlformats.org/presentationml/2006/ole">
            <mc:AlternateContent xmlns:mc="http://schemas.openxmlformats.org/markup-compatibility/2006">
              <mc:Choice xmlns:v="urn:schemas-microsoft-com:vml" Requires="v">
                <p:oleObj name="Equation" r:id="rId3" imgW="2476440" imgH="685800" progId="Equation.DSMT4">
                  <p:embed/>
                </p:oleObj>
              </mc:Choice>
              <mc:Fallback>
                <p:oleObj name="Equation" r:id="rId3" imgW="2476440" imgH="685800" progId="Equation.DSMT4">
                  <p:embed/>
                  <p:pic>
                    <p:nvPicPr>
                      <p:cNvPr id="0" name=""/>
                      <p:cNvPicPr/>
                      <p:nvPr/>
                    </p:nvPicPr>
                    <p:blipFill>
                      <a:blip r:embed="rId4"/>
                      <a:stretch>
                        <a:fillRect/>
                      </a:stretch>
                    </p:blipFill>
                    <p:spPr>
                      <a:xfrm>
                        <a:off x="3333750" y="3048000"/>
                        <a:ext cx="2476500" cy="685800"/>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AD05D74C-4C4B-4F1B-7347-D382BFACB328}"/>
              </a:ext>
            </a:extLst>
          </p:cNvPr>
          <p:cNvSpPr txBox="1"/>
          <p:nvPr/>
        </p:nvSpPr>
        <p:spPr>
          <a:xfrm>
            <a:off x="609600" y="3733800"/>
            <a:ext cx="7924800" cy="400110"/>
          </a:xfrm>
          <a:prstGeom prst="rect">
            <a:avLst/>
          </a:prstGeom>
          <a:noFill/>
        </p:spPr>
        <p:txBody>
          <a:bodyPr wrap="square">
            <a:spAutoFit/>
          </a:bodyPr>
          <a:lstStyle/>
          <a:p>
            <a:pPr marL="457200" lvl="1" indent="0">
              <a:buNone/>
            </a:pPr>
            <a:r>
              <a:rPr lang="en-US" sz="2000" dirty="0"/>
              <a:t>Thus, we are looking to calculate the following probability.</a:t>
            </a:r>
          </a:p>
        </p:txBody>
      </p:sp>
      <p:graphicFrame>
        <p:nvGraphicFramePr>
          <p:cNvPr id="6" name="Object 5" descr="P of Prostate Cancer given Positive equals P of Positive given Prostate Cancer times P of Prostate Cancer divided by P of Positive ">
            <a:extLst>
              <a:ext uri="{FF2B5EF4-FFF2-40B4-BE49-F238E27FC236}">
                <a16:creationId xmlns:a16="http://schemas.microsoft.com/office/drawing/2014/main" id="{D1B3C1AF-A946-4CA4-BD6C-D3DCB97308BB}"/>
              </a:ext>
            </a:extLst>
          </p:cNvPr>
          <p:cNvGraphicFramePr>
            <a:graphicFrameLocks noChangeAspect="1"/>
          </p:cNvGraphicFramePr>
          <p:nvPr>
            <p:extLst>
              <p:ext uri="{D42A27DB-BD31-4B8C-83A1-F6EECF244321}">
                <p14:modId xmlns:p14="http://schemas.microsoft.com/office/powerpoint/2010/main" val="240015937"/>
              </p:ext>
            </p:extLst>
          </p:nvPr>
        </p:nvGraphicFramePr>
        <p:xfrm>
          <a:off x="914400" y="4572000"/>
          <a:ext cx="7543800" cy="685800"/>
        </p:xfrm>
        <a:graphic>
          <a:graphicData uri="http://schemas.openxmlformats.org/presentationml/2006/ole">
            <mc:AlternateContent xmlns:mc="http://schemas.openxmlformats.org/markup-compatibility/2006">
              <mc:Choice xmlns:v="urn:schemas-microsoft-com:vml" Requires="v">
                <p:oleObj name="Equation" r:id="rId5" imgW="7365960" imgH="685800" progId="Equation.DSMT4">
                  <p:embed/>
                </p:oleObj>
              </mc:Choice>
              <mc:Fallback>
                <p:oleObj name="Equation" r:id="rId5" imgW="7365960" imgH="685800" progId="Equation.DSMT4">
                  <p:embed/>
                  <p:pic>
                    <p:nvPicPr>
                      <p:cNvPr id="0" name=""/>
                      <p:cNvPicPr/>
                      <p:nvPr/>
                    </p:nvPicPr>
                    <p:blipFill>
                      <a:blip r:embed="rId6"/>
                      <a:stretch>
                        <a:fillRect/>
                      </a:stretch>
                    </p:blipFill>
                    <p:spPr>
                      <a:xfrm>
                        <a:off x="914400" y="4572000"/>
                        <a:ext cx="7543800" cy="685800"/>
                      </a:xfrm>
                      <a:prstGeom prst="rect">
                        <a:avLst/>
                      </a:prstGeom>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Calculating Probability Using Bayes' Theorem</a:t>
            </a:r>
            <a:r>
              <a:rPr lang="en-US" dirty="0"/>
              <a:t>—Slide 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defRPr sz="2800"/>
                </a:pPr>
                <a:r>
                  <a:rPr sz="2000" dirty="0"/>
                  <a:t>We know the numerator of the fraction from parts a. and c.: </a:t>
                </a:r>
                <a:endParaRPr lang="en-US" sz="2000" dirty="0"/>
              </a:p>
              <a:p>
                <a:pPr marL="457200" lvl="1" indent="0">
                  <a:buNone/>
                  <a:defRPr sz="2800"/>
                </a:pPr>
                <a:endParaRPr lang="en-US" sz="1000" dirty="0"/>
              </a:p>
              <a:p>
                <a:pPr marL="457200" lvl="1" indent="0" algn="just">
                  <a:buNone/>
                  <a:defRPr sz="2800"/>
                </a:pPr>
                <a:r>
                  <a:rPr lang="en-US" sz="2000" i="1" dirty="0"/>
                  <a:t>P</a:t>
                </a:r>
                <a:r>
                  <a:rPr lang="en-US" sz="2000" dirty="0"/>
                  <a:t>(Prostate Cancer)</a:t>
                </a:r>
                <a14:m>
                  <m:oMath xmlns:m="http://schemas.openxmlformats.org/officeDocument/2006/math">
                    <m:r>
                      <a:rPr sz="2000" i="1" smtClean="0">
                        <a:latin typeface="Cambria Math" panose="02040503050406030204" pitchFamily="18" charset="0"/>
                      </a:rPr>
                      <m:t> </m:t>
                    </m:r>
                    <m:r>
                      <a:rPr sz="2000">
                        <a:latin typeface="Cambria Math" panose="02040503050406030204" pitchFamily="18" charset="0"/>
                      </a:rPr>
                      <m:t>=</m:t>
                    </m:r>
                    <m:r>
                      <a:rPr sz="2000">
                        <a:latin typeface="Cambria Math" panose="02040503050406030204" pitchFamily="18" charset="0"/>
                      </a:rPr>
                      <m:t>0</m:t>
                    </m:r>
                    <m:r>
                      <a:rPr sz="2000">
                        <a:latin typeface="Cambria Math" panose="02040503050406030204" pitchFamily="18" charset="0"/>
                      </a:rPr>
                      <m:t>.</m:t>
                    </m:r>
                    <m:r>
                      <a:rPr sz="2000">
                        <a:latin typeface="Cambria Math" panose="02040503050406030204" pitchFamily="18" charset="0"/>
                      </a:rPr>
                      <m:t>125</m:t>
                    </m:r>
                  </m:oMath>
                </a14:m>
                <a:r>
                  <a:rPr sz="2000" dirty="0"/>
                  <a:t> and </a:t>
                </a:r>
                <a:r>
                  <a:rPr lang="en-US" sz="2000" i="1" dirty="0"/>
                  <a:t>P</a:t>
                </a:r>
                <a:r>
                  <a:rPr lang="en-US" sz="2000" dirty="0"/>
                  <a:t>(Positive | Prostate Cancer) </a:t>
                </a:r>
                <a14:m>
                  <m:oMath xmlns:m="http://schemas.openxmlformats.org/officeDocument/2006/math">
                    <m:r>
                      <a:rPr sz="2000">
                        <a:latin typeface="Cambria Math" panose="02040503050406030204" pitchFamily="18" charset="0"/>
                      </a:rPr>
                      <m:t>=</m:t>
                    </m:r>
                    <m:r>
                      <a:rPr sz="2000">
                        <a:latin typeface="Cambria Math" panose="02040503050406030204" pitchFamily="18" charset="0"/>
                      </a:rPr>
                      <m:t>0</m:t>
                    </m:r>
                    <m:r>
                      <a:rPr sz="2000">
                        <a:latin typeface="Cambria Math" panose="02040503050406030204" pitchFamily="18" charset="0"/>
                      </a:rPr>
                      <m:t>.</m:t>
                    </m:r>
                    <m:r>
                      <a:rPr sz="2000">
                        <a:latin typeface="Cambria Math" panose="02040503050406030204" pitchFamily="18" charset="0"/>
                      </a:rPr>
                      <m:t>85</m:t>
                    </m:r>
                  </m:oMath>
                </a14:m>
                <a:r>
                  <a:rPr sz="2000" dirty="0"/>
                  <a:t>. From the problem statement, we also know that </a:t>
                </a:r>
                <a14:m>
                  <m:oMath xmlns:m="http://schemas.openxmlformats.org/officeDocument/2006/math">
                    <m:r>
                      <a:rPr sz="2000">
                        <a:latin typeface="Cambria Math" panose="02040503050406030204" pitchFamily="18" charset="0"/>
                      </a:rPr>
                      <m:t>58</m:t>
                    </m:r>
                    <m:r>
                      <a:rPr sz="2000">
                        <a:latin typeface="Cambria Math" panose="02040503050406030204" pitchFamily="18" charset="0"/>
                      </a:rPr>
                      <m:t>.</m:t>
                    </m:r>
                    <m:r>
                      <a:rPr sz="2000">
                        <a:latin typeface="Cambria Math" panose="02040503050406030204" pitchFamily="18" charset="0"/>
                      </a:rPr>
                      <m:t>5</m:t>
                    </m:r>
                    <m:r>
                      <a:rPr sz="2000">
                        <a:latin typeface="Cambria Math" panose="02040503050406030204" pitchFamily="18" charset="0"/>
                      </a:rPr>
                      <m:t>%</m:t>
                    </m:r>
                  </m:oMath>
                </a14:m>
                <a:r>
                  <a:rPr sz="2000" dirty="0"/>
                  <a:t> of all men receive a positive PSA test; </a:t>
                </a:r>
                <a:r>
                  <a:rPr lang="en-US" sz="2000" dirty="0"/>
                  <a:t>that </a:t>
                </a:r>
                <a:r>
                  <a:rPr sz="2000" dirty="0"/>
                  <a:t>is,</a:t>
                </a:r>
                <a:r>
                  <a:rPr lang="en-US" sz="2000" dirty="0"/>
                  <a:t> </a:t>
                </a:r>
                <a:r>
                  <a:rPr lang="en-US" sz="2000" i="1" dirty="0"/>
                  <a:t>P</a:t>
                </a:r>
                <a:r>
                  <a:rPr lang="en-US" sz="2000" dirty="0"/>
                  <a:t>(Positive)</a:t>
                </a:r>
                <a14:m>
                  <m:oMath xmlns:m="http://schemas.openxmlformats.org/officeDocument/2006/math">
                    <m:r>
                      <a:rPr sz="2000" i="1" smtClean="0">
                        <a:latin typeface="Cambria Math" panose="02040503050406030204" pitchFamily="18" charset="0"/>
                      </a:rPr>
                      <m:t> </m:t>
                    </m:r>
                    <m:r>
                      <a:rPr sz="2000">
                        <a:latin typeface="Cambria Math" panose="02040503050406030204" pitchFamily="18" charset="0"/>
                      </a:rPr>
                      <m:t>=</m:t>
                    </m:r>
                    <m:r>
                      <a:rPr sz="2000">
                        <a:latin typeface="Cambria Math" panose="02040503050406030204" pitchFamily="18" charset="0"/>
                      </a:rPr>
                      <m:t>0</m:t>
                    </m:r>
                    <m:r>
                      <a:rPr sz="2000">
                        <a:latin typeface="Cambria Math" panose="02040503050406030204" pitchFamily="18" charset="0"/>
                      </a:rPr>
                      <m:t>.</m:t>
                    </m:r>
                    <m:r>
                      <a:rPr sz="2000">
                        <a:latin typeface="Cambria Math" panose="02040503050406030204" pitchFamily="18" charset="0"/>
                      </a:rPr>
                      <m:t>585</m:t>
                    </m:r>
                  </m:oMath>
                </a14:m>
                <a:r>
                  <a:rPr sz="2000" dirty="0"/>
                  <a:t>. Substituting these values into Bayes' Theorem, we have the following equation.</a:t>
                </a:r>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a:p>
                <a:pPr marL="457200" lvl="1" indent="0">
                  <a:buNone/>
                  <a:defRPr sz="2800"/>
                </a:pPr>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736" r="-741"/>
                </a:stretch>
              </a:blipFill>
            </p:spPr>
            <p:txBody>
              <a:bodyPr/>
              <a:lstStyle/>
              <a:p>
                <a:r>
                  <a:rPr lang="en-IN">
                    <a:noFill/>
                  </a:rPr>
                  <a:t> </a:t>
                </a:r>
              </a:p>
            </p:txBody>
          </p:sp>
        </mc:Fallback>
      </mc:AlternateContent>
      <p:graphicFrame>
        <p:nvGraphicFramePr>
          <p:cNvPr id="4" name="Object 3" descr="P of Prostate Cancer given Positive equals P of Positive given Prostate Cancer times P of Prostate Cancer divided by P of Positive equals 0.85 times 0.125 divided by 0.585 approximately equal to 0.1816">
            <a:extLst>
              <a:ext uri="{FF2B5EF4-FFF2-40B4-BE49-F238E27FC236}">
                <a16:creationId xmlns:a16="http://schemas.microsoft.com/office/drawing/2014/main" id="{A86D0D68-C8BC-46BB-BC0B-0F025285E09E}"/>
              </a:ext>
            </a:extLst>
          </p:cNvPr>
          <p:cNvGraphicFramePr>
            <a:graphicFrameLocks noChangeAspect="1"/>
          </p:cNvGraphicFramePr>
          <p:nvPr>
            <p:extLst>
              <p:ext uri="{D42A27DB-BD31-4B8C-83A1-F6EECF244321}">
                <p14:modId xmlns:p14="http://schemas.microsoft.com/office/powerpoint/2010/main" val="3474945420"/>
              </p:ext>
            </p:extLst>
          </p:nvPr>
        </p:nvGraphicFramePr>
        <p:xfrm>
          <a:off x="1143000" y="3200400"/>
          <a:ext cx="7366000" cy="1587500"/>
        </p:xfrm>
        <a:graphic>
          <a:graphicData uri="http://schemas.openxmlformats.org/presentationml/2006/ole">
            <mc:AlternateContent xmlns:mc="http://schemas.openxmlformats.org/markup-compatibility/2006">
              <mc:Choice xmlns:v="urn:schemas-microsoft-com:vml" Requires="v">
                <p:oleObj name="Equation" r:id="rId3" imgW="7365960" imgH="1587240" progId="Equation.DSMT4">
                  <p:embed/>
                </p:oleObj>
              </mc:Choice>
              <mc:Fallback>
                <p:oleObj name="Equation" r:id="rId3" imgW="7365960" imgH="1587240" progId="Equation.DSMT4">
                  <p:embed/>
                  <p:pic>
                    <p:nvPicPr>
                      <p:cNvPr id="0" name=""/>
                      <p:cNvPicPr/>
                      <p:nvPr/>
                    </p:nvPicPr>
                    <p:blipFill>
                      <a:blip r:embed="rId4"/>
                      <a:stretch>
                        <a:fillRect/>
                      </a:stretch>
                    </p:blipFill>
                    <p:spPr>
                      <a:xfrm>
                        <a:off x="1143000" y="3200400"/>
                        <a:ext cx="7366000" cy="158750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8088AF0-CE8C-BE3F-1714-D976DB58ED17}"/>
                  </a:ext>
                </a:extLst>
              </p:cNvPr>
              <p:cNvSpPr txBox="1"/>
              <p:nvPr/>
            </p:nvSpPr>
            <p:spPr>
              <a:xfrm>
                <a:off x="457200" y="5007114"/>
                <a:ext cx="8051800" cy="707886"/>
              </a:xfrm>
              <a:prstGeom prst="rect">
                <a:avLst/>
              </a:prstGeom>
              <a:noFill/>
            </p:spPr>
            <p:txBody>
              <a:bodyPr wrap="square">
                <a:spAutoFit/>
              </a:bodyPr>
              <a:lstStyle/>
              <a:p>
                <a:pPr marL="457200" lvl="1" indent="0" algn="just">
                  <a:buNone/>
                  <a:defRPr sz="2800"/>
                </a:pPr>
                <a:r>
                  <a:rPr lang="en-US" sz="2000" dirty="0"/>
                  <a:t>This means if a man has a positive PSA test, the probability that he actually has prostate cancer is approximately </a:t>
                </a:r>
                <a:r>
                  <a:rPr lang="en-US" sz="2000" dirty="0">
                    <a:latin typeface="Cambria Math"/>
                  </a:rPr>
                  <a:t>0.1816</a:t>
                </a:r>
                <a:r>
                  <a:rPr lang="en-US" sz="2000" dirty="0"/>
                  <a:t>, or </a:t>
                </a:r>
                <a14:m>
                  <m:oMath xmlns:m="http://schemas.openxmlformats.org/officeDocument/2006/math">
                    <m:r>
                      <a:rPr lang="en-US" sz="2000">
                        <a:latin typeface="Cambria Math" panose="02040503050406030204" pitchFamily="18" charset="0"/>
                      </a:rPr>
                      <m:t>18</m:t>
                    </m:r>
                    <m:r>
                      <a:rPr lang="en-US" sz="2000">
                        <a:latin typeface="Cambria Math" panose="02040503050406030204" pitchFamily="18" charset="0"/>
                      </a:rPr>
                      <m:t>.</m:t>
                    </m:r>
                    <m:r>
                      <a:rPr lang="en-US" sz="2000">
                        <a:latin typeface="Cambria Math" panose="02040503050406030204" pitchFamily="18" charset="0"/>
                      </a:rPr>
                      <m:t>16</m:t>
                    </m:r>
                    <m:r>
                      <a:rPr lang="en-US" sz="2000">
                        <a:latin typeface="Cambria Math" panose="02040503050406030204" pitchFamily="18" charset="0"/>
                      </a:rPr>
                      <m:t>%</m:t>
                    </m:r>
                  </m:oMath>
                </a14:m>
                <a:r>
                  <a:rPr lang="en-US" sz="2000" dirty="0"/>
                  <a:t>.</a:t>
                </a:r>
              </a:p>
            </p:txBody>
          </p:sp>
        </mc:Choice>
        <mc:Fallback xmlns="">
          <p:sp>
            <p:nvSpPr>
              <p:cNvPr id="6" name="TextBox 5">
                <a:extLst>
                  <a:ext uri="{FF2B5EF4-FFF2-40B4-BE49-F238E27FC236}">
                    <a16:creationId xmlns:a16="http://schemas.microsoft.com/office/drawing/2014/main" id="{B8088AF0-CE8C-BE3F-1714-D976DB58ED17}"/>
                  </a:ext>
                </a:extLst>
              </p:cNvPr>
              <p:cNvSpPr txBox="1">
                <a:spLocks noRot="1" noChangeAspect="1" noMove="1" noResize="1" noEditPoints="1" noAdjustHandles="1" noChangeArrowheads="1" noChangeShapeType="1" noTextEdit="1"/>
              </p:cNvSpPr>
              <p:nvPr/>
            </p:nvSpPr>
            <p:spPr>
              <a:xfrm>
                <a:off x="457200" y="5007114"/>
                <a:ext cx="8051800" cy="707886"/>
              </a:xfrm>
              <a:prstGeom prst="rect">
                <a:avLst/>
              </a:prstGeom>
              <a:blipFill>
                <a:blip r:embed="rId5"/>
                <a:stretch>
                  <a:fillRect t="-4274" r="-757" b="-13675"/>
                </a:stretch>
              </a:blipFill>
            </p:spPr>
            <p:txBody>
              <a:bodyPr/>
              <a:lstStyle/>
              <a:p>
                <a:r>
                  <a:rPr lang="en-IN">
                    <a:noFill/>
                  </a:rPr>
                  <a:t> </a:t>
                </a:r>
              </a:p>
            </p:txBody>
          </p:sp>
        </mc:Fallback>
      </mc:AlternateContent>
    </p:spTree>
    <p:extLst>
      <p:ext uri="{BB962C8B-B14F-4D97-AF65-F5344CB8AC3E}">
        <p14:creationId xmlns:p14="http://schemas.microsoft.com/office/powerpoint/2010/main" val="248410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D8D8E-C7B4-0FE1-B4FC-D1F2EC099001}"/>
              </a:ext>
            </a:extLst>
          </p:cNvPr>
          <p:cNvSpPr>
            <a:spLocks noGrp="1"/>
          </p:cNvSpPr>
          <p:nvPr>
            <p:ph type="title"/>
          </p:nvPr>
        </p:nvSpPr>
        <p:spPr/>
        <p:txBody>
          <a:bodyPr/>
          <a:lstStyle/>
          <a:p>
            <a:r>
              <a:rPr lang="en-US" dirty="0"/>
              <a:t>Example 1: Using the Addition Rule of Probability—Slide 3</a:t>
            </a:r>
            <a:endParaRPr lang="en-IN" dirty="0"/>
          </a:p>
        </p:txBody>
      </p:sp>
      <p:sp>
        <p:nvSpPr>
          <p:cNvPr id="5" name="Text Placeholder 2">
            <a:extLst>
              <a:ext uri="{FF2B5EF4-FFF2-40B4-BE49-F238E27FC236}">
                <a16:creationId xmlns:a16="http://schemas.microsoft.com/office/drawing/2014/main" id="{F996C4A8-AA4E-962E-BFCB-285352935B9B}"/>
              </a:ext>
            </a:extLst>
          </p:cNvPr>
          <p:cNvSpPr>
            <a:spLocks noGrp="1"/>
          </p:cNvSpPr>
          <p:nvPr>
            <p:ph type="body" sz="quarter" idx="10"/>
          </p:nvPr>
        </p:nvSpPr>
        <p:spPr>
          <a:xfrm>
            <a:off x="457200" y="1029287"/>
            <a:ext cx="8229600" cy="4967067"/>
          </a:xfrm>
        </p:spPr>
        <p:txBody>
          <a:bodyPr>
            <a:normAutofit/>
          </a:bodyPr>
          <a:lstStyle/>
          <a:p>
            <a:r>
              <a:rPr lang="en-IN" sz="2800" dirty="0"/>
              <a:t>In previous sections, we converted our probability answers from fractions to decimals. However, since we are going to use the Addition Rule of Probability, which requires us to add probabilities together, it's better to leave them as nonreduced fractions so that we avoid any error in rounding.</a:t>
            </a:r>
          </a:p>
          <a:p>
            <a:r>
              <a:rPr lang="en-IN" sz="2800" dirty="0"/>
              <a:t>There were </a:t>
            </a:r>
            <a:r>
              <a:rPr lang="en-IN" sz="2800" dirty="0">
                <a:latin typeface="Cambria Math"/>
              </a:rPr>
              <a:t>10</a:t>
            </a:r>
            <a:r>
              <a:rPr lang="en-IN" sz="2800" dirty="0"/>
              <a:t> members of the student government who filled out the survey, so the probability of choosing a member of the student governing board is as follows.</a:t>
            </a:r>
          </a:p>
          <a:p>
            <a:pPr algn="ctr">
              <a:defRPr sz="2800"/>
            </a:pPr>
            <a:r>
              <a:rPr lang="ar-AE" dirty="0"/>
              <a:t>	</a:t>
            </a:r>
            <a:endParaRPr dirty="0"/>
          </a:p>
        </p:txBody>
      </p:sp>
      <p:pic>
        <p:nvPicPr>
          <p:cNvPr id="9" name="Picture 8" descr="P of Student Government equals 10 divided by 46">
            <a:extLst>
              <a:ext uri="{FF2B5EF4-FFF2-40B4-BE49-F238E27FC236}">
                <a16:creationId xmlns:a16="http://schemas.microsoft.com/office/drawing/2014/main" id="{70313F0D-8138-B14C-F9F4-9767B6998E37}"/>
              </a:ext>
            </a:extLst>
          </p:cNvPr>
          <p:cNvPicPr>
            <a:picLocks noChangeAspect="1"/>
          </p:cNvPicPr>
          <p:nvPr/>
        </p:nvPicPr>
        <p:blipFill>
          <a:blip r:embed="rId2"/>
          <a:stretch>
            <a:fillRect/>
          </a:stretch>
        </p:blipFill>
        <p:spPr>
          <a:xfrm>
            <a:off x="2209800" y="5038138"/>
            <a:ext cx="3943350" cy="790575"/>
          </a:xfrm>
          <a:prstGeom prst="rect">
            <a:avLst/>
          </a:prstGeom>
        </p:spPr>
      </p:pic>
    </p:spTree>
    <p:extLst>
      <p:ext uri="{BB962C8B-B14F-4D97-AF65-F5344CB8AC3E}">
        <p14:creationId xmlns:p14="http://schemas.microsoft.com/office/powerpoint/2010/main" val="17398251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Calculating Probability Using Bayes' Theorem</a:t>
            </a:r>
            <a:r>
              <a:rPr lang="en-US" dirty="0"/>
              <a:t>—Slide 7</a:t>
            </a:r>
            <a:endParaRPr dirty="0"/>
          </a:p>
        </p:txBody>
      </p:sp>
      <p:sp>
        <p:nvSpPr>
          <p:cNvPr id="3" name="Text Placeholder 2"/>
          <p:cNvSpPr>
            <a:spLocks noGrp="1"/>
          </p:cNvSpPr>
          <p:nvPr>
            <p:ph type="body" sz="quarter" idx="10"/>
          </p:nvPr>
        </p:nvSpPr>
        <p:spPr/>
        <p:txBody>
          <a:bodyPr>
            <a:normAutofit/>
          </a:bodyPr>
          <a:lstStyle/>
          <a:p>
            <a:pPr marL="457200" lvl="1" indent="0" algn="just">
              <a:buNone/>
            </a:pPr>
            <a:r>
              <a:rPr sz="2000" dirty="0"/>
              <a:t>Take a moment and think about the difference between parts d. and e. In part d., we found the probability that a random man has prostate cancer and a positive PSA test. This is not as useful to an individual male who receives a positive PSA test. The conditional probability we found in part e.—the probability that he actually has prostate cancer given that his PSA test came back positive—is more helpful when considering test results.</a:t>
            </a:r>
          </a:p>
        </p:txBody>
      </p:sp>
    </p:spTree>
    <p:extLst>
      <p:ext uri="{BB962C8B-B14F-4D97-AF65-F5344CB8AC3E}">
        <p14:creationId xmlns:p14="http://schemas.microsoft.com/office/powerpoint/2010/main" val="1155975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the Addition Rule of 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algn="just"/>
            <a:r>
              <a:rPr lang="en-IN" sz="2200" dirty="0"/>
              <a:t>There are </a:t>
            </a:r>
            <a:r>
              <a:rPr lang="en-IN" sz="2200" dirty="0">
                <a:latin typeface="Cambria Math"/>
              </a:rPr>
              <a:t>3</a:t>
            </a:r>
            <a:r>
              <a:rPr lang="en-IN" sz="2200" dirty="0"/>
              <a:t> students who are both freshmen and members of the student government, so the probability of choosing a student who is in both groups is calculated as follows.   </a:t>
            </a:r>
          </a:p>
          <a:p>
            <a:pPr algn="ctr">
              <a:defRPr sz="2800"/>
            </a:pPr>
            <a:endParaRPr lang="en-US" sz="2200" dirty="0"/>
          </a:p>
          <a:p>
            <a:pPr algn="ctr">
              <a:defRPr sz="2800"/>
            </a:pPr>
            <a:endParaRPr lang="ar-AE" sz="2200" dirty="0"/>
          </a:p>
          <a:p>
            <a:pPr algn="just"/>
            <a:endParaRPr lang="en-IN" sz="2200" dirty="0"/>
          </a:p>
          <a:p>
            <a:pPr algn="just"/>
            <a:endParaRPr lang="en-IN" sz="2200" dirty="0"/>
          </a:p>
          <a:p>
            <a:endParaRPr lang="en-IN" sz="2200" dirty="0"/>
          </a:p>
          <a:p>
            <a:endParaRPr lang="en-IN" sz="2200" dirty="0"/>
          </a:p>
          <a:p>
            <a:endParaRPr lang="en-IN" sz="2200" dirty="0"/>
          </a:p>
          <a:p>
            <a:endParaRPr lang="en-IN" sz="2200" dirty="0"/>
          </a:p>
          <a:p>
            <a:endParaRPr lang="en-IN" sz="2200" dirty="0"/>
          </a:p>
        </p:txBody>
      </p:sp>
      <p:pic>
        <p:nvPicPr>
          <p:cNvPr id="8" name="Picture 7" descr="P of Freshman and Student Government equals 3 divided by 46">
            <a:extLst>
              <a:ext uri="{FF2B5EF4-FFF2-40B4-BE49-F238E27FC236}">
                <a16:creationId xmlns:a16="http://schemas.microsoft.com/office/drawing/2014/main" id="{EBEC8AA4-DACF-206C-A226-C3E334D6003C}"/>
              </a:ext>
            </a:extLst>
          </p:cNvPr>
          <p:cNvPicPr>
            <a:picLocks noChangeAspect="1"/>
          </p:cNvPicPr>
          <p:nvPr/>
        </p:nvPicPr>
        <p:blipFill>
          <a:blip r:embed="rId2"/>
          <a:stretch>
            <a:fillRect/>
          </a:stretch>
        </p:blipFill>
        <p:spPr>
          <a:xfrm>
            <a:off x="2209800" y="2093976"/>
            <a:ext cx="4166616" cy="573024"/>
          </a:xfrm>
          <a:prstGeom prst="rect">
            <a:avLst/>
          </a:prstGeom>
        </p:spPr>
      </p:pic>
      <p:sp>
        <p:nvSpPr>
          <p:cNvPr id="12" name="TextBox 11">
            <a:extLst>
              <a:ext uri="{FF2B5EF4-FFF2-40B4-BE49-F238E27FC236}">
                <a16:creationId xmlns:a16="http://schemas.microsoft.com/office/drawing/2014/main" id="{94C8CB65-6BE3-4B90-1130-8892458F757D}"/>
              </a:ext>
            </a:extLst>
          </p:cNvPr>
          <p:cNvSpPr txBox="1"/>
          <p:nvPr/>
        </p:nvSpPr>
        <p:spPr>
          <a:xfrm>
            <a:off x="457200" y="2667000"/>
            <a:ext cx="8229600" cy="1107996"/>
          </a:xfrm>
          <a:prstGeom prst="rect">
            <a:avLst/>
          </a:prstGeom>
          <a:noFill/>
        </p:spPr>
        <p:txBody>
          <a:bodyPr wrap="square">
            <a:spAutoFit/>
          </a:bodyPr>
          <a:lstStyle/>
          <a:p>
            <a:r>
              <a:rPr lang="en-IN" sz="2200" dirty="0"/>
              <a:t>We can now use the Addition Rule of Probability to calculate the probability of the winner being either a freshman or a member of student government.</a:t>
            </a:r>
          </a:p>
        </p:txBody>
      </p:sp>
      <p:pic>
        <p:nvPicPr>
          <p:cNvPr id="10" name="Picture 9" descr="P of Freshman or Student Government equals 18 divided by 46 plus 10 divided by 46 minus 3 divided by 46 equals 25 divided by 46 approximately equal to 0.5435">
            <a:extLst>
              <a:ext uri="{FF2B5EF4-FFF2-40B4-BE49-F238E27FC236}">
                <a16:creationId xmlns:a16="http://schemas.microsoft.com/office/drawing/2014/main" id="{A9939A44-3A3D-E9A3-5488-0308F2FFAA58}"/>
              </a:ext>
            </a:extLst>
          </p:cNvPr>
          <p:cNvPicPr>
            <a:picLocks noChangeAspect="1"/>
          </p:cNvPicPr>
          <p:nvPr/>
        </p:nvPicPr>
        <p:blipFill>
          <a:blip r:embed="rId3"/>
          <a:stretch>
            <a:fillRect/>
          </a:stretch>
        </p:blipFill>
        <p:spPr>
          <a:xfrm>
            <a:off x="1447800" y="3784092"/>
            <a:ext cx="4954524" cy="1473708"/>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ABB7360-C681-4983-A982-65CB817A1197}"/>
                  </a:ext>
                </a:extLst>
              </p:cNvPr>
              <p:cNvSpPr txBox="1"/>
              <p:nvPr/>
            </p:nvSpPr>
            <p:spPr>
              <a:xfrm>
                <a:off x="457200" y="5250359"/>
                <a:ext cx="8229600" cy="769441"/>
              </a:xfrm>
              <a:prstGeom prst="rect">
                <a:avLst/>
              </a:prstGeom>
              <a:noFill/>
            </p:spPr>
            <p:txBody>
              <a:bodyPr wrap="square">
                <a:spAutoFit/>
              </a:bodyPr>
              <a:lstStyle/>
              <a:p>
                <a:pPr algn="just">
                  <a:defRPr sz="2800"/>
                </a:pPr>
                <a:r>
                  <a:rPr lang="en-US" sz="2200" dirty="0"/>
                  <a:t>Thus, the probability that the winner of the gift card is either a freshman or a member of student government is about </a:t>
                </a:r>
                <a14:m>
                  <m:oMath xmlns:m="http://schemas.openxmlformats.org/officeDocument/2006/math">
                    <m:r>
                      <a:rPr lang="en-US" sz="2200">
                        <a:latin typeface="Cambria Math" panose="02040503050406030204" pitchFamily="18" charset="0"/>
                      </a:rPr>
                      <m:t>54</m:t>
                    </m:r>
                    <m:r>
                      <a:rPr lang="en-US" sz="2200">
                        <a:latin typeface="Cambria Math" panose="02040503050406030204" pitchFamily="18" charset="0"/>
                      </a:rPr>
                      <m:t>.</m:t>
                    </m:r>
                    <m:r>
                      <a:rPr lang="en-US" sz="2200">
                        <a:latin typeface="Cambria Math" panose="02040503050406030204" pitchFamily="18" charset="0"/>
                      </a:rPr>
                      <m:t>35</m:t>
                    </m:r>
                    <m:r>
                      <a:rPr lang="en-US" sz="2200">
                        <a:latin typeface="Cambria Math" panose="02040503050406030204" pitchFamily="18" charset="0"/>
                      </a:rPr>
                      <m:t>%</m:t>
                    </m:r>
                  </m:oMath>
                </a14:m>
                <a:r>
                  <a:rPr lang="en-US" sz="2200" dirty="0"/>
                  <a:t>.</a:t>
                </a:r>
              </a:p>
            </p:txBody>
          </p:sp>
        </mc:Choice>
        <mc:Fallback xmlns="">
          <p:sp>
            <p:nvSpPr>
              <p:cNvPr id="14" name="TextBox 13">
                <a:extLst>
                  <a:ext uri="{FF2B5EF4-FFF2-40B4-BE49-F238E27FC236}">
                    <a16:creationId xmlns:a16="http://schemas.microsoft.com/office/drawing/2014/main" id="{7ABB7360-C681-4983-A982-65CB817A1197}"/>
                  </a:ext>
                </a:extLst>
              </p:cNvPr>
              <p:cNvSpPr txBox="1">
                <a:spLocks noRot="1" noChangeAspect="1" noMove="1" noResize="1" noEditPoints="1" noAdjustHandles="1" noChangeArrowheads="1" noChangeShapeType="1" noTextEdit="1"/>
              </p:cNvSpPr>
              <p:nvPr/>
            </p:nvSpPr>
            <p:spPr>
              <a:xfrm>
                <a:off x="457200" y="5250359"/>
                <a:ext cx="8229600" cy="769441"/>
              </a:xfrm>
              <a:prstGeom prst="rect">
                <a:avLst/>
              </a:prstGeom>
              <a:blipFill>
                <a:blip r:embed="rId4"/>
                <a:stretch>
                  <a:fillRect l="-963" t="-4724" r="-963" b="-14961"/>
                </a:stretch>
              </a:blipFill>
            </p:spPr>
            <p:txBody>
              <a:bodyPr/>
              <a:lstStyle/>
              <a:p>
                <a:r>
                  <a:rPr lang="en-IN">
                    <a:noFill/>
                  </a:rPr>
                  <a:t> </a:t>
                </a:r>
              </a:p>
            </p:txBody>
          </p:sp>
        </mc:Fallback>
      </mc:AlternateContent>
    </p:spTree>
    <p:extLst>
      <p:ext uri="{BB962C8B-B14F-4D97-AF65-F5344CB8AC3E}">
        <p14:creationId xmlns:p14="http://schemas.microsoft.com/office/powerpoint/2010/main" val="397126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sz="2800" dirty="0"/>
              <a:t>Using Table 1 in the previous example, calculate the probability that the winner was either a senior or not a member of the student government.</a:t>
            </a:r>
            <a:endParaRPr lang="en-US" sz="2800" dirty="0"/>
          </a:p>
          <a:p>
            <a:endParaRPr sz="2800" dirty="0"/>
          </a:p>
          <a:p>
            <a:r>
              <a:rPr sz="2800" dirty="0"/>
              <a:t>Answer:</a:t>
            </a:r>
            <a:r>
              <a:rPr lang="en-US" sz="2800" dirty="0"/>
              <a:t> 86.96%</a:t>
            </a:r>
            <a:endParaRPr sz="2800" dirty="0"/>
          </a:p>
        </p:txBody>
      </p:sp>
    </p:spTree>
    <p:extLst>
      <p:ext uri="{BB962C8B-B14F-4D97-AF65-F5344CB8AC3E}">
        <p14:creationId xmlns:p14="http://schemas.microsoft.com/office/powerpoint/2010/main" val="181094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Addition Rule of Probability</a:t>
            </a:r>
            <a:r>
              <a:rPr lang="en-US" dirty="0"/>
              <a:t>—Slide 1</a:t>
            </a:r>
            <a:endParaRPr dirty="0"/>
          </a:p>
        </p:txBody>
      </p:sp>
      <p:pic>
        <p:nvPicPr>
          <p:cNvPr id="4" name="Picture 3" descr="A tree diagram represents the makeup of students in Art History 202. The block representing Art History 202 with 39 students on the top is divided into two blocks: full time with 29 students and part-time with 10 students, from left to right. The first block on the left is divided into four blocks: freshman with 10 students, sophomore with 9 students, junior with 8 students, and senior with 2 students. The second block on the right is divided into four blocks: freshman with 2 students, sophomore with 4 students, junior with 3 students, and senior with 1 student.">
            <a:extLst>
              <a:ext uri="{FF2B5EF4-FFF2-40B4-BE49-F238E27FC236}">
                <a16:creationId xmlns:a16="http://schemas.microsoft.com/office/drawing/2014/main" id="{BE5E7574-3EB5-4934-A567-9604DDA3DE07}"/>
              </a:ext>
            </a:extLst>
          </p:cNvPr>
          <p:cNvPicPr>
            <a:picLocks noChangeAspect="1"/>
          </p:cNvPicPr>
          <p:nvPr/>
        </p:nvPicPr>
        <p:blipFill>
          <a:blip r:embed="rId2"/>
          <a:srcRect b="8497"/>
          <a:stretch>
            <a:fillRect/>
          </a:stretch>
        </p:blipFill>
        <p:spPr>
          <a:xfrm>
            <a:off x="685800" y="1162207"/>
            <a:ext cx="3200400" cy="4247994"/>
          </a:xfrm>
          <a:prstGeom prst="rect">
            <a:avLst/>
          </a:prstGeom>
        </p:spPr>
      </p:pic>
      <p:sp>
        <p:nvSpPr>
          <p:cNvPr id="5" name="TextBox 4">
            <a:extLst>
              <a:ext uri="{FF2B5EF4-FFF2-40B4-BE49-F238E27FC236}">
                <a16:creationId xmlns:a16="http://schemas.microsoft.com/office/drawing/2014/main" id="{4166CDE0-41BC-B7D4-1B76-F8801DE58EC0}"/>
              </a:ext>
            </a:extLst>
          </p:cNvPr>
          <p:cNvSpPr txBox="1"/>
          <p:nvPr/>
        </p:nvSpPr>
        <p:spPr>
          <a:xfrm>
            <a:off x="381000" y="5405720"/>
            <a:ext cx="4191000" cy="461665"/>
          </a:xfrm>
          <a:prstGeom prst="rect">
            <a:avLst/>
          </a:prstGeom>
          <a:noFill/>
        </p:spPr>
        <p:txBody>
          <a:bodyPr wrap="square">
            <a:spAutoFit/>
          </a:bodyPr>
          <a:lstStyle/>
          <a:p>
            <a:pPr algn="ctr"/>
            <a:r>
              <a:rPr lang="en-IN" sz="2400" dirty="0"/>
              <a:t>Figure 2</a:t>
            </a:r>
          </a:p>
        </p:txBody>
      </p:sp>
      <p:sp>
        <p:nvSpPr>
          <p:cNvPr id="3" name="Text Placeholder 2"/>
          <p:cNvSpPr>
            <a:spLocks noGrp="1"/>
          </p:cNvSpPr>
          <p:nvPr>
            <p:ph type="body" sz="quarter" idx="10"/>
          </p:nvPr>
        </p:nvSpPr>
        <p:spPr>
          <a:xfrm>
            <a:off x="4114800" y="1029287"/>
            <a:ext cx="4572000" cy="4967067"/>
          </a:xfrm>
        </p:spPr>
        <p:txBody>
          <a:bodyPr>
            <a:normAutofit/>
          </a:bodyPr>
          <a:lstStyle/>
          <a:p>
            <a:pPr algn="just"/>
            <a:r>
              <a:rPr sz="1800" dirty="0"/>
              <a:t>The tree diagram in Figure 2 illustrates the makeup of students in Art History 202. The number of students fitting each descriptor is given in the parentheses. Suppose a student is chosen at random from the class to attend the annual regional art conference. Use the diagram to answer the following questions.</a:t>
            </a:r>
          </a:p>
          <a:p>
            <a:pPr marL="538163" indent="-538163" algn="just">
              <a:defRPr sz="2800"/>
            </a:pPr>
            <a:r>
              <a:rPr lang="en-US" sz="1800" dirty="0"/>
              <a:t>a.</a:t>
            </a:r>
            <a:r>
              <a:rPr sz="1800" dirty="0"/>
              <a:t>​</a:t>
            </a:r>
            <a:r>
              <a:rPr lang="en-US" sz="1800" dirty="0"/>
              <a:t>	</a:t>
            </a:r>
            <a:r>
              <a:rPr sz="1800" dirty="0"/>
              <a:t>What is the probability that the student chosen is a full-time senior?</a:t>
            </a:r>
          </a:p>
          <a:p>
            <a:pPr marL="538163" indent="-538163" algn="just">
              <a:defRPr sz="2800"/>
            </a:pPr>
            <a:r>
              <a:rPr lang="en-US" sz="1800" dirty="0"/>
              <a:t>b.	</a:t>
            </a:r>
            <a:r>
              <a:rPr sz="1800" dirty="0"/>
              <a:t>​What is the probability that the student chosen is either a full-time student or a senior?</a:t>
            </a:r>
          </a:p>
          <a:p>
            <a:pPr marL="538163" indent="-538163" algn="just">
              <a:defRPr sz="2800"/>
            </a:pPr>
            <a:r>
              <a:rPr lang="en-US" sz="1800" dirty="0"/>
              <a:t>c.</a:t>
            </a:r>
            <a:r>
              <a:rPr sz="1800" dirty="0"/>
              <a:t>​</a:t>
            </a:r>
            <a:r>
              <a:rPr lang="en-US" sz="1800" dirty="0"/>
              <a:t>	</a:t>
            </a:r>
            <a:r>
              <a:rPr sz="1800" dirty="0"/>
              <a:t>What is the probability that the student chosen is neither a full-time student nor a senior?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Addition Rule of Probability</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000" b="1" dirty="0"/>
              <a:t>Solution</a:t>
            </a:r>
          </a:p>
          <a:p>
            <a:pPr marL="538163" indent="-538163" algn="just">
              <a:defRPr sz="2800"/>
            </a:pPr>
            <a:r>
              <a:rPr lang="en-US" sz="2000" dirty="0"/>
              <a:t>a.​	Notice that the first question is a simple probability question involving only one event—choosing a full-time senior. Since there are </a:t>
            </a:r>
            <a:r>
              <a:rPr lang="en-US" sz="2000" dirty="0">
                <a:latin typeface="Cambria Math"/>
              </a:rPr>
              <a:t>39</a:t>
            </a:r>
            <a:r>
              <a:rPr lang="en-US" sz="2000" dirty="0"/>
              <a:t> students to choose from and </a:t>
            </a:r>
            <a:r>
              <a:rPr lang="en-US" sz="2000" dirty="0">
                <a:latin typeface="Cambria Math"/>
              </a:rPr>
              <a:t>2</a:t>
            </a:r>
            <a:r>
              <a:rPr lang="en-US" sz="2000" dirty="0"/>
              <a:t> of them are full-time seniors, we calculate the probability as follows.</a:t>
            </a:r>
          </a:p>
          <a:p>
            <a:pPr marL="457200" lvl="1" indent="0">
              <a:buNone/>
              <a:defRPr sz="2800"/>
            </a:pPr>
            <a:endParaRPr lang="en-US" sz="2000" dirty="0"/>
          </a:p>
          <a:p>
            <a:pPr marL="457200" lvl="1" indent="0">
              <a:buNone/>
              <a:defRPr sz="2800"/>
            </a:pPr>
            <a:endParaRPr lang="en-US" sz="2000" dirty="0"/>
          </a:p>
          <a:p>
            <a:pPr algn="ctr">
              <a:defRPr sz="2800"/>
            </a:pPr>
            <a:endParaRPr lang="en-US" sz="2000" dirty="0"/>
          </a:p>
          <a:p>
            <a:pPr algn="ctr">
              <a:defRPr sz="2800"/>
            </a:pPr>
            <a:endParaRPr lang="en-US" sz="2000" dirty="0"/>
          </a:p>
          <a:p>
            <a:pPr algn="ctr">
              <a:defRPr sz="2800"/>
            </a:pPr>
            <a:endParaRPr lang="en-US" sz="2000" dirty="0"/>
          </a:p>
          <a:p>
            <a:pPr algn="ctr">
              <a:defRPr sz="2800"/>
            </a:pPr>
            <a:endParaRPr lang="en-US" sz="2000" dirty="0"/>
          </a:p>
          <a:p>
            <a:pPr>
              <a:defRPr sz="2800"/>
            </a:pPr>
            <a:r>
              <a:rPr lang="en-US" sz="2000" dirty="0"/>
              <a:t>            </a:t>
            </a:r>
          </a:p>
        </p:txBody>
      </p:sp>
      <p:pic>
        <p:nvPicPr>
          <p:cNvPr id="6" name="Picture 5" descr="P of Full-Time Senior equals 2 divided by 39 approximately equal to 0.0513">
            <a:extLst>
              <a:ext uri="{FF2B5EF4-FFF2-40B4-BE49-F238E27FC236}">
                <a16:creationId xmlns:a16="http://schemas.microsoft.com/office/drawing/2014/main" id="{4C17A3A6-4B82-088F-0B7F-86AE77D5FEC8}"/>
              </a:ext>
            </a:extLst>
          </p:cNvPr>
          <p:cNvPicPr>
            <a:picLocks noChangeAspect="1"/>
          </p:cNvPicPr>
          <p:nvPr/>
        </p:nvPicPr>
        <p:blipFill>
          <a:blip r:embed="rId2"/>
          <a:stretch>
            <a:fillRect/>
          </a:stretch>
        </p:blipFill>
        <p:spPr>
          <a:xfrm>
            <a:off x="2514600" y="2667000"/>
            <a:ext cx="3524531" cy="612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65CF2B8-74F6-1DC7-5712-3F4196A301C3}"/>
                  </a:ext>
                </a:extLst>
              </p:cNvPr>
              <p:cNvSpPr txBox="1"/>
              <p:nvPr/>
            </p:nvSpPr>
            <p:spPr>
              <a:xfrm>
                <a:off x="457200" y="3200400"/>
                <a:ext cx="8172869" cy="2554545"/>
              </a:xfrm>
              <a:prstGeom prst="rect">
                <a:avLst/>
              </a:prstGeom>
              <a:noFill/>
            </p:spPr>
            <p:txBody>
              <a:bodyPr wrap="square">
                <a:spAutoFit/>
              </a:bodyPr>
              <a:lstStyle/>
              <a:p>
                <a:pPr marL="538163" lvl="1" indent="-538163">
                  <a:buNone/>
                  <a:defRPr sz="2800"/>
                </a:pPr>
                <a:r>
                  <a:rPr lang="en-US" sz="2000" dirty="0"/>
                  <a:t>	Thus, the probability of randomly choosing a full-time senior is approximately </a:t>
                </a:r>
                <a14:m>
                  <m:oMath xmlns:m="http://schemas.openxmlformats.org/officeDocument/2006/math">
                    <m:r>
                      <a:rPr lang="en-US" sz="2000">
                        <a:latin typeface="Cambria Math" panose="02040503050406030204" pitchFamily="18" charset="0"/>
                      </a:rPr>
                      <m:t>5</m:t>
                    </m:r>
                    <m:r>
                      <a:rPr lang="en-US" sz="2000">
                        <a:latin typeface="Cambria Math" panose="02040503050406030204" pitchFamily="18" charset="0"/>
                      </a:rPr>
                      <m:t>%</m:t>
                    </m:r>
                  </m:oMath>
                </a14:m>
                <a:r>
                  <a:rPr lang="en-US" sz="2000" dirty="0"/>
                  <a:t>.</a:t>
                </a:r>
              </a:p>
              <a:p>
                <a:pPr marL="538163" indent="-538163" algn="just">
                  <a:defRPr sz="2800"/>
                </a:pPr>
                <a:endParaRPr lang="en-US" sz="2000" dirty="0"/>
              </a:p>
              <a:p>
                <a:pPr marL="538163" indent="-538163" algn="just">
                  <a:defRPr sz="2800"/>
                </a:pPr>
                <a:r>
                  <a:rPr lang="en-US" sz="2000" dirty="0"/>
                  <a:t>b.​	This time, the key word </a:t>
                </a:r>
                <a:r>
                  <a:rPr lang="en-US" sz="2000" i="1" dirty="0"/>
                  <a:t>or</a:t>
                </a:r>
                <a:r>
                  <a:rPr lang="en-US" sz="2000" dirty="0"/>
                  <a:t> implies two events—choosing a full-time student </a:t>
                </a:r>
                <a:r>
                  <a:rPr lang="en-US" sz="2000" i="1" dirty="0"/>
                  <a:t>or</a:t>
                </a:r>
                <a:r>
                  <a:rPr lang="en-US" sz="2000" dirty="0"/>
                  <a:t> choosing a senior. The Addition Rule of Probability tells us we find the probability as follows.</a:t>
                </a:r>
              </a:p>
              <a:p>
                <a:pPr marL="538163" indent="-538163" algn="just">
                  <a:defRPr sz="2800"/>
                </a:pPr>
                <a:endParaRPr lang="en-US" sz="2000" i="1" dirty="0"/>
              </a:p>
              <a:p>
                <a:pPr marL="538163" indent="-538163" algn="just">
                  <a:defRPr sz="2800"/>
                </a:pPr>
                <a:r>
                  <a:rPr lang="en-US" sz="2000" i="1" dirty="0"/>
                  <a:t>	   P</a:t>
                </a:r>
                <a:r>
                  <a:rPr lang="en-US" sz="2000" dirty="0"/>
                  <a:t>(Full-Time or Senior) = </a:t>
                </a:r>
                <a:r>
                  <a:rPr lang="en-US" sz="2000" i="1" dirty="0"/>
                  <a:t>P</a:t>
                </a:r>
                <a:r>
                  <a:rPr lang="en-US" sz="2000" dirty="0"/>
                  <a:t>(Full-Time) + </a:t>
                </a:r>
                <a:r>
                  <a:rPr lang="en-US" sz="2000" i="1" dirty="0"/>
                  <a:t>P</a:t>
                </a:r>
                <a:r>
                  <a:rPr lang="en-US" sz="2000" dirty="0"/>
                  <a:t>(Senior) – </a:t>
                </a:r>
                <a:r>
                  <a:rPr lang="en-US" sz="2000" i="1" dirty="0"/>
                  <a:t>P</a:t>
                </a:r>
                <a:r>
                  <a:rPr lang="en-US" sz="2000" dirty="0"/>
                  <a:t>(Full-Time Senior)</a:t>
                </a:r>
              </a:p>
            </p:txBody>
          </p:sp>
        </mc:Choice>
        <mc:Fallback xmlns="">
          <p:sp>
            <p:nvSpPr>
              <p:cNvPr id="8" name="TextBox 7">
                <a:extLst>
                  <a:ext uri="{FF2B5EF4-FFF2-40B4-BE49-F238E27FC236}">
                    <a16:creationId xmlns:a16="http://schemas.microsoft.com/office/drawing/2014/main" id="{065CF2B8-74F6-1DC7-5712-3F4196A301C3}"/>
                  </a:ext>
                </a:extLst>
              </p:cNvPr>
              <p:cNvSpPr txBox="1">
                <a:spLocks noRot="1" noChangeAspect="1" noMove="1" noResize="1" noEditPoints="1" noAdjustHandles="1" noChangeArrowheads="1" noChangeShapeType="1" noTextEdit="1"/>
              </p:cNvSpPr>
              <p:nvPr/>
            </p:nvSpPr>
            <p:spPr>
              <a:xfrm>
                <a:off x="457200" y="3200400"/>
                <a:ext cx="8172869" cy="2554545"/>
              </a:xfrm>
              <a:prstGeom prst="rect">
                <a:avLst/>
              </a:prstGeom>
              <a:blipFill>
                <a:blip r:embed="rId3"/>
                <a:stretch>
                  <a:fillRect l="-746" t="-1193" r="-746" b="-3341"/>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BF0D97D-535D-4EAF-900F-6AFEC79D32E1}"/>
</file>

<file path=customXml/itemProps2.xml><?xml version="1.0" encoding="utf-8"?>
<ds:datastoreItem xmlns:ds="http://schemas.openxmlformats.org/officeDocument/2006/customXml" ds:itemID="{579417FA-A3C7-4399-A994-F6ABB155A901}"/>
</file>

<file path=customXml/itemProps3.xml><?xml version="1.0" encoding="utf-8"?>
<ds:datastoreItem xmlns:ds="http://schemas.openxmlformats.org/officeDocument/2006/customXml" ds:itemID="{09A4491F-1C3A-40A1-B513-677BD042B800}"/>
</file>

<file path=docProps/app.xml><?xml version="1.0" encoding="utf-8"?>
<Properties xmlns="http://schemas.openxmlformats.org/officeDocument/2006/extended-properties" xmlns:vt="http://schemas.openxmlformats.org/officeDocument/2006/docPropsVTypes">
  <TotalTime>2244</TotalTime>
  <Words>4772</Words>
  <Application>Microsoft Office PowerPoint</Application>
  <PresentationFormat>On-screen Show (4:3)</PresentationFormat>
  <Paragraphs>375</Paragraphs>
  <Slides>50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6" baseType="lpstr">
      <vt:lpstr>Calibri</vt:lpstr>
      <vt:lpstr>Cambria Math</vt:lpstr>
      <vt:lpstr>Courier New</vt:lpstr>
      <vt:lpstr>Arial</vt:lpstr>
      <vt:lpstr>Office Theme</vt:lpstr>
      <vt:lpstr>Equation</vt:lpstr>
      <vt:lpstr>Section 10.4</vt:lpstr>
      <vt:lpstr>Definition: Addition Rule of Probability</vt:lpstr>
      <vt:lpstr>Example 1: Using the Addition Rule of Probability—Slide 1</vt:lpstr>
      <vt:lpstr>Example 1: Using the Addition Rule of Probability—Slide 2</vt:lpstr>
      <vt:lpstr>Example 1: Using the Addition Rule of Probability—Slide 3</vt:lpstr>
      <vt:lpstr>Example 1: Using the Addition Rule of Probability—Slide 4</vt:lpstr>
      <vt:lpstr>Skill Check 1</vt:lpstr>
      <vt:lpstr>Example 2: Using the Addition Rule of Probability—Slide 1</vt:lpstr>
      <vt:lpstr>Example 2: Using the Addition Rule of Probability—Slide 2</vt:lpstr>
      <vt:lpstr>Example 2: Using the Addition Rule of Probability—Slide 3</vt:lpstr>
      <vt:lpstr>Example 2: Using the Addition Rule of Probability—Slide 4</vt:lpstr>
      <vt:lpstr>Definition: Mutually Exclusive Events</vt:lpstr>
      <vt:lpstr>Example 3: Identifying Mutually Exclusive Events</vt:lpstr>
      <vt:lpstr>Definition: Addition Rule of Probability for Mutually Exclusive Events</vt:lpstr>
      <vt:lpstr>Example 4: Applying the Addition Rule of Mutually Exclusive Events—Slide 1</vt:lpstr>
      <vt:lpstr>Example 4: Applying the Addition Rule of Mutually Exclusive Events—Slide 2</vt:lpstr>
      <vt:lpstr>Example 4: Applying the Addition Rule of Mutually Exclusive Events—Slide 3</vt:lpstr>
      <vt:lpstr>Example 4: Applying the Addition Rule of Mutually Exclusive Events—Slide 4</vt:lpstr>
      <vt:lpstr>Example 5: Applying the Addition Rule of Mutually Exclusive Events—Slide 1</vt:lpstr>
      <vt:lpstr>Example 5: Applying the Addition Rule of Mutually Exclusive Events—Slide 2</vt:lpstr>
      <vt:lpstr>Definition: Independent Events and Dependent Events</vt:lpstr>
      <vt:lpstr>Example 6: Identifying Independent and Dependent Events—Slide 1</vt:lpstr>
      <vt:lpstr>Example 6: Identifying Independent and Dependent Events—Slide 2</vt:lpstr>
      <vt:lpstr>Skill Check 2</vt:lpstr>
      <vt:lpstr>Definition: Multiplication Rule of Probability for Independent Events</vt:lpstr>
      <vt:lpstr>Example 7: Using the Multiplication Rule of Probability for Independent Events</vt:lpstr>
      <vt:lpstr>Example 8: Using the Multiplication Rule of Probability for Independent Events—Slide 1</vt:lpstr>
      <vt:lpstr>Example 8: Using the Multiplication Rule of Probability for Independent Events—Slide 2</vt:lpstr>
      <vt:lpstr>Example 8: Using the Multiplication Rule of Probability for Independent Events—Slide 3</vt:lpstr>
      <vt:lpstr>Definition: Conditional Probability</vt:lpstr>
      <vt:lpstr>Definition: Multiplication Rule of Probability for Dependent Events</vt:lpstr>
      <vt:lpstr>Helpful Hint</vt:lpstr>
      <vt:lpstr>Example 9: Using the Multiplication Rule of Probability for—Slide 1</vt:lpstr>
      <vt:lpstr>Example 9: Using the Multiplication Rule of Probability for—Slide 2</vt:lpstr>
      <vt:lpstr>Example 9: Using the Multiplication Rule of Probability for—Slide 3</vt:lpstr>
      <vt:lpstr>Example 10: Calculating Conditional Probability—Slide 1</vt:lpstr>
      <vt:lpstr>Example 10: Calculating Conditional Probability—Slide 2</vt:lpstr>
      <vt:lpstr>Example 10: Calculating Conditional Probability—Slide 3</vt:lpstr>
      <vt:lpstr>Example 10: Calculating Conditional Probability—Slide 4</vt:lpstr>
      <vt:lpstr>Example 10: Calculating Conditional Probability—Slide 5</vt:lpstr>
      <vt:lpstr>Example 10: Calculating Conditional Probability—Slide 6</vt:lpstr>
      <vt:lpstr>Math Milestone</vt:lpstr>
      <vt:lpstr>Theorem: Bayes' Theorem</vt:lpstr>
      <vt:lpstr>Example 11: Calculating Probability Using Bayes' Theorem—Slide 1</vt:lpstr>
      <vt:lpstr>Example 11: Calculating Probability Using Bayes' Theorem—Slide 2</vt:lpstr>
      <vt:lpstr>Example 11: Calculating Probability Using Bayes' Theorem—Slide 3</vt:lpstr>
      <vt:lpstr>Example 11: Calculating Probability Using Bayes' Theorem—Slide 4</vt:lpstr>
      <vt:lpstr>Example 11: Calculating Probability Using Bayes' Theorem—Slide 5</vt:lpstr>
      <vt:lpstr>Example 11: Calculating Probability Using Bayes' Theorem—Slide 6</vt:lpstr>
      <vt:lpstr>Example 11: Calculating Probability Using Bayes' Theorem—Slide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174</cp:revision>
  <dcterms:created xsi:type="dcterms:W3CDTF">2013-04-26T14:43:13Z</dcterms:created>
  <dcterms:modified xsi:type="dcterms:W3CDTF">2025-10-20T19:54:05Z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