
<file path=[Content_Types].xml><?xml version="1.0" encoding="utf-8"?>
<Types xmlns="http://schemas.openxmlformats.org/package/2006/content-types">
  <Default Extension="bin" ContentType="application/vnd.openxmlformats-officedocument.oleObject"/>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Masters/slideMaster1.xml" ContentType="application/vnd.openxmlformats-officedocument.presentationml.slideMaster+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5"/>
  </p:notesMasterIdLst>
  <p:handoutMasterIdLst>
    <p:handoutMasterId r:id="rId36"/>
  </p:handoutMasterIdLst>
  <p:sldIdLst>
    <p:sldId id="256" r:id="rId2"/>
    <p:sldId id="257" r:id="rId3"/>
    <p:sldId id="258" r:id="rId4"/>
    <p:sldId id="259" r:id="rId5"/>
    <p:sldId id="298" r:id="rId6"/>
    <p:sldId id="263" r:id="rId7"/>
    <p:sldId id="264" r:id="rId8"/>
    <p:sldId id="265" r:id="rId9"/>
    <p:sldId id="266" r:id="rId10"/>
    <p:sldId id="267" r:id="rId11"/>
    <p:sldId id="291" r:id="rId12"/>
    <p:sldId id="300" r:id="rId13"/>
    <p:sldId id="268" r:id="rId14"/>
    <p:sldId id="270" r:id="rId15"/>
    <p:sldId id="271" r:id="rId16"/>
    <p:sldId id="292" r:id="rId17"/>
    <p:sldId id="272" r:id="rId18"/>
    <p:sldId id="274" r:id="rId19"/>
    <p:sldId id="276" r:id="rId20"/>
    <p:sldId id="277" r:id="rId21"/>
    <p:sldId id="294" r:id="rId22"/>
    <p:sldId id="293" r:id="rId23"/>
    <p:sldId id="299" r:id="rId24"/>
    <p:sldId id="279" r:id="rId25"/>
    <p:sldId id="280" r:id="rId26"/>
    <p:sldId id="282" r:id="rId27"/>
    <p:sldId id="283" r:id="rId28"/>
    <p:sldId id="296" r:id="rId29"/>
    <p:sldId id="284" r:id="rId30"/>
    <p:sldId id="285" r:id="rId31"/>
    <p:sldId id="287" r:id="rId32"/>
    <p:sldId id="289" r:id="rId33"/>
    <p:sldId id="297" r:id="rId34"/>
  </p:sldIdLst>
  <p:sldSz cx="9144000" cy="6858000" type="screen4x3"/>
  <p:notesSz cx="6858000" cy="9144000"/>
  <p:embeddedFontLst>
    <p:embeddedFont>
      <p:font typeface="Cambria Math" panose="02040503050406030204" pitchFamily="18" charset="0"/>
      <p:regular r:id="rId37"/>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853" autoAdjust="0"/>
    <p:restoredTop sz="94673" autoAdjust="0"/>
  </p:normalViewPr>
  <p:slideViewPr>
    <p:cSldViewPr>
      <p:cViewPr varScale="1">
        <p:scale>
          <a:sx n="105" d="100"/>
          <a:sy n="105" d="100"/>
        </p:scale>
        <p:origin x="1014"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font" Target="fonts/font1.fntdata"/><Relationship Id="rId40" Type="http://schemas.openxmlformats.org/officeDocument/2006/relationships/viewProps" Target="viewProps.xml"/><Relationship Id="rId45" Type="http://schemas.openxmlformats.org/officeDocument/2006/relationships/customXml" Target="../customXml/item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43" Type="http://schemas.openxmlformats.org/officeDocument/2006/relationships/customXml" Target="../customXml/item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commentAuthors" Target="commentAuthors.xml"/><Relationship Id="rId20" Type="http://schemas.openxmlformats.org/officeDocument/2006/relationships/slide" Target="slides/slide19.xml"/><Relationship Id="rId41"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10/20/2025</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10/20/2025</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dirty="0"/>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3.pn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image" Target="../media/image17.png"/><Relationship Id="rId1" Type="http://schemas.openxmlformats.org/officeDocument/2006/relationships/slideLayout" Target="../slideLayouts/slideLayout3.xml"/><Relationship Id="rId4" Type="http://schemas.openxmlformats.org/officeDocument/2006/relationships/image" Target="../media/image14.w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0.png"/><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3" Type="http://schemas.openxmlformats.org/officeDocument/2006/relationships/image" Target="../media/image21.wmf"/><Relationship Id="rId2" Type="http://schemas.openxmlformats.org/officeDocument/2006/relationships/oleObject" Target="../embeddings/oleObject2.bin"/><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oleObject" Target="../embeddings/oleObject3.bin"/><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image" Target="../media/image25.png"/><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image" Target="../media/image35.pn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image" Target="../media/image27.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10.5</a:t>
            </a:r>
          </a:p>
        </p:txBody>
      </p:sp>
      <p:sp>
        <p:nvSpPr>
          <p:cNvPr id="2" name="Text Placeholder 1"/>
          <p:cNvSpPr>
            <a:spLocks noGrp="1"/>
          </p:cNvSpPr>
          <p:nvPr>
            <p:ph type="body" sz="quarter" idx="10"/>
          </p:nvPr>
        </p:nvSpPr>
        <p:spPr/>
        <p:txBody>
          <a:bodyPr/>
          <a:lstStyle/>
          <a:p>
            <a:pPr algn="ctr"/>
            <a:r>
              <a:rPr dirty="0"/>
              <a:t>Binomial Probability</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2: Calculating Binomial Probability—Slide 3</a:t>
            </a:r>
            <a:endParaRPr dirty="0"/>
          </a:p>
        </p:txBody>
      </p:sp>
      <p:sp>
        <p:nvSpPr>
          <p:cNvPr id="3" name="Text Placeholder 2"/>
          <p:cNvSpPr>
            <a:spLocks noGrp="1"/>
          </p:cNvSpPr>
          <p:nvPr>
            <p:ph type="body" sz="quarter" idx="10"/>
          </p:nvPr>
        </p:nvSpPr>
        <p:spPr>
          <a:xfrm>
            <a:off x="457200" y="1029287"/>
            <a:ext cx="8229600" cy="4967067"/>
          </a:xfrm>
        </p:spPr>
        <p:txBody>
          <a:bodyPr>
            <a:normAutofit/>
          </a:bodyPr>
          <a:lstStyle/>
          <a:p>
            <a:pPr marL="457200" lvl="1" indent="0" algn="just">
              <a:buNone/>
              <a:defRPr sz="2800"/>
            </a:pPr>
            <a:r>
              <a:rPr sz="1800" dirty="0"/>
              <a:t>We will enter </a:t>
            </a:r>
            <a:r>
              <a:rPr lang="en-US" sz="1800" dirty="0"/>
              <a:t>10</a:t>
            </a:r>
            <a:r>
              <a:rPr sz="1800" dirty="0"/>
              <a:t> for </a:t>
            </a:r>
            <a:r>
              <a:rPr sz="1800" dirty="0">
                <a:latin typeface="Calibri" panose="020F0502020204030204" pitchFamily="34" charset="0"/>
              </a:rPr>
              <a:t>trials</a:t>
            </a:r>
            <a:r>
              <a:rPr sz="1800" dirty="0"/>
              <a:t> since there are </a:t>
            </a:r>
            <a:r>
              <a:rPr sz="1800" dirty="0">
                <a:latin typeface="Cambria Math"/>
              </a:rPr>
              <a:t>10</a:t>
            </a:r>
            <a:r>
              <a:rPr sz="1800" dirty="0"/>
              <a:t> coin tosses. The probability of flipping a head in one coin toss is </a:t>
            </a:r>
            <a:r>
              <a:rPr sz="1800" dirty="0">
                <a:latin typeface="Cambria Math"/>
              </a:rPr>
              <a:t>0.5</a:t>
            </a:r>
            <a:r>
              <a:rPr sz="1800" dirty="0"/>
              <a:t>, so we'll enter </a:t>
            </a:r>
            <a:r>
              <a:rPr lang="en-US" sz="1800" b="1" dirty="0"/>
              <a:t>0</a:t>
            </a:r>
            <a:r>
              <a:rPr sz="1800" b="1" dirty="0">
                <a:latin typeface="Calibri" panose="020F0502020204030204" pitchFamily="34" charset="0"/>
              </a:rPr>
              <a:t>.5</a:t>
            </a:r>
            <a:r>
              <a:rPr sz="1800" b="1" dirty="0"/>
              <a:t> </a:t>
            </a:r>
            <a:r>
              <a:rPr sz="1800" dirty="0"/>
              <a:t>for</a:t>
            </a:r>
            <a:r>
              <a:rPr lang="en-US" sz="1800" dirty="0"/>
              <a:t> </a:t>
            </a:r>
            <a:r>
              <a:rPr lang="en-US" sz="1800" dirty="0">
                <a:latin typeface="Calibri" panose="020F0502020204030204" pitchFamily="34" charset="0"/>
              </a:rPr>
              <a:t>p</a:t>
            </a:r>
            <a:r>
              <a:rPr sz="1800" dirty="0"/>
              <a:t>. Since we are finding the probability of exactly six successes, we'll enter 6 for the </a:t>
            </a:r>
            <a:r>
              <a:rPr sz="1800" dirty="0">
                <a:latin typeface="Calibri" panose="020F0502020204030204" pitchFamily="34" charset="0"/>
              </a:rPr>
              <a:t>x value</a:t>
            </a:r>
            <a:r>
              <a:rPr sz="1800" dirty="0"/>
              <a:t>. Move the cursor down to highlight </a:t>
            </a:r>
            <a:r>
              <a:rPr sz="1800" dirty="0">
                <a:latin typeface="Calibri" panose="020F0502020204030204" pitchFamily="34" charset="0"/>
              </a:rPr>
              <a:t>Paste</a:t>
            </a:r>
            <a:r>
              <a:rPr sz="1800" dirty="0"/>
              <a:t> and press </a:t>
            </a:r>
            <a:r>
              <a:rPr sz="1800" b="1" dirty="0"/>
              <a:t>enter</a:t>
            </a:r>
            <a:r>
              <a:rPr sz="1800" dirty="0"/>
              <a:t> twice. The calculator will give the result</a:t>
            </a:r>
            <a:r>
              <a:rPr lang="en-US" sz="1800" dirty="0"/>
              <a:t> </a:t>
            </a:r>
            <a:r>
              <a:rPr lang="en-US" sz="1800" b="1" dirty="0"/>
              <a:t>0.205078125</a:t>
            </a:r>
            <a:r>
              <a:rPr sz="1800" dirty="0"/>
              <a:t>.</a:t>
            </a:r>
          </a:p>
          <a:p>
            <a:pPr>
              <a:defRPr b="1"/>
            </a:pPr>
            <a:endParaRPr lang="en-US" sz="1800" dirty="0"/>
          </a:p>
          <a:p>
            <a:pPr>
              <a:defRPr b="1"/>
            </a:pPr>
            <a:endParaRPr lang="en-US" sz="1800" dirty="0"/>
          </a:p>
          <a:p>
            <a:pPr>
              <a:defRPr b="1"/>
            </a:pPr>
            <a:endParaRPr lang="en-US" sz="1800" dirty="0"/>
          </a:p>
          <a:p>
            <a:pPr>
              <a:defRPr b="1"/>
            </a:pPr>
            <a:endParaRPr lang="en-US" sz="1800" dirty="0"/>
          </a:p>
          <a:p>
            <a:pPr>
              <a:defRPr b="1"/>
            </a:pPr>
            <a:endParaRPr lang="en-US" sz="1800" dirty="0"/>
          </a:p>
          <a:p>
            <a:pPr>
              <a:defRPr b="1"/>
            </a:pPr>
            <a:endParaRPr lang="en-US" sz="1800" dirty="0"/>
          </a:p>
          <a:p>
            <a:pPr>
              <a:defRPr b="1"/>
            </a:pPr>
            <a:endParaRPr lang="en-US" sz="1800" dirty="0"/>
          </a:p>
          <a:p>
            <a:pPr>
              <a:defRPr b="1"/>
            </a:pPr>
            <a:endParaRPr lang="en-US" sz="1800" dirty="0"/>
          </a:p>
          <a:p>
            <a:pPr>
              <a:defRPr b="1"/>
            </a:pPr>
            <a:endParaRPr lang="en-US" sz="1800" dirty="0"/>
          </a:p>
        </p:txBody>
      </p:sp>
      <p:pic>
        <p:nvPicPr>
          <p:cNvPr id="5" name="Picture 4" descr="A screenshot of a graphing calculator labeled binompdf. The first line reads trials: 10. The second line reads p: 0.5. The third line reads x value: 6. The fourth line reads Paste.">
            <a:extLst>
              <a:ext uri="{FF2B5EF4-FFF2-40B4-BE49-F238E27FC236}">
                <a16:creationId xmlns:a16="http://schemas.microsoft.com/office/drawing/2014/main" id="{3D55B512-BDFD-4FE8-9E2A-7F17161FD095}"/>
              </a:ext>
            </a:extLst>
          </p:cNvPr>
          <p:cNvPicPr>
            <a:picLocks noChangeAspect="1"/>
          </p:cNvPicPr>
          <p:nvPr/>
        </p:nvPicPr>
        <p:blipFill>
          <a:blip r:embed="rId2"/>
          <a:srcRect b="9768"/>
          <a:stretch>
            <a:fillRect/>
          </a:stretch>
        </p:blipFill>
        <p:spPr>
          <a:xfrm>
            <a:off x="1006038" y="2536053"/>
            <a:ext cx="2760684" cy="2153146"/>
          </a:xfrm>
          <a:prstGeom prst="rect">
            <a:avLst/>
          </a:prstGeom>
        </p:spPr>
      </p:pic>
      <p:sp>
        <p:nvSpPr>
          <p:cNvPr id="4" name="TextBox 3">
            <a:extLst>
              <a:ext uri="{FF2B5EF4-FFF2-40B4-BE49-F238E27FC236}">
                <a16:creationId xmlns:a16="http://schemas.microsoft.com/office/drawing/2014/main" id="{3AC3A180-84F8-E850-93DD-7C0D5931A67B}"/>
              </a:ext>
            </a:extLst>
          </p:cNvPr>
          <p:cNvSpPr txBox="1"/>
          <p:nvPr/>
        </p:nvSpPr>
        <p:spPr>
          <a:xfrm>
            <a:off x="1060599" y="4612998"/>
            <a:ext cx="2651562" cy="461665"/>
          </a:xfrm>
          <a:prstGeom prst="rect">
            <a:avLst/>
          </a:prstGeom>
          <a:noFill/>
        </p:spPr>
        <p:txBody>
          <a:bodyPr wrap="square">
            <a:spAutoFit/>
          </a:bodyPr>
          <a:lstStyle/>
          <a:p>
            <a:pPr algn="ctr"/>
            <a:r>
              <a:rPr lang="en-IN" sz="2400" dirty="0"/>
              <a:t>Figure 1</a:t>
            </a:r>
          </a:p>
        </p:txBody>
      </p:sp>
      <p:pic>
        <p:nvPicPr>
          <p:cNvPr id="7" name="Picture 6" descr="calculator screenshot shows binomcd open paren 10 comma 0.5 comma 6 end paren is equal to 0.205078125">
            <a:extLst>
              <a:ext uri="{FF2B5EF4-FFF2-40B4-BE49-F238E27FC236}">
                <a16:creationId xmlns:a16="http://schemas.microsoft.com/office/drawing/2014/main" id="{5B35B42B-A4AA-4E52-90B1-591B63CA91DF}"/>
              </a:ext>
            </a:extLst>
          </p:cNvPr>
          <p:cNvPicPr>
            <a:picLocks noChangeAspect="1"/>
          </p:cNvPicPr>
          <p:nvPr/>
        </p:nvPicPr>
        <p:blipFill>
          <a:blip r:embed="rId3"/>
          <a:srcRect b="11267"/>
          <a:stretch>
            <a:fillRect/>
          </a:stretch>
        </p:blipFill>
        <p:spPr>
          <a:xfrm>
            <a:off x="4191001" y="2514600"/>
            <a:ext cx="2868016" cy="2174599"/>
          </a:xfrm>
          <a:prstGeom prst="rect">
            <a:avLst/>
          </a:prstGeom>
        </p:spPr>
      </p:pic>
      <p:sp>
        <p:nvSpPr>
          <p:cNvPr id="8" name="TextBox 7">
            <a:extLst>
              <a:ext uri="{FF2B5EF4-FFF2-40B4-BE49-F238E27FC236}">
                <a16:creationId xmlns:a16="http://schemas.microsoft.com/office/drawing/2014/main" id="{CF09A005-B643-617F-A646-A2C884BBD2A9}"/>
              </a:ext>
            </a:extLst>
          </p:cNvPr>
          <p:cNvSpPr txBox="1"/>
          <p:nvPr/>
        </p:nvSpPr>
        <p:spPr>
          <a:xfrm>
            <a:off x="4297631" y="4612998"/>
            <a:ext cx="2651562" cy="461665"/>
          </a:xfrm>
          <a:prstGeom prst="rect">
            <a:avLst/>
          </a:prstGeom>
          <a:noFill/>
        </p:spPr>
        <p:txBody>
          <a:bodyPr wrap="square">
            <a:spAutoFit/>
          </a:bodyPr>
          <a:lstStyle/>
          <a:p>
            <a:pPr algn="ctr"/>
            <a:r>
              <a:rPr lang="en-IN" sz="2400" dirty="0"/>
              <a:t>Figure 2</a:t>
            </a:r>
          </a:p>
        </p:txBody>
      </p:sp>
      <p:sp>
        <p:nvSpPr>
          <p:cNvPr id="10" name="TextBox 9">
            <a:extLst>
              <a:ext uri="{FF2B5EF4-FFF2-40B4-BE49-F238E27FC236}">
                <a16:creationId xmlns:a16="http://schemas.microsoft.com/office/drawing/2014/main" id="{2FE3829D-B22F-1BCF-7937-5D3FCFB03F36}"/>
              </a:ext>
            </a:extLst>
          </p:cNvPr>
          <p:cNvSpPr txBox="1"/>
          <p:nvPr/>
        </p:nvSpPr>
        <p:spPr>
          <a:xfrm>
            <a:off x="457200" y="5020270"/>
            <a:ext cx="8229600" cy="923330"/>
          </a:xfrm>
          <a:prstGeom prst="rect">
            <a:avLst/>
          </a:prstGeom>
          <a:noFill/>
        </p:spPr>
        <p:txBody>
          <a:bodyPr wrap="square">
            <a:spAutoFit/>
          </a:bodyPr>
          <a:lstStyle/>
          <a:p>
            <a:pPr marL="457200" lvl="1" indent="0">
              <a:buNone/>
              <a:defRPr b="1"/>
            </a:pPr>
            <a:r>
              <a:rPr lang="en-US" dirty="0"/>
              <a:t>Microsoft Excel</a:t>
            </a:r>
          </a:p>
          <a:p>
            <a:pPr marL="457200" lvl="1" indent="0">
              <a:buNone/>
            </a:pPr>
            <a:r>
              <a:rPr lang="en-US" dirty="0"/>
              <a:t>We can use the built-in binomial distribution function, </a:t>
            </a:r>
            <a:r>
              <a:rPr lang="en-US" b="1" dirty="0"/>
              <a:t>BINOM.DIST(</a:t>
            </a:r>
            <a:r>
              <a:rPr lang="en-US" b="1" dirty="0" err="1"/>
              <a:t>number_s</a:t>
            </a:r>
            <a:r>
              <a:rPr lang="en-US" b="1" dirty="0"/>
              <a:t>, trials, </a:t>
            </a:r>
            <a:r>
              <a:rPr lang="en-US" b="1" dirty="0" err="1"/>
              <a:t>probability_s</a:t>
            </a:r>
            <a:r>
              <a:rPr lang="en-US" b="1" dirty="0"/>
              <a:t>, cumulative)</a:t>
            </a:r>
            <a:r>
              <a:rPr lang="en-US" dirty="0"/>
              <a:t>.</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2: Calculating Binomial Probability—Slide 4</a:t>
            </a:r>
            <a:endParaRPr dirty="0"/>
          </a:p>
        </p:txBody>
      </p:sp>
      <p:sp>
        <p:nvSpPr>
          <p:cNvPr id="3" name="Text Placeholder 2"/>
          <p:cNvSpPr>
            <a:spLocks noGrp="1"/>
          </p:cNvSpPr>
          <p:nvPr>
            <p:ph type="body" sz="quarter" idx="10"/>
          </p:nvPr>
        </p:nvSpPr>
        <p:spPr/>
        <p:txBody>
          <a:bodyPr>
            <a:noAutofit/>
          </a:bodyPr>
          <a:lstStyle/>
          <a:p>
            <a:pPr marL="914400" lvl="2" indent="0">
              <a:buNone/>
            </a:pPr>
            <a:r>
              <a:rPr lang="en-US" sz="1800" b="1" dirty="0"/>
              <a:t>number_s</a:t>
            </a:r>
            <a:r>
              <a:rPr lang="en-US" sz="1800" dirty="0"/>
              <a:t> is the number of successes.</a:t>
            </a:r>
          </a:p>
          <a:p>
            <a:pPr marL="914400" lvl="2" indent="0">
              <a:buNone/>
            </a:pPr>
            <a:r>
              <a:rPr lang="en-US" sz="1800" b="1" dirty="0"/>
              <a:t>trials</a:t>
            </a:r>
            <a:r>
              <a:rPr lang="en-US" sz="1800" dirty="0"/>
              <a:t> is the number of trials.</a:t>
            </a:r>
          </a:p>
          <a:p>
            <a:pPr marL="914400" lvl="2" indent="0">
              <a:buNone/>
            </a:pPr>
            <a:r>
              <a:rPr lang="en-US" sz="1800" b="1" dirty="0"/>
              <a:t>probability_s</a:t>
            </a:r>
            <a:r>
              <a:rPr lang="en-US" sz="1800" dirty="0"/>
              <a:t> is the probability of a success on any trial.</a:t>
            </a:r>
          </a:p>
          <a:p>
            <a:pPr marL="914400" lvl="2" indent="0">
              <a:buNone/>
              <a:defRPr sz="2800"/>
            </a:pPr>
            <a:r>
              <a:rPr sz="1800" b="1" dirty="0"/>
              <a:t>cumulative</a:t>
            </a:r>
            <a:r>
              <a:rPr sz="1800" dirty="0"/>
              <a:t> should be TRUE if you are finding the probability of at most </a:t>
            </a:r>
            <a:r>
              <a:rPr lang="en-US" sz="1800" i="1" dirty="0"/>
              <a:t>x</a:t>
            </a:r>
            <a:r>
              <a:rPr sz="1800" dirty="0"/>
              <a:t> successes (which is called the cumulative probability and will be discussed later in the section) and it should be FALSE if you are finding the probability of exactly </a:t>
            </a:r>
            <a:r>
              <a:rPr lang="en-US" sz="1800" i="1" dirty="0"/>
              <a:t>x</a:t>
            </a:r>
            <a:r>
              <a:rPr sz="1800" dirty="0"/>
              <a:t> successes. Default is FALSE.</a:t>
            </a:r>
          </a:p>
          <a:p>
            <a:pPr marL="457200" lvl="1" indent="0">
              <a:buNone/>
            </a:pPr>
            <a:r>
              <a:rPr sz="2000" dirty="0"/>
              <a:t>Since we want to know the probability of getting </a:t>
            </a:r>
            <a:r>
              <a:rPr sz="2000" i="1" dirty="0"/>
              <a:t>exactly</a:t>
            </a:r>
            <a:r>
              <a:rPr sz="2000" dirty="0"/>
              <a:t> six heads, we want to use the probability mass function, which means we should either type FALSE for the last entry or leave it blank. In an empty cell, type "=BINOM.DIST (6, 10, 0.5, FALSE)" and press Enter. The value given is </a:t>
            </a:r>
            <a:r>
              <a:rPr sz="2000" dirty="0">
                <a:latin typeface="Cambria Math"/>
              </a:rPr>
              <a:t>0.205078125</a:t>
            </a:r>
            <a:r>
              <a:rPr sz="2000" dirty="0"/>
              <a:t>.</a:t>
            </a:r>
          </a:p>
          <a:p>
            <a:pPr marL="457200" lvl="1" indent="0">
              <a:buNone/>
              <a:defRPr sz="2800"/>
            </a:pPr>
            <a:endParaRPr lang="en-US" sz="1700" dirty="0"/>
          </a:p>
          <a:p>
            <a:pPr marL="457200" lvl="1" indent="0">
              <a:buNone/>
              <a:defRPr sz="2800"/>
            </a:pPr>
            <a:endParaRPr lang="en-US" sz="1700" dirty="0"/>
          </a:p>
          <a:p>
            <a:pPr marL="457200" lvl="1" indent="0">
              <a:buNone/>
              <a:defRPr sz="2800"/>
            </a:pPr>
            <a:endParaRPr lang="en-US" sz="1700" dirty="0"/>
          </a:p>
          <a:p>
            <a:pPr marL="457200" lvl="1" indent="0">
              <a:buNone/>
              <a:defRPr sz="2800"/>
            </a:pPr>
            <a:endParaRPr lang="en-US" sz="1700" dirty="0"/>
          </a:p>
        </p:txBody>
      </p:sp>
      <p:pic>
        <p:nvPicPr>
          <p:cNvPr id="5" name="Picture 4" descr="A screenshot of an Excel sheet shows a drop-down box at the top left that reads A1. The formula bar reads, fx equals BINOM.DIST(6,10,0.5,). The columns are labeled from A to F. Row 1, A: 0.205078125, B: blank, C: blank, D: blank, E: blank, F: blank, G: blank.">
            <a:extLst>
              <a:ext uri="{FF2B5EF4-FFF2-40B4-BE49-F238E27FC236}">
                <a16:creationId xmlns:a16="http://schemas.microsoft.com/office/drawing/2014/main" id="{A70C57EF-358A-4C92-8DD1-D5591D1628F1}"/>
              </a:ext>
            </a:extLst>
          </p:cNvPr>
          <p:cNvPicPr>
            <a:picLocks noChangeAspect="1"/>
          </p:cNvPicPr>
          <p:nvPr/>
        </p:nvPicPr>
        <p:blipFill>
          <a:blip r:embed="rId2"/>
          <a:srcRect b="21492"/>
          <a:stretch>
            <a:fillRect/>
          </a:stretch>
        </p:blipFill>
        <p:spPr>
          <a:xfrm>
            <a:off x="2737346" y="4590563"/>
            <a:ext cx="3669307" cy="972037"/>
          </a:xfrm>
          <a:prstGeom prst="rect">
            <a:avLst/>
          </a:prstGeom>
        </p:spPr>
      </p:pic>
      <p:sp>
        <p:nvSpPr>
          <p:cNvPr id="4" name="TextBox 3">
            <a:extLst>
              <a:ext uri="{FF2B5EF4-FFF2-40B4-BE49-F238E27FC236}">
                <a16:creationId xmlns:a16="http://schemas.microsoft.com/office/drawing/2014/main" id="{2AC95B2C-9F8D-FA86-0A3B-2337AD4D52FA}"/>
              </a:ext>
            </a:extLst>
          </p:cNvPr>
          <p:cNvSpPr txBox="1"/>
          <p:nvPr/>
        </p:nvSpPr>
        <p:spPr>
          <a:xfrm>
            <a:off x="3246218" y="5512786"/>
            <a:ext cx="2651562" cy="461665"/>
          </a:xfrm>
          <a:prstGeom prst="rect">
            <a:avLst/>
          </a:prstGeom>
          <a:noFill/>
        </p:spPr>
        <p:txBody>
          <a:bodyPr wrap="square">
            <a:spAutoFit/>
          </a:bodyPr>
          <a:lstStyle/>
          <a:p>
            <a:pPr algn="ctr"/>
            <a:r>
              <a:rPr lang="en-IN" sz="2400" dirty="0"/>
              <a:t>Figure 3</a:t>
            </a:r>
          </a:p>
        </p:txBody>
      </p:sp>
    </p:spTree>
    <p:extLst>
      <p:ext uri="{BB962C8B-B14F-4D97-AF65-F5344CB8AC3E}">
        <p14:creationId xmlns:p14="http://schemas.microsoft.com/office/powerpoint/2010/main" val="33100386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2: Calculating Binomial Probability—Slide 5</a:t>
            </a:r>
            <a:endParaRPr dirty="0"/>
          </a:p>
        </p:txBody>
      </p:sp>
      <p:sp>
        <p:nvSpPr>
          <p:cNvPr id="3" name="Text Placeholder 2"/>
          <p:cNvSpPr>
            <a:spLocks noGrp="1"/>
          </p:cNvSpPr>
          <p:nvPr>
            <p:ph type="body" sz="quarter" idx="10"/>
          </p:nvPr>
        </p:nvSpPr>
        <p:spPr/>
        <p:txBody>
          <a:bodyPr>
            <a:noAutofit/>
          </a:bodyPr>
          <a:lstStyle/>
          <a:p>
            <a:pPr marL="457200" lvl="1" indent="0">
              <a:buNone/>
            </a:pPr>
            <a:r>
              <a:rPr sz="2000" dirty="0"/>
              <a:t>Since we want to know the probability of getting </a:t>
            </a:r>
            <a:r>
              <a:rPr sz="2000" i="1" dirty="0"/>
              <a:t>exactly</a:t>
            </a:r>
            <a:r>
              <a:rPr sz="2000" dirty="0"/>
              <a:t> six heads, we want to use the probability mass function, which means we should either type FALSE for the last entry or leave it blank. In an empty cell, type "=BINOM.DIST (6, 10, 0.5, FALSE)" and press Enter. The value given is </a:t>
            </a:r>
            <a:r>
              <a:rPr sz="2000" dirty="0">
                <a:latin typeface="Cambria Math"/>
              </a:rPr>
              <a:t>0.205078125</a:t>
            </a:r>
            <a:r>
              <a:rPr sz="2000" dirty="0"/>
              <a:t>.</a:t>
            </a:r>
          </a:p>
          <a:p>
            <a:pPr marL="457200" lvl="1" indent="0">
              <a:buNone/>
              <a:defRPr sz="2800"/>
            </a:pPr>
            <a:endParaRPr lang="en-US" sz="1700" dirty="0"/>
          </a:p>
          <a:p>
            <a:pPr marL="457200" lvl="1" indent="0">
              <a:buNone/>
              <a:defRPr sz="2800"/>
            </a:pPr>
            <a:endParaRPr lang="en-US" sz="1700" dirty="0"/>
          </a:p>
          <a:p>
            <a:pPr marL="457200" lvl="1" indent="0">
              <a:buNone/>
              <a:defRPr sz="2800"/>
            </a:pPr>
            <a:endParaRPr lang="en-US" sz="1700" dirty="0"/>
          </a:p>
          <a:p>
            <a:pPr marL="457200" lvl="1" indent="0">
              <a:buNone/>
              <a:defRPr sz="2800"/>
            </a:pPr>
            <a:endParaRPr lang="en-US" sz="1700" dirty="0"/>
          </a:p>
          <a:p>
            <a:pPr marL="457200" lvl="1" indent="0">
              <a:buNone/>
              <a:defRPr sz="2800"/>
            </a:pPr>
            <a:endParaRPr lang="en-US" sz="1700" dirty="0"/>
          </a:p>
          <a:p>
            <a:pPr marL="457200" lvl="1" indent="0">
              <a:buNone/>
              <a:defRPr sz="2800"/>
            </a:pPr>
            <a:endParaRPr lang="en-US" sz="1700" dirty="0"/>
          </a:p>
          <a:p>
            <a:pPr marL="457200" lvl="1" indent="0">
              <a:buNone/>
              <a:defRPr sz="2800"/>
            </a:pPr>
            <a:endParaRPr lang="en-US" sz="1700" dirty="0"/>
          </a:p>
        </p:txBody>
      </p:sp>
      <p:pic>
        <p:nvPicPr>
          <p:cNvPr id="5" name="Picture 4" descr="A screenshot of an Excel sheet shows a drop-down box at the top left that reads A1. The formula bar reads, fx equals BINOM.DIST(6,10,0.5,). The columns are labeled from A to F. Row 1, A: 0.205078125, B: blank, C: blank, D: blank, E: blank, F: blank, G: blank.">
            <a:extLst>
              <a:ext uri="{FF2B5EF4-FFF2-40B4-BE49-F238E27FC236}">
                <a16:creationId xmlns:a16="http://schemas.microsoft.com/office/drawing/2014/main" id="{A70C57EF-358A-4C92-8DD1-D5591D1628F1}"/>
              </a:ext>
            </a:extLst>
          </p:cNvPr>
          <p:cNvPicPr>
            <a:picLocks noChangeAspect="1"/>
          </p:cNvPicPr>
          <p:nvPr/>
        </p:nvPicPr>
        <p:blipFill>
          <a:blip r:embed="rId2"/>
          <a:srcRect b="17289"/>
          <a:stretch>
            <a:fillRect/>
          </a:stretch>
        </p:blipFill>
        <p:spPr>
          <a:xfrm>
            <a:off x="2737346" y="2862115"/>
            <a:ext cx="3669307" cy="1024085"/>
          </a:xfrm>
          <a:prstGeom prst="rect">
            <a:avLst/>
          </a:prstGeom>
        </p:spPr>
      </p:pic>
      <p:sp>
        <p:nvSpPr>
          <p:cNvPr id="4" name="TextBox 3">
            <a:extLst>
              <a:ext uri="{FF2B5EF4-FFF2-40B4-BE49-F238E27FC236}">
                <a16:creationId xmlns:a16="http://schemas.microsoft.com/office/drawing/2014/main" id="{D9EB3D07-A722-8A4D-C53D-CB1B99EBA69B}"/>
              </a:ext>
            </a:extLst>
          </p:cNvPr>
          <p:cNvSpPr txBox="1"/>
          <p:nvPr/>
        </p:nvSpPr>
        <p:spPr>
          <a:xfrm>
            <a:off x="3246218" y="3810000"/>
            <a:ext cx="2651562" cy="461665"/>
          </a:xfrm>
          <a:prstGeom prst="rect">
            <a:avLst/>
          </a:prstGeom>
          <a:noFill/>
        </p:spPr>
        <p:txBody>
          <a:bodyPr wrap="square">
            <a:spAutoFit/>
          </a:bodyPr>
          <a:lstStyle/>
          <a:p>
            <a:pPr algn="ctr"/>
            <a:r>
              <a:rPr lang="en-IN" sz="2400" dirty="0"/>
              <a:t>Figure 3</a:t>
            </a:r>
          </a:p>
        </p:txBody>
      </p:sp>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89D263C8-97BC-8E50-E9A1-E01B66B35663}"/>
                  </a:ext>
                </a:extLst>
              </p:cNvPr>
              <p:cNvSpPr txBox="1"/>
              <p:nvPr/>
            </p:nvSpPr>
            <p:spPr>
              <a:xfrm>
                <a:off x="457200" y="4300702"/>
                <a:ext cx="8153400" cy="707886"/>
              </a:xfrm>
              <a:prstGeom prst="rect">
                <a:avLst/>
              </a:prstGeom>
              <a:noFill/>
            </p:spPr>
            <p:txBody>
              <a:bodyPr wrap="square">
                <a:spAutoFit/>
              </a:bodyPr>
              <a:lstStyle/>
              <a:p>
                <a:pPr marL="457200" lvl="1" indent="0">
                  <a:buNone/>
                  <a:defRPr sz="2800"/>
                </a:pPr>
                <a:r>
                  <a:rPr lang="en-US" sz="2000" dirty="0"/>
                  <a:t>Therefore, the probability of getting exactly six heads in </a:t>
                </a:r>
                <a:r>
                  <a:rPr lang="en-US" sz="2000" dirty="0">
                    <a:latin typeface="Cambria Math"/>
                  </a:rPr>
                  <a:t>10</a:t>
                </a:r>
                <a:r>
                  <a:rPr lang="en-US" sz="2000" dirty="0"/>
                  <a:t> coin tosses is approximately </a:t>
                </a:r>
                <a14:m>
                  <m:oMath xmlns:m="http://schemas.openxmlformats.org/officeDocument/2006/math">
                    <m:r>
                      <a:rPr lang="en-US" sz="2000">
                        <a:latin typeface="Cambria Math" panose="02040503050406030204" pitchFamily="18" charset="0"/>
                      </a:rPr>
                      <m:t>20</m:t>
                    </m:r>
                    <m:r>
                      <a:rPr lang="en-US" sz="2000">
                        <a:latin typeface="Cambria Math" panose="02040503050406030204" pitchFamily="18" charset="0"/>
                      </a:rPr>
                      <m:t>.</m:t>
                    </m:r>
                    <m:r>
                      <a:rPr lang="en-US" sz="2000">
                        <a:latin typeface="Cambria Math" panose="02040503050406030204" pitchFamily="18" charset="0"/>
                      </a:rPr>
                      <m:t>51</m:t>
                    </m:r>
                    <m:r>
                      <a:rPr lang="en-US" sz="2000">
                        <a:latin typeface="Cambria Math" panose="02040503050406030204" pitchFamily="18" charset="0"/>
                      </a:rPr>
                      <m:t>%</m:t>
                    </m:r>
                  </m:oMath>
                </a14:m>
                <a:r>
                  <a:rPr lang="en-US" sz="2000" dirty="0"/>
                  <a:t>.</a:t>
                </a:r>
              </a:p>
            </p:txBody>
          </p:sp>
        </mc:Choice>
        <mc:Fallback xmlns="">
          <p:sp>
            <p:nvSpPr>
              <p:cNvPr id="7" name="TextBox 6">
                <a:extLst>
                  <a:ext uri="{FF2B5EF4-FFF2-40B4-BE49-F238E27FC236}">
                    <a16:creationId xmlns:a16="http://schemas.microsoft.com/office/drawing/2014/main" id="{89D263C8-97BC-8E50-E9A1-E01B66B35663}"/>
                  </a:ext>
                </a:extLst>
              </p:cNvPr>
              <p:cNvSpPr txBox="1">
                <a:spLocks noRot="1" noChangeAspect="1" noMove="1" noResize="1" noEditPoints="1" noAdjustHandles="1" noChangeArrowheads="1" noChangeShapeType="1" noTextEdit="1"/>
              </p:cNvSpPr>
              <p:nvPr/>
            </p:nvSpPr>
            <p:spPr>
              <a:xfrm>
                <a:off x="457200" y="4300702"/>
                <a:ext cx="8153400" cy="707886"/>
              </a:xfrm>
              <a:prstGeom prst="rect">
                <a:avLst/>
              </a:prstGeom>
              <a:blipFill>
                <a:blip r:embed="rId3"/>
                <a:stretch>
                  <a:fillRect t="-5983" r="-822" b="-13675"/>
                </a:stretch>
              </a:blipFill>
            </p:spPr>
            <p:txBody>
              <a:bodyPr/>
              <a:lstStyle/>
              <a:p>
                <a:r>
                  <a:rPr lang="en-IN">
                    <a:noFill/>
                  </a:rPr>
                  <a:t> </a:t>
                </a:r>
              </a:p>
            </p:txBody>
          </p:sp>
        </mc:Fallback>
      </mc:AlternateContent>
    </p:spTree>
    <p:extLst>
      <p:ext uri="{BB962C8B-B14F-4D97-AF65-F5344CB8AC3E}">
        <p14:creationId xmlns:p14="http://schemas.microsoft.com/office/powerpoint/2010/main" val="27301620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3: Calculating Binomial Probability</a:t>
            </a:r>
            <a:r>
              <a:rPr lang="en-US" dirty="0"/>
              <a:t>—Slide 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a:xfrm>
                <a:off x="457200" y="1029287"/>
                <a:ext cx="8153400" cy="4967067"/>
              </a:xfrm>
            </p:spPr>
            <p:txBody>
              <a:bodyPr>
                <a:normAutofit fontScale="92500" lnSpcReduction="10000"/>
              </a:bodyPr>
              <a:lstStyle/>
              <a:p>
                <a:pPr algn="just">
                  <a:defRPr sz="2800"/>
                </a:pPr>
                <a:r>
                  <a:rPr sz="2200" dirty="0"/>
                  <a:t>Suppose that </a:t>
                </a:r>
                <a14:m>
                  <m:oMath xmlns:m="http://schemas.openxmlformats.org/officeDocument/2006/math">
                    <m:r>
                      <a:rPr sz="2200">
                        <a:latin typeface="Cambria Math" panose="02040503050406030204" pitchFamily="18" charset="0"/>
                      </a:rPr>
                      <m:t>90</m:t>
                    </m:r>
                    <m:r>
                      <a:rPr sz="2200">
                        <a:latin typeface="Cambria Math" panose="02040503050406030204" pitchFamily="18" charset="0"/>
                      </a:rPr>
                      <m:t>%</m:t>
                    </m:r>
                  </m:oMath>
                </a14:m>
                <a:r>
                  <a:rPr sz="2200" dirty="0"/>
                  <a:t> of all adults with allergies report that they get symptomatic relief with a specified medication. If the medication is given to a sample of </a:t>
                </a:r>
                <a:r>
                  <a:rPr sz="2200" dirty="0">
                    <a:latin typeface="Cambria Math"/>
                  </a:rPr>
                  <a:t>15</a:t>
                </a:r>
                <a:r>
                  <a:rPr sz="2200" dirty="0"/>
                  <a:t> adults with allergies, what is the probability that exactly two </a:t>
                </a:r>
                <a:r>
                  <a:rPr sz="2200" i="1" dirty="0"/>
                  <a:t>will not </a:t>
                </a:r>
                <a:r>
                  <a:rPr sz="2200" dirty="0"/>
                  <a:t>experience symptomatic relief?</a:t>
                </a:r>
                <a:endParaRPr lang="en-US" sz="2200" dirty="0"/>
              </a:p>
              <a:p>
                <a:r>
                  <a:rPr lang="en-US" sz="2400" b="1" dirty="0"/>
                  <a:t>Solution</a:t>
                </a:r>
              </a:p>
              <a:p>
                <a:pPr algn="just"/>
                <a:r>
                  <a:rPr lang="en-US" sz="2200" dirty="0"/>
                  <a:t>First let's verify that this process satisfies the assumptions of a binomial experiment.</a:t>
                </a:r>
              </a:p>
              <a:p>
                <a:pPr marL="538163" indent="-538163" algn="just">
                  <a:defRPr sz="2800"/>
                </a:pPr>
                <a:r>
                  <a:rPr lang="en-US" sz="2200" dirty="0"/>
                  <a:t>1.​	The experiment consists of a fixed number of identical trials, </a:t>
                </a:r>
                <a:r>
                  <a:rPr lang="en-US" sz="2200" dirty="0">
                    <a:latin typeface="Cambria Math"/>
                  </a:rPr>
                  <a:t>15</a:t>
                </a:r>
                <a:r>
                  <a:rPr lang="en-US" sz="2200" dirty="0"/>
                  <a:t>, so </a:t>
                </a:r>
                <a:r>
                  <a:rPr lang="en-US" sz="2200" i="1" dirty="0"/>
                  <a:t>n</a:t>
                </a:r>
                <a:r>
                  <a:rPr lang="en-US" sz="2200" dirty="0"/>
                  <a:t> = 15.</a:t>
                </a:r>
              </a:p>
              <a:p>
                <a:pPr marL="538163" indent="-538163" algn="just">
                  <a:defRPr sz="2800"/>
                </a:pPr>
                <a:r>
                  <a:rPr lang="en-US" sz="2200" dirty="0"/>
                  <a:t>2.	​Each trial is independent of the others.</a:t>
                </a:r>
              </a:p>
              <a:p>
                <a:pPr marL="538163" indent="-538163" algn="just">
                  <a:defRPr sz="2800"/>
                </a:pPr>
                <a:r>
                  <a:rPr lang="en-US" sz="2200" dirty="0"/>
                  <a:t>3.​	There are only two possible outcomes for each trial: relief from symptoms or not. Although it might seem harsh, we will consider </a:t>
                </a:r>
                <a:r>
                  <a:rPr lang="en-US" sz="2200" i="1" dirty="0"/>
                  <a:t>not</a:t>
                </a:r>
                <a:r>
                  <a:rPr lang="en-US" sz="2200" dirty="0"/>
                  <a:t> experiencing relief from allergies as a success as that is our focus. (Remember, </a:t>
                </a:r>
                <a:r>
                  <a:rPr lang="en-US" sz="2200" i="1" dirty="0"/>
                  <a:t>success</a:t>
                </a:r>
                <a:r>
                  <a:rPr lang="en-US" sz="2200" dirty="0"/>
                  <a:t> is simply a label to help us count). Since we are looking for the probability of exactly two adults not getting relief, </a:t>
                </a:r>
                <a:r>
                  <a:rPr lang="en-US" sz="2200" i="1" dirty="0"/>
                  <a:t>x</a:t>
                </a:r>
                <a:r>
                  <a:rPr lang="en-US" sz="2200" dirty="0"/>
                  <a:t> = 2.</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xfrm>
                <a:off x="457200" y="1029287"/>
                <a:ext cx="8153400" cy="4967067"/>
              </a:xfrm>
              <a:blipFill>
                <a:blip r:embed="rId2"/>
                <a:stretch>
                  <a:fillRect l="-972" t="-1350" r="-673"/>
                </a:stretch>
              </a:blipFill>
            </p:spPr>
            <p:txBody>
              <a:bodyPr/>
              <a:lstStyle/>
              <a:p>
                <a:r>
                  <a:rPr lang="en-IN">
                    <a:noFill/>
                  </a:rPr>
                  <a:t> </a:t>
                </a:r>
              </a:p>
            </p:txBody>
          </p:sp>
        </mc:Fallback>
      </mc:AlternateContent>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Calculating Binomial Probability</a:t>
            </a:r>
            <a:r>
              <a:rPr lang="en-US" dirty="0"/>
              <a:t>—Slide 2</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marL="538163" indent="-538163" algn="just">
                  <a:defRPr sz="2800"/>
                </a:pPr>
                <a:r>
                  <a:rPr lang="en-US" sz="2000" dirty="0"/>
                  <a:t>4.</a:t>
                </a:r>
                <a:r>
                  <a:rPr sz="2000" dirty="0"/>
                  <a:t>​</a:t>
                </a:r>
                <a:r>
                  <a:rPr lang="en-US" sz="2000" dirty="0"/>
                  <a:t>	</a:t>
                </a:r>
                <a:r>
                  <a:rPr sz="2000" dirty="0"/>
                  <a:t>For every trial, the probability of getting a success remains the same. Since </a:t>
                </a:r>
                <a14:m>
                  <m:oMath xmlns:m="http://schemas.openxmlformats.org/officeDocument/2006/math">
                    <m:r>
                      <a:rPr sz="2000">
                        <a:latin typeface="Cambria Math" panose="02040503050406030204" pitchFamily="18" charset="0"/>
                      </a:rPr>
                      <m:t>90</m:t>
                    </m:r>
                    <m:r>
                      <a:rPr sz="2000">
                        <a:latin typeface="Cambria Math" panose="02040503050406030204" pitchFamily="18" charset="0"/>
                      </a:rPr>
                      <m:t>%</m:t>
                    </m:r>
                  </m:oMath>
                </a14:m>
                <a:r>
                  <a:rPr sz="2000" dirty="0"/>
                  <a:t> get symptomatic relief, </a:t>
                </a:r>
                <a14:m>
                  <m:oMath xmlns:m="http://schemas.openxmlformats.org/officeDocument/2006/math">
                    <m:r>
                      <a:rPr sz="2000">
                        <a:latin typeface="Cambria Math" panose="02040503050406030204" pitchFamily="18" charset="0"/>
                      </a:rPr>
                      <m:t>10</m:t>
                    </m:r>
                    <m:r>
                      <a:rPr sz="2000">
                        <a:latin typeface="Cambria Math" panose="02040503050406030204" pitchFamily="18" charset="0"/>
                      </a:rPr>
                      <m:t>%</m:t>
                    </m:r>
                  </m:oMath>
                </a14:m>
                <a:r>
                  <a:rPr sz="2000" dirty="0"/>
                  <a:t> do not report relief. Therefore,</a:t>
                </a:r>
                <a:r>
                  <a:rPr lang="en-US" sz="2000" dirty="0"/>
                  <a:t>   </a:t>
                </a:r>
                <a:r>
                  <a:rPr lang="en-US" sz="2000" i="1" dirty="0"/>
                  <a:t>P</a:t>
                </a:r>
                <a:r>
                  <a:rPr lang="en-US" sz="2000" dirty="0"/>
                  <a:t> = 0.1</a:t>
                </a:r>
                <a:r>
                  <a:rPr sz="2000" dirty="0"/>
                  <a:t>.</a:t>
                </a:r>
                <a:endParaRPr lang="en-US" sz="2000" dirty="0"/>
              </a:p>
              <a:p>
                <a:pPr algn="just">
                  <a:defRPr sz="2800"/>
                </a:pPr>
                <a:endParaRPr sz="1000" dirty="0"/>
              </a:p>
              <a:p>
                <a:pPr marL="457200" lvl="1" indent="0">
                  <a:buNone/>
                  <a:defRPr b="1"/>
                </a:pPr>
                <a:r>
                  <a:rPr sz="2000" dirty="0"/>
                  <a:t>By Hand</a:t>
                </a:r>
              </a:p>
              <a:p>
                <a:pPr marL="457200" lvl="1" indent="0">
                  <a:buNone/>
                </a:pPr>
                <a:r>
                  <a:rPr sz="2000" dirty="0"/>
                  <a:t>Using the binomial probability formula for our solution gives us the following equation.</a:t>
                </a:r>
              </a:p>
              <a:p>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741" t="-736" r="-741"/>
                </a:stretch>
              </a:blipFill>
            </p:spPr>
            <p:txBody>
              <a:bodyPr/>
              <a:lstStyle/>
              <a:p>
                <a:r>
                  <a:rPr lang="en-IN">
                    <a:noFill/>
                  </a:rPr>
                  <a:t> </a:t>
                </a:r>
              </a:p>
            </p:txBody>
          </p:sp>
        </mc:Fallback>
      </mc:AlternateContent>
      <p:pic>
        <p:nvPicPr>
          <p:cNvPr id="6" name="Picture 5" descr="Capital P of x equals n choose x multiplied by p raised to the power of x multiplied by open parenthesis one minus p close parenthesis raised to the power of n minus x.&#10;Capital P of 2 equals 15 choose 2 multiplied by 0 point 1 raised to the power of 2 multiplied by open parenthesis 1 minus 0 point 1 close parenthesis raised to the power of open parenthesis 15 minus 2 close parenthesis.&#10;This is equal to 15 factorial divided by 2 factorial times 13 factorial multiplied by open parenthesis 0 point 1 raised to the power of 2 close parenthesis multiplied by open parenthesis 0 point 9 raised to the power of 13.&#10;Approximately equal to 0 point 2669.&#10;">
            <a:extLst>
              <a:ext uri="{FF2B5EF4-FFF2-40B4-BE49-F238E27FC236}">
                <a16:creationId xmlns:a16="http://schemas.microsoft.com/office/drawing/2014/main" id="{2D6C6AB3-12C8-76F3-DC05-B0BFD63EE97E}"/>
              </a:ext>
            </a:extLst>
          </p:cNvPr>
          <p:cNvPicPr>
            <a:picLocks noChangeAspect="1"/>
          </p:cNvPicPr>
          <p:nvPr/>
        </p:nvPicPr>
        <p:blipFill>
          <a:blip r:embed="rId3"/>
          <a:stretch>
            <a:fillRect/>
          </a:stretch>
        </p:blipFill>
        <p:spPr>
          <a:xfrm>
            <a:off x="2871314" y="3429000"/>
            <a:ext cx="3401371" cy="2052000"/>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Calculating Binomial Probability</a:t>
            </a:r>
            <a:r>
              <a:rPr lang="en-US" dirty="0"/>
              <a:t>—Slide 3</a:t>
            </a:r>
            <a:endParaRPr dirty="0"/>
          </a:p>
        </p:txBody>
      </p:sp>
      <p:sp>
        <p:nvSpPr>
          <p:cNvPr id="3" name="Text Placeholder 2"/>
          <p:cNvSpPr>
            <a:spLocks noGrp="1"/>
          </p:cNvSpPr>
          <p:nvPr>
            <p:ph type="body" sz="quarter" idx="10"/>
          </p:nvPr>
        </p:nvSpPr>
        <p:spPr>
          <a:xfrm>
            <a:off x="457200" y="1029287"/>
            <a:ext cx="8534400" cy="4967067"/>
          </a:xfrm>
        </p:spPr>
        <p:txBody>
          <a:bodyPr>
            <a:normAutofit/>
          </a:bodyPr>
          <a:lstStyle/>
          <a:p>
            <a:pPr marL="457200" lvl="1" indent="0">
              <a:buNone/>
              <a:defRPr b="1"/>
            </a:pPr>
            <a:r>
              <a:rPr sz="2000" dirty="0"/>
              <a:t>TI-83/84 Plus</a:t>
            </a:r>
          </a:p>
          <a:p>
            <a:pPr marL="457200" lvl="1" indent="0" algn="just">
              <a:buNone/>
            </a:pPr>
            <a:r>
              <a:rPr sz="2000" dirty="0"/>
              <a:t>As in the previous example, we can use the </a:t>
            </a:r>
            <a:r>
              <a:rPr sz="2000" dirty="0">
                <a:latin typeface="Calibri" panose="020F0502020204030204" pitchFamily="34" charset="0"/>
              </a:rPr>
              <a:t>binompdf</a:t>
            </a:r>
            <a:r>
              <a:rPr lang="en-US" sz="2000" dirty="0"/>
              <a:t> </a:t>
            </a:r>
            <a:r>
              <a:rPr sz="2000" dirty="0"/>
              <a:t>(formula from the </a:t>
            </a:r>
            <a:r>
              <a:rPr sz="2000" dirty="0">
                <a:latin typeface="Calibri" panose="020F0502020204030204" pitchFamily="34" charset="0"/>
              </a:rPr>
              <a:t>distr</a:t>
            </a:r>
            <a:r>
              <a:rPr sz="2000" dirty="0"/>
              <a:t> menu. This time, </a:t>
            </a:r>
            <a:r>
              <a:rPr sz="2000" dirty="0">
                <a:latin typeface="Calibri" panose="020F0502020204030204" pitchFamily="34" charset="0"/>
              </a:rPr>
              <a:t>trials = 15, p = </a:t>
            </a:r>
            <a:r>
              <a:rPr lang="en-US" sz="2000" dirty="0">
                <a:latin typeface="+mj-lt"/>
              </a:rPr>
              <a:t>0</a:t>
            </a:r>
            <a:r>
              <a:rPr lang="en-US" sz="2000" dirty="0">
                <a:latin typeface="Calibri" panose="020F0502020204030204" pitchFamily="34" charset="0"/>
              </a:rPr>
              <a:t>.1</a:t>
            </a:r>
            <a:r>
              <a:rPr sz="2000" dirty="0"/>
              <a:t>, and </a:t>
            </a:r>
            <a:r>
              <a:rPr sz="2000" dirty="0">
                <a:latin typeface="Calibri" panose="020F0502020204030204" pitchFamily="34" charset="0"/>
              </a:rPr>
              <a:t>x value = 2</a:t>
            </a:r>
            <a:r>
              <a:rPr sz="2000" dirty="0"/>
              <a:t>. The calculator will give the result </a:t>
            </a:r>
            <a:r>
              <a:rPr sz="2000" dirty="0">
                <a:latin typeface="+mj-lt"/>
              </a:rPr>
              <a:t>0</a:t>
            </a:r>
            <a:r>
              <a:rPr sz="2000" dirty="0">
                <a:latin typeface="Calibri" panose="020F0502020204030204" pitchFamily="34" charset="0"/>
              </a:rPr>
              <a:t>.266895912</a:t>
            </a:r>
            <a:r>
              <a:rPr sz="2000" dirty="0"/>
              <a:t>.</a:t>
            </a:r>
          </a:p>
          <a:p>
            <a:pPr>
              <a:defRPr b="1"/>
            </a:pPr>
            <a:endParaRPr lang="en-US" sz="2000" dirty="0"/>
          </a:p>
          <a:p>
            <a:pPr>
              <a:defRPr b="1"/>
            </a:pPr>
            <a:endParaRPr lang="en-IN" sz="2000" dirty="0"/>
          </a:p>
          <a:p>
            <a:pPr>
              <a:defRPr b="1"/>
            </a:pPr>
            <a:endParaRPr lang="en-IN" sz="2000" dirty="0"/>
          </a:p>
          <a:p>
            <a:pPr>
              <a:defRPr b="1"/>
            </a:pPr>
            <a:endParaRPr lang="en-IN" sz="2000" dirty="0"/>
          </a:p>
          <a:p>
            <a:pPr>
              <a:defRPr b="1"/>
            </a:pPr>
            <a:endParaRPr lang="en-US" sz="2000" dirty="0"/>
          </a:p>
          <a:p>
            <a:pPr>
              <a:defRPr b="1"/>
            </a:pPr>
            <a:endParaRPr lang="en-US" sz="2000" dirty="0"/>
          </a:p>
          <a:p>
            <a:pPr>
              <a:defRPr b="1"/>
            </a:pPr>
            <a:endParaRPr lang="en-US" sz="2000" dirty="0"/>
          </a:p>
        </p:txBody>
      </p:sp>
      <p:pic>
        <p:nvPicPr>
          <p:cNvPr id="5" name="Picture 4" descr="A screenshot of a graphing calculator with the label binompdf. The first line reads trials:  15&#10; . The second line reads p:  0.1&#10; . The third line reads x value:  2&#10; . The fourth line reads Paste.">
            <a:extLst>
              <a:ext uri="{FF2B5EF4-FFF2-40B4-BE49-F238E27FC236}">
                <a16:creationId xmlns:a16="http://schemas.microsoft.com/office/drawing/2014/main" id="{821F5BDF-AFD2-4A2F-B443-E7684A94666F}"/>
              </a:ext>
            </a:extLst>
          </p:cNvPr>
          <p:cNvPicPr>
            <a:picLocks noChangeAspect="1"/>
          </p:cNvPicPr>
          <p:nvPr/>
        </p:nvPicPr>
        <p:blipFill>
          <a:blip r:embed="rId2"/>
          <a:srcRect b="14168"/>
          <a:stretch>
            <a:fillRect/>
          </a:stretch>
        </p:blipFill>
        <p:spPr>
          <a:xfrm>
            <a:off x="1219200" y="2501784"/>
            <a:ext cx="2576268" cy="1989551"/>
          </a:xfrm>
          <a:prstGeom prst="rect">
            <a:avLst/>
          </a:prstGeom>
        </p:spPr>
      </p:pic>
      <p:sp>
        <p:nvSpPr>
          <p:cNvPr id="4" name="TextBox 3">
            <a:extLst>
              <a:ext uri="{FF2B5EF4-FFF2-40B4-BE49-F238E27FC236}">
                <a16:creationId xmlns:a16="http://schemas.microsoft.com/office/drawing/2014/main" id="{CC2CB453-07D3-45CB-43FF-A62CCED53632}"/>
              </a:ext>
            </a:extLst>
          </p:cNvPr>
          <p:cNvSpPr txBox="1"/>
          <p:nvPr/>
        </p:nvSpPr>
        <p:spPr>
          <a:xfrm>
            <a:off x="1143906" y="4415135"/>
            <a:ext cx="2651562" cy="461665"/>
          </a:xfrm>
          <a:prstGeom prst="rect">
            <a:avLst/>
          </a:prstGeom>
          <a:noFill/>
        </p:spPr>
        <p:txBody>
          <a:bodyPr wrap="square">
            <a:spAutoFit/>
          </a:bodyPr>
          <a:lstStyle/>
          <a:p>
            <a:pPr algn="ctr"/>
            <a:r>
              <a:rPr lang="en-IN" sz="2400" dirty="0"/>
              <a:t>Figure 4</a:t>
            </a:r>
          </a:p>
        </p:txBody>
      </p:sp>
      <p:pic>
        <p:nvPicPr>
          <p:cNvPr id="7" name="Picture 6" descr="calculator screenshot shows binomcd open paren 15 comma 0.1 comma 2 end paren is equal to 0.266895912">
            <a:extLst>
              <a:ext uri="{FF2B5EF4-FFF2-40B4-BE49-F238E27FC236}">
                <a16:creationId xmlns:a16="http://schemas.microsoft.com/office/drawing/2014/main" id="{C815DC7F-F3CB-47FC-A4A3-041D4DEA0EC2}"/>
              </a:ext>
            </a:extLst>
          </p:cNvPr>
          <p:cNvPicPr>
            <a:picLocks noChangeAspect="1"/>
          </p:cNvPicPr>
          <p:nvPr/>
        </p:nvPicPr>
        <p:blipFill>
          <a:blip r:embed="rId3"/>
          <a:srcRect b="8755"/>
          <a:stretch>
            <a:fillRect/>
          </a:stretch>
        </p:blipFill>
        <p:spPr>
          <a:xfrm>
            <a:off x="4876800" y="2501784"/>
            <a:ext cx="2576268" cy="1989551"/>
          </a:xfrm>
          <a:prstGeom prst="rect">
            <a:avLst/>
          </a:prstGeom>
        </p:spPr>
      </p:pic>
      <p:sp>
        <p:nvSpPr>
          <p:cNvPr id="6" name="TextBox 5">
            <a:extLst>
              <a:ext uri="{FF2B5EF4-FFF2-40B4-BE49-F238E27FC236}">
                <a16:creationId xmlns:a16="http://schemas.microsoft.com/office/drawing/2014/main" id="{71A5B5FE-1D00-5368-6553-B2D4ACF206A7}"/>
              </a:ext>
            </a:extLst>
          </p:cNvPr>
          <p:cNvSpPr txBox="1"/>
          <p:nvPr/>
        </p:nvSpPr>
        <p:spPr>
          <a:xfrm>
            <a:off x="4876800" y="4415135"/>
            <a:ext cx="2651562" cy="461665"/>
          </a:xfrm>
          <a:prstGeom prst="rect">
            <a:avLst/>
          </a:prstGeom>
          <a:noFill/>
        </p:spPr>
        <p:txBody>
          <a:bodyPr wrap="square">
            <a:spAutoFit/>
          </a:bodyPr>
          <a:lstStyle/>
          <a:p>
            <a:pPr algn="ctr"/>
            <a:r>
              <a:rPr lang="en-IN" sz="2400" dirty="0"/>
              <a:t>Figure 5</a:t>
            </a:r>
          </a:p>
        </p:txBody>
      </p:sp>
      <p:sp>
        <p:nvSpPr>
          <p:cNvPr id="9" name="TextBox 8">
            <a:extLst>
              <a:ext uri="{FF2B5EF4-FFF2-40B4-BE49-F238E27FC236}">
                <a16:creationId xmlns:a16="http://schemas.microsoft.com/office/drawing/2014/main" id="{4A490409-B913-5F97-EA0B-04E4CC364E6B}"/>
              </a:ext>
            </a:extLst>
          </p:cNvPr>
          <p:cNvSpPr txBox="1"/>
          <p:nvPr/>
        </p:nvSpPr>
        <p:spPr>
          <a:xfrm>
            <a:off x="609600" y="4927937"/>
            <a:ext cx="8077200" cy="1015663"/>
          </a:xfrm>
          <a:prstGeom prst="rect">
            <a:avLst/>
          </a:prstGeom>
          <a:noFill/>
        </p:spPr>
        <p:txBody>
          <a:bodyPr wrap="square">
            <a:spAutoFit/>
          </a:bodyPr>
          <a:lstStyle/>
          <a:p>
            <a:pPr marL="457200" lvl="1" indent="0">
              <a:buNone/>
              <a:defRPr b="1"/>
            </a:pPr>
            <a:r>
              <a:rPr lang="en-US" sz="2000" dirty="0"/>
              <a:t>Microsoft Excel</a:t>
            </a:r>
          </a:p>
          <a:p>
            <a:pPr marL="457200" lvl="1" indent="0">
              <a:buNone/>
            </a:pPr>
            <a:r>
              <a:rPr lang="en-US" sz="2000" dirty="0"/>
              <a:t>Again, we can use the binomial distribution function, </a:t>
            </a:r>
            <a:r>
              <a:rPr lang="en-US" sz="2000" b="1" dirty="0"/>
              <a:t>BINOM.DIST(</a:t>
            </a:r>
          </a:p>
          <a:p>
            <a:pPr marL="457200" lvl="1" indent="0">
              <a:buNone/>
            </a:pPr>
            <a:r>
              <a:rPr lang="en-US" sz="2000" b="1" dirty="0" err="1"/>
              <a:t>number_s</a:t>
            </a:r>
            <a:r>
              <a:rPr lang="en-US" sz="2000" b="1" dirty="0"/>
              <a:t>, trials, </a:t>
            </a:r>
            <a:r>
              <a:rPr lang="en-US" sz="2000" b="1" dirty="0" err="1"/>
              <a:t>probability_s</a:t>
            </a:r>
            <a:r>
              <a:rPr lang="en-US" sz="2000" b="1" dirty="0"/>
              <a:t>, cumulative)</a:t>
            </a:r>
            <a:r>
              <a:rPr lang="en-US" sz="2000" dirty="0"/>
              <a: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Calculating Binomial Probability</a:t>
            </a:r>
            <a:r>
              <a:rPr lang="en-US" dirty="0"/>
              <a:t>—Slide 4</a:t>
            </a:r>
            <a:endParaRPr dirty="0"/>
          </a:p>
        </p:txBody>
      </p:sp>
      <p:sp>
        <p:nvSpPr>
          <p:cNvPr id="3" name="Text Placeholder 2"/>
          <p:cNvSpPr>
            <a:spLocks noGrp="1"/>
          </p:cNvSpPr>
          <p:nvPr>
            <p:ph type="body" sz="quarter" idx="10"/>
          </p:nvPr>
        </p:nvSpPr>
        <p:spPr/>
        <p:txBody>
          <a:bodyPr>
            <a:normAutofit/>
          </a:bodyPr>
          <a:lstStyle/>
          <a:p>
            <a:pPr marL="457200" lvl="1" indent="0" algn="just">
              <a:buNone/>
            </a:pPr>
            <a:r>
              <a:rPr sz="2000" dirty="0"/>
              <a:t>Since we want to know the probability that </a:t>
            </a:r>
            <a:r>
              <a:rPr sz="2000" i="1" dirty="0"/>
              <a:t>exactly</a:t>
            </a:r>
            <a:r>
              <a:rPr sz="2000" dirty="0"/>
              <a:t> two people do not experience symptomatic relief, we want to use the probability mass function, which means we should either type FALSE for the last entry or leave it blank. In an empty cell, type "BINOM.DIST(2, 15, 0.1, FALSE)" and press Enter.</a:t>
            </a:r>
            <a:r>
              <a:rPr lang="en-US" sz="2000" dirty="0"/>
              <a:t> </a:t>
            </a:r>
            <a:r>
              <a:rPr sz="2000" dirty="0"/>
              <a:t>The value given is </a:t>
            </a:r>
            <a:r>
              <a:rPr sz="2000" dirty="0">
                <a:latin typeface="Cambria Math"/>
              </a:rPr>
              <a:t>0.266895912</a:t>
            </a:r>
            <a:r>
              <a:rPr sz="2000" dirty="0"/>
              <a:t>.</a:t>
            </a:r>
            <a:endParaRPr lang="en-US" sz="2000" dirty="0"/>
          </a:p>
          <a:p>
            <a:pPr marL="457200" lvl="1" indent="0">
              <a:buNone/>
            </a:pPr>
            <a:endParaRPr lang="en-IN" dirty="0"/>
          </a:p>
          <a:p>
            <a:pPr marL="457200" lvl="1" indent="0">
              <a:buNone/>
            </a:pPr>
            <a:endParaRPr lang="en-US" dirty="0"/>
          </a:p>
          <a:p>
            <a:pPr marL="457200" lvl="1" indent="0">
              <a:buNone/>
            </a:pPr>
            <a:endParaRPr lang="en-US" dirty="0"/>
          </a:p>
          <a:p>
            <a:pPr marL="457200" lvl="1" indent="0">
              <a:buNone/>
            </a:pPr>
            <a:endParaRPr lang="en-US" dirty="0"/>
          </a:p>
          <a:p>
            <a:pPr marL="457200" lvl="1" indent="0">
              <a:buNone/>
            </a:pPr>
            <a:endParaRPr dirty="0"/>
          </a:p>
        </p:txBody>
      </p:sp>
      <p:pic>
        <p:nvPicPr>
          <p:cNvPr id="5" name="Picture 4" descr="A screenshot of an Excel sheet shows a drop-down box at the top left that reads A1. The formula bar reads, fx equals BINOM.DIST(2,15,0.1,). The columns are labeled from A to F. Row 1, A: 0.266895912, B: blank, C: blank, D: blank, E: blank, F: blank, G: blank">
            <a:extLst>
              <a:ext uri="{FF2B5EF4-FFF2-40B4-BE49-F238E27FC236}">
                <a16:creationId xmlns:a16="http://schemas.microsoft.com/office/drawing/2014/main" id="{C8CB0F51-B783-4D0E-9ED7-BBEA007F32B8}"/>
              </a:ext>
            </a:extLst>
          </p:cNvPr>
          <p:cNvPicPr>
            <a:picLocks noChangeAspect="1"/>
          </p:cNvPicPr>
          <p:nvPr/>
        </p:nvPicPr>
        <p:blipFill>
          <a:blip r:embed="rId2"/>
          <a:srcRect b="20845"/>
          <a:stretch>
            <a:fillRect/>
          </a:stretch>
        </p:blipFill>
        <p:spPr>
          <a:xfrm>
            <a:off x="1856996" y="2819401"/>
            <a:ext cx="5430008" cy="1447800"/>
          </a:xfrm>
          <a:prstGeom prst="rect">
            <a:avLst/>
          </a:prstGeom>
        </p:spPr>
      </p:pic>
      <p:sp>
        <p:nvSpPr>
          <p:cNvPr id="4" name="TextBox 3">
            <a:extLst>
              <a:ext uri="{FF2B5EF4-FFF2-40B4-BE49-F238E27FC236}">
                <a16:creationId xmlns:a16="http://schemas.microsoft.com/office/drawing/2014/main" id="{B67A99E5-BB76-4CD9-65D6-1AD0EB2D5983}"/>
              </a:ext>
            </a:extLst>
          </p:cNvPr>
          <p:cNvSpPr txBox="1"/>
          <p:nvPr/>
        </p:nvSpPr>
        <p:spPr>
          <a:xfrm>
            <a:off x="3246219" y="4231342"/>
            <a:ext cx="2651562" cy="461665"/>
          </a:xfrm>
          <a:prstGeom prst="rect">
            <a:avLst/>
          </a:prstGeom>
          <a:noFill/>
        </p:spPr>
        <p:txBody>
          <a:bodyPr wrap="square">
            <a:spAutoFit/>
          </a:bodyPr>
          <a:lstStyle/>
          <a:p>
            <a:pPr algn="ctr"/>
            <a:r>
              <a:rPr lang="en-IN" sz="2400" dirty="0"/>
              <a:t>Figure 6</a:t>
            </a:r>
          </a:p>
        </p:txBody>
      </p:sp>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FA249606-BC79-813B-A162-F70382E46352}"/>
                  </a:ext>
                </a:extLst>
              </p:cNvPr>
              <p:cNvSpPr txBox="1"/>
              <p:nvPr/>
            </p:nvSpPr>
            <p:spPr>
              <a:xfrm>
                <a:off x="1066800" y="4719936"/>
                <a:ext cx="7620000" cy="707886"/>
              </a:xfrm>
              <a:prstGeom prst="rect">
                <a:avLst/>
              </a:prstGeom>
              <a:noFill/>
            </p:spPr>
            <p:txBody>
              <a:bodyPr wrap="square">
                <a:spAutoFit/>
              </a:bodyPr>
              <a:lstStyle/>
              <a:p>
                <a:pPr algn="just">
                  <a:defRPr sz="2800"/>
                </a:pPr>
                <a:r>
                  <a:rPr lang="en-US" sz="2000" dirty="0"/>
                  <a:t>Therefore, the probability that exactly two out of the </a:t>
                </a:r>
                <a:r>
                  <a:rPr lang="en-US" sz="2000" dirty="0">
                    <a:latin typeface="Cambria Math"/>
                  </a:rPr>
                  <a:t>15</a:t>
                </a:r>
                <a:r>
                  <a:rPr lang="en-US" sz="2000" dirty="0"/>
                  <a:t> adults will not experience symptomatic relief is </a:t>
                </a:r>
                <a14:m>
                  <m:oMath xmlns:m="http://schemas.openxmlformats.org/officeDocument/2006/math">
                    <m:r>
                      <a:rPr lang="en-US" sz="2000">
                        <a:latin typeface="Cambria Math" panose="02040503050406030204" pitchFamily="18" charset="0"/>
                      </a:rPr>
                      <m:t>26</m:t>
                    </m:r>
                    <m:r>
                      <a:rPr lang="en-US" sz="2000">
                        <a:latin typeface="Cambria Math" panose="02040503050406030204" pitchFamily="18" charset="0"/>
                      </a:rPr>
                      <m:t>.</m:t>
                    </m:r>
                    <m:r>
                      <a:rPr lang="en-US" sz="2000">
                        <a:latin typeface="Cambria Math" panose="02040503050406030204" pitchFamily="18" charset="0"/>
                      </a:rPr>
                      <m:t>69</m:t>
                    </m:r>
                    <m:r>
                      <a:rPr lang="en-US" sz="2000">
                        <a:latin typeface="Cambria Math" panose="02040503050406030204" pitchFamily="18" charset="0"/>
                      </a:rPr>
                      <m:t>%</m:t>
                    </m:r>
                  </m:oMath>
                </a14:m>
                <a:r>
                  <a:rPr lang="en-US" sz="2000" dirty="0"/>
                  <a:t>.</a:t>
                </a:r>
              </a:p>
            </p:txBody>
          </p:sp>
        </mc:Choice>
        <mc:Fallback xmlns="">
          <p:sp>
            <p:nvSpPr>
              <p:cNvPr id="7" name="TextBox 6">
                <a:extLst>
                  <a:ext uri="{FF2B5EF4-FFF2-40B4-BE49-F238E27FC236}">
                    <a16:creationId xmlns:a16="http://schemas.microsoft.com/office/drawing/2014/main" id="{FA249606-BC79-813B-A162-F70382E46352}"/>
                  </a:ext>
                </a:extLst>
              </p:cNvPr>
              <p:cNvSpPr txBox="1">
                <a:spLocks noRot="1" noChangeAspect="1" noMove="1" noResize="1" noEditPoints="1" noAdjustHandles="1" noChangeArrowheads="1" noChangeShapeType="1" noTextEdit="1"/>
              </p:cNvSpPr>
              <p:nvPr/>
            </p:nvSpPr>
            <p:spPr>
              <a:xfrm>
                <a:off x="1066800" y="4719936"/>
                <a:ext cx="7620000" cy="707886"/>
              </a:xfrm>
              <a:prstGeom prst="rect">
                <a:avLst/>
              </a:prstGeom>
              <a:blipFill>
                <a:blip r:embed="rId3"/>
                <a:stretch>
                  <a:fillRect l="-800" t="-6034" r="-800" b="-14655"/>
                </a:stretch>
              </a:blipFill>
            </p:spPr>
            <p:txBody>
              <a:bodyPr/>
              <a:lstStyle/>
              <a:p>
                <a:r>
                  <a:rPr lang="en-IN">
                    <a:noFill/>
                  </a:rPr>
                  <a:t> </a:t>
                </a:r>
              </a:p>
            </p:txBody>
          </p:sp>
        </mc:Fallback>
      </mc:AlternateContent>
    </p:spTree>
    <p:extLst>
      <p:ext uri="{BB962C8B-B14F-4D97-AF65-F5344CB8AC3E}">
        <p14:creationId xmlns:p14="http://schemas.microsoft.com/office/powerpoint/2010/main" val="13252466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4: Calculating Cumulative Binomial Probability</a:t>
            </a:r>
            <a:r>
              <a:rPr lang="en-US" dirty="0"/>
              <a:t>—Slide 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a:xfrm>
                <a:off x="457200" y="1029287"/>
                <a:ext cx="8534400" cy="4967067"/>
              </a:xfrm>
            </p:spPr>
            <p:txBody>
              <a:bodyPr>
                <a:normAutofit/>
              </a:bodyPr>
              <a:lstStyle/>
              <a:p>
                <a:pPr algn="just"/>
                <a:r>
                  <a:rPr sz="2000" dirty="0"/>
                  <a:t>A quality control expert at a large factory estimates that </a:t>
                </a:r>
                <a14:m>
                  <m:oMath xmlns:m="http://schemas.openxmlformats.org/officeDocument/2006/math">
                    <m:r>
                      <a:rPr sz="2000">
                        <a:latin typeface="Cambria Math" panose="02040503050406030204" pitchFamily="18" charset="0"/>
                      </a:rPr>
                      <m:t>8</m:t>
                    </m:r>
                    <m:r>
                      <a:rPr sz="2000">
                        <a:latin typeface="Cambria Math" panose="02040503050406030204" pitchFamily="18" charset="0"/>
                      </a:rPr>
                      <m:t>%</m:t>
                    </m:r>
                  </m:oMath>
                </a14:m>
                <a:r>
                  <a:rPr sz="2000" dirty="0"/>
                  <a:t> of all the batteries produced at the factory are defective. If he takes a random sample of </a:t>
                </a:r>
                <a:r>
                  <a:rPr sz="2000" dirty="0">
                    <a:latin typeface="Cambria Math"/>
                  </a:rPr>
                  <a:t>20</a:t>
                </a:r>
                <a:r>
                  <a:rPr sz="2000" dirty="0"/>
                  <a:t> batteries, what is the probability that no more than two are defective?</a:t>
                </a:r>
                <a:r>
                  <a:rPr lang="en-US" sz="2000" b="1" dirty="0"/>
                  <a:t> </a:t>
                </a:r>
              </a:p>
              <a:p>
                <a:r>
                  <a:rPr lang="en-US" sz="2200" b="1" dirty="0"/>
                  <a:t>Solution</a:t>
                </a:r>
              </a:p>
              <a:p>
                <a:r>
                  <a:rPr lang="en-US" sz="2000" dirty="0"/>
                  <a:t>First let's verify that this process satisfies the assumptions of a binomial experiment.</a:t>
                </a:r>
              </a:p>
              <a:p>
                <a:pPr marL="538163" indent="-538163">
                  <a:defRPr sz="2800"/>
                </a:pPr>
                <a:r>
                  <a:rPr lang="en-US" sz="2000" dirty="0"/>
                  <a:t>1.​	The experiment consists of a fixed number of identical trials, </a:t>
                </a:r>
                <a:r>
                  <a:rPr lang="en-US" sz="2000" dirty="0">
                    <a:latin typeface="Cambria Math"/>
                  </a:rPr>
                  <a:t>20</a:t>
                </a:r>
                <a:r>
                  <a:rPr lang="en-US" sz="2000" dirty="0"/>
                  <a:t>, so </a:t>
                </a:r>
                <a:r>
                  <a:rPr lang="en-US" sz="2000" i="1" dirty="0"/>
                  <a:t>n</a:t>
                </a:r>
                <a:r>
                  <a:rPr lang="en-US" sz="2000" dirty="0"/>
                  <a:t> </a:t>
                </a:r>
                <a14:m>
                  <m:oMath xmlns:m="http://schemas.openxmlformats.org/officeDocument/2006/math">
                    <m:r>
                      <a:rPr lang="en-US" sz="2000">
                        <a:latin typeface="Cambria Math" panose="02040503050406030204" pitchFamily="18" charset="0"/>
                      </a:rPr>
                      <m:t>=</m:t>
                    </m:r>
                    <m:r>
                      <a:rPr lang="en-US" sz="2000">
                        <a:latin typeface="Cambria Math" panose="02040503050406030204" pitchFamily="18" charset="0"/>
                      </a:rPr>
                      <m:t>20</m:t>
                    </m:r>
                  </m:oMath>
                </a14:m>
                <a:r>
                  <a:rPr lang="en-US" sz="2000" dirty="0"/>
                  <a:t>.</a:t>
                </a:r>
              </a:p>
              <a:p>
                <a:pPr marL="538163" indent="-538163">
                  <a:defRPr sz="2800"/>
                </a:pPr>
                <a:r>
                  <a:rPr lang="en-US" sz="2000" dirty="0"/>
                  <a:t>2.	​Each trial is independent of the others.</a:t>
                </a:r>
              </a:p>
              <a:p>
                <a:pPr marL="538163" indent="-538163" algn="just">
                  <a:defRPr sz="2800"/>
                </a:pPr>
                <a:r>
                  <a:rPr lang="en-US" sz="2000" dirty="0"/>
                  <a:t>3.​	There are only two possible outcomes for each trial, either the battery is defective or it is not. Though it may sound strange, we will consider a defective battery as a success since that is what we are interested in counting. We want to know the probability that </a:t>
                </a:r>
                <a:r>
                  <a:rPr lang="en-US" sz="2000" i="1" dirty="0"/>
                  <a:t>no more than two </a:t>
                </a:r>
                <a:r>
                  <a:rPr lang="en-US" sz="2000" dirty="0"/>
                  <a:t>are defective; that is, two are defective, one is defective, or none are defective. Therefore, we need to find the probabilities for </a:t>
                </a:r>
                <a:r>
                  <a:rPr lang="en-US" sz="2000" i="1" dirty="0"/>
                  <a:t>x</a:t>
                </a:r>
                <a:r>
                  <a:rPr lang="en-US" sz="2000" dirty="0"/>
                  <a:t> </a:t>
                </a:r>
                <a14:m>
                  <m:oMath xmlns:m="http://schemas.openxmlformats.org/officeDocument/2006/math">
                    <m:r>
                      <a:rPr lang="en-US" sz="2000">
                        <a:latin typeface="Cambria Math" panose="02040503050406030204" pitchFamily="18" charset="0"/>
                      </a:rPr>
                      <m:t>=</m:t>
                    </m:r>
                    <m:r>
                      <a:rPr lang="en-US" sz="2000">
                        <a:latin typeface="Cambria Math" panose="02040503050406030204" pitchFamily="18" charset="0"/>
                      </a:rPr>
                      <m:t>2</m:t>
                    </m:r>
                  </m:oMath>
                </a14:m>
                <a:r>
                  <a:rPr lang="en-US" sz="2000" dirty="0"/>
                  <a:t>, </a:t>
                </a:r>
                <a:r>
                  <a:rPr lang="en-US" sz="2000" i="1" dirty="0"/>
                  <a:t>x </a:t>
                </a:r>
                <a14:m>
                  <m:oMath xmlns:m="http://schemas.openxmlformats.org/officeDocument/2006/math">
                    <m:r>
                      <a:rPr lang="en-US" sz="2000">
                        <a:latin typeface="Cambria Math" panose="02040503050406030204" pitchFamily="18" charset="0"/>
                      </a:rPr>
                      <m:t>=</m:t>
                    </m:r>
                    <m:r>
                      <a:rPr lang="en-US" sz="2000">
                        <a:latin typeface="Cambria Math" panose="02040503050406030204" pitchFamily="18" charset="0"/>
                      </a:rPr>
                      <m:t>1</m:t>
                    </m:r>
                  </m:oMath>
                </a14:m>
                <a:r>
                  <a:rPr lang="en-US" sz="2000" dirty="0"/>
                  <a:t>, and </a:t>
                </a:r>
                <a:r>
                  <a:rPr lang="en-US" sz="2000" i="1" dirty="0"/>
                  <a:t>x</a:t>
                </a:r>
                <a:r>
                  <a:rPr lang="en-US" sz="2000" dirty="0"/>
                  <a:t> </a:t>
                </a:r>
                <a14:m>
                  <m:oMath xmlns:m="http://schemas.openxmlformats.org/officeDocument/2006/math">
                    <m:r>
                      <a:rPr lang="en-US" sz="2000">
                        <a:latin typeface="Cambria Math" panose="02040503050406030204" pitchFamily="18" charset="0"/>
                      </a:rPr>
                      <m:t>=</m:t>
                    </m:r>
                    <m:r>
                      <a:rPr lang="en-US" sz="2000">
                        <a:latin typeface="Cambria Math" panose="02040503050406030204" pitchFamily="18" charset="0"/>
                      </a:rPr>
                      <m:t>0</m:t>
                    </m:r>
                  </m:oMath>
                </a14:m>
                <a:r>
                  <a:rPr lang="en-US" sz="2000" dirty="0"/>
                  <a:t>.</a:t>
                </a:r>
              </a:p>
              <a:p>
                <a:pPr marL="514350" indent="-514350">
                  <a:buFont typeface="+mj-lt"/>
                  <a:buAutoNum type="arabicPeriod" startAt="2"/>
                  <a:defRPr sz="2800"/>
                </a:pPr>
                <a:endParaRPr lang="en-US" sz="2000" dirty="0"/>
              </a:p>
              <a:p>
                <a:pPr>
                  <a:defRPr sz="2800"/>
                </a:pP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xfrm>
                <a:off x="457200" y="1029287"/>
                <a:ext cx="8534400" cy="4967067"/>
              </a:xfrm>
              <a:blipFill>
                <a:blip r:embed="rId2"/>
                <a:stretch>
                  <a:fillRect l="-929" t="-736" r="-714"/>
                </a:stretch>
              </a:blipFill>
            </p:spPr>
            <p:txBody>
              <a:bodyPr/>
              <a:lstStyle/>
              <a:p>
                <a:r>
                  <a:rPr lang="en-IN">
                    <a:noFill/>
                  </a:rPr>
                  <a:t> </a:t>
                </a:r>
              </a:p>
            </p:txBody>
          </p:sp>
        </mc:Fallback>
      </mc:AlternateContent>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Calculating Cumulative Binomial Probability</a:t>
            </a:r>
            <a:r>
              <a:rPr lang="en-US" dirty="0"/>
              <a:t>—Slide 2</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marL="538163" indent="-538163" algn="just">
                  <a:defRPr sz="2800"/>
                </a:pPr>
                <a:r>
                  <a:rPr lang="en-US" sz="2000" dirty="0"/>
                  <a:t>4.​	For every trial, the probability of getting a success remains the same. Since </a:t>
                </a:r>
                <a14:m>
                  <m:oMath xmlns:m="http://schemas.openxmlformats.org/officeDocument/2006/math">
                    <m:r>
                      <a:rPr lang="en-US" sz="2000">
                        <a:latin typeface="Cambria Math" panose="02040503050406030204" pitchFamily="18" charset="0"/>
                      </a:rPr>
                      <m:t>8</m:t>
                    </m:r>
                    <m:r>
                      <a:rPr lang="en-US" sz="2000">
                        <a:latin typeface="Cambria Math" panose="02040503050406030204" pitchFamily="18" charset="0"/>
                      </a:rPr>
                      <m:t>%</m:t>
                    </m:r>
                  </m:oMath>
                </a14:m>
                <a:r>
                  <a:rPr lang="en-US" sz="2000" dirty="0"/>
                  <a:t> of all batteries produced are defective, the probability of getting an individual success is </a:t>
                </a:r>
                <a:r>
                  <a:rPr lang="en-US" sz="2000" i="1" dirty="0"/>
                  <a:t>p</a:t>
                </a:r>
                <a:r>
                  <a:rPr lang="en-US" sz="2000" dirty="0"/>
                  <a:t> </a:t>
                </a:r>
                <a14:m>
                  <m:oMath xmlns:m="http://schemas.openxmlformats.org/officeDocument/2006/math">
                    <m:r>
                      <a:rPr lang="en-US" sz="2000">
                        <a:latin typeface="Cambria Math" panose="02040503050406030204" pitchFamily="18" charset="0"/>
                      </a:rPr>
                      <m:t>=</m:t>
                    </m:r>
                    <m:r>
                      <a:rPr lang="en-US" sz="2000">
                        <a:latin typeface="Cambria Math" panose="02040503050406030204" pitchFamily="18" charset="0"/>
                      </a:rPr>
                      <m:t>0</m:t>
                    </m:r>
                    <m:r>
                      <a:rPr lang="en-US" sz="2000">
                        <a:latin typeface="Cambria Math" panose="02040503050406030204" pitchFamily="18" charset="0"/>
                      </a:rPr>
                      <m:t>.</m:t>
                    </m:r>
                    <m:r>
                      <a:rPr lang="en-US" sz="2000">
                        <a:latin typeface="Cambria Math" panose="02040503050406030204" pitchFamily="18" charset="0"/>
                      </a:rPr>
                      <m:t>08</m:t>
                    </m:r>
                  </m:oMath>
                </a14:m>
                <a:r>
                  <a:rPr lang="en-US" sz="2000" dirty="0"/>
                  <a:t>.</a:t>
                </a:r>
              </a:p>
              <a:p>
                <a:pPr marL="457200" lvl="1" indent="0">
                  <a:buNone/>
                  <a:defRPr b="1"/>
                </a:pPr>
                <a:r>
                  <a:rPr lang="en-IN" sz="2200" dirty="0"/>
                  <a:t>	By Hand</a:t>
                </a:r>
              </a:p>
              <a:p>
                <a:pPr marL="457200" lvl="1" indent="0" algn="just">
                  <a:buNone/>
                </a:pPr>
                <a:r>
                  <a:rPr lang="en-IN" sz="2000" dirty="0"/>
                  <a:t>	We can find the probability of no more than two by adding together 	the three individual probabilities. Using the binomial probability 	formula for our solution gives us the following expression.</a:t>
                </a:r>
              </a:p>
              <a:p>
                <a:pPr>
                  <a:defRPr sz="2800"/>
                </a:pPr>
                <a:endParaRPr lang="en-US" sz="20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741" t="-736" r="-741"/>
                </a:stretch>
              </a:blipFill>
            </p:spPr>
            <p:txBody>
              <a:bodyPr/>
              <a:lstStyle/>
              <a:p>
                <a:r>
                  <a:rPr lang="en-IN">
                    <a:noFill/>
                  </a:rPr>
                  <a:t> </a:t>
                </a:r>
              </a:p>
            </p:txBody>
          </p:sp>
        </mc:Fallback>
      </mc:AlternateContent>
      <p:graphicFrame>
        <p:nvGraphicFramePr>
          <p:cNvPr id="4" name="Object 3" descr="Capital P of open parenthesis no more than 2 defects close parenthesis equals capital P of 2 plus capital P of 1 plus capital P of 0.&#10;This equals 20 choose 2 multiplied by 0 point 08 squared multiplied by 0 point 92 raised to the power of 18 plus 20 choose 1 multiplied by 0 point 08 raised to the power of 1 multiplied by 0 point 92 raised to the power of 19 plus 20 choose 0 multiplied by 0 point 08 raised to the power of 0 multiplied by 0 point 92 raised to the power of 20.&#10;Approximately equal to 0 point 271091 plus 0 point 328162 plus 0 point 188693.&#10;Which equals 0 point 7879.&#10;">
            <a:extLst>
              <a:ext uri="{FF2B5EF4-FFF2-40B4-BE49-F238E27FC236}">
                <a16:creationId xmlns:a16="http://schemas.microsoft.com/office/drawing/2014/main" id="{90AD6301-9245-435F-A0C0-490BA1E3FD61}"/>
              </a:ext>
            </a:extLst>
          </p:cNvPr>
          <p:cNvGraphicFramePr>
            <a:graphicFrameLocks noChangeAspect="1"/>
          </p:cNvGraphicFramePr>
          <p:nvPr>
            <p:extLst>
              <p:ext uri="{D42A27DB-BD31-4B8C-83A1-F6EECF244321}">
                <p14:modId xmlns:p14="http://schemas.microsoft.com/office/powerpoint/2010/main" val="1685262015"/>
              </p:ext>
            </p:extLst>
          </p:nvPr>
        </p:nvGraphicFramePr>
        <p:xfrm>
          <a:off x="965200" y="3512820"/>
          <a:ext cx="7721600" cy="2044700"/>
        </p:xfrm>
        <a:graphic>
          <a:graphicData uri="http://schemas.openxmlformats.org/presentationml/2006/ole">
            <mc:AlternateContent xmlns:mc="http://schemas.openxmlformats.org/markup-compatibility/2006">
              <mc:Choice xmlns:v="urn:schemas-microsoft-com:vml" Requires="v">
                <p:oleObj name="Equation" r:id="rId3" imgW="7721280" imgH="2044440" progId="Equation.DSMT4">
                  <p:embed/>
                </p:oleObj>
              </mc:Choice>
              <mc:Fallback>
                <p:oleObj name="Equation" r:id="rId3" imgW="7721280" imgH="2044440" progId="Equation.DSMT4">
                  <p:embed/>
                  <p:pic>
                    <p:nvPicPr>
                      <p:cNvPr id="4" name="Object 3">
                        <a:extLst>
                          <a:ext uri="{FF2B5EF4-FFF2-40B4-BE49-F238E27FC236}">
                            <a16:creationId xmlns:a16="http://schemas.microsoft.com/office/drawing/2014/main" id="{2AF3B566-4501-47E2-863E-A699998F5616}"/>
                          </a:ext>
                        </a:extLst>
                      </p:cNvPr>
                      <p:cNvPicPr/>
                      <p:nvPr/>
                    </p:nvPicPr>
                    <p:blipFill>
                      <a:blip r:embed="rId4"/>
                      <a:stretch>
                        <a:fillRect/>
                      </a:stretch>
                    </p:blipFill>
                    <p:spPr>
                      <a:xfrm>
                        <a:off x="965200" y="3512820"/>
                        <a:ext cx="7721600" cy="2044700"/>
                      </a:xfrm>
                      <a:prstGeom prst="rect">
                        <a:avLst/>
                      </a:prstGeom>
                    </p:spPr>
                  </p:pic>
                </p:oleObj>
              </mc:Fallback>
            </mc:AlternateContent>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Calculating Cumulative Binomial Probability</a:t>
            </a:r>
            <a:r>
              <a:rPr lang="en-US" dirty="0"/>
              <a:t>—Slide 3</a:t>
            </a:r>
            <a:endParaRPr dirty="0"/>
          </a:p>
        </p:txBody>
      </p:sp>
      <p:sp>
        <p:nvSpPr>
          <p:cNvPr id="3" name="Text Placeholder 2"/>
          <p:cNvSpPr>
            <a:spLocks noGrp="1"/>
          </p:cNvSpPr>
          <p:nvPr>
            <p:ph type="body" sz="quarter" idx="10"/>
          </p:nvPr>
        </p:nvSpPr>
        <p:spPr>
          <a:xfrm>
            <a:off x="475376" y="1063542"/>
            <a:ext cx="8363824" cy="4967067"/>
          </a:xfrm>
        </p:spPr>
        <p:txBody>
          <a:bodyPr>
            <a:normAutofit/>
          </a:bodyPr>
          <a:lstStyle/>
          <a:p>
            <a:pPr>
              <a:defRPr b="1"/>
            </a:pPr>
            <a:r>
              <a:rPr lang="en-US" sz="2200" dirty="0"/>
              <a:t>	</a:t>
            </a:r>
            <a:r>
              <a:rPr sz="2200" dirty="0"/>
              <a:t>TI-83/84 Plus</a:t>
            </a:r>
          </a:p>
          <a:p>
            <a:pPr algn="just">
              <a:defRPr sz="2800"/>
            </a:pPr>
            <a:r>
              <a:rPr lang="en-US" sz="2000" dirty="0"/>
              <a:t>	</a:t>
            </a:r>
            <a:r>
              <a:rPr sz="2000" dirty="0"/>
              <a:t>Since we are not trying to find the probability of exactly </a:t>
            </a:r>
            <a:r>
              <a:rPr lang="en-US" sz="2000" i="1" dirty="0"/>
              <a:t>x</a:t>
            </a:r>
            <a:r>
              <a:rPr sz="2000" dirty="0"/>
              <a:t> successes, </a:t>
            </a:r>
            <a:r>
              <a:rPr lang="en-US" sz="2000" dirty="0"/>
              <a:t>	</a:t>
            </a:r>
            <a:r>
              <a:rPr sz="2000" dirty="0"/>
              <a:t>we will not use the binomialpdf(formula. In addition to the binomial </a:t>
            </a:r>
            <a:r>
              <a:rPr lang="en-US" sz="2000" dirty="0"/>
              <a:t>	</a:t>
            </a:r>
            <a:r>
              <a:rPr sz="2000" dirty="0"/>
              <a:t>probability formula, the TI-83/84 Plus has a built-in cumulative </a:t>
            </a:r>
            <a:r>
              <a:rPr lang="en-US" sz="2000" dirty="0"/>
              <a:t>	</a:t>
            </a:r>
            <a:r>
              <a:rPr sz="2000" dirty="0"/>
              <a:t>probability formula. This formula can be used to find the probability </a:t>
            </a:r>
            <a:r>
              <a:rPr lang="en-US" sz="2000" dirty="0"/>
              <a:t>	</a:t>
            </a:r>
            <a:r>
              <a:rPr sz="2000" dirty="0"/>
              <a:t>of at most </a:t>
            </a:r>
            <a:r>
              <a:rPr lang="en-US" sz="2000" i="1" dirty="0"/>
              <a:t>x</a:t>
            </a:r>
            <a:r>
              <a:rPr sz="2000" dirty="0"/>
              <a:t> successes. It can be accessed by pressing </a:t>
            </a:r>
            <a:r>
              <a:rPr sz="2000" b="1" dirty="0"/>
              <a:t>2nd</a:t>
            </a:r>
            <a:r>
              <a:rPr lang="en-US" sz="2000" dirty="0"/>
              <a:t> </a:t>
            </a:r>
            <a:r>
              <a:rPr sz="2000" dirty="0"/>
              <a:t> </a:t>
            </a:r>
            <a:r>
              <a:rPr sz="2000" b="1" dirty="0"/>
              <a:t>vars</a:t>
            </a:r>
            <a:r>
              <a:rPr sz="2000" dirty="0"/>
              <a:t> to </a:t>
            </a:r>
            <a:r>
              <a:rPr lang="en-US" sz="2000" dirty="0"/>
              <a:t>	</a:t>
            </a:r>
            <a:r>
              <a:rPr sz="2000" dirty="0"/>
              <a:t>open the distr menu, scrolling down and selecting binomcdf(. Enter </a:t>
            </a:r>
            <a:r>
              <a:rPr lang="en-US" sz="2000" dirty="0"/>
              <a:t>	</a:t>
            </a:r>
            <a:r>
              <a:rPr lang="en-US" sz="2000" b="1" dirty="0"/>
              <a:t>20</a:t>
            </a:r>
            <a:r>
              <a:rPr sz="2000" dirty="0"/>
              <a:t> for </a:t>
            </a:r>
            <a:r>
              <a:rPr sz="2000" dirty="0">
                <a:latin typeface="Calibri" panose="020F0502020204030204" pitchFamily="34" charset="0"/>
              </a:rPr>
              <a:t>trials</a:t>
            </a:r>
            <a:r>
              <a:rPr lang="en-US" sz="2000" dirty="0">
                <a:latin typeface="Calibri" panose="020F0502020204030204" pitchFamily="34" charset="0"/>
              </a:rPr>
              <a:t>,</a:t>
            </a:r>
            <a:r>
              <a:rPr sz="2000" dirty="0"/>
              <a:t> </a:t>
            </a:r>
            <a:r>
              <a:rPr lang="en-US" sz="2000" b="1" dirty="0">
                <a:latin typeface="+mj-lt"/>
              </a:rPr>
              <a:t>0.08</a:t>
            </a:r>
            <a:r>
              <a:rPr sz="2000" dirty="0"/>
              <a:t> for </a:t>
            </a:r>
            <a:r>
              <a:rPr sz="2000" dirty="0">
                <a:latin typeface="Calibri" panose="020F0502020204030204" pitchFamily="34" charset="0"/>
              </a:rPr>
              <a:t>p</a:t>
            </a:r>
            <a:r>
              <a:rPr sz="2000" dirty="0"/>
              <a:t>, and 2 for </a:t>
            </a:r>
            <a:r>
              <a:rPr sz="2000" dirty="0">
                <a:latin typeface="Calibri" panose="020F0502020204030204" pitchFamily="34" charset="0"/>
              </a:rPr>
              <a:t>x value</a:t>
            </a:r>
            <a:r>
              <a:rPr sz="2000" dirty="0"/>
              <a:t>. Using an </a:t>
            </a:r>
            <a:r>
              <a:rPr lang="en-US" sz="2000" i="1" dirty="0"/>
              <a:t>x</a:t>
            </a:r>
            <a:r>
              <a:rPr lang="en-US" sz="2000" dirty="0"/>
              <a:t>-</a:t>
            </a:r>
            <a:r>
              <a:rPr sz="2000" dirty="0"/>
              <a:t>value </a:t>
            </a:r>
            <a:r>
              <a:rPr lang="en-US" sz="2000" dirty="0"/>
              <a:t>	</a:t>
            </a:r>
            <a:r>
              <a:rPr sz="2000" dirty="0"/>
              <a:t>of </a:t>
            </a:r>
            <a:r>
              <a:rPr sz="2000" dirty="0">
                <a:latin typeface="Cambria Math"/>
              </a:rPr>
              <a:t>2</a:t>
            </a:r>
            <a:r>
              <a:rPr sz="2000" dirty="0"/>
              <a:t> with</a:t>
            </a:r>
            <a:r>
              <a:rPr lang="en-US" sz="2000" dirty="0"/>
              <a:t> </a:t>
            </a:r>
            <a:r>
              <a:rPr sz="2000" dirty="0"/>
              <a:t>cumulative probability means finding the probability that </a:t>
            </a:r>
            <a:r>
              <a:rPr lang="en-US" sz="2000" dirty="0"/>
              <a:t>	</a:t>
            </a:r>
            <a:r>
              <a:rPr sz="2000" dirty="0"/>
              <a:t>there are no more than </a:t>
            </a:r>
            <a:r>
              <a:rPr sz="2000" dirty="0">
                <a:latin typeface="Cambria Math"/>
              </a:rPr>
              <a:t>2</a:t>
            </a:r>
            <a:r>
              <a:rPr sz="2000" dirty="0"/>
              <a:t> successes. Once </a:t>
            </a:r>
            <a:r>
              <a:rPr sz="2000" dirty="0">
                <a:latin typeface="Calibri" panose="020F0502020204030204" pitchFamily="34" charset="0"/>
              </a:rPr>
              <a:t>Paste </a:t>
            </a:r>
            <a:r>
              <a:rPr sz="2000" dirty="0"/>
              <a:t>is highlighted, </a:t>
            </a:r>
            <a:r>
              <a:rPr lang="en-US" sz="2000" dirty="0"/>
              <a:t>	</a:t>
            </a:r>
            <a:r>
              <a:rPr sz="2000" dirty="0"/>
              <a:t>press </a:t>
            </a:r>
            <a:r>
              <a:rPr sz="2000" b="1" dirty="0"/>
              <a:t>enter</a:t>
            </a:r>
            <a:r>
              <a:rPr lang="en-US" sz="2000" dirty="0"/>
              <a:t> </a:t>
            </a:r>
            <a:r>
              <a:rPr sz="2000" dirty="0"/>
              <a:t>twice. The calculator will give the result</a:t>
            </a:r>
            <a:r>
              <a:rPr lang="en-US" sz="2000" dirty="0"/>
              <a:t> </a:t>
            </a:r>
            <a:r>
              <a:rPr lang="en-US" sz="2000" b="1" dirty="0"/>
              <a:t>0</a:t>
            </a:r>
            <a:r>
              <a:rPr lang="en-US" sz="2000" b="1" dirty="0">
                <a:latin typeface="Calibri" panose="020F0502020204030204" pitchFamily="34" charset="0"/>
              </a:rPr>
              <a:t>.7879462459</a:t>
            </a:r>
            <a:r>
              <a:rPr sz="2000" dirty="0"/>
              <a: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Binomial Experiment</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sz="2800" dirty="0"/>
                  <a:t>A </a:t>
                </a:r>
                <a:r>
                  <a:rPr sz="2800" b="1" dirty="0"/>
                  <a:t>binomial experiment</a:t>
                </a:r>
                <a:r>
                  <a:rPr sz="2800" dirty="0"/>
                  <a:t> is a probability experiment that satisfies the following assumptions:</a:t>
                </a:r>
              </a:p>
              <a:p>
                <a:pPr marL="538163" indent="-538163">
                  <a:defRPr sz="2800"/>
                </a:pPr>
                <a:r>
                  <a:rPr lang="en-US" dirty="0"/>
                  <a:t>1.</a:t>
                </a:r>
                <a:r>
                  <a:rPr dirty="0"/>
                  <a:t>​</a:t>
                </a:r>
                <a:r>
                  <a:rPr lang="en-US" dirty="0"/>
                  <a:t>	</a:t>
                </a:r>
                <a:r>
                  <a:rPr sz="2800" dirty="0"/>
                  <a:t>The experiment consists of a fixed number </a:t>
                </a:r>
                <a14:m>
                  <m:oMath xmlns:m="http://schemas.openxmlformats.org/officeDocument/2006/math">
                    <m:r>
                      <a:rPr>
                        <a:latin typeface="Cambria Math" panose="02040503050406030204" pitchFamily="18" charset="0"/>
                      </a:rPr>
                      <m:t>𝑛</m:t>
                    </m:r>
                  </m:oMath>
                </a14:m>
                <a:r>
                  <a:rPr sz="2800" dirty="0"/>
                  <a:t> of identical trials.</a:t>
                </a:r>
              </a:p>
              <a:p>
                <a:pPr marL="538163" indent="-538163">
                  <a:defRPr sz="2800"/>
                </a:pPr>
                <a:r>
                  <a:rPr lang="en-US" dirty="0"/>
                  <a:t>2.</a:t>
                </a:r>
                <a:r>
                  <a:rPr dirty="0"/>
                  <a:t>​</a:t>
                </a:r>
                <a:r>
                  <a:rPr lang="en-US" dirty="0"/>
                  <a:t>	</a:t>
                </a:r>
                <a:r>
                  <a:rPr sz="2800" dirty="0"/>
                  <a:t>Each trial is independent of the others.</a:t>
                </a:r>
              </a:p>
              <a:p>
                <a:pPr marL="538163" indent="-538163">
                  <a:defRPr sz="2800"/>
                </a:pPr>
                <a:r>
                  <a:rPr lang="en-US" dirty="0"/>
                  <a:t>3.</a:t>
                </a:r>
                <a:r>
                  <a:rPr dirty="0"/>
                  <a:t>​</a:t>
                </a:r>
                <a:r>
                  <a:rPr lang="en-US" dirty="0"/>
                  <a:t>	</a:t>
                </a:r>
                <a:r>
                  <a:rPr sz="2800" dirty="0"/>
                  <a:t>For each trial, there are only two possible outcomes. For counting purposes, one outcome is labeled a </a:t>
                </a:r>
                <a:r>
                  <a:rPr sz="2800" i="1" dirty="0"/>
                  <a:t>success</a:t>
                </a:r>
                <a:r>
                  <a:rPr sz="2800" dirty="0"/>
                  <a:t> and the other a </a:t>
                </a:r>
                <a:r>
                  <a:rPr sz="2800" i="1" dirty="0"/>
                  <a:t>failure.</a:t>
                </a:r>
              </a:p>
              <a:p>
                <a:pPr marL="538163" indent="-538163">
                  <a:defRPr sz="2800"/>
                </a:pPr>
                <a:r>
                  <a:rPr lang="en-US" dirty="0"/>
                  <a:t>4.</a:t>
                </a:r>
                <a:r>
                  <a:rPr dirty="0"/>
                  <a:t>​</a:t>
                </a:r>
                <a:r>
                  <a:rPr lang="en-US" dirty="0"/>
                  <a:t>	</a:t>
                </a:r>
                <a:r>
                  <a:rPr sz="2800" dirty="0"/>
                  <a:t>For every trial, the probability </a:t>
                </a:r>
                <a14:m>
                  <m:oMath xmlns:m="http://schemas.openxmlformats.org/officeDocument/2006/math">
                    <m:r>
                      <a:rPr>
                        <a:latin typeface="Cambria Math" panose="02040503050406030204" pitchFamily="18" charset="0"/>
                      </a:rPr>
                      <m:t>𝑝</m:t>
                    </m:r>
                  </m:oMath>
                </a14:m>
                <a:r>
                  <a:rPr sz="2800" dirty="0"/>
                  <a:t> of getting a success remains the same.</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328" t="-986" r="-1550"/>
                </a:stretch>
              </a:blipFill>
            </p:spPr>
            <p:txBody>
              <a:bodyPr/>
              <a:lstStyle/>
              <a:p>
                <a:r>
                  <a:rPr lang="en-IN">
                    <a:noFill/>
                  </a:rPr>
                  <a:t> </a:t>
                </a:r>
              </a:p>
            </p:txBody>
          </p:sp>
        </mc:Fallback>
      </mc:AlternateContent>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4: Calculating Cumulative Binomial Probability—Slide 4</a:t>
            </a:r>
            <a:endParaRPr dirty="0"/>
          </a:p>
        </p:txBody>
      </p:sp>
      <p:pic>
        <p:nvPicPr>
          <p:cNvPr id="5" name="Picture 4" descr="A screenshot of a graphing calculator with the label binomcdf. The first line reads trials: 20. The second line reads p: .08. The third line reads x value: 2. The fourth line reads Paste.">
            <a:extLst>
              <a:ext uri="{FF2B5EF4-FFF2-40B4-BE49-F238E27FC236}">
                <a16:creationId xmlns:a16="http://schemas.microsoft.com/office/drawing/2014/main" id="{85550940-3785-47D4-A5A2-6D9834B642CA}"/>
              </a:ext>
            </a:extLst>
          </p:cNvPr>
          <p:cNvPicPr>
            <a:picLocks noChangeAspect="1"/>
          </p:cNvPicPr>
          <p:nvPr/>
        </p:nvPicPr>
        <p:blipFill>
          <a:blip r:embed="rId2"/>
          <a:srcRect b="11518"/>
          <a:stretch>
            <a:fillRect/>
          </a:stretch>
        </p:blipFill>
        <p:spPr>
          <a:xfrm>
            <a:off x="762000" y="1295401"/>
            <a:ext cx="3352800" cy="2590799"/>
          </a:xfrm>
          <a:prstGeom prst="rect">
            <a:avLst/>
          </a:prstGeom>
        </p:spPr>
      </p:pic>
      <p:sp>
        <p:nvSpPr>
          <p:cNvPr id="4" name="TextBox 3">
            <a:extLst>
              <a:ext uri="{FF2B5EF4-FFF2-40B4-BE49-F238E27FC236}">
                <a16:creationId xmlns:a16="http://schemas.microsoft.com/office/drawing/2014/main" id="{D785958C-996C-B315-152D-C2A395E711F7}"/>
              </a:ext>
            </a:extLst>
          </p:cNvPr>
          <p:cNvSpPr txBox="1"/>
          <p:nvPr/>
        </p:nvSpPr>
        <p:spPr>
          <a:xfrm>
            <a:off x="1112619" y="3796571"/>
            <a:ext cx="2651562" cy="461665"/>
          </a:xfrm>
          <a:prstGeom prst="rect">
            <a:avLst/>
          </a:prstGeom>
          <a:noFill/>
        </p:spPr>
        <p:txBody>
          <a:bodyPr wrap="square">
            <a:spAutoFit/>
          </a:bodyPr>
          <a:lstStyle/>
          <a:p>
            <a:pPr algn="ctr"/>
            <a:r>
              <a:rPr lang="en-IN" sz="2400" dirty="0"/>
              <a:t>Figure 7</a:t>
            </a:r>
          </a:p>
        </p:txBody>
      </p:sp>
      <p:pic>
        <p:nvPicPr>
          <p:cNvPr id="7" name="Picture 6" descr="calculator screenshot shows binomcd open paren 20 comma 0.05 comma 2 end paren is equal to 0.7879452459">
            <a:extLst>
              <a:ext uri="{FF2B5EF4-FFF2-40B4-BE49-F238E27FC236}">
                <a16:creationId xmlns:a16="http://schemas.microsoft.com/office/drawing/2014/main" id="{99101122-8910-4047-A1D8-460695171339}"/>
              </a:ext>
            </a:extLst>
          </p:cNvPr>
          <p:cNvPicPr>
            <a:picLocks noChangeAspect="1"/>
          </p:cNvPicPr>
          <p:nvPr/>
        </p:nvPicPr>
        <p:blipFill>
          <a:blip r:embed="rId3"/>
          <a:srcRect b="9404"/>
          <a:stretch>
            <a:fillRect/>
          </a:stretch>
        </p:blipFill>
        <p:spPr>
          <a:xfrm>
            <a:off x="4490284" y="1285607"/>
            <a:ext cx="3352801" cy="2590799"/>
          </a:xfrm>
          <a:prstGeom prst="rect">
            <a:avLst/>
          </a:prstGeom>
        </p:spPr>
      </p:pic>
      <p:sp>
        <p:nvSpPr>
          <p:cNvPr id="6" name="TextBox 5">
            <a:extLst>
              <a:ext uri="{FF2B5EF4-FFF2-40B4-BE49-F238E27FC236}">
                <a16:creationId xmlns:a16="http://schemas.microsoft.com/office/drawing/2014/main" id="{E306A72A-279B-2248-300C-FF4E01CEE9CD}"/>
              </a:ext>
            </a:extLst>
          </p:cNvPr>
          <p:cNvSpPr txBox="1"/>
          <p:nvPr/>
        </p:nvSpPr>
        <p:spPr>
          <a:xfrm>
            <a:off x="4904191" y="3787607"/>
            <a:ext cx="2651562" cy="461665"/>
          </a:xfrm>
          <a:prstGeom prst="rect">
            <a:avLst/>
          </a:prstGeom>
          <a:noFill/>
        </p:spPr>
        <p:txBody>
          <a:bodyPr wrap="square">
            <a:spAutoFit/>
          </a:bodyPr>
          <a:lstStyle/>
          <a:p>
            <a:pPr algn="ctr"/>
            <a:r>
              <a:rPr lang="en-IN" sz="2400" dirty="0"/>
              <a:t>Figure 8</a:t>
            </a:r>
          </a:p>
        </p:txBody>
      </p:sp>
      <p:sp>
        <p:nvSpPr>
          <p:cNvPr id="9" name="TextBox 8">
            <a:extLst>
              <a:ext uri="{FF2B5EF4-FFF2-40B4-BE49-F238E27FC236}">
                <a16:creationId xmlns:a16="http://schemas.microsoft.com/office/drawing/2014/main" id="{FA09D2AB-DA23-2BD7-AF43-5F437B2DA350}"/>
              </a:ext>
            </a:extLst>
          </p:cNvPr>
          <p:cNvSpPr txBox="1"/>
          <p:nvPr/>
        </p:nvSpPr>
        <p:spPr>
          <a:xfrm>
            <a:off x="466164" y="4439340"/>
            <a:ext cx="8068235" cy="1446550"/>
          </a:xfrm>
          <a:prstGeom prst="rect">
            <a:avLst/>
          </a:prstGeom>
          <a:noFill/>
        </p:spPr>
        <p:txBody>
          <a:bodyPr wrap="square">
            <a:spAutoFit/>
          </a:bodyPr>
          <a:lstStyle/>
          <a:p>
            <a:pPr>
              <a:defRPr b="1"/>
            </a:pPr>
            <a:r>
              <a:rPr lang="en-US" sz="2200" dirty="0"/>
              <a:t>Microsoft Excel</a:t>
            </a:r>
          </a:p>
          <a:p>
            <a:r>
              <a:rPr lang="en-US" sz="2200" dirty="0"/>
              <a:t>As in the previous two examples, we can use the binomial distribution function, </a:t>
            </a:r>
            <a:r>
              <a:rPr lang="en-US" sz="2200" b="1" dirty="0"/>
              <a:t>BINOM.DIST(</a:t>
            </a:r>
            <a:r>
              <a:rPr lang="en-US" sz="2200" b="1" dirty="0" err="1"/>
              <a:t>number_s</a:t>
            </a:r>
            <a:r>
              <a:rPr lang="en-US" sz="2200" b="1" dirty="0"/>
              <a:t>, trials, </a:t>
            </a:r>
            <a:r>
              <a:rPr lang="en-US" sz="2200" b="1" dirty="0" err="1"/>
              <a:t>probability_s</a:t>
            </a:r>
            <a:r>
              <a:rPr lang="en-US" sz="2200" b="1" dirty="0"/>
              <a:t>, cumulative)</a:t>
            </a:r>
            <a:r>
              <a:rPr lang="en-US" sz="2200" dirty="0"/>
              <a:t>.</a:t>
            </a:r>
          </a:p>
        </p:txBody>
      </p:sp>
      <p:sp>
        <p:nvSpPr>
          <p:cNvPr id="3" name="Text Placeholder 2">
            <a:extLst>
              <a:ext uri="{C183D7F6-B498-43B3-948B-1728B52AA6E4}">
                <adec:decorative xmlns:adec="http://schemas.microsoft.com/office/drawing/2017/decorative" val="1"/>
              </a:ext>
            </a:extLst>
          </p:cNvPr>
          <p:cNvSpPr>
            <a:spLocks noGrp="1"/>
          </p:cNvSpPr>
          <p:nvPr>
            <p:ph type="body" sz="quarter" idx="10"/>
          </p:nvPr>
        </p:nvSpPr>
        <p:spPr/>
        <p:txBody>
          <a:bodyPr>
            <a:normAutofit/>
          </a:bodyPr>
          <a:lstStyle/>
          <a:p>
            <a:pPr>
              <a:defRPr b="1"/>
            </a:pPr>
            <a:endParaRPr lang="en-US" sz="2800" dirty="0"/>
          </a:p>
          <a:p>
            <a:pPr>
              <a:defRPr b="1"/>
            </a:pPr>
            <a:endParaRPr lang="en-IN" dirty="0"/>
          </a:p>
          <a:p>
            <a:pPr>
              <a:defRPr b="1"/>
            </a:pPr>
            <a:endParaRPr lang="en-IN" sz="2800" dirty="0"/>
          </a:p>
          <a:p>
            <a:pPr>
              <a:defRPr b="1"/>
            </a:pPr>
            <a:endParaRPr lang="en-IN" dirty="0"/>
          </a:p>
          <a:p>
            <a:pPr>
              <a:defRPr b="1"/>
            </a:pPr>
            <a:endParaRPr lang="en-IN" sz="2800" dirty="0"/>
          </a:p>
          <a:p>
            <a:pPr>
              <a:defRPr b="1"/>
            </a:pPr>
            <a:endParaRPr lang="en-IN" dirty="0"/>
          </a:p>
          <a:p>
            <a:pPr>
              <a:defRPr b="1"/>
            </a:pPr>
            <a:endParaRPr lang="en-US" sz="2800" dirty="0"/>
          </a:p>
          <a:p>
            <a:pPr>
              <a:defRPr b="1"/>
            </a:pPr>
            <a:endParaRPr lang="en-US" sz="28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4: Calculating Cumulative Binomial Probability—Slide 5</a:t>
            </a:r>
            <a:endParaRPr dirty="0"/>
          </a:p>
        </p:txBody>
      </p:sp>
      <p:sp>
        <p:nvSpPr>
          <p:cNvPr id="3" name="Text Placeholder 2"/>
          <p:cNvSpPr>
            <a:spLocks noGrp="1"/>
          </p:cNvSpPr>
          <p:nvPr>
            <p:ph type="body" sz="quarter" idx="10"/>
          </p:nvPr>
        </p:nvSpPr>
        <p:spPr/>
        <p:txBody>
          <a:bodyPr>
            <a:normAutofit/>
          </a:bodyPr>
          <a:lstStyle/>
          <a:p>
            <a:pPr algn="just"/>
            <a:r>
              <a:rPr sz="2000" dirty="0"/>
              <a:t>This time, however, since we are looking for the probability of no more than </a:t>
            </a:r>
            <a:r>
              <a:rPr sz="2000" dirty="0">
                <a:latin typeface="Cambria Math"/>
              </a:rPr>
              <a:t>2</a:t>
            </a:r>
            <a:r>
              <a:rPr sz="2000" dirty="0"/>
              <a:t> successes, we want to use the cumulative mass function. This means we should use TRUE for the last entry. In an empty cell, type "=BINOM.DIST(2, 20, 0.08, TRUE)" and press Enter. The value given is </a:t>
            </a:r>
            <a:r>
              <a:rPr sz="2000" dirty="0">
                <a:latin typeface="Cambria Math"/>
              </a:rPr>
              <a:t>0.787946246</a:t>
            </a:r>
            <a:r>
              <a:rPr sz="2000" dirty="0"/>
              <a:t>.</a:t>
            </a:r>
            <a:endParaRPr lang="en-IN" sz="2000" dirty="0"/>
          </a:p>
          <a:p>
            <a:pPr>
              <a:defRPr sz="2800"/>
            </a:pPr>
            <a:endParaRPr lang="en-IN" sz="2800" dirty="0"/>
          </a:p>
          <a:p>
            <a:pPr>
              <a:defRPr sz="2800"/>
            </a:pPr>
            <a:endParaRPr lang="en-US" sz="2800" dirty="0"/>
          </a:p>
          <a:p>
            <a:pPr>
              <a:defRPr sz="2800"/>
            </a:pPr>
            <a:endParaRPr lang="en-US" sz="2800" dirty="0"/>
          </a:p>
          <a:p>
            <a:pPr>
              <a:defRPr sz="2800"/>
            </a:pPr>
            <a:endParaRPr lang="en-US" sz="2800" dirty="0"/>
          </a:p>
          <a:p>
            <a:pPr>
              <a:defRPr sz="2800"/>
            </a:pPr>
            <a:endParaRPr lang="en-US" sz="2800" dirty="0"/>
          </a:p>
        </p:txBody>
      </p:sp>
      <p:pic>
        <p:nvPicPr>
          <p:cNvPr id="5" name="Picture 4" descr="A screenshot of an Excel sheet shows a drop-down box at the top left that reads A1. The formula bar reads, fx equals BINOM.DIST(2,20,0.08,True). The columns are labeled from A to F. Row 1, A: 0.787946246, B: blank, C: blank, D: blank, E: blank, F: blank, G: blank.">
            <a:extLst>
              <a:ext uri="{FF2B5EF4-FFF2-40B4-BE49-F238E27FC236}">
                <a16:creationId xmlns:a16="http://schemas.microsoft.com/office/drawing/2014/main" id="{D1688F47-1BEA-48A3-AB14-D6112E3B34AA}"/>
              </a:ext>
            </a:extLst>
          </p:cNvPr>
          <p:cNvPicPr>
            <a:picLocks noChangeAspect="1"/>
          </p:cNvPicPr>
          <p:nvPr/>
        </p:nvPicPr>
        <p:blipFill>
          <a:blip r:embed="rId2"/>
          <a:srcRect b="21841"/>
          <a:stretch>
            <a:fillRect/>
          </a:stretch>
        </p:blipFill>
        <p:spPr>
          <a:xfrm>
            <a:off x="1676400" y="2579239"/>
            <a:ext cx="5468113" cy="1459361"/>
          </a:xfrm>
          <a:prstGeom prst="rect">
            <a:avLst/>
          </a:prstGeom>
        </p:spPr>
      </p:pic>
      <p:sp>
        <p:nvSpPr>
          <p:cNvPr id="4" name="TextBox 3">
            <a:extLst>
              <a:ext uri="{FF2B5EF4-FFF2-40B4-BE49-F238E27FC236}">
                <a16:creationId xmlns:a16="http://schemas.microsoft.com/office/drawing/2014/main" id="{D3E0DAEE-D708-9558-1966-28B8EDA65252}"/>
              </a:ext>
            </a:extLst>
          </p:cNvPr>
          <p:cNvSpPr txBox="1"/>
          <p:nvPr/>
        </p:nvSpPr>
        <p:spPr>
          <a:xfrm>
            <a:off x="3084675" y="4038600"/>
            <a:ext cx="2651562" cy="461665"/>
          </a:xfrm>
          <a:prstGeom prst="rect">
            <a:avLst/>
          </a:prstGeom>
          <a:noFill/>
        </p:spPr>
        <p:txBody>
          <a:bodyPr wrap="square">
            <a:spAutoFit/>
          </a:bodyPr>
          <a:lstStyle/>
          <a:p>
            <a:pPr algn="ctr"/>
            <a:r>
              <a:rPr lang="en-IN" sz="2400" dirty="0"/>
              <a:t>Figure 9</a:t>
            </a:r>
          </a:p>
        </p:txBody>
      </p:sp>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91D90FED-225F-A48F-0119-349FD6B38F04}"/>
                  </a:ext>
                </a:extLst>
              </p:cNvPr>
              <p:cNvSpPr txBox="1"/>
              <p:nvPr/>
            </p:nvSpPr>
            <p:spPr>
              <a:xfrm>
                <a:off x="457200" y="4634843"/>
                <a:ext cx="8077200" cy="707886"/>
              </a:xfrm>
              <a:prstGeom prst="rect">
                <a:avLst/>
              </a:prstGeom>
              <a:noFill/>
            </p:spPr>
            <p:txBody>
              <a:bodyPr wrap="square">
                <a:spAutoFit/>
              </a:bodyPr>
              <a:lstStyle/>
              <a:p>
                <a:pPr algn="just">
                  <a:defRPr sz="2800"/>
                </a:pPr>
                <a:r>
                  <a:rPr lang="en-US" sz="2000" dirty="0"/>
                  <a:t>Therefore, the probability that no more than two out of the </a:t>
                </a:r>
                <a:r>
                  <a:rPr lang="en-US" sz="2000" dirty="0">
                    <a:latin typeface="Cambria Math"/>
                  </a:rPr>
                  <a:t>20</a:t>
                </a:r>
                <a:r>
                  <a:rPr lang="en-US" sz="2000" dirty="0"/>
                  <a:t> batteries are defective is approximately </a:t>
                </a:r>
                <a14:m>
                  <m:oMath xmlns:m="http://schemas.openxmlformats.org/officeDocument/2006/math">
                    <m:r>
                      <a:rPr lang="en-US" sz="2000">
                        <a:latin typeface="Cambria Math" panose="02040503050406030204" pitchFamily="18" charset="0"/>
                      </a:rPr>
                      <m:t>78</m:t>
                    </m:r>
                    <m:r>
                      <a:rPr lang="en-US" sz="2000">
                        <a:latin typeface="Cambria Math" panose="02040503050406030204" pitchFamily="18" charset="0"/>
                      </a:rPr>
                      <m:t>.</m:t>
                    </m:r>
                    <m:r>
                      <a:rPr lang="en-US" sz="2000">
                        <a:latin typeface="Cambria Math" panose="02040503050406030204" pitchFamily="18" charset="0"/>
                      </a:rPr>
                      <m:t>8</m:t>
                    </m:r>
                    <m:r>
                      <a:rPr lang="en-US" sz="2000">
                        <a:latin typeface="Cambria Math" panose="02040503050406030204" pitchFamily="18" charset="0"/>
                      </a:rPr>
                      <m:t>%</m:t>
                    </m:r>
                  </m:oMath>
                </a14:m>
                <a:r>
                  <a:rPr lang="en-US" sz="2000" dirty="0"/>
                  <a:t>.</a:t>
                </a:r>
              </a:p>
            </p:txBody>
          </p:sp>
        </mc:Choice>
        <mc:Fallback xmlns="">
          <p:sp>
            <p:nvSpPr>
              <p:cNvPr id="7" name="TextBox 6">
                <a:extLst>
                  <a:ext uri="{FF2B5EF4-FFF2-40B4-BE49-F238E27FC236}">
                    <a16:creationId xmlns:a16="http://schemas.microsoft.com/office/drawing/2014/main" id="{91D90FED-225F-A48F-0119-349FD6B38F04}"/>
                  </a:ext>
                </a:extLst>
              </p:cNvPr>
              <p:cNvSpPr txBox="1">
                <a:spLocks noRot="1" noChangeAspect="1" noMove="1" noResize="1" noEditPoints="1" noAdjustHandles="1" noChangeArrowheads="1" noChangeShapeType="1" noTextEdit="1"/>
              </p:cNvSpPr>
              <p:nvPr/>
            </p:nvSpPr>
            <p:spPr>
              <a:xfrm>
                <a:off x="457200" y="4634843"/>
                <a:ext cx="8077200" cy="707886"/>
              </a:xfrm>
              <a:prstGeom prst="rect">
                <a:avLst/>
              </a:prstGeom>
              <a:blipFill>
                <a:blip r:embed="rId3"/>
                <a:stretch>
                  <a:fillRect l="-755" t="-6034" r="-755" b="-14655"/>
                </a:stretch>
              </a:blipFill>
            </p:spPr>
            <p:txBody>
              <a:bodyPr/>
              <a:lstStyle/>
              <a:p>
                <a:r>
                  <a:rPr lang="en-IN">
                    <a:noFill/>
                  </a:rPr>
                  <a:t> </a:t>
                </a:r>
              </a:p>
            </p:txBody>
          </p:sp>
        </mc:Fallback>
      </mc:AlternateContent>
    </p:spTree>
    <p:extLst>
      <p:ext uri="{BB962C8B-B14F-4D97-AF65-F5344CB8AC3E}">
        <p14:creationId xmlns:p14="http://schemas.microsoft.com/office/powerpoint/2010/main" val="20167440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Tech Tip</a:t>
            </a:r>
          </a:p>
        </p:txBody>
      </p:sp>
      <p:sp>
        <p:nvSpPr>
          <p:cNvPr id="3" name="Text Placeholder 2"/>
          <p:cNvSpPr>
            <a:spLocks noGrp="1"/>
          </p:cNvSpPr>
          <p:nvPr>
            <p:ph type="body" sz="quarter" idx="10"/>
          </p:nvPr>
        </p:nvSpPr>
        <p:spPr/>
        <p:txBody>
          <a:bodyPr>
            <a:normAutofit/>
          </a:bodyPr>
          <a:lstStyle/>
          <a:p>
            <a:r>
              <a:rPr sz="2800" dirty="0"/>
              <a:t>Note the difference in commands on a TI-83/84 Plus calculator.</a:t>
            </a:r>
          </a:p>
          <a:p>
            <a:r>
              <a:rPr sz="2800" b="1" dirty="0"/>
              <a:t>binompdf</a:t>
            </a:r>
            <a:r>
              <a:rPr sz="2800" dirty="0"/>
              <a:t> is for a </a:t>
            </a:r>
            <a:r>
              <a:rPr sz="2800" i="1" dirty="0"/>
              <a:t>single</a:t>
            </a:r>
            <a:r>
              <a:rPr sz="2800" dirty="0"/>
              <a:t> binomial probability.</a:t>
            </a:r>
          </a:p>
          <a:p>
            <a:r>
              <a:rPr sz="2800" b="1" dirty="0"/>
              <a:t>binom</a:t>
            </a:r>
            <a:r>
              <a:rPr lang="en-US" sz="2800" b="1" dirty="0"/>
              <a:t>c</a:t>
            </a:r>
            <a:r>
              <a:rPr sz="2800" b="1" dirty="0"/>
              <a:t>df</a:t>
            </a:r>
            <a:r>
              <a:rPr sz="2800" dirty="0"/>
              <a:t> is for a </a:t>
            </a:r>
            <a:r>
              <a:rPr sz="2800" i="1" dirty="0"/>
              <a:t>cumulative</a:t>
            </a:r>
            <a:r>
              <a:rPr sz="2800" dirty="0"/>
              <a:t> binomial probability. Keep in mind that </a:t>
            </a:r>
            <a:r>
              <a:rPr sz="2800" b="1" dirty="0"/>
              <a:t>binom</a:t>
            </a:r>
            <a:r>
              <a:rPr lang="en-US" sz="2800" b="1" dirty="0"/>
              <a:t>c</a:t>
            </a:r>
            <a:r>
              <a:rPr sz="2800" b="1" dirty="0"/>
              <a:t>df</a:t>
            </a:r>
            <a:r>
              <a:rPr sz="2800" dirty="0"/>
              <a:t> is only for the probability of less than or equal to a certain amount of successes.</a:t>
            </a:r>
          </a:p>
        </p:txBody>
      </p:sp>
    </p:spTree>
    <p:extLst>
      <p:ext uri="{BB962C8B-B14F-4D97-AF65-F5344CB8AC3E}">
        <p14:creationId xmlns:p14="http://schemas.microsoft.com/office/powerpoint/2010/main" val="272727616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2</a:t>
            </a:r>
          </a:p>
        </p:txBody>
      </p:sp>
      <p:sp>
        <p:nvSpPr>
          <p:cNvPr id="3" name="Text Placeholder 2"/>
          <p:cNvSpPr>
            <a:spLocks noGrp="1"/>
          </p:cNvSpPr>
          <p:nvPr>
            <p:ph type="body" sz="quarter" idx="10"/>
          </p:nvPr>
        </p:nvSpPr>
        <p:spPr/>
        <p:txBody>
          <a:bodyPr>
            <a:normAutofit/>
          </a:bodyPr>
          <a:lstStyle/>
          <a:p>
            <a:pPr algn="just"/>
            <a:r>
              <a:rPr lang="en-IN" sz="2000" dirty="0"/>
              <a:t>Suppose you are interested in finding the probability of rolling at least </a:t>
            </a:r>
            <a:r>
              <a:rPr lang="en-IN" sz="2000" dirty="0">
                <a:latin typeface="Cambria Math"/>
              </a:rPr>
              <a:t>4</a:t>
            </a:r>
            <a:r>
              <a:rPr lang="en-IN" sz="2000" dirty="0"/>
              <a:t> sixes out of </a:t>
            </a:r>
            <a:r>
              <a:rPr lang="en-IN" sz="2000" dirty="0">
                <a:latin typeface="Cambria Math"/>
              </a:rPr>
              <a:t>10</a:t>
            </a:r>
            <a:r>
              <a:rPr lang="en-IN" sz="2000" dirty="0"/>
              <a:t> rolls of a single fair six-sided die. Set up the general binomial probability equation that would be used to calculate this.</a:t>
            </a:r>
          </a:p>
          <a:p>
            <a:pPr algn="just"/>
            <a:endParaRPr lang="en-IN" sz="2800" dirty="0"/>
          </a:p>
          <a:p>
            <a:r>
              <a:rPr lang="en-IN" sz="2000" dirty="0"/>
              <a:t>Answer:</a:t>
            </a:r>
          </a:p>
          <a:p>
            <a:endParaRPr sz="2800" dirty="0"/>
          </a:p>
        </p:txBody>
      </p:sp>
      <p:graphicFrame>
        <p:nvGraphicFramePr>
          <p:cNvPr id="4" name="Object 3" descr="Capital P of open parenthesis at least 4 sixes close parenthesis equals capital P of open parenthesis 4 sixes close parenthesis plus capital P of open parenthesis 5 sixes close parenthesis plus capital P of open parenthesis 6 sixes close parenthesis plus capital P of open parenthesis 7 sixes close parenthesis plus capital P of open parenthesis 8 sixes close parenthesis plus capital P of open parenthesis 9 sixes close parenthesis plus capital P of open parenthesis 10 sixes close parenthesis.">
            <a:extLst>
              <a:ext uri="{FF2B5EF4-FFF2-40B4-BE49-F238E27FC236}">
                <a16:creationId xmlns:a16="http://schemas.microsoft.com/office/drawing/2014/main" id="{290FE3A9-88AC-4936-AFA8-6FF70C8D15EC}"/>
              </a:ext>
            </a:extLst>
          </p:cNvPr>
          <p:cNvGraphicFramePr>
            <a:graphicFrameLocks noChangeAspect="1"/>
          </p:cNvGraphicFramePr>
          <p:nvPr>
            <p:extLst>
              <p:ext uri="{D42A27DB-BD31-4B8C-83A1-F6EECF244321}">
                <p14:modId xmlns:p14="http://schemas.microsoft.com/office/powerpoint/2010/main" val="2994566502"/>
              </p:ext>
            </p:extLst>
          </p:nvPr>
        </p:nvGraphicFramePr>
        <p:xfrm>
          <a:off x="533400" y="3200400"/>
          <a:ext cx="7505700" cy="812800"/>
        </p:xfrm>
        <a:graphic>
          <a:graphicData uri="http://schemas.openxmlformats.org/presentationml/2006/ole">
            <mc:AlternateContent xmlns:mc="http://schemas.openxmlformats.org/markup-compatibility/2006">
              <mc:Choice xmlns:v="urn:schemas-microsoft-com:vml" Requires="v">
                <p:oleObj name="Equation" r:id="rId2" imgW="7505640" imgH="812520" progId="Equation.DSMT4">
                  <p:embed/>
                </p:oleObj>
              </mc:Choice>
              <mc:Fallback>
                <p:oleObj name="Equation" r:id="rId2" imgW="7505640" imgH="812520" progId="Equation.DSMT4">
                  <p:embed/>
                  <p:pic>
                    <p:nvPicPr>
                      <p:cNvPr id="4" name="Object 3">
                        <a:extLst>
                          <a:ext uri="{FF2B5EF4-FFF2-40B4-BE49-F238E27FC236}">
                            <a16:creationId xmlns:a16="http://schemas.microsoft.com/office/drawing/2014/main" id="{290FE3A9-88AC-4936-AFA8-6FF70C8D15EC}"/>
                          </a:ext>
                        </a:extLst>
                      </p:cNvPr>
                      <p:cNvPicPr/>
                      <p:nvPr/>
                    </p:nvPicPr>
                    <p:blipFill>
                      <a:blip r:embed="rId3"/>
                      <a:stretch>
                        <a:fillRect/>
                      </a:stretch>
                    </p:blipFill>
                    <p:spPr>
                      <a:xfrm>
                        <a:off x="533400" y="3200400"/>
                        <a:ext cx="7505700" cy="812800"/>
                      </a:xfrm>
                      <a:prstGeom prst="rect">
                        <a:avLst/>
                      </a:prstGeom>
                    </p:spPr>
                  </p:pic>
                </p:oleObj>
              </mc:Fallback>
            </mc:AlternateContent>
          </a:graphicData>
        </a:graphic>
      </p:graphicFrame>
    </p:spTree>
    <p:extLst>
      <p:ext uri="{BB962C8B-B14F-4D97-AF65-F5344CB8AC3E}">
        <p14:creationId xmlns:p14="http://schemas.microsoft.com/office/powerpoint/2010/main" val="142460325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5: Calculating Cumulative Binomial Probability</a:t>
            </a:r>
            <a:r>
              <a:rPr lang="en-US" dirty="0"/>
              <a:t>—Slide 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lgn="just">
                  <a:defRPr sz="2800"/>
                </a:pPr>
                <a:r>
                  <a:rPr sz="2000" dirty="0"/>
                  <a:t>A baseball player's on-base percentage (OBP) is a measure of the likelihood that a runner will reach base safely each time at bat, taking into account things such as hitting the ball, being walked by the pitcher, or even being hit by a pitch. In 2019, Mike Trout had the leading OBP for Major League Baseball at </a:t>
                </a:r>
                <a14:m>
                  <m:oMath xmlns:m="http://schemas.openxmlformats.org/officeDocument/2006/math">
                    <m:r>
                      <a:rPr sz="2000">
                        <a:latin typeface="Cambria Math" panose="02040503050406030204" pitchFamily="18" charset="0"/>
                      </a:rPr>
                      <m:t>43</m:t>
                    </m:r>
                    <m:r>
                      <a:rPr sz="2000">
                        <a:latin typeface="Cambria Math" panose="02040503050406030204" pitchFamily="18" charset="0"/>
                      </a:rPr>
                      <m:t>.</m:t>
                    </m:r>
                    <m:r>
                      <a:rPr sz="2000">
                        <a:latin typeface="Cambria Math" panose="02040503050406030204" pitchFamily="18" charset="0"/>
                      </a:rPr>
                      <m:t>8</m:t>
                    </m:r>
                    <m:r>
                      <a:rPr sz="2000">
                        <a:latin typeface="Cambria Math" panose="02040503050406030204" pitchFamily="18" charset="0"/>
                      </a:rPr>
                      <m:t>%</m:t>
                    </m:r>
                  </m:oMath>
                </a14:m>
                <a:r>
                  <a:rPr sz="2000" dirty="0"/>
                  <a:t>. This means that he reached first base </a:t>
                </a:r>
                <a14:m>
                  <m:oMath xmlns:m="http://schemas.openxmlformats.org/officeDocument/2006/math">
                    <m:r>
                      <a:rPr sz="2000">
                        <a:latin typeface="Cambria Math" panose="02040503050406030204" pitchFamily="18" charset="0"/>
                      </a:rPr>
                      <m:t>43</m:t>
                    </m:r>
                    <m:r>
                      <a:rPr sz="2000">
                        <a:latin typeface="Cambria Math" panose="02040503050406030204" pitchFamily="18" charset="0"/>
                      </a:rPr>
                      <m:t>.</m:t>
                    </m:r>
                    <m:r>
                      <a:rPr sz="2000">
                        <a:latin typeface="Cambria Math" panose="02040503050406030204" pitchFamily="18" charset="0"/>
                      </a:rPr>
                      <m:t>8</m:t>
                    </m:r>
                    <m:r>
                      <a:rPr sz="2000">
                        <a:latin typeface="Cambria Math" panose="02040503050406030204" pitchFamily="18" charset="0"/>
                      </a:rPr>
                      <m:t>%</m:t>
                    </m:r>
                  </m:oMath>
                </a14:m>
                <a:r>
                  <a:rPr sz="2000" dirty="0"/>
                  <a:t> of the times he came up to bat. Assuming that each of his six at bats in a game is independent of any other at bat, what is the probability that he gets on base more than four times?</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741" t="-736" r="-741"/>
                </a:stretch>
              </a:blipFill>
            </p:spPr>
            <p:txBody>
              <a:bodyPr/>
              <a:lstStyle/>
              <a:p>
                <a:r>
                  <a:rPr lang="en-US">
                    <a:noFill/>
                  </a:rPr>
                  <a:t> </a:t>
                </a:r>
              </a:p>
            </p:txBody>
          </p:sp>
        </mc:Fallback>
      </mc:AlternateContent>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Calculating Cumulative Binomial Probability</a:t>
            </a:r>
            <a:r>
              <a:rPr lang="en-US" dirty="0"/>
              <a:t>—Slide 2</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fontScale="77500" lnSpcReduction="20000"/>
              </a:bodyPr>
              <a:lstStyle/>
              <a:p>
                <a:r>
                  <a:rPr sz="2800" b="1" dirty="0"/>
                  <a:t>Solution</a:t>
                </a:r>
              </a:p>
              <a:p>
                <a:r>
                  <a:rPr sz="2800" dirty="0"/>
                  <a:t>First let's verify that this process satisfies the assumptions of a binomial experiment.</a:t>
                </a:r>
              </a:p>
              <a:p>
                <a:pPr marL="538163" indent="-538163">
                  <a:defRPr sz="2800"/>
                </a:pPr>
                <a:r>
                  <a:rPr lang="en-US" dirty="0"/>
                  <a:t>1.</a:t>
                </a:r>
                <a:r>
                  <a:rPr dirty="0"/>
                  <a:t>​</a:t>
                </a:r>
                <a:r>
                  <a:rPr lang="en-US" dirty="0"/>
                  <a:t>	</a:t>
                </a:r>
                <a:r>
                  <a:rPr sz="2800" dirty="0"/>
                  <a:t>The experiment consists of a fixed number of identical trials, six, so </a:t>
                </a:r>
                <a:r>
                  <a:rPr lang="en-US" sz="2800" i="1" dirty="0"/>
                  <a:t>n</a:t>
                </a:r>
                <a:r>
                  <a:rPr lang="en-US" sz="2800" dirty="0"/>
                  <a:t> </a:t>
                </a:r>
                <a14:m>
                  <m:oMath xmlns:m="http://schemas.openxmlformats.org/officeDocument/2006/math">
                    <m:r>
                      <a:rPr>
                        <a:latin typeface="Cambria Math" panose="02040503050406030204" pitchFamily="18" charset="0"/>
                      </a:rPr>
                      <m:t>=</m:t>
                    </m:r>
                    <m:r>
                      <a:rPr>
                        <a:latin typeface="Cambria Math" panose="02040503050406030204" pitchFamily="18" charset="0"/>
                      </a:rPr>
                      <m:t>6</m:t>
                    </m:r>
                  </m:oMath>
                </a14:m>
                <a:r>
                  <a:rPr sz="2800" dirty="0"/>
                  <a:t>.</a:t>
                </a:r>
              </a:p>
              <a:p>
                <a:pPr marL="538163" indent="-538163">
                  <a:defRPr sz="2800"/>
                </a:pPr>
                <a:r>
                  <a:rPr lang="en-US" dirty="0"/>
                  <a:t>2.</a:t>
                </a:r>
                <a:r>
                  <a:rPr dirty="0"/>
                  <a:t>​</a:t>
                </a:r>
                <a:r>
                  <a:rPr lang="en-US" dirty="0"/>
                  <a:t>	</a:t>
                </a:r>
                <a:r>
                  <a:rPr sz="2800" dirty="0"/>
                  <a:t>We are told that each trial is independent of the others.</a:t>
                </a:r>
                <a:endParaRPr lang="en-US" sz="2800" dirty="0"/>
              </a:p>
              <a:p>
                <a:pPr marL="538163" indent="-538163">
                  <a:defRPr sz="2800"/>
                </a:pPr>
                <a:r>
                  <a:rPr lang="en-US" dirty="0"/>
                  <a:t>3.​	</a:t>
                </a:r>
                <a:r>
                  <a:rPr lang="en-US" sz="2800" dirty="0"/>
                  <a:t>There are only two possible outcomes for each trial: either Mike Trout reaches first base or he does not. We will consider reaching base a success since that is what we are interested in counting. We want to know the probability that he gets on base more than four times; that is, either five or six times. Therefore, we need to find the probabilities for </a:t>
                </a:r>
                <a:r>
                  <a:rPr lang="en-US" sz="2800" i="1" dirty="0"/>
                  <a:t>x</a:t>
                </a:r>
                <a:r>
                  <a:rPr lang="en-US" sz="2800" dirty="0"/>
                  <a:t> </a:t>
                </a:r>
                <a14:m>
                  <m:oMath xmlns:m="http://schemas.openxmlformats.org/officeDocument/2006/math">
                    <m:r>
                      <a:rPr lang="en-US">
                        <a:latin typeface="Cambria Math" panose="02040503050406030204" pitchFamily="18" charset="0"/>
                      </a:rPr>
                      <m:t>=</m:t>
                    </m:r>
                    <m:r>
                      <a:rPr lang="en-US">
                        <a:latin typeface="Cambria Math" panose="02040503050406030204" pitchFamily="18" charset="0"/>
                      </a:rPr>
                      <m:t>5</m:t>
                    </m:r>
                  </m:oMath>
                </a14:m>
                <a:r>
                  <a:rPr lang="en-US" sz="2800" dirty="0"/>
                  <a:t> and </a:t>
                </a:r>
                <a:r>
                  <a:rPr lang="en-US" sz="2800" i="1" dirty="0"/>
                  <a:t>x</a:t>
                </a:r>
                <a:r>
                  <a:rPr lang="en-US" sz="2800" dirty="0"/>
                  <a:t> </a:t>
                </a:r>
                <a14:m>
                  <m:oMath xmlns:m="http://schemas.openxmlformats.org/officeDocument/2006/math">
                    <m:r>
                      <a:rPr lang="en-US">
                        <a:latin typeface="Cambria Math" panose="02040503050406030204" pitchFamily="18" charset="0"/>
                      </a:rPr>
                      <m:t>=</m:t>
                    </m:r>
                    <m:r>
                      <a:rPr lang="en-US">
                        <a:latin typeface="Cambria Math" panose="02040503050406030204" pitchFamily="18" charset="0"/>
                      </a:rPr>
                      <m:t>6</m:t>
                    </m:r>
                  </m:oMath>
                </a14:m>
                <a:r>
                  <a:rPr lang="en-US" sz="2800" dirty="0"/>
                  <a:t>.</a:t>
                </a:r>
              </a:p>
              <a:p>
                <a:pPr marL="538163" indent="-538163">
                  <a:defRPr sz="2800"/>
                </a:pPr>
                <a:r>
                  <a:rPr lang="en-US" dirty="0"/>
                  <a:t>4.	</a:t>
                </a:r>
                <a:r>
                  <a:rPr lang="en-US" sz="2800" dirty="0"/>
                  <a:t>For every trial, the probability of getting a success remains the same. Since Trout's OBP is </a:t>
                </a:r>
                <a14:m>
                  <m:oMath xmlns:m="http://schemas.openxmlformats.org/officeDocument/2006/math">
                    <m:r>
                      <a:rPr lang="en-US">
                        <a:latin typeface="Cambria Math" panose="02040503050406030204" pitchFamily="18" charset="0"/>
                      </a:rPr>
                      <m:t>43</m:t>
                    </m:r>
                    <m:r>
                      <a:rPr lang="en-US">
                        <a:latin typeface="Cambria Math" panose="02040503050406030204" pitchFamily="18" charset="0"/>
                      </a:rPr>
                      <m:t>.</m:t>
                    </m:r>
                    <m:r>
                      <a:rPr lang="en-US">
                        <a:latin typeface="Cambria Math" panose="02040503050406030204" pitchFamily="18" charset="0"/>
                      </a:rPr>
                      <m:t>8</m:t>
                    </m:r>
                    <m:r>
                      <a:rPr lang="en-US">
                        <a:latin typeface="Cambria Math" panose="02040503050406030204" pitchFamily="18" charset="0"/>
                      </a:rPr>
                      <m:t>%</m:t>
                    </m:r>
                  </m:oMath>
                </a14:m>
                <a:r>
                  <a:rPr lang="en-US" sz="2800" dirty="0"/>
                  <a:t>, the probability of his getting an individual success is </a:t>
                </a:r>
                <a:r>
                  <a:rPr lang="en-US" sz="2800" i="1" dirty="0"/>
                  <a:t>p </a:t>
                </a:r>
                <a14:m>
                  <m:oMath xmlns:m="http://schemas.openxmlformats.org/officeDocument/2006/math">
                    <m:r>
                      <a:rPr lang="en-US">
                        <a:latin typeface="Cambria Math" panose="02040503050406030204" pitchFamily="18" charset="0"/>
                      </a:rPr>
                      <m:t>=</m:t>
                    </m:r>
                    <m:r>
                      <a:rPr lang="en-US">
                        <a:latin typeface="Cambria Math" panose="02040503050406030204" pitchFamily="18" charset="0"/>
                      </a:rPr>
                      <m:t>0</m:t>
                    </m:r>
                    <m:r>
                      <a:rPr lang="en-US">
                        <a:latin typeface="Cambria Math" panose="02040503050406030204" pitchFamily="18" charset="0"/>
                      </a:rPr>
                      <m:t>.</m:t>
                    </m:r>
                    <m:r>
                      <a:rPr lang="en-US">
                        <a:latin typeface="Cambria Math" panose="02040503050406030204" pitchFamily="18" charset="0"/>
                      </a:rPr>
                      <m:t>438</m:t>
                    </m:r>
                  </m:oMath>
                </a14:m>
                <a:r>
                  <a:rPr lang="en-US" sz="2800" dirty="0"/>
                  <a:t>.</a:t>
                </a: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963" t="-2086" r="-1111"/>
                </a:stretch>
              </a:blipFill>
            </p:spPr>
            <p:txBody>
              <a:bodyPr/>
              <a:lstStyle/>
              <a:p>
                <a:r>
                  <a:rPr lang="en-IN">
                    <a:noFill/>
                  </a:rPr>
                  <a:t> </a:t>
                </a:r>
              </a:p>
            </p:txBody>
          </p:sp>
        </mc:Fallback>
      </mc:AlternateContent>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Calculating Cumulative Binomial Probability</a:t>
            </a:r>
            <a:r>
              <a:rPr lang="en-US" dirty="0"/>
              <a:t>—Slide 3</a:t>
            </a:r>
            <a:endParaRPr dirty="0"/>
          </a:p>
        </p:txBody>
      </p:sp>
      <p:sp>
        <p:nvSpPr>
          <p:cNvPr id="3" name="Text Placeholder 2"/>
          <p:cNvSpPr>
            <a:spLocks noGrp="1"/>
          </p:cNvSpPr>
          <p:nvPr>
            <p:ph type="body" sz="quarter" idx="10"/>
          </p:nvPr>
        </p:nvSpPr>
        <p:spPr/>
        <p:txBody>
          <a:bodyPr>
            <a:normAutofit/>
          </a:bodyPr>
          <a:lstStyle/>
          <a:p>
            <a:pPr marL="457200" lvl="1" indent="0">
              <a:buNone/>
              <a:defRPr sz="2800"/>
            </a:pPr>
            <a:r>
              <a:rPr lang="en-IN" sz="2200" b="1" dirty="0"/>
              <a:t>By Hand</a:t>
            </a:r>
          </a:p>
          <a:p>
            <a:pPr marL="457200" lvl="1" indent="0" algn="just">
              <a:buNone/>
            </a:pPr>
            <a:r>
              <a:rPr lang="en-IN" sz="2000" dirty="0"/>
              <a:t>The probability of </a:t>
            </a:r>
            <a:r>
              <a:rPr lang="en-IN" sz="2000" i="1" dirty="0"/>
              <a:t>more than four </a:t>
            </a:r>
            <a:r>
              <a:rPr lang="en-IN" sz="2000" dirty="0"/>
              <a:t>successes can be found by adding together the two individual probabilities. Using the binomial probability formula for our solution gives us the following equation.</a:t>
            </a:r>
          </a:p>
          <a:p>
            <a:endParaRPr sz="2800" dirty="0"/>
          </a:p>
        </p:txBody>
      </p:sp>
      <p:graphicFrame>
        <p:nvGraphicFramePr>
          <p:cNvPr id="5" name="Object 4" descr="Capital P of open parenthesis more than 4 on base close parenthesis equals capital P of 5 plus capital P of 6.&#10;This equals 6 choose 5 multiplied by 0 point 438 raised to the power of 5 multiplied by 0 point 562 raised to the power of 1 plus 6 choose 5 multiplied by 0 point 438 raised to the power of 6 multiplied by 0 point 562 raised to the power of 0.&#10;Approximately equal to 0 point 054357 plus 0 point 007061.&#10;Which equals 0 point 0614.&#10;">
            <a:extLst>
              <a:ext uri="{FF2B5EF4-FFF2-40B4-BE49-F238E27FC236}">
                <a16:creationId xmlns:a16="http://schemas.microsoft.com/office/drawing/2014/main" id="{FDE6199F-F6BC-7780-589C-A06C1A759E77}"/>
              </a:ext>
            </a:extLst>
          </p:cNvPr>
          <p:cNvGraphicFramePr>
            <a:graphicFrameLocks noChangeAspect="1"/>
          </p:cNvGraphicFramePr>
          <p:nvPr>
            <p:extLst>
              <p:ext uri="{D42A27DB-BD31-4B8C-83A1-F6EECF244321}">
                <p14:modId xmlns:p14="http://schemas.microsoft.com/office/powerpoint/2010/main" val="151804863"/>
              </p:ext>
            </p:extLst>
          </p:nvPr>
        </p:nvGraphicFramePr>
        <p:xfrm>
          <a:off x="1030447" y="2563234"/>
          <a:ext cx="7620000" cy="1550987"/>
        </p:xfrm>
        <a:graphic>
          <a:graphicData uri="http://schemas.openxmlformats.org/presentationml/2006/ole">
            <mc:AlternateContent xmlns:mc="http://schemas.openxmlformats.org/markup-compatibility/2006">
              <mc:Choice xmlns:v="urn:schemas-microsoft-com:vml" Requires="v">
                <p:oleObj name="Equation" r:id="rId2" imgW="7620190" imgH="1550219" progId="Equation.DSMT4">
                  <p:embed/>
                </p:oleObj>
              </mc:Choice>
              <mc:Fallback>
                <p:oleObj name="Equation" r:id="rId2" imgW="7620190" imgH="1550219" progId="Equation.DSMT4">
                  <p:embed/>
                  <p:pic>
                    <p:nvPicPr>
                      <p:cNvPr id="0" name=""/>
                      <p:cNvPicPr/>
                      <p:nvPr/>
                    </p:nvPicPr>
                    <p:blipFill>
                      <a:blip r:embed="rId3"/>
                      <a:stretch>
                        <a:fillRect/>
                      </a:stretch>
                    </p:blipFill>
                    <p:spPr>
                      <a:xfrm>
                        <a:off x="1030447" y="2563234"/>
                        <a:ext cx="7620000" cy="1550987"/>
                      </a:xfrm>
                      <a:prstGeom prst="rect">
                        <a:avLst/>
                      </a:prstGeom>
                    </p:spPr>
                  </p:pic>
                </p:oleObj>
              </mc:Fallback>
            </mc:AlternateContent>
          </a:graphicData>
        </a:graphic>
      </p:graphicFrame>
      <p:sp>
        <p:nvSpPr>
          <p:cNvPr id="6" name="TextBox 5">
            <a:extLst>
              <a:ext uri="{FF2B5EF4-FFF2-40B4-BE49-F238E27FC236}">
                <a16:creationId xmlns:a16="http://schemas.microsoft.com/office/drawing/2014/main" id="{1C970C9A-DC02-400D-9E0B-BB41511E48F3}"/>
              </a:ext>
            </a:extLst>
          </p:cNvPr>
          <p:cNvSpPr txBox="1"/>
          <p:nvPr/>
        </p:nvSpPr>
        <p:spPr>
          <a:xfrm>
            <a:off x="994095" y="4123186"/>
            <a:ext cx="7692705" cy="1477328"/>
          </a:xfrm>
          <a:prstGeom prst="rect">
            <a:avLst/>
          </a:prstGeom>
          <a:noFill/>
        </p:spPr>
        <p:txBody>
          <a:bodyPr wrap="square">
            <a:spAutoFit/>
          </a:bodyPr>
          <a:lstStyle/>
          <a:p>
            <a:pPr>
              <a:defRPr b="1"/>
            </a:pPr>
            <a:r>
              <a:rPr lang="en-US" sz="1800" dirty="0"/>
              <a:t>TI-83/84 Plus</a:t>
            </a:r>
          </a:p>
          <a:p>
            <a:pPr algn="just">
              <a:defRPr sz="2800"/>
            </a:pPr>
            <a:r>
              <a:rPr lang="en-US" sz="1800" dirty="0"/>
              <a:t>Notice that the probability of </a:t>
            </a:r>
            <a:r>
              <a:rPr lang="en-US" sz="1800" i="1" dirty="0"/>
              <a:t>more than four </a:t>
            </a:r>
            <a:r>
              <a:rPr lang="en-US" sz="1800" dirty="0"/>
              <a:t>successes is the same thing as </a:t>
            </a:r>
            <a:r>
              <a:rPr lang="en-US" sz="1800" dirty="0">
                <a:latin typeface="Cambria Math"/>
              </a:rPr>
              <a:t>1</a:t>
            </a:r>
            <a:r>
              <a:rPr lang="en-US" sz="1800" dirty="0"/>
              <a:t> minus the probability of four or fewer successes. Since the </a:t>
            </a:r>
            <a:r>
              <a:rPr lang="en-US" sz="1800" dirty="0">
                <a:latin typeface="Calibri" panose="020F0502020204030204" pitchFamily="34" charset="0"/>
              </a:rPr>
              <a:t>binomcdf( </a:t>
            </a:r>
            <a:r>
              <a:rPr lang="en-US" sz="1800" dirty="0"/>
              <a:t>function in the calculator returns the probability of </a:t>
            </a:r>
            <a:r>
              <a:rPr lang="en-US" sz="1800" i="1" dirty="0"/>
              <a:t>x</a:t>
            </a:r>
            <a:r>
              <a:rPr lang="en-US" sz="1800" dirty="0"/>
              <a:t> or fewer successes, we will need to find the value of </a:t>
            </a:r>
            <a:r>
              <a:rPr lang="en-US" sz="1800" dirty="0">
                <a:latin typeface="Cambria Math"/>
              </a:rPr>
              <a:t>1</a:t>
            </a:r>
            <a:r>
              <a:rPr lang="en-US" sz="1800" dirty="0"/>
              <a:t> minus the cumulative probability of </a:t>
            </a:r>
            <a:r>
              <a:rPr lang="en-US" sz="1800" dirty="0">
                <a:latin typeface="Cambria Math"/>
              </a:rPr>
              <a:t>4</a:t>
            </a:r>
            <a:r>
              <a:rPr lang="en-US" sz="1800" dirty="0"/>
              <a:t> or fewer successes.</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Calculating Cumulative Binomial Probability</a:t>
            </a:r>
            <a:r>
              <a:rPr lang="en-US" dirty="0"/>
              <a:t>—Slide 4</a:t>
            </a:r>
            <a:endParaRPr dirty="0"/>
          </a:p>
        </p:txBody>
      </p:sp>
      <p:sp>
        <p:nvSpPr>
          <p:cNvPr id="3" name="Text Placeholder 2"/>
          <p:cNvSpPr>
            <a:spLocks noGrp="1"/>
          </p:cNvSpPr>
          <p:nvPr>
            <p:ph type="body" sz="quarter" idx="10"/>
          </p:nvPr>
        </p:nvSpPr>
        <p:spPr>
          <a:xfrm>
            <a:off x="457200" y="1029287"/>
            <a:ext cx="8229600" cy="4967067"/>
          </a:xfrm>
        </p:spPr>
        <p:txBody>
          <a:bodyPr>
            <a:normAutofit/>
          </a:bodyPr>
          <a:lstStyle/>
          <a:p>
            <a:pPr algn="just"/>
            <a:r>
              <a:rPr lang="en-US" sz="2000" dirty="0"/>
              <a:t>	Firs</a:t>
            </a:r>
            <a:r>
              <a:rPr sz="2000" dirty="0"/>
              <a:t>t, enter 1</a:t>
            </a:r>
            <a:r>
              <a:rPr lang="en-US" sz="2000" dirty="0"/>
              <a:t> </a:t>
            </a:r>
            <a:r>
              <a:rPr sz="2000" dirty="0"/>
              <a:t>-</a:t>
            </a:r>
            <a:r>
              <a:rPr lang="en-US" sz="2000" dirty="0"/>
              <a:t> </a:t>
            </a:r>
            <a:r>
              <a:rPr sz="2000" dirty="0"/>
              <a:t>into the calculator. Then access the </a:t>
            </a:r>
            <a:r>
              <a:rPr sz="2000" dirty="0">
                <a:latin typeface="Calibri" panose="020F0502020204030204" pitchFamily="34" charset="0"/>
              </a:rPr>
              <a:t>distr</a:t>
            </a:r>
            <a:r>
              <a:rPr sz="2000" dirty="0"/>
              <a:t> menu, </a:t>
            </a:r>
            <a:r>
              <a:rPr lang="en-US" sz="2000" dirty="0"/>
              <a:t>	</a:t>
            </a:r>
            <a:r>
              <a:rPr sz="2000" dirty="0"/>
              <a:t>scroll down, and select </a:t>
            </a:r>
            <a:r>
              <a:rPr sz="2000" dirty="0">
                <a:latin typeface="Calibri" panose="020F0502020204030204" pitchFamily="34" charset="0"/>
              </a:rPr>
              <a:t>binomcdf(</a:t>
            </a:r>
            <a:r>
              <a:rPr sz="2000" dirty="0"/>
              <a:t>. Enter 6 for </a:t>
            </a:r>
            <a:r>
              <a:rPr sz="2000" dirty="0">
                <a:latin typeface="Calibri" panose="020F0502020204030204" pitchFamily="34" charset="0"/>
              </a:rPr>
              <a:t>trials</a:t>
            </a:r>
            <a:r>
              <a:rPr sz="2000" dirty="0"/>
              <a:t>,</a:t>
            </a:r>
            <a:r>
              <a:rPr lang="en-US" sz="2000" dirty="0"/>
              <a:t> </a:t>
            </a:r>
            <a:r>
              <a:rPr lang="en-US" sz="2000" b="1" dirty="0"/>
              <a:t>0.438</a:t>
            </a:r>
            <a:r>
              <a:rPr sz="2000" dirty="0"/>
              <a:t> </a:t>
            </a:r>
            <a:r>
              <a:rPr lang="en-US" sz="2000" dirty="0"/>
              <a:t>	</a:t>
            </a:r>
            <a:r>
              <a:rPr sz="2000" dirty="0"/>
              <a:t>for </a:t>
            </a:r>
            <a:r>
              <a:rPr sz="2000" dirty="0">
                <a:latin typeface="Calibri" panose="020F0502020204030204" pitchFamily="34" charset="0"/>
              </a:rPr>
              <a:t>p</a:t>
            </a:r>
            <a:r>
              <a:rPr sz="2000" dirty="0"/>
              <a:t>, and 4 for the </a:t>
            </a:r>
            <a:r>
              <a:rPr sz="2000" dirty="0">
                <a:latin typeface="Calibri" panose="020F0502020204030204" pitchFamily="34" charset="0"/>
              </a:rPr>
              <a:t>x value</a:t>
            </a:r>
            <a:r>
              <a:rPr sz="2000" dirty="0"/>
              <a:t>. Highlight </a:t>
            </a:r>
            <a:r>
              <a:rPr sz="2000" dirty="0">
                <a:latin typeface="Calibri" panose="020F0502020204030204" pitchFamily="34" charset="0"/>
              </a:rPr>
              <a:t>Paste</a:t>
            </a:r>
            <a:r>
              <a:rPr lang="en-US" sz="2000" dirty="0">
                <a:latin typeface="Calibri" panose="020F0502020204030204" pitchFamily="34" charset="0"/>
              </a:rPr>
              <a:t> </a:t>
            </a:r>
            <a:r>
              <a:rPr sz="2000" dirty="0"/>
              <a:t>and press </a:t>
            </a:r>
            <a:r>
              <a:rPr sz="2000" b="1" dirty="0"/>
              <a:t>enter</a:t>
            </a:r>
            <a:r>
              <a:rPr sz="2000" dirty="0"/>
              <a:t> </a:t>
            </a:r>
            <a:r>
              <a:rPr lang="en-US" sz="2000" dirty="0"/>
              <a:t>	</a:t>
            </a:r>
            <a:r>
              <a:rPr sz="2000" dirty="0"/>
              <a:t>twice. The calculator will give the result</a:t>
            </a:r>
            <a:r>
              <a:rPr lang="en-US" sz="2000" dirty="0"/>
              <a:t> </a:t>
            </a:r>
            <a:r>
              <a:rPr lang="en-US" sz="2000" b="1" dirty="0"/>
              <a:t>0.0614179799</a:t>
            </a:r>
            <a:r>
              <a:rPr sz="2000" dirty="0"/>
              <a:t>.</a:t>
            </a:r>
            <a:endParaRPr lang="en-US" sz="2000" dirty="0"/>
          </a:p>
          <a:p>
            <a:pPr marL="457200" lvl="1" indent="0">
              <a:buNone/>
              <a:defRPr b="1"/>
            </a:pPr>
            <a:endParaRPr lang="en-US" sz="1400" dirty="0"/>
          </a:p>
          <a:p>
            <a:pPr marL="457200" lvl="1" indent="0">
              <a:buNone/>
              <a:defRPr b="1"/>
            </a:pPr>
            <a:endParaRPr lang="en-US" sz="1400" dirty="0"/>
          </a:p>
          <a:p>
            <a:pPr marL="457200" lvl="1" indent="0">
              <a:buNone/>
              <a:defRPr b="1"/>
            </a:pPr>
            <a:endParaRPr lang="en-US" sz="1400" dirty="0"/>
          </a:p>
          <a:p>
            <a:pPr marL="457200" lvl="1" indent="0">
              <a:buNone/>
              <a:defRPr b="1"/>
            </a:pPr>
            <a:endParaRPr lang="en-US" sz="1400" dirty="0"/>
          </a:p>
          <a:p>
            <a:pPr marL="457200" lvl="1" indent="0">
              <a:buNone/>
              <a:defRPr b="1"/>
            </a:pPr>
            <a:endParaRPr lang="en-US" sz="1400" dirty="0"/>
          </a:p>
          <a:p>
            <a:pPr marL="457200" lvl="1" indent="0">
              <a:buNone/>
              <a:defRPr b="1"/>
            </a:pPr>
            <a:endParaRPr lang="en-US" sz="1400" dirty="0"/>
          </a:p>
          <a:p>
            <a:pPr marL="457200" lvl="1" indent="0">
              <a:buNone/>
              <a:defRPr b="1"/>
            </a:pPr>
            <a:endParaRPr lang="en-US" sz="1400" dirty="0"/>
          </a:p>
          <a:p>
            <a:pPr marL="457200" lvl="1" indent="0">
              <a:buNone/>
              <a:defRPr b="1"/>
            </a:pPr>
            <a:endParaRPr lang="en-US" sz="1400" dirty="0"/>
          </a:p>
          <a:p>
            <a:pPr marL="457200" lvl="1" indent="0">
              <a:buNone/>
              <a:defRPr b="1"/>
            </a:pPr>
            <a:endParaRPr lang="en-US" sz="1400" dirty="0"/>
          </a:p>
          <a:p>
            <a:pPr marL="457200" lvl="1" indent="0">
              <a:buNone/>
              <a:defRPr b="1"/>
            </a:pPr>
            <a:endParaRPr lang="en-US" sz="1400" dirty="0"/>
          </a:p>
          <a:p>
            <a:pPr marL="457200" lvl="1" indent="0">
              <a:buNone/>
              <a:defRPr b="1"/>
            </a:pPr>
            <a:r>
              <a:rPr lang="en-US" sz="2200" dirty="0"/>
              <a:t>	</a:t>
            </a:r>
            <a:r>
              <a:rPr lang="en-US" sz="2000" dirty="0"/>
              <a:t>		</a:t>
            </a:r>
          </a:p>
          <a:p>
            <a:pPr algn="just"/>
            <a:endParaRPr sz="2000" dirty="0"/>
          </a:p>
        </p:txBody>
      </p:sp>
      <p:pic>
        <p:nvPicPr>
          <p:cNvPr id="5" name="Picture 4" descr="calculator screenshot shows 1 minus  binomcd open paren 6 comma 0.438 comma 4 end paren is equal to 0.0614179799">
            <a:extLst>
              <a:ext uri="{FF2B5EF4-FFF2-40B4-BE49-F238E27FC236}">
                <a16:creationId xmlns:a16="http://schemas.microsoft.com/office/drawing/2014/main" id="{DF97D8FE-0D51-49C1-81A5-5C14D1DB2889}"/>
              </a:ext>
            </a:extLst>
          </p:cNvPr>
          <p:cNvPicPr>
            <a:picLocks noChangeAspect="1"/>
          </p:cNvPicPr>
          <p:nvPr/>
        </p:nvPicPr>
        <p:blipFill>
          <a:blip r:embed="rId2"/>
          <a:srcRect b="8502"/>
          <a:stretch>
            <a:fillRect/>
          </a:stretch>
        </p:blipFill>
        <p:spPr>
          <a:xfrm>
            <a:off x="3581400" y="2438400"/>
            <a:ext cx="2289843" cy="1833265"/>
          </a:xfrm>
          <a:prstGeom prst="rect">
            <a:avLst/>
          </a:prstGeom>
        </p:spPr>
      </p:pic>
      <p:sp>
        <p:nvSpPr>
          <p:cNvPr id="6" name="TextBox 5">
            <a:extLst>
              <a:ext uri="{FF2B5EF4-FFF2-40B4-BE49-F238E27FC236}">
                <a16:creationId xmlns:a16="http://schemas.microsoft.com/office/drawing/2014/main" id="{4246EA4D-59B9-FAA3-013D-D054E7E85FBE}"/>
              </a:ext>
            </a:extLst>
          </p:cNvPr>
          <p:cNvSpPr txBox="1"/>
          <p:nvPr/>
        </p:nvSpPr>
        <p:spPr>
          <a:xfrm>
            <a:off x="3400540" y="4186535"/>
            <a:ext cx="2651562" cy="461665"/>
          </a:xfrm>
          <a:prstGeom prst="rect">
            <a:avLst/>
          </a:prstGeom>
          <a:noFill/>
        </p:spPr>
        <p:txBody>
          <a:bodyPr wrap="square">
            <a:spAutoFit/>
          </a:bodyPr>
          <a:lstStyle/>
          <a:p>
            <a:pPr algn="ctr"/>
            <a:r>
              <a:rPr lang="en-IN" sz="2400" dirty="0"/>
              <a:t>Figure 10</a:t>
            </a:r>
          </a:p>
        </p:txBody>
      </p:sp>
      <p:sp>
        <p:nvSpPr>
          <p:cNvPr id="8" name="TextBox 7">
            <a:extLst>
              <a:ext uri="{FF2B5EF4-FFF2-40B4-BE49-F238E27FC236}">
                <a16:creationId xmlns:a16="http://schemas.microsoft.com/office/drawing/2014/main" id="{B6C39AFD-1AB2-4250-DA35-4DA8E833BB51}"/>
              </a:ext>
            </a:extLst>
          </p:cNvPr>
          <p:cNvSpPr txBox="1"/>
          <p:nvPr/>
        </p:nvSpPr>
        <p:spPr>
          <a:xfrm>
            <a:off x="838200" y="4622393"/>
            <a:ext cx="7848600" cy="1092607"/>
          </a:xfrm>
          <a:prstGeom prst="rect">
            <a:avLst/>
          </a:prstGeom>
          <a:noFill/>
        </p:spPr>
        <p:txBody>
          <a:bodyPr wrap="square">
            <a:spAutoFit/>
          </a:bodyPr>
          <a:lstStyle/>
          <a:p>
            <a:pPr marL="457200" lvl="1" indent="0">
              <a:buNone/>
              <a:defRPr b="1"/>
            </a:pPr>
            <a:r>
              <a:rPr lang="en-US" sz="2000" dirty="0"/>
              <a:t>Microsoft Excel</a:t>
            </a:r>
          </a:p>
          <a:p>
            <a:pPr marL="457200" lvl="1" indent="0">
              <a:buNone/>
              <a:defRPr b="1"/>
            </a:pPr>
            <a:endParaRPr lang="en-US" sz="900" dirty="0"/>
          </a:p>
          <a:p>
            <a:pPr marL="457200" lvl="1" indent="0">
              <a:buNone/>
            </a:pPr>
            <a:r>
              <a:rPr lang="en-US" sz="1200" dirty="0"/>
              <a:t>	</a:t>
            </a:r>
            <a:r>
              <a:rPr lang="en-US" sz="1800" dirty="0"/>
              <a:t>We can again use the binomial distribution function, </a:t>
            </a:r>
            <a:r>
              <a:rPr lang="en-US" sz="1800" b="1" dirty="0"/>
              <a:t>BINOM.DIST( 	</a:t>
            </a:r>
            <a:r>
              <a:rPr lang="en-US" sz="1800" b="1" dirty="0" err="1"/>
              <a:t>number_s</a:t>
            </a:r>
            <a:r>
              <a:rPr lang="en-US" sz="1800" b="1" dirty="0"/>
              <a:t>, trials, </a:t>
            </a:r>
            <a:r>
              <a:rPr lang="en-US" sz="1800" b="1" dirty="0" err="1"/>
              <a:t>probability_s</a:t>
            </a:r>
            <a:r>
              <a:rPr lang="en-US" sz="1800" b="1" dirty="0"/>
              <a:t>, cumulative)</a:t>
            </a:r>
            <a:r>
              <a:rPr lang="en-US" sz="1800" dirty="0"/>
              <a:t>, to find the probability </a:t>
            </a:r>
            <a:endParaRPr lang="en-IN"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Calculating Cumulative Binomial Probability</a:t>
            </a:r>
            <a:r>
              <a:rPr lang="en-US" dirty="0"/>
              <a:t>—Slide 5</a:t>
            </a:r>
            <a:endParaRPr dirty="0"/>
          </a:p>
        </p:txBody>
      </p:sp>
      <p:sp>
        <p:nvSpPr>
          <p:cNvPr id="3" name="Text Placeholder 2"/>
          <p:cNvSpPr>
            <a:spLocks noGrp="1"/>
          </p:cNvSpPr>
          <p:nvPr>
            <p:ph type="body" sz="quarter" idx="10"/>
          </p:nvPr>
        </p:nvSpPr>
        <p:spPr/>
        <p:txBody>
          <a:bodyPr>
            <a:normAutofit/>
          </a:bodyPr>
          <a:lstStyle/>
          <a:p>
            <a:pPr marL="457200" lvl="1" indent="0" algn="just">
              <a:buNone/>
            </a:pPr>
            <a:r>
              <a:rPr lang="en-US" sz="2200" dirty="0">
                <a:latin typeface="Cambria Math"/>
              </a:rPr>
              <a:t>of 4</a:t>
            </a:r>
            <a:r>
              <a:rPr lang="en-US" sz="2200" dirty="0"/>
              <a:t> or fewer hits. This number subtracted from 1 is the probability of more than 4 hits.</a:t>
            </a:r>
          </a:p>
          <a:p>
            <a:pPr marL="457200" lvl="1" indent="0" algn="just">
              <a:buNone/>
            </a:pPr>
            <a:r>
              <a:rPr lang="en-US" sz="2200" dirty="0"/>
              <a:t>Note that we’ll be using TRUE </a:t>
            </a:r>
            <a:r>
              <a:rPr sz="2200" dirty="0"/>
              <a:t>for the cumulative argument since we are not finding the probability of exactly </a:t>
            </a:r>
            <a:r>
              <a:rPr sz="2200" dirty="0">
                <a:latin typeface="Cambria Math"/>
              </a:rPr>
              <a:t>4</a:t>
            </a:r>
            <a:r>
              <a:rPr sz="2200" dirty="0"/>
              <a:t> hits.</a:t>
            </a:r>
            <a:endParaRPr lang="en-US" sz="2200" dirty="0"/>
          </a:p>
          <a:p>
            <a:pPr marL="457200" lvl="1" indent="0" algn="just">
              <a:buNone/>
            </a:pPr>
            <a:r>
              <a:rPr sz="2200" dirty="0"/>
              <a:t>In an empty cell, type "=1-BINOM.DIST(4, 6, 0.438, TRUE)" and press Enter. The value given is </a:t>
            </a:r>
            <a:r>
              <a:rPr sz="2200" dirty="0">
                <a:latin typeface="Cambria Math"/>
              </a:rPr>
              <a:t>0.06141798</a:t>
            </a:r>
            <a:r>
              <a:rPr sz="2200" dirty="0"/>
              <a:t>.</a:t>
            </a:r>
          </a:p>
          <a:p>
            <a:pPr>
              <a:defRPr sz="2800"/>
            </a:pPr>
            <a:endParaRPr lang="en-US" sz="2800" dirty="0"/>
          </a:p>
          <a:p>
            <a:pPr>
              <a:defRPr sz="2800"/>
            </a:pPr>
            <a:endParaRPr lang="en-US" sz="2800" dirty="0"/>
          </a:p>
          <a:p>
            <a:pPr>
              <a:defRPr sz="2800"/>
            </a:pPr>
            <a:endParaRPr lang="en-US" sz="2800" dirty="0"/>
          </a:p>
          <a:p>
            <a:pPr>
              <a:defRPr sz="2800"/>
            </a:pPr>
            <a:endParaRPr lang="en-US" sz="2800" dirty="0"/>
          </a:p>
          <a:p>
            <a:pPr>
              <a:defRPr sz="2800"/>
            </a:pPr>
            <a:endParaRPr lang="en-US" sz="2800" dirty="0"/>
          </a:p>
          <a:p>
            <a:pPr>
              <a:defRPr sz="2800"/>
            </a:pPr>
            <a:endParaRPr lang="en-IN" dirty="0"/>
          </a:p>
        </p:txBody>
      </p:sp>
      <p:pic>
        <p:nvPicPr>
          <p:cNvPr id="5" name="Picture 4" descr="A screenshot of an Excel sheet shows a drop-down box at the top left that reads A1. The formula bar reads, fx equals 1 minus BINOM.DIST(4,6,0.438,TRUE). The columns are labeled from A to G. Row 1, A: 0.06141798, B: blank, C: blank, D: blank, E: blank, F: blank, G: blank.">
            <a:extLst>
              <a:ext uri="{FF2B5EF4-FFF2-40B4-BE49-F238E27FC236}">
                <a16:creationId xmlns:a16="http://schemas.microsoft.com/office/drawing/2014/main" id="{D088E407-36B7-4F4B-B726-CB92472B86C4}"/>
              </a:ext>
            </a:extLst>
          </p:cNvPr>
          <p:cNvPicPr>
            <a:picLocks noChangeAspect="1"/>
          </p:cNvPicPr>
          <p:nvPr/>
        </p:nvPicPr>
        <p:blipFill>
          <a:blip r:embed="rId2"/>
          <a:srcRect b="17051"/>
          <a:stretch>
            <a:fillRect/>
          </a:stretch>
        </p:blipFill>
        <p:spPr>
          <a:xfrm>
            <a:off x="1828800" y="3362887"/>
            <a:ext cx="5767820" cy="1447800"/>
          </a:xfrm>
          <a:prstGeom prst="rect">
            <a:avLst/>
          </a:prstGeom>
        </p:spPr>
      </p:pic>
      <p:sp>
        <p:nvSpPr>
          <p:cNvPr id="4" name="TextBox 3">
            <a:extLst>
              <a:ext uri="{FF2B5EF4-FFF2-40B4-BE49-F238E27FC236}">
                <a16:creationId xmlns:a16="http://schemas.microsoft.com/office/drawing/2014/main" id="{025C9AB3-4E03-FFD4-C657-0C43D0BE6466}"/>
              </a:ext>
            </a:extLst>
          </p:cNvPr>
          <p:cNvSpPr txBox="1"/>
          <p:nvPr/>
        </p:nvSpPr>
        <p:spPr>
          <a:xfrm>
            <a:off x="3429000" y="4692532"/>
            <a:ext cx="2651562" cy="461665"/>
          </a:xfrm>
          <a:prstGeom prst="rect">
            <a:avLst/>
          </a:prstGeom>
          <a:noFill/>
        </p:spPr>
        <p:txBody>
          <a:bodyPr wrap="square">
            <a:spAutoFit/>
          </a:bodyPr>
          <a:lstStyle/>
          <a:p>
            <a:pPr algn="ctr"/>
            <a:r>
              <a:rPr lang="en-IN" sz="2400" dirty="0"/>
              <a:t>Figure 11</a:t>
            </a:r>
          </a:p>
        </p:txBody>
      </p:sp>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6CE256A4-FDE8-61D9-B71F-169E4F69E3A8}"/>
                  </a:ext>
                </a:extLst>
              </p:cNvPr>
              <p:cNvSpPr txBox="1"/>
              <p:nvPr/>
            </p:nvSpPr>
            <p:spPr>
              <a:xfrm>
                <a:off x="914400" y="5113611"/>
                <a:ext cx="7696200" cy="769441"/>
              </a:xfrm>
              <a:prstGeom prst="rect">
                <a:avLst/>
              </a:prstGeom>
              <a:noFill/>
            </p:spPr>
            <p:txBody>
              <a:bodyPr wrap="square">
                <a:spAutoFit/>
              </a:bodyPr>
              <a:lstStyle/>
              <a:p>
                <a:pPr algn="just">
                  <a:defRPr sz="2800"/>
                </a:pPr>
                <a:r>
                  <a:rPr lang="en-US" sz="2200" dirty="0"/>
                  <a:t>Therefore, the probability that Mike Trout reaches base more than four times out of six at bats is approximately </a:t>
                </a:r>
                <a14:m>
                  <m:oMath xmlns:m="http://schemas.openxmlformats.org/officeDocument/2006/math">
                    <m:r>
                      <a:rPr lang="en-US" sz="2200">
                        <a:latin typeface="Cambria Math" panose="02040503050406030204" pitchFamily="18" charset="0"/>
                      </a:rPr>
                      <m:t>6</m:t>
                    </m:r>
                    <m:r>
                      <a:rPr lang="en-US" sz="2200">
                        <a:latin typeface="Cambria Math" panose="02040503050406030204" pitchFamily="18" charset="0"/>
                      </a:rPr>
                      <m:t>.</m:t>
                    </m:r>
                    <m:r>
                      <a:rPr lang="en-US" sz="2200">
                        <a:latin typeface="Cambria Math" panose="02040503050406030204" pitchFamily="18" charset="0"/>
                      </a:rPr>
                      <m:t>14</m:t>
                    </m:r>
                    <m:r>
                      <a:rPr lang="en-US" sz="2200">
                        <a:latin typeface="Cambria Math" panose="02040503050406030204" pitchFamily="18" charset="0"/>
                      </a:rPr>
                      <m:t>%</m:t>
                    </m:r>
                  </m:oMath>
                </a14:m>
                <a:r>
                  <a:rPr lang="en-US" sz="2200" dirty="0"/>
                  <a:t>.</a:t>
                </a:r>
              </a:p>
            </p:txBody>
          </p:sp>
        </mc:Choice>
        <mc:Fallback xmlns="">
          <p:sp>
            <p:nvSpPr>
              <p:cNvPr id="7" name="TextBox 6">
                <a:extLst>
                  <a:ext uri="{FF2B5EF4-FFF2-40B4-BE49-F238E27FC236}">
                    <a16:creationId xmlns:a16="http://schemas.microsoft.com/office/drawing/2014/main" id="{6CE256A4-FDE8-61D9-B71F-169E4F69E3A8}"/>
                  </a:ext>
                </a:extLst>
              </p:cNvPr>
              <p:cNvSpPr txBox="1">
                <a:spLocks noRot="1" noChangeAspect="1" noMove="1" noResize="1" noEditPoints="1" noAdjustHandles="1" noChangeArrowheads="1" noChangeShapeType="1" noTextEdit="1"/>
              </p:cNvSpPr>
              <p:nvPr/>
            </p:nvSpPr>
            <p:spPr>
              <a:xfrm>
                <a:off x="914400" y="5113611"/>
                <a:ext cx="7696200" cy="769441"/>
              </a:xfrm>
              <a:prstGeom prst="rect">
                <a:avLst/>
              </a:prstGeom>
              <a:blipFill>
                <a:blip r:embed="rId3"/>
                <a:stretch>
                  <a:fillRect l="-1029" t="-5556" r="-950" b="-15079"/>
                </a:stretch>
              </a:blipFill>
            </p:spPr>
            <p:txBody>
              <a:bodyPr/>
              <a:lstStyle/>
              <a:p>
                <a:r>
                  <a:rPr lang="en-IN">
                    <a:noFill/>
                  </a:rPr>
                  <a:t> </a:t>
                </a:r>
              </a:p>
            </p:txBody>
          </p:sp>
        </mc:Fallback>
      </mc:AlternateContent>
    </p:spTree>
    <p:extLst>
      <p:ext uri="{BB962C8B-B14F-4D97-AF65-F5344CB8AC3E}">
        <p14:creationId xmlns:p14="http://schemas.microsoft.com/office/powerpoint/2010/main" val="218774563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Fun Fact</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2800" dirty="0"/>
                  <a:t>If a batter reaches base </a:t>
                </a:r>
                <a14:m>
                  <m:oMath xmlns:m="http://schemas.openxmlformats.org/officeDocument/2006/math">
                    <m:r>
                      <a:rPr>
                        <a:latin typeface="Cambria Math" panose="02040503050406030204" pitchFamily="18" charset="0"/>
                      </a:rPr>
                      <m:t>100</m:t>
                    </m:r>
                    <m:r>
                      <a:rPr>
                        <a:latin typeface="Cambria Math" panose="02040503050406030204" pitchFamily="18" charset="0"/>
                      </a:rPr>
                      <m:t>%</m:t>
                    </m:r>
                  </m:oMath>
                </a14:m>
                <a:r>
                  <a:rPr sz="2800" dirty="0"/>
                  <a:t> of the time, we say that the batter has an OBP of </a:t>
                </a:r>
                <a:r>
                  <a:rPr sz="2800" dirty="0">
                    <a:latin typeface="Cambria Math"/>
                  </a:rPr>
                  <a:t>1000</a:t>
                </a:r>
                <a:r>
                  <a:rPr sz="2800" dirty="0"/>
                  <a:t>.</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328" t="-998"/>
                </a:stretch>
              </a:blipFill>
            </p:spPr>
            <p:txBody>
              <a:bodyPr/>
              <a:lstStyle/>
              <a:p>
                <a:r>
                  <a:rPr lang="en-IN">
                    <a:noFill/>
                  </a:rPr>
                  <a:t> </a:t>
                </a:r>
              </a:p>
            </p:txBody>
          </p:sp>
        </mc:Fallback>
      </mc:AlternateContent>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 Determining If an Experiment Is Binomial</a:t>
            </a:r>
            <a:r>
              <a:rPr lang="en-US" dirty="0"/>
              <a:t>—Slide 1</a:t>
            </a:r>
            <a:endParaRPr dirty="0"/>
          </a:p>
        </p:txBody>
      </p:sp>
      <p:sp>
        <p:nvSpPr>
          <p:cNvPr id="3" name="Text Placeholder 2"/>
          <p:cNvSpPr>
            <a:spLocks noGrp="1"/>
          </p:cNvSpPr>
          <p:nvPr>
            <p:ph type="body" sz="quarter" idx="10"/>
          </p:nvPr>
        </p:nvSpPr>
        <p:spPr/>
        <p:txBody>
          <a:bodyPr>
            <a:normAutofit/>
          </a:bodyPr>
          <a:lstStyle/>
          <a:p>
            <a:pPr algn="just"/>
            <a:r>
              <a:rPr sz="2000" dirty="0"/>
              <a:t>Determine whether the given procedure meets the criteria of a binomial experiment. If not, identify at least one requirement that is not satisfied.</a:t>
            </a:r>
            <a:endParaRPr lang="en-US" sz="2000" dirty="0"/>
          </a:p>
          <a:p>
            <a:pPr algn="just"/>
            <a:endParaRPr sz="1000" dirty="0"/>
          </a:p>
          <a:p>
            <a:pPr marL="538163" indent="-538163" algn="just">
              <a:defRPr sz="2800"/>
            </a:pPr>
            <a:r>
              <a:rPr lang="en-US" sz="2000" dirty="0"/>
              <a:t>a.</a:t>
            </a:r>
            <a:r>
              <a:rPr sz="2000" dirty="0"/>
              <a:t>​</a:t>
            </a:r>
            <a:r>
              <a:rPr lang="en-US" sz="2000" dirty="0"/>
              <a:t>	</a:t>
            </a:r>
            <a:r>
              <a:rPr sz="2000" dirty="0"/>
              <a:t>Surveying the student ratings of the food in the campus dining hall on a scale of </a:t>
            </a:r>
            <a:r>
              <a:rPr sz="2000" dirty="0">
                <a:latin typeface="Cambria Math"/>
              </a:rPr>
              <a:t>1</a:t>
            </a:r>
            <a:r>
              <a:rPr sz="2000" dirty="0"/>
              <a:t> to </a:t>
            </a:r>
            <a:r>
              <a:rPr sz="2000" dirty="0">
                <a:latin typeface="Cambria Math"/>
              </a:rPr>
              <a:t>10</a:t>
            </a:r>
            <a:r>
              <a:rPr sz="2000" dirty="0"/>
              <a:t>.</a:t>
            </a:r>
          </a:p>
          <a:p>
            <a:pPr marL="538163" indent="-538163" algn="just">
              <a:defRPr sz="2800"/>
            </a:pPr>
            <a:r>
              <a:rPr lang="en-US" sz="2000" dirty="0"/>
              <a:t>b.</a:t>
            </a:r>
            <a:r>
              <a:rPr sz="2000" dirty="0"/>
              <a:t>​</a:t>
            </a:r>
            <a:r>
              <a:rPr lang="en-US" sz="2000" dirty="0"/>
              <a:t>	</a:t>
            </a:r>
            <a:r>
              <a:rPr sz="2000" dirty="0"/>
              <a:t>Counting the number of times a professional basketball player makes a free-throw shot during a game.</a:t>
            </a:r>
          </a:p>
          <a:p>
            <a:pPr marL="538163" indent="-538163" algn="just">
              <a:defRPr sz="2800"/>
            </a:pPr>
            <a:r>
              <a:rPr lang="en-US" sz="2000" dirty="0"/>
              <a:t>c.</a:t>
            </a:r>
            <a:r>
              <a:rPr sz="2000" dirty="0"/>
              <a:t>​</a:t>
            </a:r>
            <a:r>
              <a:rPr lang="en-US" sz="2000" dirty="0"/>
              <a:t>	</a:t>
            </a:r>
            <a:r>
              <a:rPr sz="2000" dirty="0"/>
              <a:t>Randomly choosing </a:t>
            </a:r>
            <a:r>
              <a:rPr sz="2000" dirty="0">
                <a:latin typeface="Cambria Math"/>
              </a:rPr>
              <a:t>3</a:t>
            </a:r>
            <a:r>
              <a:rPr sz="2000" dirty="0"/>
              <a:t> seniors from a mixed group of </a:t>
            </a:r>
            <a:r>
              <a:rPr sz="2000" dirty="0">
                <a:latin typeface="Cambria Math"/>
              </a:rPr>
              <a:t>40</a:t>
            </a:r>
            <a:r>
              <a:rPr sz="2000" dirty="0"/>
              <a:t> students for a panel of judges.</a:t>
            </a:r>
          </a:p>
        </p:txBody>
      </p:sp>
      <p:sp>
        <p:nvSpPr>
          <p:cNvPr id="5" name="TextBox 4">
            <a:extLst>
              <a:ext uri="{FF2B5EF4-FFF2-40B4-BE49-F238E27FC236}">
                <a16:creationId xmlns:a16="http://schemas.microsoft.com/office/drawing/2014/main" id="{52922731-CE68-468B-89B5-F33738FCD6C9}"/>
              </a:ext>
            </a:extLst>
          </p:cNvPr>
          <p:cNvSpPr txBox="1"/>
          <p:nvPr/>
        </p:nvSpPr>
        <p:spPr>
          <a:xfrm>
            <a:off x="457200" y="3962400"/>
            <a:ext cx="8229600" cy="1815882"/>
          </a:xfrm>
          <a:prstGeom prst="rect">
            <a:avLst/>
          </a:prstGeom>
          <a:noFill/>
        </p:spPr>
        <p:txBody>
          <a:bodyPr wrap="square">
            <a:spAutoFit/>
          </a:bodyPr>
          <a:lstStyle/>
          <a:p>
            <a:r>
              <a:rPr lang="en-US" sz="2200" b="1" dirty="0"/>
              <a:t>Solution</a:t>
            </a:r>
          </a:p>
          <a:p>
            <a:endParaRPr lang="en-US" sz="1000" b="1" dirty="0"/>
          </a:p>
          <a:p>
            <a:pPr marL="538163" indent="-538163" algn="just">
              <a:defRPr sz="2800"/>
            </a:pPr>
            <a:r>
              <a:rPr lang="en-US" sz="2000" dirty="0"/>
              <a:t>a.​	No; this experiment does not meet the criteria of a binomial experiment. There are ten outcomes for each trial instead of just two (the ratings </a:t>
            </a:r>
            <a:r>
              <a:rPr lang="en-US" sz="2000" dirty="0">
                <a:latin typeface="Cambria Math"/>
              </a:rPr>
              <a:t>1</a:t>
            </a:r>
            <a:r>
              <a:rPr lang="en-US" sz="2000" dirty="0"/>
              <a:t>, </a:t>
            </a:r>
            <a:r>
              <a:rPr lang="en-US" sz="2000" dirty="0">
                <a:latin typeface="Cambria Math"/>
              </a:rPr>
              <a:t>2</a:t>
            </a:r>
            <a:r>
              <a:rPr lang="en-US" sz="2000" dirty="0"/>
              <a:t>, </a:t>
            </a:r>
            <a:r>
              <a:rPr lang="en-US" sz="2000" dirty="0">
                <a:latin typeface="Cambria Math"/>
              </a:rPr>
              <a:t>3</a:t>
            </a:r>
            <a:r>
              <a:rPr lang="en-US" sz="2000" dirty="0"/>
              <a:t>, </a:t>
            </a:r>
            <a:r>
              <a:rPr lang="en-US" sz="2000" dirty="0">
                <a:latin typeface="Cambria Math"/>
              </a:rPr>
              <a:t>4</a:t>
            </a:r>
            <a:r>
              <a:rPr lang="en-US" sz="2000" dirty="0"/>
              <a:t>, </a:t>
            </a:r>
            <a:r>
              <a:rPr lang="en-US" sz="2000" dirty="0">
                <a:latin typeface="Cambria Math"/>
              </a:rPr>
              <a:t>5</a:t>
            </a:r>
            <a:r>
              <a:rPr lang="en-US" sz="2000" dirty="0"/>
              <a:t>, </a:t>
            </a:r>
            <a:r>
              <a:rPr lang="en-US" sz="2000" dirty="0">
                <a:latin typeface="Cambria Math"/>
              </a:rPr>
              <a:t>6</a:t>
            </a:r>
            <a:r>
              <a:rPr lang="en-US" sz="2000" dirty="0"/>
              <a:t>, </a:t>
            </a:r>
            <a:r>
              <a:rPr lang="en-US" sz="2000" dirty="0">
                <a:latin typeface="Cambria Math"/>
              </a:rPr>
              <a:t>7</a:t>
            </a:r>
            <a:r>
              <a:rPr lang="en-US" sz="2000" dirty="0"/>
              <a:t>, </a:t>
            </a:r>
            <a:r>
              <a:rPr lang="en-US" sz="2000" dirty="0">
                <a:latin typeface="Cambria Math"/>
              </a:rPr>
              <a:t>8</a:t>
            </a:r>
            <a:r>
              <a:rPr lang="en-US" sz="2000" dirty="0"/>
              <a:t>, </a:t>
            </a:r>
            <a:r>
              <a:rPr lang="en-US" sz="2000" dirty="0">
                <a:latin typeface="Cambria Math"/>
              </a:rPr>
              <a:t>9</a:t>
            </a:r>
            <a:r>
              <a:rPr lang="en-US" sz="2000" dirty="0"/>
              <a:t>, and </a:t>
            </a:r>
            <a:r>
              <a:rPr lang="en-US" sz="2000" dirty="0">
                <a:latin typeface="Cambria Math"/>
              </a:rPr>
              <a:t>10</a:t>
            </a:r>
            <a:r>
              <a:rPr lang="en-US" sz="2000" dirty="0"/>
              <a:t>). Also, there is not a fixed number of trials</a:t>
            </a:r>
            <a:r>
              <a:rPr lang="en-US" sz="1800" dirty="0"/>
              <a:t>.</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6: Calculating Cumulative Binomial Probability</a:t>
            </a:r>
            <a:r>
              <a:rPr lang="en-US" dirty="0"/>
              <a:t>—Slide 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lgn="just">
                  <a:defRPr sz="2800"/>
                </a:pPr>
                <a:r>
                  <a:rPr sz="2000" dirty="0"/>
                  <a:t>Suppose </a:t>
                </a:r>
                <a14:m>
                  <m:oMath xmlns:m="http://schemas.openxmlformats.org/officeDocument/2006/math">
                    <m:r>
                      <a:rPr sz="2000">
                        <a:latin typeface="Cambria Math" panose="02040503050406030204" pitchFamily="18" charset="0"/>
                      </a:rPr>
                      <m:t>44</m:t>
                    </m:r>
                    <m:r>
                      <a:rPr sz="2000">
                        <a:latin typeface="Cambria Math" panose="02040503050406030204" pitchFamily="18" charset="0"/>
                      </a:rPr>
                      <m:t>.</m:t>
                    </m:r>
                    <m:r>
                      <a:rPr sz="2000">
                        <a:latin typeface="Cambria Math" panose="02040503050406030204" pitchFamily="18" charset="0"/>
                      </a:rPr>
                      <m:t>1</m:t>
                    </m:r>
                    <m:r>
                      <a:rPr sz="2000">
                        <a:latin typeface="Cambria Math" panose="02040503050406030204" pitchFamily="18" charset="0"/>
                      </a:rPr>
                      <m:t>%</m:t>
                    </m:r>
                  </m:oMath>
                </a14:m>
                <a:r>
                  <a:rPr sz="2000" dirty="0"/>
                  <a:t> of all voters in the last election supported the current governor. A telephone survey contacts </a:t>
                </a:r>
                <a:r>
                  <a:rPr sz="2000" dirty="0">
                    <a:latin typeface="Cambria Math"/>
                  </a:rPr>
                  <a:t>200</a:t>
                </a:r>
                <a:r>
                  <a:rPr sz="2000" dirty="0"/>
                  <a:t> voters from the last election and asks if they voted for the current governor. What is the probability that at least half of the voters contacted supported the current governor in the last election?</a:t>
                </a:r>
                <a:endParaRPr lang="en-US" sz="2000" dirty="0"/>
              </a:p>
              <a:p>
                <a:pPr algn="just"/>
                <a:r>
                  <a:rPr lang="en-US" sz="2200" b="1" dirty="0"/>
                  <a:t>Solution</a:t>
                </a:r>
              </a:p>
              <a:p>
                <a:pPr algn="just"/>
                <a:r>
                  <a:rPr lang="en-US" sz="2000" dirty="0"/>
                  <a:t>First let's verify that this process satisfies the assumptions of a binomial experiment.</a:t>
                </a:r>
              </a:p>
              <a:p>
                <a:pPr marL="538163" indent="-538163" algn="just">
                  <a:defRPr sz="2800"/>
                </a:pPr>
                <a:r>
                  <a:rPr lang="en-US" sz="2000" dirty="0"/>
                  <a:t>1.​	The experiment consists of a fixed number of identical trials, </a:t>
                </a:r>
                <a:r>
                  <a:rPr lang="en-US" sz="2000" dirty="0">
                    <a:latin typeface="Cambria Math"/>
                  </a:rPr>
                  <a:t>200</a:t>
                </a:r>
                <a:r>
                  <a:rPr lang="en-US" sz="2000" dirty="0"/>
                  <a:t>, so </a:t>
                </a:r>
                <a:r>
                  <a:rPr lang="en-US" sz="2000" i="1" dirty="0"/>
                  <a:t>n</a:t>
                </a:r>
                <a:r>
                  <a:rPr lang="en-US" sz="2000" dirty="0"/>
                  <a:t> </a:t>
                </a:r>
                <a14:m>
                  <m:oMath xmlns:m="http://schemas.openxmlformats.org/officeDocument/2006/math">
                    <m:r>
                      <a:rPr lang="en-US" sz="2000">
                        <a:latin typeface="Cambria Math" panose="02040503050406030204" pitchFamily="18" charset="0"/>
                      </a:rPr>
                      <m:t>=</m:t>
                    </m:r>
                    <m:r>
                      <a:rPr lang="en-US" sz="2000">
                        <a:latin typeface="Cambria Math" panose="02040503050406030204" pitchFamily="18" charset="0"/>
                      </a:rPr>
                      <m:t>200</m:t>
                    </m:r>
                  </m:oMath>
                </a14:m>
                <a:r>
                  <a:rPr lang="en-US" sz="2000" dirty="0"/>
                  <a:t>.</a:t>
                </a:r>
              </a:p>
              <a:p>
                <a:pPr marL="538163" indent="-538163" algn="just">
                  <a:defRPr sz="2800"/>
                </a:pPr>
                <a:r>
                  <a:rPr lang="en-US" sz="2000" dirty="0"/>
                  <a:t>2.​	Each trial is independent of the others.</a:t>
                </a:r>
              </a:p>
              <a:p>
                <a:pPr marL="538163" indent="-538163" algn="just">
                  <a:defRPr sz="2800"/>
                </a:pPr>
                <a:r>
                  <a:rPr lang="en-US" sz="2000" dirty="0"/>
                  <a:t>3.	There are only two possible outcomes for each trial, either they voted for the governor or they did not. We will consider voting for the governor a success since that is what we are interested in counting. We </a:t>
                </a:r>
              </a:p>
              <a:p>
                <a:pPr>
                  <a:defRPr sz="2800"/>
                </a:pP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963" t="-736" r="-741"/>
                </a:stretch>
              </a:blipFill>
            </p:spPr>
            <p:txBody>
              <a:bodyPr/>
              <a:lstStyle/>
              <a:p>
                <a:r>
                  <a:rPr lang="en-IN">
                    <a:noFill/>
                  </a:rPr>
                  <a:t> </a:t>
                </a:r>
              </a:p>
            </p:txBody>
          </p:sp>
        </mc:Fallback>
      </mc:AlternateContent>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Calculating Cumulative Binomial Probability</a:t>
            </a:r>
            <a:r>
              <a:rPr lang="en-US" dirty="0"/>
              <a:t>—Slide 2</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fontScale="92500" lnSpcReduction="20000"/>
              </a:bodyPr>
              <a:lstStyle/>
              <a:p>
                <a:pPr marL="457200" lvl="1" indent="0" algn="just">
                  <a:buNone/>
                  <a:defRPr sz="2800"/>
                </a:pPr>
                <a:r>
                  <a:rPr dirty="0"/>
                  <a:t>want to know the probability that </a:t>
                </a:r>
                <a:r>
                  <a:rPr i="1" dirty="0"/>
                  <a:t>at least half </a:t>
                </a:r>
                <a:r>
                  <a:rPr dirty="0"/>
                  <a:t>of the </a:t>
                </a:r>
                <a:r>
                  <a:rPr lang="en-US" dirty="0"/>
                  <a:t> </a:t>
                </a:r>
                <a:r>
                  <a:rPr dirty="0"/>
                  <a:t>trials were successes; that is, </a:t>
                </a:r>
                <a:r>
                  <a:rPr dirty="0">
                    <a:latin typeface="Cambria Math"/>
                  </a:rPr>
                  <a:t>100</a:t>
                </a:r>
                <a:r>
                  <a:rPr dirty="0"/>
                  <a:t>, </a:t>
                </a:r>
                <a:r>
                  <a:rPr dirty="0">
                    <a:latin typeface="Cambria Math"/>
                  </a:rPr>
                  <a:t>101</a:t>
                </a:r>
                <a:r>
                  <a:rPr dirty="0"/>
                  <a:t>, </a:t>
                </a:r>
                <a:r>
                  <a:rPr dirty="0">
                    <a:latin typeface="Cambria Math"/>
                  </a:rPr>
                  <a:t>102</a:t>
                </a:r>
                <a:r>
                  <a:rPr dirty="0"/>
                  <a:t>, …, or </a:t>
                </a:r>
                <a:r>
                  <a:rPr dirty="0">
                    <a:latin typeface="Cambria Math"/>
                  </a:rPr>
                  <a:t>200</a:t>
                </a:r>
                <a:r>
                  <a:rPr dirty="0"/>
                  <a:t> successes. Therefore, we need to find the probabilities for</a:t>
                </a:r>
                <a:r>
                  <a:rPr lang="en-US" dirty="0"/>
                  <a:t> </a:t>
                </a:r>
                <a:r>
                  <a:rPr lang="en-US" i="1" dirty="0"/>
                  <a:t>x</a:t>
                </a:r>
                <a:r>
                  <a:rPr lang="en-US" dirty="0"/>
                  <a:t> </a:t>
                </a:r>
                <a14:m>
                  <m:oMath xmlns:m="http://schemas.openxmlformats.org/officeDocument/2006/math">
                    <m:r>
                      <a:rPr>
                        <a:latin typeface="Cambria Math" panose="02040503050406030204" pitchFamily="18" charset="0"/>
                      </a:rPr>
                      <m:t>=</m:t>
                    </m:r>
                    <m:r>
                      <a:rPr>
                        <a:latin typeface="Cambria Math" panose="02040503050406030204" pitchFamily="18" charset="0"/>
                      </a:rPr>
                      <m:t>100</m:t>
                    </m:r>
                  </m:oMath>
                </a14:m>
                <a:r>
                  <a:rPr dirty="0"/>
                  <a:t>, </a:t>
                </a:r>
                <a:r>
                  <a:rPr lang="en-US" dirty="0"/>
                  <a:t> </a:t>
                </a:r>
                <a:r>
                  <a:rPr lang="en-US" i="1" dirty="0"/>
                  <a:t>x</a:t>
                </a:r>
                <a:r>
                  <a:rPr lang="en-US" dirty="0"/>
                  <a:t> </a:t>
                </a:r>
                <a14:m>
                  <m:oMath xmlns:m="http://schemas.openxmlformats.org/officeDocument/2006/math">
                    <m:r>
                      <a:rPr>
                        <a:latin typeface="Cambria Math" panose="02040503050406030204" pitchFamily="18" charset="0"/>
                      </a:rPr>
                      <m:t>=</m:t>
                    </m:r>
                    <m:r>
                      <a:rPr>
                        <a:latin typeface="Cambria Math" panose="02040503050406030204" pitchFamily="18" charset="0"/>
                      </a:rPr>
                      <m:t>101</m:t>
                    </m:r>
                  </m:oMath>
                </a14:m>
                <a:r>
                  <a:rPr dirty="0"/>
                  <a:t>,</a:t>
                </a:r>
                <a:r>
                  <a:rPr lang="en-US" dirty="0"/>
                  <a:t> </a:t>
                </a:r>
                <a:r>
                  <a:rPr lang="en-US" i="1" dirty="0"/>
                  <a:t>x</a:t>
                </a:r>
                <a:r>
                  <a:rPr lang="en-US" dirty="0"/>
                  <a:t> </a:t>
                </a:r>
                <a14:m>
                  <m:oMath xmlns:m="http://schemas.openxmlformats.org/officeDocument/2006/math">
                    <m:r>
                      <a:rPr>
                        <a:latin typeface="Cambria Math" panose="02040503050406030204" pitchFamily="18" charset="0"/>
                      </a:rPr>
                      <m:t>=</m:t>
                    </m:r>
                    <m:r>
                      <a:rPr>
                        <a:latin typeface="Cambria Math" panose="02040503050406030204" pitchFamily="18" charset="0"/>
                      </a:rPr>
                      <m:t>102</m:t>
                    </m:r>
                  </m:oMath>
                </a14:m>
                <a:r>
                  <a:rPr dirty="0"/>
                  <a:t>, and so forth all the way to</a:t>
                </a:r>
                <a:r>
                  <a:rPr lang="en-US" dirty="0"/>
                  <a:t> </a:t>
                </a:r>
                <a:r>
                  <a:rPr lang="en-US" i="1" dirty="0"/>
                  <a:t>x </a:t>
                </a:r>
                <a14:m>
                  <m:oMath xmlns:m="http://schemas.openxmlformats.org/officeDocument/2006/math">
                    <m:r>
                      <a:rPr>
                        <a:latin typeface="Cambria Math" panose="02040503050406030204" pitchFamily="18" charset="0"/>
                      </a:rPr>
                      <m:t>=</m:t>
                    </m:r>
                    <m:r>
                      <a:rPr>
                        <a:latin typeface="Cambria Math" panose="02040503050406030204" pitchFamily="18" charset="0"/>
                      </a:rPr>
                      <m:t>200</m:t>
                    </m:r>
                  </m:oMath>
                </a14:m>
                <a:r>
                  <a:rPr dirty="0"/>
                  <a:t>.</a:t>
                </a:r>
                <a:endParaRPr lang="en-US" dirty="0"/>
              </a:p>
              <a:p>
                <a:pPr marL="538163" indent="-538163" algn="just">
                  <a:defRPr sz="2800"/>
                </a:pPr>
                <a:r>
                  <a:rPr lang="en-US" dirty="0"/>
                  <a:t>4.​	</a:t>
                </a:r>
                <a:r>
                  <a:rPr lang="en-US" sz="2800" dirty="0"/>
                  <a:t>For every trial, the probability of getting a success remains the same. Since </a:t>
                </a:r>
                <a14:m>
                  <m:oMath xmlns:m="http://schemas.openxmlformats.org/officeDocument/2006/math">
                    <m:r>
                      <a:rPr lang="en-US">
                        <a:latin typeface="Cambria Math" panose="02040503050406030204" pitchFamily="18" charset="0"/>
                      </a:rPr>
                      <m:t>44</m:t>
                    </m:r>
                    <m:r>
                      <a:rPr lang="en-US">
                        <a:latin typeface="Cambria Math" panose="02040503050406030204" pitchFamily="18" charset="0"/>
                      </a:rPr>
                      <m:t>.</m:t>
                    </m:r>
                    <m:r>
                      <a:rPr lang="en-US">
                        <a:latin typeface="Cambria Math" panose="02040503050406030204" pitchFamily="18" charset="0"/>
                      </a:rPr>
                      <m:t>1</m:t>
                    </m:r>
                    <m:r>
                      <a:rPr lang="en-US">
                        <a:latin typeface="Cambria Math" panose="02040503050406030204" pitchFamily="18" charset="0"/>
                      </a:rPr>
                      <m:t>%</m:t>
                    </m:r>
                  </m:oMath>
                </a14:m>
                <a:r>
                  <a:rPr lang="en-US" sz="2800" dirty="0"/>
                  <a:t> of all voters in the last election supported the current governor, the probability of getting an individual success is </a:t>
                </a:r>
                <a:r>
                  <a:rPr lang="en-US" sz="2800" i="1" dirty="0"/>
                  <a:t>p</a:t>
                </a:r>
                <a:r>
                  <a:rPr lang="en-US" sz="2800" dirty="0"/>
                  <a:t> </a:t>
                </a:r>
                <a14:m>
                  <m:oMath xmlns:m="http://schemas.openxmlformats.org/officeDocument/2006/math">
                    <m:r>
                      <a:rPr lang="en-US">
                        <a:latin typeface="Cambria Math" panose="02040503050406030204" pitchFamily="18" charset="0"/>
                      </a:rPr>
                      <m:t>=</m:t>
                    </m:r>
                    <m:r>
                      <a:rPr lang="en-US">
                        <a:latin typeface="Cambria Math" panose="02040503050406030204" pitchFamily="18" charset="0"/>
                      </a:rPr>
                      <m:t>0</m:t>
                    </m:r>
                    <m:r>
                      <a:rPr lang="en-US">
                        <a:latin typeface="Cambria Math" panose="02040503050406030204" pitchFamily="18" charset="0"/>
                      </a:rPr>
                      <m:t>.</m:t>
                    </m:r>
                    <m:r>
                      <a:rPr lang="en-US">
                        <a:latin typeface="Cambria Math" panose="02040503050406030204" pitchFamily="18" charset="0"/>
                      </a:rPr>
                      <m:t>441</m:t>
                    </m:r>
                  </m:oMath>
                </a14:m>
                <a:r>
                  <a:rPr lang="en-US" sz="2800" dirty="0"/>
                  <a:t>.</a:t>
                </a:r>
              </a:p>
              <a:p>
                <a:pPr algn="just"/>
                <a:r>
                  <a:rPr lang="en-US" sz="2800" dirty="0"/>
                  <a:t>As you can see, we would need to find </a:t>
                </a:r>
                <a:r>
                  <a:rPr lang="en-US" sz="2800" dirty="0">
                    <a:latin typeface="Cambria Math"/>
                  </a:rPr>
                  <a:t>101</a:t>
                </a:r>
                <a:r>
                  <a:rPr lang="en-US" sz="2800" dirty="0"/>
                  <a:t> individual probabilities if we were to try and calculate this by hand. As this is unreasonable, we will show the calculator method as well as how to use Microsoft Excel to calculate this probability.</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333" t="-2454" r="-1333"/>
                </a:stretch>
              </a:blipFill>
            </p:spPr>
            <p:txBody>
              <a:bodyPr/>
              <a:lstStyle/>
              <a:p>
                <a:r>
                  <a:rPr lang="en-IN">
                    <a:noFill/>
                  </a:rPr>
                  <a:t> </a:t>
                </a:r>
              </a:p>
            </p:txBody>
          </p:sp>
        </mc:Fallback>
      </mc:AlternateContent>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Calculating Cumulative Binomial Probability</a:t>
            </a:r>
            <a:r>
              <a:rPr lang="en-US" dirty="0"/>
              <a:t>—Slide 3</a:t>
            </a:r>
            <a:endParaRPr dirty="0"/>
          </a:p>
        </p:txBody>
      </p:sp>
      <p:sp>
        <p:nvSpPr>
          <p:cNvPr id="3" name="Text Placeholder 2"/>
          <p:cNvSpPr>
            <a:spLocks noGrp="1"/>
          </p:cNvSpPr>
          <p:nvPr>
            <p:ph type="body" sz="quarter" idx="10"/>
          </p:nvPr>
        </p:nvSpPr>
        <p:spPr>
          <a:xfrm>
            <a:off x="421547" y="1064940"/>
            <a:ext cx="8229600" cy="4967067"/>
          </a:xfrm>
        </p:spPr>
        <p:txBody>
          <a:bodyPr>
            <a:normAutofit/>
          </a:bodyPr>
          <a:lstStyle/>
          <a:p>
            <a:pPr algn="just">
              <a:defRPr b="1"/>
            </a:pPr>
            <a:r>
              <a:rPr sz="2000" dirty="0"/>
              <a:t>TI-83/84 Plus</a:t>
            </a:r>
          </a:p>
          <a:p>
            <a:pPr algn="just"/>
            <a:r>
              <a:rPr sz="2000" dirty="0"/>
              <a:t>The probability that </a:t>
            </a:r>
            <a:r>
              <a:rPr sz="2000" i="1" dirty="0"/>
              <a:t>at least half </a:t>
            </a:r>
            <a:r>
              <a:rPr sz="2000" dirty="0"/>
              <a:t>of the survey respondents voted for the current governor is the same thing as </a:t>
            </a:r>
            <a:r>
              <a:rPr sz="2000" dirty="0">
                <a:latin typeface="Cambria Math"/>
              </a:rPr>
              <a:t>1</a:t>
            </a:r>
            <a:r>
              <a:rPr sz="2000" dirty="0"/>
              <a:t> minus the probability that </a:t>
            </a:r>
            <a:r>
              <a:rPr sz="2000" i="1" dirty="0"/>
              <a:t>less than half </a:t>
            </a:r>
            <a:r>
              <a:rPr sz="2000" dirty="0"/>
              <a:t>of the respondents voted for the current governor. So we will use the calculator to find </a:t>
            </a:r>
            <a:r>
              <a:rPr sz="2000" dirty="0">
                <a:latin typeface="Cambria Math"/>
              </a:rPr>
              <a:t>1</a:t>
            </a:r>
            <a:r>
              <a:rPr sz="2000" dirty="0"/>
              <a:t> minus the cumulative probability of </a:t>
            </a:r>
            <a:r>
              <a:rPr sz="2000" dirty="0">
                <a:latin typeface="Cambria Math"/>
              </a:rPr>
              <a:t>99</a:t>
            </a:r>
            <a:r>
              <a:rPr sz="2000" dirty="0"/>
              <a:t> or fewer successes.</a:t>
            </a:r>
          </a:p>
          <a:p>
            <a:pPr marL="457200" lvl="1" indent="0">
              <a:buNone/>
            </a:pPr>
            <a:r>
              <a:rPr sz="2000" dirty="0"/>
              <a:t>First, enter </a:t>
            </a:r>
            <a:r>
              <a:rPr sz="2000" dirty="0">
                <a:latin typeface="Calibri" panose="020F0502020204030204" pitchFamily="34" charset="0"/>
              </a:rPr>
              <a:t>1-</a:t>
            </a:r>
            <a:r>
              <a:rPr lang="en-US" sz="2000" dirty="0"/>
              <a:t> </a:t>
            </a:r>
            <a:r>
              <a:rPr sz="2000" dirty="0"/>
              <a:t>into the calculator. Then access the </a:t>
            </a:r>
            <a:r>
              <a:rPr sz="2000" dirty="0">
                <a:latin typeface="Calibri" panose="020F0502020204030204" pitchFamily="34" charset="0"/>
              </a:rPr>
              <a:t>distr</a:t>
            </a:r>
            <a:r>
              <a:rPr sz="2000" dirty="0"/>
              <a:t> menu, scroll down, and select </a:t>
            </a:r>
            <a:r>
              <a:rPr sz="2000" dirty="0">
                <a:latin typeface="Calibri" panose="020F0502020204030204" pitchFamily="34" charset="0"/>
              </a:rPr>
              <a:t>binomcdf(</a:t>
            </a:r>
            <a:r>
              <a:rPr sz="2000" dirty="0"/>
              <a:t>. Enter </a:t>
            </a:r>
            <a:r>
              <a:rPr lang="en-US" sz="2000" b="1" dirty="0"/>
              <a:t>200</a:t>
            </a:r>
            <a:r>
              <a:rPr sz="2000" dirty="0"/>
              <a:t> for </a:t>
            </a:r>
            <a:r>
              <a:rPr sz="2000" dirty="0">
                <a:latin typeface="Calibri" panose="020F0502020204030204" pitchFamily="34" charset="0"/>
              </a:rPr>
              <a:t>trials</a:t>
            </a:r>
            <a:r>
              <a:rPr sz="2000" dirty="0"/>
              <a:t>, </a:t>
            </a:r>
            <a:r>
              <a:rPr lang="en-US" sz="2000" b="1" dirty="0"/>
              <a:t>0</a:t>
            </a:r>
            <a:r>
              <a:rPr sz="2000" dirty="0">
                <a:latin typeface="Calibri" panose="020F0502020204030204" pitchFamily="34" charset="0"/>
              </a:rPr>
              <a:t>.441</a:t>
            </a:r>
            <a:r>
              <a:rPr sz="2000" dirty="0"/>
              <a:t> for </a:t>
            </a:r>
            <a:r>
              <a:rPr sz="2000" dirty="0">
                <a:latin typeface="Calibri" panose="020F0502020204030204" pitchFamily="34" charset="0"/>
              </a:rPr>
              <a:t>p</a:t>
            </a:r>
            <a:r>
              <a:rPr sz="2000" dirty="0"/>
              <a:t>, and 99 for the </a:t>
            </a:r>
            <a:r>
              <a:rPr sz="2000" dirty="0">
                <a:latin typeface="Calibri" panose="020F0502020204030204" pitchFamily="34" charset="0"/>
              </a:rPr>
              <a:t>x value</a:t>
            </a:r>
            <a:r>
              <a:rPr sz="2000" dirty="0"/>
              <a:t>. Highlight </a:t>
            </a:r>
            <a:r>
              <a:rPr sz="2000" dirty="0">
                <a:latin typeface="Calibri" panose="020F0502020204030204" pitchFamily="34" charset="0"/>
              </a:rPr>
              <a:t>Paste</a:t>
            </a:r>
            <a:r>
              <a:rPr sz="2000" dirty="0"/>
              <a:t> and press </a:t>
            </a:r>
            <a:r>
              <a:rPr sz="2000" b="1" dirty="0"/>
              <a:t>enter</a:t>
            </a:r>
            <a:r>
              <a:rPr lang="en-US" sz="1000" dirty="0"/>
              <a:t> </a:t>
            </a:r>
            <a:r>
              <a:rPr sz="2000" dirty="0"/>
              <a:t>. Press</a:t>
            </a:r>
            <a:r>
              <a:rPr lang="en-US" sz="2000" dirty="0"/>
              <a:t> </a:t>
            </a:r>
            <a:r>
              <a:rPr sz="2000" dirty="0"/>
              <a:t> </a:t>
            </a:r>
            <a:r>
              <a:rPr sz="2000" b="1" dirty="0"/>
              <a:t>enter</a:t>
            </a:r>
            <a:r>
              <a:rPr sz="2000" dirty="0"/>
              <a:t> again. The calculator will give the result</a:t>
            </a:r>
            <a:r>
              <a:rPr lang="en-US" sz="2000" dirty="0"/>
              <a:t> </a:t>
            </a:r>
            <a:r>
              <a:rPr lang="en-US" sz="2000" b="1" dirty="0"/>
              <a:t>0.0541418839</a:t>
            </a:r>
            <a:r>
              <a:rPr sz="2000" dirty="0"/>
              <a:t>.</a:t>
            </a:r>
          </a:p>
        </p:txBody>
      </p:sp>
      <p:pic>
        <p:nvPicPr>
          <p:cNvPr id="5" name="Picture 4" descr="calculator screenshot shows 1 minus binomcd open paren 200 comma 0.441 comma 99 end paren is equal to 0.0541418839">
            <a:extLst>
              <a:ext uri="{FF2B5EF4-FFF2-40B4-BE49-F238E27FC236}">
                <a16:creationId xmlns:a16="http://schemas.microsoft.com/office/drawing/2014/main" id="{941C1FB4-146D-4504-8141-A436DDE00F14}"/>
              </a:ext>
            </a:extLst>
          </p:cNvPr>
          <p:cNvPicPr>
            <a:picLocks noChangeAspect="1"/>
          </p:cNvPicPr>
          <p:nvPr/>
        </p:nvPicPr>
        <p:blipFill>
          <a:blip r:embed="rId2"/>
          <a:srcRect b="10588"/>
          <a:stretch>
            <a:fillRect/>
          </a:stretch>
        </p:blipFill>
        <p:spPr>
          <a:xfrm>
            <a:off x="3505200" y="4267201"/>
            <a:ext cx="1962275" cy="1525860"/>
          </a:xfrm>
          <a:prstGeom prst="rect">
            <a:avLst/>
          </a:prstGeom>
        </p:spPr>
      </p:pic>
      <p:sp>
        <p:nvSpPr>
          <p:cNvPr id="6" name="TextBox 5">
            <a:extLst>
              <a:ext uri="{FF2B5EF4-FFF2-40B4-BE49-F238E27FC236}">
                <a16:creationId xmlns:a16="http://schemas.microsoft.com/office/drawing/2014/main" id="{80E1155E-67C6-C1DD-AA3F-4467EBB22B8A}"/>
              </a:ext>
            </a:extLst>
          </p:cNvPr>
          <p:cNvSpPr txBox="1"/>
          <p:nvPr/>
        </p:nvSpPr>
        <p:spPr>
          <a:xfrm>
            <a:off x="3160556" y="5689815"/>
            <a:ext cx="2651562" cy="400110"/>
          </a:xfrm>
          <a:prstGeom prst="rect">
            <a:avLst/>
          </a:prstGeom>
          <a:noFill/>
        </p:spPr>
        <p:txBody>
          <a:bodyPr wrap="square">
            <a:spAutoFit/>
          </a:bodyPr>
          <a:lstStyle/>
          <a:p>
            <a:pPr algn="ctr"/>
            <a:r>
              <a:rPr lang="en-IN" sz="2000" dirty="0"/>
              <a:t>Figure 12</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Calculating Cumulative Binomial Probability</a:t>
            </a:r>
            <a:r>
              <a:rPr lang="en-US" dirty="0"/>
              <a:t>—Slide 4</a:t>
            </a:r>
            <a:endParaRPr dirty="0"/>
          </a:p>
        </p:txBody>
      </p:sp>
      <p:sp>
        <p:nvSpPr>
          <p:cNvPr id="3" name="Text Placeholder 2"/>
          <p:cNvSpPr>
            <a:spLocks noGrp="1"/>
          </p:cNvSpPr>
          <p:nvPr>
            <p:ph type="body" sz="quarter" idx="10"/>
          </p:nvPr>
        </p:nvSpPr>
        <p:spPr/>
        <p:txBody>
          <a:bodyPr>
            <a:normAutofit/>
          </a:bodyPr>
          <a:lstStyle/>
          <a:p>
            <a:pPr marL="457200" lvl="1" indent="0">
              <a:buNone/>
              <a:defRPr b="1"/>
            </a:pPr>
            <a:r>
              <a:rPr sz="1800" dirty="0"/>
              <a:t>Microsoft Excel</a:t>
            </a:r>
            <a:endParaRPr lang="en-US" sz="1800" dirty="0"/>
          </a:p>
          <a:p>
            <a:pPr marL="457200" lvl="1" indent="0" algn="just">
              <a:buNone/>
            </a:pPr>
            <a:r>
              <a:rPr sz="1800" dirty="0"/>
              <a:t>We can use the binomial distribution function, </a:t>
            </a:r>
            <a:r>
              <a:rPr sz="1800" b="1" dirty="0"/>
              <a:t>BINOM.DIST(number_s, trials, probability_s, cumulative)</a:t>
            </a:r>
            <a:r>
              <a:rPr sz="1800" dirty="0"/>
              <a:t> to find the probability that less than half of the survey respondents voted for the current governor. This number subtracted from </a:t>
            </a:r>
            <a:r>
              <a:rPr sz="1800" dirty="0">
                <a:latin typeface="Cambria Math"/>
              </a:rPr>
              <a:t>1</a:t>
            </a:r>
            <a:r>
              <a:rPr sz="1800" dirty="0"/>
              <a:t> is the probability that at least half of the respondents voted for the current governor.</a:t>
            </a:r>
            <a:endParaRPr lang="en-US" sz="1800" dirty="0"/>
          </a:p>
          <a:p>
            <a:pPr marL="457200" lvl="1" indent="0" algn="just">
              <a:buNone/>
            </a:pPr>
            <a:r>
              <a:rPr sz="1800" dirty="0"/>
              <a:t>In an empty cell, type "=1-BINOM.DIST(99, 200, 0.441, TRUE)" and press Enter. The value given is </a:t>
            </a:r>
            <a:r>
              <a:rPr sz="1800" dirty="0">
                <a:latin typeface="Cambria Math"/>
              </a:rPr>
              <a:t>0.054141885</a:t>
            </a:r>
            <a:r>
              <a:rPr sz="1800" dirty="0"/>
              <a:t>.</a:t>
            </a:r>
          </a:p>
          <a:p>
            <a:pPr>
              <a:defRPr sz="2800"/>
            </a:pPr>
            <a:endParaRPr lang="en-US" sz="1800" dirty="0"/>
          </a:p>
          <a:p>
            <a:pPr>
              <a:defRPr sz="2800"/>
            </a:pPr>
            <a:endParaRPr lang="en-US" sz="1800" dirty="0"/>
          </a:p>
          <a:p>
            <a:pPr>
              <a:defRPr sz="2800"/>
            </a:pPr>
            <a:endParaRPr lang="en-US" sz="1800" dirty="0"/>
          </a:p>
          <a:p>
            <a:pPr>
              <a:defRPr sz="2800"/>
            </a:pPr>
            <a:endParaRPr lang="en-US" sz="1800" dirty="0"/>
          </a:p>
          <a:p>
            <a:pPr>
              <a:defRPr sz="2800"/>
            </a:pPr>
            <a:endParaRPr lang="en-IN" sz="1800" dirty="0"/>
          </a:p>
          <a:p>
            <a:pPr>
              <a:defRPr sz="2800"/>
            </a:pPr>
            <a:endParaRPr lang="en-IN" sz="1800" dirty="0"/>
          </a:p>
        </p:txBody>
      </p:sp>
      <p:pic>
        <p:nvPicPr>
          <p:cNvPr id="5" name="Picture 4" descr="A screenshot of an Excel sheet shows a drop-down box at the top left that reads A1. The formula bar reads, fx equals 1 minus BINOM.DIST(99,200,0.441,TRUE). The columns are labeled from A to G. Row 1, A:  0.054141885 , B: blank, C: blank, D: blank, E: blank, F: blank, G: blank.">
            <a:extLst>
              <a:ext uri="{FF2B5EF4-FFF2-40B4-BE49-F238E27FC236}">
                <a16:creationId xmlns:a16="http://schemas.microsoft.com/office/drawing/2014/main" id="{D2D18772-40A3-4A30-B677-A93B83D4F94A}"/>
              </a:ext>
            </a:extLst>
          </p:cNvPr>
          <p:cNvPicPr>
            <a:picLocks noChangeAspect="1"/>
          </p:cNvPicPr>
          <p:nvPr/>
        </p:nvPicPr>
        <p:blipFill>
          <a:blip r:embed="rId2"/>
          <a:srcRect b="16406"/>
          <a:stretch>
            <a:fillRect/>
          </a:stretch>
        </p:blipFill>
        <p:spPr>
          <a:xfrm>
            <a:off x="2133600" y="3333691"/>
            <a:ext cx="4572000" cy="1143000"/>
          </a:xfrm>
          <a:prstGeom prst="rect">
            <a:avLst/>
          </a:prstGeom>
        </p:spPr>
      </p:pic>
      <p:sp>
        <p:nvSpPr>
          <p:cNvPr id="4" name="TextBox 3">
            <a:extLst>
              <a:ext uri="{FF2B5EF4-FFF2-40B4-BE49-F238E27FC236}">
                <a16:creationId xmlns:a16="http://schemas.microsoft.com/office/drawing/2014/main" id="{7BF1C75A-3D37-9A7B-4CAC-2C827A2A1F3B}"/>
              </a:ext>
            </a:extLst>
          </p:cNvPr>
          <p:cNvSpPr txBox="1"/>
          <p:nvPr/>
        </p:nvSpPr>
        <p:spPr>
          <a:xfrm>
            <a:off x="3093819" y="4400490"/>
            <a:ext cx="2651562" cy="400110"/>
          </a:xfrm>
          <a:prstGeom prst="rect">
            <a:avLst/>
          </a:prstGeom>
          <a:noFill/>
        </p:spPr>
        <p:txBody>
          <a:bodyPr wrap="square">
            <a:spAutoFit/>
          </a:bodyPr>
          <a:lstStyle/>
          <a:p>
            <a:pPr algn="ctr"/>
            <a:r>
              <a:rPr lang="en-IN" sz="2000" dirty="0"/>
              <a:t>Figure 13</a:t>
            </a:r>
          </a:p>
        </p:txBody>
      </p:sp>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01BA4C7A-0C3D-4678-C21C-C4F6A43AC9B2}"/>
                  </a:ext>
                </a:extLst>
              </p:cNvPr>
              <p:cNvSpPr txBox="1"/>
              <p:nvPr/>
            </p:nvSpPr>
            <p:spPr>
              <a:xfrm>
                <a:off x="914400" y="4916269"/>
                <a:ext cx="7772400" cy="646331"/>
              </a:xfrm>
              <a:prstGeom prst="rect">
                <a:avLst/>
              </a:prstGeom>
              <a:noFill/>
            </p:spPr>
            <p:txBody>
              <a:bodyPr wrap="square">
                <a:spAutoFit/>
              </a:bodyPr>
              <a:lstStyle/>
              <a:p>
                <a:pPr algn="just">
                  <a:defRPr sz="2800"/>
                </a:pPr>
                <a:r>
                  <a:rPr lang="en-US" sz="1800" dirty="0"/>
                  <a:t>Therefore, the probability that more than half of the survey respondents voted for the current governor in the last election is approximately </a:t>
                </a:r>
                <a14:m>
                  <m:oMath xmlns:m="http://schemas.openxmlformats.org/officeDocument/2006/math">
                    <m:r>
                      <a:rPr lang="en-US" sz="1800">
                        <a:latin typeface="Cambria Math" panose="02040503050406030204" pitchFamily="18" charset="0"/>
                      </a:rPr>
                      <m:t>5</m:t>
                    </m:r>
                    <m:r>
                      <a:rPr lang="en-US" sz="1800">
                        <a:latin typeface="Cambria Math" panose="02040503050406030204" pitchFamily="18" charset="0"/>
                      </a:rPr>
                      <m:t>.</m:t>
                    </m:r>
                    <m:r>
                      <a:rPr lang="en-US" sz="1800">
                        <a:latin typeface="Cambria Math" panose="02040503050406030204" pitchFamily="18" charset="0"/>
                      </a:rPr>
                      <m:t>4</m:t>
                    </m:r>
                    <m:r>
                      <a:rPr lang="en-US" sz="1800">
                        <a:latin typeface="Cambria Math" panose="02040503050406030204" pitchFamily="18" charset="0"/>
                      </a:rPr>
                      <m:t>%</m:t>
                    </m:r>
                  </m:oMath>
                </a14:m>
                <a:r>
                  <a:rPr lang="en-US" sz="1800" dirty="0"/>
                  <a:t>.</a:t>
                </a:r>
              </a:p>
            </p:txBody>
          </p:sp>
        </mc:Choice>
        <mc:Fallback xmlns="">
          <p:sp>
            <p:nvSpPr>
              <p:cNvPr id="7" name="TextBox 6">
                <a:extLst>
                  <a:ext uri="{FF2B5EF4-FFF2-40B4-BE49-F238E27FC236}">
                    <a16:creationId xmlns:a16="http://schemas.microsoft.com/office/drawing/2014/main" id="{01BA4C7A-0C3D-4678-C21C-C4F6A43AC9B2}"/>
                  </a:ext>
                </a:extLst>
              </p:cNvPr>
              <p:cNvSpPr txBox="1">
                <a:spLocks noRot="1" noChangeAspect="1" noMove="1" noResize="1" noEditPoints="1" noAdjustHandles="1" noChangeArrowheads="1" noChangeShapeType="1" noTextEdit="1"/>
              </p:cNvSpPr>
              <p:nvPr/>
            </p:nvSpPr>
            <p:spPr>
              <a:xfrm>
                <a:off x="914400" y="4916269"/>
                <a:ext cx="7772400" cy="646331"/>
              </a:xfrm>
              <a:prstGeom prst="rect">
                <a:avLst/>
              </a:prstGeom>
              <a:blipFill>
                <a:blip r:embed="rId3"/>
                <a:stretch>
                  <a:fillRect l="-627" t="-4673" r="-627" b="-13084"/>
                </a:stretch>
              </a:blipFill>
            </p:spPr>
            <p:txBody>
              <a:bodyPr/>
              <a:lstStyle/>
              <a:p>
                <a:r>
                  <a:rPr lang="en-IN">
                    <a:noFill/>
                  </a:rPr>
                  <a:t> </a:t>
                </a:r>
              </a:p>
            </p:txBody>
          </p:sp>
        </mc:Fallback>
      </mc:AlternateContent>
    </p:spTree>
    <p:extLst>
      <p:ext uri="{BB962C8B-B14F-4D97-AF65-F5344CB8AC3E}">
        <p14:creationId xmlns:p14="http://schemas.microsoft.com/office/powerpoint/2010/main" val="40592480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Determining If an Experiment Is Binomial</a:t>
            </a:r>
            <a:r>
              <a:rPr lang="en-US" dirty="0"/>
              <a:t>—Slide 2</a:t>
            </a:r>
            <a:endParaRPr dirty="0"/>
          </a:p>
        </p:txBody>
      </p:sp>
      <p:sp>
        <p:nvSpPr>
          <p:cNvPr id="3" name="Text Placeholder 2"/>
          <p:cNvSpPr>
            <a:spLocks noGrp="1"/>
          </p:cNvSpPr>
          <p:nvPr>
            <p:ph type="body" sz="quarter" idx="10"/>
          </p:nvPr>
        </p:nvSpPr>
        <p:spPr/>
        <p:txBody>
          <a:bodyPr>
            <a:noAutofit/>
          </a:bodyPr>
          <a:lstStyle/>
          <a:p>
            <a:pPr marL="538163" indent="-538163" algn="just">
              <a:defRPr sz="2800"/>
            </a:pPr>
            <a:r>
              <a:rPr lang="en-US" sz="2000" dirty="0"/>
              <a:t>b.​	Yes; this experiment does meet the criteria of a binomial experiment. There are two outcomes: makes a shot or does not make a shot. Each shot is an independent trial. There are a fixed number of trials (the number of free-throw shots the player takes in the game) and the probability of success is the same for every free-throw shot.</a:t>
            </a:r>
          </a:p>
          <a:p>
            <a:pPr marL="538163" indent="-538163">
              <a:buFont typeface="+mj-lt"/>
              <a:buAutoNum type="alphaLcPeriod" startAt="2"/>
              <a:defRPr sz="2800"/>
            </a:pPr>
            <a:endParaRPr lang="en-US" sz="1000" dirty="0"/>
          </a:p>
          <a:p>
            <a:pPr marL="538163" indent="-538163" algn="just">
              <a:defRPr sz="2800"/>
            </a:pPr>
            <a:r>
              <a:rPr lang="en-US" sz="2000" dirty="0"/>
              <a:t>c.​	No; this experiment does not meet the criteria of a binomial experiment. Although there are only two possible outcomes (choosing a senior or not) and there are a fixed number of trials (</a:t>
            </a:r>
            <a:r>
              <a:rPr lang="en-US" sz="2000" dirty="0">
                <a:latin typeface="Cambria Math"/>
              </a:rPr>
              <a:t>3</a:t>
            </a:r>
            <a:r>
              <a:rPr lang="en-US" sz="2000" dirty="0"/>
              <a:t>), the probability of choosing a senior does not stay the same for each trial. After each student is chosen for the panel, the probability of choosing a senior changes for the next student selection.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1</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lgn="just"/>
                <a:r>
                  <a:rPr sz="2000" dirty="0"/>
                  <a:t>Determine whether the given procedure is a binomial experiment. If not, which of the criteria is not met?</a:t>
                </a:r>
              </a:p>
              <a:p>
                <a:pPr marL="538163" indent="-538163" algn="just">
                  <a:defRPr sz="2800"/>
                </a:pPr>
                <a:r>
                  <a:rPr lang="en-US" sz="2000" dirty="0"/>
                  <a:t>a.</a:t>
                </a:r>
                <a:r>
                  <a:rPr sz="2000" dirty="0"/>
                  <a:t>​</a:t>
                </a:r>
                <a:r>
                  <a:rPr lang="en-US" sz="2000" dirty="0"/>
                  <a:t>	</a:t>
                </a:r>
                <a:r>
                  <a:rPr sz="2000" dirty="0"/>
                  <a:t>Hospital records show that of patients suffering from a certain disease, </a:t>
                </a:r>
                <a14:m>
                  <m:oMath xmlns:m="http://schemas.openxmlformats.org/officeDocument/2006/math">
                    <m:r>
                      <a:rPr sz="2000">
                        <a:latin typeface="Cambria Math" panose="02040503050406030204" pitchFamily="18" charset="0"/>
                      </a:rPr>
                      <m:t>75</m:t>
                    </m:r>
                    <m:r>
                      <a:rPr sz="2000">
                        <a:latin typeface="Cambria Math" panose="02040503050406030204" pitchFamily="18" charset="0"/>
                      </a:rPr>
                      <m:t>%</m:t>
                    </m:r>
                  </m:oMath>
                </a14:m>
                <a:r>
                  <a:rPr sz="2000" dirty="0"/>
                  <a:t> die from it. What is the probability that of </a:t>
                </a:r>
                <a:r>
                  <a:rPr sz="2000" dirty="0">
                    <a:latin typeface="Cambria Math"/>
                  </a:rPr>
                  <a:t>6</a:t>
                </a:r>
                <a:r>
                  <a:rPr sz="2000" dirty="0"/>
                  <a:t> randomly selected patients, </a:t>
                </a:r>
                <a:r>
                  <a:rPr sz="2000" dirty="0">
                    <a:latin typeface="Cambria Math"/>
                  </a:rPr>
                  <a:t>3</a:t>
                </a:r>
                <a:r>
                  <a:rPr sz="2000" dirty="0"/>
                  <a:t> will recover?</a:t>
                </a:r>
              </a:p>
              <a:p>
                <a:pPr marL="538163" indent="-538163" algn="just">
                  <a:defRPr sz="2800"/>
                </a:pPr>
                <a:r>
                  <a:rPr lang="en-US" sz="2000" dirty="0"/>
                  <a:t>b.</a:t>
                </a:r>
                <a:r>
                  <a:rPr sz="2000" dirty="0"/>
                  <a:t>​</a:t>
                </a:r>
                <a:r>
                  <a:rPr lang="en-US" sz="2000" dirty="0"/>
                  <a:t>	</a:t>
                </a:r>
                <a:r>
                  <a:rPr sz="2000" dirty="0"/>
                  <a:t>Surveying </a:t>
                </a:r>
                <a:r>
                  <a:rPr sz="2000" dirty="0">
                    <a:latin typeface="Cambria Math"/>
                  </a:rPr>
                  <a:t>20</a:t>
                </a:r>
                <a:r>
                  <a:rPr sz="2000" dirty="0"/>
                  <a:t> students on their age.</a:t>
                </a:r>
              </a:p>
              <a:p>
                <a:pPr marL="538163" indent="-538163" algn="just">
                  <a:defRPr sz="2800"/>
                </a:pPr>
                <a:r>
                  <a:rPr lang="en-US" sz="2000" dirty="0"/>
                  <a:t>c.</a:t>
                </a:r>
                <a:r>
                  <a:rPr sz="2000" dirty="0"/>
                  <a:t>​</a:t>
                </a:r>
                <a:r>
                  <a:rPr lang="en-US" sz="2000" dirty="0"/>
                  <a:t>	</a:t>
                </a:r>
                <a:r>
                  <a:rPr sz="2000" dirty="0"/>
                  <a:t>Picking a card from a standard deck until you draw an ace.</a:t>
                </a:r>
                <a:endParaRPr lang="en-US" sz="2000" dirty="0"/>
              </a:p>
              <a:p>
                <a:pPr algn="just">
                  <a:defRPr sz="2800"/>
                </a:pPr>
                <a:endParaRPr lang="en-US" sz="2000" dirty="0"/>
              </a:p>
              <a:p>
                <a:pPr algn="just">
                  <a:defRPr sz="2800"/>
                </a:pPr>
                <a:endParaRPr sz="2000" dirty="0"/>
              </a:p>
              <a:p>
                <a:pPr algn="just"/>
                <a:r>
                  <a:rPr sz="2000" dirty="0"/>
                  <a:t>Answer:</a:t>
                </a:r>
              </a:p>
              <a:p>
                <a:pPr marL="538163" indent="-538163" algn="just">
                  <a:defRPr sz="2800"/>
                </a:pPr>
                <a:r>
                  <a:rPr lang="en-US" sz="2000" dirty="0"/>
                  <a:t>a.</a:t>
                </a:r>
                <a:r>
                  <a:rPr sz="2000" dirty="0"/>
                  <a:t>​</a:t>
                </a:r>
                <a:r>
                  <a:rPr lang="en-US" sz="2000" dirty="0"/>
                  <a:t>	</a:t>
                </a:r>
                <a:r>
                  <a:rPr sz="2000" dirty="0"/>
                  <a:t>Yes</a:t>
                </a:r>
              </a:p>
              <a:p>
                <a:pPr marL="538163" indent="-538163" algn="just">
                  <a:defRPr sz="2800"/>
                </a:pPr>
                <a:r>
                  <a:rPr lang="en-US" sz="2000" dirty="0"/>
                  <a:t>b.	</a:t>
                </a:r>
                <a:r>
                  <a:rPr sz="2000" dirty="0"/>
                  <a:t>​No; there are more than two outcomes.</a:t>
                </a:r>
              </a:p>
              <a:p>
                <a:pPr marL="538163" indent="-538163" algn="just">
                  <a:defRPr sz="2800"/>
                </a:pPr>
                <a:r>
                  <a:rPr lang="en-US" sz="2000" dirty="0"/>
                  <a:t>c.</a:t>
                </a:r>
                <a:r>
                  <a:rPr sz="2000" dirty="0"/>
                  <a:t>​</a:t>
                </a:r>
                <a:r>
                  <a:rPr lang="en-US" sz="2000" dirty="0"/>
                  <a:t>	</a:t>
                </a:r>
                <a:r>
                  <a:rPr sz="2000" dirty="0"/>
                  <a:t>No; there is not a fixed number of trials, and the probability of getting an ace changes with each draw unless the card is replaced each time.</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741" t="-736" r="-741" b="-982"/>
                </a:stretch>
              </a:blipFill>
            </p:spPr>
            <p:txBody>
              <a:bodyPr/>
              <a:lstStyle/>
              <a:p>
                <a:r>
                  <a:rPr lang="en-IN">
                    <a:noFill/>
                  </a:rPr>
                  <a:t> </a:t>
                </a:r>
              </a:p>
            </p:txBody>
          </p:sp>
        </mc:Fallback>
      </mc:AlternateContent>
    </p:spTree>
    <p:extLst>
      <p:ext uri="{BB962C8B-B14F-4D97-AF65-F5344CB8AC3E}">
        <p14:creationId xmlns:p14="http://schemas.microsoft.com/office/powerpoint/2010/main" val="40271007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Binomial Probability Formula</a:t>
            </a:r>
          </a:p>
        </p:txBody>
      </p:sp>
      <p:sp>
        <p:nvSpPr>
          <p:cNvPr id="3" name="Text Placeholder 2"/>
          <p:cNvSpPr>
            <a:spLocks noGrp="1"/>
          </p:cNvSpPr>
          <p:nvPr>
            <p:ph type="body" sz="quarter" idx="10"/>
          </p:nvPr>
        </p:nvSpPr>
        <p:spPr/>
        <p:txBody>
          <a:bodyPr>
            <a:normAutofit/>
          </a:bodyPr>
          <a:lstStyle/>
          <a:p>
            <a:pPr>
              <a:defRPr sz="2800"/>
            </a:pPr>
            <a:r>
              <a:rPr sz="2000" dirty="0"/>
              <a:t>The probability of obtaining </a:t>
            </a:r>
            <a:r>
              <a:rPr lang="en-US" sz="2000" i="1" dirty="0"/>
              <a:t>x</a:t>
            </a:r>
            <a:r>
              <a:rPr sz="2000" dirty="0"/>
              <a:t> successes in </a:t>
            </a:r>
            <a:r>
              <a:rPr lang="en-US" sz="2000" i="1" dirty="0"/>
              <a:t>n</a:t>
            </a:r>
            <a:r>
              <a:rPr sz="2000" dirty="0"/>
              <a:t> independent trials of a binomial probability experiment is given by</a:t>
            </a:r>
            <a:endParaRPr lang="en-US" sz="2000" dirty="0"/>
          </a:p>
          <a:p>
            <a:pPr>
              <a:defRPr sz="2800"/>
            </a:pPr>
            <a:endParaRPr sz="1000" dirty="0"/>
          </a:p>
          <a:p>
            <a:pPr algn="ctr">
              <a:defRPr sz="2800"/>
            </a:pPr>
            <a:endParaRPr lang="en-US" sz="2000" dirty="0"/>
          </a:p>
          <a:p>
            <a:pPr algn="ctr">
              <a:defRPr sz="2800"/>
            </a:pPr>
            <a:endParaRPr sz="1000" dirty="0"/>
          </a:p>
          <a:p>
            <a:endParaRPr sz="2800" dirty="0"/>
          </a:p>
        </p:txBody>
      </p:sp>
      <p:pic>
        <p:nvPicPr>
          <p:cNvPr id="6" name="Picture 5" descr="Capital P of x equals n choose x multiplied by p raised to the power of x multiplied by open parenthesis one minus p close parenthesis raised to the power of n minus x.">
            <a:extLst>
              <a:ext uri="{FF2B5EF4-FFF2-40B4-BE49-F238E27FC236}">
                <a16:creationId xmlns:a16="http://schemas.microsoft.com/office/drawing/2014/main" id="{121ADF27-B195-F50E-4305-1AF14E9791FF}"/>
              </a:ext>
            </a:extLst>
          </p:cNvPr>
          <p:cNvPicPr>
            <a:picLocks noChangeAspect="1"/>
          </p:cNvPicPr>
          <p:nvPr/>
        </p:nvPicPr>
        <p:blipFill>
          <a:blip r:embed="rId2"/>
          <a:stretch>
            <a:fillRect/>
          </a:stretch>
        </p:blipFill>
        <p:spPr>
          <a:xfrm>
            <a:off x="3352800" y="1905000"/>
            <a:ext cx="3050069" cy="504000"/>
          </a:xfrm>
          <a:prstGeom prst="rect">
            <a:avLst/>
          </a:prstGeom>
        </p:spPr>
      </p:pic>
      <p:sp>
        <p:nvSpPr>
          <p:cNvPr id="8" name="TextBox 7">
            <a:extLst>
              <a:ext uri="{FF2B5EF4-FFF2-40B4-BE49-F238E27FC236}">
                <a16:creationId xmlns:a16="http://schemas.microsoft.com/office/drawing/2014/main" id="{7A24B9FB-FE6B-464C-0B9E-06F1E3F30C18}"/>
              </a:ext>
            </a:extLst>
          </p:cNvPr>
          <p:cNvSpPr txBox="1"/>
          <p:nvPr/>
        </p:nvSpPr>
        <p:spPr>
          <a:xfrm>
            <a:off x="457200" y="2667000"/>
            <a:ext cx="7924800" cy="1015663"/>
          </a:xfrm>
          <a:prstGeom prst="rect">
            <a:avLst/>
          </a:prstGeom>
          <a:noFill/>
        </p:spPr>
        <p:txBody>
          <a:bodyPr wrap="square">
            <a:spAutoFit/>
          </a:bodyPr>
          <a:lstStyle/>
          <a:p>
            <a:pPr>
              <a:defRPr sz="2800"/>
            </a:pPr>
            <a:r>
              <a:rPr lang="en-US" sz="2000" dirty="0">
                <a:solidFill>
                  <a:srgbClr val="000000"/>
                </a:solidFill>
              </a:rPr>
              <a:t>where </a:t>
            </a:r>
            <a:r>
              <a:rPr lang="en-US" sz="2000" i="1" dirty="0">
                <a:solidFill>
                  <a:srgbClr val="000000"/>
                </a:solidFill>
              </a:rPr>
              <a:t>x</a:t>
            </a:r>
            <a:r>
              <a:rPr lang="en-US" sz="2000" dirty="0">
                <a:solidFill>
                  <a:srgbClr val="000000"/>
                </a:solidFill>
              </a:rPr>
              <a:t> is the number of successes,</a:t>
            </a:r>
          </a:p>
          <a:p>
            <a:r>
              <a:rPr lang="en-US" sz="2000" i="1" dirty="0">
                <a:solidFill>
                  <a:srgbClr val="000000"/>
                </a:solidFill>
              </a:rPr>
              <a:t>n</a:t>
            </a:r>
            <a:r>
              <a:rPr lang="en-US" sz="2000" dirty="0">
                <a:solidFill>
                  <a:srgbClr val="000000"/>
                </a:solidFill>
              </a:rPr>
              <a:t> is the number of trials, and</a:t>
            </a:r>
          </a:p>
          <a:p>
            <a:r>
              <a:rPr lang="en-US" sz="2000" i="1" dirty="0">
                <a:solidFill>
                  <a:srgbClr val="000000"/>
                </a:solidFill>
              </a:rPr>
              <a:t>p</a:t>
            </a:r>
            <a:r>
              <a:rPr lang="en-US" sz="2000" dirty="0">
                <a:solidFill>
                  <a:srgbClr val="000000"/>
                </a:solidFill>
              </a:rPr>
              <a:t> is the probability of getting a success on any trial.</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Think Back</a:t>
            </a:r>
          </a:p>
        </p:txBody>
      </p:sp>
      <p:sp>
        <p:nvSpPr>
          <p:cNvPr id="3" name="Text Placeholder 2">
            <a:extLst>
              <a:ext uri="{C183D7F6-B498-43B3-948B-1728B52AA6E4}">
                <adec:decorative xmlns:adec="http://schemas.microsoft.com/office/drawing/2017/decorative" val="1"/>
              </a:ext>
            </a:extLst>
          </p:cNvPr>
          <p:cNvSpPr>
            <a:spLocks noGrp="1"/>
          </p:cNvSpPr>
          <p:nvPr>
            <p:ph type="body" sz="quarter" idx="10"/>
          </p:nvPr>
        </p:nvSpPr>
        <p:spPr/>
        <p:txBody>
          <a:bodyPr>
            <a:normAutofit/>
          </a:bodyPr>
          <a:lstStyle/>
          <a:p>
            <a:endParaRPr lang="en-US" i="1" dirty="0">
              <a:latin typeface="Cambria Math" panose="02040503050406030204" pitchFamily="18" charset="0"/>
            </a:endParaRPr>
          </a:p>
          <a:p>
            <a:endParaRPr dirty="0"/>
          </a:p>
        </p:txBody>
      </p:sp>
      <p:pic>
        <p:nvPicPr>
          <p:cNvPr id="6" name="Picture 5" descr="n choose x equals n factorials divided by x factorial open parenthesis n minus x close parenthesis factorial">
            <a:extLst>
              <a:ext uri="{FF2B5EF4-FFF2-40B4-BE49-F238E27FC236}">
                <a16:creationId xmlns:a16="http://schemas.microsoft.com/office/drawing/2014/main" id="{535CE4E5-A36C-466E-2EF1-3F43560BD195}"/>
              </a:ext>
            </a:extLst>
          </p:cNvPr>
          <p:cNvPicPr>
            <a:picLocks noChangeAspect="1"/>
          </p:cNvPicPr>
          <p:nvPr/>
        </p:nvPicPr>
        <p:blipFill>
          <a:blip r:embed="rId2"/>
          <a:stretch>
            <a:fillRect/>
          </a:stretch>
        </p:blipFill>
        <p:spPr>
          <a:xfrm>
            <a:off x="3048000" y="1524000"/>
            <a:ext cx="2210021" cy="97200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2: Calculating Binomial Probability</a:t>
            </a:r>
            <a:r>
              <a:rPr lang="en-US" dirty="0"/>
              <a:t>—Slide 1</a:t>
            </a:r>
            <a:endParaRPr dirty="0"/>
          </a:p>
        </p:txBody>
      </p:sp>
      <p:sp>
        <p:nvSpPr>
          <p:cNvPr id="3" name="Text Placeholder 2"/>
          <p:cNvSpPr>
            <a:spLocks noGrp="1"/>
          </p:cNvSpPr>
          <p:nvPr>
            <p:ph type="body" sz="quarter" idx="10"/>
          </p:nvPr>
        </p:nvSpPr>
        <p:spPr/>
        <p:txBody>
          <a:bodyPr>
            <a:normAutofit/>
          </a:bodyPr>
          <a:lstStyle/>
          <a:p>
            <a:r>
              <a:rPr sz="2000" dirty="0"/>
              <a:t>What is the probability of getting exactly six heads in </a:t>
            </a:r>
            <a:r>
              <a:rPr sz="2000" dirty="0">
                <a:latin typeface="Cambria Math"/>
              </a:rPr>
              <a:t>10</a:t>
            </a:r>
            <a:r>
              <a:rPr sz="2000" dirty="0"/>
              <a:t> coin tosses?</a:t>
            </a:r>
            <a:endParaRPr lang="en-US" sz="2000" dirty="0"/>
          </a:p>
          <a:p>
            <a:endParaRPr lang="en-US" sz="1000" dirty="0"/>
          </a:p>
          <a:p>
            <a:r>
              <a:rPr lang="en-US" sz="2200" b="1" dirty="0"/>
              <a:t>Solution</a:t>
            </a:r>
          </a:p>
          <a:p>
            <a:pPr algn="just">
              <a:defRPr sz="2800"/>
            </a:pPr>
            <a:endParaRPr lang="en-US" sz="1000" dirty="0"/>
          </a:p>
          <a:p>
            <a:pPr algn="just">
              <a:defRPr sz="2800"/>
            </a:pPr>
            <a:r>
              <a:rPr lang="en-US" sz="2000" dirty="0"/>
              <a:t>As we said earlier, coin tosses meet the criteria of a binomial experiment. And since we have a fixed number of tosses, we can use the binomial probability formula to calculate this probability. We will define a success as getting a head. Therefore, we want the probability of </a:t>
            </a:r>
            <a:r>
              <a:rPr lang="en-US" sz="2000" i="1" dirty="0"/>
              <a:t>exactly six </a:t>
            </a:r>
            <a:r>
              <a:rPr lang="en-US" sz="2000" dirty="0"/>
              <a:t>successes, so </a:t>
            </a:r>
            <a:r>
              <a:rPr lang="en-US" sz="2000" i="1" dirty="0"/>
              <a:t>x</a:t>
            </a:r>
            <a:r>
              <a:rPr lang="en-US" sz="2000" dirty="0"/>
              <a:t> = 6. The probability of flipping a head in one coin toss is </a:t>
            </a:r>
            <a:r>
              <a:rPr lang="en-US" sz="2000" dirty="0">
                <a:latin typeface="Cambria Math"/>
              </a:rPr>
              <a:t>0.5</a:t>
            </a:r>
            <a:r>
              <a:rPr lang="en-US" sz="2000" dirty="0"/>
              <a:t>, which means that </a:t>
            </a:r>
          </a:p>
          <a:p>
            <a:pPr algn="just">
              <a:defRPr sz="2800"/>
            </a:pPr>
            <a:r>
              <a:rPr lang="en-US" sz="2000" i="1" dirty="0"/>
              <a:t>p</a:t>
            </a:r>
            <a:r>
              <a:rPr lang="en-US" sz="2000" dirty="0"/>
              <a:t> = 0.5. There are </a:t>
            </a:r>
            <a:r>
              <a:rPr lang="en-US" sz="2000" dirty="0">
                <a:latin typeface="Cambria Math"/>
              </a:rPr>
              <a:t>10</a:t>
            </a:r>
            <a:r>
              <a:rPr lang="en-US" sz="2000" dirty="0"/>
              <a:t> coin tosses, so </a:t>
            </a:r>
            <a:r>
              <a:rPr lang="en-US" sz="2000" i="1" dirty="0"/>
              <a:t>n</a:t>
            </a:r>
            <a:r>
              <a:rPr lang="en-US" sz="2000" dirty="0"/>
              <a:t> = 10.</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2: Calculating Binomial Probability—Slide 2</a:t>
            </a:r>
            <a:endParaRPr dirty="0"/>
          </a:p>
        </p:txBody>
      </p:sp>
      <p:sp>
        <p:nvSpPr>
          <p:cNvPr id="3" name="Text Placeholder 2"/>
          <p:cNvSpPr>
            <a:spLocks noGrp="1"/>
          </p:cNvSpPr>
          <p:nvPr>
            <p:ph type="body" sz="quarter" idx="10"/>
          </p:nvPr>
        </p:nvSpPr>
        <p:spPr>
          <a:xfrm>
            <a:off x="457200" y="1029287"/>
            <a:ext cx="8229600" cy="4967067"/>
          </a:xfrm>
        </p:spPr>
        <p:txBody>
          <a:bodyPr>
            <a:noAutofit/>
          </a:bodyPr>
          <a:lstStyle/>
          <a:p>
            <a:pPr marL="457200" lvl="1" indent="0">
              <a:buNone/>
              <a:defRPr b="1"/>
            </a:pPr>
            <a:r>
              <a:rPr sz="2000" dirty="0"/>
              <a:t>By Hand</a:t>
            </a:r>
          </a:p>
          <a:p>
            <a:pPr marL="457200" lvl="1" indent="0">
              <a:buNone/>
            </a:pPr>
            <a:r>
              <a:rPr sz="2000" dirty="0"/>
              <a:t>Substituting these values into the binomial probability formula gives us the following.</a:t>
            </a:r>
          </a:p>
          <a:p>
            <a:endParaRPr lang="en-US" sz="2000" dirty="0"/>
          </a:p>
          <a:p>
            <a:endParaRPr lang="en-IN" sz="2000" dirty="0"/>
          </a:p>
          <a:p>
            <a:endParaRPr lang="en-US" sz="2000" dirty="0"/>
          </a:p>
          <a:p>
            <a:endParaRPr lang="en-US" sz="2000" dirty="0"/>
          </a:p>
          <a:p>
            <a:endParaRPr lang="en-US" sz="2000" dirty="0"/>
          </a:p>
        </p:txBody>
      </p:sp>
      <p:pic>
        <p:nvPicPr>
          <p:cNvPr id="6" name="Picture 5" descr="Capital P of x equals n choose x multiplied by p raised to the power of x multiplied by open parenthesis one minus p close parenthesis raised to the power of n minus x.&#10;Capital P of 6 equals 10 choose 6 multiplied by open parenthesis 0 point 5 raised to the power of 2 close parenthesis multiplied by open parenthesis 1 minus 0 point 5 close parenthesis raised to the power of open parenthesis 10 minus 6 close parenthesis.&#10;This is equal to 10 factorial divided by 6 factorial times 4 factorial multiplied by open parenthesis 0 point 5 raised to the power of 6 close parenthesis multiplied by open parenthesis 0 point 5 raised to the power of 4.&#10;Approximately equal to 0 point 2051.&#10;">
            <a:extLst>
              <a:ext uri="{FF2B5EF4-FFF2-40B4-BE49-F238E27FC236}">
                <a16:creationId xmlns:a16="http://schemas.microsoft.com/office/drawing/2014/main" id="{2D74FE16-DD65-4A6C-4BC5-B5EC86E62675}"/>
              </a:ext>
            </a:extLst>
          </p:cNvPr>
          <p:cNvPicPr>
            <a:picLocks noChangeAspect="1"/>
          </p:cNvPicPr>
          <p:nvPr/>
        </p:nvPicPr>
        <p:blipFill>
          <a:blip r:embed="rId2"/>
          <a:stretch>
            <a:fillRect/>
          </a:stretch>
        </p:blipFill>
        <p:spPr>
          <a:xfrm>
            <a:off x="3200400" y="1943687"/>
            <a:ext cx="2897928" cy="1728000"/>
          </a:xfrm>
          <a:prstGeom prst="rect">
            <a:avLst/>
          </a:prstGeom>
        </p:spPr>
      </p:pic>
      <p:sp>
        <p:nvSpPr>
          <p:cNvPr id="8" name="TextBox 7">
            <a:extLst>
              <a:ext uri="{FF2B5EF4-FFF2-40B4-BE49-F238E27FC236}">
                <a16:creationId xmlns:a16="http://schemas.microsoft.com/office/drawing/2014/main" id="{D3051785-0E90-1B06-C774-DF0D991A1BD5}"/>
              </a:ext>
            </a:extLst>
          </p:cNvPr>
          <p:cNvSpPr txBox="1"/>
          <p:nvPr/>
        </p:nvSpPr>
        <p:spPr>
          <a:xfrm>
            <a:off x="457200" y="3505200"/>
            <a:ext cx="8229600" cy="2554545"/>
          </a:xfrm>
          <a:prstGeom prst="rect">
            <a:avLst/>
          </a:prstGeom>
          <a:noFill/>
        </p:spPr>
        <p:txBody>
          <a:bodyPr wrap="square">
            <a:spAutoFit/>
          </a:bodyPr>
          <a:lstStyle/>
          <a:p>
            <a:pPr marL="457200" lvl="1" indent="0">
              <a:buNone/>
              <a:defRPr b="1"/>
            </a:pPr>
            <a:r>
              <a:rPr lang="en-US" sz="2000" dirty="0"/>
              <a:t>TI-83/84 Plus</a:t>
            </a:r>
          </a:p>
          <a:p>
            <a:pPr marL="457200" lvl="1" indent="0">
              <a:buNone/>
            </a:pPr>
            <a:r>
              <a:rPr lang="en-US" sz="2000" dirty="0"/>
              <a:t>The TI-83/84 Plus has a built-in binomial probability formula that can be accessed by pressing  2nd   vars to open the </a:t>
            </a:r>
            <a:r>
              <a:rPr lang="en-US" sz="2000" dirty="0" err="1">
                <a:latin typeface="Calibri" panose="020F0502020204030204" pitchFamily="34" charset="0"/>
              </a:rPr>
              <a:t>distr</a:t>
            </a:r>
            <a:r>
              <a:rPr lang="en-US" sz="2000" dirty="0">
                <a:latin typeface="Calibri" panose="020F0502020204030204" pitchFamily="34" charset="0"/>
              </a:rPr>
              <a:t> </a:t>
            </a:r>
            <a:r>
              <a:rPr lang="en-US" sz="2000" dirty="0"/>
              <a:t>menu, scrolling down, and selecting </a:t>
            </a:r>
            <a:r>
              <a:rPr lang="en-US" sz="2000" dirty="0" err="1">
                <a:latin typeface="Calibri" panose="020F0502020204030204" pitchFamily="34" charset="0"/>
              </a:rPr>
              <a:t>binompdf</a:t>
            </a:r>
            <a:r>
              <a:rPr lang="en-US" sz="2000" dirty="0"/>
              <a:t>(. You will be prompted to enter the following values.</a:t>
            </a:r>
          </a:p>
          <a:p>
            <a:pPr marL="914400" lvl="2" indent="0">
              <a:buNone/>
            </a:pPr>
            <a:r>
              <a:rPr lang="en-US" sz="2000" dirty="0">
                <a:latin typeface="Calibri" panose="020F0502020204030204" pitchFamily="34" charset="0"/>
              </a:rPr>
              <a:t>trials</a:t>
            </a:r>
            <a:r>
              <a:rPr lang="en-US" sz="2000" dirty="0"/>
              <a:t> is the number of trials in the experiment.</a:t>
            </a:r>
          </a:p>
          <a:p>
            <a:pPr marL="914400" lvl="2" indent="0">
              <a:buNone/>
            </a:pPr>
            <a:r>
              <a:rPr lang="en-US" sz="2000" dirty="0">
                <a:latin typeface="Calibri" panose="020F0502020204030204" pitchFamily="34" charset="0"/>
              </a:rPr>
              <a:t>p</a:t>
            </a:r>
            <a:r>
              <a:rPr lang="en-US" sz="2000" dirty="0"/>
              <a:t> is the probability of getting a success on any trial.</a:t>
            </a:r>
          </a:p>
          <a:p>
            <a:pPr marL="914400" lvl="2" indent="0">
              <a:buNone/>
            </a:pPr>
            <a:r>
              <a:rPr lang="en-US" sz="2000" dirty="0">
                <a:latin typeface="Calibri" panose="020F0502020204030204" pitchFamily="34" charset="0"/>
              </a:rPr>
              <a:t>x</a:t>
            </a:r>
            <a:r>
              <a:rPr lang="en-US" sz="2000" dirty="0"/>
              <a:t> value is the number of successes. </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A21FFF96-2F90-4053-BCDE-D7604D9BE177}"/>
</file>

<file path=customXml/itemProps2.xml><?xml version="1.0" encoding="utf-8"?>
<ds:datastoreItem xmlns:ds="http://schemas.openxmlformats.org/officeDocument/2006/customXml" ds:itemID="{9CDB6710-B540-468B-998B-5A9B0296EBEE}"/>
</file>

<file path=customXml/itemProps3.xml><?xml version="1.0" encoding="utf-8"?>
<ds:datastoreItem xmlns:ds="http://schemas.openxmlformats.org/officeDocument/2006/customXml" ds:itemID="{677C0229-05DE-48FF-902A-8320849627C1}"/>
</file>

<file path=docProps/app.xml><?xml version="1.0" encoding="utf-8"?>
<Properties xmlns="http://schemas.openxmlformats.org/officeDocument/2006/extended-properties" xmlns:vt="http://schemas.openxmlformats.org/officeDocument/2006/docPropsVTypes">
  <TotalTime>1171</TotalTime>
  <Words>3563</Words>
  <Application>Microsoft Office PowerPoint</Application>
  <PresentationFormat>On-screen Show (4:3)</PresentationFormat>
  <Paragraphs>230</Paragraphs>
  <Slides>33</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33</vt:i4>
      </vt:variant>
    </vt:vector>
  </HeadingPairs>
  <TitlesOfParts>
    <vt:vector size="39" baseType="lpstr">
      <vt:lpstr>Calibri</vt:lpstr>
      <vt:lpstr>Cambria Math</vt:lpstr>
      <vt:lpstr>Courier New</vt:lpstr>
      <vt:lpstr>Arial</vt:lpstr>
      <vt:lpstr>Office Theme</vt:lpstr>
      <vt:lpstr>Equation</vt:lpstr>
      <vt:lpstr>Section 10.5</vt:lpstr>
      <vt:lpstr>Definition: Binomial Experiment</vt:lpstr>
      <vt:lpstr>Example 1: Determining If an Experiment Is Binomial—Slide 1</vt:lpstr>
      <vt:lpstr>Example 1: Determining If an Experiment Is Binomial—Slide 2</vt:lpstr>
      <vt:lpstr>Skill Check 1</vt:lpstr>
      <vt:lpstr>Definition: Binomial Probability Formula</vt:lpstr>
      <vt:lpstr>Think Back</vt:lpstr>
      <vt:lpstr>Example 2: Calculating Binomial Probability—Slide 1</vt:lpstr>
      <vt:lpstr>Example 2: Calculating Binomial Probability—Slide 2</vt:lpstr>
      <vt:lpstr>Example 2: Calculating Binomial Probability—Slide 3</vt:lpstr>
      <vt:lpstr>Example 2: Calculating Binomial Probability—Slide 4</vt:lpstr>
      <vt:lpstr>Example 2: Calculating Binomial Probability—Slide 5</vt:lpstr>
      <vt:lpstr>Example 3: Calculating Binomial Probability—Slide 1</vt:lpstr>
      <vt:lpstr>Example 3: Calculating Binomial Probability—Slide 2</vt:lpstr>
      <vt:lpstr>Example 3: Calculating Binomial Probability—Slide 3</vt:lpstr>
      <vt:lpstr>Example 3: Calculating Binomial Probability—Slide 4</vt:lpstr>
      <vt:lpstr>Example 4: Calculating Cumulative Binomial Probability—Slide 1</vt:lpstr>
      <vt:lpstr>Example 4: Calculating Cumulative Binomial Probability—Slide 2</vt:lpstr>
      <vt:lpstr>Example 4: Calculating Cumulative Binomial Probability—Slide 3</vt:lpstr>
      <vt:lpstr>Example 4: Calculating Cumulative Binomial Probability—Slide 4</vt:lpstr>
      <vt:lpstr>Example 4: Calculating Cumulative Binomial Probability—Slide 5</vt:lpstr>
      <vt:lpstr>Tech Tip</vt:lpstr>
      <vt:lpstr>Skill Check 2</vt:lpstr>
      <vt:lpstr>Example 5: Calculating Cumulative Binomial Probability—Slide 1</vt:lpstr>
      <vt:lpstr>Example 5: Calculating Cumulative Binomial Probability—Slide 2</vt:lpstr>
      <vt:lpstr>Example 5: Calculating Cumulative Binomial Probability—Slide 3</vt:lpstr>
      <vt:lpstr>Example 5: Calculating Cumulative Binomial Probability—Slide 4</vt:lpstr>
      <vt:lpstr>Example 5: Calculating Cumulative Binomial Probability—Slide 5</vt:lpstr>
      <vt:lpstr>Fun Fact</vt:lpstr>
      <vt:lpstr>Example 6: Calculating Cumulative Binomial Probability—Slide 1</vt:lpstr>
      <vt:lpstr>Example 6: Calculating Cumulative Binomial Probability—Slide 2</vt:lpstr>
      <vt:lpstr>Example 6: Calculating Cumulative Binomial Probability—Slide 3</vt:lpstr>
      <vt:lpstr>Example 6: Calculating Cumulative Binomial Probability—Slide 4</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Viewing Life Mathematically, 2nd Edition</dc:title>
  <dc:creator>Hawkes Learning</dc:creator>
  <cp:lastModifiedBy>Allison Conger</cp:lastModifiedBy>
  <cp:revision>148</cp:revision>
  <dcterms:created xsi:type="dcterms:W3CDTF">2013-04-26T14:43:13Z</dcterms:created>
  <dcterms:modified xsi:type="dcterms:W3CDTF">2025-10-20T19:42:54Z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