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handoutMasterIdLst>
    <p:handoutMasterId r:id="rId38"/>
  </p:handoutMasterIdLst>
  <p:sldIdLst>
    <p:sldId id="256" r:id="rId2"/>
    <p:sldId id="257" r:id="rId3"/>
    <p:sldId id="258" r:id="rId4"/>
    <p:sldId id="268" r:id="rId5"/>
    <p:sldId id="259" r:id="rId6"/>
    <p:sldId id="262" r:id="rId7"/>
    <p:sldId id="307" r:id="rId8"/>
    <p:sldId id="296" r:id="rId9"/>
    <p:sldId id="295" r:id="rId10"/>
    <p:sldId id="266" r:id="rId11"/>
    <p:sldId id="297" r:id="rId12"/>
    <p:sldId id="272" r:id="rId13"/>
    <p:sldId id="273" r:id="rId14"/>
    <p:sldId id="275" r:id="rId15"/>
    <p:sldId id="299" r:id="rId16"/>
    <p:sldId id="276" r:id="rId17"/>
    <p:sldId id="300" r:id="rId18"/>
    <p:sldId id="301" r:id="rId19"/>
    <p:sldId id="302" r:id="rId20"/>
    <p:sldId id="277" r:id="rId21"/>
    <p:sldId id="279" r:id="rId22"/>
    <p:sldId id="280" r:id="rId23"/>
    <p:sldId id="303" r:id="rId24"/>
    <p:sldId id="304" r:id="rId25"/>
    <p:sldId id="281" r:id="rId26"/>
    <p:sldId id="282" r:id="rId27"/>
    <p:sldId id="283" r:id="rId28"/>
    <p:sldId id="285" r:id="rId29"/>
    <p:sldId id="305" r:id="rId30"/>
    <p:sldId id="306" r:id="rId31"/>
    <p:sldId id="288" r:id="rId32"/>
    <p:sldId id="290" r:id="rId33"/>
    <p:sldId id="292" r:id="rId34"/>
    <p:sldId id="293" r:id="rId35"/>
    <p:sldId id="294" r:id="rId36"/>
  </p:sldIdLst>
  <p:sldSz cx="9144000" cy="6858000" type="screen4x3"/>
  <p:notesSz cx="6858000" cy="9144000"/>
  <p:embeddedFontLst>
    <p:embeddedFont>
      <p:font typeface="Cambria Math" panose="02040503050406030204" pitchFamily="18" charset="0"/>
      <p:regular r:id="rId39"/>
    </p:embeddedFont>
    <p:embeddedFont>
      <p:font typeface="Ti86pc" panose="020B0609020003040203"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66092"/>
    <a:srgbClr val="201802"/>
    <a:srgbClr val="2D7D9F"/>
    <a:srgbClr val="0000FF"/>
    <a:srgbClr val="000099"/>
    <a:srgbClr val="1F497D"/>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3" autoAdjust="0"/>
    <p:restoredTop sz="94673" autoAdjust="0"/>
  </p:normalViewPr>
  <p:slideViewPr>
    <p:cSldViewPr>
      <p:cViewPr varScale="1">
        <p:scale>
          <a:sx n="105" d="100"/>
          <a:sy n="105" d="100"/>
        </p:scale>
        <p:origin x="1014"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10/21/2025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10/21/2025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3.xml"/><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emf"/><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image" Target="../media/image33.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9.png"/><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6.png"/><Relationship Id="rId1" Type="http://schemas.openxmlformats.org/officeDocument/2006/relationships/slideLayout" Target="../slideLayouts/slideLayout3.xml"/><Relationship Id="rId4" Type="http://schemas.openxmlformats.org/officeDocument/2006/relationships/image" Target="../media/image42.emf"/></Relationships>
</file>

<file path=ppt/slides/_rels/slide3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9.png"/><Relationship Id="rId1" Type="http://schemas.openxmlformats.org/officeDocument/2006/relationships/slideLayout" Target="../slideLayouts/slideLayout3.xml"/><Relationship Id="rId5" Type="http://schemas.openxmlformats.org/officeDocument/2006/relationships/image" Target="../media/image45.emf"/><Relationship Id="rId4" Type="http://schemas.openxmlformats.org/officeDocument/2006/relationships/image" Target="../media/image44.emf"/></Relationships>
</file>

<file path=ppt/slides/_rels/slide3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53.png"/><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a:t>Section 10.6</a:t>
            </a:r>
          </a:p>
        </p:txBody>
      </p:sp>
      <p:sp>
        <p:nvSpPr>
          <p:cNvPr id="2" name="Text Placeholder 1"/>
          <p:cNvSpPr>
            <a:spLocks noGrp="1"/>
          </p:cNvSpPr>
          <p:nvPr>
            <p:ph type="body" sz="quarter" idx="10"/>
          </p:nvPr>
        </p:nvSpPr>
        <p:spPr/>
        <p:txBody>
          <a:bodyPr/>
          <a:lstStyle/>
          <a:p>
            <a:pPr algn="ctr"/>
            <a:r>
              <a:t>Expected Value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Calculating Expected Value</a:t>
            </a:r>
            <a:r>
              <a:rPr lang="en-US" dirty="0"/>
              <a:t>—Slide 6</a:t>
            </a:r>
            <a:endParaRPr dirty="0"/>
          </a:p>
        </p:txBody>
      </p:sp>
      <p:sp>
        <p:nvSpPr>
          <p:cNvPr id="3" name="Text Placeholder 2"/>
          <p:cNvSpPr>
            <a:spLocks noGrp="1"/>
          </p:cNvSpPr>
          <p:nvPr>
            <p:ph type="body" sz="quarter" idx="10"/>
          </p:nvPr>
        </p:nvSpPr>
        <p:spPr/>
        <p:txBody>
          <a:bodyPr>
            <a:normAutofit/>
          </a:bodyPr>
          <a:lstStyle/>
          <a:p>
            <a:pPr marL="538163" indent="-538163" algn="just">
              <a:defRPr sz="2800"/>
            </a:pPr>
            <a:r>
              <a:rPr lang="en-US" sz="2000" dirty="0"/>
              <a:t>b.</a:t>
            </a:r>
            <a:r>
              <a:rPr sz="2000" dirty="0"/>
              <a:t>​</a:t>
            </a:r>
            <a:r>
              <a:rPr lang="en-US" sz="2000" dirty="0"/>
              <a:t>	</a:t>
            </a:r>
            <a:r>
              <a:rPr sz="2000" dirty="0"/>
              <a:t>If each of the </a:t>
            </a:r>
            <a:r>
              <a:rPr sz="2000" dirty="0">
                <a:latin typeface="Cambria Math"/>
              </a:rPr>
              <a:t>15</a:t>
            </a:r>
            <a:r>
              <a:rPr sz="2000" dirty="0"/>
              <a:t> children spin the wheel </a:t>
            </a:r>
            <a:r>
              <a:rPr sz="2000" dirty="0">
                <a:latin typeface="Cambria Math"/>
              </a:rPr>
              <a:t>5</a:t>
            </a:r>
            <a:r>
              <a:rPr sz="2000" dirty="0"/>
              <a:t> times, there will be </a:t>
            </a:r>
            <a:r>
              <a:rPr lang="en-US" sz="2000" dirty="0"/>
              <a:t>	</a:t>
            </a:r>
            <a:endParaRPr sz="2000" dirty="0"/>
          </a:p>
          <a:p>
            <a:pPr algn="ctr">
              <a:defRPr sz="2800"/>
            </a:pPr>
            <a:endParaRPr lang="en-US" sz="2000" dirty="0"/>
          </a:p>
          <a:p>
            <a:pPr algn="ctr">
              <a:defRPr sz="2800"/>
            </a:pPr>
            <a:endParaRPr lang="en-IN" sz="2000" dirty="0"/>
          </a:p>
        </p:txBody>
      </p:sp>
      <p:pic>
        <p:nvPicPr>
          <p:cNvPr id="6" name="Picture 5" descr="15 multiplied by 5 equals 75">
            <a:extLst>
              <a:ext uri="{FF2B5EF4-FFF2-40B4-BE49-F238E27FC236}">
                <a16:creationId xmlns:a16="http://schemas.microsoft.com/office/drawing/2014/main" id="{65A0F980-359B-A7A5-DEF4-D0CCE74485B7}"/>
              </a:ext>
            </a:extLst>
          </p:cNvPr>
          <p:cNvPicPr>
            <a:picLocks noChangeAspect="1"/>
          </p:cNvPicPr>
          <p:nvPr/>
        </p:nvPicPr>
        <p:blipFill>
          <a:blip r:embed="rId2"/>
          <a:stretch>
            <a:fillRect/>
          </a:stretch>
        </p:blipFill>
        <p:spPr>
          <a:xfrm>
            <a:off x="7512424" y="1146534"/>
            <a:ext cx="990621" cy="216000"/>
          </a:xfrm>
          <a:prstGeom prst="rect">
            <a:avLst/>
          </a:prstGeom>
        </p:spPr>
      </p:pic>
      <p:sp>
        <p:nvSpPr>
          <p:cNvPr id="13" name="TextBox 12">
            <a:extLst>
              <a:ext uri="{FF2B5EF4-FFF2-40B4-BE49-F238E27FC236}">
                <a16:creationId xmlns:a16="http://schemas.microsoft.com/office/drawing/2014/main" id="{278FBD39-7706-5C60-05EA-629FB11C5D70}"/>
              </a:ext>
            </a:extLst>
          </p:cNvPr>
          <p:cNvSpPr txBox="1"/>
          <p:nvPr/>
        </p:nvSpPr>
        <p:spPr>
          <a:xfrm>
            <a:off x="990600" y="1295400"/>
            <a:ext cx="7696198" cy="1015663"/>
          </a:xfrm>
          <a:prstGeom prst="rect">
            <a:avLst/>
          </a:prstGeom>
          <a:noFill/>
        </p:spPr>
        <p:txBody>
          <a:bodyPr wrap="square">
            <a:spAutoFit/>
          </a:bodyPr>
          <a:lstStyle/>
          <a:p>
            <a:pPr marL="538163" indent="-538163" algn="just">
              <a:defRPr sz="2800"/>
            </a:pPr>
            <a:r>
              <a:rPr lang="en-US" sz="2000" dirty="0"/>
              <a:t>spins on the wheel. To find the amount of candy the host should expect </a:t>
            </a:r>
          </a:p>
          <a:p>
            <a:pPr marL="538163" indent="-538163" algn="just">
              <a:defRPr sz="2800"/>
            </a:pPr>
            <a:r>
              <a:rPr lang="en-US" sz="2000" dirty="0"/>
              <a:t>to give out, we multiply the total number of spins by the expected value </a:t>
            </a:r>
          </a:p>
          <a:p>
            <a:pPr marL="538163" indent="-538163" algn="just">
              <a:defRPr sz="2800"/>
            </a:pPr>
            <a:r>
              <a:rPr lang="en-US" sz="2000" dirty="0"/>
              <a:t>of </a:t>
            </a:r>
            <a:r>
              <a:rPr lang="en-US" sz="2000" dirty="0">
                <a:latin typeface="Cambria Math"/>
              </a:rPr>
              <a:t>2.875</a:t>
            </a:r>
            <a:r>
              <a:rPr lang="en-US" sz="2000" dirty="0"/>
              <a:t>.</a:t>
            </a:r>
          </a:p>
        </p:txBody>
      </p:sp>
      <p:pic>
        <p:nvPicPr>
          <p:cNvPr id="9" name="Picture 8" descr="Total candy expected to be given out equals 2 point 875 multiplied by 75 equals 215 point 625.">
            <a:extLst>
              <a:ext uri="{FF2B5EF4-FFF2-40B4-BE49-F238E27FC236}">
                <a16:creationId xmlns:a16="http://schemas.microsoft.com/office/drawing/2014/main" id="{22AE3EDC-3CCB-5689-3614-59379F752399}"/>
              </a:ext>
            </a:extLst>
          </p:cNvPr>
          <p:cNvPicPr>
            <a:picLocks noChangeAspect="1"/>
          </p:cNvPicPr>
          <p:nvPr/>
        </p:nvPicPr>
        <p:blipFill>
          <a:blip r:embed="rId3"/>
          <a:stretch>
            <a:fillRect/>
          </a:stretch>
        </p:blipFill>
        <p:spPr>
          <a:xfrm>
            <a:off x="1456843" y="2444454"/>
            <a:ext cx="6055581" cy="288000"/>
          </a:xfrm>
          <a:prstGeom prst="rect">
            <a:avLst/>
          </a:prstGeom>
        </p:spPr>
      </p:pic>
      <p:sp>
        <p:nvSpPr>
          <p:cNvPr id="18" name="TextBox 17">
            <a:extLst>
              <a:ext uri="{FF2B5EF4-FFF2-40B4-BE49-F238E27FC236}">
                <a16:creationId xmlns:a16="http://schemas.microsoft.com/office/drawing/2014/main" id="{2E287A25-11D1-E9A8-B379-2C88F4EDC8FC}"/>
              </a:ext>
            </a:extLst>
          </p:cNvPr>
          <p:cNvSpPr txBox="1"/>
          <p:nvPr/>
        </p:nvSpPr>
        <p:spPr>
          <a:xfrm>
            <a:off x="381000" y="2870537"/>
            <a:ext cx="8229599" cy="1015663"/>
          </a:xfrm>
          <a:prstGeom prst="rect">
            <a:avLst/>
          </a:prstGeom>
          <a:noFill/>
        </p:spPr>
        <p:txBody>
          <a:bodyPr wrap="square">
            <a:spAutoFit/>
          </a:bodyPr>
          <a:lstStyle/>
          <a:p>
            <a:pPr marL="457200" lvl="1" indent="0" algn="just">
              <a:buNone/>
            </a:pPr>
            <a:r>
              <a:rPr lang="en-US" sz="2000" dirty="0"/>
              <a:t> Therefore, the host should expect to give out about </a:t>
            </a:r>
            <a:r>
              <a:rPr lang="en-US" sz="2000" dirty="0">
                <a:latin typeface="Cambria Math"/>
              </a:rPr>
              <a:t>216</a:t>
            </a:r>
            <a:r>
              <a:rPr lang="en-US" sz="2000" dirty="0"/>
              <a:t> pieces of candy.</a:t>
            </a:r>
          </a:p>
          <a:p>
            <a:pPr marL="538163" indent="-538163" algn="just"/>
            <a:r>
              <a:rPr lang="en-US" sz="2000" dirty="0"/>
              <a:t>c.​	The host would give out the maximum amount of candy if each of the </a:t>
            </a:r>
            <a:r>
              <a:rPr lang="en-US" sz="2000" dirty="0">
                <a:latin typeface="Cambria Math"/>
              </a:rPr>
              <a:t>75</a:t>
            </a:r>
            <a:r>
              <a:rPr lang="en-US" sz="2000" dirty="0"/>
              <a:t> spins landed on </a:t>
            </a:r>
            <a:r>
              <a:rPr lang="en-US" sz="2000" dirty="0">
                <a:latin typeface="Cambria Math"/>
              </a:rPr>
              <a:t>10</a:t>
            </a:r>
            <a:r>
              <a:rPr lang="en-US" sz="2000" dirty="0"/>
              <a:t> pieces. Thus,</a:t>
            </a:r>
            <a:endParaRPr lang="en-IN" dirty="0"/>
          </a:p>
        </p:txBody>
      </p:sp>
      <p:pic>
        <p:nvPicPr>
          <p:cNvPr id="16" name="Picture 15" descr="75 multiplied by 10 equals 750">
            <a:extLst>
              <a:ext uri="{FF2B5EF4-FFF2-40B4-BE49-F238E27FC236}">
                <a16:creationId xmlns:a16="http://schemas.microsoft.com/office/drawing/2014/main" id="{C94989C3-84E8-FA2C-DC0A-079C8D3C20E2}"/>
              </a:ext>
            </a:extLst>
          </p:cNvPr>
          <p:cNvPicPr>
            <a:picLocks noChangeAspect="1"/>
          </p:cNvPicPr>
          <p:nvPr/>
        </p:nvPicPr>
        <p:blipFill>
          <a:blip r:embed="rId4"/>
          <a:stretch>
            <a:fillRect/>
          </a:stretch>
        </p:blipFill>
        <p:spPr>
          <a:xfrm>
            <a:off x="4838699" y="3581400"/>
            <a:ext cx="1177549" cy="216000"/>
          </a:xfrm>
          <a:prstGeom prst="rect">
            <a:avLst/>
          </a:prstGeom>
        </p:spPr>
      </p:pic>
      <p:sp>
        <p:nvSpPr>
          <p:cNvPr id="20" name="TextBox 19">
            <a:extLst>
              <a:ext uri="{FF2B5EF4-FFF2-40B4-BE49-F238E27FC236}">
                <a16:creationId xmlns:a16="http://schemas.microsoft.com/office/drawing/2014/main" id="{A0E69B0A-2BE4-B2FA-42B0-0E1200FFCDC9}"/>
              </a:ext>
            </a:extLst>
          </p:cNvPr>
          <p:cNvSpPr txBox="1"/>
          <p:nvPr/>
        </p:nvSpPr>
        <p:spPr>
          <a:xfrm>
            <a:off x="6016248" y="3429000"/>
            <a:ext cx="2573527" cy="400110"/>
          </a:xfrm>
          <a:prstGeom prst="rect">
            <a:avLst/>
          </a:prstGeom>
          <a:noFill/>
        </p:spPr>
        <p:txBody>
          <a:bodyPr wrap="square">
            <a:spAutoFit/>
          </a:bodyPr>
          <a:lstStyle/>
          <a:p>
            <a:r>
              <a:rPr lang="en-US" sz="2000" dirty="0"/>
              <a:t>pieces of candy would</a:t>
            </a:r>
            <a:endParaRPr lang="en-IN" sz="2000" dirty="0"/>
          </a:p>
        </p:txBody>
      </p:sp>
      <p:sp>
        <p:nvSpPr>
          <p:cNvPr id="22" name="TextBox 21">
            <a:extLst>
              <a:ext uri="{FF2B5EF4-FFF2-40B4-BE49-F238E27FC236}">
                <a16:creationId xmlns:a16="http://schemas.microsoft.com/office/drawing/2014/main" id="{B0198CC3-82B0-4DA3-9745-2A0B04A69A96}"/>
              </a:ext>
            </a:extLst>
          </p:cNvPr>
          <p:cNvSpPr txBox="1"/>
          <p:nvPr/>
        </p:nvSpPr>
        <p:spPr>
          <a:xfrm>
            <a:off x="445012" y="3770506"/>
            <a:ext cx="8241786" cy="2246769"/>
          </a:xfrm>
          <a:prstGeom prst="rect">
            <a:avLst/>
          </a:prstGeom>
          <a:noFill/>
        </p:spPr>
        <p:txBody>
          <a:bodyPr wrap="square">
            <a:spAutoFit/>
          </a:bodyPr>
          <a:lstStyle/>
          <a:p>
            <a:pPr marL="457200" lvl="1" indent="0" algn="just">
              <a:buNone/>
            </a:pPr>
            <a:r>
              <a:rPr lang="en-US" sz="2000" dirty="0"/>
              <a:t>be given out. The minimum would happen if all spins landed on </a:t>
            </a:r>
            <a:r>
              <a:rPr lang="en-US" sz="2000" dirty="0">
                <a:latin typeface="Cambria Math"/>
              </a:rPr>
              <a:t>1</a:t>
            </a:r>
            <a:r>
              <a:rPr lang="en-US" sz="2000" dirty="0"/>
              <a:t> piece, in which case only </a:t>
            </a:r>
            <a:r>
              <a:rPr lang="en-US" sz="2000" dirty="0">
                <a:latin typeface="Cambria Math"/>
              </a:rPr>
              <a:t>75</a:t>
            </a:r>
            <a:r>
              <a:rPr lang="en-US" sz="2000" dirty="0"/>
              <a:t> pieces of candy would be given out. This large difference in candy amounts shows why the expected value is a better gage of the amount of candy the host will need. This way the host is less likely to buy too much or too little candy. Notice that the expected value is not the average of the minimum and maximum amounts. We leave this for you to verify for yourself.</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1</a:t>
            </a:r>
          </a:p>
        </p:txBody>
      </p:sp>
      <p:sp>
        <p:nvSpPr>
          <p:cNvPr id="3" name="Text Placeholder 2"/>
          <p:cNvSpPr>
            <a:spLocks noGrp="1"/>
          </p:cNvSpPr>
          <p:nvPr>
            <p:ph type="body" sz="quarter" idx="10"/>
          </p:nvPr>
        </p:nvSpPr>
        <p:spPr/>
        <p:txBody>
          <a:bodyPr>
            <a:normAutofit/>
          </a:bodyPr>
          <a:lstStyle/>
          <a:p>
            <a:pPr algn="just"/>
            <a:r>
              <a:rPr sz="2400" dirty="0"/>
              <a:t>Given the following table of outcomes for an event and their respective probabilities, complete the table and then determine the expected value of the event.</a:t>
            </a:r>
            <a:endParaRPr lang="en-US" sz="2400" dirty="0"/>
          </a:p>
          <a:p>
            <a:endParaRPr lang="en-IN" dirty="0"/>
          </a:p>
          <a:p>
            <a:endParaRPr lang="en-IN" sz="2800" dirty="0"/>
          </a:p>
          <a:p>
            <a:endParaRPr lang="en-IN" dirty="0"/>
          </a:p>
          <a:p>
            <a:endParaRPr lang="en-IN" sz="2800" dirty="0"/>
          </a:p>
          <a:p>
            <a:endParaRPr lang="en-IN" dirty="0"/>
          </a:p>
          <a:p>
            <a:endParaRPr lang="en-IN" sz="2800" dirty="0"/>
          </a:p>
        </p:txBody>
      </p:sp>
      <p:sp>
        <p:nvSpPr>
          <p:cNvPr id="6" name="TextBox 5">
            <a:extLst>
              <a:ext uri="{FF2B5EF4-FFF2-40B4-BE49-F238E27FC236}">
                <a16:creationId xmlns:a16="http://schemas.microsoft.com/office/drawing/2014/main" id="{10F21B33-4BC0-1ED9-3F4D-9AF1F3360E11}"/>
              </a:ext>
            </a:extLst>
          </p:cNvPr>
          <p:cNvSpPr txBox="1"/>
          <p:nvPr/>
        </p:nvSpPr>
        <p:spPr>
          <a:xfrm>
            <a:off x="2286000" y="2272268"/>
            <a:ext cx="4572000" cy="369332"/>
          </a:xfrm>
          <a:prstGeom prst="rect">
            <a:avLst/>
          </a:prstGeom>
          <a:noFill/>
        </p:spPr>
        <p:txBody>
          <a:bodyPr wrap="square">
            <a:spAutoFit/>
          </a:bodyPr>
          <a:lstStyle/>
          <a:p>
            <a:pPr algn="ctr">
              <a:defRPr sz="1800" b="1"/>
            </a:pPr>
            <a:r>
              <a:rPr lang="en-IN" dirty="0"/>
              <a:t>Table 3</a:t>
            </a:r>
          </a:p>
        </p:txBody>
      </p:sp>
      <mc:AlternateContent xmlns:mc="http://schemas.openxmlformats.org/markup-compatibility/2006" xmlns:a14="http://schemas.microsoft.com/office/drawing/2010/main">
        <mc:Choice Requires="a14">
          <p:graphicFrame>
            <p:nvGraphicFramePr>
              <p:cNvPr id="4" name="Table Placeholder 2" descr="Row 1&#10;Outcome x subscript i equals 3, probability capital P of open parenthesis x subscript i close parenthesis equals 0 point 45, x subscript i multiplied by capital P of open parenthesis x subscript i close parenthesis equals 1 point 35.&#10;Row 2&#10;Outcome x subscript i equals 6, probability capital P of open parenthesis x subscript i close parenthesis equals 0 point 3, x subscript i multiplied by capital P of open parenthesis x subscript i close parenthesis equals 1 point 8.&#10;Row 3&#10;Outcome x subscript i equals 9, probability capital P of open parenthesis x subscript i close parenthesis equals 0 point 25, x subscript i multiplied by capital P of open parenthesis x subscript i close parenthesis equals 2 point 25.&#10;Row 4&#10;Expected value capital E of open parenthesis x close parenthesis equals 5 point 4.">
                <a:extLst>
                  <a:ext uri="{FF2B5EF4-FFF2-40B4-BE49-F238E27FC236}">
                    <a16:creationId xmlns:a16="http://schemas.microsoft.com/office/drawing/2014/main" id="{39E2E0A4-D632-47BB-8FDD-ECB9A3E0A6F2}"/>
                  </a:ext>
                </a:extLst>
              </p:cNvPr>
              <p:cNvGraphicFramePr>
                <a:graphicFrameLocks/>
              </p:cNvGraphicFramePr>
              <p:nvPr>
                <p:extLst>
                  <p:ext uri="{D42A27DB-BD31-4B8C-83A1-F6EECF244321}">
                    <p14:modId xmlns:p14="http://schemas.microsoft.com/office/powerpoint/2010/main" val="3589325194"/>
                  </p:ext>
                </p:extLst>
              </p:nvPr>
            </p:nvGraphicFramePr>
            <p:xfrm>
              <a:off x="457200" y="2641600"/>
              <a:ext cx="8229600" cy="185420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defRPr sz="1800" b="1"/>
                          </a:pPr>
                          <a:r>
                            <a:rPr sz="1800" dirty="0"/>
                            <a:t>Outcome, </a:t>
                          </a:r>
                          <a14:m>
                            <m:oMath xmlns:m="http://schemas.openxmlformats.org/officeDocument/2006/math">
                              <m:sSub>
                                <m:sSubPr>
                                  <m:ctrlPr>
                                    <a:rPr sz="1800" i="1">
                                      <a:latin typeface="Cambria Math" panose="02040503050406030204" pitchFamily="18" charset="0"/>
                                    </a:rPr>
                                  </m:ctrlPr>
                                </m:sSubPr>
                                <m:e>
                                  <m:r>
                                    <a:rPr sz="1800">
                                      <a:latin typeface="Cambria Math" panose="02040503050406030204" pitchFamily="18" charset="0"/>
                                    </a:rPr>
                                    <m:t>𝑥</m:t>
                                  </m:r>
                                </m:e>
                                <m:sub>
                                  <m:r>
                                    <a:rPr sz="1800">
                                      <a:latin typeface="Cambria Math" panose="02040503050406030204" pitchFamily="18" charset="0"/>
                                    </a:rPr>
                                    <m:t>𝑖</m:t>
                                  </m:r>
                                </m:sub>
                              </m:sSub>
                            </m:oMath>
                          </a14:m>
                          <a:endParaRPr sz="1800" dirty="0"/>
                        </a:p>
                      </a:txBody>
                      <a:tcPr/>
                    </a:tc>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𝑃</m:t>
                                </m:r>
                                <m:r>
                                  <a:rPr sz="1800">
                                    <a:latin typeface="Cambria Math" panose="02040503050406030204" pitchFamily="18" charset="0"/>
                                  </a:rPr>
                                  <m:t>⁡</m:t>
                                </m:r>
                                <m:d>
                                  <m:dPr>
                                    <m:ctrlPr>
                                      <a:rPr sz="1800" i="1">
                                        <a:latin typeface="Cambria Math" panose="02040503050406030204" pitchFamily="18" charset="0"/>
                                      </a:rPr>
                                    </m:ctrlPr>
                                  </m:dPr>
                                  <m:e>
                                    <m:sSub>
                                      <m:sSubPr>
                                        <m:ctrlPr>
                                          <a:rPr sz="1800" i="1">
                                            <a:latin typeface="Cambria Math" panose="02040503050406030204" pitchFamily="18" charset="0"/>
                                          </a:rPr>
                                        </m:ctrlPr>
                                      </m:sSubPr>
                                      <m:e>
                                        <m:r>
                                          <a:rPr sz="1800">
                                            <a:latin typeface="Cambria Math" panose="02040503050406030204" pitchFamily="18" charset="0"/>
                                          </a:rPr>
                                          <m:t>𝑥</m:t>
                                        </m:r>
                                      </m:e>
                                      <m:sub>
                                        <m:r>
                                          <a:rPr sz="1800">
                                            <a:latin typeface="Cambria Math" panose="02040503050406030204" pitchFamily="18" charset="0"/>
                                          </a:rPr>
                                          <m:t>𝑖</m:t>
                                        </m:r>
                                      </m:sub>
                                    </m:sSub>
                                  </m:e>
                                </m:d>
                              </m:oMath>
                            </m:oMathPara>
                          </a14:m>
                          <a:endParaRPr/>
                        </a:p>
                      </a:txBody>
                      <a:tcPr/>
                    </a:tc>
                    <a:tc>
                      <a:txBody>
                        <a:bodyPr/>
                        <a:lstStyle/>
                        <a:p>
                          <a:pPr algn="ctr">
                            <a:defRPr sz="1800" b="1"/>
                          </a:pPr>
                          <a14:m>
                            <m:oMathPara xmlns:m="http://schemas.openxmlformats.org/officeDocument/2006/math">
                              <m:oMathParaPr>
                                <m:jc m:val="centerGroup"/>
                              </m:oMathParaPr>
                              <m:oMath xmlns:m="http://schemas.openxmlformats.org/officeDocument/2006/math">
                                <m:sSub>
                                  <m:sSubPr>
                                    <m:ctrlPr>
                                      <a:rPr sz="1800" i="1">
                                        <a:latin typeface="Cambria Math" panose="02040503050406030204" pitchFamily="18" charset="0"/>
                                      </a:rPr>
                                    </m:ctrlPr>
                                  </m:sSubPr>
                                  <m:e>
                                    <m:r>
                                      <a:rPr sz="1800">
                                        <a:latin typeface="Cambria Math" panose="02040503050406030204" pitchFamily="18" charset="0"/>
                                      </a:rPr>
                                      <m:t>𝑥</m:t>
                                    </m:r>
                                  </m:e>
                                  <m:sub>
                                    <m:r>
                                      <a:rPr sz="1800">
                                        <a:latin typeface="Cambria Math" panose="02040503050406030204" pitchFamily="18" charset="0"/>
                                      </a:rPr>
                                      <m:t>𝑖</m:t>
                                    </m:r>
                                  </m:sub>
                                </m:sSub>
                                <m:r>
                                  <a:rPr sz="1800">
                                    <a:latin typeface="Cambria Math" panose="02040503050406030204" pitchFamily="18" charset="0"/>
                                  </a:rPr>
                                  <m:t>⋅</m:t>
                                </m:r>
                                <m:func>
                                  <m:funcPr>
                                    <m:ctrlPr>
                                      <a:rPr sz="1800" i="1">
                                        <a:latin typeface="Cambria Math" panose="02040503050406030204" pitchFamily="18" charset="0"/>
                                      </a:rPr>
                                    </m:ctrlPr>
                                  </m:funcPr>
                                  <m:fName>
                                    <m:r>
                                      <a:rPr sz="1800">
                                        <a:latin typeface="Cambria Math" panose="02040503050406030204" pitchFamily="18" charset="0"/>
                                      </a:rPr>
                                      <m:t>𝑃</m:t>
                                    </m:r>
                                  </m:fName>
                                  <m:e>
                                    <m:d>
                                      <m:dPr>
                                        <m:ctrlPr>
                                          <a:rPr sz="1800" i="1">
                                            <a:latin typeface="Cambria Math" panose="02040503050406030204" pitchFamily="18" charset="0"/>
                                          </a:rPr>
                                        </m:ctrlPr>
                                      </m:dPr>
                                      <m:e>
                                        <m:sSub>
                                          <m:sSubPr>
                                            <m:ctrlPr>
                                              <a:rPr sz="1800" i="1">
                                                <a:latin typeface="Cambria Math" panose="02040503050406030204" pitchFamily="18" charset="0"/>
                                              </a:rPr>
                                            </m:ctrlPr>
                                          </m:sSubPr>
                                          <m:e>
                                            <m:r>
                                              <a:rPr sz="1800">
                                                <a:latin typeface="Cambria Math" panose="02040503050406030204" pitchFamily="18" charset="0"/>
                                              </a:rPr>
                                              <m:t>𝑥</m:t>
                                            </m:r>
                                          </m:e>
                                          <m:sub>
                                            <m:r>
                                              <a:rPr sz="1800">
                                                <a:latin typeface="Cambria Math" panose="02040503050406030204" pitchFamily="18" charset="0"/>
                                              </a:rPr>
                                              <m:t>𝑖</m:t>
                                            </m:r>
                                          </m:sub>
                                        </m:sSub>
                                      </m:e>
                                    </m:d>
                                  </m:e>
                                </m:func>
                              </m:oMath>
                            </m:oMathPara>
                          </a14:m>
                          <a:endParaRPr dirty="0"/>
                        </a:p>
                      </a:txBody>
                      <a:tcPr/>
                    </a:tc>
                    <a:extLst>
                      <a:ext uri="{0D108BD9-81ED-4DB2-BD59-A6C34878D82A}">
                        <a16:rowId xmlns:a16="http://schemas.microsoft.com/office/drawing/2014/main" val="10001"/>
                      </a:ext>
                    </a:extLst>
                  </a:tr>
                  <a:tr h="370840">
                    <a:tc>
                      <a:txBody>
                        <a:bodyPr/>
                        <a:lstStyle/>
                        <a:p>
                          <a:pPr algn="ctr"/>
                          <a:r>
                            <a:rPr sz="1800" dirty="0"/>
                            <a:t>3</a:t>
                          </a:r>
                          <a:endParaRPr sz="1800" dirty="0">
                            <a:latin typeface="Cambria Math"/>
                          </a:endParaRPr>
                        </a:p>
                      </a:txBody>
                      <a:tcPr/>
                    </a:tc>
                    <a:tc>
                      <a:txBody>
                        <a:bodyPr/>
                        <a:lstStyle/>
                        <a:p>
                          <a:pPr algn="ctr"/>
                          <a:r>
                            <a:rPr lang="en-US" sz="1800" dirty="0"/>
                            <a:t>  </a:t>
                          </a:r>
                          <a:r>
                            <a:rPr sz="1800" dirty="0"/>
                            <a:t>0.45</a:t>
                          </a:r>
                          <a:endParaRPr sz="1800" dirty="0">
                            <a:latin typeface="Cambria Math"/>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lang="en-IN" sz="1800" smtClean="0">
                                    <a:latin typeface="Cambria Math" panose="02040503050406030204" pitchFamily="18" charset="0"/>
                                  </a:rPr>
                                  <m:t>3⋅0.45=</m:t>
                                </m:r>
                                <m:r>
                                  <a:rPr lang="en-IN" sz="1800" b="0" smtClean="0">
                                    <a:latin typeface="Cambria Math" panose="02040503050406030204" pitchFamily="18" charset="0"/>
                                  </a:rPr>
                                  <m:t>1</m:t>
                                </m:r>
                                <m:r>
                                  <a:rPr lang="en-US" sz="1800" b="0" smtClean="0">
                                    <a:latin typeface="Cambria Math" panose="02040503050406030204" pitchFamily="18" charset="0"/>
                                  </a:rPr>
                                  <m:t>.35</m:t>
                                </m:r>
                              </m:oMath>
                            </m:oMathPara>
                          </a14:m>
                          <a:endParaRPr dirty="0"/>
                        </a:p>
                      </a:txBody>
                      <a:tcPr/>
                    </a:tc>
                    <a:extLst>
                      <a:ext uri="{0D108BD9-81ED-4DB2-BD59-A6C34878D82A}">
                        <a16:rowId xmlns:a16="http://schemas.microsoft.com/office/drawing/2014/main" val="10002"/>
                      </a:ext>
                    </a:extLst>
                  </a:tr>
                  <a:tr h="370840">
                    <a:tc>
                      <a:txBody>
                        <a:bodyPr/>
                        <a:lstStyle/>
                        <a:p>
                          <a:pPr algn="ctr"/>
                          <a:r>
                            <a:rPr sz="1800"/>
                            <a:t>6</a:t>
                          </a:r>
                          <a:endParaRPr sz="1800">
                            <a:latin typeface="Cambria Math"/>
                          </a:endParaRPr>
                        </a:p>
                      </a:txBody>
                      <a:tcPr/>
                    </a:tc>
                    <a:tc>
                      <a:txBody>
                        <a:bodyPr/>
                        <a:lstStyle/>
                        <a:p>
                          <a:pPr algn="ctr"/>
                          <a:r>
                            <a:rPr sz="1800"/>
                            <a:t>0.3</a:t>
                          </a:r>
                          <a:endParaRPr sz="1800">
                            <a:latin typeface="Cambria Math"/>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lang="en-IN" sz="1800" smtClean="0">
                                    <a:latin typeface="Cambria Math" panose="02040503050406030204" pitchFamily="18" charset="0"/>
                                  </a:rPr>
                                  <m:t>6⋅0.3=</m:t>
                                </m:r>
                                <m:r>
                                  <a:rPr lang="en-IN" sz="1800" b="0" smtClean="0">
                                    <a:latin typeface="Cambria Math" panose="02040503050406030204" pitchFamily="18" charset="0"/>
                                  </a:rPr>
                                  <m:t>1</m:t>
                                </m:r>
                                <m:r>
                                  <a:rPr lang="en-US" sz="1800" b="0" smtClean="0">
                                    <a:latin typeface="Cambria Math" panose="02040503050406030204" pitchFamily="18" charset="0"/>
                                  </a:rPr>
                                  <m:t>.8</m:t>
                                </m:r>
                              </m:oMath>
                            </m:oMathPara>
                          </a14:m>
                          <a:endParaRPr dirty="0"/>
                        </a:p>
                      </a:txBody>
                      <a:tcPr/>
                    </a:tc>
                    <a:extLst>
                      <a:ext uri="{0D108BD9-81ED-4DB2-BD59-A6C34878D82A}">
                        <a16:rowId xmlns:a16="http://schemas.microsoft.com/office/drawing/2014/main" val="10003"/>
                      </a:ext>
                    </a:extLst>
                  </a:tr>
                  <a:tr h="370840">
                    <a:tc>
                      <a:txBody>
                        <a:bodyPr/>
                        <a:lstStyle/>
                        <a:p>
                          <a:pPr algn="ctr"/>
                          <a:r>
                            <a:rPr sz="1800"/>
                            <a:t>9</a:t>
                          </a:r>
                          <a:endParaRPr sz="1800">
                            <a:latin typeface="Cambria Math"/>
                          </a:endParaRPr>
                        </a:p>
                      </a:txBody>
                      <a:tcPr/>
                    </a:tc>
                    <a:tc>
                      <a:txBody>
                        <a:bodyPr/>
                        <a:lstStyle/>
                        <a:p>
                          <a:pPr algn="ctr"/>
                          <a:r>
                            <a:rPr lang="en-US" sz="1800" dirty="0"/>
                            <a:t>  </a:t>
                          </a:r>
                          <a:r>
                            <a:rPr sz="1800" dirty="0"/>
                            <a:t>0.25</a:t>
                          </a:r>
                          <a:endParaRPr sz="1800" dirty="0">
                            <a:latin typeface="Cambria Math"/>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lang="en-IN" sz="1800" smtClean="0">
                                    <a:latin typeface="Cambria Math" panose="02040503050406030204" pitchFamily="18" charset="0"/>
                                  </a:rPr>
                                  <m:t>9⋅0.25=</m:t>
                                </m:r>
                                <m:r>
                                  <a:rPr lang="en-IN" sz="1800" b="0" smtClean="0">
                                    <a:latin typeface="Cambria Math" panose="02040503050406030204" pitchFamily="18" charset="0"/>
                                  </a:rPr>
                                  <m:t>2</m:t>
                                </m:r>
                                <m:r>
                                  <a:rPr lang="en-US" sz="1800" b="0" smtClean="0">
                                    <a:latin typeface="Cambria Math" panose="02040503050406030204" pitchFamily="18" charset="0"/>
                                  </a:rPr>
                                  <m:t>.25</m:t>
                                </m:r>
                              </m:oMath>
                            </m:oMathPara>
                          </a14:m>
                          <a:endParaRPr dirty="0"/>
                        </a:p>
                      </a:txBody>
                      <a:tcPr/>
                    </a:tc>
                    <a:extLst>
                      <a:ext uri="{0D108BD9-81ED-4DB2-BD59-A6C34878D82A}">
                        <a16:rowId xmlns:a16="http://schemas.microsoft.com/office/drawing/2014/main" val="10004"/>
                      </a:ext>
                    </a:extLst>
                  </a:tr>
                  <a:tr h="370840">
                    <a:tc>
                      <a:txBody>
                        <a:bodyPr/>
                        <a:lstStyle/>
                        <a:p>
                          <a:pPr algn="ctr"/>
                          <a:endParaRPr/>
                        </a:p>
                      </a:txBody>
                      <a:tcPr/>
                    </a:tc>
                    <a:tc>
                      <a:txBody>
                        <a:bodyPr/>
                        <a:lstStyle/>
                        <a:p>
                          <a:pPr algn="ctr"/>
                          <a:endParaRPr/>
                        </a:p>
                      </a:txBody>
                      <a:tcPr/>
                    </a:tc>
                    <a:tc>
                      <a:txBody>
                        <a:bodyPr/>
                        <a:lstStyle/>
                        <a:p>
                          <a:pPr algn="ctr">
                            <a:defRPr sz="1800"/>
                          </a:pPr>
                          <a:r>
                            <a:rPr lang="en-US" sz="1800" dirty="0"/>
                            <a:t> </a:t>
                          </a:r>
                          <a14:m>
                            <m:oMath xmlns:m="http://schemas.openxmlformats.org/officeDocument/2006/math">
                              <m:func>
                                <m:funcPr>
                                  <m:ctrlPr>
                                    <a:rPr lang="ar-AE" sz="1800" i="1" smtClean="0">
                                      <a:latin typeface="Cambria Math" panose="02040503050406030204" pitchFamily="18" charset="0"/>
                                    </a:rPr>
                                  </m:ctrlPr>
                                </m:funcPr>
                                <m:fName>
                                  <m:r>
                                    <a:rPr lang="ar-AE" sz="1800">
                                      <a:latin typeface="Cambria Math" panose="02040503050406030204" pitchFamily="18" charset="0"/>
                                    </a:rPr>
                                    <m:t>𝐸</m:t>
                                  </m:r>
                                </m:fName>
                                <m:e>
                                  <m:d>
                                    <m:dPr>
                                      <m:ctrlPr>
                                        <a:rPr lang="ar-AE" sz="1800" i="1">
                                          <a:latin typeface="Cambria Math" panose="02040503050406030204" pitchFamily="18" charset="0"/>
                                        </a:rPr>
                                      </m:ctrlPr>
                                    </m:dPr>
                                    <m:e>
                                      <m:r>
                                        <a:rPr lang="ar-AE" sz="1800">
                                          <a:latin typeface="Cambria Math" panose="02040503050406030204" pitchFamily="18" charset="0"/>
                                        </a:rPr>
                                        <m:t>𝑥</m:t>
                                      </m:r>
                                    </m:e>
                                  </m:d>
                                </m:e>
                              </m:func>
                              <m:r>
                                <a:rPr lang="ar-AE" sz="1800">
                                  <a:latin typeface="Cambria Math" panose="02040503050406030204" pitchFamily="18" charset="0"/>
                                </a:rPr>
                                <m:t>=</m:t>
                              </m:r>
                              <m:r>
                                <a:rPr lang="ar-AE" sz="1800" b="0" smtClean="0">
                                  <a:latin typeface="Cambria Math" panose="02040503050406030204" pitchFamily="18" charset="0"/>
                                </a:rPr>
                                <m:t>5</m:t>
                              </m:r>
                              <m:r>
                                <a:rPr lang="en-US" sz="1800" b="0" smtClean="0">
                                  <a:latin typeface="Cambria Math" panose="02040503050406030204" pitchFamily="18" charset="0"/>
                                </a:rPr>
                                <m:t>.</m:t>
                              </m:r>
                              <m:r>
                                <a:rPr lang="en-US" sz="1800" b="0" smtClean="0">
                                  <a:latin typeface="Cambria Math" panose="02040503050406030204" pitchFamily="18" charset="0"/>
                                </a:rPr>
                                <m:t>4</m:t>
                              </m:r>
                            </m:oMath>
                          </a14:m>
                          <a:endParaRPr dirty="0"/>
                        </a:p>
                      </a:txBody>
                      <a:tcPr/>
                    </a:tc>
                    <a:extLst>
                      <a:ext uri="{0D108BD9-81ED-4DB2-BD59-A6C34878D82A}">
                        <a16:rowId xmlns:a16="http://schemas.microsoft.com/office/drawing/2014/main" val="10005"/>
                      </a:ext>
                    </a:extLst>
                  </a:tr>
                </a:tbl>
              </a:graphicData>
            </a:graphic>
          </p:graphicFrame>
        </mc:Choice>
        <mc:Fallback xmlns="">
          <p:graphicFrame>
            <p:nvGraphicFramePr>
              <p:cNvPr id="4" name="Table Placeholder 2" descr="Row 1&#10;Outcome x subscript i equals 3, probability capital P of open parenthesis x subscript i close parenthesis equals 0 point 45, x subscript i multiplied by capital P of open parenthesis x subscript i close parenthesis equals 1 point 35.&#10;Row 2&#10;Outcome x subscript i equals 6, probability capital P of open parenthesis x subscript i close parenthesis equals 0 point 3, x subscript i multiplied by capital P of open parenthesis x subscript i close parenthesis equals 1 point 8.&#10;Row 3&#10;Outcome x subscript i equals 9, probability capital P of open parenthesis x subscript i close parenthesis equals 0 point 25, x subscript i multiplied by capital P of open parenthesis x subscript i close parenthesis equals 2 point 25.&#10;Row 4&#10;Expected value capital E of open parenthesis x close parenthesis equals 5 point 4.">
                <a:extLst>
                  <a:ext uri="{FF2B5EF4-FFF2-40B4-BE49-F238E27FC236}">
                    <a16:creationId xmlns:a16="http://schemas.microsoft.com/office/drawing/2014/main" id="{39E2E0A4-D632-47BB-8FDD-ECB9A3E0A6F2}"/>
                  </a:ext>
                </a:extLst>
              </p:cNvPr>
              <p:cNvGraphicFramePr>
                <a:graphicFrameLocks/>
              </p:cNvGraphicFramePr>
              <p:nvPr>
                <p:extLst>
                  <p:ext uri="{D42A27DB-BD31-4B8C-83A1-F6EECF244321}">
                    <p14:modId xmlns:p14="http://schemas.microsoft.com/office/powerpoint/2010/main" val="3589325194"/>
                  </p:ext>
                </p:extLst>
              </p:nvPr>
            </p:nvGraphicFramePr>
            <p:xfrm>
              <a:off x="457200" y="2641600"/>
              <a:ext cx="8229600" cy="185420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endParaRPr lang="en-US"/>
                        </a:p>
                      </a:txBody>
                      <a:tcPr>
                        <a:blipFill>
                          <a:blip r:embed="rId2"/>
                          <a:stretch>
                            <a:fillRect l="-444" t="-8197" r="-200667" b="-403279"/>
                          </a:stretch>
                        </a:blipFill>
                      </a:tcPr>
                    </a:tc>
                    <a:tc>
                      <a:txBody>
                        <a:bodyPr/>
                        <a:lstStyle/>
                        <a:p>
                          <a:endParaRPr lang="en-US"/>
                        </a:p>
                      </a:txBody>
                      <a:tcPr>
                        <a:blipFill>
                          <a:blip r:embed="rId2"/>
                          <a:stretch>
                            <a:fillRect l="-100444" t="-8197" r="-100667" b="-403279"/>
                          </a:stretch>
                        </a:blipFill>
                      </a:tcPr>
                    </a:tc>
                    <a:tc>
                      <a:txBody>
                        <a:bodyPr/>
                        <a:lstStyle/>
                        <a:p>
                          <a:endParaRPr lang="en-US"/>
                        </a:p>
                      </a:txBody>
                      <a:tcPr>
                        <a:blipFill>
                          <a:blip r:embed="rId2"/>
                          <a:stretch>
                            <a:fillRect l="-200444" t="-8197" r="-667" b="-403279"/>
                          </a:stretch>
                        </a:blipFill>
                      </a:tcPr>
                    </a:tc>
                    <a:extLst>
                      <a:ext uri="{0D108BD9-81ED-4DB2-BD59-A6C34878D82A}">
                        <a16:rowId xmlns:a16="http://schemas.microsoft.com/office/drawing/2014/main" val="10001"/>
                      </a:ext>
                    </a:extLst>
                  </a:tr>
                  <a:tr h="370840">
                    <a:tc>
                      <a:txBody>
                        <a:bodyPr/>
                        <a:lstStyle/>
                        <a:p>
                          <a:pPr algn="ctr"/>
                          <a:r>
                            <a:rPr sz="1800" dirty="0"/>
                            <a:t>3</a:t>
                          </a:r>
                          <a:endParaRPr sz="1800" dirty="0">
                            <a:latin typeface="Cambria Math"/>
                          </a:endParaRPr>
                        </a:p>
                      </a:txBody>
                      <a:tcPr/>
                    </a:tc>
                    <a:tc>
                      <a:txBody>
                        <a:bodyPr/>
                        <a:lstStyle/>
                        <a:p>
                          <a:pPr algn="ctr"/>
                          <a:r>
                            <a:rPr lang="en-US" sz="1800" dirty="0"/>
                            <a:t>  </a:t>
                          </a:r>
                          <a:r>
                            <a:rPr sz="1800" dirty="0"/>
                            <a:t>0.45</a:t>
                          </a:r>
                          <a:endParaRPr sz="1800" dirty="0">
                            <a:latin typeface="Cambria Math"/>
                          </a:endParaRPr>
                        </a:p>
                      </a:txBody>
                      <a:tcPr/>
                    </a:tc>
                    <a:tc>
                      <a:txBody>
                        <a:bodyPr/>
                        <a:lstStyle/>
                        <a:p>
                          <a:endParaRPr lang="en-US"/>
                        </a:p>
                      </a:txBody>
                      <a:tcPr>
                        <a:blipFill>
                          <a:blip r:embed="rId2"/>
                          <a:stretch>
                            <a:fillRect l="-200444" t="-108197" r="-667" b="-303279"/>
                          </a:stretch>
                        </a:blipFill>
                      </a:tcPr>
                    </a:tc>
                    <a:extLst>
                      <a:ext uri="{0D108BD9-81ED-4DB2-BD59-A6C34878D82A}">
                        <a16:rowId xmlns:a16="http://schemas.microsoft.com/office/drawing/2014/main" val="10002"/>
                      </a:ext>
                    </a:extLst>
                  </a:tr>
                  <a:tr h="370840">
                    <a:tc>
                      <a:txBody>
                        <a:bodyPr/>
                        <a:lstStyle/>
                        <a:p>
                          <a:pPr algn="ctr"/>
                          <a:r>
                            <a:rPr sz="1800"/>
                            <a:t>6</a:t>
                          </a:r>
                          <a:endParaRPr sz="1800">
                            <a:latin typeface="Cambria Math"/>
                          </a:endParaRPr>
                        </a:p>
                      </a:txBody>
                      <a:tcPr/>
                    </a:tc>
                    <a:tc>
                      <a:txBody>
                        <a:bodyPr/>
                        <a:lstStyle/>
                        <a:p>
                          <a:pPr algn="ctr"/>
                          <a:r>
                            <a:rPr sz="1800"/>
                            <a:t>0.3</a:t>
                          </a:r>
                          <a:endParaRPr sz="1800">
                            <a:latin typeface="Cambria Math"/>
                          </a:endParaRPr>
                        </a:p>
                      </a:txBody>
                      <a:tcPr/>
                    </a:tc>
                    <a:tc>
                      <a:txBody>
                        <a:bodyPr/>
                        <a:lstStyle/>
                        <a:p>
                          <a:endParaRPr lang="en-US"/>
                        </a:p>
                      </a:txBody>
                      <a:tcPr>
                        <a:blipFill>
                          <a:blip r:embed="rId2"/>
                          <a:stretch>
                            <a:fillRect l="-200444" t="-208197" r="-667" b="-203279"/>
                          </a:stretch>
                        </a:blipFill>
                      </a:tcPr>
                    </a:tc>
                    <a:extLst>
                      <a:ext uri="{0D108BD9-81ED-4DB2-BD59-A6C34878D82A}">
                        <a16:rowId xmlns:a16="http://schemas.microsoft.com/office/drawing/2014/main" val="10003"/>
                      </a:ext>
                    </a:extLst>
                  </a:tr>
                  <a:tr h="370840">
                    <a:tc>
                      <a:txBody>
                        <a:bodyPr/>
                        <a:lstStyle/>
                        <a:p>
                          <a:pPr algn="ctr"/>
                          <a:r>
                            <a:rPr sz="1800"/>
                            <a:t>9</a:t>
                          </a:r>
                          <a:endParaRPr sz="1800">
                            <a:latin typeface="Cambria Math"/>
                          </a:endParaRPr>
                        </a:p>
                      </a:txBody>
                      <a:tcPr/>
                    </a:tc>
                    <a:tc>
                      <a:txBody>
                        <a:bodyPr/>
                        <a:lstStyle/>
                        <a:p>
                          <a:pPr algn="ctr"/>
                          <a:r>
                            <a:rPr lang="en-US" sz="1800" dirty="0"/>
                            <a:t>  </a:t>
                          </a:r>
                          <a:r>
                            <a:rPr sz="1800" dirty="0"/>
                            <a:t>0.25</a:t>
                          </a:r>
                          <a:endParaRPr sz="1800" dirty="0">
                            <a:latin typeface="Cambria Math"/>
                          </a:endParaRPr>
                        </a:p>
                      </a:txBody>
                      <a:tcPr/>
                    </a:tc>
                    <a:tc>
                      <a:txBody>
                        <a:bodyPr/>
                        <a:lstStyle/>
                        <a:p>
                          <a:endParaRPr lang="en-US"/>
                        </a:p>
                      </a:txBody>
                      <a:tcPr>
                        <a:blipFill>
                          <a:blip r:embed="rId2"/>
                          <a:stretch>
                            <a:fillRect l="-200444" t="-308197" r="-667" b="-103279"/>
                          </a:stretch>
                        </a:blipFill>
                      </a:tcPr>
                    </a:tc>
                    <a:extLst>
                      <a:ext uri="{0D108BD9-81ED-4DB2-BD59-A6C34878D82A}">
                        <a16:rowId xmlns:a16="http://schemas.microsoft.com/office/drawing/2014/main" val="10004"/>
                      </a:ext>
                    </a:extLst>
                  </a:tr>
                  <a:tr h="370840">
                    <a:tc>
                      <a:txBody>
                        <a:bodyPr/>
                        <a:lstStyle/>
                        <a:p>
                          <a:pPr algn="ctr"/>
                          <a:endParaRPr/>
                        </a:p>
                      </a:txBody>
                      <a:tcPr/>
                    </a:tc>
                    <a:tc>
                      <a:txBody>
                        <a:bodyPr/>
                        <a:lstStyle/>
                        <a:p>
                          <a:pPr algn="ctr"/>
                          <a:endParaRPr/>
                        </a:p>
                      </a:txBody>
                      <a:tcPr/>
                    </a:tc>
                    <a:tc>
                      <a:txBody>
                        <a:bodyPr/>
                        <a:lstStyle/>
                        <a:p>
                          <a:endParaRPr lang="en-US"/>
                        </a:p>
                      </a:txBody>
                      <a:tcPr>
                        <a:blipFill>
                          <a:blip r:embed="rId2"/>
                          <a:stretch>
                            <a:fillRect l="-200444" t="-408197" r="-667" b="-3279"/>
                          </a:stretch>
                        </a:blipFill>
                      </a:tcPr>
                    </a:tc>
                    <a:extLst>
                      <a:ext uri="{0D108BD9-81ED-4DB2-BD59-A6C34878D82A}">
                        <a16:rowId xmlns:a16="http://schemas.microsoft.com/office/drawing/2014/main" val="10005"/>
                      </a:ext>
                    </a:extLst>
                  </a:tr>
                </a:tbl>
              </a:graphicData>
            </a:graphic>
          </p:graphicFrame>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C03CB7A-F822-0F3C-741D-A73C633B5017}"/>
                  </a:ext>
                </a:extLst>
              </p:cNvPr>
              <p:cNvSpPr txBox="1"/>
              <p:nvPr/>
            </p:nvSpPr>
            <p:spPr>
              <a:xfrm>
                <a:off x="439270" y="5181600"/>
                <a:ext cx="5123329" cy="461665"/>
              </a:xfrm>
              <a:prstGeom prst="rect">
                <a:avLst/>
              </a:prstGeom>
              <a:noFill/>
            </p:spPr>
            <p:txBody>
              <a:bodyPr wrap="square">
                <a:spAutoFit/>
              </a:bodyPr>
              <a:lstStyle/>
              <a:p>
                <a:r>
                  <a:rPr lang="de-DE" sz="2400" dirty="0"/>
                  <a:t>Answer : </a:t>
                </a:r>
                <a:r>
                  <a:rPr lang="de-DE" sz="2400" i="1" dirty="0"/>
                  <a:t>E</a:t>
                </a:r>
                <a:r>
                  <a:rPr lang="de-DE" sz="2400" dirty="0"/>
                  <a:t>(</a:t>
                </a:r>
                <a:r>
                  <a:rPr lang="de-DE" sz="2400" i="1" dirty="0"/>
                  <a:t>x</a:t>
                </a:r>
                <a:r>
                  <a:rPr lang="de-DE" sz="2400" dirty="0"/>
                  <a:t>)</a:t>
                </a:r>
                <a14:m>
                  <m:oMath xmlns:m="http://schemas.openxmlformats.org/officeDocument/2006/math">
                    <m:r>
                      <a:rPr lang="de-DE" sz="2400" i="1" smtClean="0">
                        <a:latin typeface="Cambria Math" panose="02040503050406030204" pitchFamily="18" charset="0"/>
                      </a:rPr>
                      <m:t> </m:t>
                    </m:r>
                    <m:r>
                      <a:rPr lang="de-DE" sz="2400">
                        <a:latin typeface="Cambria Math"/>
                      </a:rPr>
                      <m:t>=</m:t>
                    </m:r>
                  </m:oMath>
                </a14:m>
                <a:r>
                  <a:rPr lang="de-DE" sz="2400" dirty="0"/>
                  <a:t> 1.35 + 1.8 + 2.25 = 5.4</a:t>
                </a:r>
              </a:p>
            </p:txBody>
          </p:sp>
        </mc:Choice>
        <mc:Fallback xmlns="">
          <p:sp>
            <p:nvSpPr>
              <p:cNvPr id="8" name="TextBox 7">
                <a:extLst>
                  <a:ext uri="{FF2B5EF4-FFF2-40B4-BE49-F238E27FC236}">
                    <a16:creationId xmlns:a16="http://schemas.microsoft.com/office/drawing/2014/main" id="{2C03CB7A-F822-0F3C-741D-A73C633B5017}"/>
                  </a:ext>
                </a:extLst>
              </p:cNvPr>
              <p:cNvSpPr txBox="1">
                <a:spLocks noRot="1" noChangeAspect="1" noMove="1" noResize="1" noEditPoints="1" noAdjustHandles="1" noChangeArrowheads="1" noChangeShapeType="1" noTextEdit="1"/>
              </p:cNvSpPr>
              <p:nvPr/>
            </p:nvSpPr>
            <p:spPr>
              <a:xfrm>
                <a:off x="439270" y="5181600"/>
                <a:ext cx="5123329" cy="461665"/>
              </a:xfrm>
              <a:prstGeom prst="rect">
                <a:avLst/>
              </a:prstGeom>
              <a:blipFill>
                <a:blip r:embed="rId3"/>
                <a:stretch>
                  <a:fillRect l="-1786" t="-10526" b="-28947"/>
                </a:stretch>
              </a:blipFill>
            </p:spPr>
            <p:txBody>
              <a:bodyPr/>
              <a:lstStyle/>
              <a:p>
                <a:r>
                  <a:rPr lang="en-IN">
                    <a:noFill/>
                  </a:rPr>
                  <a:t> </a:t>
                </a:r>
              </a:p>
            </p:txBody>
          </p:sp>
        </mc:Fallback>
      </mc:AlternateContent>
    </p:spTree>
    <p:extLst>
      <p:ext uri="{BB962C8B-B14F-4D97-AF65-F5344CB8AC3E}">
        <p14:creationId xmlns:p14="http://schemas.microsoft.com/office/powerpoint/2010/main" val="1919448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Calculating Expected Value</a:t>
            </a:r>
            <a:r>
              <a:rPr lang="en-US" dirty="0"/>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396380" y="1029287"/>
                <a:ext cx="8305800" cy="4967067"/>
              </a:xfrm>
            </p:spPr>
            <p:txBody>
              <a:bodyPr>
                <a:normAutofit/>
              </a:bodyPr>
              <a:lstStyle/>
              <a:p>
                <a:pPr algn="just"/>
                <a:r>
                  <a:rPr sz="2000" dirty="0"/>
                  <a:t>The campus dining services at State University is preparing for the upcoming fall semester. Based on past years, they have observed the following data on the probability of selling different meal plans during the fall semester. Each plan consists of a set number of meals along with Plus Dollars, which can be used anywhere on campus but are restricted to food purchases. The</a:t>
                </a:r>
                <a:r>
                  <a:rPr lang="en-US" sz="2000" dirty="0"/>
                  <a:t> </a:t>
                </a:r>
                <a:r>
                  <a:rPr sz="2000" dirty="0"/>
                  <a:t>university predicts an enrollment of </a:t>
                </a:r>
                <a:r>
                  <a:rPr sz="2000" dirty="0">
                    <a:latin typeface="Cambria Math"/>
                  </a:rPr>
                  <a:t>8421</a:t>
                </a:r>
                <a:r>
                  <a:rPr sz="2000" dirty="0"/>
                  <a:t> students in the coming fall semester. Use Table 4 to answer questions a. through c.</a:t>
                </a:r>
                <a:endParaRPr lang="en-US" sz="2000" dirty="0"/>
              </a:p>
              <a:p>
                <a:pPr marL="538163" indent="-538163" algn="just">
                  <a:defRPr sz="2800"/>
                </a:pPr>
                <a:r>
                  <a:rPr lang="en-US" sz="2000" dirty="0"/>
                  <a:t>a.​	On average, how much does one student spend on a meal plan for the fall semester?</a:t>
                </a:r>
              </a:p>
              <a:p>
                <a:pPr marL="538163" indent="-538163" algn="just">
                  <a:defRPr sz="2800"/>
                </a:pPr>
                <a:r>
                  <a:rPr lang="en-US" sz="2000" dirty="0"/>
                  <a:t>b.​	Suppose that for each meal plan sold, dining services makes </a:t>
                </a:r>
                <a14:m>
                  <m:oMath xmlns:m="http://schemas.openxmlformats.org/officeDocument/2006/math">
                    <m:r>
                      <a:rPr lang="en-US" sz="2000">
                        <a:latin typeface="Cambria Math" panose="02040503050406030204" pitchFamily="18" charset="0"/>
                      </a:rPr>
                      <m:t>$</m:t>
                    </m:r>
                    <m:r>
                      <a:rPr lang="en-US" sz="2000">
                        <a:latin typeface="Cambria Math" panose="02040503050406030204" pitchFamily="18" charset="0"/>
                      </a:rPr>
                      <m:t>510</m:t>
                    </m:r>
                  </m:oMath>
                </a14:m>
                <a:r>
                  <a:rPr lang="en-US" sz="2000" dirty="0"/>
                  <a:t> from Plan 1, </a:t>
                </a:r>
                <a14:m>
                  <m:oMath xmlns:m="http://schemas.openxmlformats.org/officeDocument/2006/math">
                    <m:r>
                      <a:rPr lang="en-US" sz="2000">
                        <a:latin typeface="Cambria Math" panose="02040503050406030204" pitchFamily="18" charset="0"/>
                      </a:rPr>
                      <m:t>$</m:t>
                    </m:r>
                    <m:r>
                      <a:rPr lang="en-US" sz="2000">
                        <a:latin typeface="Cambria Math" panose="02040503050406030204" pitchFamily="18" charset="0"/>
                      </a:rPr>
                      <m:t>550</m:t>
                    </m:r>
                  </m:oMath>
                </a14:m>
                <a:r>
                  <a:rPr lang="en-US" sz="2000" dirty="0"/>
                  <a:t> from Plan 2, </a:t>
                </a:r>
                <a14:m>
                  <m:oMath xmlns:m="http://schemas.openxmlformats.org/officeDocument/2006/math">
                    <m:r>
                      <a:rPr lang="en-US" sz="2000">
                        <a:latin typeface="Cambria Math" panose="02040503050406030204" pitchFamily="18" charset="0"/>
                      </a:rPr>
                      <m:t>$</m:t>
                    </m:r>
                    <m:r>
                      <a:rPr lang="en-US" sz="2000">
                        <a:latin typeface="Cambria Math" panose="02040503050406030204" pitchFamily="18" charset="0"/>
                      </a:rPr>
                      <m:t>600</m:t>
                    </m:r>
                  </m:oMath>
                </a14:m>
                <a:r>
                  <a:rPr lang="en-US" sz="2000" dirty="0"/>
                  <a:t> from Plan 3, </a:t>
                </a:r>
                <a14:m>
                  <m:oMath xmlns:m="http://schemas.openxmlformats.org/officeDocument/2006/math">
                    <m:r>
                      <a:rPr lang="en-US" sz="2000">
                        <a:latin typeface="Cambria Math" panose="02040503050406030204" pitchFamily="18" charset="0"/>
                      </a:rPr>
                      <m:t>$</m:t>
                    </m:r>
                    <m:r>
                      <a:rPr lang="en-US" sz="2000">
                        <a:latin typeface="Cambria Math" panose="02040503050406030204" pitchFamily="18" charset="0"/>
                      </a:rPr>
                      <m:t>220</m:t>
                    </m:r>
                  </m:oMath>
                </a14:m>
                <a:r>
                  <a:rPr lang="en-US" sz="2000" dirty="0"/>
                  <a:t> from Plan 4, and </a:t>
                </a:r>
                <a14:m>
                  <m:oMath xmlns:m="http://schemas.openxmlformats.org/officeDocument/2006/math">
                    <m:r>
                      <a:rPr lang="en-US" sz="2000">
                        <a:latin typeface="Cambria Math" panose="02040503050406030204" pitchFamily="18" charset="0"/>
                      </a:rPr>
                      <m:t>$</m:t>
                    </m:r>
                    <m:r>
                      <a:rPr lang="en-US" sz="2000">
                        <a:latin typeface="Cambria Math" panose="02040503050406030204" pitchFamily="18" charset="0"/>
                      </a:rPr>
                      <m:t>270</m:t>
                    </m:r>
                  </m:oMath>
                </a14:m>
                <a:r>
                  <a:rPr lang="en-US" sz="2000" dirty="0"/>
                  <a:t> from Plan 5. What is the expected profit per student for dining services in the upcoming semester?</a:t>
                </a:r>
              </a:p>
              <a:p>
                <a:pPr marL="538163" indent="-538163" algn="just">
                  <a:defRPr sz="2800"/>
                </a:pPr>
                <a:r>
                  <a:rPr lang="en-US" sz="2000" dirty="0"/>
                  <a:t>c.​	What overall profit can dining services expect from student meal plans in the upcoming semester?</a:t>
                </a:r>
              </a:p>
              <a:p>
                <a:pPr algn="just"/>
                <a:endParaRPr sz="20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396380" y="1029287"/>
                <a:ext cx="8305800" cy="4967067"/>
              </a:xfrm>
              <a:blipFill>
                <a:blip r:embed="rId2"/>
                <a:stretch>
                  <a:fillRect l="-734" t="-736" r="-734"/>
                </a:stretch>
              </a:blipFill>
            </p:spPr>
            <p:txBody>
              <a:bodyPr/>
              <a:lstStyle/>
              <a:p>
                <a:r>
                  <a:rPr lang="en-IN">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Calculating Expected Value</a:t>
            </a:r>
            <a:r>
              <a:rPr lang="en-US" dirty="0"/>
              <a:t>—Slide 2</a:t>
            </a:r>
            <a:endParaRPr dirty="0"/>
          </a:p>
        </p:txBody>
      </p:sp>
      <p:sp>
        <p:nvSpPr>
          <p:cNvPr id="6" name="TextBox 5">
            <a:extLst>
              <a:ext uri="{FF2B5EF4-FFF2-40B4-BE49-F238E27FC236}">
                <a16:creationId xmlns:a16="http://schemas.microsoft.com/office/drawing/2014/main" id="{91ACECF3-92E6-228D-0A9D-9F79A393CEC9}"/>
              </a:ext>
            </a:extLst>
          </p:cNvPr>
          <p:cNvSpPr txBox="1"/>
          <p:nvPr/>
        </p:nvSpPr>
        <p:spPr>
          <a:xfrm>
            <a:off x="2362200" y="1182595"/>
            <a:ext cx="4724400" cy="369332"/>
          </a:xfrm>
          <a:prstGeom prst="rect">
            <a:avLst/>
          </a:prstGeom>
          <a:noFill/>
        </p:spPr>
        <p:txBody>
          <a:bodyPr wrap="square">
            <a:spAutoFit/>
          </a:bodyPr>
          <a:lstStyle/>
          <a:p>
            <a:pPr algn="ctr">
              <a:defRPr sz="1800" b="1"/>
            </a:pPr>
            <a:r>
              <a:rPr lang="en-IN" dirty="0"/>
              <a:t>Table 4: Meals Plan</a:t>
            </a:r>
          </a:p>
        </p:txBody>
      </p:sp>
      <mc:AlternateContent xmlns:mc="http://schemas.openxmlformats.org/markup-compatibility/2006" xmlns:a14="http://schemas.microsoft.com/office/drawing/2010/main">
        <mc:Choice Requires="a14">
          <p:graphicFrame>
            <p:nvGraphicFramePr>
              <p:cNvPr id="3" name="Table Placeholder 2" descr="Plan 1 includes 19 meals per week and 100 Plus Dollars for the fall semester. The price is 1245 dollars. The probability is 1 divided by 10.&#10;Plan 2 includes 14 meals per week and 250 Plus Dollars for the fall semester. The price is 1245 dollars. The probability is 1 divided by 15.&#10;Plan 3 includes 10 meals per week and 350 Plus Dollars for the fall semester. The price is 1245 dollars. The probability is 1 divided by 30.&#10;Plan 4 includes 815 Plus Dollars to be used anytime during the fall semester with no meals. The price is 815 dollars. The probability is 1 divided by 10.&#10;Plan 5 includes 90 meals to be used anytime during the fall semester and 300 Plus Dollars. The price is 870 dollars. The probability is 1 divided by 12.&#10;"/>
              <p:cNvGraphicFramePr>
                <a:graphicFrameLocks noGrp="1"/>
              </p:cNvGraphicFramePr>
              <p:nvPr>
                <p:ph type="tbl" sz="quarter" idx="10"/>
                <p:extLst>
                  <p:ext uri="{D42A27DB-BD31-4B8C-83A1-F6EECF244321}">
                    <p14:modId xmlns:p14="http://schemas.microsoft.com/office/powerpoint/2010/main" val="1670946223"/>
                  </p:ext>
                </p:extLst>
              </p:nvPr>
            </p:nvGraphicFramePr>
            <p:xfrm>
              <a:off x="457200" y="1595120"/>
              <a:ext cx="8229600" cy="3510280"/>
            </p:xfrm>
            <a:graphic>
              <a:graphicData uri="http://schemas.openxmlformats.org/drawingml/2006/table">
                <a:tbl>
                  <a:tblPr firstRow="1" bandRow="1">
                    <a:tableStyleId>{5940675A-B579-460E-94D1-54222C63F5DA}</a:tableStyleId>
                  </a:tblPr>
                  <a:tblGrid>
                    <a:gridCol w="8382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pPr algn="ctr">
                            <a:defRPr sz="1600" b="1"/>
                          </a:pPr>
                          <a:r>
                            <a:rPr dirty="0"/>
                            <a:t>Plan</a:t>
                          </a:r>
                        </a:p>
                      </a:txBody>
                      <a:tcPr/>
                    </a:tc>
                    <a:tc>
                      <a:txBody>
                        <a:bodyPr/>
                        <a:lstStyle/>
                        <a:p>
                          <a:pPr algn="ctr">
                            <a:defRPr sz="1600" b="1"/>
                          </a:pPr>
                          <a:r>
                            <a:t>Description</a:t>
                          </a:r>
                        </a:p>
                      </a:txBody>
                      <a:tcPr/>
                    </a:tc>
                    <a:tc>
                      <a:txBody>
                        <a:bodyPr/>
                        <a:lstStyle/>
                        <a:p>
                          <a:pPr algn="ctr">
                            <a:defRPr sz="1600" b="1"/>
                          </a:pPr>
                          <a:r>
                            <a:t>Price</a:t>
                          </a:r>
                        </a:p>
                      </a:txBody>
                      <a:tcPr/>
                    </a:tc>
                    <a:tc>
                      <a:txBody>
                        <a:bodyPr/>
                        <a:lstStyle/>
                        <a:p>
                          <a:pPr algn="ctr">
                            <a:defRPr sz="1600" b="1"/>
                          </a:pPr>
                          <a:r>
                            <a:rPr dirty="0"/>
                            <a:t>Probability</a:t>
                          </a:r>
                        </a:p>
                      </a:txBody>
                      <a:tcPr/>
                    </a:tc>
                    <a:extLst>
                      <a:ext uri="{0D108BD9-81ED-4DB2-BD59-A6C34878D82A}">
                        <a16:rowId xmlns:a16="http://schemas.microsoft.com/office/drawing/2014/main" val="10001"/>
                      </a:ext>
                    </a:extLst>
                  </a:tr>
                  <a:tr h="370840">
                    <a:tc>
                      <a:txBody>
                        <a:bodyPr/>
                        <a:lstStyle/>
                        <a:p>
                          <a:pPr algn="ctr">
                            <a:defRPr sz="1600"/>
                          </a:pPr>
                          <a:r>
                            <a:t>1</a:t>
                          </a:r>
                        </a:p>
                      </a:txBody>
                      <a:tcPr/>
                    </a:tc>
                    <a:tc>
                      <a:txBody>
                        <a:bodyPr/>
                        <a:lstStyle/>
                        <a:p>
                          <a:pPr algn="ctr">
                            <a:defRPr sz="1600"/>
                          </a:pPr>
                          <a:r>
                            <a:rPr sz="1600"/>
                            <a:t>19 meals per week and </a:t>
                          </a:r>
                          <a14:m>
                            <m:oMath xmlns:m="http://schemas.openxmlformats.org/officeDocument/2006/math">
                              <m:r>
                                <a:rPr sz="1600">
                                  <a:latin typeface="Cambria Math" panose="02040503050406030204" pitchFamily="18" charset="0"/>
                                </a:rPr>
                                <m:t>$</m:t>
                              </m:r>
                              <m:r>
                                <a:rPr sz="1600">
                                  <a:latin typeface="Cambria Math" panose="02040503050406030204" pitchFamily="18" charset="0"/>
                                </a:rPr>
                                <m:t>100</m:t>
                              </m:r>
                            </m:oMath>
                          </a14:m>
                          <a:r>
                            <a:rPr sz="1600"/>
                            <a:t> Plus Dollars for the fall semester</a:t>
                          </a: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m:t>
                                </m:r>
                                <m:r>
                                  <a:rPr sz="1600">
                                    <a:latin typeface="Cambria Math" panose="02040503050406030204" pitchFamily="18" charset="0"/>
                                  </a:rPr>
                                  <m:t>1245</m:t>
                                </m:r>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f>
                                  <m:fPr>
                                    <m:ctrlPr>
                                      <a:rPr sz="1600" i="1">
                                        <a:latin typeface="Cambria Math" panose="02040503050406030204" pitchFamily="18" charset="0"/>
                                      </a:rPr>
                                    </m:ctrlPr>
                                  </m:fPr>
                                  <m:num>
                                    <m:r>
                                      <a:rPr sz="1600">
                                        <a:latin typeface="Cambria Math" panose="02040503050406030204" pitchFamily="18" charset="0"/>
                                      </a:rPr>
                                      <m:t>1</m:t>
                                    </m:r>
                                  </m:num>
                                  <m:den>
                                    <m:r>
                                      <a:rPr sz="1600">
                                        <a:latin typeface="Cambria Math" panose="02040503050406030204" pitchFamily="18" charset="0"/>
                                      </a:rPr>
                                      <m:t>10</m:t>
                                    </m:r>
                                  </m:den>
                                </m:f>
                              </m:oMath>
                            </m:oMathPara>
                          </a14:m>
                          <a:endParaRPr dirty="0"/>
                        </a:p>
                      </a:txBody>
                      <a:tcPr/>
                    </a:tc>
                    <a:extLst>
                      <a:ext uri="{0D108BD9-81ED-4DB2-BD59-A6C34878D82A}">
                        <a16:rowId xmlns:a16="http://schemas.microsoft.com/office/drawing/2014/main" val="10002"/>
                      </a:ext>
                    </a:extLst>
                  </a:tr>
                  <a:tr h="370840">
                    <a:tc>
                      <a:txBody>
                        <a:bodyPr/>
                        <a:lstStyle/>
                        <a:p>
                          <a:pPr algn="ctr">
                            <a:defRPr sz="1600"/>
                          </a:pPr>
                          <a:r>
                            <a:t>2</a:t>
                          </a:r>
                        </a:p>
                      </a:txBody>
                      <a:tcPr/>
                    </a:tc>
                    <a:tc>
                      <a:txBody>
                        <a:bodyPr/>
                        <a:lstStyle/>
                        <a:p>
                          <a:pPr algn="ctr">
                            <a:defRPr sz="1600"/>
                          </a:pPr>
                          <a:r>
                            <a:rPr sz="1600"/>
                            <a:t>14 meals per week and </a:t>
                          </a:r>
                          <a14:m>
                            <m:oMath xmlns:m="http://schemas.openxmlformats.org/officeDocument/2006/math">
                              <m:r>
                                <a:rPr sz="1600">
                                  <a:latin typeface="Cambria Math" panose="02040503050406030204" pitchFamily="18" charset="0"/>
                                </a:rPr>
                                <m:t>$</m:t>
                              </m:r>
                              <m:r>
                                <a:rPr sz="1600">
                                  <a:latin typeface="Cambria Math" panose="02040503050406030204" pitchFamily="18" charset="0"/>
                                </a:rPr>
                                <m:t>250</m:t>
                              </m:r>
                            </m:oMath>
                          </a14:m>
                          <a:r>
                            <a:rPr sz="1600"/>
                            <a:t> Plus Dollars for the fall semester</a:t>
                          </a: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m:t>
                                </m:r>
                                <m:r>
                                  <a:rPr sz="1600">
                                    <a:latin typeface="Cambria Math" panose="02040503050406030204" pitchFamily="18" charset="0"/>
                                  </a:rPr>
                                  <m:t>1245</m:t>
                                </m:r>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f>
                                  <m:fPr>
                                    <m:ctrlPr>
                                      <a:rPr sz="1600" i="1">
                                        <a:latin typeface="Cambria Math" panose="02040503050406030204" pitchFamily="18" charset="0"/>
                                      </a:rPr>
                                    </m:ctrlPr>
                                  </m:fPr>
                                  <m:num>
                                    <m:r>
                                      <a:rPr sz="1600">
                                        <a:latin typeface="Cambria Math" panose="02040503050406030204" pitchFamily="18" charset="0"/>
                                      </a:rPr>
                                      <m:t>1</m:t>
                                    </m:r>
                                  </m:num>
                                  <m:den>
                                    <m:r>
                                      <a:rPr sz="1600">
                                        <a:latin typeface="Cambria Math" panose="02040503050406030204" pitchFamily="18" charset="0"/>
                                      </a:rPr>
                                      <m:t>15</m:t>
                                    </m:r>
                                  </m:den>
                                </m:f>
                              </m:oMath>
                            </m:oMathPara>
                          </a14:m>
                          <a:endParaRPr/>
                        </a:p>
                      </a:txBody>
                      <a:tcPr/>
                    </a:tc>
                    <a:extLst>
                      <a:ext uri="{0D108BD9-81ED-4DB2-BD59-A6C34878D82A}">
                        <a16:rowId xmlns:a16="http://schemas.microsoft.com/office/drawing/2014/main" val="10003"/>
                      </a:ext>
                    </a:extLst>
                  </a:tr>
                  <a:tr h="370840">
                    <a:tc>
                      <a:txBody>
                        <a:bodyPr/>
                        <a:lstStyle/>
                        <a:p>
                          <a:pPr algn="ctr">
                            <a:defRPr sz="1600"/>
                          </a:pPr>
                          <a:r>
                            <a:t>3</a:t>
                          </a:r>
                        </a:p>
                      </a:txBody>
                      <a:tcPr/>
                    </a:tc>
                    <a:tc>
                      <a:txBody>
                        <a:bodyPr/>
                        <a:lstStyle/>
                        <a:p>
                          <a:pPr algn="ctr">
                            <a:defRPr sz="1600"/>
                          </a:pPr>
                          <a:r>
                            <a:rPr sz="1600"/>
                            <a:t>10 meals per week and </a:t>
                          </a:r>
                          <a14:m>
                            <m:oMath xmlns:m="http://schemas.openxmlformats.org/officeDocument/2006/math">
                              <m:r>
                                <a:rPr sz="1600">
                                  <a:latin typeface="Cambria Math" panose="02040503050406030204" pitchFamily="18" charset="0"/>
                                </a:rPr>
                                <m:t>$</m:t>
                              </m:r>
                              <m:r>
                                <a:rPr sz="1600">
                                  <a:latin typeface="Cambria Math" panose="02040503050406030204" pitchFamily="18" charset="0"/>
                                </a:rPr>
                                <m:t>350</m:t>
                              </m:r>
                            </m:oMath>
                          </a14:m>
                          <a:r>
                            <a:rPr sz="1600"/>
                            <a:t> Plus Dollars for the fall semester</a:t>
                          </a: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m:t>
                                </m:r>
                                <m:r>
                                  <a:rPr sz="1600">
                                    <a:latin typeface="Cambria Math" panose="02040503050406030204" pitchFamily="18" charset="0"/>
                                  </a:rPr>
                                  <m:t>1245</m:t>
                                </m:r>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f>
                                  <m:fPr>
                                    <m:ctrlPr>
                                      <a:rPr sz="1600" i="1">
                                        <a:latin typeface="Cambria Math" panose="02040503050406030204" pitchFamily="18" charset="0"/>
                                      </a:rPr>
                                    </m:ctrlPr>
                                  </m:fPr>
                                  <m:num>
                                    <m:r>
                                      <a:rPr sz="1600">
                                        <a:latin typeface="Cambria Math" panose="02040503050406030204" pitchFamily="18" charset="0"/>
                                      </a:rPr>
                                      <m:t>1</m:t>
                                    </m:r>
                                  </m:num>
                                  <m:den>
                                    <m:r>
                                      <a:rPr sz="1600">
                                        <a:latin typeface="Cambria Math" panose="02040503050406030204" pitchFamily="18" charset="0"/>
                                      </a:rPr>
                                      <m:t>30</m:t>
                                    </m:r>
                                  </m:den>
                                </m:f>
                              </m:oMath>
                            </m:oMathPara>
                          </a14:m>
                          <a:endParaRPr/>
                        </a:p>
                      </a:txBody>
                      <a:tcPr/>
                    </a:tc>
                    <a:extLst>
                      <a:ext uri="{0D108BD9-81ED-4DB2-BD59-A6C34878D82A}">
                        <a16:rowId xmlns:a16="http://schemas.microsoft.com/office/drawing/2014/main" val="10004"/>
                      </a:ext>
                    </a:extLst>
                  </a:tr>
                  <a:tr h="370840">
                    <a:tc>
                      <a:txBody>
                        <a:bodyPr/>
                        <a:lstStyle/>
                        <a:p>
                          <a:pPr algn="ctr">
                            <a:defRPr sz="1600"/>
                          </a:pPr>
                          <a:r>
                            <a:t>4</a:t>
                          </a:r>
                        </a:p>
                      </a:txBody>
                      <a:tcPr/>
                    </a:tc>
                    <a:tc>
                      <a:txBody>
                        <a:bodyPr/>
                        <a:lstStyle/>
                        <a:p>
                          <a:pPr algn="ctr">
                            <a:defRPr sz="1600"/>
                          </a:pPr>
                          <a14:m>
                            <m:oMath xmlns:m="http://schemas.openxmlformats.org/officeDocument/2006/math">
                              <m:r>
                                <a:rPr sz="1600">
                                  <a:latin typeface="Cambria Math" panose="02040503050406030204" pitchFamily="18" charset="0"/>
                                </a:rPr>
                                <m:t>$</m:t>
                              </m:r>
                              <m:r>
                                <a:rPr sz="1600">
                                  <a:latin typeface="Cambria Math" panose="02040503050406030204" pitchFamily="18" charset="0"/>
                                </a:rPr>
                                <m:t>815</m:t>
                              </m:r>
                            </m:oMath>
                          </a14:m>
                          <a:r>
                            <a:rPr sz="1600"/>
                            <a:t> Plus Dollars to be used anytime during the fall semester(no meals)</a:t>
                          </a: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m:t>
                                </m:r>
                                <m:r>
                                  <a:rPr sz="1600">
                                    <a:latin typeface="Cambria Math" panose="02040503050406030204" pitchFamily="18" charset="0"/>
                                  </a:rPr>
                                  <m:t>815</m:t>
                                </m:r>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f>
                                  <m:fPr>
                                    <m:ctrlPr>
                                      <a:rPr sz="1600" i="1">
                                        <a:latin typeface="Cambria Math" panose="02040503050406030204" pitchFamily="18" charset="0"/>
                                      </a:rPr>
                                    </m:ctrlPr>
                                  </m:fPr>
                                  <m:num>
                                    <m:r>
                                      <a:rPr sz="1600">
                                        <a:latin typeface="Cambria Math" panose="02040503050406030204" pitchFamily="18" charset="0"/>
                                      </a:rPr>
                                      <m:t>1</m:t>
                                    </m:r>
                                  </m:num>
                                  <m:den>
                                    <m:r>
                                      <a:rPr sz="1600">
                                        <a:latin typeface="Cambria Math" panose="02040503050406030204" pitchFamily="18" charset="0"/>
                                      </a:rPr>
                                      <m:t>10</m:t>
                                    </m:r>
                                  </m:den>
                                </m:f>
                              </m:oMath>
                            </m:oMathPara>
                          </a14:m>
                          <a:endParaRPr/>
                        </a:p>
                      </a:txBody>
                      <a:tcPr/>
                    </a:tc>
                    <a:extLst>
                      <a:ext uri="{0D108BD9-81ED-4DB2-BD59-A6C34878D82A}">
                        <a16:rowId xmlns:a16="http://schemas.microsoft.com/office/drawing/2014/main" val="10005"/>
                      </a:ext>
                    </a:extLst>
                  </a:tr>
                  <a:tr h="370840">
                    <a:tc>
                      <a:txBody>
                        <a:bodyPr/>
                        <a:lstStyle/>
                        <a:p>
                          <a:pPr algn="ctr">
                            <a:defRPr sz="1600"/>
                          </a:pPr>
                          <a:r>
                            <a:t>5</a:t>
                          </a:r>
                        </a:p>
                      </a:txBody>
                      <a:tcPr/>
                    </a:tc>
                    <a:tc>
                      <a:txBody>
                        <a:bodyPr/>
                        <a:lstStyle/>
                        <a:p>
                          <a:pPr algn="ctr">
                            <a:defRPr sz="1600"/>
                          </a:pPr>
                          <a:r>
                            <a:rPr sz="1600"/>
                            <a:t>90 meals to be used anytime during the fall semester and </a:t>
                          </a:r>
                          <a14:m>
                            <m:oMath xmlns:m="http://schemas.openxmlformats.org/officeDocument/2006/math">
                              <m:r>
                                <a:rPr sz="1600">
                                  <a:latin typeface="Cambria Math" panose="02040503050406030204" pitchFamily="18" charset="0"/>
                                </a:rPr>
                                <m:t>$</m:t>
                              </m:r>
                              <m:r>
                                <a:rPr sz="1600">
                                  <a:latin typeface="Cambria Math" panose="02040503050406030204" pitchFamily="18" charset="0"/>
                                </a:rPr>
                                <m:t>300</m:t>
                              </m:r>
                            </m:oMath>
                          </a14:m>
                          <a:r>
                            <a:rPr sz="1600"/>
                            <a:t> Plus Dollars</a:t>
                          </a: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m:t>
                                </m:r>
                                <m:r>
                                  <a:rPr sz="1600">
                                    <a:latin typeface="Cambria Math" panose="02040503050406030204" pitchFamily="18" charset="0"/>
                                  </a:rPr>
                                  <m:t>870</m:t>
                                </m:r>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f>
                                  <m:fPr>
                                    <m:ctrlPr>
                                      <a:rPr sz="1600" i="1">
                                        <a:latin typeface="Cambria Math" panose="02040503050406030204" pitchFamily="18" charset="0"/>
                                      </a:rPr>
                                    </m:ctrlPr>
                                  </m:fPr>
                                  <m:num>
                                    <m:r>
                                      <a:rPr sz="1600">
                                        <a:latin typeface="Cambria Math" panose="02040503050406030204" pitchFamily="18" charset="0"/>
                                      </a:rPr>
                                      <m:t>1</m:t>
                                    </m:r>
                                  </m:num>
                                  <m:den>
                                    <m:r>
                                      <a:rPr sz="1600">
                                        <a:latin typeface="Cambria Math" panose="02040503050406030204" pitchFamily="18" charset="0"/>
                                      </a:rPr>
                                      <m:t>12</m:t>
                                    </m:r>
                                  </m:den>
                                </m:f>
                              </m:oMath>
                            </m:oMathPara>
                          </a14:m>
                          <a:endParaRPr dirty="0"/>
                        </a:p>
                      </a:txBody>
                      <a:tcPr/>
                    </a:tc>
                    <a:extLst>
                      <a:ext uri="{0D108BD9-81ED-4DB2-BD59-A6C34878D82A}">
                        <a16:rowId xmlns:a16="http://schemas.microsoft.com/office/drawing/2014/main" val="10006"/>
                      </a:ext>
                    </a:extLst>
                  </a:tr>
                </a:tbl>
              </a:graphicData>
            </a:graphic>
          </p:graphicFrame>
        </mc:Choice>
        <mc:Fallback xmlns="">
          <p:graphicFrame>
            <p:nvGraphicFramePr>
              <p:cNvPr id="3" name="Table Placeholder 2" descr="Plan 1 includes 19 meals per week and 100 Plus Dollars for the fall semester. The price is 1245 dollars. The probability is 1 divided by 10.&#10;Plan 2 includes 14 meals per week and 250 Plus Dollars for the fall semester. The price is 1245 dollars. The probability is 1 divided by 15.&#10;Plan 3 includes 10 meals per week and 350 Plus Dollars for the fall semester. The price is 1245 dollars. The probability is 1 divided by 30.&#10;Plan 4 includes 815 Plus Dollars to be used anytime during the fall semester with no meals. The price is 815 dollars. The probability is 1 divided by 10.&#10;Plan 5 includes 90 meals to be used anytime during the fall semester and 300 Plus Dollars. The price is 870 dollars. The probability is 1 divided by 12.&#10;"/>
              <p:cNvGraphicFramePr>
                <a:graphicFrameLocks noGrp="1"/>
              </p:cNvGraphicFramePr>
              <p:nvPr>
                <p:ph type="tbl" sz="quarter" idx="10"/>
                <p:extLst>
                  <p:ext uri="{D42A27DB-BD31-4B8C-83A1-F6EECF244321}">
                    <p14:modId xmlns:p14="http://schemas.microsoft.com/office/powerpoint/2010/main" val="1670946223"/>
                  </p:ext>
                </p:extLst>
              </p:nvPr>
            </p:nvGraphicFramePr>
            <p:xfrm>
              <a:off x="457200" y="1595120"/>
              <a:ext cx="8229600" cy="3510280"/>
            </p:xfrm>
            <a:graphic>
              <a:graphicData uri="http://schemas.openxmlformats.org/drawingml/2006/table">
                <a:tbl>
                  <a:tblPr firstRow="1" bandRow="1">
                    <a:tableStyleId>{5940675A-B579-460E-94D1-54222C63F5DA}</a:tableStyleId>
                  </a:tblPr>
                  <a:tblGrid>
                    <a:gridCol w="8382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pPr algn="ctr">
                            <a:defRPr sz="1600" b="1"/>
                          </a:pPr>
                          <a:r>
                            <a:rPr dirty="0"/>
                            <a:t>Plan</a:t>
                          </a:r>
                        </a:p>
                      </a:txBody>
                      <a:tcPr/>
                    </a:tc>
                    <a:tc>
                      <a:txBody>
                        <a:bodyPr/>
                        <a:lstStyle/>
                        <a:p>
                          <a:pPr algn="ctr">
                            <a:defRPr sz="1600" b="1"/>
                          </a:pPr>
                          <a:r>
                            <a:t>Description</a:t>
                          </a:r>
                        </a:p>
                      </a:txBody>
                      <a:tcPr/>
                    </a:tc>
                    <a:tc>
                      <a:txBody>
                        <a:bodyPr/>
                        <a:lstStyle/>
                        <a:p>
                          <a:pPr algn="ctr">
                            <a:defRPr sz="1600" b="1"/>
                          </a:pPr>
                          <a:r>
                            <a:t>Price</a:t>
                          </a:r>
                        </a:p>
                      </a:txBody>
                      <a:tcPr/>
                    </a:tc>
                    <a:tc>
                      <a:txBody>
                        <a:bodyPr/>
                        <a:lstStyle/>
                        <a:p>
                          <a:pPr algn="ctr">
                            <a:defRPr sz="1600" b="1"/>
                          </a:pPr>
                          <a:r>
                            <a:rPr dirty="0"/>
                            <a:t>Probability</a:t>
                          </a:r>
                        </a:p>
                      </a:txBody>
                      <a:tcPr/>
                    </a:tc>
                    <a:extLst>
                      <a:ext uri="{0D108BD9-81ED-4DB2-BD59-A6C34878D82A}">
                        <a16:rowId xmlns:a16="http://schemas.microsoft.com/office/drawing/2014/main" val="10001"/>
                      </a:ext>
                    </a:extLst>
                  </a:tr>
                  <a:tr h="579120">
                    <a:tc>
                      <a:txBody>
                        <a:bodyPr/>
                        <a:lstStyle/>
                        <a:p>
                          <a:pPr algn="ctr">
                            <a:defRPr sz="1600"/>
                          </a:pPr>
                          <a:r>
                            <a:t>1</a:t>
                          </a:r>
                        </a:p>
                      </a:txBody>
                      <a:tcPr/>
                    </a:tc>
                    <a:tc>
                      <a:txBody>
                        <a:bodyPr/>
                        <a:lstStyle/>
                        <a:p>
                          <a:endParaRPr lang="en-US"/>
                        </a:p>
                      </a:txBody>
                      <a:tcPr>
                        <a:blipFill>
                          <a:blip r:embed="rId2"/>
                          <a:stretch>
                            <a:fillRect l="-26071" t="-66316" r="-126257" b="-455789"/>
                          </a:stretch>
                        </a:blipFill>
                      </a:tcPr>
                    </a:tc>
                    <a:tc>
                      <a:txBody>
                        <a:bodyPr/>
                        <a:lstStyle/>
                        <a:p>
                          <a:endParaRPr lang="en-US"/>
                        </a:p>
                      </a:txBody>
                      <a:tcPr>
                        <a:blipFill>
                          <a:blip r:embed="rId2"/>
                          <a:stretch>
                            <a:fillRect l="-200296" t="-66316" r="-100592" b="-455789"/>
                          </a:stretch>
                        </a:blipFill>
                      </a:tcPr>
                    </a:tc>
                    <a:tc>
                      <a:txBody>
                        <a:bodyPr/>
                        <a:lstStyle/>
                        <a:p>
                          <a:endParaRPr lang="en-US"/>
                        </a:p>
                      </a:txBody>
                      <a:tcPr>
                        <a:blipFill>
                          <a:blip r:embed="rId2"/>
                          <a:stretch>
                            <a:fillRect l="-301187" t="-66316" r="-890" b="-455789"/>
                          </a:stretch>
                        </a:blipFill>
                      </a:tcPr>
                    </a:tc>
                    <a:extLst>
                      <a:ext uri="{0D108BD9-81ED-4DB2-BD59-A6C34878D82A}">
                        <a16:rowId xmlns:a16="http://schemas.microsoft.com/office/drawing/2014/main" val="10002"/>
                      </a:ext>
                    </a:extLst>
                  </a:tr>
                  <a:tr h="579120">
                    <a:tc>
                      <a:txBody>
                        <a:bodyPr/>
                        <a:lstStyle/>
                        <a:p>
                          <a:pPr algn="ctr">
                            <a:defRPr sz="1600"/>
                          </a:pPr>
                          <a:r>
                            <a:t>2</a:t>
                          </a:r>
                        </a:p>
                      </a:txBody>
                      <a:tcPr/>
                    </a:tc>
                    <a:tc>
                      <a:txBody>
                        <a:bodyPr/>
                        <a:lstStyle/>
                        <a:p>
                          <a:endParaRPr lang="en-US"/>
                        </a:p>
                      </a:txBody>
                      <a:tcPr>
                        <a:blipFill>
                          <a:blip r:embed="rId2"/>
                          <a:stretch>
                            <a:fillRect l="-26071" t="-166316" r="-126257" b="-355789"/>
                          </a:stretch>
                        </a:blipFill>
                      </a:tcPr>
                    </a:tc>
                    <a:tc>
                      <a:txBody>
                        <a:bodyPr/>
                        <a:lstStyle/>
                        <a:p>
                          <a:endParaRPr lang="en-US"/>
                        </a:p>
                      </a:txBody>
                      <a:tcPr>
                        <a:blipFill>
                          <a:blip r:embed="rId2"/>
                          <a:stretch>
                            <a:fillRect l="-200296" t="-166316" r="-100592" b="-355789"/>
                          </a:stretch>
                        </a:blipFill>
                      </a:tcPr>
                    </a:tc>
                    <a:tc>
                      <a:txBody>
                        <a:bodyPr/>
                        <a:lstStyle/>
                        <a:p>
                          <a:endParaRPr lang="en-US"/>
                        </a:p>
                      </a:txBody>
                      <a:tcPr>
                        <a:blipFill>
                          <a:blip r:embed="rId2"/>
                          <a:stretch>
                            <a:fillRect l="-301187" t="-166316" r="-890" b="-355789"/>
                          </a:stretch>
                        </a:blipFill>
                      </a:tcPr>
                    </a:tc>
                    <a:extLst>
                      <a:ext uri="{0D108BD9-81ED-4DB2-BD59-A6C34878D82A}">
                        <a16:rowId xmlns:a16="http://schemas.microsoft.com/office/drawing/2014/main" val="10003"/>
                      </a:ext>
                    </a:extLst>
                  </a:tr>
                  <a:tr h="579120">
                    <a:tc>
                      <a:txBody>
                        <a:bodyPr/>
                        <a:lstStyle/>
                        <a:p>
                          <a:pPr algn="ctr">
                            <a:defRPr sz="1600"/>
                          </a:pPr>
                          <a:r>
                            <a:t>3</a:t>
                          </a:r>
                        </a:p>
                      </a:txBody>
                      <a:tcPr/>
                    </a:tc>
                    <a:tc>
                      <a:txBody>
                        <a:bodyPr/>
                        <a:lstStyle/>
                        <a:p>
                          <a:endParaRPr lang="en-US"/>
                        </a:p>
                      </a:txBody>
                      <a:tcPr>
                        <a:blipFill>
                          <a:blip r:embed="rId2"/>
                          <a:stretch>
                            <a:fillRect l="-26071" t="-263542" r="-126257" b="-252083"/>
                          </a:stretch>
                        </a:blipFill>
                      </a:tcPr>
                    </a:tc>
                    <a:tc>
                      <a:txBody>
                        <a:bodyPr/>
                        <a:lstStyle/>
                        <a:p>
                          <a:endParaRPr lang="en-US"/>
                        </a:p>
                      </a:txBody>
                      <a:tcPr>
                        <a:blipFill>
                          <a:blip r:embed="rId2"/>
                          <a:stretch>
                            <a:fillRect l="-200296" t="-263542" r="-100592" b="-252083"/>
                          </a:stretch>
                        </a:blipFill>
                      </a:tcPr>
                    </a:tc>
                    <a:tc>
                      <a:txBody>
                        <a:bodyPr/>
                        <a:lstStyle/>
                        <a:p>
                          <a:endParaRPr lang="en-US"/>
                        </a:p>
                      </a:txBody>
                      <a:tcPr>
                        <a:blipFill>
                          <a:blip r:embed="rId2"/>
                          <a:stretch>
                            <a:fillRect l="-301187" t="-263542" r="-890" b="-252083"/>
                          </a:stretch>
                        </a:blipFill>
                      </a:tcPr>
                    </a:tc>
                    <a:extLst>
                      <a:ext uri="{0D108BD9-81ED-4DB2-BD59-A6C34878D82A}">
                        <a16:rowId xmlns:a16="http://schemas.microsoft.com/office/drawing/2014/main" val="10004"/>
                      </a:ext>
                    </a:extLst>
                  </a:tr>
                  <a:tr h="579120">
                    <a:tc>
                      <a:txBody>
                        <a:bodyPr/>
                        <a:lstStyle/>
                        <a:p>
                          <a:pPr algn="ctr">
                            <a:defRPr sz="1600"/>
                          </a:pPr>
                          <a:r>
                            <a:t>4</a:t>
                          </a:r>
                        </a:p>
                      </a:txBody>
                      <a:tcPr/>
                    </a:tc>
                    <a:tc>
                      <a:txBody>
                        <a:bodyPr/>
                        <a:lstStyle/>
                        <a:p>
                          <a:endParaRPr lang="en-US"/>
                        </a:p>
                      </a:txBody>
                      <a:tcPr>
                        <a:blipFill>
                          <a:blip r:embed="rId2"/>
                          <a:stretch>
                            <a:fillRect l="-26071" t="-367368" r="-126257" b="-154737"/>
                          </a:stretch>
                        </a:blipFill>
                      </a:tcPr>
                    </a:tc>
                    <a:tc>
                      <a:txBody>
                        <a:bodyPr/>
                        <a:lstStyle/>
                        <a:p>
                          <a:endParaRPr lang="en-US"/>
                        </a:p>
                      </a:txBody>
                      <a:tcPr>
                        <a:blipFill>
                          <a:blip r:embed="rId2"/>
                          <a:stretch>
                            <a:fillRect l="-200296" t="-367368" r="-100592" b="-154737"/>
                          </a:stretch>
                        </a:blipFill>
                      </a:tcPr>
                    </a:tc>
                    <a:tc>
                      <a:txBody>
                        <a:bodyPr/>
                        <a:lstStyle/>
                        <a:p>
                          <a:endParaRPr lang="en-US"/>
                        </a:p>
                      </a:txBody>
                      <a:tcPr>
                        <a:blipFill>
                          <a:blip r:embed="rId2"/>
                          <a:stretch>
                            <a:fillRect l="-301187" t="-367368" r="-890" b="-154737"/>
                          </a:stretch>
                        </a:blipFill>
                      </a:tcPr>
                    </a:tc>
                    <a:extLst>
                      <a:ext uri="{0D108BD9-81ED-4DB2-BD59-A6C34878D82A}">
                        <a16:rowId xmlns:a16="http://schemas.microsoft.com/office/drawing/2014/main" val="10005"/>
                      </a:ext>
                    </a:extLst>
                  </a:tr>
                  <a:tr h="822960">
                    <a:tc>
                      <a:txBody>
                        <a:bodyPr/>
                        <a:lstStyle/>
                        <a:p>
                          <a:pPr algn="ctr">
                            <a:defRPr sz="1600"/>
                          </a:pPr>
                          <a:r>
                            <a:t>5</a:t>
                          </a:r>
                        </a:p>
                      </a:txBody>
                      <a:tcPr/>
                    </a:tc>
                    <a:tc>
                      <a:txBody>
                        <a:bodyPr/>
                        <a:lstStyle/>
                        <a:p>
                          <a:endParaRPr lang="en-US"/>
                        </a:p>
                      </a:txBody>
                      <a:tcPr>
                        <a:blipFill>
                          <a:blip r:embed="rId2"/>
                          <a:stretch>
                            <a:fillRect l="-26071" t="-328889" r="-126257" b="-8889"/>
                          </a:stretch>
                        </a:blipFill>
                      </a:tcPr>
                    </a:tc>
                    <a:tc>
                      <a:txBody>
                        <a:bodyPr/>
                        <a:lstStyle/>
                        <a:p>
                          <a:endParaRPr lang="en-US"/>
                        </a:p>
                      </a:txBody>
                      <a:tcPr>
                        <a:blipFill>
                          <a:blip r:embed="rId2"/>
                          <a:stretch>
                            <a:fillRect l="-200296" t="-328889" r="-100592" b="-8889"/>
                          </a:stretch>
                        </a:blipFill>
                      </a:tcPr>
                    </a:tc>
                    <a:tc>
                      <a:txBody>
                        <a:bodyPr/>
                        <a:lstStyle/>
                        <a:p>
                          <a:endParaRPr lang="en-US"/>
                        </a:p>
                      </a:txBody>
                      <a:tcPr>
                        <a:blipFill>
                          <a:blip r:embed="rId2"/>
                          <a:stretch>
                            <a:fillRect l="-301187" t="-328889" r="-890" b="-8889"/>
                          </a:stretch>
                        </a:blipFill>
                      </a:tcPr>
                    </a:tc>
                    <a:extLst>
                      <a:ext uri="{0D108BD9-81ED-4DB2-BD59-A6C34878D82A}">
                        <a16:rowId xmlns:a16="http://schemas.microsoft.com/office/drawing/2014/main" val="10006"/>
                      </a:ext>
                    </a:extLst>
                  </a:tr>
                </a:tbl>
              </a:graphicData>
            </a:graphic>
          </p:graphicFrame>
        </mc:Fallback>
      </mc:AlternateContent>
      <p:sp>
        <p:nvSpPr>
          <p:cNvPr id="4" name="TextBox 3">
            <a:extLst>
              <a:ext uri="{FF2B5EF4-FFF2-40B4-BE49-F238E27FC236}">
                <a16:creationId xmlns:a16="http://schemas.microsoft.com/office/drawing/2014/main" id="{6F3AC4BB-5AFD-45D7-A4E8-8285052D77D4}"/>
              </a:ext>
            </a:extLst>
          </p:cNvPr>
          <p:cNvSpPr txBox="1"/>
          <p:nvPr/>
        </p:nvSpPr>
        <p:spPr>
          <a:xfrm>
            <a:off x="914400" y="5227021"/>
            <a:ext cx="8001000" cy="646331"/>
          </a:xfrm>
          <a:prstGeom prst="rect">
            <a:avLst/>
          </a:prstGeom>
          <a:noFill/>
        </p:spPr>
        <p:txBody>
          <a:bodyPr wrap="square" rtlCol="0">
            <a:spAutoFit/>
          </a:bodyPr>
          <a:lstStyle/>
          <a:p>
            <a:r>
              <a:rPr lang="en-US" b="1" dirty="0"/>
              <a:t>Note:</a:t>
            </a:r>
            <a:r>
              <a:rPr lang="en-US" dirty="0"/>
              <a:t> </a:t>
            </a:r>
            <a:r>
              <a:rPr lang="en-US" b="0" dirty="0"/>
              <a:t>Students have the option of choosing to not buy a meal plan.</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Calculating Expected Value</a:t>
            </a:r>
            <a:r>
              <a:rPr lang="en-US" dirty="0"/>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000" b="1" dirty="0"/>
                  <a:t>Solution</a:t>
                </a:r>
              </a:p>
              <a:p>
                <a:pPr marL="538163" indent="-538163" algn="just">
                  <a:defRPr sz="2800"/>
                </a:pPr>
                <a:r>
                  <a:rPr lang="en-US" sz="2000" dirty="0"/>
                  <a:t>a.</a:t>
                </a:r>
                <a:r>
                  <a:rPr sz="2000" dirty="0"/>
                  <a:t>​</a:t>
                </a:r>
                <a:r>
                  <a:rPr lang="en-US" sz="2000" dirty="0"/>
                  <a:t>	</a:t>
                </a:r>
                <a:r>
                  <a:rPr sz="2000" dirty="0"/>
                  <a:t>The question is asking us to find the average amount that students spend on meal plans during the fall semester; that is, the expected value of the price for a meal plan. To find the expected value, we need to multiply each meal plan price by the probability of a student purchasing that meal plan and then add these products together.</a:t>
                </a:r>
                <a:endParaRPr lang="en-US" sz="2000" dirty="0"/>
              </a:p>
              <a:p>
                <a:pPr marL="457200" lvl="1" indent="0" algn="just">
                  <a:buNone/>
                  <a:defRPr sz="2800"/>
                </a:pPr>
                <a:r>
                  <a:rPr lang="en-US" sz="2000" dirty="0"/>
                  <a:t>We also need to take into consideration the note at the bottom of Table 4 that says that students may choose not to buy a meal plan. This option must also be included in the calculation even though students who choose this option spend </a:t>
                </a:r>
                <a14:m>
                  <m:oMath xmlns:m="http://schemas.openxmlformats.org/officeDocument/2006/math">
                    <m:r>
                      <a:rPr lang="en-US" sz="2000">
                        <a:latin typeface="Cambria Math" panose="02040503050406030204" pitchFamily="18" charset="0"/>
                      </a:rPr>
                      <m:t>$0</m:t>
                    </m:r>
                  </m:oMath>
                </a14:m>
                <a:r>
                  <a:rPr lang="en-US" sz="2000" dirty="0"/>
                  <a:t> on a meal plan. The probability that a student will choose no meal plan at all can be found by knowing that the probabilities in the sample space must add up to </a:t>
                </a:r>
                <a:r>
                  <a:rPr lang="en-US" sz="2000" dirty="0">
                    <a:latin typeface="Cambria Math"/>
                  </a:rPr>
                  <a:t>1</a:t>
                </a:r>
                <a:r>
                  <a:rPr lang="en-US" sz="2000" dirty="0"/>
                  <a:t>. Using subtraction, we can find the unknown probability as follows.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736" r="-741"/>
                </a:stretch>
              </a:blipFill>
            </p:spPr>
            <p:txBody>
              <a:bodyPr/>
              <a:lstStyle/>
              <a:p>
                <a:r>
                  <a:rPr lang="en-IN">
                    <a:noFill/>
                  </a:rPr>
                  <a:t> </a:t>
                </a:r>
              </a:p>
            </p:txBody>
          </p:sp>
        </mc:Fallback>
      </mc:AlternateContent>
      <p:pic>
        <p:nvPicPr>
          <p:cNvPr id="6" name="Picture 5" descr="Capital P of open parenthesis no meal plan close parenthesis equals 1 minus open parenthesis 1 divided by 10 plus 1 divided by 15 plus 1 divided by 30 plus 1 divided by 10 plus 1 divided by 12 close parenthesis equals 37 divided by 60.">
            <a:extLst>
              <a:ext uri="{FF2B5EF4-FFF2-40B4-BE49-F238E27FC236}">
                <a16:creationId xmlns:a16="http://schemas.microsoft.com/office/drawing/2014/main" id="{A1FFA98A-2567-BCDE-2943-7F3366C84A43}"/>
              </a:ext>
            </a:extLst>
          </p:cNvPr>
          <p:cNvPicPr>
            <a:picLocks noChangeAspect="1"/>
          </p:cNvPicPr>
          <p:nvPr/>
        </p:nvPicPr>
        <p:blipFill>
          <a:blip r:embed="rId3"/>
          <a:stretch>
            <a:fillRect/>
          </a:stretch>
        </p:blipFill>
        <p:spPr>
          <a:xfrm>
            <a:off x="1676400" y="5257800"/>
            <a:ext cx="5293564" cy="684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Calculating Expected Value</a:t>
            </a:r>
            <a:r>
              <a:rPr lang="en-US" dirty="0"/>
              <a:t>—Slide 4</a:t>
            </a:r>
            <a:endParaRPr dirty="0"/>
          </a:p>
        </p:txBody>
      </p:sp>
      <p:sp>
        <p:nvSpPr>
          <p:cNvPr id="3" name="Text Placeholder 2"/>
          <p:cNvSpPr>
            <a:spLocks noGrp="1"/>
          </p:cNvSpPr>
          <p:nvPr>
            <p:ph type="body" sz="quarter" idx="10"/>
          </p:nvPr>
        </p:nvSpPr>
        <p:spPr/>
        <p:txBody>
          <a:bodyPr>
            <a:normAutofit/>
          </a:bodyPr>
          <a:lstStyle/>
          <a:p>
            <a:pPr marL="457200" lvl="1" indent="0" algn="just">
              <a:buNone/>
            </a:pPr>
            <a:r>
              <a:rPr lang="en-US" sz="2200" dirty="0"/>
              <a:t>​</a:t>
            </a:r>
            <a:r>
              <a:rPr lang="en-US" sz="2000" dirty="0"/>
              <a:t>Now that we know the probabilities for all possible amounts a student can spend on meal plans, we can calculate the amount we should expect one student to spend on average on a meal plan.</a:t>
            </a:r>
          </a:p>
          <a:p>
            <a:pPr marL="914400" lvl="2" indent="0">
              <a:buNone/>
              <a:defRPr b="1"/>
            </a:pPr>
            <a:r>
              <a:rPr lang="en-US" sz="2000" dirty="0"/>
              <a:t>By Hand</a:t>
            </a:r>
          </a:p>
          <a:p>
            <a:pPr marL="914400" lvl="2" indent="0" algn="just">
              <a:buNone/>
            </a:pPr>
            <a:r>
              <a:rPr lang="en-US" sz="2000" dirty="0"/>
              <a:t>Substituting these values into the expected value formula, we have the following equation.</a:t>
            </a:r>
          </a:p>
          <a:p>
            <a:pPr marL="914400" lvl="2" indent="0">
              <a:buNone/>
            </a:pPr>
            <a:endParaRPr lang="en-US" sz="2000" dirty="0"/>
          </a:p>
          <a:p>
            <a:r>
              <a:rPr lang="ar-AE" dirty="0"/>
              <a:t>​</a:t>
            </a:r>
            <a:endParaRPr dirty="0"/>
          </a:p>
        </p:txBody>
      </p:sp>
      <p:pic>
        <p:nvPicPr>
          <p:cNvPr id="6" name="Picture 5" descr="Capital E of open parenthesis meal plan cost close parenthesis equals 1 divided by 10 multiplied by 1245 dollars plus 1 divided by 15 multiplied by 1245 dollars plus 1 divided by 30 multiplied by 1245 dollars plus 1 divided by 10 multiplied by 815 dollars plus 1 divided by 12 multiplied by 870 dollars plus 37 divided by 60 multiplied by 0 dollars.&#10;This equals 124 point 50 dollars plus 83 dollars plus 41 point 50 dollars plus 81 point 50 dollars plus 72 point 50 dollars plus 0 dollars.&#10;Which equals 403 dollars.&#10;">
            <a:extLst>
              <a:ext uri="{FF2B5EF4-FFF2-40B4-BE49-F238E27FC236}">
                <a16:creationId xmlns:a16="http://schemas.microsoft.com/office/drawing/2014/main" id="{2A8CAED7-25B3-785B-BA12-9337448C96AC}"/>
              </a:ext>
            </a:extLst>
          </p:cNvPr>
          <p:cNvPicPr>
            <a:picLocks noChangeAspect="1"/>
          </p:cNvPicPr>
          <p:nvPr/>
        </p:nvPicPr>
        <p:blipFill>
          <a:blip r:embed="rId2"/>
          <a:stretch>
            <a:fillRect/>
          </a:stretch>
        </p:blipFill>
        <p:spPr>
          <a:xfrm>
            <a:off x="1066800" y="3200400"/>
            <a:ext cx="7469267" cy="2124000"/>
          </a:xfrm>
          <a:prstGeom prst="rect">
            <a:avLst/>
          </a:prstGeom>
        </p:spPr>
      </p:pic>
    </p:spTree>
    <p:extLst>
      <p:ext uri="{BB962C8B-B14F-4D97-AF65-F5344CB8AC3E}">
        <p14:creationId xmlns:p14="http://schemas.microsoft.com/office/powerpoint/2010/main" val="2805862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Calculating Expected Value</a:t>
            </a:r>
            <a:r>
              <a:rPr lang="en-US" dirty="0"/>
              <a:t>—Slide 5</a:t>
            </a:r>
            <a:endParaRPr dirty="0"/>
          </a:p>
        </p:txBody>
      </p:sp>
      <p:sp>
        <p:nvSpPr>
          <p:cNvPr id="3" name="Text Placeholder 2"/>
          <p:cNvSpPr>
            <a:spLocks noGrp="1"/>
          </p:cNvSpPr>
          <p:nvPr>
            <p:ph type="body" sz="quarter" idx="10"/>
          </p:nvPr>
        </p:nvSpPr>
        <p:spPr>
          <a:xfrm>
            <a:off x="457200" y="973123"/>
            <a:ext cx="8229600" cy="4967067"/>
          </a:xfrm>
        </p:spPr>
        <p:txBody>
          <a:bodyPr>
            <a:normAutofit/>
          </a:bodyPr>
          <a:lstStyle/>
          <a:p>
            <a:pPr>
              <a:defRPr b="1"/>
            </a:pPr>
            <a:r>
              <a:rPr sz="2000" dirty="0"/>
              <a:t>TI-83/84 Plus</a:t>
            </a:r>
          </a:p>
          <a:p>
            <a:pPr algn="just">
              <a:defRPr sz="2800"/>
            </a:pPr>
            <a:r>
              <a:rPr sz="2000" dirty="0"/>
              <a:t>We can again use the calculator's built-in functions to find the expected value. Press </a:t>
            </a:r>
            <a:r>
              <a:rPr sz="2000" b="1" dirty="0"/>
              <a:t>stat</a:t>
            </a:r>
            <a:r>
              <a:rPr sz="2000" dirty="0"/>
              <a:t> and EDIT to access lists. Enter the price of each meal plan in L1 and the probabilities in L2. (Notice that the fractions entered in L2 are converted to decimal form.) Press </a:t>
            </a:r>
            <a:r>
              <a:rPr sz="2000" b="1" dirty="0"/>
              <a:t>stat</a:t>
            </a:r>
            <a:r>
              <a:rPr sz="2000" dirty="0"/>
              <a:t> again and highlight CALC. Select 1-Var Stats. Use L1 for List and L2 for </a:t>
            </a:r>
            <a:r>
              <a:rPr sz="2000" dirty="0" err="1"/>
              <a:t>FreqList</a:t>
            </a:r>
            <a:r>
              <a:rPr sz="2000" dirty="0"/>
              <a:t>. Move the cursor down to highlight Calculate and press </a:t>
            </a:r>
            <a:r>
              <a:rPr sz="2000" b="1" dirty="0"/>
              <a:t>enter</a:t>
            </a:r>
            <a:r>
              <a:rPr lang="en-US" sz="2000" dirty="0"/>
              <a:t> </a:t>
            </a:r>
            <a:r>
              <a:rPr lang="en-US" sz="800" dirty="0"/>
              <a:t> </a:t>
            </a:r>
            <a:r>
              <a:rPr sz="2000" dirty="0"/>
              <a:t>. The first number listed, </a:t>
            </a:r>
            <a:r>
              <a:rPr lang="en-US" sz="2000" dirty="0"/>
              <a:t>	</a:t>
            </a:r>
            <a:endParaRPr sz="2000" dirty="0"/>
          </a:p>
        </p:txBody>
      </p:sp>
      <p:pic>
        <p:nvPicPr>
          <p:cNvPr id="8" name="Picture 7" descr="x bar">
            <a:extLst>
              <a:ext uri="{FF2B5EF4-FFF2-40B4-BE49-F238E27FC236}">
                <a16:creationId xmlns:a16="http://schemas.microsoft.com/office/drawing/2014/main" id="{4A07D5A8-54C5-967D-4F88-48F6DB0290A9}"/>
              </a:ext>
            </a:extLst>
          </p:cNvPr>
          <p:cNvPicPr>
            <a:picLocks noChangeAspect="1"/>
          </p:cNvPicPr>
          <p:nvPr/>
        </p:nvPicPr>
        <p:blipFill>
          <a:blip r:embed="rId2"/>
          <a:stretch>
            <a:fillRect/>
          </a:stretch>
        </p:blipFill>
        <p:spPr>
          <a:xfrm>
            <a:off x="4825628" y="2950374"/>
            <a:ext cx="279772" cy="288000"/>
          </a:xfrm>
          <a:prstGeom prst="rect">
            <a:avLst/>
          </a:prstGeom>
        </p:spPr>
      </p:pic>
      <p:sp>
        <p:nvSpPr>
          <p:cNvPr id="10" name="TextBox 9">
            <a:extLst>
              <a:ext uri="{FF2B5EF4-FFF2-40B4-BE49-F238E27FC236}">
                <a16:creationId xmlns:a16="http://schemas.microsoft.com/office/drawing/2014/main" id="{AC599BC0-04FB-4A79-5740-C6D907AA005B}"/>
              </a:ext>
            </a:extLst>
          </p:cNvPr>
          <p:cNvSpPr txBox="1"/>
          <p:nvPr/>
        </p:nvSpPr>
        <p:spPr>
          <a:xfrm>
            <a:off x="457200" y="3134933"/>
            <a:ext cx="4572000" cy="400110"/>
          </a:xfrm>
          <a:prstGeom prst="rect">
            <a:avLst/>
          </a:prstGeom>
          <a:noFill/>
        </p:spPr>
        <p:txBody>
          <a:bodyPr wrap="square">
            <a:spAutoFit/>
          </a:bodyPr>
          <a:lstStyle/>
          <a:p>
            <a:r>
              <a:rPr lang="en-US" sz="2000" dirty="0"/>
              <a:t>is the expected value and is given as </a:t>
            </a:r>
            <a:r>
              <a:rPr lang="en-US" sz="2000" b="1" dirty="0"/>
              <a:t>403</a:t>
            </a:r>
            <a:r>
              <a:rPr lang="en-US" sz="2000" dirty="0"/>
              <a:t>.</a:t>
            </a:r>
            <a:endParaRPr lang="en-IN" sz="2000" dirty="0"/>
          </a:p>
        </p:txBody>
      </p:sp>
      <p:pic>
        <p:nvPicPr>
          <p:cNvPr id="5" name="Picture 4" descr="The list menu of a graphing calculator shows the meal prices in L1 and the probabilities in L2">
            <a:extLst>
              <a:ext uri="{FF2B5EF4-FFF2-40B4-BE49-F238E27FC236}">
                <a16:creationId xmlns:a16="http://schemas.microsoft.com/office/drawing/2014/main" id="{52E50642-D934-4A5B-9718-222E6AA1ED7A}"/>
              </a:ext>
            </a:extLst>
          </p:cNvPr>
          <p:cNvPicPr>
            <a:picLocks noChangeAspect="1"/>
          </p:cNvPicPr>
          <p:nvPr/>
        </p:nvPicPr>
        <p:blipFill>
          <a:blip r:embed="rId3"/>
          <a:srcRect b="8519"/>
          <a:stretch>
            <a:fillRect/>
          </a:stretch>
        </p:blipFill>
        <p:spPr>
          <a:xfrm>
            <a:off x="914400" y="3621742"/>
            <a:ext cx="2600571" cy="2018947"/>
          </a:xfrm>
          <a:prstGeom prst="rect">
            <a:avLst/>
          </a:prstGeom>
        </p:spPr>
      </p:pic>
      <p:sp>
        <p:nvSpPr>
          <p:cNvPr id="11" name="TextBox 10">
            <a:extLst>
              <a:ext uri="{FF2B5EF4-FFF2-40B4-BE49-F238E27FC236}">
                <a16:creationId xmlns:a16="http://schemas.microsoft.com/office/drawing/2014/main" id="{4A5F3516-AE33-6C19-78E6-9F416AB0B391}"/>
              </a:ext>
            </a:extLst>
          </p:cNvPr>
          <p:cNvSpPr txBox="1"/>
          <p:nvPr/>
        </p:nvSpPr>
        <p:spPr>
          <a:xfrm>
            <a:off x="1067784" y="5582372"/>
            <a:ext cx="2293801" cy="400110"/>
          </a:xfrm>
          <a:prstGeom prst="rect">
            <a:avLst/>
          </a:prstGeom>
          <a:noFill/>
        </p:spPr>
        <p:txBody>
          <a:bodyPr wrap="square">
            <a:spAutoFit/>
          </a:bodyPr>
          <a:lstStyle/>
          <a:p>
            <a:pPr algn="ctr"/>
            <a:r>
              <a:rPr lang="en-IN" sz="2000" dirty="0"/>
              <a:t>Figure 7</a:t>
            </a:r>
          </a:p>
        </p:txBody>
      </p:sp>
      <p:pic>
        <p:nvPicPr>
          <p:cNvPr id="7" name="Picture 6" descr="A calculator screenshot showing the results of the 1-Var Stats function. The first value returned is x bar equals 403. The second value returned is sigma x equals 403. The third value returned is sigma x squared equals 439502 point 5.  The fourth value returned is Sx equals (No value). The fifth value returned is sigma x equals 526.3967135. The sixth value returned is n equals 1. The seventh value returned is minx equals 0. The eighth value returned is Q1 equals 0. There is a dropdown arrow by the final line.">
            <a:extLst>
              <a:ext uri="{FF2B5EF4-FFF2-40B4-BE49-F238E27FC236}">
                <a16:creationId xmlns:a16="http://schemas.microsoft.com/office/drawing/2014/main" id="{293FAE1E-9C77-4296-8321-B3103AA66782}"/>
              </a:ext>
            </a:extLst>
          </p:cNvPr>
          <p:cNvPicPr>
            <a:picLocks noChangeAspect="1"/>
          </p:cNvPicPr>
          <p:nvPr/>
        </p:nvPicPr>
        <p:blipFill>
          <a:blip r:embed="rId4"/>
          <a:srcRect b="11152"/>
          <a:stretch>
            <a:fillRect/>
          </a:stretch>
        </p:blipFill>
        <p:spPr>
          <a:xfrm>
            <a:off x="4515151" y="3619627"/>
            <a:ext cx="2600571" cy="1962745"/>
          </a:xfrm>
          <a:prstGeom prst="rect">
            <a:avLst/>
          </a:prstGeom>
        </p:spPr>
      </p:pic>
      <p:sp>
        <p:nvSpPr>
          <p:cNvPr id="13" name="TextBox 12">
            <a:extLst>
              <a:ext uri="{FF2B5EF4-FFF2-40B4-BE49-F238E27FC236}">
                <a16:creationId xmlns:a16="http://schemas.microsoft.com/office/drawing/2014/main" id="{3A5BBB3A-5C78-35DD-4839-F2C1D1C4F982}"/>
              </a:ext>
            </a:extLst>
          </p:cNvPr>
          <p:cNvSpPr txBox="1"/>
          <p:nvPr/>
        </p:nvSpPr>
        <p:spPr>
          <a:xfrm>
            <a:off x="4799509" y="5540080"/>
            <a:ext cx="2293801" cy="400110"/>
          </a:xfrm>
          <a:prstGeom prst="rect">
            <a:avLst/>
          </a:prstGeom>
          <a:noFill/>
        </p:spPr>
        <p:txBody>
          <a:bodyPr wrap="square">
            <a:spAutoFit/>
          </a:bodyPr>
          <a:lstStyle/>
          <a:p>
            <a:pPr algn="ctr"/>
            <a:r>
              <a:rPr lang="en-IN" sz="2000" dirty="0"/>
              <a:t>Figure 8</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Calculating Expected Value</a:t>
            </a:r>
            <a:r>
              <a:rPr lang="en-US" dirty="0"/>
              <a:t>—Slide 6</a:t>
            </a:r>
            <a:endParaRPr dirty="0"/>
          </a:p>
        </p:txBody>
      </p:sp>
      <p:sp>
        <p:nvSpPr>
          <p:cNvPr id="3" name="Text Placeholder 2"/>
          <p:cNvSpPr>
            <a:spLocks noGrp="1"/>
          </p:cNvSpPr>
          <p:nvPr>
            <p:ph type="body" sz="quarter" idx="10"/>
          </p:nvPr>
        </p:nvSpPr>
        <p:spPr/>
        <p:txBody>
          <a:bodyPr>
            <a:normAutofit/>
          </a:bodyPr>
          <a:lstStyle/>
          <a:p>
            <a:pPr>
              <a:defRPr b="1"/>
            </a:pPr>
            <a:r>
              <a:rPr dirty="0"/>
              <a:t>​</a:t>
            </a:r>
            <a:r>
              <a:rPr sz="2000" dirty="0"/>
              <a:t>Microsoft Excel</a:t>
            </a:r>
          </a:p>
          <a:p>
            <a:pPr algn="just"/>
            <a:r>
              <a:rPr sz="2000" dirty="0"/>
              <a:t>We can also use Excel to calculate the expected value. For clarity, we'll begin by labeling columns "Price, x", "Probability P(x)", and "x*P(x)" in A1 through C1, respectively. Enter the price of each plan into column A and the probability that each plan will be chosen into column B. (Notice that the fractions entered in column B are converted to decimal form.) In cell C2, type the formula for the product of the first row, "=A2*B2" and press Enter. The value in C2 will appear as </a:t>
            </a:r>
            <a:r>
              <a:rPr sz="2000" dirty="0">
                <a:latin typeface="Cambria Math"/>
              </a:rPr>
              <a:t>124.5</a:t>
            </a:r>
            <a:r>
              <a:rPr sz="2000" dirty="0"/>
              <a:t>. To copy this formula down column C, drag the lower right-hand corner of the cell down the column. The row references will update in the formula and the values </a:t>
            </a:r>
            <a:r>
              <a:rPr sz="2000" dirty="0">
                <a:latin typeface="Cambria Math"/>
              </a:rPr>
              <a:t>83</a:t>
            </a:r>
            <a:r>
              <a:rPr sz="2000" dirty="0"/>
              <a:t>, </a:t>
            </a:r>
            <a:r>
              <a:rPr sz="2000" dirty="0">
                <a:latin typeface="Cambria Math"/>
              </a:rPr>
              <a:t>41.5</a:t>
            </a:r>
            <a:r>
              <a:rPr sz="2000" dirty="0"/>
              <a:t>, </a:t>
            </a:r>
            <a:r>
              <a:rPr sz="2000" dirty="0">
                <a:latin typeface="Cambria Math"/>
              </a:rPr>
              <a:t>81.5</a:t>
            </a:r>
            <a:r>
              <a:rPr sz="2000" dirty="0"/>
              <a:t>, </a:t>
            </a:r>
            <a:r>
              <a:rPr sz="2000" dirty="0">
                <a:latin typeface="Cambria Math"/>
              </a:rPr>
              <a:t>72.5</a:t>
            </a:r>
            <a:r>
              <a:rPr sz="2000" dirty="0"/>
              <a:t>, and </a:t>
            </a:r>
            <a:r>
              <a:rPr sz="2000" dirty="0">
                <a:latin typeface="Cambria Math"/>
              </a:rPr>
              <a:t>0</a:t>
            </a:r>
            <a:r>
              <a:rPr sz="2000" dirty="0"/>
              <a:t> will appear in cells C3 through C7, respectively.</a:t>
            </a:r>
          </a:p>
        </p:txBody>
      </p:sp>
    </p:spTree>
    <p:extLst>
      <p:ext uri="{BB962C8B-B14F-4D97-AF65-F5344CB8AC3E}">
        <p14:creationId xmlns:p14="http://schemas.microsoft.com/office/powerpoint/2010/main" val="2174672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Calculating Expected Value</a:t>
            </a:r>
            <a:r>
              <a:rPr lang="en-US" dirty="0"/>
              <a:t>—Slide 7</a:t>
            </a:r>
            <a:endParaRPr dirty="0"/>
          </a:p>
        </p:txBody>
      </p:sp>
      <p:pic>
        <p:nvPicPr>
          <p:cNvPr id="5" name="Picture 4" descr="A screenshot of an excel spreadsheet to calculate the expected value. A dropbox box at the top left reads C7. The formula bar reads fx equals A7*B7. The table has four columns and seven rows. The columns in the excel screen are labeled A, B, C, and D. From left to right, the columns are labeled in Row 1: &quot;Price, x&quot;, &quot;Probability, P of x&quot;, and &quot;x*P of x&quot;. Column D had no label and is left blank. The row-wise entries are as follows: Row 2, Price, x: 1245, Probability, P of x: 0.1, x*P of x: 124.5. Row 3, Price, x: 1245, Probability, P of x: 0.066666667, x*P of x: 83. Row 4, Price, x: 1245, Probability, P of x: 0.033333333, x*P of x: 41.5. Row 5, Price, x: 815, Probability, P of x: 0.1, x*P of x: 81.5. Row 6, Price, x: 870, Probability, P of x: 0.083333333, x*P of x: 72.5. Row 7, Price, x: 0, Probability, P of x: 0.61666666, x*P of x: 0.">
            <a:extLst>
              <a:ext uri="{FF2B5EF4-FFF2-40B4-BE49-F238E27FC236}">
                <a16:creationId xmlns:a16="http://schemas.microsoft.com/office/drawing/2014/main" id="{C6A18C6E-073B-4571-A9F8-E0AACA23D870}"/>
              </a:ext>
            </a:extLst>
          </p:cNvPr>
          <p:cNvPicPr>
            <a:picLocks noChangeAspect="1"/>
          </p:cNvPicPr>
          <p:nvPr/>
        </p:nvPicPr>
        <p:blipFill>
          <a:blip r:embed="rId2"/>
          <a:srcRect b="9873"/>
          <a:stretch>
            <a:fillRect/>
          </a:stretch>
        </p:blipFill>
        <p:spPr>
          <a:xfrm>
            <a:off x="2057400" y="1029287"/>
            <a:ext cx="4706007" cy="3314113"/>
          </a:xfrm>
          <a:prstGeom prst="rect">
            <a:avLst/>
          </a:prstGeom>
        </p:spPr>
      </p:pic>
      <p:sp>
        <p:nvSpPr>
          <p:cNvPr id="4" name="TextBox 3">
            <a:extLst>
              <a:ext uri="{FF2B5EF4-FFF2-40B4-BE49-F238E27FC236}">
                <a16:creationId xmlns:a16="http://schemas.microsoft.com/office/drawing/2014/main" id="{5CA34914-1013-97BB-3ED0-4935BE0EA042}"/>
              </a:ext>
            </a:extLst>
          </p:cNvPr>
          <p:cNvSpPr txBox="1"/>
          <p:nvPr/>
        </p:nvSpPr>
        <p:spPr>
          <a:xfrm>
            <a:off x="3263502" y="4267200"/>
            <a:ext cx="2293801" cy="492443"/>
          </a:xfrm>
          <a:prstGeom prst="rect">
            <a:avLst/>
          </a:prstGeom>
          <a:noFill/>
        </p:spPr>
        <p:txBody>
          <a:bodyPr wrap="square">
            <a:spAutoFit/>
          </a:bodyPr>
          <a:lstStyle/>
          <a:p>
            <a:pPr algn="ctr"/>
            <a:r>
              <a:rPr lang="en-IN" sz="2600" dirty="0"/>
              <a:t>Figure 9</a:t>
            </a:r>
          </a:p>
        </p:txBody>
      </p:sp>
      <p:sp>
        <p:nvSpPr>
          <p:cNvPr id="9" name="TextBox 8">
            <a:extLst>
              <a:ext uri="{FF2B5EF4-FFF2-40B4-BE49-F238E27FC236}">
                <a16:creationId xmlns:a16="http://schemas.microsoft.com/office/drawing/2014/main" id="{17EF22B7-D24D-7502-29CF-C455749BD2B1}"/>
              </a:ext>
            </a:extLst>
          </p:cNvPr>
          <p:cNvSpPr txBox="1"/>
          <p:nvPr/>
        </p:nvSpPr>
        <p:spPr>
          <a:xfrm>
            <a:off x="457200" y="4648200"/>
            <a:ext cx="8229600" cy="1292662"/>
          </a:xfrm>
          <a:prstGeom prst="rect">
            <a:avLst/>
          </a:prstGeom>
          <a:noFill/>
        </p:spPr>
        <p:txBody>
          <a:bodyPr wrap="square">
            <a:spAutoFit/>
          </a:bodyPr>
          <a:lstStyle/>
          <a:p>
            <a:pPr algn="just"/>
            <a:r>
              <a:rPr lang="en-US" sz="2600" dirty="0"/>
              <a:t>Next, use the </a:t>
            </a:r>
            <a:r>
              <a:rPr lang="en-US" sz="2600" b="1" dirty="0"/>
              <a:t>SUM(number1, [number2],…)</a:t>
            </a:r>
            <a:r>
              <a:rPr lang="en-US" sz="2600" dirty="0"/>
              <a:t> formula in cell C8 to determine the sum of the values in column C. The resulting value is </a:t>
            </a:r>
            <a:r>
              <a:rPr lang="en-US" sz="2600" dirty="0">
                <a:latin typeface="Cambria Math"/>
              </a:rPr>
              <a:t>403</a:t>
            </a:r>
            <a:r>
              <a:rPr lang="en-US" sz="2600" dirty="0"/>
              <a:t>.</a:t>
            </a:r>
          </a:p>
        </p:txBody>
      </p:sp>
    </p:spTree>
    <p:extLst>
      <p:ext uri="{BB962C8B-B14F-4D97-AF65-F5344CB8AC3E}">
        <p14:creationId xmlns:p14="http://schemas.microsoft.com/office/powerpoint/2010/main" val="2237067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Calculating Expected Value</a:t>
            </a:r>
            <a:r>
              <a:rPr lang="en-US" dirty="0"/>
              <a:t>—Slide 8</a:t>
            </a:r>
            <a:endParaRPr dirty="0"/>
          </a:p>
        </p:txBody>
      </p:sp>
      <p:pic>
        <p:nvPicPr>
          <p:cNvPr id="6" name="Picture 5" descr="A screenshot of an excel spreadsheet to calculate the expected value. A dropbox box at the top left reads C8. The formula bar reads fx equals SUM(C2:C7). A table has four columns and eight rows. The columns in the excel screen are labeled A, B, C, and D. From left to right, the columns are labeled in Row 1: &quot;Price, x&quot;, &quot;Probability, P of x&quot;, and &quot;x*P of x&quot;. Column D had no label and is left blank. The row-wise entries in the table are as follows: Row 2, Price, x: 1245, Probability, P of x: 0.1, x*P of x): 124.5. Row 3, Price, x: 1245, Probability, P of x: 0.066666667, x*P of x: 83. Row 4, Price, x: 1245, Probability, P of x: 0.033333333, x*P of x: 41.5. Row 5, Price, x: 815, Probability, P of x: 0.1, x*P of x: 81.5. Row 6, Price, x: 870, Probability, P of x: 0.083333333, x*P of x: 72.5. Row 7, Price, x: 0, Probability, P of x: 0.61666666, x*P of x: 0 Row 8, Price, x: Blank, Probability, P(x): Blank, x*P of x: 403.">
            <a:extLst>
              <a:ext uri="{FF2B5EF4-FFF2-40B4-BE49-F238E27FC236}">
                <a16:creationId xmlns:a16="http://schemas.microsoft.com/office/drawing/2014/main" id="{386F0D90-CE13-4B62-93BF-2E24868E5B82}"/>
              </a:ext>
            </a:extLst>
          </p:cNvPr>
          <p:cNvPicPr>
            <a:picLocks noChangeAspect="1"/>
          </p:cNvPicPr>
          <p:nvPr/>
        </p:nvPicPr>
        <p:blipFill>
          <a:blip r:embed="rId2"/>
          <a:srcRect b="7840"/>
          <a:stretch>
            <a:fillRect/>
          </a:stretch>
        </p:blipFill>
        <p:spPr>
          <a:xfrm>
            <a:off x="2133600" y="1219199"/>
            <a:ext cx="4114800" cy="3200401"/>
          </a:xfrm>
          <a:prstGeom prst="rect">
            <a:avLst/>
          </a:prstGeom>
        </p:spPr>
      </p:pic>
      <p:sp>
        <p:nvSpPr>
          <p:cNvPr id="4" name="TextBox 3">
            <a:extLst>
              <a:ext uri="{FF2B5EF4-FFF2-40B4-BE49-F238E27FC236}">
                <a16:creationId xmlns:a16="http://schemas.microsoft.com/office/drawing/2014/main" id="{15727F9B-7637-91FD-CA8A-B774669B8017}"/>
              </a:ext>
            </a:extLst>
          </p:cNvPr>
          <p:cNvSpPr txBox="1"/>
          <p:nvPr/>
        </p:nvSpPr>
        <p:spPr>
          <a:xfrm>
            <a:off x="3124200" y="4267200"/>
            <a:ext cx="2293801" cy="461665"/>
          </a:xfrm>
          <a:prstGeom prst="rect">
            <a:avLst/>
          </a:prstGeom>
          <a:noFill/>
        </p:spPr>
        <p:txBody>
          <a:bodyPr wrap="square">
            <a:spAutoFit/>
          </a:bodyPr>
          <a:lstStyle/>
          <a:p>
            <a:pPr algn="ctr"/>
            <a:r>
              <a:rPr lang="en-IN" sz="2400" dirty="0"/>
              <a:t>Figure 10</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0D10021-C871-A9BD-203C-5FFDFF88DE7D}"/>
                  </a:ext>
                </a:extLst>
              </p:cNvPr>
              <p:cNvSpPr txBox="1"/>
              <p:nvPr/>
            </p:nvSpPr>
            <p:spPr>
              <a:xfrm>
                <a:off x="457200" y="4759643"/>
                <a:ext cx="8229600" cy="1323439"/>
              </a:xfrm>
              <a:prstGeom prst="rect">
                <a:avLst/>
              </a:prstGeom>
              <a:noFill/>
            </p:spPr>
            <p:txBody>
              <a:bodyPr wrap="square">
                <a:spAutoFit/>
              </a:bodyPr>
              <a:lstStyle/>
              <a:p>
                <a:r>
                  <a:rPr lang="en-US" sz="2000" dirty="0"/>
                  <a:t>Therefore, we would expect one student to spend </a:t>
                </a:r>
                <a14:m>
                  <m:oMath xmlns:m="http://schemas.openxmlformats.org/officeDocument/2006/math">
                    <m:r>
                      <a:rPr lang="en-US" sz="2000">
                        <a:latin typeface="Cambria Math" panose="02040503050406030204" pitchFamily="18" charset="0"/>
                      </a:rPr>
                      <m:t>$403</m:t>
                    </m:r>
                  </m:oMath>
                </a14:m>
                <a:r>
                  <a:rPr lang="en-US" sz="2000" dirty="0"/>
                  <a:t> on average for their meal plan. While no single student actually pays </a:t>
                </a:r>
                <a14:m>
                  <m:oMath xmlns:m="http://schemas.openxmlformats.org/officeDocument/2006/math">
                    <m:r>
                      <a:rPr lang="en-US" sz="2000">
                        <a:latin typeface="Cambria Math" panose="02040503050406030204" pitchFamily="18" charset="0"/>
                      </a:rPr>
                      <m:t>$403</m:t>
                    </m:r>
                  </m:oMath>
                </a14:m>
                <a:r>
                  <a:rPr lang="en-US" sz="2000" dirty="0"/>
                  <a:t> for a meal plan, this expected value gives us an average per student across all students, whether they buy a plan or not.</a:t>
                </a:r>
                <a:endParaRPr lang="en-IN" sz="2000" dirty="0"/>
              </a:p>
            </p:txBody>
          </p:sp>
        </mc:Choice>
        <mc:Fallback xmlns="">
          <p:sp>
            <p:nvSpPr>
              <p:cNvPr id="9" name="TextBox 8">
                <a:extLst>
                  <a:ext uri="{FF2B5EF4-FFF2-40B4-BE49-F238E27FC236}">
                    <a16:creationId xmlns:a16="http://schemas.microsoft.com/office/drawing/2014/main" id="{D0D10021-C871-A9BD-203C-5FFDFF88DE7D}"/>
                  </a:ext>
                </a:extLst>
              </p:cNvPr>
              <p:cNvSpPr txBox="1">
                <a:spLocks noRot="1" noChangeAspect="1" noMove="1" noResize="1" noEditPoints="1" noAdjustHandles="1" noChangeArrowheads="1" noChangeShapeType="1" noTextEdit="1"/>
              </p:cNvSpPr>
              <p:nvPr/>
            </p:nvSpPr>
            <p:spPr>
              <a:xfrm>
                <a:off x="457200" y="4759643"/>
                <a:ext cx="8229600" cy="1323439"/>
              </a:xfrm>
              <a:prstGeom prst="rect">
                <a:avLst/>
              </a:prstGeom>
              <a:blipFill>
                <a:blip r:embed="rId3"/>
                <a:stretch>
                  <a:fillRect l="-741" t="-2765" b="-7373"/>
                </a:stretch>
              </a:blipFill>
            </p:spPr>
            <p:txBody>
              <a:bodyPr/>
              <a:lstStyle/>
              <a:p>
                <a:r>
                  <a:rPr lang="en-IN">
                    <a:noFill/>
                  </a:rPr>
                  <a:t> </a:t>
                </a:r>
              </a:p>
            </p:txBody>
          </p:sp>
        </mc:Fallback>
      </mc:AlternateContent>
    </p:spTree>
    <p:extLst>
      <p:ext uri="{BB962C8B-B14F-4D97-AF65-F5344CB8AC3E}">
        <p14:creationId xmlns:p14="http://schemas.microsoft.com/office/powerpoint/2010/main" val="1537507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Random Variable</a:t>
            </a:r>
          </a:p>
        </p:txBody>
      </p:sp>
      <p:sp>
        <p:nvSpPr>
          <p:cNvPr id="3" name="Text Placeholder 2"/>
          <p:cNvSpPr>
            <a:spLocks noGrp="1"/>
          </p:cNvSpPr>
          <p:nvPr>
            <p:ph type="body" sz="quarter" idx="10"/>
          </p:nvPr>
        </p:nvSpPr>
        <p:spPr/>
        <p:txBody>
          <a:bodyPr>
            <a:normAutofit/>
          </a:bodyPr>
          <a:lstStyle/>
          <a:p>
            <a:pPr algn="just"/>
            <a:r>
              <a:rPr sz="2400" dirty="0"/>
              <a:t>A </a:t>
            </a:r>
            <a:r>
              <a:rPr sz="2400" b="1" dirty="0"/>
              <a:t>random variable</a:t>
            </a:r>
            <a:r>
              <a:rPr sz="2400" dirty="0"/>
              <a:t> is a variable whose numeric value is determined by the outcome of a probability experiment.</a:t>
            </a:r>
          </a:p>
          <a:p>
            <a:endParaRPr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Calculating Expected Value</a:t>
            </a:r>
            <a:r>
              <a:rPr lang="en-US" dirty="0"/>
              <a:t>—Slide 9</a:t>
            </a:r>
            <a:endParaRPr dirty="0"/>
          </a:p>
        </p:txBody>
      </p:sp>
      <p:sp>
        <p:nvSpPr>
          <p:cNvPr id="10" name="TextBox 9">
            <a:extLst>
              <a:ext uri="{FF2B5EF4-FFF2-40B4-BE49-F238E27FC236}">
                <a16:creationId xmlns:a16="http://schemas.microsoft.com/office/drawing/2014/main" id="{974D6BF7-E2CB-9B53-6420-D90318C27E57}"/>
              </a:ext>
            </a:extLst>
          </p:cNvPr>
          <p:cNvSpPr txBox="1"/>
          <p:nvPr/>
        </p:nvSpPr>
        <p:spPr>
          <a:xfrm>
            <a:off x="381000" y="1075453"/>
            <a:ext cx="8305800" cy="369332"/>
          </a:xfrm>
          <a:prstGeom prst="rect">
            <a:avLst/>
          </a:prstGeom>
          <a:noFill/>
        </p:spPr>
        <p:txBody>
          <a:bodyPr wrap="square">
            <a:spAutoFit/>
          </a:bodyPr>
          <a:lstStyle/>
          <a:p>
            <a:pPr marL="538163" indent="-538163">
              <a:defRPr sz="2800"/>
            </a:pPr>
            <a:r>
              <a:rPr lang="en-US" sz="1800" dirty="0"/>
              <a:t>b.​	The profits per meal plan are summarized in Table 5.</a:t>
            </a:r>
          </a:p>
        </p:txBody>
      </p:sp>
      <p:sp>
        <p:nvSpPr>
          <p:cNvPr id="6" name="TextBox 5">
            <a:extLst>
              <a:ext uri="{FF2B5EF4-FFF2-40B4-BE49-F238E27FC236}">
                <a16:creationId xmlns:a16="http://schemas.microsoft.com/office/drawing/2014/main" id="{27FBB98F-B2A3-C6FE-4F38-44ACAD5FADF5}"/>
              </a:ext>
            </a:extLst>
          </p:cNvPr>
          <p:cNvSpPr txBox="1"/>
          <p:nvPr/>
        </p:nvSpPr>
        <p:spPr>
          <a:xfrm>
            <a:off x="2362200" y="1371266"/>
            <a:ext cx="4572000" cy="369332"/>
          </a:xfrm>
          <a:prstGeom prst="rect">
            <a:avLst/>
          </a:prstGeom>
          <a:noFill/>
        </p:spPr>
        <p:txBody>
          <a:bodyPr wrap="square">
            <a:spAutoFit/>
          </a:bodyPr>
          <a:lstStyle/>
          <a:p>
            <a:pPr algn="ctr">
              <a:defRPr sz="1800" b="1"/>
            </a:pPr>
            <a:r>
              <a:rPr lang="en-US" dirty="0"/>
              <a:t>Table 5: Meals Plan Profits</a:t>
            </a:r>
          </a:p>
        </p:txBody>
      </p:sp>
      <mc:AlternateContent xmlns:mc="http://schemas.openxmlformats.org/markup-compatibility/2006" xmlns:a14="http://schemas.microsoft.com/office/drawing/2010/main">
        <mc:Choice Requires="a14">
          <p:graphicFrame>
            <p:nvGraphicFramePr>
              <p:cNvPr id="4" name="Table Placeholder 2" descr="Plan 1 has probability one divided by 10 and profit 510 dollars&#10;Plan 2 has probability one divided by 15 and profit 550 dollars&#10;Plan 3 has probability one divided by 30 and profit 600 dollars&#10;Plan 4 has probability one divided by 10 and profit 220 dollars&#10;Plan 5 has probability one divided by 12 and profit 270 dollars&#10;No Plan has probability thirty-seven divided by 60 and profit 0 dollars">
                <a:extLst>
                  <a:ext uri="{FF2B5EF4-FFF2-40B4-BE49-F238E27FC236}">
                    <a16:creationId xmlns:a16="http://schemas.microsoft.com/office/drawing/2014/main" id="{7B5B66AC-4880-4D5C-B6FF-AA1F20298F27}"/>
                  </a:ext>
                </a:extLst>
              </p:cNvPr>
              <p:cNvGraphicFramePr>
                <a:graphicFrameLocks/>
              </p:cNvGraphicFramePr>
              <p:nvPr>
                <p:extLst>
                  <p:ext uri="{D42A27DB-BD31-4B8C-83A1-F6EECF244321}">
                    <p14:modId xmlns:p14="http://schemas.microsoft.com/office/powerpoint/2010/main" val="2015991307"/>
                  </p:ext>
                </p:extLst>
              </p:nvPr>
            </p:nvGraphicFramePr>
            <p:xfrm>
              <a:off x="990600" y="1740598"/>
              <a:ext cx="6934200" cy="4279202"/>
            </p:xfrm>
            <a:graphic>
              <a:graphicData uri="http://schemas.openxmlformats.org/drawingml/2006/table">
                <a:tbl>
                  <a:tblPr firstRow="1" bandRow="1">
                    <a:tableStyleId>{5940675A-B579-460E-94D1-54222C63F5DA}</a:tableStyleId>
                  </a:tblPr>
                  <a:tblGrid>
                    <a:gridCol w="2311400">
                      <a:extLst>
                        <a:ext uri="{9D8B030D-6E8A-4147-A177-3AD203B41FA5}">
                          <a16:colId xmlns:a16="http://schemas.microsoft.com/office/drawing/2014/main" val="20000"/>
                        </a:ext>
                      </a:extLst>
                    </a:gridCol>
                    <a:gridCol w="2311400">
                      <a:extLst>
                        <a:ext uri="{9D8B030D-6E8A-4147-A177-3AD203B41FA5}">
                          <a16:colId xmlns:a16="http://schemas.microsoft.com/office/drawing/2014/main" val="20001"/>
                        </a:ext>
                      </a:extLst>
                    </a:gridCol>
                    <a:gridCol w="2311400">
                      <a:extLst>
                        <a:ext uri="{9D8B030D-6E8A-4147-A177-3AD203B41FA5}">
                          <a16:colId xmlns:a16="http://schemas.microsoft.com/office/drawing/2014/main" val="20002"/>
                        </a:ext>
                      </a:extLst>
                    </a:gridCol>
                  </a:tblGrid>
                  <a:tr h="153510">
                    <a:tc>
                      <a:txBody>
                        <a:bodyPr/>
                        <a:lstStyle/>
                        <a:p>
                          <a:pPr algn="ctr">
                            <a:defRPr sz="1800" b="1"/>
                          </a:pPr>
                          <a:r>
                            <a:rPr sz="1800" dirty="0"/>
                            <a:t>Plan</a:t>
                          </a:r>
                        </a:p>
                      </a:txBody>
                      <a:tcPr/>
                    </a:tc>
                    <a:tc>
                      <a:txBody>
                        <a:bodyPr/>
                        <a:lstStyle/>
                        <a:p>
                          <a:pPr algn="ctr">
                            <a:defRPr sz="1800" b="1"/>
                          </a:pPr>
                          <a:r>
                            <a:rPr sz="1800"/>
                            <a:t>Probability per Meal Plan</a:t>
                          </a:r>
                        </a:p>
                      </a:txBody>
                      <a:tcPr/>
                    </a:tc>
                    <a:tc>
                      <a:txBody>
                        <a:bodyPr/>
                        <a:lstStyle/>
                        <a:p>
                          <a:pPr algn="ctr">
                            <a:defRPr sz="1800" b="1"/>
                          </a:pPr>
                          <a:r>
                            <a:rPr sz="1800" dirty="0"/>
                            <a:t>Profit per Meal Plan</a:t>
                          </a:r>
                        </a:p>
                      </a:txBody>
                      <a:tcPr/>
                    </a:tc>
                    <a:extLst>
                      <a:ext uri="{0D108BD9-81ED-4DB2-BD59-A6C34878D82A}">
                        <a16:rowId xmlns:a16="http://schemas.microsoft.com/office/drawing/2014/main" val="10001"/>
                      </a:ext>
                    </a:extLst>
                  </a:tr>
                  <a:tr h="251189">
                    <a:tc>
                      <a:txBody>
                        <a:bodyPr/>
                        <a:lstStyle/>
                        <a:p>
                          <a:pPr algn="ctr">
                            <a:defRPr sz="1800"/>
                          </a:pPr>
                          <a:r>
                            <a:rPr sz="1800" dirty="0"/>
                            <a:t>1</a:t>
                          </a:r>
                        </a:p>
                      </a:txBody>
                      <a:tcPr/>
                    </a:tc>
                    <a:tc>
                      <a:txBody>
                        <a:bodyPr/>
                        <a:lstStyle/>
                        <a:p>
                          <a:pPr algn="ctr">
                            <a:defRPr sz="1800"/>
                          </a:pPr>
                          <a14:m>
                            <m:oMathPara xmlns:m="http://schemas.openxmlformats.org/officeDocument/2006/math">
                              <m:oMathParaPr>
                                <m:jc m:val="centerGroup"/>
                              </m:oMathParaPr>
                              <m:oMath xmlns:m="http://schemas.openxmlformats.org/officeDocument/2006/math">
                                <m:f>
                                  <m:fPr>
                                    <m:ctrlPr>
                                      <a:rPr sz="1800" i="1">
                                        <a:latin typeface="Cambria Math" panose="02040503050406030204" pitchFamily="18" charset="0"/>
                                      </a:rPr>
                                    </m:ctrlPr>
                                  </m:fPr>
                                  <m:num>
                                    <m:r>
                                      <a:rPr sz="1800">
                                        <a:latin typeface="Cambria Math" panose="02040503050406030204" pitchFamily="18" charset="0"/>
                                      </a:rPr>
                                      <m:t>1</m:t>
                                    </m:r>
                                  </m:num>
                                  <m:den>
                                    <m:r>
                                      <a:rPr sz="1800">
                                        <a:latin typeface="Cambria Math" panose="02040503050406030204" pitchFamily="18" charset="0"/>
                                      </a:rPr>
                                      <m:t>10</m:t>
                                    </m:r>
                                  </m:den>
                                </m:f>
                              </m:oMath>
                            </m:oMathPara>
                          </a14:m>
                          <a:endParaRPr sz="1800" dirty="0"/>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$510</m:t>
                                </m:r>
                              </m:oMath>
                            </m:oMathPara>
                          </a14:m>
                          <a:endParaRPr sz="1800"/>
                        </a:p>
                      </a:txBody>
                      <a:tcPr/>
                    </a:tc>
                    <a:extLst>
                      <a:ext uri="{0D108BD9-81ED-4DB2-BD59-A6C34878D82A}">
                        <a16:rowId xmlns:a16="http://schemas.microsoft.com/office/drawing/2014/main" val="10002"/>
                      </a:ext>
                    </a:extLst>
                  </a:tr>
                  <a:tr h="251216">
                    <a:tc>
                      <a:txBody>
                        <a:bodyPr/>
                        <a:lstStyle/>
                        <a:p>
                          <a:pPr algn="ctr">
                            <a:defRPr sz="1800"/>
                          </a:pPr>
                          <a:r>
                            <a:rPr sz="1800" dirty="0"/>
                            <a:t>2</a:t>
                          </a:r>
                        </a:p>
                      </a:txBody>
                      <a:tcPr/>
                    </a:tc>
                    <a:tc>
                      <a:txBody>
                        <a:bodyPr/>
                        <a:lstStyle/>
                        <a:p>
                          <a:pPr algn="ctr">
                            <a:defRPr sz="1800"/>
                          </a:pPr>
                          <a14:m>
                            <m:oMathPara xmlns:m="http://schemas.openxmlformats.org/officeDocument/2006/math">
                              <m:oMathParaPr>
                                <m:jc m:val="centerGroup"/>
                              </m:oMathParaPr>
                              <m:oMath xmlns:m="http://schemas.openxmlformats.org/officeDocument/2006/math">
                                <m:f>
                                  <m:fPr>
                                    <m:ctrlPr>
                                      <a:rPr sz="1800" i="1">
                                        <a:latin typeface="Cambria Math" panose="02040503050406030204" pitchFamily="18" charset="0"/>
                                      </a:rPr>
                                    </m:ctrlPr>
                                  </m:fPr>
                                  <m:num>
                                    <m:r>
                                      <a:rPr sz="1800">
                                        <a:latin typeface="Cambria Math" panose="02040503050406030204" pitchFamily="18" charset="0"/>
                                      </a:rPr>
                                      <m:t>1</m:t>
                                    </m:r>
                                  </m:num>
                                  <m:den>
                                    <m:r>
                                      <a:rPr sz="1800">
                                        <a:latin typeface="Cambria Math" panose="02040503050406030204" pitchFamily="18" charset="0"/>
                                      </a:rPr>
                                      <m:t>15</m:t>
                                    </m:r>
                                  </m:den>
                                </m:f>
                              </m:oMath>
                            </m:oMathPara>
                          </a14:m>
                          <a:endParaRPr sz="1800"/>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$550</m:t>
                                </m:r>
                              </m:oMath>
                            </m:oMathPara>
                          </a14:m>
                          <a:endParaRPr sz="1800"/>
                        </a:p>
                      </a:txBody>
                      <a:tcPr/>
                    </a:tc>
                    <a:extLst>
                      <a:ext uri="{0D108BD9-81ED-4DB2-BD59-A6C34878D82A}">
                        <a16:rowId xmlns:a16="http://schemas.microsoft.com/office/drawing/2014/main" val="10003"/>
                      </a:ext>
                    </a:extLst>
                  </a:tr>
                  <a:tr h="251189">
                    <a:tc>
                      <a:txBody>
                        <a:bodyPr/>
                        <a:lstStyle/>
                        <a:p>
                          <a:pPr algn="ctr">
                            <a:defRPr sz="1800"/>
                          </a:pPr>
                          <a:r>
                            <a:rPr sz="1800" dirty="0"/>
                            <a:t>3</a:t>
                          </a:r>
                        </a:p>
                      </a:txBody>
                      <a:tcPr/>
                    </a:tc>
                    <a:tc>
                      <a:txBody>
                        <a:bodyPr/>
                        <a:lstStyle/>
                        <a:p>
                          <a:pPr algn="ctr">
                            <a:defRPr sz="1800"/>
                          </a:pPr>
                          <a14:m>
                            <m:oMathPara xmlns:m="http://schemas.openxmlformats.org/officeDocument/2006/math">
                              <m:oMathParaPr>
                                <m:jc m:val="centerGroup"/>
                              </m:oMathParaPr>
                              <m:oMath xmlns:m="http://schemas.openxmlformats.org/officeDocument/2006/math">
                                <m:f>
                                  <m:fPr>
                                    <m:ctrlPr>
                                      <a:rPr sz="1800" i="1">
                                        <a:latin typeface="Cambria Math" panose="02040503050406030204" pitchFamily="18" charset="0"/>
                                      </a:rPr>
                                    </m:ctrlPr>
                                  </m:fPr>
                                  <m:num>
                                    <m:r>
                                      <a:rPr sz="1800">
                                        <a:latin typeface="Cambria Math" panose="02040503050406030204" pitchFamily="18" charset="0"/>
                                      </a:rPr>
                                      <m:t>1</m:t>
                                    </m:r>
                                  </m:num>
                                  <m:den>
                                    <m:r>
                                      <a:rPr sz="1800">
                                        <a:latin typeface="Cambria Math" panose="02040503050406030204" pitchFamily="18" charset="0"/>
                                      </a:rPr>
                                      <m:t>30</m:t>
                                    </m:r>
                                  </m:den>
                                </m:f>
                              </m:oMath>
                            </m:oMathPara>
                          </a14:m>
                          <a:endParaRPr sz="1800"/>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$600</m:t>
                                </m:r>
                              </m:oMath>
                            </m:oMathPara>
                          </a14:m>
                          <a:endParaRPr sz="1800"/>
                        </a:p>
                      </a:txBody>
                      <a:tcPr/>
                    </a:tc>
                    <a:extLst>
                      <a:ext uri="{0D108BD9-81ED-4DB2-BD59-A6C34878D82A}">
                        <a16:rowId xmlns:a16="http://schemas.microsoft.com/office/drawing/2014/main" val="10004"/>
                      </a:ext>
                    </a:extLst>
                  </a:tr>
                  <a:tr h="251189">
                    <a:tc>
                      <a:txBody>
                        <a:bodyPr/>
                        <a:lstStyle/>
                        <a:p>
                          <a:pPr algn="ctr">
                            <a:defRPr sz="1800"/>
                          </a:pPr>
                          <a:r>
                            <a:rPr sz="1800" dirty="0"/>
                            <a:t>4</a:t>
                          </a:r>
                        </a:p>
                      </a:txBody>
                      <a:tcPr/>
                    </a:tc>
                    <a:tc>
                      <a:txBody>
                        <a:bodyPr/>
                        <a:lstStyle/>
                        <a:p>
                          <a:pPr algn="ctr">
                            <a:defRPr sz="1800"/>
                          </a:pPr>
                          <a14:m>
                            <m:oMathPara xmlns:m="http://schemas.openxmlformats.org/officeDocument/2006/math">
                              <m:oMathParaPr>
                                <m:jc m:val="centerGroup"/>
                              </m:oMathParaPr>
                              <m:oMath xmlns:m="http://schemas.openxmlformats.org/officeDocument/2006/math">
                                <m:f>
                                  <m:fPr>
                                    <m:ctrlPr>
                                      <a:rPr sz="1800" i="1">
                                        <a:latin typeface="Cambria Math" panose="02040503050406030204" pitchFamily="18" charset="0"/>
                                      </a:rPr>
                                    </m:ctrlPr>
                                  </m:fPr>
                                  <m:num>
                                    <m:r>
                                      <a:rPr sz="1800">
                                        <a:latin typeface="Cambria Math" panose="02040503050406030204" pitchFamily="18" charset="0"/>
                                      </a:rPr>
                                      <m:t>1</m:t>
                                    </m:r>
                                  </m:num>
                                  <m:den>
                                    <m:r>
                                      <a:rPr sz="1800">
                                        <a:latin typeface="Cambria Math" panose="02040503050406030204" pitchFamily="18" charset="0"/>
                                      </a:rPr>
                                      <m:t>10</m:t>
                                    </m:r>
                                  </m:den>
                                </m:f>
                              </m:oMath>
                            </m:oMathPara>
                          </a14:m>
                          <a:endParaRPr sz="1800"/>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$220</m:t>
                                </m:r>
                              </m:oMath>
                            </m:oMathPara>
                          </a14:m>
                          <a:endParaRPr sz="1800"/>
                        </a:p>
                      </a:txBody>
                      <a:tcPr/>
                    </a:tc>
                    <a:extLst>
                      <a:ext uri="{0D108BD9-81ED-4DB2-BD59-A6C34878D82A}">
                        <a16:rowId xmlns:a16="http://schemas.microsoft.com/office/drawing/2014/main" val="10005"/>
                      </a:ext>
                    </a:extLst>
                  </a:tr>
                  <a:tr h="250453">
                    <a:tc>
                      <a:txBody>
                        <a:bodyPr/>
                        <a:lstStyle/>
                        <a:p>
                          <a:pPr algn="ctr">
                            <a:defRPr sz="1800"/>
                          </a:pPr>
                          <a:r>
                            <a:rPr sz="1800" dirty="0"/>
                            <a:t>5</a:t>
                          </a:r>
                        </a:p>
                      </a:txBody>
                      <a:tcPr/>
                    </a:tc>
                    <a:tc>
                      <a:txBody>
                        <a:bodyPr/>
                        <a:lstStyle/>
                        <a:p>
                          <a:pPr algn="ctr">
                            <a:defRPr sz="1800"/>
                          </a:pPr>
                          <a14:m>
                            <m:oMathPara xmlns:m="http://schemas.openxmlformats.org/officeDocument/2006/math">
                              <m:oMathParaPr>
                                <m:jc m:val="centerGroup"/>
                              </m:oMathParaPr>
                              <m:oMath xmlns:m="http://schemas.openxmlformats.org/officeDocument/2006/math">
                                <m:f>
                                  <m:fPr>
                                    <m:ctrlPr>
                                      <a:rPr sz="1800" i="1">
                                        <a:latin typeface="Cambria Math" panose="02040503050406030204" pitchFamily="18" charset="0"/>
                                      </a:rPr>
                                    </m:ctrlPr>
                                  </m:fPr>
                                  <m:num>
                                    <m:r>
                                      <a:rPr sz="1800">
                                        <a:latin typeface="Cambria Math" panose="02040503050406030204" pitchFamily="18" charset="0"/>
                                      </a:rPr>
                                      <m:t>1</m:t>
                                    </m:r>
                                  </m:num>
                                  <m:den>
                                    <m:r>
                                      <a:rPr sz="1800">
                                        <a:latin typeface="Cambria Math" panose="02040503050406030204" pitchFamily="18" charset="0"/>
                                      </a:rPr>
                                      <m:t>12</m:t>
                                    </m:r>
                                  </m:den>
                                </m:f>
                              </m:oMath>
                            </m:oMathPara>
                          </a14:m>
                          <a:endParaRPr sz="1800"/>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$270</m:t>
                                </m:r>
                              </m:oMath>
                            </m:oMathPara>
                          </a14:m>
                          <a:endParaRPr sz="1800"/>
                        </a:p>
                      </a:txBody>
                      <a:tcPr/>
                    </a:tc>
                    <a:extLst>
                      <a:ext uri="{0D108BD9-81ED-4DB2-BD59-A6C34878D82A}">
                        <a16:rowId xmlns:a16="http://schemas.microsoft.com/office/drawing/2014/main" val="10006"/>
                      </a:ext>
                    </a:extLst>
                  </a:tr>
                  <a:tr h="251189">
                    <a:tc>
                      <a:txBody>
                        <a:bodyPr/>
                        <a:lstStyle/>
                        <a:p>
                          <a:pPr algn="ctr">
                            <a:defRPr sz="1800"/>
                          </a:pPr>
                          <a:r>
                            <a:rPr sz="1800" dirty="0"/>
                            <a:t>No Plan</a:t>
                          </a:r>
                        </a:p>
                      </a:txBody>
                      <a:tcPr/>
                    </a:tc>
                    <a:tc>
                      <a:txBody>
                        <a:bodyPr/>
                        <a:lstStyle/>
                        <a:p>
                          <a:pPr algn="ctr">
                            <a:defRPr sz="1800"/>
                          </a:pPr>
                          <a14:m>
                            <m:oMathPara xmlns:m="http://schemas.openxmlformats.org/officeDocument/2006/math">
                              <m:oMathParaPr>
                                <m:jc m:val="centerGroup"/>
                              </m:oMathParaPr>
                              <m:oMath xmlns:m="http://schemas.openxmlformats.org/officeDocument/2006/math">
                                <m:f>
                                  <m:fPr>
                                    <m:ctrlPr>
                                      <a:rPr sz="1800" i="1">
                                        <a:latin typeface="Cambria Math" panose="02040503050406030204" pitchFamily="18" charset="0"/>
                                      </a:rPr>
                                    </m:ctrlPr>
                                  </m:fPr>
                                  <m:num>
                                    <m:r>
                                      <a:rPr sz="1800">
                                        <a:latin typeface="Cambria Math" panose="02040503050406030204" pitchFamily="18" charset="0"/>
                                      </a:rPr>
                                      <m:t>37</m:t>
                                    </m:r>
                                  </m:num>
                                  <m:den>
                                    <m:r>
                                      <a:rPr sz="1800">
                                        <a:latin typeface="Cambria Math" panose="02040503050406030204" pitchFamily="18" charset="0"/>
                                      </a:rPr>
                                      <m:t>60</m:t>
                                    </m:r>
                                  </m:den>
                                </m:f>
                              </m:oMath>
                            </m:oMathPara>
                          </a14:m>
                          <a:endParaRPr sz="1800"/>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$0</m:t>
                                </m:r>
                              </m:oMath>
                            </m:oMathPara>
                          </a14:m>
                          <a:endParaRPr sz="1800" dirty="0"/>
                        </a:p>
                      </a:txBody>
                      <a:tcPr/>
                    </a:tc>
                    <a:extLst>
                      <a:ext uri="{0D108BD9-81ED-4DB2-BD59-A6C34878D82A}">
                        <a16:rowId xmlns:a16="http://schemas.microsoft.com/office/drawing/2014/main" val="10007"/>
                      </a:ext>
                    </a:extLst>
                  </a:tr>
                </a:tbl>
              </a:graphicData>
            </a:graphic>
          </p:graphicFrame>
        </mc:Choice>
        <mc:Fallback xmlns="">
          <p:graphicFrame>
            <p:nvGraphicFramePr>
              <p:cNvPr id="4" name="Table Placeholder 2" descr="Plan 1 has probability one divided by 10 and profit 510 dollars&#10;Plan 2 has probability one divided by 15 and profit 550 dollars&#10;Plan 3 has probability one divided by 30 and profit 600 dollars&#10;Plan 4 has probability one divided by 10 and profit 220 dollars&#10;Plan 5 has probability one divided by 12 and profit 270 dollars&#10;No Plan has probability thirty-seven divided by 60 and profit 0 dollars">
                <a:extLst>
                  <a:ext uri="{FF2B5EF4-FFF2-40B4-BE49-F238E27FC236}">
                    <a16:creationId xmlns:a16="http://schemas.microsoft.com/office/drawing/2014/main" id="{7B5B66AC-4880-4D5C-B6FF-AA1F20298F27}"/>
                  </a:ext>
                </a:extLst>
              </p:cNvPr>
              <p:cNvGraphicFramePr>
                <a:graphicFrameLocks/>
              </p:cNvGraphicFramePr>
              <p:nvPr>
                <p:extLst>
                  <p:ext uri="{D42A27DB-BD31-4B8C-83A1-F6EECF244321}">
                    <p14:modId xmlns:p14="http://schemas.microsoft.com/office/powerpoint/2010/main" val="2015991307"/>
                  </p:ext>
                </p:extLst>
              </p:nvPr>
            </p:nvGraphicFramePr>
            <p:xfrm>
              <a:off x="990600" y="1740598"/>
              <a:ext cx="6934200" cy="4279202"/>
            </p:xfrm>
            <a:graphic>
              <a:graphicData uri="http://schemas.openxmlformats.org/drawingml/2006/table">
                <a:tbl>
                  <a:tblPr firstRow="1" bandRow="1">
                    <a:tableStyleId>{5940675A-B579-460E-94D1-54222C63F5DA}</a:tableStyleId>
                  </a:tblPr>
                  <a:tblGrid>
                    <a:gridCol w="2311400">
                      <a:extLst>
                        <a:ext uri="{9D8B030D-6E8A-4147-A177-3AD203B41FA5}">
                          <a16:colId xmlns:a16="http://schemas.microsoft.com/office/drawing/2014/main" val="20000"/>
                        </a:ext>
                      </a:extLst>
                    </a:gridCol>
                    <a:gridCol w="2311400">
                      <a:extLst>
                        <a:ext uri="{9D8B030D-6E8A-4147-A177-3AD203B41FA5}">
                          <a16:colId xmlns:a16="http://schemas.microsoft.com/office/drawing/2014/main" val="20001"/>
                        </a:ext>
                      </a:extLst>
                    </a:gridCol>
                    <a:gridCol w="2311400">
                      <a:extLst>
                        <a:ext uri="{9D8B030D-6E8A-4147-A177-3AD203B41FA5}">
                          <a16:colId xmlns:a16="http://schemas.microsoft.com/office/drawing/2014/main" val="20002"/>
                        </a:ext>
                      </a:extLst>
                    </a:gridCol>
                  </a:tblGrid>
                  <a:tr h="640080">
                    <a:tc>
                      <a:txBody>
                        <a:bodyPr/>
                        <a:lstStyle/>
                        <a:p>
                          <a:pPr algn="ctr">
                            <a:defRPr sz="1800" b="1"/>
                          </a:pPr>
                          <a:r>
                            <a:rPr sz="1800" dirty="0"/>
                            <a:t>Plan</a:t>
                          </a:r>
                        </a:p>
                      </a:txBody>
                      <a:tcPr/>
                    </a:tc>
                    <a:tc>
                      <a:txBody>
                        <a:bodyPr/>
                        <a:lstStyle/>
                        <a:p>
                          <a:pPr algn="ctr">
                            <a:defRPr sz="1800" b="1"/>
                          </a:pPr>
                          <a:r>
                            <a:rPr sz="1800"/>
                            <a:t>Probability per Meal Plan</a:t>
                          </a:r>
                        </a:p>
                      </a:txBody>
                      <a:tcPr/>
                    </a:tc>
                    <a:tc>
                      <a:txBody>
                        <a:bodyPr/>
                        <a:lstStyle/>
                        <a:p>
                          <a:pPr algn="ctr">
                            <a:defRPr sz="1800" b="1"/>
                          </a:pPr>
                          <a:r>
                            <a:rPr sz="1800" dirty="0"/>
                            <a:t>Profit per Meal Plan</a:t>
                          </a:r>
                        </a:p>
                      </a:txBody>
                      <a:tcPr/>
                    </a:tc>
                    <a:extLst>
                      <a:ext uri="{0D108BD9-81ED-4DB2-BD59-A6C34878D82A}">
                        <a16:rowId xmlns:a16="http://schemas.microsoft.com/office/drawing/2014/main" val="10001"/>
                      </a:ext>
                    </a:extLst>
                  </a:tr>
                  <a:tr h="606806">
                    <a:tc>
                      <a:txBody>
                        <a:bodyPr/>
                        <a:lstStyle/>
                        <a:p>
                          <a:pPr algn="ctr">
                            <a:defRPr sz="1800"/>
                          </a:pPr>
                          <a:r>
                            <a:rPr sz="1800" dirty="0"/>
                            <a:t>1</a:t>
                          </a:r>
                        </a:p>
                      </a:txBody>
                      <a:tcPr/>
                    </a:tc>
                    <a:tc>
                      <a:txBody>
                        <a:bodyPr/>
                        <a:lstStyle/>
                        <a:p>
                          <a:endParaRPr lang="en-US"/>
                        </a:p>
                      </a:txBody>
                      <a:tcPr>
                        <a:blipFill>
                          <a:blip r:embed="rId2"/>
                          <a:stretch>
                            <a:fillRect l="-100000" t="-110000" r="-100526" b="-500000"/>
                          </a:stretch>
                        </a:blipFill>
                      </a:tcPr>
                    </a:tc>
                    <a:tc>
                      <a:txBody>
                        <a:bodyPr/>
                        <a:lstStyle/>
                        <a:p>
                          <a:endParaRPr lang="en-US"/>
                        </a:p>
                      </a:txBody>
                      <a:tcPr>
                        <a:blipFill>
                          <a:blip r:embed="rId2"/>
                          <a:stretch>
                            <a:fillRect l="-200528" t="-110000" r="-792" b="-500000"/>
                          </a:stretch>
                        </a:blipFill>
                      </a:tcPr>
                    </a:tc>
                    <a:extLst>
                      <a:ext uri="{0D108BD9-81ED-4DB2-BD59-A6C34878D82A}">
                        <a16:rowId xmlns:a16="http://schemas.microsoft.com/office/drawing/2014/main" val="10002"/>
                      </a:ext>
                    </a:extLst>
                  </a:tr>
                  <a:tr h="606870">
                    <a:tc>
                      <a:txBody>
                        <a:bodyPr/>
                        <a:lstStyle/>
                        <a:p>
                          <a:pPr algn="ctr">
                            <a:defRPr sz="1800"/>
                          </a:pPr>
                          <a:r>
                            <a:rPr sz="1800" dirty="0"/>
                            <a:t>2</a:t>
                          </a:r>
                        </a:p>
                      </a:txBody>
                      <a:tcPr/>
                    </a:tc>
                    <a:tc>
                      <a:txBody>
                        <a:bodyPr/>
                        <a:lstStyle/>
                        <a:p>
                          <a:endParaRPr lang="en-US"/>
                        </a:p>
                      </a:txBody>
                      <a:tcPr>
                        <a:blipFill>
                          <a:blip r:embed="rId2"/>
                          <a:stretch>
                            <a:fillRect l="-100000" t="-210000" r="-100526" b="-400000"/>
                          </a:stretch>
                        </a:blipFill>
                      </a:tcPr>
                    </a:tc>
                    <a:tc>
                      <a:txBody>
                        <a:bodyPr/>
                        <a:lstStyle/>
                        <a:p>
                          <a:endParaRPr lang="en-US"/>
                        </a:p>
                      </a:txBody>
                      <a:tcPr>
                        <a:blipFill>
                          <a:blip r:embed="rId2"/>
                          <a:stretch>
                            <a:fillRect l="-200528" t="-210000" r="-792" b="-400000"/>
                          </a:stretch>
                        </a:blipFill>
                      </a:tcPr>
                    </a:tc>
                    <a:extLst>
                      <a:ext uri="{0D108BD9-81ED-4DB2-BD59-A6C34878D82A}">
                        <a16:rowId xmlns:a16="http://schemas.microsoft.com/office/drawing/2014/main" val="10003"/>
                      </a:ext>
                    </a:extLst>
                  </a:tr>
                  <a:tr h="606806">
                    <a:tc>
                      <a:txBody>
                        <a:bodyPr/>
                        <a:lstStyle/>
                        <a:p>
                          <a:pPr algn="ctr">
                            <a:defRPr sz="1800"/>
                          </a:pPr>
                          <a:r>
                            <a:rPr sz="1800" dirty="0"/>
                            <a:t>3</a:t>
                          </a:r>
                        </a:p>
                      </a:txBody>
                      <a:tcPr/>
                    </a:tc>
                    <a:tc>
                      <a:txBody>
                        <a:bodyPr/>
                        <a:lstStyle/>
                        <a:p>
                          <a:endParaRPr lang="en-US"/>
                        </a:p>
                      </a:txBody>
                      <a:tcPr>
                        <a:blipFill>
                          <a:blip r:embed="rId2"/>
                          <a:stretch>
                            <a:fillRect l="-100000" t="-313131" r="-100526" b="-304040"/>
                          </a:stretch>
                        </a:blipFill>
                      </a:tcPr>
                    </a:tc>
                    <a:tc>
                      <a:txBody>
                        <a:bodyPr/>
                        <a:lstStyle/>
                        <a:p>
                          <a:endParaRPr lang="en-US"/>
                        </a:p>
                      </a:txBody>
                      <a:tcPr>
                        <a:blipFill>
                          <a:blip r:embed="rId2"/>
                          <a:stretch>
                            <a:fillRect l="-200528" t="-313131" r="-792" b="-304040"/>
                          </a:stretch>
                        </a:blipFill>
                      </a:tcPr>
                    </a:tc>
                    <a:extLst>
                      <a:ext uri="{0D108BD9-81ED-4DB2-BD59-A6C34878D82A}">
                        <a16:rowId xmlns:a16="http://schemas.microsoft.com/office/drawing/2014/main" val="10004"/>
                      </a:ext>
                    </a:extLst>
                  </a:tr>
                  <a:tr h="606806">
                    <a:tc>
                      <a:txBody>
                        <a:bodyPr/>
                        <a:lstStyle/>
                        <a:p>
                          <a:pPr algn="ctr">
                            <a:defRPr sz="1800"/>
                          </a:pPr>
                          <a:r>
                            <a:rPr sz="1800" dirty="0"/>
                            <a:t>4</a:t>
                          </a:r>
                        </a:p>
                      </a:txBody>
                      <a:tcPr/>
                    </a:tc>
                    <a:tc>
                      <a:txBody>
                        <a:bodyPr/>
                        <a:lstStyle/>
                        <a:p>
                          <a:endParaRPr lang="en-US"/>
                        </a:p>
                      </a:txBody>
                      <a:tcPr>
                        <a:blipFill>
                          <a:blip r:embed="rId2"/>
                          <a:stretch>
                            <a:fillRect l="-100000" t="-409000" r="-100526" b="-201000"/>
                          </a:stretch>
                        </a:blipFill>
                      </a:tcPr>
                    </a:tc>
                    <a:tc>
                      <a:txBody>
                        <a:bodyPr/>
                        <a:lstStyle/>
                        <a:p>
                          <a:endParaRPr lang="en-US"/>
                        </a:p>
                      </a:txBody>
                      <a:tcPr>
                        <a:blipFill>
                          <a:blip r:embed="rId2"/>
                          <a:stretch>
                            <a:fillRect l="-200528" t="-409000" r="-792" b="-201000"/>
                          </a:stretch>
                        </a:blipFill>
                      </a:tcPr>
                    </a:tc>
                    <a:extLst>
                      <a:ext uri="{0D108BD9-81ED-4DB2-BD59-A6C34878D82A}">
                        <a16:rowId xmlns:a16="http://schemas.microsoft.com/office/drawing/2014/main" val="10005"/>
                      </a:ext>
                    </a:extLst>
                  </a:tr>
                  <a:tr h="605028">
                    <a:tc>
                      <a:txBody>
                        <a:bodyPr/>
                        <a:lstStyle/>
                        <a:p>
                          <a:pPr algn="ctr">
                            <a:defRPr sz="1800"/>
                          </a:pPr>
                          <a:r>
                            <a:rPr sz="1800" dirty="0"/>
                            <a:t>5</a:t>
                          </a:r>
                        </a:p>
                      </a:txBody>
                      <a:tcPr/>
                    </a:tc>
                    <a:tc>
                      <a:txBody>
                        <a:bodyPr/>
                        <a:lstStyle/>
                        <a:p>
                          <a:endParaRPr lang="en-US"/>
                        </a:p>
                      </a:txBody>
                      <a:tcPr>
                        <a:blipFill>
                          <a:blip r:embed="rId2"/>
                          <a:stretch>
                            <a:fillRect l="-100000" t="-514141" r="-100526" b="-103030"/>
                          </a:stretch>
                        </a:blipFill>
                      </a:tcPr>
                    </a:tc>
                    <a:tc>
                      <a:txBody>
                        <a:bodyPr/>
                        <a:lstStyle/>
                        <a:p>
                          <a:endParaRPr lang="en-US"/>
                        </a:p>
                      </a:txBody>
                      <a:tcPr>
                        <a:blipFill>
                          <a:blip r:embed="rId2"/>
                          <a:stretch>
                            <a:fillRect l="-200528" t="-514141" r="-792" b="-103030"/>
                          </a:stretch>
                        </a:blipFill>
                      </a:tcPr>
                    </a:tc>
                    <a:extLst>
                      <a:ext uri="{0D108BD9-81ED-4DB2-BD59-A6C34878D82A}">
                        <a16:rowId xmlns:a16="http://schemas.microsoft.com/office/drawing/2014/main" val="10006"/>
                      </a:ext>
                    </a:extLst>
                  </a:tr>
                  <a:tr h="606806">
                    <a:tc>
                      <a:txBody>
                        <a:bodyPr/>
                        <a:lstStyle/>
                        <a:p>
                          <a:pPr algn="ctr">
                            <a:defRPr sz="1800"/>
                          </a:pPr>
                          <a:r>
                            <a:rPr sz="1800" dirty="0"/>
                            <a:t>No Plan</a:t>
                          </a:r>
                        </a:p>
                      </a:txBody>
                      <a:tcPr/>
                    </a:tc>
                    <a:tc>
                      <a:txBody>
                        <a:bodyPr/>
                        <a:lstStyle/>
                        <a:p>
                          <a:endParaRPr lang="en-US"/>
                        </a:p>
                      </a:txBody>
                      <a:tcPr>
                        <a:blipFill>
                          <a:blip r:embed="rId2"/>
                          <a:stretch>
                            <a:fillRect l="-100000" t="-608000" r="-100526" b="-2000"/>
                          </a:stretch>
                        </a:blipFill>
                      </a:tcPr>
                    </a:tc>
                    <a:tc>
                      <a:txBody>
                        <a:bodyPr/>
                        <a:lstStyle/>
                        <a:p>
                          <a:endParaRPr lang="en-US"/>
                        </a:p>
                      </a:txBody>
                      <a:tcPr>
                        <a:blipFill>
                          <a:blip r:embed="rId2"/>
                          <a:stretch>
                            <a:fillRect l="-200528" t="-608000" r="-792" b="-2000"/>
                          </a:stretch>
                        </a:blipFill>
                      </a:tcPr>
                    </a:tc>
                    <a:extLst>
                      <a:ext uri="{0D108BD9-81ED-4DB2-BD59-A6C34878D82A}">
                        <a16:rowId xmlns:a16="http://schemas.microsoft.com/office/drawing/2014/main" val="10007"/>
                      </a:ext>
                    </a:extLst>
                  </a:tr>
                </a:tbl>
              </a:graphicData>
            </a:graphic>
          </p:graphicFrame>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Calculating Expected Value</a:t>
            </a:r>
            <a:r>
              <a:rPr lang="en-US" dirty="0"/>
              <a:t>—Slide 10</a:t>
            </a:r>
            <a:endParaRPr dirty="0"/>
          </a:p>
        </p:txBody>
      </p:sp>
      <p:sp>
        <p:nvSpPr>
          <p:cNvPr id="3" name="Text Placeholder 2"/>
          <p:cNvSpPr>
            <a:spLocks noGrp="1"/>
          </p:cNvSpPr>
          <p:nvPr>
            <p:ph type="body" sz="quarter" idx="10"/>
          </p:nvPr>
        </p:nvSpPr>
        <p:spPr/>
        <p:txBody>
          <a:bodyPr>
            <a:normAutofit/>
          </a:bodyPr>
          <a:lstStyle/>
          <a:p>
            <a:pPr algn="just"/>
            <a:r>
              <a:rPr lang="en-US" dirty="0"/>
              <a:t>​</a:t>
            </a:r>
            <a:r>
              <a:rPr lang="en-US" sz="2400" dirty="0"/>
              <a:t>In order to calculate the expected profit per student, multiply the estimated profit for each meal plan by the probability of that meal plan being chosen.</a:t>
            </a:r>
          </a:p>
          <a:p>
            <a:pPr marL="457200" lvl="1" indent="0">
              <a:buNone/>
              <a:defRPr b="1"/>
            </a:pPr>
            <a:r>
              <a:rPr lang="en-US" sz="2400" dirty="0"/>
              <a:t>By Hand</a:t>
            </a:r>
          </a:p>
          <a:p>
            <a:pPr marL="457200" lvl="1" indent="0" algn="just">
              <a:buNone/>
            </a:pPr>
            <a:r>
              <a:rPr lang="en-US" sz="2400" dirty="0"/>
              <a:t>Substituting these values into the expected value formula, we have the following equation.</a:t>
            </a:r>
          </a:p>
          <a:p>
            <a:pPr marL="457200" lvl="1" indent="0">
              <a:buNone/>
            </a:pPr>
            <a:endParaRPr lang="en-US" sz="2400" dirty="0"/>
          </a:p>
          <a:p>
            <a:r>
              <a:rPr lang="ar-AE" dirty="0"/>
              <a:t>​</a:t>
            </a:r>
            <a:endParaRPr dirty="0"/>
          </a:p>
        </p:txBody>
      </p:sp>
      <p:graphicFrame>
        <p:nvGraphicFramePr>
          <p:cNvPr id="6" name="Object 5" descr="E open parenthesis Profit per Student close parenthesis equals&#10;one divided by 10 times 510 dollars&#10;plus one divided by 15 times 550 dollars&#10;plus one divided by 30 times 600 dollars&#10;plus one divided by 10 times 220 dollars&#10;plus one divided by 12 times 270 dollars&#10;plus thirty-seven divided by 60 times 0 dollars&#10;equals 51 dollars plus 36 point 67 dollars plus 20 dollars plus 22 dollars plus 22 point 50 dollars&#10;equals 152 point 17 dollars">
            <a:extLst>
              <a:ext uri="{FF2B5EF4-FFF2-40B4-BE49-F238E27FC236}">
                <a16:creationId xmlns:a16="http://schemas.microsoft.com/office/drawing/2014/main" id="{82DED60C-D34E-408B-847A-DC2AAEC2AE6A}"/>
              </a:ext>
            </a:extLst>
          </p:cNvPr>
          <p:cNvGraphicFramePr>
            <a:graphicFrameLocks noChangeAspect="1"/>
          </p:cNvGraphicFramePr>
          <p:nvPr>
            <p:extLst>
              <p:ext uri="{D42A27DB-BD31-4B8C-83A1-F6EECF244321}">
                <p14:modId xmlns:p14="http://schemas.microsoft.com/office/powerpoint/2010/main" val="340080903"/>
              </p:ext>
            </p:extLst>
          </p:nvPr>
        </p:nvGraphicFramePr>
        <p:xfrm>
          <a:off x="685800" y="3627438"/>
          <a:ext cx="7391400" cy="2032000"/>
        </p:xfrm>
        <a:graphic>
          <a:graphicData uri="http://schemas.openxmlformats.org/presentationml/2006/ole">
            <mc:AlternateContent xmlns:mc="http://schemas.openxmlformats.org/markup-compatibility/2006">
              <mc:Choice xmlns:v="urn:schemas-microsoft-com:vml" Requires="v">
                <p:oleObj name="Equation" r:id="rId2" imgW="7391160" imgH="2031840" progId="Equation.DSMT4">
                  <p:embed/>
                </p:oleObj>
              </mc:Choice>
              <mc:Fallback>
                <p:oleObj name="Equation" r:id="rId2" imgW="7391160" imgH="2031840" progId="Equation.DSMT4">
                  <p:embed/>
                  <p:pic>
                    <p:nvPicPr>
                      <p:cNvPr id="0" name=""/>
                      <p:cNvPicPr/>
                      <p:nvPr/>
                    </p:nvPicPr>
                    <p:blipFill>
                      <a:blip r:embed="rId3"/>
                      <a:stretch>
                        <a:fillRect/>
                      </a:stretch>
                    </p:blipFill>
                    <p:spPr>
                      <a:xfrm>
                        <a:off x="685800" y="3627438"/>
                        <a:ext cx="7391400" cy="2032000"/>
                      </a:xfrm>
                      <a:prstGeom prst="rect">
                        <a:avLst/>
                      </a:prstGeom>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Calculating Expected Value</a:t>
            </a:r>
            <a:r>
              <a:rPr lang="en-US" dirty="0"/>
              <a:t>—Slide 11</a:t>
            </a:r>
            <a:endParaRPr dirty="0"/>
          </a:p>
        </p:txBody>
      </p:sp>
      <p:sp>
        <p:nvSpPr>
          <p:cNvPr id="3" name="Text Placeholder 2"/>
          <p:cNvSpPr>
            <a:spLocks noGrp="1"/>
          </p:cNvSpPr>
          <p:nvPr>
            <p:ph type="body" sz="quarter" idx="10"/>
          </p:nvPr>
        </p:nvSpPr>
        <p:spPr/>
        <p:txBody>
          <a:bodyPr>
            <a:normAutofit/>
          </a:bodyPr>
          <a:lstStyle/>
          <a:p>
            <a:pPr>
              <a:defRPr b="1"/>
            </a:pPr>
            <a:r>
              <a:rPr sz="2000" dirty="0"/>
              <a:t>TI 83/84 Plus</a:t>
            </a:r>
          </a:p>
          <a:p>
            <a:pPr algn="just"/>
            <a:r>
              <a:rPr sz="2000" dirty="0"/>
              <a:t>Press </a:t>
            </a:r>
            <a:r>
              <a:rPr lang="en-US" sz="2000" dirty="0"/>
              <a:t>…</a:t>
            </a:r>
            <a:r>
              <a:rPr sz="2000" dirty="0"/>
              <a:t> and EDIT to access the list function. Enter the profit per meal plan in </a:t>
            </a:r>
            <a:r>
              <a:rPr sz="2000" dirty="0">
                <a:latin typeface="Ti86pc" panose="020B0609020003040203" pitchFamily="49" charset="0"/>
              </a:rPr>
              <a:t>L1</a:t>
            </a:r>
            <a:r>
              <a:rPr sz="2000" dirty="0"/>
              <a:t> and the probabilities in </a:t>
            </a:r>
            <a:r>
              <a:rPr sz="2000" dirty="0">
                <a:latin typeface="Ti86pc" panose="020B0609020003040203" pitchFamily="49" charset="0"/>
              </a:rPr>
              <a:t>L2</a:t>
            </a:r>
            <a:r>
              <a:rPr sz="2000" dirty="0"/>
              <a:t>. Press </a:t>
            </a:r>
            <a:r>
              <a:rPr lang="en-US" sz="2000" dirty="0"/>
              <a:t>y</a:t>
            </a:r>
            <a:r>
              <a:rPr lang="en-US" sz="2000" dirty="0">
                <a:latin typeface="Ti86pc" panose="020B0609020003040203" pitchFamily="49" charset="0"/>
              </a:rPr>
              <a:t> z</a:t>
            </a:r>
            <a:r>
              <a:rPr lang="en-US" sz="2000" dirty="0"/>
              <a:t> </a:t>
            </a:r>
            <a:r>
              <a:rPr sz="2000" dirty="0"/>
              <a:t>to return to the home screen. Press </a:t>
            </a:r>
            <a:r>
              <a:rPr lang="en-US" sz="2000" dirty="0"/>
              <a:t>…</a:t>
            </a:r>
            <a:r>
              <a:rPr sz="2000" dirty="0"/>
              <a:t> again and highlight </a:t>
            </a:r>
            <a:r>
              <a:rPr sz="2000" dirty="0">
                <a:latin typeface="Ti86pc" panose="020B0609020003040203" pitchFamily="49" charset="0"/>
              </a:rPr>
              <a:t>CALC</a:t>
            </a:r>
            <a:r>
              <a:rPr sz="2000" dirty="0"/>
              <a:t>. Select </a:t>
            </a:r>
            <a:r>
              <a:rPr sz="2000" dirty="0">
                <a:latin typeface="Ti86pc" panose="020B0609020003040203" pitchFamily="49" charset="0"/>
              </a:rPr>
              <a:t>1-Var Stats</a:t>
            </a:r>
            <a:r>
              <a:rPr sz="2000" dirty="0"/>
              <a:t>. Use </a:t>
            </a:r>
            <a:r>
              <a:rPr lang="en-US" sz="2000" dirty="0">
                <a:latin typeface="Ti86pc" panose="020B0609020003040203" pitchFamily="49" charset="0"/>
              </a:rPr>
              <a:t>L1</a:t>
            </a:r>
            <a:r>
              <a:rPr sz="2000" dirty="0"/>
              <a:t> for List and </a:t>
            </a:r>
            <a:r>
              <a:rPr lang="en-US" sz="2000" dirty="0">
                <a:latin typeface="Ti86pc" panose="020B0609020003040203" pitchFamily="49" charset="0"/>
              </a:rPr>
              <a:t>L2</a:t>
            </a:r>
            <a:r>
              <a:rPr sz="2000" dirty="0"/>
              <a:t> for </a:t>
            </a:r>
            <a:r>
              <a:rPr sz="2000" dirty="0" err="1">
                <a:latin typeface="Ti86pc" panose="020B0609020003040203" pitchFamily="49" charset="0"/>
              </a:rPr>
              <a:t>FreqList</a:t>
            </a:r>
            <a:r>
              <a:rPr sz="2000" dirty="0"/>
              <a:t>. Move the cursor down to highlight </a:t>
            </a:r>
            <a:r>
              <a:rPr sz="2000" dirty="0">
                <a:latin typeface="Ti86pc" panose="020B0609020003040203" pitchFamily="49" charset="0"/>
              </a:rPr>
              <a:t>Calculate</a:t>
            </a:r>
            <a:r>
              <a:rPr sz="2000" dirty="0"/>
              <a:t> and press </a:t>
            </a:r>
            <a:r>
              <a:rPr lang="en-IN" sz="2000" dirty="0">
                <a:latin typeface="Times New Roman" panose="02020603050405020304" pitchFamily="18" charset="0"/>
                <a:cs typeface="Times New Roman" panose="02020603050405020304" pitchFamily="18" charset="0"/>
              </a:rPr>
              <a:t>Í</a:t>
            </a:r>
            <a:r>
              <a:rPr sz="2000" dirty="0"/>
              <a:t>. The first number listed, </a:t>
            </a:r>
            <a:r>
              <a:rPr lang="en-US" sz="2000" dirty="0"/>
              <a:t>		</a:t>
            </a:r>
            <a:endParaRPr sz="2000" dirty="0"/>
          </a:p>
        </p:txBody>
      </p:sp>
      <p:pic>
        <p:nvPicPr>
          <p:cNvPr id="8" name="Picture 7" descr="x bar equals to 152.1666667">
            <a:extLst>
              <a:ext uri="{FF2B5EF4-FFF2-40B4-BE49-F238E27FC236}">
                <a16:creationId xmlns:a16="http://schemas.microsoft.com/office/drawing/2014/main" id="{533F09B5-EB36-80F6-8DF9-1D3C42DE2BD6}"/>
              </a:ext>
            </a:extLst>
          </p:cNvPr>
          <p:cNvPicPr>
            <a:picLocks noChangeAspect="1"/>
          </p:cNvPicPr>
          <p:nvPr/>
        </p:nvPicPr>
        <p:blipFill>
          <a:blip r:embed="rId2"/>
          <a:stretch>
            <a:fillRect/>
          </a:stretch>
        </p:blipFill>
        <p:spPr>
          <a:xfrm>
            <a:off x="2952519" y="2672351"/>
            <a:ext cx="1902193" cy="252000"/>
          </a:xfrm>
          <a:prstGeom prst="rect">
            <a:avLst/>
          </a:prstGeom>
        </p:spPr>
      </p:pic>
      <p:sp>
        <p:nvSpPr>
          <p:cNvPr id="10" name="TextBox 9">
            <a:extLst>
              <a:ext uri="{FF2B5EF4-FFF2-40B4-BE49-F238E27FC236}">
                <a16:creationId xmlns:a16="http://schemas.microsoft.com/office/drawing/2014/main" id="{82C802DE-D301-11E9-E7AB-BE5AD5266EA4}"/>
              </a:ext>
            </a:extLst>
          </p:cNvPr>
          <p:cNvSpPr txBox="1"/>
          <p:nvPr/>
        </p:nvSpPr>
        <p:spPr>
          <a:xfrm>
            <a:off x="4854712" y="2540913"/>
            <a:ext cx="2708369" cy="430887"/>
          </a:xfrm>
          <a:prstGeom prst="rect">
            <a:avLst/>
          </a:prstGeom>
          <a:noFill/>
        </p:spPr>
        <p:txBody>
          <a:bodyPr wrap="square">
            <a:spAutoFit/>
          </a:bodyPr>
          <a:lstStyle/>
          <a:p>
            <a:r>
              <a:rPr lang="en-IN" sz="2200" dirty="0"/>
              <a:t>is the expected value.</a:t>
            </a:r>
          </a:p>
        </p:txBody>
      </p:sp>
      <p:pic>
        <p:nvPicPr>
          <p:cNvPr id="5" name="Picture 4" descr="The list menu of a graphing calculator shows the profit per meal plan in L1 and the probabilities in L2">
            <a:extLst>
              <a:ext uri="{FF2B5EF4-FFF2-40B4-BE49-F238E27FC236}">
                <a16:creationId xmlns:a16="http://schemas.microsoft.com/office/drawing/2014/main" id="{EF74DC0C-07D1-4AAD-BCC6-D5E13819B340}"/>
              </a:ext>
            </a:extLst>
          </p:cNvPr>
          <p:cNvPicPr>
            <a:picLocks noChangeAspect="1"/>
          </p:cNvPicPr>
          <p:nvPr/>
        </p:nvPicPr>
        <p:blipFill>
          <a:blip r:embed="rId3"/>
          <a:srcRect b="14283"/>
          <a:stretch>
            <a:fillRect/>
          </a:stretch>
        </p:blipFill>
        <p:spPr>
          <a:xfrm>
            <a:off x="1485184" y="3177329"/>
            <a:ext cx="2730649" cy="2156671"/>
          </a:xfrm>
          <a:prstGeom prst="rect">
            <a:avLst/>
          </a:prstGeom>
        </p:spPr>
      </p:pic>
      <p:sp>
        <p:nvSpPr>
          <p:cNvPr id="11" name="TextBox 10">
            <a:extLst>
              <a:ext uri="{FF2B5EF4-FFF2-40B4-BE49-F238E27FC236}">
                <a16:creationId xmlns:a16="http://schemas.microsoft.com/office/drawing/2014/main" id="{D2E32BD3-8DB8-233A-47A6-7608A526788B}"/>
              </a:ext>
            </a:extLst>
          </p:cNvPr>
          <p:cNvSpPr txBox="1"/>
          <p:nvPr/>
        </p:nvSpPr>
        <p:spPr>
          <a:xfrm>
            <a:off x="1703607" y="5203511"/>
            <a:ext cx="2293801" cy="461665"/>
          </a:xfrm>
          <a:prstGeom prst="rect">
            <a:avLst/>
          </a:prstGeom>
          <a:noFill/>
        </p:spPr>
        <p:txBody>
          <a:bodyPr wrap="square">
            <a:spAutoFit/>
          </a:bodyPr>
          <a:lstStyle/>
          <a:p>
            <a:pPr algn="ctr"/>
            <a:r>
              <a:rPr lang="en-IN" sz="2400" dirty="0"/>
              <a:t>Figure 11</a:t>
            </a:r>
          </a:p>
        </p:txBody>
      </p:sp>
      <p:pic>
        <p:nvPicPr>
          <p:cNvPr id="7" name="Picture 6" descr="A calculator screenshot showing the results of the 1-Var Stats function. The first value returned is x bar equals 152.1666667. The second value returned is sigma x equals 152.1666667. The third value returned is sigma x squared equals 69091.66667. The fourth value returned is Sx equals (No value). The fifth value returned is sigma x equals 214.3291213. The sixth value returned is n equals 1. The seventh value returned is minx equals 0. The eighth value returned is Q1 equals 0. There is a dropdown arrow by the final line.">
            <a:extLst>
              <a:ext uri="{FF2B5EF4-FFF2-40B4-BE49-F238E27FC236}">
                <a16:creationId xmlns:a16="http://schemas.microsoft.com/office/drawing/2014/main" id="{DA14A7EE-60D1-4432-B4C2-5230DA000511}"/>
              </a:ext>
            </a:extLst>
          </p:cNvPr>
          <p:cNvPicPr>
            <a:picLocks noChangeAspect="1"/>
          </p:cNvPicPr>
          <p:nvPr/>
        </p:nvPicPr>
        <p:blipFill>
          <a:blip r:embed="rId4"/>
          <a:srcRect b="9900"/>
          <a:stretch>
            <a:fillRect/>
          </a:stretch>
        </p:blipFill>
        <p:spPr>
          <a:xfrm>
            <a:off x="4854712" y="3177329"/>
            <a:ext cx="2747128" cy="2080471"/>
          </a:xfrm>
          <a:prstGeom prst="rect">
            <a:avLst/>
          </a:prstGeom>
        </p:spPr>
      </p:pic>
      <p:sp>
        <p:nvSpPr>
          <p:cNvPr id="12" name="TextBox 11">
            <a:extLst>
              <a:ext uri="{FF2B5EF4-FFF2-40B4-BE49-F238E27FC236}">
                <a16:creationId xmlns:a16="http://schemas.microsoft.com/office/drawing/2014/main" id="{DC7F078F-2561-2603-421C-0F75DB5413D3}"/>
              </a:ext>
            </a:extLst>
          </p:cNvPr>
          <p:cNvSpPr txBox="1"/>
          <p:nvPr/>
        </p:nvSpPr>
        <p:spPr>
          <a:xfrm>
            <a:off x="5061995" y="5202993"/>
            <a:ext cx="2293801" cy="461665"/>
          </a:xfrm>
          <a:prstGeom prst="rect">
            <a:avLst/>
          </a:prstGeom>
          <a:noFill/>
        </p:spPr>
        <p:txBody>
          <a:bodyPr wrap="square">
            <a:spAutoFit/>
          </a:bodyPr>
          <a:lstStyle/>
          <a:p>
            <a:pPr algn="ctr"/>
            <a:r>
              <a:rPr lang="en-IN" sz="2400" dirty="0"/>
              <a:t>Figure 12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Calculating Expected Value</a:t>
            </a:r>
            <a:r>
              <a:rPr lang="en-US" dirty="0"/>
              <a:t>—Slide 12</a:t>
            </a:r>
            <a:endParaRPr dirty="0"/>
          </a:p>
        </p:txBody>
      </p:sp>
      <p:sp>
        <p:nvSpPr>
          <p:cNvPr id="3" name="Text Placeholder 2"/>
          <p:cNvSpPr>
            <a:spLocks noGrp="1"/>
          </p:cNvSpPr>
          <p:nvPr>
            <p:ph type="body" sz="quarter" idx="10"/>
          </p:nvPr>
        </p:nvSpPr>
        <p:spPr/>
        <p:txBody>
          <a:bodyPr>
            <a:normAutofit fontScale="85000" lnSpcReduction="10000"/>
          </a:bodyPr>
          <a:lstStyle/>
          <a:p>
            <a:pPr>
              <a:defRPr b="1"/>
            </a:pPr>
            <a:r>
              <a:rPr dirty="0"/>
              <a:t>​</a:t>
            </a:r>
            <a:r>
              <a:rPr sz="2800" dirty="0"/>
              <a:t>Microsoft Excel</a:t>
            </a:r>
          </a:p>
          <a:p>
            <a:pPr algn="just"/>
            <a:r>
              <a:rPr sz="2800" dirty="0"/>
              <a:t>Begin by labeling columns "Profit, x", "Probability, P(x)", and "x*P(x)" in cells A1 through C1. Enter the profit per meal plan into column A and the probabilities into column B. In cell C2, type the formula for the product of the first row, "=A2*B2", and press Enter. The value in C2 will appear as </a:t>
            </a:r>
            <a:r>
              <a:rPr sz="2800" dirty="0">
                <a:latin typeface="Cambria Math"/>
              </a:rPr>
              <a:t>51</a:t>
            </a:r>
            <a:r>
              <a:rPr sz="2800" dirty="0"/>
              <a:t>. To copy this formula down column C, drag the lower right-hand corner of the cell down the column. The row references will update in the formula and the values </a:t>
            </a:r>
            <a:r>
              <a:rPr sz="2800" dirty="0">
                <a:latin typeface="Cambria Math"/>
              </a:rPr>
              <a:t>36.66667</a:t>
            </a:r>
            <a:r>
              <a:rPr sz="2800" dirty="0"/>
              <a:t>, 20, 22, 22.5, and </a:t>
            </a:r>
            <a:r>
              <a:rPr sz="2800" dirty="0">
                <a:latin typeface="Cambria Math"/>
              </a:rPr>
              <a:t>0</a:t>
            </a:r>
            <a:r>
              <a:rPr sz="2800" dirty="0"/>
              <a:t> will appear in cells C3 through C7, respectively. (Notice that the value in C3 may vary in length depending on the width of the cell.)</a:t>
            </a:r>
          </a:p>
          <a:p>
            <a:pPr algn="just"/>
            <a:r>
              <a:rPr sz="2800" dirty="0"/>
              <a:t>Next, use the </a:t>
            </a:r>
            <a:r>
              <a:rPr sz="2800" b="1" dirty="0"/>
              <a:t>=SUM(number1, [number2],…)</a:t>
            </a:r>
            <a:r>
              <a:rPr sz="2800" dirty="0"/>
              <a:t> formula in cell C8 to determine the sum of the values in column C. The resulting value is </a:t>
            </a:r>
            <a:r>
              <a:rPr sz="2800" dirty="0">
                <a:latin typeface="Cambria Math"/>
              </a:rPr>
              <a:t>152.1667</a:t>
            </a:r>
            <a:r>
              <a:rPr sz="2800" dirty="0"/>
              <a:t>.</a:t>
            </a:r>
          </a:p>
        </p:txBody>
      </p:sp>
    </p:spTree>
    <p:extLst>
      <p:ext uri="{BB962C8B-B14F-4D97-AF65-F5344CB8AC3E}">
        <p14:creationId xmlns:p14="http://schemas.microsoft.com/office/powerpoint/2010/main" val="3437770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Calculating Expected Value</a:t>
            </a:r>
            <a:r>
              <a:rPr lang="en-US" dirty="0"/>
              <a:t>—Slide 13</a:t>
            </a:r>
            <a:endParaRPr dirty="0"/>
          </a:p>
        </p:txBody>
      </p:sp>
      <p:pic>
        <p:nvPicPr>
          <p:cNvPr id="5" name="Picture 4" descr="A screenshot of an excel spreadsheet to calculate the expected value. A dropbox box at the top left reads C8. The formula bar reads fx equals SUM(C2:C7). A table has four columns and eight rows. The columns in the excel sheet are labeled A, B, C, and D. From left to right, the columns are labeled in Row 1: &quot;Profit, x&quot;, &quot;Probability, P of x&quot;, and &quot;x*P of x&quot;. Column D had no label and is left blank. The row-wise entries in the table are as follows: Row 2, Profit, x: 510, Probability, P of x: 1 divided by 10, x*P of x: 51. Row 3, Profit, x: 550, Probability, P of x: 1 divided by 15, x*P of x: 36.66667. Row 4, Profit, x: 600, Probability, P of x: 1 divided by 30, x*P of x: 20. Row 5, Profit, x: 220, Probability, P of x: 1 divided by 10, x*P of x: 22. Row 6, Profit, x: 270, Probability, P of x: 1 divided by 12, x*P of x: 22.5. Row 7, Profit, x: 0, Probability, P of x: 37 divided by 60, x*P of x: 0. Row 8, Profit, x: Blank, Probability, P of x: Blank, x*P of x: 152.1667.">
            <a:extLst>
              <a:ext uri="{FF2B5EF4-FFF2-40B4-BE49-F238E27FC236}">
                <a16:creationId xmlns:a16="http://schemas.microsoft.com/office/drawing/2014/main" id="{B7B8E3E3-F27D-4BB3-A7EC-F6CF1A3A0B5B}"/>
              </a:ext>
            </a:extLst>
          </p:cNvPr>
          <p:cNvPicPr>
            <a:picLocks noChangeAspect="1"/>
          </p:cNvPicPr>
          <p:nvPr/>
        </p:nvPicPr>
        <p:blipFill>
          <a:blip r:embed="rId2"/>
          <a:srcRect b="8284"/>
          <a:stretch>
            <a:fillRect/>
          </a:stretch>
        </p:blipFill>
        <p:spPr>
          <a:xfrm>
            <a:off x="2324100" y="1219201"/>
            <a:ext cx="4495800" cy="3352800"/>
          </a:xfrm>
          <a:prstGeom prst="rect">
            <a:avLst/>
          </a:prstGeom>
        </p:spPr>
      </p:pic>
      <p:sp>
        <p:nvSpPr>
          <p:cNvPr id="4" name="TextBox 3">
            <a:extLst>
              <a:ext uri="{FF2B5EF4-FFF2-40B4-BE49-F238E27FC236}">
                <a16:creationId xmlns:a16="http://schemas.microsoft.com/office/drawing/2014/main" id="{D45B1485-BF6F-0362-AD17-AF657FB498DD}"/>
              </a:ext>
            </a:extLst>
          </p:cNvPr>
          <p:cNvSpPr txBox="1"/>
          <p:nvPr/>
        </p:nvSpPr>
        <p:spPr>
          <a:xfrm>
            <a:off x="3425099" y="4531082"/>
            <a:ext cx="2293801" cy="461665"/>
          </a:xfrm>
          <a:prstGeom prst="rect">
            <a:avLst/>
          </a:prstGeom>
          <a:noFill/>
        </p:spPr>
        <p:txBody>
          <a:bodyPr wrap="square">
            <a:spAutoFit/>
          </a:bodyPr>
          <a:lstStyle/>
          <a:p>
            <a:pPr algn="ctr"/>
            <a:r>
              <a:rPr lang="en-IN" sz="2400" dirty="0"/>
              <a:t>Figure 13</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D3514CC-5491-6565-C119-4E173A2760B9}"/>
                  </a:ext>
                </a:extLst>
              </p:cNvPr>
              <p:cNvSpPr txBox="1"/>
              <p:nvPr/>
            </p:nvSpPr>
            <p:spPr>
              <a:xfrm>
                <a:off x="457200" y="4988265"/>
                <a:ext cx="8229600" cy="707886"/>
              </a:xfrm>
              <a:prstGeom prst="rect">
                <a:avLst/>
              </a:prstGeom>
              <a:noFill/>
            </p:spPr>
            <p:txBody>
              <a:bodyPr wrap="square">
                <a:spAutoFit/>
              </a:bodyPr>
              <a:lstStyle/>
              <a:p>
                <a:pPr algn="just">
                  <a:defRPr sz="2800"/>
                </a:pPr>
                <a:r>
                  <a:rPr lang="en-US" sz="2000" dirty="0"/>
                  <a:t>Therefore, dining services can expect an average profit of approximately </a:t>
                </a:r>
                <a14:m>
                  <m:oMath xmlns:m="http://schemas.openxmlformats.org/officeDocument/2006/math">
                    <m:r>
                      <a:rPr lang="en-US" sz="2000">
                        <a:latin typeface="Cambria Math" panose="02040503050406030204" pitchFamily="18" charset="0"/>
                      </a:rPr>
                      <m:t>$152.17</m:t>
                    </m:r>
                  </m:oMath>
                </a14:m>
                <a:r>
                  <a:rPr lang="en-US" sz="2000" dirty="0"/>
                  <a:t> per student next semester.</a:t>
                </a:r>
              </a:p>
            </p:txBody>
          </p:sp>
        </mc:Choice>
        <mc:Fallback xmlns="">
          <p:sp>
            <p:nvSpPr>
              <p:cNvPr id="9" name="TextBox 8">
                <a:extLst>
                  <a:ext uri="{FF2B5EF4-FFF2-40B4-BE49-F238E27FC236}">
                    <a16:creationId xmlns:a16="http://schemas.microsoft.com/office/drawing/2014/main" id="{CD3514CC-5491-6565-C119-4E173A2760B9}"/>
                  </a:ext>
                </a:extLst>
              </p:cNvPr>
              <p:cNvSpPr txBox="1">
                <a:spLocks noRot="1" noChangeAspect="1" noMove="1" noResize="1" noEditPoints="1" noAdjustHandles="1" noChangeArrowheads="1" noChangeShapeType="1" noTextEdit="1"/>
              </p:cNvSpPr>
              <p:nvPr/>
            </p:nvSpPr>
            <p:spPr>
              <a:xfrm>
                <a:off x="457200" y="4988265"/>
                <a:ext cx="8229600" cy="707886"/>
              </a:xfrm>
              <a:prstGeom prst="rect">
                <a:avLst/>
              </a:prstGeom>
              <a:blipFill>
                <a:blip r:embed="rId3"/>
                <a:stretch>
                  <a:fillRect l="-741" t="-4310" r="-741" b="-14655"/>
                </a:stretch>
              </a:blipFill>
            </p:spPr>
            <p:txBody>
              <a:bodyPr/>
              <a:lstStyle/>
              <a:p>
                <a:r>
                  <a:rPr lang="en-IN">
                    <a:noFill/>
                  </a:rPr>
                  <a:t> </a:t>
                </a:r>
              </a:p>
            </p:txBody>
          </p:sp>
        </mc:Fallback>
      </mc:AlternateContent>
    </p:spTree>
    <p:extLst>
      <p:ext uri="{BB962C8B-B14F-4D97-AF65-F5344CB8AC3E}">
        <p14:creationId xmlns:p14="http://schemas.microsoft.com/office/powerpoint/2010/main" val="1196251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Calculating Expected Value</a:t>
            </a:r>
            <a:r>
              <a:rPr lang="en-US" dirty="0"/>
              <a:t>—Slide 14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38163" indent="-538163" algn="just">
                  <a:defRPr sz="2800"/>
                </a:pPr>
                <a:r>
                  <a:rPr lang="en-US" sz="2600" dirty="0"/>
                  <a:t>c.	​Since the university predicts an enrollment of </a:t>
                </a:r>
                <a:r>
                  <a:rPr lang="en-US" sz="2600" dirty="0">
                    <a:latin typeface="Cambria Math"/>
                  </a:rPr>
                  <a:t>8421</a:t>
                </a:r>
                <a:r>
                  <a:rPr lang="en-US" sz="2600" dirty="0"/>
                  <a:t> students next semester, dining services can multiply the expected profit for each student by the number of students to find their overall expected profit as follows.</a:t>
                </a:r>
              </a:p>
              <a:p>
                <a:pPr>
                  <a:defRPr sz="2800"/>
                </a:pPr>
                <a:r>
                  <a:rPr lang="en-US" sz="2600" dirty="0"/>
                  <a:t>​</a:t>
                </a:r>
                <a14:m>
                  <m:oMath xmlns:m="http://schemas.openxmlformats.org/officeDocument/2006/math">
                    <m:r>
                      <a:rPr lang="en-US" sz="2600" b="0" i="0" smtClean="0">
                        <a:latin typeface="Cambria Math" panose="02040503050406030204" pitchFamily="18" charset="0"/>
                      </a:rPr>
                      <m:t>                                </m:t>
                    </m:r>
                  </m:oMath>
                </a14:m>
                <a:endParaRPr sz="26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350" r="-1333"/>
                </a:stretch>
              </a:blipFill>
            </p:spPr>
            <p:txBody>
              <a:bodyPr/>
              <a:lstStyle/>
              <a:p>
                <a:r>
                  <a:rPr lang="en-IN">
                    <a:noFill/>
                  </a:rPr>
                  <a:t> </a:t>
                </a:r>
              </a:p>
            </p:txBody>
          </p:sp>
        </mc:Fallback>
      </mc:AlternateContent>
      <p:graphicFrame>
        <p:nvGraphicFramePr>
          <p:cNvPr id="4" name="Object 3" descr="Overall Expected Profit for Dining Services equals 152 point 17 dollars times 8421 equals 1,281,423 point 57 dollars">
            <a:extLst>
              <a:ext uri="{FF2B5EF4-FFF2-40B4-BE49-F238E27FC236}">
                <a16:creationId xmlns:a16="http://schemas.microsoft.com/office/drawing/2014/main" id="{07E0F701-0A7D-4FDC-8705-CB4A3E9BF981}"/>
              </a:ext>
            </a:extLst>
          </p:cNvPr>
          <p:cNvGraphicFramePr>
            <a:graphicFrameLocks noChangeAspect="1"/>
          </p:cNvGraphicFramePr>
          <p:nvPr>
            <p:extLst>
              <p:ext uri="{D42A27DB-BD31-4B8C-83A1-F6EECF244321}">
                <p14:modId xmlns:p14="http://schemas.microsoft.com/office/powerpoint/2010/main" val="2027840602"/>
              </p:ext>
            </p:extLst>
          </p:nvPr>
        </p:nvGraphicFramePr>
        <p:xfrm>
          <a:off x="1587500" y="3233420"/>
          <a:ext cx="5969000" cy="558800"/>
        </p:xfrm>
        <a:graphic>
          <a:graphicData uri="http://schemas.openxmlformats.org/presentationml/2006/ole">
            <mc:AlternateContent xmlns:mc="http://schemas.openxmlformats.org/markup-compatibility/2006">
              <mc:Choice xmlns:v="urn:schemas-microsoft-com:vml" Requires="v">
                <p:oleObj name="Equation" r:id="rId3" imgW="5968800" imgH="558720" progId="Equation.DSMT4">
                  <p:embed/>
                </p:oleObj>
              </mc:Choice>
              <mc:Fallback>
                <p:oleObj name="Equation" r:id="rId3" imgW="5968800" imgH="558720" progId="Equation.DSMT4">
                  <p:embed/>
                  <p:pic>
                    <p:nvPicPr>
                      <p:cNvPr id="0" name=""/>
                      <p:cNvPicPr/>
                      <p:nvPr/>
                    </p:nvPicPr>
                    <p:blipFill>
                      <a:blip r:embed="rId4"/>
                      <a:stretch>
                        <a:fillRect/>
                      </a:stretch>
                    </p:blipFill>
                    <p:spPr>
                      <a:xfrm>
                        <a:off x="1587500" y="3233420"/>
                        <a:ext cx="5969000" cy="558800"/>
                      </a:xfrm>
                      <a:prstGeom prst="rect">
                        <a:avLst/>
                      </a:prstGeom>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2</a:t>
            </a:r>
            <a:endParaRPr dirty="0"/>
          </a:p>
        </p:txBody>
      </p:sp>
      <p:sp>
        <p:nvSpPr>
          <p:cNvPr id="3" name="Text Placeholder 2"/>
          <p:cNvSpPr>
            <a:spLocks noGrp="1"/>
          </p:cNvSpPr>
          <p:nvPr>
            <p:ph type="body" sz="quarter" idx="10"/>
          </p:nvPr>
        </p:nvSpPr>
        <p:spPr/>
        <p:txBody>
          <a:bodyPr>
            <a:normAutofit/>
          </a:bodyPr>
          <a:lstStyle/>
          <a:p>
            <a:pPr algn="just"/>
            <a:r>
              <a:rPr sz="2800" dirty="0"/>
              <a:t>Recall that the sum of all the probabilities of all the outcomes in a sample space must equal </a:t>
            </a:r>
            <a:r>
              <a:rPr sz="2800" dirty="0">
                <a:latin typeface="Cambria Math"/>
              </a:rPr>
              <a:t>1</a:t>
            </a:r>
            <a:r>
              <a:rPr sz="2800" dirty="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Calculating Expected Value</a:t>
            </a:r>
            <a:r>
              <a:rPr lang="en-US" dirty="0"/>
              <a:t>—Slide 1</a:t>
            </a:r>
            <a:endParaRPr dirty="0"/>
          </a:p>
        </p:txBody>
      </p:sp>
      <p:sp>
        <p:nvSpPr>
          <p:cNvPr id="3" name="Text Placeholder 2"/>
          <p:cNvSpPr>
            <a:spLocks noGrp="1"/>
          </p:cNvSpPr>
          <p:nvPr>
            <p:ph type="body" sz="quarter" idx="10"/>
          </p:nvPr>
        </p:nvSpPr>
        <p:spPr/>
        <p:txBody>
          <a:bodyPr>
            <a:normAutofit/>
          </a:bodyPr>
          <a:lstStyle/>
          <a:p>
            <a:pPr algn="just"/>
            <a:r>
              <a:rPr sz="2400" dirty="0"/>
              <a:t>Suppose you are trying to decide between two different investment opportunities. The two plans are summarized in Table 6. The left column for each plan gives the potential earnings, and the right columns give their respective probabilities. Which plan should you choose?</a:t>
            </a:r>
          </a:p>
        </p:txBody>
      </p:sp>
      <p:sp>
        <p:nvSpPr>
          <p:cNvPr id="6" name="TextBox 5">
            <a:extLst>
              <a:ext uri="{FF2B5EF4-FFF2-40B4-BE49-F238E27FC236}">
                <a16:creationId xmlns:a16="http://schemas.microsoft.com/office/drawing/2014/main" id="{D8B9B95E-E314-714F-F4A0-082011A03521}"/>
              </a:ext>
            </a:extLst>
          </p:cNvPr>
          <p:cNvSpPr txBox="1"/>
          <p:nvPr/>
        </p:nvSpPr>
        <p:spPr>
          <a:xfrm>
            <a:off x="2438400" y="2935794"/>
            <a:ext cx="4572000" cy="369332"/>
          </a:xfrm>
          <a:prstGeom prst="rect">
            <a:avLst/>
          </a:prstGeom>
          <a:noFill/>
        </p:spPr>
        <p:txBody>
          <a:bodyPr wrap="square">
            <a:spAutoFit/>
          </a:bodyPr>
          <a:lstStyle/>
          <a:p>
            <a:pPr algn="ctr">
              <a:defRPr sz="1800" b="1"/>
            </a:pPr>
            <a:r>
              <a:rPr lang="en-IN" dirty="0"/>
              <a:t>Table 6: Investment Plans</a:t>
            </a:r>
          </a:p>
        </p:txBody>
      </p:sp>
      <p:pic>
        <p:nvPicPr>
          <p:cNvPr id="5" name="Picture 4" descr="Table with 2 columns Plan A and Plan B&#10;Plan A&#10;Potential earnings 1200 dollars with probability 0 point 1&#10;Potential earnings 950 dollars with probability 0 point 2&#10;Potential earnings 130 dollars with probability 0 point 4&#10;Potential earnings negative 575 dollars with probability 0 point 1&#10;Potential earnings negative 1400 dollars with probability 0 point 2&#10;Plan B&#10;Potential earnings 1500 dollars with probability 0 point 3&#10;Potential earnings 800 dollars with probability 0 point 1&#10;Potential earnings negative 100 dollars with probability 0 point 2&#10;Potential earnings negative 250 dollars with probability 0 point 2&#10;Potential earnings negative 690 dollars with probability 0 point 2&#10;">
            <a:extLst>
              <a:ext uri="{FF2B5EF4-FFF2-40B4-BE49-F238E27FC236}">
                <a16:creationId xmlns:a16="http://schemas.microsoft.com/office/drawing/2014/main" id="{86AE8B6C-355C-6D0D-1514-E346EDC754BB}"/>
              </a:ext>
            </a:extLst>
          </p:cNvPr>
          <p:cNvPicPr>
            <a:picLocks noChangeAspect="1"/>
          </p:cNvPicPr>
          <p:nvPr/>
        </p:nvPicPr>
        <p:blipFill>
          <a:blip r:embed="rId2"/>
          <a:stretch>
            <a:fillRect/>
          </a:stretch>
        </p:blipFill>
        <p:spPr>
          <a:xfrm>
            <a:off x="219619" y="3196354"/>
            <a:ext cx="8704762" cy="2800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Calculating Expected Value</a:t>
            </a:r>
            <a:r>
              <a:rPr lang="en-US" dirty="0"/>
              <a:t>—Slide 2</a:t>
            </a:r>
            <a:endParaRPr dirty="0"/>
          </a:p>
        </p:txBody>
      </p:sp>
      <p:sp>
        <p:nvSpPr>
          <p:cNvPr id="3" name="Text Placeholder 2"/>
          <p:cNvSpPr>
            <a:spLocks noGrp="1"/>
          </p:cNvSpPr>
          <p:nvPr>
            <p:ph type="body" sz="quarter" idx="10"/>
          </p:nvPr>
        </p:nvSpPr>
        <p:spPr/>
        <p:txBody>
          <a:bodyPr>
            <a:normAutofit/>
          </a:bodyPr>
          <a:lstStyle/>
          <a:p>
            <a:r>
              <a:rPr sz="2000" b="1" dirty="0"/>
              <a:t>Solution</a:t>
            </a:r>
          </a:p>
          <a:p>
            <a:pPr algn="just"/>
            <a:r>
              <a:rPr sz="2000" dirty="0"/>
              <a:t>It is difficult to determine which plan will yield the higher return simply by looking at the table. However, we can calculate the expected value for each plan in order to compare them. We will calculate the expected value using Microsoft Excel.</a:t>
            </a:r>
            <a:endParaRPr lang="en-US" sz="2000" dirty="0"/>
          </a:p>
          <a:p>
            <a:pPr algn="just"/>
            <a:endParaRPr sz="1100" dirty="0"/>
          </a:p>
          <a:p>
            <a:pPr algn="just">
              <a:defRPr sz="2800"/>
            </a:pPr>
            <a:r>
              <a:rPr sz="2000" dirty="0"/>
              <a:t>For investment Plan A, begin by labeling the columns "Earnings, x", "Probability, P(x)", and "x*P(x)". Enter the potential earnings of Plan B into column A and the probabilities into column B. In cell C2, type the formula for the product of the earnings and the probability for the first row of the table, "=A2*B2" and press Enter. The value in C2 will appear as </a:t>
            </a:r>
            <a:r>
              <a:rPr sz="2000" dirty="0">
                <a:latin typeface="Cambria Math"/>
              </a:rPr>
              <a:t>120</a:t>
            </a:r>
            <a:r>
              <a:rPr sz="2000" dirty="0"/>
              <a:t>. To copy this formula down column C, drag the lower right-hand corner of cell C2 down the column. The row references will update in the formula and the values </a:t>
            </a:r>
            <a:r>
              <a:rPr sz="2000" dirty="0">
                <a:latin typeface="Cambria Math"/>
              </a:rPr>
              <a:t>190</a:t>
            </a:r>
            <a:r>
              <a:rPr sz="2000" dirty="0"/>
              <a:t>, </a:t>
            </a:r>
            <a:r>
              <a:rPr sz="2000" dirty="0">
                <a:latin typeface="Cambria Math"/>
              </a:rPr>
              <a:t>52</a:t>
            </a:r>
            <a:r>
              <a:rPr sz="2000" dirty="0"/>
              <a:t>, </a:t>
            </a:r>
            <a:r>
              <a:rPr sz="2000" dirty="0">
                <a:latin typeface="Cambria Math"/>
              </a:rPr>
              <a:t>57.5</a:t>
            </a:r>
            <a:r>
              <a:rPr sz="2000" dirty="0"/>
              <a:t>, and </a:t>
            </a:r>
            <a:r>
              <a:rPr lang="en-IN" sz="2000" dirty="0">
                <a:latin typeface="Calibri" panose="020F0502020204030204" pitchFamily="34" charset="0"/>
                <a:ea typeface="Calibri" panose="020F0502020204030204" pitchFamily="34" charset="0"/>
                <a:cs typeface="Calibri" panose="020F0502020204030204" pitchFamily="34" charset="0"/>
              </a:rPr>
              <a:t>−</a:t>
            </a:r>
            <a:r>
              <a:rPr lang="en-US" sz="2000" dirty="0"/>
              <a:t>280</a:t>
            </a:r>
            <a:r>
              <a:rPr sz="2000" dirty="0"/>
              <a:t> will appear in cells C3 through C6, respectively.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Calculating Expected Value</a:t>
            </a:r>
            <a:r>
              <a:rPr lang="en-US" dirty="0"/>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000" dirty="0"/>
                  <a:t>Finally, use the </a:t>
                </a:r>
                <a:r>
                  <a:rPr sz="2000" b="1" dirty="0"/>
                  <a:t>SUM(number1, [number2], …)</a:t>
                </a:r>
                <a:r>
                  <a:rPr sz="2000" dirty="0"/>
                  <a:t> formula in cell C7 to determine the sum of the values in column C. The resulting value is </a:t>
                </a:r>
                <a14:m>
                  <m:oMath xmlns:m="http://schemas.openxmlformats.org/officeDocument/2006/math">
                    <m:r>
                      <a:rPr sz="2000">
                        <a:latin typeface="Cambria Math" panose="02040503050406030204" pitchFamily="18" charset="0"/>
                      </a:rPr>
                      <m:t>$24.5</m:t>
                    </m:r>
                  </m:oMath>
                </a14:m>
                <a:r>
                  <a:rPr sz="2000" dirty="0"/>
                  <a:t>.</a:t>
                </a:r>
              </a:p>
              <a:p>
                <a:pPr>
                  <a:defRPr sz="2800"/>
                </a:pPr>
                <a:endParaRPr lang="en-US" sz="2800" dirty="0"/>
              </a:p>
              <a:p>
                <a:pPr>
                  <a:defRPr sz="2800"/>
                </a:pPr>
                <a:endParaRPr lang="en-IN" dirty="0"/>
              </a:p>
              <a:p>
                <a:pPr>
                  <a:defRPr sz="2800"/>
                </a:pPr>
                <a:endParaRPr lang="en-IN" sz="2800" dirty="0"/>
              </a:p>
              <a:p>
                <a:pPr>
                  <a:defRPr sz="2800"/>
                </a:pPr>
                <a:endParaRPr lang="en-IN" dirty="0"/>
              </a:p>
              <a:p>
                <a:pPr>
                  <a:defRPr sz="2800"/>
                </a:pPr>
                <a:endParaRPr lang="en-IN" dirty="0"/>
              </a:p>
              <a:p>
                <a:pPr>
                  <a:defRPr sz="2800"/>
                </a:pPr>
                <a:endParaRPr lang="en-IN" dirty="0"/>
              </a:p>
              <a:p>
                <a:pPr>
                  <a:defRPr sz="2800"/>
                </a:pPr>
                <a:endParaRPr lang="en-IN"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736" r="-1259"/>
                </a:stretch>
              </a:blipFill>
            </p:spPr>
            <p:txBody>
              <a:bodyPr/>
              <a:lstStyle/>
              <a:p>
                <a:r>
                  <a:rPr lang="en-IN">
                    <a:noFill/>
                  </a:rPr>
                  <a:t> </a:t>
                </a:r>
              </a:p>
            </p:txBody>
          </p:sp>
        </mc:Fallback>
      </mc:AlternateContent>
      <p:pic>
        <p:nvPicPr>
          <p:cNvPr id="5" name="Picture 4" descr="A screenshot of an excel spreadsheet to calculate the expected value. A dropbox box at the top left reads C7. The formula bar reads, fx equals SUM(C2:C6). A table has four columns and seven rows. The columns in the excel screen are labeled A, B, C, and D. From left to right, the columns are labeled in Row 1: &quot;Earnings, x&quot;, &quot;Probability, P of x&quot;, and &quot;x*P of x&quot;. Column D had no label and is left blank. The row-wise entries in the table are as follows: Row 2, Earnings, x: 1200, Probability, P of x: 0.1, x*P of x: 120. Row 3, Earnings, x: 950, Probability, P of x: 0.2, x*P of x: 190. Row 4, Earnings, x: 130, Probability, P of x: 0.4, x*P of x: 52. Row 5, Earnings, x: minus 575, Probability, P of x: 0.1, x*P of x: minus 57.5. Row 6, Earnings, x: minus 1400, Probability, P of x: 0.2, x*P of x: minus 280. Row 7, Earnings, x: Blank, Probability, P of x: Blank, x*P of x: 24.5">
            <a:extLst>
              <a:ext uri="{FF2B5EF4-FFF2-40B4-BE49-F238E27FC236}">
                <a16:creationId xmlns:a16="http://schemas.microsoft.com/office/drawing/2014/main" id="{0E557A66-5A4E-4DC0-9708-53CFFB54FF34}"/>
              </a:ext>
            </a:extLst>
          </p:cNvPr>
          <p:cNvPicPr>
            <a:picLocks noChangeAspect="1"/>
          </p:cNvPicPr>
          <p:nvPr/>
        </p:nvPicPr>
        <p:blipFill>
          <a:blip r:embed="rId3"/>
          <a:srcRect b="8990"/>
          <a:stretch>
            <a:fillRect/>
          </a:stretch>
        </p:blipFill>
        <p:spPr>
          <a:xfrm>
            <a:off x="2286000" y="1942755"/>
            <a:ext cx="4015114" cy="2857846"/>
          </a:xfrm>
          <a:prstGeom prst="rect">
            <a:avLst/>
          </a:prstGeom>
        </p:spPr>
      </p:pic>
      <p:sp>
        <p:nvSpPr>
          <p:cNvPr id="4" name="TextBox 3">
            <a:extLst>
              <a:ext uri="{FF2B5EF4-FFF2-40B4-BE49-F238E27FC236}">
                <a16:creationId xmlns:a16="http://schemas.microsoft.com/office/drawing/2014/main" id="{1D195FA3-D634-331E-0C35-B811AC73AAC3}"/>
              </a:ext>
            </a:extLst>
          </p:cNvPr>
          <p:cNvSpPr txBox="1"/>
          <p:nvPr/>
        </p:nvSpPr>
        <p:spPr>
          <a:xfrm>
            <a:off x="3146656" y="4781490"/>
            <a:ext cx="2293801" cy="400110"/>
          </a:xfrm>
          <a:prstGeom prst="rect">
            <a:avLst/>
          </a:prstGeom>
          <a:noFill/>
        </p:spPr>
        <p:txBody>
          <a:bodyPr wrap="square">
            <a:spAutoFit/>
          </a:bodyPr>
          <a:lstStyle/>
          <a:p>
            <a:pPr algn="ctr"/>
            <a:r>
              <a:rPr lang="en-IN" sz="2000" dirty="0"/>
              <a:t>Figure 14: Plan A</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442198A-54CD-7A30-39BD-BCD8713F0B30}"/>
                  </a:ext>
                </a:extLst>
              </p:cNvPr>
              <p:cNvSpPr txBox="1"/>
              <p:nvPr/>
            </p:nvSpPr>
            <p:spPr>
              <a:xfrm>
                <a:off x="457200" y="5245187"/>
                <a:ext cx="4572000" cy="369332"/>
              </a:xfrm>
              <a:prstGeom prst="rect">
                <a:avLst/>
              </a:prstGeom>
              <a:noFill/>
            </p:spPr>
            <p:txBody>
              <a:bodyPr wrap="square">
                <a:spAutoFit/>
              </a:bodyPr>
              <a:lstStyle/>
              <a:p>
                <a:pPr>
                  <a:defRPr sz="2800"/>
                </a:pPr>
                <a:r>
                  <a:rPr lang="en-US" sz="1800" dirty="0"/>
                  <a:t>Thus, the expected value for Plan A is </a:t>
                </a:r>
                <a14:m>
                  <m:oMath xmlns:m="http://schemas.openxmlformats.org/officeDocument/2006/math">
                    <m:r>
                      <a:rPr lang="en-US" sz="1800">
                        <a:latin typeface="Cambria Math" panose="02040503050406030204" pitchFamily="18" charset="0"/>
                      </a:rPr>
                      <m:t>$24.5</m:t>
                    </m:r>
                  </m:oMath>
                </a14:m>
                <a:r>
                  <a:rPr lang="en-US" sz="1800" dirty="0"/>
                  <a:t>.</a:t>
                </a:r>
              </a:p>
            </p:txBody>
          </p:sp>
        </mc:Choice>
        <mc:Fallback xmlns="">
          <p:sp>
            <p:nvSpPr>
              <p:cNvPr id="7" name="TextBox 6">
                <a:extLst>
                  <a:ext uri="{FF2B5EF4-FFF2-40B4-BE49-F238E27FC236}">
                    <a16:creationId xmlns:a16="http://schemas.microsoft.com/office/drawing/2014/main" id="{D442198A-54CD-7A30-39BD-BCD8713F0B30}"/>
                  </a:ext>
                </a:extLst>
              </p:cNvPr>
              <p:cNvSpPr txBox="1">
                <a:spLocks noRot="1" noChangeAspect="1" noMove="1" noResize="1" noEditPoints="1" noAdjustHandles="1" noChangeArrowheads="1" noChangeShapeType="1" noTextEdit="1"/>
              </p:cNvSpPr>
              <p:nvPr/>
            </p:nvSpPr>
            <p:spPr>
              <a:xfrm>
                <a:off x="457200" y="5245187"/>
                <a:ext cx="4572000" cy="369332"/>
              </a:xfrm>
              <a:prstGeom prst="rect">
                <a:avLst/>
              </a:prstGeom>
              <a:blipFill>
                <a:blip r:embed="rId4"/>
                <a:stretch>
                  <a:fillRect l="-1067" t="-8197" b="-24590"/>
                </a:stretch>
              </a:blipFill>
            </p:spPr>
            <p:txBody>
              <a:bodyPr/>
              <a:lstStyle/>
              <a:p>
                <a:r>
                  <a:rPr lang="en-IN">
                    <a:noFill/>
                  </a:rPr>
                  <a:t> </a:t>
                </a:r>
              </a:p>
            </p:txBody>
          </p:sp>
        </mc:Fallback>
      </mc:AlternateContent>
    </p:spTree>
    <p:extLst>
      <p:ext uri="{BB962C8B-B14F-4D97-AF65-F5344CB8AC3E}">
        <p14:creationId xmlns:p14="http://schemas.microsoft.com/office/powerpoint/2010/main" val="2122789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Expected Value</a:t>
            </a:r>
          </a:p>
        </p:txBody>
      </p:sp>
      <p:sp>
        <p:nvSpPr>
          <p:cNvPr id="3" name="Text Placeholder 2"/>
          <p:cNvSpPr>
            <a:spLocks noGrp="1"/>
          </p:cNvSpPr>
          <p:nvPr>
            <p:ph type="body" sz="quarter" idx="10"/>
          </p:nvPr>
        </p:nvSpPr>
        <p:spPr/>
        <p:txBody>
          <a:bodyPr>
            <a:normAutofit/>
          </a:bodyPr>
          <a:lstStyle/>
          <a:p>
            <a:pPr algn="just">
              <a:defRPr sz="2800"/>
            </a:pPr>
            <a:r>
              <a:rPr lang="en-US" sz="2400" dirty="0"/>
              <a:t>The </a:t>
            </a:r>
            <a:r>
              <a:rPr lang="en-US" sz="2400" b="1" dirty="0"/>
              <a:t>expected value</a:t>
            </a:r>
            <a:r>
              <a:rPr lang="en-US" sz="2400" dirty="0"/>
              <a:t> </a:t>
            </a:r>
            <a:r>
              <a:rPr lang="en-US" sz="2400" i="1" dirty="0"/>
              <a:t>E</a:t>
            </a:r>
            <a:r>
              <a:rPr lang="en-US" sz="2400" dirty="0"/>
              <a:t> of a random variable </a:t>
            </a:r>
            <a:r>
              <a:rPr lang="en-US" sz="2400" i="1" dirty="0"/>
              <a:t>W</a:t>
            </a:r>
            <a:r>
              <a:rPr lang="en-US" sz="2400" dirty="0"/>
              <a:t> is calculated by multiplying each possible outcome by the probability of it occurring and then adding these products together.</a:t>
            </a:r>
          </a:p>
          <a:p>
            <a:pPr algn="just">
              <a:defRPr sz="2800"/>
            </a:pPr>
            <a:endParaRPr lang="en-US" sz="2400" dirty="0"/>
          </a:p>
          <a:p>
            <a:pPr algn="just">
              <a:defRPr sz="2800"/>
            </a:pPr>
            <a:endParaRPr lang="ar-AE" sz="2400" dirty="0"/>
          </a:p>
          <a:p>
            <a:pPr algn="just">
              <a:defRPr sz="2800"/>
            </a:pPr>
            <a:r>
              <a:rPr lang="en-US" sz="2400" dirty="0"/>
              <a:t>			 </a:t>
            </a:r>
          </a:p>
          <a:p>
            <a:pPr algn="just">
              <a:defRPr sz="2800"/>
            </a:pPr>
            <a:endParaRPr lang="ar-AE" sz="2800" dirty="0"/>
          </a:p>
          <a:p>
            <a:endParaRPr sz="2800" dirty="0"/>
          </a:p>
        </p:txBody>
      </p:sp>
      <p:pic>
        <p:nvPicPr>
          <p:cNvPr id="4" name="Picture 3" descr="Capital E of open parenthesis capital W close parenthesis equals w subscript 1 multiplied by capital P of open parenthesis w subscript 1 close parenthesis plus w subscript 2 multiplied by capital P of open parenthesis w subscript 2 close parenthesis plus so on plus w subscript n multiplied by capital P of open parenthesis w subscript n close parenthesis.">
            <a:extLst>
              <a:ext uri="{FF2B5EF4-FFF2-40B4-BE49-F238E27FC236}">
                <a16:creationId xmlns:a16="http://schemas.microsoft.com/office/drawing/2014/main" id="{8E6E0E2E-B759-4586-35B8-F5B5AF4F9115}"/>
              </a:ext>
            </a:extLst>
          </p:cNvPr>
          <p:cNvPicPr>
            <a:picLocks noChangeAspect="1"/>
          </p:cNvPicPr>
          <p:nvPr/>
        </p:nvPicPr>
        <p:blipFill>
          <a:blip r:embed="rId2"/>
          <a:stretch>
            <a:fillRect/>
          </a:stretch>
        </p:blipFill>
        <p:spPr>
          <a:xfrm>
            <a:off x="1276350" y="2480780"/>
            <a:ext cx="6125430" cy="504895"/>
          </a:xfrm>
          <a:prstGeom prst="rect">
            <a:avLst/>
          </a:prstGeom>
        </p:spPr>
      </p:pic>
      <p:sp>
        <p:nvSpPr>
          <p:cNvPr id="15" name="TextBox 14">
            <a:extLst>
              <a:ext uri="{FF2B5EF4-FFF2-40B4-BE49-F238E27FC236}">
                <a16:creationId xmlns:a16="http://schemas.microsoft.com/office/drawing/2014/main" id="{F87ED63A-F628-DCE3-D793-E8106F50B887}"/>
              </a:ext>
            </a:extLst>
          </p:cNvPr>
          <p:cNvSpPr txBox="1"/>
          <p:nvPr/>
        </p:nvSpPr>
        <p:spPr>
          <a:xfrm>
            <a:off x="457200" y="3141017"/>
            <a:ext cx="914400" cy="461665"/>
          </a:xfrm>
          <a:prstGeom prst="rect">
            <a:avLst/>
          </a:prstGeom>
          <a:noFill/>
        </p:spPr>
        <p:txBody>
          <a:bodyPr wrap="square">
            <a:spAutoFit/>
          </a:bodyPr>
          <a:lstStyle/>
          <a:p>
            <a:r>
              <a:rPr lang="en-US" sz="2400" dirty="0">
                <a:solidFill>
                  <a:srgbClr val="000000"/>
                </a:solidFill>
              </a:rPr>
              <a:t>Here,</a:t>
            </a:r>
            <a:endParaRPr lang="en-IN" sz="2400" dirty="0">
              <a:solidFill>
                <a:srgbClr val="000000"/>
              </a:solidFill>
            </a:endParaRPr>
          </a:p>
        </p:txBody>
      </p:sp>
      <p:pic>
        <p:nvPicPr>
          <p:cNvPr id="8" name="Picture 7" descr="W subscript 1, W subscript 2, W subscript 3, and so on up to W subscript n.">
            <a:extLst>
              <a:ext uri="{FF2B5EF4-FFF2-40B4-BE49-F238E27FC236}">
                <a16:creationId xmlns:a16="http://schemas.microsoft.com/office/drawing/2014/main" id="{090A823B-8241-2AD2-7D00-C81A4F50F0DE}"/>
              </a:ext>
            </a:extLst>
          </p:cNvPr>
          <p:cNvPicPr>
            <a:picLocks noChangeAspect="1"/>
          </p:cNvPicPr>
          <p:nvPr/>
        </p:nvPicPr>
        <p:blipFill>
          <a:blip r:embed="rId3"/>
          <a:stretch>
            <a:fillRect/>
          </a:stretch>
        </p:blipFill>
        <p:spPr>
          <a:xfrm>
            <a:off x="1247775" y="3255528"/>
            <a:ext cx="2210108" cy="295316"/>
          </a:xfrm>
          <a:prstGeom prst="rect">
            <a:avLst/>
          </a:prstGeom>
        </p:spPr>
      </p:pic>
      <p:sp>
        <p:nvSpPr>
          <p:cNvPr id="17" name="TextBox 16">
            <a:extLst>
              <a:ext uri="{FF2B5EF4-FFF2-40B4-BE49-F238E27FC236}">
                <a16:creationId xmlns:a16="http://schemas.microsoft.com/office/drawing/2014/main" id="{A5931A6F-DA2C-500F-4247-C0F7ABF32EFB}"/>
              </a:ext>
            </a:extLst>
          </p:cNvPr>
          <p:cNvSpPr txBox="1"/>
          <p:nvPr/>
        </p:nvSpPr>
        <p:spPr>
          <a:xfrm>
            <a:off x="3429000" y="3124200"/>
            <a:ext cx="4572000" cy="461665"/>
          </a:xfrm>
          <a:prstGeom prst="rect">
            <a:avLst/>
          </a:prstGeom>
          <a:noFill/>
        </p:spPr>
        <p:txBody>
          <a:bodyPr wrap="square">
            <a:spAutoFit/>
          </a:bodyPr>
          <a:lstStyle/>
          <a:p>
            <a:r>
              <a:rPr lang="en-US" sz="2400" dirty="0">
                <a:solidFill>
                  <a:srgbClr val="000000"/>
                </a:solidFill>
              </a:rPr>
              <a:t>are possible outcomes of random</a:t>
            </a:r>
            <a:endParaRPr lang="en-IN" sz="2400" dirty="0">
              <a:solidFill>
                <a:srgbClr val="000000"/>
              </a:solidFill>
            </a:endParaRPr>
          </a:p>
        </p:txBody>
      </p:sp>
      <p:sp>
        <p:nvSpPr>
          <p:cNvPr id="19" name="TextBox 18">
            <a:extLst>
              <a:ext uri="{FF2B5EF4-FFF2-40B4-BE49-F238E27FC236}">
                <a16:creationId xmlns:a16="http://schemas.microsoft.com/office/drawing/2014/main" id="{684C7EE5-E2EB-35C7-AF8B-E80979BBCD86}"/>
              </a:ext>
            </a:extLst>
          </p:cNvPr>
          <p:cNvSpPr txBox="1"/>
          <p:nvPr/>
        </p:nvSpPr>
        <p:spPr>
          <a:xfrm>
            <a:off x="469105" y="3494266"/>
            <a:ext cx="7886981" cy="461665"/>
          </a:xfrm>
          <a:prstGeom prst="rect">
            <a:avLst/>
          </a:prstGeom>
          <a:noFill/>
        </p:spPr>
        <p:txBody>
          <a:bodyPr wrap="square">
            <a:spAutoFit/>
          </a:bodyPr>
          <a:lstStyle/>
          <a:p>
            <a:r>
              <a:rPr lang="en-US" sz="2400" dirty="0">
                <a:solidFill>
                  <a:srgbClr val="000000"/>
                </a:solidFill>
              </a:rPr>
              <a:t>variable </a:t>
            </a:r>
            <a:r>
              <a:rPr lang="en-US" sz="2400" i="1" dirty="0">
                <a:solidFill>
                  <a:srgbClr val="000000"/>
                </a:solidFill>
              </a:rPr>
              <a:t>W</a:t>
            </a:r>
            <a:r>
              <a:rPr lang="en-US" sz="2400" dirty="0">
                <a:solidFill>
                  <a:srgbClr val="000000"/>
                </a:solidFill>
              </a:rPr>
              <a:t> with respective probabilities of occurring</a:t>
            </a:r>
            <a:endParaRPr lang="en-IN" sz="2400" dirty="0">
              <a:solidFill>
                <a:srgbClr val="000000"/>
              </a:solidFill>
            </a:endParaRPr>
          </a:p>
        </p:txBody>
      </p:sp>
      <p:pic>
        <p:nvPicPr>
          <p:cNvPr id="10" name="Picture 9" descr="Capital P of w subscript 1, capital P of w subscript 2, capital P of w subscript 3, and so on, capital P of w subscript n.">
            <a:extLst>
              <a:ext uri="{FF2B5EF4-FFF2-40B4-BE49-F238E27FC236}">
                <a16:creationId xmlns:a16="http://schemas.microsoft.com/office/drawing/2014/main" id="{F3B47BF2-513A-FDCE-87D7-15BD9E8A4CCF}"/>
              </a:ext>
            </a:extLst>
          </p:cNvPr>
          <p:cNvPicPr>
            <a:picLocks noChangeAspect="1"/>
          </p:cNvPicPr>
          <p:nvPr/>
        </p:nvPicPr>
        <p:blipFill>
          <a:blip r:embed="rId4"/>
          <a:stretch>
            <a:fillRect/>
          </a:stretch>
        </p:blipFill>
        <p:spPr>
          <a:xfrm>
            <a:off x="547581" y="3914716"/>
            <a:ext cx="3829584" cy="40963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Calculating Expected Value</a:t>
            </a:r>
            <a:r>
              <a:rPr lang="en-US" dirty="0"/>
              <a:t>—Slide 4</a:t>
            </a:r>
            <a:endParaRPr dirty="0"/>
          </a:p>
        </p:txBody>
      </p:sp>
      <p:sp>
        <p:nvSpPr>
          <p:cNvPr id="3" name="Text Placeholder 2"/>
          <p:cNvSpPr>
            <a:spLocks noGrp="1"/>
          </p:cNvSpPr>
          <p:nvPr>
            <p:ph type="body" sz="quarter" idx="10"/>
          </p:nvPr>
        </p:nvSpPr>
        <p:spPr/>
        <p:txBody>
          <a:bodyPr>
            <a:normAutofit/>
          </a:bodyPr>
          <a:lstStyle/>
          <a:p>
            <a:r>
              <a:rPr sz="2600" dirty="0"/>
              <a:t>Repeat this process in Excel for Plan B.</a:t>
            </a:r>
          </a:p>
          <a:p>
            <a:pPr>
              <a:defRPr sz="2800"/>
            </a:pPr>
            <a:endParaRPr lang="en-US" sz="2800" dirty="0"/>
          </a:p>
          <a:p>
            <a:pPr>
              <a:defRPr sz="2800"/>
            </a:pPr>
            <a:endParaRPr lang="en-IN" dirty="0"/>
          </a:p>
          <a:p>
            <a:pPr>
              <a:defRPr sz="2800"/>
            </a:pPr>
            <a:endParaRPr lang="en-IN" sz="2800" dirty="0"/>
          </a:p>
          <a:p>
            <a:pPr>
              <a:defRPr sz="2800"/>
            </a:pPr>
            <a:endParaRPr lang="en-IN" dirty="0"/>
          </a:p>
          <a:p>
            <a:pPr>
              <a:defRPr sz="2800"/>
            </a:pPr>
            <a:endParaRPr lang="en-IN" sz="2800" dirty="0"/>
          </a:p>
          <a:p>
            <a:pPr>
              <a:defRPr sz="2800"/>
            </a:pPr>
            <a:endParaRPr lang="en-US" sz="2800" dirty="0"/>
          </a:p>
          <a:p>
            <a:pPr>
              <a:defRPr sz="2800"/>
            </a:pPr>
            <a:endParaRPr lang="en-US" sz="2800" dirty="0"/>
          </a:p>
          <a:p>
            <a:pPr>
              <a:defRPr sz="2800"/>
            </a:pPr>
            <a:endParaRPr lang="en-IN" dirty="0"/>
          </a:p>
          <a:p>
            <a:pPr>
              <a:defRPr sz="2800"/>
            </a:pPr>
            <a:endParaRPr lang="en-US" sz="2800" dirty="0"/>
          </a:p>
          <a:p>
            <a:pPr>
              <a:defRPr sz="2800"/>
            </a:pPr>
            <a:endParaRPr lang="en-US" sz="2600" dirty="0"/>
          </a:p>
        </p:txBody>
      </p:sp>
      <p:pic>
        <p:nvPicPr>
          <p:cNvPr id="5" name="Picture 4" descr="A screenshot of an excel spreadsheet to calculate the expected value. A dropbox box at the top left reads C7. The formula bar reads, fx equals SUM(C2:C6). A table has four columns and seven rows. The columns in the excel screen are labeled A, B, C, and D. From left to right, the columns are labeled in Row 1: &quot;Earnings, x&quot;, &quot;Probability, P of x&quot;, and &quot;x*P of x&quot;. Column D had no label and is left blank. The row-wise entries in the table are as follows: Row 2, Earnings, x: 1500, Probability, P of x: 0.3, x*P of x: 450. Row 3, Earnings, x: 800, Probability, P of x: 0.1, x*P of x: 80. Row 4, Earnings, x: minus 100, Probability, P of x: 0.2, x*P of x: minus 20. Row 5, Earnings, x: minus 250, Probability, P of x: 0.2, x*P of x: minus 50. Row 6, Earnings, x: minus 690, Probability, P of x: 0.2, x*P of x: minus 138. Row 7, Earnings, x: Blank, Probability, P of x: Blank, x*P of x:">
            <a:extLst>
              <a:ext uri="{FF2B5EF4-FFF2-40B4-BE49-F238E27FC236}">
                <a16:creationId xmlns:a16="http://schemas.microsoft.com/office/drawing/2014/main" id="{FCE32EB3-775C-4551-89D0-763D13B72749}"/>
              </a:ext>
            </a:extLst>
          </p:cNvPr>
          <p:cNvPicPr>
            <a:picLocks noChangeAspect="1"/>
          </p:cNvPicPr>
          <p:nvPr/>
        </p:nvPicPr>
        <p:blipFill>
          <a:blip r:embed="rId2"/>
          <a:srcRect b="9175"/>
          <a:stretch>
            <a:fillRect/>
          </a:stretch>
        </p:blipFill>
        <p:spPr>
          <a:xfrm>
            <a:off x="2209800" y="1581090"/>
            <a:ext cx="3886200" cy="2762310"/>
          </a:xfrm>
          <a:prstGeom prst="rect">
            <a:avLst/>
          </a:prstGeom>
        </p:spPr>
      </p:pic>
      <p:sp>
        <p:nvSpPr>
          <p:cNvPr id="4" name="TextBox 3">
            <a:extLst>
              <a:ext uri="{FF2B5EF4-FFF2-40B4-BE49-F238E27FC236}">
                <a16:creationId xmlns:a16="http://schemas.microsoft.com/office/drawing/2014/main" id="{44CA6F82-FEF8-1613-DAAD-02AB2F386547}"/>
              </a:ext>
            </a:extLst>
          </p:cNvPr>
          <p:cNvSpPr txBox="1"/>
          <p:nvPr/>
        </p:nvSpPr>
        <p:spPr>
          <a:xfrm>
            <a:off x="3005999" y="4248090"/>
            <a:ext cx="2293801" cy="400110"/>
          </a:xfrm>
          <a:prstGeom prst="rect">
            <a:avLst/>
          </a:prstGeom>
          <a:noFill/>
        </p:spPr>
        <p:txBody>
          <a:bodyPr wrap="square">
            <a:spAutoFit/>
          </a:bodyPr>
          <a:lstStyle/>
          <a:p>
            <a:pPr algn="ctr"/>
            <a:r>
              <a:rPr lang="en-IN" sz="2000" dirty="0"/>
              <a:t>Figure 15: Plan B</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0B049A8-7A89-6321-3D4E-5383265243CE}"/>
                  </a:ext>
                </a:extLst>
              </p:cNvPr>
              <p:cNvSpPr txBox="1"/>
              <p:nvPr/>
            </p:nvSpPr>
            <p:spPr>
              <a:xfrm>
                <a:off x="457200" y="4590871"/>
                <a:ext cx="8229600" cy="1446550"/>
              </a:xfrm>
              <a:prstGeom prst="rect">
                <a:avLst/>
              </a:prstGeom>
              <a:noFill/>
            </p:spPr>
            <p:txBody>
              <a:bodyPr wrap="square">
                <a:spAutoFit/>
              </a:bodyPr>
              <a:lstStyle/>
              <a:p>
                <a:pPr>
                  <a:defRPr sz="2800"/>
                </a:pPr>
                <a:r>
                  <a:rPr lang="en-US" sz="2200" dirty="0"/>
                  <a:t>Thus, the expected value for Plan B is </a:t>
                </a:r>
                <a14:m>
                  <m:oMath xmlns:m="http://schemas.openxmlformats.org/officeDocument/2006/math">
                    <m:r>
                      <a:rPr lang="en-US" sz="2200">
                        <a:latin typeface="Cambria Math" panose="02040503050406030204" pitchFamily="18" charset="0"/>
                      </a:rPr>
                      <m:t>$</m:t>
                    </m:r>
                    <m:r>
                      <a:rPr lang="en-US" sz="2200">
                        <a:latin typeface="Cambria Math" panose="02040503050406030204" pitchFamily="18" charset="0"/>
                      </a:rPr>
                      <m:t>322</m:t>
                    </m:r>
                    <m:r>
                      <a:rPr lang="en-US" sz="2200">
                        <a:latin typeface="Cambria Math" panose="02040503050406030204" pitchFamily="18" charset="0"/>
                      </a:rPr>
                      <m:t>.</m:t>
                    </m:r>
                    <m:r>
                      <a:rPr lang="en-US" sz="2200">
                        <a:latin typeface="Cambria Math" panose="02040503050406030204" pitchFamily="18" charset="0"/>
                      </a:rPr>
                      <m:t>00</m:t>
                    </m:r>
                  </m:oMath>
                </a14:m>
                <a:r>
                  <a:rPr lang="en-US" sz="2200" dirty="0"/>
                  <a:t>.</a:t>
                </a:r>
              </a:p>
              <a:p>
                <a:pPr algn="just">
                  <a:defRPr sz="2800"/>
                </a:pPr>
                <a:r>
                  <a:rPr lang="en-US" sz="2200" dirty="0"/>
                  <a:t>From these calculations, we see that the expected value of Plan A is </a:t>
                </a:r>
                <a14:m>
                  <m:oMath xmlns:m="http://schemas.openxmlformats.org/officeDocument/2006/math">
                    <m:r>
                      <a:rPr lang="en-US" sz="2200">
                        <a:latin typeface="Cambria Math" panose="02040503050406030204" pitchFamily="18" charset="0"/>
                      </a:rPr>
                      <m:t>$</m:t>
                    </m:r>
                    <m:r>
                      <a:rPr lang="en-US" sz="2200">
                        <a:latin typeface="Cambria Math" panose="02040503050406030204" pitchFamily="18" charset="0"/>
                      </a:rPr>
                      <m:t>24</m:t>
                    </m:r>
                    <m:r>
                      <a:rPr lang="en-US" sz="2200">
                        <a:latin typeface="Cambria Math" panose="02040503050406030204" pitchFamily="18" charset="0"/>
                      </a:rPr>
                      <m:t>.</m:t>
                    </m:r>
                    <m:r>
                      <a:rPr lang="en-US" sz="2200">
                        <a:latin typeface="Cambria Math" panose="02040503050406030204" pitchFamily="18" charset="0"/>
                      </a:rPr>
                      <m:t>50</m:t>
                    </m:r>
                  </m:oMath>
                </a14:m>
                <a:r>
                  <a:rPr lang="en-US" sz="2200" dirty="0"/>
                  <a:t> and the expected value of Plan B is </a:t>
                </a:r>
                <a14:m>
                  <m:oMath xmlns:m="http://schemas.openxmlformats.org/officeDocument/2006/math">
                    <m:r>
                      <a:rPr lang="en-US" sz="2200">
                        <a:latin typeface="Cambria Math" panose="02040503050406030204" pitchFamily="18" charset="0"/>
                      </a:rPr>
                      <m:t>$</m:t>
                    </m:r>
                    <m:r>
                      <a:rPr lang="en-US" sz="2200">
                        <a:latin typeface="Cambria Math" panose="02040503050406030204" pitchFamily="18" charset="0"/>
                      </a:rPr>
                      <m:t>322</m:t>
                    </m:r>
                    <m:r>
                      <a:rPr lang="en-US" sz="2200">
                        <a:latin typeface="Cambria Math" panose="02040503050406030204" pitchFamily="18" charset="0"/>
                      </a:rPr>
                      <m:t>.</m:t>
                    </m:r>
                    <m:r>
                      <a:rPr lang="en-US" sz="2200">
                        <a:latin typeface="Cambria Math" panose="02040503050406030204" pitchFamily="18" charset="0"/>
                      </a:rPr>
                      <m:t>00</m:t>
                    </m:r>
                  </m:oMath>
                </a14:m>
                <a:r>
                  <a:rPr lang="en-US" sz="2200" dirty="0"/>
                  <a:t>. Therefore, Plan B appears to be the wiser investment option over time.</a:t>
                </a:r>
              </a:p>
            </p:txBody>
          </p:sp>
        </mc:Choice>
        <mc:Fallback xmlns="">
          <p:sp>
            <p:nvSpPr>
              <p:cNvPr id="7" name="TextBox 6">
                <a:extLst>
                  <a:ext uri="{FF2B5EF4-FFF2-40B4-BE49-F238E27FC236}">
                    <a16:creationId xmlns:a16="http://schemas.microsoft.com/office/drawing/2014/main" id="{80B049A8-7A89-6321-3D4E-5383265243CE}"/>
                  </a:ext>
                </a:extLst>
              </p:cNvPr>
              <p:cNvSpPr txBox="1">
                <a:spLocks noRot="1" noChangeAspect="1" noMove="1" noResize="1" noEditPoints="1" noAdjustHandles="1" noChangeArrowheads="1" noChangeShapeType="1" noTextEdit="1"/>
              </p:cNvSpPr>
              <p:nvPr/>
            </p:nvSpPr>
            <p:spPr>
              <a:xfrm>
                <a:off x="457200" y="4590871"/>
                <a:ext cx="8229600" cy="1446550"/>
              </a:xfrm>
              <a:prstGeom prst="rect">
                <a:avLst/>
              </a:prstGeom>
              <a:blipFill>
                <a:blip r:embed="rId3"/>
                <a:stretch>
                  <a:fillRect l="-963" t="-2954" r="-963" b="-8017"/>
                </a:stretch>
              </a:blipFill>
            </p:spPr>
            <p:txBody>
              <a:bodyPr/>
              <a:lstStyle/>
              <a:p>
                <a:r>
                  <a:rPr lang="en-IN">
                    <a:noFill/>
                  </a:rPr>
                  <a:t> </a:t>
                </a:r>
              </a:p>
            </p:txBody>
          </p:sp>
        </mc:Fallback>
      </mc:AlternateContent>
    </p:spTree>
    <p:extLst>
      <p:ext uri="{BB962C8B-B14F-4D97-AF65-F5344CB8AC3E}">
        <p14:creationId xmlns:p14="http://schemas.microsoft.com/office/powerpoint/2010/main" val="3185806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Calculating Expected Winnings</a:t>
            </a:r>
            <a:r>
              <a:rPr lang="en-US" dirty="0"/>
              <a:t>—Slide 1</a:t>
            </a:r>
            <a:endParaRPr dirty="0"/>
          </a:p>
        </p:txBody>
      </p:sp>
      <p:sp>
        <p:nvSpPr>
          <p:cNvPr id="5" name="TextBox 4">
            <a:extLst>
              <a:ext uri="{FF2B5EF4-FFF2-40B4-BE49-F238E27FC236}">
                <a16:creationId xmlns:a16="http://schemas.microsoft.com/office/drawing/2014/main" id="{CCB23229-117D-4F0A-AABA-8DC31087A261}"/>
              </a:ext>
            </a:extLst>
          </p:cNvPr>
          <p:cNvSpPr txBox="1"/>
          <p:nvPr/>
        </p:nvSpPr>
        <p:spPr>
          <a:xfrm>
            <a:off x="455102" y="1129185"/>
            <a:ext cx="8210026" cy="646331"/>
          </a:xfrm>
          <a:prstGeom prst="rect">
            <a:avLst/>
          </a:prstGeom>
          <a:noFill/>
        </p:spPr>
        <p:txBody>
          <a:bodyPr wrap="square">
            <a:spAutoFit/>
          </a:bodyPr>
          <a:lstStyle/>
          <a:p>
            <a:pPr algn="just"/>
            <a:r>
              <a:rPr lang="en-US" sz="1800" dirty="0"/>
              <a:t>In American roulette, the wheel contains the numbers </a:t>
            </a:r>
            <a:r>
              <a:rPr lang="en-US" sz="1800" dirty="0">
                <a:latin typeface="Cambria Math"/>
              </a:rPr>
              <a:t>1</a:t>
            </a:r>
            <a:r>
              <a:rPr lang="en-US" sz="1800" dirty="0"/>
              <a:t> through </a:t>
            </a:r>
            <a:r>
              <a:rPr lang="en-US" sz="1800" dirty="0">
                <a:latin typeface="Cambria Math"/>
              </a:rPr>
              <a:t>36</a:t>
            </a:r>
            <a:r>
              <a:rPr lang="en-US" sz="1800" dirty="0"/>
              <a:t>, alternating between black and red. There are two green spaces numbered </a:t>
            </a:r>
            <a:r>
              <a:rPr lang="en-US" sz="1800" dirty="0">
                <a:latin typeface="Cambria Math"/>
              </a:rPr>
              <a:t>0</a:t>
            </a:r>
            <a:r>
              <a:rPr lang="en-US" sz="1800" dirty="0"/>
              <a:t> and </a:t>
            </a:r>
            <a:r>
              <a:rPr lang="en-US" sz="1800" dirty="0">
                <a:latin typeface="Cambria Math"/>
              </a:rPr>
              <a:t>00</a:t>
            </a:r>
            <a:r>
              <a:rPr lang="en-US" sz="1800" dirty="0"/>
              <a:t>.</a:t>
            </a:r>
          </a:p>
        </p:txBody>
      </p:sp>
      <p:pic>
        <p:nvPicPr>
          <p:cNvPr id="6" name="Picture 5" descr="Image of American Roulette Wheel ">
            <a:extLst>
              <a:ext uri="{FF2B5EF4-FFF2-40B4-BE49-F238E27FC236}">
                <a16:creationId xmlns:a16="http://schemas.microsoft.com/office/drawing/2014/main" id="{C2780272-11A6-44BB-B176-34B44EF10A20}"/>
              </a:ext>
            </a:extLst>
          </p:cNvPr>
          <p:cNvPicPr>
            <a:picLocks noChangeAspect="1"/>
          </p:cNvPicPr>
          <p:nvPr/>
        </p:nvPicPr>
        <p:blipFill>
          <a:blip r:embed="rId2"/>
          <a:srcRect b="18554"/>
          <a:stretch>
            <a:fillRect/>
          </a:stretch>
        </p:blipFill>
        <p:spPr>
          <a:xfrm>
            <a:off x="455103" y="2133600"/>
            <a:ext cx="1952416" cy="2002601"/>
          </a:xfrm>
          <a:prstGeom prst="rect">
            <a:avLst/>
          </a:prstGeom>
        </p:spPr>
      </p:pic>
      <p:sp>
        <p:nvSpPr>
          <p:cNvPr id="4" name="TextBox 3">
            <a:extLst>
              <a:ext uri="{FF2B5EF4-FFF2-40B4-BE49-F238E27FC236}">
                <a16:creationId xmlns:a16="http://schemas.microsoft.com/office/drawing/2014/main" id="{C00C5AA8-17F0-5C41-59E5-FEF922429891}"/>
              </a:ext>
            </a:extLst>
          </p:cNvPr>
          <p:cNvSpPr txBox="1"/>
          <p:nvPr/>
        </p:nvSpPr>
        <p:spPr>
          <a:xfrm>
            <a:off x="284410" y="4109307"/>
            <a:ext cx="2293801" cy="646331"/>
          </a:xfrm>
          <a:prstGeom prst="rect">
            <a:avLst/>
          </a:prstGeom>
          <a:noFill/>
        </p:spPr>
        <p:txBody>
          <a:bodyPr wrap="square">
            <a:spAutoFit/>
          </a:bodyPr>
          <a:lstStyle/>
          <a:p>
            <a:pPr algn="ctr"/>
            <a:r>
              <a:rPr lang="en-IN" dirty="0"/>
              <a:t>Figure 16: American Roulette Wheel </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2514600" y="1981201"/>
                <a:ext cx="6172200" cy="3962400"/>
              </a:xfrm>
            </p:spPr>
            <p:txBody>
              <a:bodyPr>
                <a:normAutofit/>
              </a:bodyPr>
              <a:lstStyle/>
              <a:p>
                <a:pPr marL="538163" indent="-538163" algn="just">
                  <a:defRPr sz="2800"/>
                </a:pPr>
                <a:r>
                  <a:rPr lang="en-US" sz="1800" dirty="0"/>
                  <a:t>a.</a:t>
                </a:r>
                <a:r>
                  <a:rPr sz="1800" dirty="0"/>
                  <a:t>​</a:t>
                </a:r>
                <a:r>
                  <a:rPr lang="en-US" sz="1800" dirty="0"/>
                  <a:t>	</a:t>
                </a:r>
                <a:r>
                  <a:rPr sz="1800" dirty="0"/>
                  <a:t>Calculate the probability of the roulette ball landing on a red pocket (which will be the same as the probability of landing on a black pocket, since the number of red and black pockets is the same).</a:t>
                </a:r>
              </a:p>
              <a:p>
                <a:pPr marL="538163" indent="-538163" algn="just">
                  <a:defRPr sz="2800"/>
                </a:pPr>
                <a:r>
                  <a:rPr lang="en-US" sz="1800" dirty="0"/>
                  <a:t>b.</a:t>
                </a:r>
                <a:r>
                  <a:rPr sz="1800" dirty="0"/>
                  <a:t>​</a:t>
                </a:r>
                <a:r>
                  <a:rPr lang="en-US" sz="1800" dirty="0"/>
                  <a:t>	</a:t>
                </a:r>
                <a:r>
                  <a:rPr sz="1800" dirty="0"/>
                  <a:t>Calculate the probability of the ball not landing on a red pocket.</a:t>
                </a:r>
                <a:endParaRPr lang="en-US" sz="1800" dirty="0"/>
              </a:p>
              <a:p>
                <a:pPr marL="538163" indent="-538163" algn="just">
                  <a:defRPr sz="2800"/>
                </a:pPr>
                <a:r>
                  <a:rPr lang="en-US" sz="1800" dirty="0"/>
                  <a:t>c.	A player places a bet of </a:t>
                </a:r>
                <a14:m>
                  <m:oMath xmlns:m="http://schemas.openxmlformats.org/officeDocument/2006/math">
                    <m:r>
                      <a:rPr lang="en-US" sz="1800">
                        <a:latin typeface="Cambria Math" panose="02040503050406030204" pitchFamily="18" charset="0"/>
                      </a:rPr>
                      <m:t>$</m:t>
                    </m:r>
                    <m:r>
                      <a:rPr lang="en-US" sz="1800">
                        <a:latin typeface="Cambria Math" panose="02040503050406030204" pitchFamily="18" charset="0"/>
                      </a:rPr>
                      <m:t>1</m:t>
                    </m:r>
                    <m:r>
                      <a:rPr lang="en-US" sz="1800">
                        <a:latin typeface="Cambria Math" panose="02040503050406030204" pitchFamily="18" charset="0"/>
                      </a:rPr>
                      <m:t>.</m:t>
                    </m:r>
                    <m:r>
                      <a:rPr lang="en-US" sz="1800">
                        <a:latin typeface="Cambria Math" panose="02040503050406030204" pitchFamily="18" charset="0"/>
                      </a:rPr>
                      <m:t>00</m:t>
                    </m:r>
                  </m:oMath>
                </a14:m>
                <a:r>
                  <a:rPr lang="en-US" sz="1800" dirty="0"/>
                  <a:t> on red to play the game. If the ball lands on red, the player gets </a:t>
                </a:r>
                <a14:m>
                  <m:oMath xmlns:m="http://schemas.openxmlformats.org/officeDocument/2006/math">
                    <m:r>
                      <a:rPr lang="en-US" sz="1800">
                        <a:latin typeface="Cambria Math" panose="02040503050406030204" pitchFamily="18" charset="0"/>
                      </a:rPr>
                      <m:t>$</m:t>
                    </m:r>
                    <m:r>
                      <a:rPr lang="en-US" sz="1800">
                        <a:latin typeface="Cambria Math" panose="02040503050406030204" pitchFamily="18" charset="0"/>
                      </a:rPr>
                      <m:t>1</m:t>
                    </m:r>
                    <m:r>
                      <a:rPr lang="en-US" sz="1800">
                        <a:latin typeface="Cambria Math" panose="02040503050406030204" pitchFamily="18" charset="0"/>
                      </a:rPr>
                      <m:t>.</m:t>
                    </m:r>
                    <m:r>
                      <a:rPr lang="en-US" sz="1800">
                        <a:latin typeface="Cambria Math" panose="02040503050406030204" pitchFamily="18" charset="0"/>
                      </a:rPr>
                      <m:t>00</m:t>
                    </m:r>
                  </m:oMath>
                </a14:m>
                <a:r>
                  <a:rPr lang="en-US" sz="1800" dirty="0"/>
                  <a:t> for winning and receives the original dollar back. If the ball does not land on red, then the player simply loses the </a:t>
                </a:r>
                <a14:m>
                  <m:oMath xmlns:m="http://schemas.openxmlformats.org/officeDocument/2006/math">
                    <m:r>
                      <a:rPr lang="en-US" sz="1800">
                        <a:latin typeface="Cambria Math" panose="02040503050406030204" pitchFamily="18" charset="0"/>
                      </a:rPr>
                      <m:t>$</m:t>
                    </m:r>
                    <m:r>
                      <a:rPr lang="en-US" sz="1800">
                        <a:latin typeface="Cambria Math" panose="02040503050406030204" pitchFamily="18" charset="0"/>
                      </a:rPr>
                      <m:t>1</m:t>
                    </m:r>
                    <m:r>
                      <a:rPr lang="en-US" sz="1800">
                        <a:latin typeface="Cambria Math" panose="02040503050406030204" pitchFamily="18" charset="0"/>
                      </a:rPr>
                      <m:t>.</m:t>
                    </m:r>
                    <m:r>
                      <a:rPr lang="en-US" sz="1800">
                        <a:latin typeface="Cambria Math" panose="02040503050406030204" pitchFamily="18" charset="0"/>
                      </a:rPr>
                      <m:t>00</m:t>
                    </m:r>
                  </m:oMath>
                </a14:m>
                <a:r>
                  <a:rPr lang="en-US" sz="1800" dirty="0"/>
                  <a:t> placed on the bet. Calculate the expected winnings on one game.</a:t>
                </a:r>
              </a:p>
              <a:p>
                <a:pPr marL="538163" indent="-538163" algn="just">
                  <a:defRPr sz="2800"/>
                </a:pPr>
                <a:r>
                  <a:rPr lang="en-US" sz="1800" dirty="0"/>
                  <a:t>d.	​If the player places a </a:t>
                </a:r>
                <a14:m>
                  <m:oMath xmlns:m="http://schemas.openxmlformats.org/officeDocument/2006/math">
                    <m:r>
                      <a:rPr lang="en-US" sz="1800">
                        <a:latin typeface="Cambria Math" panose="02040503050406030204" pitchFamily="18" charset="0"/>
                      </a:rPr>
                      <m:t>$</m:t>
                    </m:r>
                    <m:r>
                      <a:rPr lang="en-US" sz="1800">
                        <a:latin typeface="Cambria Math" panose="02040503050406030204" pitchFamily="18" charset="0"/>
                      </a:rPr>
                      <m:t>1</m:t>
                    </m:r>
                    <m:r>
                      <a:rPr lang="en-US" sz="1800">
                        <a:latin typeface="Cambria Math" panose="02040503050406030204" pitchFamily="18" charset="0"/>
                      </a:rPr>
                      <m:t>.</m:t>
                    </m:r>
                    <m:r>
                      <a:rPr lang="en-US" sz="1800">
                        <a:latin typeface="Cambria Math" panose="02040503050406030204" pitchFamily="18" charset="0"/>
                      </a:rPr>
                      <m:t>00</m:t>
                    </m:r>
                  </m:oMath>
                </a14:m>
                <a:r>
                  <a:rPr lang="en-US" sz="1800" dirty="0"/>
                  <a:t> bet on red </a:t>
                </a:r>
                <a:r>
                  <a:rPr lang="en-US" sz="1800" dirty="0">
                    <a:latin typeface="Cambria Math"/>
                  </a:rPr>
                  <a:t>10</a:t>
                </a:r>
                <a:r>
                  <a:rPr lang="en-US" sz="1800" dirty="0"/>
                  <a:t> times, what is the player's expected winnings?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2514600" y="1981201"/>
                <a:ext cx="6172200" cy="3962400"/>
              </a:xfrm>
              <a:blipFill>
                <a:blip r:embed="rId3"/>
                <a:stretch>
                  <a:fillRect l="-889" t="-769" r="-791"/>
                </a:stretch>
              </a:blipFill>
            </p:spPr>
            <p:txBody>
              <a:bodyPr/>
              <a:lstStyle/>
              <a:p>
                <a:r>
                  <a:rPr lang="en-IN">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Calculating Expected Winnings</a:t>
            </a:r>
            <a:r>
              <a:rPr lang="en-US" dirty="0"/>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Autofit/>
              </a:bodyPr>
              <a:lstStyle/>
              <a:p>
                <a:r>
                  <a:rPr lang="en-US" sz="2000" b="1" dirty="0"/>
                  <a:t>Solution</a:t>
                </a:r>
              </a:p>
              <a:p>
                <a:pPr marL="538163" indent="-538163" algn="just">
                  <a:defRPr sz="2800"/>
                </a:pPr>
                <a:r>
                  <a:rPr lang="en-US" sz="2000" dirty="0"/>
                  <a:t>a.	​First note that there are </a:t>
                </a:r>
                <a:r>
                  <a:rPr lang="en-US" sz="2000" dirty="0">
                    <a:latin typeface="Cambria Math"/>
                  </a:rPr>
                  <a:t>38</a:t>
                </a:r>
                <a:r>
                  <a:rPr lang="en-US" sz="2000" dirty="0"/>
                  <a:t> possible pockets on the wheel—one for each of the numbers </a:t>
                </a:r>
                <a:r>
                  <a:rPr lang="en-US" sz="2000" dirty="0">
                    <a:latin typeface="Cambria Math"/>
                  </a:rPr>
                  <a:t>1</a:t>
                </a:r>
                <a:r>
                  <a:rPr lang="en-US" sz="2000" dirty="0"/>
                  <a:t> through </a:t>
                </a:r>
                <a:r>
                  <a:rPr lang="en-US" sz="2000" dirty="0">
                    <a:latin typeface="Cambria Math"/>
                  </a:rPr>
                  <a:t>36</a:t>
                </a:r>
                <a:r>
                  <a:rPr lang="en-US" sz="2000" dirty="0"/>
                  <a:t> and the two green pockets containing </a:t>
                </a:r>
                <a:r>
                  <a:rPr lang="en-US" sz="2000" dirty="0">
                    <a:latin typeface="Cambria Math"/>
                  </a:rPr>
                  <a:t>0</a:t>
                </a:r>
                <a:r>
                  <a:rPr lang="en-US" sz="2000" dirty="0"/>
                  <a:t>s. Of those, </a:t>
                </a:r>
                <a:r>
                  <a:rPr lang="en-US" sz="2000" dirty="0">
                    <a:latin typeface="Cambria Math"/>
                  </a:rPr>
                  <a:t>18</a:t>
                </a:r>
                <a:r>
                  <a:rPr lang="en-US" sz="2000" dirty="0"/>
                  <a:t> are red pockets. So the probability of the ball landing on a red pocket is the number of red pockets divided by the total number of pockets.</a:t>
                </a:r>
              </a:p>
              <a:p>
                <a:pPr algn="ctr">
                  <a:defRPr sz="2800"/>
                </a:pPr>
                <a:r>
                  <a:rPr lang="en-US" sz="2000" dirty="0"/>
                  <a:t>​</a:t>
                </a:r>
              </a:p>
              <a:p>
                <a:pPr algn="ctr">
                  <a:defRPr sz="2800"/>
                </a:pPr>
                <a:endParaRPr lang="en-US" sz="2000" dirty="0"/>
              </a:p>
              <a:p>
                <a:pPr algn="ctr">
                  <a:defRPr sz="2800"/>
                </a:pPr>
                <a:endParaRPr lang="ar-AE" sz="2000" dirty="0"/>
              </a:p>
              <a:p>
                <a:pPr algn="just">
                  <a:defRPr sz="2800"/>
                </a:pPr>
                <a:endParaRPr lang="en-US" sz="2000" dirty="0"/>
              </a:p>
              <a:p>
                <a:pPr marL="514350" indent="-514350" algn="just">
                  <a:buFont typeface="+mj-lt"/>
                  <a:buAutoNum type="alphaLcPeriod" startAt="2"/>
                  <a:defRPr sz="2800"/>
                </a:pPr>
                <a:endParaRPr lang="en-US" sz="2000" dirty="0"/>
              </a:p>
              <a:p>
                <a:pPr marL="514350" indent="-514350" algn="just">
                  <a:buFont typeface="+mj-lt"/>
                  <a:buAutoNum type="alphaLcPeriod" startAt="2"/>
                  <a:defRPr sz="2800"/>
                </a:pPr>
                <a:endParaRPr lang="en-US" sz="2000" dirty="0"/>
              </a:p>
              <a:p>
                <a:pPr marL="514350" indent="-514350" algn="just">
                  <a:buFont typeface="+mj-lt"/>
                  <a:buAutoNum type="alphaLcPeriod" startAt="2"/>
                  <a:defRPr sz="2800"/>
                </a:pPr>
                <a:endParaRPr lang="en-US" sz="2000" dirty="0"/>
              </a:p>
              <a:p>
                <a:pPr/>
                <a:br>
                  <a:rPr lang="ar-AE" sz="2000" dirty="0">
                    <a:latin typeface="Cambria Math" panose="02040503050406030204" pitchFamily="18" charset="0"/>
                  </a:rPr>
                </a:br>
                <a14:m>
                  <m:oMathPara xmlns:m="http://schemas.openxmlformats.org/officeDocument/2006/math">
                    <m:oMathParaPr>
                      <m:jc m:val="centerGroup"/>
                    </m:oMathParaPr>
                    <m:oMath xmlns:m="http://schemas.openxmlformats.org/officeDocument/2006/math">
                      <m:phant>
                        <m:phantPr>
                          <m:show m:val="off"/>
                          <m:ctrlPr>
                            <a:rPr lang="ar-AE" sz="2000" i="1">
                              <a:latin typeface="Cambria Math" panose="02040503050406030204" pitchFamily="18" charset="0"/>
                            </a:rPr>
                          </m:ctrlPr>
                        </m:phantPr>
                        <m:e>
                          <m:func>
                            <m:funcPr>
                              <m:ctrlPr>
                                <a:rPr lang="ar-AE" sz="2000" i="1">
                                  <a:latin typeface="Cambria Math" panose="02040503050406030204" pitchFamily="18" charset="0"/>
                                </a:rPr>
                              </m:ctrlPr>
                            </m:funcPr>
                            <m:fName>
                              <m:r>
                                <a:rPr lang="ar-AE" sz="2000">
                                  <a:latin typeface="Cambria Math" panose="02040503050406030204" pitchFamily="18" charset="0"/>
                                </a:rPr>
                                <m:t>𝑃</m:t>
                              </m:r>
                            </m:fName>
                            <m:e>
                              <m:d>
                                <m:dPr>
                                  <m:ctrlPr>
                                    <a:rPr lang="ar-AE" sz="2000" i="1">
                                      <a:latin typeface="Cambria Math" panose="02040503050406030204" pitchFamily="18" charset="0"/>
                                    </a:rPr>
                                  </m:ctrlPr>
                                </m:dPr>
                                <m:e>
                                  <m:r>
                                    <m:rPr>
                                      <m:nor/>
                                    </m:rPr>
                                    <a:rPr lang="en-US" sz="2000"/>
                                    <m:t>Not</m:t>
                                  </m:r>
                                  <m:r>
                                    <m:rPr>
                                      <m:nor/>
                                    </m:rPr>
                                    <a:rPr lang="en-US" sz="2000"/>
                                    <m:t> </m:t>
                                  </m:r>
                                  <m:r>
                                    <m:rPr>
                                      <m:nor/>
                                    </m:rPr>
                                    <a:rPr lang="en-US" sz="2000"/>
                                    <m:t>Red</m:t>
                                  </m:r>
                                </m:e>
                              </m:d>
                            </m:e>
                          </m:func>
                        </m:e>
                      </m:phant>
                    </m:oMath>
                  </m:oMathPara>
                </a14:m>
                <a:endParaRPr lang="ar-AE" sz="2000" dirty="0"/>
              </a:p>
              <a:p>
                <a:pPr algn="ctr">
                  <a:defRPr sz="2800"/>
                </a:pPr>
                <a:endParaRPr sz="20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736" r="-741"/>
                </a:stretch>
              </a:blipFill>
            </p:spPr>
            <p:txBody>
              <a:bodyPr/>
              <a:lstStyle/>
              <a:p>
                <a:r>
                  <a:rPr lang="en-IN">
                    <a:noFill/>
                  </a:rPr>
                  <a:t> </a:t>
                </a:r>
              </a:p>
            </p:txBody>
          </p:sp>
        </mc:Fallback>
      </mc:AlternateContent>
      <p:pic>
        <p:nvPicPr>
          <p:cNvPr id="7" name="Picture 6" descr="Probability of red equals eighteen divided by thirty eight">
            <a:extLst>
              <a:ext uri="{FF2B5EF4-FFF2-40B4-BE49-F238E27FC236}">
                <a16:creationId xmlns:a16="http://schemas.microsoft.com/office/drawing/2014/main" id="{C16FECC7-47A3-43A5-291A-E27DE797A0EF}"/>
              </a:ext>
            </a:extLst>
          </p:cNvPr>
          <p:cNvPicPr>
            <a:picLocks noChangeAspect="1"/>
          </p:cNvPicPr>
          <p:nvPr/>
        </p:nvPicPr>
        <p:blipFill>
          <a:blip r:embed="rId3"/>
          <a:stretch>
            <a:fillRect/>
          </a:stretch>
        </p:blipFill>
        <p:spPr>
          <a:xfrm>
            <a:off x="3829050" y="2717987"/>
            <a:ext cx="1485900" cy="657225"/>
          </a:xfrm>
          <a:prstGeom prst="rect">
            <a:avLst/>
          </a:prstGeom>
        </p:spPr>
      </p:pic>
      <p:sp>
        <p:nvSpPr>
          <p:cNvPr id="12" name="TextBox 11">
            <a:extLst>
              <a:ext uri="{FF2B5EF4-FFF2-40B4-BE49-F238E27FC236}">
                <a16:creationId xmlns:a16="http://schemas.microsoft.com/office/drawing/2014/main" id="{9F30F693-CE8F-A0D1-00ED-8E1FE2A5BB56}"/>
              </a:ext>
            </a:extLst>
          </p:cNvPr>
          <p:cNvSpPr txBox="1"/>
          <p:nvPr/>
        </p:nvSpPr>
        <p:spPr>
          <a:xfrm>
            <a:off x="496980" y="3352800"/>
            <a:ext cx="8189819" cy="1015663"/>
          </a:xfrm>
          <a:prstGeom prst="rect">
            <a:avLst/>
          </a:prstGeom>
          <a:noFill/>
        </p:spPr>
        <p:txBody>
          <a:bodyPr wrap="square">
            <a:spAutoFit/>
          </a:bodyPr>
          <a:lstStyle/>
          <a:p>
            <a:pPr marL="538163" indent="-538163" algn="just">
              <a:defRPr sz="2800"/>
            </a:pPr>
            <a:r>
              <a:rPr lang="en-US" sz="2000" dirty="0"/>
              <a:t>b.</a:t>
            </a:r>
            <a:r>
              <a:rPr lang="ar-AE" sz="2000" dirty="0"/>
              <a:t>​</a:t>
            </a:r>
            <a:r>
              <a:rPr lang="en-US" sz="2000" dirty="0"/>
              <a:t>	The event that the ball does not land on a red pocket is the complement of the ball landing on a red pocket, so we can calculate the probability as follows.</a:t>
            </a:r>
          </a:p>
        </p:txBody>
      </p:sp>
      <p:pic>
        <p:nvPicPr>
          <p:cNvPr id="10" name="Picture 9" descr="Probability of not red equals one minus probability of red&#10;equals one minus eighteen divided by thirty-eight&#10;equals twenty divided by thirty-eight">
            <a:extLst>
              <a:ext uri="{FF2B5EF4-FFF2-40B4-BE49-F238E27FC236}">
                <a16:creationId xmlns:a16="http://schemas.microsoft.com/office/drawing/2014/main" id="{F2B40AEF-D939-6632-2C71-36C6810DE79C}"/>
              </a:ext>
            </a:extLst>
          </p:cNvPr>
          <p:cNvPicPr>
            <a:picLocks noChangeAspect="1"/>
          </p:cNvPicPr>
          <p:nvPr/>
        </p:nvPicPr>
        <p:blipFill>
          <a:blip r:embed="rId4"/>
          <a:stretch>
            <a:fillRect/>
          </a:stretch>
        </p:blipFill>
        <p:spPr>
          <a:xfrm>
            <a:off x="3165662" y="4148504"/>
            <a:ext cx="2857500" cy="184785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Calculating Expected Winnings</a:t>
            </a:r>
            <a:r>
              <a:rPr lang="en-US" dirty="0"/>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38163" indent="-538163" algn="just">
                  <a:defRPr sz="2800"/>
                </a:pPr>
                <a:r>
                  <a:rPr lang="en-US" sz="2000" dirty="0"/>
                  <a:t>c.	</a:t>
                </a:r>
                <a:r>
                  <a:rPr sz="2000" dirty="0"/>
                  <a:t>​If a player bets </a:t>
                </a:r>
                <a14:m>
                  <m:oMath xmlns:m="http://schemas.openxmlformats.org/officeDocument/2006/math">
                    <m:r>
                      <a:rPr sz="2000">
                        <a:latin typeface="Cambria Math" panose="02040503050406030204" pitchFamily="18" charset="0"/>
                      </a:rPr>
                      <m:t>$1.00</m:t>
                    </m:r>
                  </m:oMath>
                </a14:m>
                <a:r>
                  <a:rPr sz="2000" dirty="0"/>
                  <a:t> on red, the chance of winning a dollar </a:t>
                </a:r>
                <a:r>
                  <a:rPr lang="en-US" sz="2000" dirty="0"/>
                  <a:t>	</a:t>
                </a:r>
              </a:p>
              <a:p>
                <a:pPr marL="538163" indent="-538163" algn="just">
                  <a:defRPr sz="2800"/>
                </a:pPr>
                <a:endParaRPr lang="en-US" sz="2000" dirty="0"/>
              </a:p>
              <a:p>
                <a:pPr marL="538163" indent="-538163" algn="just">
                  <a:defRPr sz="2800"/>
                </a:pPr>
                <a:r>
                  <a:rPr lang="en-US" sz="2000" dirty="0"/>
                  <a:t>         </a:t>
                </a:r>
              </a:p>
              <a:p>
                <a:pPr marL="514350" indent="-514350" algn="just">
                  <a:buFont typeface="+mj-lt"/>
                  <a:buAutoNum type="alphaLcPeriod" startAt="3"/>
                  <a:defRPr sz="2800"/>
                </a:pPr>
                <a:endParaRPr sz="2000" dirty="0"/>
              </a:p>
              <a:p>
                <a:pPr algn="just"/>
                <a:endParaRPr lang="en-US" sz="2000" dirty="0"/>
              </a:p>
              <a:p>
                <a:pPr algn="just"/>
                <a:endParaRPr lang="en-US" sz="20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736"/>
                </a:stretch>
              </a:blipFill>
            </p:spPr>
            <p:txBody>
              <a:bodyPr/>
              <a:lstStyle/>
              <a:p>
                <a:r>
                  <a:rPr lang="en-IN">
                    <a:noFill/>
                  </a:rPr>
                  <a:t> </a:t>
                </a:r>
              </a:p>
            </p:txBody>
          </p:sp>
        </mc:Fallback>
      </mc:AlternateContent>
      <p:pic>
        <p:nvPicPr>
          <p:cNvPr id="9" name="Picture 8" descr="One dollar equals eighteen divided by thirty-eight">
            <a:extLst>
              <a:ext uri="{FF2B5EF4-FFF2-40B4-BE49-F238E27FC236}">
                <a16:creationId xmlns:a16="http://schemas.microsoft.com/office/drawing/2014/main" id="{6D94EEB0-DBE6-E2F5-2EB8-D6BAB06CCC8C}"/>
              </a:ext>
            </a:extLst>
          </p:cNvPr>
          <p:cNvPicPr>
            <a:picLocks noChangeAspect="1"/>
          </p:cNvPicPr>
          <p:nvPr/>
        </p:nvPicPr>
        <p:blipFill>
          <a:blip r:embed="rId3"/>
          <a:stretch>
            <a:fillRect/>
          </a:stretch>
        </p:blipFill>
        <p:spPr>
          <a:xfrm>
            <a:off x="7239000" y="990600"/>
            <a:ext cx="1074796" cy="504000"/>
          </a:xfrm>
          <a:prstGeom prst="rect">
            <a:avLst/>
          </a:prstGeom>
        </p:spPr>
      </p:pic>
      <p:sp>
        <p:nvSpPr>
          <p:cNvPr id="14" name="TextBox 13">
            <a:extLst>
              <a:ext uri="{FF2B5EF4-FFF2-40B4-BE49-F238E27FC236}">
                <a16:creationId xmlns:a16="http://schemas.microsoft.com/office/drawing/2014/main" id="{3C1E731C-2799-3CFC-FF56-F027DBF9B340}"/>
              </a:ext>
            </a:extLst>
          </p:cNvPr>
          <p:cNvSpPr txBox="1"/>
          <p:nvPr/>
        </p:nvSpPr>
        <p:spPr>
          <a:xfrm>
            <a:off x="981635" y="1353530"/>
            <a:ext cx="3581400" cy="400110"/>
          </a:xfrm>
          <a:prstGeom prst="rect">
            <a:avLst/>
          </a:prstGeom>
          <a:noFill/>
        </p:spPr>
        <p:txBody>
          <a:bodyPr wrap="square">
            <a:spAutoFit/>
          </a:bodyPr>
          <a:lstStyle/>
          <a:p>
            <a:r>
              <a:rPr lang="en-US" sz="2000" dirty="0"/>
              <a:t>and the chance of losing a dollar</a:t>
            </a:r>
            <a:endParaRPr lang="en-IN" sz="2000" dirty="0"/>
          </a:p>
        </p:txBody>
      </p:sp>
      <p:pic>
        <p:nvPicPr>
          <p:cNvPr id="12" name="Picture 11" descr="Effectively winning minus one dollar equals twenty divided by thirty-eight">
            <a:extLst>
              <a:ext uri="{FF2B5EF4-FFF2-40B4-BE49-F238E27FC236}">
                <a16:creationId xmlns:a16="http://schemas.microsoft.com/office/drawing/2014/main" id="{4F935CA4-B79C-7B69-EAE1-974599E3A9FC}"/>
              </a:ext>
            </a:extLst>
          </p:cNvPr>
          <p:cNvPicPr>
            <a:picLocks noChangeAspect="1"/>
          </p:cNvPicPr>
          <p:nvPr/>
        </p:nvPicPr>
        <p:blipFill>
          <a:blip r:embed="rId4"/>
          <a:stretch>
            <a:fillRect/>
          </a:stretch>
        </p:blipFill>
        <p:spPr>
          <a:xfrm>
            <a:off x="4419600" y="1344565"/>
            <a:ext cx="3109881" cy="540000"/>
          </a:xfrm>
          <a:prstGeom prst="rect">
            <a:avLst/>
          </a:prstGeom>
        </p:spPr>
      </p:pic>
      <p:sp>
        <p:nvSpPr>
          <p:cNvPr id="16" name="TextBox 15">
            <a:extLst>
              <a:ext uri="{FF2B5EF4-FFF2-40B4-BE49-F238E27FC236}">
                <a16:creationId xmlns:a16="http://schemas.microsoft.com/office/drawing/2014/main" id="{68EAB2F2-A546-D4F9-C617-F1AC7A394A2E}"/>
              </a:ext>
            </a:extLst>
          </p:cNvPr>
          <p:cNvSpPr txBox="1"/>
          <p:nvPr/>
        </p:nvSpPr>
        <p:spPr>
          <a:xfrm>
            <a:off x="976280" y="1730514"/>
            <a:ext cx="7710519" cy="707886"/>
          </a:xfrm>
          <a:prstGeom prst="rect">
            <a:avLst/>
          </a:prstGeom>
          <a:noFill/>
        </p:spPr>
        <p:txBody>
          <a:bodyPr wrap="square">
            <a:spAutoFit/>
          </a:bodyPr>
          <a:lstStyle/>
          <a:p>
            <a:r>
              <a:rPr lang="en-US" sz="2000" dirty="0"/>
              <a:t>Multiply each dollar amount by its respective probability and then add the products to find the player's expected winnings.</a:t>
            </a:r>
            <a:endParaRPr lang="en-IN" sz="2000" dirty="0"/>
          </a:p>
        </p:txBody>
      </p:sp>
      <p:pic>
        <p:nvPicPr>
          <p:cNvPr id="21" name="Picture 20" descr="E open parenthesis Winnings close parenthesis equals&#10;eighteen divided by thirty eight times one dollar&#10;plus twenty divided by thirty eight times negative one dollar&#10;is approximately negative zero point zero five dollars">
            <a:extLst>
              <a:ext uri="{FF2B5EF4-FFF2-40B4-BE49-F238E27FC236}">
                <a16:creationId xmlns:a16="http://schemas.microsoft.com/office/drawing/2014/main" id="{5BF6FB3F-DDE9-6DE5-1E2D-7B86BA7EECDE}"/>
              </a:ext>
            </a:extLst>
          </p:cNvPr>
          <p:cNvPicPr>
            <a:picLocks noChangeAspect="1"/>
          </p:cNvPicPr>
          <p:nvPr/>
        </p:nvPicPr>
        <p:blipFill>
          <a:blip r:embed="rId5"/>
          <a:stretch>
            <a:fillRect/>
          </a:stretch>
        </p:blipFill>
        <p:spPr>
          <a:xfrm>
            <a:off x="2209800" y="2468122"/>
            <a:ext cx="4159256" cy="972000"/>
          </a:xfrm>
          <a:prstGeom prst="rect">
            <a:avLst/>
          </a:prstGeom>
        </p:spPr>
      </p:pic>
      <p:sp>
        <p:nvSpPr>
          <p:cNvPr id="18" name="TextBox 17">
            <a:extLst>
              <a:ext uri="{FF2B5EF4-FFF2-40B4-BE49-F238E27FC236}">
                <a16:creationId xmlns:a16="http://schemas.microsoft.com/office/drawing/2014/main" id="{C43D8CC0-33C1-9A96-4F84-0701E82CB8BF}"/>
              </a:ext>
            </a:extLst>
          </p:cNvPr>
          <p:cNvSpPr txBox="1"/>
          <p:nvPr/>
        </p:nvSpPr>
        <p:spPr>
          <a:xfrm>
            <a:off x="486334" y="3430328"/>
            <a:ext cx="8229599" cy="1323439"/>
          </a:xfrm>
          <a:prstGeom prst="rect">
            <a:avLst/>
          </a:prstGeom>
          <a:noFill/>
        </p:spPr>
        <p:txBody>
          <a:bodyPr wrap="square">
            <a:spAutoFit/>
          </a:bodyPr>
          <a:lstStyle/>
          <a:p>
            <a:pPr marL="457200" lvl="1" indent="0" algn="just">
              <a:buNone/>
              <a:defRPr sz="2800"/>
            </a:pPr>
            <a:r>
              <a:rPr lang="en-US" sz="2000" dirty="0"/>
              <a:t>This means that the player can expect to lose about </a:t>
            </a:r>
            <a:r>
              <a:rPr lang="en-US" sz="2000" dirty="0">
                <a:latin typeface="Calibri" panose="020F0502020204030204" pitchFamily="34" charset="0"/>
              </a:rPr>
              <a:t>5¢ </a:t>
            </a:r>
            <a:r>
              <a:rPr lang="en-US" sz="2000" dirty="0"/>
              <a:t>on average for every dollar bet on red while at the roulette table. Of course, a player never actually loses </a:t>
            </a:r>
            <a:r>
              <a:rPr lang="en-US" sz="2000" dirty="0">
                <a:latin typeface="Calibri" panose="020F0502020204030204" pitchFamily="34" charset="0"/>
              </a:rPr>
              <a:t>5¢ </a:t>
            </a:r>
            <a:r>
              <a:rPr lang="en-US" sz="2000" dirty="0"/>
              <a:t>on a single bet, but this is the expected average outcome for multiple trials.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Calculating Expected Winnings</a:t>
            </a:r>
            <a:r>
              <a:rPr lang="en-US" dirty="0"/>
              <a:t>—Slide 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38163" indent="-538163" algn="just">
                  <a:defRPr sz="2800"/>
                </a:pPr>
                <a:r>
                  <a:rPr lang="en-US" sz="2000" dirty="0"/>
                  <a:t>d.</a:t>
                </a:r>
                <a:r>
                  <a:rPr sz="2000" dirty="0"/>
                  <a:t>​</a:t>
                </a:r>
                <a:r>
                  <a:rPr lang="en-US" sz="2000" dirty="0"/>
                  <a:t>	</a:t>
                </a:r>
                <a:r>
                  <a:rPr sz="2000" dirty="0"/>
                  <a:t>If the player made the same bet (that is, </a:t>
                </a:r>
                <a14:m>
                  <m:oMath xmlns:m="http://schemas.openxmlformats.org/officeDocument/2006/math">
                    <m:r>
                      <a:rPr sz="2000">
                        <a:latin typeface="Cambria Math" panose="02040503050406030204" pitchFamily="18" charset="0"/>
                      </a:rPr>
                      <m:t>$</m:t>
                    </m:r>
                    <m:r>
                      <a:rPr sz="2000">
                        <a:latin typeface="Cambria Math" panose="02040503050406030204" pitchFamily="18" charset="0"/>
                      </a:rPr>
                      <m:t>1</m:t>
                    </m:r>
                    <m:r>
                      <a:rPr sz="2000">
                        <a:latin typeface="Cambria Math" panose="02040503050406030204" pitchFamily="18" charset="0"/>
                      </a:rPr>
                      <m:t>.</m:t>
                    </m:r>
                    <m:r>
                      <a:rPr sz="2000">
                        <a:latin typeface="Cambria Math" panose="02040503050406030204" pitchFamily="18" charset="0"/>
                      </a:rPr>
                      <m:t>00</m:t>
                    </m:r>
                  </m:oMath>
                </a14:m>
                <a:r>
                  <a:rPr sz="2000" dirty="0"/>
                  <a:t> on red) </a:t>
                </a:r>
                <a:r>
                  <a:rPr sz="2000" dirty="0">
                    <a:latin typeface="Cambria Math"/>
                  </a:rPr>
                  <a:t>10</a:t>
                </a:r>
                <a:r>
                  <a:rPr sz="2000" dirty="0"/>
                  <a:t> times, then we multiply the expected winnings by </a:t>
                </a:r>
                <a:r>
                  <a:rPr sz="2000" dirty="0">
                    <a:latin typeface="Cambria Math"/>
                  </a:rPr>
                  <a:t>10</a:t>
                </a:r>
                <a:r>
                  <a:rPr sz="2000" dirty="0"/>
                  <a:t> to determine his anticipated result.</a:t>
                </a:r>
                <a:endParaRPr lang="en-US" sz="2000" dirty="0"/>
              </a:p>
              <a:p>
                <a:pPr marL="514350" indent="-514350" algn="just">
                  <a:buFont typeface="+mj-lt"/>
                  <a:buAutoNum type="alphaLcPeriod" startAt="4"/>
                  <a:defRPr sz="2800"/>
                </a:pPr>
                <a:endParaRPr sz="2000" dirty="0"/>
              </a:p>
              <a:p>
                <a:pPr algn="ctr">
                  <a:defRPr sz="2800"/>
                </a:pPr>
                <a:endParaRPr sz="20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982" r="-741"/>
                </a:stretch>
              </a:blipFill>
            </p:spPr>
            <p:txBody>
              <a:bodyPr/>
              <a:lstStyle/>
              <a:p>
                <a:r>
                  <a:rPr lang="en-IN">
                    <a:noFill/>
                  </a:rPr>
                  <a:t> </a:t>
                </a:r>
              </a:p>
            </p:txBody>
          </p:sp>
        </mc:Fallback>
      </mc:AlternateContent>
      <p:pic>
        <p:nvPicPr>
          <p:cNvPr id="6" name="Picture 5" descr="Overall Winnings equals 10 times negative zero point zero five dollars equals negative zero point fifty dollars">
            <a:extLst>
              <a:ext uri="{FF2B5EF4-FFF2-40B4-BE49-F238E27FC236}">
                <a16:creationId xmlns:a16="http://schemas.microsoft.com/office/drawing/2014/main" id="{244C2102-DE7F-EF5E-B837-115637607372}"/>
              </a:ext>
            </a:extLst>
          </p:cNvPr>
          <p:cNvPicPr>
            <a:picLocks noChangeAspect="1"/>
          </p:cNvPicPr>
          <p:nvPr/>
        </p:nvPicPr>
        <p:blipFill>
          <a:blip r:embed="rId3"/>
          <a:stretch>
            <a:fillRect/>
          </a:stretch>
        </p:blipFill>
        <p:spPr>
          <a:xfrm>
            <a:off x="2133600" y="2104619"/>
            <a:ext cx="4444898" cy="39600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252C2CC-6C34-0980-4B91-956C6CB49E10}"/>
                  </a:ext>
                </a:extLst>
              </p:cNvPr>
              <p:cNvSpPr txBox="1"/>
              <p:nvPr/>
            </p:nvSpPr>
            <p:spPr>
              <a:xfrm>
                <a:off x="609600" y="2663437"/>
                <a:ext cx="8077200" cy="3170099"/>
              </a:xfrm>
              <a:prstGeom prst="rect">
                <a:avLst/>
              </a:prstGeom>
              <a:noFill/>
            </p:spPr>
            <p:txBody>
              <a:bodyPr wrap="square">
                <a:spAutoFit/>
              </a:bodyPr>
              <a:lstStyle/>
              <a:p>
                <a:pPr marL="457200" lvl="1" indent="0" algn="just">
                  <a:buNone/>
                  <a:defRPr sz="2800"/>
                </a:pPr>
                <a:r>
                  <a:rPr lang="en-US" sz="2000" dirty="0"/>
                  <a:t>So after </a:t>
                </a:r>
                <a:r>
                  <a:rPr lang="en-US" sz="2000" dirty="0">
                    <a:latin typeface="Cambria Math"/>
                  </a:rPr>
                  <a:t>10</a:t>
                </a:r>
                <a:r>
                  <a:rPr lang="en-US" sz="2000" dirty="0"/>
                  <a:t> bets of </a:t>
                </a:r>
                <a14:m>
                  <m:oMath xmlns:m="http://schemas.openxmlformats.org/officeDocument/2006/math">
                    <m:r>
                      <a:rPr lang="en-US" sz="2000">
                        <a:latin typeface="Cambria Math" panose="02040503050406030204" pitchFamily="18" charset="0"/>
                      </a:rPr>
                      <m:t>$</m:t>
                    </m:r>
                    <m:r>
                      <a:rPr lang="en-US" sz="2000">
                        <a:latin typeface="Cambria Math" panose="02040503050406030204" pitchFamily="18" charset="0"/>
                      </a:rPr>
                      <m:t>1</m:t>
                    </m:r>
                    <m:r>
                      <a:rPr lang="en-US" sz="2000">
                        <a:latin typeface="Cambria Math" panose="02040503050406030204" pitchFamily="18" charset="0"/>
                      </a:rPr>
                      <m:t>.</m:t>
                    </m:r>
                    <m:r>
                      <a:rPr lang="en-US" sz="2000">
                        <a:latin typeface="Cambria Math" panose="02040503050406030204" pitchFamily="18" charset="0"/>
                      </a:rPr>
                      <m:t>00</m:t>
                    </m:r>
                  </m:oMath>
                </a14:m>
                <a:r>
                  <a:rPr lang="en-US" sz="2000" dirty="0"/>
                  <a:t> on red, the player should expect to lose </a:t>
                </a:r>
                <a:r>
                  <a:rPr lang="en-US" sz="2000" dirty="0">
                    <a:latin typeface="Calibri" panose="020F0502020204030204" pitchFamily="34" charset="0"/>
                  </a:rPr>
                  <a:t>50¢.</a:t>
                </a:r>
                <a:endParaRPr lang="en-US" sz="2000" dirty="0"/>
              </a:p>
              <a:p>
                <a:pPr marL="457200" lvl="1" indent="0" algn="just">
                  <a:buNone/>
                  <a:defRPr sz="2800"/>
                </a:pPr>
                <a:endParaRPr lang="en-US" sz="2000" dirty="0"/>
              </a:p>
              <a:p>
                <a:pPr marL="457200" lvl="1" indent="0" algn="just">
                  <a:buNone/>
                  <a:defRPr sz="2800"/>
                </a:pPr>
                <a:r>
                  <a:rPr lang="en-US" sz="2000" dirty="0"/>
                  <a:t>Let's take a moment and consider the casino's point of view. Gaining </a:t>
                </a:r>
                <a:r>
                  <a:rPr lang="en-US" sz="2000" b="0" i="0" u="none" strike="noStrike" baseline="0" dirty="0">
                    <a:latin typeface="Calibri" panose="020F0502020204030204" pitchFamily="34" charset="0"/>
                  </a:rPr>
                  <a:t>50¢</a:t>
                </a:r>
                <a:endParaRPr lang="en-US" sz="2000" dirty="0"/>
              </a:p>
              <a:p>
                <a:pPr marL="457200" lvl="1" indent="0" algn="just">
                  <a:buNone/>
                  <a:defRPr sz="2800"/>
                </a:pPr>
                <a:r>
                  <a:rPr lang="en-US" sz="2000" dirty="0"/>
                  <a:t>from one player doesn't sound very profitable, but if the casino has millions of roulette players every year, they can expect to make millions of dollars over time. Think about how this advantage changes if you place the same bet on a European roulette wheel, which mimics the American wheel but only has one green pocket. Determining the difference in advantage is left as an exercise.</a:t>
                </a:r>
              </a:p>
            </p:txBody>
          </p:sp>
        </mc:Choice>
        <mc:Fallback xmlns="">
          <p:sp>
            <p:nvSpPr>
              <p:cNvPr id="8" name="TextBox 7">
                <a:extLst>
                  <a:ext uri="{FF2B5EF4-FFF2-40B4-BE49-F238E27FC236}">
                    <a16:creationId xmlns:a16="http://schemas.microsoft.com/office/drawing/2014/main" id="{5252C2CC-6C34-0980-4B91-956C6CB49E10}"/>
                  </a:ext>
                </a:extLst>
              </p:cNvPr>
              <p:cNvSpPr txBox="1">
                <a:spLocks noRot="1" noChangeAspect="1" noMove="1" noResize="1" noEditPoints="1" noAdjustHandles="1" noChangeArrowheads="1" noChangeShapeType="1" noTextEdit="1"/>
              </p:cNvSpPr>
              <p:nvPr/>
            </p:nvSpPr>
            <p:spPr>
              <a:xfrm>
                <a:off x="609600" y="2663437"/>
                <a:ext cx="8077200" cy="3170099"/>
              </a:xfrm>
              <a:prstGeom prst="rect">
                <a:avLst/>
              </a:prstGeom>
              <a:blipFill>
                <a:blip r:embed="rId4"/>
                <a:stretch>
                  <a:fillRect t="-1538" r="-755" b="-2500"/>
                </a:stretch>
              </a:blipFill>
            </p:spPr>
            <p:txBody>
              <a:bodyPr/>
              <a:lstStyle/>
              <a:p>
                <a:r>
                  <a:rPr lang="en-IN">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Fun Fact</a:t>
            </a:r>
          </a:p>
        </p:txBody>
      </p:sp>
      <p:sp>
        <p:nvSpPr>
          <p:cNvPr id="3" name="Text Placeholder 2"/>
          <p:cNvSpPr>
            <a:spLocks noGrp="1"/>
          </p:cNvSpPr>
          <p:nvPr>
            <p:ph type="body" sz="quarter" idx="10"/>
          </p:nvPr>
        </p:nvSpPr>
        <p:spPr/>
        <p:txBody>
          <a:bodyPr>
            <a:normAutofit/>
          </a:bodyPr>
          <a:lstStyle/>
          <a:p>
            <a:pPr algn="just"/>
            <a:r>
              <a:rPr sz="2000" dirty="0"/>
              <a:t>On August 18th, 1913, gamblers at the Monte Carlo Casino lost millions of francs at the roulette wheel. The ball fell on black (not red) </a:t>
            </a:r>
            <a:r>
              <a:rPr sz="2000" dirty="0">
                <a:latin typeface="Cambria Math"/>
              </a:rPr>
              <a:t>26</a:t>
            </a:r>
            <a:r>
              <a:rPr sz="2000" dirty="0"/>
              <a:t> times in a row. More and more gamblers kept thinking, "It has to be red next time." Of course, the probability of the ball falling on red didn't change each spin and was no more or less likely to fall on red the next spin—a roulette wheel doesn't remember the color it landed on last time! This idea that past behavior influences future behavior is called the gambler's fallacy or aptly the Monte Carlo fallacy.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1</a:t>
            </a:r>
            <a:endParaRPr dirty="0"/>
          </a:p>
        </p:txBody>
      </p:sp>
      <p:sp>
        <p:nvSpPr>
          <p:cNvPr id="3" name="Text Placeholder 2"/>
          <p:cNvSpPr>
            <a:spLocks noGrp="1"/>
          </p:cNvSpPr>
          <p:nvPr>
            <p:ph type="body" sz="quarter" idx="10"/>
          </p:nvPr>
        </p:nvSpPr>
        <p:spPr/>
        <p:txBody>
          <a:bodyPr>
            <a:normAutofit/>
          </a:bodyPr>
          <a:lstStyle/>
          <a:p>
            <a:r>
              <a:rPr sz="2800" dirty="0"/>
              <a:t>Expected value is a </a:t>
            </a:r>
            <a:r>
              <a:rPr sz="2800" i="1" dirty="0"/>
              <a:t>long-term average </a:t>
            </a:r>
            <a:r>
              <a:rPr sz="2800" dirty="0"/>
              <a:t>of random numerical outcomes.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Calculating Expected Value</a:t>
            </a:r>
            <a:r>
              <a:rPr lang="en-US" dirty="0"/>
              <a:t>—Slide 1</a:t>
            </a:r>
            <a:endParaRPr dirty="0"/>
          </a:p>
        </p:txBody>
      </p:sp>
      <p:sp>
        <p:nvSpPr>
          <p:cNvPr id="3" name="Text Placeholder 2"/>
          <p:cNvSpPr>
            <a:spLocks noGrp="1"/>
          </p:cNvSpPr>
          <p:nvPr>
            <p:ph type="body" sz="quarter" idx="10"/>
          </p:nvPr>
        </p:nvSpPr>
        <p:spPr/>
        <p:txBody>
          <a:bodyPr>
            <a:normAutofit/>
          </a:bodyPr>
          <a:lstStyle/>
          <a:p>
            <a:pPr algn="just"/>
            <a:r>
              <a:rPr sz="1800" dirty="0"/>
              <a:t>Figure 1 shows a wheel used in a carnival game at a children's party where a player spins and wins the amount of candy the wheel lands on. Table 1 lists the possible outcomes along with their respective probabilities for the wheel.</a:t>
            </a:r>
          </a:p>
          <a:p>
            <a:pPr marL="538163" indent="-538163" algn="just">
              <a:defRPr sz="2800"/>
            </a:pPr>
            <a:r>
              <a:rPr lang="en-US" sz="1800" dirty="0"/>
              <a:t>a.</a:t>
            </a:r>
            <a:r>
              <a:rPr sz="1800" dirty="0"/>
              <a:t>​</a:t>
            </a:r>
            <a:r>
              <a:rPr lang="en-US" sz="1800" dirty="0"/>
              <a:t>	</a:t>
            </a:r>
            <a:r>
              <a:rPr sz="1800" dirty="0"/>
              <a:t>Use the wheel to determine the expected number of pieces of candy each player wins.</a:t>
            </a:r>
          </a:p>
          <a:p>
            <a:pPr marL="538163" indent="-538163" algn="just">
              <a:defRPr sz="2800"/>
            </a:pPr>
            <a:r>
              <a:rPr lang="en-US" sz="1800" dirty="0"/>
              <a:t>b.</a:t>
            </a:r>
            <a:r>
              <a:rPr sz="1800" dirty="0"/>
              <a:t>​</a:t>
            </a:r>
            <a:r>
              <a:rPr lang="en-US" sz="1800" dirty="0"/>
              <a:t>	</a:t>
            </a:r>
            <a:r>
              <a:rPr sz="1800" dirty="0"/>
              <a:t>The host of the party does not want to run out of candy. If </a:t>
            </a:r>
            <a:r>
              <a:rPr sz="1800" dirty="0">
                <a:latin typeface="Cambria Math"/>
              </a:rPr>
              <a:t>15</a:t>
            </a:r>
            <a:r>
              <a:rPr sz="1800" dirty="0"/>
              <a:t> children each play the game </a:t>
            </a:r>
            <a:r>
              <a:rPr sz="1800" dirty="0">
                <a:latin typeface="Cambria Math"/>
              </a:rPr>
              <a:t>5</a:t>
            </a:r>
            <a:r>
              <a:rPr sz="1800" dirty="0"/>
              <a:t> times, how many pieces of candy should the host expect to give out?</a:t>
            </a:r>
          </a:p>
          <a:p>
            <a:pPr marL="538163" indent="-538163" algn="just">
              <a:defRPr sz="2800"/>
            </a:pPr>
            <a:r>
              <a:rPr lang="en-US" sz="1800" dirty="0"/>
              <a:t>c.</a:t>
            </a:r>
            <a:r>
              <a:rPr sz="1800" dirty="0"/>
              <a:t>​</a:t>
            </a:r>
            <a:r>
              <a:rPr lang="en-US" sz="1800" dirty="0"/>
              <a:t>	</a:t>
            </a:r>
            <a:r>
              <a:rPr sz="1800" dirty="0"/>
              <a:t>What are the maximum and minimum amounts of candy that the host should expect to hand out at this game?</a:t>
            </a:r>
          </a:p>
        </p:txBody>
      </p:sp>
      <p:sp>
        <p:nvSpPr>
          <p:cNvPr id="8" name="TextBox 7">
            <a:extLst>
              <a:ext uri="{FF2B5EF4-FFF2-40B4-BE49-F238E27FC236}">
                <a16:creationId xmlns:a16="http://schemas.microsoft.com/office/drawing/2014/main" id="{8A9636E5-F276-4FEE-8DDC-6C20F3A31B31}"/>
              </a:ext>
            </a:extLst>
          </p:cNvPr>
          <p:cNvSpPr txBox="1"/>
          <p:nvPr/>
        </p:nvSpPr>
        <p:spPr>
          <a:xfrm>
            <a:off x="609600" y="3821668"/>
            <a:ext cx="6248400" cy="369332"/>
          </a:xfrm>
          <a:prstGeom prst="rect">
            <a:avLst/>
          </a:prstGeom>
          <a:noFill/>
        </p:spPr>
        <p:txBody>
          <a:bodyPr wrap="square">
            <a:spAutoFit/>
          </a:bodyPr>
          <a:lstStyle/>
          <a:p>
            <a:pPr algn="ctr">
              <a:defRPr sz="1800" b="1"/>
            </a:pPr>
            <a:r>
              <a:rPr lang="en-US" dirty="0"/>
              <a:t>Table 1: Outcomes and Probabilities for Carnival Game</a:t>
            </a:r>
          </a:p>
        </p:txBody>
      </p:sp>
      <mc:AlternateContent xmlns:mc="http://schemas.openxmlformats.org/markup-compatibility/2006" xmlns:a14="http://schemas.microsoft.com/office/drawing/2010/main">
        <mc:Choice Requires="a14">
          <p:graphicFrame>
            <p:nvGraphicFramePr>
              <p:cNvPr id="4" name="Table Placeholder 2" descr="Row 1&#10;Outcome x subscript i equals 1, probability capital P of open parenthesis x subscript i close parenthesis equals 0 point 5.&#10;Row 2&#10;Outcome x subscript i equals 2, probability capital P of open parenthesis x subscript i close parenthesis equals 0 point 25.&#10;Row 3&#10;Outcome x subscript i equals 5, probability capital P of open parenthesis x subscript i close parenthesis equals 0 point 125.&#10;Row 4&#10;Outcome x subscript i equals 10, probability capital P of open parenthesis x subscript i close parenthesis equals 0 point 125.&#10;Column 3&#10;The column x multiplied by capital P of open parenthesis x subscript i close parenthesis is currently empty.&#10;">
                <a:extLst>
                  <a:ext uri="{FF2B5EF4-FFF2-40B4-BE49-F238E27FC236}">
                    <a16:creationId xmlns:a16="http://schemas.microsoft.com/office/drawing/2014/main" id="{D2D3D935-B4E6-427E-9867-584F7AEFC415}"/>
                  </a:ext>
                </a:extLst>
              </p:cNvPr>
              <p:cNvGraphicFramePr>
                <a:graphicFrameLocks/>
              </p:cNvGraphicFramePr>
              <p:nvPr>
                <p:extLst>
                  <p:ext uri="{D42A27DB-BD31-4B8C-83A1-F6EECF244321}">
                    <p14:modId xmlns:p14="http://schemas.microsoft.com/office/powerpoint/2010/main" val="3926635007"/>
                  </p:ext>
                </p:extLst>
              </p:nvPr>
            </p:nvGraphicFramePr>
            <p:xfrm>
              <a:off x="598242" y="4191000"/>
              <a:ext cx="6248400" cy="1676400"/>
            </p:xfrm>
            <a:graphic>
              <a:graphicData uri="http://schemas.openxmlformats.org/drawingml/2006/table">
                <a:tbl>
                  <a:tblPr firstRow="1" bandRow="1">
                    <a:tableStyleId>{5940675A-B579-460E-94D1-54222C63F5DA}</a:tableStyleId>
                  </a:tblPr>
                  <a:tblGrid>
                    <a:gridCol w="2082800">
                      <a:extLst>
                        <a:ext uri="{9D8B030D-6E8A-4147-A177-3AD203B41FA5}">
                          <a16:colId xmlns:a16="http://schemas.microsoft.com/office/drawing/2014/main" val="20000"/>
                        </a:ext>
                      </a:extLst>
                    </a:gridCol>
                    <a:gridCol w="2082800">
                      <a:extLst>
                        <a:ext uri="{9D8B030D-6E8A-4147-A177-3AD203B41FA5}">
                          <a16:colId xmlns:a16="http://schemas.microsoft.com/office/drawing/2014/main" val="20001"/>
                        </a:ext>
                      </a:extLst>
                    </a:gridCol>
                    <a:gridCol w="2082800">
                      <a:extLst>
                        <a:ext uri="{9D8B030D-6E8A-4147-A177-3AD203B41FA5}">
                          <a16:colId xmlns:a16="http://schemas.microsoft.com/office/drawing/2014/main" val="20002"/>
                        </a:ext>
                      </a:extLst>
                    </a:gridCol>
                  </a:tblGrid>
                  <a:tr h="287114">
                    <a:tc>
                      <a:txBody>
                        <a:bodyPr/>
                        <a:lstStyle/>
                        <a:p>
                          <a:pPr algn="ctr">
                            <a:defRPr sz="1800" b="1"/>
                          </a:pPr>
                          <a:r>
                            <a:rPr sz="1600" dirty="0"/>
                            <a:t>Outcome, </a:t>
                          </a:r>
                          <a14:m>
                            <m:oMath xmlns:m="http://schemas.openxmlformats.org/officeDocument/2006/math">
                              <m:sSub>
                                <m:sSubPr>
                                  <m:ctrlPr>
                                    <a:rPr sz="1600" i="1">
                                      <a:latin typeface="Cambria Math" panose="02040503050406030204" pitchFamily="18" charset="0"/>
                                    </a:rPr>
                                  </m:ctrlPr>
                                </m:sSubPr>
                                <m:e>
                                  <m:r>
                                    <a:rPr sz="1600">
                                      <a:latin typeface="Cambria Math" panose="02040503050406030204" pitchFamily="18" charset="0"/>
                                    </a:rPr>
                                    <m:t>𝑥</m:t>
                                  </m:r>
                                </m:e>
                                <m:sub>
                                  <m:r>
                                    <a:rPr sz="1600">
                                      <a:latin typeface="Cambria Math" panose="02040503050406030204" pitchFamily="18" charset="0"/>
                                    </a:rPr>
                                    <m:t>𝑖</m:t>
                                  </m:r>
                                </m:sub>
                              </m:sSub>
                            </m:oMath>
                          </a14:m>
                          <a:endParaRPr sz="1600" dirty="0"/>
                        </a:p>
                      </a:txBody>
                      <a:tcPr/>
                    </a:tc>
                    <a:tc>
                      <a:txBody>
                        <a:bodyPr/>
                        <a:lstStyle/>
                        <a:p>
                          <a:pPr algn="ctr">
                            <a:defRPr sz="1800" b="1"/>
                          </a:pPr>
                          <a:r>
                            <a:rPr sz="1600" dirty="0"/>
                            <a:t>Probability, </a:t>
                          </a:r>
                          <a14:m>
                            <m:oMath xmlns:m="http://schemas.openxmlformats.org/officeDocument/2006/math">
                              <m:r>
                                <a:rPr sz="1600">
                                  <a:latin typeface="Cambria Math" panose="02040503050406030204" pitchFamily="18" charset="0"/>
                                </a:rPr>
                                <m:t>𝑃</m:t>
                              </m:r>
                              <m:r>
                                <a:rPr sz="1600">
                                  <a:latin typeface="Cambria Math" panose="02040503050406030204" pitchFamily="18" charset="0"/>
                                </a:rPr>
                                <m:t>⁡</m:t>
                              </m:r>
                              <m:d>
                                <m:dPr>
                                  <m:ctrlPr>
                                    <a:rPr sz="1600" i="1">
                                      <a:latin typeface="Cambria Math" panose="02040503050406030204" pitchFamily="18" charset="0"/>
                                    </a:rPr>
                                  </m:ctrlPr>
                                </m:dPr>
                                <m:e>
                                  <m:sSub>
                                    <m:sSubPr>
                                      <m:ctrlPr>
                                        <a:rPr sz="1600" i="1">
                                          <a:latin typeface="Cambria Math" panose="02040503050406030204" pitchFamily="18" charset="0"/>
                                        </a:rPr>
                                      </m:ctrlPr>
                                    </m:sSubPr>
                                    <m:e>
                                      <m:r>
                                        <a:rPr sz="1600">
                                          <a:latin typeface="Cambria Math" panose="02040503050406030204" pitchFamily="18" charset="0"/>
                                        </a:rPr>
                                        <m:t>𝑥</m:t>
                                      </m:r>
                                    </m:e>
                                    <m:sub>
                                      <m:r>
                                        <a:rPr sz="1600">
                                          <a:latin typeface="Cambria Math" panose="02040503050406030204" pitchFamily="18" charset="0"/>
                                        </a:rPr>
                                        <m:t>𝑖</m:t>
                                      </m:r>
                                    </m:sub>
                                  </m:sSub>
                                </m:e>
                              </m:d>
                            </m:oMath>
                          </a14:m>
                          <a:endParaRPr sz="1600" dirty="0"/>
                        </a:p>
                      </a:txBody>
                      <a:tcPr/>
                    </a:tc>
                    <a:tc>
                      <a:txBody>
                        <a:bodyPr/>
                        <a:lstStyle/>
                        <a:p>
                          <a:pPr algn="ctr">
                            <a:defRPr sz="1800" b="1"/>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𝑥</m:t>
                                </m:r>
                                <m:r>
                                  <a:rPr sz="1600">
                                    <a:latin typeface="Cambria Math" panose="02040503050406030204" pitchFamily="18" charset="0"/>
                                  </a:rPr>
                                  <m:t>⋅</m:t>
                                </m:r>
                                <m:func>
                                  <m:funcPr>
                                    <m:ctrlPr>
                                      <a:rPr sz="1600" i="1">
                                        <a:latin typeface="Cambria Math" panose="02040503050406030204" pitchFamily="18" charset="0"/>
                                      </a:rPr>
                                    </m:ctrlPr>
                                  </m:funcPr>
                                  <m:fName>
                                    <m:r>
                                      <a:rPr sz="1600">
                                        <a:latin typeface="Cambria Math" panose="02040503050406030204" pitchFamily="18" charset="0"/>
                                      </a:rPr>
                                      <m:t>𝑃</m:t>
                                    </m:r>
                                  </m:fName>
                                  <m:e>
                                    <m:d>
                                      <m:dPr>
                                        <m:ctrlPr>
                                          <a:rPr sz="1600" i="1">
                                            <a:latin typeface="Cambria Math" panose="02040503050406030204" pitchFamily="18" charset="0"/>
                                          </a:rPr>
                                        </m:ctrlPr>
                                      </m:dPr>
                                      <m:e>
                                        <m:sSub>
                                          <m:sSubPr>
                                            <m:ctrlPr>
                                              <a:rPr sz="1600" i="1">
                                                <a:latin typeface="Cambria Math" panose="02040503050406030204" pitchFamily="18" charset="0"/>
                                              </a:rPr>
                                            </m:ctrlPr>
                                          </m:sSubPr>
                                          <m:e>
                                            <m:r>
                                              <a:rPr sz="1600">
                                                <a:latin typeface="Cambria Math" panose="02040503050406030204" pitchFamily="18" charset="0"/>
                                              </a:rPr>
                                              <m:t>𝑥</m:t>
                                            </m:r>
                                          </m:e>
                                          <m:sub>
                                            <m:r>
                                              <a:rPr sz="1600">
                                                <a:latin typeface="Cambria Math" panose="02040503050406030204" pitchFamily="18" charset="0"/>
                                              </a:rPr>
                                              <m:t>𝑖</m:t>
                                            </m:r>
                                          </m:sub>
                                        </m:sSub>
                                      </m:e>
                                    </m:d>
                                  </m:e>
                                </m:func>
                              </m:oMath>
                            </m:oMathPara>
                          </a14:m>
                          <a:endParaRPr sz="1600" dirty="0"/>
                        </a:p>
                      </a:txBody>
                      <a:tcPr/>
                    </a:tc>
                    <a:extLst>
                      <a:ext uri="{0D108BD9-81ED-4DB2-BD59-A6C34878D82A}">
                        <a16:rowId xmlns:a16="http://schemas.microsoft.com/office/drawing/2014/main" val="10001"/>
                      </a:ext>
                    </a:extLst>
                  </a:tr>
                  <a:tr h="287114">
                    <a:tc>
                      <a:txBody>
                        <a:bodyPr/>
                        <a:lstStyle/>
                        <a:p>
                          <a:pPr algn="ctr"/>
                          <a:r>
                            <a:rPr sz="1600" dirty="0"/>
                            <a:t>1</a:t>
                          </a:r>
                          <a:endParaRPr sz="1600" dirty="0">
                            <a:latin typeface="Cambria Math"/>
                          </a:endParaRPr>
                        </a:p>
                      </a:txBody>
                      <a:tcPr/>
                    </a:tc>
                    <a:tc>
                      <a:txBody>
                        <a:bodyPr/>
                        <a:lstStyle/>
                        <a:p>
                          <a:pPr algn="ctr"/>
                          <a:r>
                            <a:rPr sz="1600"/>
                            <a:t>0.5</a:t>
                          </a:r>
                          <a:endParaRPr sz="1600">
                            <a:latin typeface="Cambria Math"/>
                          </a:endParaRPr>
                        </a:p>
                      </a:txBody>
                      <a:tcPr/>
                    </a:tc>
                    <a:tc>
                      <a:txBody>
                        <a:bodyPr/>
                        <a:lstStyle/>
                        <a:p>
                          <a:pPr algn="ctr">
                            <a:defRPr sz="1800"/>
                          </a:pPr>
                          <a:endParaRPr sz="1600" dirty="0"/>
                        </a:p>
                      </a:txBody>
                      <a:tcPr/>
                    </a:tc>
                    <a:extLst>
                      <a:ext uri="{0D108BD9-81ED-4DB2-BD59-A6C34878D82A}">
                        <a16:rowId xmlns:a16="http://schemas.microsoft.com/office/drawing/2014/main" val="10002"/>
                      </a:ext>
                    </a:extLst>
                  </a:tr>
                  <a:tr h="287114">
                    <a:tc>
                      <a:txBody>
                        <a:bodyPr/>
                        <a:lstStyle/>
                        <a:p>
                          <a:pPr algn="ctr"/>
                          <a:r>
                            <a:rPr sz="1600"/>
                            <a:t>2</a:t>
                          </a:r>
                          <a:endParaRPr sz="1600">
                            <a:latin typeface="Cambria Math"/>
                          </a:endParaRPr>
                        </a:p>
                      </a:txBody>
                      <a:tcPr/>
                    </a:tc>
                    <a:tc>
                      <a:txBody>
                        <a:bodyPr/>
                        <a:lstStyle/>
                        <a:p>
                          <a:pPr algn="ctr"/>
                          <a:r>
                            <a:rPr sz="1600"/>
                            <a:t>0.25</a:t>
                          </a:r>
                          <a:endParaRPr sz="1600">
                            <a:latin typeface="Cambria Math"/>
                          </a:endParaRPr>
                        </a:p>
                      </a:txBody>
                      <a:tcPr/>
                    </a:tc>
                    <a:tc>
                      <a:txBody>
                        <a:bodyPr/>
                        <a:lstStyle/>
                        <a:p>
                          <a:pPr algn="ctr">
                            <a:defRPr sz="1800"/>
                          </a:pPr>
                          <a:endParaRPr sz="1600" dirty="0"/>
                        </a:p>
                      </a:txBody>
                      <a:tcPr/>
                    </a:tc>
                    <a:extLst>
                      <a:ext uri="{0D108BD9-81ED-4DB2-BD59-A6C34878D82A}">
                        <a16:rowId xmlns:a16="http://schemas.microsoft.com/office/drawing/2014/main" val="10003"/>
                      </a:ext>
                    </a:extLst>
                  </a:tr>
                  <a:tr h="287114">
                    <a:tc>
                      <a:txBody>
                        <a:bodyPr/>
                        <a:lstStyle/>
                        <a:p>
                          <a:pPr algn="ctr"/>
                          <a:r>
                            <a:rPr sz="1600"/>
                            <a:t>5</a:t>
                          </a:r>
                          <a:endParaRPr sz="1600">
                            <a:latin typeface="Cambria Math"/>
                          </a:endParaRPr>
                        </a:p>
                      </a:txBody>
                      <a:tcPr/>
                    </a:tc>
                    <a:tc>
                      <a:txBody>
                        <a:bodyPr/>
                        <a:lstStyle/>
                        <a:p>
                          <a:pPr algn="ctr"/>
                          <a:r>
                            <a:rPr sz="1600"/>
                            <a:t>0.125</a:t>
                          </a:r>
                          <a:endParaRPr sz="1600">
                            <a:latin typeface="Cambria Math"/>
                          </a:endParaRPr>
                        </a:p>
                      </a:txBody>
                      <a:tcPr/>
                    </a:tc>
                    <a:tc>
                      <a:txBody>
                        <a:bodyPr/>
                        <a:lstStyle/>
                        <a:p>
                          <a:pPr algn="ctr">
                            <a:defRPr sz="1800"/>
                          </a:pPr>
                          <a:endParaRPr sz="1600" dirty="0"/>
                        </a:p>
                      </a:txBody>
                      <a:tcPr/>
                    </a:tc>
                    <a:extLst>
                      <a:ext uri="{0D108BD9-81ED-4DB2-BD59-A6C34878D82A}">
                        <a16:rowId xmlns:a16="http://schemas.microsoft.com/office/drawing/2014/main" val="10004"/>
                      </a:ext>
                    </a:extLst>
                  </a:tr>
                  <a:tr h="287114">
                    <a:tc>
                      <a:txBody>
                        <a:bodyPr/>
                        <a:lstStyle/>
                        <a:p>
                          <a:pPr algn="ctr"/>
                          <a:r>
                            <a:rPr sz="1600" dirty="0"/>
                            <a:t>10</a:t>
                          </a:r>
                          <a:endParaRPr sz="1600" dirty="0">
                            <a:latin typeface="Cambria Math"/>
                          </a:endParaRPr>
                        </a:p>
                      </a:txBody>
                      <a:tcPr/>
                    </a:tc>
                    <a:tc>
                      <a:txBody>
                        <a:bodyPr/>
                        <a:lstStyle/>
                        <a:p>
                          <a:pPr algn="ctr"/>
                          <a:r>
                            <a:rPr sz="1600" dirty="0"/>
                            <a:t>0.125</a:t>
                          </a:r>
                          <a:endParaRPr sz="1600" dirty="0">
                            <a:latin typeface="Cambria Math"/>
                          </a:endParaRPr>
                        </a:p>
                      </a:txBody>
                      <a:tcPr/>
                    </a:tc>
                    <a:tc>
                      <a:txBody>
                        <a:bodyPr/>
                        <a:lstStyle/>
                        <a:p>
                          <a:pPr algn="ctr">
                            <a:defRPr sz="1800"/>
                          </a:pPr>
                          <a:endParaRPr sz="1600" dirty="0"/>
                        </a:p>
                      </a:txBody>
                      <a:tcPr/>
                    </a:tc>
                    <a:extLst>
                      <a:ext uri="{0D108BD9-81ED-4DB2-BD59-A6C34878D82A}">
                        <a16:rowId xmlns:a16="http://schemas.microsoft.com/office/drawing/2014/main" val="10005"/>
                      </a:ext>
                    </a:extLst>
                  </a:tr>
                </a:tbl>
              </a:graphicData>
            </a:graphic>
          </p:graphicFrame>
        </mc:Choice>
        <mc:Fallback xmlns="">
          <p:graphicFrame>
            <p:nvGraphicFramePr>
              <p:cNvPr id="4" name="Table Placeholder 2" descr="Row 1&#10;Outcome x subscript i equals 1, probability capital P of open parenthesis x subscript i close parenthesis equals 0 point 5.&#10;Row 2&#10;Outcome x subscript i equals 2, probability capital P of open parenthesis x subscript i close parenthesis equals 0 point 25.&#10;Row 3&#10;Outcome x subscript i equals 5, probability capital P of open parenthesis x subscript i close parenthesis equals 0 point 125.&#10;Row 4&#10;Outcome x subscript i equals 10, probability capital P of open parenthesis x subscript i close parenthesis equals 0 point 125.&#10;Column 3&#10;The column x multiplied by capital P of open parenthesis x subscript i close parenthesis is currently empty.&#10;">
                <a:extLst>
                  <a:ext uri="{FF2B5EF4-FFF2-40B4-BE49-F238E27FC236}">
                    <a16:creationId xmlns:a16="http://schemas.microsoft.com/office/drawing/2014/main" id="{D2D3D935-B4E6-427E-9867-584F7AEFC415}"/>
                  </a:ext>
                </a:extLst>
              </p:cNvPr>
              <p:cNvGraphicFramePr>
                <a:graphicFrameLocks/>
              </p:cNvGraphicFramePr>
              <p:nvPr>
                <p:extLst>
                  <p:ext uri="{D42A27DB-BD31-4B8C-83A1-F6EECF244321}">
                    <p14:modId xmlns:p14="http://schemas.microsoft.com/office/powerpoint/2010/main" val="3926635007"/>
                  </p:ext>
                </p:extLst>
              </p:nvPr>
            </p:nvGraphicFramePr>
            <p:xfrm>
              <a:off x="598242" y="4191000"/>
              <a:ext cx="6248400" cy="1676400"/>
            </p:xfrm>
            <a:graphic>
              <a:graphicData uri="http://schemas.openxmlformats.org/drawingml/2006/table">
                <a:tbl>
                  <a:tblPr firstRow="1" bandRow="1">
                    <a:tableStyleId>{5940675A-B579-460E-94D1-54222C63F5DA}</a:tableStyleId>
                  </a:tblPr>
                  <a:tblGrid>
                    <a:gridCol w="2082800">
                      <a:extLst>
                        <a:ext uri="{9D8B030D-6E8A-4147-A177-3AD203B41FA5}">
                          <a16:colId xmlns:a16="http://schemas.microsoft.com/office/drawing/2014/main" val="20000"/>
                        </a:ext>
                      </a:extLst>
                    </a:gridCol>
                    <a:gridCol w="2082800">
                      <a:extLst>
                        <a:ext uri="{9D8B030D-6E8A-4147-A177-3AD203B41FA5}">
                          <a16:colId xmlns:a16="http://schemas.microsoft.com/office/drawing/2014/main" val="20001"/>
                        </a:ext>
                      </a:extLst>
                    </a:gridCol>
                    <a:gridCol w="2082800">
                      <a:extLst>
                        <a:ext uri="{9D8B030D-6E8A-4147-A177-3AD203B41FA5}">
                          <a16:colId xmlns:a16="http://schemas.microsoft.com/office/drawing/2014/main" val="20002"/>
                        </a:ext>
                      </a:extLst>
                    </a:gridCol>
                  </a:tblGrid>
                  <a:tr h="335280">
                    <a:tc>
                      <a:txBody>
                        <a:bodyPr/>
                        <a:lstStyle/>
                        <a:p>
                          <a:endParaRPr lang="en-US"/>
                        </a:p>
                      </a:txBody>
                      <a:tcPr>
                        <a:blipFill>
                          <a:blip r:embed="rId2"/>
                          <a:stretch>
                            <a:fillRect l="-292" t="-3636" r="-200585" b="-423636"/>
                          </a:stretch>
                        </a:blipFill>
                      </a:tcPr>
                    </a:tc>
                    <a:tc>
                      <a:txBody>
                        <a:bodyPr/>
                        <a:lstStyle/>
                        <a:p>
                          <a:endParaRPr lang="en-US"/>
                        </a:p>
                      </a:txBody>
                      <a:tcPr>
                        <a:blipFill>
                          <a:blip r:embed="rId2"/>
                          <a:stretch>
                            <a:fillRect l="-100292" t="-3636" r="-100585" b="-423636"/>
                          </a:stretch>
                        </a:blipFill>
                      </a:tcPr>
                    </a:tc>
                    <a:tc>
                      <a:txBody>
                        <a:bodyPr/>
                        <a:lstStyle/>
                        <a:p>
                          <a:endParaRPr lang="en-US"/>
                        </a:p>
                      </a:txBody>
                      <a:tcPr>
                        <a:blipFill>
                          <a:blip r:embed="rId2"/>
                          <a:stretch>
                            <a:fillRect l="-200292" t="-3636" r="-585" b="-423636"/>
                          </a:stretch>
                        </a:blipFill>
                      </a:tcPr>
                    </a:tc>
                    <a:extLst>
                      <a:ext uri="{0D108BD9-81ED-4DB2-BD59-A6C34878D82A}">
                        <a16:rowId xmlns:a16="http://schemas.microsoft.com/office/drawing/2014/main" val="10001"/>
                      </a:ext>
                    </a:extLst>
                  </a:tr>
                  <a:tr h="335280">
                    <a:tc>
                      <a:txBody>
                        <a:bodyPr/>
                        <a:lstStyle/>
                        <a:p>
                          <a:pPr algn="ctr"/>
                          <a:r>
                            <a:rPr sz="1600" dirty="0"/>
                            <a:t>1</a:t>
                          </a:r>
                          <a:endParaRPr sz="1600" dirty="0">
                            <a:latin typeface="Cambria Math"/>
                          </a:endParaRPr>
                        </a:p>
                      </a:txBody>
                      <a:tcPr/>
                    </a:tc>
                    <a:tc>
                      <a:txBody>
                        <a:bodyPr/>
                        <a:lstStyle/>
                        <a:p>
                          <a:pPr algn="ctr"/>
                          <a:r>
                            <a:rPr sz="1600"/>
                            <a:t>0.5</a:t>
                          </a:r>
                          <a:endParaRPr sz="1600">
                            <a:latin typeface="Cambria Math"/>
                          </a:endParaRPr>
                        </a:p>
                      </a:txBody>
                      <a:tcPr/>
                    </a:tc>
                    <a:tc>
                      <a:txBody>
                        <a:bodyPr/>
                        <a:lstStyle/>
                        <a:p>
                          <a:pPr algn="ctr">
                            <a:defRPr sz="1800"/>
                          </a:pPr>
                          <a:endParaRPr sz="1600" dirty="0"/>
                        </a:p>
                      </a:txBody>
                      <a:tcPr/>
                    </a:tc>
                    <a:extLst>
                      <a:ext uri="{0D108BD9-81ED-4DB2-BD59-A6C34878D82A}">
                        <a16:rowId xmlns:a16="http://schemas.microsoft.com/office/drawing/2014/main" val="10002"/>
                      </a:ext>
                    </a:extLst>
                  </a:tr>
                  <a:tr h="335280">
                    <a:tc>
                      <a:txBody>
                        <a:bodyPr/>
                        <a:lstStyle/>
                        <a:p>
                          <a:pPr algn="ctr"/>
                          <a:r>
                            <a:rPr sz="1600"/>
                            <a:t>2</a:t>
                          </a:r>
                          <a:endParaRPr sz="1600">
                            <a:latin typeface="Cambria Math"/>
                          </a:endParaRPr>
                        </a:p>
                      </a:txBody>
                      <a:tcPr/>
                    </a:tc>
                    <a:tc>
                      <a:txBody>
                        <a:bodyPr/>
                        <a:lstStyle/>
                        <a:p>
                          <a:pPr algn="ctr"/>
                          <a:r>
                            <a:rPr sz="1600"/>
                            <a:t>0.25</a:t>
                          </a:r>
                          <a:endParaRPr sz="1600">
                            <a:latin typeface="Cambria Math"/>
                          </a:endParaRPr>
                        </a:p>
                      </a:txBody>
                      <a:tcPr/>
                    </a:tc>
                    <a:tc>
                      <a:txBody>
                        <a:bodyPr/>
                        <a:lstStyle/>
                        <a:p>
                          <a:pPr algn="ctr">
                            <a:defRPr sz="1800"/>
                          </a:pPr>
                          <a:endParaRPr sz="1600" dirty="0"/>
                        </a:p>
                      </a:txBody>
                      <a:tcPr/>
                    </a:tc>
                    <a:extLst>
                      <a:ext uri="{0D108BD9-81ED-4DB2-BD59-A6C34878D82A}">
                        <a16:rowId xmlns:a16="http://schemas.microsoft.com/office/drawing/2014/main" val="10003"/>
                      </a:ext>
                    </a:extLst>
                  </a:tr>
                  <a:tr h="335280">
                    <a:tc>
                      <a:txBody>
                        <a:bodyPr/>
                        <a:lstStyle/>
                        <a:p>
                          <a:pPr algn="ctr"/>
                          <a:r>
                            <a:rPr sz="1600"/>
                            <a:t>5</a:t>
                          </a:r>
                          <a:endParaRPr sz="1600">
                            <a:latin typeface="Cambria Math"/>
                          </a:endParaRPr>
                        </a:p>
                      </a:txBody>
                      <a:tcPr/>
                    </a:tc>
                    <a:tc>
                      <a:txBody>
                        <a:bodyPr/>
                        <a:lstStyle/>
                        <a:p>
                          <a:pPr algn="ctr"/>
                          <a:r>
                            <a:rPr sz="1600"/>
                            <a:t>0.125</a:t>
                          </a:r>
                          <a:endParaRPr sz="1600">
                            <a:latin typeface="Cambria Math"/>
                          </a:endParaRPr>
                        </a:p>
                      </a:txBody>
                      <a:tcPr/>
                    </a:tc>
                    <a:tc>
                      <a:txBody>
                        <a:bodyPr/>
                        <a:lstStyle/>
                        <a:p>
                          <a:pPr algn="ctr">
                            <a:defRPr sz="1800"/>
                          </a:pPr>
                          <a:endParaRPr sz="1600" dirty="0"/>
                        </a:p>
                      </a:txBody>
                      <a:tcPr/>
                    </a:tc>
                    <a:extLst>
                      <a:ext uri="{0D108BD9-81ED-4DB2-BD59-A6C34878D82A}">
                        <a16:rowId xmlns:a16="http://schemas.microsoft.com/office/drawing/2014/main" val="10004"/>
                      </a:ext>
                    </a:extLst>
                  </a:tr>
                  <a:tr h="335280">
                    <a:tc>
                      <a:txBody>
                        <a:bodyPr/>
                        <a:lstStyle/>
                        <a:p>
                          <a:pPr algn="ctr"/>
                          <a:r>
                            <a:rPr sz="1600" dirty="0"/>
                            <a:t>10</a:t>
                          </a:r>
                          <a:endParaRPr sz="1600" dirty="0">
                            <a:latin typeface="Cambria Math"/>
                          </a:endParaRPr>
                        </a:p>
                      </a:txBody>
                      <a:tcPr/>
                    </a:tc>
                    <a:tc>
                      <a:txBody>
                        <a:bodyPr/>
                        <a:lstStyle/>
                        <a:p>
                          <a:pPr algn="ctr"/>
                          <a:r>
                            <a:rPr sz="1600" dirty="0"/>
                            <a:t>0.125</a:t>
                          </a:r>
                          <a:endParaRPr sz="1600" dirty="0">
                            <a:latin typeface="Cambria Math"/>
                          </a:endParaRPr>
                        </a:p>
                      </a:txBody>
                      <a:tcPr/>
                    </a:tc>
                    <a:tc>
                      <a:txBody>
                        <a:bodyPr/>
                        <a:lstStyle/>
                        <a:p>
                          <a:pPr algn="ctr">
                            <a:defRPr sz="1800"/>
                          </a:pPr>
                          <a:endParaRPr sz="1600" dirty="0"/>
                        </a:p>
                      </a:txBody>
                      <a:tcPr/>
                    </a:tc>
                    <a:extLst>
                      <a:ext uri="{0D108BD9-81ED-4DB2-BD59-A6C34878D82A}">
                        <a16:rowId xmlns:a16="http://schemas.microsoft.com/office/drawing/2014/main" val="10005"/>
                      </a:ext>
                    </a:extLst>
                  </a:tr>
                </a:tbl>
              </a:graphicData>
            </a:graphic>
          </p:graphicFrame>
        </mc:Fallback>
      </mc:AlternateContent>
      <p:pic>
        <p:nvPicPr>
          <p:cNvPr id="6" name="Graphic 5" descr="A carnival spinner. It is sectioned into four parts. The largest portion is labeled 1; the second largest is labeled 2; the smallest two equal portions are labeled 10 and 5.">
            <a:extLst>
              <a:ext uri="{FF2B5EF4-FFF2-40B4-BE49-F238E27FC236}">
                <a16:creationId xmlns:a16="http://schemas.microsoft.com/office/drawing/2014/main" id="{7704114B-83A8-4ECB-8034-91CA9D9BD3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93277" y="3886200"/>
            <a:ext cx="1693523" cy="1752600"/>
          </a:xfrm>
          <a:prstGeom prst="rect">
            <a:avLst/>
          </a:prstGeom>
        </p:spPr>
      </p:pic>
      <p:sp>
        <p:nvSpPr>
          <p:cNvPr id="7" name="TextBox 6">
            <a:extLst>
              <a:ext uri="{FF2B5EF4-FFF2-40B4-BE49-F238E27FC236}">
                <a16:creationId xmlns:a16="http://schemas.microsoft.com/office/drawing/2014/main" id="{466A996F-1C1C-4335-BD46-DEA2FBDCFAD9}"/>
              </a:ext>
            </a:extLst>
          </p:cNvPr>
          <p:cNvSpPr txBox="1"/>
          <p:nvPr/>
        </p:nvSpPr>
        <p:spPr>
          <a:xfrm>
            <a:off x="6846642" y="5601778"/>
            <a:ext cx="2133600" cy="276999"/>
          </a:xfrm>
          <a:prstGeom prst="rect">
            <a:avLst/>
          </a:prstGeom>
          <a:noFill/>
        </p:spPr>
        <p:txBody>
          <a:bodyPr wrap="square" rtlCol="0">
            <a:spAutoFit/>
          </a:bodyPr>
          <a:lstStyle/>
          <a:p>
            <a:r>
              <a:rPr lang="en-US" sz="1200" dirty="0"/>
              <a:t>Figure 10.6.1: Carnival Spinner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Calculating Expected Value</a:t>
            </a:r>
            <a:r>
              <a:rPr lang="en-US" dirty="0"/>
              <a:t>—Slide 2</a:t>
            </a:r>
            <a:endParaRPr dirty="0"/>
          </a:p>
        </p:txBody>
      </p:sp>
      <p:sp>
        <p:nvSpPr>
          <p:cNvPr id="3" name="Text Placeholder 2"/>
          <p:cNvSpPr>
            <a:spLocks noGrp="1"/>
          </p:cNvSpPr>
          <p:nvPr>
            <p:ph type="body" sz="quarter" idx="10"/>
          </p:nvPr>
        </p:nvSpPr>
        <p:spPr>
          <a:xfrm>
            <a:off x="457200" y="1029287"/>
            <a:ext cx="8229600" cy="5295313"/>
          </a:xfrm>
        </p:spPr>
        <p:txBody>
          <a:bodyPr>
            <a:normAutofit/>
          </a:bodyPr>
          <a:lstStyle/>
          <a:p>
            <a:r>
              <a:rPr sz="1800" b="1" dirty="0"/>
              <a:t>Solution</a:t>
            </a:r>
          </a:p>
          <a:p>
            <a:pPr marL="514350" indent="-514350" algn="just">
              <a:buFont typeface="+mj-lt"/>
              <a:buAutoNum type="alphaLcPeriod"/>
              <a:defRPr sz="2800"/>
            </a:pPr>
            <a:r>
              <a:rPr sz="1800" dirty="0"/>
              <a:t>​In order to calculate the expected value, we need to multiply each outcome by its probability, and then add the resulting products.</a:t>
            </a:r>
          </a:p>
          <a:p>
            <a:pPr marL="857250" lvl="2" indent="0" algn="just">
              <a:buNone/>
              <a:defRPr b="1"/>
            </a:pPr>
            <a:r>
              <a:rPr sz="1800" dirty="0"/>
              <a:t>By Hand</a:t>
            </a:r>
          </a:p>
          <a:p>
            <a:pPr marL="857250" lvl="2" indent="0" algn="just">
              <a:buNone/>
            </a:pPr>
            <a:r>
              <a:rPr sz="1800" dirty="0"/>
              <a:t>The third column shows each outcome multiplied by its probability.</a:t>
            </a:r>
            <a:endParaRPr lang="en-US" sz="1800" dirty="0"/>
          </a:p>
          <a:p>
            <a:pPr marL="857250" lvl="2" indent="0" algn="just">
              <a:buNone/>
            </a:pPr>
            <a:endParaRPr lang="en-US" sz="1800" dirty="0"/>
          </a:p>
          <a:p>
            <a:pPr marL="857250" lvl="2" indent="0">
              <a:buNone/>
            </a:pPr>
            <a:endParaRPr lang="en-US" sz="1800" dirty="0"/>
          </a:p>
          <a:p>
            <a:pPr marL="857250" lvl="2" indent="0">
              <a:buNone/>
            </a:pPr>
            <a:endParaRPr lang="en-US" sz="1800" dirty="0"/>
          </a:p>
          <a:p>
            <a:pPr marL="857250" lvl="2" indent="0">
              <a:buNone/>
            </a:pPr>
            <a:endParaRPr lang="en-IN" sz="1800" dirty="0"/>
          </a:p>
          <a:p>
            <a:pPr marL="857250" lvl="2" indent="0">
              <a:buNone/>
            </a:pPr>
            <a:endParaRPr lang="en-IN" sz="1800" dirty="0"/>
          </a:p>
          <a:p>
            <a:pPr marL="857250" lvl="2" indent="0">
              <a:buNone/>
            </a:pPr>
            <a:endParaRPr lang="en-IN" sz="1800" dirty="0"/>
          </a:p>
          <a:p>
            <a:pPr marL="857250" lvl="2" indent="0">
              <a:buNone/>
            </a:pPr>
            <a:endParaRPr lang="en-IN" sz="1800" dirty="0"/>
          </a:p>
          <a:p>
            <a:pPr marL="857250" lvl="2" indent="0">
              <a:buNone/>
            </a:pPr>
            <a:endParaRPr lang="en-IN" sz="1800" dirty="0"/>
          </a:p>
          <a:p>
            <a:pPr algn="ctr">
              <a:defRPr sz="2800"/>
            </a:pPr>
            <a:endParaRPr lang="en-US" sz="1800" i="1" dirty="0">
              <a:latin typeface="Cambria Math" panose="02040503050406030204" pitchFamily="18" charset="0"/>
            </a:endParaRPr>
          </a:p>
          <a:p>
            <a:pPr marL="857250" lvl="2" indent="0">
              <a:buNone/>
            </a:pPr>
            <a:endParaRPr sz="2200" dirty="0"/>
          </a:p>
        </p:txBody>
      </p:sp>
      <p:sp>
        <p:nvSpPr>
          <p:cNvPr id="6" name="TextBox 5">
            <a:extLst>
              <a:ext uri="{FF2B5EF4-FFF2-40B4-BE49-F238E27FC236}">
                <a16:creationId xmlns:a16="http://schemas.microsoft.com/office/drawing/2014/main" id="{199364C4-4EAC-5EA9-EBB1-A0A384A04318}"/>
              </a:ext>
            </a:extLst>
          </p:cNvPr>
          <p:cNvSpPr txBox="1"/>
          <p:nvPr/>
        </p:nvSpPr>
        <p:spPr>
          <a:xfrm>
            <a:off x="762000" y="2743200"/>
            <a:ext cx="7620000" cy="369332"/>
          </a:xfrm>
          <a:prstGeom prst="rect">
            <a:avLst/>
          </a:prstGeom>
          <a:noFill/>
        </p:spPr>
        <p:txBody>
          <a:bodyPr wrap="square">
            <a:spAutoFit/>
          </a:bodyPr>
          <a:lstStyle/>
          <a:p>
            <a:pPr algn="ctr">
              <a:defRPr sz="1800" b="1"/>
            </a:pPr>
            <a:r>
              <a:rPr lang="en-US" sz="1800" dirty="0"/>
              <a:t>Table 2: Outcomes and Probabilities for Carnival Game</a:t>
            </a:r>
          </a:p>
        </p:txBody>
      </p:sp>
      <mc:AlternateContent xmlns:mc="http://schemas.openxmlformats.org/markup-compatibility/2006" xmlns:a14="http://schemas.microsoft.com/office/drawing/2010/main">
        <mc:Choice Requires="a14">
          <p:graphicFrame>
            <p:nvGraphicFramePr>
              <p:cNvPr id="4" name="Table Placeholder 2" descr="Row 1&#10;Outcome x subscript i equals 1, probability capital P of open parenthesis x subscript i close parenthesis equals 0 point 5, x multiplied by capital P of open parenthesis x subscript i close parenthesis equals 0 point 5.&#10;Row 2&#10;Outcome x subscript i equals 2, probability capital P of open parenthesis x subscript i close parenthesis equals 0 point 25, x multiplied by capital P of open parenthesis x subscript i close parenthesis equals 0 point 5.&#10;Row 3&#10;Outcome x subscript i equals 5, probability capital P of open parenthesis x subscript i close parenthesis equals 0 point 125, x multiplied by capital P of open parenthesis x subscript i close parenthesis equals 0 point 625.&#10;Row 4&#10;Outcome x subscript i equals 10, probability capital P of open parenthesis x subscript i close parenthesis equals 0 point 125, x multiplied by capital P of open parenthesis x subscript i close parenthesis equals 1 point 25.">
                <a:extLst>
                  <a:ext uri="{FF2B5EF4-FFF2-40B4-BE49-F238E27FC236}">
                    <a16:creationId xmlns:a16="http://schemas.microsoft.com/office/drawing/2014/main" id="{8DCB5D7B-7736-47E0-9536-6863217077E6}"/>
                  </a:ext>
                </a:extLst>
              </p:cNvPr>
              <p:cNvGraphicFramePr>
                <a:graphicFrameLocks/>
              </p:cNvGraphicFramePr>
              <p:nvPr>
                <p:extLst>
                  <p:ext uri="{D42A27DB-BD31-4B8C-83A1-F6EECF244321}">
                    <p14:modId xmlns:p14="http://schemas.microsoft.com/office/powerpoint/2010/main" val="424918692"/>
                  </p:ext>
                </p:extLst>
              </p:nvPr>
            </p:nvGraphicFramePr>
            <p:xfrm>
              <a:off x="685800" y="3200400"/>
              <a:ext cx="7772400" cy="1676400"/>
            </p:xfrm>
            <a:graphic>
              <a:graphicData uri="http://schemas.openxmlformats.org/drawingml/2006/table">
                <a:tbl>
                  <a:tblPr firstRow="1" bandRow="1">
                    <a:tableStyleId>{5940675A-B579-460E-94D1-54222C63F5DA}</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266700">
                    <a:tc>
                      <a:txBody>
                        <a:bodyPr/>
                        <a:lstStyle/>
                        <a:p>
                          <a:pPr algn="ctr">
                            <a:defRPr sz="1800" b="1"/>
                          </a:pPr>
                          <a:r>
                            <a:rPr sz="1600" dirty="0"/>
                            <a:t>Outcome, </a:t>
                          </a:r>
                          <a14:m>
                            <m:oMath xmlns:m="http://schemas.openxmlformats.org/officeDocument/2006/math">
                              <m:sSub>
                                <m:sSubPr>
                                  <m:ctrlPr>
                                    <a:rPr sz="1600" i="1">
                                      <a:latin typeface="Cambria Math" panose="02040503050406030204" pitchFamily="18" charset="0"/>
                                    </a:rPr>
                                  </m:ctrlPr>
                                </m:sSubPr>
                                <m:e>
                                  <m:r>
                                    <a:rPr sz="1600">
                                      <a:latin typeface="Cambria Math" panose="02040503050406030204" pitchFamily="18" charset="0"/>
                                    </a:rPr>
                                    <m:t>𝑥</m:t>
                                  </m:r>
                                </m:e>
                                <m:sub>
                                  <m:r>
                                    <a:rPr sz="1600">
                                      <a:latin typeface="Cambria Math" panose="02040503050406030204" pitchFamily="18" charset="0"/>
                                    </a:rPr>
                                    <m:t>𝑖</m:t>
                                  </m:r>
                                </m:sub>
                              </m:sSub>
                            </m:oMath>
                          </a14:m>
                          <a:endParaRPr sz="1600" dirty="0"/>
                        </a:p>
                      </a:txBody>
                      <a:tcPr/>
                    </a:tc>
                    <a:tc>
                      <a:txBody>
                        <a:bodyPr/>
                        <a:lstStyle/>
                        <a:p>
                          <a:pPr algn="ctr">
                            <a:defRPr sz="1800" b="1"/>
                          </a:pPr>
                          <a:r>
                            <a:rPr sz="1600"/>
                            <a:t>Probability, </a:t>
                          </a:r>
                          <a14:m>
                            <m:oMath xmlns:m="http://schemas.openxmlformats.org/officeDocument/2006/math">
                              <m:r>
                                <a:rPr sz="1600">
                                  <a:latin typeface="Cambria Math" panose="02040503050406030204" pitchFamily="18" charset="0"/>
                                </a:rPr>
                                <m:t>𝑃</m:t>
                              </m:r>
                              <m:r>
                                <a:rPr sz="1600">
                                  <a:latin typeface="Cambria Math" panose="02040503050406030204" pitchFamily="18" charset="0"/>
                                </a:rPr>
                                <m:t>⁡</m:t>
                              </m:r>
                              <m:d>
                                <m:dPr>
                                  <m:ctrlPr>
                                    <a:rPr sz="1600" i="1">
                                      <a:latin typeface="Cambria Math" panose="02040503050406030204" pitchFamily="18" charset="0"/>
                                    </a:rPr>
                                  </m:ctrlPr>
                                </m:dPr>
                                <m:e>
                                  <m:sSub>
                                    <m:sSubPr>
                                      <m:ctrlPr>
                                        <a:rPr sz="1600" i="1">
                                          <a:latin typeface="Cambria Math" panose="02040503050406030204" pitchFamily="18" charset="0"/>
                                        </a:rPr>
                                      </m:ctrlPr>
                                    </m:sSubPr>
                                    <m:e>
                                      <m:r>
                                        <a:rPr sz="1600">
                                          <a:latin typeface="Cambria Math" panose="02040503050406030204" pitchFamily="18" charset="0"/>
                                        </a:rPr>
                                        <m:t>𝑥</m:t>
                                      </m:r>
                                    </m:e>
                                    <m:sub>
                                      <m:r>
                                        <a:rPr sz="1600">
                                          <a:latin typeface="Cambria Math" panose="02040503050406030204" pitchFamily="18" charset="0"/>
                                        </a:rPr>
                                        <m:t>𝑖</m:t>
                                      </m:r>
                                    </m:sub>
                                  </m:sSub>
                                </m:e>
                              </m:d>
                            </m:oMath>
                          </a14:m>
                          <a:endParaRPr sz="1600"/>
                        </a:p>
                      </a:txBody>
                      <a:tcPr/>
                    </a:tc>
                    <a:tc>
                      <a:txBody>
                        <a:bodyPr/>
                        <a:lstStyle/>
                        <a:p>
                          <a:pPr algn="ctr">
                            <a:defRPr sz="1800" b="1"/>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𝑥</m:t>
                                </m:r>
                                <m:r>
                                  <a:rPr sz="1600">
                                    <a:latin typeface="Cambria Math" panose="02040503050406030204" pitchFamily="18" charset="0"/>
                                  </a:rPr>
                                  <m:t>⋅</m:t>
                                </m:r>
                                <m:func>
                                  <m:funcPr>
                                    <m:ctrlPr>
                                      <a:rPr sz="1600" i="1">
                                        <a:latin typeface="Cambria Math" panose="02040503050406030204" pitchFamily="18" charset="0"/>
                                      </a:rPr>
                                    </m:ctrlPr>
                                  </m:funcPr>
                                  <m:fName>
                                    <m:r>
                                      <a:rPr sz="1600">
                                        <a:latin typeface="Cambria Math" panose="02040503050406030204" pitchFamily="18" charset="0"/>
                                      </a:rPr>
                                      <m:t>𝑃</m:t>
                                    </m:r>
                                  </m:fName>
                                  <m:e>
                                    <m:d>
                                      <m:dPr>
                                        <m:ctrlPr>
                                          <a:rPr sz="1600" i="1">
                                            <a:latin typeface="Cambria Math" panose="02040503050406030204" pitchFamily="18" charset="0"/>
                                          </a:rPr>
                                        </m:ctrlPr>
                                      </m:dPr>
                                      <m:e>
                                        <m:sSub>
                                          <m:sSubPr>
                                            <m:ctrlPr>
                                              <a:rPr sz="1600" i="1">
                                                <a:latin typeface="Cambria Math" panose="02040503050406030204" pitchFamily="18" charset="0"/>
                                              </a:rPr>
                                            </m:ctrlPr>
                                          </m:sSubPr>
                                          <m:e>
                                            <m:r>
                                              <a:rPr sz="1600">
                                                <a:latin typeface="Cambria Math" panose="02040503050406030204" pitchFamily="18" charset="0"/>
                                              </a:rPr>
                                              <m:t>𝑥</m:t>
                                            </m:r>
                                          </m:e>
                                          <m:sub>
                                            <m:r>
                                              <a:rPr sz="1600">
                                                <a:latin typeface="Cambria Math" panose="02040503050406030204" pitchFamily="18" charset="0"/>
                                              </a:rPr>
                                              <m:t>𝑖</m:t>
                                            </m:r>
                                          </m:sub>
                                        </m:sSub>
                                      </m:e>
                                    </m:d>
                                  </m:e>
                                </m:func>
                              </m:oMath>
                            </m:oMathPara>
                          </a14:m>
                          <a:endParaRPr sz="1600" dirty="0"/>
                        </a:p>
                      </a:txBody>
                      <a:tcPr/>
                    </a:tc>
                    <a:extLst>
                      <a:ext uri="{0D108BD9-81ED-4DB2-BD59-A6C34878D82A}">
                        <a16:rowId xmlns:a16="http://schemas.microsoft.com/office/drawing/2014/main" val="10001"/>
                      </a:ext>
                    </a:extLst>
                  </a:tr>
                  <a:tr h="266700">
                    <a:tc>
                      <a:txBody>
                        <a:bodyPr/>
                        <a:lstStyle/>
                        <a:p>
                          <a:pPr algn="ctr"/>
                          <a:r>
                            <a:rPr sz="1600" dirty="0"/>
                            <a:t>1</a:t>
                          </a:r>
                          <a:endParaRPr sz="1600" dirty="0">
                            <a:latin typeface="Cambria Math"/>
                          </a:endParaRPr>
                        </a:p>
                      </a:txBody>
                      <a:tcPr/>
                    </a:tc>
                    <a:tc>
                      <a:txBody>
                        <a:bodyPr/>
                        <a:lstStyle/>
                        <a:p>
                          <a:pPr algn="ctr"/>
                          <a:r>
                            <a:rPr sz="1600"/>
                            <a:t>0.5</a:t>
                          </a:r>
                          <a:endParaRPr sz="1600">
                            <a:latin typeface="Cambria Math"/>
                          </a:endParaRPr>
                        </a:p>
                      </a:txBody>
                      <a:tcPr/>
                    </a:tc>
                    <a:tc>
                      <a:txBody>
                        <a:bodyPr/>
                        <a:lstStyle/>
                        <a:p>
                          <a:pPr algn="ctr"/>
                          <a:r>
                            <a:rPr sz="1600"/>
                            <a:t>0.5</a:t>
                          </a:r>
                          <a:endParaRPr sz="1600">
                            <a:latin typeface="Cambria Math"/>
                          </a:endParaRPr>
                        </a:p>
                      </a:txBody>
                      <a:tcPr/>
                    </a:tc>
                    <a:extLst>
                      <a:ext uri="{0D108BD9-81ED-4DB2-BD59-A6C34878D82A}">
                        <a16:rowId xmlns:a16="http://schemas.microsoft.com/office/drawing/2014/main" val="10002"/>
                      </a:ext>
                    </a:extLst>
                  </a:tr>
                  <a:tr h="266700">
                    <a:tc>
                      <a:txBody>
                        <a:bodyPr/>
                        <a:lstStyle/>
                        <a:p>
                          <a:pPr algn="ctr"/>
                          <a:r>
                            <a:rPr sz="1600" dirty="0"/>
                            <a:t>2</a:t>
                          </a:r>
                          <a:endParaRPr sz="1600" dirty="0">
                            <a:latin typeface="Cambria Math"/>
                          </a:endParaRPr>
                        </a:p>
                      </a:txBody>
                      <a:tcPr/>
                    </a:tc>
                    <a:tc>
                      <a:txBody>
                        <a:bodyPr/>
                        <a:lstStyle/>
                        <a:p>
                          <a:pPr algn="ctr"/>
                          <a:r>
                            <a:rPr sz="1600"/>
                            <a:t>0.25</a:t>
                          </a:r>
                          <a:endParaRPr sz="1600">
                            <a:latin typeface="Cambria Math"/>
                          </a:endParaRPr>
                        </a:p>
                      </a:txBody>
                      <a:tcPr/>
                    </a:tc>
                    <a:tc>
                      <a:txBody>
                        <a:bodyPr/>
                        <a:lstStyle/>
                        <a:p>
                          <a:pPr algn="ctr"/>
                          <a:r>
                            <a:rPr sz="1600"/>
                            <a:t>0.5</a:t>
                          </a:r>
                          <a:endParaRPr sz="1600">
                            <a:latin typeface="Cambria Math"/>
                          </a:endParaRPr>
                        </a:p>
                      </a:txBody>
                      <a:tcPr/>
                    </a:tc>
                    <a:extLst>
                      <a:ext uri="{0D108BD9-81ED-4DB2-BD59-A6C34878D82A}">
                        <a16:rowId xmlns:a16="http://schemas.microsoft.com/office/drawing/2014/main" val="10003"/>
                      </a:ext>
                    </a:extLst>
                  </a:tr>
                  <a:tr h="266700">
                    <a:tc>
                      <a:txBody>
                        <a:bodyPr/>
                        <a:lstStyle/>
                        <a:p>
                          <a:pPr algn="ctr"/>
                          <a:r>
                            <a:rPr sz="1600"/>
                            <a:t>5</a:t>
                          </a:r>
                          <a:endParaRPr sz="1600">
                            <a:latin typeface="Cambria Math"/>
                          </a:endParaRPr>
                        </a:p>
                      </a:txBody>
                      <a:tcPr/>
                    </a:tc>
                    <a:tc>
                      <a:txBody>
                        <a:bodyPr/>
                        <a:lstStyle/>
                        <a:p>
                          <a:pPr algn="ctr"/>
                          <a:r>
                            <a:rPr sz="1600"/>
                            <a:t>0.125</a:t>
                          </a:r>
                          <a:endParaRPr sz="1600">
                            <a:latin typeface="Cambria Math"/>
                          </a:endParaRPr>
                        </a:p>
                      </a:txBody>
                      <a:tcPr/>
                    </a:tc>
                    <a:tc>
                      <a:txBody>
                        <a:bodyPr/>
                        <a:lstStyle/>
                        <a:p>
                          <a:pPr algn="ctr"/>
                          <a:r>
                            <a:rPr sz="1600" dirty="0"/>
                            <a:t>0.625</a:t>
                          </a:r>
                          <a:endParaRPr sz="1600" dirty="0">
                            <a:latin typeface="Cambria Math"/>
                          </a:endParaRPr>
                        </a:p>
                      </a:txBody>
                      <a:tcPr/>
                    </a:tc>
                    <a:extLst>
                      <a:ext uri="{0D108BD9-81ED-4DB2-BD59-A6C34878D82A}">
                        <a16:rowId xmlns:a16="http://schemas.microsoft.com/office/drawing/2014/main" val="10004"/>
                      </a:ext>
                    </a:extLst>
                  </a:tr>
                  <a:tr h="266700">
                    <a:tc>
                      <a:txBody>
                        <a:bodyPr/>
                        <a:lstStyle/>
                        <a:p>
                          <a:pPr algn="ctr"/>
                          <a:r>
                            <a:rPr sz="1600"/>
                            <a:t>10</a:t>
                          </a:r>
                          <a:endParaRPr sz="1600">
                            <a:latin typeface="Cambria Math"/>
                          </a:endParaRPr>
                        </a:p>
                      </a:txBody>
                      <a:tcPr/>
                    </a:tc>
                    <a:tc>
                      <a:txBody>
                        <a:bodyPr/>
                        <a:lstStyle/>
                        <a:p>
                          <a:pPr algn="ctr"/>
                          <a:r>
                            <a:rPr sz="1600" dirty="0"/>
                            <a:t>0.125</a:t>
                          </a:r>
                          <a:endParaRPr sz="1600" dirty="0">
                            <a:latin typeface="Cambria Math"/>
                          </a:endParaRPr>
                        </a:p>
                      </a:txBody>
                      <a:tcPr/>
                    </a:tc>
                    <a:tc>
                      <a:txBody>
                        <a:bodyPr/>
                        <a:lstStyle/>
                        <a:p>
                          <a:pPr algn="ctr"/>
                          <a:r>
                            <a:rPr sz="1600" dirty="0"/>
                            <a:t>1.25</a:t>
                          </a:r>
                          <a:endParaRPr sz="1600" dirty="0">
                            <a:latin typeface="Cambria Math"/>
                          </a:endParaRPr>
                        </a:p>
                      </a:txBody>
                      <a:tcPr/>
                    </a:tc>
                    <a:extLst>
                      <a:ext uri="{0D108BD9-81ED-4DB2-BD59-A6C34878D82A}">
                        <a16:rowId xmlns:a16="http://schemas.microsoft.com/office/drawing/2014/main" val="10005"/>
                      </a:ext>
                    </a:extLst>
                  </a:tr>
                </a:tbl>
              </a:graphicData>
            </a:graphic>
          </p:graphicFrame>
        </mc:Choice>
        <mc:Fallback xmlns="">
          <p:graphicFrame>
            <p:nvGraphicFramePr>
              <p:cNvPr id="4" name="Table Placeholder 2" descr="Row 1&#10;Outcome x subscript i equals 1, probability capital P of open parenthesis x subscript i close parenthesis equals 0 point 5, x multiplied by capital P of open parenthesis x subscript i close parenthesis equals 0 point 5.&#10;Row 2&#10;Outcome x subscript i equals 2, probability capital P of open parenthesis x subscript i close parenthesis equals 0 point 25, x multiplied by capital P of open parenthesis x subscript i close parenthesis equals 0 point 5.&#10;Row 3&#10;Outcome x subscript i equals 5, probability capital P of open parenthesis x subscript i close parenthesis equals 0 point 125, x multiplied by capital P of open parenthesis x subscript i close parenthesis equals 0 point 625.&#10;Row 4&#10;Outcome x subscript i equals 10, probability capital P of open parenthesis x subscript i close parenthesis equals 0 point 125, x multiplied by capital P of open parenthesis x subscript i close parenthesis equals 1 point 25.">
                <a:extLst>
                  <a:ext uri="{FF2B5EF4-FFF2-40B4-BE49-F238E27FC236}">
                    <a16:creationId xmlns:a16="http://schemas.microsoft.com/office/drawing/2014/main" id="{8DCB5D7B-7736-47E0-9536-6863217077E6}"/>
                  </a:ext>
                </a:extLst>
              </p:cNvPr>
              <p:cNvGraphicFramePr>
                <a:graphicFrameLocks/>
              </p:cNvGraphicFramePr>
              <p:nvPr>
                <p:extLst>
                  <p:ext uri="{D42A27DB-BD31-4B8C-83A1-F6EECF244321}">
                    <p14:modId xmlns:p14="http://schemas.microsoft.com/office/powerpoint/2010/main" val="424918692"/>
                  </p:ext>
                </p:extLst>
              </p:nvPr>
            </p:nvGraphicFramePr>
            <p:xfrm>
              <a:off x="685800" y="3200400"/>
              <a:ext cx="7772400" cy="1676400"/>
            </p:xfrm>
            <a:graphic>
              <a:graphicData uri="http://schemas.openxmlformats.org/drawingml/2006/table">
                <a:tbl>
                  <a:tblPr firstRow="1" bandRow="1">
                    <a:tableStyleId>{5940675A-B579-460E-94D1-54222C63F5DA}</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335280">
                    <a:tc>
                      <a:txBody>
                        <a:bodyPr/>
                        <a:lstStyle/>
                        <a:p>
                          <a:endParaRPr lang="en-US"/>
                        </a:p>
                      </a:txBody>
                      <a:tcPr>
                        <a:blipFill>
                          <a:blip r:embed="rId2"/>
                          <a:stretch>
                            <a:fillRect l="-235" t="-5455" r="-200706" b="-423636"/>
                          </a:stretch>
                        </a:blipFill>
                      </a:tcPr>
                    </a:tc>
                    <a:tc>
                      <a:txBody>
                        <a:bodyPr/>
                        <a:lstStyle/>
                        <a:p>
                          <a:endParaRPr lang="en-US"/>
                        </a:p>
                      </a:txBody>
                      <a:tcPr>
                        <a:blipFill>
                          <a:blip r:embed="rId2"/>
                          <a:stretch>
                            <a:fillRect l="-100000" t="-5455" r="-100235" b="-423636"/>
                          </a:stretch>
                        </a:blipFill>
                      </a:tcPr>
                    </a:tc>
                    <a:tc>
                      <a:txBody>
                        <a:bodyPr/>
                        <a:lstStyle/>
                        <a:p>
                          <a:endParaRPr lang="en-US"/>
                        </a:p>
                      </a:txBody>
                      <a:tcPr>
                        <a:blipFill>
                          <a:blip r:embed="rId2"/>
                          <a:stretch>
                            <a:fillRect l="-200471" t="-5455" r="-471" b="-423636"/>
                          </a:stretch>
                        </a:blipFill>
                      </a:tcPr>
                    </a:tc>
                    <a:extLst>
                      <a:ext uri="{0D108BD9-81ED-4DB2-BD59-A6C34878D82A}">
                        <a16:rowId xmlns:a16="http://schemas.microsoft.com/office/drawing/2014/main" val="10001"/>
                      </a:ext>
                    </a:extLst>
                  </a:tr>
                  <a:tr h="335280">
                    <a:tc>
                      <a:txBody>
                        <a:bodyPr/>
                        <a:lstStyle/>
                        <a:p>
                          <a:pPr algn="ctr"/>
                          <a:r>
                            <a:rPr sz="1600" dirty="0"/>
                            <a:t>1</a:t>
                          </a:r>
                          <a:endParaRPr sz="1600" dirty="0">
                            <a:latin typeface="Cambria Math"/>
                          </a:endParaRPr>
                        </a:p>
                      </a:txBody>
                      <a:tcPr/>
                    </a:tc>
                    <a:tc>
                      <a:txBody>
                        <a:bodyPr/>
                        <a:lstStyle/>
                        <a:p>
                          <a:pPr algn="ctr"/>
                          <a:r>
                            <a:rPr sz="1600"/>
                            <a:t>0.5</a:t>
                          </a:r>
                          <a:endParaRPr sz="1600">
                            <a:latin typeface="Cambria Math"/>
                          </a:endParaRPr>
                        </a:p>
                      </a:txBody>
                      <a:tcPr/>
                    </a:tc>
                    <a:tc>
                      <a:txBody>
                        <a:bodyPr/>
                        <a:lstStyle/>
                        <a:p>
                          <a:pPr algn="ctr"/>
                          <a:r>
                            <a:rPr sz="1600"/>
                            <a:t>0.5</a:t>
                          </a:r>
                          <a:endParaRPr sz="1600">
                            <a:latin typeface="Cambria Math"/>
                          </a:endParaRPr>
                        </a:p>
                      </a:txBody>
                      <a:tcPr/>
                    </a:tc>
                    <a:extLst>
                      <a:ext uri="{0D108BD9-81ED-4DB2-BD59-A6C34878D82A}">
                        <a16:rowId xmlns:a16="http://schemas.microsoft.com/office/drawing/2014/main" val="10002"/>
                      </a:ext>
                    </a:extLst>
                  </a:tr>
                  <a:tr h="335280">
                    <a:tc>
                      <a:txBody>
                        <a:bodyPr/>
                        <a:lstStyle/>
                        <a:p>
                          <a:pPr algn="ctr"/>
                          <a:r>
                            <a:rPr sz="1600" dirty="0"/>
                            <a:t>2</a:t>
                          </a:r>
                          <a:endParaRPr sz="1600" dirty="0">
                            <a:latin typeface="Cambria Math"/>
                          </a:endParaRPr>
                        </a:p>
                      </a:txBody>
                      <a:tcPr/>
                    </a:tc>
                    <a:tc>
                      <a:txBody>
                        <a:bodyPr/>
                        <a:lstStyle/>
                        <a:p>
                          <a:pPr algn="ctr"/>
                          <a:r>
                            <a:rPr sz="1600"/>
                            <a:t>0.25</a:t>
                          </a:r>
                          <a:endParaRPr sz="1600">
                            <a:latin typeface="Cambria Math"/>
                          </a:endParaRPr>
                        </a:p>
                      </a:txBody>
                      <a:tcPr/>
                    </a:tc>
                    <a:tc>
                      <a:txBody>
                        <a:bodyPr/>
                        <a:lstStyle/>
                        <a:p>
                          <a:pPr algn="ctr"/>
                          <a:r>
                            <a:rPr sz="1600"/>
                            <a:t>0.5</a:t>
                          </a:r>
                          <a:endParaRPr sz="1600">
                            <a:latin typeface="Cambria Math"/>
                          </a:endParaRPr>
                        </a:p>
                      </a:txBody>
                      <a:tcPr/>
                    </a:tc>
                    <a:extLst>
                      <a:ext uri="{0D108BD9-81ED-4DB2-BD59-A6C34878D82A}">
                        <a16:rowId xmlns:a16="http://schemas.microsoft.com/office/drawing/2014/main" val="10003"/>
                      </a:ext>
                    </a:extLst>
                  </a:tr>
                  <a:tr h="335280">
                    <a:tc>
                      <a:txBody>
                        <a:bodyPr/>
                        <a:lstStyle/>
                        <a:p>
                          <a:pPr algn="ctr"/>
                          <a:r>
                            <a:rPr sz="1600"/>
                            <a:t>5</a:t>
                          </a:r>
                          <a:endParaRPr sz="1600">
                            <a:latin typeface="Cambria Math"/>
                          </a:endParaRPr>
                        </a:p>
                      </a:txBody>
                      <a:tcPr/>
                    </a:tc>
                    <a:tc>
                      <a:txBody>
                        <a:bodyPr/>
                        <a:lstStyle/>
                        <a:p>
                          <a:pPr algn="ctr"/>
                          <a:r>
                            <a:rPr sz="1600"/>
                            <a:t>0.125</a:t>
                          </a:r>
                          <a:endParaRPr sz="1600">
                            <a:latin typeface="Cambria Math"/>
                          </a:endParaRPr>
                        </a:p>
                      </a:txBody>
                      <a:tcPr/>
                    </a:tc>
                    <a:tc>
                      <a:txBody>
                        <a:bodyPr/>
                        <a:lstStyle/>
                        <a:p>
                          <a:pPr algn="ctr"/>
                          <a:r>
                            <a:rPr sz="1600" dirty="0"/>
                            <a:t>0.625</a:t>
                          </a:r>
                          <a:endParaRPr sz="1600" dirty="0">
                            <a:latin typeface="Cambria Math"/>
                          </a:endParaRPr>
                        </a:p>
                      </a:txBody>
                      <a:tcPr/>
                    </a:tc>
                    <a:extLst>
                      <a:ext uri="{0D108BD9-81ED-4DB2-BD59-A6C34878D82A}">
                        <a16:rowId xmlns:a16="http://schemas.microsoft.com/office/drawing/2014/main" val="10004"/>
                      </a:ext>
                    </a:extLst>
                  </a:tr>
                  <a:tr h="335280">
                    <a:tc>
                      <a:txBody>
                        <a:bodyPr/>
                        <a:lstStyle/>
                        <a:p>
                          <a:pPr algn="ctr"/>
                          <a:r>
                            <a:rPr sz="1600"/>
                            <a:t>10</a:t>
                          </a:r>
                          <a:endParaRPr sz="1600">
                            <a:latin typeface="Cambria Math"/>
                          </a:endParaRPr>
                        </a:p>
                      </a:txBody>
                      <a:tcPr/>
                    </a:tc>
                    <a:tc>
                      <a:txBody>
                        <a:bodyPr/>
                        <a:lstStyle/>
                        <a:p>
                          <a:pPr algn="ctr"/>
                          <a:r>
                            <a:rPr sz="1600" dirty="0"/>
                            <a:t>0.125</a:t>
                          </a:r>
                          <a:endParaRPr sz="1600" dirty="0">
                            <a:latin typeface="Cambria Math"/>
                          </a:endParaRPr>
                        </a:p>
                      </a:txBody>
                      <a:tcPr/>
                    </a:tc>
                    <a:tc>
                      <a:txBody>
                        <a:bodyPr/>
                        <a:lstStyle/>
                        <a:p>
                          <a:pPr algn="ctr"/>
                          <a:r>
                            <a:rPr sz="1600" dirty="0"/>
                            <a:t>1.25</a:t>
                          </a:r>
                          <a:endParaRPr sz="1600" dirty="0">
                            <a:latin typeface="Cambria Math"/>
                          </a:endParaRPr>
                        </a:p>
                      </a:txBody>
                      <a:tcPr/>
                    </a:tc>
                    <a:extLst>
                      <a:ext uri="{0D108BD9-81ED-4DB2-BD59-A6C34878D82A}">
                        <a16:rowId xmlns:a16="http://schemas.microsoft.com/office/drawing/2014/main" val="10005"/>
                      </a:ext>
                    </a:extLst>
                  </a:tr>
                </a:tbl>
              </a:graphicData>
            </a:graphic>
          </p:graphicFrame>
        </mc:Fallback>
      </mc:AlternateContent>
      <p:sp>
        <p:nvSpPr>
          <p:cNvPr id="11" name="TextBox 10">
            <a:extLst>
              <a:ext uri="{FF2B5EF4-FFF2-40B4-BE49-F238E27FC236}">
                <a16:creationId xmlns:a16="http://schemas.microsoft.com/office/drawing/2014/main" id="{3515B58E-99EC-810E-918F-D16E95E2E0B8}"/>
              </a:ext>
            </a:extLst>
          </p:cNvPr>
          <p:cNvSpPr txBox="1"/>
          <p:nvPr/>
        </p:nvSpPr>
        <p:spPr>
          <a:xfrm>
            <a:off x="914400" y="4964668"/>
            <a:ext cx="7620000" cy="400110"/>
          </a:xfrm>
          <a:prstGeom prst="rect">
            <a:avLst/>
          </a:prstGeom>
          <a:noFill/>
        </p:spPr>
        <p:txBody>
          <a:bodyPr wrap="square">
            <a:spAutoFit/>
          </a:bodyPr>
          <a:lstStyle/>
          <a:p>
            <a:r>
              <a:rPr lang="en-IN" sz="2000" dirty="0"/>
              <a:t>The expected value is then the sum of the values in the third column.</a:t>
            </a:r>
          </a:p>
        </p:txBody>
      </p:sp>
      <p:pic>
        <p:nvPicPr>
          <p:cNvPr id="9" name="Picture 8" descr="E of x equals 0.5 plus 0.5 plus 0.625 plus 1.25 equals 2.875">
            <a:extLst>
              <a:ext uri="{FF2B5EF4-FFF2-40B4-BE49-F238E27FC236}">
                <a16:creationId xmlns:a16="http://schemas.microsoft.com/office/drawing/2014/main" id="{D27822DF-0208-E472-FFC1-1BC5CE40CA8B}"/>
              </a:ext>
            </a:extLst>
          </p:cNvPr>
          <p:cNvPicPr>
            <a:picLocks noChangeAspect="1"/>
          </p:cNvPicPr>
          <p:nvPr/>
        </p:nvPicPr>
        <p:blipFill>
          <a:blip r:embed="rId3"/>
          <a:stretch>
            <a:fillRect/>
          </a:stretch>
        </p:blipFill>
        <p:spPr>
          <a:xfrm>
            <a:off x="2286000" y="5432713"/>
            <a:ext cx="4137796" cy="396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Calculating Expected Value</a:t>
            </a:r>
            <a:r>
              <a:rPr lang="en-US" dirty="0"/>
              <a:t>—Slide 3</a:t>
            </a:r>
            <a:endParaRPr dirty="0"/>
          </a:p>
        </p:txBody>
      </p:sp>
      <p:sp>
        <p:nvSpPr>
          <p:cNvPr id="3" name="Text Placeholder 2"/>
          <p:cNvSpPr>
            <a:spLocks noGrp="1"/>
          </p:cNvSpPr>
          <p:nvPr>
            <p:ph type="body" sz="quarter" idx="10"/>
          </p:nvPr>
        </p:nvSpPr>
        <p:spPr>
          <a:xfrm>
            <a:off x="410551" y="1044667"/>
            <a:ext cx="8229600" cy="4967067"/>
          </a:xfrm>
        </p:spPr>
        <p:txBody>
          <a:bodyPr>
            <a:normAutofit/>
          </a:bodyPr>
          <a:lstStyle/>
          <a:p>
            <a:pPr>
              <a:defRPr b="1"/>
            </a:pPr>
            <a:r>
              <a:rPr sz="1800" dirty="0"/>
              <a:t>TI-83/84 Plus</a:t>
            </a:r>
          </a:p>
          <a:p>
            <a:pPr algn="just"/>
            <a:r>
              <a:rPr sz="1800" dirty="0"/>
              <a:t>We can store information as lists in the TI-83/84 Plus and then use built-in functions to analyze the data. Specifically, we can find the expected value.</a:t>
            </a:r>
          </a:p>
          <a:p>
            <a:pPr algn="just">
              <a:defRPr sz="2800"/>
            </a:pPr>
            <a:r>
              <a:rPr sz="1800" dirty="0"/>
              <a:t>Press </a:t>
            </a:r>
            <a:r>
              <a:rPr sz="1800" b="1" dirty="0"/>
              <a:t>stat</a:t>
            </a:r>
            <a:r>
              <a:rPr sz="1800" dirty="0"/>
              <a:t> and then EDIT to access lists. Enter the outcomes, </a:t>
            </a:r>
            <a:r>
              <a:rPr lang="en-US" sz="1800" i="1" dirty="0"/>
              <a:t>x</a:t>
            </a:r>
            <a:r>
              <a:rPr sz="1800" dirty="0"/>
              <a:t>, in L1 and the probabilities, </a:t>
            </a:r>
            <a:r>
              <a:rPr lang="en-US" sz="1800" i="1" dirty="0"/>
              <a:t>P</a:t>
            </a:r>
            <a:r>
              <a:rPr lang="en-US" sz="1800" dirty="0"/>
              <a:t>(</a:t>
            </a:r>
            <a:r>
              <a:rPr lang="en-US" sz="1800" i="1" dirty="0"/>
              <a:t>x</a:t>
            </a:r>
            <a:r>
              <a:rPr lang="en-US" sz="1800" dirty="0"/>
              <a:t>)</a:t>
            </a:r>
            <a:r>
              <a:rPr sz="1800" dirty="0"/>
              <a:t>, in L2. Now that you have two lists, press </a:t>
            </a:r>
            <a:r>
              <a:rPr sz="1800" b="1" dirty="0"/>
              <a:t>stat</a:t>
            </a:r>
            <a:r>
              <a:rPr sz="1800" dirty="0"/>
              <a:t> again and highlight </a:t>
            </a:r>
            <a:r>
              <a:rPr sz="1800" dirty="0">
                <a:latin typeface="Ti86pc" panose="020B0609020003040203" pitchFamily="49" charset="0"/>
              </a:rPr>
              <a:t>CALC</a:t>
            </a:r>
            <a:r>
              <a:rPr sz="1800" dirty="0"/>
              <a:t>. Select </a:t>
            </a:r>
            <a:r>
              <a:rPr sz="1800" dirty="0">
                <a:latin typeface="Ti86pc" panose="020B0609020003040203" pitchFamily="49" charset="0"/>
              </a:rPr>
              <a:t>1-Var Stats. L1 </a:t>
            </a:r>
            <a:r>
              <a:rPr sz="1800" dirty="0"/>
              <a:t>should automatically appear for </a:t>
            </a:r>
            <a:r>
              <a:rPr sz="1800" dirty="0">
                <a:latin typeface="Ti86pc" panose="020B0609020003040203" pitchFamily="49" charset="0"/>
              </a:rPr>
              <a:t>List</a:t>
            </a:r>
            <a:r>
              <a:rPr sz="1800" dirty="0"/>
              <a:t>, but you'll need to input </a:t>
            </a:r>
            <a:r>
              <a:rPr sz="1800" dirty="0">
                <a:latin typeface="Ti86pc" panose="020B0609020003040203" pitchFamily="49" charset="0"/>
              </a:rPr>
              <a:t>L2</a:t>
            </a:r>
            <a:r>
              <a:rPr sz="1800" dirty="0"/>
              <a:t> for </a:t>
            </a:r>
            <a:r>
              <a:rPr sz="1800" dirty="0" err="1">
                <a:latin typeface="Ti86pc" panose="020B0609020003040203" pitchFamily="49" charset="0"/>
              </a:rPr>
              <a:t>FreqList</a:t>
            </a:r>
            <a:r>
              <a:rPr sz="1800" dirty="0"/>
              <a:t>. To do this, press </a:t>
            </a:r>
            <a:r>
              <a:rPr sz="1800" b="1" dirty="0"/>
              <a:t>2nd</a:t>
            </a:r>
            <a:r>
              <a:rPr sz="1800" dirty="0"/>
              <a:t> 2. Move the cursor down to highlight </a:t>
            </a:r>
            <a:r>
              <a:rPr sz="1800" dirty="0">
                <a:latin typeface="Ti86pc" panose="020B0609020003040203" pitchFamily="49" charset="0"/>
              </a:rPr>
              <a:t>Calculate</a:t>
            </a:r>
            <a:r>
              <a:rPr sz="1800" dirty="0"/>
              <a:t> and press </a:t>
            </a:r>
            <a:r>
              <a:rPr lang="en-US" sz="1800" b="1" dirty="0"/>
              <a:t>enter</a:t>
            </a:r>
            <a:r>
              <a:rPr lang="en-US" sz="800" dirty="0"/>
              <a:t> </a:t>
            </a:r>
            <a:r>
              <a:rPr sz="1800" dirty="0"/>
              <a:t>. The first number listed,</a:t>
            </a:r>
            <a:r>
              <a:rPr lang="en-US" sz="1800" dirty="0"/>
              <a:t> 	   	</a:t>
            </a:r>
            <a:endParaRPr sz="1800" dirty="0"/>
          </a:p>
        </p:txBody>
      </p:sp>
      <p:pic>
        <p:nvPicPr>
          <p:cNvPr id="14" name="Picture 13" descr="x bar">
            <a:extLst>
              <a:ext uri="{FF2B5EF4-FFF2-40B4-BE49-F238E27FC236}">
                <a16:creationId xmlns:a16="http://schemas.microsoft.com/office/drawing/2014/main" id="{8C61EEB6-BE93-EE34-2134-29330F989523}"/>
              </a:ext>
            </a:extLst>
          </p:cNvPr>
          <p:cNvPicPr>
            <a:picLocks noChangeAspect="1"/>
          </p:cNvPicPr>
          <p:nvPr/>
        </p:nvPicPr>
        <p:blipFill>
          <a:blip r:embed="rId2"/>
          <a:stretch>
            <a:fillRect/>
          </a:stretch>
        </p:blipFill>
        <p:spPr>
          <a:xfrm>
            <a:off x="6400800" y="3141000"/>
            <a:ext cx="279772" cy="288000"/>
          </a:xfrm>
          <a:prstGeom prst="rect">
            <a:avLst/>
          </a:prstGeom>
        </p:spPr>
      </p:pic>
      <p:sp>
        <p:nvSpPr>
          <p:cNvPr id="16" name="TextBox 15">
            <a:extLst>
              <a:ext uri="{FF2B5EF4-FFF2-40B4-BE49-F238E27FC236}">
                <a16:creationId xmlns:a16="http://schemas.microsoft.com/office/drawing/2014/main" id="{47053F32-5593-D96D-7C56-B30960B13260}"/>
              </a:ext>
            </a:extLst>
          </p:cNvPr>
          <p:cNvSpPr txBox="1"/>
          <p:nvPr/>
        </p:nvSpPr>
        <p:spPr>
          <a:xfrm>
            <a:off x="6649196" y="3100334"/>
            <a:ext cx="1676400" cy="369332"/>
          </a:xfrm>
          <a:prstGeom prst="rect">
            <a:avLst/>
          </a:prstGeom>
          <a:noFill/>
        </p:spPr>
        <p:txBody>
          <a:bodyPr wrap="square">
            <a:spAutoFit/>
          </a:bodyPr>
          <a:lstStyle/>
          <a:p>
            <a:r>
              <a:rPr lang="en-IN" sz="1800" dirty="0"/>
              <a:t>is the expected </a:t>
            </a:r>
            <a:endParaRPr lang="en-IN" dirty="0"/>
          </a:p>
        </p:txBody>
      </p:sp>
      <p:sp>
        <p:nvSpPr>
          <p:cNvPr id="18" name="TextBox 17">
            <a:extLst>
              <a:ext uri="{FF2B5EF4-FFF2-40B4-BE49-F238E27FC236}">
                <a16:creationId xmlns:a16="http://schemas.microsoft.com/office/drawing/2014/main" id="{763B355F-7FFA-A299-F107-8FC1F9A6382A}"/>
              </a:ext>
            </a:extLst>
          </p:cNvPr>
          <p:cNvSpPr txBox="1"/>
          <p:nvPr/>
        </p:nvSpPr>
        <p:spPr>
          <a:xfrm>
            <a:off x="410551" y="3355617"/>
            <a:ext cx="4572000" cy="369332"/>
          </a:xfrm>
          <a:prstGeom prst="rect">
            <a:avLst/>
          </a:prstGeom>
          <a:noFill/>
        </p:spPr>
        <p:txBody>
          <a:bodyPr wrap="square">
            <a:spAutoFit/>
          </a:bodyPr>
          <a:lstStyle/>
          <a:p>
            <a:r>
              <a:rPr lang="en-US" sz="1800" dirty="0"/>
              <a:t>value and is given as </a:t>
            </a:r>
            <a:r>
              <a:rPr lang="en-US" sz="1800" dirty="0">
                <a:latin typeface="Ti86pc" panose="020B0609020003040203" pitchFamily="49" charset="0"/>
              </a:rPr>
              <a:t>2.875</a:t>
            </a:r>
            <a:r>
              <a:rPr lang="en-US" sz="1800" dirty="0"/>
              <a:t>.</a:t>
            </a:r>
            <a:endParaRPr lang="en-IN" dirty="0"/>
          </a:p>
        </p:txBody>
      </p:sp>
      <p:pic>
        <p:nvPicPr>
          <p:cNvPr id="5" name="Picture 4" descr="The list menu of a graphing calculator shows the outcomes in L1 and the probabilities in L2">
            <a:extLst>
              <a:ext uri="{FF2B5EF4-FFF2-40B4-BE49-F238E27FC236}">
                <a16:creationId xmlns:a16="http://schemas.microsoft.com/office/drawing/2014/main" id="{6FE94D32-7FAA-4375-A6C7-E6109540B5F7}"/>
              </a:ext>
            </a:extLst>
          </p:cNvPr>
          <p:cNvPicPr>
            <a:picLocks noChangeAspect="1"/>
          </p:cNvPicPr>
          <p:nvPr/>
        </p:nvPicPr>
        <p:blipFill>
          <a:blip r:embed="rId3"/>
          <a:srcRect b="10835"/>
          <a:stretch>
            <a:fillRect/>
          </a:stretch>
        </p:blipFill>
        <p:spPr>
          <a:xfrm>
            <a:off x="491266" y="3761667"/>
            <a:ext cx="2500804" cy="1877133"/>
          </a:xfrm>
          <a:prstGeom prst="rect">
            <a:avLst/>
          </a:prstGeom>
        </p:spPr>
      </p:pic>
      <p:sp>
        <p:nvSpPr>
          <p:cNvPr id="19" name="TextBox 18">
            <a:extLst>
              <a:ext uri="{FF2B5EF4-FFF2-40B4-BE49-F238E27FC236}">
                <a16:creationId xmlns:a16="http://schemas.microsoft.com/office/drawing/2014/main" id="{A573EA3E-9AF5-A2AB-08F4-C9D06304F08F}"/>
              </a:ext>
            </a:extLst>
          </p:cNvPr>
          <p:cNvSpPr txBox="1"/>
          <p:nvPr/>
        </p:nvSpPr>
        <p:spPr>
          <a:xfrm>
            <a:off x="594767" y="5619514"/>
            <a:ext cx="2293801" cy="400110"/>
          </a:xfrm>
          <a:prstGeom prst="rect">
            <a:avLst/>
          </a:prstGeom>
          <a:noFill/>
        </p:spPr>
        <p:txBody>
          <a:bodyPr wrap="square">
            <a:spAutoFit/>
          </a:bodyPr>
          <a:lstStyle/>
          <a:p>
            <a:pPr algn="ctr"/>
            <a:r>
              <a:rPr lang="en-IN" sz="2000" dirty="0"/>
              <a:t>Figure 2</a:t>
            </a:r>
          </a:p>
        </p:txBody>
      </p:sp>
      <p:pic>
        <p:nvPicPr>
          <p:cNvPr id="7" name="Picture 6" descr="A screenshot of a graphing calculator labeled 1-Var Stats. The first line reads List: L1. The second line reads FreqList: L2. The third line reads Calculate.">
            <a:extLst>
              <a:ext uri="{FF2B5EF4-FFF2-40B4-BE49-F238E27FC236}">
                <a16:creationId xmlns:a16="http://schemas.microsoft.com/office/drawing/2014/main" id="{4872CB4B-5BAF-4AF5-80FA-E0CCC863358C}"/>
              </a:ext>
            </a:extLst>
          </p:cNvPr>
          <p:cNvPicPr>
            <a:picLocks noChangeAspect="1"/>
          </p:cNvPicPr>
          <p:nvPr/>
        </p:nvPicPr>
        <p:blipFill>
          <a:blip r:embed="rId4"/>
          <a:srcRect b="12077"/>
          <a:stretch>
            <a:fillRect/>
          </a:stretch>
        </p:blipFill>
        <p:spPr>
          <a:xfrm>
            <a:off x="3321598" y="3775711"/>
            <a:ext cx="2500804" cy="1877134"/>
          </a:xfrm>
          <a:prstGeom prst="rect">
            <a:avLst/>
          </a:prstGeom>
        </p:spPr>
      </p:pic>
      <p:sp>
        <p:nvSpPr>
          <p:cNvPr id="20" name="TextBox 19">
            <a:extLst>
              <a:ext uri="{FF2B5EF4-FFF2-40B4-BE49-F238E27FC236}">
                <a16:creationId xmlns:a16="http://schemas.microsoft.com/office/drawing/2014/main" id="{C3B0BBBD-67CB-8CD6-BCB2-16B504B60168}"/>
              </a:ext>
            </a:extLst>
          </p:cNvPr>
          <p:cNvSpPr txBox="1"/>
          <p:nvPr/>
        </p:nvSpPr>
        <p:spPr>
          <a:xfrm>
            <a:off x="3470558" y="5568602"/>
            <a:ext cx="2293801" cy="400110"/>
          </a:xfrm>
          <a:prstGeom prst="rect">
            <a:avLst/>
          </a:prstGeom>
          <a:noFill/>
        </p:spPr>
        <p:txBody>
          <a:bodyPr wrap="square">
            <a:spAutoFit/>
          </a:bodyPr>
          <a:lstStyle/>
          <a:p>
            <a:pPr algn="ctr"/>
            <a:r>
              <a:rPr lang="en-IN" sz="2000" dirty="0"/>
              <a:t>Figure 3</a:t>
            </a:r>
          </a:p>
        </p:txBody>
      </p:sp>
      <p:pic>
        <p:nvPicPr>
          <p:cNvPr id="9" name="Picture 8" descr="A calculator screenshot showing the results of the 1-Var Stats function. The first value returned is x bar equals 2.875. The second value returned is Summation symbol capital sigma x equals 2 point 875. The third value returned is Summation symbol capital sigma x squared equals 17 point 125. The fourth value returned is Sx equal (No value). The fifth value returned is sigma x equals 2.976470225. The sixth value returned is n equal1. The seventh value returned is minX equal 1. The eighth value returned is Q1 equal 1. There is a dropdown arrow by the final line.">
            <a:extLst>
              <a:ext uri="{FF2B5EF4-FFF2-40B4-BE49-F238E27FC236}">
                <a16:creationId xmlns:a16="http://schemas.microsoft.com/office/drawing/2014/main" id="{5D7EB6C7-6567-4180-8461-82E04424D692}"/>
              </a:ext>
            </a:extLst>
          </p:cNvPr>
          <p:cNvPicPr>
            <a:picLocks noChangeAspect="1"/>
          </p:cNvPicPr>
          <p:nvPr/>
        </p:nvPicPr>
        <p:blipFill>
          <a:blip r:embed="rId5"/>
          <a:srcRect b="8289"/>
          <a:stretch>
            <a:fillRect/>
          </a:stretch>
        </p:blipFill>
        <p:spPr>
          <a:xfrm>
            <a:off x="6004199" y="3707020"/>
            <a:ext cx="2500804" cy="1945825"/>
          </a:xfrm>
          <a:prstGeom prst="rect">
            <a:avLst/>
          </a:prstGeom>
        </p:spPr>
      </p:pic>
      <p:sp>
        <p:nvSpPr>
          <p:cNvPr id="21" name="TextBox 20">
            <a:extLst>
              <a:ext uri="{FF2B5EF4-FFF2-40B4-BE49-F238E27FC236}">
                <a16:creationId xmlns:a16="http://schemas.microsoft.com/office/drawing/2014/main" id="{F1D8E98D-4CF5-953A-8543-B84218F977AD}"/>
              </a:ext>
            </a:extLst>
          </p:cNvPr>
          <p:cNvSpPr txBox="1"/>
          <p:nvPr/>
        </p:nvSpPr>
        <p:spPr>
          <a:xfrm>
            <a:off x="6255432" y="5550579"/>
            <a:ext cx="2293801" cy="400110"/>
          </a:xfrm>
          <a:prstGeom prst="rect">
            <a:avLst/>
          </a:prstGeom>
          <a:noFill/>
        </p:spPr>
        <p:txBody>
          <a:bodyPr wrap="square">
            <a:spAutoFit/>
          </a:bodyPr>
          <a:lstStyle/>
          <a:p>
            <a:pPr algn="ctr"/>
            <a:r>
              <a:rPr lang="en-IN" sz="2000" dirty="0"/>
              <a:t>Figure 4</a:t>
            </a:r>
          </a:p>
        </p:txBody>
      </p:sp>
    </p:spTree>
    <p:extLst>
      <p:ext uri="{BB962C8B-B14F-4D97-AF65-F5344CB8AC3E}">
        <p14:creationId xmlns:p14="http://schemas.microsoft.com/office/powerpoint/2010/main" val="479915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Calculating Expected Value</a:t>
            </a:r>
            <a:r>
              <a:rPr lang="en-US" dirty="0"/>
              <a:t>—Slide 4</a:t>
            </a:r>
            <a:endParaRPr dirty="0"/>
          </a:p>
        </p:txBody>
      </p:sp>
      <p:sp>
        <p:nvSpPr>
          <p:cNvPr id="3" name="Text Placeholder 2"/>
          <p:cNvSpPr>
            <a:spLocks noGrp="1"/>
          </p:cNvSpPr>
          <p:nvPr>
            <p:ph type="body" sz="quarter" idx="10"/>
          </p:nvPr>
        </p:nvSpPr>
        <p:spPr/>
        <p:txBody>
          <a:bodyPr>
            <a:normAutofit fontScale="70000" lnSpcReduction="20000"/>
          </a:bodyPr>
          <a:lstStyle/>
          <a:p>
            <a:pPr>
              <a:defRPr b="1"/>
            </a:pPr>
            <a:r>
              <a:rPr dirty="0"/>
              <a:t>​</a:t>
            </a:r>
            <a:r>
              <a:rPr sz="2800" dirty="0"/>
              <a:t>Microsoft Excel</a:t>
            </a:r>
          </a:p>
          <a:p>
            <a:pPr algn="just">
              <a:defRPr sz="2800"/>
            </a:pPr>
            <a:r>
              <a:rPr sz="2800" dirty="0"/>
              <a:t>We can also use Excel to calculate the expected value. For clarity, we'll begin by labeling the columns "Outcome, x", "Probability P(x)", and "x*P(x)" in A1 through C1, respectively. Next enter the necessary data into the first two empty columns; that is, enter the values of </a:t>
            </a:r>
            <a:r>
              <a:rPr lang="en-US" sz="2800" i="1" dirty="0"/>
              <a:t>x</a:t>
            </a:r>
            <a:r>
              <a:rPr sz="2800" dirty="0"/>
              <a:t> in column A and their probabilities in column B. In cell C2, type the formula for the product, "=A2*B2", and press Enter. The value will appear as </a:t>
            </a:r>
            <a:r>
              <a:rPr sz="2800" dirty="0">
                <a:latin typeface="Cambria Math"/>
              </a:rPr>
              <a:t>0.5</a:t>
            </a:r>
            <a:r>
              <a:rPr sz="2800" dirty="0"/>
              <a:t>.</a:t>
            </a:r>
            <a:endParaRPr lang="en-US" sz="2800" dirty="0"/>
          </a:p>
          <a:p>
            <a:pPr>
              <a:defRPr sz="2800"/>
            </a:pPr>
            <a:endParaRPr sz="1400" dirty="0"/>
          </a:p>
          <a:p>
            <a:pPr algn="just"/>
            <a:r>
              <a:rPr sz="2800" dirty="0"/>
              <a:t>Drag the bottom right-hand corner of cell C2 down through cell C5. This will copy the formula into cells C3, C4, and C5 while updating the referenced cells. The values </a:t>
            </a:r>
            <a:r>
              <a:rPr sz="2800" dirty="0">
                <a:latin typeface="Cambria Math"/>
              </a:rPr>
              <a:t>0.5</a:t>
            </a:r>
            <a:r>
              <a:rPr sz="2800" dirty="0"/>
              <a:t>, </a:t>
            </a:r>
            <a:r>
              <a:rPr sz="2800" dirty="0">
                <a:latin typeface="Cambria Math"/>
              </a:rPr>
              <a:t>0.625,</a:t>
            </a:r>
            <a:r>
              <a:rPr sz="2800" dirty="0"/>
              <a:t> and </a:t>
            </a:r>
            <a:r>
              <a:rPr sz="2800" dirty="0">
                <a:latin typeface="Cambria Math"/>
              </a:rPr>
              <a:t>0.125</a:t>
            </a:r>
            <a:r>
              <a:rPr sz="2800" dirty="0"/>
              <a:t>, will appear in cells C3, C4, and C5, respectively.</a:t>
            </a:r>
            <a:endParaRPr lang="en-US" sz="2800" dirty="0"/>
          </a:p>
          <a:p>
            <a:endParaRPr sz="1400" dirty="0"/>
          </a:p>
          <a:p>
            <a:pPr algn="just"/>
            <a:r>
              <a:rPr sz="2800" dirty="0"/>
              <a:t>The expected value is the sum of these products, which are now all located in column C. We can use the </a:t>
            </a:r>
            <a:r>
              <a:rPr sz="2800" b="1" dirty="0"/>
              <a:t>SUM(number1, [number2],…)</a:t>
            </a:r>
            <a:r>
              <a:rPr sz="2800" dirty="0"/>
              <a:t> formula to find this sum. In cell C6, type "=sum(" and then highlight the four cells we need to add: C2, C3, C4, and C5. Then type the closing parenthesis and press Enter. Alternatively, you could type "=sum(C1, C2, C3, C4)" or "=sum(C1:C4)". The resulting value is </a:t>
            </a:r>
            <a:r>
              <a:rPr sz="2800" dirty="0">
                <a:latin typeface="Cambria Math"/>
              </a:rPr>
              <a:t>2.875</a:t>
            </a:r>
            <a:r>
              <a:rPr sz="2800" dirty="0"/>
              <a:t>.</a:t>
            </a:r>
          </a:p>
        </p:txBody>
      </p:sp>
    </p:spTree>
    <p:extLst>
      <p:ext uri="{BB962C8B-B14F-4D97-AF65-F5344CB8AC3E}">
        <p14:creationId xmlns:p14="http://schemas.microsoft.com/office/powerpoint/2010/main" val="2971181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Calculating Expected Value</a:t>
            </a:r>
            <a:r>
              <a:rPr lang="en-US" dirty="0"/>
              <a:t>—Slide 5</a:t>
            </a:r>
            <a:endParaRPr dirty="0"/>
          </a:p>
        </p:txBody>
      </p:sp>
      <p:pic>
        <p:nvPicPr>
          <p:cNvPr id="5" name="Picture 4" descr="A screenshot of an excel spreadsheet to calculate the expected value. A dropbox box at the top left reads C5. The formula bar reads fx equals A5*B5. The table has three columns and five rows. The columns in the excel screen are labeled A, B, and C. From left to right, the columns are labeled in Row 1: &quot;Outcome, x&quot;, &quot;Probability, P of x&quot;, &quot;x*P of x&quot;. The row-wise entries in the table are as follows: Row 2, Outcome, x: 1, Probability, P of x : 0.5, x*P of x: 0.5. Row 3, Outcome, x: 2, Probability, P of x: 0.25, x*P of x: 0.5. Row 4, Outcome, x: 5, Probability, P of x: 0.125, x*P of x: 0.625. Row 5, Outcome, x: 10, Probability, P of x : 0.125, x*P of x: 1.25.">
            <a:extLst>
              <a:ext uri="{FF2B5EF4-FFF2-40B4-BE49-F238E27FC236}">
                <a16:creationId xmlns:a16="http://schemas.microsoft.com/office/drawing/2014/main" id="{D0200AF7-D1C8-4BDD-8A7F-A0D02D5CD411}"/>
              </a:ext>
            </a:extLst>
          </p:cNvPr>
          <p:cNvPicPr>
            <a:picLocks noChangeAspect="1"/>
          </p:cNvPicPr>
          <p:nvPr/>
        </p:nvPicPr>
        <p:blipFill>
          <a:blip r:embed="rId2"/>
          <a:srcRect t="-1" b="16658"/>
          <a:stretch>
            <a:fillRect/>
          </a:stretch>
        </p:blipFill>
        <p:spPr>
          <a:xfrm>
            <a:off x="609600" y="1143000"/>
            <a:ext cx="3372140" cy="2133600"/>
          </a:xfrm>
          <a:prstGeom prst="rect">
            <a:avLst/>
          </a:prstGeom>
        </p:spPr>
      </p:pic>
      <p:sp>
        <p:nvSpPr>
          <p:cNvPr id="4" name="TextBox 3">
            <a:extLst>
              <a:ext uri="{FF2B5EF4-FFF2-40B4-BE49-F238E27FC236}">
                <a16:creationId xmlns:a16="http://schemas.microsoft.com/office/drawing/2014/main" id="{3D4C1911-5242-9B89-6E06-CD40EF85E672}"/>
              </a:ext>
            </a:extLst>
          </p:cNvPr>
          <p:cNvSpPr txBox="1"/>
          <p:nvPr/>
        </p:nvSpPr>
        <p:spPr>
          <a:xfrm>
            <a:off x="1148769" y="3228945"/>
            <a:ext cx="2293801" cy="400110"/>
          </a:xfrm>
          <a:prstGeom prst="rect">
            <a:avLst/>
          </a:prstGeom>
          <a:noFill/>
        </p:spPr>
        <p:txBody>
          <a:bodyPr wrap="square">
            <a:spAutoFit/>
          </a:bodyPr>
          <a:lstStyle/>
          <a:p>
            <a:pPr algn="ctr"/>
            <a:r>
              <a:rPr lang="en-IN" sz="2000" dirty="0"/>
              <a:t>Figure 5</a:t>
            </a:r>
          </a:p>
        </p:txBody>
      </p:sp>
      <p:pic>
        <p:nvPicPr>
          <p:cNvPr id="7" name="Picture 6" descr="A screenshot of an excel spreadsheet to calculate the expected value. A dropbox box at the top left reads C6. The formula bar reads fx equals SUM(C2:C5). The table has four columns and six rows. The columns in the excel screen are labeled A, B, C, and D. From left to right, the columns are labeled in Row 1: &quot;Outcome, x&quot;, &quot;Probability, P of x&quot;, &quot;x*P of x&quot;. Column D had no label and is left blank. The row-wise entries in the table are as follows: Row 2, Outcome, x: 1, Probability, P of x : 0.5, x*P of x : 0.5. Row 3, Outcome, x: 2, Probability, P of x : 0.25, x*P of x : 0.5. Row 4, Outcome, x: 5, Probability, P of x : 0.125, x*P of x : 0.625. Row 5, Outcome, x: 10, Probability, P of x: 0.125, x*P of x: 1.25. Row 6, Outcome, x: Blank, Probability, P of x : Blank, x*P of x : 2.875.">
            <a:extLst>
              <a:ext uri="{FF2B5EF4-FFF2-40B4-BE49-F238E27FC236}">
                <a16:creationId xmlns:a16="http://schemas.microsoft.com/office/drawing/2014/main" id="{AE612503-DAC7-4550-B677-BC6768E51E19}"/>
              </a:ext>
            </a:extLst>
          </p:cNvPr>
          <p:cNvPicPr>
            <a:picLocks noChangeAspect="1"/>
          </p:cNvPicPr>
          <p:nvPr/>
        </p:nvPicPr>
        <p:blipFill>
          <a:blip r:embed="rId3"/>
          <a:srcRect b="12270"/>
          <a:stretch>
            <a:fillRect/>
          </a:stretch>
        </p:blipFill>
        <p:spPr>
          <a:xfrm>
            <a:off x="4101867" y="1097281"/>
            <a:ext cx="3451325" cy="2179319"/>
          </a:xfrm>
          <a:prstGeom prst="rect">
            <a:avLst/>
          </a:prstGeom>
        </p:spPr>
      </p:pic>
      <p:sp>
        <p:nvSpPr>
          <p:cNvPr id="6" name="TextBox 5">
            <a:extLst>
              <a:ext uri="{FF2B5EF4-FFF2-40B4-BE49-F238E27FC236}">
                <a16:creationId xmlns:a16="http://schemas.microsoft.com/office/drawing/2014/main" id="{F584C2FB-90DE-9A67-42F2-B20C83A78866}"/>
              </a:ext>
            </a:extLst>
          </p:cNvPr>
          <p:cNvSpPr txBox="1"/>
          <p:nvPr/>
        </p:nvSpPr>
        <p:spPr>
          <a:xfrm>
            <a:off x="4793436" y="3228945"/>
            <a:ext cx="2293801" cy="400110"/>
          </a:xfrm>
          <a:prstGeom prst="rect">
            <a:avLst/>
          </a:prstGeom>
          <a:noFill/>
        </p:spPr>
        <p:txBody>
          <a:bodyPr wrap="square">
            <a:spAutoFit/>
          </a:bodyPr>
          <a:lstStyle/>
          <a:p>
            <a:pPr algn="ctr"/>
            <a:r>
              <a:rPr lang="en-IN" sz="2000" dirty="0"/>
              <a:t>Figure 6</a:t>
            </a:r>
          </a:p>
        </p:txBody>
      </p:sp>
      <p:sp>
        <p:nvSpPr>
          <p:cNvPr id="11" name="TextBox 10">
            <a:extLst>
              <a:ext uri="{FF2B5EF4-FFF2-40B4-BE49-F238E27FC236}">
                <a16:creationId xmlns:a16="http://schemas.microsoft.com/office/drawing/2014/main" id="{A30A3A28-080E-504B-6079-5B634988EF77}"/>
              </a:ext>
            </a:extLst>
          </p:cNvPr>
          <p:cNvSpPr txBox="1"/>
          <p:nvPr/>
        </p:nvSpPr>
        <p:spPr>
          <a:xfrm>
            <a:off x="609600" y="3733800"/>
            <a:ext cx="8077200" cy="1015663"/>
          </a:xfrm>
          <a:prstGeom prst="rect">
            <a:avLst/>
          </a:prstGeom>
          <a:noFill/>
        </p:spPr>
        <p:txBody>
          <a:bodyPr wrap="square">
            <a:spAutoFit/>
          </a:bodyPr>
          <a:lstStyle/>
          <a:p>
            <a:r>
              <a:rPr lang="en-US" sz="2000" dirty="0"/>
              <a:t>Thus, the expected value of spinning the wheel at the party is </a:t>
            </a:r>
            <a:r>
              <a:rPr lang="en-US" sz="2000" dirty="0">
                <a:latin typeface="Cambria Math"/>
              </a:rPr>
              <a:t>2.875</a:t>
            </a:r>
            <a:r>
              <a:rPr lang="en-US" sz="2000" dirty="0"/>
              <a:t>. In other words, over time, the average spin will win </a:t>
            </a:r>
            <a:r>
              <a:rPr lang="en-US" sz="2000" dirty="0">
                <a:latin typeface="Cambria Math"/>
              </a:rPr>
              <a:t>2.875</a:t>
            </a:r>
            <a:r>
              <a:rPr lang="en-US" sz="2000" dirty="0"/>
              <a:t> pieces of candy, even though a single spin will never win that amount.</a:t>
            </a:r>
            <a:endParaRPr lang="en-IN" sz="2000" dirty="0"/>
          </a:p>
        </p:txBody>
      </p:sp>
    </p:spTree>
    <p:extLst>
      <p:ext uri="{BB962C8B-B14F-4D97-AF65-F5344CB8AC3E}">
        <p14:creationId xmlns:p14="http://schemas.microsoft.com/office/powerpoint/2010/main" val="3392005684"/>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c814cb3e8714731e075e6c5082fb93d7">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d80a9e90dbd3f40806ac15508682cdd4"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74BEC0F-FD95-41CD-AB11-071EF9C58014}"/>
</file>

<file path=customXml/itemProps2.xml><?xml version="1.0" encoding="utf-8"?>
<ds:datastoreItem xmlns:ds="http://schemas.openxmlformats.org/officeDocument/2006/customXml" ds:itemID="{C6367C18-DF03-4D1C-BAAF-20AD8C735176}"/>
</file>

<file path=customXml/itemProps3.xml><?xml version="1.0" encoding="utf-8"?>
<ds:datastoreItem xmlns:ds="http://schemas.openxmlformats.org/officeDocument/2006/customXml" ds:itemID="{314BE137-FC6E-4B25-830C-3EB9686E34AC}"/>
</file>

<file path=docProps/app.xml><?xml version="1.0" encoding="utf-8"?>
<Properties xmlns="http://schemas.openxmlformats.org/officeDocument/2006/extended-properties" xmlns:vt="http://schemas.openxmlformats.org/officeDocument/2006/docPropsVTypes">
  <TotalTime>1183</TotalTime>
  <Words>3674</Words>
  <Application>Microsoft Office PowerPoint</Application>
  <PresentationFormat>On-screen Show (4:3)</PresentationFormat>
  <Paragraphs>282</Paragraphs>
  <Slides>35</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3" baseType="lpstr">
      <vt:lpstr>Courier New</vt:lpstr>
      <vt:lpstr>Times New Roman</vt:lpstr>
      <vt:lpstr>Arial</vt:lpstr>
      <vt:lpstr>Ti86pc</vt:lpstr>
      <vt:lpstr>Calibri</vt:lpstr>
      <vt:lpstr>Cambria Math</vt:lpstr>
      <vt:lpstr>Office Theme</vt:lpstr>
      <vt:lpstr>Equation</vt:lpstr>
      <vt:lpstr>Section 10.6</vt:lpstr>
      <vt:lpstr>Definition: Random Variable</vt:lpstr>
      <vt:lpstr>Definition: Expected Value</vt:lpstr>
      <vt:lpstr>Helpful Hint 1</vt:lpstr>
      <vt:lpstr>Example 1: Calculating Expected Value—Slide 1</vt:lpstr>
      <vt:lpstr>Example 1: Calculating Expected Value—Slide 2</vt:lpstr>
      <vt:lpstr>Example 1: Calculating Expected Value—Slide 3</vt:lpstr>
      <vt:lpstr>Example 1: Calculating Expected Value—Slide 4</vt:lpstr>
      <vt:lpstr>Example 1: Calculating Expected Value—Slide 5</vt:lpstr>
      <vt:lpstr>Example 1: Calculating Expected Value—Slide 6</vt:lpstr>
      <vt:lpstr>Skill Check 1</vt:lpstr>
      <vt:lpstr>Example 2: Calculating Expected Value—Slide 1</vt:lpstr>
      <vt:lpstr>Example 2: Calculating Expected Value—Slide 2</vt:lpstr>
      <vt:lpstr>Example 2: Calculating Expected Value—Slide 3</vt:lpstr>
      <vt:lpstr>Example 2: Calculating Expected Value—Slide 4</vt:lpstr>
      <vt:lpstr>Example 2: Calculating Expected Value—Slide 5</vt:lpstr>
      <vt:lpstr>Example 2: Calculating Expected Value—Slide 6</vt:lpstr>
      <vt:lpstr>Example 2: Calculating Expected Value—Slide 7</vt:lpstr>
      <vt:lpstr>Example 2: Calculating Expected Value—Slide 8</vt:lpstr>
      <vt:lpstr>Example 2: Calculating Expected Value—Slide 9</vt:lpstr>
      <vt:lpstr>Example 2: Calculating Expected Value—Slide 10</vt:lpstr>
      <vt:lpstr>Example 2: Calculating Expected Value—Slide 11</vt:lpstr>
      <vt:lpstr>Example 2: Calculating Expected Value—Slide 12</vt:lpstr>
      <vt:lpstr>Example 2: Calculating Expected Value—Slide 13</vt:lpstr>
      <vt:lpstr>Example 2: Calculating Expected Value—Slide 14</vt:lpstr>
      <vt:lpstr>Helpful Hint 2</vt:lpstr>
      <vt:lpstr>Example 3: Calculating Expected Value—Slide 1</vt:lpstr>
      <vt:lpstr>Example 3: Calculating Expected Value—Slide 2</vt:lpstr>
      <vt:lpstr>Example 3: Calculating Expected Value—Slide 3</vt:lpstr>
      <vt:lpstr>Example 3: Calculating Expected Value—Slide 4</vt:lpstr>
      <vt:lpstr>Example 4: Calculating Expected Winnings—Slide 1</vt:lpstr>
      <vt:lpstr>Example 4: Calculating Expected Winnings—Slide 2</vt:lpstr>
      <vt:lpstr>Example 4: Calculating Expected Winnings—Slide 3</vt:lpstr>
      <vt:lpstr>Example 4: Calculating Expected Winnings—Slide 4</vt:lpstr>
      <vt:lpstr>Fun Fact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Viewing Life Mathematically, 2nd Edition</dc:title>
  <dc:creator>Hawkes Learning</dc:creator>
  <cp:lastModifiedBy>Allison Conger</cp:lastModifiedBy>
  <cp:revision>147</cp:revision>
  <dcterms:created xsi:type="dcterms:W3CDTF">2013-04-26T14:43:13Z</dcterms:created>
  <dcterms:modified xsi:type="dcterms:W3CDTF">2025-10-21T13:30:58Z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ies>
</file>