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83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viewProps" Target="viewProps.xml"/><Relationship Id="rId45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Chapter 10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Review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Fundamental Counting Principle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The </a:t>
            </a:r>
            <a:r>
              <a:rPr sz="2800" b="1" dirty="0"/>
              <a:t>Fundamental Counting Principle </a:t>
            </a:r>
            <a:r>
              <a:rPr sz="2800" dirty="0"/>
              <a:t>states that for an experiment with a sequence of </a:t>
            </a:r>
            <a:r>
              <a:rPr lang="en-US" sz="2800" i="1" dirty="0"/>
              <a:t>n</a:t>
            </a:r>
            <a:r>
              <a:rPr sz="2800" dirty="0"/>
              <a:t> stages where the first stage has </a:t>
            </a:r>
            <a:r>
              <a:rPr lang="en-US" sz="2800" i="1" dirty="0"/>
              <a:t>k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sz="2800" dirty="0"/>
              <a:t> outcomes, the second stage has </a:t>
            </a:r>
            <a:r>
              <a:rPr lang="en-US" sz="2800" i="1" dirty="0"/>
              <a:t>k</a:t>
            </a:r>
            <a:r>
              <a:rPr lang="en-US" sz="2800" dirty="0"/>
              <a:t>₂</a:t>
            </a:r>
            <a:r>
              <a:rPr sz="2800" dirty="0"/>
              <a:t> outcomes, the third stage has </a:t>
            </a:r>
            <a:r>
              <a:rPr lang="en-US" sz="2800" i="1" dirty="0"/>
              <a:t>k</a:t>
            </a:r>
            <a:r>
              <a:rPr lang="en-US" sz="2800" dirty="0"/>
              <a:t>₃</a:t>
            </a:r>
            <a:r>
              <a:rPr sz="2800" dirty="0"/>
              <a:t> outcomes, and so forth, the total number of possible outcomes for the experiment is calculated as follows.</a:t>
            </a:r>
            <a:endParaRPr lang="en-US" sz="2800" dirty="0"/>
          </a:p>
          <a:p>
            <a:pPr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4" name="Picture 3" descr="k subscript 1 times k subscript 2 times k subscript 3 and so on up to k subscript n">
            <a:extLst>
              <a:ext uri="{FF2B5EF4-FFF2-40B4-BE49-F238E27FC236}">
                <a16:creationId xmlns:a16="http://schemas.microsoft.com/office/drawing/2014/main" id="{12ED6502-B67A-AD3C-B967-CB38A5A666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4114800"/>
            <a:ext cx="3260571" cy="504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Replacement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When counting possible outcomes </a:t>
            </a:r>
            <a:r>
              <a:rPr sz="2800" b="1" dirty="0"/>
              <a:t>with replacement</a:t>
            </a:r>
            <a:r>
              <a:rPr sz="2800" dirty="0"/>
              <a:t>, objects are placed back into consideration for the following choice.</a:t>
            </a:r>
            <a:endParaRPr lang="en-US" sz="2800" dirty="0"/>
          </a:p>
          <a:p>
            <a:pPr algn="just"/>
            <a:endParaRPr sz="2800" dirty="0"/>
          </a:p>
          <a:p>
            <a:pPr algn="just"/>
            <a:r>
              <a:rPr sz="2800" dirty="0"/>
              <a:t>When counting possible outcomes </a:t>
            </a:r>
            <a:r>
              <a:rPr sz="2800" b="1" dirty="0"/>
              <a:t>without replacement</a:t>
            </a:r>
            <a:r>
              <a:rPr sz="2800" dirty="0"/>
              <a:t>, objects are not placed back into consideration for the following choice.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3200"/>
                </a:pPr>
                <a:r>
                  <a:rPr lang="en-US" dirty="0"/>
                  <a:t>Definition: </a:t>
                </a:r>
                <a14:m>
                  <m:oMath xmlns:m="http://schemas.openxmlformats.org/officeDocument/2006/math">
                    <m:r>
                      <a:rPr sz="3200">
                        <a:latin typeface="Cambria Math"/>
                      </a:rPr>
                      <m:t>𝑛</m:t>
                    </m:r>
                  </m:oMath>
                </a14:m>
                <a:r>
                  <a:rPr sz="2800" dirty="0"/>
                  <a:t> </a:t>
                </a:r>
                <a:r>
                  <a:rPr dirty="0"/>
                  <a:t>Factorial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In general, </a:t>
            </a:r>
            <a:r>
              <a:rPr lang="en-US" sz="2800" dirty="0"/>
              <a:t>				</a:t>
            </a:r>
          </a:p>
          <a:p>
            <a:pPr>
              <a:defRPr sz="2800"/>
            </a:pPr>
            <a:endParaRPr sz="2800" dirty="0"/>
          </a:p>
          <a:p>
            <a:pPr algn="ctr">
              <a:defRPr sz="2800"/>
            </a:pPr>
            <a:endParaRPr lang="en-US" dirty="0">
              <a:latin typeface="Cambria Math" panose="02040503050406030204" pitchFamily="18" charset="0"/>
            </a:endParaRPr>
          </a:p>
          <a:p>
            <a:pPr algn="ctr">
              <a:defRPr sz="2800"/>
            </a:pPr>
            <a:endParaRPr lang="en-US" sz="2800" dirty="0"/>
          </a:p>
          <a:p>
            <a:pPr algn="ctr"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read n factorial ">
            <a:extLst>
              <a:ext uri="{FF2B5EF4-FFF2-40B4-BE49-F238E27FC236}">
                <a16:creationId xmlns:a16="http://schemas.microsoft.com/office/drawing/2014/main" id="{E9F904DA-CF8F-7DEF-D16E-F496510AF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1104490"/>
            <a:ext cx="2962286" cy="504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E8C6A11-E858-BD25-300A-04355AC102E0}"/>
              </a:ext>
            </a:extLst>
          </p:cNvPr>
          <p:cNvSpPr txBox="1"/>
          <p:nvPr/>
        </p:nvSpPr>
        <p:spPr>
          <a:xfrm>
            <a:off x="5029200" y="1066800"/>
            <a:ext cx="36133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the product of all the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9BF20C-E218-A7E5-2175-749ECD46E122}"/>
              </a:ext>
            </a:extLst>
          </p:cNvPr>
          <p:cNvSpPr txBox="1"/>
          <p:nvPr/>
        </p:nvSpPr>
        <p:spPr>
          <a:xfrm>
            <a:off x="457200" y="1447800"/>
            <a:ext cx="807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positive integers less than or equal to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, where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 positive integer.</a:t>
            </a:r>
          </a:p>
        </p:txBody>
      </p:sp>
      <p:pic>
        <p:nvPicPr>
          <p:cNvPr id="4" name="Picture 3" descr="n factorial equals n times open parenthesis n minus 1 close parenthesis times open parenthesis n minus 2 close parenthesis times open parenthesis n minus 3 close parenthesis and so on until times 2 times 1">
            <a:extLst>
              <a:ext uri="{FF2B5EF4-FFF2-40B4-BE49-F238E27FC236}">
                <a16:creationId xmlns:a16="http://schemas.microsoft.com/office/drawing/2014/main" id="{2FADC2F4-730A-55F6-243D-FC9608F693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2803628"/>
            <a:ext cx="5100828" cy="50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D20ED0-8CF2-F9DF-1BFA-1D8536B1214F}"/>
              </a:ext>
            </a:extLst>
          </p:cNvPr>
          <p:cNvSpPr txBox="1"/>
          <p:nvPr/>
        </p:nvSpPr>
        <p:spPr>
          <a:xfrm>
            <a:off x="425824" y="3506383"/>
            <a:ext cx="236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The expression</a:t>
            </a:r>
          </a:p>
        </p:txBody>
      </p:sp>
      <p:pic>
        <p:nvPicPr>
          <p:cNvPr id="7" name="Picture 6" descr="0 factorial">
            <a:extLst>
              <a:ext uri="{FF2B5EF4-FFF2-40B4-BE49-F238E27FC236}">
                <a16:creationId xmlns:a16="http://schemas.microsoft.com/office/drawing/2014/main" id="{1E89EF1C-96D1-9672-4358-BAAB51BDC2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1825" y="3613520"/>
            <a:ext cx="313875" cy="324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8BEB69B-A405-C18F-02F7-A38BA7373281}"/>
              </a:ext>
            </a:extLst>
          </p:cNvPr>
          <p:cNvSpPr txBox="1"/>
          <p:nvPr/>
        </p:nvSpPr>
        <p:spPr>
          <a:xfrm>
            <a:off x="3016624" y="3506383"/>
            <a:ext cx="281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defined to be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en-IN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combination</a:t>
            </a:r>
            <a:r>
              <a:rPr sz="2800" dirty="0"/>
              <a:t> is a selection of objects from a group without regard to their arrangement; that is, their order </a:t>
            </a:r>
            <a:r>
              <a:rPr sz="2800" i="1" dirty="0"/>
              <a:t>is not </a:t>
            </a:r>
            <a:r>
              <a:rPr sz="2800" dirty="0"/>
              <a:t>important.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Permutations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permutation</a:t>
            </a:r>
            <a:r>
              <a:rPr sz="2800" dirty="0"/>
              <a:t> is a selection of objects from a group where the arrangement is specific; that is, their order </a:t>
            </a:r>
            <a:r>
              <a:rPr sz="2800" b="1" dirty="0"/>
              <a:t>is</a:t>
            </a:r>
            <a:r>
              <a:rPr sz="2800" dirty="0"/>
              <a:t> important.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The following formula is used to calculate the number of combinations.</a:t>
            </a:r>
          </a:p>
          <a:p>
            <a:pPr algn="ctr"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n choose r equals n factorial divided by r factorial times open parenthesis n minus r close parenthesis factorial">
            <a:extLst>
              <a:ext uri="{FF2B5EF4-FFF2-40B4-BE49-F238E27FC236}">
                <a16:creationId xmlns:a16="http://schemas.microsoft.com/office/drawing/2014/main" id="{37F47A55-7B50-C14E-6904-8A3E1D1363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2209800"/>
            <a:ext cx="2185768" cy="100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Permutations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IN" sz="2800" dirty="0"/>
              <a:t>The following formula is used to calculate the number of permutations.</a:t>
            </a:r>
          </a:p>
          <a:p>
            <a:pPr algn="ctr">
              <a:defRPr sz="2800"/>
            </a:pPr>
            <a:endParaRPr lang="ar-AE" sz="2800" dirty="0"/>
          </a:p>
        </p:txBody>
      </p:sp>
      <p:pic>
        <p:nvPicPr>
          <p:cNvPr id="6" name="Picture 5" descr="n permute r equals n factorial divided by open parenthesis n minus r close parenthesis factorial">
            <a:extLst>
              <a:ext uri="{FF2B5EF4-FFF2-40B4-BE49-F238E27FC236}">
                <a16:creationId xmlns:a16="http://schemas.microsoft.com/office/drawing/2014/main" id="{A77DBE66-E226-02CC-BA6E-46F6B4BEEB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2215265"/>
            <a:ext cx="1867453" cy="100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54BC03D-554C-4393-9F0F-8B95B08F75D1}"/>
              </a:ext>
            </a:extLst>
          </p:cNvPr>
          <p:cNvSpPr txBox="1"/>
          <p:nvPr/>
        </p:nvSpPr>
        <p:spPr>
          <a:xfrm>
            <a:off x="475128" y="3415553"/>
            <a:ext cx="805927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In both of these formulas,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objects are selected from a group of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distinct objects, so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both positive integers with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≤ </a:t>
            </a:r>
            <a:r>
              <a:rPr lang="en-US" sz="28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Permutations with Repeated Objects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number of distinguishable permutations of </a:t>
            </a:r>
            <a:r>
              <a:rPr lang="en-US" sz="2800" i="1" dirty="0"/>
              <a:t>n</a:t>
            </a:r>
            <a:r>
              <a:rPr sz="2800" dirty="0"/>
              <a:t> objects, of which </a:t>
            </a:r>
            <a:r>
              <a:rPr lang="en-US" sz="2800" i="1" dirty="0"/>
              <a:t>k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₁</a:t>
            </a:r>
            <a:r>
              <a:rPr sz="2800" dirty="0"/>
              <a:t> are all alike, </a:t>
            </a:r>
            <a:r>
              <a:rPr lang="en-US" sz="2800" i="1" dirty="0"/>
              <a:t>k</a:t>
            </a:r>
            <a:r>
              <a:rPr lang="en-US" sz="2800" dirty="0"/>
              <a:t>₂</a:t>
            </a:r>
            <a:r>
              <a:rPr sz="2800" dirty="0"/>
              <a:t> are all alike, and so forth, is given by the following formula.</a:t>
            </a:r>
          </a:p>
          <a:p>
            <a:pPr algn="ctr">
              <a:defRPr sz="2800"/>
            </a:pPr>
            <a:endParaRPr lang="en-US" sz="2800" dirty="0"/>
          </a:p>
          <a:p>
            <a:pPr algn="ctr"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4" name="Picture 3" descr="n factorial divided by open parenthesis k subscript 1 factorial multiplied by k subscript 2 factorial multiplied by k subscript 3 factorial and so on up to k subscript p factorial close parenthesis">
            <a:extLst>
              <a:ext uri="{FF2B5EF4-FFF2-40B4-BE49-F238E27FC236}">
                <a16:creationId xmlns:a16="http://schemas.microsoft.com/office/drawing/2014/main" id="{77F9B057-74FF-FC1E-FC53-0378C8DB72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971" y="2536705"/>
            <a:ext cx="3458058" cy="1038370"/>
          </a:xfrm>
          <a:prstGeom prst="rect">
            <a:avLst/>
          </a:prstGeom>
        </p:spPr>
      </p:pic>
      <p:pic>
        <p:nvPicPr>
          <p:cNvPr id="5" name="Picture 4" descr="k subscript 1 plus k subscript 2 plus dot dot dot plus k subscript p equals n">
            <a:extLst>
              <a:ext uri="{FF2B5EF4-FFF2-40B4-BE49-F238E27FC236}">
                <a16:creationId xmlns:a16="http://schemas.microsoft.com/office/drawing/2014/main" id="{34CB0849-D6B6-628B-2D53-19DADA2460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4085529"/>
            <a:ext cx="3610479" cy="46679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Complement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</a:t>
            </a:r>
            <a:r>
              <a:rPr sz="2800" b="1" dirty="0"/>
              <a:t>complement</a:t>
            </a:r>
            <a:r>
              <a:rPr sz="2800" dirty="0"/>
              <a:t> of event </a:t>
            </a:r>
            <a:r>
              <a:rPr lang="en-US" sz="2800" i="1" dirty="0"/>
              <a:t>E</a:t>
            </a:r>
            <a:r>
              <a:rPr sz="2800" dirty="0"/>
              <a:t>, denoted by </a:t>
            </a:r>
            <a:r>
              <a:rPr lang="en-US" sz="2800" dirty="0"/>
              <a:t>	</a:t>
            </a:r>
          </a:p>
          <a:p>
            <a:endParaRPr sz="2800" dirty="0"/>
          </a:p>
        </p:txBody>
      </p:sp>
      <p:pic>
        <p:nvPicPr>
          <p:cNvPr id="6" name="Picture 5" descr="E superscript c">
            <a:extLst>
              <a:ext uri="{FF2B5EF4-FFF2-40B4-BE49-F238E27FC236}">
                <a16:creationId xmlns:a16="http://schemas.microsoft.com/office/drawing/2014/main" id="{2A223984-54FF-5ED8-A057-E3267390C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086560"/>
            <a:ext cx="478636" cy="46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B67266-889F-BABD-52E5-EF5EED86C655}"/>
              </a:ext>
            </a:extLst>
          </p:cNvPr>
          <p:cNvSpPr txBox="1"/>
          <p:nvPr/>
        </p:nvSpPr>
        <p:spPr>
          <a:xfrm>
            <a:off x="6934200" y="1069628"/>
            <a:ext cx="1752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consists of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3D099-DA77-A7FF-21D1-659CF5D9F751}"/>
              </a:ext>
            </a:extLst>
          </p:cNvPr>
          <p:cNvSpPr txBox="1"/>
          <p:nvPr/>
        </p:nvSpPr>
        <p:spPr>
          <a:xfrm>
            <a:off x="466164" y="1524000"/>
            <a:ext cx="806823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all outcomes in the sample space that are not in event </a:t>
            </a:r>
            <a:r>
              <a:rPr lang="en-US" sz="2800" i="1" dirty="0">
                <a:solidFill>
                  <a:srgbClr val="000000"/>
                </a:solidFill>
              </a:rPr>
              <a:t>E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Odds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</a:t>
            </a:r>
            <a:r>
              <a:rPr sz="2800" b="1" dirty="0"/>
              <a:t>odds against </a:t>
            </a:r>
            <a:r>
              <a:rPr sz="2800" dirty="0"/>
              <a:t>an event </a:t>
            </a:r>
            <a:r>
              <a:rPr lang="en-US" sz="2800" i="1" dirty="0"/>
              <a:t>E</a:t>
            </a:r>
            <a:r>
              <a:rPr sz="2800" dirty="0"/>
              <a:t> are given as follows.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IN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IN" dirty="0"/>
          </a:p>
          <a:p>
            <a:endParaRPr sz="2800" dirty="0"/>
          </a:p>
        </p:txBody>
      </p:sp>
      <p:pic>
        <p:nvPicPr>
          <p:cNvPr id="6" name="Picture 5" descr="Probability of losing divided by probability of winning or a to b">
            <a:extLst>
              <a:ext uri="{FF2B5EF4-FFF2-40B4-BE49-F238E27FC236}">
                <a16:creationId xmlns:a16="http://schemas.microsoft.com/office/drawing/2014/main" id="{39B21E52-6518-10CB-20AD-7BECEF2741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676400"/>
            <a:ext cx="2628900" cy="952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A515999-2919-B751-EC9D-45B500F814EF}"/>
              </a:ext>
            </a:extLst>
          </p:cNvPr>
          <p:cNvSpPr txBox="1"/>
          <p:nvPr/>
        </p:nvSpPr>
        <p:spPr>
          <a:xfrm>
            <a:off x="474008" y="2704103"/>
            <a:ext cx="806039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odds in favor </a:t>
            </a:r>
            <a:r>
              <a:rPr lang="en-US" sz="2800" dirty="0">
                <a:solidFill>
                  <a:srgbClr val="000000"/>
                </a:solidFill>
              </a:rPr>
              <a:t>of an event </a:t>
            </a:r>
            <a:r>
              <a:rPr lang="en-US" sz="2800" i="1" dirty="0">
                <a:solidFill>
                  <a:srgbClr val="000000"/>
                </a:solidFill>
              </a:rPr>
              <a:t>E</a:t>
            </a:r>
            <a:r>
              <a:rPr lang="en-US" sz="2800" dirty="0">
                <a:solidFill>
                  <a:srgbClr val="000000"/>
                </a:solidFill>
              </a:rPr>
              <a:t> are given as follows.</a:t>
            </a:r>
          </a:p>
        </p:txBody>
      </p:sp>
      <p:pic>
        <p:nvPicPr>
          <p:cNvPr id="9" name="Picture 8" descr="Probability of winning divided by probability of losing or b to a">
            <a:extLst>
              <a:ext uri="{FF2B5EF4-FFF2-40B4-BE49-F238E27FC236}">
                <a16:creationId xmlns:a16="http://schemas.microsoft.com/office/drawing/2014/main" id="{CD5432DD-242D-E742-BC28-C149CC6338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320428"/>
            <a:ext cx="2628900" cy="9525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378EA02-0039-46BF-E335-D31A0E1BA470}"/>
              </a:ext>
            </a:extLst>
          </p:cNvPr>
          <p:cNvSpPr txBox="1"/>
          <p:nvPr/>
        </p:nvSpPr>
        <p:spPr>
          <a:xfrm>
            <a:off x="482972" y="4272928"/>
            <a:ext cx="806039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Here,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the number of unfavorable outcomes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is the number of favorable outcomes.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Probability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The </a:t>
            </a:r>
            <a:r>
              <a:rPr sz="2800" b="1" dirty="0"/>
              <a:t>probability</a:t>
            </a:r>
            <a:r>
              <a:rPr sz="2800" dirty="0"/>
              <a:t> of something occurring is a number between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 and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, inclusive, that represents how likely the event is to occur. If an event cannot occur its probability is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. If an event is certain to happen its probability is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Complement Rules of Probability</a:t>
            </a:r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dirty="0"/>
          </a:p>
        </p:txBody>
      </p:sp>
      <p:pic>
        <p:nvPicPr>
          <p:cNvPr id="6" name="Picture 5" descr="Probability of event E plus probability of event E complement equals 1">
            <a:extLst>
              <a:ext uri="{FF2B5EF4-FFF2-40B4-BE49-F238E27FC236}">
                <a16:creationId xmlns:a16="http://schemas.microsoft.com/office/drawing/2014/main" id="{EAD627D0-725E-FC86-2A40-AC24878DD2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67" y="1339341"/>
            <a:ext cx="3105932" cy="648000"/>
          </a:xfrm>
          <a:prstGeom prst="rect">
            <a:avLst/>
          </a:prstGeom>
        </p:spPr>
      </p:pic>
      <p:pic>
        <p:nvPicPr>
          <p:cNvPr id="9" name="Picture 8" descr="Probability of event E equals 1 minus probability of event E complement">
            <a:extLst>
              <a:ext uri="{FF2B5EF4-FFF2-40B4-BE49-F238E27FC236}">
                <a16:creationId xmlns:a16="http://schemas.microsoft.com/office/drawing/2014/main" id="{BC56AFA1-41A4-50BA-A037-E1BC4DF5AD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353" y="2092866"/>
            <a:ext cx="3094759" cy="648000"/>
          </a:xfrm>
          <a:prstGeom prst="rect">
            <a:avLst/>
          </a:prstGeom>
        </p:spPr>
      </p:pic>
      <p:pic>
        <p:nvPicPr>
          <p:cNvPr id="12" name="Picture 11" descr="Probability of event E complement equals 1 minus probability of event E">
            <a:extLst>
              <a:ext uri="{FF2B5EF4-FFF2-40B4-BE49-F238E27FC236}">
                <a16:creationId xmlns:a16="http://schemas.microsoft.com/office/drawing/2014/main" id="{37298C78-3BE1-F80C-A49B-3F9BD27991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891216"/>
            <a:ext cx="3094759" cy="64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Mutually Exclusive Events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Mutually exclusive events </a:t>
            </a:r>
            <a:r>
              <a:rPr sz="2800" dirty="0"/>
              <a:t>are events that have no outcomes in common.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Independent Events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Independent events </a:t>
            </a:r>
            <a:r>
              <a:rPr sz="2800" dirty="0"/>
              <a:t>are events where the result of one event does not influence the probability of the other event happening.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Dependent Events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Dependent events </a:t>
            </a:r>
            <a:r>
              <a:rPr sz="2800" dirty="0"/>
              <a:t>are events where the result of one event influences the probability of the other event happening.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Conditional Probability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b="1" dirty="0"/>
              <a:t>Conditional probability</a:t>
            </a:r>
            <a:r>
              <a:rPr sz="2800" dirty="0"/>
              <a:t>, denoted </a:t>
            </a:r>
            <a:r>
              <a:rPr lang="en-US" sz="2800" i="1" dirty="0"/>
              <a:t>P</a:t>
            </a:r>
            <a:r>
              <a:rPr lang="en-US" sz="2800" dirty="0"/>
              <a:t>(</a:t>
            </a:r>
            <a:r>
              <a:rPr lang="en-US" sz="2800" i="1" dirty="0"/>
              <a:t>B</a:t>
            </a:r>
            <a:r>
              <a:rPr lang="en-US" sz="2800" dirty="0"/>
              <a:t>, </a:t>
            </a:r>
            <a:r>
              <a:rPr lang="en-US" sz="2800" i="1" dirty="0"/>
              <a:t>A</a:t>
            </a:r>
            <a:r>
              <a:rPr lang="en-US" sz="2800" dirty="0"/>
              <a:t>)</a:t>
            </a:r>
            <a:r>
              <a:rPr sz="2800" dirty="0"/>
              <a:t> and read "the probability of </a:t>
            </a:r>
            <a:r>
              <a:rPr lang="en-US" sz="2800" i="1" dirty="0"/>
              <a:t>B</a:t>
            </a:r>
            <a:r>
              <a:rPr sz="2800" dirty="0"/>
              <a:t> given </a:t>
            </a:r>
            <a:r>
              <a:rPr lang="en-US" sz="2800" i="1" dirty="0"/>
              <a:t>A</a:t>
            </a:r>
            <a:r>
              <a:rPr sz="2800" dirty="0"/>
              <a:t>," is the probability of event </a:t>
            </a:r>
            <a:r>
              <a:rPr lang="en-US" sz="2800" i="1" dirty="0"/>
              <a:t>B</a:t>
            </a:r>
            <a:r>
              <a:rPr sz="2800" dirty="0"/>
              <a:t> occurring given that event </a:t>
            </a:r>
            <a:r>
              <a:rPr lang="en-US" sz="2800" i="1" dirty="0"/>
              <a:t>A</a:t>
            </a:r>
            <a:r>
              <a:rPr sz="2800" dirty="0"/>
              <a:t> occurs first.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Addition Rule of Probability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The </a:t>
            </a:r>
            <a:r>
              <a:rPr lang="en-US" sz="2800" b="1" dirty="0"/>
              <a:t>Addition Rule of Probability </a:t>
            </a:r>
            <a:r>
              <a:rPr lang="en-US" sz="2800" dirty="0"/>
              <a:t>states that the probability of event </a:t>
            </a:r>
            <a:r>
              <a:rPr lang="en-US" sz="2800" i="1" dirty="0"/>
              <a:t>A</a:t>
            </a:r>
            <a:r>
              <a:rPr lang="en-US" sz="2800" dirty="0"/>
              <a:t> happening </a:t>
            </a:r>
            <a:r>
              <a:rPr lang="en-US" sz="2800" i="1" dirty="0"/>
              <a:t>or</a:t>
            </a:r>
            <a:r>
              <a:rPr lang="en-US" sz="2800" dirty="0"/>
              <a:t> event </a:t>
            </a:r>
            <a:r>
              <a:rPr lang="en-US" sz="2800" i="1" dirty="0"/>
              <a:t>B</a:t>
            </a:r>
            <a:r>
              <a:rPr lang="en-US" sz="2800" dirty="0"/>
              <a:t> happening is given by the following formula.</a:t>
            </a:r>
          </a:p>
          <a:p>
            <a:pPr>
              <a:defRPr sz="2800"/>
            </a:pPr>
            <a:endParaRPr lang="en-US" sz="2800" dirty="0"/>
          </a:p>
          <a:p>
            <a:pPr algn="ctr"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Probability of A or B equals probability of A plus probability of B minus probability of A and B">
            <a:extLst>
              <a:ext uri="{FF2B5EF4-FFF2-40B4-BE49-F238E27FC236}">
                <a16:creationId xmlns:a16="http://schemas.microsoft.com/office/drawing/2014/main" id="{924E39C1-C162-6A03-D7B8-7B379153D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889000"/>
            <a:ext cx="5598366" cy="540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Addition Rule of Probability for Mutually Exclusive Events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</a:t>
            </a:r>
            <a:r>
              <a:rPr sz="2800" b="1" dirty="0"/>
              <a:t>Addition Rule of Probability for Mutually Exclusive Events</a:t>
            </a:r>
            <a:r>
              <a:rPr sz="2800" i="1" dirty="0"/>
              <a:t> </a:t>
            </a:r>
            <a:r>
              <a:rPr sz="2800" dirty="0"/>
              <a:t>states that the probability of event </a:t>
            </a:r>
            <a:r>
              <a:rPr lang="en-US" sz="2800" i="1" dirty="0"/>
              <a:t>A</a:t>
            </a:r>
            <a:r>
              <a:rPr sz="2800" dirty="0"/>
              <a:t> happening or event </a:t>
            </a:r>
            <a:r>
              <a:rPr lang="en-US" sz="2800" i="1" dirty="0"/>
              <a:t>B</a:t>
            </a:r>
            <a:r>
              <a:rPr sz="2800" dirty="0"/>
              <a:t> happening when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 have no outcomes in common is given by the following formula.</a:t>
            </a:r>
            <a:endParaRPr lang="en-US" sz="2800" dirty="0"/>
          </a:p>
          <a:p>
            <a:pPr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Probability of A or B equals probability of A plus probability of B">
            <a:extLst>
              <a:ext uri="{FF2B5EF4-FFF2-40B4-BE49-F238E27FC236}">
                <a16:creationId xmlns:a16="http://schemas.microsoft.com/office/drawing/2014/main" id="{6EF4CF7C-5EA2-67C1-B5CE-31483BFF8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269216"/>
            <a:ext cx="3614695" cy="540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Multiplication Rule of Probability for Independent Events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</a:t>
            </a:r>
            <a:r>
              <a:rPr sz="2800" b="1" dirty="0"/>
              <a:t>Multiplication Rule of Probability for Independent Events </a:t>
            </a:r>
            <a:r>
              <a:rPr sz="2800" dirty="0"/>
              <a:t>states that for two independent events,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, the probability of event </a:t>
            </a:r>
            <a:r>
              <a:rPr lang="en-US" sz="2800" i="1" dirty="0"/>
              <a:t>A</a:t>
            </a:r>
            <a:r>
              <a:rPr sz="2800" dirty="0"/>
              <a:t> happening </a:t>
            </a:r>
            <a:r>
              <a:rPr sz="2800" b="1" dirty="0"/>
              <a:t>and</a:t>
            </a:r>
            <a:r>
              <a:rPr sz="2800" dirty="0"/>
              <a:t> event </a:t>
            </a:r>
            <a:r>
              <a:rPr lang="en-US" sz="2800" i="1" dirty="0"/>
              <a:t>B</a:t>
            </a:r>
            <a:r>
              <a:rPr sz="2800" dirty="0"/>
              <a:t> happening is given by the following formula.</a:t>
            </a:r>
          </a:p>
          <a:p>
            <a:endParaRPr sz="2800" dirty="0"/>
          </a:p>
        </p:txBody>
      </p:sp>
      <p:pic>
        <p:nvPicPr>
          <p:cNvPr id="8" name="Picture 7" descr="Probability of A and B equals probability of A times probability of B">
            <a:extLst>
              <a:ext uri="{FF2B5EF4-FFF2-40B4-BE49-F238E27FC236}">
                <a16:creationId xmlns:a16="http://schemas.microsoft.com/office/drawing/2014/main" id="{75FD0F0D-6ED0-F4BB-6A80-79491EE33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3159000"/>
            <a:ext cx="3691836" cy="540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Multiplication Rule of Probability for Dependent Events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</a:t>
            </a:r>
            <a:r>
              <a:rPr sz="2800" b="1" dirty="0"/>
              <a:t>Multiplication Rule of Probability for Dependent Events </a:t>
            </a:r>
            <a:r>
              <a:rPr sz="2800" dirty="0"/>
              <a:t>states that if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 are dependent events, the probability of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 occurring is given by the following formula.</a:t>
            </a:r>
            <a:endParaRPr lang="en-US" sz="2800" dirty="0"/>
          </a:p>
          <a:p>
            <a:pPr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P of A and B equals P of A multiplied by P of B comma A ">
            <a:extLst>
              <a:ext uri="{FF2B5EF4-FFF2-40B4-BE49-F238E27FC236}">
                <a16:creationId xmlns:a16="http://schemas.microsoft.com/office/drawing/2014/main" id="{170E3E8B-A4CD-9B4F-42F5-25E9287401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3159000"/>
            <a:ext cx="4055510" cy="540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Bayes' Theorem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probability of event </a:t>
            </a:r>
            <a:r>
              <a:rPr lang="en-US" sz="2800" i="1" dirty="0"/>
              <a:t>A</a:t>
            </a:r>
            <a:r>
              <a:rPr sz="2800" dirty="0"/>
              <a:t> occurring given that event </a:t>
            </a:r>
            <a:r>
              <a:rPr lang="en-US" sz="2800" i="1" dirty="0"/>
              <a:t>B</a:t>
            </a:r>
            <a:r>
              <a:rPr sz="2800" dirty="0"/>
              <a:t> occurred is calculated as follows.</a:t>
            </a:r>
            <a:endParaRPr lang="en-US" sz="2800" dirty="0"/>
          </a:p>
          <a:p>
            <a:pPr>
              <a:defRPr sz="2800"/>
            </a:pPr>
            <a:endParaRPr sz="2800" dirty="0"/>
          </a:p>
          <a:p>
            <a:pPr algn="ctr">
              <a:defRPr sz="2800"/>
            </a:pPr>
            <a:endParaRPr lang="en-US" sz="2800" dirty="0"/>
          </a:p>
          <a:p>
            <a:pPr algn="ctr"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P of A given B equals P of B given A multiplied by P of A divided by P of B ">
            <a:extLst>
              <a:ext uri="{FF2B5EF4-FFF2-40B4-BE49-F238E27FC236}">
                <a16:creationId xmlns:a16="http://schemas.microsoft.com/office/drawing/2014/main" id="{B748CFB4-AA4C-EA43-2DA9-1FC273613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286000"/>
            <a:ext cx="3455640" cy="1044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37178E-70C3-335E-4B8B-AFF02C3B11C3}"/>
              </a:ext>
            </a:extLst>
          </p:cNvPr>
          <p:cNvSpPr txBox="1"/>
          <p:nvPr/>
        </p:nvSpPr>
        <p:spPr>
          <a:xfrm>
            <a:off x="457200" y="3539216"/>
            <a:ext cx="2590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>
                <a:solidFill>
                  <a:srgbClr val="000000"/>
                </a:solidFill>
              </a:rPr>
              <a:t>Here, </a:t>
            </a:r>
            <a:r>
              <a:rPr lang="en-IN" sz="2800" i="1" dirty="0">
                <a:solidFill>
                  <a:srgbClr val="000000"/>
                </a:solidFill>
              </a:rPr>
              <a:t>P</a:t>
            </a:r>
            <a:r>
              <a:rPr lang="en-IN" sz="2800" dirty="0">
                <a:solidFill>
                  <a:srgbClr val="000000"/>
                </a:solidFill>
              </a:rPr>
              <a:t>(</a:t>
            </a:r>
            <a:r>
              <a:rPr lang="en-IN" sz="2800" i="1" dirty="0">
                <a:solidFill>
                  <a:srgbClr val="000000"/>
                </a:solidFill>
              </a:rPr>
              <a:t>B</a:t>
            </a:r>
            <a:r>
              <a:rPr lang="en-IN" sz="2800" dirty="0">
                <a:solidFill>
                  <a:srgbClr val="000000"/>
                </a:solidFill>
              </a:rPr>
              <a:t>) ≠ 0.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Probability Experiment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probability experiment</a:t>
            </a:r>
            <a:r>
              <a:rPr sz="2800" dirty="0"/>
              <a:t>, or a </a:t>
            </a:r>
            <a:r>
              <a:rPr sz="2800" i="1" dirty="0"/>
              <a:t>trial</a:t>
            </a:r>
            <a:r>
              <a:rPr sz="2800" dirty="0"/>
              <a:t>, is any process with a result determined by chance.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Binomial Experiment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400" dirty="0"/>
                  <a:t>A </a:t>
                </a:r>
                <a:r>
                  <a:rPr sz="2400" b="1" dirty="0"/>
                  <a:t>binomial experiment </a:t>
                </a:r>
                <a:r>
                  <a:rPr sz="2400" dirty="0"/>
                  <a:t>is a probability experiment that satisfies the following assumptions:</a:t>
                </a:r>
              </a:p>
              <a:p>
                <a:pPr marL="538163" indent="-538163">
                  <a:defRPr sz="2800"/>
                </a:pPr>
                <a:r>
                  <a:rPr lang="en-US" sz="2400" dirty="0"/>
                  <a:t>1.</a:t>
                </a:r>
                <a:r>
                  <a:rPr sz="2400" dirty="0"/>
                  <a:t>​</a:t>
                </a:r>
                <a:r>
                  <a:rPr lang="en-US" sz="2400" dirty="0"/>
                  <a:t>	</a:t>
                </a:r>
                <a:r>
                  <a:rPr sz="2400" dirty="0"/>
                  <a:t>The experiment consists of a fixed number </a:t>
                </a:r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sz="2400" dirty="0"/>
                  <a:t> of identical trials.</a:t>
                </a:r>
              </a:p>
              <a:p>
                <a:pPr marL="538163" indent="-538163">
                  <a:defRPr sz="2800"/>
                </a:pPr>
                <a:r>
                  <a:rPr lang="en-US" sz="2400" dirty="0"/>
                  <a:t>2.	</a:t>
                </a:r>
                <a:r>
                  <a:rPr sz="2400" dirty="0"/>
                  <a:t>​Each trial is independent of the others.</a:t>
                </a:r>
              </a:p>
              <a:p>
                <a:pPr marL="538163" indent="-538163">
                  <a:defRPr sz="2800"/>
                </a:pPr>
                <a:r>
                  <a:rPr lang="en-US" sz="2400" dirty="0"/>
                  <a:t>3.</a:t>
                </a:r>
                <a:r>
                  <a:rPr sz="2400" dirty="0"/>
                  <a:t>​</a:t>
                </a:r>
                <a:r>
                  <a:rPr lang="en-US" sz="2400" dirty="0"/>
                  <a:t>	</a:t>
                </a:r>
                <a:r>
                  <a:rPr sz="2400" dirty="0"/>
                  <a:t>For each trial, there are only two possible outcomes. For counting purposes, one outcome is labeled a </a:t>
                </a:r>
                <a:r>
                  <a:rPr sz="2400" i="1" dirty="0"/>
                  <a:t>success</a:t>
                </a:r>
                <a:r>
                  <a:rPr sz="2400" dirty="0"/>
                  <a:t> and the other a </a:t>
                </a:r>
                <a:r>
                  <a:rPr lang="en-IN" sz="2400" i="1" dirty="0"/>
                  <a:t>failure</a:t>
                </a:r>
                <a:r>
                  <a:rPr sz="2400" dirty="0"/>
                  <a:t>.</a:t>
                </a:r>
              </a:p>
              <a:p>
                <a:pPr marL="538163" indent="-538163">
                  <a:defRPr sz="2800"/>
                </a:pPr>
                <a:r>
                  <a:rPr lang="en-US" sz="2400" dirty="0"/>
                  <a:t>4.</a:t>
                </a:r>
                <a:r>
                  <a:rPr sz="2400" dirty="0"/>
                  <a:t>​</a:t>
                </a:r>
                <a:r>
                  <a:rPr lang="en-US" sz="2400" dirty="0"/>
                  <a:t>	</a:t>
                </a:r>
                <a:r>
                  <a:rPr sz="2400" dirty="0"/>
                  <a:t>For every trial, the probability </a:t>
                </a:r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sz="2400" dirty="0"/>
                  <a:t> of getting a success remains the same.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959" t="-740" r="-95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Binomial Probability Formula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probability of obtaining </a:t>
            </a:r>
            <a:r>
              <a:rPr lang="en-US" sz="2800" i="1" dirty="0"/>
              <a:t>x</a:t>
            </a:r>
            <a:r>
              <a:rPr sz="2800" dirty="0"/>
              <a:t> successes in </a:t>
            </a:r>
            <a:r>
              <a:rPr lang="en-US" sz="2800" i="1" dirty="0"/>
              <a:t>n</a:t>
            </a:r>
            <a:r>
              <a:rPr sz="2800" dirty="0"/>
              <a:t> independent trials of a binomial probability experiment is given by</a:t>
            </a:r>
          </a:p>
          <a:p>
            <a:pPr algn="ctr"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P of x equals n choose x multiplied by p to the power of x multiplied by open parenthesis 1 minus p close parenthesis to the power of open parenthesis n minus x close parenthesis&#10;&#10;">
            <a:extLst>
              <a:ext uri="{FF2B5EF4-FFF2-40B4-BE49-F238E27FC236}">
                <a16:creationId xmlns:a16="http://schemas.microsoft.com/office/drawing/2014/main" id="{EBBB6D01-E5D7-7B42-1B69-27853C0DC3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2732143"/>
            <a:ext cx="3921517" cy="64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3FF1822-2941-B338-CA7D-4A6F9A9FAD86}"/>
              </a:ext>
            </a:extLst>
          </p:cNvPr>
          <p:cNvSpPr txBox="1"/>
          <p:nvPr/>
        </p:nvSpPr>
        <p:spPr>
          <a:xfrm>
            <a:off x="493058" y="3730538"/>
            <a:ext cx="79651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is the number of successes,</a:t>
            </a:r>
          </a:p>
          <a:p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the number of trials, and</a:t>
            </a:r>
          </a:p>
          <a:p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is the probability of getting a success on any trial.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Random Variable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A </a:t>
            </a:r>
            <a:r>
              <a:rPr b="1" dirty="0"/>
              <a:t>random variable </a:t>
            </a:r>
            <a:r>
              <a:rPr dirty="0"/>
              <a:t>is a variable whose numeric value is determined by the outcome of a probability experiment.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Expected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lang="en-US" sz="2400" dirty="0"/>
              <a:t>The </a:t>
            </a:r>
            <a:r>
              <a:rPr lang="en-US" sz="2400" b="1" i="1" dirty="0"/>
              <a:t>expected value E</a:t>
            </a:r>
            <a:r>
              <a:rPr lang="en-US" sz="2400" b="1" dirty="0"/>
              <a:t> </a:t>
            </a:r>
            <a:r>
              <a:rPr lang="en-US" sz="2400" dirty="0"/>
              <a:t>of a random variable </a:t>
            </a:r>
            <a:r>
              <a:rPr lang="en-US" sz="2400" i="1" dirty="0"/>
              <a:t>W</a:t>
            </a:r>
            <a:r>
              <a:rPr lang="en-US" sz="2400" dirty="0"/>
              <a:t> is calculated by multiplying each possible outcome by the probability of it occurring and then adding these products together.</a:t>
            </a:r>
          </a:p>
          <a:p>
            <a:pPr algn="just">
              <a:defRPr sz="2800"/>
            </a:pPr>
            <a:endParaRPr lang="en-US" sz="2400" dirty="0"/>
          </a:p>
          <a:p>
            <a:pPr algn="just">
              <a:defRPr sz="2800"/>
            </a:pPr>
            <a:endParaRPr lang="en-US" sz="2400" dirty="0"/>
          </a:p>
          <a:p>
            <a:pPr algn="just">
              <a:defRPr sz="2800"/>
            </a:pPr>
            <a:endParaRPr sz="2400" dirty="0"/>
          </a:p>
          <a:p>
            <a:pPr algn="just">
              <a:defRPr sz="2800"/>
            </a:pPr>
            <a:r>
              <a:rPr lang="en-US" sz="2400" dirty="0"/>
              <a:t>			 </a:t>
            </a:r>
          </a:p>
          <a:p>
            <a:pPr algn="just">
              <a:defRPr sz="2800"/>
            </a:pPr>
            <a:endParaRPr sz="2800" dirty="0"/>
          </a:p>
        </p:txBody>
      </p:sp>
      <p:pic>
        <p:nvPicPr>
          <p:cNvPr id="4" name="Picture 3" descr="Capital E of open parenthesis capital W close parenthesis equals w subscript 1 multiplied by capital P of open parenthesis w subscript 1 close parenthesis plus w subscript 2 multiplied by capital P of open parenthesis w subscript 2 close parenthesis plus so on plus w subscript n multiplied by capital P of open parenthesis w subscript n close parenthesis.">
            <a:extLst>
              <a:ext uri="{FF2B5EF4-FFF2-40B4-BE49-F238E27FC236}">
                <a16:creationId xmlns:a16="http://schemas.microsoft.com/office/drawing/2014/main" id="{DBD259CC-C632-1992-F97B-808C3BAEBB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285" y="2573457"/>
            <a:ext cx="6125430" cy="50489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1A39FBD-FA02-5637-1E70-5126A70347B9}"/>
              </a:ext>
            </a:extLst>
          </p:cNvPr>
          <p:cNvSpPr txBox="1"/>
          <p:nvPr/>
        </p:nvSpPr>
        <p:spPr>
          <a:xfrm>
            <a:off x="484094" y="3586975"/>
            <a:ext cx="91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dirty="0">
                <a:solidFill>
                  <a:srgbClr val="000000"/>
                </a:solidFill>
              </a:rPr>
              <a:t>Here,</a:t>
            </a:r>
          </a:p>
        </p:txBody>
      </p:sp>
      <p:pic>
        <p:nvPicPr>
          <p:cNvPr id="5" name="Picture 4" descr="W subscript 1, W subscript 2, W subscript 3, and so on up to W subscript n.">
            <a:extLst>
              <a:ext uri="{FF2B5EF4-FFF2-40B4-BE49-F238E27FC236}">
                <a16:creationId xmlns:a16="http://schemas.microsoft.com/office/drawing/2014/main" id="{F0AD89E6-1FF6-36E7-692B-4E66FEE405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660" y="3714478"/>
            <a:ext cx="2210108" cy="29531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E97B766-D6AE-9AE7-6D87-E1D9D0C0E151}"/>
              </a:ext>
            </a:extLst>
          </p:cNvPr>
          <p:cNvSpPr txBox="1"/>
          <p:nvPr/>
        </p:nvSpPr>
        <p:spPr>
          <a:xfrm>
            <a:off x="3492874" y="358697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are possible outcomes of random</a:t>
            </a:r>
            <a:endParaRPr lang="en-IN" sz="2400" dirty="0">
              <a:solidFill>
                <a:srgbClr val="00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7343398-8552-8AAC-0BDE-C9879E4EC376}"/>
              </a:ext>
            </a:extLst>
          </p:cNvPr>
          <p:cNvSpPr txBox="1"/>
          <p:nvPr/>
        </p:nvSpPr>
        <p:spPr>
          <a:xfrm>
            <a:off x="457200" y="3967120"/>
            <a:ext cx="685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variable </a:t>
            </a:r>
            <a:r>
              <a:rPr lang="en-US" sz="2400" i="1" dirty="0">
                <a:solidFill>
                  <a:srgbClr val="000000"/>
                </a:solidFill>
              </a:rPr>
              <a:t>W</a:t>
            </a:r>
            <a:r>
              <a:rPr lang="en-US" sz="2400" dirty="0">
                <a:solidFill>
                  <a:srgbClr val="000000"/>
                </a:solidFill>
              </a:rPr>
              <a:t> with respective probabilities of occurring</a:t>
            </a:r>
            <a:endParaRPr lang="en-IN" sz="2400" dirty="0">
              <a:solidFill>
                <a:srgbClr val="000000"/>
              </a:solidFill>
            </a:endParaRPr>
          </a:p>
        </p:txBody>
      </p:sp>
      <p:pic>
        <p:nvPicPr>
          <p:cNvPr id="7" name="Picture 6" descr="Capital P of w subscript 1, capital P of w subscript 2, capital P of w subscript 3, and so on, capital P of w subscript n.">
            <a:extLst>
              <a:ext uri="{FF2B5EF4-FFF2-40B4-BE49-F238E27FC236}">
                <a16:creationId xmlns:a16="http://schemas.microsoft.com/office/drawing/2014/main" id="{3EDB00F8-933E-18CF-C6A3-82FA513037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4408048"/>
            <a:ext cx="3829584" cy="40963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Outcome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Each individual result that is possible for a probability experiment is an </a:t>
            </a:r>
            <a:r>
              <a:rPr sz="2800" b="1" dirty="0"/>
              <a:t>outcome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Sample Space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The </a:t>
            </a:r>
            <a:r>
              <a:rPr sz="2800" b="1" dirty="0"/>
              <a:t>sample space </a:t>
            </a:r>
            <a:r>
              <a:rPr sz="2800" dirty="0"/>
              <a:t>is the set of all possible outcomes for a given probability experiment.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Tree Diagram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tree diagram </a:t>
            </a:r>
            <a:r>
              <a:rPr sz="2800" dirty="0"/>
              <a:t>uses branches to indicate all possible outcomes at each stage for an experiment. Each path of branches in a tree diagram indicates a single possible outcome for the experiment.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Event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An </a:t>
            </a:r>
            <a:r>
              <a:rPr sz="2800" b="1" dirty="0"/>
              <a:t>event</a:t>
            </a:r>
            <a:r>
              <a:rPr sz="2800" dirty="0"/>
              <a:t> </a:t>
            </a:r>
            <a:r>
              <a:rPr lang="en-US" sz="2800" i="1" dirty="0"/>
              <a:t>E</a:t>
            </a:r>
            <a:r>
              <a:rPr sz="2800" dirty="0"/>
              <a:t> is a group, or subset, of outcomes in the sample space.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Experimental Probability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In </a:t>
            </a:r>
            <a:r>
              <a:rPr sz="2800" b="1" dirty="0"/>
              <a:t>experimental probability</a:t>
            </a:r>
            <a:r>
              <a:rPr sz="2800" dirty="0"/>
              <a:t>, if </a:t>
            </a:r>
            <a:r>
              <a:rPr lang="en-US" sz="2800" i="1" dirty="0"/>
              <a:t>E</a:t>
            </a:r>
            <a:r>
              <a:rPr sz="2800" dirty="0"/>
              <a:t> is an event, then </a:t>
            </a:r>
            <a:r>
              <a:rPr lang="en-US" sz="2800" i="1" dirty="0"/>
              <a:t>P</a:t>
            </a:r>
            <a:r>
              <a:rPr lang="en-US" sz="2800" dirty="0"/>
              <a:t>(</a:t>
            </a:r>
            <a:r>
              <a:rPr lang="en-US" sz="2800" i="1" dirty="0"/>
              <a:t>E</a:t>
            </a:r>
            <a:r>
              <a:rPr lang="en-US" sz="2800" dirty="0"/>
              <a:t>)</a:t>
            </a:r>
            <a:r>
              <a:rPr sz="2800" dirty="0"/>
              <a:t>, which is read "the probability that </a:t>
            </a:r>
            <a:r>
              <a:rPr lang="en-US" sz="2800" i="1" dirty="0"/>
              <a:t>E</a:t>
            </a:r>
            <a:r>
              <a:rPr sz="2800" dirty="0"/>
              <a:t> occurs," is given by</a:t>
            </a:r>
          </a:p>
          <a:p>
            <a:pPr algn="ctr">
              <a:defRPr sz="2800"/>
            </a:pPr>
            <a:endParaRPr lang="en-US" sz="2800" dirty="0"/>
          </a:p>
          <a:p>
            <a:pPr algn="ctr"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Probability of event E equals f divided by n">
            <a:extLst>
              <a:ext uri="{FF2B5EF4-FFF2-40B4-BE49-F238E27FC236}">
                <a16:creationId xmlns:a16="http://schemas.microsoft.com/office/drawing/2014/main" id="{C5D6809E-4232-880F-B83F-7C0B34557C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2133600"/>
            <a:ext cx="1327610" cy="864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1348D10-C1E7-F903-6F07-27FF9FB0AA28}"/>
              </a:ext>
            </a:extLst>
          </p:cNvPr>
          <p:cNvSpPr txBox="1"/>
          <p:nvPr/>
        </p:nvSpPr>
        <p:spPr>
          <a:xfrm>
            <a:off x="457200" y="3200400"/>
            <a:ext cx="80772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f</a:t>
            </a:r>
            <a:r>
              <a:rPr lang="en-US" sz="2800" dirty="0">
                <a:solidFill>
                  <a:srgbClr val="000000"/>
                </a:solidFill>
              </a:rPr>
              <a:t> is the number of times the event occurs (the </a:t>
            </a:r>
            <a:r>
              <a:rPr lang="en-US" sz="2800" i="1" dirty="0">
                <a:solidFill>
                  <a:srgbClr val="000000"/>
                </a:solidFill>
              </a:rPr>
              <a:t>frequency</a:t>
            </a:r>
            <a:r>
              <a:rPr lang="en-US" sz="2800" dirty="0">
                <a:solidFill>
                  <a:srgbClr val="000000"/>
                </a:solidFill>
              </a:rPr>
              <a:t> of the event)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the total number of times the experiment is performed. The value of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E</a:t>
            </a:r>
            <a:r>
              <a:rPr lang="en-US" sz="2800" dirty="0">
                <a:solidFill>
                  <a:srgbClr val="000000"/>
                </a:solidFill>
              </a:rPr>
              <a:t>) will always be a real number between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 inclusive.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Classical Probability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just">
              <a:defRPr sz="2800"/>
            </a:pPr>
            <a:r>
              <a:rPr sz="2800" dirty="0"/>
              <a:t>In </a:t>
            </a:r>
            <a:r>
              <a:rPr sz="2800" b="1" dirty="0"/>
              <a:t>classical probability</a:t>
            </a:r>
            <a:r>
              <a:rPr sz="2800" dirty="0"/>
              <a:t>, if all outcomes are equally likely to occur, then</a:t>
            </a:r>
            <a:r>
              <a:rPr lang="en-US" sz="2800" dirty="0"/>
              <a:t> </a:t>
            </a:r>
            <a:r>
              <a:rPr lang="en-US" sz="2800" i="1" dirty="0"/>
              <a:t>P</a:t>
            </a:r>
            <a:r>
              <a:rPr lang="en-US" sz="2800" dirty="0"/>
              <a:t>(</a:t>
            </a:r>
            <a:r>
              <a:rPr lang="en-US" sz="2800" i="1" dirty="0"/>
              <a:t>E</a:t>
            </a:r>
            <a:r>
              <a:rPr lang="en-US" sz="2800" dirty="0"/>
              <a:t>)</a:t>
            </a:r>
            <a:r>
              <a:rPr sz="2800" dirty="0"/>
              <a:t>, which is read "the probability that </a:t>
            </a:r>
            <a:r>
              <a:rPr lang="en-US" sz="2800" i="1" dirty="0"/>
              <a:t>E</a:t>
            </a:r>
            <a:r>
              <a:rPr sz="2800" dirty="0"/>
              <a:t> occurs," is given by</a:t>
            </a:r>
          </a:p>
          <a:p>
            <a:pPr algn="ctr">
              <a:defRPr sz="2800"/>
            </a:pPr>
            <a:endParaRPr lang="en-US" sz="2800" dirty="0"/>
          </a:p>
          <a:p>
            <a:pPr algn="ctr">
              <a:defRPr sz="2800"/>
            </a:pPr>
            <a:endParaRPr lang="en-US" sz="2800" dirty="0"/>
          </a:p>
          <a:p>
            <a:pPr algn="ctr">
              <a:defRPr sz="2800"/>
            </a:pPr>
            <a:endParaRPr sz="2800" dirty="0"/>
          </a:p>
          <a:p>
            <a:endParaRPr sz="2800" dirty="0"/>
          </a:p>
        </p:txBody>
      </p:sp>
      <p:pic>
        <p:nvPicPr>
          <p:cNvPr id="6" name="Picture 5" descr="Probability of event E equals n open parenthesis E close parenthesis divided by n open parenthesis S close parenthesis">
            <a:extLst>
              <a:ext uri="{FF2B5EF4-FFF2-40B4-BE49-F238E27FC236}">
                <a16:creationId xmlns:a16="http://schemas.microsoft.com/office/drawing/2014/main" id="{F0851E3F-4C65-723F-687B-48E8BACF2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2667000"/>
            <a:ext cx="1857600" cy="1080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C48D4F6-AEA7-170B-C59D-70D528885D7D}"/>
              </a:ext>
            </a:extLst>
          </p:cNvPr>
          <p:cNvSpPr txBox="1"/>
          <p:nvPr/>
        </p:nvSpPr>
        <p:spPr>
          <a:xfrm>
            <a:off x="457200" y="3747000"/>
            <a:ext cx="81534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E</a:t>
            </a:r>
            <a:r>
              <a:rPr lang="en-US" sz="2800" dirty="0">
                <a:solidFill>
                  <a:srgbClr val="000000"/>
                </a:solidFill>
              </a:rPr>
              <a:t>)is the number of outcomes in the event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S</a:t>
            </a:r>
            <a:r>
              <a:rPr lang="en-US" sz="2800" dirty="0">
                <a:solidFill>
                  <a:srgbClr val="000000"/>
                </a:solidFill>
              </a:rPr>
              <a:t>) is the number of outcomes in the sample space. The value of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E</a:t>
            </a:r>
            <a:r>
              <a:rPr lang="en-US" sz="2800" dirty="0">
                <a:solidFill>
                  <a:srgbClr val="000000"/>
                </a:solidFill>
              </a:rPr>
              <a:t>) will always be a real number between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 inclusive.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7433342-3FC3-4CB9-869E-8D79E11A5D48}"/>
</file>

<file path=customXml/itemProps2.xml><?xml version="1.0" encoding="utf-8"?>
<ds:datastoreItem xmlns:ds="http://schemas.openxmlformats.org/officeDocument/2006/customXml" ds:itemID="{33AACEAA-AC3F-4F6B-9F60-3DAAB7F8A97D}"/>
</file>

<file path=customXml/itemProps3.xml><?xml version="1.0" encoding="utf-8"?>
<ds:datastoreItem xmlns:ds="http://schemas.openxmlformats.org/officeDocument/2006/customXml" ds:itemID="{704601EA-C5CD-43ED-AD25-C220A233EA44}"/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1231</Words>
  <Application>Microsoft Office PowerPoint</Application>
  <PresentationFormat>On-screen Show (4:3)</PresentationFormat>
  <Paragraphs>107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Courier New</vt:lpstr>
      <vt:lpstr>Arial</vt:lpstr>
      <vt:lpstr>Calibri</vt:lpstr>
      <vt:lpstr>Cambria Math</vt:lpstr>
      <vt:lpstr>Office Theme</vt:lpstr>
      <vt:lpstr>Chapter 10</vt:lpstr>
      <vt:lpstr>Definition: Probability</vt:lpstr>
      <vt:lpstr>Definition: Probability Experiment</vt:lpstr>
      <vt:lpstr>Definition: Outcome</vt:lpstr>
      <vt:lpstr>Definition: Sample Space</vt:lpstr>
      <vt:lpstr>Definition: Tree Diagram</vt:lpstr>
      <vt:lpstr>Definition: Event</vt:lpstr>
      <vt:lpstr>Formula: Experimental Probability</vt:lpstr>
      <vt:lpstr>Formula: Classical Probability</vt:lpstr>
      <vt:lpstr>Definition: Fundamental Counting Principle</vt:lpstr>
      <vt:lpstr>Definition: Replacement</vt:lpstr>
      <vt:lpstr>Definition: n Factorial</vt:lpstr>
      <vt:lpstr>Definition: Combinations</vt:lpstr>
      <vt:lpstr>Definition: Permutations</vt:lpstr>
      <vt:lpstr>Formula: Combinations</vt:lpstr>
      <vt:lpstr>Formula: Permutations</vt:lpstr>
      <vt:lpstr>Formula: Permutations with Repeated Objects</vt:lpstr>
      <vt:lpstr>Definition: Complement</vt:lpstr>
      <vt:lpstr>Definition: Odds</vt:lpstr>
      <vt:lpstr>Properties: Complement Rules of Probability</vt:lpstr>
      <vt:lpstr>Definition: Mutually Exclusive Events</vt:lpstr>
      <vt:lpstr>Definition: Independent Events</vt:lpstr>
      <vt:lpstr>Definition: Dependent Events</vt:lpstr>
      <vt:lpstr>Definition: Conditional Probability</vt:lpstr>
      <vt:lpstr>Formula: Addition Rule of Probability</vt:lpstr>
      <vt:lpstr>Formula: Addition Rule of Probability for Mutually Exclusive Events</vt:lpstr>
      <vt:lpstr>Formula: Multiplication Rule of Probability for Independent Events</vt:lpstr>
      <vt:lpstr>Formula: Multiplication Rule of Probability for Dependent Events</vt:lpstr>
      <vt:lpstr>Theorem: Bayes' Theorem</vt:lpstr>
      <vt:lpstr>Definition: Binomial Experiment</vt:lpstr>
      <vt:lpstr>Formula: Binomial Probability Formula</vt:lpstr>
      <vt:lpstr>Definition: Random Variable</vt:lpstr>
      <vt:lpstr>Formula: Expected Value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Mathematically, 2nd Edition</dc:title>
  <dc:creator>Hawkes Learning</dc:creator>
  <cp:lastModifiedBy>Allison Conger</cp:lastModifiedBy>
  <cp:revision>134</cp:revision>
  <dcterms:created xsi:type="dcterms:W3CDTF">2013-04-26T14:43:13Z</dcterms:created>
  <dcterms:modified xsi:type="dcterms:W3CDTF">2025-10-21T13:14:17Z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