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9"/>
  </p:notesMasterIdLst>
  <p:handoutMasterIdLst>
    <p:handoutMasterId r:id="rId50"/>
  </p:handoutMasterIdLst>
  <p:sldIdLst>
    <p:sldId id="256" r:id="rId2"/>
    <p:sldId id="257" r:id="rId3"/>
    <p:sldId id="258" r:id="rId4"/>
    <p:sldId id="259" r:id="rId5"/>
    <p:sldId id="260" r:id="rId6"/>
    <p:sldId id="326" r:id="rId7"/>
    <p:sldId id="264" r:id="rId8"/>
    <p:sldId id="268" r:id="rId9"/>
    <p:sldId id="265" r:id="rId10"/>
    <p:sldId id="267" r:id="rId11"/>
    <p:sldId id="269" r:id="rId12"/>
    <p:sldId id="335" r:id="rId13"/>
    <p:sldId id="271" r:id="rId14"/>
    <p:sldId id="273" r:id="rId15"/>
    <p:sldId id="276" r:id="rId16"/>
    <p:sldId id="334" r:id="rId17"/>
    <p:sldId id="278" r:id="rId18"/>
    <p:sldId id="279" r:id="rId19"/>
    <p:sldId id="328" r:id="rId20"/>
    <p:sldId id="281" r:id="rId21"/>
    <p:sldId id="329" r:id="rId22"/>
    <p:sldId id="282" r:id="rId23"/>
    <p:sldId id="284" r:id="rId24"/>
    <p:sldId id="286" r:id="rId25"/>
    <p:sldId id="289" r:id="rId26"/>
    <p:sldId id="290" r:id="rId27"/>
    <p:sldId id="291" r:id="rId28"/>
    <p:sldId id="292" r:id="rId29"/>
    <p:sldId id="295" r:id="rId30"/>
    <p:sldId id="296" r:id="rId31"/>
    <p:sldId id="299" r:id="rId32"/>
    <p:sldId id="300" r:id="rId33"/>
    <p:sldId id="301" r:id="rId34"/>
    <p:sldId id="302" r:id="rId35"/>
    <p:sldId id="304" r:id="rId36"/>
    <p:sldId id="307" r:id="rId37"/>
    <p:sldId id="310" r:id="rId38"/>
    <p:sldId id="311" r:id="rId39"/>
    <p:sldId id="314" r:id="rId40"/>
    <p:sldId id="316" r:id="rId41"/>
    <p:sldId id="318" r:id="rId42"/>
    <p:sldId id="319" r:id="rId43"/>
    <p:sldId id="320" r:id="rId44"/>
    <p:sldId id="331" r:id="rId45"/>
    <p:sldId id="333" r:id="rId46"/>
    <p:sldId id="332" r:id="rId47"/>
    <p:sldId id="324" r:id="rId48"/>
  </p:sldIdLst>
  <p:sldSz cx="9144000" cy="6858000" type="screen4x3"/>
  <p:notesSz cx="6858000" cy="9144000"/>
  <p:embeddedFontLst>
    <p:embeddedFont>
      <p:font typeface="Cambria Math" panose="02040503050406030204" pitchFamily="18" charset="0"/>
      <p:regular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0000FF"/>
    <a:srgbClr val="000000"/>
    <a:srgbClr val="2D7D9F"/>
    <a:srgbClr val="000099"/>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94673" autoAdjust="0"/>
  </p:normalViewPr>
  <p:slideViewPr>
    <p:cSldViewPr>
      <p:cViewPr varScale="1">
        <p:scale>
          <a:sx n="101" d="100"/>
          <a:sy n="101" d="100"/>
        </p:scale>
        <p:origin x="1050"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openxmlformats.org/officeDocument/2006/relationships/customXml" Target="../customXml/item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customXml" Target="../customXml/item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9/15/2025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9/15/2025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Displaying Data</a:t>
            </a:r>
          </a:p>
        </p:txBody>
      </p:sp>
      <p:sp>
        <p:nvSpPr>
          <p:cNvPr id="3" name="Title 2"/>
          <p:cNvSpPr>
            <a:spLocks noGrp="1"/>
          </p:cNvSpPr>
          <p:nvPr>
            <p:ph type="title"/>
          </p:nvPr>
        </p:nvSpPr>
        <p:spPr/>
        <p:txBody>
          <a:bodyPr/>
          <a:lstStyle/>
          <a:p>
            <a:r>
              <a:t>Section 11.2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Procedure: </a:t>
            </a:r>
            <a:r>
              <a:rPr dirty="0"/>
              <a:t>Constructing a Frequency Distribution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sp>
        <p:nvSpPr>
          <p:cNvPr id="3" name="Text Placeholder 2"/>
          <p:cNvSpPr>
            <a:spLocks noGrp="1"/>
          </p:cNvSpPr>
          <p:nvPr>
            <p:ph type="body" sz="quarter" idx="10"/>
          </p:nvPr>
        </p:nvSpPr>
        <p:spPr>
          <a:xfrm>
            <a:off x="457200" y="1082078"/>
            <a:ext cx="8229600" cy="4861522"/>
          </a:xfrm>
        </p:spPr>
        <p:txBody>
          <a:bodyPr>
            <a:normAutofit/>
          </a:bodyPr>
          <a:lstStyle/>
          <a:p>
            <a:pPr marL="542925" indent="-542925" algn="just">
              <a:defRPr sz="2800"/>
            </a:pPr>
            <a:r>
              <a:rPr lang="en-US" sz="2200" dirty="0"/>
              <a:t>3.	</a:t>
            </a:r>
            <a:r>
              <a:rPr sz="2200" dirty="0"/>
              <a:t>​</a:t>
            </a:r>
            <a:r>
              <a:rPr sz="2200" b="1" dirty="0"/>
              <a:t>Find the class limits</a:t>
            </a:r>
            <a:r>
              <a:rPr sz="2200" dirty="0"/>
              <a:t>. Begin by determining the lower class limit of the first class. You should choose the first lower limit so that reasonable classes will be produced. Using the minimum data value is a good place to start.</a:t>
            </a:r>
            <a:endParaRPr lang="en-US" sz="2200" dirty="0"/>
          </a:p>
          <a:p>
            <a:pPr marL="514350" indent="-514350" algn="just">
              <a:buFont typeface="+mj-lt"/>
              <a:buAutoNum type="arabicPeriod" startAt="3"/>
              <a:defRPr sz="2800"/>
            </a:pPr>
            <a:endParaRPr sz="2200" dirty="0"/>
          </a:p>
          <a:p>
            <a:pPr marL="542925" indent="-542925" algn="just">
              <a:defRPr sz="2800"/>
            </a:pPr>
            <a:r>
              <a:rPr lang="en-US" sz="2200" dirty="0"/>
              <a:t>4.	</a:t>
            </a:r>
            <a:r>
              <a:rPr sz="2200" dirty="0"/>
              <a:t>​</a:t>
            </a:r>
            <a:r>
              <a:rPr sz="2200" b="1" dirty="0"/>
              <a:t>Determine the frequency of each class</a:t>
            </a:r>
            <a:r>
              <a:rPr sz="2200" dirty="0"/>
              <a:t>. Make a tally mark for each data value in the appropriate class. Count the marks to find the total frequency for each class.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 Constructing a Grouped Frequency Distribution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p:sp>
        <p:nvSpPr>
          <p:cNvPr id="3" name="Text Placeholder 2"/>
          <p:cNvSpPr>
            <a:spLocks noGrp="1"/>
          </p:cNvSpPr>
          <p:nvPr>
            <p:ph type="body" sz="quarter" idx="10"/>
          </p:nvPr>
        </p:nvSpPr>
        <p:spPr/>
        <p:txBody>
          <a:bodyPr>
            <a:noAutofit/>
          </a:bodyPr>
          <a:lstStyle/>
          <a:p>
            <a:pPr algn="just"/>
            <a:r>
              <a:rPr sz="2600" dirty="0"/>
              <a:t>The number of text messages used per month for </a:t>
            </a:r>
            <a:r>
              <a:rPr sz="2600" dirty="0">
                <a:latin typeface="Cambria Math"/>
              </a:rPr>
              <a:t>52</a:t>
            </a:r>
            <a:r>
              <a:rPr sz="2600" dirty="0"/>
              <a:t> individuals was recorded and is listed. Construct a grouped frequency distribution for the data using six classes.</a:t>
            </a:r>
          </a:p>
        </p:txBody>
      </p:sp>
      <p:graphicFrame>
        <p:nvGraphicFramePr>
          <p:cNvPr id="4" name="Table Placeholder 2" descr="357, 239, 379, 381, 298, 377, 130, 312, 333, 287, 389, 357, 328&#10;&#10;345, 301, 278, 222, 388, 391, 295, 342, 327, 276, 289, 367, 399&#10;&#10;265, 298, 326, 301, 333, 344, 313, 389, 372, 369, 328, 337, 317&#10;&#10;352, 189, 355, 318, 272, 361, 340, 322, 371, 358, 266, 345, 207">
            <a:extLst>
              <a:ext uri="{FF2B5EF4-FFF2-40B4-BE49-F238E27FC236}">
                <a16:creationId xmlns:a16="http://schemas.microsoft.com/office/drawing/2014/main" id="{01753DA7-EC90-4923-869D-863EDCCE0B09}"/>
              </a:ext>
            </a:extLst>
          </p:cNvPr>
          <p:cNvGraphicFramePr>
            <a:graphicFrameLocks/>
          </p:cNvGraphicFramePr>
          <p:nvPr>
            <p:extLst>
              <p:ext uri="{D42A27DB-BD31-4B8C-83A1-F6EECF244321}">
                <p14:modId xmlns:p14="http://schemas.microsoft.com/office/powerpoint/2010/main" val="1817762334"/>
              </p:ext>
            </p:extLst>
          </p:nvPr>
        </p:nvGraphicFramePr>
        <p:xfrm>
          <a:off x="527124" y="2590800"/>
          <a:ext cx="8159673" cy="1483360"/>
        </p:xfrm>
        <a:graphic>
          <a:graphicData uri="http://schemas.openxmlformats.org/drawingml/2006/table">
            <a:tbl>
              <a:tblPr firstRow="1" bandRow="1">
                <a:tableStyleId>{2D5ABB26-0587-4C30-8999-92F81FD0307C}</a:tableStyleId>
              </a:tblPr>
              <a:tblGrid>
                <a:gridCol w="627667">
                  <a:extLst>
                    <a:ext uri="{9D8B030D-6E8A-4147-A177-3AD203B41FA5}">
                      <a16:colId xmlns:a16="http://schemas.microsoft.com/office/drawing/2014/main" val="20000"/>
                    </a:ext>
                  </a:extLst>
                </a:gridCol>
                <a:gridCol w="627667">
                  <a:extLst>
                    <a:ext uri="{9D8B030D-6E8A-4147-A177-3AD203B41FA5}">
                      <a16:colId xmlns:a16="http://schemas.microsoft.com/office/drawing/2014/main" val="20001"/>
                    </a:ext>
                  </a:extLst>
                </a:gridCol>
                <a:gridCol w="627667">
                  <a:extLst>
                    <a:ext uri="{9D8B030D-6E8A-4147-A177-3AD203B41FA5}">
                      <a16:colId xmlns:a16="http://schemas.microsoft.com/office/drawing/2014/main" val="20002"/>
                    </a:ext>
                  </a:extLst>
                </a:gridCol>
                <a:gridCol w="627667">
                  <a:extLst>
                    <a:ext uri="{9D8B030D-6E8A-4147-A177-3AD203B41FA5}">
                      <a16:colId xmlns:a16="http://schemas.microsoft.com/office/drawing/2014/main" val="20003"/>
                    </a:ext>
                  </a:extLst>
                </a:gridCol>
                <a:gridCol w="627667">
                  <a:extLst>
                    <a:ext uri="{9D8B030D-6E8A-4147-A177-3AD203B41FA5}">
                      <a16:colId xmlns:a16="http://schemas.microsoft.com/office/drawing/2014/main" val="20004"/>
                    </a:ext>
                  </a:extLst>
                </a:gridCol>
                <a:gridCol w="627667">
                  <a:extLst>
                    <a:ext uri="{9D8B030D-6E8A-4147-A177-3AD203B41FA5}">
                      <a16:colId xmlns:a16="http://schemas.microsoft.com/office/drawing/2014/main" val="20005"/>
                    </a:ext>
                  </a:extLst>
                </a:gridCol>
                <a:gridCol w="627667">
                  <a:extLst>
                    <a:ext uri="{9D8B030D-6E8A-4147-A177-3AD203B41FA5}">
                      <a16:colId xmlns:a16="http://schemas.microsoft.com/office/drawing/2014/main" val="20006"/>
                    </a:ext>
                  </a:extLst>
                </a:gridCol>
                <a:gridCol w="627667">
                  <a:extLst>
                    <a:ext uri="{9D8B030D-6E8A-4147-A177-3AD203B41FA5}">
                      <a16:colId xmlns:a16="http://schemas.microsoft.com/office/drawing/2014/main" val="20007"/>
                    </a:ext>
                  </a:extLst>
                </a:gridCol>
                <a:gridCol w="627667">
                  <a:extLst>
                    <a:ext uri="{9D8B030D-6E8A-4147-A177-3AD203B41FA5}">
                      <a16:colId xmlns:a16="http://schemas.microsoft.com/office/drawing/2014/main" val="20008"/>
                    </a:ext>
                  </a:extLst>
                </a:gridCol>
                <a:gridCol w="627667">
                  <a:extLst>
                    <a:ext uri="{9D8B030D-6E8A-4147-A177-3AD203B41FA5}">
                      <a16:colId xmlns:a16="http://schemas.microsoft.com/office/drawing/2014/main" val="20009"/>
                    </a:ext>
                  </a:extLst>
                </a:gridCol>
                <a:gridCol w="627667">
                  <a:extLst>
                    <a:ext uri="{9D8B030D-6E8A-4147-A177-3AD203B41FA5}">
                      <a16:colId xmlns:a16="http://schemas.microsoft.com/office/drawing/2014/main" val="20010"/>
                    </a:ext>
                  </a:extLst>
                </a:gridCol>
                <a:gridCol w="627667">
                  <a:extLst>
                    <a:ext uri="{9D8B030D-6E8A-4147-A177-3AD203B41FA5}">
                      <a16:colId xmlns:a16="http://schemas.microsoft.com/office/drawing/2014/main" val="20011"/>
                    </a:ext>
                  </a:extLst>
                </a:gridCol>
                <a:gridCol w="627669">
                  <a:extLst>
                    <a:ext uri="{9D8B030D-6E8A-4147-A177-3AD203B41FA5}">
                      <a16:colId xmlns:a16="http://schemas.microsoft.com/office/drawing/2014/main" val="20012"/>
                    </a:ext>
                  </a:extLst>
                </a:gridCol>
              </a:tblGrid>
              <a:tr h="370840">
                <a:tc>
                  <a:txBody>
                    <a:bodyPr/>
                    <a:lstStyle/>
                    <a:p>
                      <a:pPr algn="ctr"/>
                      <a:r>
                        <a:rPr sz="1400" dirty="0">
                          <a:latin typeface="Cambria Math"/>
                        </a:rPr>
                        <a:t>357</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sz="1400" dirty="0">
                          <a:latin typeface="Cambria Math"/>
                        </a:rPr>
                        <a:t>239</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379</a:t>
                      </a:r>
                    </a:p>
                  </a:txBody>
                  <a:tcPr>
                    <a:lnT w="12700" cap="flat" cmpd="sng" algn="ctr">
                      <a:solidFill>
                        <a:schemeClr val="tx1"/>
                      </a:solidFill>
                      <a:prstDash val="solid"/>
                      <a:round/>
                      <a:headEnd type="none" w="med" len="med"/>
                      <a:tailEnd type="none" w="med" len="med"/>
                    </a:lnT>
                  </a:tcPr>
                </a:tc>
                <a:tc>
                  <a:txBody>
                    <a:bodyPr/>
                    <a:lstStyle/>
                    <a:p>
                      <a:pPr algn="ctr"/>
                      <a:r>
                        <a:rPr sz="1400" dirty="0">
                          <a:latin typeface="Cambria Math"/>
                        </a:rPr>
                        <a:t>381</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298</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377</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130</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312</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333</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287</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389</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357</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328</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pPr algn="ctr"/>
                      <a:r>
                        <a:rPr sz="1400">
                          <a:latin typeface="Cambria Math"/>
                        </a:rPr>
                        <a:t>345</a:t>
                      </a:r>
                    </a:p>
                  </a:txBody>
                  <a:tcPr>
                    <a:lnL w="12700" cap="flat" cmpd="sng" algn="ctr">
                      <a:solidFill>
                        <a:schemeClr val="tx1"/>
                      </a:solidFill>
                      <a:prstDash val="solid"/>
                      <a:round/>
                      <a:headEnd type="none" w="med" len="med"/>
                      <a:tailEnd type="none" w="med" len="med"/>
                    </a:lnL>
                  </a:tcPr>
                </a:tc>
                <a:tc>
                  <a:txBody>
                    <a:bodyPr/>
                    <a:lstStyle/>
                    <a:p>
                      <a:pPr algn="ctr"/>
                      <a:r>
                        <a:rPr sz="1400">
                          <a:latin typeface="Cambria Math"/>
                        </a:rPr>
                        <a:t>301</a:t>
                      </a:r>
                    </a:p>
                  </a:txBody>
                  <a:tcPr/>
                </a:tc>
                <a:tc>
                  <a:txBody>
                    <a:bodyPr/>
                    <a:lstStyle/>
                    <a:p>
                      <a:pPr algn="ctr"/>
                      <a:r>
                        <a:rPr sz="1400">
                          <a:latin typeface="Cambria Math"/>
                        </a:rPr>
                        <a:t>278</a:t>
                      </a:r>
                    </a:p>
                  </a:txBody>
                  <a:tcPr/>
                </a:tc>
                <a:tc>
                  <a:txBody>
                    <a:bodyPr/>
                    <a:lstStyle/>
                    <a:p>
                      <a:pPr algn="ctr"/>
                      <a:r>
                        <a:rPr sz="1400" dirty="0">
                          <a:latin typeface="Cambria Math"/>
                        </a:rPr>
                        <a:t>222</a:t>
                      </a:r>
                    </a:p>
                  </a:txBody>
                  <a:tcPr/>
                </a:tc>
                <a:tc>
                  <a:txBody>
                    <a:bodyPr/>
                    <a:lstStyle/>
                    <a:p>
                      <a:pPr algn="ctr"/>
                      <a:r>
                        <a:rPr sz="1400">
                          <a:latin typeface="Cambria Math"/>
                        </a:rPr>
                        <a:t>388</a:t>
                      </a:r>
                    </a:p>
                  </a:txBody>
                  <a:tcPr/>
                </a:tc>
                <a:tc>
                  <a:txBody>
                    <a:bodyPr/>
                    <a:lstStyle/>
                    <a:p>
                      <a:pPr algn="ctr"/>
                      <a:r>
                        <a:rPr sz="1400">
                          <a:latin typeface="Cambria Math"/>
                        </a:rPr>
                        <a:t>391</a:t>
                      </a:r>
                    </a:p>
                  </a:txBody>
                  <a:tcPr/>
                </a:tc>
                <a:tc>
                  <a:txBody>
                    <a:bodyPr/>
                    <a:lstStyle/>
                    <a:p>
                      <a:pPr algn="ctr"/>
                      <a:r>
                        <a:rPr sz="1400" dirty="0">
                          <a:latin typeface="Cambria Math"/>
                        </a:rPr>
                        <a:t>295</a:t>
                      </a:r>
                    </a:p>
                  </a:txBody>
                  <a:tcPr/>
                </a:tc>
                <a:tc>
                  <a:txBody>
                    <a:bodyPr/>
                    <a:lstStyle/>
                    <a:p>
                      <a:pPr algn="ctr"/>
                      <a:r>
                        <a:rPr sz="1400">
                          <a:latin typeface="Cambria Math"/>
                        </a:rPr>
                        <a:t>342</a:t>
                      </a:r>
                    </a:p>
                  </a:txBody>
                  <a:tcPr/>
                </a:tc>
                <a:tc>
                  <a:txBody>
                    <a:bodyPr/>
                    <a:lstStyle/>
                    <a:p>
                      <a:pPr algn="ctr"/>
                      <a:r>
                        <a:rPr sz="1400">
                          <a:latin typeface="Cambria Math"/>
                        </a:rPr>
                        <a:t>327</a:t>
                      </a:r>
                    </a:p>
                  </a:txBody>
                  <a:tcPr/>
                </a:tc>
                <a:tc>
                  <a:txBody>
                    <a:bodyPr/>
                    <a:lstStyle/>
                    <a:p>
                      <a:pPr algn="ctr"/>
                      <a:r>
                        <a:rPr sz="1400">
                          <a:latin typeface="Cambria Math"/>
                        </a:rPr>
                        <a:t>276</a:t>
                      </a:r>
                    </a:p>
                  </a:txBody>
                  <a:tcPr/>
                </a:tc>
                <a:tc>
                  <a:txBody>
                    <a:bodyPr/>
                    <a:lstStyle/>
                    <a:p>
                      <a:pPr algn="ctr"/>
                      <a:r>
                        <a:rPr sz="1400">
                          <a:latin typeface="Cambria Math"/>
                        </a:rPr>
                        <a:t>289</a:t>
                      </a:r>
                    </a:p>
                  </a:txBody>
                  <a:tcPr/>
                </a:tc>
                <a:tc>
                  <a:txBody>
                    <a:bodyPr/>
                    <a:lstStyle/>
                    <a:p>
                      <a:pPr algn="ctr"/>
                      <a:r>
                        <a:rPr sz="1400">
                          <a:latin typeface="Cambria Math"/>
                        </a:rPr>
                        <a:t>367</a:t>
                      </a:r>
                    </a:p>
                  </a:txBody>
                  <a:tcPr/>
                </a:tc>
                <a:tc>
                  <a:txBody>
                    <a:bodyPr/>
                    <a:lstStyle/>
                    <a:p>
                      <a:pPr algn="ctr"/>
                      <a:r>
                        <a:rPr sz="1400">
                          <a:latin typeface="Cambria Math"/>
                        </a:rPr>
                        <a:t>399</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pPr algn="ctr"/>
                      <a:r>
                        <a:rPr sz="1400">
                          <a:latin typeface="Cambria Math"/>
                        </a:rPr>
                        <a:t>265</a:t>
                      </a:r>
                    </a:p>
                  </a:txBody>
                  <a:tcPr>
                    <a:lnL w="12700" cap="flat" cmpd="sng" algn="ctr">
                      <a:solidFill>
                        <a:schemeClr val="tx1"/>
                      </a:solidFill>
                      <a:prstDash val="solid"/>
                      <a:round/>
                      <a:headEnd type="none" w="med" len="med"/>
                      <a:tailEnd type="none" w="med" len="med"/>
                    </a:lnL>
                  </a:tcPr>
                </a:tc>
                <a:tc>
                  <a:txBody>
                    <a:bodyPr/>
                    <a:lstStyle/>
                    <a:p>
                      <a:pPr algn="ctr"/>
                      <a:r>
                        <a:rPr sz="1400">
                          <a:latin typeface="Cambria Math"/>
                        </a:rPr>
                        <a:t>298</a:t>
                      </a:r>
                    </a:p>
                  </a:txBody>
                  <a:tcPr/>
                </a:tc>
                <a:tc>
                  <a:txBody>
                    <a:bodyPr/>
                    <a:lstStyle/>
                    <a:p>
                      <a:pPr algn="ctr"/>
                      <a:r>
                        <a:rPr sz="1400">
                          <a:latin typeface="Cambria Math"/>
                        </a:rPr>
                        <a:t>326</a:t>
                      </a:r>
                    </a:p>
                  </a:txBody>
                  <a:tcPr/>
                </a:tc>
                <a:tc>
                  <a:txBody>
                    <a:bodyPr/>
                    <a:lstStyle/>
                    <a:p>
                      <a:pPr algn="ctr"/>
                      <a:r>
                        <a:rPr sz="1400">
                          <a:latin typeface="Cambria Math"/>
                        </a:rPr>
                        <a:t>301</a:t>
                      </a:r>
                    </a:p>
                  </a:txBody>
                  <a:tcPr/>
                </a:tc>
                <a:tc>
                  <a:txBody>
                    <a:bodyPr/>
                    <a:lstStyle/>
                    <a:p>
                      <a:pPr algn="ctr"/>
                      <a:r>
                        <a:rPr sz="1400">
                          <a:latin typeface="Cambria Math"/>
                        </a:rPr>
                        <a:t>333</a:t>
                      </a:r>
                    </a:p>
                  </a:txBody>
                  <a:tcPr/>
                </a:tc>
                <a:tc>
                  <a:txBody>
                    <a:bodyPr/>
                    <a:lstStyle/>
                    <a:p>
                      <a:pPr algn="ctr"/>
                      <a:r>
                        <a:rPr sz="1400">
                          <a:latin typeface="Cambria Math"/>
                        </a:rPr>
                        <a:t>344</a:t>
                      </a:r>
                    </a:p>
                  </a:txBody>
                  <a:tcPr/>
                </a:tc>
                <a:tc>
                  <a:txBody>
                    <a:bodyPr/>
                    <a:lstStyle/>
                    <a:p>
                      <a:pPr algn="ctr"/>
                      <a:r>
                        <a:rPr sz="1400">
                          <a:latin typeface="Cambria Math"/>
                        </a:rPr>
                        <a:t>313</a:t>
                      </a:r>
                    </a:p>
                  </a:txBody>
                  <a:tcPr/>
                </a:tc>
                <a:tc>
                  <a:txBody>
                    <a:bodyPr/>
                    <a:lstStyle/>
                    <a:p>
                      <a:pPr algn="ctr"/>
                      <a:r>
                        <a:rPr sz="1400">
                          <a:latin typeface="Cambria Math"/>
                        </a:rPr>
                        <a:t>389</a:t>
                      </a:r>
                    </a:p>
                  </a:txBody>
                  <a:tcPr/>
                </a:tc>
                <a:tc>
                  <a:txBody>
                    <a:bodyPr/>
                    <a:lstStyle/>
                    <a:p>
                      <a:pPr algn="ctr"/>
                      <a:r>
                        <a:rPr sz="1400" dirty="0">
                          <a:latin typeface="Cambria Math"/>
                        </a:rPr>
                        <a:t>372</a:t>
                      </a:r>
                    </a:p>
                  </a:txBody>
                  <a:tcPr/>
                </a:tc>
                <a:tc>
                  <a:txBody>
                    <a:bodyPr/>
                    <a:lstStyle/>
                    <a:p>
                      <a:pPr algn="ctr"/>
                      <a:r>
                        <a:rPr sz="1400">
                          <a:latin typeface="Cambria Math"/>
                        </a:rPr>
                        <a:t>369</a:t>
                      </a:r>
                    </a:p>
                  </a:txBody>
                  <a:tcPr/>
                </a:tc>
                <a:tc>
                  <a:txBody>
                    <a:bodyPr/>
                    <a:lstStyle/>
                    <a:p>
                      <a:pPr algn="ctr"/>
                      <a:r>
                        <a:rPr sz="1400" dirty="0">
                          <a:latin typeface="Cambria Math"/>
                        </a:rPr>
                        <a:t>328</a:t>
                      </a:r>
                    </a:p>
                  </a:txBody>
                  <a:tcPr/>
                </a:tc>
                <a:tc>
                  <a:txBody>
                    <a:bodyPr/>
                    <a:lstStyle/>
                    <a:p>
                      <a:pPr algn="ctr"/>
                      <a:r>
                        <a:rPr sz="1400">
                          <a:latin typeface="Cambria Math"/>
                        </a:rPr>
                        <a:t>337</a:t>
                      </a:r>
                    </a:p>
                  </a:txBody>
                  <a:tcPr/>
                </a:tc>
                <a:tc>
                  <a:txBody>
                    <a:bodyPr/>
                    <a:lstStyle/>
                    <a:p>
                      <a:pPr algn="ctr"/>
                      <a:r>
                        <a:rPr sz="1400">
                          <a:latin typeface="Cambria Math"/>
                        </a:rPr>
                        <a:t>317</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pPr algn="ctr"/>
                      <a:r>
                        <a:rPr sz="1400">
                          <a:latin typeface="Cambria Math"/>
                        </a:rPr>
                        <a:t>352</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sz="1400">
                          <a:latin typeface="Cambria Math"/>
                        </a:rPr>
                        <a:t>189</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355</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318</a:t>
                      </a:r>
                    </a:p>
                  </a:txBody>
                  <a:tcPr>
                    <a:lnB w="12700" cap="flat" cmpd="sng" algn="ctr">
                      <a:solidFill>
                        <a:schemeClr val="tx1"/>
                      </a:solidFill>
                      <a:prstDash val="solid"/>
                      <a:round/>
                      <a:headEnd type="none" w="med" len="med"/>
                      <a:tailEnd type="none" w="med" len="med"/>
                    </a:lnB>
                  </a:tcPr>
                </a:tc>
                <a:tc>
                  <a:txBody>
                    <a:bodyPr/>
                    <a:lstStyle/>
                    <a:p>
                      <a:pPr algn="ctr"/>
                      <a:r>
                        <a:rPr sz="1400" dirty="0">
                          <a:latin typeface="Cambria Math"/>
                        </a:rPr>
                        <a:t>272</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361</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340</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322</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371</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358</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266</a:t>
                      </a:r>
                    </a:p>
                  </a:txBody>
                  <a:tcPr>
                    <a:lnB w="12700" cap="flat" cmpd="sng" algn="ctr">
                      <a:solidFill>
                        <a:schemeClr val="tx1"/>
                      </a:solidFill>
                      <a:prstDash val="solid"/>
                      <a:round/>
                      <a:headEnd type="none" w="med" len="med"/>
                      <a:tailEnd type="none" w="med" len="med"/>
                    </a:lnB>
                  </a:tcPr>
                </a:tc>
                <a:tc>
                  <a:txBody>
                    <a:bodyPr/>
                    <a:lstStyle/>
                    <a:p>
                      <a:pPr algn="ctr"/>
                      <a:r>
                        <a:rPr sz="1400" dirty="0">
                          <a:latin typeface="Cambria Math"/>
                        </a:rPr>
                        <a:t>345</a:t>
                      </a:r>
                    </a:p>
                  </a:txBody>
                  <a:tcPr>
                    <a:lnB w="12700" cap="flat" cmpd="sng" algn="ctr">
                      <a:solidFill>
                        <a:schemeClr val="tx1"/>
                      </a:solidFill>
                      <a:prstDash val="solid"/>
                      <a:round/>
                      <a:headEnd type="none" w="med" len="med"/>
                      <a:tailEnd type="none" w="med" len="med"/>
                    </a:lnB>
                  </a:tcPr>
                </a:tc>
                <a:tc>
                  <a:txBody>
                    <a:bodyPr/>
                    <a:lstStyle/>
                    <a:p>
                      <a:pPr algn="ctr"/>
                      <a:r>
                        <a:rPr sz="1400" dirty="0">
                          <a:latin typeface="Cambria Math"/>
                        </a:rPr>
                        <a:t>207</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FB4FA-183C-7C9C-F0D0-4E2F20BD6C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1CCC17-D793-B1F0-6120-17124648C8AC}"/>
              </a:ext>
            </a:extLst>
          </p:cNvPr>
          <p:cNvSpPr>
            <a:spLocks noGrp="1"/>
          </p:cNvSpPr>
          <p:nvPr>
            <p:ph type="title"/>
          </p:nvPr>
        </p:nvSpPr>
        <p:spPr/>
        <p:txBody>
          <a:bodyPr>
            <a:normAutofit/>
          </a:bodyPr>
          <a:lstStyle/>
          <a:p>
            <a:r>
              <a:rPr dirty="0"/>
              <a:t>Example 2: Constructing a Grouped Frequency Distribution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sp>
        <p:nvSpPr>
          <p:cNvPr id="3" name="Text Placeholder 2">
            <a:extLst>
              <a:ext uri="{FF2B5EF4-FFF2-40B4-BE49-F238E27FC236}">
                <a16:creationId xmlns:a16="http://schemas.microsoft.com/office/drawing/2014/main" id="{5C8F81DB-C201-D3D5-D9DF-AC85F891E345}"/>
              </a:ext>
            </a:extLst>
          </p:cNvPr>
          <p:cNvSpPr>
            <a:spLocks noGrp="1"/>
          </p:cNvSpPr>
          <p:nvPr>
            <p:ph type="body" sz="quarter" idx="10"/>
          </p:nvPr>
        </p:nvSpPr>
        <p:spPr/>
        <p:txBody>
          <a:bodyPr>
            <a:noAutofit/>
          </a:bodyPr>
          <a:lstStyle/>
          <a:p>
            <a:r>
              <a:rPr lang="en-IN" sz="2600" b="1" dirty="0"/>
              <a:t>Solution</a:t>
            </a:r>
          </a:p>
          <a:p>
            <a:pPr algn="just"/>
            <a:r>
              <a:rPr lang="en-IN" sz="2600" dirty="0"/>
              <a:t>The first thing we need to do is identify the smallest and largest pieces of data to ensure that our distribution will include all of the data values. The smallest number of text messages used was </a:t>
            </a:r>
            <a:r>
              <a:rPr lang="en-IN" sz="2600" dirty="0">
                <a:latin typeface="Cambria Math"/>
              </a:rPr>
              <a:t>130</a:t>
            </a:r>
            <a:r>
              <a:rPr lang="en-IN" sz="2600" dirty="0"/>
              <a:t> and the largest was </a:t>
            </a:r>
            <a:r>
              <a:rPr lang="en-IN" sz="2600" dirty="0">
                <a:latin typeface="Cambria Math"/>
              </a:rPr>
              <a:t>399</a:t>
            </a:r>
            <a:r>
              <a:rPr lang="en-IN" sz="2600" dirty="0"/>
              <a:t>. Because we were told how many classes to include, we will begin with Step 2 in the procedure: choosing an appropriate class width. Subtract the lowest data value from the highest and divide by the number of classes, as shown.</a:t>
            </a:r>
            <a:endParaRPr sz="2600" dirty="0"/>
          </a:p>
        </p:txBody>
      </p:sp>
      <p:pic>
        <p:nvPicPr>
          <p:cNvPr id="6" name="Picture 5" descr="399 minus 130 whole divided by 6 which is approximately equals to 44.83">
            <a:extLst>
              <a:ext uri="{FF2B5EF4-FFF2-40B4-BE49-F238E27FC236}">
                <a16:creationId xmlns:a16="http://schemas.microsoft.com/office/drawing/2014/main" id="{1AD7EA6E-4702-D3B1-1C93-D452A75AB2F9}"/>
              </a:ext>
            </a:extLst>
          </p:cNvPr>
          <p:cNvPicPr>
            <a:picLocks noChangeAspect="1"/>
          </p:cNvPicPr>
          <p:nvPr/>
        </p:nvPicPr>
        <p:blipFill>
          <a:blip r:embed="rId2"/>
          <a:stretch>
            <a:fillRect/>
          </a:stretch>
        </p:blipFill>
        <p:spPr>
          <a:xfrm>
            <a:off x="3500674" y="5029200"/>
            <a:ext cx="2142652" cy="720000"/>
          </a:xfrm>
          <a:prstGeom prst="rect">
            <a:avLst/>
          </a:prstGeom>
        </p:spPr>
      </p:pic>
    </p:spTree>
    <p:extLst>
      <p:ext uri="{BB962C8B-B14F-4D97-AF65-F5344CB8AC3E}">
        <p14:creationId xmlns:p14="http://schemas.microsoft.com/office/powerpoint/2010/main" val="196646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Constructing a Grouped Frequency Distribution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p:sp>
        <p:nvSpPr>
          <p:cNvPr id="3" name="Text Placeholder 2"/>
          <p:cNvSpPr>
            <a:spLocks noGrp="1"/>
          </p:cNvSpPr>
          <p:nvPr>
            <p:ph type="body" sz="quarter" idx="10"/>
          </p:nvPr>
        </p:nvSpPr>
        <p:spPr/>
        <p:txBody>
          <a:bodyPr>
            <a:normAutofit/>
          </a:bodyPr>
          <a:lstStyle/>
          <a:p>
            <a:pPr algn="just"/>
            <a:r>
              <a:rPr sz="1800" dirty="0"/>
              <a:t>This would give us a class width of approximately </a:t>
            </a:r>
            <a:r>
              <a:rPr sz="1800" dirty="0">
                <a:latin typeface="Cambria Math"/>
              </a:rPr>
              <a:t>45</a:t>
            </a:r>
            <a:r>
              <a:rPr sz="1800" dirty="0"/>
              <a:t>. We will stop here and consider some options. Choosing a class width of </a:t>
            </a:r>
            <a:r>
              <a:rPr sz="1800" dirty="0">
                <a:latin typeface="Cambria Math"/>
              </a:rPr>
              <a:t>45</a:t>
            </a:r>
            <a:r>
              <a:rPr sz="1800" dirty="0"/>
              <a:t> is reasonable from a theoretical point of view. However, rounding the number up to </a:t>
            </a:r>
            <a:r>
              <a:rPr sz="1800" dirty="0">
                <a:latin typeface="Cambria Math"/>
              </a:rPr>
              <a:t>50</a:t>
            </a:r>
            <a:r>
              <a:rPr sz="1800" dirty="0"/>
              <a:t> makes the arithmetic more convenient and the frequency distribution more easily understood. Therefore, we will choose a class width of </a:t>
            </a:r>
            <a:r>
              <a:rPr sz="1800" dirty="0">
                <a:latin typeface="Cambria Math"/>
              </a:rPr>
              <a:t>50</a:t>
            </a:r>
            <a:r>
              <a:rPr sz="1800" dirty="0"/>
              <a:t>.</a:t>
            </a:r>
          </a:p>
          <a:p>
            <a:pPr algn="just"/>
            <a:r>
              <a:rPr sz="1800" dirty="0"/>
              <a:t>If our classes each have a width of </a:t>
            </a:r>
            <a:r>
              <a:rPr sz="1800" dirty="0">
                <a:latin typeface="Cambria Math"/>
              </a:rPr>
              <a:t>50</a:t>
            </a:r>
            <a:r>
              <a:rPr sz="1800" dirty="0"/>
              <a:t>, where should the first class start? Let's try with the smallest data value. By adding the width to </a:t>
            </a:r>
            <a:r>
              <a:rPr sz="1800" dirty="0">
                <a:latin typeface="Cambria Math"/>
              </a:rPr>
              <a:t>130</a:t>
            </a:r>
            <a:r>
              <a:rPr sz="1800" dirty="0"/>
              <a:t>, we can find each of the other five lower class limits.</a:t>
            </a:r>
          </a:p>
        </p:txBody>
      </p:sp>
      <p:graphicFrame>
        <p:nvGraphicFramePr>
          <p:cNvPr id="4" name="Table Placeholder 2" descr="The table contains 2 columns and 7 rows.&#10;&#10;The columns are labeled: &quot;Number of Text Messages Used per Month&quot; and &quot;Frequency.&quot;&#10;&#10;The rows under &quot;Number of Text Messages Used per Month&quot; list the following ranges:&#10;&#10;130&#10;180&#10;230&#10;280&#10;330&#10;380&#10;&#10;The &quot;Frequency&quot; column is currently empty for all rows.&#10;">
            <a:extLst>
              <a:ext uri="{FF2B5EF4-FFF2-40B4-BE49-F238E27FC236}">
                <a16:creationId xmlns:a16="http://schemas.microsoft.com/office/drawing/2014/main" id="{40AC7393-9922-4817-81E3-D723B18244F1}"/>
              </a:ext>
            </a:extLst>
          </p:cNvPr>
          <p:cNvGraphicFramePr>
            <a:graphicFrameLocks/>
          </p:cNvGraphicFramePr>
          <p:nvPr>
            <p:extLst>
              <p:ext uri="{D42A27DB-BD31-4B8C-83A1-F6EECF244321}">
                <p14:modId xmlns:p14="http://schemas.microsoft.com/office/powerpoint/2010/main" val="4166162300"/>
              </p:ext>
            </p:extLst>
          </p:nvPr>
        </p:nvGraphicFramePr>
        <p:xfrm>
          <a:off x="533400" y="3570383"/>
          <a:ext cx="8077200" cy="2392267"/>
        </p:xfrm>
        <a:graphic>
          <a:graphicData uri="http://schemas.openxmlformats.org/drawingml/2006/table">
            <a:tbl>
              <a:tblPr firstRow="1" bandRow="1">
                <a:tableStyleId>{5940675A-B579-460E-94D1-54222C63F5DA}</a:tableStyleId>
              </a:tblPr>
              <a:tblGrid>
                <a:gridCol w="40386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386205">
                <a:tc>
                  <a:txBody>
                    <a:bodyPr/>
                    <a:lstStyle/>
                    <a:p>
                      <a:pPr algn="ctr">
                        <a:defRPr sz="1800" b="1"/>
                      </a:pPr>
                      <a:r>
                        <a:rPr sz="1500" dirty="0"/>
                        <a:t>Number of Text Messages Used per Month</a:t>
                      </a:r>
                    </a:p>
                  </a:txBody>
                  <a:tcPr/>
                </a:tc>
                <a:tc>
                  <a:txBody>
                    <a:bodyPr/>
                    <a:lstStyle/>
                    <a:p>
                      <a:pPr algn="ctr">
                        <a:defRPr sz="1800" b="1"/>
                      </a:pPr>
                      <a:r>
                        <a:rPr sz="1500" dirty="0"/>
                        <a:t>Frequency</a:t>
                      </a:r>
                    </a:p>
                  </a:txBody>
                  <a:tcPr/>
                </a:tc>
                <a:extLst>
                  <a:ext uri="{0D108BD9-81ED-4DB2-BD59-A6C34878D82A}">
                    <a16:rowId xmlns:a16="http://schemas.microsoft.com/office/drawing/2014/main" val="10001"/>
                  </a:ext>
                </a:extLst>
              </a:tr>
              <a:tr h="337108">
                <a:tc>
                  <a:txBody>
                    <a:bodyPr/>
                    <a:lstStyle/>
                    <a:p>
                      <a:pPr algn="ctr"/>
                      <a:r>
                        <a:rPr sz="1500"/>
                        <a:t>130 –</a:t>
                      </a:r>
                    </a:p>
                  </a:txBody>
                  <a:tcPr/>
                </a:tc>
                <a:tc>
                  <a:txBody>
                    <a:bodyPr/>
                    <a:lstStyle/>
                    <a:p>
                      <a:pPr algn="ctr"/>
                      <a:endParaRPr sz="1500"/>
                    </a:p>
                  </a:txBody>
                  <a:tcPr/>
                </a:tc>
                <a:extLst>
                  <a:ext uri="{0D108BD9-81ED-4DB2-BD59-A6C34878D82A}">
                    <a16:rowId xmlns:a16="http://schemas.microsoft.com/office/drawing/2014/main" val="10002"/>
                  </a:ext>
                </a:extLst>
              </a:tr>
              <a:tr h="337108">
                <a:tc>
                  <a:txBody>
                    <a:bodyPr/>
                    <a:lstStyle/>
                    <a:p>
                      <a:pPr algn="ctr"/>
                      <a:r>
                        <a:rPr sz="1500"/>
                        <a:t>180 –</a:t>
                      </a:r>
                    </a:p>
                  </a:txBody>
                  <a:tcPr/>
                </a:tc>
                <a:tc>
                  <a:txBody>
                    <a:bodyPr/>
                    <a:lstStyle/>
                    <a:p>
                      <a:pPr algn="ctr"/>
                      <a:endParaRPr sz="1500" dirty="0"/>
                    </a:p>
                  </a:txBody>
                  <a:tcPr/>
                </a:tc>
                <a:extLst>
                  <a:ext uri="{0D108BD9-81ED-4DB2-BD59-A6C34878D82A}">
                    <a16:rowId xmlns:a16="http://schemas.microsoft.com/office/drawing/2014/main" val="10003"/>
                  </a:ext>
                </a:extLst>
              </a:tr>
              <a:tr h="337108">
                <a:tc>
                  <a:txBody>
                    <a:bodyPr/>
                    <a:lstStyle/>
                    <a:p>
                      <a:pPr algn="ctr"/>
                      <a:r>
                        <a:rPr sz="1500"/>
                        <a:t>230 –</a:t>
                      </a:r>
                    </a:p>
                  </a:txBody>
                  <a:tcPr/>
                </a:tc>
                <a:tc>
                  <a:txBody>
                    <a:bodyPr/>
                    <a:lstStyle/>
                    <a:p>
                      <a:pPr algn="ctr"/>
                      <a:endParaRPr sz="1500"/>
                    </a:p>
                  </a:txBody>
                  <a:tcPr/>
                </a:tc>
                <a:extLst>
                  <a:ext uri="{0D108BD9-81ED-4DB2-BD59-A6C34878D82A}">
                    <a16:rowId xmlns:a16="http://schemas.microsoft.com/office/drawing/2014/main" val="10004"/>
                  </a:ext>
                </a:extLst>
              </a:tr>
              <a:tr h="337108">
                <a:tc>
                  <a:txBody>
                    <a:bodyPr/>
                    <a:lstStyle/>
                    <a:p>
                      <a:pPr algn="ctr"/>
                      <a:r>
                        <a:rPr sz="1500"/>
                        <a:t>280 –</a:t>
                      </a:r>
                    </a:p>
                  </a:txBody>
                  <a:tcPr/>
                </a:tc>
                <a:tc>
                  <a:txBody>
                    <a:bodyPr/>
                    <a:lstStyle/>
                    <a:p>
                      <a:pPr algn="ctr"/>
                      <a:endParaRPr sz="1500"/>
                    </a:p>
                  </a:txBody>
                  <a:tcPr/>
                </a:tc>
                <a:extLst>
                  <a:ext uri="{0D108BD9-81ED-4DB2-BD59-A6C34878D82A}">
                    <a16:rowId xmlns:a16="http://schemas.microsoft.com/office/drawing/2014/main" val="10005"/>
                  </a:ext>
                </a:extLst>
              </a:tr>
              <a:tr h="337108">
                <a:tc>
                  <a:txBody>
                    <a:bodyPr/>
                    <a:lstStyle/>
                    <a:p>
                      <a:pPr algn="ctr"/>
                      <a:r>
                        <a:rPr sz="1500"/>
                        <a:t>330 –</a:t>
                      </a:r>
                    </a:p>
                  </a:txBody>
                  <a:tcPr/>
                </a:tc>
                <a:tc>
                  <a:txBody>
                    <a:bodyPr/>
                    <a:lstStyle/>
                    <a:p>
                      <a:pPr algn="ctr"/>
                      <a:endParaRPr sz="1500" dirty="0"/>
                    </a:p>
                  </a:txBody>
                  <a:tcPr/>
                </a:tc>
                <a:extLst>
                  <a:ext uri="{0D108BD9-81ED-4DB2-BD59-A6C34878D82A}">
                    <a16:rowId xmlns:a16="http://schemas.microsoft.com/office/drawing/2014/main" val="10006"/>
                  </a:ext>
                </a:extLst>
              </a:tr>
              <a:tr h="320522">
                <a:tc>
                  <a:txBody>
                    <a:bodyPr/>
                    <a:lstStyle/>
                    <a:p>
                      <a:pPr algn="ctr"/>
                      <a:r>
                        <a:rPr sz="1500" dirty="0"/>
                        <a:t>380 –</a:t>
                      </a:r>
                    </a:p>
                  </a:txBody>
                  <a:tcPr/>
                </a:tc>
                <a:tc>
                  <a:txBody>
                    <a:bodyPr/>
                    <a:lstStyle/>
                    <a:p>
                      <a:pPr algn="ctr"/>
                      <a:endParaRPr sz="1500" dirty="0"/>
                    </a:p>
                  </a:txBody>
                  <a:tcPr/>
                </a:tc>
                <a:extLst>
                  <a:ext uri="{0D108BD9-81ED-4DB2-BD59-A6C34878D82A}">
                    <a16:rowId xmlns:a16="http://schemas.microsoft.com/office/drawing/2014/main" val="10007"/>
                  </a:ext>
                </a:extLst>
              </a:tr>
            </a:tbl>
          </a:graphicData>
        </a:graphic>
      </p:graphicFrame>
      <p:sp>
        <p:nvSpPr>
          <p:cNvPr id="6" name="TextBox 5">
            <a:extLst>
              <a:ext uri="{FF2B5EF4-FFF2-40B4-BE49-F238E27FC236}">
                <a16:creationId xmlns:a16="http://schemas.microsoft.com/office/drawing/2014/main" id="{108968D2-1F13-83AE-D63F-A2E7A7AF24BA}"/>
              </a:ext>
            </a:extLst>
          </p:cNvPr>
          <p:cNvSpPr txBox="1"/>
          <p:nvPr/>
        </p:nvSpPr>
        <p:spPr>
          <a:xfrm>
            <a:off x="2362200" y="3267417"/>
            <a:ext cx="4572000" cy="323165"/>
          </a:xfrm>
          <a:prstGeom prst="rect">
            <a:avLst/>
          </a:prstGeom>
          <a:noFill/>
        </p:spPr>
        <p:txBody>
          <a:bodyPr wrap="square">
            <a:spAutoFit/>
          </a:bodyPr>
          <a:lstStyle/>
          <a:p>
            <a:r>
              <a:rPr kumimoji="0" lang="en-US" sz="1500" b="1" i="0" u="none" strike="noStrike" kern="1200" cap="none" spc="0" normalizeH="0" baseline="0" noProof="0" dirty="0">
                <a:ln>
                  <a:noFill/>
                </a:ln>
                <a:effectLst/>
                <a:uLnTx/>
                <a:uFillTx/>
                <a:latin typeface="Calibri"/>
                <a:ea typeface="+mn-ea"/>
                <a:cs typeface="+mn-cs"/>
              </a:rPr>
              <a:t>Table 5: Number of Text Messages Used per Month</a:t>
            </a:r>
            <a:endParaRPr lang="en-I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a:t>
            </a:r>
            <a:r>
              <a:rPr lang="en-US" dirty="0"/>
              <a:t> </a:t>
            </a:r>
            <a:r>
              <a:rPr dirty="0"/>
              <a:t>2: Constructing a Grouped Frequency Distribution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4</a:t>
            </a:r>
            <a:endParaRPr dirty="0"/>
          </a:p>
        </p:txBody>
      </p:sp>
      <p:sp>
        <p:nvSpPr>
          <p:cNvPr id="3" name="Text Placeholder 2"/>
          <p:cNvSpPr>
            <a:spLocks noGrp="1"/>
          </p:cNvSpPr>
          <p:nvPr>
            <p:ph type="body" sz="quarter" idx="10"/>
          </p:nvPr>
        </p:nvSpPr>
        <p:spPr/>
        <p:txBody>
          <a:bodyPr>
            <a:normAutofit/>
          </a:bodyPr>
          <a:lstStyle/>
          <a:p>
            <a:pPr algn="just">
              <a:defRPr sz="2800"/>
            </a:pPr>
            <a:r>
              <a:rPr sz="1800" dirty="0"/>
              <a:t>Next, in order to find upper class limits, we can use the lower limits. For the first upper limit, simply count backward one unit from the lower limit of the second class, making sure the classes don't overlap with one another. For example, the first upper class limit will be</a:t>
            </a:r>
            <a:r>
              <a:rPr lang="en-US" sz="1800" dirty="0"/>
              <a:t> 180 </a:t>
            </a:r>
            <a:r>
              <a:rPr lang="en-US" sz="1800" dirty="0">
                <a:latin typeface="Calibri" panose="020F0502020204030204" pitchFamily="34" charset="0"/>
                <a:ea typeface="Calibri" panose="020F0502020204030204" pitchFamily="34" charset="0"/>
                <a:cs typeface="Calibri" panose="020F0502020204030204" pitchFamily="34" charset="0"/>
              </a:rPr>
              <a:t>−</a:t>
            </a:r>
            <a:r>
              <a:rPr lang="en-US" sz="1800" dirty="0"/>
              <a:t> 1 = 179.</a:t>
            </a:r>
            <a:r>
              <a:rPr sz="1800" dirty="0"/>
              <a:t> We could continue this same process of subtraction to obtain the remaining upper limits. Alternatively, we can add the class width of </a:t>
            </a:r>
            <a:r>
              <a:rPr sz="1800" dirty="0">
                <a:latin typeface="Cambria Math"/>
              </a:rPr>
              <a:t>50</a:t>
            </a:r>
            <a:r>
              <a:rPr sz="1800" dirty="0"/>
              <a:t> to the upper limit we just found. Either method produces identical upper limits. We then have the following table.</a:t>
            </a:r>
          </a:p>
        </p:txBody>
      </p:sp>
      <p:sp>
        <p:nvSpPr>
          <p:cNvPr id="5" name="TextBox 4">
            <a:extLst>
              <a:ext uri="{FF2B5EF4-FFF2-40B4-BE49-F238E27FC236}">
                <a16:creationId xmlns:a16="http://schemas.microsoft.com/office/drawing/2014/main" id="{F648F6EE-EFDA-F9EF-124A-428CE6B042FC}"/>
              </a:ext>
            </a:extLst>
          </p:cNvPr>
          <p:cNvSpPr txBox="1"/>
          <p:nvPr/>
        </p:nvSpPr>
        <p:spPr>
          <a:xfrm>
            <a:off x="2286000" y="3174266"/>
            <a:ext cx="4572000" cy="338554"/>
          </a:xfrm>
          <a:prstGeom prst="rect">
            <a:avLst/>
          </a:prstGeom>
          <a:noFill/>
        </p:spPr>
        <p:txBody>
          <a:bodyPr wrap="square">
            <a:spAutoFit/>
          </a:bodyPr>
          <a:lstStyle/>
          <a:p>
            <a:r>
              <a:rPr kumimoji="0" lang="en-US" sz="1600" b="1" i="0" u="none" strike="noStrike" kern="1200" cap="none" spc="0" normalizeH="0" baseline="0" noProof="0" dirty="0">
                <a:ln>
                  <a:noFill/>
                </a:ln>
                <a:effectLst/>
                <a:uLnTx/>
                <a:uFillTx/>
                <a:latin typeface="Calibri"/>
                <a:ea typeface="+mn-ea"/>
                <a:cs typeface="+mn-cs"/>
              </a:rPr>
              <a:t>Table 6: Number of Text Messages Used per Month</a:t>
            </a:r>
            <a:endParaRPr lang="en-IN" dirty="0"/>
          </a:p>
        </p:txBody>
      </p:sp>
      <p:graphicFrame>
        <p:nvGraphicFramePr>
          <p:cNvPr id="6" name="Table Placeholder 2" descr="The table contains 2 columns and 6 rows.&#10;&#10;The columns are labeled: &quot;Number of Text Messages Used per Month&quot; and &quot;Frequency.&quot;&#10;&#10;Row 1: Number of Text Messages Used per Month is 130 to 179, Frequency is empty.&#10;Row 2: Number of Text Messages Used per Month is 180 to 229, Frequency is empty.&#10;Row 3: Number of Text Messages Used per Month is 230 to 279, Frequency is empty.&#10;Row 4: Number of Text Messages Used per Month is 280 to 329, Frequency is empty.&#10;Row 5: Number of Text Messages Used per Month is 330 to 379, Frequency is empty.&#10;Row 6: Number of Text Messages Used per Month is 380 to 429, Frequency is empty.&#10;">
            <a:extLst>
              <a:ext uri="{FF2B5EF4-FFF2-40B4-BE49-F238E27FC236}">
                <a16:creationId xmlns:a16="http://schemas.microsoft.com/office/drawing/2014/main" id="{E96558A1-DEE5-4FF3-8F24-04A38080E9AF}"/>
              </a:ext>
            </a:extLst>
          </p:cNvPr>
          <p:cNvGraphicFramePr>
            <a:graphicFrameLocks/>
          </p:cNvGraphicFramePr>
          <p:nvPr>
            <p:extLst>
              <p:ext uri="{D42A27DB-BD31-4B8C-83A1-F6EECF244321}">
                <p14:modId xmlns:p14="http://schemas.microsoft.com/office/powerpoint/2010/main" val="1452432180"/>
              </p:ext>
            </p:extLst>
          </p:nvPr>
        </p:nvGraphicFramePr>
        <p:xfrm>
          <a:off x="571500" y="3568065"/>
          <a:ext cx="8001000" cy="2346960"/>
        </p:xfrm>
        <a:graphic>
          <a:graphicData uri="http://schemas.openxmlformats.org/drawingml/2006/table">
            <a:tbl>
              <a:tblPr firstRow="1" bandRow="1">
                <a:tableStyleId>{5940675A-B579-460E-94D1-54222C63F5DA}</a:tableStyleId>
              </a:tblPr>
              <a:tblGrid>
                <a:gridCol w="40005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tblGrid>
              <a:tr h="285750">
                <a:tc>
                  <a:txBody>
                    <a:bodyPr/>
                    <a:lstStyle/>
                    <a:p>
                      <a:pPr algn="ctr">
                        <a:defRPr sz="1800" b="1"/>
                      </a:pPr>
                      <a:r>
                        <a:rPr sz="1600" dirty="0"/>
                        <a:t>Number of Text Messages Used per Month</a:t>
                      </a:r>
                    </a:p>
                  </a:txBody>
                  <a:tcPr/>
                </a:tc>
                <a:tc>
                  <a:txBody>
                    <a:bodyPr/>
                    <a:lstStyle/>
                    <a:p>
                      <a:pPr algn="ctr">
                        <a:defRPr sz="1800" b="1"/>
                      </a:pPr>
                      <a:r>
                        <a:rPr sz="1600" dirty="0"/>
                        <a:t>Frequency</a:t>
                      </a:r>
                    </a:p>
                  </a:txBody>
                  <a:tcPr/>
                </a:tc>
                <a:extLst>
                  <a:ext uri="{0D108BD9-81ED-4DB2-BD59-A6C34878D82A}">
                    <a16:rowId xmlns:a16="http://schemas.microsoft.com/office/drawing/2014/main" val="10001"/>
                  </a:ext>
                </a:extLst>
              </a:tr>
              <a:tr h="285750">
                <a:tc>
                  <a:txBody>
                    <a:bodyPr/>
                    <a:lstStyle/>
                    <a:p>
                      <a:pPr algn="ctr"/>
                      <a:r>
                        <a:rPr sz="1600" dirty="0"/>
                        <a:t>130 – 179</a:t>
                      </a:r>
                      <a:endParaRPr sz="1600" dirty="0">
                        <a:latin typeface="Cambria Math"/>
                      </a:endParaRPr>
                    </a:p>
                  </a:txBody>
                  <a:tcPr/>
                </a:tc>
                <a:tc>
                  <a:txBody>
                    <a:bodyPr/>
                    <a:lstStyle/>
                    <a:p>
                      <a:pPr algn="ctr"/>
                      <a:endParaRPr sz="1600"/>
                    </a:p>
                  </a:txBody>
                  <a:tcPr/>
                </a:tc>
                <a:extLst>
                  <a:ext uri="{0D108BD9-81ED-4DB2-BD59-A6C34878D82A}">
                    <a16:rowId xmlns:a16="http://schemas.microsoft.com/office/drawing/2014/main" val="10002"/>
                  </a:ext>
                </a:extLst>
              </a:tr>
              <a:tr h="285750">
                <a:tc>
                  <a:txBody>
                    <a:bodyPr/>
                    <a:lstStyle/>
                    <a:p>
                      <a:pPr algn="ctr"/>
                      <a:r>
                        <a:rPr sz="1600"/>
                        <a:t>180 – 229</a:t>
                      </a:r>
                      <a:endParaRPr sz="1600">
                        <a:latin typeface="Cambria Math"/>
                      </a:endParaRPr>
                    </a:p>
                  </a:txBody>
                  <a:tcPr/>
                </a:tc>
                <a:tc>
                  <a:txBody>
                    <a:bodyPr/>
                    <a:lstStyle/>
                    <a:p>
                      <a:pPr algn="ctr"/>
                      <a:endParaRPr sz="1600"/>
                    </a:p>
                  </a:txBody>
                  <a:tcPr/>
                </a:tc>
                <a:extLst>
                  <a:ext uri="{0D108BD9-81ED-4DB2-BD59-A6C34878D82A}">
                    <a16:rowId xmlns:a16="http://schemas.microsoft.com/office/drawing/2014/main" val="10003"/>
                  </a:ext>
                </a:extLst>
              </a:tr>
              <a:tr h="285750">
                <a:tc>
                  <a:txBody>
                    <a:bodyPr/>
                    <a:lstStyle/>
                    <a:p>
                      <a:pPr algn="ctr"/>
                      <a:r>
                        <a:rPr sz="1600"/>
                        <a:t>230 – 279</a:t>
                      </a:r>
                      <a:endParaRPr sz="1600">
                        <a:latin typeface="Cambria Math"/>
                      </a:endParaRPr>
                    </a:p>
                  </a:txBody>
                  <a:tcPr/>
                </a:tc>
                <a:tc>
                  <a:txBody>
                    <a:bodyPr/>
                    <a:lstStyle/>
                    <a:p>
                      <a:pPr algn="ctr"/>
                      <a:endParaRPr sz="1600"/>
                    </a:p>
                  </a:txBody>
                  <a:tcPr/>
                </a:tc>
                <a:extLst>
                  <a:ext uri="{0D108BD9-81ED-4DB2-BD59-A6C34878D82A}">
                    <a16:rowId xmlns:a16="http://schemas.microsoft.com/office/drawing/2014/main" val="10004"/>
                  </a:ext>
                </a:extLst>
              </a:tr>
              <a:tr h="285750">
                <a:tc>
                  <a:txBody>
                    <a:bodyPr/>
                    <a:lstStyle/>
                    <a:p>
                      <a:pPr algn="ctr"/>
                      <a:r>
                        <a:rPr sz="1600"/>
                        <a:t>280 – 329</a:t>
                      </a:r>
                      <a:endParaRPr sz="1600">
                        <a:latin typeface="Cambria Math"/>
                      </a:endParaRPr>
                    </a:p>
                  </a:txBody>
                  <a:tcPr/>
                </a:tc>
                <a:tc>
                  <a:txBody>
                    <a:bodyPr/>
                    <a:lstStyle/>
                    <a:p>
                      <a:pPr algn="ctr"/>
                      <a:endParaRPr sz="1600"/>
                    </a:p>
                  </a:txBody>
                  <a:tcPr/>
                </a:tc>
                <a:extLst>
                  <a:ext uri="{0D108BD9-81ED-4DB2-BD59-A6C34878D82A}">
                    <a16:rowId xmlns:a16="http://schemas.microsoft.com/office/drawing/2014/main" val="10005"/>
                  </a:ext>
                </a:extLst>
              </a:tr>
              <a:tr h="285750">
                <a:tc>
                  <a:txBody>
                    <a:bodyPr/>
                    <a:lstStyle/>
                    <a:p>
                      <a:pPr algn="ctr"/>
                      <a:r>
                        <a:rPr sz="1600"/>
                        <a:t>330 – 379</a:t>
                      </a:r>
                      <a:endParaRPr sz="1600">
                        <a:latin typeface="Cambria Math"/>
                      </a:endParaRPr>
                    </a:p>
                  </a:txBody>
                  <a:tcPr/>
                </a:tc>
                <a:tc>
                  <a:txBody>
                    <a:bodyPr/>
                    <a:lstStyle/>
                    <a:p>
                      <a:pPr algn="ctr"/>
                      <a:endParaRPr sz="1600"/>
                    </a:p>
                  </a:txBody>
                  <a:tcPr/>
                </a:tc>
                <a:extLst>
                  <a:ext uri="{0D108BD9-81ED-4DB2-BD59-A6C34878D82A}">
                    <a16:rowId xmlns:a16="http://schemas.microsoft.com/office/drawing/2014/main" val="10006"/>
                  </a:ext>
                </a:extLst>
              </a:tr>
              <a:tr h="285750">
                <a:tc>
                  <a:txBody>
                    <a:bodyPr/>
                    <a:lstStyle/>
                    <a:p>
                      <a:pPr algn="ctr"/>
                      <a:r>
                        <a:rPr sz="1600"/>
                        <a:t>380 – 429</a:t>
                      </a:r>
                      <a:endParaRPr sz="1600">
                        <a:latin typeface="Cambria Math"/>
                      </a:endParaRPr>
                    </a:p>
                  </a:txBody>
                  <a:tcPr/>
                </a:tc>
                <a:tc>
                  <a:txBody>
                    <a:bodyPr/>
                    <a:lstStyle/>
                    <a:p>
                      <a:pPr algn="ctr"/>
                      <a:endParaRPr sz="1600" dirty="0"/>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Constructing a Grouped Frequency Distribution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5</a:t>
            </a:r>
            <a:endParaRPr dirty="0"/>
          </a:p>
        </p:txBody>
      </p:sp>
      <p:sp>
        <p:nvSpPr>
          <p:cNvPr id="6" name="TextBox 5">
            <a:extLst>
              <a:ext uri="{FF2B5EF4-FFF2-40B4-BE49-F238E27FC236}">
                <a16:creationId xmlns:a16="http://schemas.microsoft.com/office/drawing/2014/main" id="{2B49038B-8D2C-41F0-9CD3-6DF1F9A4CCD9}"/>
              </a:ext>
            </a:extLst>
          </p:cNvPr>
          <p:cNvSpPr txBox="1"/>
          <p:nvPr/>
        </p:nvSpPr>
        <p:spPr>
          <a:xfrm>
            <a:off x="457200" y="1107247"/>
            <a:ext cx="8153400" cy="646331"/>
          </a:xfrm>
          <a:prstGeom prst="rect">
            <a:avLst/>
          </a:prstGeom>
          <a:noFill/>
        </p:spPr>
        <p:txBody>
          <a:bodyPr wrap="square">
            <a:spAutoFit/>
          </a:bodyPr>
          <a:lstStyle/>
          <a:p>
            <a:pPr algn="just"/>
            <a:r>
              <a:rPr lang="en-US" sz="1800" dirty="0"/>
              <a:t>Finally, we tabulate the number of data values that occur in each class. This produces the following frequency table.</a:t>
            </a:r>
          </a:p>
        </p:txBody>
      </p:sp>
      <p:sp>
        <p:nvSpPr>
          <p:cNvPr id="5" name="TextBox 4">
            <a:extLst>
              <a:ext uri="{FF2B5EF4-FFF2-40B4-BE49-F238E27FC236}">
                <a16:creationId xmlns:a16="http://schemas.microsoft.com/office/drawing/2014/main" id="{02889669-1274-DADA-E55D-3282AE922F4F}"/>
              </a:ext>
            </a:extLst>
          </p:cNvPr>
          <p:cNvSpPr txBox="1"/>
          <p:nvPr/>
        </p:nvSpPr>
        <p:spPr>
          <a:xfrm>
            <a:off x="2247900" y="1869638"/>
            <a:ext cx="4572000" cy="338554"/>
          </a:xfrm>
          <a:prstGeom prst="rect">
            <a:avLst/>
          </a:prstGeom>
          <a:noFill/>
        </p:spPr>
        <p:txBody>
          <a:bodyPr wrap="square">
            <a:spAutoFit/>
          </a:bodyPr>
          <a:lstStyle/>
          <a:p>
            <a:r>
              <a:rPr kumimoji="0" lang="en-US" sz="1600" b="1" i="0" u="none" strike="noStrike" kern="1200" cap="none" spc="0" normalizeH="0" baseline="0" noProof="0" dirty="0">
                <a:ln>
                  <a:noFill/>
                </a:ln>
                <a:effectLst/>
                <a:uLnTx/>
                <a:uFillTx/>
                <a:latin typeface="Calibri"/>
                <a:ea typeface="+mn-ea"/>
                <a:cs typeface="+mn-cs"/>
              </a:rPr>
              <a:t>Table 7: Number of Text Messages Used per Month</a:t>
            </a:r>
            <a:endParaRPr lang="en-IN" dirty="0"/>
          </a:p>
        </p:txBody>
      </p:sp>
      <p:graphicFrame>
        <p:nvGraphicFramePr>
          <p:cNvPr id="3" name="Table Placeholder 2" descr="The table contains 2 columns and 6 rows.&#10;&#10;The columns are labeled: &quot;Number of Text Messages Used per Month&quot; and &quot;Frequency.&quot;&#10;&#10;Row 1: Number of Text Messages Used per Month is 130 to 179, Frequency is 1.&#10;Row 2: Number of Text Messages Used per Month is 180 to 229, Frequency is 3.&#10;Row 3: Number of Text Messages Used per Month is 230 to 279, Frequency is 6.&#10;Row 4: Number of Text Messages Used per Month is 280 to 329, Frequency is 16.&#10;Row 5: Number of Text Messages Used per Month is 330 to 379, Frequency is 20.&#10;Row 6: Number of Text Messages Used per Month is 380 to 429, Frequency is 6.&#10;"/>
          <p:cNvGraphicFramePr>
            <a:graphicFrameLocks noGrp="1"/>
          </p:cNvGraphicFramePr>
          <p:nvPr>
            <p:ph type="tbl" sz="quarter" idx="10"/>
            <p:extLst>
              <p:ext uri="{D42A27DB-BD31-4B8C-83A1-F6EECF244321}">
                <p14:modId xmlns:p14="http://schemas.microsoft.com/office/powerpoint/2010/main" val="1344148842"/>
              </p:ext>
            </p:extLst>
          </p:nvPr>
        </p:nvGraphicFramePr>
        <p:xfrm>
          <a:off x="457200" y="2215105"/>
          <a:ext cx="8153400" cy="2085510"/>
        </p:xfrm>
        <a:graphic>
          <a:graphicData uri="http://schemas.openxmlformats.org/drawingml/2006/table">
            <a:tbl>
              <a:tblPr firstRow="1" bandRow="1">
                <a:tableStyleId>{5940675A-B579-460E-94D1-54222C63F5DA}</a:tableStyleId>
              </a:tblPr>
              <a:tblGrid>
                <a:gridCol w="4076700">
                  <a:extLst>
                    <a:ext uri="{9D8B030D-6E8A-4147-A177-3AD203B41FA5}">
                      <a16:colId xmlns:a16="http://schemas.microsoft.com/office/drawing/2014/main" val="20000"/>
                    </a:ext>
                  </a:extLst>
                </a:gridCol>
                <a:gridCol w="4076700">
                  <a:extLst>
                    <a:ext uri="{9D8B030D-6E8A-4147-A177-3AD203B41FA5}">
                      <a16:colId xmlns:a16="http://schemas.microsoft.com/office/drawing/2014/main" val="20001"/>
                    </a:ext>
                  </a:extLst>
                </a:gridCol>
              </a:tblGrid>
              <a:tr h="347585">
                <a:tc>
                  <a:txBody>
                    <a:bodyPr/>
                    <a:lstStyle/>
                    <a:p>
                      <a:pPr algn="ctr"/>
                      <a:r>
                        <a:rPr sz="1600" dirty="0"/>
                        <a:t>130 – 179</a:t>
                      </a:r>
                      <a:endParaRPr sz="1600" dirty="0">
                        <a:latin typeface="Cambria Math"/>
                      </a:endParaRPr>
                    </a:p>
                  </a:txBody>
                  <a:tcPr/>
                </a:tc>
                <a:tc>
                  <a:txBody>
                    <a:bodyPr/>
                    <a:lstStyle/>
                    <a:p>
                      <a:pPr algn="ctr"/>
                      <a:r>
                        <a:rPr sz="1600" dirty="0"/>
                        <a:t>1</a:t>
                      </a:r>
                      <a:endParaRPr sz="1600" dirty="0">
                        <a:latin typeface="Cambria Math"/>
                      </a:endParaRPr>
                    </a:p>
                  </a:txBody>
                  <a:tcPr/>
                </a:tc>
                <a:extLst>
                  <a:ext uri="{0D108BD9-81ED-4DB2-BD59-A6C34878D82A}">
                    <a16:rowId xmlns:a16="http://schemas.microsoft.com/office/drawing/2014/main" val="10002"/>
                  </a:ext>
                </a:extLst>
              </a:tr>
              <a:tr h="347585">
                <a:tc>
                  <a:txBody>
                    <a:bodyPr/>
                    <a:lstStyle/>
                    <a:p>
                      <a:pPr algn="ctr"/>
                      <a:r>
                        <a:rPr sz="1600"/>
                        <a:t>180 – 229</a:t>
                      </a:r>
                      <a:endParaRPr sz="1600">
                        <a:latin typeface="Cambria Math"/>
                      </a:endParaRPr>
                    </a:p>
                  </a:txBody>
                  <a:tcPr/>
                </a:tc>
                <a:tc>
                  <a:txBody>
                    <a:bodyPr/>
                    <a:lstStyle/>
                    <a:p>
                      <a:pPr algn="ctr"/>
                      <a:r>
                        <a:rPr sz="1600"/>
                        <a:t>3</a:t>
                      </a:r>
                      <a:endParaRPr sz="1600">
                        <a:latin typeface="Cambria Math"/>
                      </a:endParaRPr>
                    </a:p>
                  </a:txBody>
                  <a:tcPr/>
                </a:tc>
                <a:extLst>
                  <a:ext uri="{0D108BD9-81ED-4DB2-BD59-A6C34878D82A}">
                    <a16:rowId xmlns:a16="http://schemas.microsoft.com/office/drawing/2014/main" val="10003"/>
                  </a:ext>
                </a:extLst>
              </a:tr>
              <a:tr h="347585">
                <a:tc>
                  <a:txBody>
                    <a:bodyPr/>
                    <a:lstStyle/>
                    <a:p>
                      <a:pPr algn="ctr"/>
                      <a:r>
                        <a:rPr sz="1600"/>
                        <a:t>230 – 279</a:t>
                      </a:r>
                      <a:endParaRPr sz="1600">
                        <a:latin typeface="Cambria Math"/>
                      </a:endParaRPr>
                    </a:p>
                  </a:txBody>
                  <a:tcPr/>
                </a:tc>
                <a:tc>
                  <a:txBody>
                    <a:bodyPr/>
                    <a:lstStyle/>
                    <a:p>
                      <a:pPr algn="ctr"/>
                      <a:r>
                        <a:rPr sz="1600"/>
                        <a:t>6</a:t>
                      </a:r>
                      <a:endParaRPr sz="1600">
                        <a:latin typeface="Cambria Math"/>
                      </a:endParaRPr>
                    </a:p>
                  </a:txBody>
                  <a:tcPr/>
                </a:tc>
                <a:extLst>
                  <a:ext uri="{0D108BD9-81ED-4DB2-BD59-A6C34878D82A}">
                    <a16:rowId xmlns:a16="http://schemas.microsoft.com/office/drawing/2014/main" val="10004"/>
                  </a:ext>
                </a:extLst>
              </a:tr>
              <a:tr h="347585">
                <a:tc>
                  <a:txBody>
                    <a:bodyPr/>
                    <a:lstStyle/>
                    <a:p>
                      <a:pPr algn="ctr"/>
                      <a:r>
                        <a:rPr sz="1600"/>
                        <a:t>280 – 329</a:t>
                      </a:r>
                      <a:endParaRPr sz="1600">
                        <a:latin typeface="Cambria Math"/>
                      </a:endParaRPr>
                    </a:p>
                  </a:txBody>
                  <a:tcPr/>
                </a:tc>
                <a:tc>
                  <a:txBody>
                    <a:bodyPr/>
                    <a:lstStyle/>
                    <a:p>
                      <a:pPr algn="ctr"/>
                      <a:r>
                        <a:rPr sz="1600"/>
                        <a:t>16</a:t>
                      </a:r>
                      <a:endParaRPr sz="1600">
                        <a:latin typeface="Cambria Math"/>
                      </a:endParaRPr>
                    </a:p>
                  </a:txBody>
                  <a:tcPr/>
                </a:tc>
                <a:extLst>
                  <a:ext uri="{0D108BD9-81ED-4DB2-BD59-A6C34878D82A}">
                    <a16:rowId xmlns:a16="http://schemas.microsoft.com/office/drawing/2014/main" val="10005"/>
                  </a:ext>
                </a:extLst>
              </a:tr>
              <a:tr h="347585">
                <a:tc>
                  <a:txBody>
                    <a:bodyPr/>
                    <a:lstStyle/>
                    <a:p>
                      <a:pPr algn="ctr"/>
                      <a:r>
                        <a:rPr sz="1600"/>
                        <a:t>330 – 379</a:t>
                      </a:r>
                      <a:endParaRPr sz="1600">
                        <a:latin typeface="Cambria Math"/>
                      </a:endParaRPr>
                    </a:p>
                  </a:txBody>
                  <a:tcPr/>
                </a:tc>
                <a:tc>
                  <a:txBody>
                    <a:bodyPr/>
                    <a:lstStyle/>
                    <a:p>
                      <a:pPr algn="ctr"/>
                      <a:r>
                        <a:rPr sz="1600"/>
                        <a:t>20</a:t>
                      </a:r>
                      <a:endParaRPr sz="1600">
                        <a:latin typeface="Cambria Math"/>
                      </a:endParaRPr>
                    </a:p>
                  </a:txBody>
                  <a:tcPr/>
                </a:tc>
                <a:extLst>
                  <a:ext uri="{0D108BD9-81ED-4DB2-BD59-A6C34878D82A}">
                    <a16:rowId xmlns:a16="http://schemas.microsoft.com/office/drawing/2014/main" val="10006"/>
                  </a:ext>
                </a:extLst>
              </a:tr>
              <a:tr h="347585">
                <a:tc>
                  <a:txBody>
                    <a:bodyPr/>
                    <a:lstStyle/>
                    <a:p>
                      <a:pPr algn="ctr"/>
                      <a:r>
                        <a:rPr sz="1600" dirty="0"/>
                        <a:t>380 – 429</a:t>
                      </a:r>
                      <a:endParaRPr sz="1600" dirty="0">
                        <a:latin typeface="Cambria Math"/>
                      </a:endParaRPr>
                    </a:p>
                  </a:txBody>
                  <a:tcPr/>
                </a:tc>
                <a:tc>
                  <a:txBody>
                    <a:bodyPr/>
                    <a:lstStyle/>
                    <a:p>
                      <a:pPr algn="ctr"/>
                      <a:r>
                        <a:rPr sz="1600" dirty="0"/>
                        <a:t>6</a:t>
                      </a:r>
                      <a:endParaRPr sz="1600" dirty="0">
                        <a:latin typeface="Cambria Math"/>
                      </a:endParaRPr>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2</a:t>
            </a:r>
          </a:p>
        </p:txBody>
      </p:sp>
      <p:sp>
        <p:nvSpPr>
          <p:cNvPr id="3" name="Text Placeholder 2"/>
          <p:cNvSpPr>
            <a:spLocks noGrp="1"/>
          </p:cNvSpPr>
          <p:nvPr>
            <p:ph type="body" sz="quarter" idx="10"/>
          </p:nvPr>
        </p:nvSpPr>
        <p:spPr/>
        <p:txBody>
          <a:bodyPr>
            <a:normAutofit/>
          </a:bodyPr>
          <a:lstStyle/>
          <a:p>
            <a:r>
              <a:rPr sz="2800" dirty="0"/>
              <a:t>Identify the lower and upper class limits of the 4th class in Example 2</a:t>
            </a:r>
            <a:endParaRPr lang="en-US" sz="2800" dirty="0"/>
          </a:p>
          <a:p>
            <a:endParaRPr lang="en-US" dirty="0"/>
          </a:p>
          <a:p>
            <a:endParaRPr lang="en-US" sz="2800" dirty="0"/>
          </a:p>
          <a:p>
            <a:r>
              <a:rPr lang="en-US" sz="2800" dirty="0"/>
              <a:t>Answer: Lower class limit of the 4th class: </a:t>
            </a:r>
            <a:r>
              <a:rPr lang="en-US" sz="2800" dirty="0">
                <a:latin typeface="Cambria Math"/>
              </a:rPr>
              <a:t>280</a:t>
            </a:r>
            <a:r>
              <a:rPr lang="en-US" sz="2800" dirty="0"/>
              <a:t>; Upper class limit of the 4th class: </a:t>
            </a:r>
            <a:r>
              <a:rPr lang="en-US" sz="2800" dirty="0">
                <a:latin typeface="Cambria Math"/>
              </a:rPr>
              <a:t>329</a:t>
            </a:r>
          </a:p>
          <a:p>
            <a:endParaRPr sz="2800" dirty="0"/>
          </a:p>
        </p:txBody>
      </p:sp>
    </p:spTree>
    <p:extLst>
      <p:ext uri="{BB962C8B-B14F-4D97-AF65-F5344CB8AC3E}">
        <p14:creationId xmlns:p14="http://schemas.microsoft.com/office/powerpoint/2010/main" val="126619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Interpreting a Grouped Frequency Distribution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p:sp>
        <p:nvSpPr>
          <p:cNvPr id="3" name="Text Placeholder 2"/>
          <p:cNvSpPr>
            <a:spLocks noGrp="1"/>
          </p:cNvSpPr>
          <p:nvPr>
            <p:ph type="body" sz="quarter" idx="10"/>
          </p:nvPr>
        </p:nvSpPr>
        <p:spPr/>
        <p:txBody>
          <a:bodyPr>
            <a:normAutofit/>
          </a:bodyPr>
          <a:lstStyle/>
          <a:p>
            <a:pPr algn="just"/>
            <a:r>
              <a:rPr sz="2000" dirty="0"/>
              <a:t>In the Fall of 2017, the US Energy Information Administration produced a report entitled International Energy Outlook 2017. Among other things, it predicted the world's energy use through 2050. The predictions are given in quadrillion BTUs (quad BTU) by region. A quad BTU is approximately equal to the amount of energy in </a:t>
            </a:r>
            <a:r>
              <a:rPr sz="2000" dirty="0">
                <a:latin typeface="Cambria Math"/>
              </a:rPr>
              <a:t>45</a:t>
            </a:r>
            <a:r>
              <a:rPr sz="2000" dirty="0"/>
              <a:t> million tons of coal, or </a:t>
            </a:r>
            <a:r>
              <a:rPr sz="2000" dirty="0">
                <a:latin typeface="Cambria Math"/>
              </a:rPr>
              <a:t>1</a:t>
            </a:r>
            <a:r>
              <a:rPr sz="2000" dirty="0"/>
              <a:t> trillion cubic feet of natural gas, or </a:t>
            </a:r>
            <a:r>
              <a:rPr sz="2000" dirty="0">
                <a:latin typeface="Cambria Math"/>
              </a:rPr>
              <a:t>170</a:t>
            </a:r>
            <a:r>
              <a:rPr sz="2000" dirty="0"/>
              <a:t> million barrels of crude oil. The predictions for both 2020 and 2030 are given in Table 8 and a frequency distribution of the results are shown in Table 9. Use the tables to answer the following questions.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Interpreting a Grouped Frequency Distribution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sp>
        <p:nvSpPr>
          <p:cNvPr id="5" name="TextBox 4">
            <a:extLst>
              <a:ext uri="{FF2B5EF4-FFF2-40B4-BE49-F238E27FC236}">
                <a16:creationId xmlns:a16="http://schemas.microsoft.com/office/drawing/2014/main" id="{A50419D0-3617-26EB-BF63-324DB66148B9}"/>
              </a:ext>
            </a:extLst>
          </p:cNvPr>
          <p:cNvSpPr txBox="1"/>
          <p:nvPr/>
        </p:nvSpPr>
        <p:spPr>
          <a:xfrm>
            <a:off x="457200" y="1093857"/>
            <a:ext cx="8229600" cy="353943"/>
          </a:xfrm>
          <a:prstGeom prst="rect">
            <a:avLst/>
          </a:prstGeom>
          <a:noFill/>
        </p:spPr>
        <p:txBody>
          <a:bodyPr wrap="square">
            <a:spAutoFit/>
          </a:bodyPr>
          <a:lstStyle/>
          <a:p>
            <a:r>
              <a:rPr kumimoji="0" lang="en-US" sz="1700" b="1" i="0" u="none" strike="noStrike" kern="1200" cap="none" spc="0" normalizeH="0" baseline="0" noProof="0" dirty="0">
                <a:ln>
                  <a:noFill/>
                </a:ln>
                <a:effectLst/>
                <a:uLnTx/>
                <a:uFillTx/>
                <a:latin typeface="Calibri"/>
                <a:ea typeface="+mn-ea"/>
                <a:cs typeface="+mn-cs"/>
              </a:rPr>
              <a:t>Table 8: Raw Data of World Total Primary Energy Consumption by Region (in Quad BTU)</a:t>
            </a:r>
            <a:endParaRPr lang="en-IN" sz="1700" dirty="0"/>
          </a:p>
        </p:txBody>
      </p:sp>
      <p:graphicFrame>
        <p:nvGraphicFramePr>
          <p:cNvPr id="3" name="Table Placeholder 2" descr="The table contains 3 columns and 8 rows.&#10;&#10;The columns are labeled: &quot;Region,&quot; &quot;2020,&quot; and &quot;2030.&quot;&#10;&#10;Row 1: Australia and New Zealand, 2020: 7.2, 2030: 8.4&#10;Row 2: Mexico and Chile, 2020: 9.1, 2030: 10.2&#10;Row 3: South Korea, 2020: 12.8, 2030: 14.7&#10;Row 4: Brazil, 2020: 14.8, 2030: 17.5&#10;Row 5: Canada, 2020: 15.1, 2030: 15.5&#10;Row 6: Other Non-OECD Americas, 2020: 16.2, 2030: 17.9&#10;Row 7: Other Non-OECD Europe and Eurasia, 2020: 17.7, 2030: 17.7&#10;Row 8: Japan, 2020: 19.2, 2030: 19.4"/>
          <p:cNvGraphicFramePr>
            <a:graphicFrameLocks noGrp="1"/>
          </p:cNvGraphicFramePr>
          <p:nvPr>
            <p:ph type="tbl" sz="quarter" idx="10"/>
            <p:extLst>
              <p:ext uri="{D42A27DB-BD31-4B8C-83A1-F6EECF244321}">
                <p14:modId xmlns:p14="http://schemas.microsoft.com/office/powerpoint/2010/main" val="3264230521"/>
              </p:ext>
            </p:extLst>
          </p:nvPr>
        </p:nvGraphicFramePr>
        <p:xfrm>
          <a:off x="457200" y="1447800"/>
          <a:ext cx="8229600" cy="333756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370840">
                <a:tc>
                  <a:txBody>
                    <a:bodyPr/>
                    <a:lstStyle/>
                    <a:p>
                      <a:pPr algn="ctr">
                        <a:defRPr sz="1800" b="1"/>
                      </a:pPr>
                      <a:r>
                        <a:rPr dirty="0"/>
                        <a:t>Region</a:t>
                      </a:r>
                    </a:p>
                  </a:txBody>
                  <a:tcPr/>
                </a:tc>
                <a:tc>
                  <a:txBody>
                    <a:bodyPr/>
                    <a:lstStyle/>
                    <a:p>
                      <a:pPr algn="ctr">
                        <a:defRPr sz="1800" b="1"/>
                      </a:pPr>
                      <a:r>
                        <a:rPr dirty="0"/>
                        <a:t>2020</a:t>
                      </a:r>
                    </a:p>
                  </a:txBody>
                  <a:tcPr/>
                </a:tc>
                <a:tc>
                  <a:txBody>
                    <a:bodyPr/>
                    <a:lstStyle/>
                    <a:p>
                      <a:pPr algn="ctr">
                        <a:defRPr sz="1800" b="1"/>
                      </a:pPr>
                      <a:r>
                        <a:rPr dirty="0"/>
                        <a:t>2030</a:t>
                      </a:r>
                    </a:p>
                  </a:txBody>
                  <a:tcPr/>
                </a:tc>
                <a:extLst>
                  <a:ext uri="{0D108BD9-81ED-4DB2-BD59-A6C34878D82A}">
                    <a16:rowId xmlns:a16="http://schemas.microsoft.com/office/drawing/2014/main" val="10001"/>
                  </a:ext>
                </a:extLst>
              </a:tr>
              <a:tr h="370840">
                <a:tc>
                  <a:txBody>
                    <a:bodyPr/>
                    <a:lstStyle/>
                    <a:p>
                      <a:pPr algn="ctr">
                        <a:defRPr sz="1800"/>
                      </a:pPr>
                      <a:r>
                        <a:rPr dirty="0"/>
                        <a:t>Australia and New Zealand</a:t>
                      </a:r>
                    </a:p>
                  </a:txBody>
                  <a:tcPr/>
                </a:tc>
                <a:tc>
                  <a:txBody>
                    <a:bodyPr/>
                    <a:lstStyle/>
                    <a:p>
                      <a:pPr algn="ctr"/>
                      <a:r>
                        <a:rPr sz="1800"/>
                        <a:t>7.2</a:t>
                      </a:r>
                      <a:endParaRPr sz="1800">
                        <a:latin typeface="Cambria Math"/>
                      </a:endParaRPr>
                    </a:p>
                  </a:txBody>
                  <a:tcPr/>
                </a:tc>
                <a:tc>
                  <a:txBody>
                    <a:bodyPr/>
                    <a:lstStyle/>
                    <a:p>
                      <a:pPr algn="ctr"/>
                      <a:r>
                        <a:rPr sz="1800"/>
                        <a:t>8.4</a:t>
                      </a:r>
                      <a:endParaRPr sz="1800">
                        <a:latin typeface="Cambria Math"/>
                      </a:endParaRPr>
                    </a:p>
                  </a:txBody>
                  <a:tcPr/>
                </a:tc>
                <a:extLst>
                  <a:ext uri="{0D108BD9-81ED-4DB2-BD59-A6C34878D82A}">
                    <a16:rowId xmlns:a16="http://schemas.microsoft.com/office/drawing/2014/main" val="10002"/>
                  </a:ext>
                </a:extLst>
              </a:tr>
              <a:tr h="370840">
                <a:tc>
                  <a:txBody>
                    <a:bodyPr/>
                    <a:lstStyle/>
                    <a:p>
                      <a:pPr algn="ctr">
                        <a:defRPr sz="1800"/>
                      </a:pPr>
                      <a:r>
                        <a:t>Mexico and Chile</a:t>
                      </a:r>
                    </a:p>
                  </a:txBody>
                  <a:tcPr/>
                </a:tc>
                <a:tc>
                  <a:txBody>
                    <a:bodyPr/>
                    <a:lstStyle/>
                    <a:p>
                      <a:pPr algn="ctr"/>
                      <a:r>
                        <a:rPr sz="1800"/>
                        <a:t>9.1</a:t>
                      </a:r>
                      <a:endParaRPr sz="1800">
                        <a:latin typeface="Cambria Math"/>
                      </a:endParaRPr>
                    </a:p>
                  </a:txBody>
                  <a:tcPr/>
                </a:tc>
                <a:tc>
                  <a:txBody>
                    <a:bodyPr/>
                    <a:lstStyle/>
                    <a:p>
                      <a:pPr algn="ctr"/>
                      <a:r>
                        <a:rPr sz="1800"/>
                        <a:t>10.2</a:t>
                      </a:r>
                      <a:endParaRPr sz="1800">
                        <a:latin typeface="Cambria Math"/>
                      </a:endParaRPr>
                    </a:p>
                  </a:txBody>
                  <a:tcPr/>
                </a:tc>
                <a:extLst>
                  <a:ext uri="{0D108BD9-81ED-4DB2-BD59-A6C34878D82A}">
                    <a16:rowId xmlns:a16="http://schemas.microsoft.com/office/drawing/2014/main" val="10003"/>
                  </a:ext>
                </a:extLst>
              </a:tr>
              <a:tr h="370840">
                <a:tc>
                  <a:txBody>
                    <a:bodyPr/>
                    <a:lstStyle/>
                    <a:p>
                      <a:pPr algn="ctr">
                        <a:defRPr sz="1800"/>
                      </a:pPr>
                      <a:r>
                        <a:rPr dirty="0"/>
                        <a:t>South Korea</a:t>
                      </a:r>
                    </a:p>
                  </a:txBody>
                  <a:tcPr/>
                </a:tc>
                <a:tc>
                  <a:txBody>
                    <a:bodyPr/>
                    <a:lstStyle/>
                    <a:p>
                      <a:pPr algn="ctr"/>
                      <a:r>
                        <a:rPr sz="1800"/>
                        <a:t>12.8</a:t>
                      </a:r>
                      <a:endParaRPr sz="1800">
                        <a:latin typeface="Cambria Math"/>
                      </a:endParaRPr>
                    </a:p>
                  </a:txBody>
                  <a:tcPr/>
                </a:tc>
                <a:tc>
                  <a:txBody>
                    <a:bodyPr/>
                    <a:lstStyle/>
                    <a:p>
                      <a:pPr algn="ctr"/>
                      <a:r>
                        <a:rPr sz="1800"/>
                        <a:t>14.7</a:t>
                      </a:r>
                      <a:endParaRPr sz="1800">
                        <a:latin typeface="Cambria Math"/>
                      </a:endParaRPr>
                    </a:p>
                  </a:txBody>
                  <a:tcPr/>
                </a:tc>
                <a:extLst>
                  <a:ext uri="{0D108BD9-81ED-4DB2-BD59-A6C34878D82A}">
                    <a16:rowId xmlns:a16="http://schemas.microsoft.com/office/drawing/2014/main" val="10004"/>
                  </a:ext>
                </a:extLst>
              </a:tr>
              <a:tr h="370840">
                <a:tc>
                  <a:txBody>
                    <a:bodyPr/>
                    <a:lstStyle/>
                    <a:p>
                      <a:pPr algn="ctr">
                        <a:defRPr sz="1800"/>
                      </a:pPr>
                      <a:r>
                        <a:t>Brazil</a:t>
                      </a:r>
                    </a:p>
                  </a:txBody>
                  <a:tcPr/>
                </a:tc>
                <a:tc>
                  <a:txBody>
                    <a:bodyPr/>
                    <a:lstStyle/>
                    <a:p>
                      <a:pPr algn="ctr"/>
                      <a:r>
                        <a:rPr sz="1800"/>
                        <a:t>14.8</a:t>
                      </a:r>
                      <a:endParaRPr sz="1800">
                        <a:latin typeface="Cambria Math"/>
                      </a:endParaRPr>
                    </a:p>
                  </a:txBody>
                  <a:tcPr/>
                </a:tc>
                <a:tc>
                  <a:txBody>
                    <a:bodyPr/>
                    <a:lstStyle/>
                    <a:p>
                      <a:pPr algn="ctr"/>
                      <a:r>
                        <a:rPr sz="1800"/>
                        <a:t>17.5</a:t>
                      </a:r>
                      <a:endParaRPr sz="1800">
                        <a:latin typeface="Cambria Math"/>
                      </a:endParaRPr>
                    </a:p>
                  </a:txBody>
                  <a:tcPr/>
                </a:tc>
                <a:extLst>
                  <a:ext uri="{0D108BD9-81ED-4DB2-BD59-A6C34878D82A}">
                    <a16:rowId xmlns:a16="http://schemas.microsoft.com/office/drawing/2014/main" val="10005"/>
                  </a:ext>
                </a:extLst>
              </a:tr>
              <a:tr h="370840">
                <a:tc>
                  <a:txBody>
                    <a:bodyPr/>
                    <a:lstStyle/>
                    <a:p>
                      <a:pPr algn="ctr">
                        <a:defRPr sz="1800"/>
                      </a:pPr>
                      <a:r>
                        <a:rPr dirty="0"/>
                        <a:t>Canada</a:t>
                      </a:r>
                    </a:p>
                  </a:txBody>
                  <a:tcPr/>
                </a:tc>
                <a:tc>
                  <a:txBody>
                    <a:bodyPr/>
                    <a:lstStyle/>
                    <a:p>
                      <a:pPr algn="ctr"/>
                      <a:r>
                        <a:rPr sz="1800"/>
                        <a:t>15.1</a:t>
                      </a:r>
                      <a:endParaRPr sz="1800">
                        <a:latin typeface="Cambria Math"/>
                      </a:endParaRPr>
                    </a:p>
                  </a:txBody>
                  <a:tcPr/>
                </a:tc>
                <a:tc>
                  <a:txBody>
                    <a:bodyPr/>
                    <a:lstStyle/>
                    <a:p>
                      <a:pPr algn="ctr"/>
                      <a:r>
                        <a:rPr sz="1800"/>
                        <a:t>15.5</a:t>
                      </a:r>
                      <a:endParaRPr sz="1800">
                        <a:latin typeface="Cambria Math"/>
                      </a:endParaRPr>
                    </a:p>
                  </a:txBody>
                  <a:tcPr/>
                </a:tc>
                <a:extLst>
                  <a:ext uri="{0D108BD9-81ED-4DB2-BD59-A6C34878D82A}">
                    <a16:rowId xmlns:a16="http://schemas.microsoft.com/office/drawing/2014/main" val="10006"/>
                  </a:ext>
                </a:extLst>
              </a:tr>
              <a:tr h="370840">
                <a:tc>
                  <a:txBody>
                    <a:bodyPr/>
                    <a:lstStyle/>
                    <a:p>
                      <a:pPr algn="ctr">
                        <a:defRPr sz="1800"/>
                      </a:pPr>
                      <a:r>
                        <a:t>Other Non-OECD Americas</a:t>
                      </a:r>
                    </a:p>
                  </a:txBody>
                  <a:tcPr/>
                </a:tc>
                <a:tc>
                  <a:txBody>
                    <a:bodyPr/>
                    <a:lstStyle/>
                    <a:p>
                      <a:pPr algn="ctr"/>
                      <a:r>
                        <a:rPr sz="1800"/>
                        <a:t>16.2</a:t>
                      </a:r>
                      <a:endParaRPr sz="1800">
                        <a:latin typeface="Cambria Math"/>
                      </a:endParaRPr>
                    </a:p>
                  </a:txBody>
                  <a:tcPr/>
                </a:tc>
                <a:tc>
                  <a:txBody>
                    <a:bodyPr/>
                    <a:lstStyle/>
                    <a:p>
                      <a:pPr algn="ctr"/>
                      <a:r>
                        <a:rPr sz="1800"/>
                        <a:t>17.9</a:t>
                      </a:r>
                      <a:endParaRPr sz="1800">
                        <a:latin typeface="Cambria Math"/>
                      </a:endParaRPr>
                    </a:p>
                  </a:txBody>
                  <a:tcPr/>
                </a:tc>
                <a:extLst>
                  <a:ext uri="{0D108BD9-81ED-4DB2-BD59-A6C34878D82A}">
                    <a16:rowId xmlns:a16="http://schemas.microsoft.com/office/drawing/2014/main" val="10007"/>
                  </a:ext>
                </a:extLst>
              </a:tr>
              <a:tr h="370840">
                <a:tc>
                  <a:txBody>
                    <a:bodyPr/>
                    <a:lstStyle/>
                    <a:p>
                      <a:pPr algn="ctr">
                        <a:defRPr sz="1800"/>
                      </a:pPr>
                      <a:r>
                        <a:rPr dirty="0"/>
                        <a:t>Other Non-OECD Europe and Eurasia</a:t>
                      </a:r>
                    </a:p>
                  </a:txBody>
                  <a:tcPr/>
                </a:tc>
                <a:tc>
                  <a:txBody>
                    <a:bodyPr/>
                    <a:lstStyle/>
                    <a:p>
                      <a:pPr algn="ctr"/>
                      <a:r>
                        <a:rPr sz="1800"/>
                        <a:t>17.7</a:t>
                      </a:r>
                      <a:endParaRPr sz="1800">
                        <a:latin typeface="Cambria Math"/>
                      </a:endParaRPr>
                    </a:p>
                  </a:txBody>
                  <a:tcPr/>
                </a:tc>
                <a:tc>
                  <a:txBody>
                    <a:bodyPr/>
                    <a:lstStyle/>
                    <a:p>
                      <a:pPr algn="ctr"/>
                      <a:r>
                        <a:rPr sz="1800"/>
                        <a:t>17.7</a:t>
                      </a:r>
                      <a:endParaRPr sz="1800">
                        <a:latin typeface="Cambria Math"/>
                      </a:endParaRPr>
                    </a:p>
                  </a:txBody>
                  <a:tcPr/>
                </a:tc>
                <a:extLst>
                  <a:ext uri="{0D108BD9-81ED-4DB2-BD59-A6C34878D82A}">
                    <a16:rowId xmlns:a16="http://schemas.microsoft.com/office/drawing/2014/main" val="10008"/>
                  </a:ext>
                </a:extLst>
              </a:tr>
              <a:tr h="370840">
                <a:tc>
                  <a:txBody>
                    <a:bodyPr/>
                    <a:lstStyle/>
                    <a:p>
                      <a:pPr algn="ctr">
                        <a:defRPr sz="1800"/>
                      </a:pPr>
                      <a:r>
                        <a:t>Japan</a:t>
                      </a:r>
                    </a:p>
                  </a:txBody>
                  <a:tcPr/>
                </a:tc>
                <a:tc>
                  <a:txBody>
                    <a:bodyPr/>
                    <a:lstStyle/>
                    <a:p>
                      <a:pPr algn="ctr"/>
                      <a:r>
                        <a:rPr sz="1800"/>
                        <a:t>19.2</a:t>
                      </a:r>
                      <a:endParaRPr sz="1800">
                        <a:latin typeface="Cambria Math"/>
                      </a:endParaRPr>
                    </a:p>
                  </a:txBody>
                  <a:tcPr/>
                </a:tc>
                <a:tc>
                  <a:txBody>
                    <a:bodyPr/>
                    <a:lstStyle/>
                    <a:p>
                      <a:pPr algn="ctr"/>
                      <a:r>
                        <a:rPr sz="1800" dirty="0"/>
                        <a:t>19.4</a:t>
                      </a:r>
                      <a:endParaRPr sz="1800" dirty="0">
                        <a:latin typeface="Cambria Math"/>
                      </a:endParaRPr>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Interpreting a Grouped Frequency Distribution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p:sp>
        <p:nvSpPr>
          <p:cNvPr id="5" name="TextBox 4">
            <a:extLst>
              <a:ext uri="{FF2B5EF4-FFF2-40B4-BE49-F238E27FC236}">
                <a16:creationId xmlns:a16="http://schemas.microsoft.com/office/drawing/2014/main" id="{C95A6EBC-2549-EAC3-EDD7-E38978418CFB}"/>
              </a:ext>
            </a:extLst>
          </p:cNvPr>
          <p:cNvSpPr txBox="1"/>
          <p:nvPr/>
        </p:nvSpPr>
        <p:spPr>
          <a:xfrm>
            <a:off x="533400" y="1107304"/>
            <a:ext cx="8077200" cy="353943"/>
          </a:xfrm>
          <a:prstGeom prst="rect">
            <a:avLst/>
          </a:prstGeom>
          <a:noFill/>
        </p:spPr>
        <p:txBody>
          <a:bodyPr wrap="square">
            <a:spAutoFit/>
          </a:bodyPr>
          <a:lstStyle/>
          <a:p>
            <a:r>
              <a:rPr kumimoji="0" lang="en-US" sz="1700" b="1" i="0" u="none" strike="noStrike" kern="1200" cap="none" spc="0" normalizeH="0" baseline="0" noProof="0" dirty="0">
                <a:ln>
                  <a:noFill/>
                </a:ln>
                <a:effectLst/>
                <a:uLnTx/>
                <a:uFillTx/>
                <a:latin typeface="Calibri"/>
                <a:ea typeface="+mn-ea"/>
                <a:cs typeface="+mn-cs"/>
              </a:rPr>
              <a:t>Table 8: Raw Data of World Total Primary Energy Consumption by Region (in Quad BTU)</a:t>
            </a:r>
            <a:endParaRPr lang="en-IN" sz="1700" dirty="0"/>
          </a:p>
        </p:txBody>
      </p:sp>
      <p:graphicFrame>
        <p:nvGraphicFramePr>
          <p:cNvPr id="3" name="Table Placeholder 2" descr="The table contains 3 columns and 9 rows.&#10;&#10;The columns are labeled: &quot;Region,&quot; &quot;2020,&quot; and &quot;2030.&quot;&#10;&#10;Row 1: Africa, 2020: 24.2, 2030: 27.9&#10;Row 2: Russia, 2020: 29.8, 2030: 30.0&#10;Row 3: India, 2020: 33.3, 2030: 44.3&#10;Row 4: Middle East, 2020: 36.4, 2030: 41.8&#10;Row 5: Other Non-OECD Asia, 2020: 42.2, 2030: 54.8&#10;Row 6: OECD Europe, 2020: 80.5, 2030: 83.0&#10;Row 7: United States, 2020: 100.2, 2030: 99.1&#10;Row 8: China, 2020: 146.4, 2030: 161.2&#10;Row 9: Total World, 2020: 604.9, 2030: 663.2&#10;"/>
          <p:cNvGraphicFramePr>
            <a:graphicFrameLocks noGrp="1"/>
          </p:cNvGraphicFramePr>
          <p:nvPr>
            <p:ph type="tbl" sz="quarter" idx="10"/>
            <p:extLst>
              <p:ext uri="{D42A27DB-BD31-4B8C-83A1-F6EECF244321}">
                <p14:modId xmlns:p14="http://schemas.microsoft.com/office/powerpoint/2010/main" val="1701430843"/>
              </p:ext>
            </p:extLst>
          </p:nvPr>
        </p:nvGraphicFramePr>
        <p:xfrm>
          <a:off x="457200" y="1524000"/>
          <a:ext cx="8229600" cy="370840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370840">
                <a:tc>
                  <a:txBody>
                    <a:bodyPr/>
                    <a:lstStyle/>
                    <a:p>
                      <a:pPr algn="ctr">
                        <a:defRPr sz="1800" b="1"/>
                      </a:pPr>
                      <a:r>
                        <a:rPr dirty="0"/>
                        <a:t>Region</a:t>
                      </a:r>
                    </a:p>
                  </a:txBody>
                  <a:tcPr/>
                </a:tc>
                <a:tc>
                  <a:txBody>
                    <a:bodyPr/>
                    <a:lstStyle/>
                    <a:p>
                      <a:pPr algn="ctr">
                        <a:defRPr sz="1800" b="1"/>
                      </a:pPr>
                      <a:r>
                        <a:rPr dirty="0"/>
                        <a:t>2020</a:t>
                      </a:r>
                    </a:p>
                  </a:txBody>
                  <a:tcPr/>
                </a:tc>
                <a:tc>
                  <a:txBody>
                    <a:bodyPr/>
                    <a:lstStyle/>
                    <a:p>
                      <a:pPr algn="ctr">
                        <a:defRPr sz="1800" b="1"/>
                      </a:pPr>
                      <a:r>
                        <a:rPr dirty="0"/>
                        <a:t>2030</a:t>
                      </a:r>
                    </a:p>
                  </a:txBody>
                  <a:tcPr/>
                </a:tc>
                <a:extLst>
                  <a:ext uri="{0D108BD9-81ED-4DB2-BD59-A6C34878D82A}">
                    <a16:rowId xmlns:a16="http://schemas.microsoft.com/office/drawing/2014/main" val="10011"/>
                  </a:ext>
                </a:extLst>
              </a:tr>
              <a:tr h="370840">
                <a:tc>
                  <a:txBody>
                    <a:bodyPr/>
                    <a:lstStyle/>
                    <a:p>
                      <a:pPr algn="ctr">
                        <a:defRPr sz="1800"/>
                      </a:pPr>
                      <a:r>
                        <a:rPr dirty="0"/>
                        <a:t>Africa</a:t>
                      </a:r>
                    </a:p>
                  </a:txBody>
                  <a:tcPr/>
                </a:tc>
                <a:tc>
                  <a:txBody>
                    <a:bodyPr/>
                    <a:lstStyle/>
                    <a:p>
                      <a:pPr algn="ctr"/>
                      <a:r>
                        <a:rPr sz="1800" dirty="0"/>
                        <a:t>24.2</a:t>
                      </a:r>
                      <a:endParaRPr sz="1800" dirty="0">
                        <a:latin typeface="Cambria Math"/>
                      </a:endParaRPr>
                    </a:p>
                  </a:txBody>
                  <a:tcPr/>
                </a:tc>
                <a:tc>
                  <a:txBody>
                    <a:bodyPr/>
                    <a:lstStyle/>
                    <a:p>
                      <a:pPr algn="ctr"/>
                      <a:r>
                        <a:rPr sz="1800" dirty="0"/>
                        <a:t>27.9</a:t>
                      </a:r>
                      <a:endParaRPr sz="1800" dirty="0">
                        <a:latin typeface="Cambria Math"/>
                      </a:endParaRPr>
                    </a:p>
                  </a:txBody>
                  <a:tcPr/>
                </a:tc>
                <a:extLst>
                  <a:ext uri="{0D108BD9-81ED-4DB2-BD59-A6C34878D82A}">
                    <a16:rowId xmlns:a16="http://schemas.microsoft.com/office/drawing/2014/main" val="516745260"/>
                  </a:ext>
                </a:extLst>
              </a:tr>
              <a:tr h="370840">
                <a:tc>
                  <a:txBody>
                    <a:bodyPr/>
                    <a:lstStyle/>
                    <a:p>
                      <a:pPr algn="ctr">
                        <a:defRPr sz="1800"/>
                      </a:pPr>
                      <a:r>
                        <a:rPr dirty="0"/>
                        <a:t>Russia</a:t>
                      </a:r>
                    </a:p>
                  </a:txBody>
                  <a:tcPr/>
                </a:tc>
                <a:tc>
                  <a:txBody>
                    <a:bodyPr/>
                    <a:lstStyle/>
                    <a:p>
                      <a:pPr algn="ctr"/>
                      <a:r>
                        <a:rPr sz="1800" dirty="0"/>
                        <a:t>29.8</a:t>
                      </a:r>
                      <a:endParaRPr sz="1800" dirty="0">
                        <a:latin typeface="Cambria Math"/>
                      </a:endParaRPr>
                    </a:p>
                  </a:txBody>
                  <a:tcPr/>
                </a:tc>
                <a:tc>
                  <a:txBody>
                    <a:bodyPr/>
                    <a:lstStyle/>
                    <a:p>
                      <a:pPr algn="ctr"/>
                      <a:r>
                        <a:rPr sz="1800" dirty="0"/>
                        <a:t>30</a:t>
                      </a:r>
                      <a:endParaRPr sz="1800" dirty="0">
                        <a:latin typeface="Cambria Math"/>
                      </a:endParaRPr>
                    </a:p>
                  </a:txBody>
                  <a:tcPr/>
                </a:tc>
                <a:extLst>
                  <a:ext uri="{0D108BD9-81ED-4DB2-BD59-A6C34878D82A}">
                    <a16:rowId xmlns:a16="http://schemas.microsoft.com/office/drawing/2014/main" val="2946123959"/>
                  </a:ext>
                </a:extLst>
              </a:tr>
              <a:tr h="370840">
                <a:tc>
                  <a:txBody>
                    <a:bodyPr/>
                    <a:lstStyle/>
                    <a:p>
                      <a:pPr algn="ctr">
                        <a:defRPr sz="1800"/>
                      </a:pPr>
                      <a:r>
                        <a:t>India</a:t>
                      </a:r>
                    </a:p>
                  </a:txBody>
                  <a:tcPr/>
                </a:tc>
                <a:tc>
                  <a:txBody>
                    <a:bodyPr/>
                    <a:lstStyle/>
                    <a:p>
                      <a:pPr algn="ctr"/>
                      <a:r>
                        <a:rPr sz="1800"/>
                        <a:t>33.3</a:t>
                      </a:r>
                      <a:endParaRPr sz="1800">
                        <a:latin typeface="Cambria Math"/>
                      </a:endParaRPr>
                    </a:p>
                  </a:txBody>
                  <a:tcPr/>
                </a:tc>
                <a:tc>
                  <a:txBody>
                    <a:bodyPr/>
                    <a:lstStyle/>
                    <a:p>
                      <a:pPr algn="ctr"/>
                      <a:r>
                        <a:rPr sz="1800"/>
                        <a:t>44.3</a:t>
                      </a:r>
                      <a:endParaRPr sz="1800">
                        <a:latin typeface="Cambria Math"/>
                      </a:endParaRPr>
                    </a:p>
                  </a:txBody>
                  <a:tcPr/>
                </a:tc>
                <a:extLst>
                  <a:ext uri="{0D108BD9-81ED-4DB2-BD59-A6C34878D82A}">
                    <a16:rowId xmlns:a16="http://schemas.microsoft.com/office/drawing/2014/main" val="10012"/>
                  </a:ext>
                </a:extLst>
              </a:tr>
              <a:tr h="370840">
                <a:tc>
                  <a:txBody>
                    <a:bodyPr/>
                    <a:lstStyle/>
                    <a:p>
                      <a:pPr algn="ctr">
                        <a:defRPr sz="1800"/>
                      </a:pPr>
                      <a:r>
                        <a:t>Middle East</a:t>
                      </a:r>
                    </a:p>
                  </a:txBody>
                  <a:tcPr/>
                </a:tc>
                <a:tc>
                  <a:txBody>
                    <a:bodyPr/>
                    <a:lstStyle/>
                    <a:p>
                      <a:pPr algn="ctr"/>
                      <a:r>
                        <a:rPr sz="1800"/>
                        <a:t>36.4</a:t>
                      </a:r>
                      <a:endParaRPr sz="1800">
                        <a:latin typeface="Cambria Math"/>
                      </a:endParaRPr>
                    </a:p>
                  </a:txBody>
                  <a:tcPr/>
                </a:tc>
                <a:tc>
                  <a:txBody>
                    <a:bodyPr/>
                    <a:lstStyle/>
                    <a:p>
                      <a:pPr algn="ctr"/>
                      <a:r>
                        <a:rPr sz="1800"/>
                        <a:t>41.8</a:t>
                      </a:r>
                      <a:endParaRPr sz="1800">
                        <a:latin typeface="Cambria Math"/>
                      </a:endParaRPr>
                    </a:p>
                  </a:txBody>
                  <a:tcPr/>
                </a:tc>
                <a:extLst>
                  <a:ext uri="{0D108BD9-81ED-4DB2-BD59-A6C34878D82A}">
                    <a16:rowId xmlns:a16="http://schemas.microsoft.com/office/drawing/2014/main" val="10013"/>
                  </a:ext>
                </a:extLst>
              </a:tr>
              <a:tr h="370840">
                <a:tc>
                  <a:txBody>
                    <a:bodyPr/>
                    <a:lstStyle/>
                    <a:p>
                      <a:pPr algn="ctr">
                        <a:defRPr sz="1800"/>
                      </a:pPr>
                      <a:r>
                        <a:t>Other Non-OECD Asia</a:t>
                      </a:r>
                    </a:p>
                  </a:txBody>
                  <a:tcPr/>
                </a:tc>
                <a:tc>
                  <a:txBody>
                    <a:bodyPr/>
                    <a:lstStyle/>
                    <a:p>
                      <a:pPr algn="ctr"/>
                      <a:r>
                        <a:rPr sz="1800"/>
                        <a:t>42.2</a:t>
                      </a:r>
                      <a:endParaRPr sz="1800">
                        <a:latin typeface="Cambria Math"/>
                      </a:endParaRPr>
                    </a:p>
                  </a:txBody>
                  <a:tcPr/>
                </a:tc>
                <a:tc>
                  <a:txBody>
                    <a:bodyPr/>
                    <a:lstStyle/>
                    <a:p>
                      <a:pPr algn="ctr"/>
                      <a:r>
                        <a:rPr sz="1800"/>
                        <a:t>54.8</a:t>
                      </a:r>
                      <a:endParaRPr sz="1800">
                        <a:latin typeface="Cambria Math"/>
                      </a:endParaRPr>
                    </a:p>
                  </a:txBody>
                  <a:tcPr/>
                </a:tc>
                <a:extLst>
                  <a:ext uri="{0D108BD9-81ED-4DB2-BD59-A6C34878D82A}">
                    <a16:rowId xmlns:a16="http://schemas.microsoft.com/office/drawing/2014/main" val="10014"/>
                  </a:ext>
                </a:extLst>
              </a:tr>
              <a:tr h="370840">
                <a:tc>
                  <a:txBody>
                    <a:bodyPr/>
                    <a:lstStyle/>
                    <a:p>
                      <a:pPr algn="ctr">
                        <a:defRPr sz="1800"/>
                      </a:pPr>
                      <a:r>
                        <a:t>OECD Europe</a:t>
                      </a:r>
                    </a:p>
                  </a:txBody>
                  <a:tcPr/>
                </a:tc>
                <a:tc>
                  <a:txBody>
                    <a:bodyPr/>
                    <a:lstStyle/>
                    <a:p>
                      <a:pPr algn="ctr"/>
                      <a:r>
                        <a:rPr sz="1800"/>
                        <a:t>80.5</a:t>
                      </a:r>
                      <a:endParaRPr sz="1800">
                        <a:latin typeface="Cambria Math"/>
                      </a:endParaRPr>
                    </a:p>
                  </a:txBody>
                  <a:tcPr/>
                </a:tc>
                <a:tc>
                  <a:txBody>
                    <a:bodyPr/>
                    <a:lstStyle/>
                    <a:p>
                      <a:pPr algn="ctr"/>
                      <a:r>
                        <a:rPr sz="1800"/>
                        <a:t>83</a:t>
                      </a:r>
                      <a:endParaRPr sz="1800">
                        <a:latin typeface="Cambria Math"/>
                      </a:endParaRPr>
                    </a:p>
                  </a:txBody>
                  <a:tcPr/>
                </a:tc>
                <a:extLst>
                  <a:ext uri="{0D108BD9-81ED-4DB2-BD59-A6C34878D82A}">
                    <a16:rowId xmlns:a16="http://schemas.microsoft.com/office/drawing/2014/main" val="10015"/>
                  </a:ext>
                </a:extLst>
              </a:tr>
              <a:tr h="370840">
                <a:tc>
                  <a:txBody>
                    <a:bodyPr/>
                    <a:lstStyle/>
                    <a:p>
                      <a:pPr algn="ctr">
                        <a:defRPr sz="1800"/>
                      </a:pPr>
                      <a:r>
                        <a:t>United States</a:t>
                      </a:r>
                    </a:p>
                  </a:txBody>
                  <a:tcPr/>
                </a:tc>
                <a:tc>
                  <a:txBody>
                    <a:bodyPr/>
                    <a:lstStyle/>
                    <a:p>
                      <a:pPr algn="ctr"/>
                      <a:r>
                        <a:rPr sz="1800"/>
                        <a:t>100.2</a:t>
                      </a:r>
                      <a:endParaRPr sz="1800">
                        <a:latin typeface="Cambria Math"/>
                      </a:endParaRPr>
                    </a:p>
                  </a:txBody>
                  <a:tcPr/>
                </a:tc>
                <a:tc>
                  <a:txBody>
                    <a:bodyPr/>
                    <a:lstStyle/>
                    <a:p>
                      <a:pPr algn="ctr"/>
                      <a:r>
                        <a:rPr sz="1800"/>
                        <a:t>99.1</a:t>
                      </a:r>
                      <a:endParaRPr sz="1800">
                        <a:latin typeface="Cambria Math"/>
                      </a:endParaRPr>
                    </a:p>
                  </a:txBody>
                  <a:tcPr/>
                </a:tc>
                <a:extLst>
                  <a:ext uri="{0D108BD9-81ED-4DB2-BD59-A6C34878D82A}">
                    <a16:rowId xmlns:a16="http://schemas.microsoft.com/office/drawing/2014/main" val="10016"/>
                  </a:ext>
                </a:extLst>
              </a:tr>
              <a:tr h="370840">
                <a:tc>
                  <a:txBody>
                    <a:bodyPr/>
                    <a:lstStyle/>
                    <a:p>
                      <a:pPr algn="ctr">
                        <a:defRPr sz="1800"/>
                      </a:pPr>
                      <a:r>
                        <a:t>China</a:t>
                      </a:r>
                    </a:p>
                  </a:txBody>
                  <a:tcPr/>
                </a:tc>
                <a:tc>
                  <a:txBody>
                    <a:bodyPr/>
                    <a:lstStyle/>
                    <a:p>
                      <a:pPr algn="ctr"/>
                      <a:r>
                        <a:rPr sz="1800"/>
                        <a:t>146.4</a:t>
                      </a:r>
                      <a:endParaRPr sz="1800">
                        <a:latin typeface="Cambria Math"/>
                      </a:endParaRPr>
                    </a:p>
                  </a:txBody>
                  <a:tcPr/>
                </a:tc>
                <a:tc>
                  <a:txBody>
                    <a:bodyPr/>
                    <a:lstStyle/>
                    <a:p>
                      <a:pPr algn="ctr"/>
                      <a:r>
                        <a:rPr sz="1800"/>
                        <a:t>161.2</a:t>
                      </a:r>
                      <a:endParaRPr sz="1800">
                        <a:latin typeface="Cambria Math"/>
                      </a:endParaRPr>
                    </a:p>
                  </a:txBody>
                  <a:tcPr/>
                </a:tc>
                <a:extLst>
                  <a:ext uri="{0D108BD9-81ED-4DB2-BD59-A6C34878D82A}">
                    <a16:rowId xmlns:a16="http://schemas.microsoft.com/office/drawing/2014/main" val="10017"/>
                  </a:ext>
                </a:extLst>
              </a:tr>
              <a:tr h="370840">
                <a:tc>
                  <a:txBody>
                    <a:bodyPr/>
                    <a:lstStyle/>
                    <a:p>
                      <a:pPr algn="ctr">
                        <a:defRPr sz="1800" b="1"/>
                      </a:pPr>
                      <a:r>
                        <a:t>Total World</a:t>
                      </a:r>
                    </a:p>
                  </a:txBody>
                  <a:tcPr/>
                </a:tc>
                <a:tc>
                  <a:txBody>
                    <a:bodyPr/>
                    <a:lstStyle/>
                    <a:p>
                      <a:pPr algn="ctr"/>
                      <a:r>
                        <a:rPr sz="1800"/>
                        <a:t>604.9</a:t>
                      </a:r>
                      <a:endParaRPr sz="1800">
                        <a:latin typeface="Cambria Math"/>
                      </a:endParaRPr>
                    </a:p>
                  </a:txBody>
                  <a:tcPr/>
                </a:tc>
                <a:tc>
                  <a:txBody>
                    <a:bodyPr/>
                    <a:lstStyle/>
                    <a:p>
                      <a:pPr algn="ctr"/>
                      <a:r>
                        <a:rPr sz="1800" dirty="0"/>
                        <a:t>663.2</a:t>
                      </a:r>
                      <a:endParaRPr sz="1800" dirty="0">
                        <a:latin typeface="Cambria Math"/>
                      </a:endParaRPr>
                    </a:p>
                  </a:txBody>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2345526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Frequency Distribution, Class, and Relative Frequency</a:t>
            </a:r>
          </a:p>
        </p:txBody>
      </p:sp>
      <p:sp>
        <p:nvSpPr>
          <p:cNvPr id="3" name="Text Placeholder 2"/>
          <p:cNvSpPr>
            <a:spLocks noGrp="1"/>
          </p:cNvSpPr>
          <p:nvPr>
            <p:ph type="body" sz="quarter" idx="10"/>
          </p:nvPr>
        </p:nvSpPr>
        <p:spPr>
          <a:xfrm>
            <a:off x="457200" y="1082078"/>
            <a:ext cx="8229600" cy="4861522"/>
          </a:xfrm>
        </p:spPr>
        <p:txBody>
          <a:bodyPr>
            <a:normAutofit/>
          </a:bodyPr>
          <a:lstStyle/>
          <a:p>
            <a:pPr>
              <a:defRPr b="1"/>
            </a:pPr>
            <a:r>
              <a:rPr sz="2000" dirty="0"/>
              <a:t>Frequency Distribution</a:t>
            </a:r>
          </a:p>
          <a:p>
            <a:r>
              <a:rPr sz="2000" dirty="0"/>
              <a:t>A </a:t>
            </a:r>
            <a:r>
              <a:rPr sz="2000" b="1" dirty="0"/>
              <a:t>frequency distribution</a:t>
            </a:r>
            <a:r>
              <a:rPr sz="2000" dirty="0"/>
              <a:t> is a display of the values that occur in a data set and how often each value, or range of values, occurs.</a:t>
            </a:r>
            <a:endParaRPr lang="en-US" sz="2000" dirty="0"/>
          </a:p>
          <a:p>
            <a:endParaRPr sz="1000" dirty="0"/>
          </a:p>
          <a:p>
            <a:pPr>
              <a:defRPr b="1"/>
            </a:pPr>
            <a:r>
              <a:rPr sz="2000" dirty="0"/>
              <a:t>Class</a:t>
            </a:r>
          </a:p>
          <a:p>
            <a:r>
              <a:rPr sz="2000" dirty="0"/>
              <a:t>In a frequency distribution, a </a:t>
            </a:r>
            <a:r>
              <a:rPr sz="2000" b="1" dirty="0"/>
              <a:t>class</a:t>
            </a:r>
            <a:r>
              <a:rPr sz="2000" dirty="0"/>
              <a:t> is a category of data.</a:t>
            </a:r>
            <a:endParaRPr lang="en-US" sz="2000" dirty="0"/>
          </a:p>
          <a:p>
            <a:endParaRPr sz="1000" dirty="0"/>
          </a:p>
          <a:p>
            <a:pPr>
              <a:defRPr b="1"/>
            </a:pPr>
            <a:r>
              <a:rPr sz="2000" dirty="0"/>
              <a:t>Relative Frequency</a:t>
            </a:r>
          </a:p>
          <a:p>
            <a:r>
              <a:rPr sz="2000" dirty="0"/>
              <a:t>The </a:t>
            </a:r>
            <a:r>
              <a:rPr sz="2000" b="1" dirty="0"/>
              <a:t>relative frequency</a:t>
            </a:r>
            <a:r>
              <a:rPr sz="2000" dirty="0"/>
              <a:t> is the percentage of the data set that falls into a particular class.</a:t>
            </a:r>
            <a:endParaRPr sz="2800" dirty="0"/>
          </a:p>
        </p:txBody>
      </p:sp>
      <p:pic>
        <p:nvPicPr>
          <p:cNvPr id="7" name="Picture 6" descr="Relative Frequency equals f divided by n">
            <a:extLst>
              <a:ext uri="{FF2B5EF4-FFF2-40B4-BE49-F238E27FC236}">
                <a16:creationId xmlns:a16="http://schemas.microsoft.com/office/drawing/2014/main" id="{221DFA0C-D1AD-7955-6D7E-83025339AF50}"/>
              </a:ext>
            </a:extLst>
          </p:cNvPr>
          <p:cNvPicPr>
            <a:picLocks noChangeAspect="1"/>
          </p:cNvPicPr>
          <p:nvPr/>
        </p:nvPicPr>
        <p:blipFill>
          <a:blip r:embed="rId2"/>
          <a:stretch>
            <a:fillRect/>
          </a:stretch>
        </p:blipFill>
        <p:spPr>
          <a:xfrm>
            <a:off x="3359195" y="4219556"/>
            <a:ext cx="2425609" cy="612000"/>
          </a:xfrm>
          <a:prstGeom prst="rect">
            <a:avLst/>
          </a:prstGeom>
        </p:spPr>
      </p:pic>
      <p:sp>
        <p:nvSpPr>
          <p:cNvPr id="5" name="TextBox 4">
            <a:extLst>
              <a:ext uri="{FF2B5EF4-FFF2-40B4-BE49-F238E27FC236}">
                <a16:creationId xmlns:a16="http://schemas.microsoft.com/office/drawing/2014/main" id="{982F74BD-85F7-C18A-9DDB-58A6DFDD30A5}"/>
              </a:ext>
            </a:extLst>
          </p:cNvPr>
          <p:cNvSpPr txBox="1"/>
          <p:nvPr/>
        </p:nvSpPr>
        <p:spPr>
          <a:xfrm>
            <a:off x="457200" y="4831556"/>
            <a:ext cx="7848600" cy="707886"/>
          </a:xfrm>
          <a:prstGeom prst="rect">
            <a:avLst/>
          </a:prstGeom>
          <a:noFill/>
        </p:spPr>
        <p:txBody>
          <a:bodyPr wrap="square">
            <a:spAutoFit/>
          </a:bodyPr>
          <a:lstStyle/>
          <a:p>
            <a:r>
              <a:rPr kumimoji="0" lang="en-US" sz="2000" b="0" i="0" u="none" strike="noStrike" kern="1200" cap="none" spc="0" normalizeH="0" baseline="0" noProof="0" dirty="0">
                <a:ln>
                  <a:noFill/>
                </a:ln>
                <a:solidFill>
                  <a:srgbClr val="000000"/>
                </a:solidFill>
                <a:effectLst/>
                <a:uLnTx/>
                <a:uFillTx/>
                <a:latin typeface="Calibri"/>
                <a:ea typeface="+mn-ea"/>
                <a:cs typeface="+mn-cs"/>
              </a:rPr>
              <a:t>Here, </a:t>
            </a:r>
            <a:r>
              <a:rPr kumimoji="0" lang="en-US" sz="2000" b="0" i="1" u="none" strike="noStrike" kern="1200" cap="none" spc="0" normalizeH="0" baseline="0" noProof="0" dirty="0">
                <a:ln>
                  <a:noFill/>
                </a:ln>
                <a:solidFill>
                  <a:srgbClr val="000000"/>
                </a:solidFill>
                <a:effectLst/>
                <a:uLnTx/>
                <a:uFillTx/>
                <a:latin typeface="Calibri"/>
                <a:ea typeface="+mn-ea"/>
                <a:cs typeface="+mn-cs"/>
              </a:rPr>
              <a:t>f</a:t>
            </a:r>
            <a:r>
              <a:rPr kumimoji="0" lang="en-US" sz="2000" b="0" i="0" u="none" strike="noStrike" kern="1200" cap="none" spc="0" normalizeH="0" baseline="0" noProof="0" dirty="0">
                <a:ln>
                  <a:noFill/>
                </a:ln>
                <a:solidFill>
                  <a:srgbClr val="000000"/>
                </a:solidFill>
                <a:effectLst/>
                <a:uLnTx/>
                <a:uFillTx/>
                <a:latin typeface="Calibri"/>
                <a:ea typeface="+mn-ea"/>
                <a:cs typeface="+mn-cs"/>
              </a:rPr>
              <a:t> is the class frequency and </a:t>
            </a:r>
            <a:r>
              <a:rPr kumimoji="0" lang="en-US" sz="2000" b="0" i="1" u="none" strike="noStrike" kern="1200" cap="none" spc="0" normalizeH="0" baseline="0" noProof="0" dirty="0">
                <a:ln>
                  <a:noFill/>
                </a:ln>
                <a:solidFill>
                  <a:srgbClr val="000000"/>
                </a:solidFill>
                <a:effectLst/>
                <a:uLnTx/>
                <a:uFillTx/>
                <a:latin typeface="Calibri"/>
                <a:ea typeface="+mn-ea"/>
                <a:cs typeface="+mn-cs"/>
              </a:rPr>
              <a:t>n</a:t>
            </a:r>
            <a:r>
              <a:rPr kumimoji="0" lang="en-US" sz="2000" b="0" i="0" u="none" strike="noStrike" kern="1200" cap="none" spc="0" normalizeH="0" baseline="0" noProof="0" dirty="0">
                <a:ln>
                  <a:noFill/>
                </a:ln>
                <a:solidFill>
                  <a:srgbClr val="000000"/>
                </a:solidFill>
                <a:effectLst/>
                <a:uLnTx/>
                <a:uFillTx/>
                <a:latin typeface="Calibri"/>
                <a:ea typeface="+mn-ea"/>
                <a:cs typeface="+mn-cs"/>
              </a:rPr>
              <a:t> is the total number of members in the data set.</a:t>
            </a:r>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Interpreting a Grouped Frequency Distribution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4</a:t>
            </a:r>
            <a:endParaRPr dirty="0"/>
          </a:p>
        </p:txBody>
      </p:sp>
      <p:sp>
        <p:nvSpPr>
          <p:cNvPr id="5" name="TextBox 4">
            <a:extLst>
              <a:ext uri="{FF2B5EF4-FFF2-40B4-BE49-F238E27FC236}">
                <a16:creationId xmlns:a16="http://schemas.microsoft.com/office/drawing/2014/main" id="{7B2BEDB5-AF6E-0FCB-7AA4-92D39E3C331F}"/>
              </a:ext>
            </a:extLst>
          </p:cNvPr>
          <p:cNvSpPr txBox="1"/>
          <p:nvPr/>
        </p:nvSpPr>
        <p:spPr>
          <a:xfrm>
            <a:off x="1181100" y="1154668"/>
            <a:ext cx="6781800" cy="369332"/>
          </a:xfrm>
          <a:prstGeom prst="rect">
            <a:avLst/>
          </a:prstGeom>
          <a:noFill/>
        </p:spPr>
        <p:txBody>
          <a:bodyPr wrap="square">
            <a:spAutoFit/>
          </a:bodyPr>
          <a:lstStyle/>
          <a:p>
            <a:r>
              <a:rPr kumimoji="0" lang="en-US" sz="1800" b="1" i="0" u="none" strike="noStrike" kern="1200" cap="none" spc="0" normalizeH="0" baseline="0" noProof="0" dirty="0">
                <a:ln>
                  <a:noFill/>
                </a:ln>
                <a:effectLst/>
                <a:uLnTx/>
                <a:uFillTx/>
                <a:latin typeface="Calibri"/>
                <a:ea typeface="+mn-ea"/>
                <a:cs typeface="+mn-cs"/>
              </a:rPr>
              <a:t>Table 9: Frequency Distribution of Quad BTU Predicted Use by Region</a:t>
            </a:r>
            <a:endParaRPr lang="en-IN" dirty="0"/>
          </a:p>
        </p:txBody>
      </p:sp>
      <p:graphicFrame>
        <p:nvGraphicFramePr>
          <p:cNvPr id="3" name="Table Placeholder 2" descr="The table contains 3 columns and 8 rows.&#10;&#10;The columns are labeled: &quot;Quad BTU,&quot; &quot;2020,&quot; and &quot;2030.&quot;&#10;&#10;Row 1: Quad BTU range is 0.1 to 10, 2020: 2, 2030: 1&#10;Row 2: Quad BTU range is 10.1 to 20, 2020: 6, 2030: 7&#10;Row 3: Quad BTU range is 20.1 to 30, 2020: 2, 2030: 1&#10;Row 4: Quad BTU range is 30.1 to 40, 2020: 2, 2030: 1&#10;Row 5: Quad BTU range is 40.1 to 50, 2020: 1, 2030: 2&#10;Row 6: Quad BTU range is 50.1 to 60, 2020: 0, 2030: 1&#10;Row 7: Quad BTU range is 60.1 to 70, 2020: 0, 2030: 0&#10;Row 8: Quad BTU range is 70.1 and 80, 2020: 0, 2030: 0&#10;"/>
          <p:cNvGraphicFramePr>
            <a:graphicFrameLocks noGrp="1"/>
          </p:cNvGraphicFramePr>
          <p:nvPr>
            <p:ph type="tbl" sz="quarter" idx="10"/>
            <p:extLst>
              <p:ext uri="{D42A27DB-BD31-4B8C-83A1-F6EECF244321}">
                <p14:modId xmlns:p14="http://schemas.microsoft.com/office/powerpoint/2010/main" val="1478352307"/>
              </p:ext>
            </p:extLst>
          </p:nvPr>
        </p:nvGraphicFramePr>
        <p:xfrm>
          <a:off x="457200" y="1524000"/>
          <a:ext cx="8229600" cy="333756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defRPr sz="1800" b="1"/>
                      </a:pPr>
                      <a:r>
                        <a:rPr dirty="0"/>
                        <a:t>Quad BTU</a:t>
                      </a:r>
                    </a:p>
                  </a:txBody>
                  <a:tcPr/>
                </a:tc>
                <a:tc>
                  <a:txBody>
                    <a:bodyPr/>
                    <a:lstStyle/>
                    <a:p>
                      <a:pPr algn="ctr">
                        <a:defRPr sz="1800" b="1"/>
                      </a:pPr>
                      <a:r>
                        <a:t>2020</a:t>
                      </a:r>
                    </a:p>
                  </a:txBody>
                  <a:tcPr/>
                </a:tc>
                <a:tc>
                  <a:txBody>
                    <a:bodyPr/>
                    <a:lstStyle/>
                    <a:p>
                      <a:pPr algn="ctr">
                        <a:defRPr sz="1800" b="1"/>
                      </a:pPr>
                      <a:r>
                        <a:rPr dirty="0"/>
                        <a:t>2030</a:t>
                      </a:r>
                    </a:p>
                  </a:txBody>
                  <a:tcPr/>
                </a:tc>
                <a:extLst>
                  <a:ext uri="{0D108BD9-81ED-4DB2-BD59-A6C34878D82A}">
                    <a16:rowId xmlns:a16="http://schemas.microsoft.com/office/drawing/2014/main" val="10001"/>
                  </a:ext>
                </a:extLst>
              </a:tr>
              <a:tr h="370840">
                <a:tc>
                  <a:txBody>
                    <a:bodyPr/>
                    <a:lstStyle/>
                    <a:p>
                      <a:pPr algn="ctr"/>
                      <a:r>
                        <a:rPr sz="1800"/>
                        <a:t>0.1 – 10</a:t>
                      </a:r>
                      <a:endParaRPr sz="1800">
                        <a:latin typeface="Cambria Math"/>
                      </a:endParaRPr>
                    </a:p>
                  </a:txBody>
                  <a:tcPr/>
                </a:tc>
                <a:tc>
                  <a:txBody>
                    <a:bodyPr/>
                    <a:lstStyle/>
                    <a:p>
                      <a:pPr algn="ctr"/>
                      <a:r>
                        <a:rPr sz="1800"/>
                        <a:t>2</a:t>
                      </a:r>
                      <a:endParaRPr sz="1800">
                        <a:latin typeface="Cambria Math"/>
                      </a:endParaRPr>
                    </a:p>
                  </a:txBody>
                  <a:tcPr/>
                </a:tc>
                <a:tc>
                  <a:txBody>
                    <a:bodyPr/>
                    <a:lstStyle/>
                    <a:p>
                      <a:pPr algn="ctr"/>
                      <a:r>
                        <a:rPr sz="1800"/>
                        <a:t>1</a:t>
                      </a:r>
                      <a:endParaRPr sz="1800">
                        <a:latin typeface="Cambria Math"/>
                      </a:endParaRPr>
                    </a:p>
                  </a:txBody>
                  <a:tcPr/>
                </a:tc>
                <a:extLst>
                  <a:ext uri="{0D108BD9-81ED-4DB2-BD59-A6C34878D82A}">
                    <a16:rowId xmlns:a16="http://schemas.microsoft.com/office/drawing/2014/main" val="10002"/>
                  </a:ext>
                </a:extLst>
              </a:tr>
              <a:tr h="370840">
                <a:tc>
                  <a:txBody>
                    <a:bodyPr/>
                    <a:lstStyle/>
                    <a:p>
                      <a:pPr algn="ctr"/>
                      <a:r>
                        <a:rPr sz="1800"/>
                        <a:t>10.1 – 20</a:t>
                      </a:r>
                      <a:endParaRPr sz="1800">
                        <a:latin typeface="Cambria Math"/>
                      </a:endParaRPr>
                    </a:p>
                  </a:txBody>
                  <a:tcPr/>
                </a:tc>
                <a:tc>
                  <a:txBody>
                    <a:bodyPr/>
                    <a:lstStyle/>
                    <a:p>
                      <a:pPr algn="ctr"/>
                      <a:r>
                        <a:rPr sz="1800"/>
                        <a:t>6</a:t>
                      </a:r>
                      <a:endParaRPr sz="1800">
                        <a:latin typeface="Cambria Math"/>
                      </a:endParaRPr>
                    </a:p>
                  </a:txBody>
                  <a:tcPr/>
                </a:tc>
                <a:tc>
                  <a:txBody>
                    <a:bodyPr/>
                    <a:lstStyle/>
                    <a:p>
                      <a:pPr algn="ctr"/>
                      <a:r>
                        <a:rPr sz="1800"/>
                        <a:t>7</a:t>
                      </a:r>
                      <a:endParaRPr sz="1800">
                        <a:latin typeface="Cambria Math"/>
                      </a:endParaRPr>
                    </a:p>
                  </a:txBody>
                  <a:tcPr/>
                </a:tc>
                <a:extLst>
                  <a:ext uri="{0D108BD9-81ED-4DB2-BD59-A6C34878D82A}">
                    <a16:rowId xmlns:a16="http://schemas.microsoft.com/office/drawing/2014/main" val="10003"/>
                  </a:ext>
                </a:extLst>
              </a:tr>
              <a:tr h="370840">
                <a:tc>
                  <a:txBody>
                    <a:bodyPr/>
                    <a:lstStyle/>
                    <a:p>
                      <a:pPr algn="ctr"/>
                      <a:r>
                        <a:rPr sz="1800"/>
                        <a:t>20.1 – 30</a:t>
                      </a:r>
                      <a:endParaRPr sz="1800">
                        <a:latin typeface="Cambria Math"/>
                      </a:endParaRPr>
                    </a:p>
                  </a:txBody>
                  <a:tcPr/>
                </a:tc>
                <a:tc>
                  <a:txBody>
                    <a:bodyPr/>
                    <a:lstStyle/>
                    <a:p>
                      <a:pPr algn="ctr"/>
                      <a:r>
                        <a:rPr sz="1800"/>
                        <a:t>2</a:t>
                      </a:r>
                      <a:endParaRPr sz="1800">
                        <a:latin typeface="Cambria Math"/>
                      </a:endParaRPr>
                    </a:p>
                  </a:txBody>
                  <a:tcPr/>
                </a:tc>
                <a:tc>
                  <a:txBody>
                    <a:bodyPr/>
                    <a:lstStyle/>
                    <a:p>
                      <a:pPr algn="ctr"/>
                      <a:r>
                        <a:rPr sz="1800"/>
                        <a:t>1</a:t>
                      </a:r>
                      <a:endParaRPr sz="1800">
                        <a:latin typeface="Cambria Math"/>
                      </a:endParaRPr>
                    </a:p>
                  </a:txBody>
                  <a:tcPr/>
                </a:tc>
                <a:extLst>
                  <a:ext uri="{0D108BD9-81ED-4DB2-BD59-A6C34878D82A}">
                    <a16:rowId xmlns:a16="http://schemas.microsoft.com/office/drawing/2014/main" val="10004"/>
                  </a:ext>
                </a:extLst>
              </a:tr>
              <a:tr h="370840">
                <a:tc>
                  <a:txBody>
                    <a:bodyPr/>
                    <a:lstStyle/>
                    <a:p>
                      <a:pPr algn="ctr"/>
                      <a:r>
                        <a:rPr sz="1800"/>
                        <a:t>30.1 – 40</a:t>
                      </a:r>
                      <a:endParaRPr sz="1800">
                        <a:latin typeface="Cambria Math"/>
                      </a:endParaRPr>
                    </a:p>
                  </a:txBody>
                  <a:tcPr/>
                </a:tc>
                <a:tc>
                  <a:txBody>
                    <a:bodyPr/>
                    <a:lstStyle/>
                    <a:p>
                      <a:pPr algn="ctr"/>
                      <a:r>
                        <a:rPr sz="1800"/>
                        <a:t>2</a:t>
                      </a:r>
                      <a:endParaRPr sz="1800">
                        <a:latin typeface="Cambria Math"/>
                      </a:endParaRPr>
                    </a:p>
                  </a:txBody>
                  <a:tcPr/>
                </a:tc>
                <a:tc>
                  <a:txBody>
                    <a:bodyPr/>
                    <a:lstStyle/>
                    <a:p>
                      <a:pPr algn="ctr"/>
                      <a:r>
                        <a:rPr sz="1800"/>
                        <a:t>1</a:t>
                      </a:r>
                      <a:endParaRPr sz="1800">
                        <a:latin typeface="Cambria Math"/>
                      </a:endParaRPr>
                    </a:p>
                  </a:txBody>
                  <a:tcPr/>
                </a:tc>
                <a:extLst>
                  <a:ext uri="{0D108BD9-81ED-4DB2-BD59-A6C34878D82A}">
                    <a16:rowId xmlns:a16="http://schemas.microsoft.com/office/drawing/2014/main" val="10005"/>
                  </a:ext>
                </a:extLst>
              </a:tr>
              <a:tr h="370840">
                <a:tc>
                  <a:txBody>
                    <a:bodyPr/>
                    <a:lstStyle/>
                    <a:p>
                      <a:pPr algn="ctr"/>
                      <a:r>
                        <a:rPr sz="1800"/>
                        <a:t>40.1 – 50</a:t>
                      </a:r>
                      <a:endParaRPr sz="1800">
                        <a:latin typeface="Cambria Math"/>
                      </a:endParaRPr>
                    </a:p>
                  </a:txBody>
                  <a:tcPr/>
                </a:tc>
                <a:tc>
                  <a:txBody>
                    <a:bodyPr/>
                    <a:lstStyle/>
                    <a:p>
                      <a:pPr algn="ctr"/>
                      <a:r>
                        <a:rPr sz="1800"/>
                        <a:t>1</a:t>
                      </a:r>
                      <a:endParaRPr sz="1800">
                        <a:latin typeface="Cambria Math"/>
                      </a:endParaRPr>
                    </a:p>
                  </a:txBody>
                  <a:tcPr/>
                </a:tc>
                <a:tc>
                  <a:txBody>
                    <a:bodyPr/>
                    <a:lstStyle/>
                    <a:p>
                      <a:pPr algn="ctr"/>
                      <a:r>
                        <a:rPr sz="1800"/>
                        <a:t>2</a:t>
                      </a:r>
                      <a:endParaRPr sz="1800">
                        <a:latin typeface="Cambria Math"/>
                      </a:endParaRPr>
                    </a:p>
                  </a:txBody>
                  <a:tcPr/>
                </a:tc>
                <a:extLst>
                  <a:ext uri="{0D108BD9-81ED-4DB2-BD59-A6C34878D82A}">
                    <a16:rowId xmlns:a16="http://schemas.microsoft.com/office/drawing/2014/main" val="10006"/>
                  </a:ext>
                </a:extLst>
              </a:tr>
              <a:tr h="370840">
                <a:tc>
                  <a:txBody>
                    <a:bodyPr/>
                    <a:lstStyle/>
                    <a:p>
                      <a:pPr algn="ctr"/>
                      <a:r>
                        <a:rPr sz="1800"/>
                        <a:t>50.1 – 60</a:t>
                      </a:r>
                      <a:endParaRPr sz="1800">
                        <a:latin typeface="Cambria Math"/>
                      </a:endParaRPr>
                    </a:p>
                  </a:txBody>
                  <a:tcPr/>
                </a:tc>
                <a:tc>
                  <a:txBody>
                    <a:bodyPr/>
                    <a:lstStyle/>
                    <a:p>
                      <a:pPr algn="ctr"/>
                      <a:r>
                        <a:rPr sz="1800"/>
                        <a:t>0</a:t>
                      </a:r>
                      <a:endParaRPr sz="1800">
                        <a:latin typeface="Cambria Math"/>
                      </a:endParaRPr>
                    </a:p>
                  </a:txBody>
                  <a:tcPr/>
                </a:tc>
                <a:tc>
                  <a:txBody>
                    <a:bodyPr/>
                    <a:lstStyle/>
                    <a:p>
                      <a:pPr algn="ctr"/>
                      <a:r>
                        <a:rPr sz="1800"/>
                        <a:t>1</a:t>
                      </a:r>
                      <a:endParaRPr sz="1800">
                        <a:latin typeface="Cambria Math"/>
                      </a:endParaRPr>
                    </a:p>
                  </a:txBody>
                  <a:tcPr/>
                </a:tc>
                <a:extLst>
                  <a:ext uri="{0D108BD9-81ED-4DB2-BD59-A6C34878D82A}">
                    <a16:rowId xmlns:a16="http://schemas.microsoft.com/office/drawing/2014/main" val="10007"/>
                  </a:ext>
                </a:extLst>
              </a:tr>
              <a:tr h="370840">
                <a:tc>
                  <a:txBody>
                    <a:bodyPr/>
                    <a:lstStyle/>
                    <a:p>
                      <a:pPr algn="ctr"/>
                      <a:r>
                        <a:rPr sz="1800"/>
                        <a:t>60.1 – 70</a:t>
                      </a:r>
                      <a:endParaRPr sz="1800">
                        <a:latin typeface="Cambria Math"/>
                      </a:endParaRPr>
                    </a:p>
                  </a:txBody>
                  <a:tcPr/>
                </a:tc>
                <a:tc>
                  <a:txBody>
                    <a:bodyPr/>
                    <a:lstStyle/>
                    <a:p>
                      <a:pPr algn="ctr"/>
                      <a:r>
                        <a:rPr sz="1800"/>
                        <a:t>0</a:t>
                      </a:r>
                      <a:endParaRPr sz="1800">
                        <a:latin typeface="Cambria Math"/>
                      </a:endParaRPr>
                    </a:p>
                  </a:txBody>
                  <a:tcPr/>
                </a:tc>
                <a:tc>
                  <a:txBody>
                    <a:bodyPr/>
                    <a:lstStyle/>
                    <a:p>
                      <a:pPr algn="ctr"/>
                      <a:r>
                        <a:rPr sz="1800"/>
                        <a:t>0</a:t>
                      </a:r>
                      <a:endParaRPr sz="1800">
                        <a:latin typeface="Cambria Math"/>
                      </a:endParaRPr>
                    </a:p>
                  </a:txBody>
                  <a:tcPr/>
                </a:tc>
                <a:extLst>
                  <a:ext uri="{0D108BD9-81ED-4DB2-BD59-A6C34878D82A}">
                    <a16:rowId xmlns:a16="http://schemas.microsoft.com/office/drawing/2014/main" val="10008"/>
                  </a:ext>
                </a:extLst>
              </a:tr>
              <a:tr h="370840">
                <a:tc>
                  <a:txBody>
                    <a:bodyPr/>
                    <a:lstStyle/>
                    <a:p>
                      <a:pPr algn="ctr"/>
                      <a:r>
                        <a:rPr sz="1800"/>
                        <a:t>70.1 – 80</a:t>
                      </a:r>
                      <a:endParaRPr sz="1800">
                        <a:latin typeface="Cambria Math"/>
                      </a:endParaRPr>
                    </a:p>
                  </a:txBody>
                  <a:tcPr/>
                </a:tc>
                <a:tc>
                  <a:txBody>
                    <a:bodyPr/>
                    <a:lstStyle/>
                    <a:p>
                      <a:pPr algn="ctr"/>
                      <a:r>
                        <a:rPr sz="1800"/>
                        <a:t>0</a:t>
                      </a:r>
                      <a:endParaRPr sz="1800">
                        <a:latin typeface="Cambria Math"/>
                      </a:endParaRPr>
                    </a:p>
                  </a:txBody>
                  <a:tcPr/>
                </a:tc>
                <a:tc>
                  <a:txBody>
                    <a:bodyPr/>
                    <a:lstStyle/>
                    <a:p>
                      <a:pPr algn="ctr"/>
                      <a:r>
                        <a:rPr sz="1800" dirty="0"/>
                        <a:t>0</a:t>
                      </a:r>
                      <a:endParaRPr sz="1800" dirty="0">
                        <a:latin typeface="Cambria Math"/>
                      </a:endParaRPr>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Interpreting a Grouped Frequency Distribution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5</a:t>
            </a:r>
            <a:endParaRPr dirty="0"/>
          </a:p>
        </p:txBody>
      </p:sp>
      <p:sp>
        <p:nvSpPr>
          <p:cNvPr id="5" name="TextBox 4">
            <a:extLst>
              <a:ext uri="{FF2B5EF4-FFF2-40B4-BE49-F238E27FC236}">
                <a16:creationId xmlns:a16="http://schemas.microsoft.com/office/drawing/2014/main" id="{F44A5A3F-BABF-C026-DF7A-BD6601869B36}"/>
              </a:ext>
            </a:extLst>
          </p:cNvPr>
          <p:cNvSpPr txBox="1"/>
          <p:nvPr/>
        </p:nvSpPr>
        <p:spPr>
          <a:xfrm>
            <a:off x="1212850" y="1105523"/>
            <a:ext cx="6781800" cy="369332"/>
          </a:xfrm>
          <a:prstGeom prst="rect">
            <a:avLst/>
          </a:prstGeom>
          <a:noFill/>
        </p:spPr>
        <p:txBody>
          <a:bodyPr wrap="square">
            <a:spAutoFit/>
          </a:bodyPr>
          <a:lstStyle/>
          <a:p>
            <a:r>
              <a:rPr kumimoji="0" lang="en-US" sz="1800" b="1" i="0" u="none" strike="noStrike" kern="1200" cap="none" spc="0" normalizeH="0" baseline="0" noProof="0" dirty="0">
                <a:ln>
                  <a:noFill/>
                </a:ln>
                <a:effectLst/>
                <a:uLnTx/>
                <a:uFillTx/>
                <a:latin typeface="Calibri"/>
                <a:ea typeface="+mn-ea"/>
                <a:cs typeface="+mn-cs"/>
              </a:rPr>
              <a:t>Table 9: Frequency Distribution of Quad BTU Predicted Use by Region</a:t>
            </a:r>
            <a:endParaRPr lang="en-IN" dirty="0"/>
          </a:p>
        </p:txBody>
      </p:sp>
      <p:graphicFrame>
        <p:nvGraphicFramePr>
          <p:cNvPr id="3" name="Table Placeholder 2" descr="The table contains 3 columns and 9 rows.&#10;&#10;The columns are labeled: &quot;Quad BTU,&quot; &quot;2020,&quot; and &quot;2030.&quot;&#10;&#10;Row 1: Quad BTU range is 80.1 to 90, 2020: 1, 2030: 1&#10;Row 2: Quad BTU range is 90.1 to 100, 2020: 0, 2030: 1&#10;Row 3: Quad BTU range is 100.1 to 110, 2020: 1, 2030: 0&#10;Row 4: Quad BTU range is 110.1 to 120, 2020: 0, 2030: 0&#10;Row 5: Quad BTU range is 120.1 to 130, 2020: 0, 2030: 0&#10;Row 6: Quad BTU range is 130.1 to 140, 2020: 0, 2030: 0&#10;Row 7: Quad BTU range is 140.1 to 150, 2020: 1, 2030: 0&#10;Row 8: Quad BTU range is 150.1 to 160, 2020: 0, 2030: 0&#10;Row 9: Quad BTU range is 160.1 to 170, 2020: 0, 2030: 1&#10;"/>
          <p:cNvGraphicFramePr>
            <a:graphicFrameLocks noGrp="1"/>
          </p:cNvGraphicFramePr>
          <p:nvPr>
            <p:ph type="tbl" sz="quarter" idx="10"/>
            <p:extLst>
              <p:ext uri="{D42A27DB-BD31-4B8C-83A1-F6EECF244321}">
                <p14:modId xmlns:p14="http://schemas.microsoft.com/office/powerpoint/2010/main" val="525976205"/>
              </p:ext>
            </p:extLst>
          </p:nvPr>
        </p:nvGraphicFramePr>
        <p:xfrm>
          <a:off x="457200" y="1473200"/>
          <a:ext cx="8229600" cy="370840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defRPr sz="1800" b="1"/>
                      </a:pPr>
                      <a:r>
                        <a:rPr dirty="0"/>
                        <a:t>Quad BTU</a:t>
                      </a:r>
                    </a:p>
                  </a:txBody>
                  <a:tcPr/>
                </a:tc>
                <a:tc>
                  <a:txBody>
                    <a:bodyPr/>
                    <a:lstStyle/>
                    <a:p>
                      <a:pPr algn="ctr">
                        <a:defRPr sz="1800" b="1"/>
                      </a:pPr>
                      <a:r>
                        <a:t>2020</a:t>
                      </a:r>
                    </a:p>
                  </a:txBody>
                  <a:tcPr/>
                </a:tc>
                <a:tc>
                  <a:txBody>
                    <a:bodyPr/>
                    <a:lstStyle/>
                    <a:p>
                      <a:pPr algn="ctr">
                        <a:defRPr sz="1800" b="1"/>
                      </a:pPr>
                      <a:r>
                        <a:rPr dirty="0"/>
                        <a:t>2030</a:t>
                      </a:r>
                    </a:p>
                  </a:txBody>
                  <a:tcPr/>
                </a:tc>
                <a:extLst>
                  <a:ext uri="{0D108BD9-81ED-4DB2-BD59-A6C34878D82A}">
                    <a16:rowId xmlns:a16="http://schemas.microsoft.com/office/drawing/2014/main" val="10001"/>
                  </a:ext>
                </a:extLst>
              </a:tr>
              <a:tr h="370840">
                <a:tc>
                  <a:txBody>
                    <a:bodyPr/>
                    <a:lstStyle/>
                    <a:p>
                      <a:pPr algn="ctr"/>
                      <a:r>
                        <a:rPr sz="1800" dirty="0"/>
                        <a:t>80.1 – 90</a:t>
                      </a:r>
                      <a:endParaRPr sz="1800" dirty="0">
                        <a:latin typeface="Cambria Math"/>
                      </a:endParaRPr>
                    </a:p>
                  </a:txBody>
                  <a:tcPr/>
                </a:tc>
                <a:tc>
                  <a:txBody>
                    <a:bodyPr/>
                    <a:lstStyle/>
                    <a:p>
                      <a:pPr algn="ctr"/>
                      <a:r>
                        <a:rPr sz="1800"/>
                        <a:t>1</a:t>
                      </a:r>
                      <a:endParaRPr sz="1800">
                        <a:latin typeface="Cambria Math"/>
                      </a:endParaRPr>
                    </a:p>
                  </a:txBody>
                  <a:tcPr/>
                </a:tc>
                <a:tc>
                  <a:txBody>
                    <a:bodyPr/>
                    <a:lstStyle/>
                    <a:p>
                      <a:pPr algn="ctr"/>
                      <a:r>
                        <a:rPr sz="1800"/>
                        <a:t>1</a:t>
                      </a:r>
                      <a:endParaRPr sz="1800">
                        <a:latin typeface="Cambria Math"/>
                      </a:endParaRPr>
                    </a:p>
                  </a:txBody>
                  <a:tcPr/>
                </a:tc>
                <a:extLst>
                  <a:ext uri="{0D108BD9-81ED-4DB2-BD59-A6C34878D82A}">
                    <a16:rowId xmlns:a16="http://schemas.microsoft.com/office/drawing/2014/main" val="2045906123"/>
                  </a:ext>
                </a:extLst>
              </a:tr>
              <a:tr h="370840">
                <a:tc>
                  <a:txBody>
                    <a:bodyPr/>
                    <a:lstStyle/>
                    <a:p>
                      <a:pPr algn="ctr"/>
                      <a:r>
                        <a:rPr sz="1800"/>
                        <a:t>90.1 – 100</a:t>
                      </a:r>
                      <a:endParaRPr sz="1800">
                        <a:latin typeface="Cambria Math"/>
                      </a:endParaRPr>
                    </a:p>
                  </a:txBody>
                  <a:tcPr/>
                </a:tc>
                <a:tc>
                  <a:txBody>
                    <a:bodyPr/>
                    <a:lstStyle/>
                    <a:p>
                      <a:pPr algn="ctr"/>
                      <a:r>
                        <a:rPr sz="1800" dirty="0"/>
                        <a:t>0</a:t>
                      </a:r>
                      <a:endParaRPr sz="1800" dirty="0">
                        <a:latin typeface="Cambria Math"/>
                      </a:endParaRPr>
                    </a:p>
                  </a:txBody>
                  <a:tcPr/>
                </a:tc>
                <a:tc>
                  <a:txBody>
                    <a:bodyPr/>
                    <a:lstStyle/>
                    <a:p>
                      <a:pPr algn="ctr"/>
                      <a:r>
                        <a:rPr sz="1800" dirty="0"/>
                        <a:t>1</a:t>
                      </a:r>
                      <a:endParaRPr sz="1800" dirty="0">
                        <a:latin typeface="Cambria Math"/>
                      </a:endParaRPr>
                    </a:p>
                  </a:txBody>
                  <a:tcPr/>
                </a:tc>
                <a:extLst>
                  <a:ext uri="{0D108BD9-81ED-4DB2-BD59-A6C34878D82A}">
                    <a16:rowId xmlns:a16="http://schemas.microsoft.com/office/drawing/2014/main" val="1028315434"/>
                  </a:ext>
                </a:extLst>
              </a:tr>
              <a:tr h="370840">
                <a:tc>
                  <a:txBody>
                    <a:bodyPr/>
                    <a:lstStyle/>
                    <a:p>
                      <a:pPr algn="ctr"/>
                      <a:r>
                        <a:rPr sz="1800"/>
                        <a:t>100.1 – 110</a:t>
                      </a:r>
                      <a:endParaRPr sz="1800">
                        <a:latin typeface="Cambria Math"/>
                      </a:endParaRPr>
                    </a:p>
                  </a:txBody>
                  <a:tcPr/>
                </a:tc>
                <a:tc>
                  <a:txBody>
                    <a:bodyPr/>
                    <a:lstStyle/>
                    <a:p>
                      <a:pPr algn="ctr"/>
                      <a:r>
                        <a:rPr sz="1800"/>
                        <a:t>1</a:t>
                      </a:r>
                      <a:endParaRPr sz="1800">
                        <a:latin typeface="Cambria Math"/>
                      </a:endParaRPr>
                    </a:p>
                  </a:txBody>
                  <a:tcPr/>
                </a:tc>
                <a:tc>
                  <a:txBody>
                    <a:bodyPr/>
                    <a:lstStyle/>
                    <a:p>
                      <a:pPr algn="ctr"/>
                      <a:r>
                        <a:rPr sz="1800" dirty="0"/>
                        <a:t>0</a:t>
                      </a:r>
                      <a:endParaRPr sz="1800" dirty="0">
                        <a:latin typeface="Cambria Math"/>
                      </a:endParaRPr>
                    </a:p>
                  </a:txBody>
                  <a:tcPr/>
                </a:tc>
                <a:extLst>
                  <a:ext uri="{0D108BD9-81ED-4DB2-BD59-A6C34878D82A}">
                    <a16:rowId xmlns:a16="http://schemas.microsoft.com/office/drawing/2014/main" val="1649729560"/>
                  </a:ext>
                </a:extLst>
              </a:tr>
              <a:tr h="370840">
                <a:tc>
                  <a:txBody>
                    <a:bodyPr/>
                    <a:lstStyle/>
                    <a:p>
                      <a:pPr algn="ctr"/>
                      <a:r>
                        <a:rPr sz="1800"/>
                        <a:t>110.1 – 120</a:t>
                      </a:r>
                      <a:endParaRPr sz="1800">
                        <a:latin typeface="Cambria Math"/>
                      </a:endParaRPr>
                    </a:p>
                  </a:txBody>
                  <a:tcPr/>
                </a:tc>
                <a:tc>
                  <a:txBody>
                    <a:bodyPr/>
                    <a:lstStyle/>
                    <a:p>
                      <a:pPr algn="ctr"/>
                      <a:r>
                        <a:rPr sz="1800"/>
                        <a:t>0</a:t>
                      </a:r>
                      <a:endParaRPr sz="1800">
                        <a:latin typeface="Cambria Math"/>
                      </a:endParaRPr>
                    </a:p>
                  </a:txBody>
                  <a:tcPr/>
                </a:tc>
                <a:tc>
                  <a:txBody>
                    <a:bodyPr/>
                    <a:lstStyle/>
                    <a:p>
                      <a:pPr algn="ctr"/>
                      <a:r>
                        <a:rPr sz="1800" dirty="0"/>
                        <a:t>0</a:t>
                      </a:r>
                      <a:endParaRPr sz="1800" dirty="0">
                        <a:latin typeface="Cambria Math"/>
                      </a:endParaRPr>
                    </a:p>
                  </a:txBody>
                  <a:tcPr/>
                </a:tc>
                <a:extLst>
                  <a:ext uri="{0D108BD9-81ED-4DB2-BD59-A6C34878D82A}">
                    <a16:rowId xmlns:a16="http://schemas.microsoft.com/office/drawing/2014/main" val="10013"/>
                  </a:ext>
                </a:extLst>
              </a:tr>
              <a:tr h="370840">
                <a:tc>
                  <a:txBody>
                    <a:bodyPr/>
                    <a:lstStyle/>
                    <a:p>
                      <a:pPr algn="ctr"/>
                      <a:r>
                        <a:rPr sz="1800"/>
                        <a:t>120.1 – 130</a:t>
                      </a:r>
                      <a:endParaRPr sz="1800">
                        <a:latin typeface="Cambria Math"/>
                      </a:endParaRPr>
                    </a:p>
                  </a:txBody>
                  <a:tcPr/>
                </a:tc>
                <a:tc>
                  <a:txBody>
                    <a:bodyPr/>
                    <a:lstStyle/>
                    <a:p>
                      <a:pPr algn="ctr"/>
                      <a:r>
                        <a:rPr sz="1800"/>
                        <a:t>0</a:t>
                      </a:r>
                      <a:endParaRPr sz="1800">
                        <a:latin typeface="Cambria Math"/>
                      </a:endParaRPr>
                    </a:p>
                  </a:txBody>
                  <a:tcPr/>
                </a:tc>
                <a:tc>
                  <a:txBody>
                    <a:bodyPr/>
                    <a:lstStyle/>
                    <a:p>
                      <a:pPr algn="ctr"/>
                      <a:r>
                        <a:rPr sz="1800"/>
                        <a:t>0</a:t>
                      </a:r>
                      <a:endParaRPr sz="1800">
                        <a:latin typeface="Cambria Math"/>
                      </a:endParaRPr>
                    </a:p>
                  </a:txBody>
                  <a:tcPr/>
                </a:tc>
                <a:extLst>
                  <a:ext uri="{0D108BD9-81ED-4DB2-BD59-A6C34878D82A}">
                    <a16:rowId xmlns:a16="http://schemas.microsoft.com/office/drawing/2014/main" val="10014"/>
                  </a:ext>
                </a:extLst>
              </a:tr>
              <a:tr h="370840">
                <a:tc>
                  <a:txBody>
                    <a:bodyPr/>
                    <a:lstStyle/>
                    <a:p>
                      <a:pPr algn="ctr"/>
                      <a:r>
                        <a:rPr sz="1800"/>
                        <a:t>130.1 – 140</a:t>
                      </a:r>
                      <a:endParaRPr sz="1800">
                        <a:latin typeface="Cambria Math"/>
                      </a:endParaRPr>
                    </a:p>
                  </a:txBody>
                  <a:tcPr/>
                </a:tc>
                <a:tc>
                  <a:txBody>
                    <a:bodyPr/>
                    <a:lstStyle/>
                    <a:p>
                      <a:pPr algn="ctr"/>
                      <a:r>
                        <a:rPr sz="1800"/>
                        <a:t>0</a:t>
                      </a:r>
                      <a:endParaRPr sz="1800">
                        <a:latin typeface="Cambria Math"/>
                      </a:endParaRPr>
                    </a:p>
                  </a:txBody>
                  <a:tcPr/>
                </a:tc>
                <a:tc>
                  <a:txBody>
                    <a:bodyPr/>
                    <a:lstStyle/>
                    <a:p>
                      <a:pPr algn="ctr"/>
                      <a:r>
                        <a:rPr sz="1800"/>
                        <a:t>0</a:t>
                      </a:r>
                      <a:endParaRPr sz="1800">
                        <a:latin typeface="Cambria Math"/>
                      </a:endParaRPr>
                    </a:p>
                  </a:txBody>
                  <a:tcPr/>
                </a:tc>
                <a:extLst>
                  <a:ext uri="{0D108BD9-81ED-4DB2-BD59-A6C34878D82A}">
                    <a16:rowId xmlns:a16="http://schemas.microsoft.com/office/drawing/2014/main" val="10015"/>
                  </a:ext>
                </a:extLst>
              </a:tr>
              <a:tr h="370840">
                <a:tc>
                  <a:txBody>
                    <a:bodyPr/>
                    <a:lstStyle/>
                    <a:p>
                      <a:pPr algn="ctr"/>
                      <a:r>
                        <a:rPr sz="1800"/>
                        <a:t>140.1 – 150</a:t>
                      </a:r>
                      <a:endParaRPr sz="1800">
                        <a:latin typeface="Cambria Math"/>
                      </a:endParaRPr>
                    </a:p>
                  </a:txBody>
                  <a:tcPr/>
                </a:tc>
                <a:tc>
                  <a:txBody>
                    <a:bodyPr/>
                    <a:lstStyle/>
                    <a:p>
                      <a:pPr algn="ctr"/>
                      <a:r>
                        <a:rPr sz="1800"/>
                        <a:t>1</a:t>
                      </a:r>
                      <a:endParaRPr sz="1800">
                        <a:latin typeface="Cambria Math"/>
                      </a:endParaRPr>
                    </a:p>
                  </a:txBody>
                  <a:tcPr/>
                </a:tc>
                <a:tc>
                  <a:txBody>
                    <a:bodyPr/>
                    <a:lstStyle/>
                    <a:p>
                      <a:pPr algn="ctr"/>
                      <a:r>
                        <a:rPr sz="1800"/>
                        <a:t>0</a:t>
                      </a:r>
                      <a:endParaRPr sz="1800">
                        <a:latin typeface="Cambria Math"/>
                      </a:endParaRPr>
                    </a:p>
                  </a:txBody>
                  <a:tcPr/>
                </a:tc>
                <a:extLst>
                  <a:ext uri="{0D108BD9-81ED-4DB2-BD59-A6C34878D82A}">
                    <a16:rowId xmlns:a16="http://schemas.microsoft.com/office/drawing/2014/main" val="10016"/>
                  </a:ext>
                </a:extLst>
              </a:tr>
              <a:tr h="370840">
                <a:tc>
                  <a:txBody>
                    <a:bodyPr/>
                    <a:lstStyle/>
                    <a:p>
                      <a:pPr algn="ctr"/>
                      <a:r>
                        <a:rPr sz="1800"/>
                        <a:t>150.1 – 160</a:t>
                      </a:r>
                      <a:endParaRPr sz="1800">
                        <a:latin typeface="Cambria Math"/>
                      </a:endParaRPr>
                    </a:p>
                  </a:txBody>
                  <a:tcPr/>
                </a:tc>
                <a:tc>
                  <a:txBody>
                    <a:bodyPr/>
                    <a:lstStyle/>
                    <a:p>
                      <a:pPr algn="ctr"/>
                      <a:r>
                        <a:rPr sz="1800"/>
                        <a:t>0</a:t>
                      </a:r>
                      <a:endParaRPr sz="1800">
                        <a:latin typeface="Cambria Math"/>
                      </a:endParaRPr>
                    </a:p>
                  </a:txBody>
                  <a:tcPr/>
                </a:tc>
                <a:tc>
                  <a:txBody>
                    <a:bodyPr/>
                    <a:lstStyle/>
                    <a:p>
                      <a:pPr algn="ctr"/>
                      <a:r>
                        <a:rPr sz="1800"/>
                        <a:t>0</a:t>
                      </a:r>
                      <a:endParaRPr sz="1800">
                        <a:latin typeface="Cambria Math"/>
                      </a:endParaRPr>
                    </a:p>
                  </a:txBody>
                  <a:tcPr/>
                </a:tc>
                <a:extLst>
                  <a:ext uri="{0D108BD9-81ED-4DB2-BD59-A6C34878D82A}">
                    <a16:rowId xmlns:a16="http://schemas.microsoft.com/office/drawing/2014/main" val="10017"/>
                  </a:ext>
                </a:extLst>
              </a:tr>
              <a:tr h="370840">
                <a:tc>
                  <a:txBody>
                    <a:bodyPr/>
                    <a:lstStyle/>
                    <a:p>
                      <a:pPr algn="ctr"/>
                      <a:r>
                        <a:rPr sz="1800"/>
                        <a:t>160.1 – 170</a:t>
                      </a:r>
                      <a:endParaRPr sz="1800">
                        <a:latin typeface="Cambria Math"/>
                      </a:endParaRPr>
                    </a:p>
                  </a:txBody>
                  <a:tcPr/>
                </a:tc>
                <a:tc>
                  <a:txBody>
                    <a:bodyPr/>
                    <a:lstStyle/>
                    <a:p>
                      <a:pPr algn="ctr"/>
                      <a:r>
                        <a:rPr sz="1800"/>
                        <a:t>0</a:t>
                      </a:r>
                      <a:endParaRPr sz="1800">
                        <a:latin typeface="Cambria Math"/>
                      </a:endParaRPr>
                    </a:p>
                  </a:txBody>
                  <a:tcPr/>
                </a:tc>
                <a:tc>
                  <a:txBody>
                    <a:bodyPr/>
                    <a:lstStyle/>
                    <a:p>
                      <a:pPr algn="ctr"/>
                      <a:r>
                        <a:rPr sz="1800" dirty="0"/>
                        <a:t>1</a:t>
                      </a:r>
                      <a:endParaRPr sz="1800" dirty="0">
                        <a:latin typeface="Cambria Math"/>
                      </a:endParaRPr>
                    </a:p>
                  </a:txBody>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2140283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Interpreting a Grouped Frequency Distribution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6</a:t>
            </a:r>
            <a:endParaRPr dirty="0"/>
          </a:p>
        </p:txBody>
      </p:sp>
      <p:sp>
        <p:nvSpPr>
          <p:cNvPr id="3" name="Text Placeholder 2"/>
          <p:cNvSpPr>
            <a:spLocks noGrp="1"/>
          </p:cNvSpPr>
          <p:nvPr>
            <p:ph type="body" sz="quarter" idx="10"/>
          </p:nvPr>
        </p:nvSpPr>
        <p:spPr>
          <a:xfrm>
            <a:off x="457200" y="1026460"/>
            <a:ext cx="8229600" cy="4967067"/>
          </a:xfrm>
        </p:spPr>
        <p:txBody>
          <a:bodyPr>
            <a:normAutofit lnSpcReduction="10000"/>
          </a:bodyPr>
          <a:lstStyle/>
          <a:p>
            <a:pPr marL="538163" indent="-538163" algn="just">
              <a:defRPr sz="2800"/>
            </a:pPr>
            <a:r>
              <a:rPr lang="en-US" sz="2000" dirty="0"/>
              <a:t>a.	</a:t>
            </a:r>
            <a:r>
              <a:rPr sz="2000" dirty="0"/>
              <a:t>How many classes are there in the frequency distribution?</a:t>
            </a:r>
            <a:endParaRPr lang="en-US" sz="2000" dirty="0"/>
          </a:p>
          <a:p>
            <a:pPr marL="514350" indent="-514350" algn="just">
              <a:buFont typeface="+mj-lt"/>
              <a:buAutoNum type="alphaLcPeriod"/>
              <a:defRPr sz="2800"/>
            </a:pPr>
            <a:endParaRPr sz="1000" dirty="0"/>
          </a:p>
          <a:p>
            <a:pPr marL="538163" indent="-538163" algn="just">
              <a:defRPr sz="2800"/>
            </a:pPr>
            <a:r>
              <a:rPr lang="en-US" sz="2000" dirty="0"/>
              <a:t>b.	</a:t>
            </a:r>
            <a:r>
              <a:rPr sz="2000" dirty="0"/>
              <a:t>What is the class width of the frequency distribution?</a:t>
            </a:r>
            <a:endParaRPr lang="en-US" sz="2000" dirty="0"/>
          </a:p>
          <a:p>
            <a:pPr marL="514350" indent="-514350" algn="just">
              <a:buFont typeface="+mj-lt"/>
              <a:buAutoNum type="alphaLcPeriod" startAt="2"/>
              <a:defRPr sz="2800"/>
            </a:pPr>
            <a:endParaRPr sz="1000" dirty="0"/>
          </a:p>
          <a:p>
            <a:pPr marL="538163" indent="-538163" algn="just">
              <a:defRPr sz="2800"/>
            </a:pPr>
            <a:r>
              <a:rPr lang="en-US" sz="2000" dirty="0"/>
              <a:t>c.	</a:t>
            </a:r>
            <a:r>
              <a:rPr sz="2000" dirty="0"/>
              <a:t>How many regions are represented in the report? In which table is this information found?</a:t>
            </a:r>
            <a:endParaRPr lang="en-US" sz="2000" dirty="0"/>
          </a:p>
          <a:p>
            <a:pPr marL="514350" indent="-514350" algn="just">
              <a:buFont typeface="+mj-lt"/>
              <a:buAutoNum type="alphaLcPeriod" startAt="3"/>
              <a:defRPr sz="2800"/>
            </a:pPr>
            <a:endParaRPr sz="1000" dirty="0"/>
          </a:p>
          <a:p>
            <a:pPr marL="538163" indent="-538163" algn="just">
              <a:defRPr sz="2800"/>
            </a:pPr>
            <a:r>
              <a:rPr lang="en-US" sz="2000" dirty="0"/>
              <a:t>d.	</a:t>
            </a:r>
            <a:r>
              <a:rPr sz="2000" dirty="0"/>
              <a:t>Which table would be best to use if you wanted to know which particular region used the most or least BTUs? Explain your choice.</a:t>
            </a:r>
            <a:endParaRPr lang="en-US" sz="2000" dirty="0"/>
          </a:p>
          <a:p>
            <a:pPr marL="514350" indent="-514350" algn="just">
              <a:buFont typeface="+mj-lt"/>
              <a:buAutoNum type="alphaLcPeriod" startAt="4"/>
              <a:defRPr sz="2800"/>
            </a:pPr>
            <a:endParaRPr lang="en-US" sz="1000" dirty="0"/>
          </a:p>
          <a:p>
            <a:pPr marL="538163" indent="-538163" algn="just">
              <a:defRPr sz="2800"/>
            </a:pPr>
            <a:r>
              <a:rPr lang="en-US" sz="2000" dirty="0"/>
              <a:t>e.	​Is the statement "Most regions are predicted to use between </a:t>
            </a:r>
            <a:r>
              <a:rPr lang="en-US" sz="2000" dirty="0">
                <a:latin typeface="Cambria Math"/>
              </a:rPr>
              <a:t>10.1</a:t>
            </a:r>
            <a:r>
              <a:rPr lang="en-US" sz="2000" dirty="0"/>
              <a:t> and </a:t>
            </a:r>
            <a:r>
              <a:rPr lang="en-US" sz="2000" dirty="0">
                <a:latin typeface="Cambria Math"/>
              </a:rPr>
              <a:t>20.0</a:t>
            </a:r>
            <a:r>
              <a:rPr lang="en-US" sz="2000" dirty="0"/>
              <a:t> quad BTUs in 2020" a true statement? Explain your answer and indicate which table you used to find your answer.</a:t>
            </a:r>
          </a:p>
          <a:p>
            <a:pPr marL="514350" indent="-514350" algn="just">
              <a:buFont typeface="+mj-lt"/>
              <a:buAutoNum type="alphaLcPeriod" startAt="5"/>
              <a:defRPr sz="2800"/>
            </a:pPr>
            <a:endParaRPr lang="en-US" sz="1000" dirty="0"/>
          </a:p>
          <a:p>
            <a:pPr marL="538163" indent="-538163" algn="just">
              <a:defRPr sz="2800"/>
            </a:pPr>
            <a:r>
              <a:rPr lang="en-US" sz="2000" dirty="0"/>
              <a:t>f.	​Is it appropriate to remove the six classes that have no data points in either 2020 or 2030 so that the frequency distribution is easier to read? Explain your answer.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Interpreting a Grouped Frequency Distribution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7</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pPr algn="just"/>
                <a:r>
                  <a:rPr lang="en-US" sz="2600" b="1" dirty="0"/>
                  <a:t>Solution</a:t>
                </a:r>
              </a:p>
              <a:p>
                <a:pPr marL="538163" indent="-538163" algn="just">
                  <a:defRPr sz="2800"/>
                </a:pPr>
                <a:r>
                  <a:rPr lang="en-US" sz="2600" dirty="0"/>
                  <a:t>a.	​The number of classes in the frequency distribution is the number of categories in the distribution table. There are </a:t>
                </a:r>
                <a:r>
                  <a:rPr lang="en-US" sz="2600" dirty="0">
                    <a:latin typeface="Cambria Math"/>
                  </a:rPr>
                  <a:t>17</a:t>
                </a:r>
                <a:r>
                  <a:rPr lang="en-US" sz="2600" dirty="0"/>
                  <a:t> classes in this distribution.</a:t>
                </a:r>
              </a:p>
              <a:p>
                <a:pPr marL="514350" indent="-514350" algn="just">
                  <a:buFont typeface="+mj-lt"/>
                  <a:buAutoNum type="alphaLcPeriod"/>
                  <a:defRPr sz="2800"/>
                </a:pPr>
                <a:endParaRPr lang="en-US" sz="900" dirty="0"/>
              </a:p>
              <a:p>
                <a:pPr marL="538163" indent="-538163" algn="just">
                  <a:defRPr sz="2800"/>
                </a:pPr>
                <a:r>
                  <a:rPr lang="en-US" sz="2400" dirty="0"/>
                  <a:t>b.	</a:t>
                </a:r>
                <a:r>
                  <a:rPr lang="en-US" sz="2600" dirty="0"/>
                  <a:t>The class width is the difference between consecutive class limits—either lower or upper. We can use the first two upper class limits and subtract to find the class width</a:t>
                </a:r>
                <a:r>
                  <a:rPr lang="en-US" sz="2200" dirty="0"/>
                  <a:t>.</a:t>
                </a:r>
              </a:p>
              <a:p>
                <a:pPr marL="514350" indent="-514350" algn="just">
                  <a:buFont typeface="+mj-lt"/>
                  <a:buAutoNum type="alphaLcPeriod" startAt="2"/>
                  <a:defRPr sz="2800"/>
                </a:pPr>
                <a:endParaRPr lang="en-US" sz="900" dirty="0"/>
              </a:p>
              <a:p>
                <a:pPr algn="ctr">
                  <a:defRPr sz="2800"/>
                </a:pPr>
                <a:r>
                  <a:rPr lang="en-US" sz="2400" dirty="0"/>
                  <a:t>​</a:t>
                </a:r>
                <a14:m>
                  <m:oMath xmlns:m="http://schemas.openxmlformats.org/officeDocument/2006/math">
                    <m:r>
                      <m:rPr>
                        <m:nor/>
                      </m:rPr>
                      <a:rPr lang="en-US" sz="2600"/>
                      <m:t>Class</m:t>
                    </m:r>
                    <m:r>
                      <m:rPr>
                        <m:nor/>
                      </m:rPr>
                      <a:rPr lang="en-US" sz="2600"/>
                      <m:t> </m:t>
                    </m:r>
                    <m:r>
                      <m:rPr>
                        <m:nor/>
                      </m:rPr>
                      <a:rPr lang="en-US" sz="2600"/>
                      <m:t>Width</m:t>
                    </m:r>
                    <m:r>
                      <a:rPr lang="en-US" sz="2600">
                        <a:latin typeface="Cambria Math" panose="02040503050406030204" pitchFamily="18" charset="0"/>
                      </a:rPr>
                      <m:t>=20</m:t>
                    </m:r>
                    <m:r>
                      <a:rPr lang="en-US" sz="2600" smtClean="0">
                        <a:latin typeface="Cambria Math" panose="02040503050406030204" pitchFamily="18" charset="0"/>
                      </a:rPr>
                      <m:t>−</m:t>
                    </m:r>
                    <m:r>
                      <a:rPr lang="en-US" sz="2600">
                        <a:latin typeface="Cambria Math" panose="02040503050406030204" pitchFamily="18" charset="0"/>
                      </a:rPr>
                      <m:t>10=10</m:t>
                    </m:r>
                  </m:oMath>
                </a14:m>
                <a:endParaRPr lang="en-US" sz="2600" dirty="0"/>
              </a:p>
              <a:p>
                <a:pPr algn="ctr">
                  <a:defRPr sz="2800"/>
                </a:pPr>
                <a:endParaRPr lang="en-US" sz="900" dirty="0"/>
              </a:p>
              <a:p>
                <a:pPr marL="538163" indent="-538163" algn="just">
                  <a:defRPr sz="2800"/>
                </a:pPr>
                <a:r>
                  <a:rPr lang="en-US" sz="2600" dirty="0"/>
                  <a:t>c.	To determine how many regions are represented, we can use either table. In the first table, the regions are listed individually, so we add the number of listings. Thus, there are </a:t>
                </a:r>
                <a:r>
                  <a:rPr lang="en-US" sz="2600" dirty="0">
                    <a:latin typeface="Cambria Math"/>
                  </a:rPr>
                  <a:t>16</a:t>
                </a:r>
                <a:r>
                  <a:rPr lang="en-US" sz="2600" dirty="0"/>
                  <a:t> regions.</a:t>
                </a:r>
              </a:p>
              <a:p>
                <a:pPr marL="512064" indent="-514350" algn="just">
                  <a:buFont typeface="+mj-lt"/>
                  <a:buAutoNum type="alphaLcPeriod" startAt="3"/>
                  <a:defRPr sz="2800"/>
                </a:pPr>
                <a:endParaRPr lang="en-US" sz="1000" dirty="0"/>
              </a:p>
              <a:p>
                <a:pPr marL="512064" lvl="1" indent="0" algn="just">
                  <a:buNone/>
                </a:pPr>
                <a:r>
                  <a:rPr lang="en-US" sz="2600" dirty="0"/>
                  <a:t>In the frequency distribution, we add the frequencies for one of the years, using either the 2020 column or the 2030 column. Again, there are </a:t>
                </a:r>
                <a:r>
                  <a:rPr lang="en-US" sz="2600" dirty="0">
                    <a:latin typeface="Cambria Math"/>
                  </a:rPr>
                  <a:t>16</a:t>
                </a:r>
                <a:r>
                  <a:rPr lang="en-US" sz="2600" dirty="0"/>
                  <a:t> regions represented in the distribution</a:t>
                </a:r>
                <a:r>
                  <a:rPr lang="en-US" sz="2400" dirty="0"/>
                  <a:t>.</a:t>
                </a:r>
              </a:p>
              <a:p>
                <a:pPr marL="512064" lvl="1" indent="0" algn="just">
                  <a:buNone/>
                </a:pPr>
                <a:endParaRPr lang="en-US" sz="1000" dirty="0"/>
              </a:p>
              <a:p>
                <a:pPr marL="512064" algn="just"/>
                <a:r>
                  <a:rPr lang="en-US" sz="2400" dirty="0"/>
                  <a:t>​</a:t>
                </a:r>
                <a:r>
                  <a:rPr lang="en-US" sz="2600" dirty="0"/>
                  <a:t>Notice that the sum of each column (2020 and 2030) is </a:t>
                </a:r>
                <a:r>
                  <a:rPr lang="en-US" sz="2600" dirty="0">
                    <a:latin typeface="Cambria Math"/>
                  </a:rPr>
                  <a:t>16</a:t>
                </a:r>
                <a:r>
                  <a:rPr lang="en-US" sz="2600" dirty="0"/>
                  <a:t>, which matches the number of regions in Table 8.</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1840" r="-741" b="-1472"/>
                </a:stretch>
              </a:blipFill>
            </p:spPr>
            <p:txBody>
              <a:bodyPr/>
              <a:lstStyle/>
              <a:p>
                <a:r>
                  <a:rPr lang="en-IN">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11.2.3: Interpreting a Grouped Frequency Distribution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8</a:t>
            </a:r>
            <a:endParaRPr dirty="0"/>
          </a:p>
        </p:txBody>
      </p:sp>
      <p:sp>
        <p:nvSpPr>
          <p:cNvPr id="3" name="Text Placeholder 2"/>
          <p:cNvSpPr>
            <a:spLocks noGrp="1"/>
          </p:cNvSpPr>
          <p:nvPr>
            <p:ph type="body" sz="quarter" idx="10"/>
          </p:nvPr>
        </p:nvSpPr>
        <p:spPr/>
        <p:txBody>
          <a:bodyPr>
            <a:normAutofit fontScale="70000" lnSpcReduction="20000"/>
          </a:bodyPr>
          <a:lstStyle/>
          <a:p>
            <a:pPr marL="538163" indent="-538163" algn="just">
              <a:defRPr sz="2800"/>
            </a:pPr>
            <a:r>
              <a:rPr lang="en-US" dirty="0"/>
              <a:t>d.	</a:t>
            </a:r>
            <a:r>
              <a:rPr dirty="0"/>
              <a:t>By design, a frequency distribution loses some of the uniqueness of each data point because we group them together into categories. For instance, we can know that two regions fell in the lowest usage category in the distribution, but we are not able to tell which regions they are. If we want to know which particular region used the most or least BTUs, we need to use the raw data that lists the regions individually, which is found in Table 8.</a:t>
            </a:r>
            <a:endParaRPr lang="en-US" dirty="0"/>
          </a:p>
          <a:p>
            <a:pPr marL="514350" indent="-514350" algn="just">
              <a:buFont typeface="+mj-lt"/>
              <a:buAutoNum type="alphaLcPeriod" startAt="4"/>
              <a:defRPr sz="2800"/>
            </a:pPr>
            <a:endParaRPr lang="en-US" sz="1400" dirty="0"/>
          </a:p>
          <a:p>
            <a:pPr marL="538163" indent="-538163" algn="just">
              <a:defRPr sz="2800"/>
            </a:pPr>
            <a:r>
              <a:rPr lang="en-US" dirty="0"/>
              <a:t>e.	Although the class of </a:t>
            </a:r>
            <a:r>
              <a:rPr lang="en-US" dirty="0">
                <a:latin typeface="Cambria Math"/>
              </a:rPr>
              <a:t>10.1</a:t>
            </a:r>
            <a:r>
              <a:rPr lang="en-US" dirty="0"/>
              <a:t> – </a:t>
            </a:r>
            <a:r>
              <a:rPr lang="en-US" dirty="0">
                <a:latin typeface="Cambria Math"/>
              </a:rPr>
              <a:t>20</a:t>
            </a:r>
            <a:r>
              <a:rPr lang="en-US" dirty="0"/>
              <a:t> quad BTUs is the class with the most data points in the frequency distribution, that does not mean that "most regions" fall into this class. In order to have the most regions, the class would need to contain more than half of all the regions. We know that there are </a:t>
            </a:r>
            <a:r>
              <a:rPr lang="en-US" dirty="0">
                <a:latin typeface="Cambria Math"/>
              </a:rPr>
              <a:t>16</a:t>
            </a:r>
            <a:r>
              <a:rPr lang="en-US" dirty="0"/>
              <a:t> regions represented, which means 6 is not more than half of the regions. Therefore, the statement is not true. However, it is true that the class </a:t>
            </a:r>
            <a:r>
              <a:rPr lang="en-US" dirty="0">
                <a:latin typeface="Cambria Math"/>
              </a:rPr>
              <a:t>10.1</a:t>
            </a:r>
            <a:r>
              <a:rPr lang="en-US" dirty="0"/>
              <a:t> – </a:t>
            </a:r>
            <a:r>
              <a:rPr lang="en-US" dirty="0">
                <a:latin typeface="Cambria Math"/>
              </a:rPr>
              <a:t>20</a:t>
            </a:r>
            <a:r>
              <a:rPr lang="en-US" dirty="0"/>
              <a:t> contains the most regions in the distribution.</a:t>
            </a:r>
          </a:p>
          <a:p>
            <a:pPr marL="514350" indent="-514350" algn="just">
              <a:buFont typeface="+mj-lt"/>
              <a:buAutoNum type="alphaLcPeriod" startAt="4"/>
              <a:defRPr sz="2800"/>
            </a:pPr>
            <a:endParaRPr lang="en-US" sz="1400" dirty="0"/>
          </a:p>
          <a:p>
            <a:pPr marL="538163" indent="-538163" algn="just">
              <a:defRPr sz="2800"/>
            </a:pPr>
            <a:r>
              <a:rPr lang="en-US" dirty="0"/>
              <a:t>f.	It would not be appropriate to remove the classes that have no data points. Removing them would create a distortion of the gap between the data.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Graph and Legend</a:t>
            </a:r>
          </a:p>
        </p:txBody>
      </p:sp>
      <p:sp>
        <p:nvSpPr>
          <p:cNvPr id="3" name="Text Placeholder 2"/>
          <p:cNvSpPr>
            <a:spLocks noGrp="1"/>
          </p:cNvSpPr>
          <p:nvPr>
            <p:ph type="body" sz="quarter" idx="10"/>
          </p:nvPr>
        </p:nvSpPr>
        <p:spPr>
          <a:xfrm>
            <a:off x="457200" y="1082078"/>
            <a:ext cx="8229600" cy="4861522"/>
          </a:xfrm>
        </p:spPr>
        <p:txBody>
          <a:bodyPr>
            <a:normAutofit/>
          </a:bodyPr>
          <a:lstStyle/>
          <a:p>
            <a:pPr>
              <a:defRPr b="1"/>
            </a:pPr>
            <a:r>
              <a:rPr sz="2400" dirty="0"/>
              <a:t>Graph</a:t>
            </a:r>
          </a:p>
          <a:p>
            <a:pPr algn="just"/>
            <a:r>
              <a:rPr sz="2400" dirty="0"/>
              <a:t>A </a:t>
            </a:r>
            <a:r>
              <a:rPr sz="2400" b="1" dirty="0"/>
              <a:t>graph</a:t>
            </a:r>
            <a:r>
              <a:rPr sz="2400" dirty="0"/>
              <a:t> is a picture of the data that allows us to view patterns at a glance.</a:t>
            </a:r>
            <a:endParaRPr lang="en-US" sz="2400" dirty="0"/>
          </a:p>
          <a:p>
            <a:pPr algn="just"/>
            <a:endParaRPr sz="1000" dirty="0"/>
          </a:p>
          <a:p>
            <a:pPr algn="just">
              <a:defRPr b="1"/>
            </a:pPr>
            <a:r>
              <a:rPr sz="2400" dirty="0"/>
              <a:t>Legend</a:t>
            </a:r>
          </a:p>
          <a:p>
            <a:pPr algn="just"/>
            <a:r>
              <a:rPr sz="2400" dirty="0"/>
              <a:t>A </a:t>
            </a:r>
            <a:r>
              <a:rPr sz="2400" b="1" dirty="0"/>
              <a:t>legend</a:t>
            </a:r>
            <a:r>
              <a:rPr sz="2400" dirty="0"/>
              <a:t> is a description of how each data category is identified in a graph.</a:t>
            </a:r>
          </a:p>
          <a:p>
            <a:endParaRPr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Pie Chart</a:t>
            </a:r>
          </a:p>
        </p:txBody>
      </p:sp>
      <p:sp>
        <p:nvSpPr>
          <p:cNvPr id="3" name="Text Placeholder 2"/>
          <p:cNvSpPr>
            <a:spLocks noGrp="1"/>
          </p:cNvSpPr>
          <p:nvPr>
            <p:ph type="body" sz="quarter" idx="10"/>
          </p:nvPr>
        </p:nvSpPr>
        <p:spPr>
          <a:xfrm>
            <a:off x="457200" y="1082078"/>
            <a:ext cx="8229600" cy="4861522"/>
          </a:xfrm>
        </p:spPr>
        <p:txBody>
          <a:bodyPr>
            <a:normAutofit/>
          </a:bodyPr>
          <a:lstStyle/>
          <a:p>
            <a:pPr algn="just"/>
            <a:r>
              <a:rPr sz="2400" dirty="0"/>
              <a:t>A </a:t>
            </a:r>
            <a:r>
              <a:rPr sz="2400" b="1" dirty="0"/>
              <a:t>pie chart</a:t>
            </a:r>
            <a:r>
              <a:rPr sz="2400" dirty="0"/>
              <a:t> is a circular graph that depicts parts of a whole and shows the size of each category of data in relation to the whole.</a:t>
            </a:r>
          </a:p>
          <a:p>
            <a:endParaRPr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just">
                  <a:defRPr sz="2800"/>
                </a:pPr>
                <a:r>
                  <a:rPr sz="2400" dirty="0"/>
                  <a:t>When constructing a pie chart by hand, the measure of the central angle of a particular wedge is calculated by multiplying the relative frequency of the class by </a:t>
                </a:r>
                <a14:m>
                  <m:oMath xmlns:m="http://schemas.openxmlformats.org/officeDocument/2006/math">
                    <m:sSup>
                      <m:sSupPr>
                        <m:ctrlPr>
                          <a:rPr sz="2400" i="1">
                            <a:latin typeface="Cambria Math" panose="02040503050406030204" pitchFamily="18" charset="0"/>
                          </a:rPr>
                        </m:ctrlPr>
                      </m:sSupPr>
                      <m:e>
                        <m:r>
                          <a:rPr sz="2400">
                            <a:latin typeface="Cambria Math" panose="02040503050406030204" pitchFamily="18" charset="0"/>
                          </a:rPr>
                          <m:t>360</m:t>
                        </m:r>
                      </m:e>
                      <m:sup>
                        <m:r>
                          <m:rPr>
                            <m:nor/>
                          </m:rPr>
                          <a:rPr sz="2400"/>
                          <m:t> </m:t>
                        </m:r>
                      </m:sup>
                    </m:sSup>
                  </m:oMath>
                </a14:m>
                <a:r>
                  <a:rPr sz="2400" dirty="0"/>
                  <a:t> and rounding to the nearest whole degree.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59" t="-748" r="-886"/>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4: Interpreting a Pie Chart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p:sp>
        <p:nvSpPr>
          <p:cNvPr id="3" name="Text Placeholder 2"/>
          <p:cNvSpPr>
            <a:spLocks noGrp="1"/>
          </p:cNvSpPr>
          <p:nvPr>
            <p:ph type="body" sz="quarter" idx="10"/>
          </p:nvPr>
        </p:nvSpPr>
        <p:spPr/>
        <p:txBody>
          <a:bodyPr>
            <a:normAutofit/>
          </a:bodyPr>
          <a:lstStyle/>
          <a:p>
            <a:r>
              <a:rPr sz="2000" dirty="0"/>
              <a:t>Entry-level salaries for a variety of professions are shown in the pie chart in Figure 2. Use the chart to answer the following questions.</a:t>
            </a:r>
          </a:p>
          <a:p>
            <a:pPr>
              <a:defRPr sz="2800"/>
            </a:pPr>
            <a:endParaRPr sz="2000" dirty="0"/>
          </a:p>
        </p:txBody>
      </p:sp>
      <p:pic>
        <p:nvPicPr>
          <p:cNvPr id="5" name="Picture 4" descr="A pie chart shows the percentage of entry-level salaries where the total number of professions surveyed is 541. A $38,000 salary is shown at 23%. A  $17,000 salary is shown at 13%. A $30,000 salary is shown at 21%. A $12,000 salary is shown at 10%. A $23,000 salary is shown at 18%. A $21,000 salary is shown at 15%.">
            <a:extLst>
              <a:ext uri="{FF2B5EF4-FFF2-40B4-BE49-F238E27FC236}">
                <a16:creationId xmlns:a16="http://schemas.microsoft.com/office/drawing/2014/main" id="{233C2304-98F6-40B3-8802-FFEC9F8FBE43}"/>
              </a:ext>
            </a:extLst>
          </p:cNvPr>
          <p:cNvPicPr>
            <a:picLocks noChangeAspect="1"/>
          </p:cNvPicPr>
          <p:nvPr/>
        </p:nvPicPr>
        <p:blipFill>
          <a:blip r:embed="rId2"/>
          <a:srcRect b="8747"/>
          <a:stretch>
            <a:fillRect/>
          </a:stretch>
        </p:blipFill>
        <p:spPr>
          <a:xfrm>
            <a:off x="506167" y="1908480"/>
            <a:ext cx="3393096" cy="3730320"/>
          </a:xfrm>
          <a:prstGeom prst="rect">
            <a:avLst/>
          </a:prstGeom>
        </p:spPr>
      </p:pic>
      <p:sp>
        <p:nvSpPr>
          <p:cNvPr id="6" name="TextBox 5">
            <a:extLst>
              <a:ext uri="{FF2B5EF4-FFF2-40B4-BE49-F238E27FC236}">
                <a16:creationId xmlns:a16="http://schemas.microsoft.com/office/drawing/2014/main" id="{3DD11AB4-D801-4A02-5F0C-ED30C0152EB5}"/>
              </a:ext>
            </a:extLst>
          </p:cNvPr>
          <p:cNvSpPr txBox="1"/>
          <p:nvPr/>
        </p:nvSpPr>
        <p:spPr>
          <a:xfrm>
            <a:off x="1593115" y="5586745"/>
            <a:ext cx="12192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2</a:t>
            </a:r>
            <a:endParaRPr lang="en-IN" sz="2400"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144F4AE-D2A3-4D16-8424-F18722F43620}"/>
                  </a:ext>
                </a:extLst>
              </p:cNvPr>
              <p:cNvSpPr txBox="1"/>
              <p:nvPr/>
            </p:nvSpPr>
            <p:spPr>
              <a:xfrm>
                <a:off x="4121331" y="2286000"/>
                <a:ext cx="4516502" cy="3631763"/>
              </a:xfrm>
              <a:prstGeom prst="rect">
                <a:avLst/>
              </a:prstGeom>
              <a:noFill/>
            </p:spPr>
            <p:txBody>
              <a:bodyPr wrap="square" rtlCol="0">
                <a:spAutoFit/>
              </a:bodyPr>
              <a:lstStyle/>
              <a:p>
                <a:pPr marL="538163" indent="-538163" algn="just">
                  <a:defRPr sz="2800"/>
                </a:pPr>
                <a:r>
                  <a:rPr lang="en-US" sz="2000" dirty="0"/>
                  <a:t>a.	​Which salary level occurred the most?</a:t>
                </a:r>
              </a:p>
              <a:p>
                <a:pPr marL="514350" indent="-514350" algn="just">
                  <a:buFont typeface="+mj-lt"/>
                  <a:buAutoNum type="alphaLcPeriod"/>
                  <a:defRPr sz="2800"/>
                </a:pPr>
                <a:endParaRPr lang="en-US" sz="1000" dirty="0"/>
              </a:p>
              <a:p>
                <a:pPr marL="538163" indent="-538163" algn="just">
                  <a:defRPr sz="2800"/>
                </a:pPr>
                <a:r>
                  <a:rPr lang="en-US" sz="2000" dirty="0"/>
                  <a:t>b.	How many of the entry-level salaries were </a:t>
                </a:r>
                <a14:m>
                  <m:oMath xmlns:m="http://schemas.openxmlformats.org/officeDocument/2006/math">
                    <m:r>
                      <a:rPr lang="en-US" sz="2000">
                        <a:latin typeface="Cambria Math" panose="02040503050406030204" pitchFamily="18" charset="0"/>
                      </a:rPr>
                      <m:t>$30,000</m:t>
                    </m:r>
                  </m:oMath>
                </a14:m>
                <a:r>
                  <a:rPr lang="en-US" sz="2000" dirty="0"/>
                  <a:t>?</a:t>
                </a:r>
              </a:p>
              <a:p>
                <a:pPr marL="514350" indent="-514350" algn="just">
                  <a:buFont typeface="+mj-lt"/>
                  <a:buAutoNum type="alphaLcPeriod" startAt="2"/>
                  <a:defRPr sz="2800"/>
                </a:pPr>
                <a:endParaRPr lang="en-US" sz="1000" dirty="0"/>
              </a:p>
              <a:p>
                <a:pPr marL="538163" indent="-538163" algn="just">
                  <a:defRPr sz="2800"/>
                </a:pPr>
                <a:r>
                  <a:rPr lang="en-US" sz="2000" dirty="0"/>
                  <a:t>c.	​What percentage of salaries were above </a:t>
                </a:r>
                <a14:m>
                  <m:oMath xmlns:m="http://schemas.openxmlformats.org/officeDocument/2006/math">
                    <m:r>
                      <a:rPr lang="en-US" sz="2000">
                        <a:latin typeface="Cambria Math" panose="02040503050406030204" pitchFamily="18" charset="0"/>
                      </a:rPr>
                      <m:t>$25,000</m:t>
                    </m:r>
                  </m:oMath>
                </a14:m>
                <a:r>
                  <a:rPr lang="en-US" sz="2000" dirty="0"/>
                  <a:t>?</a:t>
                </a:r>
              </a:p>
              <a:p>
                <a:pPr marL="514350" indent="-514350" algn="just">
                  <a:buFont typeface="+mj-lt"/>
                  <a:buAutoNum type="alphaLcPeriod" startAt="3"/>
                  <a:defRPr sz="2800"/>
                </a:pPr>
                <a:endParaRPr lang="en-US" sz="1000" dirty="0"/>
              </a:p>
              <a:p>
                <a:pPr marL="538163" indent="-538163" algn="just">
                  <a:defRPr sz="2800"/>
                </a:pPr>
                <a:r>
                  <a:rPr lang="en-US" sz="2000" dirty="0"/>
                  <a:t>d.	​Is the statement "Most jobs in the study had entry-level salaries that were more than </a:t>
                </a:r>
                <a14:m>
                  <m:oMath xmlns:m="http://schemas.openxmlformats.org/officeDocument/2006/math">
                    <m:r>
                      <a:rPr lang="en-US" sz="2000">
                        <a:latin typeface="Cambria Math" panose="02040503050406030204" pitchFamily="18" charset="0"/>
                      </a:rPr>
                      <m:t>$25,000</m:t>
                    </m:r>
                  </m:oMath>
                </a14:m>
                <a:r>
                  <a:rPr lang="en-US" sz="2000" dirty="0"/>
                  <a:t> " true? Explain your answer</a:t>
                </a:r>
                <a:r>
                  <a:rPr lang="en-US" sz="1800" dirty="0"/>
                  <a:t>.</a:t>
                </a:r>
              </a:p>
            </p:txBody>
          </p:sp>
        </mc:Choice>
        <mc:Fallback xmlns="">
          <p:sp>
            <p:nvSpPr>
              <p:cNvPr id="4" name="TextBox 3">
                <a:extLst>
                  <a:ext uri="{FF2B5EF4-FFF2-40B4-BE49-F238E27FC236}">
                    <a16:creationId xmlns:a16="http://schemas.microsoft.com/office/drawing/2014/main" id="{B144F4AE-D2A3-4D16-8424-F18722F43620}"/>
                  </a:ext>
                </a:extLst>
              </p:cNvPr>
              <p:cNvSpPr txBox="1">
                <a:spLocks noRot="1" noChangeAspect="1" noMove="1" noResize="1" noEditPoints="1" noAdjustHandles="1" noChangeArrowheads="1" noChangeShapeType="1" noTextEdit="1"/>
              </p:cNvSpPr>
              <p:nvPr/>
            </p:nvSpPr>
            <p:spPr>
              <a:xfrm>
                <a:off x="4121331" y="2286000"/>
                <a:ext cx="4516502" cy="3631763"/>
              </a:xfrm>
              <a:prstGeom prst="rect">
                <a:avLst/>
              </a:prstGeom>
              <a:blipFill>
                <a:blip r:embed="rId3"/>
                <a:stretch>
                  <a:fillRect l="-1350" t="-839" r="-1484" b="-2013"/>
                </a:stretch>
              </a:blipFill>
            </p:spPr>
            <p:txBody>
              <a:bodyPr/>
              <a:lstStyle/>
              <a:p>
                <a:r>
                  <a:rPr lang="en-IN">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Interpreting a Pie Chart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229600" cy="4967067"/>
              </a:xfrm>
            </p:spPr>
            <p:txBody>
              <a:bodyPr>
                <a:normAutofit lnSpcReduction="10000"/>
              </a:bodyPr>
              <a:lstStyle/>
              <a:p>
                <a:r>
                  <a:rPr sz="2000" b="1" dirty="0"/>
                  <a:t>Solution</a:t>
                </a:r>
              </a:p>
              <a:p>
                <a:pPr marL="538163" indent="-538163" algn="just">
                  <a:defRPr sz="2800"/>
                </a:pPr>
                <a:r>
                  <a:rPr lang="en-US" sz="2000" dirty="0"/>
                  <a:t>a.	</a:t>
                </a:r>
                <a:r>
                  <a:rPr sz="2000" dirty="0"/>
                  <a:t>​At a glance, we know that it's either the wedge for </a:t>
                </a:r>
                <a14:m>
                  <m:oMath xmlns:m="http://schemas.openxmlformats.org/officeDocument/2006/math">
                    <m:r>
                      <a:rPr sz="2000">
                        <a:latin typeface="Cambria Math" panose="02040503050406030204" pitchFamily="18" charset="0"/>
                      </a:rPr>
                      <m:t>$30,000</m:t>
                    </m:r>
                  </m:oMath>
                </a14:m>
                <a:r>
                  <a:rPr sz="2000" dirty="0"/>
                  <a:t> or the wedge for </a:t>
                </a:r>
                <a14:m>
                  <m:oMath xmlns:m="http://schemas.openxmlformats.org/officeDocument/2006/math">
                    <m:r>
                      <a:rPr sz="2000">
                        <a:latin typeface="Cambria Math" panose="02040503050406030204" pitchFamily="18" charset="0"/>
                      </a:rPr>
                      <m:t>$38,000</m:t>
                    </m:r>
                  </m:oMath>
                </a14:m>
                <a:r>
                  <a:rPr sz="2000" dirty="0"/>
                  <a:t> that represents the most common salary. In order to determine the underlying frequencies of the original data, we need to look at the percentages of each category. We can see that the </a:t>
                </a:r>
                <a14:m>
                  <m:oMath xmlns:m="http://schemas.openxmlformats.org/officeDocument/2006/math">
                    <m:r>
                      <a:rPr sz="2000">
                        <a:latin typeface="Cambria Math" panose="02040503050406030204" pitchFamily="18" charset="0"/>
                      </a:rPr>
                      <m:t>$38,000</m:t>
                    </m:r>
                  </m:oMath>
                </a14:m>
                <a:r>
                  <a:rPr sz="2000" dirty="0"/>
                  <a:t> salary occurred the most.</a:t>
                </a:r>
                <a:endParaRPr lang="en-US" sz="2000" dirty="0"/>
              </a:p>
              <a:p>
                <a:pPr marL="514350" indent="-514350" algn="just">
                  <a:buFont typeface="+mj-lt"/>
                  <a:buAutoNum type="alphaLcPeriod"/>
                  <a:defRPr sz="2800"/>
                </a:pPr>
                <a:endParaRPr lang="en-US" sz="1000" dirty="0"/>
              </a:p>
              <a:p>
                <a:pPr marL="538163" indent="-538163" algn="just">
                  <a:defRPr sz="2800"/>
                </a:pPr>
                <a:r>
                  <a:rPr lang="en-IN" sz="2000" dirty="0"/>
                  <a:t>b.	The key at the bottom of the graph tells us that there were </a:t>
                </a:r>
                <a:r>
                  <a:rPr lang="en-IN" sz="2000" dirty="0">
                    <a:latin typeface="Cambria Math"/>
                  </a:rPr>
                  <a:t>541</a:t>
                </a:r>
                <a:r>
                  <a:rPr lang="en-IN" sz="2000" dirty="0"/>
                  <a:t> salaries in the study. To calculate how many data points were at the </a:t>
                </a:r>
                <a14:m>
                  <m:oMath xmlns:m="http://schemas.openxmlformats.org/officeDocument/2006/math">
                    <m:r>
                      <a:rPr lang="en-IN" sz="2000">
                        <a:latin typeface="Cambria Math" panose="02040503050406030204" pitchFamily="18" charset="0"/>
                      </a:rPr>
                      <m:t>$30,000</m:t>
                    </m:r>
                  </m:oMath>
                </a14:m>
                <a:r>
                  <a:rPr lang="en-IN" sz="2000" dirty="0"/>
                  <a:t> level, multiply </a:t>
                </a:r>
                <a:r>
                  <a:rPr lang="en-IN" sz="2000" dirty="0">
                    <a:latin typeface="Cambria Math"/>
                  </a:rPr>
                  <a:t>541</a:t>
                </a:r>
                <a:r>
                  <a:rPr lang="en-IN" sz="2000" dirty="0"/>
                  <a:t> by the appropriate percentage for </a:t>
                </a:r>
                <a14:m>
                  <m:oMath xmlns:m="http://schemas.openxmlformats.org/officeDocument/2006/math">
                    <m:r>
                      <a:rPr lang="en-IN" sz="2000">
                        <a:latin typeface="Cambria Math" panose="02040503050406030204" pitchFamily="18" charset="0"/>
                      </a:rPr>
                      <m:t>$30,000</m:t>
                    </m:r>
                  </m:oMath>
                </a14:m>
                <a:r>
                  <a:rPr lang="en-IN" sz="2000" dirty="0"/>
                  <a:t> (which is </a:t>
                </a:r>
                <a14:m>
                  <m:oMath xmlns:m="http://schemas.openxmlformats.org/officeDocument/2006/math">
                    <m:r>
                      <a:rPr lang="en-IN" sz="2000">
                        <a:latin typeface="Cambria Math" panose="02040503050406030204" pitchFamily="18" charset="0"/>
                      </a:rPr>
                      <m:t>21%</m:t>
                    </m:r>
                  </m:oMath>
                </a14:m>
                <a:r>
                  <a:rPr lang="en-IN" sz="2000" dirty="0"/>
                  <a:t>).</a:t>
                </a:r>
              </a:p>
              <a:p>
                <a:pPr algn="ctr">
                  <a:defRPr sz="2800"/>
                </a:pPr>
                <a:r>
                  <a:rPr lang="en-IN" dirty="0"/>
                  <a:t>​</a:t>
                </a:r>
                <a14:m>
                  <m:oMath xmlns:m="http://schemas.openxmlformats.org/officeDocument/2006/math">
                    <m:r>
                      <a:rPr lang="en-IN" sz="2000">
                        <a:latin typeface="Cambria Math" panose="02040503050406030204" pitchFamily="18" charset="0"/>
                      </a:rPr>
                      <m:t>541</m:t>
                    </m:r>
                    <m:d>
                      <m:dPr>
                        <m:ctrlPr>
                          <a:rPr lang="ar-AE" sz="2000" i="1">
                            <a:latin typeface="Cambria Math" panose="02040503050406030204" pitchFamily="18" charset="0"/>
                          </a:rPr>
                        </m:ctrlPr>
                      </m:dPr>
                      <m:e>
                        <m:r>
                          <a:rPr lang="ar-AE" sz="2000">
                            <a:latin typeface="Cambria Math" panose="02040503050406030204" pitchFamily="18" charset="0"/>
                          </a:rPr>
                          <m:t>21</m:t>
                        </m:r>
                        <m:r>
                          <a:rPr lang="ar-AE" sz="2000">
                            <a:latin typeface="Cambria Math" panose="02040503050406030204" pitchFamily="18" charset="0"/>
                          </a:rPr>
                          <m:t>%</m:t>
                        </m:r>
                      </m:e>
                    </m:d>
                    <m:r>
                      <a:rPr lang="ar-AE" sz="2000">
                        <a:latin typeface="Cambria Math" panose="02040503050406030204" pitchFamily="18" charset="0"/>
                      </a:rPr>
                      <m:t>=</m:t>
                    </m:r>
                    <m:r>
                      <a:rPr lang="ar-AE" sz="2000">
                        <a:latin typeface="Cambria Math" panose="02040503050406030204" pitchFamily="18" charset="0"/>
                      </a:rPr>
                      <m:t>541</m:t>
                    </m:r>
                    <m:d>
                      <m:dPr>
                        <m:ctrlPr>
                          <a:rPr lang="ar-AE" sz="2000" i="1">
                            <a:latin typeface="Cambria Math" panose="02040503050406030204" pitchFamily="18" charset="0"/>
                          </a:rPr>
                        </m:ctrlPr>
                      </m:dPr>
                      <m:e>
                        <m:r>
                          <a:rPr lang="ar-AE" sz="2000">
                            <a:latin typeface="Cambria Math" panose="02040503050406030204" pitchFamily="18" charset="0"/>
                          </a:rPr>
                          <m:t>0</m:t>
                        </m:r>
                        <m:r>
                          <a:rPr lang="ar-AE" sz="2000">
                            <a:latin typeface="Cambria Math" panose="02040503050406030204" pitchFamily="18" charset="0"/>
                          </a:rPr>
                          <m:t>.</m:t>
                        </m:r>
                        <m:r>
                          <a:rPr lang="ar-AE" sz="2000">
                            <a:latin typeface="Cambria Math" panose="02040503050406030204" pitchFamily="18" charset="0"/>
                          </a:rPr>
                          <m:t>21</m:t>
                        </m:r>
                      </m:e>
                    </m:d>
                    <m:r>
                      <a:rPr lang="ar-AE" sz="2000">
                        <a:latin typeface="Cambria Math" panose="02040503050406030204" pitchFamily="18" charset="0"/>
                      </a:rPr>
                      <m:t>=</m:t>
                    </m:r>
                    <m:r>
                      <a:rPr lang="ar-AE" sz="2000">
                        <a:latin typeface="Cambria Math" panose="02040503050406030204" pitchFamily="18" charset="0"/>
                      </a:rPr>
                      <m:t>113</m:t>
                    </m:r>
                    <m:r>
                      <a:rPr lang="ar-AE" sz="2000">
                        <a:latin typeface="Cambria Math" panose="02040503050406030204" pitchFamily="18" charset="0"/>
                      </a:rPr>
                      <m:t>.</m:t>
                    </m:r>
                    <m:r>
                      <a:rPr lang="ar-AE" sz="2000">
                        <a:latin typeface="Cambria Math" panose="02040503050406030204" pitchFamily="18" charset="0"/>
                      </a:rPr>
                      <m:t>61</m:t>
                    </m:r>
                  </m:oMath>
                </a14:m>
                <a:endParaRPr lang="en-US" sz="2000" dirty="0"/>
              </a:p>
              <a:p>
                <a:pPr algn="ctr">
                  <a:defRPr sz="2800"/>
                </a:pPr>
                <a:endParaRPr lang="ar-AE" sz="1000" dirty="0"/>
              </a:p>
              <a:p>
                <a:pPr marL="457200" lvl="1" indent="0" algn="just">
                  <a:buNone/>
                  <a:defRPr sz="2800"/>
                </a:pPr>
                <a:r>
                  <a:rPr lang="en-US" sz="2000" dirty="0"/>
                  <a:t>Consider this answer. We know that there couldn't have been a decimal number of salaries in this category, so we can conclude that the percentages were rounded off when constructing the pie chart. We'll do</a:t>
                </a:r>
                <a:endParaRPr sz="20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4967067"/>
              </a:xfrm>
              <a:blipFill>
                <a:blip r:embed="rId2"/>
                <a:stretch>
                  <a:fillRect l="-741" t="-1350" r="-741"/>
                </a:stretch>
              </a:blipFill>
            </p:spPr>
            <p:txBody>
              <a:bodyPr/>
              <a:lstStyle/>
              <a:p>
                <a:r>
                  <a:rPr lang="en-IN">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Interpreting a Frequency Distribution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p:sp>
        <p:nvSpPr>
          <p:cNvPr id="3" name="Text Placeholder 2"/>
          <p:cNvSpPr>
            <a:spLocks noGrp="1"/>
          </p:cNvSpPr>
          <p:nvPr>
            <p:ph type="body" sz="quarter" idx="10"/>
          </p:nvPr>
        </p:nvSpPr>
        <p:spPr/>
        <p:txBody>
          <a:bodyPr>
            <a:normAutofit/>
          </a:bodyPr>
          <a:lstStyle/>
          <a:p>
            <a:pPr algn="just"/>
            <a:r>
              <a:rPr sz="1800" dirty="0"/>
              <a:t>In the state of Washington, researchers hoped to better understand the effects of roadside objects on vehicle accident frequency and severity. Table 3 shows data collected on the number of accidents involving roadside objects along State Route 3 in the state of Washington. Answer the following questions based on the table.</a:t>
            </a:r>
          </a:p>
        </p:txBody>
      </p:sp>
      <p:sp>
        <p:nvSpPr>
          <p:cNvPr id="6" name="TextBox 5">
            <a:extLst>
              <a:ext uri="{FF2B5EF4-FFF2-40B4-BE49-F238E27FC236}">
                <a16:creationId xmlns:a16="http://schemas.microsoft.com/office/drawing/2014/main" id="{983604F4-43E3-87FF-D617-D7F81D6D421D}"/>
              </a:ext>
            </a:extLst>
          </p:cNvPr>
          <p:cNvSpPr txBox="1"/>
          <p:nvPr/>
        </p:nvSpPr>
        <p:spPr>
          <a:xfrm>
            <a:off x="1028700" y="2236297"/>
            <a:ext cx="7277100" cy="338554"/>
          </a:xfrm>
          <a:prstGeom prst="rect">
            <a:avLst/>
          </a:prstGeom>
          <a:noFill/>
        </p:spPr>
        <p:txBody>
          <a:bodyPr wrap="square">
            <a:spAutoFit/>
          </a:bodyPr>
          <a:lstStyle/>
          <a:p>
            <a:r>
              <a:rPr kumimoji="0" lang="en-US" sz="1600" b="1" i="0" u="none" strike="noStrike" kern="1200" cap="none" spc="0" normalizeH="0" baseline="0" noProof="0" dirty="0">
                <a:ln>
                  <a:noFill/>
                </a:ln>
                <a:effectLst/>
                <a:uLnTx/>
                <a:uFillTx/>
                <a:latin typeface="Calibri"/>
                <a:ea typeface="+mn-ea"/>
                <a:cs typeface="+mn-cs"/>
              </a:rPr>
              <a:t>Table 3: Vehicle Accidents with Roadside Objects Along State Route 3, Washington</a:t>
            </a:r>
            <a:endParaRPr lang="en-IN" dirty="0"/>
          </a:p>
        </p:txBody>
      </p:sp>
      <mc:AlternateContent xmlns:mc="http://schemas.openxmlformats.org/markup-compatibility/2006" xmlns:a14="http://schemas.microsoft.com/office/drawing/2010/main">
        <mc:Choice Requires="a14">
          <p:graphicFrame>
            <p:nvGraphicFramePr>
              <p:cNvPr id="5" name="Table Placeholder 2" descr="The table contains 2 columns and 8 rows. The columns are labeled: Roadside Object and Number of Crashes (% of total).&#10;&#10;Row 1: Guardrail, 57 crashes (15.36%)&#10;Row 2: Earth Bank, 55 crashes (14.82%)&#10;Row 3: Ditch, 42 crashes (11.32%)&#10;Row 4: Tree, 42 crashes (11.32%)&#10;Row 5: Concrete Barrier, 38 crashes (10.24%)&#10;Row 6: Over Embankment, 31 crashes (8.36%)&#10;Row 7: Utility Pole, 20 crashes (5.39%)&#10;Row 8: Wood Sign Support, 19 crashes (5.12%)">
                <a:extLst>
                  <a:ext uri="{FF2B5EF4-FFF2-40B4-BE49-F238E27FC236}">
                    <a16:creationId xmlns:a16="http://schemas.microsoft.com/office/drawing/2014/main" id="{7F10A376-8F59-434C-91FE-B4550D5070F3}"/>
                  </a:ext>
                </a:extLst>
              </p:cNvPr>
              <p:cNvGraphicFramePr>
                <a:graphicFrameLocks/>
              </p:cNvGraphicFramePr>
              <p:nvPr>
                <p:extLst>
                  <p:ext uri="{D42A27DB-BD31-4B8C-83A1-F6EECF244321}">
                    <p14:modId xmlns:p14="http://schemas.microsoft.com/office/powerpoint/2010/main" val="1580443264"/>
                  </p:ext>
                </p:extLst>
              </p:nvPr>
            </p:nvGraphicFramePr>
            <p:xfrm>
              <a:off x="457200" y="2575560"/>
              <a:ext cx="8229600" cy="329184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46913">
                    <a:tc>
                      <a:txBody>
                        <a:bodyPr/>
                        <a:lstStyle/>
                        <a:p>
                          <a:pPr algn="ctr">
                            <a:defRPr sz="1800" b="1"/>
                          </a:pPr>
                          <a:r>
                            <a:rPr dirty="0"/>
                            <a:t>Roadside Object</a:t>
                          </a:r>
                        </a:p>
                      </a:txBody>
                      <a:tcPr/>
                    </a:tc>
                    <a:tc>
                      <a:txBody>
                        <a:bodyPr/>
                        <a:lstStyle/>
                        <a:p>
                          <a:pPr algn="ctr">
                            <a:defRPr sz="1800" b="1"/>
                          </a:pPr>
                          <a:r>
                            <a:rPr dirty="0"/>
                            <a:t>Number of Crashes (% of total)</a:t>
                          </a:r>
                        </a:p>
                      </a:txBody>
                      <a:tcPr/>
                    </a:tc>
                    <a:extLst>
                      <a:ext uri="{0D108BD9-81ED-4DB2-BD59-A6C34878D82A}">
                        <a16:rowId xmlns:a16="http://schemas.microsoft.com/office/drawing/2014/main" val="10001"/>
                      </a:ext>
                    </a:extLst>
                  </a:tr>
                  <a:tr h="346913">
                    <a:tc>
                      <a:txBody>
                        <a:bodyPr/>
                        <a:lstStyle/>
                        <a:p>
                          <a:pPr algn="ctr">
                            <a:defRPr sz="1800"/>
                          </a:pPr>
                          <a:r>
                            <a:rPr dirty="0"/>
                            <a:t>Guardrail</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57</m:t>
                                </m:r>
                                <m:d>
                                  <m:dPr>
                                    <m:ctrlPr>
                                      <a:rPr sz="1800" i="1">
                                        <a:latin typeface="Cambria Math" panose="02040503050406030204" pitchFamily="18" charset="0"/>
                                      </a:rPr>
                                    </m:ctrlPr>
                                  </m:dPr>
                                  <m:e>
                                    <m:r>
                                      <a:rPr sz="1800">
                                        <a:latin typeface="Cambria Math" panose="02040503050406030204" pitchFamily="18" charset="0"/>
                                      </a:rPr>
                                      <m:t>15.36</m:t>
                                    </m:r>
                                  </m:e>
                                </m:d>
                              </m:oMath>
                            </m:oMathPara>
                          </a14:m>
                          <a:endParaRPr/>
                        </a:p>
                      </a:txBody>
                      <a:tcPr/>
                    </a:tc>
                    <a:extLst>
                      <a:ext uri="{0D108BD9-81ED-4DB2-BD59-A6C34878D82A}">
                        <a16:rowId xmlns:a16="http://schemas.microsoft.com/office/drawing/2014/main" val="10002"/>
                      </a:ext>
                    </a:extLst>
                  </a:tr>
                  <a:tr h="346913">
                    <a:tc>
                      <a:txBody>
                        <a:bodyPr/>
                        <a:lstStyle/>
                        <a:p>
                          <a:pPr algn="ctr">
                            <a:defRPr sz="1800"/>
                          </a:pPr>
                          <a:r>
                            <a:rPr dirty="0"/>
                            <a:t>Earth Bank</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55</m:t>
                                </m:r>
                                <m:d>
                                  <m:dPr>
                                    <m:ctrlPr>
                                      <a:rPr sz="1800" i="1">
                                        <a:latin typeface="Cambria Math" panose="02040503050406030204" pitchFamily="18" charset="0"/>
                                      </a:rPr>
                                    </m:ctrlPr>
                                  </m:dPr>
                                  <m:e>
                                    <m:r>
                                      <a:rPr sz="1800">
                                        <a:latin typeface="Cambria Math" panose="02040503050406030204" pitchFamily="18" charset="0"/>
                                      </a:rPr>
                                      <m:t>14.82</m:t>
                                    </m:r>
                                  </m:e>
                                </m:d>
                              </m:oMath>
                            </m:oMathPara>
                          </a14:m>
                          <a:endParaRPr/>
                        </a:p>
                      </a:txBody>
                      <a:tcPr/>
                    </a:tc>
                    <a:extLst>
                      <a:ext uri="{0D108BD9-81ED-4DB2-BD59-A6C34878D82A}">
                        <a16:rowId xmlns:a16="http://schemas.microsoft.com/office/drawing/2014/main" val="10003"/>
                      </a:ext>
                    </a:extLst>
                  </a:tr>
                  <a:tr h="346913">
                    <a:tc>
                      <a:txBody>
                        <a:bodyPr/>
                        <a:lstStyle/>
                        <a:p>
                          <a:pPr algn="ctr">
                            <a:defRPr sz="1800"/>
                          </a:pPr>
                          <a:r>
                            <a:t>Ditch</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42</m:t>
                                </m:r>
                                <m:d>
                                  <m:dPr>
                                    <m:ctrlPr>
                                      <a:rPr sz="1800" i="1">
                                        <a:latin typeface="Cambria Math" panose="02040503050406030204" pitchFamily="18" charset="0"/>
                                      </a:rPr>
                                    </m:ctrlPr>
                                  </m:dPr>
                                  <m:e>
                                    <m:r>
                                      <a:rPr sz="1800">
                                        <a:latin typeface="Cambria Math" panose="02040503050406030204" pitchFamily="18" charset="0"/>
                                      </a:rPr>
                                      <m:t>11.32</m:t>
                                    </m:r>
                                  </m:e>
                                </m:d>
                              </m:oMath>
                            </m:oMathPara>
                          </a14:m>
                          <a:endParaRPr/>
                        </a:p>
                      </a:txBody>
                      <a:tcPr/>
                    </a:tc>
                    <a:extLst>
                      <a:ext uri="{0D108BD9-81ED-4DB2-BD59-A6C34878D82A}">
                        <a16:rowId xmlns:a16="http://schemas.microsoft.com/office/drawing/2014/main" val="10004"/>
                      </a:ext>
                    </a:extLst>
                  </a:tr>
                  <a:tr h="346913">
                    <a:tc>
                      <a:txBody>
                        <a:bodyPr/>
                        <a:lstStyle/>
                        <a:p>
                          <a:pPr algn="ctr">
                            <a:defRPr sz="1800"/>
                          </a:pPr>
                          <a:r>
                            <a:t>Tree</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42</m:t>
                                </m:r>
                                <m:d>
                                  <m:dPr>
                                    <m:ctrlPr>
                                      <a:rPr sz="1800" i="1">
                                        <a:latin typeface="Cambria Math" panose="02040503050406030204" pitchFamily="18" charset="0"/>
                                      </a:rPr>
                                    </m:ctrlPr>
                                  </m:dPr>
                                  <m:e>
                                    <m:r>
                                      <a:rPr sz="1800">
                                        <a:latin typeface="Cambria Math" panose="02040503050406030204" pitchFamily="18" charset="0"/>
                                      </a:rPr>
                                      <m:t>11.32</m:t>
                                    </m:r>
                                  </m:e>
                                </m:d>
                              </m:oMath>
                            </m:oMathPara>
                          </a14:m>
                          <a:endParaRPr/>
                        </a:p>
                      </a:txBody>
                      <a:tcPr/>
                    </a:tc>
                    <a:extLst>
                      <a:ext uri="{0D108BD9-81ED-4DB2-BD59-A6C34878D82A}">
                        <a16:rowId xmlns:a16="http://schemas.microsoft.com/office/drawing/2014/main" val="10005"/>
                      </a:ext>
                    </a:extLst>
                  </a:tr>
                  <a:tr h="346913">
                    <a:tc>
                      <a:txBody>
                        <a:bodyPr/>
                        <a:lstStyle/>
                        <a:p>
                          <a:pPr algn="ctr">
                            <a:defRPr sz="1800"/>
                          </a:pPr>
                          <a:r>
                            <a:t>Concrete Barrier</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38</m:t>
                                </m:r>
                                <m:d>
                                  <m:dPr>
                                    <m:ctrlPr>
                                      <a:rPr sz="1800" i="1">
                                        <a:latin typeface="Cambria Math" panose="02040503050406030204" pitchFamily="18" charset="0"/>
                                      </a:rPr>
                                    </m:ctrlPr>
                                  </m:dPr>
                                  <m:e>
                                    <m:r>
                                      <a:rPr sz="1800">
                                        <a:latin typeface="Cambria Math" panose="02040503050406030204" pitchFamily="18" charset="0"/>
                                      </a:rPr>
                                      <m:t>10.24</m:t>
                                    </m:r>
                                  </m:e>
                                </m:d>
                              </m:oMath>
                            </m:oMathPara>
                          </a14:m>
                          <a:endParaRPr/>
                        </a:p>
                      </a:txBody>
                      <a:tcPr/>
                    </a:tc>
                    <a:extLst>
                      <a:ext uri="{0D108BD9-81ED-4DB2-BD59-A6C34878D82A}">
                        <a16:rowId xmlns:a16="http://schemas.microsoft.com/office/drawing/2014/main" val="10006"/>
                      </a:ext>
                    </a:extLst>
                  </a:tr>
                  <a:tr h="346913">
                    <a:tc>
                      <a:txBody>
                        <a:bodyPr/>
                        <a:lstStyle/>
                        <a:p>
                          <a:pPr algn="ctr">
                            <a:defRPr sz="1800"/>
                          </a:pPr>
                          <a:r>
                            <a:t>Over Embankment</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31</m:t>
                                </m:r>
                                <m:d>
                                  <m:dPr>
                                    <m:ctrlPr>
                                      <a:rPr sz="1800" i="1">
                                        <a:latin typeface="Cambria Math" panose="02040503050406030204" pitchFamily="18" charset="0"/>
                                      </a:rPr>
                                    </m:ctrlPr>
                                  </m:dPr>
                                  <m:e>
                                    <m:r>
                                      <a:rPr sz="1800">
                                        <a:latin typeface="Cambria Math" panose="02040503050406030204" pitchFamily="18" charset="0"/>
                                      </a:rPr>
                                      <m:t>8.36</m:t>
                                    </m:r>
                                  </m:e>
                                </m:d>
                              </m:oMath>
                            </m:oMathPara>
                          </a14:m>
                          <a:endParaRPr/>
                        </a:p>
                      </a:txBody>
                      <a:tcPr/>
                    </a:tc>
                    <a:extLst>
                      <a:ext uri="{0D108BD9-81ED-4DB2-BD59-A6C34878D82A}">
                        <a16:rowId xmlns:a16="http://schemas.microsoft.com/office/drawing/2014/main" val="10007"/>
                      </a:ext>
                    </a:extLst>
                  </a:tr>
                  <a:tr h="346913">
                    <a:tc>
                      <a:txBody>
                        <a:bodyPr/>
                        <a:lstStyle/>
                        <a:p>
                          <a:pPr algn="ctr">
                            <a:defRPr sz="1800"/>
                          </a:pPr>
                          <a:r>
                            <a:t>Utility Pole</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20</m:t>
                                </m:r>
                                <m:d>
                                  <m:dPr>
                                    <m:ctrlPr>
                                      <a:rPr sz="1800" i="1">
                                        <a:latin typeface="Cambria Math" panose="02040503050406030204" pitchFamily="18" charset="0"/>
                                      </a:rPr>
                                    </m:ctrlPr>
                                  </m:dPr>
                                  <m:e>
                                    <m:r>
                                      <a:rPr sz="1800">
                                        <a:latin typeface="Cambria Math" panose="02040503050406030204" pitchFamily="18" charset="0"/>
                                      </a:rPr>
                                      <m:t>5.39</m:t>
                                    </m:r>
                                  </m:e>
                                </m:d>
                              </m:oMath>
                            </m:oMathPara>
                          </a14:m>
                          <a:endParaRPr/>
                        </a:p>
                      </a:txBody>
                      <a:tcPr/>
                    </a:tc>
                    <a:extLst>
                      <a:ext uri="{0D108BD9-81ED-4DB2-BD59-A6C34878D82A}">
                        <a16:rowId xmlns:a16="http://schemas.microsoft.com/office/drawing/2014/main" val="10008"/>
                      </a:ext>
                    </a:extLst>
                  </a:tr>
                  <a:tr h="346913">
                    <a:tc>
                      <a:txBody>
                        <a:bodyPr/>
                        <a:lstStyle/>
                        <a:p>
                          <a:pPr algn="ctr">
                            <a:defRPr sz="1800"/>
                          </a:pPr>
                          <a:r>
                            <a:rPr dirty="0"/>
                            <a:t>Wood Sign Support</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19</m:t>
                                </m:r>
                                <m:d>
                                  <m:dPr>
                                    <m:ctrlPr>
                                      <a:rPr sz="1800" i="1">
                                        <a:latin typeface="Cambria Math" panose="02040503050406030204" pitchFamily="18" charset="0"/>
                                      </a:rPr>
                                    </m:ctrlPr>
                                  </m:dPr>
                                  <m:e>
                                    <m:r>
                                      <a:rPr sz="1800">
                                        <a:latin typeface="Cambria Math" panose="02040503050406030204" pitchFamily="18" charset="0"/>
                                      </a:rPr>
                                      <m:t>5.12</m:t>
                                    </m:r>
                                  </m:e>
                                </m:d>
                              </m:oMath>
                            </m:oMathPara>
                          </a14:m>
                          <a:endParaRPr dirty="0"/>
                        </a:p>
                      </a:txBody>
                      <a:tcPr/>
                    </a:tc>
                    <a:extLst>
                      <a:ext uri="{0D108BD9-81ED-4DB2-BD59-A6C34878D82A}">
                        <a16:rowId xmlns:a16="http://schemas.microsoft.com/office/drawing/2014/main" val="10009"/>
                      </a:ext>
                    </a:extLst>
                  </a:tr>
                </a:tbl>
              </a:graphicData>
            </a:graphic>
          </p:graphicFrame>
        </mc:Choice>
        <mc:Fallback xmlns="">
          <p:graphicFrame>
            <p:nvGraphicFramePr>
              <p:cNvPr id="5" name="Table Placeholder 2" descr="The table contains 2 columns and 8 rows. The columns are labeled: Roadside Object and Number of Crashes (% of total).&#10;&#10;Row 1: Guardrail, 57 crashes (15.36%)&#10;Row 2: Earth Bank, 55 crashes (14.82%)&#10;Row 3: Ditch, 42 crashes (11.32%)&#10;Row 4: Tree, 42 crashes (11.32%)&#10;Row 5: Concrete Barrier, 38 crashes (10.24%)&#10;Row 6: Over Embankment, 31 crashes (8.36%)&#10;Row 7: Utility Pole, 20 crashes (5.39%)&#10;Row 8: Wood Sign Support, 19 crashes (5.12%)">
                <a:extLst>
                  <a:ext uri="{FF2B5EF4-FFF2-40B4-BE49-F238E27FC236}">
                    <a16:creationId xmlns:a16="http://schemas.microsoft.com/office/drawing/2014/main" id="{7F10A376-8F59-434C-91FE-B4550D5070F3}"/>
                  </a:ext>
                </a:extLst>
              </p:cNvPr>
              <p:cNvGraphicFramePr>
                <a:graphicFrameLocks/>
              </p:cNvGraphicFramePr>
              <p:nvPr>
                <p:extLst>
                  <p:ext uri="{D42A27DB-BD31-4B8C-83A1-F6EECF244321}">
                    <p14:modId xmlns:p14="http://schemas.microsoft.com/office/powerpoint/2010/main" val="1580443264"/>
                  </p:ext>
                </p:extLst>
              </p:nvPr>
            </p:nvGraphicFramePr>
            <p:xfrm>
              <a:off x="457200" y="2575560"/>
              <a:ext cx="8229600" cy="329184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65760">
                    <a:tc>
                      <a:txBody>
                        <a:bodyPr/>
                        <a:lstStyle/>
                        <a:p>
                          <a:pPr algn="ctr">
                            <a:defRPr sz="1800" b="1"/>
                          </a:pPr>
                          <a:r>
                            <a:rPr dirty="0"/>
                            <a:t>Roadside Object</a:t>
                          </a:r>
                        </a:p>
                      </a:txBody>
                      <a:tcPr/>
                    </a:tc>
                    <a:tc>
                      <a:txBody>
                        <a:bodyPr/>
                        <a:lstStyle/>
                        <a:p>
                          <a:pPr algn="ctr">
                            <a:defRPr sz="1800" b="1"/>
                          </a:pPr>
                          <a:r>
                            <a:rPr dirty="0"/>
                            <a:t>Number of Crashes (% of total)</a:t>
                          </a:r>
                        </a:p>
                      </a:txBody>
                      <a:tcPr/>
                    </a:tc>
                    <a:extLst>
                      <a:ext uri="{0D108BD9-81ED-4DB2-BD59-A6C34878D82A}">
                        <a16:rowId xmlns:a16="http://schemas.microsoft.com/office/drawing/2014/main" val="10001"/>
                      </a:ext>
                    </a:extLst>
                  </a:tr>
                  <a:tr h="365760">
                    <a:tc>
                      <a:txBody>
                        <a:bodyPr/>
                        <a:lstStyle/>
                        <a:p>
                          <a:pPr algn="ctr">
                            <a:defRPr sz="1800"/>
                          </a:pPr>
                          <a:r>
                            <a:rPr dirty="0"/>
                            <a:t>Guardrail</a:t>
                          </a:r>
                        </a:p>
                      </a:txBody>
                      <a:tcPr/>
                    </a:tc>
                    <a:tc>
                      <a:txBody>
                        <a:bodyPr/>
                        <a:lstStyle/>
                        <a:p>
                          <a:endParaRPr lang="en-US"/>
                        </a:p>
                      </a:txBody>
                      <a:tcPr>
                        <a:blipFill>
                          <a:blip r:embed="rId2"/>
                          <a:stretch>
                            <a:fillRect l="-100296" t="-108333" r="-444" b="-726667"/>
                          </a:stretch>
                        </a:blipFill>
                      </a:tcPr>
                    </a:tc>
                    <a:extLst>
                      <a:ext uri="{0D108BD9-81ED-4DB2-BD59-A6C34878D82A}">
                        <a16:rowId xmlns:a16="http://schemas.microsoft.com/office/drawing/2014/main" val="10002"/>
                      </a:ext>
                    </a:extLst>
                  </a:tr>
                  <a:tr h="365760">
                    <a:tc>
                      <a:txBody>
                        <a:bodyPr/>
                        <a:lstStyle/>
                        <a:p>
                          <a:pPr algn="ctr">
                            <a:defRPr sz="1800"/>
                          </a:pPr>
                          <a:r>
                            <a:rPr dirty="0"/>
                            <a:t>Earth Bank</a:t>
                          </a:r>
                        </a:p>
                      </a:txBody>
                      <a:tcPr/>
                    </a:tc>
                    <a:tc>
                      <a:txBody>
                        <a:bodyPr/>
                        <a:lstStyle/>
                        <a:p>
                          <a:endParaRPr lang="en-US"/>
                        </a:p>
                      </a:txBody>
                      <a:tcPr>
                        <a:blipFill>
                          <a:blip r:embed="rId2"/>
                          <a:stretch>
                            <a:fillRect l="-100296" t="-208333" r="-444" b="-626667"/>
                          </a:stretch>
                        </a:blipFill>
                      </a:tcPr>
                    </a:tc>
                    <a:extLst>
                      <a:ext uri="{0D108BD9-81ED-4DB2-BD59-A6C34878D82A}">
                        <a16:rowId xmlns:a16="http://schemas.microsoft.com/office/drawing/2014/main" val="10003"/>
                      </a:ext>
                    </a:extLst>
                  </a:tr>
                  <a:tr h="365760">
                    <a:tc>
                      <a:txBody>
                        <a:bodyPr/>
                        <a:lstStyle/>
                        <a:p>
                          <a:pPr algn="ctr">
                            <a:defRPr sz="1800"/>
                          </a:pPr>
                          <a:r>
                            <a:t>Ditch</a:t>
                          </a:r>
                        </a:p>
                      </a:txBody>
                      <a:tcPr/>
                    </a:tc>
                    <a:tc>
                      <a:txBody>
                        <a:bodyPr/>
                        <a:lstStyle/>
                        <a:p>
                          <a:endParaRPr lang="en-US"/>
                        </a:p>
                      </a:txBody>
                      <a:tcPr>
                        <a:blipFill>
                          <a:blip r:embed="rId2"/>
                          <a:stretch>
                            <a:fillRect l="-100296" t="-308333" r="-444" b="-526667"/>
                          </a:stretch>
                        </a:blipFill>
                      </a:tcPr>
                    </a:tc>
                    <a:extLst>
                      <a:ext uri="{0D108BD9-81ED-4DB2-BD59-A6C34878D82A}">
                        <a16:rowId xmlns:a16="http://schemas.microsoft.com/office/drawing/2014/main" val="10004"/>
                      </a:ext>
                    </a:extLst>
                  </a:tr>
                  <a:tr h="365760">
                    <a:tc>
                      <a:txBody>
                        <a:bodyPr/>
                        <a:lstStyle/>
                        <a:p>
                          <a:pPr algn="ctr">
                            <a:defRPr sz="1800"/>
                          </a:pPr>
                          <a:r>
                            <a:t>Tree</a:t>
                          </a:r>
                        </a:p>
                      </a:txBody>
                      <a:tcPr/>
                    </a:tc>
                    <a:tc>
                      <a:txBody>
                        <a:bodyPr/>
                        <a:lstStyle/>
                        <a:p>
                          <a:endParaRPr lang="en-US"/>
                        </a:p>
                      </a:txBody>
                      <a:tcPr>
                        <a:blipFill>
                          <a:blip r:embed="rId2"/>
                          <a:stretch>
                            <a:fillRect l="-100296" t="-401639" r="-444" b="-418033"/>
                          </a:stretch>
                        </a:blipFill>
                      </a:tcPr>
                    </a:tc>
                    <a:extLst>
                      <a:ext uri="{0D108BD9-81ED-4DB2-BD59-A6C34878D82A}">
                        <a16:rowId xmlns:a16="http://schemas.microsoft.com/office/drawing/2014/main" val="10005"/>
                      </a:ext>
                    </a:extLst>
                  </a:tr>
                  <a:tr h="365760">
                    <a:tc>
                      <a:txBody>
                        <a:bodyPr/>
                        <a:lstStyle/>
                        <a:p>
                          <a:pPr algn="ctr">
                            <a:defRPr sz="1800"/>
                          </a:pPr>
                          <a:r>
                            <a:t>Concrete Barrier</a:t>
                          </a:r>
                        </a:p>
                      </a:txBody>
                      <a:tcPr/>
                    </a:tc>
                    <a:tc>
                      <a:txBody>
                        <a:bodyPr/>
                        <a:lstStyle/>
                        <a:p>
                          <a:endParaRPr lang="en-US"/>
                        </a:p>
                      </a:txBody>
                      <a:tcPr>
                        <a:blipFill>
                          <a:blip r:embed="rId2"/>
                          <a:stretch>
                            <a:fillRect l="-100296" t="-510000" r="-444" b="-325000"/>
                          </a:stretch>
                        </a:blipFill>
                      </a:tcPr>
                    </a:tc>
                    <a:extLst>
                      <a:ext uri="{0D108BD9-81ED-4DB2-BD59-A6C34878D82A}">
                        <a16:rowId xmlns:a16="http://schemas.microsoft.com/office/drawing/2014/main" val="10006"/>
                      </a:ext>
                    </a:extLst>
                  </a:tr>
                  <a:tr h="365760">
                    <a:tc>
                      <a:txBody>
                        <a:bodyPr/>
                        <a:lstStyle/>
                        <a:p>
                          <a:pPr algn="ctr">
                            <a:defRPr sz="1800"/>
                          </a:pPr>
                          <a:r>
                            <a:t>Over Embankment</a:t>
                          </a:r>
                        </a:p>
                      </a:txBody>
                      <a:tcPr/>
                    </a:tc>
                    <a:tc>
                      <a:txBody>
                        <a:bodyPr/>
                        <a:lstStyle/>
                        <a:p>
                          <a:endParaRPr lang="en-US"/>
                        </a:p>
                      </a:txBody>
                      <a:tcPr>
                        <a:blipFill>
                          <a:blip r:embed="rId2"/>
                          <a:stretch>
                            <a:fillRect l="-100296" t="-610000" r="-444" b="-225000"/>
                          </a:stretch>
                        </a:blipFill>
                      </a:tcPr>
                    </a:tc>
                    <a:extLst>
                      <a:ext uri="{0D108BD9-81ED-4DB2-BD59-A6C34878D82A}">
                        <a16:rowId xmlns:a16="http://schemas.microsoft.com/office/drawing/2014/main" val="10007"/>
                      </a:ext>
                    </a:extLst>
                  </a:tr>
                  <a:tr h="365760">
                    <a:tc>
                      <a:txBody>
                        <a:bodyPr/>
                        <a:lstStyle/>
                        <a:p>
                          <a:pPr algn="ctr">
                            <a:defRPr sz="1800"/>
                          </a:pPr>
                          <a:r>
                            <a:t>Utility Pole</a:t>
                          </a:r>
                        </a:p>
                      </a:txBody>
                      <a:tcPr/>
                    </a:tc>
                    <a:tc>
                      <a:txBody>
                        <a:bodyPr/>
                        <a:lstStyle/>
                        <a:p>
                          <a:endParaRPr lang="en-US"/>
                        </a:p>
                      </a:txBody>
                      <a:tcPr>
                        <a:blipFill>
                          <a:blip r:embed="rId2"/>
                          <a:stretch>
                            <a:fillRect l="-100296" t="-710000" r="-444" b="-125000"/>
                          </a:stretch>
                        </a:blipFill>
                      </a:tcPr>
                    </a:tc>
                    <a:extLst>
                      <a:ext uri="{0D108BD9-81ED-4DB2-BD59-A6C34878D82A}">
                        <a16:rowId xmlns:a16="http://schemas.microsoft.com/office/drawing/2014/main" val="10008"/>
                      </a:ext>
                    </a:extLst>
                  </a:tr>
                  <a:tr h="365760">
                    <a:tc>
                      <a:txBody>
                        <a:bodyPr/>
                        <a:lstStyle/>
                        <a:p>
                          <a:pPr algn="ctr">
                            <a:defRPr sz="1800"/>
                          </a:pPr>
                          <a:r>
                            <a:rPr dirty="0"/>
                            <a:t>Wood Sign Support</a:t>
                          </a:r>
                        </a:p>
                      </a:txBody>
                      <a:tcPr/>
                    </a:tc>
                    <a:tc>
                      <a:txBody>
                        <a:bodyPr/>
                        <a:lstStyle/>
                        <a:p>
                          <a:endParaRPr lang="en-US"/>
                        </a:p>
                      </a:txBody>
                      <a:tcPr>
                        <a:blipFill>
                          <a:blip r:embed="rId2"/>
                          <a:stretch>
                            <a:fillRect l="-100296" t="-810000" r="-444" b="-25000"/>
                          </a:stretch>
                        </a:blipFill>
                      </a:tcPr>
                    </a:tc>
                    <a:extLst>
                      <a:ext uri="{0D108BD9-81ED-4DB2-BD59-A6C34878D82A}">
                        <a16:rowId xmlns:a16="http://schemas.microsoft.com/office/drawing/2014/main" val="10009"/>
                      </a:ext>
                    </a:extLst>
                  </a:tr>
                </a:tbl>
              </a:graphicData>
            </a:graphic>
          </p:graphicFrame>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Interpreting a Pie Chart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229600" cy="4967067"/>
              </a:xfrm>
            </p:spPr>
            <p:txBody>
              <a:bodyPr>
                <a:normAutofit fontScale="92500"/>
              </a:bodyPr>
              <a:lstStyle/>
              <a:p>
                <a:pPr marL="512064" lvl="1" indent="0" algn="just">
                  <a:buNone/>
                  <a:defRPr sz="2800"/>
                </a:pPr>
                <a:r>
                  <a:rPr dirty="0"/>
                  <a:t>​</a:t>
                </a:r>
                <a:r>
                  <a:rPr sz="2200" dirty="0"/>
                  <a:t>the same with our answer and estimate that there were </a:t>
                </a:r>
                <a:r>
                  <a:rPr sz="2200" dirty="0">
                    <a:latin typeface="Cambria Math"/>
                  </a:rPr>
                  <a:t>114</a:t>
                </a:r>
                <a:r>
                  <a:rPr sz="2200" dirty="0"/>
                  <a:t> salaries that fell into the </a:t>
                </a:r>
                <a14:m>
                  <m:oMath xmlns:m="http://schemas.openxmlformats.org/officeDocument/2006/math">
                    <m:r>
                      <a:rPr sz="2200">
                        <a:latin typeface="Cambria Math" panose="02040503050406030204" pitchFamily="18" charset="0"/>
                      </a:rPr>
                      <m:t>$30,000</m:t>
                    </m:r>
                  </m:oMath>
                </a14:m>
                <a:r>
                  <a:rPr sz="2200" dirty="0"/>
                  <a:t> category.</a:t>
                </a:r>
                <a:endParaRPr lang="en-US" sz="2200" dirty="0"/>
              </a:p>
              <a:p>
                <a:pPr marL="512064" lvl="1" indent="0" algn="just">
                  <a:buNone/>
                  <a:defRPr sz="2800"/>
                </a:pPr>
                <a:endParaRPr lang="en-US" sz="1100" dirty="0"/>
              </a:p>
              <a:p>
                <a:pPr marL="538163" indent="-538163" algn="just">
                  <a:defRPr sz="2800"/>
                </a:pPr>
                <a:r>
                  <a:rPr lang="en-US" sz="2400" dirty="0"/>
                  <a:t>c.	</a:t>
                </a:r>
                <a:r>
                  <a:rPr lang="en-US" sz="2200" dirty="0"/>
                  <a:t>To determine what percentage of salaries were above </a:t>
                </a:r>
                <a14:m>
                  <m:oMath xmlns:m="http://schemas.openxmlformats.org/officeDocument/2006/math">
                    <m:r>
                      <a:rPr lang="en-US" sz="2200">
                        <a:latin typeface="Cambria Math" panose="02040503050406030204" pitchFamily="18" charset="0"/>
                      </a:rPr>
                      <m:t>$25,000</m:t>
                    </m:r>
                  </m:oMath>
                </a14:m>
                <a:r>
                  <a:rPr lang="en-US" sz="2200" dirty="0"/>
                  <a:t>, we can simply add together the percentages for all categories that are above </a:t>
                </a:r>
                <a14:m>
                  <m:oMath xmlns:m="http://schemas.openxmlformats.org/officeDocument/2006/math">
                    <m:r>
                      <a:rPr lang="en-US" sz="2200">
                        <a:latin typeface="Cambria Math" panose="02040503050406030204" pitchFamily="18" charset="0"/>
                      </a:rPr>
                      <m:t>$25,000</m:t>
                    </m:r>
                  </m:oMath>
                </a14:m>
                <a:r>
                  <a:rPr lang="en-US" sz="2200" dirty="0"/>
                  <a:t> (that is, add the percentages for the </a:t>
                </a:r>
                <a14:m>
                  <m:oMath xmlns:m="http://schemas.openxmlformats.org/officeDocument/2006/math">
                    <m:r>
                      <a:rPr lang="en-US" sz="2200">
                        <a:latin typeface="Cambria Math" panose="02040503050406030204" pitchFamily="18" charset="0"/>
                      </a:rPr>
                      <m:t>$30,000</m:t>
                    </m:r>
                  </m:oMath>
                </a14:m>
                <a:r>
                  <a:rPr lang="en-US" sz="2200" dirty="0"/>
                  <a:t> and </a:t>
                </a:r>
                <a14:m>
                  <m:oMath xmlns:m="http://schemas.openxmlformats.org/officeDocument/2006/math">
                    <m:r>
                      <a:rPr lang="en-US" sz="2200">
                        <a:latin typeface="Cambria Math" panose="02040503050406030204" pitchFamily="18" charset="0"/>
                      </a:rPr>
                      <m:t>$38,000</m:t>
                    </m:r>
                  </m:oMath>
                </a14:m>
                <a:r>
                  <a:rPr lang="en-US" sz="2200" dirty="0"/>
                  <a:t> categories).</a:t>
                </a:r>
              </a:p>
              <a:p>
                <a:pPr algn="ctr">
                  <a:defRPr sz="2800"/>
                </a:pPr>
                <a:r>
                  <a:rPr lang="en-US" dirty="0"/>
                  <a:t>​</a:t>
                </a:r>
                <a14:m>
                  <m:oMath xmlns:m="http://schemas.openxmlformats.org/officeDocument/2006/math">
                    <m:r>
                      <a:rPr lang="en-US" sz="2200">
                        <a:latin typeface="Cambria Math" panose="02040503050406030204" pitchFamily="18" charset="0"/>
                      </a:rPr>
                      <m:t>21%+23%=44%</m:t>
                    </m:r>
                  </m:oMath>
                </a14:m>
                <a:endParaRPr lang="en-US" sz="2200" dirty="0"/>
              </a:p>
              <a:p>
                <a:pPr algn="ctr">
                  <a:defRPr sz="2800"/>
                </a:pPr>
                <a:endParaRPr lang="en-US" sz="1200" dirty="0"/>
              </a:p>
              <a:p>
                <a:pPr marL="512064" lvl="1" indent="0" algn="just">
                  <a:buNone/>
                  <a:defRPr sz="2800"/>
                </a:pPr>
                <a:r>
                  <a:rPr lang="en-US" sz="2200" dirty="0"/>
                  <a:t>Therefore, </a:t>
                </a:r>
                <a14:m>
                  <m:oMath xmlns:m="http://schemas.openxmlformats.org/officeDocument/2006/math">
                    <m:r>
                      <a:rPr lang="en-US" sz="2200">
                        <a:latin typeface="Cambria Math" panose="02040503050406030204" pitchFamily="18" charset="0"/>
                      </a:rPr>
                      <m:t>44%</m:t>
                    </m:r>
                  </m:oMath>
                </a14:m>
                <a:r>
                  <a:rPr lang="en-US" sz="2200" dirty="0"/>
                  <a:t> of salaries were above the </a:t>
                </a:r>
                <a14:m>
                  <m:oMath xmlns:m="http://schemas.openxmlformats.org/officeDocument/2006/math">
                    <m:r>
                      <a:rPr lang="en-US" sz="2200">
                        <a:latin typeface="Cambria Math" panose="02040503050406030204" pitchFamily="18" charset="0"/>
                      </a:rPr>
                      <m:t>$25,000</m:t>
                    </m:r>
                  </m:oMath>
                </a14:m>
                <a:r>
                  <a:rPr lang="en-US" sz="2200" dirty="0"/>
                  <a:t> level in the study.</a:t>
                </a:r>
              </a:p>
              <a:p>
                <a:pPr marL="512064" lvl="1" indent="0" algn="just">
                  <a:buNone/>
                  <a:defRPr sz="2800"/>
                </a:pPr>
                <a:endParaRPr lang="en-US" sz="1100" dirty="0"/>
              </a:p>
              <a:p>
                <a:pPr marL="538163" indent="-538163" algn="just">
                  <a:defRPr sz="2800"/>
                </a:pPr>
                <a:r>
                  <a:rPr lang="en-US" sz="2200" dirty="0"/>
                  <a:t>d.	Because the percentage we calculated in part c. is not above </a:t>
                </a:r>
                <a14:m>
                  <m:oMath xmlns:m="http://schemas.openxmlformats.org/officeDocument/2006/math">
                    <m:r>
                      <a:rPr lang="en-US" sz="2200">
                        <a:latin typeface="Cambria Math" panose="02040503050406030204" pitchFamily="18" charset="0"/>
                      </a:rPr>
                      <m:t>50%</m:t>
                    </m:r>
                  </m:oMath>
                </a14:m>
                <a:r>
                  <a:rPr lang="en-US" sz="2200" dirty="0"/>
                  <a:t>, it is incorrect to say that "most salaries" were more than </a:t>
                </a:r>
                <a14:m>
                  <m:oMath xmlns:m="http://schemas.openxmlformats.org/officeDocument/2006/math">
                    <m:r>
                      <a:rPr lang="en-US" sz="2200">
                        <a:latin typeface="Cambria Math" panose="02040503050406030204" pitchFamily="18" charset="0"/>
                      </a:rPr>
                      <m:t>$25,000</m:t>
                    </m:r>
                  </m:oMath>
                </a14:m>
                <a:r>
                  <a:rPr lang="en-US" sz="2200" dirty="0"/>
                  <a:t>. However, it would be correct to say that "almost half" of the salaries were more than </a:t>
                </a:r>
                <a14:m>
                  <m:oMath xmlns:m="http://schemas.openxmlformats.org/officeDocument/2006/math">
                    <m:r>
                      <a:rPr lang="en-US" sz="2200">
                        <a:latin typeface="Cambria Math" panose="02040503050406030204" pitchFamily="18" charset="0"/>
                      </a:rPr>
                      <m:t>$25,000</m:t>
                    </m:r>
                  </m:oMath>
                </a14:m>
                <a:r>
                  <a:rPr lang="en-US" sz="2200" dirty="0"/>
                  <a:t>.</a:t>
                </a:r>
                <a:endParaRPr sz="22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4967067"/>
              </a:xfrm>
              <a:blipFill>
                <a:blip r:embed="rId2"/>
                <a:stretch>
                  <a:fillRect l="-963" t="-982" r="-741"/>
                </a:stretch>
              </a:blipFill>
            </p:spPr>
            <p:txBody>
              <a:bodyPr/>
              <a:lstStyle/>
              <a:p>
                <a:r>
                  <a:rPr lang="en-IN">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Bar Graph</a:t>
            </a:r>
          </a:p>
        </p:txBody>
      </p:sp>
      <p:sp>
        <p:nvSpPr>
          <p:cNvPr id="3" name="Text Placeholder 2"/>
          <p:cNvSpPr>
            <a:spLocks noGrp="1"/>
          </p:cNvSpPr>
          <p:nvPr>
            <p:ph type="body" sz="quarter" idx="10"/>
          </p:nvPr>
        </p:nvSpPr>
        <p:spPr>
          <a:xfrm>
            <a:off x="457200" y="1082078"/>
            <a:ext cx="8229600" cy="4861522"/>
          </a:xfrm>
        </p:spPr>
        <p:txBody>
          <a:bodyPr>
            <a:normAutofit/>
          </a:bodyPr>
          <a:lstStyle/>
          <a:p>
            <a:r>
              <a:rPr sz="2400" dirty="0"/>
              <a:t>A </a:t>
            </a:r>
            <a:r>
              <a:rPr sz="2400" b="1" dirty="0"/>
              <a:t>bar graph</a:t>
            </a:r>
            <a:r>
              <a:rPr sz="2400" dirty="0"/>
              <a:t> is a graph that uses bars to represents the amount of data in each category.</a:t>
            </a:r>
          </a:p>
          <a:p>
            <a:endParaRPr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3</a:t>
            </a:r>
            <a:endParaRPr dirty="0"/>
          </a:p>
        </p:txBody>
      </p:sp>
      <p:sp>
        <p:nvSpPr>
          <p:cNvPr id="3" name="Text Placeholder 2"/>
          <p:cNvSpPr>
            <a:spLocks noGrp="1"/>
          </p:cNvSpPr>
          <p:nvPr>
            <p:ph type="body" sz="quarter" idx="10"/>
          </p:nvPr>
        </p:nvSpPr>
        <p:spPr/>
        <p:txBody>
          <a:bodyPr>
            <a:normAutofit/>
          </a:bodyPr>
          <a:lstStyle/>
          <a:p>
            <a:pPr algn="just"/>
            <a:r>
              <a:rPr sz="2400" dirty="0"/>
              <a:t>Although there is no difference between using vertical bars versus horizontal bars in a graph, Microsoft Excel refers to a vertical bar graph as a "column graph" since the bars in the graph look like vertical columns. It uses horizontal bars to create what it calls a "bar graph."</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5: Interpreting a Side-by-Side Bar Graph</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p:sp>
        <p:nvSpPr>
          <p:cNvPr id="3" name="Text Placeholder 2"/>
          <p:cNvSpPr>
            <a:spLocks noGrp="1"/>
          </p:cNvSpPr>
          <p:nvPr>
            <p:ph type="body" sz="quarter" idx="10"/>
          </p:nvPr>
        </p:nvSpPr>
        <p:spPr/>
        <p:txBody>
          <a:bodyPr>
            <a:normAutofit fontScale="70000" lnSpcReduction="20000"/>
          </a:bodyPr>
          <a:lstStyle/>
          <a:p>
            <a:pPr algn="just"/>
            <a:r>
              <a:rPr sz="2800" dirty="0"/>
              <a:t>The Surveillance, Epidemiology, and End Results (SEER) Program of the National Cancer Institute works to provide information on cancer statistics in an effort to reduce the burden of cancer among the US population</a:t>
            </a:r>
            <a:r>
              <a:rPr lang="en-US" sz="2800" baseline="30000" dirty="0"/>
              <a:t>7</a:t>
            </a:r>
            <a:r>
              <a:rPr sz="2800" dirty="0"/>
              <a:t>. In order for the results of their studies to have the best impact, SEER researchers need representative samples of the US population. The following side‑by‑side bar graph shows the demographic breakdown of participants in a study by the institute versus the same demographic breakdown in the overall US population. Use the graph to answer the following questions.</a:t>
            </a:r>
            <a:endParaRPr lang="en-US" sz="2800" dirty="0"/>
          </a:p>
          <a:p>
            <a:pPr algn="just"/>
            <a:endParaRPr sz="1400" dirty="0"/>
          </a:p>
          <a:p>
            <a:pPr marL="538163" indent="-538163" algn="just">
              <a:defRPr sz="2800"/>
            </a:pPr>
            <a:r>
              <a:rPr lang="en-US" sz="2800" dirty="0"/>
              <a:t>a.	</a:t>
            </a:r>
            <a:r>
              <a:rPr sz="2800" dirty="0"/>
              <a:t>Approximately what percentage of the United States population is foreign born? Compare this to the percentage of the SEER study participants with the same characteristic.</a:t>
            </a:r>
            <a:endParaRPr lang="en-US" sz="2800" dirty="0"/>
          </a:p>
          <a:p>
            <a:pPr marL="514350" indent="-514350" algn="just">
              <a:buFont typeface="+mj-lt"/>
              <a:buAutoNum type="alphaLcPeriod"/>
              <a:defRPr sz="2800"/>
            </a:pPr>
            <a:endParaRPr sz="1400" dirty="0"/>
          </a:p>
          <a:p>
            <a:pPr marL="538163" indent="-538163" algn="just">
              <a:defRPr sz="2800"/>
            </a:pPr>
            <a:r>
              <a:rPr lang="en-US" sz="2800" dirty="0"/>
              <a:t>b.	</a:t>
            </a:r>
            <a:r>
              <a:rPr sz="2800" dirty="0"/>
              <a:t>Which subpopulation is slightly underrepresented in the SEER sample?</a:t>
            </a:r>
            <a:endParaRPr lang="en-US" sz="2800" dirty="0"/>
          </a:p>
          <a:p>
            <a:pPr marL="514350" indent="-514350" algn="just">
              <a:buFont typeface="+mj-lt"/>
              <a:buAutoNum type="alphaLcPeriod" startAt="2"/>
              <a:defRPr sz="2800"/>
            </a:pPr>
            <a:endParaRPr sz="1400" dirty="0"/>
          </a:p>
          <a:p>
            <a:pPr marL="538163" indent="-538163" algn="just">
              <a:defRPr sz="2800"/>
            </a:pPr>
            <a:r>
              <a:rPr lang="en-US" dirty="0"/>
              <a:t>c.	</a:t>
            </a:r>
            <a:r>
              <a:rPr dirty="0"/>
              <a:t>​</a:t>
            </a:r>
            <a:r>
              <a:rPr sz="2800" dirty="0"/>
              <a:t>Is it possible to determine how many participants are in the SEER sample? If so, estimate that number.</a:t>
            </a:r>
            <a:endParaRPr lang="en-US" sz="2800" dirty="0"/>
          </a:p>
          <a:p>
            <a:pPr algn="l"/>
            <a:endParaRPr lang="en-US" sz="1800" dirty="0">
              <a:solidFill>
                <a:srgbClr val="000000"/>
              </a:solidFill>
              <a:latin typeface="Calibri" panose="020F0502020204030204" pitchFamily="34" charset="0"/>
            </a:endParaRPr>
          </a:p>
          <a:p>
            <a:pPr algn="just"/>
            <a:r>
              <a:rPr lang="en-US" sz="1700" b="0" i="0" u="none" strike="noStrike" baseline="0" dirty="0">
                <a:solidFill>
                  <a:srgbClr val="1F497D"/>
                </a:solidFill>
                <a:latin typeface="Calibri" panose="020F0502020204030204" pitchFamily="34" charset="0"/>
              </a:rPr>
              <a:t>7   “Population Characteristics,” Surveillance, Epidemiology, and End Results Program, accessed June 10, 2021,</a:t>
            </a:r>
            <a:r>
              <a:rPr lang="en-US" sz="1700" dirty="0">
                <a:solidFill>
                  <a:srgbClr val="1F497D"/>
                </a:solidFill>
                <a:latin typeface="Calibri" panose="020F0502020204030204" pitchFamily="34" charset="0"/>
              </a:rPr>
              <a:t>              </a:t>
            </a:r>
            <a:r>
              <a:rPr lang="en-US" sz="1700" b="0" i="0" u="none" strike="noStrike" baseline="0" dirty="0">
                <a:solidFill>
                  <a:srgbClr val="0070C0"/>
                </a:solidFill>
                <a:latin typeface="Calibri" panose="020F0502020204030204" pitchFamily="34" charset="0"/>
              </a:rPr>
              <a:t>https://seer.cancer.gov/registries/characteristics.html</a:t>
            </a:r>
            <a:r>
              <a:rPr lang="en-US" sz="1700" dirty="0">
                <a:solidFill>
                  <a:srgbClr val="1F497D"/>
                </a:solidFill>
                <a:latin typeface="Calibri" panose="020F0502020204030204" pitchFamily="34" charset="0"/>
              </a:rPr>
              <a:t>               </a:t>
            </a:r>
            <a:endParaRPr sz="1700" dirty="0">
              <a:solidFill>
                <a:srgbClr val="0070C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Interpreting a Side-by-Side Bar Graph</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pic>
        <p:nvPicPr>
          <p:cNvPr id="7" name="Picture 6" descr="A horizontal bar graph titled &quot;Demographic Characteristics of the Seer Population versus the Total United States Population&quot; is shown. The vertical axis is labeled &quot;Demographic Characteristics&quot; with three characteristics represented from top to bottom as &quot;Foreign born,&quot; &quot;Less than H.S. Diploma, aged more than 25 years,&quot; and &quot;Below Poverty Level.&quot; The horizontal axis is labeled &quot;Percent of Participants,&quot; ranging from 0 to 20, in increments of  5. The percentages of participants in SEER areas under the different characteristics are as follows: Foreign born, 18%; Less than H.S. Diploma, aged more than 25 years, 16.5%; Below poverty level, 14.5%. The percentages of participants in the United States under the different characteristics are as follows: Foreign born, 13%; Less than H.S. Diploma, aged more than 25 years, 15%; Below poverty level, 14.8%.">
            <a:extLst>
              <a:ext uri="{FF2B5EF4-FFF2-40B4-BE49-F238E27FC236}">
                <a16:creationId xmlns:a16="http://schemas.microsoft.com/office/drawing/2014/main" id="{CFCC3411-F9E5-4599-8682-786FC3FEE1B3}"/>
              </a:ext>
            </a:extLst>
          </p:cNvPr>
          <p:cNvPicPr>
            <a:picLocks noChangeAspect="1"/>
          </p:cNvPicPr>
          <p:nvPr/>
        </p:nvPicPr>
        <p:blipFill>
          <a:blip r:embed="rId2"/>
          <a:srcRect b="7555"/>
          <a:stretch>
            <a:fillRect/>
          </a:stretch>
        </p:blipFill>
        <p:spPr>
          <a:xfrm>
            <a:off x="1447800" y="1143000"/>
            <a:ext cx="5763079" cy="4343400"/>
          </a:xfrm>
          <a:prstGeom prst="rect">
            <a:avLst/>
          </a:prstGeom>
        </p:spPr>
      </p:pic>
      <p:sp>
        <p:nvSpPr>
          <p:cNvPr id="3" name="TextBox 2">
            <a:extLst>
              <a:ext uri="{FF2B5EF4-FFF2-40B4-BE49-F238E27FC236}">
                <a16:creationId xmlns:a16="http://schemas.microsoft.com/office/drawing/2014/main" id="{54891F95-D53B-EB6E-9ED2-8FB03DB5C305}"/>
              </a:ext>
            </a:extLst>
          </p:cNvPr>
          <p:cNvSpPr txBox="1"/>
          <p:nvPr/>
        </p:nvSpPr>
        <p:spPr>
          <a:xfrm>
            <a:off x="3962400" y="5562600"/>
            <a:ext cx="12192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4</a:t>
            </a:r>
            <a:endParaRPr lang="en-IN"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Interpreting a Side-by-Side Bar Graph</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Autofit/>
              </a:bodyPr>
              <a:lstStyle/>
              <a:p>
                <a:r>
                  <a:rPr sz="1800" b="1" dirty="0"/>
                  <a:t>Solution</a:t>
                </a:r>
              </a:p>
              <a:p>
                <a:pPr marL="538163" indent="-538163" algn="just">
                  <a:defRPr sz="2800"/>
                </a:pPr>
                <a:r>
                  <a:rPr lang="en-US" sz="1800" dirty="0"/>
                  <a:t>a.	</a:t>
                </a:r>
                <a:r>
                  <a:rPr sz="1800" dirty="0"/>
                  <a:t>Based on the bar graph, approximately </a:t>
                </a:r>
                <a14:m>
                  <m:oMath xmlns:m="http://schemas.openxmlformats.org/officeDocument/2006/math">
                    <m:r>
                      <a:rPr sz="1800">
                        <a:latin typeface="Cambria Math" panose="02040503050406030204" pitchFamily="18" charset="0"/>
                      </a:rPr>
                      <m:t>12.5%</m:t>
                    </m:r>
                  </m:oMath>
                </a14:m>
                <a:r>
                  <a:rPr sz="1800" dirty="0"/>
                  <a:t> of the United States population is foreign born compared to approximately </a:t>
                </a:r>
                <a14:m>
                  <m:oMath xmlns:m="http://schemas.openxmlformats.org/officeDocument/2006/math">
                    <m:r>
                      <a:rPr sz="1800">
                        <a:latin typeface="Cambria Math" panose="02040503050406030204" pitchFamily="18" charset="0"/>
                      </a:rPr>
                      <m:t>17.5%</m:t>
                    </m:r>
                  </m:oMath>
                </a14:m>
                <a:r>
                  <a:rPr sz="1800" dirty="0"/>
                  <a:t> of the SEER study participants.</a:t>
                </a:r>
                <a:endParaRPr lang="en-US" sz="1800" dirty="0"/>
              </a:p>
              <a:p>
                <a:pPr marL="514350" indent="-514350" algn="just">
                  <a:buFont typeface="+mj-lt"/>
                  <a:buAutoNum type="alphaLcPeriod"/>
                  <a:defRPr sz="2800"/>
                </a:pPr>
                <a:endParaRPr lang="en-US" sz="1000" dirty="0"/>
              </a:p>
              <a:p>
                <a:pPr marL="538163" indent="-538163" algn="just">
                  <a:defRPr sz="2800"/>
                </a:pPr>
                <a:r>
                  <a:rPr lang="en-US" sz="1800" dirty="0"/>
                  <a:t>b.	The bars are obviously longer for the SEER study participants than for the United States population in both the Foreign Born category and the High School Diploma category, meaning that these categories have more representation in the study group than in the general US population. However, if we look carefully at the Poverty Level category, although the percentages are very close, the SEER participants slightly underrepresented this demographic.</a:t>
                </a:r>
              </a:p>
              <a:p>
                <a:pPr marL="514350" indent="-514350" algn="just">
                  <a:buFont typeface="+mj-lt"/>
                  <a:buAutoNum type="alphaLcPeriod"/>
                  <a:defRPr sz="2800"/>
                </a:pPr>
                <a:endParaRPr lang="en-US" sz="1000" dirty="0"/>
              </a:p>
              <a:p>
                <a:pPr marL="538163" indent="-538163" algn="just">
                  <a:defRPr sz="2800"/>
                </a:pPr>
                <a:r>
                  <a:rPr lang="en-US" sz="1800" dirty="0"/>
                  <a:t>c.	Unfortunately, it is not possible to determine how many people are in the SEER study using the graph. However, by looking at the SEER website, which is located in the footnote of the graph, we know that there were over </a:t>
                </a:r>
                <a:r>
                  <a:rPr lang="en-US" sz="1800" dirty="0">
                    <a:latin typeface="Cambria Math"/>
                  </a:rPr>
                  <a:t>86,000,000</a:t>
                </a:r>
                <a:r>
                  <a:rPr lang="en-US" sz="1800" dirty="0"/>
                  <a:t> participants in study. When producing any type of graph, it's always a good idea to make sure that pertinent information is included for the reader; for example, the size of the sample.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593" t="-736" r="-593"/>
                </a:stretch>
              </a:blipFill>
            </p:spPr>
            <p:txBody>
              <a:bodyPr/>
              <a:lstStyle/>
              <a:p>
                <a:r>
                  <a:rPr lang="en-IN">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Skill Check 11.2.3</a:t>
            </a:r>
          </a:p>
        </p:txBody>
      </p:sp>
      <p:sp>
        <p:nvSpPr>
          <p:cNvPr id="3" name="Text Placeholder 2"/>
          <p:cNvSpPr>
            <a:spLocks noGrp="1"/>
          </p:cNvSpPr>
          <p:nvPr>
            <p:ph type="body" sz="quarter" idx="10"/>
          </p:nvPr>
        </p:nvSpPr>
        <p:spPr/>
        <p:txBody>
          <a:bodyPr>
            <a:normAutofit/>
          </a:bodyPr>
          <a:lstStyle/>
          <a:p>
            <a:r>
              <a:rPr sz="2000" dirty="0"/>
              <a:t>For students with an </a:t>
            </a:r>
            <a:r>
              <a:rPr sz="2000" b="1" dirty="0"/>
              <a:t>ACT</a:t>
            </a:r>
            <a:r>
              <a:rPr sz="2000" dirty="0"/>
              <a:t> score of </a:t>
            </a:r>
            <a:r>
              <a:rPr sz="2000" dirty="0">
                <a:latin typeface="Cambria Math"/>
              </a:rPr>
              <a:t>17</a:t>
            </a:r>
            <a:r>
              <a:rPr sz="2000" dirty="0"/>
              <a:t>, which method of teaching provided the most success in a gateway math course?</a:t>
            </a:r>
            <a:r>
              <a:rPr lang="en-US" sz="2000" baseline="30000" dirty="0"/>
              <a:t>8</a:t>
            </a:r>
            <a:endParaRPr sz="2000" baseline="30000" dirty="0"/>
          </a:p>
        </p:txBody>
      </p:sp>
      <p:pic>
        <p:nvPicPr>
          <p:cNvPr id="5" name="Picture 4" descr="A bar graph displays the success in gateway mathematics classes of the University of Georgia. The graph has vertical values that range from 0% to 0%&#10;in increments of 20%. The Horizontal values are shown starting at less than 14 , 14 , 15 , 16 , 17 , 18 , 19 , 20 , 21 , and Total. For each gateway mathematics class, a different colored bar is shown on the graph. For 2013 Traditional DevEd ( n equals 7214 students), a blue bar is shown. For 2015-17 Foundations ( n equals 8813 students), a green bar is shown. For 2015-17 Corequesite ( n equals 9089 students), a red bar is shown. At the less than 14 value, the blue bar is shown at 11% , the green bar at 19% , and the red bar at 61%. At the 14 value, the blue bar is shown at 9% , the green bar at 25% , and the red bar at 56%. At the 15 value, the blue bar is shown at 14% , the green bar at 25% , and the red bar at 59%. At the 16 value, the blue bar is shown at 15% , the green bar at 29% , and the red bar at 62%. At the 17 value, the blue bar is shown at 21% , the green bar at 31% , and the red bar at 61%. At the 18 value, the blue bar is shown at 30%, the green bar at 36% , and the red bar at 63%. At the 19 value, the blue bar is shown at 40% , the green bar at 35%, and the red bar at 69%. At the 20 value, the blue bar is shown at 36%, the green bar at 51% , and the red bar at  67%. At the 21 value, the blue bar is shown at 38%, the green bar at 33%, and the red bar at 76%. At the Total value, the blue bar is shown at 20% , the green bar at 29%, and the red bar at 63%.&#10;">
            <a:extLst>
              <a:ext uri="{FF2B5EF4-FFF2-40B4-BE49-F238E27FC236}">
                <a16:creationId xmlns:a16="http://schemas.microsoft.com/office/drawing/2014/main" id="{C6161A96-1AC7-4FAA-AE38-ED46C4F67F3F}"/>
              </a:ext>
            </a:extLst>
          </p:cNvPr>
          <p:cNvPicPr>
            <a:picLocks noChangeAspect="1"/>
          </p:cNvPicPr>
          <p:nvPr/>
        </p:nvPicPr>
        <p:blipFill>
          <a:blip r:embed="rId2"/>
          <a:srcRect b="9640"/>
          <a:stretch>
            <a:fillRect/>
          </a:stretch>
        </p:blipFill>
        <p:spPr>
          <a:xfrm>
            <a:off x="3254829" y="1851249"/>
            <a:ext cx="2590800" cy="2796951"/>
          </a:xfrm>
          <a:prstGeom prst="rect">
            <a:avLst/>
          </a:prstGeom>
        </p:spPr>
      </p:pic>
      <p:sp>
        <p:nvSpPr>
          <p:cNvPr id="4" name="TextBox 3">
            <a:extLst>
              <a:ext uri="{FF2B5EF4-FFF2-40B4-BE49-F238E27FC236}">
                <a16:creationId xmlns:a16="http://schemas.microsoft.com/office/drawing/2014/main" id="{1DFDEF8B-58C8-C1F3-DFA1-7330C20F0DDD}"/>
              </a:ext>
            </a:extLst>
          </p:cNvPr>
          <p:cNvSpPr txBox="1"/>
          <p:nvPr/>
        </p:nvSpPr>
        <p:spPr>
          <a:xfrm>
            <a:off x="3940629" y="4648200"/>
            <a:ext cx="12192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a:t>
            </a:r>
            <a:r>
              <a:rPr lang="en-IN" sz="2400" dirty="0">
                <a:solidFill>
                  <a:srgbClr val="366092"/>
                </a:solidFill>
                <a:latin typeface="Calibri"/>
              </a:rPr>
              <a:t>5</a:t>
            </a:r>
            <a:endParaRPr lang="en-IN" sz="2400" dirty="0"/>
          </a:p>
        </p:txBody>
      </p:sp>
      <p:sp>
        <p:nvSpPr>
          <p:cNvPr id="10" name="TextBox 9">
            <a:extLst>
              <a:ext uri="{FF2B5EF4-FFF2-40B4-BE49-F238E27FC236}">
                <a16:creationId xmlns:a16="http://schemas.microsoft.com/office/drawing/2014/main" id="{1B240512-AB44-441C-B6A6-3E152D1B4BCB}"/>
              </a:ext>
            </a:extLst>
          </p:cNvPr>
          <p:cNvSpPr txBox="1"/>
          <p:nvPr/>
        </p:nvSpPr>
        <p:spPr>
          <a:xfrm>
            <a:off x="685800" y="5004466"/>
            <a:ext cx="2438400" cy="400110"/>
          </a:xfrm>
          <a:prstGeom prst="rect">
            <a:avLst/>
          </a:prstGeom>
          <a:noFill/>
        </p:spPr>
        <p:txBody>
          <a:bodyPr wrap="square">
            <a:spAutoFit/>
          </a:bodyPr>
          <a:lstStyle/>
          <a:p>
            <a:r>
              <a:rPr lang="en-IN" sz="2000" dirty="0"/>
              <a:t>Answer: Corequisite </a:t>
            </a:r>
          </a:p>
        </p:txBody>
      </p:sp>
      <p:sp>
        <p:nvSpPr>
          <p:cNvPr id="8" name="TextBox 7">
            <a:extLst>
              <a:ext uri="{FF2B5EF4-FFF2-40B4-BE49-F238E27FC236}">
                <a16:creationId xmlns:a16="http://schemas.microsoft.com/office/drawing/2014/main" id="{8E3A9B63-9404-49C7-9CCA-6E84D9F7D8C4}"/>
              </a:ext>
            </a:extLst>
          </p:cNvPr>
          <p:cNvSpPr txBox="1"/>
          <p:nvPr/>
        </p:nvSpPr>
        <p:spPr>
          <a:xfrm>
            <a:off x="435429" y="5403774"/>
            <a:ext cx="8229600" cy="461665"/>
          </a:xfrm>
          <a:prstGeom prst="rect">
            <a:avLst/>
          </a:prstGeom>
          <a:noFill/>
        </p:spPr>
        <p:txBody>
          <a:bodyPr wrap="square">
            <a:spAutoFit/>
          </a:bodyPr>
          <a:lstStyle/>
          <a:p>
            <a:pPr algn="just"/>
            <a:r>
              <a:rPr lang="en-US" sz="1200" dirty="0">
                <a:solidFill>
                  <a:srgbClr val="000000"/>
                </a:solidFill>
                <a:latin typeface="Calibri" panose="020F0502020204030204" pitchFamily="34" charset="0"/>
              </a:rPr>
              <a:t>8    </a:t>
            </a:r>
            <a:r>
              <a:rPr lang="en-US" sz="1200" b="0" i="0" u="none" strike="noStrike" baseline="0" dirty="0">
                <a:solidFill>
                  <a:srgbClr val="000000"/>
                </a:solidFill>
                <a:latin typeface="Calibri" panose="020F0502020204030204" pitchFamily="34" charset="0"/>
              </a:rPr>
              <a:t>National Academies of Sciences, Engineering, and Medicine. (2019). </a:t>
            </a:r>
            <a:r>
              <a:rPr lang="en-US" sz="1200" b="0" i="1" u="none" strike="noStrike" baseline="0" dirty="0">
                <a:solidFill>
                  <a:srgbClr val="000000"/>
                </a:solidFill>
                <a:latin typeface="Calibri" panose="020F0502020204030204" pitchFamily="34" charset="0"/>
              </a:rPr>
              <a:t>Increasing Student Success in Developmental       Mathematics: Proceedings of a Workshop</a:t>
            </a:r>
            <a:r>
              <a:rPr lang="en-US" sz="1200" b="0" i="0" u="none" strike="noStrike" baseline="0" dirty="0">
                <a:solidFill>
                  <a:srgbClr val="000000"/>
                </a:solidFill>
                <a:latin typeface="Calibri" panose="020F0502020204030204" pitchFamily="34" charset="0"/>
              </a:rPr>
              <a:t>. Washington, DC: The National Academies Press.</a:t>
            </a:r>
            <a:r>
              <a:rPr lang="en-US" sz="1200" b="0" i="1" u="none" strike="noStrike" baseline="0" dirty="0">
                <a:solidFill>
                  <a:srgbClr val="000000"/>
                </a:solidFill>
                <a:latin typeface="Calibri" panose="020F0502020204030204" pitchFamily="34" charset="0"/>
              </a:rPr>
              <a:t>    </a:t>
            </a:r>
            <a:r>
              <a:rPr lang="en-US" sz="1200" b="0" i="0" u="none" strike="noStrike" baseline="0" dirty="0">
                <a:solidFill>
                  <a:srgbClr val="000000"/>
                </a:solidFill>
                <a:latin typeface="Calibri" panose="020F0502020204030204" pitchFamily="34" charset="0"/>
              </a:rPr>
              <a:t>     </a:t>
            </a:r>
            <a:r>
              <a:rPr lang="en-US" sz="1200" b="0" i="0" u="none" strike="noStrike" baseline="0" dirty="0">
                <a:solidFill>
                  <a:srgbClr val="173DFF"/>
                </a:solidFill>
                <a:latin typeface="Calibri" panose="020F0502020204030204" pitchFamily="34" charset="0"/>
              </a:rPr>
              <a:t>https://doi.org/10.17226/25547</a:t>
            </a:r>
            <a:r>
              <a:rPr lang="en-US" sz="1200" b="0" i="0" u="none" strike="noStrike" baseline="0" dirty="0">
                <a:solidFill>
                  <a:srgbClr val="000000"/>
                </a:solidFill>
                <a:latin typeface="Calibri" panose="020F0502020204030204" pitchFamily="34" charset="0"/>
              </a:rPr>
              <a:t>.</a:t>
            </a:r>
            <a:endParaRPr lang="en-US" sz="1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Frequency Histogram</a:t>
            </a:r>
          </a:p>
        </p:txBody>
      </p:sp>
      <p:sp>
        <p:nvSpPr>
          <p:cNvPr id="3" name="Text Placeholder 2"/>
          <p:cNvSpPr>
            <a:spLocks noGrp="1"/>
          </p:cNvSpPr>
          <p:nvPr>
            <p:ph type="body" sz="quarter" idx="10"/>
          </p:nvPr>
        </p:nvSpPr>
        <p:spPr>
          <a:xfrm>
            <a:off x="457200" y="1082078"/>
            <a:ext cx="8229600" cy="4861522"/>
          </a:xfrm>
        </p:spPr>
        <p:txBody>
          <a:bodyPr>
            <a:normAutofit/>
          </a:bodyPr>
          <a:lstStyle/>
          <a:p>
            <a:pPr algn="just"/>
            <a:r>
              <a:rPr sz="2000" dirty="0"/>
              <a:t>A </a:t>
            </a:r>
            <a:r>
              <a:rPr sz="2000" b="1" dirty="0"/>
              <a:t>frequency histogram</a:t>
            </a:r>
            <a:r>
              <a:rPr sz="2000" dirty="0"/>
              <a:t> is a bar graph displaying a frequency distribution where the horizontal axis is a number line. The height of each bar represents the frequency of each class.</a:t>
            </a:r>
          </a:p>
          <a:p>
            <a:endParaRPr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6: Interpreting a Histogram</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p:sp>
        <p:nvSpPr>
          <p:cNvPr id="3" name="Text Placeholder 2"/>
          <p:cNvSpPr>
            <a:spLocks noGrp="1"/>
          </p:cNvSpPr>
          <p:nvPr>
            <p:ph type="body" sz="quarter" idx="10"/>
          </p:nvPr>
        </p:nvSpPr>
        <p:spPr/>
        <p:txBody>
          <a:bodyPr>
            <a:normAutofit/>
          </a:bodyPr>
          <a:lstStyle/>
          <a:p>
            <a:pPr algn="just"/>
            <a:r>
              <a:rPr sz="1800" dirty="0"/>
              <a:t>The following histogram displays data collected from delivery truck drivers. They were asked to record their wait times when an address had a closed entrance gate. Use the histogram to answer the questions.</a:t>
            </a:r>
          </a:p>
        </p:txBody>
      </p:sp>
      <p:pic>
        <p:nvPicPr>
          <p:cNvPr id="5" name="Picture 4" descr="A histogram displays the entrance gate waiting times from delivery truck drivers. The vertical values represent the number of delivery truck drivers and proceeds from 0 to 50 in increments of 10. The horizontal values represent wait time in seconds and proceed from 0 to 899 in 15 total increments. Each increment represents a range of 59. The first range from 0–59 shows a bar that rises to the value 15. The second range from 60–119 shows a bar that rises to the value 48. The third range from 120–179 shows a bar that rises to the value 28. The fourth range from 180–239 shows a bar that rises to the value 19. The fifth range from 240–299 shows a bar that rises to the value 17 . The sixth range from 300–359 shows a bar that rises to the value 10. The seventh range from 360–419 shows a bar that rises to the value 9. The eighth range from 420–479 shows a bar that rises to the value 15. The ninth range from 480–539 shows a bar that rises to the value 9. The tenth range from 540–599 shows a bar that rises to the value 8. The eleventh range from 600–659 shows a bar that rises to the value 13. The twelfth range from 660–719 shows a bar that rises to the value 19. The thirteenth range from 720–779 shows a bar that rises to the value 14. The fourteenth range from 780–839 shows a bar that rises to the value 12. The fifteenth range from 840–899 shows a bar that rises to the value 5.">
            <a:extLst>
              <a:ext uri="{FF2B5EF4-FFF2-40B4-BE49-F238E27FC236}">
                <a16:creationId xmlns:a16="http://schemas.microsoft.com/office/drawing/2014/main" id="{CF448145-1DA1-4DDB-8E8F-3F1570043408}"/>
              </a:ext>
            </a:extLst>
          </p:cNvPr>
          <p:cNvPicPr>
            <a:picLocks noChangeAspect="1"/>
          </p:cNvPicPr>
          <p:nvPr/>
        </p:nvPicPr>
        <p:blipFill>
          <a:blip r:embed="rId2"/>
          <a:srcRect b="6295"/>
          <a:stretch>
            <a:fillRect/>
          </a:stretch>
        </p:blipFill>
        <p:spPr>
          <a:xfrm>
            <a:off x="425824" y="2133600"/>
            <a:ext cx="4267200" cy="3111336"/>
          </a:xfrm>
          <a:prstGeom prst="rect">
            <a:avLst/>
          </a:prstGeom>
        </p:spPr>
      </p:pic>
      <p:sp>
        <p:nvSpPr>
          <p:cNvPr id="6" name="TextBox 5">
            <a:extLst>
              <a:ext uri="{FF2B5EF4-FFF2-40B4-BE49-F238E27FC236}">
                <a16:creationId xmlns:a16="http://schemas.microsoft.com/office/drawing/2014/main" id="{5FD67B1E-D049-21BE-4F4F-B598FF6BB64A}"/>
              </a:ext>
            </a:extLst>
          </p:cNvPr>
          <p:cNvSpPr txBox="1"/>
          <p:nvPr/>
        </p:nvSpPr>
        <p:spPr>
          <a:xfrm>
            <a:off x="1949824" y="5275815"/>
            <a:ext cx="12192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a:t>
            </a:r>
            <a:r>
              <a:rPr lang="en-IN" sz="2400" dirty="0">
                <a:solidFill>
                  <a:srgbClr val="366092"/>
                </a:solidFill>
                <a:latin typeface="Calibri"/>
              </a:rPr>
              <a:t>8</a:t>
            </a:r>
            <a:endParaRPr lang="en-IN" sz="2400" dirty="0"/>
          </a:p>
        </p:txBody>
      </p:sp>
      <p:sp>
        <p:nvSpPr>
          <p:cNvPr id="4" name="TextBox 3">
            <a:extLst>
              <a:ext uri="{FF2B5EF4-FFF2-40B4-BE49-F238E27FC236}">
                <a16:creationId xmlns:a16="http://schemas.microsoft.com/office/drawing/2014/main" id="{F8A0F15A-A84B-4F44-A1E0-EFF90CC3B104}"/>
              </a:ext>
            </a:extLst>
          </p:cNvPr>
          <p:cNvSpPr txBox="1"/>
          <p:nvPr/>
        </p:nvSpPr>
        <p:spPr>
          <a:xfrm>
            <a:off x="4693024" y="1994064"/>
            <a:ext cx="4267200" cy="3793346"/>
          </a:xfrm>
          <a:prstGeom prst="rect">
            <a:avLst/>
          </a:prstGeom>
          <a:noFill/>
        </p:spPr>
        <p:txBody>
          <a:bodyPr wrap="square" rtlCol="0">
            <a:spAutoFit/>
          </a:bodyPr>
          <a:lstStyle/>
          <a:p>
            <a:pPr marL="538163" indent="-538163">
              <a:defRPr sz="2800"/>
            </a:pPr>
            <a:r>
              <a:rPr lang="en-US" sz="1850" dirty="0"/>
              <a:t>a.	Determine how many wait times were recorded in the survey.</a:t>
            </a:r>
          </a:p>
          <a:p>
            <a:pPr marL="538163" indent="-538163">
              <a:defRPr sz="2800"/>
            </a:pPr>
            <a:r>
              <a:rPr lang="en-US" sz="1850" dirty="0"/>
              <a:t>b.	​How many wait times were between </a:t>
            </a:r>
            <a:r>
              <a:rPr lang="en-US" sz="1850" dirty="0">
                <a:latin typeface="Cambria Math"/>
              </a:rPr>
              <a:t>60</a:t>
            </a:r>
            <a:r>
              <a:rPr lang="en-US" sz="1850" dirty="0"/>
              <a:t> seconds and </a:t>
            </a:r>
            <a:r>
              <a:rPr lang="en-US" sz="1850" dirty="0">
                <a:latin typeface="Cambria Math"/>
              </a:rPr>
              <a:t>179</a:t>
            </a:r>
            <a:r>
              <a:rPr lang="en-US" sz="1850" dirty="0"/>
              <a:t> seconds?</a:t>
            </a:r>
          </a:p>
          <a:p>
            <a:pPr marL="538163" indent="-538163">
              <a:defRPr sz="2800"/>
            </a:pPr>
            <a:r>
              <a:rPr lang="en-US" sz="1850" dirty="0"/>
              <a:t>c.	​Approximately what percentage of wait times were at least </a:t>
            </a:r>
            <a:r>
              <a:rPr lang="en-US" sz="1850" dirty="0">
                <a:latin typeface="Cambria Math"/>
              </a:rPr>
              <a:t>11</a:t>
            </a:r>
            <a:r>
              <a:rPr lang="en-US" sz="1850" dirty="0"/>
              <a:t> minutes?</a:t>
            </a:r>
          </a:p>
          <a:p>
            <a:pPr marL="538163" indent="-538163">
              <a:defRPr sz="2800"/>
            </a:pPr>
            <a:r>
              <a:rPr lang="en-US" sz="1850" dirty="0"/>
              <a:t>d.	What was the most common wait time for drivers?</a:t>
            </a:r>
          </a:p>
          <a:p>
            <a:pPr marL="538163" indent="-538163">
              <a:defRPr sz="2800"/>
            </a:pPr>
            <a:r>
              <a:rPr lang="en-US" sz="1850" dirty="0"/>
              <a:t>e.	The middle bar represents </a:t>
            </a:r>
            <a:r>
              <a:rPr lang="en-US" sz="1850" dirty="0">
                <a:latin typeface="Cambria Math"/>
              </a:rPr>
              <a:t>420</a:t>
            </a:r>
            <a:r>
              <a:rPr lang="en-US" sz="1850" dirty="0"/>
              <a:t> – </a:t>
            </a:r>
            <a:r>
              <a:rPr lang="en-US" sz="1850" dirty="0">
                <a:latin typeface="Cambria Math"/>
              </a:rPr>
              <a:t>479</a:t>
            </a:r>
            <a:r>
              <a:rPr lang="en-US" sz="1850" dirty="0"/>
              <a:t> seconds. Is it accurate to say that about half of the wait times were more than </a:t>
            </a:r>
            <a:r>
              <a:rPr lang="en-US" sz="1850" dirty="0">
                <a:latin typeface="Cambria Math"/>
              </a:rPr>
              <a:t>420</a:t>
            </a:r>
            <a:r>
              <a:rPr lang="en-US" sz="1850" dirty="0"/>
              <a:t> seconds? Why or why not?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Interpreting a Histogram</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000" b="1" dirty="0"/>
                  <a:t>Solution</a:t>
                </a:r>
              </a:p>
              <a:p>
                <a:pPr marL="447675" indent="-447675" algn="just">
                  <a:defRPr sz="2800"/>
                </a:pPr>
                <a:r>
                  <a:rPr lang="en-US" sz="2000" dirty="0"/>
                  <a:t>a.	​To determine the number of wait times recorded, add together each of the frequencies of the different classes.</a:t>
                </a:r>
              </a:p>
              <a:p>
                <a:pPr marL="514350" indent="-514350" algn="just">
                  <a:buFont typeface="+mj-lt"/>
                  <a:buAutoNum type="alphaLcPeriod"/>
                  <a:defRPr sz="2800"/>
                </a:pPr>
                <a:endParaRPr lang="en-US" sz="1000" dirty="0"/>
              </a:p>
              <a:p>
                <a:pPr marL="512064" algn="just">
                  <a:defRPr sz="2800"/>
                </a:pPr>
                <a:r>
                  <a:rPr lang="en-US" sz="2000" dirty="0"/>
                  <a:t>​</a:t>
                </a:r>
                <a14:m>
                  <m:oMath xmlns:m="http://schemas.openxmlformats.org/officeDocument/2006/math">
                    <m:r>
                      <a:rPr lang="en-US" sz="1600">
                        <a:latin typeface="Cambria Math" panose="02040503050406030204" pitchFamily="18" charset="0"/>
                      </a:rPr>
                      <m:t>15+48+28+19+17+10+9+15+9+8+13+19+14+12+5=241</m:t>
                    </m:r>
                  </m:oMath>
                </a14:m>
                <a:endParaRPr lang="en-US" sz="1600" dirty="0"/>
              </a:p>
              <a:p>
                <a:pPr marL="512064" algn="just">
                  <a:defRPr sz="2800"/>
                </a:pPr>
                <a:endParaRPr lang="en-US" sz="1000" dirty="0"/>
              </a:p>
              <a:p>
                <a:pPr marL="512064" lvl="1" indent="0" algn="just">
                  <a:buNone/>
                </a:pPr>
                <a:r>
                  <a:rPr lang="en-US" sz="2000" dirty="0"/>
                  <a:t>​Therefore, there were </a:t>
                </a:r>
                <a:r>
                  <a:rPr lang="en-US" sz="2000" dirty="0">
                    <a:latin typeface="Cambria Math"/>
                  </a:rPr>
                  <a:t>241</a:t>
                </a:r>
                <a:r>
                  <a:rPr lang="en-US" sz="2000" dirty="0"/>
                  <a:t> wait times recorded in the survey.</a:t>
                </a:r>
              </a:p>
              <a:p>
                <a:pPr marL="512064" lvl="1" indent="0" algn="just">
                  <a:buNone/>
                </a:pPr>
                <a:endParaRPr lang="en-US" sz="1000" dirty="0"/>
              </a:p>
              <a:p>
                <a:pPr marL="447675" indent="-447675" algn="just"/>
                <a:r>
                  <a:rPr lang="en-US" sz="2000" dirty="0"/>
                  <a:t>b.	To determine how many wait times were between </a:t>
                </a:r>
                <a:r>
                  <a:rPr lang="en-US" sz="2000" dirty="0">
                    <a:latin typeface="Cambria Math"/>
                  </a:rPr>
                  <a:t>60</a:t>
                </a:r>
                <a:r>
                  <a:rPr lang="en-US" sz="2000" dirty="0"/>
                  <a:t> and </a:t>
                </a:r>
                <a:r>
                  <a:rPr lang="en-US" sz="2000" dirty="0">
                    <a:latin typeface="Cambria Math"/>
                  </a:rPr>
                  <a:t>179</a:t>
                </a:r>
                <a:r>
                  <a:rPr lang="en-US" sz="2000" dirty="0"/>
                  <a:t> seconds, we need to add together the frequencies of each of the bars between those times. We know that </a:t>
                </a:r>
                <a:r>
                  <a:rPr lang="en-US" sz="2000" dirty="0">
                    <a:latin typeface="Cambria Math"/>
                  </a:rPr>
                  <a:t>48</a:t>
                </a:r>
                <a:r>
                  <a:rPr lang="en-US" sz="2000" dirty="0"/>
                  <a:t> drivers waited between </a:t>
                </a:r>
                <a:r>
                  <a:rPr lang="en-US" sz="2000" dirty="0">
                    <a:latin typeface="Cambria Math"/>
                  </a:rPr>
                  <a:t>60</a:t>
                </a:r>
                <a:r>
                  <a:rPr lang="en-US" sz="2000" dirty="0"/>
                  <a:t> and </a:t>
                </a:r>
                <a:r>
                  <a:rPr lang="en-US" sz="2000" dirty="0">
                    <a:latin typeface="Cambria Math"/>
                  </a:rPr>
                  <a:t>119</a:t>
                </a:r>
                <a:r>
                  <a:rPr lang="en-US" sz="2000" dirty="0"/>
                  <a:t> seconds, and </a:t>
                </a:r>
                <a:r>
                  <a:rPr lang="en-US" sz="2000" dirty="0">
                    <a:latin typeface="Cambria Math"/>
                  </a:rPr>
                  <a:t>28</a:t>
                </a:r>
                <a:r>
                  <a:rPr lang="en-US" sz="2000" dirty="0"/>
                  <a:t> drivers waited between </a:t>
                </a:r>
                <a:r>
                  <a:rPr lang="en-US" sz="2000" dirty="0">
                    <a:latin typeface="Cambria Math"/>
                  </a:rPr>
                  <a:t>120</a:t>
                </a:r>
                <a:r>
                  <a:rPr lang="en-US" sz="2000" dirty="0"/>
                  <a:t> and </a:t>
                </a:r>
                <a:r>
                  <a:rPr lang="en-US" sz="2000" dirty="0">
                    <a:latin typeface="Cambria Math"/>
                  </a:rPr>
                  <a:t>179</a:t>
                </a:r>
                <a:r>
                  <a:rPr lang="en-US" sz="2000" dirty="0"/>
                  <a:t> seconds. Therefore, </a:t>
                </a:r>
                <a14:m>
                  <m:oMath xmlns:m="http://schemas.openxmlformats.org/officeDocument/2006/math">
                    <m:r>
                      <a:rPr lang="en-US" sz="2000">
                        <a:latin typeface="Cambria Math" panose="02040503050406030204" pitchFamily="18" charset="0"/>
                      </a:rPr>
                      <m:t>48+28=76</m:t>
                    </m:r>
                  </m:oMath>
                </a14:m>
                <a:r>
                  <a:rPr lang="en-US" sz="2000" dirty="0"/>
                  <a:t> wait times were between </a:t>
                </a:r>
                <a:r>
                  <a:rPr lang="en-US" sz="2000" dirty="0">
                    <a:latin typeface="Cambria Math"/>
                  </a:rPr>
                  <a:t>60</a:t>
                </a:r>
                <a:r>
                  <a:rPr lang="en-US" sz="2000" dirty="0"/>
                  <a:t> seconds and </a:t>
                </a:r>
                <a:r>
                  <a:rPr lang="en-US" sz="2000" dirty="0">
                    <a:latin typeface="Cambria Math"/>
                  </a:rPr>
                  <a:t>179</a:t>
                </a:r>
                <a:r>
                  <a:rPr lang="en-US" sz="2000" dirty="0"/>
                  <a:t> seconds.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736" r="-741"/>
                </a:stretch>
              </a:blipFill>
            </p:spPr>
            <p:txBody>
              <a:bodyPr/>
              <a:lstStyle/>
              <a:p>
                <a:r>
                  <a:rPr lang="en-IN">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Interpreting a Frequency Distribution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sp>
        <p:nvSpPr>
          <p:cNvPr id="5" name="TextBox 4">
            <a:extLst>
              <a:ext uri="{FF2B5EF4-FFF2-40B4-BE49-F238E27FC236}">
                <a16:creationId xmlns:a16="http://schemas.microsoft.com/office/drawing/2014/main" id="{DF665834-B103-496C-57D2-CA7DD1B0D6AF}"/>
              </a:ext>
            </a:extLst>
          </p:cNvPr>
          <p:cNvSpPr txBox="1"/>
          <p:nvPr/>
        </p:nvSpPr>
        <p:spPr>
          <a:xfrm>
            <a:off x="603250" y="1105523"/>
            <a:ext cx="8007350" cy="369332"/>
          </a:xfrm>
          <a:prstGeom prst="rect">
            <a:avLst/>
          </a:prstGeom>
          <a:noFill/>
        </p:spPr>
        <p:txBody>
          <a:bodyPr wrap="square">
            <a:spAutoFit/>
          </a:bodyPr>
          <a:lstStyle/>
          <a:p>
            <a:r>
              <a:rPr kumimoji="0" lang="en-US" sz="1800" b="1" i="0" u="none" strike="noStrike" kern="1200" cap="none" spc="0" normalizeH="0" baseline="0" noProof="0" dirty="0">
                <a:ln>
                  <a:noFill/>
                </a:ln>
                <a:effectLst/>
                <a:uLnTx/>
                <a:uFillTx/>
                <a:latin typeface="Calibri"/>
                <a:ea typeface="+mn-ea"/>
                <a:cs typeface="+mn-cs"/>
              </a:rPr>
              <a:t>Table 3: Vehicle Accidents with Roadside Objects Along State Route 3, Washington</a:t>
            </a:r>
            <a:endParaRPr lang="en-IN" dirty="0"/>
          </a:p>
        </p:txBody>
      </p:sp>
      <mc:AlternateContent xmlns:mc="http://schemas.openxmlformats.org/markup-compatibility/2006">
        <mc:Choice xmlns:a14="http://schemas.microsoft.com/office/drawing/2010/main" Requires="a14">
          <p:graphicFrame>
            <p:nvGraphicFramePr>
              <p:cNvPr id="3" name="Table Placeholder 2" descr="The table contains 2 columns and 8 rows. The columns are labeled: Roadside Object and Number of Crashes (% of total).&#10;&#10;Row 1: Bridge Rail, 17 crashes (4.58%)&#10;Row 2: Culvert, 7 crashes (1.89%)&#10;Row 3: Boulder, 6 crashes (1.62%)&#10;Row 4: Luminaire, 6 crashes (1.62%)&#10;Row 5: Mailbox, 5 crashes (1.35%)&#10;Row 6: Fence, 5 crashes (1.35%)&#10;Row 7: Building, 5 crashes (1.35%)&#10;Row 8: Other Object, 16 crashes (4.31%)&#10;&#10;Source: Jinsun Lee and Fred Manning, Analysis of Roadside Accident Frequency and Severity and Roadside Safety Management, Washington State Transportation Commission, December 1999.&#10;Link: http://www.wsdot/wa.gov/research/reports/fullreports/475_1.pdf"/>
              <p:cNvGraphicFramePr>
                <a:graphicFrameLocks noGrp="1"/>
              </p:cNvGraphicFramePr>
              <p:nvPr>
                <p:ph type="tbl" sz="quarter" idx="10"/>
                <p:extLst>
                  <p:ext uri="{D42A27DB-BD31-4B8C-83A1-F6EECF244321}">
                    <p14:modId xmlns:p14="http://schemas.microsoft.com/office/powerpoint/2010/main" val="2957219036"/>
                  </p:ext>
                </p:extLst>
              </p:nvPr>
            </p:nvGraphicFramePr>
            <p:xfrm>
              <a:off x="457200" y="1524000"/>
              <a:ext cx="8229600" cy="333756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r>
                            <a:rPr dirty="0"/>
                            <a:t>Roadside Object</a:t>
                          </a:r>
                        </a:p>
                      </a:txBody>
                      <a:tcPr/>
                    </a:tc>
                    <a:tc>
                      <a:txBody>
                        <a:bodyPr/>
                        <a:lstStyle/>
                        <a:p>
                          <a:pPr algn="ctr">
                            <a:defRPr sz="1800" b="1"/>
                          </a:pPr>
                          <a:r>
                            <a:rPr dirty="0"/>
                            <a:t>Number of Crashes (% of total)</a:t>
                          </a:r>
                        </a:p>
                      </a:txBody>
                      <a:tcPr/>
                    </a:tc>
                    <a:extLst>
                      <a:ext uri="{0D108BD9-81ED-4DB2-BD59-A6C34878D82A}">
                        <a16:rowId xmlns:a16="http://schemas.microsoft.com/office/drawing/2014/main" val="10001"/>
                      </a:ext>
                    </a:extLst>
                  </a:tr>
                  <a:tr h="370840">
                    <a:tc>
                      <a:txBody>
                        <a:bodyPr/>
                        <a:lstStyle/>
                        <a:p>
                          <a:pPr algn="ctr">
                            <a:defRPr sz="1800"/>
                          </a:pPr>
                          <a:r>
                            <a:t>Bridge Rail</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17</m:t>
                                </m:r>
                                <m:d>
                                  <m:dPr>
                                    <m:ctrlPr>
                                      <a:rPr sz="1800" i="1">
                                        <a:latin typeface="Cambria Math" panose="02040503050406030204" pitchFamily="18" charset="0"/>
                                      </a:rPr>
                                    </m:ctrlPr>
                                  </m:dPr>
                                  <m:e>
                                    <m:r>
                                      <a:rPr sz="1800">
                                        <a:latin typeface="Cambria Math" panose="02040503050406030204" pitchFamily="18" charset="0"/>
                                      </a:rPr>
                                      <m:t>4.58</m:t>
                                    </m:r>
                                  </m:e>
                                </m:d>
                              </m:oMath>
                            </m:oMathPara>
                          </a14:m>
                          <a:endParaRPr dirty="0"/>
                        </a:p>
                      </a:txBody>
                      <a:tcPr/>
                    </a:tc>
                    <a:extLst>
                      <a:ext uri="{0D108BD9-81ED-4DB2-BD59-A6C34878D82A}">
                        <a16:rowId xmlns:a16="http://schemas.microsoft.com/office/drawing/2014/main" val="10010"/>
                      </a:ext>
                    </a:extLst>
                  </a:tr>
                  <a:tr h="370840">
                    <a:tc>
                      <a:txBody>
                        <a:bodyPr/>
                        <a:lstStyle/>
                        <a:p>
                          <a:pPr algn="ctr">
                            <a:defRPr sz="1800"/>
                          </a:pPr>
                          <a:r>
                            <a:t>Culvert</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7</m:t>
                                </m:r>
                                <m:d>
                                  <m:dPr>
                                    <m:ctrlPr>
                                      <a:rPr sz="1800" i="1">
                                        <a:latin typeface="Cambria Math" panose="02040503050406030204" pitchFamily="18" charset="0"/>
                                      </a:rPr>
                                    </m:ctrlPr>
                                  </m:dPr>
                                  <m:e>
                                    <m:r>
                                      <a:rPr sz="1800">
                                        <a:latin typeface="Cambria Math" panose="02040503050406030204" pitchFamily="18" charset="0"/>
                                      </a:rPr>
                                      <m:t>1.89</m:t>
                                    </m:r>
                                  </m:e>
                                </m:d>
                              </m:oMath>
                            </m:oMathPara>
                          </a14:m>
                          <a:endParaRPr dirty="0"/>
                        </a:p>
                      </a:txBody>
                      <a:tcPr/>
                    </a:tc>
                    <a:extLst>
                      <a:ext uri="{0D108BD9-81ED-4DB2-BD59-A6C34878D82A}">
                        <a16:rowId xmlns:a16="http://schemas.microsoft.com/office/drawing/2014/main" val="10011"/>
                      </a:ext>
                    </a:extLst>
                  </a:tr>
                  <a:tr h="370840">
                    <a:tc>
                      <a:txBody>
                        <a:bodyPr/>
                        <a:lstStyle/>
                        <a:p>
                          <a:pPr algn="ctr">
                            <a:defRPr sz="1800"/>
                          </a:pPr>
                          <a:r>
                            <a:t>Boulder</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6</m:t>
                                </m:r>
                                <m:d>
                                  <m:dPr>
                                    <m:ctrlPr>
                                      <a:rPr sz="1800" i="1">
                                        <a:latin typeface="Cambria Math" panose="02040503050406030204" pitchFamily="18" charset="0"/>
                                      </a:rPr>
                                    </m:ctrlPr>
                                  </m:dPr>
                                  <m:e>
                                    <m:r>
                                      <a:rPr sz="1800">
                                        <a:latin typeface="Cambria Math" panose="02040503050406030204" pitchFamily="18" charset="0"/>
                                      </a:rPr>
                                      <m:t>1.62</m:t>
                                    </m:r>
                                  </m:e>
                                </m:d>
                              </m:oMath>
                            </m:oMathPara>
                          </a14:m>
                          <a:endParaRPr/>
                        </a:p>
                      </a:txBody>
                      <a:tcPr/>
                    </a:tc>
                    <a:extLst>
                      <a:ext uri="{0D108BD9-81ED-4DB2-BD59-A6C34878D82A}">
                        <a16:rowId xmlns:a16="http://schemas.microsoft.com/office/drawing/2014/main" val="10012"/>
                      </a:ext>
                    </a:extLst>
                  </a:tr>
                  <a:tr h="370840">
                    <a:tc>
                      <a:txBody>
                        <a:bodyPr/>
                        <a:lstStyle/>
                        <a:p>
                          <a:pPr algn="ctr">
                            <a:defRPr sz="1800"/>
                          </a:pPr>
                          <a:r>
                            <a:t>Luminaire</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6</m:t>
                                </m:r>
                                <m:d>
                                  <m:dPr>
                                    <m:ctrlPr>
                                      <a:rPr sz="1800" i="1">
                                        <a:latin typeface="Cambria Math" panose="02040503050406030204" pitchFamily="18" charset="0"/>
                                      </a:rPr>
                                    </m:ctrlPr>
                                  </m:dPr>
                                  <m:e>
                                    <m:r>
                                      <a:rPr sz="1800">
                                        <a:latin typeface="Cambria Math" panose="02040503050406030204" pitchFamily="18" charset="0"/>
                                      </a:rPr>
                                      <m:t>1.62</m:t>
                                    </m:r>
                                  </m:e>
                                </m:d>
                              </m:oMath>
                            </m:oMathPara>
                          </a14:m>
                          <a:endParaRPr dirty="0"/>
                        </a:p>
                      </a:txBody>
                      <a:tcPr/>
                    </a:tc>
                    <a:extLst>
                      <a:ext uri="{0D108BD9-81ED-4DB2-BD59-A6C34878D82A}">
                        <a16:rowId xmlns:a16="http://schemas.microsoft.com/office/drawing/2014/main" val="10013"/>
                      </a:ext>
                    </a:extLst>
                  </a:tr>
                  <a:tr h="370840">
                    <a:tc>
                      <a:txBody>
                        <a:bodyPr/>
                        <a:lstStyle/>
                        <a:p>
                          <a:pPr algn="ctr">
                            <a:defRPr sz="1800"/>
                          </a:pPr>
                          <a:r>
                            <a:t>Mailbox</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5</m:t>
                                </m:r>
                                <m:d>
                                  <m:dPr>
                                    <m:ctrlPr>
                                      <a:rPr sz="1800" i="1">
                                        <a:latin typeface="Cambria Math" panose="02040503050406030204" pitchFamily="18" charset="0"/>
                                      </a:rPr>
                                    </m:ctrlPr>
                                  </m:dPr>
                                  <m:e>
                                    <m:r>
                                      <a:rPr sz="1800">
                                        <a:latin typeface="Cambria Math" panose="02040503050406030204" pitchFamily="18" charset="0"/>
                                      </a:rPr>
                                      <m:t>1.35</m:t>
                                    </m:r>
                                  </m:e>
                                </m:d>
                              </m:oMath>
                            </m:oMathPara>
                          </a14:m>
                          <a:endParaRPr/>
                        </a:p>
                      </a:txBody>
                      <a:tcPr/>
                    </a:tc>
                    <a:extLst>
                      <a:ext uri="{0D108BD9-81ED-4DB2-BD59-A6C34878D82A}">
                        <a16:rowId xmlns:a16="http://schemas.microsoft.com/office/drawing/2014/main" val="10014"/>
                      </a:ext>
                    </a:extLst>
                  </a:tr>
                  <a:tr h="370840">
                    <a:tc>
                      <a:txBody>
                        <a:bodyPr/>
                        <a:lstStyle/>
                        <a:p>
                          <a:pPr algn="ctr">
                            <a:defRPr sz="1800"/>
                          </a:pPr>
                          <a:r>
                            <a:t>Fence</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5</m:t>
                                </m:r>
                                <m:d>
                                  <m:dPr>
                                    <m:ctrlPr>
                                      <a:rPr sz="1800" i="1">
                                        <a:latin typeface="Cambria Math" panose="02040503050406030204" pitchFamily="18" charset="0"/>
                                      </a:rPr>
                                    </m:ctrlPr>
                                  </m:dPr>
                                  <m:e>
                                    <m:r>
                                      <a:rPr sz="1800">
                                        <a:latin typeface="Cambria Math" panose="02040503050406030204" pitchFamily="18" charset="0"/>
                                      </a:rPr>
                                      <m:t>1.35</m:t>
                                    </m:r>
                                  </m:e>
                                </m:d>
                              </m:oMath>
                            </m:oMathPara>
                          </a14:m>
                          <a:endParaRPr/>
                        </a:p>
                      </a:txBody>
                      <a:tcPr/>
                    </a:tc>
                    <a:extLst>
                      <a:ext uri="{0D108BD9-81ED-4DB2-BD59-A6C34878D82A}">
                        <a16:rowId xmlns:a16="http://schemas.microsoft.com/office/drawing/2014/main" val="10015"/>
                      </a:ext>
                    </a:extLst>
                  </a:tr>
                  <a:tr h="370840">
                    <a:tc>
                      <a:txBody>
                        <a:bodyPr/>
                        <a:lstStyle/>
                        <a:p>
                          <a:pPr algn="ctr">
                            <a:defRPr sz="1800"/>
                          </a:pPr>
                          <a:r>
                            <a:rPr dirty="0"/>
                            <a:t>Building</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5</m:t>
                                </m:r>
                                <m:d>
                                  <m:dPr>
                                    <m:ctrlPr>
                                      <a:rPr sz="1800" i="1">
                                        <a:latin typeface="Cambria Math" panose="02040503050406030204" pitchFamily="18" charset="0"/>
                                      </a:rPr>
                                    </m:ctrlPr>
                                  </m:dPr>
                                  <m:e>
                                    <m:r>
                                      <a:rPr sz="1800">
                                        <a:latin typeface="Cambria Math" panose="02040503050406030204" pitchFamily="18" charset="0"/>
                                      </a:rPr>
                                      <m:t>1.35</m:t>
                                    </m:r>
                                  </m:e>
                                </m:d>
                              </m:oMath>
                            </m:oMathPara>
                          </a14:m>
                          <a:endParaRPr/>
                        </a:p>
                      </a:txBody>
                      <a:tcPr/>
                    </a:tc>
                    <a:extLst>
                      <a:ext uri="{0D108BD9-81ED-4DB2-BD59-A6C34878D82A}">
                        <a16:rowId xmlns:a16="http://schemas.microsoft.com/office/drawing/2014/main" val="10016"/>
                      </a:ext>
                    </a:extLst>
                  </a:tr>
                  <a:tr h="370840">
                    <a:tc>
                      <a:txBody>
                        <a:bodyPr/>
                        <a:lstStyle/>
                        <a:p>
                          <a:pPr algn="ctr">
                            <a:defRPr sz="1800"/>
                          </a:pPr>
                          <a:r>
                            <a:t>Other Object</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16</m:t>
                                </m:r>
                                <m:d>
                                  <m:dPr>
                                    <m:ctrlPr>
                                      <a:rPr sz="1800" i="1">
                                        <a:latin typeface="Cambria Math" panose="02040503050406030204" pitchFamily="18" charset="0"/>
                                      </a:rPr>
                                    </m:ctrlPr>
                                  </m:dPr>
                                  <m:e>
                                    <m:r>
                                      <a:rPr sz="1800">
                                        <a:latin typeface="Cambria Math" panose="02040503050406030204" pitchFamily="18" charset="0"/>
                                      </a:rPr>
                                      <m:t>4.31</m:t>
                                    </m:r>
                                  </m:e>
                                </m:d>
                              </m:oMath>
                            </m:oMathPara>
                          </a14:m>
                          <a:endParaRPr dirty="0"/>
                        </a:p>
                      </a:txBody>
                      <a:tcPr/>
                    </a:tc>
                    <a:extLst>
                      <a:ext uri="{0D108BD9-81ED-4DB2-BD59-A6C34878D82A}">
                        <a16:rowId xmlns:a16="http://schemas.microsoft.com/office/drawing/2014/main" val="10017"/>
                      </a:ext>
                    </a:extLst>
                  </a:tr>
                </a:tbl>
              </a:graphicData>
            </a:graphic>
          </p:graphicFrame>
        </mc:Choice>
        <mc:Fallback>
          <p:graphicFrame>
            <p:nvGraphicFramePr>
              <p:cNvPr id="3" name="Table Placeholder 2" descr="The table contains 2 columns and 8 rows. The columns are labeled: Roadside Object and Number of Crashes (% of total).&#10;&#10;Row 1: Bridge Rail, 17 crashes (4.58%)&#10;Row 2: Culvert, 7 crashes (1.89%)&#10;Row 3: Boulder, 6 crashes (1.62%)&#10;Row 4: Luminaire, 6 crashes (1.62%)&#10;Row 5: Mailbox, 5 crashes (1.35%)&#10;Row 6: Fence, 5 crashes (1.35%)&#10;Row 7: Building, 5 crashes (1.35%)&#10;Row 8: Other Object, 16 crashes (4.31%)&#10;&#10;Source: Jinsun Lee and Fred Manning, Analysis of Roadside Accident Frequency and Severity and Roadside Safety Management, Washington State Transportation Commission, December 1999.&#10;Link: http://www.wsdot/wa.gov/research/reports/fullreports/475_1.pdf"/>
              <p:cNvGraphicFramePr>
                <a:graphicFrameLocks noGrp="1"/>
              </p:cNvGraphicFramePr>
              <p:nvPr>
                <p:ph type="tbl" sz="quarter" idx="10"/>
                <p:extLst>
                  <p:ext uri="{D42A27DB-BD31-4B8C-83A1-F6EECF244321}">
                    <p14:modId xmlns:p14="http://schemas.microsoft.com/office/powerpoint/2010/main" val="2957219036"/>
                  </p:ext>
                </p:extLst>
              </p:nvPr>
            </p:nvGraphicFramePr>
            <p:xfrm>
              <a:off x="457200" y="1524000"/>
              <a:ext cx="8229600" cy="333756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r>
                            <a:rPr dirty="0"/>
                            <a:t>Roadside Object</a:t>
                          </a:r>
                        </a:p>
                      </a:txBody>
                      <a:tcPr/>
                    </a:tc>
                    <a:tc>
                      <a:txBody>
                        <a:bodyPr/>
                        <a:lstStyle/>
                        <a:p>
                          <a:pPr algn="ctr">
                            <a:defRPr sz="1800" b="1"/>
                          </a:pPr>
                          <a:r>
                            <a:rPr dirty="0"/>
                            <a:t>Number of Crashes (% of total)</a:t>
                          </a:r>
                        </a:p>
                      </a:txBody>
                      <a:tcPr/>
                    </a:tc>
                    <a:extLst>
                      <a:ext uri="{0D108BD9-81ED-4DB2-BD59-A6C34878D82A}">
                        <a16:rowId xmlns:a16="http://schemas.microsoft.com/office/drawing/2014/main" val="10001"/>
                      </a:ext>
                    </a:extLst>
                  </a:tr>
                  <a:tr h="370840">
                    <a:tc>
                      <a:txBody>
                        <a:bodyPr/>
                        <a:lstStyle/>
                        <a:p>
                          <a:pPr algn="ctr">
                            <a:defRPr sz="1800"/>
                          </a:pPr>
                          <a:r>
                            <a:t>Bridge Rail</a:t>
                          </a:r>
                        </a:p>
                      </a:txBody>
                      <a:tcPr/>
                    </a:tc>
                    <a:tc>
                      <a:txBody>
                        <a:bodyPr/>
                        <a:lstStyle/>
                        <a:p>
                          <a:endParaRPr lang="en-US"/>
                        </a:p>
                      </a:txBody>
                      <a:tcPr>
                        <a:blipFill>
                          <a:blip r:embed="rId2"/>
                          <a:stretch>
                            <a:fillRect l="-100296" t="-108197" r="-444" b="-722951"/>
                          </a:stretch>
                        </a:blipFill>
                      </a:tcPr>
                    </a:tc>
                    <a:extLst>
                      <a:ext uri="{0D108BD9-81ED-4DB2-BD59-A6C34878D82A}">
                        <a16:rowId xmlns:a16="http://schemas.microsoft.com/office/drawing/2014/main" val="10010"/>
                      </a:ext>
                    </a:extLst>
                  </a:tr>
                  <a:tr h="370840">
                    <a:tc>
                      <a:txBody>
                        <a:bodyPr/>
                        <a:lstStyle/>
                        <a:p>
                          <a:pPr algn="ctr">
                            <a:defRPr sz="1800"/>
                          </a:pPr>
                          <a:r>
                            <a:t>Culvert</a:t>
                          </a:r>
                        </a:p>
                      </a:txBody>
                      <a:tcPr/>
                    </a:tc>
                    <a:tc>
                      <a:txBody>
                        <a:bodyPr/>
                        <a:lstStyle/>
                        <a:p>
                          <a:endParaRPr lang="en-US"/>
                        </a:p>
                      </a:txBody>
                      <a:tcPr>
                        <a:blipFill>
                          <a:blip r:embed="rId2"/>
                          <a:stretch>
                            <a:fillRect l="-100296" t="-208197" r="-444" b="-622951"/>
                          </a:stretch>
                        </a:blipFill>
                      </a:tcPr>
                    </a:tc>
                    <a:extLst>
                      <a:ext uri="{0D108BD9-81ED-4DB2-BD59-A6C34878D82A}">
                        <a16:rowId xmlns:a16="http://schemas.microsoft.com/office/drawing/2014/main" val="10011"/>
                      </a:ext>
                    </a:extLst>
                  </a:tr>
                  <a:tr h="370840">
                    <a:tc>
                      <a:txBody>
                        <a:bodyPr/>
                        <a:lstStyle/>
                        <a:p>
                          <a:pPr algn="ctr">
                            <a:defRPr sz="1800"/>
                          </a:pPr>
                          <a:r>
                            <a:t>Boulder</a:t>
                          </a:r>
                        </a:p>
                      </a:txBody>
                      <a:tcPr/>
                    </a:tc>
                    <a:tc>
                      <a:txBody>
                        <a:bodyPr/>
                        <a:lstStyle/>
                        <a:p>
                          <a:endParaRPr lang="en-US"/>
                        </a:p>
                      </a:txBody>
                      <a:tcPr>
                        <a:blipFill>
                          <a:blip r:embed="rId2"/>
                          <a:stretch>
                            <a:fillRect l="-100296" t="-308197" r="-444" b="-522951"/>
                          </a:stretch>
                        </a:blipFill>
                      </a:tcPr>
                    </a:tc>
                    <a:extLst>
                      <a:ext uri="{0D108BD9-81ED-4DB2-BD59-A6C34878D82A}">
                        <a16:rowId xmlns:a16="http://schemas.microsoft.com/office/drawing/2014/main" val="10012"/>
                      </a:ext>
                    </a:extLst>
                  </a:tr>
                  <a:tr h="370840">
                    <a:tc>
                      <a:txBody>
                        <a:bodyPr/>
                        <a:lstStyle/>
                        <a:p>
                          <a:pPr algn="ctr">
                            <a:defRPr sz="1800"/>
                          </a:pPr>
                          <a:r>
                            <a:t>Luminaire</a:t>
                          </a:r>
                        </a:p>
                      </a:txBody>
                      <a:tcPr/>
                    </a:tc>
                    <a:tc>
                      <a:txBody>
                        <a:bodyPr/>
                        <a:lstStyle/>
                        <a:p>
                          <a:endParaRPr lang="en-US"/>
                        </a:p>
                      </a:txBody>
                      <a:tcPr>
                        <a:blipFill>
                          <a:blip r:embed="rId2"/>
                          <a:stretch>
                            <a:fillRect l="-100296" t="-415000" r="-444" b="-431667"/>
                          </a:stretch>
                        </a:blipFill>
                      </a:tcPr>
                    </a:tc>
                    <a:extLst>
                      <a:ext uri="{0D108BD9-81ED-4DB2-BD59-A6C34878D82A}">
                        <a16:rowId xmlns:a16="http://schemas.microsoft.com/office/drawing/2014/main" val="10013"/>
                      </a:ext>
                    </a:extLst>
                  </a:tr>
                  <a:tr h="370840">
                    <a:tc>
                      <a:txBody>
                        <a:bodyPr/>
                        <a:lstStyle/>
                        <a:p>
                          <a:pPr algn="ctr">
                            <a:defRPr sz="1800"/>
                          </a:pPr>
                          <a:r>
                            <a:t>Mailbox</a:t>
                          </a:r>
                        </a:p>
                      </a:txBody>
                      <a:tcPr/>
                    </a:tc>
                    <a:tc>
                      <a:txBody>
                        <a:bodyPr/>
                        <a:lstStyle/>
                        <a:p>
                          <a:endParaRPr lang="en-US"/>
                        </a:p>
                      </a:txBody>
                      <a:tcPr>
                        <a:blipFill>
                          <a:blip r:embed="rId2"/>
                          <a:stretch>
                            <a:fillRect l="-100296" t="-506557" r="-444" b="-324590"/>
                          </a:stretch>
                        </a:blipFill>
                      </a:tcPr>
                    </a:tc>
                    <a:extLst>
                      <a:ext uri="{0D108BD9-81ED-4DB2-BD59-A6C34878D82A}">
                        <a16:rowId xmlns:a16="http://schemas.microsoft.com/office/drawing/2014/main" val="10014"/>
                      </a:ext>
                    </a:extLst>
                  </a:tr>
                  <a:tr h="370840">
                    <a:tc>
                      <a:txBody>
                        <a:bodyPr/>
                        <a:lstStyle/>
                        <a:p>
                          <a:pPr algn="ctr">
                            <a:defRPr sz="1800"/>
                          </a:pPr>
                          <a:r>
                            <a:t>Fence</a:t>
                          </a:r>
                        </a:p>
                      </a:txBody>
                      <a:tcPr/>
                    </a:tc>
                    <a:tc>
                      <a:txBody>
                        <a:bodyPr/>
                        <a:lstStyle/>
                        <a:p>
                          <a:endParaRPr lang="en-US"/>
                        </a:p>
                      </a:txBody>
                      <a:tcPr>
                        <a:blipFill>
                          <a:blip r:embed="rId2"/>
                          <a:stretch>
                            <a:fillRect l="-100296" t="-606557" r="-444" b="-224590"/>
                          </a:stretch>
                        </a:blipFill>
                      </a:tcPr>
                    </a:tc>
                    <a:extLst>
                      <a:ext uri="{0D108BD9-81ED-4DB2-BD59-A6C34878D82A}">
                        <a16:rowId xmlns:a16="http://schemas.microsoft.com/office/drawing/2014/main" val="10015"/>
                      </a:ext>
                    </a:extLst>
                  </a:tr>
                  <a:tr h="370840">
                    <a:tc>
                      <a:txBody>
                        <a:bodyPr/>
                        <a:lstStyle/>
                        <a:p>
                          <a:pPr algn="ctr">
                            <a:defRPr sz="1800"/>
                          </a:pPr>
                          <a:r>
                            <a:rPr dirty="0"/>
                            <a:t>Building</a:t>
                          </a:r>
                        </a:p>
                      </a:txBody>
                      <a:tcPr/>
                    </a:tc>
                    <a:tc>
                      <a:txBody>
                        <a:bodyPr/>
                        <a:lstStyle/>
                        <a:p>
                          <a:endParaRPr lang="en-US"/>
                        </a:p>
                      </a:txBody>
                      <a:tcPr>
                        <a:blipFill>
                          <a:blip r:embed="rId2"/>
                          <a:stretch>
                            <a:fillRect l="-100296" t="-706557" r="-444" b="-124590"/>
                          </a:stretch>
                        </a:blipFill>
                      </a:tcPr>
                    </a:tc>
                    <a:extLst>
                      <a:ext uri="{0D108BD9-81ED-4DB2-BD59-A6C34878D82A}">
                        <a16:rowId xmlns:a16="http://schemas.microsoft.com/office/drawing/2014/main" val="10016"/>
                      </a:ext>
                    </a:extLst>
                  </a:tr>
                  <a:tr h="370840">
                    <a:tc>
                      <a:txBody>
                        <a:bodyPr/>
                        <a:lstStyle/>
                        <a:p>
                          <a:pPr algn="ctr">
                            <a:defRPr sz="1800"/>
                          </a:pPr>
                          <a:r>
                            <a:t>Other Object</a:t>
                          </a:r>
                        </a:p>
                      </a:txBody>
                      <a:tcPr/>
                    </a:tc>
                    <a:tc>
                      <a:txBody>
                        <a:bodyPr/>
                        <a:lstStyle/>
                        <a:p>
                          <a:endParaRPr lang="en-US"/>
                        </a:p>
                      </a:txBody>
                      <a:tcPr>
                        <a:blipFill>
                          <a:blip r:embed="rId2"/>
                          <a:stretch>
                            <a:fillRect l="-100296" t="-806557" r="-444" b="-24590"/>
                          </a:stretch>
                        </a:blipFill>
                      </a:tcPr>
                    </a:tc>
                    <a:extLst>
                      <a:ext uri="{0D108BD9-81ED-4DB2-BD59-A6C34878D82A}">
                        <a16:rowId xmlns:a16="http://schemas.microsoft.com/office/drawing/2014/main" val="10017"/>
                      </a:ext>
                    </a:extLst>
                  </a:tr>
                </a:tbl>
              </a:graphicData>
            </a:graphic>
          </p:graphicFrame>
        </mc:Fallback>
      </mc:AlternateContent>
      <p:sp>
        <p:nvSpPr>
          <p:cNvPr id="6" name="TextBox 5">
            <a:extLst>
              <a:ext uri="{FF2B5EF4-FFF2-40B4-BE49-F238E27FC236}">
                <a16:creationId xmlns:a16="http://schemas.microsoft.com/office/drawing/2014/main" id="{99873FFA-1EE9-A0F0-9B32-D08370E28D61}"/>
              </a:ext>
            </a:extLst>
          </p:cNvPr>
          <p:cNvSpPr txBox="1"/>
          <p:nvPr/>
        </p:nvSpPr>
        <p:spPr>
          <a:xfrm>
            <a:off x="457200" y="4929755"/>
            <a:ext cx="82296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66092"/>
                </a:solidFill>
                <a:effectLst/>
                <a:uLnTx/>
                <a:uFillTx/>
                <a:latin typeface="Calibri"/>
                <a:ea typeface="+mn-ea"/>
                <a:cs typeface="+mn-cs"/>
              </a:rPr>
              <a:t>Source: </a:t>
            </a:r>
            <a:r>
              <a:rPr kumimoji="0" lang="en-US" sz="1200" b="0" i="0" u="none" strike="noStrike" kern="1200" cap="none" spc="0" normalizeH="0" baseline="0" noProof="0" dirty="0" err="1">
                <a:ln>
                  <a:noFill/>
                </a:ln>
                <a:solidFill>
                  <a:srgbClr val="366092"/>
                </a:solidFill>
                <a:effectLst/>
                <a:uLnTx/>
                <a:uFillTx/>
                <a:latin typeface="Calibri"/>
                <a:ea typeface="+mn-ea"/>
                <a:cs typeface="+mn-cs"/>
              </a:rPr>
              <a:t>Jinsun</a:t>
            </a:r>
            <a:r>
              <a:rPr kumimoji="0" lang="en-US" sz="1200" b="0" i="0" u="none" strike="noStrike" kern="1200" cap="none" spc="0" normalizeH="0" baseline="0" noProof="0" dirty="0">
                <a:ln>
                  <a:noFill/>
                </a:ln>
                <a:solidFill>
                  <a:srgbClr val="366092"/>
                </a:solidFill>
                <a:effectLst/>
                <a:uLnTx/>
                <a:uFillTx/>
                <a:latin typeface="Calibri"/>
                <a:ea typeface="+mn-ea"/>
                <a:cs typeface="+mn-cs"/>
              </a:rPr>
              <a:t> Lee and Fred Manning. "Analysis of Roadside Accident Frequency and Severity and Roadside Safety Management." Washington State Transportation Commission. December 1999. </a:t>
            </a:r>
            <a:r>
              <a:rPr kumimoji="0" lang="en-US" sz="1200" b="0" i="0" u="none" strike="noStrike" kern="1200" cap="none" spc="0" normalizeH="0" baseline="0" noProof="0" dirty="0">
                <a:ln>
                  <a:noFill/>
                </a:ln>
                <a:solidFill>
                  <a:srgbClr val="0000FF"/>
                </a:solidFill>
                <a:effectLst/>
                <a:uLnTx/>
                <a:uFillTx/>
                <a:latin typeface="Calibri"/>
                <a:ea typeface="+mn-ea"/>
                <a:cs typeface="+mn-cs"/>
              </a:rPr>
              <a:t>http://www.wsdot.wa.gov/research/reports/fullreports/475.1.pdf</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Interpreting a Histogram</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38163" indent="-538163" algn="just">
                  <a:defRPr sz="2800"/>
                </a:pPr>
                <a:r>
                  <a:rPr lang="en-US" sz="2000" dirty="0"/>
                  <a:t>c.	</a:t>
                </a:r>
                <a:r>
                  <a:rPr sz="2000" dirty="0"/>
                  <a:t>To determine the percentage of wait times that were at least </a:t>
                </a:r>
                <a:r>
                  <a:rPr sz="2000" dirty="0">
                    <a:latin typeface="Cambria Math"/>
                  </a:rPr>
                  <a:t>11</a:t>
                </a:r>
                <a:r>
                  <a:rPr sz="2000" dirty="0"/>
                  <a:t> minutes, we divide the number of drivers who waited </a:t>
                </a:r>
                <a:r>
                  <a:rPr sz="2000" dirty="0">
                    <a:latin typeface="Cambria Math"/>
                  </a:rPr>
                  <a:t>11</a:t>
                </a:r>
                <a:r>
                  <a:rPr sz="2000" dirty="0"/>
                  <a:t> minutes or more by the total number of drivers in the survey. Since there are </a:t>
                </a:r>
                <a:r>
                  <a:rPr sz="2000" dirty="0">
                    <a:latin typeface="Cambria Math"/>
                  </a:rPr>
                  <a:t>60</a:t>
                </a:r>
                <a:r>
                  <a:rPr sz="2000" dirty="0"/>
                  <a:t> seconds in one minute, </a:t>
                </a:r>
                <a:r>
                  <a:rPr sz="2000" dirty="0">
                    <a:latin typeface="Cambria Math"/>
                  </a:rPr>
                  <a:t>11</a:t>
                </a:r>
                <a:r>
                  <a:rPr sz="2000" dirty="0"/>
                  <a:t> minutes is </a:t>
                </a:r>
                <a:r>
                  <a:rPr sz="2000" dirty="0">
                    <a:latin typeface="Cambria Math"/>
                  </a:rPr>
                  <a:t>660</a:t>
                </a:r>
                <a:r>
                  <a:rPr sz="2000" dirty="0"/>
                  <a:t> seconds. So the last four bars represent drivers waiting at least </a:t>
                </a:r>
                <a:r>
                  <a:rPr sz="2000" dirty="0">
                    <a:latin typeface="Cambria Math"/>
                  </a:rPr>
                  <a:t>11</a:t>
                </a:r>
                <a:r>
                  <a:rPr sz="2000" dirty="0"/>
                  <a:t> minutes. Thus, we have the following.</a:t>
                </a:r>
                <a:endParaRPr lang="en-US" sz="2000" dirty="0"/>
              </a:p>
              <a:p>
                <a:pPr marL="514350" indent="-514350" algn="just">
                  <a:buFont typeface="+mj-lt"/>
                  <a:buAutoNum type="alphaLcPeriod" startAt="3"/>
                  <a:defRPr sz="2800"/>
                </a:pPr>
                <a:endParaRPr sz="1000" dirty="0"/>
              </a:p>
              <a:p>
                <a:pPr algn="ctr">
                  <a:defRPr sz="2800"/>
                </a:pPr>
                <a:r>
                  <a:rPr dirty="0"/>
                  <a:t>​</a:t>
                </a:r>
                <a14:m>
                  <m:oMath xmlns:m="http://schemas.openxmlformats.org/officeDocument/2006/math">
                    <m:f>
                      <m:fPr>
                        <m:ctrlPr>
                          <a:rPr sz="2000" i="1">
                            <a:latin typeface="Cambria Math" panose="02040503050406030204" pitchFamily="18" charset="0"/>
                          </a:rPr>
                        </m:ctrlPr>
                      </m:fPr>
                      <m:num>
                        <m:r>
                          <a:rPr sz="2000">
                            <a:latin typeface="Cambria Math" panose="02040503050406030204" pitchFamily="18" charset="0"/>
                          </a:rPr>
                          <m:t>19+14+12+5</m:t>
                        </m:r>
                      </m:num>
                      <m:den>
                        <m:r>
                          <a:rPr sz="2000">
                            <a:latin typeface="Cambria Math" panose="02040503050406030204" pitchFamily="18" charset="0"/>
                          </a:rPr>
                          <m:t>241</m:t>
                        </m:r>
                      </m:den>
                    </m:f>
                    <m:r>
                      <a:rPr sz="2000">
                        <a:latin typeface="Cambria Math" panose="02040503050406030204" pitchFamily="18" charset="0"/>
                      </a:rPr>
                      <m:t>≈0.2075</m:t>
                    </m:r>
                  </m:oMath>
                </a14:m>
                <a:endParaRPr lang="en-US" sz="2000" dirty="0"/>
              </a:p>
              <a:p>
                <a:pPr algn="ctr">
                  <a:defRPr sz="2800"/>
                </a:pPr>
                <a:endParaRPr sz="1000" dirty="0"/>
              </a:p>
              <a:p>
                <a:pPr marL="512064" lvl="1" indent="0" algn="just">
                  <a:buNone/>
                  <a:defRPr sz="2800"/>
                </a:pPr>
                <a:r>
                  <a:rPr sz="2000" dirty="0"/>
                  <a:t>Therefore, approximately </a:t>
                </a:r>
                <a14:m>
                  <m:oMath xmlns:m="http://schemas.openxmlformats.org/officeDocument/2006/math">
                    <m:r>
                      <a:rPr sz="2000">
                        <a:latin typeface="Cambria Math" panose="02040503050406030204" pitchFamily="18" charset="0"/>
                      </a:rPr>
                      <m:t>21%</m:t>
                    </m:r>
                  </m:oMath>
                </a14:m>
                <a:r>
                  <a:rPr sz="2000" dirty="0"/>
                  <a:t> of wait times at entrance gates were at least </a:t>
                </a:r>
                <a:r>
                  <a:rPr sz="2000" dirty="0">
                    <a:latin typeface="Cambria Math"/>
                  </a:rPr>
                  <a:t>11</a:t>
                </a:r>
                <a:r>
                  <a:rPr sz="2000" dirty="0"/>
                  <a:t> minutes.</a:t>
                </a:r>
                <a:endParaRPr lang="en-US" sz="2000" dirty="0"/>
              </a:p>
              <a:p>
                <a:pPr marL="512064" lvl="1" indent="0" algn="just">
                  <a:buNone/>
                  <a:defRPr sz="2800"/>
                </a:pPr>
                <a:endParaRPr lang="en-US" sz="1000" dirty="0"/>
              </a:p>
              <a:p>
                <a:pPr marL="538163" indent="-538163" algn="just">
                  <a:defRPr sz="2800"/>
                </a:pPr>
                <a:r>
                  <a:rPr lang="en-US" sz="2000" dirty="0"/>
                  <a:t>d.	The class with the highest bar represents the most common range of wait times. Therefore, most wait times were between </a:t>
                </a:r>
                <a:r>
                  <a:rPr lang="en-US" sz="2000" dirty="0">
                    <a:latin typeface="Cambria Math"/>
                  </a:rPr>
                  <a:t>60</a:t>
                </a:r>
                <a:r>
                  <a:rPr lang="en-US" sz="2000" dirty="0"/>
                  <a:t> and </a:t>
                </a:r>
                <a:r>
                  <a:rPr lang="en-US" sz="2000" dirty="0">
                    <a:latin typeface="Cambria Math"/>
                  </a:rPr>
                  <a:t>119</a:t>
                </a:r>
                <a:r>
                  <a:rPr lang="en-US" sz="2000" dirty="0"/>
                  <a:t> seconds at the entrance gates.</a:t>
                </a:r>
                <a:endParaRPr sz="20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982" r="-741"/>
                </a:stretch>
              </a:blipFill>
            </p:spPr>
            <p:txBody>
              <a:bodyPr/>
              <a:lstStyle/>
              <a:p>
                <a:r>
                  <a:rPr lang="en-IN">
                    <a:noFill/>
                  </a:rPr>
                  <a:t> </a:t>
                </a:r>
              </a:p>
            </p:txBody>
          </p:sp>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Interpreting a Histogram</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447675" indent="-447675" algn="just">
                  <a:defRPr sz="2800"/>
                </a:pPr>
                <a:r>
                  <a:rPr lang="en-US" sz="2000" dirty="0"/>
                  <a:t>e.	</a:t>
                </a:r>
                <a:r>
                  <a:rPr sz="2000" dirty="0"/>
                  <a:t>Although </a:t>
                </a:r>
                <a:r>
                  <a:rPr sz="2000" dirty="0">
                    <a:latin typeface="Cambria Math"/>
                  </a:rPr>
                  <a:t>420</a:t>
                </a:r>
                <a:r>
                  <a:rPr sz="2000" dirty="0"/>
                  <a:t> seconds represents the middle waiting time for the classes, it is inaccurate to say that half of the recorded times were less than this time and half were longer times. Instead, we need to think about the numbers of wait times. Since there are </a:t>
                </a:r>
                <a:r>
                  <a:rPr sz="2000" dirty="0">
                    <a:latin typeface="Cambria Math"/>
                  </a:rPr>
                  <a:t>241</a:t>
                </a:r>
                <a:r>
                  <a:rPr sz="2000" dirty="0"/>
                  <a:t> wait times, we know that half of the wait times is approximately </a:t>
                </a:r>
                <a:r>
                  <a:rPr sz="2000" dirty="0">
                    <a:latin typeface="Cambria Math"/>
                  </a:rPr>
                  <a:t>121</a:t>
                </a:r>
                <a:r>
                  <a:rPr sz="2000" dirty="0"/>
                  <a:t>. We can add together the class frequencies until we reach approximately </a:t>
                </a:r>
                <a:r>
                  <a:rPr sz="2000" dirty="0">
                    <a:latin typeface="Cambria Math"/>
                  </a:rPr>
                  <a:t>120</a:t>
                </a:r>
                <a:r>
                  <a:rPr sz="2000" dirty="0"/>
                  <a:t> and then note the waiting time.</a:t>
                </a:r>
              </a:p>
              <a:p>
                <a:pPr marL="914400" lvl="2" indent="0">
                  <a:buNone/>
                  <a:defRPr sz="2800"/>
                </a:pPr>
                <a:r>
                  <a:rPr sz="2000" dirty="0"/>
                  <a:t>​The first two classes added together are </a:t>
                </a:r>
                <a14:m>
                  <m:oMath xmlns:m="http://schemas.openxmlformats.org/officeDocument/2006/math">
                    <m:r>
                      <a:rPr sz="2000">
                        <a:latin typeface="Cambria Math" panose="02040503050406030204" pitchFamily="18" charset="0"/>
                      </a:rPr>
                      <m:t>15+48=63</m:t>
                    </m:r>
                  </m:oMath>
                </a14:m>
                <a:r>
                  <a:rPr sz="2000" dirty="0"/>
                  <a:t>.</a:t>
                </a:r>
              </a:p>
              <a:p>
                <a:pPr marL="914400" lvl="2" indent="0">
                  <a:buNone/>
                  <a:defRPr sz="2800"/>
                </a:pPr>
                <a:r>
                  <a:rPr sz="2000" dirty="0"/>
                  <a:t>​Adding the third class gives us </a:t>
                </a:r>
                <a14:m>
                  <m:oMath xmlns:m="http://schemas.openxmlformats.org/officeDocument/2006/math">
                    <m:r>
                      <a:rPr sz="2000">
                        <a:latin typeface="Cambria Math" panose="02040503050406030204" pitchFamily="18" charset="0"/>
                      </a:rPr>
                      <m:t>63+28=91</m:t>
                    </m:r>
                  </m:oMath>
                </a14:m>
                <a:r>
                  <a:rPr sz="2000" dirty="0"/>
                  <a:t>.</a:t>
                </a:r>
              </a:p>
              <a:p>
                <a:pPr marL="914400" lvl="2" indent="0">
                  <a:buNone/>
                  <a:defRPr sz="2800"/>
                </a:pPr>
                <a:r>
                  <a:rPr sz="2000" dirty="0"/>
                  <a:t>Continuing with the fourth class, we get </a:t>
                </a:r>
                <a14:m>
                  <m:oMath xmlns:m="http://schemas.openxmlformats.org/officeDocument/2006/math">
                    <m:r>
                      <a:rPr sz="2000">
                        <a:latin typeface="Cambria Math" panose="02040503050406030204" pitchFamily="18" charset="0"/>
                      </a:rPr>
                      <m:t>91+19=110</m:t>
                    </m:r>
                  </m:oMath>
                </a14:m>
                <a:r>
                  <a:rPr sz="2000" dirty="0"/>
                  <a:t>.</a:t>
                </a:r>
              </a:p>
              <a:p>
                <a:pPr marL="914400" lvl="2" indent="0">
                  <a:buNone/>
                  <a:defRPr sz="2800"/>
                </a:pPr>
                <a:r>
                  <a:rPr sz="2000" dirty="0"/>
                  <a:t>Adding the fifth class as well, we get </a:t>
                </a:r>
                <a14:m>
                  <m:oMath xmlns:m="http://schemas.openxmlformats.org/officeDocument/2006/math">
                    <m:r>
                      <a:rPr sz="2000">
                        <a:latin typeface="Cambria Math" panose="02040503050406030204" pitchFamily="18" charset="0"/>
                      </a:rPr>
                      <m:t>110+17=127</m:t>
                    </m:r>
                  </m:oMath>
                </a14:m>
                <a:r>
                  <a:rPr sz="2000" dirty="0"/>
                  <a:t>.</a:t>
                </a:r>
              </a:p>
              <a:p>
                <a:pPr marL="457200" lvl="1" indent="0" algn="just">
                  <a:buNone/>
                </a:pPr>
                <a:r>
                  <a:rPr sz="2000" dirty="0"/>
                  <a:t>Now that we have passed </a:t>
                </a:r>
                <a:r>
                  <a:rPr sz="2000" dirty="0">
                    <a:latin typeface="Cambria Math"/>
                  </a:rPr>
                  <a:t>120</a:t>
                </a:r>
                <a:r>
                  <a:rPr sz="2000" dirty="0"/>
                  <a:t> data points, we can stop. The fifth class has a lower limit of </a:t>
                </a:r>
                <a:r>
                  <a:rPr sz="2000" dirty="0">
                    <a:latin typeface="Cambria Math"/>
                  </a:rPr>
                  <a:t>240</a:t>
                </a:r>
                <a:r>
                  <a:rPr sz="2000" dirty="0"/>
                  <a:t> seconds, so it is more accurate to say that about half of the wait times were more than </a:t>
                </a:r>
                <a:r>
                  <a:rPr sz="2000" dirty="0">
                    <a:latin typeface="Cambria Math"/>
                  </a:rPr>
                  <a:t>240</a:t>
                </a:r>
                <a:r>
                  <a:rPr sz="2000" dirty="0"/>
                  <a:t> seconds at entrance gates.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982" r="-741"/>
                </a:stretch>
              </a:blipFill>
            </p:spPr>
            <p:txBody>
              <a:bodyPr/>
              <a:lstStyle/>
              <a:p>
                <a:r>
                  <a:rPr lang="en-IN">
                    <a:noFill/>
                  </a:rPr>
                  <a:t> </a:t>
                </a:r>
              </a:p>
            </p:txBody>
          </p:sp>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Line Graph</a:t>
            </a:r>
          </a:p>
        </p:txBody>
      </p:sp>
      <p:sp>
        <p:nvSpPr>
          <p:cNvPr id="3" name="Text Placeholder 2"/>
          <p:cNvSpPr>
            <a:spLocks noGrp="1"/>
          </p:cNvSpPr>
          <p:nvPr>
            <p:ph type="body" sz="quarter" idx="10"/>
          </p:nvPr>
        </p:nvSpPr>
        <p:spPr>
          <a:xfrm>
            <a:off x="457200" y="1082078"/>
            <a:ext cx="8229600" cy="4861522"/>
          </a:xfrm>
        </p:spPr>
        <p:txBody>
          <a:bodyPr>
            <a:normAutofit/>
          </a:bodyPr>
          <a:lstStyle/>
          <a:p>
            <a:pPr algn="just"/>
            <a:r>
              <a:rPr sz="2000" dirty="0"/>
              <a:t>A </a:t>
            </a:r>
            <a:r>
              <a:rPr sz="2000" b="1" dirty="0"/>
              <a:t>line graph</a:t>
            </a:r>
            <a:r>
              <a:rPr sz="2000" dirty="0"/>
              <a:t> is a graph that uses points to represent data values at a particular time in history and then joins the points with line segments. Line graphs display changes in a variable over time.</a:t>
            </a:r>
          </a:p>
          <a:p>
            <a:endParaRPr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7: Interpreting a Line Graph</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p:sp>
        <p:nvSpPr>
          <p:cNvPr id="3" name="Text Placeholder 2"/>
          <p:cNvSpPr>
            <a:spLocks noGrp="1"/>
          </p:cNvSpPr>
          <p:nvPr>
            <p:ph type="body" sz="quarter" idx="10"/>
          </p:nvPr>
        </p:nvSpPr>
        <p:spPr/>
        <p:txBody>
          <a:bodyPr>
            <a:normAutofit/>
          </a:bodyPr>
          <a:lstStyle/>
          <a:p>
            <a:pPr algn="just"/>
            <a:r>
              <a:rPr sz="2000" dirty="0"/>
              <a:t>Figure 9 shows the approximate size of the internet based on the number of pages from August 2020 to November 2020. Use the graph to answer the following questions about the internet at that time.</a:t>
            </a:r>
          </a:p>
        </p:txBody>
      </p:sp>
      <p:pic>
        <p:nvPicPr>
          <p:cNvPr id="5" name="Picture 4" descr="A line graph displays the size of the indexed world wide web by the number of webpages. The vertical values represent the size in billion webpages and range from 50 through 65 in increments of 5, but also show many horizontal tickmarks between each value. The horizontal values display dates from August 11, 2020 through November 6, 2020 with six particular dates indicated, and also show many vertical tickmarks between each value. A line proceeds through the graph indicating the rises and falls of the number of webpages in Google's index throughout this time period with lots of rising and alling between each date. On August 11, 2020 the line begins halfway between 55 and 60. On August 29, 2020 the line drops to a low point between 55 and 60. On September 14, 2020 the line rises to a middling point between 55 and 60. On October 2, 2020 the line falls to the lower half between 55 and 60. On October 20, 2020 the line rises to be in the lower half between 55 and 60. On Novermber 6, 2020 the line drops to just below halfway between 55 and 60. Between October 2, 2020 and October 20, 2020, there is a peak that rises above all other data displayed.">
            <a:extLst>
              <a:ext uri="{FF2B5EF4-FFF2-40B4-BE49-F238E27FC236}">
                <a16:creationId xmlns:a16="http://schemas.microsoft.com/office/drawing/2014/main" id="{7BC7D666-EE2F-4227-9082-09557E5332B6}"/>
              </a:ext>
            </a:extLst>
          </p:cNvPr>
          <p:cNvPicPr>
            <a:picLocks noChangeAspect="1"/>
          </p:cNvPicPr>
          <p:nvPr/>
        </p:nvPicPr>
        <p:blipFill>
          <a:blip r:embed="rId2"/>
          <a:srcRect b="8940"/>
          <a:stretch>
            <a:fillRect/>
          </a:stretch>
        </p:blipFill>
        <p:spPr>
          <a:xfrm>
            <a:off x="457200" y="2145340"/>
            <a:ext cx="4800600" cy="2960060"/>
          </a:xfrm>
          <a:prstGeom prst="rect">
            <a:avLst/>
          </a:prstGeom>
        </p:spPr>
      </p:pic>
      <p:sp>
        <p:nvSpPr>
          <p:cNvPr id="6" name="TextBox 5">
            <a:extLst>
              <a:ext uri="{FF2B5EF4-FFF2-40B4-BE49-F238E27FC236}">
                <a16:creationId xmlns:a16="http://schemas.microsoft.com/office/drawing/2014/main" id="{FBCB341B-6395-B4F1-891A-FBC058B00D09}"/>
              </a:ext>
            </a:extLst>
          </p:cNvPr>
          <p:cNvSpPr txBox="1"/>
          <p:nvPr/>
        </p:nvSpPr>
        <p:spPr>
          <a:xfrm>
            <a:off x="2247900" y="5089211"/>
            <a:ext cx="12192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a:t>
            </a:r>
            <a:r>
              <a:rPr lang="en-IN" sz="2400" dirty="0">
                <a:solidFill>
                  <a:srgbClr val="366092"/>
                </a:solidFill>
                <a:latin typeface="Calibri"/>
              </a:rPr>
              <a:t>9</a:t>
            </a:r>
            <a:endParaRPr lang="en-IN" sz="2400" dirty="0"/>
          </a:p>
        </p:txBody>
      </p:sp>
      <p:sp>
        <p:nvSpPr>
          <p:cNvPr id="4" name="TextBox 3">
            <a:extLst>
              <a:ext uri="{FF2B5EF4-FFF2-40B4-BE49-F238E27FC236}">
                <a16:creationId xmlns:a16="http://schemas.microsoft.com/office/drawing/2014/main" id="{83FF6501-A766-40A3-9F0E-B08D95CBEA38}"/>
              </a:ext>
            </a:extLst>
          </p:cNvPr>
          <p:cNvSpPr txBox="1"/>
          <p:nvPr/>
        </p:nvSpPr>
        <p:spPr>
          <a:xfrm>
            <a:off x="5257800" y="2102789"/>
            <a:ext cx="3429000" cy="3293209"/>
          </a:xfrm>
          <a:prstGeom prst="rect">
            <a:avLst/>
          </a:prstGeom>
          <a:noFill/>
        </p:spPr>
        <p:txBody>
          <a:bodyPr wrap="square" rtlCol="0">
            <a:spAutoFit/>
          </a:bodyPr>
          <a:lstStyle/>
          <a:p>
            <a:pPr marL="538163" indent="-538163" algn="just">
              <a:defRPr sz="2800"/>
            </a:pPr>
            <a:r>
              <a:rPr lang="en-US" sz="2000" dirty="0"/>
              <a:t>a.	</a:t>
            </a:r>
            <a:r>
              <a:rPr lang="en-US" sz="1800" dirty="0"/>
              <a:t>Approximately when did the number of pages peak during this time period?</a:t>
            </a:r>
          </a:p>
          <a:p>
            <a:pPr marL="538163" indent="-538163" algn="just">
              <a:defRPr sz="2800"/>
            </a:pPr>
            <a:r>
              <a:rPr lang="en-US" sz="2000" dirty="0"/>
              <a:t>b.	</a:t>
            </a:r>
            <a:r>
              <a:rPr lang="en-US" sz="1800" dirty="0"/>
              <a:t>Suppose you are writing an article about the size of the internet and referencing this graph. Would the headline "The Internet is Shrinking" be a fair representation of the information contained in this graph?</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7: Interpreting a Line Graph</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lgn="just"/>
                <a:r>
                  <a:rPr lang="en-US" sz="2000" b="1" dirty="0"/>
                  <a:t>Solution</a:t>
                </a:r>
              </a:p>
              <a:p>
                <a:pPr marL="538163" indent="-538163" algn="just">
                  <a:defRPr sz="2800"/>
                </a:pPr>
                <a:r>
                  <a:rPr lang="en-US" sz="2000" dirty="0"/>
                  <a:t>a.	Determining this date is not as easy as you might think. Although it's easy enough to see the peak, the way the horizontal tick marks are displayed on the graph makes it difficult to easily identify the date of the peak. A good guess would be somewhere around October 10th, 2020. Making every </a:t>
                </a:r>
                <a14:m>
                  <m:oMath xmlns:m="http://schemas.openxmlformats.org/officeDocument/2006/math">
                    <m:r>
                      <a:rPr lang="en-US" sz="2000">
                        <a:latin typeface="Cambria Math" panose="02040503050406030204" pitchFamily="18" charset="0"/>
                      </a:rPr>
                      <m:t>7</m:t>
                    </m:r>
                    <m:r>
                      <m:rPr>
                        <m:nor/>
                      </m:rPr>
                      <a:rPr lang="en-US" sz="2000"/>
                      <m:t>th</m:t>
                    </m:r>
                  </m:oMath>
                </a14:m>
                <a:r>
                  <a:rPr lang="en-US" sz="2000" dirty="0"/>
                  <a:t> tick mark (a week) bold or identifying the first day of the new month on the tick marks would help tremendously with reading and interpreting the graph. All of these small details are helpful to remember when you're the one constructing the graph.</a:t>
                </a:r>
              </a:p>
              <a:p>
                <a:pPr marL="538163" indent="-538163" algn="just">
                  <a:defRPr sz="2800"/>
                </a:pPr>
                <a:r>
                  <a:rPr lang="en-US" sz="2000" dirty="0"/>
                  <a:t>b.	​Based on the graph shown, it is true that the actual number of pages has decreased during this time period. However, we need to consider other factors along with a larger window of time. Consider that there are trends that sway the number of webpages that last longer than a </a:t>
                </a:r>
                <a:r>
                  <a:rPr lang="en-US" sz="2000" dirty="0">
                    <a:latin typeface="Cambria Math"/>
                  </a:rPr>
                  <a:t>3</a:t>
                </a:r>
                <a:r>
                  <a:rPr lang="en-US" sz="2000" dirty="0"/>
                  <a:t>-month period—holidays, political campaigns, and world events are all examples. Having data that covered a longer period of time would give more insight into the large-scale trends and thus the strength of the headline.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1350" r="-741" b="-368"/>
                </a:stretch>
              </a:blipFill>
            </p:spPr>
            <p:txBody>
              <a:bodyPr/>
              <a:lstStyle/>
              <a:p>
                <a:r>
                  <a:rPr lang="en-IN">
                    <a:noFill/>
                  </a:rPr>
                  <a:t> </a:t>
                </a:r>
              </a:p>
            </p:txBody>
          </p:sp>
        </mc:Fallback>
      </mc:AlternateContent>
    </p:spTree>
    <p:extLst>
      <p:ext uri="{BB962C8B-B14F-4D97-AF65-F5344CB8AC3E}">
        <p14:creationId xmlns:p14="http://schemas.microsoft.com/office/powerpoint/2010/main" val="30967259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8: Enhancing Graphs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p:pic>
        <p:nvPicPr>
          <p:cNvPr id="5" name="Picture 4" descr="A bar graph displays the government revenue from airports. It states that 13 states account for 76% of airport revenue dollars. At the top of the graph is displayed in bold font: U.S. TOTAL: $24.9 BILLION. The values shown at the top of the graph are revenue in billions and the share of U.S. total. The vertical values shown are each state that provides the revenue. California is shown with a bar extending to $4.1 and is shown as 16.6%&#10;share. New York is shown with a bar extending to $2.8 and is shown as 11.4% share. Florida is shown with a bar extending to $2.3 and is shown as  9.2% share. Texas is shown with a bar extending to $2.2 and is shown as 8.8% share. Illinoise is shown with a bar extending to $1.5 and is shown as  5.9% share. Virginia is shown with a bar that extends to $1.0 and is shown as 4.0% share. Colorado is shown with a bar that extends to $1.0 and is shown as  3.9% share. Massachusetts is shown with a bar that extends to $0.9 and is shown as 3.4% share. Georgia is shown with a bar that extends to $0.9 and is shown as 3.4% share. Washington is shown with a bar that extends to $0.7 and is shown as 2.9% share. Pennsylvania is shown with a bar that extends to  $0.6 and is shown as 2.4% share. Nevada is shown with a bar that extends to $0.6 and is shown as 2.3% share. North Carolina is shown with a bar that extends to $0.5 and is shown as 2.2% share. The graph then states the top 13 states have 76.4% share, other states have 23.6% share. At the bottom, the source from the United States Census Bureau is cited.">
            <a:extLst>
              <a:ext uri="{FF2B5EF4-FFF2-40B4-BE49-F238E27FC236}">
                <a16:creationId xmlns:a16="http://schemas.microsoft.com/office/drawing/2014/main" id="{04197D2A-CB75-413D-A4B0-266BC5D5DC8D}"/>
              </a:ext>
            </a:extLst>
          </p:cNvPr>
          <p:cNvPicPr>
            <a:picLocks noChangeAspect="1"/>
          </p:cNvPicPr>
          <p:nvPr/>
        </p:nvPicPr>
        <p:blipFill>
          <a:blip r:embed="rId2"/>
          <a:srcRect b="3692"/>
          <a:stretch>
            <a:fillRect/>
          </a:stretch>
        </p:blipFill>
        <p:spPr>
          <a:xfrm>
            <a:off x="457200" y="1029287"/>
            <a:ext cx="4376968" cy="4685713"/>
          </a:xfrm>
          <a:prstGeom prst="rect">
            <a:avLst/>
          </a:prstGeom>
        </p:spPr>
      </p:pic>
      <p:sp>
        <p:nvSpPr>
          <p:cNvPr id="4" name="TextBox 3">
            <a:extLst>
              <a:ext uri="{FF2B5EF4-FFF2-40B4-BE49-F238E27FC236}">
                <a16:creationId xmlns:a16="http://schemas.microsoft.com/office/drawing/2014/main" id="{38BDEE2B-0889-86FB-729D-4319514D276C}"/>
              </a:ext>
            </a:extLst>
          </p:cNvPr>
          <p:cNvSpPr txBox="1"/>
          <p:nvPr/>
        </p:nvSpPr>
        <p:spPr>
          <a:xfrm>
            <a:off x="1349151" y="5638183"/>
            <a:ext cx="2593066" cy="400110"/>
          </a:xfrm>
          <a:prstGeom prst="rect">
            <a:avLst/>
          </a:prstGeom>
          <a:noFill/>
        </p:spPr>
        <p:txBody>
          <a:bodyPr wrap="square">
            <a:spAutoFit/>
          </a:bodyPr>
          <a:lstStyle/>
          <a:p>
            <a:r>
              <a:rPr kumimoji="0" lang="en-IN" sz="2000" b="0" i="0" u="none" strike="noStrike" kern="1200" cap="none" spc="0" normalizeH="0" baseline="0" noProof="0" dirty="0">
                <a:ln>
                  <a:noFill/>
                </a:ln>
                <a:solidFill>
                  <a:srgbClr val="366092"/>
                </a:solidFill>
                <a:effectLst/>
                <a:uLnTx/>
                <a:uFillTx/>
                <a:latin typeface="Calibri"/>
                <a:ea typeface="+mn-ea"/>
                <a:cs typeface="+mn-cs"/>
              </a:rPr>
              <a:t>Figure </a:t>
            </a:r>
            <a:r>
              <a:rPr lang="en-IN" sz="2000" dirty="0">
                <a:solidFill>
                  <a:srgbClr val="366092"/>
                </a:solidFill>
                <a:latin typeface="Calibri"/>
              </a:rPr>
              <a:t>12: Census Data</a:t>
            </a:r>
            <a:endParaRPr lang="en-IN" sz="2000" dirty="0"/>
          </a:p>
        </p:txBody>
      </p:sp>
      <p:sp>
        <p:nvSpPr>
          <p:cNvPr id="3" name="TextBox 2">
            <a:extLst>
              <a:ext uri="{FF2B5EF4-FFF2-40B4-BE49-F238E27FC236}">
                <a16:creationId xmlns:a16="http://schemas.microsoft.com/office/drawing/2014/main" id="{684CA5D8-B021-4C3C-808F-744B0EEA2CDC}"/>
              </a:ext>
            </a:extLst>
          </p:cNvPr>
          <p:cNvSpPr txBox="1"/>
          <p:nvPr/>
        </p:nvSpPr>
        <p:spPr>
          <a:xfrm>
            <a:off x="4969784" y="990600"/>
            <a:ext cx="3717016" cy="4739759"/>
          </a:xfrm>
          <a:prstGeom prst="rect">
            <a:avLst/>
          </a:prstGeom>
          <a:noFill/>
        </p:spPr>
        <p:txBody>
          <a:bodyPr wrap="square" rtlCol="0">
            <a:spAutoFit/>
          </a:bodyPr>
          <a:lstStyle/>
          <a:p>
            <a:pPr algn="just"/>
            <a:r>
              <a:rPr lang="en-US" sz="2000" dirty="0"/>
              <a:t>Consider the following two graphs carefully.</a:t>
            </a:r>
          </a:p>
          <a:p>
            <a:pPr marL="514350" indent="-514350" algn="just">
              <a:buFont typeface="+mj-lt"/>
              <a:buAutoNum type="alphaLcPeriod"/>
              <a:defRPr sz="2800"/>
            </a:pPr>
            <a:r>
              <a:rPr lang="en-US" sz="2000" dirty="0"/>
              <a:t>​Describe how the following graph could be improved for the reader</a:t>
            </a:r>
            <a:r>
              <a:rPr lang="en-US" sz="2000" baseline="30000" dirty="0"/>
              <a:t>9</a:t>
            </a:r>
            <a:r>
              <a:rPr lang="en-US" sz="2000" dirty="0"/>
              <a:t>.</a:t>
            </a:r>
          </a:p>
          <a:p>
            <a:pPr marL="514350" indent="-514350" algn="just">
              <a:buFont typeface="+mj-lt"/>
              <a:buAutoNum type="alphaLcPeriod"/>
              <a:defRPr sz="2800"/>
            </a:pPr>
            <a:r>
              <a:rPr lang="en-US" sz="2000" dirty="0"/>
              <a:t>​These graphs appeared in the online text of a report by the Pew Research Center that contained the relevant information about how and when the data was collected.</a:t>
            </a:r>
            <a:r>
              <a:rPr lang="en-US" sz="2000" baseline="30000" dirty="0"/>
              <a:t>10</a:t>
            </a:r>
            <a:r>
              <a:rPr lang="en-US" sz="2000" dirty="0"/>
              <a:t> Describe how the graphs could be improved for the reader.</a:t>
            </a:r>
          </a:p>
          <a:p>
            <a:pPr marL="514350" indent="-514350" algn="just">
              <a:buFont typeface="+mj-lt"/>
              <a:buAutoNum type="alphaLcPeriod"/>
              <a:defRPr sz="2800"/>
            </a:pPr>
            <a:endParaRPr lang="en-US" sz="2000" dirty="0"/>
          </a:p>
        </p:txBody>
      </p:sp>
    </p:spTree>
    <p:extLst>
      <p:ext uri="{BB962C8B-B14F-4D97-AF65-F5344CB8AC3E}">
        <p14:creationId xmlns:p14="http://schemas.microsoft.com/office/powerpoint/2010/main" val="12619024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8: Enhancing Graphs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pic>
        <p:nvPicPr>
          <p:cNvPr id="5" name="Picture 4" descr="Three graphs are displayed showing women leaders in national government for the United States. The first graph shows a line graph titled &quot;U.S. Senate&quot; and shows horizontal values representing years that begin at 1965 through 2017. The line of the graph begins at 2.0% and slowly climbs to a peak in 2017. A text box marks the peak of the line with text &quot; 21.0% Women&quot;. The second graph shows a line graph titled &quot;U.S. House&quot; and shows the same horizontal values of the first graph, ranging from 1965 through 2017. The line of the graph begins at 2.3% and slowly climbs to a peak in 2017. A text box marks the peak of the line with text &quot; 19.1%  Women&quot;. The third graph shows a bar graph with horizontal values listed as &quot;Johnson&quot; through &quot;Trump, to date 2017&quot;. The first bar is shown at 0% and each bar varies throughout the graph. A text box marks the height of the final bar with text &quot; 21.1%  Women&quot;. The information for these graphs is cited as the PEW Research Center.">
            <a:extLst>
              <a:ext uri="{FF2B5EF4-FFF2-40B4-BE49-F238E27FC236}">
                <a16:creationId xmlns:a16="http://schemas.microsoft.com/office/drawing/2014/main" id="{B6357FA2-1781-4FC5-A450-81A1492F92AC}"/>
              </a:ext>
            </a:extLst>
          </p:cNvPr>
          <p:cNvPicPr>
            <a:picLocks noChangeAspect="1"/>
          </p:cNvPicPr>
          <p:nvPr/>
        </p:nvPicPr>
        <p:blipFill>
          <a:blip r:embed="rId2"/>
          <a:srcRect b="14796"/>
          <a:stretch>
            <a:fillRect/>
          </a:stretch>
        </p:blipFill>
        <p:spPr>
          <a:xfrm>
            <a:off x="1354412" y="1029287"/>
            <a:ext cx="6435176" cy="2337308"/>
          </a:xfrm>
          <a:prstGeom prst="rect">
            <a:avLst/>
          </a:prstGeom>
        </p:spPr>
      </p:pic>
      <p:sp>
        <p:nvSpPr>
          <p:cNvPr id="4" name="TextBox 3">
            <a:extLst>
              <a:ext uri="{FF2B5EF4-FFF2-40B4-BE49-F238E27FC236}">
                <a16:creationId xmlns:a16="http://schemas.microsoft.com/office/drawing/2014/main" id="{702FB6DE-4B07-6E2F-E0F2-7376934F795B}"/>
              </a:ext>
            </a:extLst>
          </p:cNvPr>
          <p:cNvSpPr txBox="1"/>
          <p:nvPr/>
        </p:nvSpPr>
        <p:spPr>
          <a:xfrm>
            <a:off x="2576978" y="3317907"/>
            <a:ext cx="3671422" cy="369332"/>
          </a:xfrm>
          <a:prstGeom prst="rect">
            <a:avLst/>
          </a:prstGeom>
          <a:noFill/>
        </p:spPr>
        <p:txBody>
          <a:bodyPr wrap="square">
            <a:spAutoFit/>
          </a:bodyPr>
          <a:lstStyle/>
          <a:p>
            <a:r>
              <a:rPr kumimoji="0" lang="en-IN" b="0" i="0" u="none" strike="noStrike" kern="1200" cap="none" spc="0" normalizeH="0" baseline="0" noProof="0" dirty="0">
                <a:ln>
                  <a:noFill/>
                </a:ln>
                <a:solidFill>
                  <a:srgbClr val="366092"/>
                </a:solidFill>
                <a:effectLst/>
                <a:uLnTx/>
                <a:uFillTx/>
                <a:latin typeface="Calibri"/>
                <a:ea typeface="+mn-ea"/>
                <a:cs typeface="+mn-cs"/>
              </a:rPr>
              <a:t>Figure </a:t>
            </a:r>
            <a:r>
              <a:rPr lang="en-IN" dirty="0">
                <a:solidFill>
                  <a:srgbClr val="366092"/>
                </a:solidFill>
                <a:latin typeface="Calibri"/>
              </a:rPr>
              <a:t>13: Pew Research Center Data</a:t>
            </a:r>
            <a:endParaRPr lang="en-IN"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10D98BC-05CB-27CD-5B57-BC1DBCD5580B}"/>
                  </a:ext>
                </a:extLst>
              </p:cNvPr>
              <p:cNvSpPr txBox="1"/>
              <p:nvPr/>
            </p:nvSpPr>
            <p:spPr>
              <a:xfrm>
                <a:off x="457200" y="3581400"/>
                <a:ext cx="8229600" cy="2489912"/>
              </a:xfrm>
              <a:prstGeom prst="rect">
                <a:avLst/>
              </a:prstGeom>
              <a:noFill/>
            </p:spPr>
            <p:txBody>
              <a:bodyPr wrap="square">
                <a:sp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900" b="1" i="0" u="none" strike="noStrike" kern="1200" cap="none" spc="0" normalizeH="0" baseline="0" noProof="0" dirty="0">
                    <a:ln>
                      <a:noFill/>
                    </a:ln>
                    <a:solidFill>
                      <a:srgbClr val="366092"/>
                    </a:solidFill>
                    <a:effectLst/>
                    <a:uLnTx/>
                    <a:uFillTx/>
                    <a:latin typeface="Calibri"/>
                    <a:ea typeface="+mn-ea"/>
                    <a:cs typeface="+mn-cs"/>
                  </a:rPr>
                  <a:t>Solution</a:t>
                </a:r>
              </a:p>
              <a:p>
                <a:pPr marL="538163" marR="0" lvl="0" indent="-538163" algn="just"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1900" b="0" i="0" u="none" strike="noStrike" kern="1200" cap="none" spc="0" normalizeH="0" baseline="0" noProof="0" dirty="0">
                    <a:ln>
                      <a:noFill/>
                    </a:ln>
                    <a:solidFill>
                      <a:srgbClr val="366092"/>
                    </a:solidFill>
                    <a:effectLst/>
                    <a:uLnTx/>
                    <a:uFillTx/>
                    <a:latin typeface="Calibri"/>
                    <a:ea typeface="+mn-ea"/>
                    <a:cs typeface="+mn-cs"/>
                  </a:rPr>
                  <a:t>a.	​Although the graph was on the United States Census website with relative source information noted, the graphic could be improved. The bold subtitle stating that the government receives a total of </a:t>
                </a:r>
                <a14:m>
                  <m:oMath xmlns:m="http://schemas.openxmlformats.org/officeDocument/2006/math">
                    <m:r>
                      <a:rPr kumimoji="0" lang="en-US" sz="19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19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24</m:t>
                    </m:r>
                    <m:r>
                      <a:rPr kumimoji="0" lang="en-US" sz="19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19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9</m:t>
                    </m:r>
                  </m:oMath>
                </a14:m>
                <a:r>
                  <a:rPr kumimoji="0" lang="en-US" sz="1900" b="0" i="0" u="none" strike="noStrike" kern="1200" cap="none" spc="0" normalizeH="0" baseline="0" noProof="0" dirty="0">
                    <a:ln>
                      <a:noFill/>
                    </a:ln>
                    <a:solidFill>
                      <a:srgbClr val="366092"/>
                    </a:solidFill>
                    <a:effectLst/>
                    <a:uLnTx/>
                    <a:uFillTx/>
                    <a:latin typeface="Calibri"/>
                    <a:ea typeface="+mn-ea"/>
                    <a:cs typeface="+mn-cs"/>
                  </a:rPr>
                  <a:t> billion dollars in revenue can be misleading for the data bars that are shown. The bars don't actually represent the entirety of that money. They only show the top </a:t>
                </a:r>
                <a:r>
                  <a:rPr kumimoji="0" lang="en-US" sz="1900" b="0" i="0" u="none" strike="noStrike" kern="1200" cap="none" spc="0" normalizeH="0" baseline="0" noProof="0" dirty="0">
                    <a:ln>
                      <a:noFill/>
                    </a:ln>
                    <a:solidFill>
                      <a:srgbClr val="366092"/>
                    </a:solidFill>
                    <a:effectLst/>
                    <a:uLnTx/>
                    <a:uFillTx/>
                    <a:latin typeface="Cambria Math"/>
                    <a:ea typeface="+mn-ea"/>
                    <a:cs typeface="+mn-cs"/>
                  </a:rPr>
                  <a:t>13</a:t>
                </a:r>
                <a:r>
                  <a:rPr kumimoji="0" lang="en-US" sz="1900" b="0" i="0" u="none" strike="noStrike" kern="1200" cap="none" spc="0" normalizeH="0" baseline="0" noProof="0" dirty="0">
                    <a:ln>
                      <a:noFill/>
                    </a:ln>
                    <a:solidFill>
                      <a:srgbClr val="366092"/>
                    </a:solidFill>
                    <a:effectLst/>
                    <a:uLnTx/>
                    <a:uFillTx/>
                    <a:latin typeface="Calibri"/>
                    <a:ea typeface="+mn-ea"/>
                    <a:cs typeface="+mn-cs"/>
                  </a:rPr>
                  <a:t> states, which represent a total of </a:t>
                </a:r>
                <a14:m>
                  <m:oMath xmlns:m="http://schemas.openxmlformats.org/officeDocument/2006/math">
                    <m:r>
                      <a:rPr kumimoji="0" lang="en-US" sz="19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76</m:t>
                    </m:r>
                    <m:r>
                      <a:rPr kumimoji="0" lang="en-US" sz="19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19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m:t>
                    </m:r>
                    <m:r>
                      <a:rPr kumimoji="0" lang="en-US" sz="19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oMath>
                </a14:m>
                <a:r>
                  <a:rPr kumimoji="0" lang="en-US" sz="1900" b="0" i="0" u="none" strike="noStrike" kern="1200" cap="none" spc="0" normalizeH="0" baseline="0" noProof="0" dirty="0">
                    <a:ln>
                      <a:noFill/>
                    </a:ln>
                    <a:solidFill>
                      <a:srgbClr val="366092"/>
                    </a:solidFill>
                    <a:effectLst/>
                    <a:uLnTx/>
                    <a:uFillTx/>
                    <a:latin typeface="Calibri"/>
                    <a:ea typeface="+mn-ea"/>
                    <a:cs typeface="+mn-cs"/>
                  </a:rPr>
                  <a:t> of the revenue. A horizontal axis with markings might also help readers.</a:t>
                </a:r>
                <a:endParaRPr lang="en-IN" dirty="0"/>
              </a:p>
            </p:txBody>
          </p:sp>
        </mc:Choice>
        <mc:Fallback xmlns="">
          <p:sp>
            <p:nvSpPr>
              <p:cNvPr id="7" name="TextBox 6">
                <a:extLst>
                  <a:ext uri="{FF2B5EF4-FFF2-40B4-BE49-F238E27FC236}">
                    <a16:creationId xmlns:a16="http://schemas.microsoft.com/office/drawing/2014/main" id="{C10D98BC-05CB-27CD-5B57-BC1DBCD5580B}"/>
                  </a:ext>
                </a:extLst>
              </p:cNvPr>
              <p:cNvSpPr txBox="1">
                <a:spLocks noRot="1" noChangeAspect="1" noMove="1" noResize="1" noEditPoints="1" noAdjustHandles="1" noChangeArrowheads="1" noChangeShapeType="1" noTextEdit="1"/>
              </p:cNvSpPr>
              <p:nvPr/>
            </p:nvSpPr>
            <p:spPr>
              <a:xfrm>
                <a:off x="457200" y="3581400"/>
                <a:ext cx="8229600" cy="2489912"/>
              </a:xfrm>
              <a:prstGeom prst="rect">
                <a:avLst/>
              </a:prstGeom>
              <a:blipFill>
                <a:blip r:embed="rId3"/>
                <a:stretch>
                  <a:fillRect l="-667" t="-1225" r="-667" b="-3186"/>
                </a:stretch>
              </a:blipFill>
            </p:spPr>
            <p:txBody>
              <a:bodyPr/>
              <a:lstStyle/>
              <a:p>
                <a:r>
                  <a:rPr lang="en-IN">
                    <a:noFill/>
                  </a:rPr>
                  <a:t> </a:t>
                </a:r>
              </a:p>
            </p:txBody>
          </p:sp>
        </mc:Fallback>
      </mc:AlternateContent>
    </p:spTree>
    <p:extLst>
      <p:ext uri="{BB962C8B-B14F-4D97-AF65-F5344CB8AC3E}">
        <p14:creationId xmlns:p14="http://schemas.microsoft.com/office/powerpoint/2010/main" val="2692418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 Enhancing Graphs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38163" indent="-538163" algn="just">
                  <a:defRPr sz="2800"/>
                </a:pPr>
                <a:r>
                  <a:rPr lang="en-US" sz="1800" dirty="0"/>
                  <a:t>b.	​We are told that the graphs are included in the text, along with the data they represent. However, since the graphs are displayed side-by-side, having consistency with the horizontal labels as well as the type of graph would be an improvement. Notice that dates are given in the first two graphs while presidents' names are given in the third graph. It's also worth noting that </a:t>
                </a:r>
                <a14:m>
                  <m:oMath xmlns:m="http://schemas.openxmlformats.org/officeDocument/2006/math">
                    <m:r>
                      <a:rPr lang="en-US" sz="1800">
                        <a:latin typeface="Cambria Math" panose="02040503050406030204" pitchFamily="18" charset="0"/>
                      </a:rPr>
                      <m:t>21</m:t>
                    </m:r>
                    <m:r>
                      <a:rPr lang="en-US" sz="1800">
                        <a:latin typeface="Cambria Math" panose="02040503050406030204" pitchFamily="18" charset="0"/>
                      </a:rPr>
                      <m:t>.</m:t>
                    </m:r>
                    <m:r>
                      <a:rPr lang="en-US" sz="1800">
                        <a:latin typeface="Cambria Math" panose="02040503050406030204" pitchFamily="18" charset="0"/>
                      </a:rPr>
                      <m:t>0</m:t>
                    </m:r>
                    <m:r>
                      <a:rPr lang="en-US" sz="1800">
                        <a:latin typeface="Cambria Math" panose="02040503050406030204" pitchFamily="18" charset="0"/>
                      </a:rPr>
                      <m:t>%</m:t>
                    </m:r>
                  </m:oMath>
                </a14:m>
                <a:r>
                  <a:rPr lang="en-US" sz="1800" dirty="0"/>
                  <a:t> in the first graph is visually higher than </a:t>
                </a:r>
                <a14:m>
                  <m:oMath xmlns:m="http://schemas.openxmlformats.org/officeDocument/2006/math">
                    <m:r>
                      <a:rPr lang="en-US" sz="1800">
                        <a:latin typeface="Cambria Math" panose="02040503050406030204" pitchFamily="18" charset="0"/>
                      </a:rPr>
                      <m:t>21</m:t>
                    </m:r>
                    <m:r>
                      <a:rPr lang="en-US" sz="1800">
                        <a:latin typeface="Cambria Math" panose="02040503050406030204" pitchFamily="18" charset="0"/>
                      </a:rPr>
                      <m:t>.</m:t>
                    </m:r>
                    <m:r>
                      <a:rPr lang="en-US" sz="1800">
                        <a:latin typeface="Cambria Math" panose="02040503050406030204" pitchFamily="18" charset="0"/>
                      </a:rPr>
                      <m:t>1</m:t>
                    </m:r>
                    <m:r>
                      <a:rPr lang="en-US" sz="1800">
                        <a:latin typeface="Cambria Math" panose="02040503050406030204" pitchFamily="18" charset="0"/>
                      </a:rPr>
                      <m:t>%</m:t>
                    </m:r>
                  </m:oMath>
                </a14:m>
                <a:r>
                  <a:rPr lang="en-US" sz="1800" dirty="0"/>
                  <a:t> in the last graph.</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593" t="-736" r="-593"/>
                </a:stretch>
              </a:blipFill>
            </p:spPr>
            <p:txBody>
              <a:bodyPr/>
              <a:lstStyle/>
              <a:p>
                <a:r>
                  <a:rPr lang="en-IN">
                    <a:noFill/>
                  </a:rPr>
                  <a:t> </a:t>
                </a:r>
              </a:p>
            </p:txBody>
          </p:sp>
        </mc:Fallback>
      </mc:AlternateContent>
      <p:sp>
        <p:nvSpPr>
          <p:cNvPr id="5" name="TextBox 4">
            <a:extLst>
              <a:ext uri="{FF2B5EF4-FFF2-40B4-BE49-F238E27FC236}">
                <a16:creationId xmlns:a16="http://schemas.microsoft.com/office/drawing/2014/main" id="{24ADF2DF-312C-4581-AC90-FE11B18FA73A}"/>
              </a:ext>
            </a:extLst>
          </p:cNvPr>
          <p:cNvSpPr txBox="1"/>
          <p:nvPr/>
        </p:nvSpPr>
        <p:spPr>
          <a:xfrm>
            <a:off x="457200" y="4648200"/>
            <a:ext cx="8229600" cy="1015663"/>
          </a:xfrm>
          <a:prstGeom prst="rect">
            <a:avLst/>
          </a:prstGeom>
          <a:noFill/>
        </p:spPr>
        <p:txBody>
          <a:bodyPr wrap="square">
            <a:spAutoFit/>
          </a:bodyPr>
          <a:lstStyle/>
          <a:p>
            <a:pPr>
              <a:spcBef>
                <a:spcPts val="2400"/>
              </a:spcBef>
            </a:pPr>
            <a:r>
              <a:rPr lang="en-US" sz="1200" b="0" i="0" u="none" strike="noStrike" baseline="0" dirty="0">
                <a:solidFill>
                  <a:srgbClr val="000000"/>
                </a:solidFill>
                <a:latin typeface="Calibri" panose="020F0502020204030204" pitchFamily="34" charset="0"/>
              </a:rPr>
              <a:t>9   “Government Revenue from Airports,” United States Census Bureau, last modified October 27, 2020,     </a:t>
            </a:r>
            <a:r>
              <a:rPr lang="en-US" sz="1200" b="0" i="0" u="none" strike="noStrike" baseline="0" dirty="0">
                <a:solidFill>
                  <a:srgbClr val="173DFF"/>
                </a:solidFill>
                <a:latin typeface="Calibri" panose="020F0502020204030204" pitchFamily="34" charset="0"/>
              </a:rPr>
              <a:t>https://www.census.gov/library/visualizations/2020/comm/revenue-airports.html     </a:t>
            </a:r>
            <a:endParaRPr lang="en-US" sz="1200" dirty="0">
              <a:solidFill>
                <a:srgbClr val="000000"/>
              </a:solidFill>
              <a:latin typeface="Calibri" panose="020F0502020204030204" pitchFamily="34" charset="0"/>
            </a:endParaRPr>
          </a:p>
          <a:p>
            <a:pPr algn="l"/>
            <a:r>
              <a:rPr lang="en-US" sz="1200" dirty="0">
                <a:solidFill>
                  <a:srgbClr val="000000"/>
                </a:solidFill>
                <a:latin typeface="Calibri" panose="020F0502020204030204" pitchFamily="34" charset="0"/>
              </a:rPr>
              <a:t>10</a:t>
            </a:r>
            <a:r>
              <a:rPr lang="en-US" sz="1200" b="0" i="0" u="none" strike="noStrike" baseline="0" dirty="0">
                <a:solidFill>
                  <a:srgbClr val="000000"/>
                </a:solidFill>
                <a:latin typeface="Calibri" panose="020F0502020204030204" pitchFamily="34" charset="0"/>
              </a:rPr>
              <a:t>    Anna Brown, “Despite gains, women remain underrepresented among U.S. political and business leaders,” Pew   Research Center, last modified March 20, 2017, </a:t>
            </a:r>
            <a:r>
              <a:rPr lang="en-US" sz="1200" b="0" i="0" u="none" strike="noStrike" baseline="0" dirty="0">
                <a:solidFill>
                  <a:srgbClr val="173DFF"/>
                </a:solidFill>
                <a:latin typeface="Calibri" panose="020F0502020204030204" pitchFamily="34" charset="0"/>
              </a:rPr>
              <a:t>https://www.pewresearch.org/fact-tank/2017/03/20/</a:t>
            </a:r>
          </a:p>
          <a:p>
            <a:pPr algn="l"/>
            <a:r>
              <a:rPr lang="en-US" sz="1200" b="0" i="0" u="none" strike="noStrike" baseline="0" dirty="0">
                <a:solidFill>
                  <a:srgbClr val="173DFF"/>
                </a:solidFill>
                <a:latin typeface="Calibri" panose="020F0502020204030204" pitchFamily="34" charset="0"/>
              </a:rPr>
              <a:t>      despite-gains-women-remain-underrepresented-among-u-s-political-and-business-leaders/</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Interpreting a Frequency Distribution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pPr marL="538163" indent="-538163">
                  <a:defRPr sz="2800"/>
                </a:pPr>
                <a:r>
                  <a:rPr lang="en-US" dirty="0"/>
                  <a:t>a.	</a:t>
                </a:r>
                <a:r>
                  <a:rPr dirty="0"/>
                  <a:t>​What do the numbers in the parentheses represent?</a:t>
                </a:r>
              </a:p>
              <a:p>
                <a:pPr marL="538163" indent="-538163">
                  <a:defRPr sz="2800"/>
                </a:pPr>
                <a:r>
                  <a:rPr lang="en-US" dirty="0"/>
                  <a:t>b.	</a:t>
                </a:r>
                <a:r>
                  <a:rPr dirty="0"/>
                  <a:t>Which roadside object was involved in the most accidents?</a:t>
                </a:r>
              </a:p>
              <a:p>
                <a:pPr marL="538163" indent="-538163">
                  <a:defRPr sz="2800"/>
                </a:pPr>
                <a:r>
                  <a:rPr lang="en-US" dirty="0"/>
                  <a:t>c.	</a:t>
                </a:r>
                <a:r>
                  <a:rPr dirty="0"/>
                  <a:t>How many total accidents did the survey cover?</a:t>
                </a:r>
                <a:endParaRPr lang="en-US" dirty="0"/>
              </a:p>
              <a:p>
                <a:r>
                  <a:rPr lang="en-US" b="1" dirty="0"/>
                  <a:t>Solution</a:t>
                </a:r>
              </a:p>
              <a:p>
                <a:pPr marL="538163" indent="-538163" algn="just">
                  <a:defRPr sz="2800"/>
                </a:pPr>
                <a:r>
                  <a:rPr lang="en-US" dirty="0"/>
                  <a:t>a.	The numbers in parentheses represent the relative frequency of each class; that is, the number of accidents in a particular category as a percentage of the total number of accidents. For example, the table shows that there were </a:t>
                </a:r>
                <a:r>
                  <a:rPr lang="en-US" dirty="0">
                    <a:latin typeface="Cambria Math"/>
                  </a:rPr>
                  <a:t>57</a:t>
                </a:r>
                <a:r>
                  <a:rPr lang="en-US" dirty="0"/>
                  <a:t> accidents involving a guardrail and that those accidents account for </a:t>
                </a:r>
                <a14:m>
                  <m:oMath xmlns:m="http://schemas.openxmlformats.org/officeDocument/2006/math">
                    <m:r>
                      <a:rPr lang="en-US">
                        <a:latin typeface="Cambria Math" panose="02040503050406030204" pitchFamily="18" charset="0"/>
                      </a:rPr>
                      <m:t>15.36%</m:t>
                    </m:r>
                  </m:oMath>
                </a14:m>
                <a:r>
                  <a:rPr lang="en-US" dirty="0"/>
                  <a:t> of the total accidents along State Route 3.</a:t>
                </a:r>
              </a:p>
              <a:p>
                <a:pPr marL="538163" indent="-538163" algn="just">
                  <a:defRPr sz="2800"/>
                </a:pPr>
                <a:r>
                  <a:rPr lang="en-US" dirty="0"/>
                  <a:t>b.	Because the guardrail category has the highest frequency listed, we know that guardrails were involved in the most accidents.</a:t>
                </a:r>
              </a:p>
              <a:p>
                <a:pPr marL="538163" indent="-538163" algn="just">
                  <a:defRPr sz="2800"/>
                </a:pPr>
                <a:r>
                  <a:rPr lang="en-US" dirty="0"/>
                  <a:t>c.	​By adding up the frequencies of all the different categories, we can see that there were </a:t>
                </a:r>
                <a:r>
                  <a:rPr lang="en-US" dirty="0">
                    <a:latin typeface="Cambria Math"/>
                  </a:rPr>
                  <a:t>371</a:t>
                </a:r>
                <a:r>
                  <a:rPr lang="en-US" dirty="0"/>
                  <a:t> accidents involving roadside objects.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2086" r="-963"/>
                </a:stretch>
              </a:blipFill>
            </p:spPr>
            <p:txBody>
              <a:bodyPr/>
              <a:lstStyle/>
              <a:p>
                <a:r>
                  <a:rPr lang="en-IN">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1</a:t>
            </a:r>
          </a:p>
        </p:txBody>
      </p:sp>
      <p:sp>
        <p:nvSpPr>
          <p:cNvPr id="3" name="Text Placeholder 2"/>
          <p:cNvSpPr>
            <a:spLocks noGrp="1"/>
          </p:cNvSpPr>
          <p:nvPr>
            <p:ph type="body" sz="quarter" idx="10"/>
          </p:nvPr>
        </p:nvSpPr>
        <p:spPr/>
        <p:txBody>
          <a:bodyPr>
            <a:normAutofit/>
          </a:bodyPr>
          <a:lstStyle/>
          <a:p>
            <a:r>
              <a:rPr sz="2800" dirty="0"/>
              <a:t>Which roadside object in Example 1 was involved in the smallest number of crashes?</a:t>
            </a:r>
          </a:p>
          <a:p>
            <a:endParaRPr lang="en-US" sz="2800" dirty="0"/>
          </a:p>
          <a:p>
            <a:r>
              <a:rPr sz="2800" dirty="0"/>
              <a:t>Answer: Mailboxes, fencing, and buildings were all tied for the smallest number of crashes at </a:t>
            </a:r>
            <a:r>
              <a:rPr sz="2800" dirty="0">
                <a:latin typeface="Cambria Math"/>
              </a:rPr>
              <a:t>5</a:t>
            </a:r>
            <a:r>
              <a:rPr sz="2800" dirty="0"/>
              <a:t> each.</a:t>
            </a:r>
          </a:p>
        </p:txBody>
      </p:sp>
    </p:spTree>
    <p:extLst>
      <p:ext uri="{BB962C8B-B14F-4D97-AF65-F5344CB8AC3E}">
        <p14:creationId xmlns:p14="http://schemas.microsoft.com/office/powerpoint/2010/main" val="3710831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Grouped Frequency Distributions</a:t>
            </a:r>
          </a:p>
        </p:txBody>
      </p:sp>
      <p:sp>
        <p:nvSpPr>
          <p:cNvPr id="3" name="Text Placeholder 2"/>
          <p:cNvSpPr>
            <a:spLocks noGrp="1"/>
          </p:cNvSpPr>
          <p:nvPr>
            <p:ph type="body" sz="quarter" idx="10"/>
          </p:nvPr>
        </p:nvSpPr>
        <p:spPr>
          <a:xfrm>
            <a:off x="457200" y="1082078"/>
            <a:ext cx="8229600" cy="4861522"/>
          </a:xfrm>
        </p:spPr>
        <p:txBody>
          <a:bodyPr>
            <a:normAutofit/>
          </a:bodyPr>
          <a:lstStyle/>
          <a:p>
            <a:pPr>
              <a:defRPr b="1"/>
            </a:pPr>
            <a:r>
              <a:rPr sz="2000" dirty="0"/>
              <a:t>Grouped Frequency Distribution</a:t>
            </a:r>
          </a:p>
          <a:p>
            <a:r>
              <a:rPr sz="2000" dirty="0"/>
              <a:t>A frequency distribution in which each category represents a range of values is call a </a:t>
            </a:r>
            <a:r>
              <a:rPr sz="2000" b="1" dirty="0"/>
              <a:t>grouped frequency distribution</a:t>
            </a:r>
            <a:r>
              <a:rPr sz="2000" dirty="0"/>
              <a:t>.</a:t>
            </a:r>
            <a:endParaRPr lang="en-US" sz="2000" dirty="0"/>
          </a:p>
          <a:p>
            <a:endParaRPr sz="800" dirty="0"/>
          </a:p>
          <a:p>
            <a:pPr>
              <a:defRPr b="1"/>
            </a:pPr>
            <a:r>
              <a:rPr sz="2000" dirty="0"/>
              <a:t>Class Width</a:t>
            </a:r>
          </a:p>
          <a:p>
            <a:r>
              <a:rPr sz="2000" dirty="0"/>
              <a:t>The </a:t>
            </a:r>
            <a:r>
              <a:rPr sz="2000" b="1" dirty="0"/>
              <a:t>class width</a:t>
            </a:r>
            <a:r>
              <a:rPr sz="2000" dirty="0"/>
              <a:t> is the difference between the lower limits or upper limits of two consecutive classes of a frequency distribution.</a:t>
            </a:r>
            <a:endParaRPr lang="en-US" sz="2000" dirty="0"/>
          </a:p>
          <a:p>
            <a:endParaRPr sz="800" dirty="0"/>
          </a:p>
          <a:p>
            <a:pPr>
              <a:defRPr b="1"/>
            </a:pPr>
            <a:r>
              <a:rPr sz="2000" dirty="0"/>
              <a:t>Lower Class Limit</a:t>
            </a:r>
          </a:p>
          <a:p>
            <a:r>
              <a:rPr sz="2000" dirty="0"/>
              <a:t>The </a:t>
            </a:r>
            <a:r>
              <a:rPr sz="2000" b="1" dirty="0"/>
              <a:t>lower class limit</a:t>
            </a:r>
            <a:r>
              <a:rPr sz="2000" dirty="0"/>
              <a:t> is the smallest number that can belong to a particular class.</a:t>
            </a:r>
            <a:endParaRPr lang="en-US" sz="2000" dirty="0"/>
          </a:p>
          <a:p>
            <a:endParaRPr sz="800" dirty="0"/>
          </a:p>
          <a:p>
            <a:pPr>
              <a:defRPr b="1"/>
            </a:pPr>
            <a:r>
              <a:rPr sz="2000" dirty="0"/>
              <a:t>Upper Class Limit</a:t>
            </a:r>
          </a:p>
          <a:p>
            <a:r>
              <a:rPr sz="2000" dirty="0"/>
              <a:t>The </a:t>
            </a:r>
            <a:r>
              <a:rPr sz="2000" b="1" dirty="0"/>
              <a:t>upper class limit</a:t>
            </a:r>
            <a:r>
              <a:rPr sz="2000" dirty="0"/>
              <a:t> is the largest number that can belong to a particular class</a:t>
            </a:r>
            <a:r>
              <a:rPr sz="1800" dirty="0"/>
              <a:t>.</a:t>
            </a:r>
          </a:p>
          <a:p>
            <a:endParaRPr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1</a:t>
            </a:r>
            <a:endParaRPr dirty="0"/>
          </a:p>
        </p:txBody>
      </p:sp>
      <p:sp>
        <p:nvSpPr>
          <p:cNvPr id="3" name="Text Placeholder 2"/>
          <p:cNvSpPr>
            <a:spLocks noGrp="1"/>
          </p:cNvSpPr>
          <p:nvPr>
            <p:ph type="body" sz="quarter" idx="10"/>
          </p:nvPr>
        </p:nvSpPr>
        <p:spPr/>
        <p:txBody>
          <a:bodyPr>
            <a:normAutofit/>
          </a:bodyPr>
          <a:lstStyle/>
          <a:p>
            <a:pPr algn="just"/>
            <a:r>
              <a:rPr sz="2400" dirty="0"/>
              <a:t>Although choosing the smallest data value as the first lower class limit is easy, it's not necessary to start there. Classes can begin with any number at or below the smallest data value.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Procedure: </a:t>
            </a:r>
            <a:r>
              <a:rPr dirty="0"/>
              <a:t>Constructing a Frequency Distribution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p:sp>
        <p:nvSpPr>
          <p:cNvPr id="3" name="Text Placeholder 2"/>
          <p:cNvSpPr>
            <a:spLocks noGrp="1"/>
          </p:cNvSpPr>
          <p:nvPr>
            <p:ph type="body" sz="quarter" idx="10"/>
          </p:nvPr>
        </p:nvSpPr>
        <p:spPr>
          <a:xfrm>
            <a:off x="457200" y="1082078"/>
            <a:ext cx="8229600" cy="4861522"/>
          </a:xfrm>
        </p:spPr>
        <p:txBody>
          <a:bodyPr>
            <a:normAutofit lnSpcReduction="10000"/>
          </a:bodyPr>
          <a:lstStyle/>
          <a:p>
            <a:pPr marL="542925" indent="-542925" algn="just">
              <a:defRPr sz="2800"/>
            </a:pPr>
            <a:r>
              <a:rPr lang="en-US" sz="2200" dirty="0"/>
              <a:t>1.</a:t>
            </a:r>
            <a:r>
              <a:rPr lang="en-US" sz="2200" b="1" dirty="0"/>
              <a:t>	</a:t>
            </a:r>
            <a:r>
              <a:rPr sz="2200" b="1" dirty="0"/>
              <a:t>Decide on the number of classes for the distribution</a:t>
            </a:r>
            <a:r>
              <a:rPr sz="2200" dirty="0"/>
              <a:t>. There are typically between </a:t>
            </a:r>
            <a:r>
              <a:rPr sz="2200" dirty="0">
                <a:latin typeface="Cambria Math"/>
              </a:rPr>
              <a:t>5</a:t>
            </a:r>
            <a:r>
              <a:rPr sz="2200" dirty="0"/>
              <a:t> and </a:t>
            </a:r>
            <a:r>
              <a:rPr sz="2200" dirty="0">
                <a:latin typeface="Cambria Math"/>
              </a:rPr>
              <a:t>20</a:t>
            </a:r>
            <a:r>
              <a:rPr sz="2200" dirty="0"/>
              <a:t> classes. Having too many class divisions does not add any value over simply listing every data point and can be overwhelming. Having too few class divisions results in the data being lumped together and lacks detail.</a:t>
            </a:r>
            <a:endParaRPr lang="en-US" sz="2200" dirty="0"/>
          </a:p>
          <a:p>
            <a:pPr marL="514350" indent="-514350" algn="just">
              <a:buFont typeface="+mj-lt"/>
              <a:buAutoNum type="arabicPeriod"/>
              <a:defRPr sz="2800"/>
            </a:pPr>
            <a:endParaRPr lang="en-US" sz="2200" dirty="0"/>
          </a:p>
          <a:p>
            <a:pPr marL="542925" indent="-542925" algn="just">
              <a:defRPr sz="2800"/>
            </a:pPr>
            <a:r>
              <a:rPr lang="en-US" sz="2200" dirty="0"/>
              <a:t>2.	​</a:t>
            </a:r>
            <a:r>
              <a:rPr lang="en-US" sz="2200" b="1" dirty="0"/>
              <a:t>Choose an appropriate class width</a:t>
            </a:r>
            <a:r>
              <a:rPr lang="en-US" sz="2200" dirty="0"/>
              <a:t>. In some cases, the data set lends itself to natural divisions, such as decades or years. In other cases, you need to choose an appropriate class width so that the classes formed present a clear representation of the data and include all members of the data set. One method of finding the class width is to subtract the lowest number in the data set from the highest number and divide the difference by the number of classes.</a:t>
            </a:r>
            <a:endParaRPr dirty="0"/>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c814cb3e8714731e075e6c5082fb93d7">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d80a9e90dbd3f40806ac15508682cdd4"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60025B0-08CC-47BC-A35A-78EED98A98D3}"/>
</file>

<file path=customXml/itemProps2.xml><?xml version="1.0" encoding="utf-8"?>
<ds:datastoreItem xmlns:ds="http://schemas.openxmlformats.org/officeDocument/2006/customXml" ds:itemID="{C2B751F6-BFB5-4A53-84A9-1EB6B291FEBD}"/>
</file>

<file path=customXml/itemProps3.xml><?xml version="1.0" encoding="utf-8"?>
<ds:datastoreItem xmlns:ds="http://schemas.openxmlformats.org/officeDocument/2006/customXml" ds:itemID="{7CE71812-E6C2-4D0E-B4FD-2D22A4D33F91}"/>
</file>

<file path=docProps/app.xml><?xml version="1.0" encoding="utf-8"?>
<Properties xmlns="http://schemas.openxmlformats.org/officeDocument/2006/extended-properties" xmlns:vt="http://schemas.openxmlformats.org/officeDocument/2006/docPropsVTypes">
  <TotalTime>1683</TotalTime>
  <Words>4999</Words>
  <Application>Microsoft Office PowerPoint</Application>
  <PresentationFormat>On-screen Show (4:3)</PresentationFormat>
  <Paragraphs>467</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Courier New</vt:lpstr>
      <vt:lpstr>Calibri</vt:lpstr>
      <vt:lpstr>Arial</vt:lpstr>
      <vt:lpstr>Cambria Math</vt:lpstr>
      <vt:lpstr>Office Theme</vt:lpstr>
      <vt:lpstr>Section 11.2</vt:lpstr>
      <vt:lpstr>Definition: Frequency Distribution, Class, and Relative Frequency</vt:lpstr>
      <vt:lpstr>Example 1: Interpreting a Frequency Distribution—Slide 1</vt:lpstr>
      <vt:lpstr>Example 1: Interpreting a Frequency Distribution—Slide 2</vt:lpstr>
      <vt:lpstr>Example 1: Interpreting a Frequency Distribution—Slide 3</vt:lpstr>
      <vt:lpstr>Skill Check 1</vt:lpstr>
      <vt:lpstr>Definition: Grouped Frequency Distributions</vt:lpstr>
      <vt:lpstr>Helpful Hint 1</vt:lpstr>
      <vt:lpstr>Procedure: Constructing a Frequency Distribution—Slide 1</vt:lpstr>
      <vt:lpstr>Procedure: Constructing a Frequency Distribution—Slide 2</vt:lpstr>
      <vt:lpstr>Example 2: Constructing a Grouped Frequency Distribution—Slide 1</vt:lpstr>
      <vt:lpstr>Example 2: Constructing a Grouped Frequency Distribution—Slide 2</vt:lpstr>
      <vt:lpstr>Example 2: Constructing a Grouped Frequency Distribution—Slide 3</vt:lpstr>
      <vt:lpstr>Example 2: Constructing a Grouped Frequency Distribution—Slide 4</vt:lpstr>
      <vt:lpstr>Example 2: Constructing a Grouped Frequency Distribution—Slide 5</vt:lpstr>
      <vt:lpstr>Skill Check 2</vt:lpstr>
      <vt:lpstr>Example 3: Interpreting a Grouped Frequency Distribution—Slide 1</vt:lpstr>
      <vt:lpstr>Example 3: Interpreting a Grouped Frequency Distribution—Slide 2</vt:lpstr>
      <vt:lpstr>Example 3: Interpreting a Grouped Frequency Distribution—Slide 3</vt:lpstr>
      <vt:lpstr>Example 3: Interpreting a Grouped Frequency Distribution—Slide 4</vt:lpstr>
      <vt:lpstr>Example 3: Interpreting a Grouped Frequency Distribution—Slide 5</vt:lpstr>
      <vt:lpstr>Example 3: Interpreting a Grouped Frequency Distribution—Slide 6</vt:lpstr>
      <vt:lpstr>Example 3: Interpreting a Grouped Frequency Distribution—Slide 7</vt:lpstr>
      <vt:lpstr>Example 11.2.3: Interpreting a Grouped Frequency Distribution—Slide 8</vt:lpstr>
      <vt:lpstr>Definition: Graph and Legend</vt:lpstr>
      <vt:lpstr>Definition: Pie Chart</vt:lpstr>
      <vt:lpstr>Helpful Hint 2</vt:lpstr>
      <vt:lpstr>Example 4: Interpreting a Pie Chart—Slide 1</vt:lpstr>
      <vt:lpstr>Example 4: Interpreting a Pie Chart—Slide 2</vt:lpstr>
      <vt:lpstr>Example 4: Interpreting a Pie Chart—Slide 3</vt:lpstr>
      <vt:lpstr>Definition: Bar Graph</vt:lpstr>
      <vt:lpstr>Helpful Hint 3</vt:lpstr>
      <vt:lpstr>Example 5: Interpreting a Side-by-Side Bar Graph—Slide 1</vt:lpstr>
      <vt:lpstr>Example 5: Interpreting a Side-by-Side Bar Graph—Slide 2</vt:lpstr>
      <vt:lpstr>Example 5: Interpreting a Side-by-Side Bar Graph—Slide 3</vt:lpstr>
      <vt:lpstr>Skill Check 11.2.3</vt:lpstr>
      <vt:lpstr>Definition: Frequency Histogram</vt:lpstr>
      <vt:lpstr>Example 6: Interpreting a Histogram—Slide 1</vt:lpstr>
      <vt:lpstr>Example 6: Interpreting a Histogram—Slide 2</vt:lpstr>
      <vt:lpstr>Example 6: Interpreting a Histogram—Slide 3</vt:lpstr>
      <vt:lpstr>Example 6: Interpreting a Histogram—Slide 4</vt:lpstr>
      <vt:lpstr>Definition: Line Graph</vt:lpstr>
      <vt:lpstr>Example 7: Interpreting a Line Graph—Slide 1</vt:lpstr>
      <vt:lpstr>Example 7: Interpreting a Line Graph—Slide 2</vt:lpstr>
      <vt:lpstr>Example 8: Enhancing Graphs—Slide 1</vt:lpstr>
      <vt:lpstr>Example 8: Enhancing Graphs—Slide 2</vt:lpstr>
      <vt:lpstr>Example 8: Enhancing Graphs—Slide 3</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Viewing Life Mathematically, 2nd Edition</dc:title>
  <dc:creator>Hawkes Learning</dc:creator>
  <cp:lastModifiedBy>anil</cp:lastModifiedBy>
  <cp:revision>239</cp:revision>
  <dcterms:created xsi:type="dcterms:W3CDTF">2013-04-26T14:43:13Z</dcterms:created>
  <dcterms:modified xsi:type="dcterms:W3CDTF">2025-09-15T15:01:36Z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ies>
</file>