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Masters/slideMaster1.xml" ContentType="application/vnd.openxmlformats-officedocument.presentationml.slideMaster+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60"/>
  </p:notesMasterIdLst>
  <p:handoutMasterIdLst>
    <p:handoutMasterId r:id="rId61"/>
  </p:handoutMasterIdLst>
  <p:sldIdLst>
    <p:sldId id="256" r:id="rId2"/>
    <p:sldId id="257" r:id="rId3"/>
    <p:sldId id="258" r:id="rId4"/>
    <p:sldId id="259" r:id="rId5"/>
    <p:sldId id="261" r:id="rId6"/>
    <p:sldId id="328" r:id="rId7"/>
    <p:sldId id="262" r:id="rId8"/>
    <p:sldId id="263" r:id="rId9"/>
    <p:sldId id="264" r:id="rId10"/>
    <p:sldId id="265" r:id="rId11"/>
    <p:sldId id="266" r:id="rId12"/>
    <p:sldId id="344" r:id="rId13"/>
    <p:sldId id="268" r:id="rId14"/>
    <p:sldId id="329" r:id="rId15"/>
    <p:sldId id="331" r:id="rId16"/>
    <p:sldId id="269" r:id="rId17"/>
    <p:sldId id="270" r:id="rId18"/>
    <p:sldId id="271" r:id="rId19"/>
    <p:sldId id="272" r:id="rId20"/>
    <p:sldId id="274" r:id="rId21"/>
    <p:sldId id="277" r:id="rId22"/>
    <p:sldId id="275" r:id="rId23"/>
    <p:sldId id="283" r:id="rId24"/>
    <p:sldId id="284" r:id="rId25"/>
    <p:sldId id="332" r:id="rId26"/>
    <p:sldId id="287" r:id="rId27"/>
    <p:sldId id="288" r:id="rId28"/>
    <p:sldId id="290" r:id="rId29"/>
    <p:sldId id="291" r:id="rId30"/>
    <p:sldId id="292" r:id="rId31"/>
    <p:sldId id="293" r:id="rId32"/>
    <p:sldId id="295" r:id="rId33"/>
    <p:sldId id="334" r:id="rId34"/>
    <p:sldId id="333" r:id="rId35"/>
    <p:sldId id="297" r:id="rId36"/>
    <p:sldId id="298" r:id="rId37"/>
    <p:sldId id="335" r:id="rId38"/>
    <p:sldId id="299" r:id="rId39"/>
    <p:sldId id="301" r:id="rId40"/>
    <p:sldId id="302" r:id="rId41"/>
    <p:sldId id="342" r:id="rId42"/>
    <p:sldId id="304" r:id="rId43"/>
    <p:sldId id="305" r:id="rId44"/>
    <p:sldId id="308" r:id="rId45"/>
    <p:sldId id="310" r:id="rId46"/>
    <p:sldId id="343" r:id="rId47"/>
    <p:sldId id="313" r:id="rId48"/>
    <p:sldId id="314" r:id="rId49"/>
    <p:sldId id="315" r:id="rId50"/>
    <p:sldId id="319" r:id="rId51"/>
    <p:sldId id="338" r:id="rId52"/>
    <p:sldId id="320" r:id="rId53"/>
    <p:sldId id="345" r:id="rId54"/>
    <p:sldId id="321" r:id="rId55"/>
    <p:sldId id="340" r:id="rId56"/>
    <p:sldId id="323" r:id="rId57"/>
    <p:sldId id="341" r:id="rId58"/>
    <p:sldId id="326" r:id="rId59"/>
  </p:sldIdLst>
  <p:sldSz cx="9144000" cy="6858000" type="screen4x3"/>
  <p:notesSz cx="6858000" cy="9144000"/>
  <p:embeddedFontLst>
    <p:embeddedFont>
      <p:font typeface="Cambria Math" panose="02040503050406030204" pitchFamily="18" charset="0"/>
      <p:regular r:id="rId62"/>
    </p:embeddedFont>
    <p:embeddedFont>
      <p:font typeface="Ti86pc" panose="020B0609020003040203" pitchFamily="49" charset="0"/>
      <p:regular r:id="rId6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ick  Belloit" initials="" lastIdx="1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CE6F2"/>
    <a:srgbClr val="000000"/>
    <a:srgbClr val="2D7D9F"/>
    <a:srgbClr val="0000FF"/>
    <a:srgbClr val="000099"/>
    <a:srgbClr val="1F497D"/>
    <a:srgbClr val="366092"/>
    <a:srgbClr val="1F49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853" autoAdjust="0"/>
    <p:restoredTop sz="94673" autoAdjust="0"/>
  </p:normalViewPr>
  <p:slideViewPr>
    <p:cSldViewPr>
      <p:cViewPr varScale="1">
        <p:scale>
          <a:sx n="101" d="100"/>
          <a:sy n="101" d="100"/>
        </p:scale>
        <p:origin x="1236" y="108"/>
      </p:cViewPr>
      <p:guideLst>
        <p:guide orient="horz" pos="2160"/>
        <p:guide pos="2880"/>
      </p:guideLst>
    </p:cSldViewPr>
  </p:slideViewPr>
  <p:notesTextViewPr>
    <p:cViewPr>
      <p:scale>
        <a:sx n="3" d="2"/>
        <a:sy n="3" d="2"/>
      </p:scale>
      <p:origin x="0" y="0"/>
    </p:cViewPr>
  </p:notesTextViewPr>
  <p:sorterViewPr>
    <p:cViewPr>
      <p:scale>
        <a:sx n="66" d="100"/>
        <a:sy n="66" d="100"/>
      </p:scale>
      <p:origin x="0" y="0"/>
    </p:cViewPr>
  </p:sorterViewPr>
  <p:notesViewPr>
    <p:cSldViewPr>
      <p:cViewPr varScale="1">
        <p:scale>
          <a:sx n="58" d="100"/>
          <a:sy n="58" d="100"/>
        </p:scale>
        <p:origin x="3024"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font" Target="fonts/font2.fntdata"/><Relationship Id="rId68"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handoutMaster" Target="handoutMasters/handout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commentAuthors" Target="commentAuthors.xml"/><Relationship Id="rId69" Type="http://schemas.openxmlformats.org/officeDocument/2006/relationships/customXml" Target="../customXml/item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font" Target="fonts/font1.fntdata"/><Relationship Id="rId70"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E235DB0-18E5-42EE-8A41-3EE53E7DF1D8}" type="datetimeFigureOut">
              <a:rPr lang="en-US" smtClean="0"/>
              <a:pPr/>
              <a:t>9/24/2025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74792EB-0FA9-4C62-9AEF-94474B71BCAD}" type="slidenum">
              <a:rPr lang="en-US" smtClean="0"/>
              <a:pPr/>
              <a:t>‹#›</a:t>
            </a:fld>
            <a:endParaRPr lang="en-US"/>
          </a:p>
        </p:txBody>
      </p:sp>
    </p:spTree>
    <p:extLst>
      <p:ext uri="{BB962C8B-B14F-4D97-AF65-F5344CB8AC3E}">
        <p14:creationId xmlns:p14="http://schemas.microsoft.com/office/powerpoint/2010/main" val="41630158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69A0D3-B478-40F2-A888-1E8089CEC0F3}" type="datetimeFigureOut">
              <a:rPr lang="en-US" smtClean="0"/>
              <a:pPr/>
              <a:t>9/24/2025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E6DA207-A26B-4388-9112-E8BB699F6246}" type="slidenum">
              <a:rPr lang="en-US" smtClean="0"/>
              <a:pPr/>
              <a:t>‹#›</a:t>
            </a:fld>
            <a:endParaRPr lang="en-US"/>
          </a:p>
        </p:txBody>
      </p:sp>
    </p:spTree>
    <p:extLst>
      <p:ext uri="{BB962C8B-B14F-4D97-AF65-F5344CB8AC3E}">
        <p14:creationId xmlns:p14="http://schemas.microsoft.com/office/powerpoint/2010/main" val="6156667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71A0D54E-FB3F-4E00-91DF-E7D7900CC666}"/>
              </a:ext>
            </a:extLst>
          </p:cNvPr>
          <p:cNvSpPr>
            <a:spLocks noGrp="1"/>
          </p:cNvSpPr>
          <p:nvPr>
            <p:ph type="body" sz="quarter" idx="10" hasCustomPrompt="1"/>
          </p:nvPr>
        </p:nvSpPr>
        <p:spPr>
          <a:xfrm>
            <a:off x="1371600" y="3502152"/>
            <a:ext cx="6400800" cy="1755648"/>
          </a:xfrm>
          <a:prstGeom prst="rect">
            <a:avLst/>
          </a:prstGeom>
        </p:spPr>
        <p:txBody>
          <a:bodyPr anchor="t" anchorCtr="1"/>
          <a:lstStyle>
            <a:lvl1pPr marL="0" indent="0">
              <a:buFontTx/>
              <a:buNone/>
              <a:defRPr b="1" i="1"/>
            </a:lvl1pPr>
          </a:lstStyle>
          <a:p>
            <a:pPr lvl="0"/>
            <a:r>
              <a:rPr lang="en-US" dirty="0"/>
              <a:t>Click to add subtitle</a:t>
            </a:r>
          </a:p>
        </p:txBody>
      </p:sp>
      <p:sp>
        <p:nvSpPr>
          <p:cNvPr id="3" name="Title 2">
            <a:extLst>
              <a:ext uri="{FF2B5EF4-FFF2-40B4-BE49-F238E27FC236}">
                <a16:creationId xmlns:a16="http://schemas.microsoft.com/office/drawing/2014/main" id="{F01147E5-B1BD-4168-9DA2-D332C27DB199}"/>
              </a:ext>
            </a:extLst>
          </p:cNvPr>
          <p:cNvSpPr>
            <a:spLocks noGrp="1"/>
          </p:cNvSpPr>
          <p:nvPr>
            <p:ph type="title"/>
          </p:nvPr>
        </p:nvSpPr>
        <p:spPr>
          <a:xfrm>
            <a:off x="640080" y="2130552"/>
            <a:ext cx="7772400" cy="1472184"/>
          </a:xfrm>
          <a:prstGeom prst="rect">
            <a:avLst/>
          </a:prstGeom>
        </p:spPr>
        <p:txBody>
          <a:bodyPr anchor="ctr" anchorCtr="0"/>
          <a:lstStyle>
            <a:lvl1pPr>
              <a:defRPr b="1">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3651075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rrors">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1" name="Text Placeholder 2">
            <a:extLst>
              <a:ext uri="{FF2B5EF4-FFF2-40B4-BE49-F238E27FC236}">
                <a16:creationId xmlns:a16="http://schemas.microsoft.com/office/drawing/2014/main" id="{C7651718-6C8C-47B1-82C8-30B07A449145}"/>
              </a:ext>
            </a:extLst>
          </p:cNvPr>
          <p:cNvSpPr>
            <a:spLocks noGrp="1"/>
          </p:cNvSpPr>
          <p:nvPr>
            <p:ph type="body" sz="quarter" idx="10"/>
          </p:nvPr>
        </p:nvSpPr>
        <p:spPr>
          <a:xfrm>
            <a:off x="457200" y="1082078"/>
            <a:ext cx="8229600" cy="4914276"/>
          </a:xfrm>
          <a:prstGeom prst="rect">
            <a:avLst/>
          </a:prstGeom>
          <a:ln w="28575">
            <a:solidFill>
              <a:srgbClr val="FF0000"/>
            </a:solidFill>
          </a:ln>
        </p:spPr>
        <p:txBody>
          <a:bodyPr/>
          <a:lstStyle>
            <a:lvl1pPr marL="0" indent="0">
              <a:buNone/>
              <a:defRPr sz="2800">
                <a:solidFill>
                  <a:srgbClr val="000000"/>
                </a:solidFill>
              </a:defRPr>
            </a:lvl1pPr>
          </a:lstStyle>
          <a:p>
            <a:pPr lvl="0"/>
            <a:endParaRPr lang="en-US" dirty="0"/>
          </a:p>
        </p:txBody>
      </p:sp>
    </p:spTree>
    <p:extLst>
      <p:ext uri="{BB962C8B-B14F-4D97-AF65-F5344CB8AC3E}">
        <p14:creationId xmlns:p14="http://schemas.microsoft.com/office/powerpoint/2010/main" val="23534850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rrors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FCDC75ED-AB7E-4E7F-BC5E-A252D6044ADB}"/>
              </a:ext>
            </a:extLst>
          </p:cNvPr>
          <p:cNvSpPr/>
          <p:nvPr userDrawn="1"/>
        </p:nvSpPr>
        <p:spPr>
          <a:xfrm>
            <a:off x="457200" y="1092966"/>
            <a:ext cx="8229599" cy="4850594"/>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15A2C83-F758-497D-9ED7-F511E4334CAF}"/>
              </a:ext>
            </a:extLst>
          </p:cNvPr>
          <p:cNvSpPr>
            <a:spLocks noGrp="1"/>
          </p:cNvSpPr>
          <p:nvPr>
            <p:ph sz="quarter" idx="10" hasCustomPrompt="1"/>
          </p:nvPr>
        </p:nvSpPr>
        <p:spPr>
          <a:xfrm>
            <a:off x="457200" y="1092200"/>
            <a:ext cx="8229600" cy="4840288"/>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11792827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rrors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1" name="Table Placeholder 2">
            <a:extLst>
              <a:ext uri="{FF2B5EF4-FFF2-40B4-BE49-F238E27FC236}">
                <a16:creationId xmlns:a16="http://schemas.microsoft.com/office/drawing/2014/main" id="{46C5300E-46C0-4573-BB9D-2DC5A4375238}"/>
              </a:ext>
            </a:extLst>
          </p:cNvPr>
          <p:cNvSpPr>
            <a:spLocks noGrp="1"/>
          </p:cNvSpPr>
          <p:nvPr>
            <p:ph type="tbl" sz="quarter" idx="10"/>
          </p:nvPr>
        </p:nvSpPr>
        <p:spPr>
          <a:xfrm>
            <a:off x="457200" y="1105523"/>
            <a:ext cx="8229600" cy="4838040"/>
          </a:xfrm>
          <a:prstGeom prst="rect">
            <a:avLst/>
          </a:prstGeom>
          <a:ln w="28575">
            <a:solidFill>
              <a:srgbClr val="FF0000"/>
            </a:solidFill>
          </a:ln>
        </p:spPr>
        <p:txBody>
          <a:bodyPr/>
          <a:lstStyle>
            <a:lvl1pPr>
              <a:defRPr sz="2800"/>
            </a:lvl1pPr>
          </a:lstStyle>
          <a:p>
            <a:endParaRPr lang="en-US" dirty="0"/>
          </a:p>
        </p:txBody>
      </p:sp>
    </p:spTree>
    <p:extLst>
      <p:ext uri="{BB962C8B-B14F-4D97-AF65-F5344CB8AC3E}">
        <p14:creationId xmlns:p14="http://schemas.microsoft.com/office/powerpoint/2010/main" val="7629876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Notes">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1" name="Text Placeholder 2">
            <a:extLst>
              <a:ext uri="{FF2B5EF4-FFF2-40B4-BE49-F238E27FC236}">
                <a16:creationId xmlns:a16="http://schemas.microsoft.com/office/drawing/2014/main" id="{CDC7A059-BE2D-4107-9D5E-745311FEFA72}"/>
              </a:ext>
            </a:extLst>
          </p:cNvPr>
          <p:cNvSpPr>
            <a:spLocks noGrp="1"/>
          </p:cNvSpPr>
          <p:nvPr>
            <p:ph type="body" sz="quarter" idx="10"/>
          </p:nvPr>
        </p:nvSpPr>
        <p:spPr>
          <a:xfrm>
            <a:off x="457200" y="1082078"/>
            <a:ext cx="8229600" cy="4861484"/>
          </a:xfrm>
          <a:prstGeom prst="rect">
            <a:avLst/>
          </a:prstGeom>
          <a:ln w="28575">
            <a:solidFill>
              <a:schemeClr val="accent1"/>
            </a:solidFill>
          </a:ln>
        </p:spPr>
        <p:txBody>
          <a:bodyPr/>
          <a:lstStyle>
            <a:lvl1pPr marL="0" indent="0">
              <a:buNone/>
              <a:defRPr sz="2800"/>
            </a:lvl1pPr>
          </a:lstStyle>
          <a:p>
            <a:pPr lvl="0"/>
            <a:endParaRPr lang="en-US" dirty="0"/>
          </a:p>
        </p:txBody>
      </p:sp>
    </p:spTree>
    <p:extLst>
      <p:ext uri="{BB962C8B-B14F-4D97-AF65-F5344CB8AC3E}">
        <p14:creationId xmlns:p14="http://schemas.microsoft.com/office/powerpoint/2010/main" val="29797087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Notes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9BD3E83F-5038-477C-AF54-68062F1599E0}"/>
              </a:ext>
            </a:extLst>
          </p:cNvPr>
          <p:cNvSpPr/>
          <p:nvPr userDrawn="1"/>
        </p:nvSpPr>
        <p:spPr>
          <a:xfrm>
            <a:off x="457201" y="1092969"/>
            <a:ext cx="8229599" cy="4850594"/>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AA0EA87-BE08-4809-8855-91948461D982}"/>
              </a:ext>
            </a:extLst>
          </p:cNvPr>
          <p:cNvSpPr>
            <a:spLocks noGrp="1"/>
          </p:cNvSpPr>
          <p:nvPr>
            <p:ph sz="quarter" idx="10" hasCustomPrompt="1"/>
          </p:nvPr>
        </p:nvSpPr>
        <p:spPr>
          <a:xfrm>
            <a:off x="457200" y="1092200"/>
            <a:ext cx="8229600" cy="4862513"/>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1155031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Notes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1" name="Table Placeholder 2">
            <a:extLst>
              <a:ext uri="{FF2B5EF4-FFF2-40B4-BE49-F238E27FC236}">
                <a16:creationId xmlns:a16="http://schemas.microsoft.com/office/drawing/2014/main" id="{C306A871-D043-41D9-9A57-60349F9974E7}"/>
              </a:ext>
            </a:extLst>
          </p:cNvPr>
          <p:cNvSpPr>
            <a:spLocks noGrp="1"/>
          </p:cNvSpPr>
          <p:nvPr>
            <p:ph type="tbl" sz="quarter" idx="10"/>
          </p:nvPr>
        </p:nvSpPr>
        <p:spPr>
          <a:xfrm>
            <a:off x="457200" y="1105523"/>
            <a:ext cx="8229600" cy="4838040"/>
          </a:xfrm>
          <a:prstGeom prst="rect">
            <a:avLst/>
          </a:prstGeom>
          <a:ln w="28575">
            <a:solidFill>
              <a:schemeClr val="accent1"/>
            </a:solidFill>
          </a:ln>
        </p:spPr>
        <p:txBody>
          <a:bodyPr/>
          <a:lstStyle>
            <a:lvl1pPr>
              <a:defRPr sz="2800"/>
            </a:lvl1pPr>
          </a:lstStyle>
          <a:p>
            <a:endParaRPr lang="en-US" dirty="0"/>
          </a:p>
        </p:txBody>
      </p:sp>
    </p:spTree>
    <p:extLst>
      <p:ext uri="{BB962C8B-B14F-4D97-AF65-F5344CB8AC3E}">
        <p14:creationId xmlns:p14="http://schemas.microsoft.com/office/powerpoint/2010/main" val="7891612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bjectives">
    <p:spTree>
      <p:nvGrpSpPr>
        <p:cNvPr id="1" name=""/>
        <p:cNvGrpSpPr/>
        <p:nvPr/>
      </p:nvGrpSpPr>
      <p:grpSpPr>
        <a:xfrm>
          <a:off x="0" y="0"/>
          <a:ext cx="0" cy="0"/>
          <a:chOff x="0" y="0"/>
          <a:chExt cx="0" cy="0"/>
        </a:xfrm>
      </p:grpSpPr>
      <p:cxnSp>
        <p:nvCxnSpPr>
          <p:cNvPr id="7" name="Straight Connector 6"/>
          <p:cNvCxnSpPr/>
          <p:nvPr userDrawn="1"/>
        </p:nvCxnSpPr>
        <p:spPr>
          <a:xfrm>
            <a:off x="457200" y="997527"/>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457200" indent="-457200">
              <a:buFont typeface="Courier New" panose="02070309020205020404" pitchFamily="49" charset="0"/>
              <a:buChar char="o"/>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A5FF21EF-72E3-4AF0-B271-8ABDCFDC73DB}"/>
              </a:ext>
            </a:extLst>
          </p:cNvPr>
          <p:cNvSpPr txBox="1"/>
          <p:nvPr userDrawn="1"/>
        </p:nvSpPr>
        <p:spPr>
          <a:xfrm>
            <a:off x="457200" y="155448"/>
            <a:ext cx="8229600" cy="941832"/>
          </a:xfrm>
          <a:prstGeom prst="rect">
            <a:avLst/>
          </a:prstGeom>
          <a:noFill/>
        </p:spPr>
        <p:txBody>
          <a:bodyPr wrap="square" rtlCol="0" anchor="ctr" anchorCtr="1">
            <a:noAutofit/>
          </a:bodyPr>
          <a:lstStyle/>
          <a:p>
            <a:pPr algn="ctr"/>
            <a:r>
              <a:rPr lang="en-US" sz="3200" dirty="0">
                <a:latin typeface="+mj-lt"/>
              </a:rPr>
              <a:t>Objectives</a:t>
            </a:r>
          </a:p>
        </p:txBody>
      </p:sp>
    </p:spTree>
    <p:extLst>
      <p:ext uri="{BB962C8B-B14F-4D97-AF65-F5344CB8AC3E}">
        <p14:creationId xmlns:p14="http://schemas.microsoft.com/office/powerpoint/2010/main" val="31983257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xamp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3" name="Text Placeholder 2">
            <a:extLst>
              <a:ext uri="{FF2B5EF4-FFF2-40B4-BE49-F238E27FC236}">
                <a16:creationId xmlns:a16="http://schemas.microsoft.com/office/drawing/2014/main" id="{D6EEC94A-BFCC-4A85-9B96-436ED92D723F}"/>
              </a:ext>
            </a:extLst>
          </p:cNvPr>
          <p:cNvSpPr>
            <a:spLocks noGrp="1"/>
          </p:cNvSpPr>
          <p:nvPr>
            <p:ph type="body" sz="quarter" idx="10"/>
          </p:nvPr>
        </p:nvSpPr>
        <p:spPr>
          <a:xfrm>
            <a:off x="457200" y="1029287"/>
            <a:ext cx="8229600" cy="4967067"/>
          </a:xfrm>
          <a:prstGeom prst="rect">
            <a:avLst/>
          </a:prstGeom>
        </p:spPr>
        <p:txBody>
          <a:bodyPr/>
          <a:lstStyle>
            <a:lvl1pPr marL="0" indent="0">
              <a:buNone/>
              <a:defRPr sz="2800"/>
            </a:lvl1pPr>
          </a:lstStyle>
          <a:p>
            <a:pPr lvl="0"/>
            <a:endParaRPr lang="en-US" dirty="0"/>
          </a:p>
        </p:txBody>
      </p:sp>
    </p:spTree>
    <p:extLst>
      <p:ext uri="{BB962C8B-B14F-4D97-AF65-F5344CB8AC3E}">
        <p14:creationId xmlns:p14="http://schemas.microsoft.com/office/powerpoint/2010/main" val="15416598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xample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7110E547-E237-4E17-8363-3FC8F7FE0291}"/>
              </a:ext>
            </a:extLst>
          </p:cNvPr>
          <p:cNvSpPr>
            <a:spLocks noGrp="1"/>
          </p:cNvSpPr>
          <p:nvPr>
            <p:ph sz="quarter" idx="11" hasCustomPrompt="1"/>
          </p:nvPr>
        </p:nvSpPr>
        <p:spPr>
          <a:xfrm>
            <a:off x="457200" y="1081890"/>
            <a:ext cx="8229600" cy="4850597"/>
          </a:xfrm>
          <a:prstGeom prst="rect">
            <a:avLst/>
          </a:prstGeom>
        </p:spPr>
        <p:txBody>
          <a:bodyPr/>
          <a:lstStyle>
            <a:lvl1pPr marL="0" indent="0">
              <a:buNone/>
              <a:defRPr/>
            </a:lvl1pPr>
          </a:lstStyle>
          <a:p>
            <a:pPr lvl="0"/>
            <a:r>
              <a:rPr lang="en-US" dirty="0"/>
              <a:t> </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457249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xample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3" name="Table Placeholder 2">
            <a:extLst>
              <a:ext uri="{FF2B5EF4-FFF2-40B4-BE49-F238E27FC236}">
                <a16:creationId xmlns:a16="http://schemas.microsoft.com/office/drawing/2014/main" id="{2AE9D435-6335-42D3-BEA2-55D97E207BB9}"/>
              </a:ext>
            </a:extLst>
          </p:cNvPr>
          <p:cNvSpPr>
            <a:spLocks noGrp="1"/>
          </p:cNvSpPr>
          <p:nvPr>
            <p:ph type="tbl" sz="quarter" idx="10"/>
          </p:nvPr>
        </p:nvSpPr>
        <p:spPr>
          <a:xfrm>
            <a:off x="457200" y="1105523"/>
            <a:ext cx="8229600" cy="4838040"/>
          </a:xfrm>
          <a:prstGeom prst="rect">
            <a:avLst/>
          </a:prstGeom>
        </p:spPr>
        <p:txBody>
          <a:bodyPr/>
          <a:lstStyle>
            <a:lvl1pPr>
              <a:defRPr sz="2800"/>
            </a:lvl1pPr>
          </a:lstStyle>
          <a:p>
            <a:endParaRPr lang="en-US" dirty="0"/>
          </a:p>
        </p:txBody>
      </p:sp>
    </p:spTree>
    <p:extLst>
      <p:ext uri="{BB962C8B-B14F-4D97-AF65-F5344CB8AC3E}">
        <p14:creationId xmlns:p14="http://schemas.microsoft.com/office/powerpoint/2010/main" val="36006380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 examp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029393"/>
            <a:ext cx="4069080" cy="523220"/>
          </a:xfrm>
          <a:prstGeom prst="rect">
            <a:avLst/>
          </a:prstGeom>
        </p:spPr>
        <p:txBody>
          <a:bodyPr>
            <a:sp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1" name="Content Placeholder 2">
            <a:extLst>
              <a:ext uri="{FF2B5EF4-FFF2-40B4-BE49-F238E27FC236}">
                <a16:creationId xmlns:a16="http://schemas.microsoft.com/office/drawing/2014/main" id="{0487DEF6-2239-4AD8-B0A9-28BD2B313F4C}"/>
              </a:ext>
            </a:extLst>
          </p:cNvPr>
          <p:cNvSpPr>
            <a:spLocks noGrp="1"/>
          </p:cNvSpPr>
          <p:nvPr>
            <p:ph idx="10"/>
          </p:nvPr>
        </p:nvSpPr>
        <p:spPr>
          <a:xfrm>
            <a:off x="4617722" y="1051454"/>
            <a:ext cx="4069080" cy="523220"/>
          </a:xfrm>
          <a:prstGeom prst="rect">
            <a:avLst/>
          </a:prstGeom>
        </p:spPr>
        <p:txBody>
          <a:bodyPr>
            <a:spAutoFit/>
          </a:bodyPr>
          <a:lstStyle>
            <a:lvl1pPr marL="0" indent="0">
              <a:buFontTx/>
              <a:buNone/>
              <a:defRPr sz="2800" b="0" i="0" baseline="0">
                <a:solidFill>
                  <a:srgbClr val="366092"/>
                </a:solidFill>
              </a:defRPr>
            </a:lvl1pPr>
          </a:lstStyle>
          <a:p>
            <a:pPr lvl="0"/>
            <a:r>
              <a:rPr lang="en-US" dirty="0"/>
              <a:t>Click to edit Master text styles</a:t>
            </a:r>
          </a:p>
        </p:txBody>
      </p:sp>
    </p:spTree>
    <p:extLst>
      <p:ext uri="{BB962C8B-B14F-4D97-AF65-F5344CB8AC3E}">
        <p14:creationId xmlns:p14="http://schemas.microsoft.com/office/powerpoint/2010/main" val="9860110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oxe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1" name="Text Placeholder 2">
            <a:extLst>
              <a:ext uri="{FF2B5EF4-FFF2-40B4-BE49-F238E27FC236}">
                <a16:creationId xmlns:a16="http://schemas.microsoft.com/office/drawing/2014/main" id="{DC699DB4-7F7E-4F05-A990-D3F6EB60137D}"/>
              </a:ext>
            </a:extLst>
          </p:cNvPr>
          <p:cNvSpPr>
            <a:spLocks noGrp="1"/>
          </p:cNvSpPr>
          <p:nvPr>
            <p:ph type="body" sz="quarter" idx="10"/>
          </p:nvPr>
        </p:nvSpPr>
        <p:spPr>
          <a:xfrm>
            <a:off x="457200" y="1082078"/>
            <a:ext cx="8229600" cy="4914276"/>
          </a:xfrm>
          <a:prstGeom prst="rect">
            <a:avLst/>
          </a:prstGeom>
          <a:solidFill>
            <a:schemeClr val="accent3"/>
          </a:solidFill>
          <a:ln w="28575">
            <a:solidFill>
              <a:srgbClr val="000000"/>
            </a:solidFill>
          </a:ln>
        </p:spPr>
        <p:txBody>
          <a:bodyPr/>
          <a:lstStyle>
            <a:lvl1pPr marL="0" indent="0">
              <a:buNone/>
              <a:defRPr sz="2800">
                <a:solidFill>
                  <a:srgbClr val="000000"/>
                </a:solidFill>
              </a:defRPr>
            </a:lvl1pPr>
          </a:lstStyle>
          <a:p>
            <a:pPr lvl="0"/>
            <a:endParaRPr lang="en-US" dirty="0"/>
          </a:p>
        </p:txBody>
      </p:sp>
    </p:spTree>
    <p:extLst>
      <p:ext uri="{BB962C8B-B14F-4D97-AF65-F5344CB8AC3E}">
        <p14:creationId xmlns:p14="http://schemas.microsoft.com/office/powerpoint/2010/main" val="6768373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oxed Content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949F836F-7518-4E43-8BE5-A4862374099F}"/>
              </a:ext>
            </a:extLst>
          </p:cNvPr>
          <p:cNvSpPr/>
          <p:nvPr userDrawn="1"/>
        </p:nvSpPr>
        <p:spPr>
          <a:xfrm>
            <a:off x="457200" y="1092966"/>
            <a:ext cx="8229599" cy="4850594"/>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6ABF354-AAD7-4AAE-8F83-04212DA95FEB}"/>
              </a:ext>
            </a:extLst>
          </p:cNvPr>
          <p:cNvSpPr>
            <a:spLocks noGrp="1"/>
          </p:cNvSpPr>
          <p:nvPr>
            <p:ph sz="quarter" idx="11" hasCustomPrompt="1"/>
          </p:nvPr>
        </p:nvSpPr>
        <p:spPr>
          <a:xfrm>
            <a:off x="457200" y="1127482"/>
            <a:ext cx="8229600" cy="4826964"/>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40173421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oxed Content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1" name="Table Placeholder 2">
            <a:extLst>
              <a:ext uri="{FF2B5EF4-FFF2-40B4-BE49-F238E27FC236}">
                <a16:creationId xmlns:a16="http://schemas.microsoft.com/office/drawing/2014/main" id="{127B2CAE-CE9C-4DB3-8071-2D2FAD58E82C}"/>
              </a:ext>
            </a:extLst>
          </p:cNvPr>
          <p:cNvSpPr>
            <a:spLocks noGrp="1"/>
          </p:cNvSpPr>
          <p:nvPr>
            <p:ph type="tbl" sz="quarter" idx="10"/>
          </p:nvPr>
        </p:nvSpPr>
        <p:spPr>
          <a:xfrm>
            <a:off x="457200" y="1105523"/>
            <a:ext cx="8229600" cy="4838040"/>
          </a:xfrm>
          <a:prstGeom prst="rect">
            <a:avLst/>
          </a:prstGeom>
          <a:solidFill>
            <a:schemeClr val="accent3"/>
          </a:solidFill>
          <a:ln w="28575">
            <a:solidFill>
              <a:srgbClr val="000000"/>
            </a:solidFill>
          </a:ln>
        </p:spPr>
        <p:txBody>
          <a:bodyPr/>
          <a:lstStyle>
            <a:lvl1pPr>
              <a:defRPr sz="2800"/>
            </a:lvl1pPr>
          </a:lstStyle>
          <a:p>
            <a:endParaRPr lang="en-US" dirty="0"/>
          </a:p>
        </p:txBody>
      </p:sp>
    </p:spTree>
    <p:extLst>
      <p:ext uri="{BB962C8B-B14F-4D97-AF65-F5344CB8AC3E}">
        <p14:creationId xmlns:p14="http://schemas.microsoft.com/office/powerpoint/2010/main" val="377477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extBox 5">
            <a:extLst>
              <a:ext uri="{FF2B5EF4-FFF2-40B4-BE49-F238E27FC236}">
                <a16:creationId xmlns:a16="http://schemas.microsoft.com/office/drawing/2014/main" id="{9551E07D-D596-4BD6-9B19-8F8F85176474}"/>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pic>
        <p:nvPicPr>
          <p:cNvPr id="3" name="Picture 2">
            <a:extLst>
              <a:ext uri="{FF2B5EF4-FFF2-40B4-BE49-F238E27FC236}">
                <a16:creationId xmlns:a16="http://schemas.microsoft.com/office/drawing/2014/main" id="{35E78946-C571-42A5-BF43-11444CD22EFB}"/>
              </a:ext>
            </a:extLst>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53" r:id="rId1"/>
    <p:sldLayoutId id="2147483652" r:id="rId2"/>
    <p:sldLayoutId id="2147483650" r:id="rId3"/>
    <p:sldLayoutId id="2147483658" r:id="rId4"/>
    <p:sldLayoutId id="2147483662" r:id="rId5"/>
    <p:sldLayoutId id="2147483657" r:id="rId6"/>
    <p:sldLayoutId id="2147483654" r:id="rId7"/>
    <p:sldLayoutId id="2147483659" r:id="rId8"/>
    <p:sldLayoutId id="2147483663" r:id="rId9"/>
    <p:sldLayoutId id="2147483655" r:id="rId10"/>
    <p:sldLayoutId id="2147483660" r:id="rId11"/>
    <p:sldLayoutId id="2147483664" r:id="rId12"/>
    <p:sldLayoutId id="2147483656" r:id="rId13"/>
    <p:sldLayoutId id="2147483661" r:id="rId14"/>
    <p:sldLayoutId id="2147483665" r:id="rId15"/>
    <p:sldLayoutId id="2147483651" r:id="rId16"/>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7.svg"/><Relationship Id="rId7" Type="http://schemas.openxmlformats.org/officeDocument/2006/relationships/image" Target="../media/image21.svg"/><Relationship Id="rId2" Type="http://schemas.openxmlformats.org/officeDocument/2006/relationships/image" Target="../media/image16.png"/><Relationship Id="rId1" Type="http://schemas.openxmlformats.org/officeDocument/2006/relationships/slideLayout" Target="../slideLayouts/slideLayout13.xml"/><Relationship Id="rId6" Type="http://schemas.openxmlformats.org/officeDocument/2006/relationships/image" Target="../media/image20.png"/><Relationship Id="rId5" Type="http://schemas.openxmlformats.org/officeDocument/2006/relationships/image" Target="../media/image19.svg"/><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7.xml"/><Relationship Id="rId4" Type="http://schemas.openxmlformats.org/officeDocument/2006/relationships/image" Target="../media/image4.em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3.svg"/><Relationship Id="rId7" Type="http://schemas.openxmlformats.org/officeDocument/2006/relationships/image" Target="../media/image27.svg"/><Relationship Id="rId2" Type="http://schemas.openxmlformats.org/officeDocument/2006/relationships/image" Target="../media/image22.png"/><Relationship Id="rId1" Type="http://schemas.openxmlformats.org/officeDocument/2006/relationships/slideLayout" Target="../slideLayouts/slideLayout14.xml"/><Relationship Id="rId6" Type="http://schemas.openxmlformats.org/officeDocument/2006/relationships/image" Target="../media/image26.png"/><Relationship Id="rId5" Type="http://schemas.openxmlformats.org/officeDocument/2006/relationships/image" Target="../media/image25.svg"/><Relationship Id="rId4" Type="http://schemas.openxmlformats.org/officeDocument/2006/relationships/image" Target="../media/image2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300.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30.svg"/><Relationship Id="rId7" Type="http://schemas.openxmlformats.org/officeDocument/2006/relationships/image" Target="../media/image35.svg"/><Relationship Id="rId2" Type="http://schemas.openxmlformats.org/officeDocument/2006/relationships/image" Target="../media/image29.png"/><Relationship Id="rId1" Type="http://schemas.openxmlformats.org/officeDocument/2006/relationships/slideLayout" Target="../slideLayouts/slideLayout13.xml"/><Relationship Id="rId6" Type="http://schemas.openxmlformats.org/officeDocument/2006/relationships/image" Target="../media/image34.png"/><Relationship Id="rId5" Type="http://schemas.openxmlformats.org/officeDocument/2006/relationships/image" Target="../media/image33.svg"/><Relationship Id="rId4" Type="http://schemas.openxmlformats.org/officeDocument/2006/relationships/image" Target="../media/image32.png"/></Relationships>
</file>

<file path=ppt/slides/_rels/slide29.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image" Target="../media/image39.png"/><Relationship Id="rId1" Type="http://schemas.openxmlformats.org/officeDocument/2006/relationships/slideLayout" Target="../slideLayouts/slideLayout7.xml"/><Relationship Id="rId5" Type="http://schemas.openxmlformats.org/officeDocument/2006/relationships/image" Target="../media/image38.emf"/><Relationship Id="rId4" Type="http://schemas.openxmlformats.org/officeDocument/2006/relationships/image" Target="../media/image37.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image" Target="../media/image39.emf"/><Relationship Id="rId1" Type="http://schemas.openxmlformats.org/officeDocument/2006/relationships/slideLayout" Target="../slideLayouts/slideLayout3.xml"/><Relationship Id="rId4" Type="http://schemas.openxmlformats.org/officeDocument/2006/relationships/image" Target="../media/image41.emf"/></Relationships>
</file>

<file path=ppt/slides/_rels/slide33.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image" Target="../media/image42.emf"/><Relationship Id="rId1" Type="http://schemas.openxmlformats.org/officeDocument/2006/relationships/slideLayout" Target="../slideLayouts/slideLayout3.xml"/><Relationship Id="rId5" Type="http://schemas.openxmlformats.org/officeDocument/2006/relationships/image" Target="../media/image45.png"/><Relationship Id="rId4" Type="http://schemas.openxmlformats.org/officeDocument/2006/relationships/image" Target="../media/image44.emf"/></Relationships>
</file>

<file path=ppt/slides/_rels/slide34.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image" Target="../media/image45.emf"/><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49.svg"/><Relationship Id="rId2" Type="http://schemas.openxmlformats.org/officeDocument/2006/relationships/image" Target="../media/image48.pn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emf"/><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image" Target="../media/image51.emf"/><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3" Type="http://schemas.openxmlformats.org/officeDocument/2006/relationships/image" Target="../media/image53.emf"/><Relationship Id="rId2" Type="http://schemas.openxmlformats.org/officeDocument/2006/relationships/image" Target="../media/image52.emf"/><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0.png"/><Relationship Id="rId1" Type="http://schemas.openxmlformats.org/officeDocument/2006/relationships/slideLayout" Target="../slideLayouts/slideLayout3.xml"/><Relationship Id="rId4" Type="http://schemas.openxmlformats.org/officeDocument/2006/relationships/image" Target="../media/image59.png"/></Relationships>
</file>

<file path=ppt/slides/_rels/slide56.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image" Target="../media/image620.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algn="ctr"/>
            <a:r>
              <a:t>Describing and Analyzing Data</a:t>
            </a:r>
          </a:p>
        </p:txBody>
      </p:sp>
      <p:sp>
        <p:nvSpPr>
          <p:cNvPr id="3" name="Title 2"/>
          <p:cNvSpPr>
            <a:spLocks noGrp="1"/>
          </p:cNvSpPr>
          <p:nvPr>
            <p:ph type="title"/>
          </p:nvPr>
        </p:nvSpPr>
        <p:spPr/>
        <p:txBody>
          <a:bodyPr/>
          <a:lstStyle/>
          <a:p>
            <a:r>
              <a:t>Section 11.3</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lang="en-US" dirty="0"/>
              <a:t>Definition: </a:t>
            </a:r>
            <a:r>
              <a:rPr dirty="0"/>
              <a:t>Median</a:t>
            </a:r>
          </a:p>
        </p:txBody>
      </p:sp>
      <p:sp>
        <p:nvSpPr>
          <p:cNvPr id="3" name="Text Placeholder 2"/>
          <p:cNvSpPr>
            <a:spLocks noGrp="1"/>
          </p:cNvSpPr>
          <p:nvPr>
            <p:ph type="body" sz="quarter" idx="10"/>
          </p:nvPr>
        </p:nvSpPr>
        <p:spPr>
          <a:xfrm>
            <a:off x="457200" y="1082078"/>
            <a:ext cx="8229600" cy="4785322"/>
          </a:xfrm>
        </p:spPr>
        <p:txBody>
          <a:bodyPr>
            <a:normAutofit lnSpcReduction="10000"/>
          </a:bodyPr>
          <a:lstStyle/>
          <a:p>
            <a:pPr algn="just"/>
            <a:r>
              <a:rPr sz="2800" dirty="0"/>
              <a:t>The </a:t>
            </a:r>
            <a:r>
              <a:rPr sz="2800" b="1" dirty="0"/>
              <a:t>median</a:t>
            </a:r>
            <a:r>
              <a:rPr sz="2800" dirty="0"/>
              <a:t> of a data set is the middle value in an ordered list of the data. To find the median, follow the following steps.</a:t>
            </a:r>
          </a:p>
          <a:p>
            <a:pPr marL="542925" indent="-542925" algn="just">
              <a:defRPr sz="2800"/>
            </a:pPr>
            <a:r>
              <a:rPr lang="en-US" dirty="0"/>
              <a:t>1.	</a:t>
            </a:r>
            <a:r>
              <a:rPr dirty="0"/>
              <a:t>​</a:t>
            </a:r>
            <a:r>
              <a:rPr sz="2800" dirty="0"/>
              <a:t>List the data in ascending or descending order.</a:t>
            </a:r>
          </a:p>
          <a:p>
            <a:pPr marL="542925" indent="-542925" algn="just">
              <a:defRPr sz="2800"/>
            </a:pPr>
            <a:r>
              <a:rPr lang="en-US" dirty="0"/>
              <a:t>2.	</a:t>
            </a:r>
            <a:r>
              <a:rPr dirty="0"/>
              <a:t>​</a:t>
            </a:r>
            <a:r>
              <a:rPr sz="2800" dirty="0"/>
              <a:t>If the data set contains an </a:t>
            </a:r>
            <a:r>
              <a:rPr sz="2800" i="1" dirty="0"/>
              <a:t>odd</a:t>
            </a:r>
            <a:r>
              <a:rPr sz="2800" dirty="0"/>
              <a:t> number of values, the median is the middle value in the ordered list.</a:t>
            </a:r>
          </a:p>
          <a:p>
            <a:pPr marL="542925" indent="-542925" algn="just">
              <a:defRPr sz="2800"/>
            </a:pPr>
            <a:r>
              <a:rPr lang="en-US" dirty="0"/>
              <a:t>3.	</a:t>
            </a:r>
            <a:r>
              <a:rPr dirty="0"/>
              <a:t>​</a:t>
            </a:r>
            <a:r>
              <a:rPr sz="2800" dirty="0"/>
              <a:t>If the data set contains an </a:t>
            </a:r>
            <a:r>
              <a:rPr sz="2800" i="1" dirty="0"/>
              <a:t>even</a:t>
            </a:r>
            <a:r>
              <a:rPr sz="2800" dirty="0"/>
              <a:t> number of values, the median is the arithmetic mean of the two middle values in the ordered list. Notice that this implies that the median might not be a value in the data set.</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Example 3: Finding the Median</a:t>
            </a:r>
            <a:r>
              <a:rPr lang="en-US" dirty="0">
                <a:solidFill>
                  <a:schemeClr val="accent1"/>
                </a:solidFill>
                <a:latin typeface="Calibri" panose="020F0502020204030204" pitchFamily="34" charset="0"/>
                <a:ea typeface="Calibri" panose="020F0502020204030204" pitchFamily="34" charset="0"/>
                <a:cs typeface="Calibri" panose="020F0502020204030204" pitchFamily="34" charset="0"/>
              </a:rPr>
              <a:t>—Slide 1</a:t>
            </a:r>
            <a:endParaRPr dirty="0"/>
          </a:p>
        </p:txBody>
      </p:sp>
      <p:sp>
        <p:nvSpPr>
          <p:cNvPr id="3" name="Text Placeholder 2"/>
          <p:cNvSpPr>
            <a:spLocks noGrp="1"/>
          </p:cNvSpPr>
          <p:nvPr>
            <p:ph type="body" sz="quarter" idx="10"/>
          </p:nvPr>
        </p:nvSpPr>
        <p:spPr/>
        <p:txBody>
          <a:bodyPr>
            <a:noAutofit/>
          </a:bodyPr>
          <a:lstStyle/>
          <a:p>
            <a:pPr algn="just">
              <a:defRPr sz="2800"/>
            </a:pPr>
            <a:r>
              <a:rPr sz="2200" dirty="0"/>
              <a:t>A</a:t>
            </a:r>
            <a:r>
              <a:rPr lang="en-US" sz="2200" dirty="0"/>
              <a:t> VO₂ </a:t>
            </a:r>
            <a:r>
              <a:rPr sz="2200" dirty="0"/>
              <a:t>max score is the maximum amount of oxygen that one's body can transport and use during exercise. It is measured in liters of oxygen per minute (L/min). Given the following</a:t>
            </a:r>
            <a:r>
              <a:rPr lang="en-US" sz="2200" dirty="0"/>
              <a:t> VO₂</a:t>
            </a:r>
            <a:r>
              <a:rPr sz="2200" dirty="0"/>
              <a:t> max scores for </a:t>
            </a:r>
            <a:r>
              <a:rPr sz="2200" dirty="0">
                <a:latin typeface="Cambria Math"/>
              </a:rPr>
              <a:t>12</a:t>
            </a:r>
            <a:r>
              <a:rPr sz="2200" dirty="0"/>
              <a:t> athletes, find the median score.</a:t>
            </a:r>
          </a:p>
          <a:p>
            <a:pPr algn="ctr"/>
            <a:r>
              <a:rPr sz="2200" dirty="0">
                <a:latin typeface="Cambria Math"/>
              </a:rPr>
              <a:t>28.3</a:t>
            </a:r>
            <a:r>
              <a:rPr sz="2200" dirty="0"/>
              <a:t>, </a:t>
            </a:r>
            <a:r>
              <a:rPr sz="2200" dirty="0">
                <a:latin typeface="Cambria Math"/>
              </a:rPr>
              <a:t>27.7</a:t>
            </a:r>
            <a:r>
              <a:rPr sz="2200" dirty="0"/>
              <a:t>, </a:t>
            </a:r>
            <a:r>
              <a:rPr sz="2200" dirty="0">
                <a:latin typeface="Cambria Math"/>
              </a:rPr>
              <a:t>23.0</a:t>
            </a:r>
            <a:r>
              <a:rPr sz="2200" dirty="0"/>
              <a:t>, </a:t>
            </a:r>
            <a:r>
              <a:rPr sz="2200" dirty="0">
                <a:latin typeface="Cambria Math"/>
              </a:rPr>
              <a:t>25.5</a:t>
            </a:r>
            <a:r>
              <a:rPr sz="2200" dirty="0"/>
              <a:t>, </a:t>
            </a:r>
            <a:r>
              <a:rPr sz="2200" dirty="0">
                <a:latin typeface="Cambria Math"/>
              </a:rPr>
              <a:t>27.1</a:t>
            </a:r>
            <a:r>
              <a:rPr sz="2200" dirty="0"/>
              <a:t>, </a:t>
            </a:r>
            <a:r>
              <a:rPr sz="2200" dirty="0">
                <a:latin typeface="Cambria Math"/>
              </a:rPr>
              <a:t>26.94</a:t>
            </a:r>
            <a:r>
              <a:rPr sz="2200" dirty="0"/>
              <a:t>, </a:t>
            </a:r>
            <a:r>
              <a:rPr sz="2200" dirty="0">
                <a:latin typeface="Cambria Math"/>
              </a:rPr>
              <a:t>27.0</a:t>
            </a:r>
            <a:r>
              <a:rPr sz="2200" dirty="0"/>
              <a:t>, </a:t>
            </a:r>
            <a:r>
              <a:rPr sz="2200" dirty="0">
                <a:latin typeface="Cambria Math"/>
              </a:rPr>
              <a:t>27.52</a:t>
            </a:r>
            <a:r>
              <a:rPr sz="2200" dirty="0"/>
              <a:t>, </a:t>
            </a:r>
            <a:r>
              <a:rPr sz="2200" dirty="0">
                <a:latin typeface="Cambria Math"/>
              </a:rPr>
              <a:t>26.8</a:t>
            </a:r>
            <a:r>
              <a:rPr sz="2200" dirty="0"/>
              <a:t>, </a:t>
            </a:r>
            <a:r>
              <a:rPr sz="2200" dirty="0">
                <a:latin typeface="Cambria Math"/>
              </a:rPr>
              <a:t>27.2</a:t>
            </a:r>
            <a:r>
              <a:rPr sz="2200" dirty="0"/>
              <a:t>, </a:t>
            </a:r>
            <a:r>
              <a:rPr sz="2200" dirty="0">
                <a:latin typeface="Cambria Math"/>
              </a:rPr>
              <a:t>26.97</a:t>
            </a:r>
            <a:r>
              <a:rPr sz="2200" dirty="0"/>
              <a:t>, </a:t>
            </a:r>
            <a:r>
              <a:rPr sz="2200" dirty="0">
                <a:latin typeface="Cambria Math"/>
              </a:rPr>
              <a:t>27.53</a:t>
            </a:r>
            <a:endParaRPr lang="en-US" sz="2200" dirty="0">
              <a:latin typeface="Cambria Math"/>
            </a:endParaRPr>
          </a:p>
          <a:p>
            <a:r>
              <a:rPr lang="en-IN" sz="2200" b="1" dirty="0"/>
              <a:t>Solution</a:t>
            </a:r>
          </a:p>
          <a:p>
            <a:pPr marL="457200" lvl="1" indent="0">
              <a:buNone/>
              <a:defRPr b="1"/>
            </a:pPr>
            <a:r>
              <a:rPr lang="en-IN" sz="2200" dirty="0"/>
              <a:t>By Hand</a:t>
            </a:r>
          </a:p>
          <a:p>
            <a:pPr marL="457200" lvl="1" indent="0">
              <a:buNone/>
            </a:pPr>
            <a:r>
              <a:rPr lang="en-IN" sz="2200" dirty="0"/>
              <a:t>First, put the data in ascending numerical order.</a:t>
            </a:r>
          </a:p>
          <a:p>
            <a:pPr algn="ctr"/>
            <a:r>
              <a:rPr lang="en-IN" sz="2200" dirty="0"/>
              <a:t> </a:t>
            </a:r>
            <a:r>
              <a:rPr lang="en-IN" sz="2200" dirty="0">
                <a:latin typeface="Cambria Math"/>
              </a:rPr>
              <a:t>23.0</a:t>
            </a:r>
            <a:r>
              <a:rPr lang="en-IN" sz="2200" dirty="0"/>
              <a:t>, </a:t>
            </a:r>
            <a:r>
              <a:rPr lang="en-IN" sz="2200" dirty="0">
                <a:latin typeface="Cambria Math"/>
              </a:rPr>
              <a:t>25.5</a:t>
            </a:r>
            <a:r>
              <a:rPr lang="en-IN" sz="2200" dirty="0"/>
              <a:t>, </a:t>
            </a:r>
            <a:r>
              <a:rPr lang="en-IN" sz="2200" dirty="0">
                <a:latin typeface="Cambria Math"/>
              </a:rPr>
              <a:t>26.8</a:t>
            </a:r>
            <a:r>
              <a:rPr lang="en-IN" sz="2200" dirty="0"/>
              <a:t>, </a:t>
            </a:r>
            <a:r>
              <a:rPr lang="en-IN" sz="2200" dirty="0">
                <a:latin typeface="Cambria Math"/>
              </a:rPr>
              <a:t>26.94</a:t>
            </a:r>
            <a:r>
              <a:rPr lang="en-IN" sz="2200" dirty="0"/>
              <a:t>, </a:t>
            </a:r>
            <a:r>
              <a:rPr lang="en-IN" sz="2200" dirty="0">
                <a:latin typeface="Cambria Math"/>
              </a:rPr>
              <a:t>26.97</a:t>
            </a:r>
            <a:r>
              <a:rPr lang="en-IN" sz="2200" dirty="0"/>
              <a:t>, </a:t>
            </a:r>
            <a:r>
              <a:rPr lang="en-IN" sz="2200" dirty="0">
                <a:latin typeface="Cambria Math"/>
              </a:rPr>
              <a:t>27.0</a:t>
            </a:r>
            <a:r>
              <a:rPr lang="en-IN" sz="2200" dirty="0"/>
              <a:t>, </a:t>
            </a:r>
            <a:r>
              <a:rPr lang="en-IN" sz="2200" dirty="0">
                <a:latin typeface="Cambria Math"/>
              </a:rPr>
              <a:t>27.1</a:t>
            </a:r>
            <a:r>
              <a:rPr lang="en-IN" sz="2200" dirty="0"/>
              <a:t>, </a:t>
            </a:r>
            <a:r>
              <a:rPr lang="en-IN" sz="2200" dirty="0">
                <a:latin typeface="Cambria Math"/>
              </a:rPr>
              <a:t>27.2</a:t>
            </a:r>
            <a:r>
              <a:rPr lang="en-IN" sz="2200" dirty="0"/>
              <a:t>, </a:t>
            </a:r>
            <a:r>
              <a:rPr lang="en-IN" sz="2200" dirty="0">
                <a:latin typeface="Cambria Math"/>
              </a:rPr>
              <a:t>27.52</a:t>
            </a:r>
            <a:r>
              <a:rPr lang="en-IN" sz="2200" dirty="0"/>
              <a:t>, </a:t>
            </a:r>
            <a:r>
              <a:rPr lang="en-IN" sz="2200" dirty="0">
                <a:latin typeface="Cambria Math"/>
              </a:rPr>
              <a:t>27.53</a:t>
            </a:r>
            <a:r>
              <a:rPr lang="en-IN" sz="2200" dirty="0"/>
              <a:t>, </a:t>
            </a:r>
            <a:r>
              <a:rPr lang="en-IN" sz="2200" dirty="0">
                <a:latin typeface="Cambria Math"/>
              </a:rPr>
              <a:t>27.7</a:t>
            </a:r>
            <a:r>
              <a:rPr lang="en-IN" sz="2200" dirty="0"/>
              <a:t>, </a:t>
            </a:r>
            <a:r>
              <a:rPr lang="en-IN" sz="2200" dirty="0">
                <a:latin typeface="Cambria Math"/>
              </a:rPr>
              <a:t>28.3</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372308-846B-F2A6-E5CE-2D86E752602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2D959A7-FDBC-395A-B185-3DB8B3F55F4F}"/>
              </a:ext>
            </a:extLst>
          </p:cNvPr>
          <p:cNvSpPr>
            <a:spLocks noGrp="1"/>
          </p:cNvSpPr>
          <p:nvPr>
            <p:ph type="title"/>
          </p:nvPr>
        </p:nvSpPr>
        <p:spPr/>
        <p:txBody>
          <a:bodyPr>
            <a:normAutofit/>
          </a:bodyPr>
          <a:lstStyle/>
          <a:p>
            <a:r>
              <a:rPr dirty="0"/>
              <a:t>Example 3: Finding the Median</a:t>
            </a:r>
            <a:r>
              <a:rPr lang="en-US" dirty="0">
                <a:solidFill>
                  <a:schemeClr val="accent1"/>
                </a:solidFill>
                <a:latin typeface="Calibri" panose="020F0502020204030204" pitchFamily="34" charset="0"/>
                <a:ea typeface="Calibri" panose="020F0502020204030204" pitchFamily="34" charset="0"/>
                <a:cs typeface="Calibri" panose="020F0502020204030204" pitchFamily="34" charset="0"/>
              </a:rPr>
              <a:t>—Slide 2</a:t>
            </a:r>
            <a:endParaRPr dirty="0"/>
          </a:p>
        </p:txBody>
      </p:sp>
      <p:sp>
        <p:nvSpPr>
          <p:cNvPr id="3" name="Text Placeholder 2">
            <a:extLst>
              <a:ext uri="{FF2B5EF4-FFF2-40B4-BE49-F238E27FC236}">
                <a16:creationId xmlns:a16="http://schemas.microsoft.com/office/drawing/2014/main" id="{50E1B5F4-8D32-A780-7A02-441DDB2F9C8C}"/>
              </a:ext>
            </a:extLst>
          </p:cNvPr>
          <p:cNvSpPr>
            <a:spLocks noGrp="1"/>
          </p:cNvSpPr>
          <p:nvPr>
            <p:ph type="body" sz="quarter" idx="10"/>
          </p:nvPr>
        </p:nvSpPr>
        <p:spPr/>
        <p:txBody>
          <a:bodyPr>
            <a:normAutofit/>
          </a:bodyPr>
          <a:lstStyle/>
          <a:p>
            <a:pPr marL="0" lvl="1" indent="0">
              <a:buNone/>
            </a:pPr>
            <a:r>
              <a:rPr lang="en-IN" sz="2400" dirty="0"/>
              <a:t>Since there are an even number of data points (</a:t>
            </a:r>
            <a:r>
              <a:rPr lang="en-IN" sz="2400" dirty="0">
                <a:latin typeface="Cambria Math"/>
              </a:rPr>
              <a:t>12</a:t>
            </a:r>
            <a:r>
              <a:rPr lang="en-IN" sz="2400" dirty="0"/>
              <a:t>), the median will be the value between the middle two data points, </a:t>
            </a:r>
            <a:r>
              <a:rPr lang="en-IN" sz="2400" dirty="0">
                <a:latin typeface="Cambria Math"/>
              </a:rPr>
              <a:t>27.0</a:t>
            </a:r>
            <a:r>
              <a:rPr lang="en-IN" sz="2400" dirty="0"/>
              <a:t> and </a:t>
            </a:r>
            <a:r>
              <a:rPr lang="en-IN" sz="2400" dirty="0">
                <a:latin typeface="Cambria Math"/>
              </a:rPr>
              <a:t>27.1</a:t>
            </a:r>
            <a:r>
              <a:rPr lang="en-IN" sz="2400" dirty="0"/>
              <a:t>. To find this, add the two together and divide by two.</a:t>
            </a:r>
            <a:endParaRPr lang="ar-AE" sz="2800" dirty="0"/>
          </a:p>
        </p:txBody>
      </p:sp>
      <p:pic>
        <p:nvPicPr>
          <p:cNvPr id="5" name="Picture 4" descr="Median equals 27.0 plus 27.1 whole divided by 2 equals 27.05">
            <a:extLst>
              <a:ext uri="{FF2B5EF4-FFF2-40B4-BE49-F238E27FC236}">
                <a16:creationId xmlns:a16="http://schemas.microsoft.com/office/drawing/2014/main" id="{189ECA8B-9034-460A-BA3D-E647BE0446B6}"/>
              </a:ext>
            </a:extLst>
          </p:cNvPr>
          <p:cNvPicPr>
            <a:picLocks noChangeAspect="1"/>
          </p:cNvPicPr>
          <p:nvPr/>
        </p:nvPicPr>
        <p:blipFill>
          <a:blip r:embed="rId2"/>
          <a:stretch>
            <a:fillRect/>
          </a:stretch>
        </p:blipFill>
        <p:spPr>
          <a:xfrm>
            <a:off x="2820293" y="2432820"/>
            <a:ext cx="3503414" cy="720000"/>
          </a:xfrm>
          <a:prstGeom prst="rect">
            <a:avLst/>
          </a:prstGeom>
        </p:spPr>
      </p:pic>
    </p:spTree>
    <p:extLst>
      <p:ext uri="{BB962C8B-B14F-4D97-AF65-F5344CB8AC3E}">
        <p14:creationId xmlns:p14="http://schemas.microsoft.com/office/powerpoint/2010/main" val="19450396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3: Finding the Median</a:t>
            </a:r>
            <a:r>
              <a:rPr lang="en-US" dirty="0">
                <a:solidFill>
                  <a:schemeClr val="accent1"/>
                </a:solidFill>
                <a:latin typeface="Calibri" panose="020F0502020204030204" pitchFamily="34" charset="0"/>
                <a:ea typeface="Calibri" panose="020F0502020204030204" pitchFamily="34" charset="0"/>
                <a:cs typeface="Calibri" panose="020F0502020204030204" pitchFamily="34" charset="0"/>
              </a:rPr>
              <a:t>—Slide 3</a:t>
            </a:r>
            <a:endParaRPr dirty="0"/>
          </a:p>
        </p:txBody>
      </p:sp>
      <p:sp>
        <p:nvSpPr>
          <p:cNvPr id="3" name="Text Placeholder 2"/>
          <p:cNvSpPr>
            <a:spLocks noGrp="1"/>
          </p:cNvSpPr>
          <p:nvPr>
            <p:ph type="body" sz="quarter" idx="10"/>
          </p:nvPr>
        </p:nvSpPr>
        <p:spPr>
          <a:xfrm>
            <a:off x="457200" y="1029287"/>
            <a:ext cx="8229600" cy="4967067"/>
          </a:xfrm>
        </p:spPr>
        <p:txBody>
          <a:bodyPr>
            <a:normAutofit/>
          </a:bodyPr>
          <a:lstStyle/>
          <a:p>
            <a:pPr>
              <a:defRPr b="1"/>
            </a:pPr>
            <a:r>
              <a:rPr sz="2000" dirty="0"/>
              <a:t>TI-83/84 Plus</a:t>
            </a:r>
          </a:p>
          <a:p>
            <a:pPr algn="just"/>
            <a:r>
              <a:rPr sz="2000" dirty="0"/>
              <a:t>To calculate the median using a TI-83/84 calculator, we need to first enter the data by pressing stat and select </a:t>
            </a:r>
            <a:r>
              <a:rPr sz="2000" dirty="0">
                <a:latin typeface="Ti86pc" panose="020B0609020003040203" pitchFamily="49" charset="0"/>
              </a:rPr>
              <a:t>Edit</a:t>
            </a:r>
            <a:r>
              <a:rPr sz="2000" dirty="0"/>
              <a:t>… to input the data as </a:t>
            </a:r>
            <a:r>
              <a:rPr sz="2000" dirty="0">
                <a:latin typeface="Ti86pc" panose="020B0609020003040203" pitchFamily="49" charset="0"/>
              </a:rPr>
              <a:t>L1</a:t>
            </a:r>
            <a:r>
              <a:rPr sz="2000" dirty="0"/>
              <a:t> in the list function. Press </a:t>
            </a:r>
            <a:r>
              <a:rPr sz="2000" b="1" dirty="0"/>
              <a:t>2nd mode</a:t>
            </a:r>
            <a:r>
              <a:rPr sz="2000" dirty="0"/>
              <a:t> to return to the home screen. From here, there are two ways to find the median.</a:t>
            </a:r>
          </a:p>
        </p:txBody>
      </p:sp>
      <p:pic>
        <p:nvPicPr>
          <p:cNvPr id="7" name="Picture 6" descr="A calculator screenshot showing each value entered in L1. The sample data is displayed in L1.">
            <a:extLst>
              <a:ext uri="{FF2B5EF4-FFF2-40B4-BE49-F238E27FC236}">
                <a16:creationId xmlns:a16="http://schemas.microsoft.com/office/drawing/2014/main" id="{F5243114-5F00-409C-841A-CA853D1EEC13}"/>
              </a:ext>
            </a:extLst>
          </p:cNvPr>
          <p:cNvPicPr>
            <a:picLocks noChangeAspect="1"/>
          </p:cNvPicPr>
          <p:nvPr/>
        </p:nvPicPr>
        <p:blipFill>
          <a:blip r:embed="rId2"/>
          <a:srcRect b="14208"/>
          <a:stretch>
            <a:fillRect/>
          </a:stretch>
        </p:blipFill>
        <p:spPr>
          <a:xfrm>
            <a:off x="3276599" y="2624085"/>
            <a:ext cx="2590800" cy="2076061"/>
          </a:xfrm>
          <a:prstGeom prst="rect">
            <a:avLst/>
          </a:prstGeom>
        </p:spPr>
      </p:pic>
      <p:sp>
        <p:nvSpPr>
          <p:cNvPr id="8" name="TextBox 7">
            <a:extLst>
              <a:ext uri="{FF2B5EF4-FFF2-40B4-BE49-F238E27FC236}">
                <a16:creationId xmlns:a16="http://schemas.microsoft.com/office/drawing/2014/main" id="{4E4C2059-9308-775A-CC3A-3DE5EFC595FB}"/>
              </a:ext>
            </a:extLst>
          </p:cNvPr>
          <p:cNvSpPr txBox="1"/>
          <p:nvPr/>
        </p:nvSpPr>
        <p:spPr>
          <a:xfrm>
            <a:off x="4038599" y="4640364"/>
            <a:ext cx="1066800" cy="400110"/>
          </a:xfrm>
          <a:prstGeom prst="rect">
            <a:avLst/>
          </a:prstGeom>
          <a:noFill/>
        </p:spPr>
        <p:txBody>
          <a:bodyPr wrap="square">
            <a:spAutoFit/>
          </a:bodyPr>
          <a:lstStyle/>
          <a:p>
            <a:r>
              <a:rPr kumimoji="0" lang="en-IN" sz="2000" b="0" i="0" u="none" strike="noStrike" kern="1200" cap="none" spc="0" normalizeH="0" baseline="0" noProof="0" dirty="0">
                <a:ln>
                  <a:noFill/>
                </a:ln>
                <a:solidFill>
                  <a:srgbClr val="366092"/>
                </a:solidFill>
                <a:effectLst/>
                <a:uLnTx/>
                <a:uFillTx/>
                <a:latin typeface="Calibri"/>
                <a:ea typeface="+mn-ea"/>
                <a:cs typeface="+mn-cs"/>
              </a:rPr>
              <a:t>Figure 5</a:t>
            </a:r>
            <a:endParaRPr lang="en-IN" sz="2000" dirty="0"/>
          </a:p>
        </p:txBody>
      </p:sp>
      <p:sp>
        <p:nvSpPr>
          <p:cNvPr id="10" name="TextBox 9">
            <a:extLst>
              <a:ext uri="{FF2B5EF4-FFF2-40B4-BE49-F238E27FC236}">
                <a16:creationId xmlns:a16="http://schemas.microsoft.com/office/drawing/2014/main" id="{29F94AD1-061B-548E-6E92-ECDE8ED7D2AD}"/>
              </a:ext>
            </a:extLst>
          </p:cNvPr>
          <p:cNvSpPr txBox="1"/>
          <p:nvPr/>
        </p:nvSpPr>
        <p:spPr>
          <a:xfrm>
            <a:off x="457200" y="4980691"/>
            <a:ext cx="8229599" cy="1015663"/>
          </a:xfrm>
          <a:prstGeom prst="rect">
            <a:avLst/>
          </a:prstGeom>
          <a:noFill/>
        </p:spPr>
        <p:txBody>
          <a:bodyPr wrap="square">
            <a:spAutoFit/>
          </a:bodyPr>
          <a:lstStyle/>
          <a:p>
            <a:r>
              <a:rPr kumimoji="0" lang="en-US" sz="2000" b="0" i="0" u="none" strike="noStrike" kern="1200" cap="none" spc="0" normalizeH="0" baseline="0" noProof="0" dirty="0">
                <a:ln>
                  <a:noFill/>
                </a:ln>
                <a:solidFill>
                  <a:srgbClr val="366092"/>
                </a:solidFill>
                <a:effectLst/>
                <a:uLnTx/>
                <a:uFillTx/>
                <a:latin typeface="Calibri"/>
                <a:ea typeface="+mn-ea"/>
                <a:cs typeface="+mn-cs"/>
              </a:rPr>
              <a:t>One way is to press </a:t>
            </a:r>
            <a:r>
              <a:rPr kumimoji="0" lang="en-US" sz="2000" b="1" i="0" u="none" strike="noStrike" kern="1200" cap="none" spc="0" normalizeH="0" baseline="0" noProof="0" dirty="0">
                <a:ln>
                  <a:noFill/>
                </a:ln>
                <a:solidFill>
                  <a:srgbClr val="366092"/>
                </a:solidFill>
                <a:effectLst/>
                <a:uLnTx/>
                <a:uFillTx/>
                <a:latin typeface="Calibri"/>
                <a:ea typeface="+mn-ea"/>
                <a:cs typeface="+mn-cs"/>
              </a:rPr>
              <a:t>stat</a:t>
            </a:r>
            <a:r>
              <a:rPr kumimoji="0" lang="en-US" sz="2000" b="0" i="0" u="none" strike="noStrike" kern="1200" cap="none" spc="0" normalizeH="0" baseline="0" noProof="0" dirty="0">
                <a:ln>
                  <a:noFill/>
                </a:ln>
                <a:solidFill>
                  <a:srgbClr val="366092"/>
                </a:solidFill>
                <a:effectLst/>
                <a:uLnTx/>
                <a:uFillTx/>
                <a:latin typeface="Calibri"/>
                <a:ea typeface="+mn-ea"/>
                <a:cs typeface="+mn-cs"/>
              </a:rPr>
              <a:t> again, this time selecting </a:t>
            </a:r>
            <a:r>
              <a:rPr kumimoji="0" lang="en-US" sz="2000" b="0" i="0" u="none" strike="noStrike" kern="1200" cap="none" spc="0" normalizeH="0" baseline="0" noProof="0" dirty="0">
                <a:ln>
                  <a:noFill/>
                </a:ln>
                <a:solidFill>
                  <a:srgbClr val="366092"/>
                </a:solidFill>
                <a:effectLst/>
                <a:uLnTx/>
                <a:uFillTx/>
                <a:latin typeface="Ti86pc" panose="020B0609020003040203" pitchFamily="49" charset="0"/>
                <a:ea typeface="+mn-ea"/>
                <a:cs typeface="+mn-cs"/>
              </a:rPr>
              <a:t>CALC</a:t>
            </a:r>
            <a:r>
              <a:rPr kumimoji="0" lang="en-US" sz="2000" b="0" i="0" u="none" strike="noStrike" kern="1200" cap="none" spc="0" normalizeH="0" baseline="0" noProof="0" dirty="0">
                <a:ln>
                  <a:noFill/>
                </a:ln>
                <a:solidFill>
                  <a:srgbClr val="366092"/>
                </a:solidFill>
                <a:effectLst/>
                <a:uLnTx/>
                <a:uFillTx/>
                <a:latin typeface="Calibri"/>
                <a:ea typeface="+mn-ea"/>
                <a:cs typeface="+mn-cs"/>
              </a:rPr>
              <a:t> and choosing </a:t>
            </a:r>
            <a:r>
              <a:rPr kumimoji="0" lang="en-US" sz="2000" b="0" i="0" u="none" strike="noStrike" kern="1200" cap="none" spc="0" normalizeH="0" baseline="0" noProof="0" dirty="0">
                <a:ln>
                  <a:noFill/>
                </a:ln>
                <a:solidFill>
                  <a:srgbClr val="366092"/>
                </a:solidFill>
                <a:effectLst/>
                <a:uLnTx/>
                <a:uFillTx/>
                <a:latin typeface="Ti86pc" panose="020B0609020003040203" pitchFamily="49" charset="0"/>
                <a:ea typeface="+mn-ea"/>
                <a:cs typeface="+mn-cs"/>
              </a:rPr>
              <a:t>1-Var</a:t>
            </a:r>
            <a:r>
              <a:rPr kumimoji="0" lang="en-US" sz="2000" b="0" i="0" u="none" strike="noStrike" kern="1200" cap="none" spc="0" normalizeH="0" baseline="0" noProof="0" dirty="0">
                <a:ln>
                  <a:noFill/>
                </a:ln>
                <a:solidFill>
                  <a:srgbClr val="366092"/>
                </a:solidFill>
                <a:effectLst/>
                <a:uLnTx/>
                <a:uFillTx/>
                <a:latin typeface="Calibri"/>
                <a:ea typeface="+mn-ea"/>
                <a:cs typeface="+mn-cs"/>
              </a:rPr>
              <a:t> </a:t>
            </a:r>
            <a:r>
              <a:rPr kumimoji="0" lang="en-US" sz="2000" b="0" i="0" u="none" strike="noStrike" kern="1200" cap="none" spc="0" normalizeH="0" baseline="0" noProof="0" dirty="0">
                <a:ln>
                  <a:noFill/>
                </a:ln>
                <a:solidFill>
                  <a:srgbClr val="366092"/>
                </a:solidFill>
                <a:effectLst/>
                <a:uLnTx/>
                <a:uFillTx/>
                <a:latin typeface="Ti86pc" panose="020B0609020003040203" pitchFamily="49" charset="0"/>
                <a:ea typeface="+mn-ea"/>
                <a:cs typeface="+mn-cs"/>
              </a:rPr>
              <a:t>Stats</a:t>
            </a:r>
            <a:r>
              <a:rPr kumimoji="0" lang="en-US" sz="2000" b="0" i="0" u="none" strike="noStrike" kern="1200" cap="none" spc="0" normalizeH="0" baseline="0" noProof="0" dirty="0">
                <a:ln>
                  <a:noFill/>
                </a:ln>
                <a:solidFill>
                  <a:srgbClr val="366092"/>
                </a:solidFill>
                <a:effectLst/>
                <a:uLnTx/>
                <a:uFillTx/>
                <a:latin typeface="Calibri"/>
                <a:ea typeface="+mn-ea"/>
                <a:cs typeface="+mn-cs"/>
              </a:rPr>
              <a:t>, as we did when finding the mean. Highlight </a:t>
            </a:r>
            <a:r>
              <a:rPr kumimoji="0" lang="en-US" sz="2000" b="0" i="0" u="none" strike="noStrike" kern="1200" cap="none" spc="0" normalizeH="0" baseline="0" noProof="0" dirty="0">
                <a:ln>
                  <a:noFill/>
                </a:ln>
                <a:solidFill>
                  <a:srgbClr val="366092"/>
                </a:solidFill>
                <a:effectLst/>
                <a:uLnTx/>
                <a:uFillTx/>
                <a:latin typeface="Ti86pc" panose="020B0609020003040203" pitchFamily="49" charset="0"/>
                <a:ea typeface="+mn-ea"/>
                <a:cs typeface="+mn-cs"/>
              </a:rPr>
              <a:t>Calculate</a:t>
            </a:r>
            <a:r>
              <a:rPr kumimoji="0" lang="en-US" sz="2000" b="0" i="0" u="none" strike="noStrike" kern="1200" cap="none" spc="0" normalizeH="0" baseline="0" noProof="0" dirty="0">
                <a:ln>
                  <a:noFill/>
                </a:ln>
                <a:solidFill>
                  <a:srgbClr val="366092"/>
                </a:solidFill>
                <a:effectLst/>
                <a:uLnTx/>
                <a:uFillTx/>
                <a:latin typeface="Calibri"/>
                <a:ea typeface="+mn-ea"/>
                <a:cs typeface="+mn-cs"/>
              </a:rPr>
              <a:t> and press </a:t>
            </a:r>
            <a:r>
              <a:rPr kumimoji="0" lang="en-US" sz="2000" b="1" i="0" u="none" strike="noStrike" kern="1200" cap="none" spc="0" normalizeH="0" baseline="0" noProof="0" dirty="0">
                <a:ln>
                  <a:noFill/>
                </a:ln>
                <a:solidFill>
                  <a:srgbClr val="366092"/>
                </a:solidFill>
                <a:effectLst/>
                <a:uLnTx/>
                <a:uFillTx/>
                <a:latin typeface="Calibri"/>
                <a:ea typeface="+mn-ea"/>
                <a:cs typeface="+mn-cs"/>
              </a:rPr>
              <a:t>enter</a:t>
            </a:r>
            <a:r>
              <a:rPr kumimoji="0" lang="en-US" sz="2000" b="0" i="0" u="none" strike="noStrike" kern="1200" cap="none" spc="0" normalizeH="0" baseline="0" noProof="0" dirty="0">
                <a:ln>
                  <a:noFill/>
                </a:ln>
                <a:solidFill>
                  <a:srgbClr val="366092"/>
                </a:solidFill>
                <a:effectLst/>
                <a:uLnTx/>
                <a:uFillTx/>
                <a:latin typeface="Calibri"/>
                <a:ea typeface="+mn-ea"/>
                <a:cs typeface="+mn-cs"/>
              </a:rPr>
              <a:t> . Using the down arrow key, you will find that Med = 27.05.</a:t>
            </a:r>
            <a:endParaRPr lang="en-IN" sz="20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3: Finding the Median</a:t>
            </a:r>
            <a:r>
              <a:rPr lang="en-US" dirty="0">
                <a:solidFill>
                  <a:schemeClr val="accent1"/>
                </a:solidFill>
                <a:latin typeface="Calibri" panose="020F0502020204030204" pitchFamily="34" charset="0"/>
                <a:ea typeface="Calibri" panose="020F0502020204030204" pitchFamily="34" charset="0"/>
                <a:cs typeface="Calibri" panose="020F0502020204030204" pitchFamily="34" charset="0"/>
              </a:rPr>
              <a:t>—Slide 4</a:t>
            </a:r>
            <a:endParaRPr dirty="0"/>
          </a:p>
        </p:txBody>
      </p:sp>
      <p:pic>
        <p:nvPicPr>
          <p:cNvPr id="5" name="Picture 4" descr="A calculator screenshot showing the results of the 1 − Var Stats function. The first value returned is S subscript equals 1.367800712. The second value returned is summartion x equals 1.30956948. The third value returned is n equals 12. The fourth value returned is min x equals 23. The fifth value returned is Q1 equals 26.87. The sixth value returned is Med equals 27.05.">
            <a:extLst>
              <a:ext uri="{FF2B5EF4-FFF2-40B4-BE49-F238E27FC236}">
                <a16:creationId xmlns:a16="http://schemas.microsoft.com/office/drawing/2014/main" id="{1DCB2067-10CF-458F-AAEF-0A647258A2F9}"/>
              </a:ext>
            </a:extLst>
          </p:cNvPr>
          <p:cNvPicPr>
            <a:picLocks noChangeAspect="1"/>
          </p:cNvPicPr>
          <p:nvPr/>
        </p:nvPicPr>
        <p:blipFill>
          <a:blip r:embed="rId2"/>
          <a:srcRect b="15583"/>
          <a:stretch>
            <a:fillRect/>
          </a:stretch>
        </p:blipFill>
        <p:spPr>
          <a:xfrm>
            <a:off x="838200" y="1105823"/>
            <a:ext cx="2514600" cy="1961167"/>
          </a:xfrm>
          <a:prstGeom prst="rect">
            <a:avLst/>
          </a:prstGeom>
        </p:spPr>
      </p:pic>
      <p:sp>
        <p:nvSpPr>
          <p:cNvPr id="6" name="TextBox 5">
            <a:extLst>
              <a:ext uri="{FF2B5EF4-FFF2-40B4-BE49-F238E27FC236}">
                <a16:creationId xmlns:a16="http://schemas.microsoft.com/office/drawing/2014/main" id="{CBE75A49-C97C-E124-BBF7-47DB1B1DCD13}"/>
              </a:ext>
            </a:extLst>
          </p:cNvPr>
          <p:cNvSpPr txBox="1"/>
          <p:nvPr/>
        </p:nvSpPr>
        <p:spPr>
          <a:xfrm>
            <a:off x="1562100" y="2977455"/>
            <a:ext cx="1066800" cy="400110"/>
          </a:xfrm>
          <a:prstGeom prst="rect">
            <a:avLst/>
          </a:prstGeom>
          <a:noFill/>
        </p:spPr>
        <p:txBody>
          <a:bodyPr wrap="square">
            <a:spAutoFit/>
          </a:bodyPr>
          <a:lstStyle/>
          <a:p>
            <a:r>
              <a:rPr kumimoji="0" lang="en-IN" sz="2000" b="0" i="0" u="none" strike="noStrike" kern="1200" cap="none" spc="0" normalizeH="0" baseline="0" noProof="0" dirty="0">
                <a:ln>
                  <a:noFill/>
                </a:ln>
                <a:solidFill>
                  <a:srgbClr val="366092"/>
                </a:solidFill>
                <a:effectLst/>
                <a:uLnTx/>
                <a:uFillTx/>
                <a:latin typeface="Calibri"/>
                <a:ea typeface="+mn-ea"/>
                <a:cs typeface="+mn-cs"/>
              </a:rPr>
              <a:t>Figure 6</a:t>
            </a:r>
            <a:endParaRPr lang="en-IN" sz="2000" dirty="0"/>
          </a:p>
        </p:txBody>
      </p:sp>
      <p:pic>
        <p:nvPicPr>
          <p:cNvPr id="14" name="Picture 13" descr="A calculator screenshot showing the results of the median function. median(L1) equals 27.05 is displayed.">
            <a:extLst>
              <a:ext uri="{FF2B5EF4-FFF2-40B4-BE49-F238E27FC236}">
                <a16:creationId xmlns:a16="http://schemas.microsoft.com/office/drawing/2014/main" id="{9D93EECA-C7F9-4988-A8BB-C5716CB002F4}"/>
              </a:ext>
            </a:extLst>
          </p:cNvPr>
          <p:cNvPicPr>
            <a:picLocks noChangeAspect="1"/>
          </p:cNvPicPr>
          <p:nvPr/>
        </p:nvPicPr>
        <p:blipFill>
          <a:blip r:embed="rId3"/>
          <a:srcRect b="15435"/>
          <a:stretch>
            <a:fillRect/>
          </a:stretch>
        </p:blipFill>
        <p:spPr>
          <a:xfrm>
            <a:off x="4648200" y="1083561"/>
            <a:ext cx="2490959" cy="1983429"/>
          </a:xfrm>
          <a:prstGeom prst="rect">
            <a:avLst/>
          </a:prstGeom>
        </p:spPr>
      </p:pic>
      <p:sp>
        <p:nvSpPr>
          <p:cNvPr id="7" name="TextBox 6">
            <a:extLst>
              <a:ext uri="{FF2B5EF4-FFF2-40B4-BE49-F238E27FC236}">
                <a16:creationId xmlns:a16="http://schemas.microsoft.com/office/drawing/2014/main" id="{E566944B-17FB-0929-80B0-A663D4C7A814}"/>
              </a:ext>
            </a:extLst>
          </p:cNvPr>
          <p:cNvSpPr txBox="1"/>
          <p:nvPr/>
        </p:nvSpPr>
        <p:spPr>
          <a:xfrm>
            <a:off x="5360279" y="2981265"/>
            <a:ext cx="1066800" cy="400110"/>
          </a:xfrm>
          <a:prstGeom prst="rect">
            <a:avLst/>
          </a:prstGeom>
          <a:noFill/>
        </p:spPr>
        <p:txBody>
          <a:bodyPr wrap="square">
            <a:spAutoFit/>
          </a:bodyPr>
          <a:lstStyle/>
          <a:p>
            <a:r>
              <a:rPr kumimoji="0" lang="en-IN" sz="2000" b="0" i="0" u="none" strike="noStrike" kern="1200" cap="none" spc="0" normalizeH="0" baseline="0" noProof="0" dirty="0">
                <a:ln>
                  <a:noFill/>
                </a:ln>
                <a:solidFill>
                  <a:srgbClr val="366092"/>
                </a:solidFill>
                <a:effectLst/>
                <a:uLnTx/>
                <a:uFillTx/>
                <a:latin typeface="Calibri"/>
                <a:ea typeface="+mn-ea"/>
                <a:cs typeface="+mn-cs"/>
              </a:rPr>
              <a:t>Figure 7</a:t>
            </a:r>
            <a:endParaRPr lang="en-IN" sz="2000" dirty="0"/>
          </a:p>
        </p:txBody>
      </p:sp>
      <p:sp>
        <p:nvSpPr>
          <p:cNvPr id="9" name="TextBox 8">
            <a:extLst>
              <a:ext uri="{FF2B5EF4-FFF2-40B4-BE49-F238E27FC236}">
                <a16:creationId xmlns:a16="http://schemas.microsoft.com/office/drawing/2014/main" id="{F19DBE7F-FBFC-F4B1-B1CA-CC457C5FBFF9}"/>
              </a:ext>
            </a:extLst>
          </p:cNvPr>
          <p:cNvSpPr txBox="1"/>
          <p:nvPr/>
        </p:nvSpPr>
        <p:spPr>
          <a:xfrm>
            <a:off x="457200" y="3377565"/>
            <a:ext cx="8229600" cy="2696123"/>
          </a:xfrm>
          <a:prstGeom prst="rect">
            <a:avLst/>
          </a:prstGeom>
          <a:noFill/>
        </p:spPr>
        <p:txBody>
          <a:bodyPr wrap="square">
            <a:spAutoFit/>
          </a:bodyPr>
          <a:lstStyle/>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b="0" i="0" u="none" strike="noStrike" kern="1200" cap="none" spc="0" normalizeH="0" baseline="0" noProof="0" dirty="0">
                <a:ln>
                  <a:noFill/>
                </a:ln>
                <a:solidFill>
                  <a:srgbClr val="366092"/>
                </a:solidFill>
                <a:effectLst/>
                <a:uLnTx/>
                <a:uFillTx/>
                <a:latin typeface="Calibri"/>
                <a:ea typeface="+mn-ea"/>
                <a:cs typeface="+mn-cs"/>
              </a:rPr>
              <a:t>Alternatively, once you've input the data and returned to the home screen, you can press </a:t>
            </a:r>
            <a:r>
              <a:rPr kumimoji="0" lang="en-US" b="1" i="0" u="none" strike="noStrike" kern="1200" cap="none" spc="0" normalizeH="0" baseline="0" noProof="0" dirty="0">
                <a:ln>
                  <a:noFill/>
                </a:ln>
                <a:solidFill>
                  <a:srgbClr val="366092"/>
                </a:solidFill>
                <a:effectLst/>
                <a:uLnTx/>
                <a:uFillTx/>
                <a:latin typeface="Calibri"/>
                <a:ea typeface="+mn-ea"/>
                <a:cs typeface="+mn-cs"/>
              </a:rPr>
              <a:t>2nd stat</a:t>
            </a:r>
            <a:r>
              <a:rPr kumimoji="0" lang="en-US" b="0" i="0" u="none" strike="noStrike" kern="1200" cap="none" spc="0" normalizeH="0" baseline="0" noProof="0" dirty="0">
                <a:ln>
                  <a:noFill/>
                </a:ln>
                <a:solidFill>
                  <a:srgbClr val="366092"/>
                </a:solidFill>
                <a:effectLst/>
                <a:uLnTx/>
                <a:uFillTx/>
                <a:latin typeface="Calibri"/>
                <a:ea typeface="+mn-ea"/>
                <a:cs typeface="+mn-cs"/>
              </a:rPr>
              <a:t> and arrow over to the </a:t>
            </a:r>
            <a:r>
              <a:rPr kumimoji="0" lang="en-US" b="0" i="0" u="none" strike="noStrike" kern="1200" cap="none" spc="0" normalizeH="0" baseline="0" noProof="0" dirty="0">
                <a:ln>
                  <a:noFill/>
                </a:ln>
                <a:solidFill>
                  <a:srgbClr val="366092"/>
                </a:solidFill>
                <a:effectLst/>
                <a:uLnTx/>
                <a:uFillTx/>
                <a:latin typeface="Ti86pc" panose="020B0609020003040203" pitchFamily="49" charset="0"/>
                <a:ea typeface="+mn-ea"/>
                <a:cs typeface="+mn-cs"/>
              </a:rPr>
              <a:t>MATH</a:t>
            </a:r>
            <a:r>
              <a:rPr kumimoji="0" lang="en-US" b="0" i="0" u="none" strike="noStrike" kern="1200" cap="none" spc="0" normalizeH="0" baseline="0" noProof="0" dirty="0">
                <a:ln>
                  <a:noFill/>
                </a:ln>
                <a:solidFill>
                  <a:srgbClr val="366092"/>
                </a:solidFill>
                <a:effectLst/>
                <a:uLnTx/>
                <a:uFillTx/>
                <a:latin typeface="Calibri"/>
                <a:ea typeface="+mn-ea"/>
                <a:cs typeface="+mn-cs"/>
              </a:rPr>
              <a:t> menu. Highlight </a:t>
            </a:r>
            <a:r>
              <a:rPr kumimoji="0" lang="en-US" b="0" i="0" u="none" strike="noStrike" kern="1200" cap="none" spc="0" normalizeH="0" baseline="0" noProof="0" dirty="0">
                <a:ln>
                  <a:noFill/>
                </a:ln>
                <a:solidFill>
                  <a:srgbClr val="366092"/>
                </a:solidFill>
                <a:effectLst/>
                <a:uLnTx/>
                <a:uFillTx/>
                <a:latin typeface="Ti86pc" panose="020B0609020003040203" pitchFamily="49" charset="0"/>
                <a:ea typeface="+mn-ea"/>
                <a:cs typeface="+mn-cs"/>
              </a:rPr>
              <a:t>median( </a:t>
            </a:r>
            <a:r>
              <a:rPr kumimoji="0" lang="en-US" b="0" i="0" u="none" strike="noStrike" kern="1200" cap="none" spc="0" normalizeH="0" baseline="0" noProof="0" dirty="0">
                <a:ln>
                  <a:noFill/>
                </a:ln>
                <a:solidFill>
                  <a:srgbClr val="366092"/>
                </a:solidFill>
                <a:effectLst/>
                <a:uLnTx/>
                <a:uFillTx/>
                <a:latin typeface="Calibri"/>
                <a:ea typeface="+mn-ea"/>
                <a:cs typeface="+mn-cs"/>
              </a:rPr>
              <a:t>and press </a:t>
            </a:r>
            <a:r>
              <a:rPr kumimoji="0" lang="en-US" b="1" i="0" u="none" strike="noStrike" kern="1200" cap="none" spc="0" normalizeH="0" baseline="0" noProof="0" dirty="0">
                <a:ln>
                  <a:noFill/>
                </a:ln>
                <a:solidFill>
                  <a:srgbClr val="366092"/>
                </a:solidFill>
                <a:effectLst/>
                <a:uLnTx/>
                <a:uFillTx/>
                <a:latin typeface="Calibri"/>
                <a:ea typeface="+mn-ea"/>
                <a:cs typeface="+mn-cs"/>
              </a:rPr>
              <a:t>enter</a:t>
            </a:r>
            <a:r>
              <a:rPr kumimoji="0" lang="en-US" b="0" i="0" u="none" strike="noStrike" kern="1200" cap="none" spc="0" normalizeH="0" baseline="0" noProof="0" dirty="0">
                <a:ln>
                  <a:noFill/>
                </a:ln>
                <a:solidFill>
                  <a:srgbClr val="366092"/>
                </a:solidFill>
                <a:effectLst/>
                <a:uLnTx/>
                <a:uFillTx/>
                <a:latin typeface="Calibri"/>
                <a:ea typeface="+mn-ea"/>
                <a:cs typeface="+mn-cs"/>
              </a:rPr>
              <a:t> . Press </a:t>
            </a:r>
            <a:r>
              <a:rPr kumimoji="0" lang="en-US" b="1" i="0" u="none" strike="noStrike" kern="1200" cap="none" spc="0" normalizeH="0" baseline="0" noProof="0" dirty="0">
                <a:ln>
                  <a:noFill/>
                </a:ln>
                <a:solidFill>
                  <a:srgbClr val="366092"/>
                </a:solidFill>
                <a:effectLst/>
                <a:uLnTx/>
                <a:uFillTx/>
                <a:latin typeface="Calibri"/>
                <a:ea typeface="+mn-ea"/>
                <a:cs typeface="+mn-cs"/>
              </a:rPr>
              <a:t>2nd</a:t>
            </a:r>
            <a:r>
              <a:rPr kumimoji="0" lang="en-US" b="0" i="0" u="none" strike="noStrike" kern="1200" cap="none" spc="0" normalizeH="0" baseline="0" noProof="0" dirty="0">
                <a:ln>
                  <a:noFill/>
                </a:ln>
                <a:solidFill>
                  <a:srgbClr val="366092"/>
                </a:solidFill>
                <a:effectLst/>
                <a:uLnTx/>
                <a:uFillTx/>
                <a:latin typeface="Calibri"/>
                <a:ea typeface="+mn-ea"/>
                <a:cs typeface="+mn-cs"/>
              </a:rPr>
              <a:t> </a:t>
            </a:r>
            <a:r>
              <a:rPr kumimoji="0" lang="en-US" b="1" i="0" u="none" strike="noStrike" kern="1200" cap="none" spc="0" normalizeH="0" baseline="0" noProof="0" dirty="0">
                <a:ln>
                  <a:noFill/>
                </a:ln>
                <a:solidFill>
                  <a:srgbClr val="366092"/>
                </a:solidFill>
                <a:effectLst/>
                <a:uLnTx/>
                <a:uFillTx/>
                <a:latin typeface="Calibri"/>
                <a:ea typeface="+mn-ea"/>
                <a:cs typeface="+mn-cs"/>
              </a:rPr>
              <a:t>stat</a:t>
            </a:r>
            <a:r>
              <a:rPr kumimoji="0" lang="en-US" b="0" i="0" u="none" strike="noStrike" kern="1200" cap="none" spc="0" normalizeH="0" baseline="0" noProof="0" dirty="0">
                <a:ln>
                  <a:noFill/>
                </a:ln>
                <a:solidFill>
                  <a:srgbClr val="366092"/>
                </a:solidFill>
                <a:effectLst/>
                <a:uLnTx/>
                <a:uFillTx/>
                <a:latin typeface="Calibri"/>
                <a:ea typeface="+mn-ea"/>
                <a:cs typeface="+mn-cs"/>
              </a:rPr>
              <a:t> again and select </a:t>
            </a:r>
            <a:r>
              <a:rPr kumimoji="0" lang="en-US" b="0" i="0" u="none" strike="noStrike" kern="1200" cap="none" spc="0" normalizeH="0" baseline="0" noProof="0" dirty="0">
                <a:ln>
                  <a:noFill/>
                </a:ln>
                <a:solidFill>
                  <a:srgbClr val="366092"/>
                </a:solidFill>
                <a:effectLst/>
                <a:uLnTx/>
                <a:uFillTx/>
                <a:latin typeface="Ti86pc" panose="020B0609020003040203" pitchFamily="49" charset="0"/>
                <a:ea typeface="+mn-ea"/>
                <a:cs typeface="+mn-cs"/>
              </a:rPr>
              <a:t>L1</a:t>
            </a:r>
            <a:r>
              <a:rPr kumimoji="0" lang="en-US" b="0" i="0" u="none" strike="noStrike" kern="1200" cap="none" spc="0" normalizeH="0" baseline="0" noProof="0" dirty="0">
                <a:ln>
                  <a:noFill/>
                </a:ln>
                <a:solidFill>
                  <a:srgbClr val="366092"/>
                </a:solidFill>
                <a:effectLst/>
                <a:uLnTx/>
                <a:uFillTx/>
                <a:latin typeface="Calibri"/>
                <a:ea typeface="+mn-ea"/>
                <a:cs typeface="+mn-cs"/>
              </a:rPr>
              <a:t>. Back on the main screen, press </a:t>
            </a:r>
            <a:r>
              <a:rPr kumimoji="0" lang="en-US" b="1" i="0" u="none" strike="noStrike" kern="1200" cap="none" spc="0" normalizeH="0" baseline="0" noProof="0" dirty="0">
                <a:ln>
                  <a:noFill/>
                </a:ln>
                <a:solidFill>
                  <a:srgbClr val="366092"/>
                </a:solidFill>
                <a:effectLst/>
                <a:uLnTx/>
                <a:uFillTx/>
                <a:latin typeface="Ti86pc" panose="020B0609020003040203" pitchFamily="49" charset="0"/>
                <a:ea typeface="+mn-ea"/>
                <a:cs typeface="+mn-cs"/>
              </a:rPr>
              <a:t>)</a:t>
            </a:r>
            <a:r>
              <a:rPr kumimoji="0" lang="en-US" b="0" i="0" u="none" strike="noStrike" kern="1200" cap="none" spc="0" normalizeH="0" baseline="0" noProof="0" dirty="0">
                <a:ln>
                  <a:noFill/>
                </a:ln>
                <a:solidFill>
                  <a:srgbClr val="366092"/>
                </a:solidFill>
                <a:effectLst/>
                <a:uLnTx/>
                <a:uFillTx/>
                <a:latin typeface="Ti86pc" panose="020B0609020003040203" pitchFamily="49" charset="0"/>
                <a:ea typeface="+mn-ea"/>
                <a:cs typeface="+mn-cs"/>
              </a:rPr>
              <a:t> </a:t>
            </a:r>
            <a:r>
              <a:rPr kumimoji="0" lang="en-US" b="0" i="0" u="none" strike="noStrike" kern="1200" cap="none" spc="0" normalizeH="0" baseline="0" noProof="0" dirty="0">
                <a:ln>
                  <a:noFill/>
                </a:ln>
                <a:solidFill>
                  <a:srgbClr val="366092"/>
                </a:solidFill>
                <a:effectLst/>
                <a:uLnTx/>
                <a:uFillTx/>
                <a:latin typeface="Calibri"/>
                <a:ea typeface="+mn-ea"/>
                <a:cs typeface="+mn-cs"/>
              </a:rPr>
              <a:t>and </a:t>
            </a:r>
            <a:r>
              <a:rPr kumimoji="0" lang="en-US" b="1" i="0" u="none" strike="noStrike" kern="1200" cap="none" spc="0" normalizeH="0" baseline="0" noProof="0" dirty="0">
                <a:ln>
                  <a:noFill/>
                </a:ln>
                <a:solidFill>
                  <a:srgbClr val="366092"/>
                </a:solidFill>
                <a:effectLst/>
                <a:uLnTx/>
                <a:uFillTx/>
                <a:latin typeface="Calibri"/>
                <a:ea typeface="+mn-ea"/>
                <a:cs typeface="+mn-cs"/>
              </a:rPr>
              <a:t>enter</a:t>
            </a:r>
            <a:r>
              <a:rPr kumimoji="0" lang="en-US" b="0" i="0" u="none" strike="noStrike" kern="1200" cap="none" spc="0" normalizeH="0" baseline="0" noProof="0" dirty="0">
                <a:ln>
                  <a:noFill/>
                </a:ln>
                <a:solidFill>
                  <a:srgbClr val="366092"/>
                </a:solidFill>
                <a:effectLst/>
                <a:uLnTx/>
                <a:uFillTx/>
                <a:latin typeface="Calibri"/>
                <a:ea typeface="+mn-ea"/>
                <a:cs typeface="+mn-cs"/>
              </a:rPr>
              <a:t>. The calculator returns a value of 27.05.</a:t>
            </a: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b="1"/>
            </a:pPr>
            <a:r>
              <a:rPr kumimoji="0" lang="en-US" b="1" i="0" u="none" strike="noStrike" kern="1200" cap="none" spc="0" normalizeH="0" baseline="0" noProof="0" dirty="0">
                <a:ln>
                  <a:noFill/>
                </a:ln>
                <a:solidFill>
                  <a:srgbClr val="366092"/>
                </a:solidFill>
                <a:effectLst/>
                <a:uLnTx/>
                <a:uFillTx/>
                <a:latin typeface="Calibri"/>
                <a:ea typeface="+mn-ea"/>
                <a:cs typeface="+mn-cs"/>
              </a:rPr>
              <a:t>Microsoft Excel</a:t>
            </a: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b="0" i="0" u="none" strike="noStrike" kern="1200" cap="none" spc="0" normalizeH="0" baseline="0" noProof="0" dirty="0">
                <a:ln>
                  <a:noFill/>
                </a:ln>
                <a:solidFill>
                  <a:srgbClr val="366092"/>
                </a:solidFill>
                <a:effectLst/>
                <a:uLnTx/>
                <a:uFillTx/>
                <a:latin typeface="Calibri"/>
                <a:ea typeface="+mn-ea"/>
                <a:cs typeface="+mn-cs"/>
              </a:rPr>
              <a:t>Excel has a built-in </a:t>
            </a:r>
            <a:r>
              <a:rPr kumimoji="0" lang="en-US" b="1" i="0" u="none" strike="noStrike" kern="1200" cap="none" spc="0" normalizeH="0" baseline="0" noProof="0" dirty="0">
                <a:ln>
                  <a:noFill/>
                </a:ln>
                <a:solidFill>
                  <a:srgbClr val="366092"/>
                </a:solidFill>
                <a:effectLst/>
                <a:uLnTx/>
                <a:uFillTx/>
                <a:latin typeface="Calibri"/>
                <a:ea typeface="+mn-ea"/>
                <a:cs typeface="+mn-cs"/>
              </a:rPr>
              <a:t>MEDIAN</a:t>
            </a:r>
            <a:r>
              <a:rPr kumimoji="0" lang="en-US" b="0" i="0" u="none" strike="noStrike" kern="1200" cap="none" spc="0" normalizeH="0" baseline="0" noProof="0" dirty="0">
                <a:ln>
                  <a:noFill/>
                </a:ln>
                <a:solidFill>
                  <a:srgbClr val="366092"/>
                </a:solidFill>
                <a:effectLst/>
                <a:uLnTx/>
                <a:uFillTx/>
                <a:latin typeface="Calibri"/>
                <a:ea typeface="+mn-ea"/>
                <a:cs typeface="+mn-cs"/>
              </a:rPr>
              <a:t> function that we can use to find the median of a set of numbers. Enter the values into an empty column and in an empty cell, type "=median(". Then highlight the cells containing the values and press Enter. The value will appear as </a:t>
            </a:r>
            <a:r>
              <a:rPr kumimoji="0" lang="en-US" b="0" i="0" u="none" strike="noStrike" kern="1200" cap="none" spc="0" normalizeH="0" baseline="0" noProof="0" dirty="0">
                <a:ln>
                  <a:noFill/>
                </a:ln>
                <a:solidFill>
                  <a:srgbClr val="366092"/>
                </a:solidFill>
                <a:effectLst/>
                <a:uLnTx/>
                <a:uFillTx/>
                <a:latin typeface="Cambria Math"/>
                <a:ea typeface="+mn-ea"/>
                <a:cs typeface="+mn-cs"/>
              </a:rPr>
              <a:t>27.05</a:t>
            </a:r>
            <a:r>
              <a:rPr kumimoji="0" lang="en-US" b="0" i="0" u="none" strike="noStrike" kern="1200" cap="none" spc="0" normalizeH="0" baseline="0" noProof="0" dirty="0">
                <a:ln>
                  <a:noFill/>
                </a:ln>
                <a:solidFill>
                  <a:srgbClr val="366092"/>
                </a:solidFill>
                <a:effectLst/>
                <a:uLnTx/>
                <a:uFillTx/>
                <a:latin typeface="Calibri"/>
                <a:ea typeface="+mn-ea"/>
                <a:cs typeface="+mn-cs"/>
              </a:rPr>
              <a:t>.</a:t>
            </a:r>
            <a:endParaRPr lang="en-IN" dirty="0"/>
          </a:p>
        </p:txBody>
      </p:sp>
    </p:spTree>
    <p:extLst>
      <p:ext uri="{BB962C8B-B14F-4D97-AF65-F5344CB8AC3E}">
        <p14:creationId xmlns:p14="http://schemas.microsoft.com/office/powerpoint/2010/main" val="10669344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3: Finding the Median</a:t>
            </a:r>
            <a:r>
              <a:rPr lang="en-US" dirty="0">
                <a:solidFill>
                  <a:schemeClr val="accent1"/>
                </a:solidFill>
                <a:latin typeface="Calibri" panose="020F0502020204030204" pitchFamily="34" charset="0"/>
                <a:ea typeface="Calibri" panose="020F0502020204030204" pitchFamily="34" charset="0"/>
                <a:cs typeface="Calibri" panose="020F0502020204030204" pitchFamily="34" charset="0"/>
              </a:rPr>
              <a:t>—Slide 5</a:t>
            </a:r>
            <a:endParaRPr dirty="0"/>
          </a:p>
        </p:txBody>
      </p:sp>
      <p:pic>
        <p:nvPicPr>
          <p:cNvPr id="5" name="Picture 4" descr="An Excel spreadsheet shows the values entered into the A column of the sheet. The values 28.3 , 27.7 , 23 , 25.5 , 27.1 , 26.76 , 27 , 27.52 , 26.8 ,  27.2 , 26.97 , 27.53 , and 27.05 are all displayed. The cell A13 is selected and the formula bar shows equals MEDIAN(A1:A12).">
            <a:extLst>
              <a:ext uri="{FF2B5EF4-FFF2-40B4-BE49-F238E27FC236}">
                <a16:creationId xmlns:a16="http://schemas.microsoft.com/office/drawing/2014/main" id="{AF7D55A8-A833-4F1A-A180-AD3595C759CA}"/>
              </a:ext>
            </a:extLst>
          </p:cNvPr>
          <p:cNvPicPr>
            <a:picLocks noChangeAspect="1"/>
          </p:cNvPicPr>
          <p:nvPr/>
        </p:nvPicPr>
        <p:blipFill>
          <a:blip r:embed="rId2"/>
          <a:srcRect b="9903"/>
          <a:stretch>
            <a:fillRect/>
          </a:stretch>
        </p:blipFill>
        <p:spPr>
          <a:xfrm>
            <a:off x="2971800" y="1086143"/>
            <a:ext cx="3029373" cy="3124200"/>
          </a:xfrm>
          <a:prstGeom prst="rect">
            <a:avLst/>
          </a:prstGeom>
        </p:spPr>
      </p:pic>
      <p:sp>
        <p:nvSpPr>
          <p:cNvPr id="4" name="TextBox 3">
            <a:extLst>
              <a:ext uri="{FF2B5EF4-FFF2-40B4-BE49-F238E27FC236}">
                <a16:creationId xmlns:a16="http://schemas.microsoft.com/office/drawing/2014/main" id="{AE1913F8-0EE3-DED9-8FAE-17018E830B1F}"/>
              </a:ext>
            </a:extLst>
          </p:cNvPr>
          <p:cNvSpPr txBox="1"/>
          <p:nvPr/>
        </p:nvSpPr>
        <p:spPr>
          <a:xfrm>
            <a:off x="4038600" y="4238654"/>
            <a:ext cx="1066800" cy="400110"/>
          </a:xfrm>
          <a:prstGeom prst="rect">
            <a:avLst/>
          </a:prstGeom>
          <a:noFill/>
        </p:spPr>
        <p:txBody>
          <a:bodyPr wrap="square">
            <a:spAutoFit/>
          </a:bodyPr>
          <a:lstStyle/>
          <a:p>
            <a:r>
              <a:rPr kumimoji="0" lang="en-IN" sz="2000" b="0" i="0" u="none" strike="noStrike" kern="1200" cap="none" spc="0" normalizeH="0" baseline="0" noProof="0" dirty="0">
                <a:ln>
                  <a:noFill/>
                </a:ln>
                <a:solidFill>
                  <a:srgbClr val="366092"/>
                </a:solidFill>
                <a:effectLst/>
                <a:uLnTx/>
                <a:uFillTx/>
                <a:latin typeface="Calibri"/>
                <a:ea typeface="+mn-ea"/>
                <a:cs typeface="+mn-cs"/>
              </a:rPr>
              <a:t>Figure 8</a:t>
            </a:r>
            <a:endParaRPr lang="en-IN" sz="2000" dirty="0"/>
          </a:p>
        </p:txBody>
      </p:sp>
      <p:sp>
        <p:nvSpPr>
          <p:cNvPr id="7" name="TextBox 6">
            <a:extLst>
              <a:ext uri="{FF2B5EF4-FFF2-40B4-BE49-F238E27FC236}">
                <a16:creationId xmlns:a16="http://schemas.microsoft.com/office/drawing/2014/main" id="{D6782523-5B56-EE81-D188-73DFBA66441D}"/>
              </a:ext>
            </a:extLst>
          </p:cNvPr>
          <p:cNvSpPr txBox="1"/>
          <p:nvPr/>
        </p:nvSpPr>
        <p:spPr>
          <a:xfrm>
            <a:off x="457200" y="4572000"/>
            <a:ext cx="8229600" cy="1446550"/>
          </a:xfrm>
          <a:prstGeom prst="rect">
            <a:avLst/>
          </a:prstGeom>
          <a:noFill/>
        </p:spPr>
        <p:txBody>
          <a:bodyPr wrap="square">
            <a:spAutoFit/>
          </a:bodyPr>
          <a:lstStyle/>
          <a:p>
            <a:r>
              <a:rPr kumimoji="0" lang="en-IN" sz="2200" b="0" i="0" u="none" strike="noStrike" kern="1200" cap="none" spc="0" normalizeH="0" baseline="0" noProof="0" dirty="0">
                <a:ln>
                  <a:noFill/>
                </a:ln>
                <a:solidFill>
                  <a:srgbClr val="366092"/>
                </a:solidFill>
                <a:effectLst/>
                <a:uLnTx/>
                <a:uFillTx/>
                <a:latin typeface="Calibri"/>
              </a:rPr>
              <a:t>Thus, the median </a:t>
            </a:r>
            <a:r>
              <a:rPr lang="en-US" sz="2200" dirty="0"/>
              <a:t>VO₂</a:t>
            </a:r>
            <a:r>
              <a:rPr kumimoji="0" lang="en-IN" sz="2200" b="0" i="0" u="none" strike="noStrike" kern="1200" cap="none" spc="0" normalizeH="0" baseline="0" noProof="0" dirty="0">
                <a:ln>
                  <a:noFill/>
                </a:ln>
                <a:solidFill>
                  <a:srgbClr val="366092"/>
                </a:solidFill>
                <a:effectLst/>
                <a:uLnTx/>
                <a:uFillTx/>
                <a:latin typeface="Calibri"/>
              </a:rPr>
              <a:t> max score is </a:t>
            </a:r>
            <a:r>
              <a:rPr kumimoji="0" lang="en-IN" sz="2200" b="0" i="0" u="none" strike="noStrike" kern="1200" cap="none" spc="0" normalizeH="0" baseline="0" noProof="0" dirty="0">
                <a:ln>
                  <a:noFill/>
                </a:ln>
                <a:solidFill>
                  <a:srgbClr val="366092"/>
                </a:solidFill>
                <a:effectLst/>
                <a:uLnTx/>
                <a:uFillTx/>
                <a:latin typeface="Cambria Math"/>
              </a:rPr>
              <a:t>27.05</a:t>
            </a:r>
            <a:r>
              <a:rPr kumimoji="0" lang="en-IN" sz="2200" b="0" i="0" u="none" strike="noStrike" kern="1200" cap="none" spc="0" normalizeH="0" baseline="0" noProof="0" dirty="0">
                <a:ln>
                  <a:noFill/>
                </a:ln>
                <a:solidFill>
                  <a:srgbClr val="366092"/>
                </a:solidFill>
                <a:effectLst/>
                <a:uLnTx/>
                <a:uFillTx/>
                <a:latin typeface="Calibri"/>
              </a:rPr>
              <a:t>. Notice that the value of this "average" is not a member of the data set. However, it is a typical value in the sense that it is located in the middle of the data set when it is arranged numerically.</a:t>
            </a:r>
            <a:endParaRPr lang="en-IN" sz="2200" dirty="0"/>
          </a:p>
        </p:txBody>
      </p:sp>
    </p:spTree>
    <p:extLst>
      <p:ext uri="{BB962C8B-B14F-4D97-AF65-F5344CB8AC3E}">
        <p14:creationId xmlns:p14="http://schemas.microsoft.com/office/powerpoint/2010/main" val="4272767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Helpful Hint</a:t>
            </a:r>
            <a:r>
              <a:rPr lang="en-US" dirty="0"/>
              <a:t> 2</a:t>
            </a:r>
            <a:endParaRPr dirty="0"/>
          </a:p>
        </p:txBody>
      </p:sp>
      <p:sp>
        <p:nvSpPr>
          <p:cNvPr id="3" name="Text Placeholder 2"/>
          <p:cNvSpPr>
            <a:spLocks noGrp="1"/>
          </p:cNvSpPr>
          <p:nvPr>
            <p:ph type="body" sz="quarter" idx="10"/>
          </p:nvPr>
        </p:nvSpPr>
        <p:spPr/>
        <p:txBody>
          <a:bodyPr>
            <a:normAutofit/>
          </a:bodyPr>
          <a:lstStyle/>
          <a:p>
            <a:r>
              <a:rPr sz="2800"/>
              <a:t>To find the mode of a data set, it is often helpful to first put the data in an ordered list.</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lang="en-US" dirty="0"/>
              <a:t>Definition: </a:t>
            </a:r>
            <a:r>
              <a:rPr dirty="0"/>
              <a:t>Mode</a:t>
            </a:r>
          </a:p>
        </p:txBody>
      </p:sp>
      <p:sp>
        <p:nvSpPr>
          <p:cNvPr id="3" name="Text Placeholder 2"/>
          <p:cNvSpPr>
            <a:spLocks noGrp="1"/>
          </p:cNvSpPr>
          <p:nvPr>
            <p:ph type="body" sz="quarter" idx="10"/>
          </p:nvPr>
        </p:nvSpPr>
        <p:spPr>
          <a:xfrm>
            <a:off x="457200" y="1082078"/>
            <a:ext cx="8229600" cy="4785322"/>
          </a:xfrm>
        </p:spPr>
        <p:txBody>
          <a:bodyPr>
            <a:normAutofit/>
          </a:bodyPr>
          <a:lstStyle/>
          <a:p>
            <a:pPr algn="just"/>
            <a:r>
              <a:rPr sz="2200" dirty="0"/>
              <a:t>The </a:t>
            </a:r>
            <a:r>
              <a:rPr sz="2200" b="1" dirty="0"/>
              <a:t>mode</a:t>
            </a:r>
            <a:r>
              <a:rPr sz="2200" dirty="0"/>
              <a:t> of a data set is the value that occurs most frequently.</a:t>
            </a:r>
            <a:endParaRPr lang="en-US" sz="2200" dirty="0"/>
          </a:p>
          <a:p>
            <a:pPr algn="just"/>
            <a:endParaRPr sz="1200" dirty="0"/>
          </a:p>
          <a:p>
            <a:pPr algn="just"/>
            <a:r>
              <a:rPr sz="2200" b="1" dirty="0"/>
              <a:t>No mode</a:t>
            </a:r>
            <a:r>
              <a:rPr sz="2200" dirty="0"/>
              <a:t> describes a data set in which all of the data values occur only once</a:t>
            </a:r>
            <a:r>
              <a:rPr lang="en-US" sz="2200" dirty="0"/>
              <a:t>,</a:t>
            </a:r>
            <a:r>
              <a:rPr sz="2200" dirty="0"/>
              <a:t> or each value occurs an equal number of times.</a:t>
            </a:r>
            <a:endParaRPr lang="en-US" sz="2200" dirty="0"/>
          </a:p>
          <a:p>
            <a:pPr algn="just"/>
            <a:endParaRPr sz="1200" dirty="0"/>
          </a:p>
          <a:p>
            <a:pPr algn="just"/>
            <a:r>
              <a:rPr sz="2200" b="1" dirty="0"/>
              <a:t>Unimodal</a:t>
            </a:r>
            <a:r>
              <a:rPr sz="2200" dirty="0"/>
              <a:t> describes a data set in which only one data value occurs most often.</a:t>
            </a:r>
            <a:endParaRPr lang="en-US" sz="2200" dirty="0"/>
          </a:p>
          <a:p>
            <a:pPr algn="just"/>
            <a:endParaRPr sz="1200" dirty="0"/>
          </a:p>
          <a:p>
            <a:pPr algn="just"/>
            <a:r>
              <a:rPr sz="2200" b="1" dirty="0"/>
              <a:t>Bimodal</a:t>
            </a:r>
            <a:r>
              <a:rPr sz="2200" dirty="0"/>
              <a:t> describes a data set in which exactly two data values occur equally often and more than any other data value.</a:t>
            </a:r>
            <a:endParaRPr lang="en-US" sz="2200" dirty="0"/>
          </a:p>
          <a:p>
            <a:pPr algn="just"/>
            <a:endParaRPr sz="1200" dirty="0"/>
          </a:p>
          <a:p>
            <a:pPr algn="just"/>
            <a:r>
              <a:rPr sz="2200" b="1" dirty="0"/>
              <a:t>Multimodal</a:t>
            </a:r>
            <a:r>
              <a:rPr sz="2200" dirty="0"/>
              <a:t> describes a data set in which more than two data values occur equally often and more than any other data value.</a:t>
            </a:r>
          </a:p>
          <a:p>
            <a:endParaRPr sz="28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Helpful Hint</a:t>
            </a:r>
            <a:r>
              <a:rPr lang="en-US" dirty="0"/>
              <a:t> 3</a:t>
            </a:r>
            <a:endParaRPr dirty="0"/>
          </a:p>
        </p:txBody>
      </p:sp>
      <p:pic>
        <p:nvPicPr>
          <p:cNvPr id="4" name="Graphic 3" descr="A histogram is shown. The value of each bar progressively shows a steady increase to a peak value at the center of the histogram, then a steady decrease in value of each bar to the end of the histogram. The vertical axis is labeled &quot;Counts&quot; and displays values from 0 to 30 in increments of 10. The horizontal axis is not labeled, but shows values from 0 to 5 in increments of 1. There are no bars of data between 0 and 1. The first two bars are between 1 and 2 on the horizontal axis. The first bar rises to about 1 and the second bar rises to about 4. The next two bars are between 2 and 3 on the horizontal axis. The first of these bars rises to about 11 and the second bar rises to about 21. The next two bars are between 3 and 4 on the horizontal axis. The first of these bars rises to about 28 and the second bar rises to about 20. The next two bars are between 4 and 5 on the horizontal axis. The first of these bars rises to about 9 and the second bar rises to about 2. The last bar is after the 5 on the horizontal axis and rises to about 0.5.">
            <a:extLst>
              <a:ext uri="{FF2B5EF4-FFF2-40B4-BE49-F238E27FC236}">
                <a16:creationId xmlns:a16="http://schemas.microsoft.com/office/drawing/2014/main" id="{A2B9ED99-C252-4D36-B20D-AF59B4D1C989}"/>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45626" y="1080946"/>
            <a:ext cx="3006565" cy="1704182"/>
          </a:xfrm>
          <a:prstGeom prst="rect">
            <a:avLst/>
          </a:prstGeom>
        </p:spPr>
      </p:pic>
      <p:sp>
        <p:nvSpPr>
          <p:cNvPr id="5" name="TextBox 4">
            <a:extLst>
              <a:ext uri="{FF2B5EF4-FFF2-40B4-BE49-F238E27FC236}">
                <a16:creationId xmlns:a16="http://schemas.microsoft.com/office/drawing/2014/main" id="{B8895A9D-2B48-0F3B-1AE2-65EA04F3C423}"/>
              </a:ext>
            </a:extLst>
          </p:cNvPr>
          <p:cNvSpPr txBox="1"/>
          <p:nvPr/>
        </p:nvSpPr>
        <p:spPr>
          <a:xfrm>
            <a:off x="1172073" y="3048000"/>
            <a:ext cx="1952127" cy="369332"/>
          </a:xfrm>
          <a:prstGeom prst="rect">
            <a:avLst/>
          </a:prstGeom>
          <a:noFill/>
        </p:spPr>
        <p:txBody>
          <a:bodyPr wrap="square">
            <a:spAutoFit/>
          </a:bodyPr>
          <a:lstStyle/>
          <a:p>
            <a:r>
              <a:rPr kumimoji="0" lang="en-US" sz="1800" b="0" i="0" u="none" strike="noStrike" kern="1200" cap="none" spc="0" normalizeH="0" baseline="0" noProof="0" dirty="0">
                <a:ln>
                  <a:noFill/>
                </a:ln>
                <a:solidFill>
                  <a:srgbClr val="366092"/>
                </a:solidFill>
                <a:effectLst/>
                <a:uLnTx/>
                <a:uFillTx/>
                <a:latin typeface="Calibri"/>
                <a:ea typeface="+mn-ea"/>
                <a:cs typeface="+mn-cs"/>
              </a:rPr>
              <a:t>Figure 9: Unimodal</a:t>
            </a:r>
            <a:endParaRPr lang="en-IN" dirty="0"/>
          </a:p>
        </p:txBody>
      </p:sp>
      <p:pic>
        <p:nvPicPr>
          <p:cNvPr id="8" name="Graphic 7" descr="A histogram is shown. The values of the bars steadily rise and fall to show two peak values. The vertical axis is labeled &quot;Counts&quot; and displays values from 0 to 10 in increments of 5. The horizontal axis is not labeled, but shows values from 0 to 5 in increments of 1. There are no bars of data between  0 and 1. The first two bars are between 1 and 2 on the horizontal axis. The first bar rises to about 2 and the second bar rises to about 9. The next two bars are between 2 and 3 on the horizontal axis. The first of these bars rises to about 4 and the second bar rises to about 2. The next two bars are between 3 and 4 on the horizontal axis. The first of these bars rises to about 3 and the second bar rises to about 9. The next two bars are between 4 and 5 on the horizontal axis. The first of these bars rises to about 7 and the second bar rises to about 2. The last bar is after the 5 on the horizontal axis and rises to about 0.1.&#10;">
            <a:extLst>
              <a:ext uri="{FF2B5EF4-FFF2-40B4-BE49-F238E27FC236}">
                <a16:creationId xmlns:a16="http://schemas.microsoft.com/office/drawing/2014/main" id="{344A6098-F635-4AB3-9A64-D2EBD67E02B2}"/>
              </a:ext>
            </a:extLst>
          </p:cNvPr>
          <p:cNvPicPr>
            <a:picLocks noGrp="1" noRot="1" noChangeAspect="1" noMove="1" noResize="1" noEditPoints="1" noAdjustHandles="1" noChangeArrowheads="1" noChangeShapeType="1" noCrop="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153592" y="1076763"/>
            <a:ext cx="2836815" cy="1712547"/>
          </a:xfrm>
          <a:prstGeom prst="rect">
            <a:avLst/>
          </a:prstGeom>
        </p:spPr>
      </p:pic>
      <p:sp>
        <p:nvSpPr>
          <p:cNvPr id="7" name="TextBox 6">
            <a:extLst>
              <a:ext uri="{FF2B5EF4-FFF2-40B4-BE49-F238E27FC236}">
                <a16:creationId xmlns:a16="http://schemas.microsoft.com/office/drawing/2014/main" id="{BE9D1ACE-07E5-F9E8-FA32-26D07334873A}"/>
              </a:ext>
            </a:extLst>
          </p:cNvPr>
          <p:cNvSpPr txBox="1"/>
          <p:nvPr/>
        </p:nvSpPr>
        <p:spPr>
          <a:xfrm>
            <a:off x="3839073" y="3048000"/>
            <a:ext cx="1952127" cy="369332"/>
          </a:xfrm>
          <a:prstGeom prst="rect">
            <a:avLst/>
          </a:prstGeom>
          <a:noFill/>
        </p:spPr>
        <p:txBody>
          <a:bodyPr wrap="square">
            <a:spAutoFit/>
          </a:bodyPr>
          <a:lstStyle/>
          <a:p>
            <a:r>
              <a:rPr kumimoji="0" lang="en-US" sz="1800" b="0" i="0" u="none" strike="noStrike" kern="1200" cap="none" spc="0" normalizeH="0" baseline="0" noProof="0" dirty="0">
                <a:ln>
                  <a:noFill/>
                </a:ln>
                <a:solidFill>
                  <a:srgbClr val="366092"/>
                </a:solidFill>
                <a:effectLst/>
                <a:uLnTx/>
                <a:uFillTx/>
                <a:latin typeface="Calibri"/>
                <a:ea typeface="+mn-ea"/>
                <a:cs typeface="+mn-cs"/>
              </a:rPr>
              <a:t>Figure 10: Bimodal </a:t>
            </a:r>
            <a:endParaRPr lang="en-IN" dirty="0"/>
          </a:p>
        </p:txBody>
      </p:sp>
      <p:pic>
        <p:nvPicPr>
          <p:cNvPr id="11" name="Graphic 10" descr="A histogram is shown. The value of each bar shows increases and decreases to several peaks throughout the histogram. The vertical axis is labeled &quot;Counts&quot; and displays values from 0 to 12 in increments of 2. The horizontal axis is not labeled, but shows values from 0 to 5 in increments of 1. There are no bars of data between 0 and 1. The first two bars are between 1 and 2 on the horizontal axis. The first bar rises to about 8 and the second bar rises to about 4. The next two bars are between 2 and 3 on the horizontal axis. The first of these bars rises to about 9 and the second bar rises to about 11. The next two bars are between 3 and 4 on the horizontal axis. The first of these bars rises to about 4 and the second bar rises to about 11. The next two bars are between 4 and 5 on the horizontal axis. The first of these bars rises to about 4 and the second bar rises to about 11. The last bar is after the 5 on the horizontal axis and rises to about 3.">
            <a:extLst>
              <a:ext uri="{FF2B5EF4-FFF2-40B4-BE49-F238E27FC236}">
                <a16:creationId xmlns:a16="http://schemas.microsoft.com/office/drawing/2014/main" id="{B51BE784-EC46-40AC-8E3B-9D4AEB8B8DD2}"/>
              </a:ext>
            </a:extLst>
          </p:cNvPr>
          <p:cNvPicPr>
            <a:picLocks noGrp="1" noRot="1" noChangeAspect="1" noMove="1" noResize="1" noEditPoints="1" noAdjustHandles="1" noChangeArrowheads="1" noChangeShapeType="1" noCrop="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938971" y="1080946"/>
            <a:ext cx="2747829" cy="1704182"/>
          </a:xfrm>
          <a:prstGeom prst="rect">
            <a:avLst/>
          </a:prstGeom>
        </p:spPr>
      </p:pic>
      <p:sp>
        <p:nvSpPr>
          <p:cNvPr id="10" name="TextBox 9">
            <a:extLst>
              <a:ext uri="{FF2B5EF4-FFF2-40B4-BE49-F238E27FC236}">
                <a16:creationId xmlns:a16="http://schemas.microsoft.com/office/drawing/2014/main" id="{D4FFB610-420F-D210-72F7-67707776B743}"/>
              </a:ext>
            </a:extLst>
          </p:cNvPr>
          <p:cNvSpPr txBox="1"/>
          <p:nvPr/>
        </p:nvSpPr>
        <p:spPr>
          <a:xfrm>
            <a:off x="6553200" y="3048000"/>
            <a:ext cx="2286000" cy="369332"/>
          </a:xfrm>
          <a:prstGeom prst="rect">
            <a:avLst/>
          </a:prstGeom>
          <a:noFill/>
        </p:spPr>
        <p:txBody>
          <a:bodyPr wrap="square">
            <a:spAutoFit/>
          </a:bodyPr>
          <a:lstStyle/>
          <a:p>
            <a:r>
              <a:rPr kumimoji="0" lang="en-US" sz="1800" b="0" i="0" u="none" strike="noStrike" kern="1200" cap="none" spc="0" normalizeH="0" baseline="0" noProof="0" dirty="0">
                <a:ln>
                  <a:noFill/>
                </a:ln>
                <a:solidFill>
                  <a:srgbClr val="366092"/>
                </a:solidFill>
                <a:effectLst/>
                <a:uLnTx/>
                <a:uFillTx/>
                <a:latin typeface="Calibri"/>
                <a:ea typeface="+mn-ea"/>
                <a:cs typeface="+mn-cs"/>
              </a:rPr>
              <a:t>Figure 11: Multimodal</a:t>
            </a:r>
            <a:endParaRPr lang="en-IN"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Example 4: Finding the Mode</a:t>
            </a:r>
            <a:r>
              <a:rPr lang="en-US" dirty="0">
                <a:solidFill>
                  <a:schemeClr val="accent1"/>
                </a:solidFill>
                <a:latin typeface="Calibri" panose="020F0502020204030204" pitchFamily="34" charset="0"/>
                <a:ea typeface="Calibri" panose="020F0502020204030204" pitchFamily="34" charset="0"/>
                <a:cs typeface="Calibri" panose="020F0502020204030204" pitchFamily="34" charset="0"/>
              </a:rPr>
              <a:t>—Slide 1</a:t>
            </a:r>
            <a:endParaRPr dirty="0"/>
          </a:p>
        </p:txBody>
      </p:sp>
      <p:sp>
        <p:nvSpPr>
          <p:cNvPr id="3" name="Text Placeholder 2"/>
          <p:cNvSpPr>
            <a:spLocks noGrp="1"/>
          </p:cNvSpPr>
          <p:nvPr>
            <p:ph type="body" sz="quarter" idx="10"/>
          </p:nvPr>
        </p:nvSpPr>
        <p:spPr/>
        <p:txBody>
          <a:bodyPr>
            <a:normAutofit fontScale="62500" lnSpcReduction="20000"/>
          </a:bodyPr>
          <a:lstStyle/>
          <a:p>
            <a:pPr algn="just"/>
            <a:r>
              <a:rPr sz="2800" dirty="0"/>
              <a:t>Find the mode of each of the following sets of data. State if the data set is unimodal, bimodal, multimodal, or has no mode.</a:t>
            </a:r>
          </a:p>
          <a:p>
            <a:pPr marL="542925" indent="-542925" algn="just">
              <a:defRPr sz="2800"/>
            </a:pPr>
            <a:r>
              <a:rPr lang="en-US" dirty="0"/>
              <a:t>a.	</a:t>
            </a:r>
            <a:r>
              <a:rPr dirty="0"/>
              <a:t>​</a:t>
            </a:r>
            <a:r>
              <a:rPr sz="2800" dirty="0"/>
              <a:t>The set of preferred cell phone case colors among students</a:t>
            </a:r>
            <a:r>
              <a:rPr lang="en-US" sz="2800" dirty="0"/>
              <a:t> </a:t>
            </a:r>
          </a:p>
          <a:p>
            <a:pPr marL="514350" indent="-514350" algn="just">
              <a:buFont typeface="+mj-lt"/>
              <a:buAutoNum type="alphaLcPeriod"/>
              <a:defRPr sz="2800"/>
            </a:pPr>
            <a:endParaRPr lang="en-US" sz="1400" dirty="0"/>
          </a:p>
          <a:p>
            <a:pPr marL="542925" algn="just">
              <a:defRPr sz="2800"/>
            </a:pPr>
            <a:r>
              <a:rPr dirty="0"/>
              <a:t>​lemon, gunmetal, violet, turquoise, lime, violet, lemon, orange, red, lemon, pink, violet, lime, violet, lemon, pink, gunmetal, red, turquoise, violet, violet, gunmetal, turquoise, red, violet, turquoise, orange, pink, violet, violet, turquoise, violet, pink</a:t>
            </a:r>
            <a:endParaRPr lang="en-US" dirty="0"/>
          </a:p>
          <a:p>
            <a:pPr marL="512064" algn="just">
              <a:defRPr sz="2800"/>
            </a:pPr>
            <a:endParaRPr sz="1400" dirty="0"/>
          </a:p>
          <a:p>
            <a:pPr marL="542925" indent="-542925">
              <a:defRPr sz="2800"/>
            </a:pPr>
            <a:r>
              <a:rPr lang="en-US" dirty="0"/>
              <a:t>b.	</a:t>
            </a:r>
            <a:r>
              <a:rPr dirty="0"/>
              <a:t>​</a:t>
            </a:r>
            <a:r>
              <a:rPr sz="2800" dirty="0"/>
              <a:t>The set of favorite football jersey numbers</a:t>
            </a:r>
            <a:endParaRPr lang="en-US" sz="2800" dirty="0"/>
          </a:p>
          <a:p>
            <a:pPr marL="514350" indent="-514350">
              <a:buFont typeface="+mj-lt"/>
              <a:buAutoNum type="alphaLcPeriod" startAt="2"/>
              <a:defRPr sz="2800"/>
            </a:pPr>
            <a:endParaRPr sz="1400" dirty="0"/>
          </a:p>
          <a:p>
            <a:pPr algn="ctr"/>
            <a:r>
              <a:rPr dirty="0"/>
              <a:t>​</a:t>
            </a:r>
            <a:r>
              <a:rPr sz="2800" dirty="0">
                <a:latin typeface="Cambria Math"/>
              </a:rPr>
              <a:t>32</a:t>
            </a:r>
            <a:r>
              <a:rPr sz="2800" dirty="0"/>
              <a:t>, </a:t>
            </a:r>
            <a:r>
              <a:rPr sz="2800" dirty="0">
                <a:latin typeface="Cambria Math"/>
              </a:rPr>
              <a:t>18</a:t>
            </a:r>
            <a:r>
              <a:rPr sz="2800" dirty="0"/>
              <a:t>, </a:t>
            </a:r>
            <a:r>
              <a:rPr sz="2800" dirty="0">
                <a:latin typeface="Cambria Math"/>
              </a:rPr>
              <a:t>99</a:t>
            </a:r>
            <a:r>
              <a:rPr sz="2800" dirty="0"/>
              <a:t>, </a:t>
            </a:r>
            <a:r>
              <a:rPr sz="2800" dirty="0">
                <a:latin typeface="Cambria Math"/>
              </a:rPr>
              <a:t>12</a:t>
            </a:r>
            <a:r>
              <a:rPr sz="2800" dirty="0"/>
              <a:t>, </a:t>
            </a:r>
            <a:r>
              <a:rPr sz="2800" dirty="0">
                <a:latin typeface="Cambria Math"/>
              </a:rPr>
              <a:t>7</a:t>
            </a:r>
            <a:r>
              <a:rPr sz="2800" dirty="0"/>
              <a:t>, </a:t>
            </a:r>
            <a:r>
              <a:rPr sz="2800" dirty="0">
                <a:latin typeface="Cambria Math"/>
              </a:rPr>
              <a:t>10</a:t>
            </a:r>
            <a:r>
              <a:rPr sz="2800" dirty="0"/>
              <a:t>, </a:t>
            </a:r>
            <a:r>
              <a:rPr sz="2800" dirty="0">
                <a:latin typeface="Cambria Math"/>
              </a:rPr>
              <a:t>28</a:t>
            </a:r>
            <a:r>
              <a:rPr sz="2800" dirty="0"/>
              <a:t>, </a:t>
            </a:r>
            <a:r>
              <a:rPr sz="2800" dirty="0">
                <a:latin typeface="Cambria Math"/>
              </a:rPr>
              <a:t>56</a:t>
            </a:r>
            <a:r>
              <a:rPr sz="2800" dirty="0"/>
              <a:t>, </a:t>
            </a:r>
            <a:r>
              <a:rPr sz="2800" dirty="0">
                <a:latin typeface="Cambria Math"/>
              </a:rPr>
              <a:t>13</a:t>
            </a:r>
            <a:r>
              <a:rPr sz="2800" dirty="0"/>
              <a:t>, </a:t>
            </a:r>
            <a:r>
              <a:rPr sz="2800" dirty="0">
                <a:latin typeface="Cambria Math"/>
              </a:rPr>
              <a:t>16</a:t>
            </a:r>
            <a:r>
              <a:rPr sz="2800" dirty="0"/>
              <a:t>, </a:t>
            </a:r>
            <a:r>
              <a:rPr sz="2800" dirty="0">
                <a:latin typeface="Cambria Math"/>
              </a:rPr>
              <a:t>19</a:t>
            </a:r>
            <a:r>
              <a:rPr sz="2800" dirty="0"/>
              <a:t>, </a:t>
            </a:r>
            <a:r>
              <a:rPr sz="2800" dirty="0">
                <a:latin typeface="Cambria Math"/>
              </a:rPr>
              <a:t>51</a:t>
            </a:r>
            <a:r>
              <a:rPr sz="2800" dirty="0"/>
              <a:t>, </a:t>
            </a:r>
            <a:r>
              <a:rPr sz="2800" dirty="0">
                <a:latin typeface="Cambria Math"/>
              </a:rPr>
              <a:t>23</a:t>
            </a:r>
            <a:r>
              <a:rPr sz="2800" dirty="0"/>
              <a:t>, </a:t>
            </a:r>
            <a:r>
              <a:rPr sz="2800" dirty="0">
                <a:latin typeface="Cambria Math"/>
              </a:rPr>
              <a:t>78</a:t>
            </a:r>
            <a:endParaRPr lang="en-US" sz="2800" dirty="0">
              <a:latin typeface="Cambria Math"/>
            </a:endParaRPr>
          </a:p>
          <a:p>
            <a:pPr algn="ctr"/>
            <a:endParaRPr lang="en-US" sz="1400" dirty="0">
              <a:latin typeface="Cambria Math"/>
            </a:endParaRPr>
          </a:p>
          <a:p>
            <a:pPr marL="542925" indent="-542925">
              <a:defRPr sz="2800"/>
            </a:pPr>
            <a:r>
              <a:rPr lang="en-US" dirty="0"/>
              <a:t>c.	​</a:t>
            </a:r>
            <a:r>
              <a:rPr lang="en-US" sz="2800" dirty="0"/>
              <a:t>The set of ages of children at the community playground one afternoon</a:t>
            </a:r>
          </a:p>
          <a:p>
            <a:pPr marL="514350" indent="-514350">
              <a:buFont typeface="+mj-lt"/>
              <a:buAutoNum type="alphaLcPeriod" startAt="3"/>
              <a:defRPr sz="2800"/>
            </a:pPr>
            <a:endParaRPr lang="en-US" sz="1400" dirty="0"/>
          </a:p>
          <a:p>
            <a:pPr algn="ctr"/>
            <a:r>
              <a:rPr lang="en-US" dirty="0"/>
              <a:t>​</a:t>
            </a:r>
            <a:r>
              <a:rPr lang="en-US" sz="2800" dirty="0">
                <a:latin typeface="Cambria Math"/>
              </a:rPr>
              <a:t>12</a:t>
            </a:r>
            <a:r>
              <a:rPr lang="en-US" sz="2800" dirty="0"/>
              <a:t>, </a:t>
            </a:r>
            <a:r>
              <a:rPr lang="en-US" sz="2800" dirty="0">
                <a:latin typeface="Cambria Math"/>
              </a:rPr>
              <a:t>4</a:t>
            </a:r>
            <a:r>
              <a:rPr lang="en-US" sz="2800" dirty="0"/>
              <a:t>, </a:t>
            </a:r>
            <a:r>
              <a:rPr lang="en-US" sz="2800" dirty="0">
                <a:latin typeface="Cambria Math"/>
              </a:rPr>
              <a:t>2</a:t>
            </a:r>
            <a:r>
              <a:rPr lang="en-US" sz="2800" dirty="0"/>
              <a:t>, </a:t>
            </a:r>
            <a:r>
              <a:rPr lang="en-US" sz="2800" dirty="0">
                <a:latin typeface="Cambria Math"/>
              </a:rPr>
              <a:t>7</a:t>
            </a:r>
            <a:r>
              <a:rPr lang="en-US" sz="2800" dirty="0"/>
              <a:t>, </a:t>
            </a:r>
            <a:r>
              <a:rPr lang="en-US" sz="2800" dirty="0">
                <a:latin typeface="Cambria Math"/>
              </a:rPr>
              <a:t>8</a:t>
            </a:r>
            <a:r>
              <a:rPr lang="en-US" sz="2800" dirty="0"/>
              <a:t>, </a:t>
            </a:r>
            <a:r>
              <a:rPr lang="en-US" sz="2800" dirty="0">
                <a:latin typeface="Cambria Math"/>
              </a:rPr>
              <a:t>4</a:t>
            </a:r>
            <a:r>
              <a:rPr lang="en-US" sz="2800" dirty="0"/>
              <a:t>, </a:t>
            </a:r>
            <a:r>
              <a:rPr lang="en-US" sz="2800" dirty="0">
                <a:latin typeface="Cambria Math"/>
              </a:rPr>
              <a:t>10</a:t>
            </a:r>
            <a:r>
              <a:rPr lang="en-US" sz="2800" dirty="0"/>
              <a:t>, </a:t>
            </a:r>
            <a:r>
              <a:rPr lang="en-US" sz="2800" dirty="0">
                <a:latin typeface="Cambria Math"/>
              </a:rPr>
              <a:t>6</a:t>
            </a:r>
            <a:r>
              <a:rPr lang="en-US" sz="2800" dirty="0"/>
              <a:t>, </a:t>
            </a:r>
            <a:r>
              <a:rPr lang="en-US" sz="2800" dirty="0">
                <a:latin typeface="Cambria Math"/>
              </a:rPr>
              <a:t>5</a:t>
            </a:r>
            <a:r>
              <a:rPr lang="en-US" sz="2800" dirty="0"/>
              <a:t>, </a:t>
            </a:r>
            <a:r>
              <a:rPr lang="en-US" sz="2800" dirty="0">
                <a:latin typeface="Cambria Math"/>
              </a:rPr>
              <a:t>7</a:t>
            </a:r>
            <a:r>
              <a:rPr lang="en-US" sz="2800" dirty="0"/>
              <a:t>, </a:t>
            </a:r>
            <a:r>
              <a:rPr lang="en-US" sz="2800" dirty="0">
                <a:latin typeface="Cambria Math"/>
              </a:rPr>
              <a:t>7</a:t>
            </a:r>
            <a:r>
              <a:rPr lang="en-US" sz="2800" dirty="0"/>
              <a:t>, </a:t>
            </a:r>
            <a:r>
              <a:rPr lang="en-US" sz="2800" dirty="0">
                <a:latin typeface="Cambria Math"/>
              </a:rPr>
              <a:t>4</a:t>
            </a:r>
            <a:r>
              <a:rPr lang="en-US" sz="2800" dirty="0"/>
              <a:t>, </a:t>
            </a:r>
            <a:r>
              <a:rPr lang="en-US" sz="2800" dirty="0">
                <a:latin typeface="Cambria Math"/>
              </a:rPr>
              <a:t>3</a:t>
            </a:r>
          </a:p>
          <a:p>
            <a:pPr algn="ctr"/>
            <a:endParaRPr lang="en-US" sz="1600" dirty="0">
              <a:latin typeface="Cambria Math"/>
            </a:endParaRPr>
          </a:p>
          <a:p>
            <a:pPr marL="542925" indent="-542925">
              <a:defRPr sz="2800"/>
            </a:pPr>
            <a:r>
              <a:rPr lang="en-US" sz="2800" dirty="0"/>
              <a:t>d.	The set of the number of ATM withdrawals per hour at the downtown branch of University Bank</a:t>
            </a:r>
          </a:p>
          <a:p>
            <a:pPr marL="514350" indent="-514350">
              <a:buFont typeface="+mj-lt"/>
              <a:buAutoNum type="alphaLcPeriod" startAt="4"/>
              <a:defRPr sz="2800"/>
            </a:pPr>
            <a:endParaRPr lang="en-US" sz="1600" dirty="0"/>
          </a:p>
          <a:p>
            <a:pPr algn="ctr"/>
            <a:r>
              <a:rPr lang="en-US" dirty="0"/>
              <a:t>​</a:t>
            </a:r>
            <a:r>
              <a:rPr lang="en-US" sz="2800" dirty="0">
                <a:latin typeface="Cambria Math"/>
              </a:rPr>
              <a:t>10</a:t>
            </a:r>
            <a:r>
              <a:rPr lang="en-US" sz="2800" dirty="0"/>
              <a:t>, </a:t>
            </a:r>
            <a:r>
              <a:rPr lang="en-US" sz="2800" dirty="0">
                <a:latin typeface="Cambria Math"/>
              </a:rPr>
              <a:t>13</a:t>
            </a:r>
            <a:r>
              <a:rPr lang="en-US" sz="2800" dirty="0"/>
              <a:t>, </a:t>
            </a:r>
            <a:r>
              <a:rPr lang="en-US" sz="2800" dirty="0">
                <a:latin typeface="Cambria Math"/>
              </a:rPr>
              <a:t>9</a:t>
            </a:r>
            <a:r>
              <a:rPr lang="en-US" sz="2800" dirty="0"/>
              <a:t>, </a:t>
            </a:r>
            <a:r>
              <a:rPr lang="en-US" sz="2800" dirty="0">
                <a:latin typeface="Cambria Math"/>
              </a:rPr>
              <a:t>13</a:t>
            </a:r>
            <a:r>
              <a:rPr lang="en-US" sz="2800" dirty="0"/>
              <a:t>, </a:t>
            </a:r>
            <a:r>
              <a:rPr lang="en-US" sz="2800" dirty="0">
                <a:latin typeface="Cambria Math"/>
              </a:rPr>
              <a:t>9</a:t>
            </a:r>
            <a:r>
              <a:rPr lang="en-US" sz="2800" dirty="0"/>
              <a:t>, </a:t>
            </a:r>
            <a:r>
              <a:rPr lang="en-US" sz="2800" dirty="0">
                <a:latin typeface="Cambria Math"/>
              </a:rPr>
              <a:t>14</a:t>
            </a:r>
            <a:r>
              <a:rPr lang="en-US" sz="2800" dirty="0"/>
              <a:t>, </a:t>
            </a:r>
            <a:r>
              <a:rPr lang="en-US" sz="2800" dirty="0">
                <a:latin typeface="Cambria Math"/>
              </a:rPr>
              <a:t>10</a:t>
            </a:r>
            <a:r>
              <a:rPr lang="en-US" sz="2800" dirty="0"/>
              <a:t>, </a:t>
            </a:r>
            <a:r>
              <a:rPr lang="en-US" sz="2800" dirty="0">
                <a:latin typeface="Cambria Math"/>
              </a:rPr>
              <a:t>14</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lang="en-US"/>
              <a:t>Formula: </a:t>
            </a:r>
            <a:r>
              <a:rPr dirty="0"/>
              <a:t>Arithmetic Mean</a:t>
            </a:r>
          </a:p>
        </p:txBody>
      </p:sp>
      <p:sp>
        <p:nvSpPr>
          <p:cNvPr id="3" name="Text Placeholder 2"/>
          <p:cNvSpPr>
            <a:spLocks noGrp="1"/>
          </p:cNvSpPr>
          <p:nvPr>
            <p:ph type="body" sz="quarter" idx="10"/>
          </p:nvPr>
        </p:nvSpPr>
        <p:spPr>
          <a:xfrm>
            <a:off x="457200" y="1082078"/>
            <a:ext cx="8229600" cy="4861522"/>
          </a:xfrm>
        </p:spPr>
        <p:txBody>
          <a:bodyPr>
            <a:normAutofit/>
          </a:bodyPr>
          <a:lstStyle/>
          <a:p>
            <a:pPr>
              <a:defRPr sz="2800"/>
            </a:pPr>
            <a:r>
              <a:rPr sz="2000" dirty="0"/>
              <a:t>The </a:t>
            </a:r>
            <a:r>
              <a:rPr sz="2000" b="1" dirty="0"/>
              <a:t>arithmetic mean</a:t>
            </a:r>
            <a:r>
              <a:rPr sz="2000" dirty="0"/>
              <a:t>, or </a:t>
            </a:r>
            <a:r>
              <a:rPr sz="2000" i="1" dirty="0"/>
              <a:t>mean</a:t>
            </a:r>
            <a:r>
              <a:rPr sz="2000" dirty="0"/>
              <a:t>, is the sum of all of the data points divided by the number of data points. Formally, the formula for </a:t>
            </a:r>
            <a:r>
              <a:rPr sz="2000" b="1" dirty="0"/>
              <a:t>population mean </a:t>
            </a:r>
            <a:r>
              <a:rPr lang="en-US" sz="2000" dirty="0"/>
              <a:t>µ</a:t>
            </a:r>
            <a:r>
              <a:rPr sz="2000" dirty="0"/>
              <a:t> is as follows.</a:t>
            </a:r>
            <a:endParaRPr sz="2800" dirty="0"/>
          </a:p>
        </p:txBody>
      </p:sp>
      <p:pic>
        <p:nvPicPr>
          <p:cNvPr id="9" name="Picture 8" descr="mu equals open parentheses X subscript 1 plus X subscript 2 plus ellipses plus X subscript N close parentheses divided by N">
            <a:extLst>
              <a:ext uri="{FF2B5EF4-FFF2-40B4-BE49-F238E27FC236}">
                <a16:creationId xmlns:a16="http://schemas.microsoft.com/office/drawing/2014/main" id="{DCAA89FB-3B43-793F-6E81-77DA5CF2D3F3}"/>
              </a:ext>
            </a:extLst>
          </p:cNvPr>
          <p:cNvPicPr>
            <a:picLocks noChangeAspect="1"/>
          </p:cNvPicPr>
          <p:nvPr/>
        </p:nvPicPr>
        <p:blipFill>
          <a:blip r:embed="rId2"/>
          <a:stretch>
            <a:fillRect/>
          </a:stretch>
        </p:blipFill>
        <p:spPr>
          <a:xfrm>
            <a:off x="3369073" y="2168486"/>
            <a:ext cx="2405853" cy="720000"/>
          </a:xfrm>
          <a:prstGeom prst="rect">
            <a:avLst/>
          </a:prstGeom>
        </p:spPr>
      </p:pic>
      <p:sp>
        <p:nvSpPr>
          <p:cNvPr id="7" name="TextBox 6">
            <a:extLst>
              <a:ext uri="{FF2B5EF4-FFF2-40B4-BE49-F238E27FC236}">
                <a16:creationId xmlns:a16="http://schemas.microsoft.com/office/drawing/2014/main" id="{ED026AA6-2B0D-9511-4E7C-362EAB0A7AC5}"/>
              </a:ext>
            </a:extLst>
          </p:cNvPr>
          <p:cNvSpPr txBox="1"/>
          <p:nvPr/>
        </p:nvSpPr>
        <p:spPr>
          <a:xfrm>
            <a:off x="455658" y="2977136"/>
            <a:ext cx="3671047" cy="400110"/>
          </a:xfrm>
          <a:prstGeom prst="rect">
            <a:avLst/>
          </a:prstGeom>
          <a:noFill/>
        </p:spPr>
        <p:txBody>
          <a:bodyPr wrap="square">
            <a:spAutoFit/>
          </a:bodyPr>
          <a:lstStyle/>
          <a:p>
            <a:r>
              <a:rPr kumimoji="0" lang="en-US" sz="2000" b="0" i="0" u="none" strike="noStrike" kern="1200" cap="none" spc="0" normalizeH="0" baseline="0" noProof="0" dirty="0">
                <a:ln>
                  <a:noFill/>
                </a:ln>
                <a:solidFill>
                  <a:srgbClr val="000000"/>
                </a:solidFill>
                <a:effectLst/>
                <a:uLnTx/>
                <a:uFillTx/>
                <a:latin typeface="Calibri"/>
                <a:ea typeface="+mn-ea"/>
                <a:cs typeface="+mn-cs"/>
              </a:rPr>
              <a:t>The formula for the </a:t>
            </a:r>
            <a:r>
              <a:rPr kumimoji="0" lang="en-US" sz="2000" b="1" i="0" u="none" strike="noStrike" kern="1200" cap="none" spc="0" normalizeH="0" baseline="0" noProof="0" dirty="0">
                <a:ln>
                  <a:noFill/>
                </a:ln>
                <a:solidFill>
                  <a:srgbClr val="000000"/>
                </a:solidFill>
                <a:effectLst/>
                <a:uLnTx/>
                <a:uFillTx/>
                <a:latin typeface="Calibri"/>
                <a:ea typeface="+mn-ea"/>
                <a:cs typeface="+mn-cs"/>
              </a:rPr>
              <a:t>sample mean</a:t>
            </a:r>
            <a:endParaRPr lang="en-IN" dirty="0"/>
          </a:p>
        </p:txBody>
      </p:sp>
      <p:pic>
        <p:nvPicPr>
          <p:cNvPr id="11" name="Picture 10" descr="x bar is as follows.">
            <a:extLst>
              <a:ext uri="{FF2B5EF4-FFF2-40B4-BE49-F238E27FC236}">
                <a16:creationId xmlns:a16="http://schemas.microsoft.com/office/drawing/2014/main" id="{CDF64FB1-9261-C4CB-C893-51D2CE99A112}"/>
              </a:ext>
            </a:extLst>
          </p:cNvPr>
          <p:cNvPicPr>
            <a:picLocks noChangeAspect="1"/>
          </p:cNvPicPr>
          <p:nvPr/>
        </p:nvPicPr>
        <p:blipFill>
          <a:blip r:embed="rId3"/>
          <a:stretch>
            <a:fillRect/>
          </a:stretch>
        </p:blipFill>
        <p:spPr>
          <a:xfrm>
            <a:off x="4060031" y="3062286"/>
            <a:ext cx="1528313" cy="234000"/>
          </a:xfrm>
          <a:prstGeom prst="rect">
            <a:avLst/>
          </a:prstGeom>
        </p:spPr>
      </p:pic>
      <p:pic>
        <p:nvPicPr>
          <p:cNvPr id="13" name="Picture 12" descr="X bar equals open parentheses X subscript 1 plus X subscript 2 plus ellipses plus X subscript n close parentheses divided by n">
            <a:extLst>
              <a:ext uri="{FF2B5EF4-FFF2-40B4-BE49-F238E27FC236}">
                <a16:creationId xmlns:a16="http://schemas.microsoft.com/office/drawing/2014/main" id="{7F0B4AB9-6DB5-80B2-4469-E1EB722BAC08}"/>
              </a:ext>
            </a:extLst>
          </p:cNvPr>
          <p:cNvPicPr>
            <a:picLocks noChangeAspect="1"/>
          </p:cNvPicPr>
          <p:nvPr/>
        </p:nvPicPr>
        <p:blipFill>
          <a:blip r:embed="rId4"/>
          <a:stretch>
            <a:fillRect/>
          </a:stretch>
        </p:blipFill>
        <p:spPr>
          <a:xfrm>
            <a:off x="3367255" y="3525433"/>
            <a:ext cx="2361951" cy="720000"/>
          </a:xfrm>
          <a:prstGeom prst="rect">
            <a:avLst/>
          </a:prstGeom>
        </p:spPr>
      </p:pic>
      <p:sp>
        <p:nvSpPr>
          <p:cNvPr id="5" name="TextBox 4">
            <a:extLst>
              <a:ext uri="{FF2B5EF4-FFF2-40B4-BE49-F238E27FC236}">
                <a16:creationId xmlns:a16="http://schemas.microsoft.com/office/drawing/2014/main" id="{6ABA5A0C-2C58-ECBE-3BEF-51F2CF85004A}"/>
              </a:ext>
            </a:extLst>
          </p:cNvPr>
          <p:cNvSpPr txBox="1"/>
          <p:nvPr/>
        </p:nvSpPr>
        <p:spPr>
          <a:xfrm>
            <a:off x="457200" y="4267200"/>
            <a:ext cx="8229600" cy="707886"/>
          </a:xfrm>
          <a:prstGeom prst="rect">
            <a:avLst/>
          </a:prstGeom>
          <a:noFill/>
        </p:spPr>
        <p:txBody>
          <a:bodyPr wrap="square">
            <a:spAutoFit/>
          </a:bodyPr>
          <a:lstStyle/>
          <a:p>
            <a:r>
              <a:rPr kumimoji="0" lang="en-US" sz="2000" b="0" i="0" u="none" strike="noStrike" kern="1200" cap="none" spc="0" normalizeH="0" baseline="0" noProof="0" dirty="0">
                <a:ln>
                  <a:noFill/>
                </a:ln>
                <a:solidFill>
                  <a:srgbClr val="000000"/>
                </a:solidFill>
                <a:effectLst/>
                <a:uLnTx/>
                <a:uFillTx/>
                <a:latin typeface="Calibri"/>
                <a:ea typeface="+mn-ea"/>
                <a:cs typeface="+mn-cs"/>
              </a:rPr>
              <a:t>Here, </a:t>
            </a:r>
            <a:r>
              <a:rPr kumimoji="0" lang="en-US" sz="2000" b="0" i="1" u="none" strike="noStrike" kern="1200" cap="none" spc="0" normalizeH="0" baseline="0" noProof="0" dirty="0">
                <a:ln>
                  <a:noFill/>
                </a:ln>
                <a:solidFill>
                  <a:srgbClr val="000000"/>
                </a:solidFill>
                <a:effectLst/>
                <a:uLnTx/>
                <a:uFillTx/>
                <a:latin typeface="Calibri"/>
                <a:ea typeface="+mn-ea"/>
                <a:cs typeface="+mn-cs"/>
              </a:rPr>
              <a:t>x</a:t>
            </a:r>
            <a:r>
              <a:rPr kumimoji="0" lang="en-US" sz="1050" b="0" i="0" u="none" strike="noStrike" kern="1200" cap="none" spc="0" normalizeH="0" baseline="0" noProof="0" dirty="0">
                <a:ln>
                  <a:noFill/>
                </a:ln>
                <a:solidFill>
                  <a:srgbClr val="000000"/>
                </a:solidFill>
                <a:effectLst/>
                <a:uLnTx/>
                <a:uFillTx/>
                <a:latin typeface="Calibri"/>
                <a:ea typeface="+mn-ea"/>
                <a:cs typeface="+mn-cs"/>
              </a:rPr>
              <a:t> </a:t>
            </a:r>
            <a:r>
              <a:rPr kumimoji="0" lang="en-US" sz="2000" b="0" i="1" u="none" strike="noStrike" kern="1200" cap="none" spc="0" normalizeH="0" baseline="-25000" noProof="0" dirty="0">
                <a:ln>
                  <a:noFill/>
                </a:ln>
                <a:solidFill>
                  <a:srgbClr val="000000"/>
                </a:solidFill>
                <a:effectLst/>
                <a:uLnTx/>
                <a:uFillTx/>
                <a:latin typeface="Calibri"/>
                <a:ea typeface="+mn-ea"/>
                <a:cs typeface="+mn-cs"/>
              </a:rPr>
              <a:t>i</a:t>
            </a:r>
            <a:r>
              <a:rPr kumimoji="0" lang="en-US" sz="2000" b="0" i="0" u="none" strike="noStrike" kern="1200" cap="none" spc="0" normalizeH="0" baseline="0" noProof="0" dirty="0">
                <a:ln>
                  <a:noFill/>
                </a:ln>
                <a:solidFill>
                  <a:srgbClr val="000000"/>
                </a:solidFill>
                <a:effectLst/>
                <a:uLnTx/>
                <a:uFillTx/>
                <a:latin typeface="Calibri"/>
                <a:ea typeface="+mn-ea"/>
                <a:cs typeface="+mn-cs"/>
              </a:rPr>
              <a:t> is the </a:t>
            </a:r>
            <a:r>
              <a:rPr kumimoji="0" lang="en-US" sz="2000" b="0" i="1" u="none" strike="noStrike" kern="1200" cap="none" spc="0" normalizeH="0" baseline="0" noProof="0" dirty="0">
                <a:ln>
                  <a:noFill/>
                </a:ln>
                <a:solidFill>
                  <a:srgbClr val="000000"/>
                </a:solidFill>
                <a:effectLst/>
                <a:uLnTx/>
                <a:uFillTx/>
                <a:latin typeface="Calibri"/>
                <a:ea typeface="+mn-ea"/>
                <a:cs typeface="+mn-cs"/>
              </a:rPr>
              <a:t>i</a:t>
            </a:r>
            <a:r>
              <a:rPr kumimoji="0" lang="en-US" sz="1050" b="0" i="0" u="none" strike="noStrike" kern="1200" cap="none" spc="0" normalizeH="0" baseline="0" noProof="0" dirty="0">
                <a:ln>
                  <a:noFill/>
                </a:ln>
                <a:solidFill>
                  <a:srgbClr val="000000"/>
                </a:solidFill>
                <a:effectLst/>
                <a:uLnTx/>
                <a:uFillTx/>
                <a:latin typeface="Calibri"/>
                <a:ea typeface="+mn-ea"/>
                <a:cs typeface="+mn-cs"/>
              </a:rPr>
              <a:t> </a:t>
            </a:r>
            <a:r>
              <a:rPr kumimoji="0" lang="en-US" sz="2000" b="0" i="0" u="none" strike="noStrike" kern="1200" cap="none" spc="0" normalizeH="0" baseline="30000" noProof="0" dirty="0">
                <a:ln>
                  <a:noFill/>
                </a:ln>
                <a:solidFill>
                  <a:srgbClr val="000000"/>
                </a:solidFill>
                <a:effectLst/>
                <a:uLnTx/>
                <a:uFillTx/>
                <a:latin typeface="Calibri"/>
                <a:ea typeface="+mn-ea"/>
                <a:cs typeface="+mn-cs"/>
              </a:rPr>
              <a:t>th</a:t>
            </a:r>
            <a:r>
              <a:rPr kumimoji="0" lang="en-US" sz="2000" b="0" i="0" u="none" strike="noStrike" kern="1200" cap="none" spc="0" normalizeH="0" baseline="0" noProof="0" dirty="0">
                <a:ln>
                  <a:noFill/>
                </a:ln>
                <a:solidFill>
                  <a:srgbClr val="000000"/>
                </a:solidFill>
                <a:effectLst/>
                <a:uLnTx/>
                <a:uFillTx/>
                <a:latin typeface="Calibri"/>
                <a:ea typeface="+mn-ea"/>
                <a:cs typeface="+mn-cs"/>
              </a:rPr>
              <a:t> data value, </a:t>
            </a:r>
            <a:r>
              <a:rPr kumimoji="0" lang="en-US" sz="2000" b="0" i="1" u="none" strike="noStrike" kern="1200" cap="none" spc="0" normalizeH="0" baseline="0" noProof="0" dirty="0">
                <a:ln>
                  <a:noFill/>
                </a:ln>
                <a:solidFill>
                  <a:srgbClr val="000000"/>
                </a:solidFill>
                <a:effectLst/>
                <a:uLnTx/>
                <a:uFillTx/>
                <a:latin typeface="Calibri"/>
                <a:ea typeface="+mn-ea"/>
                <a:cs typeface="+mn-cs"/>
              </a:rPr>
              <a:t>N</a:t>
            </a:r>
            <a:r>
              <a:rPr kumimoji="0" lang="en-US" sz="2000" b="0" i="0" u="none" strike="noStrike" kern="1200" cap="none" spc="0" normalizeH="0" baseline="0" noProof="0" dirty="0">
                <a:ln>
                  <a:noFill/>
                </a:ln>
                <a:solidFill>
                  <a:srgbClr val="000000"/>
                </a:solidFill>
                <a:effectLst/>
                <a:uLnTx/>
                <a:uFillTx/>
                <a:latin typeface="Calibri"/>
                <a:ea typeface="+mn-ea"/>
                <a:cs typeface="+mn-cs"/>
              </a:rPr>
              <a:t> is the number of data values in the population, and </a:t>
            </a:r>
            <a:r>
              <a:rPr kumimoji="0" lang="en-US" sz="2000" b="0" i="1" u="none" strike="noStrike" kern="1200" cap="none" spc="0" normalizeH="0" baseline="0" noProof="0" dirty="0">
                <a:ln>
                  <a:noFill/>
                </a:ln>
                <a:solidFill>
                  <a:srgbClr val="000000"/>
                </a:solidFill>
                <a:effectLst/>
                <a:uLnTx/>
                <a:uFillTx/>
                <a:latin typeface="Calibri"/>
                <a:ea typeface="+mn-ea"/>
                <a:cs typeface="+mn-cs"/>
              </a:rPr>
              <a:t>n</a:t>
            </a:r>
            <a:r>
              <a:rPr kumimoji="0" lang="en-US" sz="2000" b="0" i="0" u="none" strike="noStrike" kern="1200" cap="none" spc="0" normalizeH="0" baseline="0" noProof="0" dirty="0">
                <a:ln>
                  <a:noFill/>
                </a:ln>
                <a:solidFill>
                  <a:srgbClr val="000000"/>
                </a:solidFill>
                <a:effectLst/>
                <a:uLnTx/>
                <a:uFillTx/>
                <a:latin typeface="Calibri"/>
                <a:ea typeface="+mn-ea"/>
                <a:cs typeface="+mn-cs"/>
              </a:rPr>
              <a:t> is the number of data values in the sample.</a:t>
            </a:r>
            <a:endParaRPr lang="en-IN"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4: Finding the Mode</a:t>
            </a:r>
            <a:r>
              <a:rPr lang="en-US" dirty="0">
                <a:solidFill>
                  <a:schemeClr val="accent1"/>
                </a:solidFill>
                <a:latin typeface="Calibri" panose="020F0502020204030204" pitchFamily="34" charset="0"/>
                <a:ea typeface="Calibri" panose="020F0502020204030204" pitchFamily="34" charset="0"/>
                <a:cs typeface="Calibri" panose="020F0502020204030204" pitchFamily="34" charset="0"/>
              </a:rPr>
              <a:t>—Slide 2</a:t>
            </a:r>
            <a:endParaRPr dirty="0"/>
          </a:p>
        </p:txBody>
      </p:sp>
      <p:sp>
        <p:nvSpPr>
          <p:cNvPr id="3" name="Text Placeholder 2"/>
          <p:cNvSpPr>
            <a:spLocks noGrp="1"/>
          </p:cNvSpPr>
          <p:nvPr>
            <p:ph type="body" sz="quarter" idx="10"/>
          </p:nvPr>
        </p:nvSpPr>
        <p:spPr/>
        <p:txBody>
          <a:bodyPr>
            <a:normAutofit/>
          </a:bodyPr>
          <a:lstStyle/>
          <a:p>
            <a:pPr algn="just"/>
            <a:r>
              <a:rPr sz="2000" b="1" dirty="0"/>
              <a:t>Solution</a:t>
            </a:r>
          </a:p>
          <a:p>
            <a:pPr marL="542925" indent="-542925" algn="just">
              <a:defRPr sz="2800"/>
            </a:pPr>
            <a:r>
              <a:rPr lang="en-US" sz="2000" dirty="0"/>
              <a:t>a.	</a:t>
            </a:r>
            <a:r>
              <a:rPr sz="2000" dirty="0"/>
              <a:t>The color violet occurs more than any other color, so the mode is violet. This data set is unimodal.</a:t>
            </a:r>
          </a:p>
          <a:p>
            <a:pPr marL="542925" indent="-542925" algn="just">
              <a:defRPr sz="2800"/>
            </a:pPr>
            <a:r>
              <a:rPr lang="en-US" sz="2000" dirty="0"/>
              <a:t>b.	</a:t>
            </a:r>
            <a:r>
              <a:rPr sz="2000" dirty="0"/>
              <a:t>Each value occurs only once, so there is no mode.</a:t>
            </a:r>
          </a:p>
          <a:p>
            <a:pPr marL="542925" indent="-542925" algn="just">
              <a:defRPr sz="2800"/>
            </a:pPr>
            <a:r>
              <a:rPr lang="en-US" sz="2000" dirty="0"/>
              <a:t>c.	</a:t>
            </a:r>
            <a:r>
              <a:rPr sz="2000" dirty="0"/>
              <a:t>The values </a:t>
            </a:r>
            <a:r>
              <a:rPr sz="2000" dirty="0">
                <a:latin typeface="Cambria Math"/>
              </a:rPr>
              <a:t>4</a:t>
            </a:r>
            <a:r>
              <a:rPr sz="2000" dirty="0"/>
              <a:t> and </a:t>
            </a:r>
            <a:r>
              <a:rPr sz="2000" dirty="0">
                <a:latin typeface="Cambria Math"/>
              </a:rPr>
              <a:t>7</a:t>
            </a:r>
            <a:r>
              <a:rPr sz="2000" dirty="0"/>
              <a:t> both occur three times, which is more than any other value. Thus, the set is bimodal with the modes </a:t>
            </a:r>
            <a:r>
              <a:rPr sz="2000" dirty="0">
                <a:latin typeface="Cambria Math"/>
              </a:rPr>
              <a:t>4</a:t>
            </a:r>
            <a:r>
              <a:rPr sz="2000" dirty="0"/>
              <a:t> and </a:t>
            </a:r>
            <a:r>
              <a:rPr sz="2000" dirty="0">
                <a:latin typeface="Cambria Math"/>
              </a:rPr>
              <a:t>7</a:t>
            </a:r>
            <a:r>
              <a:rPr sz="2000" dirty="0"/>
              <a:t>.</a:t>
            </a:r>
          </a:p>
          <a:p>
            <a:pPr marL="542925" indent="-542925" algn="just">
              <a:defRPr sz="2800"/>
            </a:pPr>
            <a:r>
              <a:rPr lang="en-US" sz="2000" dirty="0"/>
              <a:t>d.	</a:t>
            </a:r>
            <a:r>
              <a:rPr sz="2000" dirty="0"/>
              <a:t>Be careful here. Since each value occurs the same number of times, there is no mode in this data set.</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Helpful Hint</a:t>
            </a:r>
            <a:r>
              <a:rPr lang="en-US" dirty="0"/>
              <a:t> 4</a:t>
            </a:r>
            <a:endParaRPr dirty="0"/>
          </a:p>
        </p:txBody>
      </p:sp>
      <p:pic>
        <p:nvPicPr>
          <p:cNvPr id="4" name="Graphic 3" descr="A histogram is shown with the bars of the graph rising to one high point that is centered, then falling back down afterward. There is bell-shaped curve drawn through the graph to the top of all the bars showing a symmetric range of the data.">
            <a:extLst>
              <a:ext uri="{FF2B5EF4-FFF2-40B4-BE49-F238E27FC236}">
                <a16:creationId xmlns:a16="http://schemas.microsoft.com/office/drawing/2014/main" id="{E6420156-6D19-430C-92AB-56AF4E3D7E65}"/>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79603" y="1295400"/>
            <a:ext cx="2721142" cy="1752600"/>
          </a:xfrm>
          <a:prstGeom prst="rect">
            <a:avLst/>
          </a:prstGeom>
        </p:spPr>
      </p:pic>
      <p:sp>
        <p:nvSpPr>
          <p:cNvPr id="5" name="TextBox 4">
            <a:extLst>
              <a:ext uri="{FF2B5EF4-FFF2-40B4-BE49-F238E27FC236}">
                <a16:creationId xmlns:a16="http://schemas.microsoft.com/office/drawing/2014/main" id="{7249F5B5-C82C-A980-CE4F-1A363F9A335D}"/>
              </a:ext>
            </a:extLst>
          </p:cNvPr>
          <p:cNvSpPr txBox="1"/>
          <p:nvPr/>
        </p:nvSpPr>
        <p:spPr>
          <a:xfrm>
            <a:off x="1395304" y="3123376"/>
            <a:ext cx="1089740" cy="369332"/>
          </a:xfrm>
          <a:prstGeom prst="rect">
            <a:avLst/>
          </a:prstGeom>
          <a:noFill/>
        </p:spPr>
        <p:txBody>
          <a:bodyPr wrap="square">
            <a:spAutoFit/>
          </a:bodyPr>
          <a:lstStyle/>
          <a:p>
            <a:r>
              <a:rPr kumimoji="0" lang="en-US" sz="1800" b="0" i="0" u="none" strike="noStrike" kern="1200" cap="none" spc="0" normalizeH="0" baseline="0" noProof="0" dirty="0">
                <a:ln>
                  <a:noFill/>
                </a:ln>
                <a:solidFill>
                  <a:srgbClr val="366092"/>
                </a:solidFill>
                <a:effectLst/>
                <a:uLnTx/>
                <a:uFillTx/>
                <a:latin typeface="Calibri"/>
                <a:ea typeface="+mn-ea"/>
                <a:cs typeface="+mn-cs"/>
              </a:rPr>
              <a:t>Figure 13</a:t>
            </a:r>
            <a:endParaRPr lang="en-IN" dirty="0"/>
          </a:p>
        </p:txBody>
      </p:sp>
      <p:pic>
        <p:nvPicPr>
          <p:cNvPr id="6" name="Graphic 5" descr="A histogram is shown with the bars of the graph rising to one high point that is toward the right side of the graph, then falling afterward. There is bell-shaped curve drawn through the graph connecting the top of all the bars, showing more data results to the right side of the graph. This is an example of the results being skewed to the left.">
            <a:extLst>
              <a:ext uri="{FF2B5EF4-FFF2-40B4-BE49-F238E27FC236}">
                <a16:creationId xmlns:a16="http://schemas.microsoft.com/office/drawing/2014/main" id="{4163E2AF-98F6-4C74-A334-6832E952A639}"/>
              </a:ext>
            </a:extLst>
          </p:cNvPr>
          <p:cNvPicPr>
            <a:picLocks noGrp="1" noRot="1" noChangeAspect="1" noMove="1" noResize="1" noEditPoints="1" noAdjustHandles="1" noChangeArrowheads="1" noChangeShapeType="1" noCrop="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406060" y="1295400"/>
            <a:ext cx="2439374" cy="1695158"/>
          </a:xfrm>
          <a:prstGeom prst="rect">
            <a:avLst/>
          </a:prstGeom>
        </p:spPr>
      </p:pic>
      <p:sp>
        <p:nvSpPr>
          <p:cNvPr id="8" name="TextBox 7">
            <a:extLst>
              <a:ext uri="{FF2B5EF4-FFF2-40B4-BE49-F238E27FC236}">
                <a16:creationId xmlns:a16="http://schemas.microsoft.com/office/drawing/2014/main" id="{CD1F8690-B8AA-B783-7E74-F1ED34534E95}"/>
              </a:ext>
            </a:extLst>
          </p:cNvPr>
          <p:cNvSpPr txBox="1"/>
          <p:nvPr/>
        </p:nvSpPr>
        <p:spPr>
          <a:xfrm>
            <a:off x="4092347" y="3123376"/>
            <a:ext cx="1066800" cy="369332"/>
          </a:xfrm>
          <a:prstGeom prst="rect">
            <a:avLst/>
          </a:prstGeom>
          <a:noFill/>
        </p:spPr>
        <p:txBody>
          <a:bodyPr wrap="square">
            <a:spAutoFit/>
          </a:bodyPr>
          <a:lstStyle/>
          <a:p>
            <a:r>
              <a:rPr kumimoji="0" lang="en-US" sz="1800" b="0" i="0" u="none" strike="noStrike" kern="1200" cap="none" spc="0" normalizeH="0" baseline="0" noProof="0" dirty="0">
                <a:ln>
                  <a:noFill/>
                </a:ln>
                <a:solidFill>
                  <a:srgbClr val="366092"/>
                </a:solidFill>
                <a:effectLst/>
                <a:uLnTx/>
                <a:uFillTx/>
                <a:latin typeface="Calibri"/>
                <a:ea typeface="+mn-ea"/>
                <a:cs typeface="+mn-cs"/>
              </a:rPr>
              <a:t>Figure 14</a:t>
            </a:r>
            <a:endParaRPr lang="en-IN" dirty="0"/>
          </a:p>
        </p:txBody>
      </p:sp>
      <p:pic>
        <p:nvPicPr>
          <p:cNvPr id="13" name="Graphic 12" descr="A histogram is shown with the bars of the graph rising to one high point that is toward the left side of the graph, then falling afterward. There is a bell-shaped curve drawn through the graph connecting the top of all the bars, showing more data results to the right side of the graph. This is an example of the results being skewed to the right.">
            <a:extLst>
              <a:ext uri="{FF2B5EF4-FFF2-40B4-BE49-F238E27FC236}">
                <a16:creationId xmlns:a16="http://schemas.microsoft.com/office/drawing/2014/main" id="{D75858FE-CC27-45E0-AE4F-105DF246A984}"/>
              </a:ext>
            </a:extLst>
          </p:cNvPr>
          <p:cNvPicPr>
            <a:picLocks noGrp="1" noRot="1" noChangeAspect="1" noMove="1" noResize="1" noEditPoints="1" noAdjustHandles="1" noChangeArrowheads="1" noChangeShapeType="1" noCrop="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917686" y="1295400"/>
            <a:ext cx="2628900" cy="1752600"/>
          </a:xfrm>
          <a:prstGeom prst="rect">
            <a:avLst/>
          </a:prstGeom>
        </p:spPr>
      </p:pic>
      <p:sp>
        <p:nvSpPr>
          <p:cNvPr id="10" name="TextBox 9">
            <a:extLst>
              <a:ext uri="{FF2B5EF4-FFF2-40B4-BE49-F238E27FC236}">
                <a16:creationId xmlns:a16="http://schemas.microsoft.com/office/drawing/2014/main" id="{1E967A50-592F-FE98-5BCA-F9570C897294}"/>
              </a:ext>
            </a:extLst>
          </p:cNvPr>
          <p:cNvSpPr txBox="1"/>
          <p:nvPr/>
        </p:nvSpPr>
        <p:spPr>
          <a:xfrm>
            <a:off x="6698979" y="3123376"/>
            <a:ext cx="1066313" cy="369332"/>
          </a:xfrm>
          <a:prstGeom prst="rect">
            <a:avLst/>
          </a:prstGeom>
          <a:noFill/>
        </p:spPr>
        <p:txBody>
          <a:bodyPr wrap="square">
            <a:spAutoFit/>
          </a:bodyPr>
          <a:lstStyle/>
          <a:p>
            <a:r>
              <a:rPr kumimoji="0" lang="en-US" sz="1800" b="0" i="0" u="none" strike="noStrike" kern="1200" cap="none" spc="0" normalizeH="0" baseline="0" noProof="0" dirty="0">
                <a:ln>
                  <a:noFill/>
                </a:ln>
                <a:solidFill>
                  <a:srgbClr val="366092"/>
                </a:solidFill>
                <a:effectLst/>
                <a:uLnTx/>
                <a:uFillTx/>
                <a:latin typeface="Calibri"/>
                <a:ea typeface="+mn-ea"/>
                <a:cs typeface="+mn-cs"/>
              </a:rPr>
              <a:t>Figure 15</a:t>
            </a:r>
            <a:endParaRPr lang="en-IN"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lang="en-US" dirty="0"/>
              <a:t>Definition: </a:t>
            </a:r>
            <a:r>
              <a:rPr dirty="0"/>
              <a:t>Outliers and Skewed Data Sets</a:t>
            </a:r>
          </a:p>
        </p:txBody>
      </p:sp>
      <p:sp>
        <p:nvSpPr>
          <p:cNvPr id="3" name="Text Placeholder 2"/>
          <p:cNvSpPr>
            <a:spLocks noGrp="1"/>
          </p:cNvSpPr>
          <p:nvPr>
            <p:ph type="body" sz="quarter" idx="10"/>
          </p:nvPr>
        </p:nvSpPr>
        <p:spPr>
          <a:xfrm>
            <a:off x="457200" y="1082078"/>
            <a:ext cx="8229600" cy="4785322"/>
          </a:xfrm>
        </p:spPr>
        <p:txBody>
          <a:bodyPr>
            <a:normAutofit/>
          </a:bodyPr>
          <a:lstStyle/>
          <a:p>
            <a:pPr algn="just">
              <a:defRPr b="1"/>
            </a:pPr>
            <a:r>
              <a:rPr sz="2000" dirty="0"/>
              <a:t>Outlier</a:t>
            </a:r>
          </a:p>
          <a:p>
            <a:pPr algn="just"/>
            <a:r>
              <a:rPr sz="2000" dirty="0"/>
              <a:t>An </a:t>
            </a:r>
            <a:r>
              <a:rPr sz="2000" b="1" dirty="0"/>
              <a:t>outlier</a:t>
            </a:r>
            <a:r>
              <a:rPr sz="2000" dirty="0"/>
              <a:t> is a data value that is extreme compared with the rest of the data values in the set.</a:t>
            </a:r>
            <a:endParaRPr lang="en-US" sz="2000" dirty="0"/>
          </a:p>
          <a:p>
            <a:pPr algn="just"/>
            <a:endParaRPr sz="1000" dirty="0"/>
          </a:p>
          <a:p>
            <a:pPr algn="just">
              <a:defRPr b="1"/>
            </a:pPr>
            <a:r>
              <a:rPr sz="2000" dirty="0"/>
              <a:t>Skewed to the Right</a:t>
            </a:r>
          </a:p>
          <a:p>
            <a:pPr algn="just"/>
            <a:r>
              <a:rPr sz="2000" dirty="0"/>
              <a:t>A graph's shape is </a:t>
            </a:r>
            <a:r>
              <a:rPr sz="2000" b="1" dirty="0"/>
              <a:t>skewed to the right</a:t>
            </a:r>
            <a:r>
              <a:rPr sz="2000" dirty="0"/>
              <a:t> when a majority of the data fall on the left side of the distribution.</a:t>
            </a:r>
            <a:endParaRPr lang="en-US" sz="2000" dirty="0"/>
          </a:p>
          <a:p>
            <a:pPr algn="just"/>
            <a:endParaRPr sz="1000" dirty="0"/>
          </a:p>
          <a:p>
            <a:pPr algn="just">
              <a:defRPr b="1"/>
            </a:pPr>
            <a:r>
              <a:rPr sz="2000" dirty="0"/>
              <a:t>Skewed to the Left</a:t>
            </a:r>
          </a:p>
          <a:p>
            <a:pPr algn="just"/>
            <a:r>
              <a:rPr sz="2000" dirty="0"/>
              <a:t>A graph's shape is </a:t>
            </a:r>
            <a:r>
              <a:rPr sz="2000" b="1" dirty="0"/>
              <a:t>skewed to the left</a:t>
            </a:r>
            <a:r>
              <a:rPr sz="2000" dirty="0"/>
              <a:t> when a majority of the data fall on the right side of the distribution.</a:t>
            </a:r>
          </a:p>
          <a:p>
            <a:endParaRPr sz="28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Example 5: Choosing the Most Appropriate Measure of Center</a:t>
            </a:r>
            <a:r>
              <a:rPr lang="en-US" dirty="0">
                <a:solidFill>
                  <a:schemeClr val="accent1"/>
                </a:solidFill>
                <a:latin typeface="Calibri" panose="020F0502020204030204" pitchFamily="34" charset="0"/>
                <a:ea typeface="Calibri" panose="020F0502020204030204" pitchFamily="34" charset="0"/>
                <a:cs typeface="Calibri" panose="020F0502020204030204" pitchFamily="34" charset="0"/>
              </a:rPr>
              <a:t>—Slide 1</a:t>
            </a:r>
            <a:endParaRPr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lgn="just"/>
                <a:r>
                  <a:rPr sz="2000" dirty="0"/>
                  <a:t>Choose the best measure of center for the following data sets.</a:t>
                </a:r>
              </a:p>
              <a:p>
                <a:pPr marL="542925" indent="-542925" algn="just">
                  <a:defRPr sz="2800"/>
                </a:pPr>
                <a:r>
                  <a:rPr lang="en-US" sz="2000" dirty="0"/>
                  <a:t>a.	</a:t>
                </a:r>
                <a:r>
                  <a:rPr sz="2000" dirty="0"/>
                  <a:t>Home prices for a subdivision of similar homes</a:t>
                </a:r>
              </a:p>
              <a:p>
                <a:pPr marL="542925" indent="-542925" algn="just">
                  <a:defRPr sz="2800"/>
                </a:pPr>
                <a:r>
                  <a:rPr lang="en-US" sz="2000" dirty="0"/>
                  <a:t>b.	</a:t>
                </a:r>
                <a:r>
                  <a:rPr sz="2000" dirty="0"/>
                  <a:t>Salaries for the Philadelphia Phillies professional baseball players</a:t>
                </a:r>
              </a:p>
              <a:p>
                <a:pPr marL="542925" indent="-542925" algn="just">
                  <a:defRPr sz="2800"/>
                </a:pPr>
                <a:r>
                  <a:rPr lang="en-US" sz="2000" dirty="0"/>
                  <a:t>c.	</a:t>
                </a:r>
                <a:r>
                  <a:rPr sz="2000" dirty="0"/>
                  <a:t>Lists of home countries by attendee at an international foreign policy conference</a:t>
                </a:r>
              </a:p>
              <a:p>
                <a:pPr marL="542925" indent="-542925" algn="just">
                  <a:defRPr sz="2800"/>
                </a:pPr>
                <a:r>
                  <a:rPr lang="en-US" sz="2000" dirty="0"/>
                  <a:t>d.	</a:t>
                </a:r>
                <a:r>
                  <a:rPr sz="2000" dirty="0"/>
                  <a:t>​The number of people shopping in a grocery store on a certain day during specific time periods:</a:t>
                </a:r>
              </a:p>
              <a:p>
                <a:pPr algn="ctr">
                  <a:defRPr sz="2800"/>
                </a:pPr>
                <a:r>
                  <a:rPr sz="2000" dirty="0"/>
                  <a:t>​</a:t>
                </a:r>
                <a14:m>
                  <m:oMath xmlns:m="http://schemas.openxmlformats.org/officeDocument/2006/math">
                    <m:d>
                      <m:dPr>
                        <m:begChr m:val="{"/>
                        <m:endChr m:val="}"/>
                        <m:ctrlPr>
                          <a:rPr sz="2000" i="1">
                            <a:latin typeface="Cambria Math" panose="02040503050406030204" pitchFamily="18" charset="0"/>
                          </a:rPr>
                        </m:ctrlPr>
                      </m:dPr>
                      <m:e>
                        <m:r>
                          <a:rPr sz="2000">
                            <a:latin typeface="Cambria Math" panose="02040503050406030204" pitchFamily="18" charset="0"/>
                          </a:rPr>
                          <m:t>16</m:t>
                        </m:r>
                        <m:r>
                          <m:rPr>
                            <m:nor/>
                          </m:rPr>
                          <a:rPr sz="2000"/>
                          <m:t>, </m:t>
                        </m:r>
                        <m:r>
                          <a:rPr sz="2000">
                            <a:latin typeface="Cambria Math" panose="02040503050406030204" pitchFamily="18" charset="0"/>
                          </a:rPr>
                          <m:t>44</m:t>
                        </m:r>
                        <m:r>
                          <m:rPr>
                            <m:nor/>
                          </m:rPr>
                          <a:rPr sz="2000"/>
                          <m:t>, </m:t>
                        </m:r>
                        <m:r>
                          <a:rPr sz="2000">
                            <a:latin typeface="Cambria Math" panose="02040503050406030204" pitchFamily="18" charset="0"/>
                          </a:rPr>
                          <m:t>15</m:t>
                        </m:r>
                        <m:r>
                          <m:rPr>
                            <m:nor/>
                          </m:rPr>
                          <a:rPr sz="2000"/>
                          <m:t>, </m:t>
                        </m:r>
                        <m:r>
                          <a:rPr sz="2000">
                            <a:latin typeface="Cambria Math" panose="02040503050406030204" pitchFamily="18" charset="0"/>
                          </a:rPr>
                          <m:t>48</m:t>
                        </m:r>
                        <m:r>
                          <m:rPr>
                            <m:nor/>
                          </m:rPr>
                          <a:rPr sz="2000"/>
                          <m:t>, </m:t>
                        </m:r>
                        <m:r>
                          <a:rPr sz="2000">
                            <a:latin typeface="Cambria Math" panose="02040503050406030204" pitchFamily="18" charset="0"/>
                          </a:rPr>
                          <m:t>14</m:t>
                        </m:r>
                        <m:r>
                          <m:rPr>
                            <m:nor/>
                          </m:rPr>
                          <a:rPr sz="2000"/>
                          <m:t>, </m:t>
                        </m:r>
                        <m:r>
                          <a:rPr sz="2000">
                            <a:latin typeface="Cambria Math" panose="02040503050406030204" pitchFamily="18" charset="0"/>
                          </a:rPr>
                          <m:t>57</m:t>
                        </m:r>
                        <m:r>
                          <m:rPr>
                            <m:nor/>
                          </m:rPr>
                          <a:rPr sz="2000"/>
                          <m:t>, </m:t>
                        </m:r>
                        <m:r>
                          <a:rPr sz="2000">
                            <a:latin typeface="Cambria Math" panose="02040503050406030204" pitchFamily="18" charset="0"/>
                          </a:rPr>
                          <m:t>11</m:t>
                        </m:r>
                        <m:r>
                          <m:rPr>
                            <m:nor/>
                          </m:rPr>
                          <a:rPr sz="2000"/>
                          <m:t>, </m:t>
                        </m:r>
                        <m:r>
                          <a:rPr sz="2000">
                            <a:latin typeface="Cambria Math" panose="02040503050406030204" pitchFamily="18" charset="0"/>
                          </a:rPr>
                          <m:t>54</m:t>
                        </m:r>
                        <m:r>
                          <m:rPr>
                            <m:nor/>
                          </m:rPr>
                          <a:rPr sz="2000"/>
                          <m:t>, </m:t>
                        </m:r>
                        <m:r>
                          <a:rPr sz="2000">
                            <a:latin typeface="Cambria Math" panose="02040503050406030204" pitchFamily="18" charset="0"/>
                          </a:rPr>
                          <m:t>26</m:t>
                        </m:r>
                        <m:r>
                          <m:rPr>
                            <m:nor/>
                          </m:rPr>
                          <a:rPr sz="2000"/>
                          <m:t>, </m:t>
                        </m:r>
                        <m:r>
                          <a:rPr sz="2000">
                            <a:latin typeface="Cambria Math" panose="02040503050406030204" pitchFamily="18" charset="0"/>
                          </a:rPr>
                          <m:t>15</m:t>
                        </m:r>
                      </m:e>
                    </m:d>
                  </m:oMath>
                </a14:m>
                <a:endParaRPr sz="20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741" t="-736" r="-741"/>
                </a:stretch>
              </a:blipFill>
            </p:spPr>
            <p:txBody>
              <a:bodyPr/>
              <a:lstStyle/>
              <a:p>
                <a:r>
                  <a:rPr lang="en-IN">
                    <a:noFill/>
                  </a:rPr>
                  <a:t> </a:t>
                </a:r>
              </a:p>
            </p:txBody>
          </p:sp>
        </mc:Fallback>
      </mc:AlternateContent>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5: Choosing the Most Appropriate Measure of Center</a:t>
            </a:r>
            <a:r>
              <a:rPr lang="en-US" dirty="0">
                <a:solidFill>
                  <a:schemeClr val="accent1"/>
                </a:solidFill>
                <a:latin typeface="Calibri" panose="020F0502020204030204" pitchFamily="34" charset="0"/>
                <a:ea typeface="Calibri" panose="020F0502020204030204" pitchFamily="34" charset="0"/>
                <a:cs typeface="Calibri" panose="020F0502020204030204" pitchFamily="34" charset="0"/>
              </a:rPr>
              <a:t>—Slide 2</a:t>
            </a:r>
            <a:endParaRPr dirty="0"/>
          </a:p>
        </p:txBody>
      </p:sp>
      <p:sp>
        <p:nvSpPr>
          <p:cNvPr id="3" name="Text Placeholder 2"/>
          <p:cNvSpPr>
            <a:spLocks noGrp="1"/>
          </p:cNvSpPr>
          <p:nvPr>
            <p:ph type="body" sz="quarter" idx="10"/>
          </p:nvPr>
        </p:nvSpPr>
        <p:spPr/>
        <p:txBody>
          <a:bodyPr>
            <a:noAutofit/>
          </a:bodyPr>
          <a:lstStyle/>
          <a:p>
            <a:pPr algn="just"/>
            <a:r>
              <a:rPr sz="2000" b="1" dirty="0"/>
              <a:t>Solution</a:t>
            </a:r>
          </a:p>
          <a:p>
            <a:pPr marL="542925" indent="-542925" algn="just">
              <a:defRPr sz="2800"/>
            </a:pPr>
            <a:r>
              <a:rPr lang="en-US" sz="2000" dirty="0"/>
              <a:t>a.	</a:t>
            </a:r>
            <a:r>
              <a:rPr sz="2000" dirty="0"/>
              <a:t>​Home prices are numerical counts. Since the homes are similar, there are not likely to be outliers in the subdivision. Therefore, the mean is the best choice.</a:t>
            </a:r>
            <a:endParaRPr lang="en-US" sz="2000" dirty="0"/>
          </a:p>
          <a:p>
            <a:pPr marL="514350" indent="-514350" algn="just">
              <a:buFont typeface="+mj-lt"/>
              <a:buAutoNum type="alphaLcPeriod"/>
              <a:defRPr sz="2800"/>
            </a:pPr>
            <a:endParaRPr sz="2000" dirty="0"/>
          </a:p>
          <a:p>
            <a:pPr marL="542925" indent="-542925" algn="just">
              <a:defRPr sz="2800"/>
            </a:pPr>
            <a:r>
              <a:rPr lang="en-US" sz="2000" dirty="0"/>
              <a:t>b.	</a:t>
            </a:r>
            <a:r>
              <a:rPr sz="2000" dirty="0"/>
              <a:t>​The players' salaries are also numerical counts, but they do have outliers since the superstars on the team make substantially more than the other players. Therefore, the median is the best choice.</a:t>
            </a:r>
            <a:endParaRPr lang="en-US" sz="2000" dirty="0"/>
          </a:p>
          <a:p>
            <a:pPr marL="514350" indent="-514350" algn="just">
              <a:buFont typeface="+mj-lt"/>
              <a:buAutoNum type="alphaLcPeriod" startAt="2"/>
              <a:defRPr sz="2800"/>
            </a:pPr>
            <a:endParaRPr sz="2000" dirty="0"/>
          </a:p>
          <a:p>
            <a:pPr marL="542925" indent="-542925" algn="just">
              <a:defRPr sz="2800"/>
            </a:pPr>
            <a:r>
              <a:rPr lang="en-US" sz="2000" dirty="0"/>
              <a:t>c.	</a:t>
            </a:r>
            <a:r>
              <a:rPr sz="2000" dirty="0"/>
              <a:t>​Countries are labels, and not counts or measurements, so it is best to use the mode as a measure of center.</a:t>
            </a:r>
            <a:endParaRPr lang="en-US" sz="2000" dirty="0"/>
          </a:p>
          <a:p>
            <a:pPr marL="514350" indent="-514350" algn="just">
              <a:buFont typeface="+mj-lt"/>
              <a:buAutoNum type="alphaLcPeriod" startAt="3"/>
              <a:defRPr sz="2800"/>
            </a:pPr>
            <a:endParaRPr lang="en-US" sz="2000" dirty="0"/>
          </a:p>
          <a:p>
            <a:pPr marL="542925" indent="-542925" algn="just">
              <a:defRPr sz="2800"/>
            </a:pPr>
            <a:r>
              <a:rPr lang="en-US" sz="2000" dirty="0"/>
              <a:t>d.	Although there is a mode of </a:t>
            </a:r>
            <a:r>
              <a:rPr lang="en-US" sz="2000" dirty="0">
                <a:latin typeface="Cambria Math"/>
              </a:rPr>
              <a:t>15</a:t>
            </a:r>
            <a:r>
              <a:rPr lang="en-US" sz="2000" dirty="0"/>
              <a:t>, there is not really an outlier in the data, so the mean would be the best measure of center for this data.</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Skill Check 1</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sz="2400" dirty="0"/>
                  <a:t>Find the mean, median, and mode of the following data set.</a:t>
                </a:r>
                <a:endParaRPr lang="en-US" sz="2400" dirty="0"/>
              </a:p>
              <a:p>
                <a:endParaRPr sz="2400" dirty="0"/>
              </a:p>
              <a:p>
                <a:pPr algn="ctr">
                  <a:defRPr sz="2800"/>
                </a:pPr>
                <a14:m>
                  <m:oMathPara xmlns:m="http://schemas.openxmlformats.org/officeDocument/2006/math">
                    <m:oMathParaPr>
                      <m:jc m:val="centerGroup"/>
                    </m:oMathParaPr>
                    <m:oMath xmlns:m="http://schemas.openxmlformats.org/officeDocument/2006/math">
                      <m:d>
                        <m:dPr>
                          <m:begChr m:val="{"/>
                          <m:endChr m:val="}"/>
                          <m:ctrlPr>
                            <a:rPr sz="2400" i="1">
                              <a:latin typeface="Cambria Math" panose="02040503050406030204" pitchFamily="18" charset="0"/>
                            </a:rPr>
                          </m:ctrlPr>
                        </m:dPr>
                        <m:e>
                          <m:r>
                            <a:rPr sz="2400">
                              <a:latin typeface="Cambria Math" panose="02040503050406030204" pitchFamily="18" charset="0"/>
                            </a:rPr>
                            <m:t>8</m:t>
                          </m:r>
                          <m:r>
                            <m:rPr>
                              <m:nor/>
                            </m:rPr>
                            <a:rPr sz="2400"/>
                            <m:t>, </m:t>
                          </m:r>
                          <m:r>
                            <a:rPr sz="2400">
                              <a:latin typeface="Cambria Math" panose="02040503050406030204" pitchFamily="18" charset="0"/>
                            </a:rPr>
                            <m:t>12</m:t>
                          </m:r>
                          <m:r>
                            <m:rPr>
                              <m:nor/>
                            </m:rPr>
                            <a:rPr sz="2400"/>
                            <m:t>, </m:t>
                          </m:r>
                          <m:r>
                            <a:rPr sz="2400">
                              <a:latin typeface="Cambria Math" panose="02040503050406030204" pitchFamily="18" charset="0"/>
                            </a:rPr>
                            <m:t>10</m:t>
                          </m:r>
                          <m:r>
                            <m:rPr>
                              <m:nor/>
                            </m:rPr>
                            <a:rPr sz="2400"/>
                            <m:t>, </m:t>
                          </m:r>
                          <m:r>
                            <a:rPr sz="2400">
                              <a:latin typeface="Cambria Math" panose="02040503050406030204" pitchFamily="18" charset="0"/>
                            </a:rPr>
                            <m:t>11</m:t>
                          </m:r>
                          <m:r>
                            <m:rPr>
                              <m:nor/>
                            </m:rPr>
                            <a:rPr sz="2400"/>
                            <m:t>, </m:t>
                          </m:r>
                          <m:r>
                            <a:rPr sz="2400">
                              <a:latin typeface="Cambria Math" panose="02040503050406030204" pitchFamily="18" charset="0"/>
                            </a:rPr>
                            <m:t>13</m:t>
                          </m:r>
                          <m:r>
                            <m:rPr>
                              <m:nor/>
                            </m:rPr>
                            <a:rPr sz="2400"/>
                            <m:t>, </m:t>
                          </m:r>
                          <m:r>
                            <a:rPr sz="2400">
                              <a:latin typeface="Cambria Math" panose="02040503050406030204" pitchFamily="18" charset="0"/>
                            </a:rPr>
                            <m:t>12</m:t>
                          </m:r>
                          <m:r>
                            <m:rPr>
                              <m:nor/>
                            </m:rPr>
                            <a:rPr sz="2400"/>
                            <m:t>, </m:t>
                          </m:r>
                          <m:r>
                            <a:rPr sz="2400">
                              <a:latin typeface="Cambria Math" panose="02040503050406030204" pitchFamily="18" charset="0"/>
                            </a:rPr>
                            <m:t>15</m:t>
                          </m:r>
                          <m:r>
                            <m:rPr>
                              <m:nor/>
                            </m:rPr>
                            <a:rPr sz="2400"/>
                            <m:t>, </m:t>
                          </m:r>
                          <m:r>
                            <a:rPr sz="2400">
                              <a:latin typeface="Cambria Math" panose="02040503050406030204" pitchFamily="18" charset="0"/>
                            </a:rPr>
                            <m:t>9</m:t>
                          </m:r>
                          <m:r>
                            <m:rPr>
                              <m:nor/>
                            </m:rPr>
                            <a:rPr sz="2400"/>
                            <m:t>, </m:t>
                          </m:r>
                          <m:r>
                            <a:rPr sz="2400">
                              <a:latin typeface="Cambria Math" panose="02040503050406030204" pitchFamily="18" charset="0"/>
                            </a:rPr>
                            <m:t>11</m:t>
                          </m:r>
                          <m:r>
                            <m:rPr>
                              <m:nor/>
                            </m:rPr>
                            <a:rPr sz="2400"/>
                            <m:t>, </m:t>
                          </m:r>
                          <m:r>
                            <a:rPr sz="2400">
                              <a:latin typeface="Cambria Math" panose="02040503050406030204" pitchFamily="18" charset="0"/>
                            </a:rPr>
                            <m:t>16</m:t>
                          </m:r>
                        </m:e>
                      </m:d>
                    </m:oMath>
                  </m:oMathPara>
                </a14:m>
                <a:endParaRPr sz="2400" dirty="0"/>
              </a:p>
              <a:p>
                <a:pPr>
                  <a:defRPr sz="2800"/>
                </a:pPr>
                <a:endParaRPr lang="en-US" sz="2400" dirty="0"/>
              </a:p>
              <a:p>
                <a:pPr>
                  <a:defRPr sz="2800"/>
                </a:pPr>
                <a:r>
                  <a:rPr sz="2400" dirty="0"/>
                  <a:t>Answer: Mean </a:t>
                </a:r>
                <a14:m>
                  <m:oMath xmlns:m="http://schemas.openxmlformats.org/officeDocument/2006/math">
                    <m:r>
                      <a:rPr sz="2400">
                        <a:latin typeface="Cambria Math" panose="02040503050406030204" pitchFamily="18" charset="0"/>
                      </a:rPr>
                      <m:t>=11.7</m:t>
                    </m:r>
                  </m:oMath>
                </a14:m>
                <a:r>
                  <a:rPr sz="2400" dirty="0"/>
                  <a:t>; Median </a:t>
                </a:r>
                <a14:m>
                  <m:oMath xmlns:m="http://schemas.openxmlformats.org/officeDocument/2006/math">
                    <m:r>
                      <a:rPr sz="2400">
                        <a:latin typeface="Cambria Math" panose="02040503050406030204" pitchFamily="18" charset="0"/>
                      </a:rPr>
                      <m:t>=11.5</m:t>
                    </m:r>
                  </m:oMath>
                </a14:m>
                <a:r>
                  <a:rPr sz="2400" dirty="0"/>
                  <a:t>; Mode </a:t>
                </a:r>
                <a14:m>
                  <m:oMath xmlns:m="http://schemas.openxmlformats.org/officeDocument/2006/math">
                    <m:r>
                      <a:rPr sz="2400">
                        <a:latin typeface="Cambria Math" panose="02040503050406030204" pitchFamily="18" charset="0"/>
                      </a:rPr>
                      <m:t>=</m:t>
                    </m:r>
                    <m:d>
                      <m:dPr>
                        <m:begChr m:val=""/>
                        <m:endChr m:val=""/>
                        <m:ctrlPr>
                          <a:rPr sz="2400" i="1">
                            <a:latin typeface="Cambria Math" panose="02040503050406030204" pitchFamily="18" charset="0"/>
                          </a:rPr>
                        </m:ctrlPr>
                      </m:dPr>
                      <m:e>
                        <m:r>
                          <a:rPr sz="2400">
                            <a:latin typeface="Cambria Math" panose="02040503050406030204" pitchFamily="18" charset="0"/>
                          </a:rPr>
                          <m:t>11</m:t>
                        </m:r>
                        <m:r>
                          <m:rPr>
                            <m:nor/>
                          </m:rPr>
                          <a:rPr sz="2400"/>
                          <m:t>, </m:t>
                        </m:r>
                        <m:r>
                          <a:rPr sz="2400">
                            <a:latin typeface="Cambria Math" panose="02040503050406030204" pitchFamily="18" charset="0"/>
                          </a:rPr>
                          <m:t>12</m:t>
                        </m:r>
                      </m:e>
                    </m:d>
                  </m:oMath>
                </a14:m>
                <a:endParaRPr sz="24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111" t="-982"/>
                </a:stretch>
              </a:blipFill>
            </p:spPr>
            <p:txBody>
              <a:bodyPr/>
              <a:lstStyle/>
              <a:p>
                <a:r>
                  <a:rPr lang="en-US">
                    <a:noFill/>
                  </a:rPr>
                  <a:t> </a:t>
                </a:r>
              </a:p>
            </p:txBody>
          </p:sp>
        </mc:Fallback>
      </mc:AlternateContent>
    </p:spTree>
    <p:extLst>
      <p:ext uri="{BB962C8B-B14F-4D97-AF65-F5344CB8AC3E}">
        <p14:creationId xmlns:p14="http://schemas.microsoft.com/office/powerpoint/2010/main" val="16839908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lang="en-US" dirty="0"/>
              <a:t>Definition: </a:t>
            </a:r>
            <a:r>
              <a:rPr dirty="0"/>
              <a:t>Range</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lgn="just"/>
                <a:r>
                  <a:rPr sz="2400" dirty="0"/>
                  <a:t>The </a:t>
                </a:r>
                <a:r>
                  <a:rPr sz="2400" b="1" dirty="0"/>
                  <a:t>range</a:t>
                </a:r>
                <a:r>
                  <a:rPr sz="2400" dirty="0"/>
                  <a:t> is the difference between the largest and smallest values in a data set, which tells you the distance covered on the number line between the two extremes.</a:t>
                </a:r>
                <a:endParaRPr lang="en-US" sz="2400" dirty="0"/>
              </a:p>
              <a:p>
                <a:endParaRPr sz="2400" dirty="0"/>
              </a:p>
              <a:p>
                <a:pPr algn="ctr">
                  <a:defRPr sz="2800"/>
                </a:pPr>
                <a14:m>
                  <m:oMathPara xmlns:m="http://schemas.openxmlformats.org/officeDocument/2006/math">
                    <m:oMathParaPr>
                      <m:jc m:val="centerGroup"/>
                    </m:oMathParaPr>
                    <m:oMath xmlns:m="http://schemas.openxmlformats.org/officeDocument/2006/math">
                      <m:r>
                        <m:rPr>
                          <m:nor/>
                        </m:rPr>
                        <a:rPr sz="2400"/>
                        <m:t>Range</m:t>
                      </m:r>
                      <m:r>
                        <a:rPr sz="2400">
                          <a:latin typeface="Cambria Math" panose="02040503050406030204" pitchFamily="18" charset="0"/>
                        </a:rPr>
                        <m:t>=</m:t>
                      </m:r>
                      <m:r>
                        <m:rPr>
                          <m:nor/>
                        </m:rPr>
                        <a:rPr sz="2400"/>
                        <m:t>Maximum</m:t>
                      </m:r>
                      <m:r>
                        <m:rPr>
                          <m:nor/>
                        </m:rPr>
                        <a:rPr sz="2400"/>
                        <m:t> </m:t>
                      </m:r>
                      <m:r>
                        <m:rPr>
                          <m:nor/>
                        </m:rPr>
                        <a:rPr sz="2400"/>
                        <m:t>Data</m:t>
                      </m:r>
                      <m:r>
                        <m:rPr>
                          <m:nor/>
                        </m:rPr>
                        <a:rPr sz="2400"/>
                        <m:t> </m:t>
                      </m:r>
                      <m:r>
                        <m:rPr>
                          <m:nor/>
                        </m:rPr>
                        <a:rPr sz="2400"/>
                        <m:t>Value</m:t>
                      </m:r>
                      <m:r>
                        <a:rPr sz="2400">
                          <a:latin typeface="Cambria Math" panose="02040503050406030204" pitchFamily="18" charset="0"/>
                        </a:rPr>
                        <m:t>−</m:t>
                      </m:r>
                      <m:r>
                        <m:rPr>
                          <m:nor/>
                        </m:rPr>
                        <a:rPr sz="2400"/>
                        <m:t>Minimum</m:t>
                      </m:r>
                      <m:r>
                        <m:rPr>
                          <m:nor/>
                        </m:rPr>
                        <a:rPr sz="2400"/>
                        <m:t> </m:t>
                      </m:r>
                      <m:r>
                        <m:rPr>
                          <m:nor/>
                        </m:rPr>
                        <a:rPr sz="2400"/>
                        <m:t>Data</m:t>
                      </m:r>
                      <m:r>
                        <m:rPr>
                          <m:nor/>
                        </m:rPr>
                        <a:rPr sz="2400"/>
                        <m:t> </m:t>
                      </m:r>
                      <m:r>
                        <m:rPr>
                          <m:nor/>
                        </m:rPr>
                        <a:rPr sz="2400"/>
                        <m:t>Value</m:t>
                      </m:r>
                    </m:oMath>
                  </m:oMathPara>
                </a14:m>
                <a:endParaRPr sz="2400" dirty="0"/>
              </a:p>
              <a:p>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959" t="-740" r="-886"/>
                </a:stretch>
              </a:blipFill>
            </p:spPr>
            <p:txBody>
              <a:bodyPr/>
              <a:lstStyle/>
              <a:p>
                <a:r>
                  <a:rPr lang="en-US">
                    <a:noFill/>
                  </a:rPr>
                  <a:t> </a:t>
                </a:r>
              </a:p>
            </p:txBody>
          </p:sp>
        </mc:Fallback>
      </mc:AlternateContent>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Example 6: Finding the Range</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sz="2000" dirty="0"/>
                  <a:t>Find the range of the following sets of data.</a:t>
                </a:r>
              </a:p>
              <a:p>
                <a:pPr marL="542925" indent="-542925">
                  <a:defRPr sz="2800"/>
                </a:pPr>
                <a:r>
                  <a:rPr lang="en-US" sz="2000" dirty="0"/>
                  <a:t>a.	</a:t>
                </a:r>
                <a:r>
                  <a:rPr sz="2000" dirty="0"/>
                  <a:t>The number of students enrolled as computer science majors over the past </a:t>
                </a:r>
                <a:r>
                  <a:rPr sz="2000" dirty="0">
                    <a:latin typeface="Cambria Math"/>
                  </a:rPr>
                  <a:t>12</a:t>
                </a:r>
                <a:r>
                  <a:rPr sz="2000" dirty="0"/>
                  <a:t> semesters:</a:t>
                </a:r>
              </a:p>
              <a:p>
                <a:pPr algn="ctr"/>
                <a:r>
                  <a:rPr sz="2000" dirty="0"/>
                  <a:t>​</a:t>
                </a:r>
                <a:r>
                  <a:rPr sz="2000" dirty="0">
                    <a:latin typeface="Cambria Math"/>
                  </a:rPr>
                  <a:t>5</a:t>
                </a:r>
                <a:r>
                  <a:rPr sz="2000" dirty="0"/>
                  <a:t>, </a:t>
                </a:r>
                <a:r>
                  <a:rPr sz="2000" dirty="0">
                    <a:latin typeface="Cambria Math"/>
                  </a:rPr>
                  <a:t>21</a:t>
                </a:r>
                <a:r>
                  <a:rPr sz="2000" dirty="0"/>
                  <a:t>, </a:t>
                </a:r>
                <a:r>
                  <a:rPr sz="2000" dirty="0">
                    <a:latin typeface="Cambria Math"/>
                  </a:rPr>
                  <a:t>54</a:t>
                </a:r>
                <a:r>
                  <a:rPr sz="2000" dirty="0"/>
                  <a:t>, </a:t>
                </a:r>
                <a:r>
                  <a:rPr sz="2000" dirty="0">
                    <a:latin typeface="Cambria Math"/>
                  </a:rPr>
                  <a:t>33</a:t>
                </a:r>
                <a:r>
                  <a:rPr sz="2000" dirty="0"/>
                  <a:t>, </a:t>
                </a:r>
                <a:r>
                  <a:rPr sz="2000" dirty="0">
                    <a:latin typeface="Cambria Math"/>
                  </a:rPr>
                  <a:t>12</a:t>
                </a:r>
                <a:r>
                  <a:rPr sz="2000" dirty="0"/>
                  <a:t>, </a:t>
                </a:r>
                <a:r>
                  <a:rPr sz="2000" dirty="0">
                    <a:latin typeface="Cambria Math"/>
                  </a:rPr>
                  <a:t>14</a:t>
                </a:r>
                <a:r>
                  <a:rPr sz="2000" dirty="0"/>
                  <a:t>, </a:t>
                </a:r>
                <a:r>
                  <a:rPr sz="2000" dirty="0">
                    <a:latin typeface="Cambria Math"/>
                  </a:rPr>
                  <a:t>36</a:t>
                </a:r>
                <a:r>
                  <a:rPr sz="2000" dirty="0"/>
                  <a:t>, </a:t>
                </a:r>
                <a:r>
                  <a:rPr sz="2000" dirty="0">
                    <a:latin typeface="Cambria Math"/>
                  </a:rPr>
                  <a:t>40</a:t>
                </a:r>
                <a:r>
                  <a:rPr sz="2000" dirty="0"/>
                  <a:t>, </a:t>
                </a:r>
                <a:r>
                  <a:rPr sz="2000" dirty="0">
                    <a:latin typeface="Cambria Math"/>
                  </a:rPr>
                  <a:t>27</a:t>
                </a:r>
                <a:r>
                  <a:rPr sz="2000" dirty="0"/>
                  <a:t>, </a:t>
                </a:r>
                <a:r>
                  <a:rPr sz="2000" dirty="0">
                    <a:latin typeface="Cambria Math"/>
                  </a:rPr>
                  <a:t>29</a:t>
                </a:r>
                <a:r>
                  <a:rPr sz="2000" dirty="0"/>
                  <a:t>, </a:t>
                </a:r>
                <a:r>
                  <a:rPr sz="2000" dirty="0">
                    <a:latin typeface="Cambria Math"/>
                  </a:rPr>
                  <a:t>37</a:t>
                </a:r>
                <a:r>
                  <a:rPr sz="2000" dirty="0"/>
                  <a:t>, </a:t>
                </a:r>
                <a:r>
                  <a:rPr sz="2000" dirty="0">
                    <a:latin typeface="Cambria Math"/>
                  </a:rPr>
                  <a:t>22</a:t>
                </a:r>
              </a:p>
              <a:p>
                <a:pPr marL="542925" indent="-542925">
                  <a:defRPr sz="2800"/>
                </a:pPr>
                <a:r>
                  <a:rPr lang="en-US" sz="2000" dirty="0"/>
                  <a:t>b.	</a:t>
                </a:r>
                <a:r>
                  <a:rPr sz="2000" dirty="0"/>
                  <a:t>The number of shoppers at a gas station downtown Monday through Sunday of one week:</a:t>
                </a:r>
              </a:p>
              <a:p>
                <a:pPr algn="ctr"/>
                <a:r>
                  <a:rPr sz="2000" dirty="0"/>
                  <a:t>​</a:t>
                </a:r>
                <a:r>
                  <a:rPr sz="2000" dirty="0">
                    <a:latin typeface="Cambria Math"/>
                  </a:rPr>
                  <a:t>1007</a:t>
                </a:r>
                <a:r>
                  <a:rPr sz="2000" dirty="0"/>
                  <a:t>, </a:t>
                </a:r>
                <a:r>
                  <a:rPr sz="2000" dirty="0">
                    <a:latin typeface="Cambria Math"/>
                  </a:rPr>
                  <a:t>1010</a:t>
                </a:r>
                <a:r>
                  <a:rPr sz="2000" dirty="0"/>
                  <a:t>, </a:t>
                </a:r>
                <a:r>
                  <a:rPr sz="2000" dirty="0">
                    <a:latin typeface="Cambria Math"/>
                  </a:rPr>
                  <a:t>1006</a:t>
                </a:r>
                <a:r>
                  <a:rPr sz="2000" dirty="0"/>
                  <a:t>, </a:t>
                </a:r>
                <a:r>
                  <a:rPr sz="2000" dirty="0">
                    <a:latin typeface="Cambria Math"/>
                  </a:rPr>
                  <a:t>1005</a:t>
                </a:r>
                <a:r>
                  <a:rPr sz="2000" dirty="0"/>
                  <a:t>, </a:t>
                </a:r>
                <a:r>
                  <a:rPr sz="2000" dirty="0">
                    <a:latin typeface="Cambria Math"/>
                  </a:rPr>
                  <a:t>1054</a:t>
                </a:r>
                <a:r>
                  <a:rPr sz="2000" dirty="0"/>
                  <a:t>, </a:t>
                </a:r>
                <a:r>
                  <a:rPr sz="2000" dirty="0">
                    <a:latin typeface="Cambria Math"/>
                  </a:rPr>
                  <a:t>1021</a:t>
                </a:r>
                <a:r>
                  <a:rPr sz="2000" dirty="0"/>
                  <a:t>, </a:t>
                </a:r>
                <a:r>
                  <a:rPr sz="2000" dirty="0">
                    <a:latin typeface="Cambria Math"/>
                  </a:rPr>
                  <a:t>1005</a:t>
                </a:r>
                <a:endParaRPr lang="en-US" sz="2000" dirty="0">
                  <a:latin typeface="Cambria Math"/>
                </a:endParaRPr>
              </a:p>
              <a:p>
                <a:r>
                  <a:rPr lang="en-US" sz="2000" b="1" dirty="0"/>
                  <a:t>Solution</a:t>
                </a:r>
              </a:p>
              <a:p>
                <a:pPr marL="542925" indent="-542925">
                  <a:defRPr sz="2800"/>
                </a:pPr>
                <a:r>
                  <a:rPr lang="en-US" sz="2000" dirty="0"/>
                  <a:t>a.	​The maximum value for the data set is </a:t>
                </a:r>
                <a:r>
                  <a:rPr lang="en-US" sz="2000" dirty="0">
                    <a:latin typeface="Cambria Math"/>
                  </a:rPr>
                  <a:t>54</a:t>
                </a:r>
                <a:r>
                  <a:rPr lang="en-US" sz="2000" dirty="0"/>
                  <a:t> and the minimum value is </a:t>
                </a:r>
                <a:r>
                  <a:rPr lang="en-US" sz="2000" dirty="0">
                    <a:latin typeface="Cambria Math"/>
                  </a:rPr>
                  <a:t>5</a:t>
                </a:r>
                <a:r>
                  <a:rPr lang="en-US" sz="2000" dirty="0"/>
                  <a:t>, so the range is calculated as follows.</a:t>
                </a:r>
              </a:p>
              <a:p>
                <a:pPr algn="ctr">
                  <a:defRPr sz="2800"/>
                </a:pPr>
                <a:r>
                  <a:rPr lang="en-US" sz="2000" dirty="0"/>
                  <a:t>​</a:t>
                </a:r>
                <a14:m>
                  <m:oMath xmlns:m="http://schemas.openxmlformats.org/officeDocument/2006/math">
                    <m:r>
                      <a:rPr lang="en-US" sz="2000">
                        <a:latin typeface="Cambria Math" panose="02040503050406030204" pitchFamily="18" charset="0"/>
                      </a:rPr>
                      <m:t>54</m:t>
                    </m:r>
                    <m:r>
                      <a:rPr lang="en-US" sz="2000" smtClean="0">
                        <a:latin typeface="Cambria Math" panose="02040503050406030204" pitchFamily="18" charset="0"/>
                      </a:rPr>
                      <m:t>−</m:t>
                    </m:r>
                    <m:r>
                      <a:rPr lang="en-US" sz="2000">
                        <a:latin typeface="Cambria Math" panose="02040503050406030204" pitchFamily="18" charset="0"/>
                      </a:rPr>
                      <m:t>5=49</m:t>
                    </m:r>
                  </m:oMath>
                </a14:m>
                <a:endParaRPr lang="en-US" sz="2000" dirty="0"/>
              </a:p>
              <a:p>
                <a:pPr marL="542925" indent="-542925">
                  <a:defRPr sz="2800"/>
                </a:pPr>
                <a:r>
                  <a:rPr lang="en-US" sz="2000" dirty="0"/>
                  <a:t>b.	The maximum value for the data set is </a:t>
                </a:r>
                <a:r>
                  <a:rPr lang="en-US" sz="2000" dirty="0">
                    <a:latin typeface="Cambria Math"/>
                  </a:rPr>
                  <a:t>1054</a:t>
                </a:r>
                <a:r>
                  <a:rPr lang="en-US" sz="2000" dirty="0"/>
                  <a:t> and the minimum value is </a:t>
                </a:r>
                <a:r>
                  <a:rPr lang="en-US" sz="2000" dirty="0">
                    <a:latin typeface="Cambria Math"/>
                  </a:rPr>
                  <a:t>1005</a:t>
                </a:r>
                <a:r>
                  <a:rPr lang="en-US" sz="2000" dirty="0"/>
                  <a:t>, so the range is calculated as follows.</a:t>
                </a:r>
              </a:p>
              <a:p>
                <a:pPr algn="ctr">
                  <a:defRPr sz="2800"/>
                </a:pPr>
                <a:r>
                  <a:rPr lang="en-US" sz="2000" dirty="0"/>
                  <a:t>​</a:t>
                </a:r>
                <a14:m>
                  <m:oMath xmlns:m="http://schemas.openxmlformats.org/officeDocument/2006/math">
                    <m:r>
                      <a:rPr lang="en-US" sz="2000">
                        <a:latin typeface="Cambria Math" panose="02040503050406030204" pitchFamily="18" charset="0"/>
                      </a:rPr>
                      <m:t>1054−1005=49</m:t>
                    </m:r>
                  </m:oMath>
                </a14:m>
                <a:endParaRPr lang="en-US" sz="20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741" t="-736" b="-982"/>
                </a:stretch>
              </a:blipFill>
            </p:spPr>
            <p:txBody>
              <a:bodyPr/>
              <a:lstStyle/>
              <a:p>
                <a:r>
                  <a:rPr lang="en-IN">
                    <a:noFill/>
                  </a:rPr>
                  <a:t> </a:t>
                </a:r>
              </a:p>
            </p:txBody>
          </p:sp>
        </mc:Fallback>
      </mc:AlternateContent>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Helpful Hint</a:t>
            </a:r>
            <a:r>
              <a:rPr lang="en-US" dirty="0"/>
              <a:t> 5</a:t>
            </a:r>
            <a:endParaRPr dirty="0"/>
          </a:p>
        </p:txBody>
      </p:sp>
      <p:pic>
        <p:nvPicPr>
          <p:cNvPr id="10" name="Graphic 9" descr="A graph showing horizontal values from minus 5 to 5. A bell-shaped curve appears on the graph that rises sharply to a high point at zero, then falls sharply again back to its origin. The curve is labeled as a standard deviation of 0.5.">
            <a:extLst>
              <a:ext uri="{FF2B5EF4-FFF2-40B4-BE49-F238E27FC236}">
                <a16:creationId xmlns:a16="http://schemas.microsoft.com/office/drawing/2014/main" id="{DFFE8164-0E4A-40C0-ACC4-ABDF5F0FCDB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57199" y="1403952"/>
            <a:ext cx="2764987" cy="1644046"/>
          </a:xfrm>
          <a:prstGeom prst="rect">
            <a:avLst/>
          </a:prstGeom>
        </p:spPr>
      </p:pic>
      <p:sp>
        <p:nvSpPr>
          <p:cNvPr id="5" name="TextBox 4">
            <a:extLst>
              <a:ext uri="{FF2B5EF4-FFF2-40B4-BE49-F238E27FC236}">
                <a16:creationId xmlns:a16="http://schemas.microsoft.com/office/drawing/2014/main" id="{ED899C9C-3B9B-ACDA-639E-A997EA0DEFD9}"/>
              </a:ext>
            </a:extLst>
          </p:cNvPr>
          <p:cNvSpPr txBox="1"/>
          <p:nvPr/>
        </p:nvSpPr>
        <p:spPr>
          <a:xfrm>
            <a:off x="1115792" y="3222706"/>
            <a:ext cx="1447800" cy="58477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366092"/>
                </a:solidFill>
                <a:effectLst/>
                <a:uLnTx/>
                <a:uFillTx/>
                <a:latin typeface="Calibri"/>
                <a:ea typeface="+mn-ea"/>
                <a:cs typeface="+mn-cs"/>
              </a:rPr>
              <a:t>Figure 16: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366092"/>
                </a:solidFill>
                <a:effectLst/>
                <a:uLnTx/>
                <a:uFillTx/>
                <a:latin typeface="Calibri"/>
                <a:ea typeface="+mn-ea"/>
                <a:cs typeface="+mn-cs"/>
              </a:rPr>
              <a:t>Small Variation</a:t>
            </a:r>
            <a:endParaRPr lang="en-IN" dirty="0"/>
          </a:p>
        </p:txBody>
      </p:sp>
      <p:pic>
        <p:nvPicPr>
          <p:cNvPr id="6" name="Graphic 5" descr="A graph showing horizontal values from minus 5 to 5. A bell-shaped curve appears on the graph that rises to a high point at zero, then falls again back to its origin. The curve is labeled as a standard deviation of 1.">
            <a:extLst>
              <a:ext uri="{FF2B5EF4-FFF2-40B4-BE49-F238E27FC236}">
                <a16:creationId xmlns:a16="http://schemas.microsoft.com/office/drawing/2014/main" id="{06F5AD78-5505-4F3A-83A4-63207FB23C4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196038" y="1403952"/>
            <a:ext cx="2764986" cy="1644046"/>
          </a:xfrm>
          <a:prstGeom prst="rect">
            <a:avLst/>
          </a:prstGeom>
        </p:spPr>
      </p:pic>
      <p:sp>
        <p:nvSpPr>
          <p:cNvPr id="8" name="TextBox 7">
            <a:extLst>
              <a:ext uri="{FF2B5EF4-FFF2-40B4-BE49-F238E27FC236}">
                <a16:creationId xmlns:a16="http://schemas.microsoft.com/office/drawing/2014/main" id="{994FDA00-B183-9131-D4A3-EE42CC0062A9}"/>
              </a:ext>
            </a:extLst>
          </p:cNvPr>
          <p:cNvSpPr txBox="1"/>
          <p:nvPr/>
        </p:nvSpPr>
        <p:spPr>
          <a:xfrm>
            <a:off x="3614737" y="3222705"/>
            <a:ext cx="1914525" cy="584775"/>
          </a:xfrm>
          <a:prstGeom prst="rect">
            <a:avLst/>
          </a:prstGeom>
          <a:noFill/>
        </p:spPr>
        <p:txBody>
          <a:bodyPr wrap="square">
            <a:spAutoFit/>
          </a:bodyPr>
          <a:lstStyle/>
          <a:p>
            <a:pPr lvl="0" algn="ctr">
              <a:defRPr/>
            </a:pPr>
            <a:r>
              <a:rPr kumimoji="0" lang="en-US" sz="1600" b="0" i="0" u="none" strike="noStrike" kern="1200" cap="none" spc="0" normalizeH="0" baseline="0" noProof="0" dirty="0">
                <a:ln>
                  <a:noFill/>
                </a:ln>
                <a:solidFill>
                  <a:srgbClr val="366092"/>
                </a:solidFill>
                <a:effectLst/>
                <a:uLnTx/>
                <a:uFillTx/>
                <a:latin typeface="Calibri"/>
                <a:ea typeface="+mn-ea"/>
                <a:cs typeface="+mn-cs"/>
              </a:rPr>
              <a:t>Figure 17</a:t>
            </a:r>
            <a:r>
              <a:rPr lang="en-US" sz="1600" dirty="0">
                <a:solidFill>
                  <a:srgbClr val="366092"/>
                </a:solidFill>
              </a:rPr>
              <a:t>:</a:t>
            </a:r>
          </a:p>
          <a:p>
            <a:pPr lvl="0" algn="ctr">
              <a:defRPr/>
            </a:pPr>
            <a:r>
              <a:rPr lang="en-US" sz="1600" dirty="0">
                <a:solidFill>
                  <a:srgbClr val="366092"/>
                </a:solidFill>
              </a:rPr>
              <a:t>Moderate Variation </a:t>
            </a:r>
            <a:endParaRPr lang="en-IN" dirty="0"/>
          </a:p>
        </p:txBody>
      </p:sp>
      <p:pic>
        <p:nvPicPr>
          <p:cNvPr id="4" name="Graphic 3" descr="A graph showing horizontal values from minus 5 to 5. A bell-shaped curve is shown on the graph slightly above the x-axis that rises slightly to a high point at zero, then falls slightly again back to its origin. The curve is labeled as a standard deviation of 2.">
            <a:extLst>
              <a:ext uri="{FF2B5EF4-FFF2-40B4-BE49-F238E27FC236}">
                <a16:creationId xmlns:a16="http://schemas.microsoft.com/office/drawing/2014/main" id="{7F61328B-5842-47B0-BCAC-16957B2E3B7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921814" y="1403952"/>
            <a:ext cx="2764988" cy="1644047"/>
          </a:xfrm>
          <a:prstGeom prst="rect">
            <a:avLst/>
          </a:prstGeom>
        </p:spPr>
      </p:pic>
      <p:sp>
        <p:nvSpPr>
          <p:cNvPr id="9" name="TextBox 8">
            <a:extLst>
              <a:ext uri="{FF2B5EF4-FFF2-40B4-BE49-F238E27FC236}">
                <a16:creationId xmlns:a16="http://schemas.microsoft.com/office/drawing/2014/main" id="{FF1F3FBD-828D-B1EC-6BA3-D74C20FE600F}"/>
              </a:ext>
            </a:extLst>
          </p:cNvPr>
          <p:cNvSpPr txBox="1"/>
          <p:nvPr/>
        </p:nvSpPr>
        <p:spPr>
          <a:xfrm>
            <a:off x="6580408" y="3222704"/>
            <a:ext cx="1447800" cy="58477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366092"/>
                </a:solidFill>
                <a:effectLst/>
                <a:uLnTx/>
                <a:uFillTx/>
                <a:latin typeface="Calibri"/>
                <a:ea typeface="+mn-ea"/>
                <a:cs typeface="+mn-cs"/>
              </a:rPr>
              <a:t>Figure 18:</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366092"/>
                </a:solidFill>
                <a:effectLst/>
                <a:uLnTx/>
                <a:uFillTx/>
                <a:latin typeface="Calibri"/>
                <a:ea typeface="+mn-ea"/>
                <a:cs typeface="+mn-cs"/>
              </a:rPr>
              <a:t>Large Variation</a:t>
            </a:r>
            <a:endParaRPr lang="en-IN"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lang="en-US" dirty="0"/>
              <a:t>Definition: </a:t>
            </a:r>
            <a:r>
              <a:rPr dirty="0"/>
              <a:t>Standard Deviation</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a:xfrm>
                <a:off x="457200" y="1082078"/>
                <a:ext cx="8229600" cy="4861522"/>
              </a:xfrm>
            </p:spPr>
            <p:txBody>
              <a:bodyPr>
                <a:normAutofit/>
              </a:bodyPr>
              <a:lstStyle/>
              <a:p>
                <a:pPr algn="just"/>
                <a:r>
                  <a:rPr sz="2000" dirty="0"/>
                  <a:t>The </a:t>
                </a:r>
                <a:r>
                  <a:rPr sz="2000" b="1" dirty="0"/>
                  <a:t>standard deviation</a:t>
                </a:r>
                <a:r>
                  <a:rPr sz="2000" dirty="0"/>
                  <a:t> is a measure of how much we might expect a member of the data set to differ from the mean.</a:t>
                </a:r>
                <a:endParaRPr lang="en-US" sz="2000" dirty="0"/>
              </a:p>
              <a:p>
                <a:pPr algn="just"/>
                <a:endParaRPr sz="2000" dirty="0"/>
              </a:p>
              <a:p>
                <a:pPr algn="just">
                  <a:defRPr sz="2800"/>
                </a:pPr>
                <a:r>
                  <a:rPr sz="2000" dirty="0"/>
                  <a:t>The formula for finding the </a:t>
                </a:r>
                <a:r>
                  <a:rPr sz="2000" b="1" dirty="0"/>
                  <a:t>population standard deviation</a:t>
                </a:r>
                <a:r>
                  <a:rPr sz="2000" dirty="0"/>
                  <a:t> </a:t>
                </a:r>
                <a14:m>
                  <m:oMath xmlns:m="http://schemas.openxmlformats.org/officeDocument/2006/math">
                    <m:r>
                      <a:rPr sz="2000">
                        <a:latin typeface="Cambria Math" panose="02040503050406030204" pitchFamily="18" charset="0"/>
                      </a:rPr>
                      <m:t>𝜎</m:t>
                    </m:r>
                  </m:oMath>
                </a14:m>
                <a:r>
                  <a:rPr sz="2000" dirty="0"/>
                  <a:t> is as follows.</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xfrm>
                <a:off x="457200" y="1082078"/>
                <a:ext cx="8229600" cy="4861522"/>
              </a:xfrm>
              <a:blipFill>
                <a:blip r:embed="rId2"/>
                <a:stretch>
                  <a:fillRect l="-590" t="-499" r="-517"/>
                </a:stretch>
              </a:blipFill>
            </p:spPr>
            <p:txBody>
              <a:bodyPr/>
              <a:lstStyle/>
              <a:p>
                <a:r>
                  <a:rPr lang="en-IN">
                    <a:noFill/>
                  </a:rPr>
                  <a:t> </a:t>
                </a:r>
              </a:p>
            </p:txBody>
          </p:sp>
        </mc:Fallback>
      </mc:AlternateContent>
      <p:pic>
        <p:nvPicPr>
          <p:cNvPr id="8" name="Picture 7" descr="sigma equals square root open parentheses summation open parentheses x subscript i minus mu close parentheses squared divided by N close parentheses">
            <a:extLst>
              <a:ext uri="{FF2B5EF4-FFF2-40B4-BE49-F238E27FC236}">
                <a16:creationId xmlns:a16="http://schemas.microsoft.com/office/drawing/2014/main" id="{FC334CC6-FEDE-3512-F472-017304E41E09}"/>
              </a:ext>
            </a:extLst>
          </p:cNvPr>
          <p:cNvPicPr>
            <a:picLocks noChangeAspect="1"/>
          </p:cNvPicPr>
          <p:nvPr/>
        </p:nvPicPr>
        <p:blipFill>
          <a:blip r:embed="rId3"/>
          <a:stretch>
            <a:fillRect/>
          </a:stretch>
        </p:blipFill>
        <p:spPr>
          <a:xfrm>
            <a:off x="3352800" y="2602267"/>
            <a:ext cx="1945019" cy="828000"/>
          </a:xfrm>
          <a:prstGeom prst="rect">
            <a:avLst/>
          </a:prstGeom>
        </p:spPr>
      </p:pic>
      <p:sp>
        <p:nvSpPr>
          <p:cNvPr id="7" name="TextBox 6">
            <a:extLst>
              <a:ext uri="{FF2B5EF4-FFF2-40B4-BE49-F238E27FC236}">
                <a16:creationId xmlns:a16="http://schemas.microsoft.com/office/drawing/2014/main" id="{3D36B9C8-B5EA-5D4B-0D13-8D9B1F392F0A}"/>
              </a:ext>
            </a:extLst>
          </p:cNvPr>
          <p:cNvSpPr txBox="1"/>
          <p:nvPr/>
        </p:nvSpPr>
        <p:spPr>
          <a:xfrm>
            <a:off x="457200" y="3556337"/>
            <a:ext cx="8229600" cy="1015663"/>
          </a:xfrm>
          <a:prstGeom prst="rect">
            <a:avLst/>
          </a:prstGeom>
          <a:noFill/>
        </p:spPr>
        <p:txBody>
          <a:bodyPr wrap="square">
            <a:spAutoFit/>
          </a:bodyPr>
          <a:lstStyle/>
          <a:p>
            <a:r>
              <a:rPr kumimoji="0" lang="en-IN" sz="2000" b="0" i="0" u="none" strike="noStrike" kern="1200" cap="none" spc="0" normalizeH="0" baseline="0" noProof="0" dirty="0">
                <a:ln>
                  <a:noFill/>
                </a:ln>
                <a:solidFill>
                  <a:srgbClr val="000000"/>
                </a:solidFill>
                <a:effectLst/>
                <a:uLnTx/>
                <a:uFillTx/>
                <a:latin typeface="Calibri"/>
              </a:rPr>
              <a:t>Here, </a:t>
            </a:r>
            <a:r>
              <a:rPr kumimoji="0" lang="en-IN" sz="2000" b="0" i="1" u="none" strike="noStrike" kern="1200" cap="none" spc="0" normalizeH="0" baseline="0" noProof="0" dirty="0">
                <a:ln>
                  <a:noFill/>
                </a:ln>
                <a:solidFill>
                  <a:srgbClr val="000000"/>
                </a:solidFill>
                <a:effectLst/>
                <a:uLnTx/>
                <a:uFillTx/>
                <a:latin typeface="Calibri"/>
              </a:rPr>
              <a:t>x</a:t>
            </a:r>
            <a:r>
              <a:rPr kumimoji="0" lang="en-IN" sz="1050" b="0" i="0" u="none" strike="noStrike" kern="1200" cap="none" spc="0" normalizeH="0" baseline="0" noProof="0" dirty="0">
                <a:ln>
                  <a:noFill/>
                </a:ln>
                <a:solidFill>
                  <a:srgbClr val="000000"/>
                </a:solidFill>
                <a:effectLst/>
                <a:uLnTx/>
                <a:uFillTx/>
                <a:latin typeface="Calibri"/>
              </a:rPr>
              <a:t> </a:t>
            </a:r>
            <a:r>
              <a:rPr kumimoji="0" lang="en-IN" sz="2000" b="0" i="1" u="none" strike="noStrike" kern="1200" cap="none" spc="0" normalizeH="0" baseline="-25000" noProof="0" dirty="0">
                <a:ln>
                  <a:noFill/>
                </a:ln>
                <a:solidFill>
                  <a:srgbClr val="000000"/>
                </a:solidFill>
                <a:effectLst/>
                <a:uLnTx/>
                <a:uFillTx/>
                <a:latin typeface="Calibri"/>
              </a:rPr>
              <a:t>i</a:t>
            </a:r>
            <a:r>
              <a:rPr kumimoji="0" lang="en-IN" sz="2000" b="0" i="0" u="none" strike="noStrike" kern="1200" cap="none" spc="0" normalizeH="0" baseline="0" noProof="0" dirty="0">
                <a:ln>
                  <a:noFill/>
                </a:ln>
                <a:solidFill>
                  <a:srgbClr val="000000"/>
                </a:solidFill>
                <a:effectLst/>
                <a:uLnTx/>
                <a:uFillTx/>
                <a:latin typeface="Calibri"/>
              </a:rPr>
              <a:t> is the </a:t>
            </a:r>
            <a:r>
              <a:rPr kumimoji="0" lang="en-IN" sz="2000" b="0" i="1" u="none" strike="noStrike" kern="1200" cap="none" spc="0" normalizeH="0" baseline="0" noProof="0" dirty="0">
                <a:ln>
                  <a:noFill/>
                </a:ln>
                <a:solidFill>
                  <a:srgbClr val="000000"/>
                </a:solidFill>
                <a:effectLst/>
                <a:uLnTx/>
                <a:uFillTx/>
                <a:latin typeface="Calibri"/>
              </a:rPr>
              <a:t>i</a:t>
            </a:r>
            <a:r>
              <a:rPr kumimoji="0" lang="en-IN" sz="1050" b="0" i="0" u="none" strike="noStrike" kern="1200" cap="none" spc="0" normalizeH="0" baseline="0" noProof="0" dirty="0">
                <a:ln>
                  <a:noFill/>
                </a:ln>
                <a:solidFill>
                  <a:srgbClr val="000000"/>
                </a:solidFill>
                <a:effectLst/>
                <a:uLnTx/>
                <a:uFillTx/>
                <a:latin typeface="Calibri"/>
              </a:rPr>
              <a:t> </a:t>
            </a:r>
            <a:r>
              <a:rPr kumimoji="0" lang="en-IN" sz="2000" b="0" i="0" u="none" strike="noStrike" kern="1200" cap="none" spc="0" normalizeH="0" baseline="30000" noProof="0" dirty="0">
                <a:ln>
                  <a:noFill/>
                </a:ln>
                <a:solidFill>
                  <a:srgbClr val="000000"/>
                </a:solidFill>
                <a:effectLst/>
                <a:uLnTx/>
                <a:uFillTx/>
                <a:latin typeface="Calibri"/>
              </a:rPr>
              <a:t>th</a:t>
            </a:r>
            <a:r>
              <a:rPr kumimoji="0" lang="en-IN" sz="2000" b="0" i="0" u="none" strike="noStrike" kern="1200" cap="none" spc="0" normalizeH="0" baseline="0" noProof="0" dirty="0">
                <a:ln>
                  <a:noFill/>
                </a:ln>
                <a:solidFill>
                  <a:srgbClr val="000000"/>
                </a:solidFill>
                <a:effectLst/>
                <a:uLnTx/>
                <a:uFillTx/>
                <a:latin typeface="Calibri"/>
              </a:rPr>
              <a:t> data value, µ is the population mean, and </a:t>
            </a:r>
            <a:r>
              <a:rPr kumimoji="0" lang="en-IN" sz="2000" b="0" i="1" u="none" strike="noStrike" kern="1200" cap="none" spc="0" normalizeH="0" baseline="0" noProof="0" dirty="0">
                <a:ln>
                  <a:noFill/>
                </a:ln>
                <a:solidFill>
                  <a:srgbClr val="000000"/>
                </a:solidFill>
                <a:effectLst/>
                <a:uLnTx/>
                <a:uFillTx/>
                <a:latin typeface="Calibri"/>
              </a:rPr>
              <a:t>N</a:t>
            </a:r>
            <a:r>
              <a:rPr kumimoji="0" lang="en-IN" sz="2000" b="0" i="0" u="none" strike="noStrike" kern="1200" cap="none" spc="0" normalizeH="0" baseline="0" noProof="0" dirty="0">
                <a:ln>
                  <a:noFill/>
                </a:ln>
                <a:solidFill>
                  <a:srgbClr val="000000"/>
                </a:solidFill>
                <a:effectLst/>
                <a:uLnTx/>
                <a:uFillTx/>
                <a:latin typeface="Calibri"/>
              </a:rPr>
              <a:t> is the size of the population. The formula for finding the </a:t>
            </a:r>
            <a:r>
              <a:rPr kumimoji="0" lang="en-IN" sz="2000" b="1" i="0" u="none" strike="noStrike" kern="1200" cap="none" spc="0" normalizeH="0" baseline="0" noProof="0" dirty="0">
                <a:ln>
                  <a:noFill/>
                </a:ln>
                <a:solidFill>
                  <a:srgbClr val="000000"/>
                </a:solidFill>
                <a:effectLst/>
                <a:uLnTx/>
                <a:uFillTx/>
                <a:latin typeface="Calibri"/>
              </a:rPr>
              <a:t>sample standard deviation </a:t>
            </a:r>
            <a:r>
              <a:rPr kumimoji="0" lang="en-IN" sz="2000" i="1" u="none" strike="noStrike" kern="1200" cap="none" spc="0" normalizeH="0" baseline="0" noProof="0" dirty="0">
                <a:ln>
                  <a:noFill/>
                </a:ln>
                <a:solidFill>
                  <a:srgbClr val="000000"/>
                </a:solidFill>
                <a:effectLst/>
                <a:uLnTx/>
                <a:uFillTx/>
                <a:latin typeface="Calibri"/>
              </a:rPr>
              <a:t>s</a:t>
            </a:r>
            <a:r>
              <a:rPr kumimoji="0" lang="en-IN" sz="2000" b="0" i="0" u="none" strike="noStrike" kern="1200" cap="none" spc="0" normalizeH="0" baseline="0" noProof="0" dirty="0">
                <a:ln>
                  <a:noFill/>
                </a:ln>
                <a:solidFill>
                  <a:srgbClr val="000000"/>
                </a:solidFill>
                <a:effectLst/>
                <a:uLnTx/>
                <a:uFillTx/>
                <a:latin typeface="Calibri"/>
              </a:rPr>
              <a:t> is as follows.</a:t>
            </a:r>
            <a:endParaRPr lang="en-IN" sz="2000" dirty="0"/>
          </a:p>
        </p:txBody>
      </p:sp>
      <p:pic>
        <p:nvPicPr>
          <p:cNvPr id="11" name="Picture 10" descr="s equals square root open parentheses summation open parentheses x subscript i minus x bar close parentheses squared divided by n minus 1 close parentheses">
            <a:extLst>
              <a:ext uri="{FF2B5EF4-FFF2-40B4-BE49-F238E27FC236}">
                <a16:creationId xmlns:a16="http://schemas.microsoft.com/office/drawing/2014/main" id="{2ED5FA08-84EB-5877-78F3-F5498E48A002}"/>
              </a:ext>
            </a:extLst>
          </p:cNvPr>
          <p:cNvPicPr>
            <a:picLocks noChangeAspect="1"/>
          </p:cNvPicPr>
          <p:nvPr/>
        </p:nvPicPr>
        <p:blipFill>
          <a:blip r:embed="rId4"/>
          <a:stretch>
            <a:fillRect/>
          </a:stretch>
        </p:blipFill>
        <p:spPr>
          <a:xfrm>
            <a:off x="3617486" y="4527090"/>
            <a:ext cx="1859656" cy="864000"/>
          </a:xfrm>
          <a:prstGeom prst="rect">
            <a:avLst/>
          </a:prstGeom>
        </p:spPr>
      </p:pic>
      <p:sp>
        <p:nvSpPr>
          <p:cNvPr id="9" name="TextBox 8">
            <a:extLst>
              <a:ext uri="{FF2B5EF4-FFF2-40B4-BE49-F238E27FC236}">
                <a16:creationId xmlns:a16="http://schemas.microsoft.com/office/drawing/2014/main" id="{DF819C9C-4E44-FDB6-A908-E1AF38E887AB}"/>
              </a:ext>
            </a:extLst>
          </p:cNvPr>
          <p:cNvSpPr txBox="1"/>
          <p:nvPr/>
        </p:nvSpPr>
        <p:spPr>
          <a:xfrm>
            <a:off x="442911" y="5467290"/>
            <a:ext cx="3165051" cy="400110"/>
          </a:xfrm>
          <a:prstGeom prst="rect">
            <a:avLst/>
          </a:prstGeom>
          <a:noFill/>
        </p:spPr>
        <p:txBody>
          <a:bodyPr wrap="square">
            <a:spAutoFit/>
          </a:bodyPr>
          <a:lstStyle/>
          <a:p>
            <a:r>
              <a:rPr kumimoji="0" lang="en-IN" sz="2000" b="0" i="0" u="none" strike="noStrike" kern="1200" cap="none" spc="0" normalizeH="0" baseline="0" noProof="0" dirty="0">
                <a:ln>
                  <a:noFill/>
                </a:ln>
                <a:solidFill>
                  <a:srgbClr val="000000"/>
                </a:solidFill>
                <a:effectLst/>
                <a:uLnTx/>
                <a:uFillTx/>
                <a:latin typeface="Calibri"/>
              </a:rPr>
              <a:t>Here, </a:t>
            </a:r>
            <a:r>
              <a:rPr lang="en-IN" sz="2000" i="1" dirty="0">
                <a:solidFill>
                  <a:srgbClr val="000000"/>
                </a:solidFill>
              </a:rPr>
              <a:t>x</a:t>
            </a:r>
            <a:r>
              <a:rPr lang="en-IN" sz="1050" dirty="0">
                <a:solidFill>
                  <a:srgbClr val="000000"/>
                </a:solidFill>
              </a:rPr>
              <a:t> </a:t>
            </a:r>
            <a:r>
              <a:rPr lang="en-IN" sz="2000" i="1" baseline="-25000" dirty="0">
                <a:solidFill>
                  <a:srgbClr val="000000"/>
                </a:solidFill>
              </a:rPr>
              <a:t>i</a:t>
            </a:r>
            <a:r>
              <a:rPr kumimoji="0" lang="en-IN" sz="2000" b="0" i="0" u="none" strike="noStrike" kern="1200" cap="none" spc="0" normalizeH="0" baseline="0" noProof="0" dirty="0">
                <a:ln>
                  <a:noFill/>
                </a:ln>
                <a:solidFill>
                  <a:srgbClr val="000000"/>
                </a:solidFill>
                <a:effectLst/>
                <a:uLnTx/>
                <a:uFillTx/>
                <a:latin typeface="Calibri"/>
              </a:rPr>
              <a:t> is the </a:t>
            </a:r>
            <a:r>
              <a:rPr lang="en-IN" sz="2000" i="1" dirty="0">
                <a:solidFill>
                  <a:srgbClr val="000000"/>
                </a:solidFill>
              </a:rPr>
              <a:t>i</a:t>
            </a:r>
            <a:r>
              <a:rPr lang="en-IN" sz="1050" dirty="0">
                <a:solidFill>
                  <a:srgbClr val="000000"/>
                </a:solidFill>
              </a:rPr>
              <a:t> </a:t>
            </a:r>
            <a:r>
              <a:rPr lang="en-IN" sz="2000" baseline="30000" dirty="0">
                <a:solidFill>
                  <a:srgbClr val="000000"/>
                </a:solidFill>
              </a:rPr>
              <a:t>th</a:t>
            </a:r>
            <a:r>
              <a:rPr kumimoji="0" lang="en-IN" sz="2000" b="0" i="0" u="none" strike="noStrike" kern="1200" cap="none" spc="0" normalizeH="0" baseline="0" noProof="0" dirty="0">
                <a:ln>
                  <a:noFill/>
                </a:ln>
                <a:solidFill>
                  <a:srgbClr val="000000"/>
                </a:solidFill>
                <a:effectLst/>
                <a:uLnTx/>
                <a:uFillTx/>
                <a:latin typeface="Calibri"/>
              </a:rPr>
              <a:t> data value,</a:t>
            </a:r>
            <a:endParaRPr lang="en-IN" sz="2000" dirty="0"/>
          </a:p>
        </p:txBody>
      </p:sp>
      <p:pic>
        <p:nvPicPr>
          <p:cNvPr id="17" name="Picture 16" descr="x bar">
            <a:extLst>
              <a:ext uri="{FF2B5EF4-FFF2-40B4-BE49-F238E27FC236}">
                <a16:creationId xmlns:a16="http://schemas.microsoft.com/office/drawing/2014/main" id="{F6FA85B7-5494-E799-8833-EECCD9FF28F7}"/>
              </a:ext>
            </a:extLst>
          </p:cNvPr>
          <p:cNvPicPr>
            <a:picLocks noChangeAspect="1"/>
          </p:cNvPicPr>
          <p:nvPr/>
        </p:nvPicPr>
        <p:blipFill>
          <a:blip r:embed="rId5"/>
          <a:stretch>
            <a:fillRect/>
          </a:stretch>
        </p:blipFill>
        <p:spPr>
          <a:xfrm>
            <a:off x="3466630" y="5559922"/>
            <a:ext cx="186208" cy="216000"/>
          </a:xfrm>
          <a:prstGeom prst="rect">
            <a:avLst/>
          </a:prstGeom>
        </p:spPr>
      </p:pic>
      <p:sp>
        <p:nvSpPr>
          <p:cNvPr id="15" name="TextBox 14">
            <a:extLst>
              <a:ext uri="{FF2B5EF4-FFF2-40B4-BE49-F238E27FC236}">
                <a16:creationId xmlns:a16="http://schemas.microsoft.com/office/drawing/2014/main" id="{15AFDC4A-94D8-3940-4F6C-DC8BF96A622B}"/>
              </a:ext>
            </a:extLst>
          </p:cNvPr>
          <p:cNvSpPr txBox="1"/>
          <p:nvPr/>
        </p:nvSpPr>
        <p:spPr>
          <a:xfrm>
            <a:off x="3607962" y="5468580"/>
            <a:ext cx="4850238" cy="400110"/>
          </a:xfrm>
          <a:prstGeom prst="rect">
            <a:avLst/>
          </a:prstGeom>
          <a:noFill/>
        </p:spPr>
        <p:txBody>
          <a:bodyPr wrap="square">
            <a:spAutoFit/>
          </a:bodyPr>
          <a:lstStyle/>
          <a:p>
            <a:r>
              <a:rPr kumimoji="0" lang="en-IN" sz="2000" b="0" i="0" u="none" strike="noStrike" kern="1200" cap="none" spc="0" normalizeH="0" baseline="0" noProof="0" dirty="0">
                <a:ln>
                  <a:noFill/>
                </a:ln>
                <a:solidFill>
                  <a:srgbClr val="000000"/>
                </a:solidFill>
                <a:effectLst/>
                <a:uLnTx/>
                <a:uFillTx/>
                <a:latin typeface="Calibri"/>
                <a:ea typeface="+mn-ea"/>
                <a:cs typeface="+mn-cs"/>
              </a:rPr>
              <a:t>is the sample mean, and </a:t>
            </a:r>
            <a:r>
              <a:rPr kumimoji="0" lang="en-IN" sz="2000" b="0" i="1" u="none" strike="noStrike" kern="1200" cap="none" spc="0" normalizeH="0" baseline="0" noProof="0" dirty="0">
                <a:ln>
                  <a:noFill/>
                </a:ln>
                <a:solidFill>
                  <a:srgbClr val="000000"/>
                </a:solidFill>
                <a:effectLst/>
                <a:uLnTx/>
                <a:uFillTx/>
                <a:latin typeface="Calibri"/>
                <a:ea typeface="+mn-ea"/>
                <a:cs typeface="+mn-cs"/>
              </a:rPr>
              <a:t>n</a:t>
            </a:r>
            <a:r>
              <a:rPr kumimoji="0" lang="en-IN" sz="2000" b="0" i="0" u="none" strike="noStrike" kern="1200" cap="none" spc="0" normalizeH="0" baseline="0" noProof="0" dirty="0">
                <a:ln>
                  <a:noFill/>
                </a:ln>
                <a:solidFill>
                  <a:srgbClr val="000000"/>
                </a:solidFill>
                <a:effectLst/>
                <a:uLnTx/>
                <a:uFillTx/>
                <a:latin typeface="Calibri"/>
                <a:ea typeface="+mn-ea"/>
                <a:cs typeface="+mn-cs"/>
              </a:rPr>
              <a:t> is the sample size.</a:t>
            </a:r>
            <a:endParaRPr lang="en-IN"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Helpful Hint</a:t>
            </a:r>
            <a:r>
              <a:rPr lang="en-US" dirty="0"/>
              <a:t> 1</a:t>
            </a:r>
            <a:endParaRPr dirty="0"/>
          </a:p>
        </p:txBody>
      </p:sp>
      <p:sp>
        <p:nvSpPr>
          <p:cNvPr id="3" name="Text Placeholder 2"/>
          <p:cNvSpPr>
            <a:spLocks noGrp="1"/>
          </p:cNvSpPr>
          <p:nvPr>
            <p:ph type="body" sz="quarter" idx="10"/>
          </p:nvPr>
        </p:nvSpPr>
        <p:spPr/>
        <p:txBody>
          <a:bodyPr>
            <a:normAutofit/>
          </a:bodyPr>
          <a:lstStyle/>
          <a:p>
            <a:pPr algn="just"/>
            <a:r>
              <a:rPr sz="2000" dirty="0"/>
              <a:t>When calculating the mean, round to one more decimal place than the largest number of decimal places given in the data. Occasional exceptions to this rule can be made when the type of data lends itself to a more natural rounding method such as rounding currency values to two decimal places.</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Helpful Hint</a:t>
            </a:r>
            <a:r>
              <a:rPr lang="en-US" dirty="0"/>
              <a:t> 6</a:t>
            </a:r>
            <a:endParaRPr dirty="0"/>
          </a:p>
        </p:txBody>
      </p:sp>
      <p:sp>
        <p:nvSpPr>
          <p:cNvPr id="3" name="Text Placeholder 2"/>
          <p:cNvSpPr>
            <a:spLocks noGrp="1"/>
          </p:cNvSpPr>
          <p:nvPr>
            <p:ph type="body" sz="quarter" idx="10"/>
          </p:nvPr>
        </p:nvSpPr>
        <p:spPr/>
        <p:txBody>
          <a:bodyPr>
            <a:normAutofit/>
          </a:bodyPr>
          <a:lstStyle/>
          <a:p>
            <a:pPr algn="just"/>
            <a:r>
              <a:rPr sz="2400" dirty="0"/>
              <a:t>When calculating the standard deviation, round to one more decimal place than the largest number of decimal places given in the data. Occasional exceptions to this rule can be made when the type of data lends itself to a more natural rounding method such as rounding currency values to two decimal places</a:t>
            </a:r>
            <a:r>
              <a:rPr sz="2800" dirty="0"/>
              <a:t>.</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Example 7: Calculating Standard</a:t>
            </a:r>
            <a:br>
              <a:rPr lang="en-US" dirty="0"/>
            </a:br>
            <a:r>
              <a:rPr dirty="0"/>
              <a:t>Deviation</a:t>
            </a:r>
            <a:r>
              <a:rPr lang="en-US" dirty="0">
                <a:solidFill>
                  <a:schemeClr val="accent1"/>
                </a:solidFill>
                <a:latin typeface="Calibri" panose="020F0502020204030204" pitchFamily="34" charset="0"/>
                <a:ea typeface="Calibri" panose="020F0502020204030204" pitchFamily="34" charset="0"/>
                <a:cs typeface="Calibri" panose="020F0502020204030204" pitchFamily="34" charset="0"/>
              </a:rPr>
              <a:t>—Slide 1</a:t>
            </a:r>
            <a:endParaRPr dirty="0"/>
          </a:p>
        </p:txBody>
      </p:sp>
      <p:sp>
        <p:nvSpPr>
          <p:cNvPr id="3" name="Text Placeholder 2"/>
          <p:cNvSpPr>
            <a:spLocks noGrp="1"/>
          </p:cNvSpPr>
          <p:nvPr>
            <p:ph type="body" sz="quarter" idx="10"/>
          </p:nvPr>
        </p:nvSpPr>
        <p:spPr/>
        <p:txBody>
          <a:bodyPr>
            <a:normAutofit/>
          </a:bodyPr>
          <a:lstStyle/>
          <a:p>
            <a:pPr algn="just"/>
            <a:r>
              <a:rPr sz="2000" dirty="0"/>
              <a:t>The SAT Critical Reading scores for </a:t>
            </a:r>
            <a:r>
              <a:rPr sz="2000" dirty="0">
                <a:latin typeface="Cambria Math"/>
              </a:rPr>
              <a:t>12</a:t>
            </a:r>
            <a:r>
              <a:rPr sz="2000" dirty="0"/>
              <a:t> of the members of the senior class at Richmond Prep High School are given in Table 1.</a:t>
            </a:r>
            <a:endParaRPr lang="en-US" sz="2000" dirty="0"/>
          </a:p>
          <a:p>
            <a:pPr algn="just"/>
            <a:endParaRPr sz="800" dirty="0"/>
          </a:p>
          <a:p>
            <a:pPr marL="538163" indent="-538163" algn="just">
              <a:defRPr sz="2800"/>
            </a:pPr>
            <a:r>
              <a:rPr lang="en-US" sz="2000" dirty="0"/>
              <a:t>a.	</a:t>
            </a:r>
            <a:r>
              <a:rPr sz="2000" dirty="0"/>
              <a:t>​Calculate the appropriate standard deviation for the scores.</a:t>
            </a:r>
            <a:endParaRPr lang="en-US" sz="2000" dirty="0"/>
          </a:p>
          <a:p>
            <a:pPr marL="514350" indent="-514350" algn="just">
              <a:buFont typeface="+mj-lt"/>
              <a:buAutoNum type="alphaLcPeriod"/>
              <a:defRPr sz="2800"/>
            </a:pPr>
            <a:endParaRPr sz="800" dirty="0"/>
          </a:p>
          <a:p>
            <a:pPr marL="538163" indent="-538163" algn="just">
              <a:defRPr sz="2800"/>
            </a:pPr>
            <a:r>
              <a:rPr lang="en-US" sz="2000" dirty="0"/>
              <a:t>b.	</a:t>
            </a:r>
            <a:r>
              <a:rPr sz="2000" dirty="0"/>
              <a:t>Describe what the standard deviation indicates about the SAT scores.</a:t>
            </a:r>
            <a:endParaRPr lang="en-US" sz="2000" dirty="0"/>
          </a:p>
          <a:p>
            <a:pPr marL="514350" indent="-514350" algn="just">
              <a:buFont typeface="+mj-lt"/>
              <a:buAutoNum type="alphaLcPeriod" startAt="2"/>
              <a:defRPr sz="2800"/>
            </a:pPr>
            <a:endParaRPr sz="800" dirty="0"/>
          </a:p>
          <a:p>
            <a:pPr marL="538163" indent="-538163" algn="just">
              <a:defRPr sz="2800"/>
            </a:pPr>
            <a:r>
              <a:rPr lang="en-US" sz="2000" dirty="0"/>
              <a:t>c.	</a:t>
            </a:r>
            <a:r>
              <a:rPr sz="2000" dirty="0"/>
              <a:t>​If you were part of the administration team at Richmond Prep High School, explain if you would rather see a smaller standard deviation on these scores or a larger one.</a:t>
            </a:r>
          </a:p>
        </p:txBody>
      </p:sp>
      <p:sp>
        <p:nvSpPr>
          <p:cNvPr id="6" name="TextBox 5">
            <a:extLst>
              <a:ext uri="{FF2B5EF4-FFF2-40B4-BE49-F238E27FC236}">
                <a16:creationId xmlns:a16="http://schemas.microsoft.com/office/drawing/2014/main" id="{4AD93720-549A-6A1D-B64D-3FF70825F7F0}"/>
              </a:ext>
            </a:extLst>
          </p:cNvPr>
          <p:cNvSpPr txBox="1"/>
          <p:nvPr/>
        </p:nvSpPr>
        <p:spPr>
          <a:xfrm>
            <a:off x="2590800" y="4156948"/>
            <a:ext cx="3962400" cy="369332"/>
          </a:xfrm>
          <a:prstGeom prst="rect">
            <a:avLst/>
          </a:prstGeom>
          <a:noFill/>
        </p:spPr>
        <p:txBody>
          <a:bodyPr wrap="square">
            <a:spAutoFit/>
          </a:bodyPr>
          <a:lstStyle/>
          <a:p>
            <a:r>
              <a:rPr kumimoji="0" lang="en-US" sz="1800" b="1" i="0" u="none" strike="noStrike" kern="1200" cap="none" spc="0" normalizeH="0" baseline="0" noProof="0" dirty="0">
                <a:ln>
                  <a:noFill/>
                </a:ln>
                <a:effectLst/>
                <a:uLnTx/>
                <a:uFillTx/>
                <a:latin typeface="Calibri"/>
                <a:ea typeface="+mn-ea"/>
                <a:cs typeface="+mn-cs"/>
              </a:rPr>
              <a:t>Table 1: SAT Critical Reading Scores</a:t>
            </a:r>
            <a:endParaRPr lang="en-IN" dirty="0"/>
          </a:p>
        </p:txBody>
      </p:sp>
      <p:graphicFrame>
        <p:nvGraphicFramePr>
          <p:cNvPr id="5" name="Table Placeholder 2" descr="SAT Critical Reading Scores&#10;&#10;640, 750, 560, 630&#10;600, 590, 610, 710&#10;600, 640, 550, 610">
            <a:extLst>
              <a:ext uri="{FF2B5EF4-FFF2-40B4-BE49-F238E27FC236}">
                <a16:creationId xmlns:a16="http://schemas.microsoft.com/office/drawing/2014/main" id="{C3EFA9DE-ABB4-485B-966A-C47BF2AD99F3}"/>
              </a:ext>
            </a:extLst>
          </p:cNvPr>
          <p:cNvGraphicFramePr>
            <a:graphicFrameLocks/>
          </p:cNvGraphicFramePr>
          <p:nvPr>
            <p:extLst>
              <p:ext uri="{D42A27DB-BD31-4B8C-83A1-F6EECF244321}">
                <p14:modId xmlns:p14="http://schemas.microsoft.com/office/powerpoint/2010/main" val="3029844350"/>
              </p:ext>
            </p:extLst>
          </p:nvPr>
        </p:nvGraphicFramePr>
        <p:xfrm>
          <a:off x="457200" y="4526280"/>
          <a:ext cx="8229600" cy="1112520"/>
        </p:xfrm>
        <a:graphic>
          <a:graphicData uri="http://schemas.openxmlformats.org/drawingml/2006/table">
            <a:tbl>
              <a:tblPr firstRow="1" bandRow="1">
                <a:tableStyleId>{5940675A-B579-460E-94D1-54222C63F5DA}</a:tableStyleId>
              </a:tblPr>
              <a:tblGrid>
                <a:gridCol w="2057400">
                  <a:extLst>
                    <a:ext uri="{9D8B030D-6E8A-4147-A177-3AD203B41FA5}">
                      <a16:colId xmlns:a16="http://schemas.microsoft.com/office/drawing/2014/main" val="20000"/>
                    </a:ext>
                  </a:extLst>
                </a:gridCol>
                <a:gridCol w="2057400">
                  <a:extLst>
                    <a:ext uri="{9D8B030D-6E8A-4147-A177-3AD203B41FA5}">
                      <a16:colId xmlns:a16="http://schemas.microsoft.com/office/drawing/2014/main" val="3475920316"/>
                    </a:ext>
                  </a:extLst>
                </a:gridCol>
                <a:gridCol w="2057400">
                  <a:extLst>
                    <a:ext uri="{9D8B030D-6E8A-4147-A177-3AD203B41FA5}">
                      <a16:colId xmlns:a16="http://schemas.microsoft.com/office/drawing/2014/main" val="1878130449"/>
                    </a:ext>
                  </a:extLst>
                </a:gridCol>
                <a:gridCol w="2057400">
                  <a:extLst>
                    <a:ext uri="{9D8B030D-6E8A-4147-A177-3AD203B41FA5}">
                      <a16:colId xmlns:a16="http://schemas.microsoft.com/office/drawing/2014/main" val="20001"/>
                    </a:ext>
                  </a:extLst>
                </a:gridCol>
              </a:tblGrid>
              <a:tr h="370840">
                <a:tc>
                  <a:txBody>
                    <a:bodyPr/>
                    <a:lstStyle/>
                    <a:p>
                      <a:pPr algn="ctr"/>
                      <a:r>
                        <a:rPr sz="1800" dirty="0"/>
                        <a:t>640</a:t>
                      </a:r>
                      <a:endParaRPr sz="1800" dirty="0">
                        <a:latin typeface="Cambria Math"/>
                      </a:endParaRPr>
                    </a:p>
                  </a:txBody>
                  <a:tcPr/>
                </a:tc>
                <a:tc>
                  <a:txBody>
                    <a:bodyPr/>
                    <a:lstStyle/>
                    <a:p>
                      <a:pPr algn="ctr"/>
                      <a:r>
                        <a:rPr sz="1800" dirty="0"/>
                        <a:t>750</a:t>
                      </a:r>
                      <a:endParaRPr sz="1800" dirty="0">
                        <a:latin typeface="Cambria Math"/>
                      </a:endParaRPr>
                    </a:p>
                  </a:txBody>
                  <a:tcPr/>
                </a:tc>
                <a:tc>
                  <a:txBody>
                    <a:bodyPr/>
                    <a:lstStyle/>
                    <a:p>
                      <a:pPr algn="ctr"/>
                      <a:r>
                        <a:rPr sz="1800" dirty="0"/>
                        <a:t>560</a:t>
                      </a:r>
                      <a:endParaRPr sz="1800" dirty="0">
                        <a:latin typeface="Cambria Math"/>
                      </a:endParaRPr>
                    </a:p>
                  </a:txBody>
                  <a:tcPr/>
                </a:tc>
                <a:tc>
                  <a:txBody>
                    <a:bodyPr/>
                    <a:lstStyle/>
                    <a:p>
                      <a:pPr algn="ctr"/>
                      <a:r>
                        <a:rPr sz="1800" dirty="0"/>
                        <a:t>630</a:t>
                      </a:r>
                      <a:endParaRPr sz="1800" dirty="0">
                        <a:latin typeface="Cambria Math"/>
                      </a:endParaRPr>
                    </a:p>
                  </a:txBody>
                  <a:tcPr/>
                </a:tc>
                <a:extLst>
                  <a:ext uri="{0D108BD9-81ED-4DB2-BD59-A6C34878D82A}">
                    <a16:rowId xmlns:a16="http://schemas.microsoft.com/office/drawing/2014/main" val="10001"/>
                  </a:ext>
                </a:extLst>
              </a:tr>
              <a:tr h="370840">
                <a:tc>
                  <a:txBody>
                    <a:bodyPr/>
                    <a:lstStyle/>
                    <a:p>
                      <a:pPr algn="ctr"/>
                      <a:r>
                        <a:rPr sz="1800"/>
                        <a:t>600</a:t>
                      </a:r>
                      <a:endParaRPr sz="1800">
                        <a:latin typeface="Cambria Math"/>
                      </a:endParaRPr>
                    </a:p>
                  </a:txBody>
                  <a:tcPr/>
                </a:tc>
                <a:tc>
                  <a:txBody>
                    <a:bodyPr/>
                    <a:lstStyle/>
                    <a:p>
                      <a:pPr algn="ctr"/>
                      <a:r>
                        <a:rPr sz="1800" dirty="0"/>
                        <a:t>590</a:t>
                      </a:r>
                      <a:endParaRPr sz="1800" dirty="0">
                        <a:latin typeface="Cambria Math"/>
                      </a:endParaRPr>
                    </a:p>
                  </a:txBody>
                  <a:tcPr/>
                </a:tc>
                <a:tc>
                  <a:txBody>
                    <a:bodyPr/>
                    <a:lstStyle/>
                    <a:p>
                      <a:pPr algn="ctr"/>
                      <a:r>
                        <a:rPr sz="1800" dirty="0"/>
                        <a:t>610</a:t>
                      </a:r>
                      <a:endParaRPr sz="1800" dirty="0">
                        <a:latin typeface="Cambria Math"/>
                      </a:endParaRPr>
                    </a:p>
                  </a:txBody>
                  <a:tcPr/>
                </a:tc>
                <a:tc>
                  <a:txBody>
                    <a:bodyPr/>
                    <a:lstStyle/>
                    <a:p>
                      <a:pPr algn="ctr"/>
                      <a:r>
                        <a:rPr sz="1800" dirty="0"/>
                        <a:t>710</a:t>
                      </a:r>
                      <a:endParaRPr sz="1800" dirty="0">
                        <a:latin typeface="Cambria Math"/>
                      </a:endParaRPr>
                    </a:p>
                  </a:txBody>
                  <a:tcPr/>
                </a:tc>
                <a:extLst>
                  <a:ext uri="{0D108BD9-81ED-4DB2-BD59-A6C34878D82A}">
                    <a16:rowId xmlns:a16="http://schemas.microsoft.com/office/drawing/2014/main" val="10002"/>
                  </a:ext>
                </a:extLst>
              </a:tr>
              <a:tr h="370840">
                <a:tc>
                  <a:txBody>
                    <a:bodyPr/>
                    <a:lstStyle/>
                    <a:p>
                      <a:pPr algn="ctr"/>
                      <a:r>
                        <a:rPr sz="1800"/>
                        <a:t>600</a:t>
                      </a:r>
                      <a:endParaRPr sz="1800">
                        <a:latin typeface="Cambria Math"/>
                      </a:endParaRPr>
                    </a:p>
                  </a:txBody>
                  <a:tcPr/>
                </a:tc>
                <a:tc>
                  <a:txBody>
                    <a:bodyPr/>
                    <a:lstStyle/>
                    <a:p>
                      <a:pPr algn="ctr"/>
                      <a:r>
                        <a:rPr sz="1800" dirty="0"/>
                        <a:t>640</a:t>
                      </a:r>
                      <a:endParaRPr sz="1800" dirty="0">
                        <a:latin typeface="Cambria Math"/>
                      </a:endParaRPr>
                    </a:p>
                  </a:txBody>
                  <a:tcPr/>
                </a:tc>
                <a:tc>
                  <a:txBody>
                    <a:bodyPr/>
                    <a:lstStyle/>
                    <a:p>
                      <a:pPr algn="ctr"/>
                      <a:r>
                        <a:rPr sz="1800" dirty="0"/>
                        <a:t>550</a:t>
                      </a:r>
                      <a:endParaRPr sz="1800" dirty="0">
                        <a:latin typeface="Cambria Math"/>
                      </a:endParaRPr>
                    </a:p>
                  </a:txBody>
                  <a:tcPr/>
                </a:tc>
                <a:tc>
                  <a:txBody>
                    <a:bodyPr/>
                    <a:lstStyle/>
                    <a:p>
                      <a:pPr algn="ctr"/>
                      <a:r>
                        <a:rPr sz="1800" dirty="0"/>
                        <a:t>610</a:t>
                      </a:r>
                      <a:endParaRPr sz="1800" dirty="0">
                        <a:latin typeface="Cambria Math"/>
                      </a:endParaRPr>
                    </a:p>
                  </a:txBody>
                  <a:tcPr/>
                </a:tc>
                <a:extLst>
                  <a:ext uri="{0D108BD9-81ED-4DB2-BD59-A6C34878D82A}">
                    <a16:rowId xmlns:a16="http://schemas.microsoft.com/office/drawing/2014/main" val="10003"/>
                  </a:ext>
                </a:extLst>
              </a:tr>
            </a:tbl>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7: Calculating Standard</a:t>
            </a:r>
            <a:br>
              <a:rPr lang="en-US" dirty="0"/>
            </a:br>
            <a:r>
              <a:rPr dirty="0"/>
              <a:t>Deviation</a:t>
            </a:r>
            <a:r>
              <a:rPr lang="en-US" dirty="0">
                <a:solidFill>
                  <a:schemeClr val="accent1"/>
                </a:solidFill>
                <a:latin typeface="Calibri" panose="020F0502020204030204" pitchFamily="34" charset="0"/>
                <a:ea typeface="Calibri" panose="020F0502020204030204" pitchFamily="34" charset="0"/>
                <a:cs typeface="Calibri" panose="020F0502020204030204" pitchFamily="34" charset="0"/>
              </a:rPr>
              <a:t>—Slide 2</a:t>
            </a:r>
            <a:endParaRPr dirty="0"/>
          </a:p>
        </p:txBody>
      </p:sp>
      <p:sp>
        <p:nvSpPr>
          <p:cNvPr id="3" name="Text Placeholder 2"/>
          <p:cNvSpPr>
            <a:spLocks noGrp="1"/>
          </p:cNvSpPr>
          <p:nvPr>
            <p:ph type="body" sz="quarter" idx="10"/>
          </p:nvPr>
        </p:nvSpPr>
        <p:spPr/>
        <p:txBody>
          <a:bodyPr>
            <a:normAutofit/>
          </a:bodyPr>
          <a:lstStyle/>
          <a:p>
            <a:r>
              <a:rPr sz="2200" b="1" dirty="0"/>
              <a:t>Solution</a:t>
            </a:r>
          </a:p>
          <a:p>
            <a:pPr marL="447675" indent="-447675" algn="just">
              <a:defRPr sz="2800"/>
            </a:pPr>
            <a:r>
              <a:rPr lang="en-US" sz="2200" dirty="0"/>
              <a:t>a.	</a:t>
            </a:r>
            <a:r>
              <a:rPr sz="2200" dirty="0"/>
              <a:t>​First note that the data given is a sample, because it consists of </a:t>
            </a:r>
            <a:r>
              <a:rPr sz="2200" dirty="0">
                <a:latin typeface="Cambria Math"/>
              </a:rPr>
              <a:t>12</a:t>
            </a:r>
            <a:r>
              <a:rPr sz="2200" dirty="0"/>
              <a:t> of the members of the senior class, not the entire class. So we will use the formula for sample standard deviation given here.</a:t>
            </a:r>
          </a:p>
          <a:p>
            <a:pPr algn="ctr"/>
            <a:r>
              <a:rPr sz="2200" dirty="0"/>
              <a:t>​Sample Standard Deviation</a:t>
            </a:r>
          </a:p>
        </p:txBody>
      </p:sp>
      <p:pic>
        <p:nvPicPr>
          <p:cNvPr id="5" name="Picture 4" descr="s equals the square root of open parenthesis summation of open parenthesis x subscript i minus x bar close parenthesis squared close parenthesis whole divided by n minus 1">
            <a:extLst>
              <a:ext uri="{FF2B5EF4-FFF2-40B4-BE49-F238E27FC236}">
                <a16:creationId xmlns:a16="http://schemas.microsoft.com/office/drawing/2014/main" id="{0301D732-23E5-B2C7-3BD5-86B1632D48CA}"/>
              </a:ext>
            </a:extLst>
          </p:cNvPr>
          <p:cNvPicPr>
            <a:picLocks noChangeAspect="1"/>
          </p:cNvPicPr>
          <p:nvPr/>
        </p:nvPicPr>
        <p:blipFill>
          <a:blip r:embed="rId2"/>
          <a:stretch>
            <a:fillRect/>
          </a:stretch>
        </p:blipFill>
        <p:spPr>
          <a:xfrm>
            <a:off x="3642172" y="3080820"/>
            <a:ext cx="1859656" cy="864000"/>
          </a:xfrm>
          <a:prstGeom prst="rect">
            <a:avLst/>
          </a:prstGeom>
        </p:spPr>
      </p:pic>
      <p:sp>
        <p:nvSpPr>
          <p:cNvPr id="19" name="TextBox 18">
            <a:extLst>
              <a:ext uri="{FF2B5EF4-FFF2-40B4-BE49-F238E27FC236}">
                <a16:creationId xmlns:a16="http://schemas.microsoft.com/office/drawing/2014/main" id="{BCD0F246-04E6-A5EA-B5D6-2EB6D0393360}"/>
              </a:ext>
            </a:extLst>
          </p:cNvPr>
          <p:cNvSpPr txBox="1"/>
          <p:nvPr/>
        </p:nvSpPr>
        <p:spPr>
          <a:xfrm>
            <a:off x="442912" y="3733800"/>
            <a:ext cx="7788348" cy="1175706"/>
          </a:xfrm>
          <a:prstGeom prst="rect">
            <a:avLst/>
          </a:prstGeom>
          <a:noFill/>
        </p:spPr>
        <p:txBody>
          <a:bodyPr wrap="square">
            <a:spAutoFit/>
          </a:bodyPr>
          <a:lstStyle/>
          <a:p>
            <a:pPr marL="457200" marR="0" lvl="1" indent="0" algn="l" defTabSz="914400" rtl="0" eaLnBrk="1" fontAlgn="auto" latinLnBrk="0" hangingPunct="1">
              <a:lnSpc>
                <a:spcPct val="100000"/>
              </a:lnSpc>
              <a:spcBef>
                <a:spcPct val="20000"/>
              </a:spcBef>
              <a:spcAft>
                <a:spcPts val="0"/>
              </a:spcAft>
              <a:buClrTx/>
              <a:buSzTx/>
              <a:buFont typeface="Arial" pitchFamily="34" charset="0"/>
              <a:buNone/>
              <a:tabLst/>
              <a:defRPr b="1"/>
            </a:pPr>
            <a:r>
              <a:rPr kumimoji="0" lang="en-US" sz="2200" b="1" i="0" u="none" strike="noStrike" kern="1200" cap="none" spc="0" normalizeH="0" baseline="0" noProof="0" dirty="0">
                <a:ln>
                  <a:noFill/>
                </a:ln>
                <a:solidFill>
                  <a:srgbClr val="366092"/>
                </a:solidFill>
                <a:effectLst/>
                <a:uLnTx/>
                <a:uFillTx/>
                <a:latin typeface="Calibri"/>
                <a:ea typeface="+mn-ea"/>
                <a:cs typeface="+mn-cs"/>
              </a:rPr>
              <a:t>By Hand</a:t>
            </a:r>
          </a:p>
          <a:p>
            <a:pPr marL="457200" marR="0" lvl="1" indent="0" algn="just" defTabSz="914400" rtl="0" eaLnBrk="1" fontAlgn="auto" latinLnBrk="0" hangingPunct="1">
              <a:lnSpc>
                <a:spcPct val="100000"/>
              </a:lnSpc>
              <a:spcBef>
                <a:spcPct val="20000"/>
              </a:spcBef>
              <a:spcAft>
                <a:spcPts val="0"/>
              </a:spcAft>
              <a:buClrTx/>
              <a:buSzTx/>
              <a:buFont typeface="Arial" pitchFamily="34" charset="0"/>
              <a:buNone/>
              <a:tabLst/>
              <a:defRPr sz="2800"/>
            </a:pPr>
            <a:r>
              <a:rPr kumimoji="0" lang="en-US" sz="2200" b="0" i="0" u="none" strike="noStrike" kern="1200" cap="none" spc="0" normalizeH="0" baseline="0" noProof="0" dirty="0">
                <a:ln>
                  <a:noFill/>
                </a:ln>
                <a:solidFill>
                  <a:srgbClr val="366092"/>
                </a:solidFill>
                <a:effectLst/>
                <a:uLnTx/>
                <a:uFillTx/>
                <a:latin typeface="Calibri"/>
                <a:ea typeface="+mn-ea"/>
                <a:cs typeface="+mn-cs"/>
              </a:rPr>
              <a:t>When calculating the standard deviation by hand, the variables we need are the sample size </a:t>
            </a:r>
            <a:r>
              <a:rPr kumimoji="0" lang="en-US" sz="2200" b="0" i="1" u="none" strike="noStrike" kern="1200" cap="none" spc="0" normalizeH="0" baseline="0" noProof="0" dirty="0">
                <a:ln>
                  <a:noFill/>
                </a:ln>
                <a:solidFill>
                  <a:srgbClr val="366092"/>
                </a:solidFill>
                <a:effectLst/>
                <a:uLnTx/>
                <a:uFillTx/>
                <a:latin typeface="Calibri"/>
                <a:ea typeface="+mn-ea"/>
                <a:cs typeface="+mn-cs"/>
              </a:rPr>
              <a:t>n</a:t>
            </a:r>
            <a:r>
              <a:rPr kumimoji="0" lang="en-US" sz="2200" b="0" i="0" u="none" strike="noStrike" kern="1200" cap="none" spc="0" normalizeH="0" baseline="0" noProof="0" dirty="0">
                <a:ln>
                  <a:noFill/>
                </a:ln>
                <a:solidFill>
                  <a:srgbClr val="366092"/>
                </a:solidFill>
                <a:effectLst/>
                <a:uLnTx/>
                <a:uFillTx/>
                <a:latin typeface="Calibri"/>
                <a:ea typeface="+mn-ea"/>
                <a:cs typeface="+mn-cs"/>
              </a:rPr>
              <a:t>, the sample mean</a:t>
            </a:r>
            <a:endParaRPr lang="en-IN" sz="2200" dirty="0"/>
          </a:p>
        </p:txBody>
      </p:sp>
      <p:pic>
        <p:nvPicPr>
          <p:cNvPr id="21" name="Picture 20" descr="x bar , and each of the">
            <a:extLst>
              <a:ext uri="{FF2B5EF4-FFF2-40B4-BE49-F238E27FC236}">
                <a16:creationId xmlns:a16="http://schemas.microsoft.com/office/drawing/2014/main" id="{D2A6FAE8-CD3F-BAB2-6089-B2113C0BAD0B}"/>
              </a:ext>
            </a:extLst>
          </p:cNvPr>
          <p:cNvPicPr>
            <a:picLocks noChangeAspect="1"/>
          </p:cNvPicPr>
          <p:nvPr/>
        </p:nvPicPr>
        <p:blipFill>
          <a:blip r:embed="rId3"/>
          <a:stretch>
            <a:fillRect/>
          </a:stretch>
        </p:blipFill>
        <p:spPr>
          <a:xfrm>
            <a:off x="6563792" y="4573560"/>
            <a:ext cx="2031568" cy="288000"/>
          </a:xfrm>
          <a:prstGeom prst="rect">
            <a:avLst/>
          </a:prstGeom>
        </p:spPr>
      </p:pic>
      <p:sp>
        <p:nvSpPr>
          <p:cNvPr id="17" name="TextBox 16">
            <a:extLst>
              <a:ext uri="{FF2B5EF4-FFF2-40B4-BE49-F238E27FC236}">
                <a16:creationId xmlns:a16="http://schemas.microsoft.com/office/drawing/2014/main" id="{E5C9EAF0-7AFE-9459-E66B-E3317459C5E1}"/>
              </a:ext>
            </a:extLst>
          </p:cNvPr>
          <p:cNvSpPr txBox="1"/>
          <p:nvPr/>
        </p:nvSpPr>
        <p:spPr>
          <a:xfrm>
            <a:off x="907978" y="4781667"/>
            <a:ext cx="1911422" cy="430887"/>
          </a:xfrm>
          <a:prstGeom prst="rect">
            <a:avLst/>
          </a:prstGeom>
          <a:noFill/>
        </p:spPr>
        <p:txBody>
          <a:bodyPr wrap="square">
            <a:spAutoFit/>
          </a:bodyPr>
          <a:lstStyle/>
          <a:p>
            <a:r>
              <a:rPr kumimoji="0" lang="en-IN" sz="2200" b="0" i="0" u="none" strike="noStrike" kern="1200" cap="none" spc="0" normalizeH="0" baseline="0" noProof="0" dirty="0">
                <a:ln>
                  <a:noFill/>
                </a:ln>
                <a:solidFill>
                  <a:srgbClr val="366092"/>
                </a:solidFill>
                <a:effectLst/>
                <a:uLnTx/>
                <a:uFillTx/>
                <a:latin typeface="Calibri"/>
              </a:rPr>
              <a:t>data points </a:t>
            </a:r>
            <a:r>
              <a:rPr kumimoji="0" lang="en-IN" sz="2200" b="0" i="1" u="none" strike="noStrike" kern="1200" cap="none" spc="0" normalizeH="0" baseline="0" noProof="0" dirty="0">
                <a:ln>
                  <a:noFill/>
                </a:ln>
                <a:solidFill>
                  <a:srgbClr val="366092"/>
                </a:solidFill>
                <a:effectLst/>
                <a:uLnTx/>
                <a:uFillTx/>
                <a:latin typeface="Calibri"/>
              </a:rPr>
              <a:t>x</a:t>
            </a:r>
            <a:r>
              <a:rPr kumimoji="0" lang="en-IN" sz="1050" b="0" i="0" u="none" strike="noStrike" kern="1200" cap="none" spc="0" normalizeH="0" baseline="0" noProof="0" dirty="0">
                <a:ln>
                  <a:noFill/>
                </a:ln>
                <a:solidFill>
                  <a:srgbClr val="366092"/>
                </a:solidFill>
                <a:effectLst/>
                <a:uLnTx/>
                <a:uFillTx/>
                <a:latin typeface="Calibri"/>
              </a:rPr>
              <a:t> </a:t>
            </a:r>
            <a:r>
              <a:rPr kumimoji="0" lang="en-IN" sz="2200" b="0" i="1" u="none" strike="noStrike" kern="1200" cap="none" spc="0" normalizeH="0" baseline="-25000" noProof="0" dirty="0">
                <a:ln>
                  <a:noFill/>
                </a:ln>
                <a:solidFill>
                  <a:srgbClr val="366092"/>
                </a:solidFill>
                <a:effectLst/>
                <a:uLnTx/>
                <a:uFillTx/>
                <a:latin typeface="Calibri"/>
              </a:rPr>
              <a:t>i</a:t>
            </a:r>
            <a:r>
              <a:rPr kumimoji="0" lang="en-IN" sz="2200" b="0" i="0" u="none" strike="noStrike" kern="1200" cap="none" spc="0" normalizeH="0" baseline="0" noProof="0" dirty="0">
                <a:ln>
                  <a:noFill/>
                </a:ln>
                <a:solidFill>
                  <a:srgbClr val="366092"/>
                </a:solidFill>
                <a:effectLst/>
                <a:uLnTx/>
                <a:uFillTx/>
                <a:latin typeface="Calibri"/>
              </a:rPr>
              <a:t>,</a:t>
            </a:r>
            <a:endParaRPr lang="en-IN" sz="2200" dirty="0"/>
          </a:p>
        </p:txBody>
      </p:sp>
      <p:sp>
        <p:nvSpPr>
          <p:cNvPr id="7" name="TextBox 6">
            <a:extLst>
              <a:ext uri="{FF2B5EF4-FFF2-40B4-BE49-F238E27FC236}">
                <a16:creationId xmlns:a16="http://schemas.microsoft.com/office/drawing/2014/main" id="{CAD2E04E-D687-38F5-99B1-51B075F1F6A4}"/>
              </a:ext>
            </a:extLst>
          </p:cNvPr>
          <p:cNvSpPr txBox="1"/>
          <p:nvPr/>
        </p:nvSpPr>
        <p:spPr>
          <a:xfrm>
            <a:off x="912740" y="5257800"/>
            <a:ext cx="7088260" cy="430887"/>
          </a:xfrm>
          <a:prstGeom prst="rect">
            <a:avLst/>
          </a:prstGeom>
          <a:noFill/>
        </p:spPr>
        <p:txBody>
          <a:bodyPr wrap="square">
            <a:spAutoFit/>
          </a:bodyPr>
          <a:lstStyle/>
          <a:p>
            <a:r>
              <a:rPr kumimoji="0" lang="en-US" sz="2200" b="0" i="0" u="none" strike="noStrike" kern="1200" cap="none" spc="0" normalizeH="0" baseline="0" noProof="0" dirty="0">
                <a:ln>
                  <a:noFill/>
                </a:ln>
                <a:solidFill>
                  <a:srgbClr val="366092"/>
                </a:solidFill>
                <a:effectLst/>
                <a:uLnTx/>
                <a:uFillTx/>
                <a:latin typeface="Calibri"/>
                <a:ea typeface="+mn-ea"/>
                <a:cs typeface="+mn-cs"/>
              </a:rPr>
              <a:t>We are told </a:t>
            </a:r>
            <a:r>
              <a:rPr kumimoji="0" lang="en-US" sz="2200" b="0" i="1" u="none" strike="noStrike" kern="1200" cap="none" spc="0" normalizeH="0" baseline="0" noProof="0" dirty="0">
                <a:ln>
                  <a:noFill/>
                </a:ln>
                <a:solidFill>
                  <a:srgbClr val="366092"/>
                </a:solidFill>
                <a:effectLst/>
                <a:uLnTx/>
                <a:uFillTx/>
                <a:latin typeface="Calibri"/>
                <a:ea typeface="+mn-ea"/>
                <a:cs typeface="+mn-cs"/>
              </a:rPr>
              <a:t>n</a:t>
            </a:r>
            <a:r>
              <a:rPr kumimoji="0" lang="en-US" sz="2200" b="0" i="0" u="none" strike="noStrike" kern="1200" cap="none" spc="0" normalizeH="0" baseline="0" noProof="0" dirty="0">
                <a:ln>
                  <a:noFill/>
                </a:ln>
                <a:solidFill>
                  <a:srgbClr val="366092"/>
                </a:solidFill>
                <a:effectLst/>
                <a:uLnTx/>
                <a:uFillTx/>
                <a:latin typeface="Calibri"/>
                <a:ea typeface="+mn-ea"/>
                <a:cs typeface="+mn-cs"/>
              </a:rPr>
              <a:t> = 12, and we calculate that the sample mean is</a:t>
            </a:r>
            <a:endParaRPr lang="en-IN" sz="2200" dirty="0"/>
          </a:p>
        </p:txBody>
      </p:sp>
      <p:pic>
        <p:nvPicPr>
          <p:cNvPr id="13" name="Picture 12" descr="x bar approximately equals to 624.17.">
            <a:extLst>
              <a:ext uri="{FF2B5EF4-FFF2-40B4-BE49-F238E27FC236}">
                <a16:creationId xmlns:a16="http://schemas.microsoft.com/office/drawing/2014/main" id="{4981C1F6-28F3-166C-0497-C81D95B71E9D}"/>
              </a:ext>
            </a:extLst>
          </p:cNvPr>
          <p:cNvPicPr>
            <a:picLocks noChangeAspect="1"/>
          </p:cNvPicPr>
          <p:nvPr/>
        </p:nvPicPr>
        <p:blipFill>
          <a:blip r:embed="rId4"/>
          <a:stretch>
            <a:fillRect/>
          </a:stretch>
        </p:blipFill>
        <p:spPr>
          <a:xfrm>
            <a:off x="990600" y="5671661"/>
            <a:ext cx="1284387" cy="252000"/>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7: Calculating Standard</a:t>
            </a:r>
            <a:br>
              <a:rPr lang="en-US" dirty="0"/>
            </a:br>
            <a:r>
              <a:rPr dirty="0"/>
              <a:t>Deviation</a:t>
            </a:r>
            <a:r>
              <a:rPr lang="en-US" dirty="0">
                <a:solidFill>
                  <a:schemeClr val="accent1"/>
                </a:solidFill>
                <a:latin typeface="Calibri" panose="020F0502020204030204" pitchFamily="34" charset="0"/>
                <a:ea typeface="Calibri" panose="020F0502020204030204" pitchFamily="34" charset="0"/>
                <a:cs typeface="Calibri" panose="020F0502020204030204" pitchFamily="34" charset="0"/>
              </a:rPr>
              <a:t>—Slide 3</a:t>
            </a:r>
            <a:endParaRPr dirty="0"/>
          </a:p>
        </p:txBody>
      </p:sp>
      <p:sp>
        <p:nvSpPr>
          <p:cNvPr id="3" name="Text Placeholder 2"/>
          <p:cNvSpPr>
            <a:spLocks noGrp="1"/>
          </p:cNvSpPr>
          <p:nvPr>
            <p:ph type="body" sz="quarter" idx="10"/>
          </p:nvPr>
        </p:nvSpPr>
        <p:spPr/>
        <p:txBody>
          <a:bodyPr>
            <a:normAutofit/>
          </a:bodyPr>
          <a:lstStyle/>
          <a:p>
            <a:pPr marL="457200" lvl="1" indent="0" algn="just">
              <a:buNone/>
              <a:defRPr sz="2800"/>
            </a:pPr>
            <a:r>
              <a:rPr sz="2000" dirty="0"/>
              <a:t>Next, we subtract the mean from each data point,</a:t>
            </a:r>
            <a:endParaRPr lang="en-US" sz="2000" dirty="0"/>
          </a:p>
        </p:txBody>
      </p:sp>
      <p:pic>
        <p:nvPicPr>
          <p:cNvPr id="7" name="Picture 6" descr="x subscript i minus x bar. ">
            <a:extLst>
              <a:ext uri="{FF2B5EF4-FFF2-40B4-BE49-F238E27FC236}">
                <a16:creationId xmlns:a16="http://schemas.microsoft.com/office/drawing/2014/main" id="{FAA6056C-9E7E-0CD3-A47D-15B9844CDF0F}"/>
              </a:ext>
            </a:extLst>
          </p:cNvPr>
          <p:cNvPicPr>
            <a:picLocks noChangeAspect="1"/>
          </p:cNvPicPr>
          <p:nvPr/>
        </p:nvPicPr>
        <p:blipFill>
          <a:blip r:embed="rId2"/>
          <a:stretch>
            <a:fillRect/>
          </a:stretch>
        </p:blipFill>
        <p:spPr>
          <a:xfrm>
            <a:off x="6174301" y="1062543"/>
            <a:ext cx="703636" cy="360000"/>
          </a:xfrm>
          <a:prstGeom prst="rect">
            <a:avLst/>
          </a:prstGeom>
        </p:spPr>
      </p:pic>
      <p:sp>
        <p:nvSpPr>
          <p:cNvPr id="10" name="TextBox 9">
            <a:extLst>
              <a:ext uri="{FF2B5EF4-FFF2-40B4-BE49-F238E27FC236}">
                <a16:creationId xmlns:a16="http://schemas.microsoft.com/office/drawing/2014/main" id="{12DCDB13-87A5-A898-1C00-4542AD99A0AF}"/>
              </a:ext>
            </a:extLst>
          </p:cNvPr>
          <p:cNvSpPr txBox="1"/>
          <p:nvPr/>
        </p:nvSpPr>
        <p:spPr>
          <a:xfrm>
            <a:off x="913840" y="1432407"/>
            <a:ext cx="7772400" cy="707886"/>
          </a:xfrm>
          <a:prstGeom prst="rect">
            <a:avLst/>
          </a:prstGeom>
          <a:noFill/>
        </p:spPr>
        <p:txBody>
          <a:bodyPr wrap="square">
            <a:spAutoFit/>
          </a:bodyPr>
          <a:lstStyle/>
          <a:p>
            <a:r>
              <a:rPr kumimoji="0" lang="en-US" sz="2000" b="0" u="none" strike="noStrike" kern="1200" cap="none" spc="0" normalizeH="0" baseline="0" noProof="0" dirty="0">
                <a:ln>
                  <a:noFill/>
                </a:ln>
                <a:solidFill>
                  <a:srgbClr val="366092"/>
                </a:solidFill>
                <a:effectLst/>
                <a:uLnTx/>
                <a:uFillTx/>
                <a:latin typeface="Calibri"/>
                <a:ea typeface="+mn-ea"/>
                <a:cs typeface="+mn-cs"/>
              </a:rPr>
              <a:t>This is the </a:t>
            </a:r>
            <a:r>
              <a:rPr kumimoji="0" lang="en-US" sz="2000" b="0" i="1" u="none" strike="noStrike" kern="1200" cap="none" spc="0" normalizeH="0" baseline="0" noProof="0" dirty="0">
                <a:ln>
                  <a:noFill/>
                </a:ln>
                <a:solidFill>
                  <a:srgbClr val="366092"/>
                </a:solidFill>
                <a:effectLst/>
                <a:uLnTx/>
                <a:uFillTx/>
                <a:latin typeface="Calibri"/>
                <a:ea typeface="+mn-ea"/>
                <a:cs typeface="+mn-cs"/>
              </a:rPr>
              <a:t>deviation</a:t>
            </a:r>
            <a:r>
              <a:rPr kumimoji="0" lang="en-US" sz="2000" b="0" i="0" u="none" strike="noStrike" kern="1200" cap="none" spc="0" normalizeH="0" baseline="0" noProof="0" dirty="0">
                <a:ln>
                  <a:noFill/>
                </a:ln>
                <a:solidFill>
                  <a:srgbClr val="366092"/>
                </a:solidFill>
                <a:effectLst/>
                <a:uLnTx/>
                <a:uFillTx/>
                <a:latin typeface="Calibri"/>
                <a:ea typeface="+mn-ea"/>
                <a:cs typeface="+mn-cs"/>
              </a:rPr>
              <a:t> of each score from the mean. Then, we square each of the </a:t>
            </a:r>
            <a:r>
              <a:rPr lang="en-US" dirty="0">
                <a:solidFill>
                  <a:srgbClr val="366092"/>
                </a:solidFill>
              </a:rPr>
              <a:t>deviations to find the </a:t>
            </a:r>
            <a:r>
              <a:rPr lang="en-US" i="1" dirty="0">
                <a:solidFill>
                  <a:srgbClr val="366092"/>
                </a:solidFill>
              </a:rPr>
              <a:t>squared deviations </a:t>
            </a:r>
            <a:r>
              <a:rPr lang="en-US" dirty="0">
                <a:solidFill>
                  <a:srgbClr val="366092"/>
                </a:solidFill>
              </a:rPr>
              <a:t>of the data points,</a:t>
            </a:r>
            <a:endParaRPr lang="en-IN" dirty="0"/>
          </a:p>
        </p:txBody>
      </p:sp>
      <p:pic>
        <p:nvPicPr>
          <p:cNvPr id="18" name="Picture 17" descr="open parenthesis X subscript i minus X bar close parenthesis squared.">
            <a:extLst>
              <a:ext uri="{FF2B5EF4-FFF2-40B4-BE49-F238E27FC236}">
                <a16:creationId xmlns:a16="http://schemas.microsoft.com/office/drawing/2014/main" id="{FF7E40D0-7DF0-4877-3B6D-51F8B8D03DC5}"/>
              </a:ext>
            </a:extLst>
          </p:cNvPr>
          <p:cNvPicPr>
            <a:picLocks noChangeAspect="1"/>
          </p:cNvPicPr>
          <p:nvPr/>
        </p:nvPicPr>
        <p:blipFill>
          <a:blip r:embed="rId3"/>
          <a:stretch>
            <a:fillRect/>
          </a:stretch>
        </p:blipFill>
        <p:spPr>
          <a:xfrm>
            <a:off x="7239000" y="1716883"/>
            <a:ext cx="987428" cy="432000"/>
          </a:xfrm>
          <a:prstGeom prst="rect">
            <a:avLst/>
          </a:prstGeom>
        </p:spPr>
      </p:pic>
      <p:sp>
        <p:nvSpPr>
          <p:cNvPr id="14" name="TextBox 13">
            <a:extLst>
              <a:ext uri="{FF2B5EF4-FFF2-40B4-BE49-F238E27FC236}">
                <a16:creationId xmlns:a16="http://schemas.microsoft.com/office/drawing/2014/main" id="{89D4AA0E-1D48-C543-8492-572A29BC80E8}"/>
              </a:ext>
            </a:extLst>
          </p:cNvPr>
          <p:cNvSpPr txBox="1"/>
          <p:nvPr/>
        </p:nvSpPr>
        <p:spPr>
          <a:xfrm>
            <a:off x="913840" y="2230828"/>
            <a:ext cx="5486960" cy="400110"/>
          </a:xfrm>
          <a:prstGeom prst="rect">
            <a:avLst/>
          </a:prstGeom>
          <a:noFill/>
        </p:spPr>
        <p:txBody>
          <a:bodyPr wrap="square">
            <a:spAutoFit/>
          </a:bodyPr>
          <a:lstStyle/>
          <a:p>
            <a:r>
              <a:rPr kumimoji="0" lang="en-US" sz="2000" b="0" i="0" u="none" strike="noStrike" kern="1200" cap="none" spc="0" normalizeH="0" baseline="0" noProof="0" dirty="0">
                <a:ln>
                  <a:noFill/>
                </a:ln>
                <a:solidFill>
                  <a:srgbClr val="366092"/>
                </a:solidFill>
                <a:effectLst/>
                <a:uLnTx/>
                <a:uFillTx/>
                <a:latin typeface="Calibri"/>
                <a:ea typeface="+mn-ea"/>
                <a:cs typeface="+mn-cs"/>
              </a:rPr>
              <a:t>Finally, we find the sum of the squared deviations,</a:t>
            </a:r>
            <a:endParaRPr lang="en-IN" dirty="0"/>
          </a:p>
        </p:txBody>
      </p:sp>
      <p:pic>
        <p:nvPicPr>
          <p:cNvPr id="11" name="Picture 10" descr="summation of open parenthesis x subscript i minus x bar close parenthesis squared ">
            <a:extLst>
              <a:ext uri="{FF2B5EF4-FFF2-40B4-BE49-F238E27FC236}">
                <a16:creationId xmlns:a16="http://schemas.microsoft.com/office/drawing/2014/main" id="{019940D7-3E32-9F9C-0728-AF3C2A0935C7}"/>
              </a:ext>
            </a:extLst>
          </p:cNvPr>
          <p:cNvPicPr>
            <a:picLocks noChangeAspect="1"/>
          </p:cNvPicPr>
          <p:nvPr/>
        </p:nvPicPr>
        <p:blipFill>
          <a:blip r:embed="rId4"/>
          <a:stretch>
            <a:fillRect/>
          </a:stretch>
        </p:blipFill>
        <p:spPr>
          <a:xfrm>
            <a:off x="6226175" y="2209800"/>
            <a:ext cx="1218858" cy="432000"/>
          </a:xfrm>
          <a:prstGeom prst="rect">
            <a:avLst/>
          </a:prstGeom>
        </p:spPr>
      </p:pic>
      <p:sp>
        <p:nvSpPr>
          <p:cNvPr id="8" name="TextBox 7">
            <a:extLst>
              <a:ext uri="{FF2B5EF4-FFF2-40B4-BE49-F238E27FC236}">
                <a16:creationId xmlns:a16="http://schemas.microsoft.com/office/drawing/2014/main" id="{784A5C50-3DED-C143-C77D-119B396FA464}"/>
              </a:ext>
            </a:extLst>
          </p:cNvPr>
          <p:cNvSpPr txBox="1"/>
          <p:nvPr/>
        </p:nvSpPr>
        <p:spPr>
          <a:xfrm>
            <a:off x="914120" y="2595529"/>
            <a:ext cx="4267822" cy="400110"/>
          </a:xfrm>
          <a:prstGeom prst="rect">
            <a:avLst/>
          </a:prstGeom>
          <a:noFill/>
        </p:spPr>
        <p:txBody>
          <a:bodyPr wrap="square">
            <a:spAutoFit/>
          </a:bodyPr>
          <a:lstStyle/>
          <a:p>
            <a:r>
              <a:rPr kumimoji="0" lang="en-US" sz="2000" b="0" i="0" u="none" strike="noStrike" kern="1200" cap="none" spc="0" normalizeH="0" baseline="0" noProof="0" dirty="0">
                <a:ln>
                  <a:noFill/>
                </a:ln>
                <a:solidFill>
                  <a:srgbClr val="366092"/>
                </a:solidFill>
                <a:effectLst/>
                <a:uLnTx/>
                <a:uFillTx/>
                <a:latin typeface="Calibri"/>
                <a:ea typeface="+mn-ea"/>
                <a:cs typeface="+mn-cs"/>
              </a:rPr>
              <a:t>which is the numerator of the fraction.</a:t>
            </a:r>
            <a:endParaRPr lang="en-IN" dirty="0"/>
          </a:p>
        </p:txBody>
      </p:sp>
      <p:sp>
        <p:nvSpPr>
          <p:cNvPr id="6" name="TextBox 5">
            <a:extLst>
              <a:ext uri="{FF2B5EF4-FFF2-40B4-BE49-F238E27FC236}">
                <a16:creationId xmlns:a16="http://schemas.microsoft.com/office/drawing/2014/main" id="{B6145374-3745-D9B8-4AF9-3EFDD97CBBD8}"/>
              </a:ext>
            </a:extLst>
          </p:cNvPr>
          <p:cNvSpPr txBox="1"/>
          <p:nvPr/>
        </p:nvSpPr>
        <p:spPr>
          <a:xfrm>
            <a:off x="914400" y="3025914"/>
            <a:ext cx="7772400" cy="707886"/>
          </a:xfrm>
          <a:prstGeom prst="rect">
            <a:avLst/>
          </a:prstGeom>
          <a:noFill/>
        </p:spPr>
        <p:txBody>
          <a:bodyPr wrap="square">
            <a:spAutoFit/>
          </a:bodyPr>
          <a:lstStyle/>
          <a:p>
            <a:r>
              <a:rPr kumimoji="0" lang="en-US" sz="2000" b="0" i="0" u="none" strike="noStrike" kern="1200" cap="none" spc="0" normalizeH="0" baseline="0" noProof="0" dirty="0">
                <a:ln>
                  <a:noFill/>
                </a:ln>
                <a:solidFill>
                  <a:srgbClr val="366092"/>
                </a:solidFill>
                <a:effectLst/>
                <a:uLnTx/>
                <a:uFillTx/>
                <a:latin typeface="Calibri"/>
                <a:ea typeface="+mn-ea"/>
                <a:cs typeface="+mn-cs"/>
              </a:rPr>
              <a:t>When calculating standard deviation by hand, it's helpful to use a table like Table 2 to keep everything organized.</a:t>
            </a:r>
            <a:endParaRPr lang="en-IN" dirty="0"/>
          </a:p>
        </p:txBody>
      </p:sp>
      <p:sp>
        <p:nvSpPr>
          <p:cNvPr id="22" name="TextBox 21">
            <a:extLst>
              <a:ext uri="{FF2B5EF4-FFF2-40B4-BE49-F238E27FC236}">
                <a16:creationId xmlns:a16="http://schemas.microsoft.com/office/drawing/2014/main" id="{4A82A5C6-036F-B909-DBC2-F6F1AD54C411}"/>
              </a:ext>
            </a:extLst>
          </p:cNvPr>
          <p:cNvSpPr txBox="1"/>
          <p:nvPr/>
        </p:nvSpPr>
        <p:spPr>
          <a:xfrm>
            <a:off x="1905000" y="3733800"/>
            <a:ext cx="5410200" cy="369332"/>
          </a:xfrm>
          <a:prstGeom prst="rect">
            <a:avLst/>
          </a:prstGeom>
          <a:noFill/>
        </p:spPr>
        <p:txBody>
          <a:bodyPr wrap="square">
            <a:spAutoFit/>
          </a:bodyPr>
          <a:lstStyle/>
          <a:p>
            <a:r>
              <a:rPr kumimoji="0" lang="en-US" sz="1800" b="1" i="0" u="none" strike="noStrike" kern="1200" cap="none" spc="0" normalizeH="0" baseline="0" noProof="0" dirty="0">
                <a:ln>
                  <a:noFill/>
                </a:ln>
                <a:effectLst/>
                <a:uLnTx/>
                <a:uFillTx/>
                <a:latin typeface="Calibri"/>
                <a:ea typeface="+mn-ea"/>
                <a:cs typeface="+mn-cs"/>
              </a:rPr>
              <a:t>Table 2: Deviations and Squared Deviations of the Data</a:t>
            </a:r>
            <a:endParaRPr lang="en-IN" dirty="0"/>
          </a:p>
        </p:txBody>
      </p:sp>
      <mc:AlternateContent xmlns:mc="http://schemas.openxmlformats.org/markup-compatibility/2006" xmlns:a14="http://schemas.microsoft.com/office/drawing/2010/main">
        <mc:Choice Requires="a14">
          <p:graphicFrame>
            <p:nvGraphicFramePr>
              <p:cNvPr id="4" name="Table Placeholder 2" descr="The table contains 3 columns and 4 rows.&#10;&#10;The columns are labeled: &quot;Data, x subscript i,&quot; &quot;Open parentheses x subscript i minus x bar close parentheses,&quot; and &quot;Open parentheses x subscript i minus x bar close parentheses squared.&quot;&#10;&#10;Row 1: 640, 15.83, 250.5889&#10;Row 2: 600, minus 24.17, 584.1889&#10;Row 3: 600, minus 24.17, 584.1889&#10;Row 4: 560, minus 64.17, 4117.7889">
                <a:extLst>
                  <a:ext uri="{FF2B5EF4-FFF2-40B4-BE49-F238E27FC236}">
                    <a16:creationId xmlns:a16="http://schemas.microsoft.com/office/drawing/2014/main" id="{DCCA3A99-8772-4DE9-AB82-C01EF1B54531}"/>
                  </a:ext>
                </a:extLst>
              </p:cNvPr>
              <p:cNvGraphicFramePr>
                <a:graphicFrameLocks/>
              </p:cNvGraphicFramePr>
              <p:nvPr>
                <p:extLst>
                  <p:ext uri="{D42A27DB-BD31-4B8C-83A1-F6EECF244321}">
                    <p14:modId xmlns:p14="http://schemas.microsoft.com/office/powerpoint/2010/main" val="4088580252"/>
                  </p:ext>
                </p:extLst>
              </p:nvPr>
            </p:nvGraphicFramePr>
            <p:xfrm>
              <a:off x="1219200" y="4112133"/>
              <a:ext cx="6781800" cy="1854200"/>
            </p:xfrm>
            <a:graphic>
              <a:graphicData uri="http://schemas.openxmlformats.org/drawingml/2006/table">
                <a:tbl>
                  <a:tblPr firstRow="1" bandRow="1">
                    <a:tableStyleId>{5940675A-B579-460E-94D1-54222C63F5DA}</a:tableStyleId>
                  </a:tblPr>
                  <a:tblGrid>
                    <a:gridCol w="2466109">
                      <a:extLst>
                        <a:ext uri="{9D8B030D-6E8A-4147-A177-3AD203B41FA5}">
                          <a16:colId xmlns:a16="http://schemas.microsoft.com/office/drawing/2014/main" val="20000"/>
                        </a:ext>
                      </a:extLst>
                    </a:gridCol>
                    <a:gridCol w="2466109">
                      <a:extLst>
                        <a:ext uri="{9D8B030D-6E8A-4147-A177-3AD203B41FA5}">
                          <a16:colId xmlns:a16="http://schemas.microsoft.com/office/drawing/2014/main" val="20001"/>
                        </a:ext>
                      </a:extLst>
                    </a:gridCol>
                    <a:gridCol w="1849582">
                      <a:extLst>
                        <a:ext uri="{9D8B030D-6E8A-4147-A177-3AD203B41FA5}">
                          <a16:colId xmlns:a16="http://schemas.microsoft.com/office/drawing/2014/main" val="20002"/>
                        </a:ext>
                      </a:extLst>
                    </a:gridCol>
                  </a:tblGrid>
                  <a:tr h="370840">
                    <a:tc>
                      <a:txBody>
                        <a:bodyPr/>
                        <a:lstStyle/>
                        <a:p>
                          <a:pPr algn="ctr">
                            <a:defRPr sz="1800" b="1"/>
                          </a:pPr>
                          <a:r>
                            <a:rPr sz="1800" dirty="0"/>
                            <a:t>Data, </a:t>
                          </a:r>
                          <a14:m>
                            <m:oMath xmlns:m="http://schemas.openxmlformats.org/officeDocument/2006/math">
                              <m:sSub>
                                <m:sSubPr>
                                  <m:ctrlPr>
                                    <a:rPr sz="1800" i="1">
                                      <a:latin typeface="Cambria Math" panose="02040503050406030204" pitchFamily="18" charset="0"/>
                                    </a:rPr>
                                  </m:ctrlPr>
                                </m:sSubPr>
                                <m:e>
                                  <m:r>
                                    <a:rPr sz="1800">
                                      <a:latin typeface="Cambria Math" panose="02040503050406030204" pitchFamily="18" charset="0"/>
                                    </a:rPr>
                                    <m:t>𝑥</m:t>
                                  </m:r>
                                </m:e>
                                <m:sub>
                                  <m:r>
                                    <a:rPr sz="1800">
                                      <a:latin typeface="Cambria Math" panose="02040503050406030204" pitchFamily="18" charset="0"/>
                                    </a:rPr>
                                    <m:t>𝑖</m:t>
                                  </m:r>
                                </m:sub>
                              </m:sSub>
                            </m:oMath>
                          </a14:m>
                          <a:endParaRPr sz="1800" dirty="0"/>
                        </a:p>
                      </a:txBody>
                      <a:tcPr/>
                    </a:tc>
                    <a:tc>
                      <a:txBody>
                        <a:bodyPr/>
                        <a:lstStyle/>
                        <a:p>
                          <a:pPr algn="ctr">
                            <a:defRPr sz="1800" b="1"/>
                          </a:pPr>
                          <a14:m>
                            <m:oMathPara xmlns:m="http://schemas.openxmlformats.org/officeDocument/2006/math">
                              <m:oMathParaPr>
                                <m:jc m:val="centerGroup"/>
                              </m:oMathParaPr>
                              <m:oMath xmlns:m="http://schemas.openxmlformats.org/officeDocument/2006/math">
                                <m:d>
                                  <m:dPr>
                                    <m:ctrlPr>
                                      <a:rPr sz="1800" i="1">
                                        <a:latin typeface="Cambria Math" panose="02040503050406030204" pitchFamily="18" charset="0"/>
                                      </a:rPr>
                                    </m:ctrlPr>
                                  </m:dPr>
                                  <m:e>
                                    <m:sSub>
                                      <m:sSubPr>
                                        <m:ctrlPr>
                                          <a:rPr sz="1800" i="1">
                                            <a:latin typeface="Cambria Math" panose="02040503050406030204" pitchFamily="18" charset="0"/>
                                          </a:rPr>
                                        </m:ctrlPr>
                                      </m:sSubPr>
                                      <m:e>
                                        <m:r>
                                          <a:rPr sz="1800">
                                            <a:latin typeface="Cambria Math" panose="02040503050406030204" pitchFamily="18" charset="0"/>
                                          </a:rPr>
                                          <m:t>𝑥</m:t>
                                        </m:r>
                                      </m:e>
                                      <m:sub>
                                        <m:r>
                                          <a:rPr sz="1800">
                                            <a:latin typeface="Cambria Math" panose="02040503050406030204" pitchFamily="18" charset="0"/>
                                          </a:rPr>
                                          <m:t>𝑖</m:t>
                                        </m:r>
                                      </m:sub>
                                    </m:sSub>
                                    <m:r>
                                      <a:rPr sz="1800">
                                        <a:latin typeface="Cambria Math" panose="02040503050406030204" pitchFamily="18" charset="0"/>
                                      </a:rPr>
                                      <m:t>−</m:t>
                                    </m:r>
                                    <m:bar>
                                      <m:barPr>
                                        <m:pos m:val="top"/>
                                        <m:ctrlPr>
                                          <a:rPr sz="1800" i="1">
                                            <a:latin typeface="Cambria Math" panose="02040503050406030204" pitchFamily="18" charset="0"/>
                                          </a:rPr>
                                        </m:ctrlPr>
                                      </m:barPr>
                                      <m:e>
                                        <m:r>
                                          <a:rPr sz="1800">
                                            <a:latin typeface="Cambria Math" panose="02040503050406030204" pitchFamily="18" charset="0"/>
                                          </a:rPr>
                                          <m:t>𝑥</m:t>
                                        </m:r>
                                      </m:e>
                                    </m:bar>
                                  </m:e>
                                </m:d>
                              </m:oMath>
                            </m:oMathPara>
                          </a14:m>
                          <a:endParaRPr/>
                        </a:p>
                      </a:txBody>
                      <a:tcPr/>
                    </a:tc>
                    <a:tc>
                      <a:txBody>
                        <a:bodyPr/>
                        <a:lstStyle/>
                        <a:p>
                          <a:pPr algn="ctr">
                            <a:defRPr sz="1800" b="1"/>
                          </a:pPr>
                          <a14:m>
                            <m:oMathPara xmlns:m="http://schemas.openxmlformats.org/officeDocument/2006/math">
                              <m:oMathParaPr>
                                <m:jc m:val="centerGroup"/>
                              </m:oMathParaPr>
                              <m:oMath xmlns:m="http://schemas.openxmlformats.org/officeDocument/2006/math">
                                <m:sSup>
                                  <m:sSupPr>
                                    <m:ctrlPr>
                                      <a:rPr sz="1800" i="1">
                                        <a:latin typeface="Cambria Math" panose="02040503050406030204" pitchFamily="18" charset="0"/>
                                      </a:rPr>
                                    </m:ctrlPr>
                                  </m:sSupPr>
                                  <m:e>
                                    <m:d>
                                      <m:dPr>
                                        <m:ctrlPr>
                                          <a:rPr sz="1800" i="1">
                                            <a:latin typeface="Cambria Math" panose="02040503050406030204" pitchFamily="18" charset="0"/>
                                          </a:rPr>
                                        </m:ctrlPr>
                                      </m:dPr>
                                      <m:e>
                                        <m:sSub>
                                          <m:sSubPr>
                                            <m:ctrlPr>
                                              <a:rPr sz="1800" i="1">
                                                <a:latin typeface="Cambria Math" panose="02040503050406030204" pitchFamily="18" charset="0"/>
                                              </a:rPr>
                                            </m:ctrlPr>
                                          </m:sSubPr>
                                          <m:e>
                                            <m:r>
                                              <a:rPr sz="1800">
                                                <a:latin typeface="Cambria Math" panose="02040503050406030204" pitchFamily="18" charset="0"/>
                                              </a:rPr>
                                              <m:t>𝑥</m:t>
                                            </m:r>
                                          </m:e>
                                          <m:sub>
                                            <m:r>
                                              <a:rPr sz="1800">
                                                <a:latin typeface="Cambria Math" panose="02040503050406030204" pitchFamily="18" charset="0"/>
                                              </a:rPr>
                                              <m:t>𝑖</m:t>
                                            </m:r>
                                          </m:sub>
                                        </m:sSub>
                                        <m:r>
                                          <a:rPr sz="1800">
                                            <a:latin typeface="Cambria Math" panose="02040503050406030204" pitchFamily="18" charset="0"/>
                                          </a:rPr>
                                          <m:t>−</m:t>
                                        </m:r>
                                        <m:bar>
                                          <m:barPr>
                                            <m:pos m:val="top"/>
                                            <m:ctrlPr>
                                              <a:rPr sz="1800" i="1">
                                                <a:latin typeface="Cambria Math" panose="02040503050406030204" pitchFamily="18" charset="0"/>
                                              </a:rPr>
                                            </m:ctrlPr>
                                          </m:barPr>
                                          <m:e>
                                            <m:r>
                                              <a:rPr sz="1800">
                                                <a:latin typeface="Cambria Math" panose="02040503050406030204" pitchFamily="18" charset="0"/>
                                              </a:rPr>
                                              <m:t>𝑥</m:t>
                                            </m:r>
                                          </m:e>
                                        </m:bar>
                                      </m:e>
                                    </m:d>
                                  </m:e>
                                  <m:sup>
                                    <m:r>
                                      <a:rPr sz="1800">
                                        <a:latin typeface="Cambria Math" panose="02040503050406030204" pitchFamily="18" charset="0"/>
                                      </a:rPr>
                                      <m:t>2</m:t>
                                    </m:r>
                                  </m:sup>
                                </m:sSup>
                              </m:oMath>
                            </m:oMathPara>
                          </a14:m>
                          <a:endParaRPr dirty="0"/>
                        </a:p>
                      </a:txBody>
                      <a:tcPr/>
                    </a:tc>
                    <a:extLst>
                      <a:ext uri="{0D108BD9-81ED-4DB2-BD59-A6C34878D82A}">
                        <a16:rowId xmlns:a16="http://schemas.microsoft.com/office/drawing/2014/main" val="10001"/>
                      </a:ext>
                    </a:extLst>
                  </a:tr>
                  <a:tr h="370840">
                    <a:tc>
                      <a:txBody>
                        <a:bodyPr/>
                        <a:lstStyle/>
                        <a:p>
                          <a:pPr algn="ctr"/>
                          <a:r>
                            <a:rPr sz="1800"/>
                            <a:t>640</a:t>
                          </a:r>
                          <a:endParaRPr sz="1800">
                            <a:latin typeface="Cambria Math"/>
                          </a:endParaRPr>
                        </a:p>
                      </a:txBody>
                      <a:tcPr/>
                    </a:tc>
                    <a:tc>
                      <a:txBody>
                        <a:bodyPr/>
                        <a:lstStyle/>
                        <a:p>
                          <a:pPr algn="ctr"/>
                          <a:r>
                            <a:rPr sz="1800"/>
                            <a:t>15.83</a:t>
                          </a:r>
                          <a:endParaRPr sz="1800">
                            <a:latin typeface="Cambria Math"/>
                          </a:endParaRPr>
                        </a:p>
                      </a:txBody>
                      <a:tcPr/>
                    </a:tc>
                    <a:tc>
                      <a:txBody>
                        <a:bodyPr/>
                        <a:lstStyle/>
                        <a:p>
                          <a:pPr algn="ctr"/>
                          <a:r>
                            <a:rPr sz="1800"/>
                            <a:t>250.5889</a:t>
                          </a:r>
                          <a:endParaRPr sz="1800">
                            <a:latin typeface="Cambria Math"/>
                          </a:endParaRPr>
                        </a:p>
                      </a:txBody>
                      <a:tcPr/>
                    </a:tc>
                    <a:extLst>
                      <a:ext uri="{0D108BD9-81ED-4DB2-BD59-A6C34878D82A}">
                        <a16:rowId xmlns:a16="http://schemas.microsoft.com/office/drawing/2014/main" val="10002"/>
                      </a:ext>
                    </a:extLst>
                  </a:tr>
                  <a:tr h="370840">
                    <a:tc>
                      <a:txBody>
                        <a:bodyPr/>
                        <a:lstStyle/>
                        <a:p>
                          <a:pPr algn="ctr"/>
                          <a:r>
                            <a:rPr sz="1800"/>
                            <a:t>600</a:t>
                          </a:r>
                          <a:endParaRPr sz="1800">
                            <a:latin typeface="Cambria Math"/>
                          </a:endParaRPr>
                        </a:p>
                      </a:txBody>
                      <a:tcPr/>
                    </a:tc>
                    <a:tc>
                      <a:txBody>
                        <a:bodyPr/>
                        <a:lstStyle/>
                        <a:p>
                          <a:pPr algn="ctr">
                            <a:defRPr sz="1800"/>
                          </a:pPr>
                          <a14:m>
                            <m:oMathPara xmlns:m="http://schemas.openxmlformats.org/officeDocument/2006/math">
                              <m:oMathParaPr>
                                <m:jc m:val="centerGroup"/>
                              </m:oMathParaPr>
                              <m:oMath xmlns:m="http://schemas.openxmlformats.org/officeDocument/2006/math">
                                <m:r>
                                  <a:rPr sz="1800">
                                    <a:latin typeface="Cambria Math" panose="02040503050406030204" pitchFamily="18" charset="0"/>
                                  </a:rPr>
                                  <m:t>−24.17</m:t>
                                </m:r>
                              </m:oMath>
                            </m:oMathPara>
                          </a14:m>
                          <a:endParaRPr dirty="0"/>
                        </a:p>
                      </a:txBody>
                      <a:tcPr/>
                    </a:tc>
                    <a:tc>
                      <a:txBody>
                        <a:bodyPr/>
                        <a:lstStyle/>
                        <a:p>
                          <a:pPr algn="ctr"/>
                          <a:r>
                            <a:rPr sz="1800"/>
                            <a:t>584.1889</a:t>
                          </a:r>
                          <a:endParaRPr sz="1800">
                            <a:latin typeface="Cambria Math"/>
                          </a:endParaRPr>
                        </a:p>
                      </a:txBody>
                      <a:tcPr/>
                    </a:tc>
                    <a:extLst>
                      <a:ext uri="{0D108BD9-81ED-4DB2-BD59-A6C34878D82A}">
                        <a16:rowId xmlns:a16="http://schemas.microsoft.com/office/drawing/2014/main" val="10003"/>
                      </a:ext>
                    </a:extLst>
                  </a:tr>
                  <a:tr h="370840">
                    <a:tc>
                      <a:txBody>
                        <a:bodyPr/>
                        <a:lstStyle/>
                        <a:p>
                          <a:pPr algn="ctr"/>
                          <a:r>
                            <a:rPr sz="1800"/>
                            <a:t>600</a:t>
                          </a:r>
                          <a:endParaRPr sz="1800">
                            <a:latin typeface="Cambria Math"/>
                          </a:endParaRPr>
                        </a:p>
                      </a:txBody>
                      <a:tcPr/>
                    </a:tc>
                    <a:tc>
                      <a:txBody>
                        <a:bodyPr/>
                        <a:lstStyle/>
                        <a:p>
                          <a:pPr algn="ctr">
                            <a:defRPr sz="1800"/>
                          </a:pPr>
                          <a14:m>
                            <m:oMathPara xmlns:m="http://schemas.openxmlformats.org/officeDocument/2006/math">
                              <m:oMathParaPr>
                                <m:jc m:val="centerGroup"/>
                              </m:oMathParaPr>
                              <m:oMath xmlns:m="http://schemas.openxmlformats.org/officeDocument/2006/math">
                                <m:r>
                                  <a:rPr sz="1800">
                                    <a:latin typeface="Cambria Math" panose="02040503050406030204" pitchFamily="18" charset="0"/>
                                  </a:rPr>
                                  <m:t>−24.17</m:t>
                                </m:r>
                              </m:oMath>
                            </m:oMathPara>
                          </a14:m>
                          <a:endParaRPr/>
                        </a:p>
                      </a:txBody>
                      <a:tcPr/>
                    </a:tc>
                    <a:tc>
                      <a:txBody>
                        <a:bodyPr/>
                        <a:lstStyle/>
                        <a:p>
                          <a:pPr algn="ctr"/>
                          <a:r>
                            <a:rPr sz="1800"/>
                            <a:t>584.1889</a:t>
                          </a:r>
                          <a:endParaRPr sz="1800">
                            <a:latin typeface="Cambria Math"/>
                          </a:endParaRPr>
                        </a:p>
                      </a:txBody>
                      <a:tcPr/>
                    </a:tc>
                    <a:extLst>
                      <a:ext uri="{0D108BD9-81ED-4DB2-BD59-A6C34878D82A}">
                        <a16:rowId xmlns:a16="http://schemas.microsoft.com/office/drawing/2014/main" val="10004"/>
                      </a:ext>
                    </a:extLst>
                  </a:tr>
                  <a:tr h="370840">
                    <a:tc>
                      <a:txBody>
                        <a:bodyPr/>
                        <a:lstStyle/>
                        <a:p>
                          <a:pPr algn="ctr"/>
                          <a:r>
                            <a:rPr sz="1800"/>
                            <a:t>560</a:t>
                          </a:r>
                          <a:endParaRPr sz="1800">
                            <a:latin typeface="Cambria Math"/>
                          </a:endParaRPr>
                        </a:p>
                      </a:txBody>
                      <a:tcPr/>
                    </a:tc>
                    <a:tc>
                      <a:txBody>
                        <a:bodyPr/>
                        <a:lstStyle/>
                        <a:p>
                          <a:pPr algn="ctr">
                            <a:defRPr sz="1800"/>
                          </a:pPr>
                          <a14:m>
                            <m:oMathPara xmlns:m="http://schemas.openxmlformats.org/officeDocument/2006/math">
                              <m:oMathParaPr>
                                <m:jc m:val="centerGroup"/>
                              </m:oMathParaPr>
                              <m:oMath xmlns:m="http://schemas.openxmlformats.org/officeDocument/2006/math">
                                <m:r>
                                  <a:rPr sz="1800">
                                    <a:latin typeface="Cambria Math" panose="02040503050406030204" pitchFamily="18" charset="0"/>
                                  </a:rPr>
                                  <m:t>−64.17</m:t>
                                </m:r>
                              </m:oMath>
                            </m:oMathPara>
                          </a14:m>
                          <a:endParaRPr/>
                        </a:p>
                      </a:txBody>
                      <a:tcPr/>
                    </a:tc>
                    <a:tc>
                      <a:txBody>
                        <a:bodyPr/>
                        <a:lstStyle/>
                        <a:p>
                          <a:pPr algn="ctr"/>
                          <a:r>
                            <a:rPr sz="1800" dirty="0"/>
                            <a:t>4117.7889</a:t>
                          </a:r>
                          <a:endParaRPr sz="1800" dirty="0">
                            <a:latin typeface="Cambria Math"/>
                          </a:endParaRPr>
                        </a:p>
                      </a:txBody>
                      <a:tcPr/>
                    </a:tc>
                    <a:extLst>
                      <a:ext uri="{0D108BD9-81ED-4DB2-BD59-A6C34878D82A}">
                        <a16:rowId xmlns:a16="http://schemas.microsoft.com/office/drawing/2014/main" val="10005"/>
                      </a:ext>
                    </a:extLst>
                  </a:tr>
                </a:tbl>
              </a:graphicData>
            </a:graphic>
          </p:graphicFrame>
        </mc:Choice>
        <mc:Fallback xmlns="">
          <p:graphicFrame>
            <p:nvGraphicFramePr>
              <p:cNvPr id="4" name="Table Placeholder 2" descr="The table contains 3 columns and 4 rows.&#10;&#10;The columns are labeled: &quot;Data, x subscript i,&quot; &quot;Open parentheses x subscript i minus x bar close parentheses,&quot; and &quot;Open parentheses x subscript i minus x bar close parentheses squared.&quot;&#10;&#10;Row 1: 640, 15.83, 250.5889&#10;Row 2: 600, minus 24.17, 584.1889&#10;Row 3: 600, minus 24.17, 584.1889&#10;Row 4: 560, minus 64.17, 4117.7889">
                <a:extLst>
                  <a:ext uri="{FF2B5EF4-FFF2-40B4-BE49-F238E27FC236}">
                    <a16:creationId xmlns:a16="http://schemas.microsoft.com/office/drawing/2014/main" id="{DCCA3A99-8772-4DE9-AB82-C01EF1B54531}"/>
                  </a:ext>
                </a:extLst>
              </p:cNvPr>
              <p:cNvGraphicFramePr>
                <a:graphicFrameLocks/>
              </p:cNvGraphicFramePr>
              <p:nvPr>
                <p:extLst>
                  <p:ext uri="{D42A27DB-BD31-4B8C-83A1-F6EECF244321}">
                    <p14:modId xmlns:p14="http://schemas.microsoft.com/office/powerpoint/2010/main" val="4088580252"/>
                  </p:ext>
                </p:extLst>
              </p:nvPr>
            </p:nvGraphicFramePr>
            <p:xfrm>
              <a:off x="1219200" y="4112133"/>
              <a:ext cx="6781800" cy="1854200"/>
            </p:xfrm>
            <a:graphic>
              <a:graphicData uri="http://schemas.openxmlformats.org/drawingml/2006/table">
                <a:tbl>
                  <a:tblPr firstRow="1" bandRow="1">
                    <a:tableStyleId>{5940675A-B579-460E-94D1-54222C63F5DA}</a:tableStyleId>
                  </a:tblPr>
                  <a:tblGrid>
                    <a:gridCol w="2466109">
                      <a:extLst>
                        <a:ext uri="{9D8B030D-6E8A-4147-A177-3AD203B41FA5}">
                          <a16:colId xmlns:a16="http://schemas.microsoft.com/office/drawing/2014/main" val="20000"/>
                        </a:ext>
                      </a:extLst>
                    </a:gridCol>
                    <a:gridCol w="2466109">
                      <a:extLst>
                        <a:ext uri="{9D8B030D-6E8A-4147-A177-3AD203B41FA5}">
                          <a16:colId xmlns:a16="http://schemas.microsoft.com/office/drawing/2014/main" val="20001"/>
                        </a:ext>
                      </a:extLst>
                    </a:gridCol>
                    <a:gridCol w="1849582">
                      <a:extLst>
                        <a:ext uri="{9D8B030D-6E8A-4147-A177-3AD203B41FA5}">
                          <a16:colId xmlns:a16="http://schemas.microsoft.com/office/drawing/2014/main" val="20002"/>
                        </a:ext>
                      </a:extLst>
                    </a:gridCol>
                  </a:tblGrid>
                  <a:tr h="370840">
                    <a:tc>
                      <a:txBody>
                        <a:bodyPr/>
                        <a:lstStyle/>
                        <a:p>
                          <a:endParaRPr lang="en-US"/>
                        </a:p>
                      </a:txBody>
                      <a:tcPr>
                        <a:blipFill>
                          <a:blip r:embed="rId5"/>
                          <a:stretch>
                            <a:fillRect l="-494" t="-8197" r="-175309" b="-424590"/>
                          </a:stretch>
                        </a:blipFill>
                      </a:tcPr>
                    </a:tc>
                    <a:tc>
                      <a:txBody>
                        <a:bodyPr/>
                        <a:lstStyle/>
                        <a:p>
                          <a:endParaRPr lang="en-US"/>
                        </a:p>
                      </a:txBody>
                      <a:tcPr>
                        <a:blipFill>
                          <a:blip r:embed="rId5"/>
                          <a:stretch>
                            <a:fillRect l="-100743" t="-8197" r="-75743" b="-424590"/>
                          </a:stretch>
                        </a:blipFill>
                      </a:tcPr>
                    </a:tc>
                    <a:tc>
                      <a:txBody>
                        <a:bodyPr/>
                        <a:lstStyle/>
                        <a:p>
                          <a:endParaRPr lang="en-US"/>
                        </a:p>
                      </a:txBody>
                      <a:tcPr>
                        <a:blipFill>
                          <a:blip r:embed="rId5"/>
                          <a:stretch>
                            <a:fillRect l="-266776" t="-8197" r="-658" b="-424590"/>
                          </a:stretch>
                        </a:blipFill>
                      </a:tcPr>
                    </a:tc>
                    <a:extLst>
                      <a:ext uri="{0D108BD9-81ED-4DB2-BD59-A6C34878D82A}">
                        <a16:rowId xmlns:a16="http://schemas.microsoft.com/office/drawing/2014/main" val="10001"/>
                      </a:ext>
                    </a:extLst>
                  </a:tr>
                  <a:tr h="370840">
                    <a:tc>
                      <a:txBody>
                        <a:bodyPr/>
                        <a:lstStyle/>
                        <a:p>
                          <a:pPr algn="ctr"/>
                          <a:r>
                            <a:rPr sz="1800"/>
                            <a:t>640</a:t>
                          </a:r>
                          <a:endParaRPr sz="1800">
                            <a:latin typeface="Cambria Math"/>
                          </a:endParaRPr>
                        </a:p>
                      </a:txBody>
                      <a:tcPr/>
                    </a:tc>
                    <a:tc>
                      <a:txBody>
                        <a:bodyPr/>
                        <a:lstStyle/>
                        <a:p>
                          <a:pPr algn="ctr"/>
                          <a:r>
                            <a:rPr sz="1800"/>
                            <a:t>15.83</a:t>
                          </a:r>
                          <a:endParaRPr sz="1800">
                            <a:latin typeface="Cambria Math"/>
                          </a:endParaRPr>
                        </a:p>
                      </a:txBody>
                      <a:tcPr/>
                    </a:tc>
                    <a:tc>
                      <a:txBody>
                        <a:bodyPr/>
                        <a:lstStyle/>
                        <a:p>
                          <a:pPr algn="ctr"/>
                          <a:r>
                            <a:rPr sz="1800"/>
                            <a:t>250.5889</a:t>
                          </a:r>
                          <a:endParaRPr sz="1800">
                            <a:latin typeface="Cambria Math"/>
                          </a:endParaRPr>
                        </a:p>
                      </a:txBody>
                      <a:tcPr/>
                    </a:tc>
                    <a:extLst>
                      <a:ext uri="{0D108BD9-81ED-4DB2-BD59-A6C34878D82A}">
                        <a16:rowId xmlns:a16="http://schemas.microsoft.com/office/drawing/2014/main" val="10002"/>
                      </a:ext>
                    </a:extLst>
                  </a:tr>
                  <a:tr h="370840">
                    <a:tc>
                      <a:txBody>
                        <a:bodyPr/>
                        <a:lstStyle/>
                        <a:p>
                          <a:pPr algn="ctr"/>
                          <a:r>
                            <a:rPr sz="1800"/>
                            <a:t>600</a:t>
                          </a:r>
                          <a:endParaRPr sz="1800">
                            <a:latin typeface="Cambria Math"/>
                          </a:endParaRPr>
                        </a:p>
                      </a:txBody>
                      <a:tcPr/>
                    </a:tc>
                    <a:tc>
                      <a:txBody>
                        <a:bodyPr/>
                        <a:lstStyle/>
                        <a:p>
                          <a:endParaRPr lang="en-US"/>
                        </a:p>
                      </a:txBody>
                      <a:tcPr>
                        <a:blipFill>
                          <a:blip r:embed="rId5"/>
                          <a:stretch>
                            <a:fillRect l="-100743" t="-208197" r="-75743" b="-224590"/>
                          </a:stretch>
                        </a:blipFill>
                      </a:tcPr>
                    </a:tc>
                    <a:tc>
                      <a:txBody>
                        <a:bodyPr/>
                        <a:lstStyle/>
                        <a:p>
                          <a:pPr algn="ctr"/>
                          <a:r>
                            <a:rPr sz="1800"/>
                            <a:t>584.1889</a:t>
                          </a:r>
                          <a:endParaRPr sz="1800">
                            <a:latin typeface="Cambria Math"/>
                          </a:endParaRPr>
                        </a:p>
                      </a:txBody>
                      <a:tcPr/>
                    </a:tc>
                    <a:extLst>
                      <a:ext uri="{0D108BD9-81ED-4DB2-BD59-A6C34878D82A}">
                        <a16:rowId xmlns:a16="http://schemas.microsoft.com/office/drawing/2014/main" val="10003"/>
                      </a:ext>
                    </a:extLst>
                  </a:tr>
                  <a:tr h="370840">
                    <a:tc>
                      <a:txBody>
                        <a:bodyPr/>
                        <a:lstStyle/>
                        <a:p>
                          <a:pPr algn="ctr"/>
                          <a:r>
                            <a:rPr sz="1800"/>
                            <a:t>600</a:t>
                          </a:r>
                          <a:endParaRPr sz="1800">
                            <a:latin typeface="Cambria Math"/>
                          </a:endParaRPr>
                        </a:p>
                      </a:txBody>
                      <a:tcPr/>
                    </a:tc>
                    <a:tc>
                      <a:txBody>
                        <a:bodyPr/>
                        <a:lstStyle/>
                        <a:p>
                          <a:endParaRPr lang="en-US"/>
                        </a:p>
                      </a:txBody>
                      <a:tcPr>
                        <a:blipFill>
                          <a:blip r:embed="rId5"/>
                          <a:stretch>
                            <a:fillRect l="-100743" t="-308197" r="-75743" b="-124590"/>
                          </a:stretch>
                        </a:blipFill>
                      </a:tcPr>
                    </a:tc>
                    <a:tc>
                      <a:txBody>
                        <a:bodyPr/>
                        <a:lstStyle/>
                        <a:p>
                          <a:pPr algn="ctr"/>
                          <a:r>
                            <a:rPr sz="1800"/>
                            <a:t>584.1889</a:t>
                          </a:r>
                          <a:endParaRPr sz="1800">
                            <a:latin typeface="Cambria Math"/>
                          </a:endParaRPr>
                        </a:p>
                      </a:txBody>
                      <a:tcPr/>
                    </a:tc>
                    <a:extLst>
                      <a:ext uri="{0D108BD9-81ED-4DB2-BD59-A6C34878D82A}">
                        <a16:rowId xmlns:a16="http://schemas.microsoft.com/office/drawing/2014/main" val="10004"/>
                      </a:ext>
                    </a:extLst>
                  </a:tr>
                  <a:tr h="370840">
                    <a:tc>
                      <a:txBody>
                        <a:bodyPr/>
                        <a:lstStyle/>
                        <a:p>
                          <a:pPr algn="ctr"/>
                          <a:r>
                            <a:rPr sz="1800"/>
                            <a:t>560</a:t>
                          </a:r>
                          <a:endParaRPr sz="1800">
                            <a:latin typeface="Cambria Math"/>
                          </a:endParaRPr>
                        </a:p>
                      </a:txBody>
                      <a:tcPr/>
                    </a:tc>
                    <a:tc>
                      <a:txBody>
                        <a:bodyPr/>
                        <a:lstStyle/>
                        <a:p>
                          <a:endParaRPr lang="en-US"/>
                        </a:p>
                      </a:txBody>
                      <a:tcPr>
                        <a:blipFill>
                          <a:blip r:embed="rId5"/>
                          <a:stretch>
                            <a:fillRect l="-100743" t="-408197" r="-75743" b="-24590"/>
                          </a:stretch>
                        </a:blipFill>
                      </a:tcPr>
                    </a:tc>
                    <a:tc>
                      <a:txBody>
                        <a:bodyPr/>
                        <a:lstStyle/>
                        <a:p>
                          <a:pPr algn="ctr"/>
                          <a:r>
                            <a:rPr sz="1800" dirty="0"/>
                            <a:t>4117.7889</a:t>
                          </a:r>
                          <a:endParaRPr sz="1800" dirty="0">
                            <a:latin typeface="Cambria Math"/>
                          </a:endParaRPr>
                        </a:p>
                      </a:txBody>
                      <a:tcPr/>
                    </a:tc>
                    <a:extLst>
                      <a:ext uri="{0D108BD9-81ED-4DB2-BD59-A6C34878D82A}">
                        <a16:rowId xmlns:a16="http://schemas.microsoft.com/office/drawing/2014/main" val="10005"/>
                      </a:ext>
                    </a:extLst>
                  </a:tr>
                </a:tbl>
              </a:graphicData>
            </a:graphic>
          </p:graphicFrame>
        </mc:Fallback>
      </mc:AlternateContent>
    </p:spTree>
    <p:extLst>
      <p:ext uri="{BB962C8B-B14F-4D97-AF65-F5344CB8AC3E}">
        <p14:creationId xmlns:p14="http://schemas.microsoft.com/office/powerpoint/2010/main" val="368094384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7: Calculating Standard</a:t>
            </a:r>
            <a:br>
              <a:rPr lang="en-US" dirty="0"/>
            </a:br>
            <a:r>
              <a:rPr dirty="0"/>
              <a:t>Deviation</a:t>
            </a:r>
            <a:r>
              <a:rPr lang="en-US" dirty="0">
                <a:solidFill>
                  <a:schemeClr val="accent1"/>
                </a:solidFill>
                <a:latin typeface="Calibri" panose="020F0502020204030204" pitchFamily="34" charset="0"/>
                <a:ea typeface="Calibri" panose="020F0502020204030204" pitchFamily="34" charset="0"/>
                <a:cs typeface="Calibri" panose="020F0502020204030204" pitchFamily="34" charset="0"/>
              </a:rPr>
              <a:t>—Slide 4</a:t>
            </a:r>
            <a:endParaRPr dirty="0"/>
          </a:p>
        </p:txBody>
      </p:sp>
      <p:sp>
        <p:nvSpPr>
          <p:cNvPr id="5" name="TextBox 4">
            <a:extLst>
              <a:ext uri="{FF2B5EF4-FFF2-40B4-BE49-F238E27FC236}">
                <a16:creationId xmlns:a16="http://schemas.microsoft.com/office/drawing/2014/main" id="{6944492E-A88F-E1F4-343B-28B790390D05}"/>
              </a:ext>
            </a:extLst>
          </p:cNvPr>
          <p:cNvSpPr txBox="1"/>
          <p:nvPr/>
        </p:nvSpPr>
        <p:spPr>
          <a:xfrm>
            <a:off x="1790700" y="1105523"/>
            <a:ext cx="5562600"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b="1"/>
            </a:pPr>
            <a:r>
              <a:rPr kumimoji="0" lang="en-US" sz="1800" b="1" i="0" u="none" strike="noStrike" kern="1200" cap="none" spc="0" normalizeH="0" baseline="0" noProof="0" dirty="0">
                <a:ln>
                  <a:noFill/>
                </a:ln>
                <a:effectLst/>
                <a:uLnTx/>
                <a:uFillTx/>
                <a:latin typeface="Calibri"/>
                <a:ea typeface="+mn-ea"/>
                <a:cs typeface="+mn-cs"/>
              </a:rPr>
              <a:t>Table 2: Deviations and Squared Deviations of the Data</a:t>
            </a:r>
          </a:p>
        </p:txBody>
      </p:sp>
      <mc:AlternateContent xmlns:mc="http://schemas.openxmlformats.org/markup-compatibility/2006" xmlns:a14="http://schemas.microsoft.com/office/drawing/2010/main">
        <mc:Choice Requires="a14">
          <p:graphicFrame>
            <p:nvGraphicFramePr>
              <p:cNvPr id="3" name="Table Placeholder 2" descr="The table contains 3 columns and 8 rows.&#10;&#10;The columns are labeled: &quot;Data, x subscript i,&quot; &quot;Open parentheses x subscript i minus x bar close parentheses,&quot; and &quot;Open parentheses x subscript i minus x bar close parentheses squared.&quot;&#10;&#10;Row 1: 610, minus 14.17, 200.7889&#10;Row 2: 550, minus 74.17, 5501.1889&#10;Row 3: 750, 125.83, 15833.1889&#10;Row 4: 590, minus 34.17, 1167.5889&#10;Row 5: 640, 15.83, 250.5889&#10;Row 6: 630, 5.83, 33.9889&#10;Row 7: 710, 85.83, 7366.7889&#10;Row 8: 610, minus 14.17, 200.7889"/>
              <p:cNvGraphicFramePr>
                <a:graphicFrameLocks noGrp="1"/>
              </p:cNvGraphicFramePr>
              <p:nvPr>
                <p:ph type="tbl" sz="quarter" idx="10"/>
                <p:extLst>
                  <p:ext uri="{D42A27DB-BD31-4B8C-83A1-F6EECF244321}">
                    <p14:modId xmlns:p14="http://schemas.microsoft.com/office/powerpoint/2010/main" val="253815199"/>
                  </p:ext>
                </p:extLst>
              </p:nvPr>
            </p:nvGraphicFramePr>
            <p:xfrm>
              <a:off x="457200" y="1463040"/>
              <a:ext cx="8229600" cy="3337560"/>
            </p:xfrm>
            <a:graphic>
              <a:graphicData uri="http://schemas.openxmlformats.org/drawingml/2006/table">
                <a:tbl>
                  <a:tblPr firstRow="1" bandRow="1">
                    <a:tableStyleId>{5940675A-B579-460E-94D1-54222C63F5DA}</a:tableStyleId>
                  </a:tblPr>
                  <a:tblGrid>
                    <a:gridCol w="274320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tblGrid>
                  <a:tr h="370840">
                    <a:tc>
                      <a:txBody>
                        <a:bodyPr/>
                        <a:lstStyle/>
                        <a:p>
                          <a:pPr algn="ctr">
                            <a:defRPr sz="1800" b="1"/>
                          </a:pPr>
                          <a:r>
                            <a:rPr sz="1800" dirty="0"/>
                            <a:t>Data, </a:t>
                          </a:r>
                          <a14:m>
                            <m:oMath xmlns:m="http://schemas.openxmlformats.org/officeDocument/2006/math">
                              <m:sSub>
                                <m:sSubPr>
                                  <m:ctrlPr>
                                    <a:rPr sz="1800" i="1">
                                      <a:latin typeface="Cambria Math" panose="02040503050406030204" pitchFamily="18" charset="0"/>
                                    </a:rPr>
                                  </m:ctrlPr>
                                </m:sSubPr>
                                <m:e>
                                  <m:r>
                                    <a:rPr sz="1800">
                                      <a:latin typeface="Cambria Math" panose="02040503050406030204" pitchFamily="18" charset="0"/>
                                    </a:rPr>
                                    <m:t>𝑥</m:t>
                                  </m:r>
                                </m:e>
                                <m:sub>
                                  <m:r>
                                    <a:rPr sz="1800">
                                      <a:latin typeface="Cambria Math" panose="02040503050406030204" pitchFamily="18" charset="0"/>
                                    </a:rPr>
                                    <m:t>𝑖</m:t>
                                  </m:r>
                                </m:sub>
                              </m:sSub>
                            </m:oMath>
                          </a14:m>
                          <a:endParaRPr sz="1800" dirty="0"/>
                        </a:p>
                      </a:txBody>
                      <a:tcPr/>
                    </a:tc>
                    <a:tc>
                      <a:txBody>
                        <a:bodyPr/>
                        <a:lstStyle/>
                        <a:p>
                          <a:pPr algn="ctr">
                            <a:defRPr sz="1800" b="1"/>
                          </a:pPr>
                          <a14:m>
                            <m:oMathPara xmlns:m="http://schemas.openxmlformats.org/officeDocument/2006/math">
                              <m:oMathParaPr>
                                <m:jc m:val="centerGroup"/>
                              </m:oMathParaPr>
                              <m:oMath xmlns:m="http://schemas.openxmlformats.org/officeDocument/2006/math">
                                <m:d>
                                  <m:dPr>
                                    <m:ctrlPr>
                                      <a:rPr sz="1800" i="1">
                                        <a:latin typeface="Cambria Math" panose="02040503050406030204" pitchFamily="18" charset="0"/>
                                      </a:rPr>
                                    </m:ctrlPr>
                                  </m:dPr>
                                  <m:e>
                                    <m:sSub>
                                      <m:sSubPr>
                                        <m:ctrlPr>
                                          <a:rPr sz="1800" i="1">
                                            <a:latin typeface="Cambria Math" panose="02040503050406030204" pitchFamily="18" charset="0"/>
                                          </a:rPr>
                                        </m:ctrlPr>
                                      </m:sSubPr>
                                      <m:e>
                                        <m:r>
                                          <a:rPr sz="1800">
                                            <a:latin typeface="Cambria Math" panose="02040503050406030204" pitchFamily="18" charset="0"/>
                                          </a:rPr>
                                          <m:t>𝑥</m:t>
                                        </m:r>
                                      </m:e>
                                      <m:sub>
                                        <m:r>
                                          <a:rPr sz="1800">
                                            <a:latin typeface="Cambria Math" panose="02040503050406030204" pitchFamily="18" charset="0"/>
                                          </a:rPr>
                                          <m:t>𝑖</m:t>
                                        </m:r>
                                      </m:sub>
                                    </m:sSub>
                                    <m:r>
                                      <a:rPr sz="1800">
                                        <a:latin typeface="Cambria Math" panose="02040503050406030204" pitchFamily="18" charset="0"/>
                                      </a:rPr>
                                      <m:t>−</m:t>
                                    </m:r>
                                    <m:bar>
                                      <m:barPr>
                                        <m:pos m:val="top"/>
                                        <m:ctrlPr>
                                          <a:rPr sz="1800" i="1">
                                            <a:latin typeface="Cambria Math" panose="02040503050406030204" pitchFamily="18" charset="0"/>
                                          </a:rPr>
                                        </m:ctrlPr>
                                      </m:barPr>
                                      <m:e>
                                        <m:r>
                                          <a:rPr sz="1800">
                                            <a:latin typeface="Cambria Math" panose="02040503050406030204" pitchFamily="18" charset="0"/>
                                          </a:rPr>
                                          <m:t>𝑥</m:t>
                                        </m:r>
                                      </m:e>
                                    </m:bar>
                                  </m:e>
                                </m:d>
                              </m:oMath>
                            </m:oMathPara>
                          </a14:m>
                          <a:endParaRPr/>
                        </a:p>
                      </a:txBody>
                      <a:tcPr/>
                    </a:tc>
                    <a:tc>
                      <a:txBody>
                        <a:bodyPr/>
                        <a:lstStyle/>
                        <a:p>
                          <a:pPr algn="ctr">
                            <a:defRPr sz="1800" b="1"/>
                          </a:pPr>
                          <a14:m>
                            <m:oMathPara xmlns:m="http://schemas.openxmlformats.org/officeDocument/2006/math">
                              <m:oMathParaPr>
                                <m:jc m:val="centerGroup"/>
                              </m:oMathParaPr>
                              <m:oMath xmlns:m="http://schemas.openxmlformats.org/officeDocument/2006/math">
                                <m:sSup>
                                  <m:sSupPr>
                                    <m:ctrlPr>
                                      <a:rPr sz="1800" i="1">
                                        <a:latin typeface="Cambria Math" panose="02040503050406030204" pitchFamily="18" charset="0"/>
                                      </a:rPr>
                                    </m:ctrlPr>
                                  </m:sSupPr>
                                  <m:e>
                                    <m:d>
                                      <m:dPr>
                                        <m:ctrlPr>
                                          <a:rPr sz="1800" i="1">
                                            <a:latin typeface="Cambria Math" panose="02040503050406030204" pitchFamily="18" charset="0"/>
                                          </a:rPr>
                                        </m:ctrlPr>
                                      </m:dPr>
                                      <m:e>
                                        <m:sSub>
                                          <m:sSubPr>
                                            <m:ctrlPr>
                                              <a:rPr sz="1800" i="1">
                                                <a:latin typeface="Cambria Math" panose="02040503050406030204" pitchFamily="18" charset="0"/>
                                              </a:rPr>
                                            </m:ctrlPr>
                                          </m:sSubPr>
                                          <m:e>
                                            <m:r>
                                              <a:rPr sz="1800">
                                                <a:latin typeface="Cambria Math" panose="02040503050406030204" pitchFamily="18" charset="0"/>
                                              </a:rPr>
                                              <m:t>𝑥</m:t>
                                            </m:r>
                                          </m:e>
                                          <m:sub>
                                            <m:r>
                                              <a:rPr sz="1800">
                                                <a:latin typeface="Cambria Math" panose="02040503050406030204" pitchFamily="18" charset="0"/>
                                              </a:rPr>
                                              <m:t>𝑖</m:t>
                                            </m:r>
                                          </m:sub>
                                        </m:sSub>
                                        <m:r>
                                          <a:rPr sz="1800">
                                            <a:latin typeface="Cambria Math" panose="02040503050406030204" pitchFamily="18" charset="0"/>
                                          </a:rPr>
                                          <m:t>−</m:t>
                                        </m:r>
                                        <m:bar>
                                          <m:barPr>
                                            <m:pos m:val="top"/>
                                            <m:ctrlPr>
                                              <a:rPr sz="1800" i="1">
                                                <a:latin typeface="Cambria Math" panose="02040503050406030204" pitchFamily="18" charset="0"/>
                                              </a:rPr>
                                            </m:ctrlPr>
                                          </m:barPr>
                                          <m:e>
                                            <m:r>
                                              <a:rPr sz="1800">
                                                <a:latin typeface="Cambria Math" panose="02040503050406030204" pitchFamily="18" charset="0"/>
                                              </a:rPr>
                                              <m:t>𝑥</m:t>
                                            </m:r>
                                          </m:e>
                                        </m:bar>
                                      </m:e>
                                    </m:d>
                                  </m:e>
                                  <m:sup>
                                    <m:r>
                                      <a:rPr sz="1800">
                                        <a:latin typeface="Cambria Math" panose="02040503050406030204" pitchFamily="18" charset="0"/>
                                      </a:rPr>
                                      <m:t>2</m:t>
                                    </m:r>
                                  </m:sup>
                                </m:sSup>
                              </m:oMath>
                            </m:oMathPara>
                          </a14:m>
                          <a:endParaRPr dirty="0"/>
                        </a:p>
                      </a:txBody>
                      <a:tcPr/>
                    </a:tc>
                    <a:extLst>
                      <a:ext uri="{0D108BD9-81ED-4DB2-BD59-A6C34878D82A}">
                        <a16:rowId xmlns:a16="http://schemas.microsoft.com/office/drawing/2014/main" val="10001"/>
                      </a:ext>
                    </a:extLst>
                  </a:tr>
                  <a:tr h="370840">
                    <a:tc>
                      <a:txBody>
                        <a:bodyPr/>
                        <a:lstStyle/>
                        <a:p>
                          <a:pPr algn="ctr"/>
                          <a:r>
                            <a:rPr sz="1800"/>
                            <a:t>610</a:t>
                          </a:r>
                          <a:endParaRPr sz="1800">
                            <a:latin typeface="Cambria Math"/>
                          </a:endParaRPr>
                        </a:p>
                      </a:txBody>
                      <a:tcPr/>
                    </a:tc>
                    <a:tc>
                      <a:txBody>
                        <a:bodyPr/>
                        <a:lstStyle/>
                        <a:p>
                          <a:pPr algn="ctr">
                            <a:defRPr sz="1800"/>
                          </a:pPr>
                          <a14:m>
                            <m:oMathPara xmlns:m="http://schemas.openxmlformats.org/officeDocument/2006/math">
                              <m:oMathParaPr>
                                <m:jc m:val="centerGroup"/>
                              </m:oMathParaPr>
                              <m:oMath xmlns:m="http://schemas.openxmlformats.org/officeDocument/2006/math">
                                <m:r>
                                  <a:rPr sz="1800">
                                    <a:latin typeface="Cambria Math" panose="02040503050406030204" pitchFamily="18" charset="0"/>
                                  </a:rPr>
                                  <m:t>−14.17</m:t>
                                </m:r>
                              </m:oMath>
                            </m:oMathPara>
                          </a14:m>
                          <a:endParaRPr/>
                        </a:p>
                      </a:txBody>
                      <a:tcPr/>
                    </a:tc>
                    <a:tc>
                      <a:txBody>
                        <a:bodyPr/>
                        <a:lstStyle/>
                        <a:p>
                          <a:pPr algn="ctr"/>
                          <a:r>
                            <a:rPr sz="1800" dirty="0"/>
                            <a:t>200.7889</a:t>
                          </a:r>
                          <a:endParaRPr sz="1800" dirty="0">
                            <a:latin typeface="Cambria Math"/>
                          </a:endParaRPr>
                        </a:p>
                      </a:txBody>
                      <a:tcPr/>
                    </a:tc>
                    <a:extLst>
                      <a:ext uri="{0D108BD9-81ED-4DB2-BD59-A6C34878D82A}">
                        <a16:rowId xmlns:a16="http://schemas.microsoft.com/office/drawing/2014/main" val="10006"/>
                      </a:ext>
                    </a:extLst>
                  </a:tr>
                  <a:tr h="370840">
                    <a:tc>
                      <a:txBody>
                        <a:bodyPr/>
                        <a:lstStyle/>
                        <a:p>
                          <a:pPr algn="ctr"/>
                          <a:r>
                            <a:rPr sz="1800"/>
                            <a:t>550</a:t>
                          </a:r>
                          <a:endParaRPr sz="1800">
                            <a:latin typeface="Cambria Math"/>
                          </a:endParaRPr>
                        </a:p>
                      </a:txBody>
                      <a:tcPr/>
                    </a:tc>
                    <a:tc>
                      <a:txBody>
                        <a:bodyPr/>
                        <a:lstStyle/>
                        <a:p>
                          <a:pPr algn="ctr">
                            <a:defRPr sz="1800"/>
                          </a:pPr>
                          <a14:m>
                            <m:oMathPara xmlns:m="http://schemas.openxmlformats.org/officeDocument/2006/math">
                              <m:oMathParaPr>
                                <m:jc m:val="centerGroup"/>
                              </m:oMathParaPr>
                              <m:oMath xmlns:m="http://schemas.openxmlformats.org/officeDocument/2006/math">
                                <m:r>
                                  <a:rPr sz="1800">
                                    <a:latin typeface="Cambria Math" panose="02040503050406030204" pitchFamily="18" charset="0"/>
                                  </a:rPr>
                                  <m:t>−74.17</m:t>
                                </m:r>
                              </m:oMath>
                            </m:oMathPara>
                          </a14:m>
                          <a:endParaRPr/>
                        </a:p>
                      </a:txBody>
                      <a:tcPr/>
                    </a:tc>
                    <a:tc>
                      <a:txBody>
                        <a:bodyPr/>
                        <a:lstStyle/>
                        <a:p>
                          <a:pPr algn="ctr"/>
                          <a:r>
                            <a:rPr sz="1800" dirty="0"/>
                            <a:t>5501.1889</a:t>
                          </a:r>
                          <a:endParaRPr sz="1800" dirty="0">
                            <a:latin typeface="Cambria Math"/>
                          </a:endParaRPr>
                        </a:p>
                      </a:txBody>
                      <a:tcPr/>
                    </a:tc>
                    <a:extLst>
                      <a:ext uri="{0D108BD9-81ED-4DB2-BD59-A6C34878D82A}">
                        <a16:rowId xmlns:a16="http://schemas.microsoft.com/office/drawing/2014/main" val="10007"/>
                      </a:ext>
                    </a:extLst>
                  </a:tr>
                  <a:tr h="370840">
                    <a:tc>
                      <a:txBody>
                        <a:bodyPr/>
                        <a:lstStyle/>
                        <a:p>
                          <a:pPr algn="ctr"/>
                          <a:r>
                            <a:rPr sz="1800"/>
                            <a:t>750</a:t>
                          </a:r>
                          <a:endParaRPr sz="1800">
                            <a:latin typeface="Cambria Math"/>
                          </a:endParaRPr>
                        </a:p>
                      </a:txBody>
                      <a:tcPr/>
                    </a:tc>
                    <a:tc>
                      <a:txBody>
                        <a:bodyPr/>
                        <a:lstStyle/>
                        <a:p>
                          <a:pPr algn="ctr"/>
                          <a:r>
                            <a:rPr sz="1800"/>
                            <a:t>125.83</a:t>
                          </a:r>
                          <a:endParaRPr sz="1800">
                            <a:latin typeface="Cambria Math"/>
                          </a:endParaRPr>
                        </a:p>
                      </a:txBody>
                      <a:tcPr/>
                    </a:tc>
                    <a:tc>
                      <a:txBody>
                        <a:bodyPr/>
                        <a:lstStyle/>
                        <a:p>
                          <a:pPr algn="ctr"/>
                          <a:r>
                            <a:rPr sz="1800" dirty="0"/>
                            <a:t>15,833.1889</a:t>
                          </a:r>
                          <a:endParaRPr sz="1800" dirty="0">
                            <a:latin typeface="Cambria Math"/>
                          </a:endParaRPr>
                        </a:p>
                      </a:txBody>
                      <a:tcPr/>
                    </a:tc>
                    <a:extLst>
                      <a:ext uri="{0D108BD9-81ED-4DB2-BD59-A6C34878D82A}">
                        <a16:rowId xmlns:a16="http://schemas.microsoft.com/office/drawing/2014/main" val="10008"/>
                      </a:ext>
                    </a:extLst>
                  </a:tr>
                  <a:tr h="370840">
                    <a:tc>
                      <a:txBody>
                        <a:bodyPr/>
                        <a:lstStyle/>
                        <a:p>
                          <a:pPr algn="ctr"/>
                          <a:r>
                            <a:rPr sz="1800"/>
                            <a:t>590</a:t>
                          </a:r>
                          <a:endParaRPr sz="1800">
                            <a:latin typeface="Cambria Math"/>
                          </a:endParaRPr>
                        </a:p>
                      </a:txBody>
                      <a:tcPr/>
                    </a:tc>
                    <a:tc>
                      <a:txBody>
                        <a:bodyPr/>
                        <a:lstStyle/>
                        <a:p>
                          <a:pPr algn="ctr">
                            <a:defRPr sz="1800"/>
                          </a:pPr>
                          <a14:m>
                            <m:oMathPara xmlns:m="http://schemas.openxmlformats.org/officeDocument/2006/math">
                              <m:oMathParaPr>
                                <m:jc m:val="centerGroup"/>
                              </m:oMathParaPr>
                              <m:oMath xmlns:m="http://schemas.openxmlformats.org/officeDocument/2006/math">
                                <m:r>
                                  <a:rPr sz="1800">
                                    <a:latin typeface="Cambria Math" panose="02040503050406030204" pitchFamily="18" charset="0"/>
                                  </a:rPr>
                                  <m:t>−34.17</m:t>
                                </m:r>
                              </m:oMath>
                            </m:oMathPara>
                          </a14:m>
                          <a:endParaRPr/>
                        </a:p>
                      </a:txBody>
                      <a:tcPr/>
                    </a:tc>
                    <a:tc>
                      <a:txBody>
                        <a:bodyPr/>
                        <a:lstStyle/>
                        <a:p>
                          <a:pPr algn="ctr"/>
                          <a:r>
                            <a:rPr sz="1800" dirty="0"/>
                            <a:t>1167.5889</a:t>
                          </a:r>
                          <a:endParaRPr sz="1800" dirty="0">
                            <a:latin typeface="Cambria Math"/>
                          </a:endParaRPr>
                        </a:p>
                      </a:txBody>
                      <a:tcPr/>
                    </a:tc>
                    <a:extLst>
                      <a:ext uri="{0D108BD9-81ED-4DB2-BD59-A6C34878D82A}">
                        <a16:rowId xmlns:a16="http://schemas.microsoft.com/office/drawing/2014/main" val="10009"/>
                      </a:ext>
                    </a:extLst>
                  </a:tr>
                  <a:tr h="370840">
                    <a:tc>
                      <a:txBody>
                        <a:bodyPr/>
                        <a:lstStyle/>
                        <a:p>
                          <a:pPr algn="ctr"/>
                          <a:r>
                            <a:rPr sz="1800"/>
                            <a:t>640</a:t>
                          </a:r>
                          <a:endParaRPr sz="1800">
                            <a:latin typeface="Cambria Math"/>
                          </a:endParaRPr>
                        </a:p>
                      </a:txBody>
                      <a:tcPr/>
                    </a:tc>
                    <a:tc>
                      <a:txBody>
                        <a:bodyPr/>
                        <a:lstStyle/>
                        <a:p>
                          <a:pPr algn="ctr"/>
                          <a:r>
                            <a:rPr sz="1800"/>
                            <a:t>15.83</a:t>
                          </a:r>
                          <a:endParaRPr sz="1800">
                            <a:latin typeface="Cambria Math"/>
                          </a:endParaRPr>
                        </a:p>
                      </a:txBody>
                      <a:tcPr/>
                    </a:tc>
                    <a:tc>
                      <a:txBody>
                        <a:bodyPr/>
                        <a:lstStyle/>
                        <a:p>
                          <a:pPr algn="ctr"/>
                          <a:r>
                            <a:rPr sz="1800"/>
                            <a:t>250.5889</a:t>
                          </a:r>
                          <a:endParaRPr sz="1800">
                            <a:latin typeface="Cambria Math"/>
                          </a:endParaRPr>
                        </a:p>
                      </a:txBody>
                      <a:tcPr/>
                    </a:tc>
                    <a:extLst>
                      <a:ext uri="{0D108BD9-81ED-4DB2-BD59-A6C34878D82A}">
                        <a16:rowId xmlns:a16="http://schemas.microsoft.com/office/drawing/2014/main" val="10010"/>
                      </a:ext>
                    </a:extLst>
                  </a:tr>
                  <a:tr h="370840">
                    <a:tc>
                      <a:txBody>
                        <a:bodyPr/>
                        <a:lstStyle/>
                        <a:p>
                          <a:pPr algn="ctr"/>
                          <a:r>
                            <a:rPr sz="1800"/>
                            <a:t>630</a:t>
                          </a:r>
                          <a:endParaRPr sz="1800">
                            <a:latin typeface="Cambria Math"/>
                          </a:endParaRPr>
                        </a:p>
                      </a:txBody>
                      <a:tcPr/>
                    </a:tc>
                    <a:tc>
                      <a:txBody>
                        <a:bodyPr/>
                        <a:lstStyle/>
                        <a:p>
                          <a:pPr algn="ctr"/>
                          <a:r>
                            <a:rPr sz="1800"/>
                            <a:t>5.83</a:t>
                          </a:r>
                          <a:endParaRPr sz="1800">
                            <a:latin typeface="Cambria Math"/>
                          </a:endParaRPr>
                        </a:p>
                      </a:txBody>
                      <a:tcPr/>
                    </a:tc>
                    <a:tc>
                      <a:txBody>
                        <a:bodyPr/>
                        <a:lstStyle/>
                        <a:p>
                          <a:pPr algn="ctr"/>
                          <a:r>
                            <a:rPr sz="1800"/>
                            <a:t>33.9889</a:t>
                          </a:r>
                          <a:endParaRPr sz="1800">
                            <a:latin typeface="Cambria Math"/>
                          </a:endParaRPr>
                        </a:p>
                      </a:txBody>
                      <a:tcPr/>
                    </a:tc>
                    <a:extLst>
                      <a:ext uri="{0D108BD9-81ED-4DB2-BD59-A6C34878D82A}">
                        <a16:rowId xmlns:a16="http://schemas.microsoft.com/office/drawing/2014/main" val="10011"/>
                      </a:ext>
                    </a:extLst>
                  </a:tr>
                  <a:tr h="370840">
                    <a:tc>
                      <a:txBody>
                        <a:bodyPr/>
                        <a:lstStyle/>
                        <a:p>
                          <a:pPr algn="ctr"/>
                          <a:r>
                            <a:rPr sz="1800"/>
                            <a:t>710</a:t>
                          </a:r>
                          <a:endParaRPr sz="1800">
                            <a:latin typeface="Cambria Math"/>
                          </a:endParaRPr>
                        </a:p>
                      </a:txBody>
                      <a:tcPr/>
                    </a:tc>
                    <a:tc>
                      <a:txBody>
                        <a:bodyPr/>
                        <a:lstStyle/>
                        <a:p>
                          <a:pPr algn="ctr"/>
                          <a:r>
                            <a:rPr sz="1800"/>
                            <a:t>85.83</a:t>
                          </a:r>
                          <a:endParaRPr sz="1800">
                            <a:latin typeface="Cambria Math"/>
                          </a:endParaRPr>
                        </a:p>
                      </a:txBody>
                      <a:tcPr/>
                    </a:tc>
                    <a:tc>
                      <a:txBody>
                        <a:bodyPr/>
                        <a:lstStyle/>
                        <a:p>
                          <a:pPr algn="ctr"/>
                          <a:r>
                            <a:rPr sz="1800"/>
                            <a:t>7366.7889</a:t>
                          </a:r>
                          <a:endParaRPr sz="1800">
                            <a:latin typeface="Cambria Math"/>
                          </a:endParaRPr>
                        </a:p>
                      </a:txBody>
                      <a:tcPr/>
                    </a:tc>
                    <a:extLst>
                      <a:ext uri="{0D108BD9-81ED-4DB2-BD59-A6C34878D82A}">
                        <a16:rowId xmlns:a16="http://schemas.microsoft.com/office/drawing/2014/main" val="10012"/>
                      </a:ext>
                    </a:extLst>
                  </a:tr>
                  <a:tr h="370840">
                    <a:tc>
                      <a:txBody>
                        <a:bodyPr/>
                        <a:lstStyle/>
                        <a:p>
                          <a:pPr algn="ctr"/>
                          <a:r>
                            <a:rPr sz="1800"/>
                            <a:t>610</a:t>
                          </a:r>
                          <a:endParaRPr sz="1800">
                            <a:latin typeface="Cambria Math"/>
                          </a:endParaRPr>
                        </a:p>
                      </a:txBody>
                      <a:tcPr/>
                    </a:tc>
                    <a:tc>
                      <a:txBody>
                        <a:bodyPr/>
                        <a:lstStyle/>
                        <a:p>
                          <a:pPr algn="ctr">
                            <a:defRPr sz="1800"/>
                          </a:pPr>
                          <a14:m>
                            <m:oMathPara xmlns:m="http://schemas.openxmlformats.org/officeDocument/2006/math">
                              <m:oMathParaPr>
                                <m:jc m:val="centerGroup"/>
                              </m:oMathParaPr>
                              <m:oMath xmlns:m="http://schemas.openxmlformats.org/officeDocument/2006/math">
                                <m:r>
                                  <a:rPr sz="1800">
                                    <a:latin typeface="Cambria Math" panose="02040503050406030204" pitchFamily="18" charset="0"/>
                                  </a:rPr>
                                  <m:t>−14.17</m:t>
                                </m:r>
                              </m:oMath>
                            </m:oMathPara>
                          </a14:m>
                          <a:endParaRPr/>
                        </a:p>
                      </a:txBody>
                      <a:tcPr/>
                    </a:tc>
                    <a:tc>
                      <a:txBody>
                        <a:bodyPr/>
                        <a:lstStyle/>
                        <a:p>
                          <a:pPr algn="ctr"/>
                          <a:r>
                            <a:rPr sz="1800" dirty="0"/>
                            <a:t>200.7889</a:t>
                          </a:r>
                          <a:endParaRPr sz="1800" dirty="0">
                            <a:latin typeface="Cambria Math"/>
                          </a:endParaRPr>
                        </a:p>
                      </a:txBody>
                      <a:tcPr/>
                    </a:tc>
                    <a:extLst>
                      <a:ext uri="{0D108BD9-81ED-4DB2-BD59-A6C34878D82A}">
                        <a16:rowId xmlns:a16="http://schemas.microsoft.com/office/drawing/2014/main" val="10013"/>
                      </a:ext>
                    </a:extLst>
                  </a:tr>
                </a:tbl>
              </a:graphicData>
            </a:graphic>
          </p:graphicFrame>
        </mc:Choice>
        <mc:Fallback xmlns="">
          <p:graphicFrame>
            <p:nvGraphicFramePr>
              <p:cNvPr id="3" name="Table Placeholder 2" descr="The table contains 3 columns and 8 rows.&#10;&#10;The columns are labeled: &quot;Data, x subscript i,&quot; &quot;Open parentheses x subscript i minus x bar close parentheses,&quot; and &quot;Open parentheses x subscript i minus x bar close parentheses squared.&quot;&#10;&#10;Row 1: 610, minus 14.17, 200.7889&#10;Row 2: 550, minus 74.17, 5501.1889&#10;Row 3: 750, 125.83, 15833.1889&#10;Row 4: 590, minus 34.17, 1167.5889&#10;Row 5: 640, 15.83, 250.5889&#10;Row 6: 630, 5.83, 33.9889&#10;Row 7: 710, 85.83, 7366.7889&#10;Row 8: 610, minus 14.17, 200.7889"/>
              <p:cNvGraphicFramePr>
                <a:graphicFrameLocks noGrp="1"/>
              </p:cNvGraphicFramePr>
              <p:nvPr>
                <p:ph type="tbl" sz="quarter" idx="10"/>
                <p:extLst>
                  <p:ext uri="{D42A27DB-BD31-4B8C-83A1-F6EECF244321}">
                    <p14:modId xmlns:p14="http://schemas.microsoft.com/office/powerpoint/2010/main" val="253815199"/>
                  </p:ext>
                </p:extLst>
              </p:nvPr>
            </p:nvGraphicFramePr>
            <p:xfrm>
              <a:off x="457200" y="1463040"/>
              <a:ext cx="8229600" cy="3338640"/>
            </p:xfrm>
            <a:graphic>
              <a:graphicData uri="http://schemas.openxmlformats.org/drawingml/2006/table">
                <a:tbl>
                  <a:tblPr firstRow="1" bandRow="1">
                    <a:tableStyleId>{5940675A-B579-460E-94D1-54222C63F5DA}</a:tableStyleId>
                  </a:tblPr>
                  <a:tblGrid>
                    <a:gridCol w="274320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tblGrid>
                  <a:tr h="371920">
                    <a:tc>
                      <a:txBody>
                        <a:bodyPr/>
                        <a:lstStyle/>
                        <a:p>
                          <a:endParaRPr lang="en-US"/>
                        </a:p>
                      </a:txBody>
                      <a:tcPr>
                        <a:blipFill>
                          <a:blip r:embed="rId2"/>
                          <a:stretch>
                            <a:fillRect l="-444" t="-8197" r="-200667" b="-822951"/>
                          </a:stretch>
                        </a:blipFill>
                      </a:tcPr>
                    </a:tc>
                    <a:tc>
                      <a:txBody>
                        <a:bodyPr/>
                        <a:lstStyle/>
                        <a:p>
                          <a:endParaRPr lang="en-US"/>
                        </a:p>
                      </a:txBody>
                      <a:tcPr>
                        <a:blipFill>
                          <a:blip r:embed="rId2"/>
                          <a:stretch>
                            <a:fillRect l="-100444" t="-8197" r="-100667" b="-822951"/>
                          </a:stretch>
                        </a:blipFill>
                      </a:tcPr>
                    </a:tc>
                    <a:tc>
                      <a:txBody>
                        <a:bodyPr/>
                        <a:lstStyle/>
                        <a:p>
                          <a:endParaRPr lang="en-US"/>
                        </a:p>
                      </a:txBody>
                      <a:tcPr>
                        <a:blipFill>
                          <a:blip r:embed="rId2"/>
                          <a:stretch>
                            <a:fillRect l="-200444" t="-8197" r="-667" b="-822951"/>
                          </a:stretch>
                        </a:blipFill>
                      </a:tcPr>
                    </a:tc>
                    <a:extLst>
                      <a:ext uri="{0D108BD9-81ED-4DB2-BD59-A6C34878D82A}">
                        <a16:rowId xmlns:a16="http://schemas.microsoft.com/office/drawing/2014/main" val="10001"/>
                      </a:ext>
                    </a:extLst>
                  </a:tr>
                  <a:tr h="370840">
                    <a:tc>
                      <a:txBody>
                        <a:bodyPr/>
                        <a:lstStyle/>
                        <a:p>
                          <a:pPr algn="ctr"/>
                          <a:r>
                            <a:rPr sz="1800"/>
                            <a:t>610</a:t>
                          </a:r>
                          <a:endParaRPr sz="1800">
                            <a:latin typeface="Cambria Math"/>
                          </a:endParaRPr>
                        </a:p>
                      </a:txBody>
                      <a:tcPr/>
                    </a:tc>
                    <a:tc>
                      <a:txBody>
                        <a:bodyPr/>
                        <a:lstStyle/>
                        <a:p>
                          <a:endParaRPr lang="en-US"/>
                        </a:p>
                      </a:txBody>
                      <a:tcPr>
                        <a:blipFill>
                          <a:blip r:embed="rId2"/>
                          <a:stretch>
                            <a:fillRect l="-100444" t="-108197" r="-100667" b="-722951"/>
                          </a:stretch>
                        </a:blipFill>
                      </a:tcPr>
                    </a:tc>
                    <a:tc>
                      <a:txBody>
                        <a:bodyPr/>
                        <a:lstStyle/>
                        <a:p>
                          <a:pPr algn="ctr"/>
                          <a:r>
                            <a:rPr sz="1800" dirty="0"/>
                            <a:t>200.7889</a:t>
                          </a:r>
                          <a:endParaRPr sz="1800" dirty="0">
                            <a:latin typeface="Cambria Math"/>
                          </a:endParaRPr>
                        </a:p>
                      </a:txBody>
                      <a:tcPr/>
                    </a:tc>
                    <a:extLst>
                      <a:ext uri="{0D108BD9-81ED-4DB2-BD59-A6C34878D82A}">
                        <a16:rowId xmlns:a16="http://schemas.microsoft.com/office/drawing/2014/main" val="10006"/>
                      </a:ext>
                    </a:extLst>
                  </a:tr>
                  <a:tr h="370840">
                    <a:tc>
                      <a:txBody>
                        <a:bodyPr/>
                        <a:lstStyle/>
                        <a:p>
                          <a:pPr algn="ctr"/>
                          <a:r>
                            <a:rPr sz="1800"/>
                            <a:t>550</a:t>
                          </a:r>
                          <a:endParaRPr sz="1800">
                            <a:latin typeface="Cambria Math"/>
                          </a:endParaRPr>
                        </a:p>
                      </a:txBody>
                      <a:tcPr/>
                    </a:tc>
                    <a:tc>
                      <a:txBody>
                        <a:bodyPr/>
                        <a:lstStyle/>
                        <a:p>
                          <a:endParaRPr lang="en-US"/>
                        </a:p>
                      </a:txBody>
                      <a:tcPr>
                        <a:blipFill>
                          <a:blip r:embed="rId2"/>
                          <a:stretch>
                            <a:fillRect l="-100444" t="-208197" r="-100667" b="-622951"/>
                          </a:stretch>
                        </a:blipFill>
                      </a:tcPr>
                    </a:tc>
                    <a:tc>
                      <a:txBody>
                        <a:bodyPr/>
                        <a:lstStyle/>
                        <a:p>
                          <a:pPr algn="ctr"/>
                          <a:r>
                            <a:rPr sz="1800" dirty="0"/>
                            <a:t>5501.1889</a:t>
                          </a:r>
                          <a:endParaRPr sz="1800" dirty="0">
                            <a:latin typeface="Cambria Math"/>
                          </a:endParaRPr>
                        </a:p>
                      </a:txBody>
                      <a:tcPr/>
                    </a:tc>
                    <a:extLst>
                      <a:ext uri="{0D108BD9-81ED-4DB2-BD59-A6C34878D82A}">
                        <a16:rowId xmlns:a16="http://schemas.microsoft.com/office/drawing/2014/main" val="10007"/>
                      </a:ext>
                    </a:extLst>
                  </a:tr>
                  <a:tr h="370840">
                    <a:tc>
                      <a:txBody>
                        <a:bodyPr/>
                        <a:lstStyle/>
                        <a:p>
                          <a:pPr algn="ctr"/>
                          <a:r>
                            <a:rPr sz="1800"/>
                            <a:t>750</a:t>
                          </a:r>
                          <a:endParaRPr sz="1800">
                            <a:latin typeface="Cambria Math"/>
                          </a:endParaRPr>
                        </a:p>
                      </a:txBody>
                      <a:tcPr/>
                    </a:tc>
                    <a:tc>
                      <a:txBody>
                        <a:bodyPr/>
                        <a:lstStyle/>
                        <a:p>
                          <a:pPr algn="ctr"/>
                          <a:r>
                            <a:rPr sz="1800"/>
                            <a:t>125.83</a:t>
                          </a:r>
                          <a:endParaRPr sz="1800">
                            <a:latin typeface="Cambria Math"/>
                          </a:endParaRPr>
                        </a:p>
                      </a:txBody>
                      <a:tcPr/>
                    </a:tc>
                    <a:tc>
                      <a:txBody>
                        <a:bodyPr/>
                        <a:lstStyle/>
                        <a:p>
                          <a:pPr algn="ctr"/>
                          <a:r>
                            <a:rPr sz="1800" dirty="0"/>
                            <a:t>15,833.1889</a:t>
                          </a:r>
                          <a:endParaRPr sz="1800" dirty="0">
                            <a:latin typeface="Cambria Math"/>
                          </a:endParaRPr>
                        </a:p>
                      </a:txBody>
                      <a:tcPr/>
                    </a:tc>
                    <a:extLst>
                      <a:ext uri="{0D108BD9-81ED-4DB2-BD59-A6C34878D82A}">
                        <a16:rowId xmlns:a16="http://schemas.microsoft.com/office/drawing/2014/main" val="10008"/>
                      </a:ext>
                    </a:extLst>
                  </a:tr>
                  <a:tr h="370840">
                    <a:tc>
                      <a:txBody>
                        <a:bodyPr/>
                        <a:lstStyle/>
                        <a:p>
                          <a:pPr algn="ctr"/>
                          <a:r>
                            <a:rPr sz="1800"/>
                            <a:t>590</a:t>
                          </a:r>
                          <a:endParaRPr sz="1800">
                            <a:latin typeface="Cambria Math"/>
                          </a:endParaRPr>
                        </a:p>
                      </a:txBody>
                      <a:tcPr/>
                    </a:tc>
                    <a:tc>
                      <a:txBody>
                        <a:bodyPr/>
                        <a:lstStyle/>
                        <a:p>
                          <a:endParaRPr lang="en-US"/>
                        </a:p>
                      </a:txBody>
                      <a:tcPr>
                        <a:blipFill>
                          <a:blip r:embed="rId2"/>
                          <a:stretch>
                            <a:fillRect l="-100444" t="-408197" r="-100667" b="-422951"/>
                          </a:stretch>
                        </a:blipFill>
                      </a:tcPr>
                    </a:tc>
                    <a:tc>
                      <a:txBody>
                        <a:bodyPr/>
                        <a:lstStyle/>
                        <a:p>
                          <a:pPr algn="ctr"/>
                          <a:r>
                            <a:rPr sz="1800" dirty="0"/>
                            <a:t>1167.5889</a:t>
                          </a:r>
                          <a:endParaRPr sz="1800" dirty="0">
                            <a:latin typeface="Cambria Math"/>
                          </a:endParaRPr>
                        </a:p>
                      </a:txBody>
                      <a:tcPr/>
                    </a:tc>
                    <a:extLst>
                      <a:ext uri="{0D108BD9-81ED-4DB2-BD59-A6C34878D82A}">
                        <a16:rowId xmlns:a16="http://schemas.microsoft.com/office/drawing/2014/main" val="10009"/>
                      </a:ext>
                    </a:extLst>
                  </a:tr>
                  <a:tr h="370840">
                    <a:tc>
                      <a:txBody>
                        <a:bodyPr/>
                        <a:lstStyle/>
                        <a:p>
                          <a:pPr algn="ctr"/>
                          <a:r>
                            <a:rPr sz="1800"/>
                            <a:t>640</a:t>
                          </a:r>
                          <a:endParaRPr sz="1800">
                            <a:latin typeface="Cambria Math"/>
                          </a:endParaRPr>
                        </a:p>
                      </a:txBody>
                      <a:tcPr/>
                    </a:tc>
                    <a:tc>
                      <a:txBody>
                        <a:bodyPr/>
                        <a:lstStyle/>
                        <a:p>
                          <a:pPr algn="ctr"/>
                          <a:r>
                            <a:rPr sz="1800"/>
                            <a:t>15.83</a:t>
                          </a:r>
                          <a:endParaRPr sz="1800">
                            <a:latin typeface="Cambria Math"/>
                          </a:endParaRPr>
                        </a:p>
                      </a:txBody>
                      <a:tcPr/>
                    </a:tc>
                    <a:tc>
                      <a:txBody>
                        <a:bodyPr/>
                        <a:lstStyle/>
                        <a:p>
                          <a:pPr algn="ctr"/>
                          <a:r>
                            <a:rPr sz="1800"/>
                            <a:t>250.5889</a:t>
                          </a:r>
                          <a:endParaRPr sz="1800">
                            <a:latin typeface="Cambria Math"/>
                          </a:endParaRPr>
                        </a:p>
                      </a:txBody>
                      <a:tcPr/>
                    </a:tc>
                    <a:extLst>
                      <a:ext uri="{0D108BD9-81ED-4DB2-BD59-A6C34878D82A}">
                        <a16:rowId xmlns:a16="http://schemas.microsoft.com/office/drawing/2014/main" val="10010"/>
                      </a:ext>
                    </a:extLst>
                  </a:tr>
                  <a:tr h="370840">
                    <a:tc>
                      <a:txBody>
                        <a:bodyPr/>
                        <a:lstStyle/>
                        <a:p>
                          <a:pPr algn="ctr"/>
                          <a:r>
                            <a:rPr sz="1800"/>
                            <a:t>630</a:t>
                          </a:r>
                          <a:endParaRPr sz="1800">
                            <a:latin typeface="Cambria Math"/>
                          </a:endParaRPr>
                        </a:p>
                      </a:txBody>
                      <a:tcPr/>
                    </a:tc>
                    <a:tc>
                      <a:txBody>
                        <a:bodyPr/>
                        <a:lstStyle/>
                        <a:p>
                          <a:pPr algn="ctr"/>
                          <a:r>
                            <a:rPr sz="1800"/>
                            <a:t>5.83</a:t>
                          </a:r>
                          <a:endParaRPr sz="1800">
                            <a:latin typeface="Cambria Math"/>
                          </a:endParaRPr>
                        </a:p>
                      </a:txBody>
                      <a:tcPr/>
                    </a:tc>
                    <a:tc>
                      <a:txBody>
                        <a:bodyPr/>
                        <a:lstStyle/>
                        <a:p>
                          <a:pPr algn="ctr"/>
                          <a:r>
                            <a:rPr sz="1800"/>
                            <a:t>33.9889</a:t>
                          </a:r>
                          <a:endParaRPr sz="1800">
                            <a:latin typeface="Cambria Math"/>
                          </a:endParaRPr>
                        </a:p>
                      </a:txBody>
                      <a:tcPr/>
                    </a:tc>
                    <a:extLst>
                      <a:ext uri="{0D108BD9-81ED-4DB2-BD59-A6C34878D82A}">
                        <a16:rowId xmlns:a16="http://schemas.microsoft.com/office/drawing/2014/main" val="10011"/>
                      </a:ext>
                    </a:extLst>
                  </a:tr>
                  <a:tr h="370840">
                    <a:tc>
                      <a:txBody>
                        <a:bodyPr/>
                        <a:lstStyle/>
                        <a:p>
                          <a:pPr algn="ctr"/>
                          <a:r>
                            <a:rPr sz="1800"/>
                            <a:t>710</a:t>
                          </a:r>
                          <a:endParaRPr sz="1800">
                            <a:latin typeface="Cambria Math"/>
                          </a:endParaRPr>
                        </a:p>
                      </a:txBody>
                      <a:tcPr/>
                    </a:tc>
                    <a:tc>
                      <a:txBody>
                        <a:bodyPr/>
                        <a:lstStyle/>
                        <a:p>
                          <a:pPr algn="ctr"/>
                          <a:r>
                            <a:rPr sz="1800"/>
                            <a:t>85.83</a:t>
                          </a:r>
                          <a:endParaRPr sz="1800">
                            <a:latin typeface="Cambria Math"/>
                          </a:endParaRPr>
                        </a:p>
                      </a:txBody>
                      <a:tcPr/>
                    </a:tc>
                    <a:tc>
                      <a:txBody>
                        <a:bodyPr/>
                        <a:lstStyle/>
                        <a:p>
                          <a:pPr algn="ctr"/>
                          <a:r>
                            <a:rPr sz="1800"/>
                            <a:t>7366.7889</a:t>
                          </a:r>
                          <a:endParaRPr sz="1800">
                            <a:latin typeface="Cambria Math"/>
                          </a:endParaRPr>
                        </a:p>
                      </a:txBody>
                      <a:tcPr/>
                    </a:tc>
                    <a:extLst>
                      <a:ext uri="{0D108BD9-81ED-4DB2-BD59-A6C34878D82A}">
                        <a16:rowId xmlns:a16="http://schemas.microsoft.com/office/drawing/2014/main" val="10012"/>
                      </a:ext>
                    </a:extLst>
                  </a:tr>
                  <a:tr h="370840">
                    <a:tc>
                      <a:txBody>
                        <a:bodyPr/>
                        <a:lstStyle/>
                        <a:p>
                          <a:pPr algn="ctr"/>
                          <a:r>
                            <a:rPr sz="1800"/>
                            <a:t>610</a:t>
                          </a:r>
                          <a:endParaRPr sz="1800">
                            <a:latin typeface="Cambria Math"/>
                          </a:endParaRPr>
                        </a:p>
                      </a:txBody>
                      <a:tcPr/>
                    </a:tc>
                    <a:tc>
                      <a:txBody>
                        <a:bodyPr/>
                        <a:lstStyle/>
                        <a:p>
                          <a:endParaRPr lang="en-US"/>
                        </a:p>
                      </a:txBody>
                      <a:tcPr>
                        <a:blipFill>
                          <a:blip r:embed="rId2"/>
                          <a:stretch>
                            <a:fillRect l="-100444" t="-806557" r="-100667" b="-24590"/>
                          </a:stretch>
                        </a:blipFill>
                      </a:tcPr>
                    </a:tc>
                    <a:tc>
                      <a:txBody>
                        <a:bodyPr/>
                        <a:lstStyle/>
                        <a:p>
                          <a:pPr algn="ctr"/>
                          <a:r>
                            <a:rPr sz="1800" dirty="0"/>
                            <a:t>200.7889</a:t>
                          </a:r>
                          <a:endParaRPr sz="1800" dirty="0">
                            <a:latin typeface="Cambria Math"/>
                          </a:endParaRPr>
                        </a:p>
                      </a:txBody>
                      <a:tcPr/>
                    </a:tc>
                    <a:extLst>
                      <a:ext uri="{0D108BD9-81ED-4DB2-BD59-A6C34878D82A}">
                        <a16:rowId xmlns:a16="http://schemas.microsoft.com/office/drawing/2014/main" val="10013"/>
                      </a:ext>
                    </a:extLst>
                  </a:tr>
                </a:tbl>
              </a:graphicData>
            </a:graphic>
          </p:graphicFrame>
        </mc:Fallback>
      </mc:AlternateContent>
    </p:spTree>
    <p:extLst>
      <p:ext uri="{BB962C8B-B14F-4D97-AF65-F5344CB8AC3E}">
        <p14:creationId xmlns:p14="http://schemas.microsoft.com/office/powerpoint/2010/main" val="408732610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7: Calculating Standard</a:t>
            </a:r>
            <a:br>
              <a:rPr lang="en-US" dirty="0"/>
            </a:br>
            <a:r>
              <a:rPr dirty="0"/>
              <a:t>Deviation</a:t>
            </a:r>
            <a:r>
              <a:rPr lang="en-US" dirty="0">
                <a:solidFill>
                  <a:schemeClr val="accent1"/>
                </a:solidFill>
                <a:latin typeface="Calibri" panose="020F0502020204030204" pitchFamily="34" charset="0"/>
                <a:ea typeface="Calibri" panose="020F0502020204030204" pitchFamily="34" charset="0"/>
                <a:cs typeface="Calibri" panose="020F0502020204030204" pitchFamily="34" charset="0"/>
              </a:rPr>
              <a:t>—Slide 5</a:t>
            </a:r>
            <a:endParaRPr dirty="0"/>
          </a:p>
        </p:txBody>
      </p:sp>
      <p:sp>
        <p:nvSpPr>
          <p:cNvPr id="3" name="Text Placeholder 2"/>
          <p:cNvSpPr>
            <a:spLocks noGrp="1"/>
          </p:cNvSpPr>
          <p:nvPr>
            <p:ph type="body" sz="quarter" idx="10"/>
          </p:nvPr>
        </p:nvSpPr>
        <p:spPr/>
        <p:txBody>
          <a:bodyPr>
            <a:normAutofit/>
          </a:bodyPr>
          <a:lstStyle/>
          <a:p>
            <a:r>
              <a:rPr sz="2400" dirty="0"/>
              <a:t>Finally, substitute the appropriate values into the formula for </a:t>
            </a:r>
            <a:r>
              <a:rPr lang="en-US" sz="2400" dirty="0"/>
              <a:t>sample</a:t>
            </a:r>
            <a:r>
              <a:rPr sz="2400" dirty="0"/>
              <a:t> standard deviation.</a:t>
            </a:r>
            <a:endParaRPr dirty="0"/>
          </a:p>
        </p:txBody>
      </p:sp>
      <p:pic>
        <p:nvPicPr>
          <p:cNvPr id="5" name="Picture 4" descr="s equals the square root of open parenthesis summation from i equals 1 to n of open parenthesis x subscript i minus x bar close parenthesis squared close parenthesis whole divided by n minus 1&#10;&#10;approximately equals the square root of 36091.6668 divided by 12 minus 1&#10;&#10;approximately equals 57.2805">
            <a:extLst>
              <a:ext uri="{FF2B5EF4-FFF2-40B4-BE49-F238E27FC236}">
                <a16:creationId xmlns:a16="http://schemas.microsoft.com/office/drawing/2014/main" id="{B9F2F050-5E64-B52B-CF2F-CC935C4B19C7}"/>
              </a:ext>
            </a:extLst>
          </p:cNvPr>
          <p:cNvPicPr>
            <a:picLocks noChangeAspect="1"/>
          </p:cNvPicPr>
          <p:nvPr/>
        </p:nvPicPr>
        <p:blipFill>
          <a:blip r:embed="rId2"/>
          <a:stretch>
            <a:fillRect/>
          </a:stretch>
        </p:blipFill>
        <p:spPr>
          <a:xfrm>
            <a:off x="3409950" y="2247900"/>
            <a:ext cx="2324100" cy="2362200"/>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7: Calculating Standard</a:t>
            </a:r>
            <a:br>
              <a:rPr lang="en-US" dirty="0"/>
            </a:br>
            <a:r>
              <a:rPr dirty="0"/>
              <a:t>Deviation</a:t>
            </a:r>
            <a:r>
              <a:rPr lang="en-US" dirty="0">
                <a:solidFill>
                  <a:schemeClr val="accent1"/>
                </a:solidFill>
                <a:latin typeface="Calibri" panose="020F0502020204030204" pitchFamily="34" charset="0"/>
                <a:ea typeface="Calibri" panose="020F0502020204030204" pitchFamily="34" charset="0"/>
                <a:cs typeface="Calibri" panose="020F0502020204030204" pitchFamily="34" charset="0"/>
              </a:rPr>
              <a:t>—Slide 6</a:t>
            </a:r>
            <a:endParaRPr dirty="0"/>
          </a:p>
        </p:txBody>
      </p:sp>
      <p:sp>
        <p:nvSpPr>
          <p:cNvPr id="3" name="Text Placeholder 2"/>
          <p:cNvSpPr>
            <a:spLocks noGrp="1"/>
          </p:cNvSpPr>
          <p:nvPr>
            <p:ph type="body" sz="quarter" idx="10"/>
          </p:nvPr>
        </p:nvSpPr>
        <p:spPr>
          <a:xfrm>
            <a:off x="533400" y="1072854"/>
            <a:ext cx="8229600" cy="4967067"/>
          </a:xfrm>
        </p:spPr>
        <p:txBody>
          <a:bodyPr>
            <a:normAutofit fontScale="77500" lnSpcReduction="20000"/>
          </a:bodyPr>
          <a:lstStyle/>
          <a:p>
            <a:pPr>
              <a:defRPr b="1"/>
            </a:pPr>
            <a:r>
              <a:rPr sz="2800" dirty="0"/>
              <a:t>TI-83/84 Plus</a:t>
            </a:r>
          </a:p>
          <a:p>
            <a:pPr algn="just"/>
            <a:r>
              <a:rPr sz="2800" dirty="0"/>
              <a:t>In order to calculate the sample standard deviation using a TI-83/84 Plus calculator, begin by pressing stat, selecting </a:t>
            </a:r>
            <a:r>
              <a:rPr sz="2800" dirty="0">
                <a:latin typeface="Ti86pc" panose="020B0609020003040203" pitchFamily="49" charset="0"/>
              </a:rPr>
              <a:t>Edit</a:t>
            </a:r>
            <a:r>
              <a:rPr sz="2800" dirty="0"/>
              <a:t>…, and entering the data values in </a:t>
            </a:r>
            <a:r>
              <a:rPr sz="2800" dirty="0">
                <a:latin typeface="Ti86pc" panose="020B0609020003040203" pitchFamily="49" charset="0"/>
              </a:rPr>
              <a:t>L1</a:t>
            </a:r>
            <a:r>
              <a:rPr sz="2800" dirty="0"/>
              <a:t>. Press stat again, scroll over to the </a:t>
            </a:r>
            <a:r>
              <a:rPr sz="2800" dirty="0">
                <a:latin typeface="Ti86pc" panose="020B0609020003040203" pitchFamily="49" charset="0"/>
              </a:rPr>
              <a:t>CALC</a:t>
            </a:r>
            <a:r>
              <a:rPr sz="2800" dirty="0"/>
              <a:t> menu and select </a:t>
            </a:r>
            <a:r>
              <a:rPr sz="2800" dirty="0">
                <a:latin typeface="Ti86pc" panose="020B0609020003040203" pitchFamily="49" charset="0"/>
              </a:rPr>
              <a:t>1-Var Stats</a:t>
            </a:r>
            <a:r>
              <a:rPr sz="2800" dirty="0"/>
              <a:t>. Highlight </a:t>
            </a:r>
            <a:r>
              <a:rPr sz="2800" dirty="0">
                <a:latin typeface="Ti86pc" panose="020B0609020003040203" pitchFamily="49" charset="0"/>
              </a:rPr>
              <a:t>Calculate</a:t>
            </a:r>
            <a:r>
              <a:rPr sz="2800" dirty="0"/>
              <a:t> and press enter. Notice that this is the same screen we've seen before when finding other statistics such as the mean. The sample standard deviation is given as </a:t>
            </a:r>
            <a:r>
              <a:rPr sz="2800" dirty="0" err="1">
                <a:latin typeface="Ti86pc" panose="020B0609020003040203" pitchFamily="49" charset="0"/>
              </a:rPr>
              <a:t>Sx</a:t>
            </a:r>
            <a:r>
              <a:rPr sz="2800" dirty="0">
                <a:latin typeface="Ti86pc" panose="020B0609020003040203" pitchFamily="49" charset="0"/>
              </a:rPr>
              <a:t> = 57.280543</a:t>
            </a:r>
            <a:r>
              <a:rPr sz="2800" dirty="0"/>
              <a:t>.</a:t>
            </a:r>
            <a:endParaRPr lang="en-US" sz="2800" dirty="0"/>
          </a:p>
          <a:p>
            <a:endParaRPr lang="en-IN" dirty="0"/>
          </a:p>
          <a:p>
            <a:endParaRPr lang="en-IN" dirty="0"/>
          </a:p>
          <a:p>
            <a:endParaRPr lang="en-IN" dirty="0"/>
          </a:p>
          <a:p>
            <a:endParaRPr lang="en-IN" dirty="0"/>
          </a:p>
          <a:p>
            <a:endParaRPr lang="en-IN" dirty="0"/>
          </a:p>
          <a:p>
            <a:r>
              <a:rPr lang="en-IN" dirty="0"/>
              <a:t> </a:t>
            </a:r>
            <a:endParaRPr sz="2800" dirty="0"/>
          </a:p>
        </p:txBody>
      </p:sp>
      <p:pic>
        <p:nvPicPr>
          <p:cNvPr id="5" name="Picture 4" descr="A calculator screenshot shows the results of a 1-Var Stats function. The value for x bar equals 624.1666667. The value for summation x equals 7490. The value for summation x squared eqauls 4711100. The value for S subscript equals 57.280543. The value for summation x equals 54.84194461. The value for n equals 12. The value for min X equals 550. The value for Q1 equals 595.">
            <a:extLst>
              <a:ext uri="{FF2B5EF4-FFF2-40B4-BE49-F238E27FC236}">
                <a16:creationId xmlns:a16="http://schemas.microsoft.com/office/drawing/2014/main" id="{A134968A-1654-41BC-AE9E-0A413902B1E7}"/>
              </a:ext>
            </a:extLst>
          </p:cNvPr>
          <p:cNvPicPr>
            <a:picLocks noChangeAspect="1"/>
          </p:cNvPicPr>
          <p:nvPr/>
        </p:nvPicPr>
        <p:blipFill>
          <a:blip r:embed="rId2"/>
          <a:srcRect b="11531"/>
          <a:stretch>
            <a:fillRect/>
          </a:stretch>
        </p:blipFill>
        <p:spPr>
          <a:xfrm>
            <a:off x="3124200" y="3556388"/>
            <a:ext cx="2761512" cy="2158612"/>
          </a:xfrm>
          <a:prstGeom prst="rect">
            <a:avLst/>
          </a:prstGeom>
        </p:spPr>
      </p:pic>
      <p:sp>
        <p:nvSpPr>
          <p:cNvPr id="4" name="TextBox 3">
            <a:extLst>
              <a:ext uri="{FF2B5EF4-FFF2-40B4-BE49-F238E27FC236}">
                <a16:creationId xmlns:a16="http://schemas.microsoft.com/office/drawing/2014/main" id="{7C5E6AB2-FBAB-2B59-DA6D-280C8474ECDD}"/>
              </a:ext>
            </a:extLst>
          </p:cNvPr>
          <p:cNvSpPr txBox="1"/>
          <p:nvPr/>
        </p:nvSpPr>
        <p:spPr>
          <a:xfrm>
            <a:off x="4038843" y="5600480"/>
            <a:ext cx="1066313" cy="369332"/>
          </a:xfrm>
          <a:prstGeom prst="rect">
            <a:avLst/>
          </a:prstGeom>
          <a:noFill/>
        </p:spPr>
        <p:txBody>
          <a:bodyPr wrap="square">
            <a:spAutoFit/>
          </a:bodyPr>
          <a:lstStyle/>
          <a:p>
            <a:r>
              <a:rPr kumimoji="0" lang="en-US" sz="1800" b="0" i="0" u="none" strike="noStrike" kern="1200" cap="none" spc="0" normalizeH="0" baseline="0" noProof="0" dirty="0">
                <a:ln>
                  <a:noFill/>
                </a:ln>
                <a:solidFill>
                  <a:srgbClr val="366092"/>
                </a:solidFill>
                <a:effectLst/>
                <a:uLnTx/>
                <a:uFillTx/>
                <a:latin typeface="Calibri"/>
                <a:ea typeface="+mn-ea"/>
                <a:cs typeface="+mn-cs"/>
              </a:rPr>
              <a:t>Figure 19</a:t>
            </a:r>
            <a:endParaRPr lang="en-IN"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7: Calculating Standard</a:t>
            </a:r>
            <a:br>
              <a:rPr lang="en-US" dirty="0"/>
            </a:br>
            <a:r>
              <a:rPr dirty="0"/>
              <a:t>Deviation</a:t>
            </a:r>
            <a:r>
              <a:rPr lang="en-US" dirty="0">
                <a:solidFill>
                  <a:schemeClr val="accent1"/>
                </a:solidFill>
                <a:latin typeface="Calibri" panose="020F0502020204030204" pitchFamily="34" charset="0"/>
                <a:ea typeface="Calibri" panose="020F0502020204030204" pitchFamily="34" charset="0"/>
                <a:cs typeface="Calibri" panose="020F0502020204030204" pitchFamily="34" charset="0"/>
              </a:rPr>
              <a:t>—Slide 7</a:t>
            </a:r>
            <a:endParaRPr dirty="0"/>
          </a:p>
        </p:txBody>
      </p:sp>
      <p:sp>
        <p:nvSpPr>
          <p:cNvPr id="3" name="Text Placeholder 2"/>
          <p:cNvSpPr>
            <a:spLocks noGrp="1"/>
          </p:cNvSpPr>
          <p:nvPr>
            <p:ph type="body" sz="quarter" idx="10"/>
          </p:nvPr>
        </p:nvSpPr>
        <p:spPr/>
        <p:txBody>
          <a:bodyPr>
            <a:normAutofit/>
          </a:bodyPr>
          <a:lstStyle/>
          <a:p>
            <a:pPr>
              <a:defRPr b="1"/>
            </a:pPr>
            <a:r>
              <a:rPr sz="2000" dirty="0"/>
              <a:t>​Microsoft Excel</a:t>
            </a:r>
          </a:p>
          <a:p>
            <a:pPr algn="just"/>
            <a:r>
              <a:rPr sz="2000" dirty="0"/>
              <a:t>Excel has built-in function for standard deviation of a set of values. For sample standard deviation the function is </a:t>
            </a:r>
            <a:r>
              <a:rPr sz="2000" b="1" dirty="0"/>
              <a:t>STDEV.S.</a:t>
            </a:r>
            <a:r>
              <a:rPr sz="2000" dirty="0"/>
              <a:t> Enter the values into empty cells. In another cell, type "=</a:t>
            </a:r>
            <a:r>
              <a:rPr sz="2000" dirty="0" err="1"/>
              <a:t>stdev.s</a:t>
            </a:r>
            <a:r>
              <a:rPr sz="2000" dirty="0"/>
              <a:t>(". Then highlight the cells containing the data points and press Enter. The sample standard deviation will appear as </a:t>
            </a:r>
            <a:r>
              <a:rPr sz="2000" dirty="0">
                <a:latin typeface="Cambria Math"/>
              </a:rPr>
              <a:t>57.2805</a:t>
            </a:r>
            <a:r>
              <a:rPr sz="2000" dirty="0"/>
              <a:t>.</a:t>
            </a:r>
          </a:p>
          <a:p>
            <a:endParaRPr lang="en-US" dirty="0"/>
          </a:p>
          <a:p>
            <a:endParaRPr lang="en-IN" dirty="0"/>
          </a:p>
          <a:p>
            <a:r>
              <a:rPr lang="en-US" sz="2800" dirty="0"/>
              <a:t> </a:t>
            </a:r>
          </a:p>
          <a:p>
            <a:endParaRPr lang="en-IN" sz="2800" dirty="0"/>
          </a:p>
          <a:p>
            <a:endParaRPr lang="en-IN" sz="2800" dirty="0"/>
          </a:p>
          <a:p>
            <a:endParaRPr lang="en-IN" sz="2800" dirty="0"/>
          </a:p>
          <a:p>
            <a:endParaRPr sz="2800" dirty="0"/>
          </a:p>
        </p:txBody>
      </p:sp>
      <p:pic>
        <p:nvPicPr>
          <p:cNvPr id="6" name="Graphic 5" descr="A Microsoft Excel spreadsheet showing the list of values in each cell of the A and B columns. The values in the A column are 640 , 600 , 600 , 560 , 610 , and 550. The values in the B column are 750 , 590 , 640 , 630 , 710 , and 610. The cell C8 is selected shown to calculate the standard deviation of the values. The formula bar displays =STDEV.S(A1:B6).">
            <a:extLst>
              <a:ext uri="{FF2B5EF4-FFF2-40B4-BE49-F238E27FC236}">
                <a16:creationId xmlns:a16="http://schemas.microsoft.com/office/drawing/2014/main" id="{4D6B33F3-6B51-4469-B812-234C091FB62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902757" y="3130731"/>
            <a:ext cx="3338481" cy="2438400"/>
          </a:xfrm>
          <a:prstGeom prst="rect">
            <a:avLst/>
          </a:prstGeom>
        </p:spPr>
      </p:pic>
      <p:sp>
        <p:nvSpPr>
          <p:cNvPr id="4" name="TextBox 3">
            <a:extLst>
              <a:ext uri="{FF2B5EF4-FFF2-40B4-BE49-F238E27FC236}">
                <a16:creationId xmlns:a16="http://schemas.microsoft.com/office/drawing/2014/main" id="{83D21758-7083-C810-3D42-05039759E08E}"/>
              </a:ext>
            </a:extLst>
          </p:cNvPr>
          <p:cNvSpPr txBox="1"/>
          <p:nvPr/>
        </p:nvSpPr>
        <p:spPr>
          <a:xfrm>
            <a:off x="4038840" y="5644047"/>
            <a:ext cx="1066313" cy="369332"/>
          </a:xfrm>
          <a:prstGeom prst="rect">
            <a:avLst/>
          </a:prstGeom>
          <a:noFill/>
        </p:spPr>
        <p:txBody>
          <a:bodyPr wrap="square">
            <a:spAutoFit/>
          </a:bodyPr>
          <a:lstStyle/>
          <a:p>
            <a:r>
              <a:rPr kumimoji="0" lang="en-US" sz="1800" b="0" i="0" u="none" strike="noStrike" kern="1200" cap="none" spc="0" normalizeH="0" baseline="0" noProof="0" dirty="0">
                <a:ln>
                  <a:noFill/>
                </a:ln>
                <a:solidFill>
                  <a:srgbClr val="366092"/>
                </a:solidFill>
                <a:effectLst/>
                <a:uLnTx/>
                <a:uFillTx/>
                <a:latin typeface="Calibri"/>
                <a:ea typeface="+mn-ea"/>
                <a:cs typeface="+mn-cs"/>
              </a:rPr>
              <a:t>Figure 20</a:t>
            </a:r>
            <a:endParaRPr lang="en-IN" dirty="0"/>
          </a:p>
        </p:txBody>
      </p:sp>
    </p:spTree>
    <p:extLst>
      <p:ext uri="{BB962C8B-B14F-4D97-AF65-F5344CB8AC3E}">
        <p14:creationId xmlns:p14="http://schemas.microsoft.com/office/powerpoint/2010/main" val="177483638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7: Calculating Standard</a:t>
            </a:r>
            <a:br>
              <a:rPr lang="en-US" dirty="0"/>
            </a:br>
            <a:r>
              <a:rPr dirty="0"/>
              <a:t>Deviation</a:t>
            </a:r>
            <a:r>
              <a:rPr lang="en-US" dirty="0">
                <a:solidFill>
                  <a:schemeClr val="accent1"/>
                </a:solidFill>
                <a:latin typeface="Calibri" panose="020F0502020204030204" pitchFamily="34" charset="0"/>
                <a:ea typeface="Calibri" panose="020F0502020204030204" pitchFamily="34" charset="0"/>
                <a:cs typeface="Calibri" panose="020F0502020204030204" pitchFamily="34" charset="0"/>
              </a:rPr>
              <a:t>—Slide 8</a:t>
            </a:r>
            <a:endParaRPr dirty="0"/>
          </a:p>
        </p:txBody>
      </p:sp>
      <p:sp>
        <p:nvSpPr>
          <p:cNvPr id="3" name="Text Placeholder 2"/>
          <p:cNvSpPr>
            <a:spLocks noGrp="1"/>
          </p:cNvSpPr>
          <p:nvPr>
            <p:ph type="body" sz="quarter" idx="10"/>
          </p:nvPr>
        </p:nvSpPr>
        <p:spPr/>
        <p:txBody>
          <a:bodyPr>
            <a:normAutofit/>
          </a:bodyPr>
          <a:lstStyle/>
          <a:p>
            <a:pPr marL="512064" lvl="1" indent="0" algn="just">
              <a:buNone/>
              <a:defRPr sz="2800"/>
            </a:pPr>
            <a:r>
              <a:rPr lang="en-US" sz="2000" dirty="0"/>
              <a:t>Therefore, the sample standard deviation for the </a:t>
            </a:r>
            <a:r>
              <a:rPr lang="en-US" sz="2000" b="1" dirty="0"/>
              <a:t>SAT</a:t>
            </a:r>
            <a:r>
              <a:rPr lang="en-US" sz="2000" dirty="0"/>
              <a:t> Critical Reading scores is approximately </a:t>
            </a:r>
            <a:r>
              <a:rPr lang="en-US" sz="2000" dirty="0">
                <a:latin typeface="Cambria Math"/>
              </a:rPr>
              <a:t>57.3</a:t>
            </a:r>
            <a:r>
              <a:rPr lang="en-US" sz="2000" dirty="0"/>
              <a:t> points.</a:t>
            </a:r>
          </a:p>
          <a:p>
            <a:pPr marL="514350" indent="-514350" algn="just">
              <a:buFont typeface="+mj-lt"/>
              <a:buAutoNum type="alphaLcPeriod" startAt="2"/>
              <a:defRPr sz="2800"/>
            </a:pPr>
            <a:r>
              <a:rPr sz="2000" dirty="0"/>
              <a:t>The standard deviation indicates that the SAT scores differ from the mean score on average by </a:t>
            </a:r>
            <a:r>
              <a:rPr sz="2000" dirty="0">
                <a:latin typeface="Cambria Math"/>
              </a:rPr>
              <a:t>57.3</a:t>
            </a:r>
            <a:r>
              <a:rPr sz="2000" dirty="0"/>
              <a:t> points. Notice that the mean is approximately </a:t>
            </a:r>
            <a:r>
              <a:rPr sz="2000" dirty="0">
                <a:latin typeface="Cambria Math"/>
              </a:rPr>
              <a:t>624.17</a:t>
            </a:r>
            <a:r>
              <a:rPr sz="2000" dirty="0"/>
              <a:t>. Although there is not an actual score of </a:t>
            </a:r>
            <a:r>
              <a:rPr sz="2000" dirty="0">
                <a:latin typeface="Cambria Math"/>
              </a:rPr>
              <a:t>624.17</a:t>
            </a:r>
            <a:r>
              <a:rPr sz="2000" dirty="0"/>
              <a:t>, you can see that many of the student's scores fall within about </a:t>
            </a:r>
            <a:r>
              <a:rPr sz="2000" dirty="0">
                <a:latin typeface="Cambria Math"/>
              </a:rPr>
              <a:t>60</a:t>
            </a:r>
            <a:r>
              <a:rPr sz="2000" dirty="0"/>
              <a:t> points (or </a:t>
            </a:r>
            <a:r>
              <a:rPr sz="2000" dirty="0">
                <a:latin typeface="Cambria Math"/>
              </a:rPr>
              <a:t>1</a:t>
            </a:r>
            <a:r>
              <a:rPr sz="2000" dirty="0"/>
              <a:t> standard deviation) of that mean, either larger or smaller.</a:t>
            </a:r>
            <a:endParaRPr lang="en-US" sz="2000" dirty="0"/>
          </a:p>
          <a:p>
            <a:pPr marL="514350" indent="-514350" algn="just">
              <a:buFont typeface="+mj-lt"/>
              <a:buAutoNum type="alphaLcPeriod" startAt="2"/>
              <a:defRPr sz="2800"/>
            </a:pPr>
            <a:r>
              <a:rPr lang="en-US" sz="2000" dirty="0"/>
              <a:t>​As an administrator, a small standard deviation is a sign that students are preforming similarly. If the SAT scores are on the high end, this is a good fact. However, if the SAT scores are low, then a small standard deviation indicates that the students are all scoring poorly and would raise concern. If the standard deviation was relatively large, this is an indicator that SAT scores are more varied. As an administrator you would want to look at the data individually to determine any problem areas in your classes.</a:t>
            </a:r>
            <a:endParaRPr sz="2000"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Helpful Hint</a:t>
            </a:r>
            <a:r>
              <a:rPr lang="en-US" dirty="0"/>
              <a:t> 7</a:t>
            </a:r>
            <a:endParaRPr dirty="0"/>
          </a:p>
        </p:txBody>
      </p:sp>
      <p:sp>
        <p:nvSpPr>
          <p:cNvPr id="3" name="Text Placeholder 2"/>
          <p:cNvSpPr>
            <a:spLocks noGrp="1"/>
          </p:cNvSpPr>
          <p:nvPr>
            <p:ph type="body" sz="quarter" idx="10"/>
          </p:nvPr>
        </p:nvSpPr>
        <p:spPr/>
        <p:txBody>
          <a:bodyPr>
            <a:normAutofit/>
          </a:bodyPr>
          <a:lstStyle/>
          <a:p>
            <a:pPr algn="just"/>
            <a:r>
              <a:rPr sz="2800" dirty="0"/>
              <a:t>In an effort to minimize any error introduced from rounding, it is helpful to leave intermediate calculations with more decimal places.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Example 1: Calculating the Mean</a:t>
            </a:r>
            <a:r>
              <a:rPr lang="en-US" dirty="0">
                <a:solidFill>
                  <a:schemeClr val="accent1"/>
                </a:solidFill>
                <a:latin typeface="Calibri" panose="020F0502020204030204" pitchFamily="34" charset="0"/>
                <a:ea typeface="Calibri" panose="020F0502020204030204" pitchFamily="34" charset="0"/>
                <a:cs typeface="Calibri" panose="020F0502020204030204" pitchFamily="34" charset="0"/>
              </a:rPr>
              <a:t>—Slide 1</a:t>
            </a:r>
            <a:endParaRPr dirty="0"/>
          </a:p>
        </p:txBody>
      </p:sp>
      <p:sp>
        <p:nvSpPr>
          <p:cNvPr id="3" name="Text Placeholder 2"/>
          <p:cNvSpPr>
            <a:spLocks noGrp="1"/>
          </p:cNvSpPr>
          <p:nvPr>
            <p:ph type="body" sz="quarter" idx="10"/>
          </p:nvPr>
        </p:nvSpPr>
        <p:spPr/>
        <p:txBody>
          <a:bodyPr>
            <a:normAutofit/>
          </a:bodyPr>
          <a:lstStyle/>
          <a:p>
            <a:pPr algn="just"/>
            <a:r>
              <a:rPr sz="2200" dirty="0"/>
              <a:t>A sample of the number of sick days taken by employees at Witt's Insurance Agency during the last year is listed below. Calculate the mean of the sample data.</a:t>
            </a:r>
            <a:endParaRPr lang="en-US" sz="2200" dirty="0"/>
          </a:p>
          <a:p>
            <a:pPr algn="just"/>
            <a:endParaRPr sz="1000" dirty="0"/>
          </a:p>
          <a:p>
            <a:pPr algn="ctr"/>
            <a:r>
              <a:rPr sz="2000" dirty="0">
                <a:latin typeface="Cambria Math"/>
              </a:rPr>
              <a:t>14</a:t>
            </a:r>
            <a:r>
              <a:rPr sz="2000" dirty="0"/>
              <a:t>, </a:t>
            </a:r>
            <a:r>
              <a:rPr sz="2000" dirty="0">
                <a:latin typeface="Cambria Math"/>
              </a:rPr>
              <a:t>5</a:t>
            </a:r>
            <a:r>
              <a:rPr sz="2000" dirty="0"/>
              <a:t>, </a:t>
            </a:r>
            <a:r>
              <a:rPr sz="2000" dirty="0">
                <a:latin typeface="Cambria Math"/>
              </a:rPr>
              <a:t>7</a:t>
            </a:r>
            <a:r>
              <a:rPr sz="2000" dirty="0"/>
              <a:t>, </a:t>
            </a:r>
            <a:r>
              <a:rPr sz="2000" dirty="0">
                <a:latin typeface="Cambria Math"/>
              </a:rPr>
              <a:t>11</a:t>
            </a:r>
            <a:r>
              <a:rPr sz="2000" dirty="0"/>
              <a:t>, </a:t>
            </a:r>
            <a:r>
              <a:rPr sz="2000" dirty="0">
                <a:latin typeface="Cambria Math"/>
              </a:rPr>
              <a:t>9</a:t>
            </a:r>
            <a:r>
              <a:rPr sz="2000" dirty="0"/>
              <a:t>, </a:t>
            </a:r>
            <a:r>
              <a:rPr sz="2000" dirty="0">
                <a:latin typeface="Cambria Math"/>
              </a:rPr>
              <a:t>7</a:t>
            </a:r>
            <a:r>
              <a:rPr sz="2000" dirty="0"/>
              <a:t>, </a:t>
            </a:r>
            <a:r>
              <a:rPr sz="2000" dirty="0">
                <a:latin typeface="Cambria Math"/>
              </a:rPr>
              <a:t>12</a:t>
            </a:r>
            <a:r>
              <a:rPr sz="2000" dirty="0"/>
              <a:t>, </a:t>
            </a:r>
            <a:r>
              <a:rPr sz="2000" dirty="0">
                <a:latin typeface="Cambria Math"/>
              </a:rPr>
              <a:t>6</a:t>
            </a:r>
            <a:endParaRPr lang="en-US" sz="2000" dirty="0">
              <a:latin typeface="Cambria Math"/>
            </a:endParaRPr>
          </a:p>
          <a:p>
            <a:pPr algn="ctr"/>
            <a:endParaRPr lang="en-US" sz="1000" dirty="0">
              <a:latin typeface="Cambria Math"/>
            </a:endParaRPr>
          </a:p>
          <a:p>
            <a:pPr algn="just"/>
            <a:r>
              <a:rPr lang="en-IN" sz="2000" b="1" dirty="0"/>
              <a:t>Solution</a:t>
            </a:r>
          </a:p>
          <a:p>
            <a:pPr algn="just"/>
            <a:r>
              <a:rPr lang="en-IN" sz="2000" dirty="0"/>
              <a:t>Because we are given a sample of employee sick days, we are calculating a </a:t>
            </a:r>
            <a:r>
              <a:rPr lang="en-IN" sz="2000" i="1" dirty="0"/>
              <a:t>sample</a:t>
            </a:r>
            <a:r>
              <a:rPr lang="en-IN" sz="2000" dirty="0"/>
              <a:t> mean.</a:t>
            </a:r>
          </a:p>
          <a:p>
            <a:pPr algn="just"/>
            <a:endParaRPr lang="en-IN" sz="1000" dirty="0"/>
          </a:p>
          <a:p>
            <a:pPr marL="457200" lvl="1" indent="0">
              <a:buNone/>
              <a:defRPr b="1"/>
            </a:pPr>
            <a:r>
              <a:rPr lang="en-IN" sz="2000" dirty="0"/>
              <a:t>By Hand</a:t>
            </a:r>
          </a:p>
          <a:p>
            <a:pPr marL="457200" lvl="1" indent="0" algn="just">
              <a:buNone/>
            </a:pPr>
            <a:r>
              <a:rPr lang="en-IN" sz="2000" dirty="0"/>
              <a:t>Add all the values together and divide by </a:t>
            </a:r>
            <a:r>
              <a:rPr lang="en-IN" sz="2000" dirty="0">
                <a:latin typeface="Cambria Math"/>
              </a:rPr>
              <a:t>8</a:t>
            </a:r>
            <a:r>
              <a:rPr lang="en-IN" sz="2000" dirty="0"/>
              <a:t>, which is the number of data values in the sample.</a:t>
            </a:r>
            <a:endParaRPr lang="ar-AE" sz="2000" dirty="0"/>
          </a:p>
        </p:txBody>
      </p:sp>
      <p:pic>
        <p:nvPicPr>
          <p:cNvPr id="5" name="Picture 4" descr="x bar equals open parentheses 14 plus 5 plus 7 plus 11 plus 9 plus 7 plus 12 plus 6 close parentheses divided by 8 equals 8.875">
            <a:extLst>
              <a:ext uri="{FF2B5EF4-FFF2-40B4-BE49-F238E27FC236}">
                <a16:creationId xmlns:a16="http://schemas.microsoft.com/office/drawing/2014/main" id="{C37587F3-1695-D84D-D546-1CA03074E4B3}"/>
              </a:ext>
            </a:extLst>
          </p:cNvPr>
          <p:cNvPicPr>
            <a:picLocks noChangeAspect="1"/>
          </p:cNvPicPr>
          <p:nvPr/>
        </p:nvPicPr>
        <p:blipFill>
          <a:blip r:embed="rId2"/>
          <a:stretch>
            <a:fillRect/>
          </a:stretch>
        </p:blipFill>
        <p:spPr>
          <a:xfrm>
            <a:off x="2173445" y="5223600"/>
            <a:ext cx="4797109" cy="720000"/>
          </a:xfrm>
          <a:prstGeom prst="rect">
            <a:avLst/>
          </a:prstGeo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Helpful Hint</a:t>
            </a:r>
            <a:r>
              <a:rPr lang="en-US" dirty="0"/>
              <a:t> 8</a:t>
            </a:r>
            <a:endParaRPr dirty="0"/>
          </a:p>
        </p:txBody>
      </p:sp>
      <p:sp>
        <p:nvSpPr>
          <p:cNvPr id="3" name="Text Placeholder 2"/>
          <p:cNvSpPr>
            <a:spLocks noGrp="1"/>
          </p:cNvSpPr>
          <p:nvPr>
            <p:ph type="body" sz="quarter" idx="10"/>
          </p:nvPr>
        </p:nvSpPr>
        <p:spPr/>
        <p:txBody>
          <a:bodyPr>
            <a:normAutofit/>
          </a:bodyPr>
          <a:lstStyle/>
          <a:p>
            <a:pPr algn="just"/>
            <a:r>
              <a:rPr sz="2800" dirty="0"/>
              <a:t>On the TI-83/84 Plus, the sample standard deviation is </a:t>
            </a:r>
            <a:r>
              <a:rPr sz="2800" b="1" dirty="0" err="1"/>
              <a:t>Sx</a:t>
            </a:r>
            <a:r>
              <a:rPr sz="2800" dirty="0"/>
              <a:t> and the population standard deviation is </a:t>
            </a:r>
            <a:r>
              <a:rPr sz="2800" b="1" dirty="0" err="1"/>
              <a:t>σx</a:t>
            </a:r>
            <a:r>
              <a:rPr sz="2800" dirty="0"/>
              <a:t>.</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Skill Check 2</a:t>
            </a:r>
          </a:p>
        </p:txBody>
      </p:sp>
      <p:sp>
        <p:nvSpPr>
          <p:cNvPr id="3" name="Text Placeholder 2"/>
          <p:cNvSpPr>
            <a:spLocks noGrp="1"/>
          </p:cNvSpPr>
          <p:nvPr>
            <p:ph type="body" sz="quarter" idx="10"/>
          </p:nvPr>
        </p:nvSpPr>
        <p:spPr/>
        <p:txBody>
          <a:bodyPr>
            <a:normAutofit/>
          </a:bodyPr>
          <a:lstStyle/>
          <a:p>
            <a:r>
              <a:rPr sz="2800" dirty="0"/>
              <a:t>Find the population standard deviation of the following data. Round to the nearest tenth.</a:t>
            </a:r>
            <a:endParaRPr lang="en-US" sz="2800" dirty="0"/>
          </a:p>
          <a:p>
            <a:endParaRPr sz="800" dirty="0"/>
          </a:p>
          <a:p>
            <a:pPr algn="ctr"/>
            <a:r>
              <a:rPr sz="2800" dirty="0">
                <a:latin typeface="Cambria Math"/>
              </a:rPr>
              <a:t>8</a:t>
            </a:r>
            <a:r>
              <a:rPr sz="2800" dirty="0"/>
              <a:t>, </a:t>
            </a:r>
            <a:r>
              <a:rPr sz="2800" dirty="0">
                <a:latin typeface="Cambria Math"/>
              </a:rPr>
              <a:t>12</a:t>
            </a:r>
            <a:r>
              <a:rPr sz="2800" dirty="0"/>
              <a:t>, </a:t>
            </a:r>
            <a:r>
              <a:rPr sz="2800" dirty="0">
                <a:latin typeface="Cambria Math"/>
              </a:rPr>
              <a:t>10</a:t>
            </a:r>
            <a:r>
              <a:rPr sz="2800" dirty="0"/>
              <a:t>, </a:t>
            </a:r>
            <a:r>
              <a:rPr sz="2800" dirty="0">
                <a:latin typeface="Cambria Math"/>
              </a:rPr>
              <a:t>11</a:t>
            </a:r>
            <a:r>
              <a:rPr sz="2800" dirty="0"/>
              <a:t>, </a:t>
            </a:r>
            <a:r>
              <a:rPr sz="2800" dirty="0">
                <a:latin typeface="Cambria Math"/>
              </a:rPr>
              <a:t>13</a:t>
            </a:r>
            <a:r>
              <a:rPr sz="2800" dirty="0"/>
              <a:t>, </a:t>
            </a:r>
            <a:r>
              <a:rPr sz="2800" dirty="0">
                <a:latin typeface="Cambria Math"/>
              </a:rPr>
              <a:t>12</a:t>
            </a:r>
            <a:r>
              <a:rPr sz="2800" dirty="0"/>
              <a:t>, </a:t>
            </a:r>
            <a:r>
              <a:rPr sz="2800" dirty="0">
                <a:latin typeface="Cambria Math"/>
              </a:rPr>
              <a:t>15</a:t>
            </a:r>
            <a:r>
              <a:rPr sz="2800" dirty="0"/>
              <a:t>, </a:t>
            </a:r>
            <a:r>
              <a:rPr sz="2800" dirty="0">
                <a:latin typeface="Cambria Math"/>
              </a:rPr>
              <a:t>9</a:t>
            </a:r>
            <a:r>
              <a:rPr sz="2800" dirty="0"/>
              <a:t>, </a:t>
            </a:r>
            <a:r>
              <a:rPr sz="2800" dirty="0">
                <a:latin typeface="Cambria Math"/>
              </a:rPr>
              <a:t>11</a:t>
            </a:r>
            <a:r>
              <a:rPr sz="2800" dirty="0"/>
              <a:t>, </a:t>
            </a:r>
            <a:r>
              <a:rPr sz="2800" dirty="0">
                <a:latin typeface="Cambria Math"/>
              </a:rPr>
              <a:t>16</a:t>
            </a:r>
          </a:p>
          <a:p>
            <a:endParaRPr lang="en-US" sz="2800" dirty="0"/>
          </a:p>
          <a:p>
            <a:r>
              <a:rPr sz="2800" dirty="0"/>
              <a:t>Answer:</a:t>
            </a:r>
            <a:r>
              <a:rPr lang="en-US" sz="2800" dirty="0"/>
              <a:t> 2.5</a:t>
            </a:r>
            <a:endParaRPr sz="2800" dirty="0"/>
          </a:p>
        </p:txBody>
      </p:sp>
    </p:spTree>
    <p:extLst>
      <p:ext uri="{BB962C8B-B14F-4D97-AF65-F5344CB8AC3E}">
        <p14:creationId xmlns:p14="http://schemas.microsoft.com/office/powerpoint/2010/main" val="296575814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lang="en-US" dirty="0"/>
              <a:t>Definition: </a:t>
            </a:r>
            <a:r>
              <a:rPr dirty="0"/>
              <a:t>Percentiles and Quartiles</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a:xfrm>
                <a:off x="457200" y="1082078"/>
                <a:ext cx="8229600" cy="4861522"/>
              </a:xfrm>
            </p:spPr>
            <p:txBody>
              <a:bodyPr>
                <a:normAutofit/>
              </a:bodyPr>
              <a:lstStyle/>
              <a:p>
                <a:pPr algn="just"/>
                <a:r>
                  <a:rPr sz="2200" b="1" dirty="0"/>
                  <a:t>Percentiles</a:t>
                </a:r>
                <a:r>
                  <a:rPr sz="2200" dirty="0"/>
                  <a:t> divide an ordered list into </a:t>
                </a:r>
                <a:r>
                  <a:rPr sz="2200" dirty="0">
                    <a:latin typeface="Cambria Math"/>
                  </a:rPr>
                  <a:t>100</a:t>
                </a:r>
                <a:r>
                  <a:rPr sz="2200" dirty="0"/>
                  <a:t> equal parts and tell you approximately what percentage of the data lies at or below a given value.</a:t>
                </a:r>
                <a:endParaRPr lang="en-US" sz="2200" dirty="0"/>
              </a:p>
              <a:p>
                <a:pPr algn="just"/>
                <a:endParaRPr sz="900" dirty="0"/>
              </a:p>
              <a:p>
                <a:pPr algn="just"/>
                <a:r>
                  <a:rPr sz="2200" b="1" dirty="0"/>
                  <a:t>Quartiles</a:t>
                </a:r>
                <a:r>
                  <a:rPr sz="2200" dirty="0"/>
                  <a:t> are values that divide an ordered list of data into four equal parts; equivalent to the 25th, 50th, and 75th percentiles.</a:t>
                </a:r>
              </a:p>
              <a:p>
                <a:pPr algn="just"/>
                <a:r>
                  <a:rPr lang="en-US" sz="2200" i="1" dirty="0"/>
                  <a:t>Q</a:t>
                </a:r>
                <a:r>
                  <a:rPr lang="en-US" sz="2200" dirty="0"/>
                  <a:t>₁ = </a:t>
                </a:r>
                <a:r>
                  <a:rPr sz="2200" dirty="0"/>
                  <a:t>First Quartile = 25th percentile; that is, </a:t>
                </a:r>
                <a14:m>
                  <m:oMath xmlns:m="http://schemas.openxmlformats.org/officeDocument/2006/math">
                    <m:r>
                      <a:rPr sz="2200">
                        <a:latin typeface="Cambria Math" panose="02040503050406030204" pitchFamily="18" charset="0"/>
                      </a:rPr>
                      <m:t>25%</m:t>
                    </m:r>
                  </m:oMath>
                </a14:m>
                <a:r>
                  <a:rPr sz="2200" dirty="0"/>
                  <a:t> of the data is less than or equal to this value.</a:t>
                </a:r>
              </a:p>
              <a:p>
                <a:pPr algn="just"/>
                <a:r>
                  <a:rPr lang="en-US" sz="2200" i="1" dirty="0"/>
                  <a:t>Q</a:t>
                </a:r>
                <a:r>
                  <a:rPr lang="en-US" sz="2200" dirty="0"/>
                  <a:t>₂ = </a:t>
                </a:r>
                <a:r>
                  <a:rPr sz="2200" dirty="0"/>
                  <a:t>Second Quartile = 50th percentile; that is, </a:t>
                </a:r>
                <a14:m>
                  <m:oMath xmlns:m="http://schemas.openxmlformats.org/officeDocument/2006/math">
                    <m:r>
                      <a:rPr sz="2200">
                        <a:latin typeface="Cambria Math" panose="02040503050406030204" pitchFamily="18" charset="0"/>
                      </a:rPr>
                      <m:t>50%</m:t>
                    </m:r>
                  </m:oMath>
                </a14:m>
                <a:r>
                  <a:rPr sz="2200" dirty="0"/>
                  <a:t> of the data is less than or equal to this value.</a:t>
                </a:r>
              </a:p>
              <a:p>
                <a:pPr algn="just"/>
                <a:r>
                  <a:rPr lang="en-US" sz="2200" i="1" dirty="0"/>
                  <a:t>Q</a:t>
                </a:r>
                <a:r>
                  <a:rPr lang="en-US" sz="2200" dirty="0"/>
                  <a:t>₃ = </a:t>
                </a:r>
                <a:r>
                  <a:rPr sz="2200" dirty="0"/>
                  <a:t>Third Quartile = 75th percentile; that is, </a:t>
                </a:r>
                <a14:m>
                  <m:oMath xmlns:m="http://schemas.openxmlformats.org/officeDocument/2006/math">
                    <m:r>
                      <a:rPr sz="2200">
                        <a:latin typeface="Cambria Math" panose="02040503050406030204" pitchFamily="18" charset="0"/>
                      </a:rPr>
                      <m:t>75%</m:t>
                    </m:r>
                  </m:oMath>
                </a14:m>
                <a:r>
                  <a:rPr sz="2200" dirty="0"/>
                  <a:t> of the data is less than or equal to this value.</a:t>
                </a:r>
              </a:p>
              <a:p>
                <a:pPr algn="just">
                  <a:defRPr sz="2800"/>
                </a:pPr>
                <a:r>
                  <a:rPr sz="2200" dirty="0"/>
                  <a:t>By definition,</a:t>
                </a:r>
                <a:r>
                  <a:rPr lang="en-US" sz="2200" dirty="0"/>
                  <a:t> </a:t>
                </a:r>
                <a:r>
                  <a:rPr lang="en-US" sz="2200" i="1" dirty="0"/>
                  <a:t>Q</a:t>
                </a:r>
                <a:r>
                  <a:rPr lang="en-US" sz="2200" dirty="0"/>
                  <a:t>₂ </a:t>
                </a:r>
                <a:r>
                  <a:rPr sz="2200" dirty="0"/>
                  <a:t>is the same as the median.</a:t>
                </a:r>
              </a:p>
              <a:p>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xfrm>
                <a:off x="457200" y="1082078"/>
                <a:ext cx="8229600" cy="4861522"/>
              </a:xfrm>
              <a:blipFill>
                <a:blip r:embed="rId2"/>
                <a:stretch>
                  <a:fillRect l="-812" t="-873" r="-738"/>
                </a:stretch>
              </a:blipFill>
            </p:spPr>
            <p:txBody>
              <a:bodyPr/>
              <a:lstStyle/>
              <a:p>
                <a:r>
                  <a:rPr lang="en-IN">
                    <a:noFill/>
                  </a:rPr>
                  <a:t> </a:t>
                </a:r>
              </a:p>
            </p:txBody>
          </p:sp>
        </mc:Fallback>
      </mc:AlternateContent>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Helpful Hint</a:t>
            </a:r>
            <a:r>
              <a:rPr lang="en-US" dirty="0"/>
              <a:t> 9</a:t>
            </a:r>
            <a:endParaRPr dirty="0"/>
          </a:p>
        </p:txBody>
      </p:sp>
      <p:sp>
        <p:nvSpPr>
          <p:cNvPr id="3" name="Text Placeholder 2"/>
          <p:cNvSpPr>
            <a:spLocks noGrp="1"/>
          </p:cNvSpPr>
          <p:nvPr>
            <p:ph type="body" sz="quarter" idx="10"/>
          </p:nvPr>
        </p:nvSpPr>
        <p:spPr/>
        <p:txBody>
          <a:bodyPr>
            <a:normAutofit/>
          </a:bodyPr>
          <a:lstStyle/>
          <a:p>
            <a:pPr algn="just"/>
            <a:r>
              <a:rPr sz="2400" dirty="0"/>
              <a:t>To divide something into </a:t>
            </a:r>
            <a:r>
              <a:rPr sz="2400" dirty="0">
                <a:latin typeface="Cambria Math"/>
              </a:rPr>
              <a:t>4</a:t>
            </a:r>
            <a:r>
              <a:rPr sz="2400" dirty="0"/>
              <a:t> parts, you only need </a:t>
            </a:r>
            <a:r>
              <a:rPr sz="2400" dirty="0">
                <a:latin typeface="Cambria Math"/>
              </a:rPr>
              <a:t>3</a:t>
            </a:r>
            <a:r>
              <a:rPr sz="2400" dirty="0"/>
              <a:t> dividers, as the figure illustrates.</a:t>
            </a:r>
          </a:p>
        </p:txBody>
      </p:sp>
      <p:pic>
        <p:nvPicPr>
          <p:cNvPr id="6" name="Picture 5" descr="A horizontal line is shown divided up into four sections. This line is divided into two halves by a vertical line labeled Q subscript 2. The left half of the original line is labeled &quot;Lower Half&quot; and the right half of the original line is labeled &quot;Upper Half&quot;. The lower half of the original line is divided in half again by another vertical line labeled Q subscript 1. The upper half of the original line is divided in half again by another vertical line labeled Q subscript 3.">
            <a:extLst>
              <a:ext uri="{FF2B5EF4-FFF2-40B4-BE49-F238E27FC236}">
                <a16:creationId xmlns:a16="http://schemas.microsoft.com/office/drawing/2014/main" id="{449DD94A-183D-4AB0-B346-02950BB4F7EE}"/>
              </a:ext>
            </a:extLst>
          </p:cNvPr>
          <p:cNvPicPr>
            <a:picLocks noChangeAspect="1"/>
          </p:cNvPicPr>
          <p:nvPr/>
        </p:nvPicPr>
        <p:blipFill>
          <a:blip r:embed="rId2"/>
          <a:srcRect b="23077"/>
          <a:stretch>
            <a:fillRect/>
          </a:stretch>
        </p:blipFill>
        <p:spPr>
          <a:xfrm>
            <a:off x="2562918" y="1976120"/>
            <a:ext cx="3408075" cy="1524000"/>
          </a:xfrm>
          <a:prstGeom prst="rect">
            <a:avLst/>
          </a:prstGeom>
        </p:spPr>
      </p:pic>
      <p:sp>
        <p:nvSpPr>
          <p:cNvPr id="4" name="TextBox 3">
            <a:extLst>
              <a:ext uri="{FF2B5EF4-FFF2-40B4-BE49-F238E27FC236}">
                <a16:creationId xmlns:a16="http://schemas.microsoft.com/office/drawing/2014/main" id="{C4431D48-3729-2FCA-ABDC-086B111D8A9F}"/>
              </a:ext>
            </a:extLst>
          </p:cNvPr>
          <p:cNvSpPr txBox="1"/>
          <p:nvPr/>
        </p:nvSpPr>
        <p:spPr>
          <a:xfrm>
            <a:off x="3733800" y="3512820"/>
            <a:ext cx="1295402" cy="430887"/>
          </a:xfrm>
          <a:prstGeom prst="rect">
            <a:avLst/>
          </a:prstGeom>
          <a:noFill/>
        </p:spPr>
        <p:txBody>
          <a:bodyPr wrap="square">
            <a:spAutoFit/>
          </a:bodyPr>
          <a:lstStyle/>
          <a:p>
            <a:r>
              <a:rPr kumimoji="0" lang="en-US" sz="2200" b="0" i="0" u="none" strike="noStrike" kern="1200" cap="none" spc="0" normalizeH="0" baseline="0" noProof="0" dirty="0">
                <a:ln>
                  <a:noFill/>
                </a:ln>
                <a:solidFill>
                  <a:srgbClr val="366092"/>
                </a:solidFill>
                <a:effectLst/>
                <a:uLnTx/>
                <a:uFillTx/>
                <a:latin typeface="Calibri"/>
                <a:ea typeface="+mn-ea"/>
                <a:cs typeface="+mn-cs"/>
              </a:rPr>
              <a:t>Figure 21</a:t>
            </a:r>
            <a:endParaRPr lang="en-IN" sz="2200"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Example 8: Interpreting Percentiles</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fontScale="92500" lnSpcReduction="10000"/>
              </a:bodyPr>
              <a:lstStyle/>
              <a:p>
                <a:pPr algn="just"/>
                <a:r>
                  <a:rPr sz="2000" dirty="0"/>
                  <a:t>Sierra received her scores from taking a mathematics placement test for her chosen university. Choose the best explanation for what it means for her to be in the 61st percentile</a:t>
                </a:r>
                <a:r>
                  <a:rPr sz="2400" dirty="0"/>
                  <a:t>.</a:t>
                </a:r>
                <a:endParaRPr lang="en-US" sz="2400" dirty="0"/>
              </a:p>
              <a:p>
                <a:pPr algn="just"/>
                <a:endParaRPr sz="800" dirty="0"/>
              </a:p>
              <a:p>
                <a:pPr marL="542925" indent="-542925" algn="just">
                  <a:defRPr sz="2800"/>
                </a:pPr>
                <a:r>
                  <a:rPr lang="en-US" sz="2000" dirty="0"/>
                  <a:t>a.	</a:t>
                </a:r>
                <a:r>
                  <a:rPr sz="2000" dirty="0"/>
                  <a:t>​She correctly answered </a:t>
                </a:r>
                <a14:m>
                  <m:oMath xmlns:m="http://schemas.openxmlformats.org/officeDocument/2006/math">
                    <m:r>
                      <a:rPr sz="2000">
                        <a:latin typeface="Cambria Math" panose="02040503050406030204" pitchFamily="18" charset="0"/>
                      </a:rPr>
                      <m:t>61%</m:t>
                    </m:r>
                  </m:oMath>
                </a14:m>
                <a:r>
                  <a:rPr sz="2000" dirty="0"/>
                  <a:t> of the answers on the test.</a:t>
                </a:r>
                <a:endParaRPr lang="en-US" sz="2000" dirty="0"/>
              </a:p>
              <a:p>
                <a:pPr marL="514350" indent="-514350" algn="just">
                  <a:buFont typeface="+mj-lt"/>
                  <a:buAutoNum type="alphaLcPeriod"/>
                  <a:defRPr sz="2800"/>
                </a:pPr>
                <a:endParaRPr sz="800" dirty="0"/>
              </a:p>
              <a:p>
                <a:pPr marL="542925" indent="-542925" algn="just">
                  <a:defRPr sz="2800"/>
                </a:pPr>
                <a:r>
                  <a:rPr lang="en-US" sz="2000" dirty="0"/>
                  <a:t>b.	</a:t>
                </a:r>
                <a:r>
                  <a:rPr sz="2000" dirty="0"/>
                  <a:t>​</a:t>
                </a:r>
                <a14:m>
                  <m:oMath xmlns:m="http://schemas.openxmlformats.org/officeDocument/2006/math">
                    <m:r>
                      <a:rPr sz="2000">
                        <a:latin typeface="Cambria Math" panose="02040503050406030204" pitchFamily="18" charset="0"/>
                      </a:rPr>
                      <m:t>61%</m:t>
                    </m:r>
                  </m:oMath>
                </a14:m>
                <a:r>
                  <a:rPr sz="2000" dirty="0"/>
                  <a:t> of people taking the test scored the same as Sierra.</a:t>
                </a:r>
                <a:endParaRPr lang="en-US" sz="2000" dirty="0"/>
              </a:p>
              <a:p>
                <a:pPr marL="514350" indent="-514350" algn="just">
                  <a:buFont typeface="+mj-lt"/>
                  <a:buAutoNum type="alphaLcPeriod" startAt="2"/>
                  <a:defRPr sz="2800"/>
                </a:pPr>
                <a:endParaRPr sz="800" dirty="0"/>
              </a:p>
              <a:p>
                <a:pPr marL="542925" indent="-542925" algn="just">
                  <a:defRPr sz="2800"/>
                </a:pPr>
                <a:r>
                  <a:rPr lang="en-US" sz="2000" dirty="0"/>
                  <a:t>c.	</a:t>
                </a:r>
                <a:r>
                  <a:rPr sz="2000" dirty="0"/>
                  <a:t>​Sierra's score was at least as good as </a:t>
                </a:r>
                <a14:m>
                  <m:oMath xmlns:m="http://schemas.openxmlformats.org/officeDocument/2006/math">
                    <m:r>
                      <a:rPr sz="2000">
                        <a:latin typeface="Cambria Math" panose="02040503050406030204" pitchFamily="18" charset="0"/>
                      </a:rPr>
                      <m:t>61%</m:t>
                    </m:r>
                  </m:oMath>
                </a14:m>
                <a:r>
                  <a:rPr sz="2000" dirty="0"/>
                  <a:t> of the people taking the test.</a:t>
                </a:r>
                <a:endParaRPr lang="en-US" sz="2000" dirty="0"/>
              </a:p>
              <a:p>
                <a:pPr marL="514350" indent="-514350" algn="just">
                  <a:buFont typeface="+mj-lt"/>
                  <a:buAutoNum type="alphaLcPeriod" startAt="3"/>
                  <a:defRPr sz="2800"/>
                </a:pPr>
                <a:endParaRPr sz="800" dirty="0"/>
              </a:p>
              <a:p>
                <a:pPr marL="542925" indent="-542925" algn="just">
                  <a:defRPr sz="2800"/>
                </a:pPr>
                <a:r>
                  <a:rPr lang="en-US" sz="2400" dirty="0"/>
                  <a:t>d.	</a:t>
                </a:r>
                <a:r>
                  <a:rPr sz="2000" dirty="0"/>
                  <a:t>Sierra missed </a:t>
                </a:r>
                <a14:m>
                  <m:oMath xmlns:m="http://schemas.openxmlformats.org/officeDocument/2006/math">
                    <m:r>
                      <a:rPr sz="2000">
                        <a:latin typeface="Cambria Math" panose="02040503050406030204" pitchFamily="18" charset="0"/>
                      </a:rPr>
                      <m:t>39%</m:t>
                    </m:r>
                  </m:oMath>
                </a14:m>
                <a:r>
                  <a:rPr sz="2000" dirty="0"/>
                  <a:t> of the test questions.</a:t>
                </a:r>
                <a:endParaRPr lang="en-US" sz="2000" dirty="0"/>
              </a:p>
              <a:p>
                <a:r>
                  <a:rPr lang="en-US" sz="2000" b="1" dirty="0"/>
                  <a:t>Solution</a:t>
                </a:r>
              </a:p>
              <a:p>
                <a:pPr algn="just">
                  <a:defRPr sz="2800"/>
                </a:pPr>
                <a:r>
                  <a:rPr lang="en-US" sz="2000" dirty="0"/>
                  <a:t>The correct interpretation of her score is c.: "Sierra's score was at least as good as </a:t>
                </a:r>
                <a14:m>
                  <m:oMath xmlns:m="http://schemas.openxmlformats.org/officeDocument/2006/math">
                    <m:r>
                      <a:rPr lang="en-US" sz="2000">
                        <a:latin typeface="Cambria Math" panose="02040503050406030204" pitchFamily="18" charset="0"/>
                      </a:rPr>
                      <m:t>61%</m:t>
                    </m:r>
                  </m:oMath>
                </a14:m>
                <a:r>
                  <a:rPr lang="en-US" sz="2000" dirty="0"/>
                  <a:t> of the people taking the test." Both a. and d. are incorrect because they refer to how many questions she answered correctly on the test and not how she did in comparison to others taking the test. Option b. is not quite correct because percentiles tell you the percentage that scored at or below you. They are not all necessarily the same score as Sierra's.</a:t>
                </a:r>
              </a:p>
              <a:p>
                <a:pPr marL="514350" indent="-514350" algn="just">
                  <a:buFont typeface="+mj-lt"/>
                  <a:buAutoNum type="alphaLcPeriod" startAt="4"/>
                  <a:defRPr sz="2800"/>
                </a:pPr>
                <a:endParaRPr sz="20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963" t="-1227" r="-667"/>
                </a:stretch>
              </a:blipFill>
            </p:spPr>
            <p:txBody>
              <a:bodyPr/>
              <a:lstStyle/>
              <a:p>
                <a:r>
                  <a:rPr lang="en-IN">
                    <a:noFill/>
                  </a:rPr>
                  <a:t> </a:t>
                </a:r>
              </a:p>
            </p:txBody>
          </p:sp>
        </mc:Fallback>
      </mc:AlternateContent>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Example 9: Interpreting Quartiles</a:t>
            </a:r>
          </a:p>
        </p:txBody>
      </p:sp>
      <p:sp>
        <p:nvSpPr>
          <p:cNvPr id="3" name="Text Placeholder 2"/>
          <p:cNvSpPr>
            <a:spLocks noGrp="1"/>
          </p:cNvSpPr>
          <p:nvPr>
            <p:ph type="body" sz="quarter" idx="10"/>
          </p:nvPr>
        </p:nvSpPr>
        <p:spPr/>
        <p:txBody>
          <a:bodyPr>
            <a:normAutofit/>
          </a:bodyPr>
          <a:lstStyle/>
          <a:p>
            <a:pPr algn="just"/>
            <a:r>
              <a:rPr sz="2000" dirty="0"/>
              <a:t>On Karl's recent standardized test results, the picture graph of his score showed he was above the third quartile in language arts. His classmate, Asher, said his score was at the 70th percentile, while Rylie said hers was at the 79th percentile. Which of the three had the best language arts test score?</a:t>
            </a:r>
            <a:endParaRPr lang="en-US" sz="2000" dirty="0"/>
          </a:p>
          <a:p>
            <a:pPr algn="just"/>
            <a:endParaRPr lang="en-US" sz="2000" dirty="0"/>
          </a:p>
          <a:p>
            <a:pPr algn="just"/>
            <a:r>
              <a:rPr lang="en-US" sz="2000" b="1" dirty="0"/>
              <a:t>Solution</a:t>
            </a:r>
          </a:p>
          <a:p>
            <a:pPr algn="just"/>
            <a:r>
              <a:rPr lang="en-US" sz="2000" dirty="0"/>
              <a:t>We know the percentile ranks of both Asher and Rylie are the 70th and 79th respectively. What we know about Karl's score is that it was above the third quartile. Since the third quartile is the same as the 75th percentile, we know that his score was somewhere at or above the 75th percentile. We can conclude that he did better than Asher, whose score was at the 70th percentile, but we can make no definite comparison with Rylie, whose score was at the 79th percentile, because we do not know for sure which one had the best language arts score.</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Skill Check 3</a:t>
            </a:r>
            <a:endParaRPr dirty="0"/>
          </a:p>
        </p:txBody>
      </p:sp>
      <p:sp>
        <p:nvSpPr>
          <p:cNvPr id="3" name="Text Placeholder 2"/>
          <p:cNvSpPr>
            <a:spLocks noGrp="1"/>
          </p:cNvSpPr>
          <p:nvPr>
            <p:ph type="body" sz="quarter" idx="10"/>
          </p:nvPr>
        </p:nvSpPr>
        <p:spPr/>
        <p:txBody>
          <a:bodyPr>
            <a:normAutofit/>
          </a:bodyPr>
          <a:lstStyle/>
          <a:p>
            <a:r>
              <a:rPr sz="2400" dirty="0"/>
              <a:t>Calculate the three quartiles for the following set of data.</a:t>
            </a:r>
            <a:endParaRPr lang="en-US" sz="2400" dirty="0"/>
          </a:p>
          <a:p>
            <a:endParaRPr sz="2400" dirty="0"/>
          </a:p>
          <a:p>
            <a:pPr algn="ctr"/>
            <a:r>
              <a:rPr sz="2400" dirty="0">
                <a:latin typeface="Cambria Math"/>
              </a:rPr>
              <a:t>60</a:t>
            </a:r>
            <a:r>
              <a:rPr sz="2400" dirty="0"/>
              <a:t>, </a:t>
            </a:r>
            <a:r>
              <a:rPr sz="2400" dirty="0">
                <a:latin typeface="Cambria Math"/>
              </a:rPr>
              <a:t>62</a:t>
            </a:r>
            <a:r>
              <a:rPr sz="2400" dirty="0"/>
              <a:t>, </a:t>
            </a:r>
            <a:r>
              <a:rPr sz="2400" dirty="0">
                <a:latin typeface="Cambria Math"/>
              </a:rPr>
              <a:t>63</a:t>
            </a:r>
            <a:r>
              <a:rPr sz="2400" dirty="0"/>
              <a:t>, </a:t>
            </a:r>
            <a:r>
              <a:rPr sz="2400" dirty="0">
                <a:latin typeface="Cambria Math"/>
              </a:rPr>
              <a:t>65</a:t>
            </a:r>
            <a:r>
              <a:rPr sz="2400" dirty="0"/>
              <a:t>, </a:t>
            </a:r>
            <a:r>
              <a:rPr sz="2400" dirty="0">
                <a:latin typeface="Cambria Math"/>
              </a:rPr>
              <a:t>65</a:t>
            </a:r>
            <a:r>
              <a:rPr sz="2400" dirty="0"/>
              <a:t>, </a:t>
            </a:r>
            <a:r>
              <a:rPr sz="2400" dirty="0">
                <a:latin typeface="Cambria Math"/>
              </a:rPr>
              <a:t>67</a:t>
            </a:r>
            <a:r>
              <a:rPr sz="2400" dirty="0"/>
              <a:t>, </a:t>
            </a:r>
            <a:r>
              <a:rPr sz="2400" dirty="0">
                <a:latin typeface="Cambria Math"/>
              </a:rPr>
              <a:t>70</a:t>
            </a:r>
            <a:r>
              <a:rPr sz="2400" dirty="0"/>
              <a:t>, </a:t>
            </a:r>
            <a:r>
              <a:rPr sz="2400" dirty="0">
                <a:latin typeface="Cambria Math"/>
              </a:rPr>
              <a:t>71</a:t>
            </a:r>
            <a:r>
              <a:rPr sz="2400" dirty="0"/>
              <a:t>, </a:t>
            </a:r>
            <a:r>
              <a:rPr sz="2400" dirty="0">
                <a:latin typeface="Cambria Math"/>
              </a:rPr>
              <a:t>71</a:t>
            </a:r>
            <a:r>
              <a:rPr sz="2400" dirty="0"/>
              <a:t>, </a:t>
            </a:r>
            <a:r>
              <a:rPr sz="2400" dirty="0">
                <a:latin typeface="Cambria Math"/>
              </a:rPr>
              <a:t>75</a:t>
            </a:r>
            <a:r>
              <a:rPr sz="2400" dirty="0"/>
              <a:t>, </a:t>
            </a:r>
            <a:r>
              <a:rPr sz="2400" dirty="0">
                <a:latin typeface="Cambria Math"/>
              </a:rPr>
              <a:t>78</a:t>
            </a:r>
            <a:r>
              <a:rPr sz="2400" dirty="0"/>
              <a:t>, </a:t>
            </a:r>
            <a:r>
              <a:rPr sz="2400" dirty="0">
                <a:latin typeface="Cambria Math"/>
              </a:rPr>
              <a:t>79</a:t>
            </a:r>
            <a:r>
              <a:rPr sz="2400" dirty="0"/>
              <a:t>, </a:t>
            </a:r>
            <a:r>
              <a:rPr sz="2400" dirty="0">
                <a:latin typeface="Cambria Math"/>
              </a:rPr>
              <a:t>80</a:t>
            </a:r>
            <a:r>
              <a:rPr sz="2400" dirty="0"/>
              <a:t>, </a:t>
            </a:r>
            <a:r>
              <a:rPr sz="2400" dirty="0">
                <a:latin typeface="Cambria Math"/>
              </a:rPr>
              <a:t>81</a:t>
            </a:r>
            <a:endParaRPr lang="en-US" sz="2400" dirty="0">
              <a:latin typeface="Cambria Math"/>
            </a:endParaRPr>
          </a:p>
          <a:p>
            <a:pPr algn="ctr"/>
            <a:endParaRPr lang="en-US" sz="2400" dirty="0">
              <a:latin typeface="Cambria Math"/>
            </a:endParaRPr>
          </a:p>
          <a:p>
            <a:r>
              <a:rPr lang="en-US" sz="2400" dirty="0"/>
              <a:t>Answer: </a:t>
            </a:r>
            <a:r>
              <a:rPr lang="en-US" sz="2400" i="1" dirty="0"/>
              <a:t>Q</a:t>
            </a:r>
            <a:r>
              <a:rPr lang="en-US" sz="2400" dirty="0"/>
              <a:t>₁ = 65, </a:t>
            </a:r>
            <a:r>
              <a:rPr lang="en-US" sz="2400" i="1" dirty="0"/>
              <a:t>Q</a:t>
            </a:r>
            <a:r>
              <a:rPr lang="en-US" sz="2400" dirty="0"/>
              <a:t>₂ = 70.5, </a:t>
            </a:r>
            <a:r>
              <a:rPr lang="en-US" sz="2400" i="1" dirty="0"/>
              <a:t>Q</a:t>
            </a:r>
            <a:r>
              <a:rPr lang="en-US" sz="2400" dirty="0"/>
              <a:t>₃ = 78 </a:t>
            </a:r>
            <a:endParaRPr lang="ar-AE" sz="2400" dirty="0"/>
          </a:p>
          <a:p>
            <a:endParaRPr sz="2400" dirty="0">
              <a:latin typeface="Cambria Math"/>
            </a:endParaRPr>
          </a:p>
        </p:txBody>
      </p:sp>
    </p:spTree>
    <p:extLst>
      <p:ext uri="{BB962C8B-B14F-4D97-AF65-F5344CB8AC3E}">
        <p14:creationId xmlns:p14="http://schemas.microsoft.com/office/powerpoint/2010/main" val="218812288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lang="en-US" dirty="0"/>
              <a:t>Definition: </a:t>
            </a:r>
            <a:r>
              <a:rPr dirty="0"/>
              <a:t>Five-Number Summary and Box Plots</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a:xfrm>
                <a:off x="457200" y="1082078"/>
                <a:ext cx="8229600" cy="4861522"/>
              </a:xfrm>
            </p:spPr>
            <p:txBody>
              <a:bodyPr>
                <a:normAutofit fontScale="92500"/>
              </a:bodyPr>
              <a:lstStyle/>
              <a:p>
                <a:pPr>
                  <a:defRPr b="1"/>
                </a:pPr>
                <a:r>
                  <a:rPr sz="2200" dirty="0"/>
                  <a:t>Five-Number Summary</a:t>
                </a:r>
              </a:p>
              <a:p>
                <a:pPr>
                  <a:defRPr sz="2800"/>
                </a:pPr>
                <a:r>
                  <a:rPr sz="2200" dirty="0"/>
                  <a:t>The </a:t>
                </a:r>
                <a:r>
                  <a:rPr sz="2200" b="1" dirty="0"/>
                  <a:t>five-number summary</a:t>
                </a:r>
                <a:r>
                  <a:rPr sz="2200" dirty="0"/>
                  <a:t> is a numerical description of a data set that lists the minimum value; the first quartile,</a:t>
                </a:r>
                <a:r>
                  <a:rPr lang="en-US" sz="2200" dirty="0"/>
                  <a:t> </a:t>
                </a:r>
                <a:r>
                  <a:rPr lang="en-US" sz="2200" i="1" dirty="0"/>
                  <a:t>Q</a:t>
                </a:r>
                <a:r>
                  <a:rPr lang="en-US" sz="2200" dirty="0"/>
                  <a:t>₁;</a:t>
                </a:r>
                <a:r>
                  <a:rPr sz="2200" dirty="0"/>
                  <a:t> the median or second quartile,</a:t>
                </a:r>
                <a:r>
                  <a:rPr lang="en-US" sz="2200" dirty="0"/>
                  <a:t> </a:t>
                </a:r>
                <a:r>
                  <a:rPr lang="en-US" sz="2200" i="1" dirty="0"/>
                  <a:t>Q</a:t>
                </a:r>
                <a:r>
                  <a:rPr lang="en-US" sz="2200" dirty="0"/>
                  <a:t>₂;</a:t>
                </a:r>
                <a:r>
                  <a:rPr sz="2200" dirty="0"/>
                  <a:t> the third quartile,</a:t>
                </a:r>
                <a:r>
                  <a:rPr lang="en-US" sz="2200" dirty="0"/>
                  <a:t> </a:t>
                </a:r>
                <a:r>
                  <a:rPr lang="en-US" sz="2200" i="1" dirty="0"/>
                  <a:t>Q</a:t>
                </a:r>
                <a:r>
                  <a:rPr lang="en-US" sz="2200" dirty="0"/>
                  <a:t>₃;</a:t>
                </a:r>
                <a:r>
                  <a:rPr sz="2200" dirty="0"/>
                  <a:t> and the maximum value in order from smallest to largest.</a:t>
                </a:r>
                <a:endParaRPr lang="en-US" sz="2200" dirty="0"/>
              </a:p>
              <a:p>
                <a:pPr>
                  <a:defRPr sz="2800"/>
                </a:pPr>
                <a:endParaRPr sz="1000" dirty="0"/>
              </a:p>
              <a:p>
                <a:pPr>
                  <a:defRPr b="1"/>
                </a:pPr>
                <a:r>
                  <a:rPr sz="2200" dirty="0"/>
                  <a:t>Box Plot</a:t>
                </a:r>
              </a:p>
              <a:p>
                <a:r>
                  <a:rPr sz="2200" dirty="0"/>
                  <a:t>A </a:t>
                </a:r>
                <a:r>
                  <a:rPr sz="2200" b="1" dirty="0"/>
                  <a:t>box plot</a:t>
                </a:r>
                <a:r>
                  <a:rPr sz="2200" dirty="0"/>
                  <a:t>, or </a:t>
                </a:r>
                <a:r>
                  <a:rPr sz="2200" i="1" dirty="0"/>
                  <a:t>box-and-whiskers plot</a:t>
                </a:r>
                <a:r>
                  <a:rPr sz="2200" dirty="0"/>
                  <a:t>, is a graphical representation of a five-number summary.</a:t>
                </a:r>
                <a:endParaRPr lang="en-US" sz="2200" dirty="0"/>
              </a:p>
              <a:p>
                <a:endParaRPr sz="900" dirty="0"/>
              </a:p>
              <a:p>
                <a:pPr>
                  <a:defRPr b="1"/>
                </a:pPr>
                <a:r>
                  <a:rPr sz="2200" dirty="0"/>
                  <a:t>Interquartile Range (</a:t>
                </a:r>
                <a:r>
                  <a:rPr sz="2200" b="1" dirty="0"/>
                  <a:t>IQR</a:t>
                </a:r>
                <a:r>
                  <a:rPr sz="2200" dirty="0"/>
                  <a:t>)</a:t>
                </a:r>
              </a:p>
              <a:p>
                <a:pPr>
                  <a:defRPr sz="2800"/>
                </a:pPr>
                <a:r>
                  <a:rPr sz="2200" dirty="0"/>
                  <a:t>The </a:t>
                </a:r>
                <a:r>
                  <a:rPr sz="2200" b="1" dirty="0"/>
                  <a:t>interquartile range</a:t>
                </a:r>
                <a:r>
                  <a:rPr sz="2200" dirty="0"/>
                  <a:t> is the range of the middle </a:t>
                </a:r>
                <a14:m>
                  <m:oMath xmlns:m="http://schemas.openxmlformats.org/officeDocument/2006/math">
                    <m:r>
                      <a:rPr sz="2200">
                        <a:latin typeface="Cambria Math" panose="02040503050406030204" pitchFamily="18" charset="0"/>
                      </a:rPr>
                      <m:t>50%</m:t>
                    </m:r>
                  </m:oMath>
                </a14:m>
                <a:r>
                  <a:rPr sz="2200" dirty="0"/>
                  <a:t> of the data, given by</a:t>
                </a:r>
                <a:endParaRPr lang="en-US" sz="2200" dirty="0"/>
              </a:p>
              <a:p>
                <a:pPr>
                  <a:defRPr sz="2800"/>
                </a:pPr>
                <a:endParaRPr sz="900" dirty="0"/>
              </a:p>
              <a:p>
                <a:pPr algn="ctr">
                  <a:defRPr sz="2800"/>
                </a:pPr>
                <a:r>
                  <a:rPr lang="en-US" sz="2200" dirty="0"/>
                  <a:t>IQR = Q₃ </a:t>
                </a:r>
                <a:r>
                  <a:rPr lang="en-US" sz="2200" dirty="0">
                    <a:latin typeface="Calibri" panose="020F0502020204030204" pitchFamily="34" charset="0"/>
                    <a:ea typeface="Calibri" panose="020F0502020204030204" pitchFamily="34" charset="0"/>
                    <a:cs typeface="Calibri" panose="020F0502020204030204" pitchFamily="34" charset="0"/>
                  </a:rPr>
                  <a:t>−</a:t>
                </a:r>
                <a:r>
                  <a:rPr lang="en-US" sz="2200" dirty="0"/>
                  <a:t> Q₁,</a:t>
                </a:r>
              </a:p>
              <a:p>
                <a:pPr algn="ctr">
                  <a:defRPr sz="2800"/>
                </a:pPr>
                <a:endParaRPr sz="900" dirty="0"/>
              </a:p>
              <a:p>
                <a:pPr>
                  <a:defRPr sz="2800"/>
                </a:pPr>
                <a:r>
                  <a:rPr lang="en-IN" sz="2200" dirty="0"/>
                  <a:t>W</a:t>
                </a:r>
                <a:r>
                  <a:rPr sz="2200" dirty="0"/>
                  <a:t>here</a:t>
                </a:r>
                <a:r>
                  <a:rPr lang="en-US" sz="2200" dirty="0"/>
                  <a:t> </a:t>
                </a:r>
                <a:r>
                  <a:rPr lang="en-US" sz="2200" i="1" dirty="0"/>
                  <a:t>Q</a:t>
                </a:r>
                <a:r>
                  <a:rPr lang="en-US" sz="2200" dirty="0"/>
                  <a:t>₃ </a:t>
                </a:r>
                <a:r>
                  <a:rPr sz="2200" dirty="0"/>
                  <a:t>is the third quartile and</a:t>
                </a:r>
                <a:r>
                  <a:rPr lang="en-US" sz="2200" dirty="0"/>
                  <a:t> </a:t>
                </a:r>
                <a:r>
                  <a:rPr lang="en-US" sz="2200" i="1" dirty="0"/>
                  <a:t>Q</a:t>
                </a:r>
                <a:r>
                  <a:rPr lang="en-US" sz="2200" dirty="0"/>
                  <a:t>₁</a:t>
                </a:r>
                <a:r>
                  <a:rPr sz="2200" dirty="0"/>
                  <a:t> is the first quartile.</a:t>
                </a:r>
              </a:p>
              <a:p>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xfrm>
                <a:off x="457200" y="1082078"/>
                <a:ext cx="8229600" cy="4861522"/>
              </a:xfrm>
              <a:blipFill>
                <a:blip r:embed="rId2"/>
                <a:stretch>
                  <a:fillRect l="-590" t="-499" b="-249"/>
                </a:stretch>
              </a:blipFill>
            </p:spPr>
            <p:txBody>
              <a:bodyPr/>
              <a:lstStyle/>
              <a:p>
                <a:r>
                  <a:rPr lang="en-IN">
                    <a:noFill/>
                  </a:rPr>
                  <a:t> </a:t>
                </a:r>
              </a:p>
            </p:txBody>
          </p:sp>
        </mc:Fallback>
      </mc:AlternateContent>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lang="en-US" dirty="0"/>
              <a:t>Procedure: </a:t>
            </a:r>
            <a:r>
              <a:rPr dirty="0"/>
              <a:t>Creating a Box Plot</a:t>
            </a:r>
          </a:p>
        </p:txBody>
      </p:sp>
      <p:sp>
        <p:nvSpPr>
          <p:cNvPr id="3" name="Text Placeholder 2"/>
          <p:cNvSpPr>
            <a:spLocks noGrp="1"/>
          </p:cNvSpPr>
          <p:nvPr>
            <p:ph type="body" sz="quarter" idx="10"/>
          </p:nvPr>
        </p:nvSpPr>
        <p:spPr>
          <a:xfrm>
            <a:off x="457200" y="1082078"/>
            <a:ext cx="8229600" cy="4861522"/>
          </a:xfrm>
        </p:spPr>
        <p:txBody>
          <a:bodyPr>
            <a:normAutofit/>
          </a:bodyPr>
          <a:lstStyle/>
          <a:p>
            <a:pPr marL="542925" indent="-542925">
              <a:defRPr sz="2800"/>
            </a:pPr>
            <a:r>
              <a:rPr lang="en-US" sz="2200" dirty="0"/>
              <a:t>1.	</a:t>
            </a:r>
            <a:r>
              <a:rPr sz="2200" dirty="0"/>
              <a:t>​Draw a horizontal (or vertical) number line that contains the five-number summary.</a:t>
            </a:r>
            <a:endParaRPr lang="en-US" sz="2200" dirty="0"/>
          </a:p>
          <a:p>
            <a:pPr marL="514350" indent="-514350">
              <a:buFont typeface="+mj-lt"/>
              <a:buAutoNum type="arabicPeriod"/>
              <a:defRPr sz="2800"/>
            </a:pPr>
            <a:endParaRPr sz="800" dirty="0"/>
          </a:p>
          <a:p>
            <a:pPr marL="542925" indent="-542925">
              <a:defRPr sz="2800"/>
            </a:pPr>
            <a:r>
              <a:rPr lang="en-US" sz="2200" dirty="0"/>
              <a:t>2.	</a:t>
            </a:r>
            <a:r>
              <a:rPr sz="2200" dirty="0"/>
              <a:t>Draw a small line segment above (or next to) the number line to represent each of the numbers in the five-number summary.</a:t>
            </a:r>
            <a:endParaRPr lang="en-US" sz="2200" dirty="0"/>
          </a:p>
          <a:p>
            <a:pPr marL="514350" indent="-514350">
              <a:buFont typeface="+mj-lt"/>
              <a:buAutoNum type="arabicPeriod" startAt="2"/>
              <a:defRPr sz="2800"/>
            </a:pPr>
            <a:endParaRPr sz="800" dirty="0"/>
          </a:p>
          <a:p>
            <a:pPr marL="542925" indent="-542925">
              <a:defRPr sz="2800"/>
            </a:pPr>
            <a:r>
              <a:rPr lang="en-US" sz="2200" dirty="0"/>
              <a:t>3.	</a:t>
            </a:r>
            <a:r>
              <a:rPr sz="2200" dirty="0"/>
              <a:t>Connect the line segment that represents the first quartile to the line segment representing the third quartile, forming a box with the median's line segment in between.</a:t>
            </a:r>
            <a:endParaRPr lang="en-US" sz="2200" dirty="0"/>
          </a:p>
          <a:p>
            <a:pPr marL="514350" indent="-514350">
              <a:buFont typeface="+mj-lt"/>
              <a:buAutoNum type="arabicPeriod" startAt="3"/>
              <a:defRPr sz="2800"/>
            </a:pPr>
            <a:endParaRPr sz="800" dirty="0"/>
          </a:p>
          <a:p>
            <a:pPr marL="542925" indent="-542925">
              <a:defRPr sz="2800"/>
            </a:pPr>
            <a:r>
              <a:rPr lang="en-US" sz="2200" dirty="0"/>
              <a:t>4.	</a:t>
            </a:r>
            <a:r>
              <a:rPr sz="2200" dirty="0"/>
              <a:t>​Connect the "box" to the line segments representing the minimum and maximum values to form the "whiskers."</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Example 10: Creating a Box Plot</a:t>
            </a:r>
            <a:r>
              <a:rPr lang="en-US" dirty="0">
                <a:solidFill>
                  <a:schemeClr val="accent1"/>
                </a:solidFill>
                <a:latin typeface="Calibri" panose="020F0502020204030204" pitchFamily="34" charset="0"/>
                <a:ea typeface="Calibri" panose="020F0502020204030204" pitchFamily="34" charset="0"/>
                <a:cs typeface="Calibri" panose="020F0502020204030204" pitchFamily="34" charset="0"/>
              </a:rPr>
              <a:t>—Slide 1</a:t>
            </a:r>
            <a:endParaRPr dirty="0"/>
          </a:p>
        </p:txBody>
      </p:sp>
      <p:sp>
        <p:nvSpPr>
          <p:cNvPr id="3" name="Text Placeholder 2"/>
          <p:cNvSpPr>
            <a:spLocks noGrp="1"/>
          </p:cNvSpPr>
          <p:nvPr>
            <p:ph type="body" sz="quarter" idx="10"/>
          </p:nvPr>
        </p:nvSpPr>
        <p:spPr/>
        <p:txBody>
          <a:bodyPr>
            <a:normAutofit/>
          </a:bodyPr>
          <a:lstStyle/>
          <a:p>
            <a:pPr algn="just"/>
            <a:r>
              <a:rPr sz="2200" dirty="0"/>
              <a:t>A random sample of </a:t>
            </a:r>
            <a:r>
              <a:rPr sz="2200" dirty="0">
                <a:latin typeface="Cambria Math"/>
              </a:rPr>
              <a:t>20</a:t>
            </a:r>
            <a:r>
              <a:rPr sz="2200" dirty="0"/>
              <a:t> adults was taken at an athletic training facility. Create a box plot to display the training heart rates of this sample.</a:t>
            </a:r>
          </a:p>
        </p:txBody>
      </p:sp>
      <p:sp>
        <p:nvSpPr>
          <p:cNvPr id="6" name="TextBox 5">
            <a:extLst>
              <a:ext uri="{FF2B5EF4-FFF2-40B4-BE49-F238E27FC236}">
                <a16:creationId xmlns:a16="http://schemas.microsoft.com/office/drawing/2014/main" id="{22F491A3-C8FD-3351-4533-133B4D96058B}"/>
              </a:ext>
            </a:extLst>
          </p:cNvPr>
          <p:cNvSpPr txBox="1"/>
          <p:nvPr/>
        </p:nvSpPr>
        <p:spPr>
          <a:xfrm>
            <a:off x="2981326" y="1840468"/>
            <a:ext cx="2895600" cy="369332"/>
          </a:xfrm>
          <a:prstGeom prst="rect">
            <a:avLst/>
          </a:prstGeom>
          <a:noFill/>
        </p:spPr>
        <p:txBody>
          <a:bodyPr wrap="square">
            <a:spAutoFit/>
          </a:bodyPr>
          <a:lstStyle/>
          <a:p>
            <a:r>
              <a:rPr kumimoji="0" lang="en-US" sz="1800" b="1" i="0" u="none" strike="noStrike" kern="1200" cap="none" spc="0" normalizeH="0" baseline="0" noProof="0" dirty="0">
                <a:ln>
                  <a:noFill/>
                </a:ln>
                <a:effectLst/>
                <a:uLnTx/>
                <a:uFillTx/>
                <a:latin typeface="Calibri"/>
                <a:ea typeface="+mn-ea"/>
                <a:cs typeface="+mn-cs"/>
              </a:rPr>
              <a:t>Table 3: Training Heart Rates</a:t>
            </a:r>
            <a:endParaRPr lang="en-IN" dirty="0"/>
          </a:p>
        </p:txBody>
      </p:sp>
      <p:graphicFrame>
        <p:nvGraphicFramePr>
          <p:cNvPr id="4" name="Table Placeholder 2" descr="Training Heart Rates &#10;&#10;130, 124, 125, 133, 129&#10;&#10;126, 126, 130, 124, 121&#10;&#10;136, 116, 113, 128, 127&#10;&#10;119, 126, 127, 132, 131">
            <a:extLst>
              <a:ext uri="{FF2B5EF4-FFF2-40B4-BE49-F238E27FC236}">
                <a16:creationId xmlns:a16="http://schemas.microsoft.com/office/drawing/2014/main" id="{1CE8C8D3-953F-45CD-A964-44B750D2C48A}"/>
              </a:ext>
            </a:extLst>
          </p:cNvPr>
          <p:cNvGraphicFramePr>
            <a:graphicFrameLocks/>
          </p:cNvGraphicFramePr>
          <p:nvPr>
            <p:extLst>
              <p:ext uri="{D42A27DB-BD31-4B8C-83A1-F6EECF244321}">
                <p14:modId xmlns:p14="http://schemas.microsoft.com/office/powerpoint/2010/main" val="1400986695"/>
              </p:ext>
            </p:extLst>
          </p:nvPr>
        </p:nvGraphicFramePr>
        <p:xfrm>
          <a:off x="1447800" y="2278338"/>
          <a:ext cx="5943600" cy="1379262"/>
        </p:xfrm>
        <a:graphic>
          <a:graphicData uri="http://schemas.openxmlformats.org/drawingml/2006/table">
            <a:tbl>
              <a:tblPr firstRow="1" bandRow="1">
                <a:tableStyleId>{5940675A-B579-460E-94D1-54222C63F5DA}</a:tableStyleId>
              </a:tblPr>
              <a:tblGrid>
                <a:gridCol w="1188720">
                  <a:extLst>
                    <a:ext uri="{9D8B030D-6E8A-4147-A177-3AD203B41FA5}">
                      <a16:colId xmlns:a16="http://schemas.microsoft.com/office/drawing/2014/main" val="20000"/>
                    </a:ext>
                  </a:extLst>
                </a:gridCol>
                <a:gridCol w="1188720">
                  <a:extLst>
                    <a:ext uri="{9D8B030D-6E8A-4147-A177-3AD203B41FA5}">
                      <a16:colId xmlns:a16="http://schemas.microsoft.com/office/drawing/2014/main" val="20001"/>
                    </a:ext>
                  </a:extLst>
                </a:gridCol>
                <a:gridCol w="1188720">
                  <a:extLst>
                    <a:ext uri="{9D8B030D-6E8A-4147-A177-3AD203B41FA5}">
                      <a16:colId xmlns:a16="http://schemas.microsoft.com/office/drawing/2014/main" val="20002"/>
                    </a:ext>
                  </a:extLst>
                </a:gridCol>
                <a:gridCol w="1188720">
                  <a:extLst>
                    <a:ext uri="{9D8B030D-6E8A-4147-A177-3AD203B41FA5}">
                      <a16:colId xmlns:a16="http://schemas.microsoft.com/office/drawing/2014/main" val="20003"/>
                    </a:ext>
                  </a:extLst>
                </a:gridCol>
                <a:gridCol w="1188720">
                  <a:extLst>
                    <a:ext uri="{9D8B030D-6E8A-4147-A177-3AD203B41FA5}">
                      <a16:colId xmlns:a16="http://schemas.microsoft.com/office/drawing/2014/main" val="20004"/>
                    </a:ext>
                  </a:extLst>
                </a:gridCol>
              </a:tblGrid>
              <a:tr h="314625">
                <a:tc>
                  <a:txBody>
                    <a:bodyPr/>
                    <a:lstStyle/>
                    <a:p>
                      <a:pPr algn="ctr"/>
                      <a:r>
                        <a:rPr sz="1600" dirty="0"/>
                        <a:t>130</a:t>
                      </a:r>
                      <a:endParaRPr sz="1600" dirty="0">
                        <a:latin typeface="Cambria Math"/>
                      </a:endParaRPr>
                    </a:p>
                  </a:txBody>
                  <a:tcPr/>
                </a:tc>
                <a:tc>
                  <a:txBody>
                    <a:bodyPr/>
                    <a:lstStyle/>
                    <a:p>
                      <a:pPr algn="ctr"/>
                      <a:r>
                        <a:rPr sz="1600" dirty="0"/>
                        <a:t>124</a:t>
                      </a:r>
                      <a:endParaRPr sz="1600" dirty="0">
                        <a:latin typeface="Cambria Math"/>
                      </a:endParaRPr>
                    </a:p>
                  </a:txBody>
                  <a:tcPr/>
                </a:tc>
                <a:tc>
                  <a:txBody>
                    <a:bodyPr/>
                    <a:lstStyle/>
                    <a:p>
                      <a:pPr algn="ctr"/>
                      <a:r>
                        <a:rPr sz="1600"/>
                        <a:t>125</a:t>
                      </a:r>
                      <a:endParaRPr sz="1600">
                        <a:latin typeface="Cambria Math"/>
                      </a:endParaRPr>
                    </a:p>
                  </a:txBody>
                  <a:tcPr/>
                </a:tc>
                <a:tc>
                  <a:txBody>
                    <a:bodyPr/>
                    <a:lstStyle/>
                    <a:p>
                      <a:pPr algn="ctr"/>
                      <a:r>
                        <a:rPr sz="1600"/>
                        <a:t>133</a:t>
                      </a:r>
                      <a:endParaRPr sz="1600">
                        <a:latin typeface="Cambria Math"/>
                      </a:endParaRPr>
                    </a:p>
                  </a:txBody>
                  <a:tcPr/>
                </a:tc>
                <a:tc>
                  <a:txBody>
                    <a:bodyPr/>
                    <a:lstStyle/>
                    <a:p>
                      <a:pPr algn="ctr"/>
                      <a:r>
                        <a:rPr sz="1600" dirty="0"/>
                        <a:t>129</a:t>
                      </a:r>
                      <a:endParaRPr sz="1600" dirty="0">
                        <a:latin typeface="Cambria Math"/>
                      </a:endParaRPr>
                    </a:p>
                  </a:txBody>
                  <a:tcPr/>
                </a:tc>
                <a:extLst>
                  <a:ext uri="{0D108BD9-81ED-4DB2-BD59-A6C34878D82A}">
                    <a16:rowId xmlns:a16="http://schemas.microsoft.com/office/drawing/2014/main" val="10001"/>
                  </a:ext>
                </a:extLst>
              </a:tr>
              <a:tr h="347994">
                <a:tc>
                  <a:txBody>
                    <a:bodyPr/>
                    <a:lstStyle/>
                    <a:p>
                      <a:pPr algn="ctr"/>
                      <a:r>
                        <a:rPr sz="1600" dirty="0"/>
                        <a:t>126</a:t>
                      </a:r>
                      <a:endParaRPr sz="1600" dirty="0">
                        <a:latin typeface="Cambria Math"/>
                      </a:endParaRPr>
                    </a:p>
                  </a:txBody>
                  <a:tcPr/>
                </a:tc>
                <a:tc>
                  <a:txBody>
                    <a:bodyPr/>
                    <a:lstStyle/>
                    <a:p>
                      <a:pPr algn="ctr"/>
                      <a:r>
                        <a:rPr sz="1600" dirty="0"/>
                        <a:t>126</a:t>
                      </a:r>
                      <a:endParaRPr sz="1600" dirty="0">
                        <a:latin typeface="Cambria Math"/>
                      </a:endParaRPr>
                    </a:p>
                  </a:txBody>
                  <a:tcPr/>
                </a:tc>
                <a:tc>
                  <a:txBody>
                    <a:bodyPr/>
                    <a:lstStyle/>
                    <a:p>
                      <a:pPr algn="ctr"/>
                      <a:r>
                        <a:rPr sz="1600"/>
                        <a:t>130</a:t>
                      </a:r>
                      <a:endParaRPr sz="1600">
                        <a:latin typeface="Cambria Math"/>
                      </a:endParaRPr>
                    </a:p>
                  </a:txBody>
                  <a:tcPr/>
                </a:tc>
                <a:tc>
                  <a:txBody>
                    <a:bodyPr/>
                    <a:lstStyle/>
                    <a:p>
                      <a:pPr algn="ctr"/>
                      <a:r>
                        <a:rPr sz="1600"/>
                        <a:t>124</a:t>
                      </a:r>
                      <a:endParaRPr sz="1600">
                        <a:latin typeface="Cambria Math"/>
                      </a:endParaRPr>
                    </a:p>
                  </a:txBody>
                  <a:tcPr/>
                </a:tc>
                <a:tc>
                  <a:txBody>
                    <a:bodyPr/>
                    <a:lstStyle/>
                    <a:p>
                      <a:pPr algn="ctr"/>
                      <a:r>
                        <a:rPr sz="1600"/>
                        <a:t>121</a:t>
                      </a:r>
                      <a:endParaRPr sz="1600">
                        <a:latin typeface="Cambria Math"/>
                      </a:endParaRPr>
                    </a:p>
                  </a:txBody>
                  <a:tcPr/>
                </a:tc>
                <a:extLst>
                  <a:ext uri="{0D108BD9-81ED-4DB2-BD59-A6C34878D82A}">
                    <a16:rowId xmlns:a16="http://schemas.microsoft.com/office/drawing/2014/main" val="10002"/>
                  </a:ext>
                </a:extLst>
              </a:tr>
              <a:tr h="347994">
                <a:tc>
                  <a:txBody>
                    <a:bodyPr/>
                    <a:lstStyle/>
                    <a:p>
                      <a:pPr algn="ctr"/>
                      <a:r>
                        <a:rPr sz="1600"/>
                        <a:t>136</a:t>
                      </a:r>
                      <a:endParaRPr sz="1600">
                        <a:latin typeface="Cambria Math"/>
                      </a:endParaRPr>
                    </a:p>
                  </a:txBody>
                  <a:tcPr/>
                </a:tc>
                <a:tc>
                  <a:txBody>
                    <a:bodyPr/>
                    <a:lstStyle/>
                    <a:p>
                      <a:pPr algn="ctr"/>
                      <a:r>
                        <a:rPr sz="1600"/>
                        <a:t>116</a:t>
                      </a:r>
                      <a:endParaRPr sz="1600">
                        <a:latin typeface="Cambria Math"/>
                      </a:endParaRPr>
                    </a:p>
                  </a:txBody>
                  <a:tcPr/>
                </a:tc>
                <a:tc>
                  <a:txBody>
                    <a:bodyPr/>
                    <a:lstStyle/>
                    <a:p>
                      <a:pPr algn="ctr"/>
                      <a:r>
                        <a:rPr sz="1600"/>
                        <a:t>113</a:t>
                      </a:r>
                      <a:endParaRPr sz="1600">
                        <a:latin typeface="Cambria Math"/>
                      </a:endParaRPr>
                    </a:p>
                  </a:txBody>
                  <a:tcPr/>
                </a:tc>
                <a:tc>
                  <a:txBody>
                    <a:bodyPr/>
                    <a:lstStyle/>
                    <a:p>
                      <a:pPr algn="ctr"/>
                      <a:r>
                        <a:rPr sz="1600"/>
                        <a:t>128</a:t>
                      </a:r>
                      <a:endParaRPr sz="1600">
                        <a:latin typeface="Cambria Math"/>
                      </a:endParaRPr>
                    </a:p>
                  </a:txBody>
                  <a:tcPr/>
                </a:tc>
                <a:tc>
                  <a:txBody>
                    <a:bodyPr/>
                    <a:lstStyle/>
                    <a:p>
                      <a:pPr algn="ctr"/>
                      <a:r>
                        <a:rPr sz="1600"/>
                        <a:t>127</a:t>
                      </a:r>
                      <a:endParaRPr sz="1600">
                        <a:latin typeface="Cambria Math"/>
                      </a:endParaRPr>
                    </a:p>
                  </a:txBody>
                  <a:tcPr/>
                </a:tc>
                <a:extLst>
                  <a:ext uri="{0D108BD9-81ED-4DB2-BD59-A6C34878D82A}">
                    <a16:rowId xmlns:a16="http://schemas.microsoft.com/office/drawing/2014/main" val="10003"/>
                  </a:ext>
                </a:extLst>
              </a:tr>
              <a:tr h="347994">
                <a:tc>
                  <a:txBody>
                    <a:bodyPr/>
                    <a:lstStyle/>
                    <a:p>
                      <a:pPr algn="ctr"/>
                      <a:r>
                        <a:rPr sz="1600" dirty="0"/>
                        <a:t>119</a:t>
                      </a:r>
                      <a:endParaRPr sz="1600" dirty="0">
                        <a:latin typeface="Cambria Math"/>
                      </a:endParaRPr>
                    </a:p>
                  </a:txBody>
                  <a:tcPr/>
                </a:tc>
                <a:tc>
                  <a:txBody>
                    <a:bodyPr/>
                    <a:lstStyle/>
                    <a:p>
                      <a:pPr algn="ctr"/>
                      <a:r>
                        <a:rPr sz="1600"/>
                        <a:t>126</a:t>
                      </a:r>
                      <a:endParaRPr sz="1600">
                        <a:latin typeface="Cambria Math"/>
                      </a:endParaRPr>
                    </a:p>
                  </a:txBody>
                  <a:tcPr/>
                </a:tc>
                <a:tc>
                  <a:txBody>
                    <a:bodyPr/>
                    <a:lstStyle/>
                    <a:p>
                      <a:pPr algn="ctr"/>
                      <a:r>
                        <a:rPr sz="1600" dirty="0"/>
                        <a:t>127</a:t>
                      </a:r>
                      <a:endParaRPr sz="1600" dirty="0">
                        <a:latin typeface="Cambria Math"/>
                      </a:endParaRPr>
                    </a:p>
                  </a:txBody>
                  <a:tcPr/>
                </a:tc>
                <a:tc>
                  <a:txBody>
                    <a:bodyPr/>
                    <a:lstStyle/>
                    <a:p>
                      <a:pPr algn="ctr"/>
                      <a:r>
                        <a:rPr sz="1600" dirty="0"/>
                        <a:t>132</a:t>
                      </a:r>
                      <a:endParaRPr sz="1600" dirty="0">
                        <a:latin typeface="Cambria Math"/>
                      </a:endParaRPr>
                    </a:p>
                  </a:txBody>
                  <a:tcPr/>
                </a:tc>
                <a:tc>
                  <a:txBody>
                    <a:bodyPr/>
                    <a:lstStyle/>
                    <a:p>
                      <a:pPr algn="ctr"/>
                      <a:r>
                        <a:rPr sz="1600" dirty="0"/>
                        <a:t>131</a:t>
                      </a:r>
                      <a:endParaRPr sz="1600" dirty="0">
                        <a:latin typeface="Cambria Math"/>
                      </a:endParaRPr>
                    </a:p>
                  </a:txBody>
                  <a:tcPr/>
                </a:tc>
                <a:extLst>
                  <a:ext uri="{0D108BD9-81ED-4DB2-BD59-A6C34878D82A}">
                    <a16:rowId xmlns:a16="http://schemas.microsoft.com/office/drawing/2014/main" val="10004"/>
                  </a:ext>
                </a:extLst>
              </a:tr>
            </a:tbl>
          </a:graphicData>
        </a:graphic>
      </p:graphicFrame>
      <p:sp>
        <p:nvSpPr>
          <p:cNvPr id="8" name="TextBox 7">
            <a:extLst>
              <a:ext uri="{FF2B5EF4-FFF2-40B4-BE49-F238E27FC236}">
                <a16:creationId xmlns:a16="http://schemas.microsoft.com/office/drawing/2014/main" id="{4C468B83-8E0A-FE87-F350-D0CECFCE8D23}"/>
              </a:ext>
            </a:extLst>
          </p:cNvPr>
          <p:cNvSpPr txBox="1"/>
          <p:nvPr/>
        </p:nvSpPr>
        <p:spPr>
          <a:xfrm>
            <a:off x="444500" y="3820872"/>
            <a:ext cx="8255000" cy="2080570"/>
          </a:xfrm>
          <a:prstGeom prst="rect">
            <a:avLst/>
          </a:prstGeom>
          <a:noFill/>
        </p:spPr>
        <p:txBody>
          <a:bodyPr wrap="square">
            <a:spAutoFit/>
          </a:bodyPr>
          <a:lstStyle/>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200" b="1" i="0" u="none" strike="noStrike" kern="1200" cap="none" spc="0" normalizeH="0" baseline="0" noProof="0" dirty="0">
                <a:ln>
                  <a:noFill/>
                </a:ln>
                <a:solidFill>
                  <a:srgbClr val="366092"/>
                </a:solidFill>
                <a:effectLst/>
                <a:uLnTx/>
                <a:uFillTx/>
                <a:latin typeface="Calibri"/>
                <a:ea typeface="+mn-ea"/>
                <a:cs typeface="+mn-cs"/>
              </a:rPr>
              <a:t>Solution</a:t>
            </a: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200" b="0" i="0" u="none" strike="noStrike" kern="1200" cap="none" spc="0" normalizeH="0" baseline="0" noProof="0" dirty="0">
                <a:ln>
                  <a:noFill/>
                </a:ln>
                <a:solidFill>
                  <a:srgbClr val="366092"/>
                </a:solidFill>
                <a:effectLst/>
                <a:uLnTx/>
                <a:uFillTx/>
                <a:latin typeface="Calibri"/>
                <a:ea typeface="+mn-ea"/>
                <a:cs typeface="+mn-cs"/>
              </a:rPr>
              <a:t>The first thing we need to do is calculate the five-number summary.</a:t>
            </a:r>
          </a:p>
          <a:p>
            <a:pPr marL="457200" marR="0" lvl="1" indent="0" algn="just" defTabSz="914400" rtl="0" eaLnBrk="1" fontAlgn="auto" latinLnBrk="0" hangingPunct="1">
              <a:lnSpc>
                <a:spcPct val="100000"/>
              </a:lnSpc>
              <a:spcBef>
                <a:spcPct val="20000"/>
              </a:spcBef>
              <a:spcAft>
                <a:spcPts val="0"/>
              </a:spcAft>
              <a:buClrTx/>
              <a:buSzTx/>
              <a:buFont typeface="Arial" pitchFamily="34" charset="0"/>
              <a:buNone/>
              <a:tabLst/>
              <a:defRPr b="1"/>
            </a:pPr>
            <a:r>
              <a:rPr kumimoji="0" lang="en-US" sz="2200" b="1" i="0" u="none" strike="noStrike" kern="1200" cap="none" spc="0" normalizeH="0" baseline="0" noProof="0" dirty="0">
                <a:ln>
                  <a:noFill/>
                </a:ln>
                <a:solidFill>
                  <a:srgbClr val="366092"/>
                </a:solidFill>
                <a:effectLst/>
                <a:uLnTx/>
                <a:uFillTx/>
                <a:latin typeface="Calibri"/>
                <a:ea typeface="+mn-ea"/>
                <a:cs typeface="+mn-cs"/>
              </a:rPr>
              <a:t>By Hand</a:t>
            </a:r>
          </a:p>
          <a:p>
            <a:pPr marL="457200" marR="0" lvl="1"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200" b="0" i="0" u="none" strike="noStrike" kern="1200" cap="none" spc="0" normalizeH="0" baseline="0" noProof="0" dirty="0">
                <a:ln>
                  <a:noFill/>
                </a:ln>
                <a:solidFill>
                  <a:srgbClr val="366092"/>
                </a:solidFill>
                <a:effectLst/>
                <a:uLnTx/>
                <a:uFillTx/>
                <a:latin typeface="Calibri"/>
                <a:ea typeface="+mn-ea"/>
                <a:cs typeface="+mn-cs"/>
              </a:rPr>
              <a:t>Begin by ordering the data set, which is essential to finding the values for the five-number summary by hand</a:t>
            </a:r>
            <a:r>
              <a:rPr kumimoji="0" lang="en-US" sz="2800" b="0" i="0" u="none" strike="noStrike" kern="1200" cap="none" spc="0" normalizeH="0" baseline="0" noProof="0" dirty="0">
                <a:ln>
                  <a:noFill/>
                </a:ln>
                <a:solidFill>
                  <a:srgbClr val="366092"/>
                </a:solidFill>
                <a:effectLst/>
                <a:uLnTx/>
                <a:uFillTx/>
                <a:latin typeface="Calibri"/>
                <a:ea typeface="+mn-ea"/>
                <a:cs typeface="+mn-cs"/>
              </a:rPr>
              <a:t>.</a:t>
            </a:r>
            <a:endParaRPr lang="en-IN"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1: Calculating the Mean</a:t>
            </a:r>
            <a:r>
              <a:rPr lang="en-US" dirty="0">
                <a:solidFill>
                  <a:schemeClr val="accent1"/>
                </a:solidFill>
                <a:latin typeface="Calibri" panose="020F0502020204030204" pitchFamily="34" charset="0"/>
                <a:ea typeface="Calibri" panose="020F0502020204030204" pitchFamily="34" charset="0"/>
                <a:cs typeface="Calibri" panose="020F0502020204030204" pitchFamily="34" charset="0"/>
              </a:rPr>
              <a:t>—Slide 2</a:t>
            </a:r>
            <a:endParaRPr dirty="0"/>
          </a:p>
        </p:txBody>
      </p:sp>
      <p:sp>
        <p:nvSpPr>
          <p:cNvPr id="3" name="Text Placeholder 2"/>
          <p:cNvSpPr>
            <a:spLocks noGrp="1"/>
          </p:cNvSpPr>
          <p:nvPr>
            <p:ph type="body" sz="quarter" idx="10"/>
          </p:nvPr>
        </p:nvSpPr>
        <p:spPr>
          <a:xfrm>
            <a:off x="450669" y="1040941"/>
            <a:ext cx="8229600" cy="4967067"/>
          </a:xfrm>
        </p:spPr>
        <p:txBody>
          <a:bodyPr>
            <a:normAutofit/>
          </a:bodyPr>
          <a:lstStyle/>
          <a:p>
            <a:pPr>
              <a:defRPr b="1"/>
            </a:pPr>
            <a:r>
              <a:rPr sz="2200" dirty="0"/>
              <a:t>TI-83/84 Plus</a:t>
            </a:r>
          </a:p>
          <a:p>
            <a:pPr algn="just">
              <a:defRPr sz="2800"/>
            </a:pPr>
            <a:r>
              <a:rPr sz="2000" dirty="0"/>
              <a:t>To calculate the mean using a TI-83/84 Plus calculator, we first need to input the data into the list function. Press </a:t>
            </a:r>
            <a:r>
              <a:rPr sz="2000" b="1" dirty="0"/>
              <a:t>stat</a:t>
            </a:r>
            <a:r>
              <a:rPr lang="en-US" sz="2000" dirty="0"/>
              <a:t> </a:t>
            </a:r>
            <a:r>
              <a:rPr sz="2000" dirty="0"/>
              <a:t>, select </a:t>
            </a:r>
            <a:r>
              <a:rPr sz="2000" dirty="0">
                <a:latin typeface="Ti86pc" panose="020B0609020003040203" pitchFamily="49" charset="0"/>
              </a:rPr>
              <a:t>Edit</a:t>
            </a:r>
            <a:r>
              <a:rPr sz="2000" dirty="0"/>
              <a:t>…, and enter the values into </a:t>
            </a:r>
            <a:r>
              <a:rPr sz="2000" dirty="0">
                <a:latin typeface="Ti86pc" panose="020B0609020003040203" pitchFamily="49" charset="0"/>
              </a:rPr>
              <a:t>L1</a:t>
            </a:r>
            <a:r>
              <a:rPr sz="2000" dirty="0"/>
              <a:t>. Press </a:t>
            </a:r>
            <a:r>
              <a:rPr sz="2000" b="1" dirty="0"/>
              <a:t>stat</a:t>
            </a:r>
            <a:r>
              <a:rPr sz="2000" dirty="0"/>
              <a:t> again, but this time select </a:t>
            </a:r>
            <a:r>
              <a:rPr sz="2000" dirty="0">
                <a:latin typeface="Ti86pc" panose="020B0609020003040203" pitchFamily="49" charset="0"/>
              </a:rPr>
              <a:t>CALC</a:t>
            </a:r>
            <a:r>
              <a:rPr sz="2000" dirty="0"/>
              <a:t> and choose </a:t>
            </a:r>
            <a:r>
              <a:rPr sz="2000" dirty="0">
                <a:latin typeface="Ti86pc" panose="020B0609020003040203" pitchFamily="49" charset="0"/>
              </a:rPr>
              <a:t>1-Var Stats</a:t>
            </a:r>
            <a:r>
              <a:rPr sz="2000" dirty="0"/>
              <a:t>. Be sure that </a:t>
            </a:r>
            <a:r>
              <a:rPr sz="2000" dirty="0">
                <a:latin typeface="Ti86pc" panose="020B0609020003040203" pitchFamily="49" charset="0"/>
              </a:rPr>
              <a:t>L1</a:t>
            </a:r>
            <a:r>
              <a:rPr sz="2000" dirty="0"/>
              <a:t> is in the entry for </a:t>
            </a:r>
            <a:r>
              <a:rPr sz="2000" dirty="0">
                <a:latin typeface="Ti86pc" panose="020B0609020003040203" pitchFamily="49" charset="0"/>
              </a:rPr>
              <a:t>List:</a:t>
            </a:r>
            <a:r>
              <a:rPr sz="2000" dirty="0"/>
              <a:t> and that the entry for </a:t>
            </a:r>
            <a:r>
              <a:rPr sz="2000" dirty="0" err="1">
                <a:latin typeface="Ti86pc" panose="020B0609020003040203" pitchFamily="49" charset="0"/>
              </a:rPr>
              <a:t>FreqList</a:t>
            </a:r>
            <a:r>
              <a:rPr sz="2000" dirty="0">
                <a:latin typeface="Ti86pc" panose="020B0609020003040203" pitchFamily="49" charset="0"/>
              </a:rPr>
              <a:t>:</a:t>
            </a:r>
            <a:r>
              <a:rPr sz="2000" dirty="0"/>
              <a:t> is blank. Highlight </a:t>
            </a:r>
            <a:r>
              <a:rPr sz="2000" dirty="0">
                <a:latin typeface="Ti86pc" panose="020B0609020003040203" pitchFamily="49" charset="0"/>
              </a:rPr>
              <a:t>Calculate</a:t>
            </a:r>
            <a:r>
              <a:rPr sz="2000" dirty="0"/>
              <a:t> and press </a:t>
            </a:r>
            <a:r>
              <a:rPr sz="2000" b="1" dirty="0"/>
              <a:t>enter</a:t>
            </a:r>
            <a:r>
              <a:rPr lang="en-US" sz="2000" dirty="0"/>
              <a:t> </a:t>
            </a:r>
            <a:r>
              <a:rPr sz="2000" dirty="0"/>
              <a:t>. The first value that the calculator returns is</a:t>
            </a:r>
            <a:endParaRPr sz="2200" dirty="0"/>
          </a:p>
        </p:txBody>
      </p:sp>
      <p:pic>
        <p:nvPicPr>
          <p:cNvPr id="14" name="Picture 13" descr="x bar equals 8.875.">
            <a:extLst>
              <a:ext uri="{FF2B5EF4-FFF2-40B4-BE49-F238E27FC236}">
                <a16:creationId xmlns:a16="http://schemas.microsoft.com/office/drawing/2014/main" id="{6D69F434-3D7D-7EC1-818F-8F4851F3FB50}"/>
              </a:ext>
            </a:extLst>
          </p:cNvPr>
          <p:cNvPicPr>
            <a:picLocks noChangeAspect="1"/>
          </p:cNvPicPr>
          <p:nvPr/>
        </p:nvPicPr>
        <p:blipFill>
          <a:blip r:embed="rId2"/>
          <a:stretch>
            <a:fillRect/>
          </a:stretch>
        </p:blipFill>
        <p:spPr>
          <a:xfrm>
            <a:off x="3509964" y="3033220"/>
            <a:ext cx="1138064" cy="252000"/>
          </a:xfrm>
          <a:prstGeom prst="rect">
            <a:avLst/>
          </a:prstGeom>
        </p:spPr>
      </p:pic>
      <p:pic>
        <p:nvPicPr>
          <p:cNvPr id="12" name="Picture 11" descr="A calculator screenshot showing the results of the 1 − Var Stats function. The first value returned is x bar equals 8.875. The second value returned is Summartion x equals 71. The third value returned is Summation x squared equals 701. The fourth value returned is S subscript x equals 3.181980515. The fifth value returned is Summation x equals 2.976470225. The sixth value returned is n equals 8.">
            <a:extLst>
              <a:ext uri="{FF2B5EF4-FFF2-40B4-BE49-F238E27FC236}">
                <a16:creationId xmlns:a16="http://schemas.microsoft.com/office/drawing/2014/main" id="{242B974E-6C53-5664-A947-7FDB314D8761}"/>
              </a:ext>
            </a:extLst>
          </p:cNvPr>
          <p:cNvPicPr>
            <a:picLocks noChangeAspect="1"/>
          </p:cNvPicPr>
          <p:nvPr/>
        </p:nvPicPr>
        <p:blipFill>
          <a:blip r:embed="rId3"/>
          <a:stretch>
            <a:fillRect/>
          </a:stretch>
        </p:blipFill>
        <p:spPr>
          <a:xfrm>
            <a:off x="1764249" y="3367847"/>
            <a:ext cx="5920297" cy="2232000"/>
          </a:xfrm>
          <a:prstGeom prst="rect">
            <a:avLst/>
          </a:prstGeom>
        </p:spPr>
      </p:pic>
      <p:sp>
        <p:nvSpPr>
          <p:cNvPr id="8" name="TextBox 7">
            <a:extLst>
              <a:ext uri="{FF2B5EF4-FFF2-40B4-BE49-F238E27FC236}">
                <a16:creationId xmlns:a16="http://schemas.microsoft.com/office/drawing/2014/main" id="{75264D85-D233-BCD1-10E5-2B0F3B0CCD53}"/>
              </a:ext>
            </a:extLst>
          </p:cNvPr>
          <p:cNvSpPr txBox="1"/>
          <p:nvPr/>
        </p:nvSpPr>
        <p:spPr>
          <a:xfrm>
            <a:off x="3771897" y="5617004"/>
            <a:ext cx="1905000" cy="400110"/>
          </a:xfrm>
          <a:prstGeom prst="rect">
            <a:avLst/>
          </a:prstGeom>
          <a:noFill/>
        </p:spPr>
        <p:txBody>
          <a:bodyPr wrap="square">
            <a:spAutoFit/>
          </a:bodyPr>
          <a:lstStyle/>
          <a:p>
            <a:r>
              <a:rPr kumimoji="0" lang="en-IN" sz="2000" b="0" i="0" u="none" strike="noStrike" kern="1200" cap="none" spc="0" normalizeH="0" baseline="0" noProof="0" dirty="0">
                <a:ln>
                  <a:noFill/>
                </a:ln>
                <a:solidFill>
                  <a:srgbClr val="366092"/>
                </a:solidFill>
                <a:effectLst/>
                <a:uLnTx/>
                <a:uFillTx/>
                <a:latin typeface="Calibri"/>
                <a:ea typeface="+mn-ea"/>
                <a:cs typeface="+mn-cs"/>
              </a:rPr>
              <a:t>Figures 1 and 2</a:t>
            </a:r>
            <a:endParaRPr lang="en-IN" sz="2000"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10: Creating a Box Plot</a:t>
            </a:r>
            <a:r>
              <a:rPr lang="en-US" dirty="0">
                <a:solidFill>
                  <a:schemeClr val="accent1"/>
                </a:solidFill>
                <a:latin typeface="Calibri" panose="020F0502020204030204" pitchFamily="34" charset="0"/>
                <a:ea typeface="Calibri" panose="020F0502020204030204" pitchFamily="34" charset="0"/>
                <a:cs typeface="Calibri" panose="020F0502020204030204" pitchFamily="34" charset="0"/>
              </a:rPr>
              <a:t>—Slide 2</a:t>
            </a:r>
            <a:endParaRPr dirty="0"/>
          </a:p>
        </p:txBody>
      </p:sp>
      <p:graphicFrame>
        <p:nvGraphicFramePr>
          <p:cNvPr id="4" name="Table Placeholder 2" descr="113, 116, 119, 121, 124, 124, 125, 126, 126, 126&#10;&#10;127, 127, 128, 129, 130, 130, 131, 132, 133, 136">
            <a:extLst>
              <a:ext uri="{FF2B5EF4-FFF2-40B4-BE49-F238E27FC236}">
                <a16:creationId xmlns:a16="http://schemas.microsoft.com/office/drawing/2014/main" id="{8737ECBB-0D1B-4BE4-8F62-20C05BB6C5F2}"/>
              </a:ext>
            </a:extLst>
          </p:cNvPr>
          <p:cNvGraphicFramePr>
            <a:graphicFrameLocks/>
          </p:cNvGraphicFramePr>
          <p:nvPr>
            <p:extLst>
              <p:ext uri="{D42A27DB-BD31-4B8C-83A1-F6EECF244321}">
                <p14:modId xmlns:p14="http://schemas.microsoft.com/office/powerpoint/2010/main" val="687309251"/>
              </p:ext>
            </p:extLst>
          </p:nvPr>
        </p:nvGraphicFramePr>
        <p:xfrm>
          <a:off x="1447800" y="1105523"/>
          <a:ext cx="6324600" cy="741680"/>
        </p:xfrm>
        <a:graphic>
          <a:graphicData uri="http://schemas.openxmlformats.org/drawingml/2006/table">
            <a:tbl>
              <a:tblPr firstRow="1" bandRow="1">
                <a:tableStyleId>{2D5ABB26-0587-4C30-8999-92F81FD0307C}</a:tableStyleId>
              </a:tblPr>
              <a:tblGrid>
                <a:gridCol w="632460">
                  <a:extLst>
                    <a:ext uri="{9D8B030D-6E8A-4147-A177-3AD203B41FA5}">
                      <a16:colId xmlns:a16="http://schemas.microsoft.com/office/drawing/2014/main" val="20000"/>
                    </a:ext>
                  </a:extLst>
                </a:gridCol>
                <a:gridCol w="632460">
                  <a:extLst>
                    <a:ext uri="{9D8B030D-6E8A-4147-A177-3AD203B41FA5}">
                      <a16:colId xmlns:a16="http://schemas.microsoft.com/office/drawing/2014/main" val="20001"/>
                    </a:ext>
                  </a:extLst>
                </a:gridCol>
                <a:gridCol w="632460">
                  <a:extLst>
                    <a:ext uri="{9D8B030D-6E8A-4147-A177-3AD203B41FA5}">
                      <a16:colId xmlns:a16="http://schemas.microsoft.com/office/drawing/2014/main" val="20002"/>
                    </a:ext>
                  </a:extLst>
                </a:gridCol>
                <a:gridCol w="632460">
                  <a:extLst>
                    <a:ext uri="{9D8B030D-6E8A-4147-A177-3AD203B41FA5}">
                      <a16:colId xmlns:a16="http://schemas.microsoft.com/office/drawing/2014/main" val="20003"/>
                    </a:ext>
                  </a:extLst>
                </a:gridCol>
                <a:gridCol w="632460">
                  <a:extLst>
                    <a:ext uri="{9D8B030D-6E8A-4147-A177-3AD203B41FA5}">
                      <a16:colId xmlns:a16="http://schemas.microsoft.com/office/drawing/2014/main" val="20004"/>
                    </a:ext>
                  </a:extLst>
                </a:gridCol>
                <a:gridCol w="632460">
                  <a:extLst>
                    <a:ext uri="{9D8B030D-6E8A-4147-A177-3AD203B41FA5}">
                      <a16:colId xmlns:a16="http://schemas.microsoft.com/office/drawing/2014/main" val="20005"/>
                    </a:ext>
                  </a:extLst>
                </a:gridCol>
                <a:gridCol w="632460">
                  <a:extLst>
                    <a:ext uri="{9D8B030D-6E8A-4147-A177-3AD203B41FA5}">
                      <a16:colId xmlns:a16="http://schemas.microsoft.com/office/drawing/2014/main" val="20006"/>
                    </a:ext>
                  </a:extLst>
                </a:gridCol>
                <a:gridCol w="632460">
                  <a:extLst>
                    <a:ext uri="{9D8B030D-6E8A-4147-A177-3AD203B41FA5}">
                      <a16:colId xmlns:a16="http://schemas.microsoft.com/office/drawing/2014/main" val="20007"/>
                    </a:ext>
                  </a:extLst>
                </a:gridCol>
                <a:gridCol w="632460">
                  <a:extLst>
                    <a:ext uri="{9D8B030D-6E8A-4147-A177-3AD203B41FA5}">
                      <a16:colId xmlns:a16="http://schemas.microsoft.com/office/drawing/2014/main" val="20008"/>
                    </a:ext>
                  </a:extLst>
                </a:gridCol>
                <a:gridCol w="632460">
                  <a:extLst>
                    <a:ext uri="{9D8B030D-6E8A-4147-A177-3AD203B41FA5}">
                      <a16:colId xmlns:a16="http://schemas.microsoft.com/office/drawing/2014/main" val="20009"/>
                    </a:ext>
                  </a:extLst>
                </a:gridCol>
              </a:tblGrid>
              <a:tr h="370840">
                <a:tc>
                  <a:txBody>
                    <a:bodyPr/>
                    <a:lstStyle/>
                    <a:p>
                      <a:pPr algn="ctr"/>
                      <a:r>
                        <a:rPr sz="1400" dirty="0">
                          <a:latin typeface="Cambria Math"/>
                        </a:rPr>
                        <a:t>113</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r>
                        <a:rPr sz="1400" dirty="0">
                          <a:latin typeface="Cambria Math"/>
                        </a:rPr>
                        <a:t>116</a:t>
                      </a:r>
                    </a:p>
                  </a:txBody>
                  <a:tcPr>
                    <a:lnT w="12700" cap="flat" cmpd="sng" algn="ctr">
                      <a:solidFill>
                        <a:schemeClr val="tx1"/>
                      </a:solidFill>
                      <a:prstDash val="solid"/>
                      <a:round/>
                      <a:headEnd type="none" w="med" len="med"/>
                      <a:tailEnd type="none" w="med" len="med"/>
                    </a:lnT>
                  </a:tcPr>
                </a:tc>
                <a:tc>
                  <a:txBody>
                    <a:bodyPr/>
                    <a:lstStyle/>
                    <a:p>
                      <a:pPr algn="ctr"/>
                      <a:r>
                        <a:rPr sz="1400">
                          <a:latin typeface="Cambria Math"/>
                        </a:rPr>
                        <a:t>119</a:t>
                      </a:r>
                    </a:p>
                  </a:txBody>
                  <a:tcPr>
                    <a:lnT w="12700" cap="flat" cmpd="sng" algn="ctr">
                      <a:solidFill>
                        <a:schemeClr val="tx1"/>
                      </a:solidFill>
                      <a:prstDash val="solid"/>
                      <a:round/>
                      <a:headEnd type="none" w="med" len="med"/>
                      <a:tailEnd type="none" w="med" len="med"/>
                    </a:lnT>
                  </a:tcPr>
                </a:tc>
                <a:tc>
                  <a:txBody>
                    <a:bodyPr/>
                    <a:lstStyle/>
                    <a:p>
                      <a:pPr algn="ctr"/>
                      <a:r>
                        <a:rPr sz="1400" dirty="0">
                          <a:latin typeface="Cambria Math"/>
                        </a:rPr>
                        <a:t>121</a:t>
                      </a:r>
                    </a:p>
                  </a:txBody>
                  <a:tcPr>
                    <a:lnT w="12700" cap="flat" cmpd="sng" algn="ctr">
                      <a:solidFill>
                        <a:schemeClr val="tx1"/>
                      </a:solidFill>
                      <a:prstDash val="solid"/>
                      <a:round/>
                      <a:headEnd type="none" w="med" len="med"/>
                      <a:tailEnd type="none" w="med" len="med"/>
                    </a:lnT>
                  </a:tcPr>
                </a:tc>
                <a:tc>
                  <a:txBody>
                    <a:bodyPr/>
                    <a:lstStyle/>
                    <a:p>
                      <a:pPr algn="ctr"/>
                      <a:r>
                        <a:rPr sz="1400">
                          <a:latin typeface="Cambria Math"/>
                        </a:rPr>
                        <a:t>124</a:t>
                      </a:r>
                    </a:p>
                  </a:txBody>
                  <a:tcPr>
                    <a:lnT w="12700" cap="flat" cmpd="sng" algn="ctr">
                      <a:solidFill>
                        <a:schemeClr val="tx1"/>
                      </a:solidFill>
                      <a:prstDash val="solid"/>
                      <a:round/>
                      <a:headEnd type="none" w="med" len="med"/>
                      <a:tailEnd type="none" w="med" len="med"/>
                    </a:lnT>
                  </a:tcPr>
                </a:tc>
                <a:tc>
                  <a:txBody>
                    <a:bodyPr/>
                    <a:lstStyle/>
                    <a:p>
                      <a:pPr algn="ctr"/>
                      <a:r>
                        <a:rPr sz="1400">
                          <a:latin typeface="Cambria Math"/>
                        </a:rPr>
                        <a:t>124</a:t>
                      </a:r>
                    </a:p>
                  </a:txBody>
                  <a:tcPr>
                    <a:lnT w="12700" cap="flat" cmpd="sng" algn="ctr">
                      <a:solidFill>
                        <a:schemeClr val="tx1"/>
                      </a:solidFill>
                      <a:prstDash val="solid"/>
                      <a:round/>
                      <a:headEnd type="none" w="med" len="med"/>
                      <a:tailEnd type="none" w="med" len="med"/>
                    </a:lnT>
                  </a:tcPr>
                </a:tc>
                <a:tc>
                  <a:txBody>
                    <a:bodyPr/>
                    <a:lstStyle/>
                    <a:p>
                      <a:pPr algn="ctr"/>
                      <a:r>
                        <a:rPr sz="1400">
                          <a:latin typeface="Cambria Math"/>
                        </a:rPr>
                        <a:t>125</a:t>
                      </a:r>
                    </a:p>
                  </a:txBody>
                  <a:tcPr>
                    <a:lnT w="12700" cap="flat" cmpd="sng" algn="ctr">
                      <a:solidFill>
                        <a:schemeClr val="tx1"/>
                      </a:solidFill>
                      <a:prstDash val="solid"/>
                      <a:round/>
                      <a:headEnd type="none" w="med" len="med"/>
                      <a:tailEnd type="none" w="med" len="med"/>
                    </a:lnT>
                  </a:tcPr>
                </a:tc>
                <a:tc>
                  <a:txBody>
                    <a:bodyPr/>
                    <a:lstStyle/>
                    <a:p>
                      <a:pPr algn="ctr"/>
                      <a:r>
                        <a:rPr sz="1400">
                          <a:latin typeface="Cambria Math"/>
                        </a:rPr>
                        <a:t>126</a:t>
                      </a:r>
                    </a:p>
                  </a:txBody>
                  <a:tcPr>
                    <a:lnT w="12700" cap="flat" cmpd="sng" algn="ctr">
                      <a:solidFill>
                        <a:schemeClr val="tx1"/>
                      </a:solidFill>
                      <a:prstDash val="solid"/>
                      <a:round/>
                      <a:headEnd type="none" w="med" len="med"/>
                      <a:tailEnd type="none" w="med" len="med"/>
                    </a:lnT>
                  </a:tcPr>
                </a:tc>
                <a:tc>
                  <a:txBody>
                    <a:bodyPr/>
                    <a:lstStyle/>
                    <a:p>
                      <a:pPr algn="ctr"/>
                      <a:r>
                        <a:rPr sz="1400">
                          <a:latin typeface="Cambria Math"/>
                        </a:rPr>
                        <a:t>126</a:t>
                      </a:r>
                    </a:p>
                  </a:txBody>
                  <a:tcPr>
                    <a:lnT w="12700" cap="flat" cmpd="sng" algn="ctr">
                      <a:solidFill>
                        <a:schemeClr val="tx1"/>
                      </a:solidFill>
                      <a:prstDash val="solid"/>
                      <a:round/>
                      <a:headEnd type="none" w="med" len="med"/>
                      <a:tailEnd type="none" w="med" len="med"/>
                    </a:lnT>
                  </a:tcPr>
                </a:tc>
                <a:tc>
                  <a:txBody>
                    <a:bodyPr/>
                    <a:lstStyle/>
                    <a:p>
                      <a:pPr algn="ctr"/>
                      <a:r>
                        <a:rPr sz="1400">
                          <a:latin typeface="Cambria Math"/>
                        </a:rPr>
                        <a:t>126</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0"/>
                  </a:ext>
                </a:extLst>
              </a:tr>
              <a:tr h="370840">
                <a:tc>
                  <a:txBody>
                    <a:bodyPr/>
                    <a:lstStyle/>
                    <a:p>
                      <a:pPr algn="ctr"/>
                      <a:r>
                        <a:rPr sz="1400">
                          <a:latin typeface="Cambria Math"/>
                        </a:rPr>
                        <a:t>127</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a:r>
                        <a:rPr sz="1400">
                          <a:latin typeface="Cambria Math"/>
                        </a:rPr>
                        <a:t>127</a:t>
                      </a:r>
                    </a:p>
                  </a:txBody>
                  <a:tcPr>
                    <a:lnB w="12700" cap="flat" cmpd="sng" algn="ctr">
                      <a:solidFill>
                        <a:schemeClr val="tx1"/>
                      </a:solidFill>
                      <a:prstDash val="solid"/>
                      <a:round/>
                      <a:headEnd type="none" w="med" len="med"/>
                      <a:tailEnd type="none" w="med" len="med"/>
                    </a:lnB>
                  </a:tcPr>
                </a:tc>
                <a:tc>
                  <a:txBody>
                    <a:bodyPr/>
                    <a:lstStyle/>
                    <a:p>
                      <a:pPr algn="ctr"/>
                      <a:r>
                        <a:rPr sz="1400">
                          <a:latin typeface="Cambria Math"/>
                        </a:rPr>
                        <a:t>128</a:t>
                      </a:r>
                    </a:p>
                  </a:txBody>
                  <a:tcPr>
                    <a:lnB w="12700" cap="flat" cmpd="sng" algn="ctr">
                      <a:solidFill>
                        <a:schemeClr val="tx1"/>
                      </a:solidFill>
                      <a:prstDash val="solid"/>
                      <a:round/>
                      <a:headEnd type="none" w="med" len="med"/>
                      <a:tailEnd type="none" w="med" len="med"/>
                    </a:lnB>
                  </a:tcPr>
                </a:tc>
                <a:tc>
                  <a:txBody>
                    <a:bodyPr/>
                    <a:lstStyle/>
                    <a:p>
                      <a:pPr algn="ctr"/>
                      <a:r>
                        <a:rPr sz="1400">
                          <a:latin typeface="Cambria Math"/>
                        </a:rPr>
                        <a:t>129</a:t>
                      </a:r>
                    </a:p>
                  </a:txBody>
                  <a:tcPr>
                    <a:lnB w="12700" cap="flat" cmpd="sng" algn="ctr">
                      <a:solidFill>
                        <a:schemeClr val="tx1"/>
                      </a:solidFill>
                      <a:prstDash val="solid"/>
                      <a:round/>
                      <a:headEnd type="none" w="med" len="med"/>
                      <a:tailEnd type="none" w="med" len="med"/>
                    </a:lnB>
                  </a:tcPr>
                </a:tc>
                <a:tc>
                  <a:txBody>
                    <a:bodyPr/>
                    <a:lstStyle/>
                    <a:p>
                      <a:pPr algn="ctr"/>
                      <a:r>
                        <a:rPr sz="1400">
                          <a:latin typeface="Cambria Math"/>
                        </a:rPr>
                        <a:t>130</a:t>
                      </a:r>
                    </a:p>
                  </a:txBody>
                  <a:tcPr>
                    <a:lnB w="12700" cap="flat" cmpd="sng" algn="ctr">
                      <a:solidFill>
                        <a:schemeClr val="tx1"/>
                      </a:solidFill>
                      <a:prstDash val="solid"/>
                      <a:round/>
                      <a:headEnd type="none" w="med" len="med"/>
                      <a:tailEnd type="none" w="med" len="med"/>
                    </a:lnB>
                  </a:tcPr>
                </a:tc>
                <a:tc>
                  <a:txBody>
                    <a:bodyPr/>
                    <a:lstStyle/>
                    <a:p>
                      <a:pPr algn="ctr"/>
                      <a:r>
                        <a:rPr sz="1400">
                          <a:latin typeface="Cambria Math"/>
                        </a:rPr>
                        <a:t>130</a:t>
                      </a:r>
                    </a:p>
                  </a:txBody>
                  <a:tcPr>
                    <a:lnB w="12700" cap="flat" cmpd="sng" algn="ctr">
                      <a:solidFill>
                        <a:schemeClr val="tx1"/>
                      </a:solidFill>
                      <a:prstDash val="solid"/>
                      <a:round/>
                      <a:headEnd type="none" w="med" len="med"/>
                      <a:tailEnd type="none" w="med" len="med"/>
                    </a:lnB>
                  </a:tcPr>
                </a:tc>
                <a:tc>
                  <a:txBody>
                    <a:bodyPr/>
                    <a:lstStyle/>
                    <a:p>
                      <a:pPr algn="ctr"/>
                      <a:r>
                        <a:rPr sz="1400">
                          <a:latin typeface="Cambria Math"/>
                        </a:rPr>
                        <a:t>131</a:t>
                      </a:r>
                    </a:p>
                  </a:txBody>
                  <a:tcPr>
                    <a:lnB w="12700" cap="flat" cmpd="sng" algn="ctr">
                      <a:solidFill>
                        <a:schemeClr val="tx1"/>
                      </a:solidFill>
                      <a:prstDash val="solid"/>
                      <a:round/>
                      <a:headEnd type="none" w="med" len="med"/>
                      <a:tailEnd type="none" w="med" len="med"/>
                    </a:lnB>
                  </a:tcPr>
                </a:tc>
                <a:tc>
                  <a:txBody>
                    <a:bodyPr/>
                    <a:lstStyle/>
                    <a:p>
                      <a:pPr algn="ctr"/>
                      <a:r>
                        <a:rPr sz="1400">
                          <a:latin typeface="Cambria Math"/>
                        </a:rPr>
                        <a:t>132</a:t>
                      </a:r>
                    </a:p>
                  </a:txBody>
                  <a:tcPr>
                    <a:lnB w="12700" cap="flat" cmpd="sng" algn="ctr">
                      <a:solidFill>
                        <a:schemeClr val="tx1"/>
                      </a:solidFill>
                      <a:prstDash val="solid"/>
                      <a:round/>
                      <a:headEnd type="none" w="med" len="med"/>
                      <a:tailEnd type="none" w="med" len="med"/>
                    </a:lnB>
                  </a:tcPr>
                </a:tc>
                <a:tc>
                  <a:txBody>
                    <a:bodyPr/>
                    <a:lstStyle/>
                    <a:p>
                      <a:pPr algn="ctr"/>
                      <a:r>
                        <a:rPr sz="1400">
                          <a:latin typeface="Cambria Math"/>
                        </a:rPr>
                        <a:t>133</a:t>
                      </a:r>
                    </a:p>
                  </a:txBody>
                  <a:tcPr>
                    <a:lnB w="12700" cap="flat" cmpd="sng" algn="ctr">
                      <a:solidFill>
                        <a:schemeClr val="tx1"/>
                      </a:solidFill>
                      <a:prstDash val="solid"/>
                      <a:round/>
                      <a:headEnd type="none" w="med" len="med"/>
                      <a:tailEnd type="none" w="med" len="med"/>
                    </a:lnB>
                  </a:tcPr>
                </a:tc>
                <a:tc>
                  <a:txBody>
                    <a:bodyPr/>
                    <a:lstStyle/>
                    <a:p>
                      <a:pPr algn="ctr"/>
                      <a:r>
                        <a:rPr sz="1400" dirty="0">
                          <a:latin typeface="Cambria Math"/>
                        </a:rPr>
                        <a:t>136</a:t>
                      </a: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8" name="TextBox 7">
            <a:extLst>
              <a:ext uri="{FF2B5EF4-FFF2-40B4-BE49-F238E27FC236}">
                <a16:creationId xmlns:a16="http://schemas.microsoft.com/office/drawing/2014/main" id="{B80983A7-DD98-76FE-4461-0989B370A827}"/>
              </a:ext>
            </a:extLst>
          </p:cNvPr>
          <p:cNvSpPr txBox="1"/>
          <p:nvPr/>
        </p:nvSpPr>
        <p:spPr>
          <a:xfrm>
            <a:off x="431800" y="2013049"/>
            <a:ext cx="8229600" cy="2012859"/>
          </a:xfrm>
          <a:prstGeom prst="rect">
            <a:avLst/>
          </a:prstGeom>
          <a:noFill/>
        </p:spPr>
        <p:txBody>
          <a:bodyPr wrap="square">
            <a:spAutoFit/>
          </a:bodyPr>
          <a:lstStyle/>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sz="2800"/>
            </a:pPr>
            <a:r>
              <a:rPr kumimoji="0" lang="en-US" sz="2400" b="0" i="0" u="none" strike="noStrike" kern="1200" cap="none" spc="0" normalizeH="0" baseline="0" noProof="0" dirty="0">
                <a:ln>
                  <a:noFill/>
                </a:ln>
                <a:solidFill>
                  <a:srgbClr val="366092"/>
                </a:solidFill>
                <a:effectLst/>
                <a:uLnTx/>
                <a:uFillTx/>
                <a:latin typeface="Calibri"/>
              </a:rPr>
              <a:t>The minimum value and maximum value are then easy to identify: minimum = 113; maximum = 136. The next step is to identify the quartiles. Begin with the median.</a:t>
            </a:r>
            <a:endParaRPr lang="en-US" sz="2400" dirty="0">
              <a:solidFill>
                <a:srgbClr val="366092"/>
              </a:solidFill>
              <a:latin typeface="Calibri"/>
            </a:endParaRPr>
          </a:p>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sz="2800"/>
            </a:pPr>
            <a:r>
              <a:rPr kumimoji="0" lang="en-US" sz="2400" b="0" i="0" u="none" strike="noStrike" kern="1200" cap="none" spc="0" normalizeH="0" baseline="0" noProof="0" dirty="0">
                <a:ln>
                  <a:noFill/>
                </a:ln>
                <a:solidFill>
                  <a:srgbClr val="366092"/>
                </a:solidFill>
                <a:effectLst/>
                <a:uLnTx/>
                <a:uFillTx/>
                <a:latin typeface="Calibri"/>
              </a:rPr>
              <a:t>Since </a:t>
            </a:r>
            <a:r>
              <a:rPr kumimoji="0" lang="en-US" sz="2400" b="0" i="1" u="none" strike="noStrike" kern="1200" cap="none" spc="0" normalizeH="0" baseline="0" noProof="0" dirty="0">
                <a:ln>
                  <a:noFill/>
                </a:ln>
                <a:solidFill>
                  <a:srgbClr val="366092"/>
                </a:solidFill>
                <a:effectLst/>
                <a:uLnTx/>
                <a:uFillTx/>
                <a:latin typeface="Calibri"/>
              </a:rPr>
              <a:t>n </a:t>
            </a:r>
            <a:r>
              <a:rPr kumimoji="0" lang="en-US" sz="2400" b="0" i="0" u="none" strike="noStrike" kern="1200" cap="none" spc="0" normalizeH="0" baseline="0" noProof="0" dirty="0">
                <a:ln>
                  <a:noFill/>
                </a:ln>
                <a:solidFill>
                  <a:srgbClr val="366092"/>
                </a:solidFill>
                <a:effectLst/>
                <a:uLnTx/>
                <a:uFillTx/>
                <a:latin typeface="Calibri"/>
              </a:rPr>
              <a:t>= 20,</a:t>
            </a:r>
            <a:r>
              <a:rPr kumimoji="0" lang="en-US" sz="2400" b="0" i="1" u="none" strike="noStrike" kern="1200" cap="none" spc="0" normalizeH="0" baseline="0" noProof="0" dirty="0">
                <a:ln>
                  <a:noFill/>
                </a:ln>
                <a:solidFill>
                  <a:srgbClr val="366092"/>
                </a:solidFill>
                <a:effectLst/>
                <a:uLnTx/>
                <a:uFillTx/>
                <a:latin typeface="Calibri"/>
              </a:rPr>
              <a:t> </a:t>
            </a:r>
            <a:r>
              <a:rPr kumimoji="0" lang="en-US" sz="2400" b="0" i="0" u="none" strike="noStrike" kern="1200" cap="none" spc="0" normalizeH="0" baseline="0" noProof="0" dirty="0">
                <a:ln>
                  <a:noFill/>
                </a:ln>
                <a:solidFill>
                  <a:srgbClr val="366092"/>
                </a:solidFill>
                <a:effectLst/>
                <a:uLnTx/>
                <a:uFillTx/>
                <a:latin typeface="Calibri"/>
              </a:rPr>
              <a:t>the median is the arithmetic mean of the values in the 10th and 11th positions.</a:t>
            </a:r>
            <a:endParaRPr lang="en-IN" sz="2400" dirty="0"/>
          </a:p>
        </p:txBody>
      </p:sp>
      <p:pic>
        <p:nvPicPr>
          <p:cNvPr id="6" name="Picture 5" descr="Q subscript 2 equals open parenthesis 126 plus 127 close parenthesis whole divided by 2 equals 126.5">
            <a:extLst>
              <a:ext uri="{FF2B5EF4-FFF2-40B4-BE49-F238E27FC236}">
                <a16:creationId xmlns:a16="http://schemas.microsoft.com/office/drawing/2014/main" id="{10FEBB20-C124-F31C-DD95-6D40CC58C22C}"/>
              </a:ext>
            </a:extLst>
          </p:cNvPr>
          <p:cNvPicPr>
            <a:picLocks noChangeAspect="1"/>
          </p:cNvPicPr>
          <p:nvPr/>
        </p:nvPicPr>
        <p:blipFill>
          <a:blip r:embed="rId2"/>
          <a:stretch>
            <a:fillRect/>
          </a:stretch>
        </p:blipFill>
        <p:spPr>
          <a:xfrm>
            <a:off x="3133725" y="4299057"/>
            <a:ext cx="2952750" cy="781050"/>
          </a:xfrm>
          <a:prstGeom prst="rect">
            <a:avLst/>
          </a:prstGeom>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10: Creating a Box Plot</a:t>
            </a:r>
            <a:r>
              <a:rPr lang="en-US" dirty="0">
                <a:solidFill>
                  <a:schemeClr val="accent1"/>
                </a:solidFill>
                <a:latin typeface="Calibri" panose="020F0502020204030204" pitchFamily="34" charset="0"/>
                <a:ea typeface="Calibri" panose="020F0502020204030204" pitchFamily="34" charset="0"/>
                <a:cs typeface="Calibri" panose="020F0502020204030204" pitchFamily="34" charset="0"/>
              </a:rPr>
              <a:t>—Slide 3</a:t>
            </a:r>
            <a:endParaRPr dirty="0"/>
          </a:p>
        </p:txBody>
      </p:sp>
      <p:sp>
        <p:nvSpPr>
          <p:cNvPr id="3" name="Text Placeholder 2"/>
          <p:cNvSpPr>
            <a:spLocks noGrp="1"/>
          </p:cNvSpPr>
          <p:nvPr>
            <p:ph type="body" sz="quarter" idx="10"/>
          </p:nvPr>
        </p:nvSpPr>
        <p:spPr/>
        <p:txBody>
          <a:bodyPr>
            <a:normAutofit/>
          </a:bodyPr>
          <a:lstStyle/>
          <a:p>
            <a:pPr algn="just">
              <a:defRPr sz="2800"/>
            </a:pPr>
            <a:r>
              <a:rPr sz="2200" dirty="0"/>
              <a:t>To find</a:t>
            </a:r>
            <a:r>
              <a:rPr lang="en-US" sz="2200" dirty="0"/>
              <a:t> </a:t>
            </a:r>
            <a:r>
              <a:rPr lang="en-US" sz="2200" i="1" dirty="0"/>
              <a:t>Q</a:t>
            </a:r>
            <a:r>
              <a:rPr lang="en-US" sz="2200" dirty="0"/>
              <a:t>₁</a:t>
            </a:r>
            <a:r>
              <a:rPr sz="2200" dirty="0"/>
              <a:t> and</a:t>
            </a:r>
            <a:r>
              <a:rPr lang="en-US" sz="2200" dirty="0"/>
              <a:t> </a:t>
            </a:r>
            <a:r>
              <a:rPr lang="en-US" sz="2200" i="1" dirty="0"/>
              <a:t>Q</a:t>
            </a:r>
            <a:r>
              <a:rPr lang="en-US" sz="2200" dirty="0"/>
              <a:t>₃,</a:t>
            </a:r>
            <a:r>
              <a:rPr sz="2200" dirty="0"/>
              <a:t> we find the median of the lower half of data as well as the median of the upper half. Both halves contain </a:t>
            </a:r>
            <a:r>
              <a:rPr sz="2200" dirty="0">
                <a:latin typeface="Cambria Math"/>
              </a:rPr>
              <a:t>10</a:t>
            </a:r>
            <a:r>
              <a:rPr sz="2200" dirty="0"/>
              <a:t> data values, so we need the arithmetic mean of the values in the 5th and 6th positions for</a:t>
            </a:r>
            <a:r>
              <a:rPr lang="en-US" sz="2200" dirty="0"/>
              <a:t> </a:t>
            </a:r>
            <a:r>
              <a:rPr lang="en-US" sz="2200" i="1" dirty="0"/>
              <a:t>Q</a:t>
            </a:r>
            <a:r>
              <a:rPr lang="en-US" sz="2200" dirty="0"/>
              <a:t>₁</a:t>
            </a:r>
            <a:r>
              <a:rPr sz="2200" dirty="0"/>
              <a:t> and the arithmetic mean of the values in the 15th and 16th positions for</a:t>
            </a:r>
            <a:r>
              <a:rPr lang="en-US" sz="2200" dirty="0"/>
              <a:t> </a:t>
            </a:r>
            <a:r>
              <a:rPr lang="en-US" sz="2200" i="1" dirty="0"/>
              <a:t>Q</a:t>
            </a:r>
            <a:r>
              <a:rPr lang="en-US" sz="2200" dirty="0"/>
              <a:t>₃</a:t>
            </a:r>
            <a:r>
              <a:rPr sz="2200" dirty="0"/>
              <a:t>.</a:t>
            </a:r>
          </a:p>
        </p:txBody>
      </p:sp>
      <p:pic>
        <p:nvPicPr>
          <p:cNvPr id="5" name="Picture 4" descr="Q subscript 1 equals open parenthesis 124 plus 124 close parenthesis whole divided by 2 equals 124">
            <a:extLst>
              <a:ext uri="{FF2B5EF4-FFF2-40B4-BE49-F238E27FC236}">
                <a16:creationId xmlns:a16="http://schemas.microsoft.com/office/drawing/2014/main" id="{D47C285B-C47B-F42E-1CDF-9D4E93DD99EA}"/>
              </a:ext>
            </a:extLst>
          </p:cNvPr>
          <p:cNvPicPr>
            <a:picLocks noChangeAspect="1"/>
          </p:cNvPicPr>
          <p:nvPr/>
        </p:nvPicPr>
        <p:blipFill>
          <a:blip r:embed="rId2"/>
          <a:stretch>
            <a:fillRect/>
          </a:stretch>
        </p:blipFill>
        <p:spPr>
          <a:xfrm>
            <a:off x="3205162" y="2895600"/>
            <a:ext cx="2733675" cy="781050"/>
          </a:xfrm>
          <a:prstGeom prst="rect">
            <a:avLst/>
          </a:prstGeom>
        </p:spPr>
      </p:pic>
      <p:pic>
        <p:nvPicPr>
          <p:cNvPr id="7" name="Picture 6" descr="Q subscript 3 equals open parenthesis 130 plus 130 close parenthesis whole divided by 2 equals 130">
            <a:extLst>
              <a:ext uri="{FF2B5EF4-FFF2-40B4-BE49-F238E27FC236}">
                <a16:creationId xmlns:a16="http://schemas.microsoft.com/office/drawing/2014/main" id="{C920067D-D8C8-E0C4-2E0C-A515C0D787BA}"/>
              </a:ext>
            </a:extLst>
          </p:cNvPr>
          <p:cNvPicPr>
            <a:picLocks noChangeAspect="1"/>
          </p:cNvPicPr>
          <p:nvPr/>
        </p:nvPicPr>
        <p:blipFill>
          <a:blip r:embed="rId3"/>
          <a:stretch>
            <a:fillRect/>
          </a:stretch>
        </p:blipFill>
        <p:spPr>
          <a:xfrm>
            <a:off x="3209925" y="3943350"/>
            <a:ext cx="2724150" cy="781050"/>
          </a:xfrm>
          <a:prstGeom prst="rect">
            <a:avLst/>
          </a:prstGeom>
        </p:spPr>
      </p:pic>
      <p:sp>
        <p:nvSpPr>
          <p:cNvPr id="9" name="TextBox 8">
            <a:extLst>
              <a:ext uri="{FF2B5EF4-FFF2-40B4-BE49-F238E27FC236}">
                <a16:creationId xmlns:a16="http://schemas.microsoft.com/office/drawing/2014/main" id="{D185F1FD-7994-9F25-A5FD-EAD154E81FA0}"/>
              </a:ext>
            </a:extLst>
          </p:cNvPr>
          <p:cNvSpPr txBox="1"/>
          <p:nvPr/>
        </p:nvSpPr>
        <p:spPr>
          <a:xfrm>
            <a:off x="457200" y="4800600"/>
            <a:ext cx="8229600" cy="1107996"/>
          </a:xfrm>
          <a:prstGeom prst="rect">
            <a:avLst/>
          </a:prstGeom>
          <a:noFill/>
        </p:spPr>
        <p:txBody>
          <a:bodyPr wrap="square">
            <a:spAutoFit/>
          </a:bodyPr>
          <a:lstStyle/>
          <a:p>
            <a:r>
              <a:rPr kumimoji="0" lang="en-US" sz="2200" b="0" i="0" u="none" strike="noStrike" kern="1200" cap="none" spc="0" normalizeH="0" baseline="0" noProof="0" dirty="0">
                <a:ln>
                  <a:noFill/>
                </a:ln>
                <a:solidFill>
                  <a:srgbClr val="366092"/>
                </a:solidFill>
                <a:effectLst/>
                <a:uLnTx/>
                <a:uFillTx/>
                <a:latin typeface="Calibri"/>
                <a:ea typeface="+mn-ea"/>
                <a:cs typeface="+mn-cs"/>
              </a:rPr>
              <a:t>Stop and note that although we did the calculations for </a:t>
            </a:r>
            <a:r>
              <a:rPr kumimoji="0" lang="en-US" sz="2200" b="0" i="1" u="none" strike="noStrike" kern="1200" cap="none" spc="0" normalizeH="0" baseline="0" noProof="0" dirty="0">
                <a:ln>
                  <a:noFill/>
                </a:ln>
                <a:solidFill>
                  <a:srgbClr val="366092"/>
                </a:solidFill>
                <a:effectLst/>
                <a:uLnTx/>
                <a:uFillTx/>
                <a:latin typeface="Calibri"/>
                <a:ea typeface="+mn-ea"/>
                <a:cs typeface="+mn-cs"/>
              </a:rPr>
              <a:t>Q</a:t>
            </a:r>
            <a:r>
              <a:rPr kumimoji="0" lang="en-US" sz="2200" b="0" i="0" u="none" strike="noStrike" kern="1200" cap="none" spc="0" normalizeH="0" baseline="0" noProof="0" dirty="0">
                <a:ln>
                  <a:noFill/>
                </a:ln>
                <a:solidFill>
                  <a:srgbClr val="366092"/>
                </a:solidFill>
                <a:effectLst/>
                <a:uLnTx/>
                <a:uFillTx/>
                <a:latin typeface="Calibri"/>
                <a:ea typeface="+mn-ea"/>
                <a:cs typeface="+mn-cs"/>
              </a:rPr>
              <a:t>₁ and Q₃, the arithmetic mean of two identical numbers is always equal to that number.</a:t>
            </a:r>
            <a:endParaRPr lang="en-IN" dirty="0"/>
          </a:p>
        </p:txBody>
      </p:sp>
    </p:spTree>
    <p:extLst>
      <p:ext uri="{BB962C8B-B14F-4D97-AF65-F5344CB8AC3E}">
        <p14:creationId xmlns:p14="http://schemas.microsoft.com/office/powerpoint/2010/main" val="25651094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10: Creating a Box Plot</a:t>
            </a:r>
            <a:r>
              <a:rPr lang="en-US" dirty="0">
                <a:solidFill>
                  <a:schemeClr val="accent1"/>
                </a:solidFill>
                <a:latin typeface="Calibri" panose="020F0502020204030204" pitchFamily="34" charset="0"/>
                <a:ea typeface="Calibri" panose="020F0502020204030204" pitchFamily="34" charset="0"/>
                <a:cs typeface="Calibri" panose="020F0502020204030204" pitchFamily="34" charset="0"/>
              </a:rPr>
              <a:t>—Slide 4</a:t>
            </a:r>
            <a:endParaRPr dirty="0"/>
          </a:p>
        </p:txBody>
      </p:sp>
      <p:sp>
        <p:nvSpPr>
          <p:cNvPr id="3" name="Text Placeholder 2"/>
          <p:cNvSpPr>
            <a:spLocks noGrp="1" noRot="1" noMove="1" noResize="1" noEditPoints="1" noAdjustHandles="1" noChangeArrowheads="1" noChangeShapeType="1"/>
          </p:cNvSpPr>
          <p:nvPr>
            <p:ph type="body" sz="quarter" idx="10"/>
          </p:nvPr>
        </p:nvSpPr>
        <p:spPr>
          <a:xfrm>
            <a:off x="304800" y="1029287"/>
            <a:ext cx="8229600" cy="4967067"/>
          </a:xfrm>
        </p:spPr>
        <p:txBody>
          <a:bodyPr>
            <a:normAutofit/>
          </a:bodyPr>
          <a:lstStyle/>
          <a:p>
            <a:pPr marL="457200" lvl="1" indent="0" algn="just">
              <a:buNone/>
              <a:defRPr b="1"/>
            </a:pPr>
            <a:r>
              <a:rPr sz="2400" dirty="0"/>
              <a:t>TI-83/84 Plus</a:t>
            </a:r>
          </a:p>
          <a:p>
            <a:pPr marL="457200" lvl="1" indent="0" algn="just">
              <a:buNone/>
            </a:pPr>
            <a:r>
              <a:rPr sz="2400" dirty="0"/>
              <a:t>The first step to calculating the five-number summary on a TI-83/84 Plus is to store our data by pressing </a:t>
            </a:r>
            <a:r>
              <a:rPr sz="2400" b="1" dirty="0"/>
              <a:t>stat</a:t>
            </a:r>
            <a:r>
              <a:rPr lang="en-US" sz="2400" dirty="0"/>
              <a:t> </a:t>
            </a:r>
            <a:r>
              <a:rPr sz="2400" dirty="0"/>
              <a:t>, selecting </a:t>
            </a:r>
            <a:r>
              <a:rPr sz="2400" dirty="0">
                <a:latin typeface="Ti86pc" panose="020B0609020003040203" pitchFamily="49" charset="0"/>
              </a:rPr>
              <a:t>Edit</a:t>
            </a:r>
            <a:r>
              <a:rPr sz="2400" dirty="0"/>
              <a:t>…, and entering the data values in </a:t>
            </a:r>
            <a:r>
              <a:rPr sz="2400" dirty="0">
                <a:latin typeface="Ti86pc" panose="020B0609020003040203" pitchFamily="49" charset="0"/>
              </a:rPr>
              <a:t>L1</a:t>
            </a:r>
            <a:r>
              <a:rPr sz="2400" dirty="0"/>
              <a:t>. Once the values have been entered, press </a:t>
            </a:r>
            <a:r>
              <a:rPr sz="2400" b="1" dirty="0"/>
              <a:t>stat</a:t>
            </a:r>
            <a:r>
              <a:rPr sz="2400" dirty="0"/>
              <a:t> again, arrow over to the </a:t>
            </a:r>
            <a:r>
              <a:rPr sz="2400" dirty="0">
                <a:latin typeface="Ti86pc" panose="020B0609020003040203" pitchFamily="49" charset="0"/>
              </a:rPr>
              <a:t>CALC </a:t>
            </a:r>
            <a:r>
              <a:rPr sz="2400" dirty="0"/>
              <a:t>menu, and select </a:t>
            </a:r>
            <a:r>
              <a:rPr sz="2400" dirty="0">
                <a:latin typeface="Ti86pc" panose="020B0609020003040203" pitchFamily="49" charset="0"/>
              </a:rPr>
              <a:t>1-Var Stats</a:t>
            </a:r>
            <a:r>
              <a:rPr sz="2400" dirty="0"/>
              <a:t>. Highlight </a:t>
            </a:r>
            <a:r>
              <a:rPr sz="2400" dirty="0">
                <a:latin typeface="Ti86pc" panose="020B0609020003040203" pitchFamily="49" charset="0"/>
              </a:rPr>
              <a:t>Calculate</a:t>
            </a:r>
            <a:r>
              <a:rPr sz="2400" dirty="0"/>
              <a:t> and press </a:t>
            </a:r>
            <a:r>
              <a:rPr sz="2400" b="1" dirty="0"/>
              <a:t>enter</a:t>
            </a:r>
            <a:r>
              <a:rPr lang="en-US" sz="2400" dirty="0"/>
              <a:t> </a:t>
            </a:r>
            <a:r>
              <a:rPr sz="2400" dirty="0"/>
              <a:t>. As we've seen before, </a:t>
            </a:r>
            <a:r>
              <a:rPr sz="2400" dirty="0">
                <a:latin typeface="Ti86pc" panose="020B0609020003040203" pitchFamily="49" charset="0"/>
              </a:rPr>
              <a:t>1-Var Stats </a:t>
            </a:r>
            <a:r>
              <a:rPr sz="2400" dirty="0"/>
              <a:t>provides lots of information about the data set, including all of the values for the </a:t>
            </a:r>
            <a:r>
              <a:rPr sz="2400" dirty="0">
                <a:latin typeface="Cambria Math"/>
              </a:rPr>
              <a:t>5</a:t>
            </a:r>
            <a:r>
              <a:rPr sz="2400" dirty="0"/>
              <a:t>-number summary. Using the down arrow key, you will find that </a:t>
            </a:r>
            <a:r>
              <a:rPr sz="2400" dirty="0" err="1">
                <a:latin typeface="Ti86pc" panose="020B0609020003040203" pitchFamily="49" charset="0"/>
              </a:rPr>
              <a:t>minX</a:t>
            </a:r>
            <a:r>
              <a:rPr sz="2400" dirty="0">
                <a:latin typeface="Ti86pc" panose="020B0609020003040203" pitchFamily="49" charset="0"/>
              </a:rPr>
              <a:t> = 113</a:t>
            </a:r>
            <a:r>
              <a:rPr sz="2400" dirty="0"/>
              <a:t>, </a:t>
            </a:r>
            <a:r>
              <a:rPr sz="2400" dirty="0">
                <a:latin typeface="Ti86pc" panose="020B0609020003040203" pitchFamily="49" charset="0"/>
              </a:rPr>
              <a:t>Q1 = 124</a:t>
            </a:r>
            <a:r>
              <a:rPr sz="2400" dirty="0"/>
              <a:t>, </a:t>
            </a:r>
            <a:r>
              <a:rPr sz="2400" dirty="0">
                <a:latin typeface="Ti86pc" panose="020B0609020003040203" pitchFamily="49" charset="0"/>
              </a:rPr>
              <a:t>Med = 126.5</a:t>
            </a:r>
            <a:r>
              <a:rPr sz="2400" dirty="0"/>
              <a:t>, </a:t>
            </a:r>
            <a:r>
              <a:rPr sz="2400" dirty="0">
                <a:latin typeface="Ti86pc" panose="020B0609020003040203" pitchFamily="49" charset="0"/>
              </a:rPr>
              <a:t>Q3 = 130</a:t>
            </a:r>
            <a:r>
              <a:rPr sz="2400" dirty="0"/>
              <a:t>, and </a:t>
            </a:r>
            <a:r>
              <a:rPr sz="2400" dirty="0" err="1">
                <a:latin typeface="Ti86pc" panose="020B0609020003040203" pitchFamily="49" charset="0"/>
              </a:rPr>
              <a:t>maxX</a:t>
            </a:r>
            <a:r>
              <a:rPr sz="2400" dirty="0">
                <a:latin typeface="Ti86pc" panose="020B0609020003040203" pitchFamily="49" charset="0"/>
              </a:rPr>
              <a:t> = 136</a:t>
            </a:r>
            <a:r>
              <a:rPr sz="2400" dirty="0"/>
              <a:t>.</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7808FE-D5BD-A525-16CF-39EABBF0CE1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2FEB59F-53EF-DE58-F8CD-7380E12C5F83}"/>
              </a:ext>
            </a:extLst>
          </p:cNvPr>
          <p:cNvSpPr>
            <a:spLocks noGrp="1"/>
          </p:cNvSpPr>
          <p:nvPr>
            <p:ph type="title"/>
          </p:nvPr>
        </p:nvSpPr>
        <p:spPr/>
        <p:txBody>
          <a:bodyPr>
            <a:normAutofit/>
          </a:bodyPr>
          <a:lstStyle/>
          <a:p>
            <a:pPr>
              <a:defRPr sz="3200"/>
            </a:pPr>
            <a:r>
              <a:rPr dirty="0"/>
              <a:t>Example 10: Creating a Box Plot</a:t>
            </a:r>
            <a:r>
              <a:rPr lang="en-US" dirty="0">
                <a:solidFill>
                  <a:schemeClr val="accent1"/>
                </a:solidFill>
                <a:latin typeface="Calibri" panose="020F0502020204030204" pitchFamily="34" charset="0"/>
                <a:ea typeface="Calibri" panose="020F0502020204030204" pitchFamily="34" charset="0"/>
                <a:cs typeface="Calibri" panose="020F0502020204030204" pitchFamily="34" charset="0"/>
              </a:rPr>
              <a:t>—Slide 5</a:t>
            </a:r>
            <a:endParaRPr dirty="0"/>
          </a:p>
        </p:txBody>
      </p:sp>
      <p:pic>
        <p:nvPicPr>
          <p:cNvPr id="8" name="Picture 7" descr="A calculator screenshot shows the results of a 1-Var Stats function. The value for S subscript x equals 5.659412281. The value for summation x equals 5.516112762. The value for n equals 20. The value for min X quals 113. The value for Q subscript 1 equals 124. The value for Med equals 126.5. The value for Q3 equals 130. The value for max X equals 136.">
            <a:extLst>
              <a:ext uri="{FF2B5EF4-FFF2-40B4-BE49-F238E27FC236}">
                <a16:creationId xmlns:a16="http://schemas.microsoft.com/office/drawing/2014/main" id="{07FE00BD-B6AC-EA02-3614-D635C7F3CAC4}"/>
              </a:ext>
            </a:extLst>
          </p:cNvPr>
          <p:cNvPicPr>
            <a:picLocks noChangeAspect="1"/>
          </p:cNvPicPr>
          <p:nvPr/>
        </p:nvPicPr>
        <p:blipFill>
          <a:blip r:embed="rId2"/>
          <a:srcRect b="13484"/>
          <a:stretch>
            <a:fillRect/>
          </a:stretch>
        </p:blipFill>
        <p:spPr>
          <a:xfrm>
            <a:off x="3109541" y="1062366"/>
            <a:ext cx="2924918" cy="2180189"/>
          </a:xfrm>
          <a:prstGeom prst="rect">
            <a:avLst/>
          </a:prstGeom>
        </p:spPr>
      </p:pic>
      <p:sp>
        <p:nvSpPr>
          <p:cNvPr id="4" name="TextBox 3">
            <a:extLst>
              <a:ext uri="{FF2B5EF4-FFF2-40B4-BE49-F238E27FC236}">
                <a16:creationId xmlns:a16="http://schemas.microsoft.com/office/drawing/2014/main" id="{9BEF8DC4-D7E2-4724-B033-2A64EF864968}"/>
              </a:ext>
            </a:extLst>
          </p:cNvPr>
          <p:cNvSpPr txBox="1"/>
          <p:nvPr/>
        </p:nvSpPr>
        <p:spPr>
          <a:xfrm>
            <a:off x="3924421" y="3356398"/>
            <a:ext cx="1295157" cy="430887"/>
          </a:xfrm>
          <a:prstGeom prst="rect">
            <a:avLst/>
          </a:prstGeom>
          <a:noFill/>
        </p:spPr>
        <p:txBody>
          <a:bodyPr wrap="square">
            <a:spAutoFit/>
          </a:bodyPr>
          <a:lstStyle/>
          <a:p>
            <a:r>
              <a:rPr kumimoji="0" lang="en-US" sz="2200" b="0" i="0" u="none" strike="noStrike" kern="1200" cap="none" spc="0" normalizeH="0" baseline="0" noProof="0" dirty="0">
                <a:ln>
                  <a:noFill/>
                </a:ln>
                <a:solidFill>
                  <a:srgbClr val="366092"/>
                </a:solidFill>
                <a:effectLst/>
                <a:uLnTx/>
                <a:uFillTx/>
                <a:latin typeface="Calibri"/>
                <a:ea typeface="+mn-ea"/>
                <a:cs typeface="+mn-cs"/>
              </a:rPr>
              <a:t>Figure 23</a:t>
            </a:r>
            <a:endParaRPr lang="en-IN" sz="2200" dirty="0"/>
          </a:p>
        </p:txBody>
      </p:sp>
      <p:sp>
        <p:nvSpPr>
          <p:cNvPr id="7" name="TextBox 6">
            <a:extLst>
              <a:ext uri="{FF2B5EF4-FFF2-40B4-BE49-F238E27FC236}">
                <a16:creationId xmlns:a16="http://schemas.microsoft.com/office/drawing/2014/main" id="{5E773723-39AC-D528-EF7F-3A711CAD863F}"/>
              </a:ext>
            </a:extLst>
          </p:cNvPr>
          <p:cNvSpPr txBox="1"/>
          <p:nvPr/>
        </p:nvSpPr>
        <p:spPr>
          <a:xfrm>
            <a:off x="457200" y="3810000"/>
            <a:ext cx="8382000" cy="430887"/>
          </a:xfrm>
          <a:prstGeom prst="rect">
            <a:avLst/>
          </a:prstGeom>
          <a:noFill/>
        </p:spPr>
        <p:txBody>
          <a:bodyPr wrap="square">
            <a:spAutoFit/>
          </a:bodyPr>
          <a:lstStyle/>
          <a:p>
            <a:r>
              <a:rPr kumimoji="0" lang="en-US" sz="2200" b="0" i="0" u="none" strike="noStrike" kern="1200" cap="none" spc="0" normalizeH="0" baseline="0" noProof="0" dirty="0">
                <a:ln>
                  <a:noFill/>
                </a:ln>
                <a:solidFill>
                  <a:srgbClr val="366092"/>
                </a:solidFill>
                <a:effectLst/>
                <a:uLnTx/>
                <a:uFillTx/>
                <a:latin typeface="Calibri"/>
                <a:ea typeface="+mn-ea"/>
                <a:cs typeface="+mn-cs"/>
              </a:rPr>
              <a:t>Thus, the five-number summary is </a:t>
            </a:r>
            <a:r>
              <a:rPr kumimoji="0" lang="en-US" sz="2200" b="0" i="0" u="none" strike="noStrike" kern="1200" cap="none" spc="0" normalizeH="0" baseline="0" noProof="0" dirty="0">
                <a:ln>
                  <a:noFill/>
                </a:ln>
                <a:solidFill>
                  <a:srgbClr val="366092"/>
                </a:solidFill>
                <a:effectLst/>
                <a:uLnTx/>
                <a:uFillTx/>
                <a:latin typeface="Cambria Math"/>
                <a:ea typeface="+mn-ea"/>
                <a:cs typeface="+mn-cs"/>
              </a:rPr>
              <a:t>113</a:t>
            </a:r>
            <a:r>
              <a:rPr kumimoji="0" lang="en-US" sz="2200" b="0" i="0" u="none" strike="noStrike" kern="1200" cap="none" spc="0" normalizeH="0" baseline="0" noProof="0" dirty="0">
                <a:ln>
                  <a:noFill/>
                </a:ln>
                <a:solidFill>
                  <a:srgbClr val="366092"/>
                </a:solidFill>
                <a:effectLst/>
                <a:uLnTx/>
                <a:uFillTx/>
                <a:latin typeface="Calibri"/>
                <a:ea typeface="+mn-ea"/>
                <a:cs typeface="+mn-cs"/>
              </a:rPr>
              <a:t>, </a:t>
            </a:r>
            <a:r>
              <a:rPr kumimoji="0" lang="en-US" sz="2200" b="0" i="0" u="none" strike="noStrike" kern="1200" cap="none" spc="0" normalizeH="0" baseline="0" noProof="0" dirty="0">
                <a:ln>
                  <a:noFill/>
                </a:ln>
                <a:solidFill>
                  <a:srgbClr val="366092"/>
                </a:solidFill>
                <a:effectLst/>
                <a:uLnTx/>
                <a:uFillTx/>
                <a:latin typeface="Cambria Math"/>
                <a:ea typeface="+mn-ea"/>
                <a:cs typeface="+mn-cs"/>
              </a:rPr>
              <a:t>124</a:t>
            </a:r>
            <a:r>
              <a:rPr kumimoji="0" lang="en-US" sz="2200" b="0" i="0" u="none" strike="noStrike" kern="1200" cap="none" spc="0" normalizeH="0" baseline="0" noProof="0" dirty="0">
                <a:ln>
                  <a:noFill/>
                </a:ln>
                <a:solidFill>
                  <a:srgbClr val="366092"/>
                </a:solidFill>
                <a:effectLst/>
                <a:uLnTx/>
                <a:uFillTx/>
                <a:latin typeface="Calibri"/>
                <a:ea typeface="+mn-ea"/>
                <a:cs typeface="+mn-cs"/>
              </a:rPr>
              <a:t>, </a:t>
            </a:r>
            <a:r>
              <a:rPr kumimoji="0" lang="en-US" sz="2200" b="0" i="0" u="none" strike="noStrike" kern="1200" cap="none" spc="0" normalizeH="0" baseline="0" noProof="0" dirty="0">
                <a:ln>
                  <a:noFill/>
                </a:ln>
                <a:solidFill>
                  <a:srgbClr val="366092"/>
                </a:solidFill>
                <a:effectLst/>
                <a:uLnTx/>
                <a:uFillTx/>
                <a:latin typeface="Cambria Math"/>
                <a:ea typeface="+mn-ea"/>
                <a:cs typeface="+mn-cs"/>
              </a:rPr>
              <a:t>126.5</a:t>
            </a:r>
            <a:r>
              <a:rPr kumimoji="0" lang="en-US" sz="2200" b="0" i="0" u="none" strike="noStrike" kern="1200" cap="none" spc="0" normalizeH="0" baseline="0" noProof="0" dirty="0">
                <a:ln>
                  <a:noFill/>
                </a:ln>
                <a:solidFill>
                  <a:srgbClr val="366092"/>
                </a:solidFill>
                <a:effectLst/>
                <a:uLnTx/>
                <a:uFillTx/>
                <a:latin typeface="Calibri"/>
                <a:ea typeface="+mn-ea"/>
                <a:cs typeface="+mn-cs"/>
              </a:rPr>
              <a:t>, </a:t>
            </a:r>
            <a:r>
              <a:rPr kumimoji="0" lang="en-US" sz="2200" b="0" i="0" u="none" strike="noStrike" kern="1200" cap="none" spc="0" normalizeH="0" baseline="0" noProof="0" dirty="0">
                <a:ln>
                  <a:noFill/>
                </a:ln>
                <a:solidFill>
                  <a:srgbClr val="366092"/>
                </a:solidFill>
                <a:effectLst/>
                <a:uLnTx/>
                <a:uFillTx/>
                <a:latin typeface="Cambria Math"/>
                <a:ea typeface="+mn-ea"/>
                <a:cs typeface="+mn-cs"/>
              </a:rPr>
              <a:t>130</a:t>
            </a:r>
            <a:r>
              <a:rPr kumimoji="0" lang="en-US" sz="2200" b="0" i="0" u="none" strike="noStrike" kern="1200" cap="none" spc="0" normalizeH="0" baseline="0" noProof="0" dirty="0">
                <a:ln>
                  <a:noFill/>
                </a:ln>
                <a:solidFill>
                  <a:srgbClr val="366092"/>
                </a:solidFill>
                <a:effectLst/>
                <a:uLnTx/>
                <a:uFillTx/>
                <a:latin typeface="Calibri"/>
                <a:ea typeface="+mn-ea"/>
                <a:cs typeface="+mn-cs"/>
              </a:rPr>
              <a:t>, and </a:t>
            </a:r>
            <a:r>
              <a:rPr kumimoji="0" lang="en-US" sz="2200" b="0" i="0" u="none" strike="noStrike" kern="1200" cap="none" spc="0" normalizeH="0" baseline="0" noProof="0" dirty="0">
                <a:ln>
                  <a:noFill/>
                </a:ln>
                <a:solidFill>
                  <a:srgbClr val="366092"/>
                </a:solidFill>
                <a:effectLst/>
                <a:uLnTx/>
                <a:uFillTx/>
                <a:latin typeface="Cambria Math"/>
                <a:ea typeface="+mn-ea"/>
                <a:cs typeface="+mn-cs"/>
              </a:rPr>
              <a:t>136</a:t>
            </a:r>
            <a:r>
              <a:rPr kumimoji="0" lang="en-US" sz="2200" b="0" i="0" u="none" strike="noStrike" kern="1200" cap="none" spc="0" normalizeH="0" baseline="0" noProof="0" dirty="0">
                <a:ln>
                  <a:noFill/>
                </a:ln>
                <a:solidFill>
                  <a:srgbClr val="366092"/>
                </a:solidFill>
                <a:effectLst/>
                <a:uLnTx/>
                <a:uFillTx/>
                <a:latin typeface="Calibri"/>
                <a:ea typeface="+mn-ea"/>
                <a:cs typeface="+mn-cs"/>
              </a:rPr>
              <a:t>.</a:t>
            </a:r>
            <a:endParaRPr lang="en-IN" sz="2200" dirty="0"/>
          </a:p>
        </p:txBody>
      </p:sp>
    </p:spTree>
    <p:extLst>
      <p:ext uri="{BB962C8B-B14F-4D97-AF65-F5344CB8AC3E}">
        <p14:creationId xmlns:p14="http://schemas.microsoft.com/office/powerpoint/2010/main" val="247631610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10: Creating a Box Plot</a:t>
            </a:r>
            <a:r>
              <a:rPr lang="en-US" dirty="0">
                <a:solidFill>
                  <a:schemeClr val="accent1"/>
                </a:solidFill>
                <a:latin typeface="Calibri" panose="020F0502020204030204" pitchFamily="34" charset="0"/>
                <a:ea typeface="Calibri" panose="020F0502020204030204" pitchFamily="34" charset="0"/>
                <a:cs typeface="Calibri" panose="020F0502020204030204" pitchFamily="34" charset="0"/>
              </a:rPr>
              <a:t>—Slide 6</a:t>
            </a:r>
            <a:endParaRPr dirty="0"/>
          </a:p>
        </p:txBody>
      </p:sp>
      <p:sp>
        <p:nvSpPr>
          <p:cNvPr id="3" name="Text Placeholder 2"/>
          <p:cNvSpPr>
            <a:spLocks noGrp="1"/>
          </p:cNvSpPr>
          <p:nvPr>
            <p:ph type="body" sz="quarter" idx="10"/>
          </p:nvPr>
        </p:nvSpPr>
        <p:spPr>
          <a:xfrm>
            <a:off x="457200" y="1014455"/>
            <a:ext cx="8229600" cy="4967067"/>
          </a:xfrm>
        </p:spPr>
        <p:txBody>
          <a:bodyPr>
            <a:normAutofit/>
          </a:bodyPr>
          <a:lstStyle/>
          <a:p>
            <a:r>
              <a:rPr sz="2400" dirty="0"/>
              <a:t>To create the box plot from the five-number summary, we'll follow the procedure steps given for creating a box plot.</a:t>
            </a:r>
            <a:endParaRPr lang="en-US" sz="2400" dirty="0"/>
          </a:p>
          <a:p>
            <a:endParaRPr lang="en-US" sz="2400" dirty="0"/>
          </a:p>
          <a:p>
            <a:endParaRPr sz="2400" dirty="0"/>
          </a:p>
        </p:txBody>
      </p:sp>
      <p:sp>
        <p:nvSpPr>
          <p:cNvPr id="6" name="TextBox 5">
            <a:extLst>
              <a:ext uri="{FF2B5EF4-FFF2-40B4-BE49-F238E27FC236}">
                <a16:creationId xmlns:a16="http://schemas.microsoft.com/office/drawing/2014/main" id="{69D3C1A2-D84F-4321-A4A2-50A595C9D6A4}"/>
              </a:ext>
            </a:extLst>
          </p:cNvPr>
          <p:cNvSpPr txBox="1"/>
          <p:nvPr/>
        </p:nvSpPr>
        <p:spPr>
          <a:xfrm>
            <a:off x="515438" y="1685463"/>
            <a:ext cx="3505200" cy="2462213"/>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lang="en-US" sz="1800" b="0" dirty="0"/>
          </a:p>
          <a:p>
            <a:pPr marL="0" marR="0" lvl="0" indent="0" algn="just" defTabSz="914400" rtl="0" eaLnBrk="1" fontAlgn="auto" latinLnBrk="0" hangingPunct="1">
              <a:lnSpc>
                <a:spcPct val="100000"/>
              </a:lnSpc>
              <a:spcBef>
                <a:spcPts val="0"/>
              </a:spcBef>
              <a:spcAft>
                <a:spcPts val="0"/>
              </a:spcAft>
              <a:buClrTx/>
              <a:buSzTx/>
              <a:buFontTx/>
              <a:buNone/>
              <a:tabLst/>
              <a:defRPr/>
            </a:pPr>
            <a:r>
              <a:rPr lang="en-US" sz="1800" b="1" dirty="0"/>
              <a:t>Step 1: </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n-US" sz="1000" b="1" dirty="0"/>
          </a:p>
          <a:p>
            <a:pPr lvl="0" algn="just">
              <a:defRPr/>
            </a:pPr>
            <a:r>
              <a:rPr lang="en-US" dirty="0"/>
              <a:t>Label the horizontal axis at even intervals, choosing a range that is large enough to include both the minimum value and the maximum value of the five-number summary.</a:t>
            </a:r>
            <a:endParaRPr lang="en-US" sz="1800" b="0" dirty="0"/>
          </a:p>
          <a:p>
            <a:endParaRPr lang="en-US" dirty="0"/>
          </a:p>
        </p:txBody>
      </p:sp>
      <p:pic>
        <p:nvPicPr>
          <p:cNvPr id="9" name="Picture 8" descr="A horizontal line is shown labeled from 100 to 150 in increments of 10.">
            <a:extLst>
              <a:ext uri="{FF2B5EF4-FFF2-40B4-BE49-F238E27FC236}">
                <a16:creationId xmlns:a16="http://schemas.microsoft.com/office/drawing/2014/main" id="{E87F1815-0068-B154-CD15-F4030F46196E}"/>
              </a:ext>
            </a:extLst>
          </p:cNvPr>
          <p:cNvPicPr>
            <a:picLocks noChangeAspect="1"/>
          </p:cNvPicPr>
          <p:nvPr/>
        </p:nvPicPr>
        <p:blipFill>
          <a:blip r:embed="rId2"/>
          <a:srcRect b="43738"/>
          <a:stretch>
            <a:fillRect/>
          </a:stretch>
        </p:blipFill>
        <p:spPr>
          <a:xfrm>
            <a:off x="4376557" y="2354876"/>
            <a:ext cx="4252005" cy="576000"/>
          </a:xfrm>
          <a:prstGeom prst="rect">
            <a:avLst/>
          </a:prstGeom>
        </p:spPr>
      </p:pic>
      <p:sp>
        <p:nvSpPr>
          <p:cNvPr id="4" name="TextBox 3">
            <a:extLst>
              <a:ext uri="{FF2B5EF4-FFF2-40B4-BE49-F238E27FC236}">
                <a16:creationId xmlns:a16="http://schemas.microsoft.com/office/drawing/2014/main" id="{645B2390-5AB9-D56C-EB94-8FD188A6C2F9}"/>
              </a:ext>
            </a:extLst>
          </p:cNvPr>
          <p:cNvSpPr txBox="1"/>
          <p:nvPr/>
        </p:nvSpPr>
        <p:spPr>
          <a:xfrm>
            <a:off x="5964220" y="3059668"/>
            <a:ext cx="1066313" cy="369332"/>
          </a:xfrm>
          <a:prstGeom prst="rect">
            <a:avLst/>
          </a:prstGeom>
          <a:noFill/>
        </p:spPr>
        <p:txBody>
          <a:bodyPr wrap="square">
            <a:spAutoFit/>
          </a:bodyPr>
          <a:lstStyle/>
          <a:p>
            <a:r>
              <a:rPr kumimoji="0" lang="en-US" sz="1800" b="0" i="0" u="none" strike="noStrike" kern="1200" cap="none" spc="0" normalizeH="0" baseline="0" noProof="0" dirty="0">
                <a:ln>
                  <a:noFill/>
                </a:ln>
                <a:solidFill>
                  <a:srgbClr val="366092"/>
                </a:solidFill>
                <a:effectLst/>
                <a:uLnTx/>
                <a:uFillTx/>
                <a:latin typeface="Calibri"/>
                <a:ea typeface="+mn-ea"/>
                <a:cs typeface="+mn-cs"/>
              </a:rPr>
              <a:t>Figure 24</a:t>
            </a:r>
            <a:endParaRPr lang="en-IN" dirty="0"/>
          </a:p>
        </p:txBody>
      </p:sp>
      <p:sp>
        <p:nvSpPr>
          <p:cNvPr id="14" name="TextBox 13">
            <a:extLst>
              <a:ext uri="{FF2B5EF4-FFF2-40B4-BE49-F238E27FC236}">
                <a16:creationId xmlns:a16="http://schemas.microsoft.com/office/drawing/2014/main" id="{87D9292A-6117-4C83-9279-AEA2D4546ECA}"/>
              </a:ext>
            </a:extLst>
          </p:cNvPr>
          <p:cNvSpPr txBox="1">
            <a:spLocks noGrp="1" noRot="1" noMove="1" noResize="1" noEditPoints="1" noAdjustHandles="1" noChangeArrowheads="1" noChangeShapeType="1"/>
          </p:cNvSpPr>
          <p:nvPr/>
        </p:nvSpPr>
        <p:spPr>
          <a:xfrm>
            <a:off x="476794" y="3810000"/>
            <a:ext cx="3505200" cy="190821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lang="en-US" sz="1800" b="0" dirty="0"/>
          </a:p>
          <a:p>
            <a:pPr marL="0" marR="0" lvl="0" indent="0" algn="just" defTabSz="914400" rtl="0" eaLnBrk="1" fontAlgn="auto" latinLnBrk="0" hangingPunct="1">
              <a:lnSpc>
                <a:spcPct val="100000"/>
              </a:lnSpc>
              <a:spcBef>
                <a:spcPts val="0"/>
              </a:spcBef>
              <a:spcAft>
                <a:spcPts val="0"/>
              </a:spcAft>
              <a:buClrTx/>
              <a:buSzTx/>
              <a:buFontTx/>
              <a:buNone/>
              <a:tabLst/>
              <a:defRPr/>
            </a:pPr>
            <a:r>
              <a:rPr lang="en-US" sz="1800" b="1" dirty="0"/>
              <a:t>Step 2: </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n-US" sz="1000" b="1" dirty="0"/>
          </a:p>
          <a:p>
            <a:pPr marL="0" marR="0" lvl="0" indent="0" algn="just" defTabSz="914400" rtl="0" eaLnBrk="1" fontAlgn="auto" latinLnBrk="0" hangingPunct="1">
              <a:lnSpc>
                <a:spcPct val="100000"/>
              </a:lnSpc>
              <a:spcBef>
                <a:spcPts val="0"/>
              </a:spcBef>
              <a:spcAft>
                <a:spcPts val="0"/>
              </a:spcAft>
              <a:buClrTx/>
              <a:buSzTx/>
              <a:buFontTx/>
              <a:buNone/>
              <a:tabLst/>
              <a:defRPr/>
            </a:pPr>
            <a:r>
              <a:rPr lang="en-US" sz="1800" b="0" dirty="0"/>
              <a:t>Place a small line segment above each of the numbers in the five-number summary.</a:t>
            </a:r>
          </a:p>
          <a:p>
            <a:endParaRPr lang="en-US" dirty="0"/>
          </a:p>
        </p:txBody>
      </p:sp>
      <p:pic>
        <p:nvPicPr>
          <p:cNvPr id="11" name="Picture 10" descr="The same line as Figure 11.3.24 is shown, but with vertical line segments added above indicating where the values are. These segments are labeled 113 , 124 , 126.5 , 130 , and 136.">
            <a:extLst>
              <a:ext uri="{FF2B5EF4-FFF2-40B4-BE49-F238E27FC236}">
                <a16:creationId xmlns:a16="http://schemas.microsoft.com/office/drawing/2014/main" id="{F89A40D5-9DE8-EBD2-F6F4-067F539E7151}"/>
              </a:ext>
            </a:extLst>
          </p:cNvPr>
          <p:cNvPicPr>
            <a:picLocks noChangeAspect="1"/>
          </p:cNvPicPr>
          <p:nvPr/>
        </p:nvPicPr>
        <p:blipFill>
          <a:blip r:embed="rId3"/>
          <a:stretch>
            <a:fillRect/>
          </a:stretch>
        </p:blipFill>
        <p:spPr>
          <a:xfrm>
            <a:off x="4351310" y="4147676"/>
            <a:ext cx="4292132" cy="1584000"/>
          </a:xfrm>
          <a:prstGeom prst="rect">
            <a:avLst/>
          </a:prstGeom>
        </p:spPr>
      </p:pic>
      <p:sp>
        <p:nvSpPr>
          <p:cNvPr id="5" name="TextBox 4">
            <a:extLst>
              <a:ext uri="{FF2B5EF4-FFF2-40B4-BE49-F238E27FC236}">
                <a16:creationId xmlns:a16="http://schemas.microsoft.com/office/drawing/2014/main" id="{5F406643-91A8-41CF-BA86-7C471311B889}"/>
              </a:ext>
            </a:extLst>
          </p:cNvPr>
          <p:cNvSpPr txBox="1"/>
          <p:nvPr/>
        </p:nvSpPr>
        <p:spPr>
          <a:xfrm>
            <a:off x="5964220" y="5658879"/>
            <a:ext cx="1066313" cy="369332"/>
          </a:xfrm>
          <a:prstGeom prst="rect">
            <a:avLst/>
          </a:prstGeom>
          <a:noFill/>
        </p:spPr>
        <p:txBody>
          <a:bodyPr wrap="square">
            <a:spAutoFit/>
          </a:bodyPr>
          <a:lstStyle/>
          <a:p>
            <a:r>
              <a:rPr kumimoji="0" lang="en-US" sz="1800" b="0" i="0" u="none" strike="noStrike" kern="1200" cap="none" spc="0" normalizeH="0" baseline="0" noProof="0" dirty="0">
                <a:ln>
                  <a:noFill/>
                </a:ln>
                <a:solidFill>
                  <a:srgbClr val="366092"/>
                </a:solidFill>
                <a:effectLst/>
                <a:uLnTx/>
                <a:uFillTx/>
                <a:latin typeface="Calibri"/>
                <a:ea typeface="+mn-ea"/>
                <a:cs typeface="+mn-cs"/>
              </a:rPr>
              <a:t>Figure 25</a:t>
            </a:r>
            <a:endParaRPr lang="en-IN"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10: Creating a Box Plot</a:t>
            </a:r>
            <a:r>
              <a:rPr lang="en-US" dirty="0">
                <a:solidFill>
                  <a:schemeClr val="accent1"/>
                </a:solidFill>
                <a:latin typeface="Calibri" panose="020F0502020204030204" pitchFamily="34" charset="0"/>
                <a:ea typeface="Calibri" panose="020F0502020204030204" pitchFamily="34" charset="0"/>
                <a:cs typeface="Calibri" panose="020F0502020204030204" pitchFamily="34" charset="0"/>
              </a:rPr>
              <a:t>—Slide 7</a:t>
            </a:r>
            <a:endParaRPr dirty="0"/>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D7718BEE-2AB1-2F72-FC94-B72C25584CB2}"/>
                  </a:ext>
                </a:extLst>
              </p:cNvPr>
              <p:cNvSpPr txBox="1"/>
              <p:nvPr/>
            </p:nvSpPr>
            <p:spPr>
              <a:xfrm>
                <a:off x="475953" y="1066298"/>
                <a:ext cx="4198774" cy="1631216"/>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IN" sz="1800" b="1" dirty="0"/>
                  <a:t>Step 3:</a:t>
                </a:r>
                <a:r>
                  <a:rPr lang="en-IN" sz="1800" dirty="0"/>
                  <a:t> </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n-IN" sz="1000" b="0" dirty="0"/>
              </a:p>
              <a:p>
                <a:pPr marL="0" marR="0" lvl="0" indent="0" algn="just" defTabSz="914400" rtl="0" eaLnBrk="1" fontAlgn="auto" latinLnBrk="0" hangingPunct="1">
                  <a:lnSpc>
                    <a:spcPct val="100000"/>
                  </a:lnSpc>
                  <a:spcBef>
                    <a:spcPts val="0"/>
                  </a:spcBef>
                  <a:spcAft>
                    <a:spcPts val="0"/>
                  </a:spcAft>
                  <a:buClrTx/>
                  <a:buSzTx/>
                  <a:buFontTx/>
                  <a:buNone/>
                  <a:tabLst/>
                  <a:defRPr/>
                </a:pPr>
                <a:r>
                  <a:rPr lang="en-IN" sz="1800" b="0" dirty="0"/>
                  <a:t>Connect the line segment that represents </a:t>
                </a:r>
                <a14:m>
                  <m:oMath xmlns:m="http://schemas.openxmlformats.org/officeDocument/2006/math">
                    <m:sSub>
                      <m:sSubPr>
                        <m:ctrlPr>
                          <a:rPr lang="ar-AE" sz="1800" b="0" i="1">
                            <a:latin typeface="Cambria Math" panose="02040503050406030204" pitchFamily="18" charset="0"/>
                          </a:rPr>
                        </m:ctrlPr>
                      </m:sSubPr>
                      <m:e>
                        <m:r>
                          <m:rPr>
                            <m:sty m:val="p"/>
                          </m:rPr>
                          <a:rPr lang="ar-AE" sz="1800" b="0" i="1">
                            <a:latin typeface="Cambria Math"/>
                          </a:rPr>
                          <m:t>Q</m:t>
                        </m:r>
                      </m:e>
                      <m:sub>
                        <m:r>
                          <a:rPr lang="ar-AE" sz="1800" b="0">
                            <a:latin typeface="Cambria Math"/>
                          </a:rPr>
                          <m:t>1</m:t>
                        </m:r>
                      </m:sub>
                    </m:sSub>
                  </m:oMath>
                </a14:m>
                <a:r>
                  <a:rPr lang="ar-AE" sz="1800" b="0" dirty="0"/>
                  <a:t> </a:t>
                </a:r>
                <a:r>
                  <a:rPr lang="en-IN" sz="1800" b="0" dirty="0"/>
                  <a:t>to the line segment that represents </a:t>
                </a:r>
                <a14:m>
                  <m:oMath xmlns:m="http://schemas.openxmlformats.org/officeDocument/2006/math">
                    <m:sSub>
                      <m:sSubPr>
                        <m:ctrlPr>
                          <a:rPr lang="ar-AE" sz="1800" b="0" i="1">
                            <a:latin typeface="Cambria Math" panose="02040503050406030204" pitchFamily="18" charset="0"/>
                          </a:rPr>
                        </m:ctrlPr>
                      </m:sSubPr>
                      <m:e>
                        <m:r>
                          <m:rPr>
                            <m:sty m:val="p"/>
                          </m:rPr>
                          <a:rPr lang="ar-AE" sz="1800" b="0" i="1">
                            <a:latin typeface="Cambria Math"/>
                          </a:rPr>
                          <m:t>Q</m:t>
                        </m:r>
                      </m:e>
                      <m:sub>
                        <m:r>
                          <a:rPr lang="ar-AE" sz="1800" b="0">
                            <a:latin typeface="Cambria Math"/>
                          </a:rPr>
                          <m:t>3</m:t>
                        </m:r>
                      </m:sub>
                    </m:sSub>
                    <m:r>
                      <a:rPr lang="en-US" sz="1800" b="0" i="0" smtClean="0">
                        <a:latin typeface="Cambria Math" panose="02040503050406030204" pitchFamily="18" charset="0"/>
                      </a:rPr>
                      <m:t>,</m:t>
                    </m:r>
                  </m:oMath>
                </a14:m>
                <a:r>
                  <a:rPr lang="ar-AE" sz="1800" b="0" dirty="0"/>
                  <a:t> </a:t>
                </a:r>
                <a:r>
                  <a:rPr lang="en-IN" sz="1800" b="0" dirty="0"/>
                  <a:t>forming a box with the median's line segment in between.</a:t>
                </a:r>
                <a:endParaRPr lang="en-IN" sz="800" b="0" dirty="0"/>
              </a:p>
            </p:txBody>
          </p:sp>
        </mc:Choice>
        <mc:Fallback xmlns="">
          <p:sp>
            <p:nvSpPr>
              <p:cNvPr id="7" name="TextBox 6">
                <a:extLst>
                  <a:ext uri="{FF2B5EF4-FFF2-40B4-BE49-F238E27FC236}">
                    <a16:creationId xmlns:a16="http://schemas.microsoft.com/office/drawing/2014/main" id="{D7718BEE-2AB1-2F72-FC94-B72C25584CB2}"/>
                  </a:ext>
                </a:extLst>
              </p:cNvPr>
              <p:cNvSpPr txBox="1">
                <a:spLocks noRot="1" noChangeAspect="1" noMove="1" noResize="1" noEditPoints="1" noAdjustHandles="1" noChangeArrowheads="1" noChangeShapeType="1" noTextEdit="1"/>
              </p:cNvSpPr>
              <p:nvPr/>
            </p:nvSpPr>
            <p:spPr>
              <a:xfrm>
                <a:off x="475953" y="1066298"/>
                <a:ext cx="4198774" cy="1631216"/>
              </a:xfrm>
              <a:prstGeom prst="rect">
                <a:avLst/>
              </a:prstGeom>
              <a:blipFill>
                <a:blip r:embed="rId2"/>
                <a:stretch>
                  <a:fillRect l="-1161" t="-2239" r="-1306" b="-4851"/>
                </a:stretch>
              </a:blipFill>
            </p:spPr>
            <p:txBody>
              <a:bodyPr/>
              <a:lstStyle/>
              <a:p>
                <a:r>
                  <a:rPr lang="en-IN">
                    <a:noFill/>
                  </a:rPr>
                  <a:t> </a:t>
                </a:r>
              </a:p>
            </p:txBody>
          </p:sp>
        </mc:Fallback>
      </mc:AlternateContent>
      <p:pic>
        <p:nvPicPr>
          <p:cNvPr id="11" name="Picture 10" descr="The same image as Figure 11.3.25 is shown, but with a shaded rectangle drawn using horizontal lines that connect the line segments at 124 and 130 , which also surrounds the line segment at 126.5.">
            <a:extLst>
              <a:ext uri="{FF2B5EF4-FFF2-40B4-BE49-F238E27FC236}">
                <a16:creationId xmlns:a16="http://schemas.microsoft.com/office/drawing/2014/main" id="{93BFA854-28C0-6E68-78B3-8724E129C851}"/>
              </a:ext>
            </a:extLst>
          </p:cNvPr>
          <p:cNvPicPr>
            <a:picLocks noChangeAspect="1"/>
          </p:cNvPicPr>
          <p:nvPr/>
        </p:nvPicPr>
        <p:blipFill>
          <a:blip r:embed="rId3"/>
          <a:stretch>
            <a:fillRect/>
          </a:stretch>
        </p:blipFill>
        <p:spPr>
          <a:xfrm>
            <a:off x="4833185" y="1227977"/>
            <a:ext cx="3834862" cy="1440000"/>
          </a:xfrm>
          <a:prstGeom prst="rect">
            <a:avLst/>
          </a:prstGeom>
        </p:spPr>
      </p:pic>
      <p:sp>
        <p:nvSpPr>
          <p:cNvPr id="6" name="TextBox 5">
            <a:extLst>
              <a:ext uri="{FF2B5EF4-FFF2-40B4-BE49-F238E27FC236}">
                <a16:creationId xmlns:a16="http://schemas.microsoft.com/office/drawing/2014/main" id="{5C7F6E1C-5190-B86B-C83C-0EA6D00B0959}"/>
              </a:ext>
            </a:extLst>
          </p:cNvPr>
          <p:cNvSpPr txBox="1"/>
          <p:nvPr/>
        </p:nvSpPr>
        <p:spPr>
          <a:xfrm>
            <a:off x="6245726" y="2660793"/>
            <a:ext cx="1066313" cy="369332"/>
          </a:xfrm>
          <a:prstGeom prst="rect">
            <a:avLst/>
          </a:prstGeom>
          <a:noFill/>
        </p:spPr>
        <p:txBody>
          <a:bodyPr wrap="square">
            <a:spAutoFit/>
          </a:bodyPr>
          <a:lstStyle/>
          <a:p>
            <a:r>
              <a:rPr kumimoji="0" lang="en-US" sz="1800" b="0" i="0" u="none" strike="noStrike" kern="1200" cap="none" spc="0" normalizeH="0" baseline="0" noProof="0" dirty="0">
                <a:ln>
                  <a:noFill/>
                </a:ln>
                <a:solidFill>
                  <a:srgbClr val="366092"/>
                </a:solidFill>
                <a:effectLst/>
                <a:uLnTx/>
                <a:uFillTx/>
                <a:latin typeface="Calibri"/>
                <a:ea typeface="+mn-ea"/>
                <a:cs typeface="+mn-cs"/>
              </a:rPr>
              <a:t>Figure 26</a:t>
            </a:r>
            <a:endParaRPr lang="en-IN" dirty="0"/>
          </a:p>
        </p:txBody>
      </p:sp>
      <p:sp>
        <p:nvSpPr>
          <p:cNvPr id="9" name="TextBox 8">
            <a:extLst>
              <a:ext uri="{FF2B5EF4-FFF2-40B4-BE49-F238E27FC236}">
                <a16:creationId xmlns:a16="http://schemas.microsoft.com/office/drawing/2014/main" id="{B76CB7ED-9C03-6A3C-E840-DCA53C74ECE4}"/>
              </a:ext>
            </a:extLst>
          </p:cNvPr>
          <p:cNvSpPr txBox="1"/>
          <p:nvPr/>
        </p:nvSpPr>
        <p:spPr>
          <a:xfrm>
            <a:off x="476793" y="3160073"/>
            <a:ext cx="4095206" cy="1354217"/>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IN" sz="1800" b="1" i="0" u="none" strike="noStrike" kern="1200" cap="none" spc="0" normalizeH="0" baseline="0" noProof="0" dirty="0">
                <a:ln>
                  <a:noFill/>
                </a:ln>
                <a:solidFill>
                  <a:srgbClr val="366092"/>
                </a:solidFill>
                <a:effectLst/>
                <a:uLnTx/>
                <a:uFillTx/>
                <a:latin typeface="Calibri"/>
                <a:ea typeface="+mn-ea"/>
                <a:cs typeface="+mn-cs"/>
              </a:rPr>
              <a:t>Step 4: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IN" sz="1000" b="1" i="0" u="none" strike="noStrike" kern="1200" cap="none" spc="0" normalizeH="0" baseline="0" noProof="0" dirty="0">
              <a:ln>
                <a:noFill/>
              </a:ln>
              <a:solidFill>
                <a:srgbClr val="366092"/>
              </a:solidFill>
              <a:effectLst/>
              <a:uLnTx/>
              <a:uFillTx/>
              <a:latin typeface="Calibri"/>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IN" sz="1800" b="0" i="0" u="none" strike="noStrike" kern="1200" cap="none" spc="0" normalizeH="0" baseline="0" noProof="0" dirty="0">
                <a:ln>
                  <a:noFill/>
                </a:ln>
                <a:solidFill>
                  <a:srgbClr val="366092"/>
                </a:solidFill>
                <a:effectLst/>
                <a:uLnTx/>
                <a:uFillTx/>
                <a:latin typeface="Calibri"/>
                <a:ea typeface="+mn-ea"/>
                <a:cs typeface="+mn-cs"/>
              </a:rPr>
              <a:t>Connect the “box” to the line segments representing the minimum and maximum to form the “whiskers.”</a:t>
            </a:r>
            <a:endParaRPr lang="en-IN" dirty="0"/>
          </a:p>
        </p:txBody>
      </p:sp>
      <p:pic>
        <p:nvPicPr>
          <p:cNvPr id="15" name="Picture 14" descr="The same image as Figure 11.3.26 is shown, but with new horizontal lines from the line segment labeled 113  to the rectangle at 124. A second horizontal line is shown from the rectangle at 130 to the line segment at  136.">
            <a:extLst>
              <a:ext uri="{FF2B5EF4-FFF2-40B4-BE49-F238E27FC236}">
                <a16:creationId xmlns:a16="http://schemas.microsoft.com/office/drawing/2014/main" id="{167DB919-E0E2-99A3-D93E-18F054C1B023}"/>
              </a:ext>
            </a:extLst>
          </p:cNvPr>
          <p:cNvPicPr>
            <a:picLocks noChangeAspect="1"/>
          </p:cNvPicPr>
          <p:nvPr/>
        </p:nvPicPr>
        <p:blipFill>
          <a:blip r:embed="rId4"/>
          <a:stretch>
            <a:fillRect/>
          </a:stretch>
        </p:blipFill>
        <p:spPr>
          <a:xfrm>
            <a:off x="4729652" y="3156882"/>
            <a:ext cx="4098460" cy="1440000"/>
          </a:xfrm>
          <a:prstGeom prst="rect">
            <a:avLst/>
          </a:prstGeom>
        </p:spPr>
      </p:pic>
      <p:sp>
        <p:nvSpPr>
          <p:cNvPr id="4" name="TextBox 3">
            <a:extLst>
              <a:ext uri="{FF2B5EF4-FFF2-40B4-BE49-F238E27FC236}">
                <a16:creationId xmlns:a16="http://schemas.microsoft.com/office/drawing/2014/main" id="{703F6DB5-B437-2E5E-4357-42EB19367874}"/>
              </a:ext>
            </a:extLst>
          </p:cNvPr>
          <p:cNvSpPr txBox="1"/>
          <p:nvPr/>
        </p:nvSpPr>
        <p:spPr>
          <a:xfrm>
            <a:off x="6245726" y="4689561"/>
            <a:ext cx="1066313" cy="369332"/>
          </a:xfrm>
          <a:prstGeom prst="rect">
            <a:avLst/>
          </a:prstGeom>
          <a:noFill/>
        </p:spPr>
        <p:txBody>
          <a:bodyPr wrap="square">
            <a:spAutoFit/>
          </a:bodyPr>
          <a:lstStyle/>
          <a:p>
            <a:r>
              <a:rPr kumimoji="0" lang="en-US" sz="1800" b="0" i="0" u="none" strike="noStrike" kern="1200" cap="none" spc="0" normalizeH="0" baseline="0" noProof="0" dirty="0">
                <a:ln>
                  <a:noFill/>
                </a:ln>
                <a:solidFill>
                  <a:srgbClr val="366092"/>
                </a:solidFill>
                <a:effectLst/>
                <a:uLnTx/>
                <a:uFillTx/>
                <a:latin typeface="Calibri"/>
                <a:ea typeface="+mn-ea"/>
                <a:cs typeface="+mn-cs"/>
              </a:rPr>
              <a:t>Figure 27</a:t>
            </a:r>
            <a:endParaRPr lang="en-IN" dirty="0"/>
          </a:p>
        </p:txBody>
      </p:sp>
    </p:spTree>
    <p:extLst>
      <p:ext uri="{BB962C8B-B14F-4D97-AF65-F5344CB8AC3E}">
        <p14:creationId xmlns:p14="http://schemas.microsoft.com/office/powerpoint/2010/main" val="22970706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Example 11: Interpreting Box Plots</a:t>
            </a:r>
            <a:r>
              <a:rPr lang="en-US" dirty="0">
                <a:solidFill>
                  <a:schemeClr val="accent1"/>
                </a:solidFill>
                <a:latin typeface="Calibri" panose="020F0502020204030204" pitchFamily="34" charset="0"/>
                <a:ea typeface="Calibri" panose="020F0502020204030204" pitchFamily="34" charset="0"/>
                <a:cs typeface="Calibri" panose="020F0502020204030204" pitchFamily="34" charset="0"/>
              </a:rPr>
              <a:t>—Slide 1</a:t>
            </a:r>
            <a:endParaRPr dirty="0"/>
          </a:p>
        </p:txBody>
      </p:sp>
      <p:sp>
        <p:nvSpPr>
          <p:cNvPr id="3" name="Text Placeholder 2"/>
          <p:cNvSpPr>
            <a:spLocks noGrp="1" noRot="1" noMove="1" noResize="1" noEditPoints="1" noAdjustHandles="1" noChangeArrowheads="1" noChangeShapeType="1"/>
          </p:cNvSpPr>
          <p:nvPr>
            <p:ph type="body" sz="quarter" idx="10"/>
          </p:nvPr>
        </p:nvSpPr>
        <p:spPr/>
        <p:txBody>
          <a:bodyPr>
            <a:normAutofit/>
          </a:bodyPr>
          <a:lstStyle/>
          <a:p>
            <a:pPr algn="just"/>
            <a:r>
              <a:rPr sz="1800" dirty="0"/>
              <a:t>The box plots in Figure 2</a:t>
            </a:r>
            <a:r>
              <a:rPr lang="en-US" sz="1800" dirty="0"/>
              <a:t>8</a:t>
            </a:r>
            <a:r>
              <a:rPr sz="1800" dirty="0"/>
              <a:t> show the life spans of grizzly bears compared to the life spans of brown bears. Use them to answer the following questions.</a:t>
            </a:r>
            <a:endParaRPr lang="en-US" sz="2000" dirty="0"/>
          </a:p>
        </p:txBody>
      </p:sp>
      <p:pic>
        <p:nvPicPr>
          <p:cNvPr id="9" name="Picture 8" descr="Two box plots are shown on a graph. The graph has two labels on the vertical axis for Brown Bears and Grizzly Bears, and the horizontal axis is labeled &quot;Life Span (years)&quot; and has tickmarks labeled from 14 to 46 in increments of 1. On the graph, the first box plot representing brown bears begins at 30, proceeds to 33 where the box begins, has a vertical line at 36 , then proceeds to 40 where the box ends, then continues to 43 where the final line of the box plot ends. On the graph, the second box plot representing grizzly bears begins at 15, proceeds to 19 where the box begins, has a vertical line at 25, then proceeds to 33 where the box ends, then continues to 45 where the final line of the box plot ends.">
            <a:extLst>
              <a:ext uri="{FF2B5EF4-FFF2-40B4-BE49-F238E27FC236}">
                <a16:creationId xmlns:a16="http://schemas.microsoft.com/office/drawing/2014/main" id="{B4E09480-582B-191A-D957-51A2F80FBA6B}"/>
              </a:ext>
            </a:extLst>
          </p:cNvPr>
          <p:cNvPicPr>
            <a:picLocks noChangeAspect="1"/>
          </p:cNvPicPr>
          <p:nvPr/>
        </p:nvPicPr>
        <p:blipFill>
          <a:blip r:embed="rId2"/>
          <a:stretch>
            <a:fillRect/>
          </a:stretch>
        </p:blipFill>
        <p:spPr>
          <a:xfrm>
            <a:off x="299297" y="1718818"/>
            <a:ext cx="8545404" cy="2160000"/>
          </a:xfrm>
          <a:prstGeom prst="rect">
            <a:avLst/>
          </a:prstGeom>
        </p:spPr>
      </p:pic>
      <p:sp>
        <p:nvSpPr>
          <p:cNvPr id="7" name="TextBox 6">
            <a:extLst>
              <a:ext uri="{FF2B5EF4-FFF2-40B4-BE49-F238E27FC236}">
                <a16:creationId xmlns:a16="http://schemas.microsoft.com/office/drawing/2014/main" id="{5ACF5976-E039-CB55-8297-A394BA76DAC5}"/>
              </a:ext>
            </a:extLst>
          </p:cNvPr>
          <p:cNvSpPr txBox="1"/>
          <p:nvPr/>
        </p:nvSpPr>
        <p:spPr>
          <a:xfrm>
            <a:off x="4038842" y="3881791"/>
            <a:ext cx="1066313" cy="369332"/>
          </a:xfrm>
          <a:prstGeom prst="rect">
            <a:avLst/>
          </a:prstGeom>
          <a:noFill/>
        </p:spPr>
        <p:txBody>
          <a:bodyPr wrap="square">
            <a:spAutoFit/>
          </a:bodyPr>
          <a:lstStyle/>
          <a:p>
            <a:r>
              <a:rPr kumimoji="0" lang="en-US" sz="1800" b="0" i="0" u="none" strike="noStrike" kern="1200" cap="none" spc="0" normalizeH="0" baseline="0" noProof="0" dirty="0">
                <a:ln>
                  <a:noFill/>
                </a:ln>
                <a:solidFill>
                  <a:srgbClr val="366092"/>
                </a:solidFill>
                <a:effectLst/>
                <a:uLnTx/>
                <a:uFillTx/>
                <a:latin typeface="Calibri"/>
                <a:ea typeface="+mn-ea"/>
                <a:cs typeface="+mn-cs"/>
              </a:rPr>
              <a:t>Figure 28</a:t>
            </a:r>
            <a:endParaRPr lang="en-IN" dirty="0"/>
          </a:p>
        </p:txBody>
      </p:sp>
      <p:sp>
        <p:nvSpPr>
          <p:cNvPr id="8" name="TextBox 7">
            <a:extLst>
              <a:ext uri="{FF2B5EF4-FFF2-40B4-BE49-F238E27FC236}">
                <a16:creationId xmlns:a16="http://schemas.microsoft.com/office/drawing/2014/main" id="{7CF5BBD4-60F6-63A4-E70C-69C43ECA53F5}"/>
              </a:ext>
            </a:extLst>
          </p:cNvPr>
          <p:cNvSpPr txBox="1"/>
          <p:nvPr/>
        </p:nvSpPr>
        <p:spPr>
          <a:xfrm>
            <a:off x="457200" y="4345064"/>
            <a:ext cx="8229600" cy="1557349"/>
          </a:xfrm>
          <a:prstGeom prst="rect">
            <a:avLst/>
          </a:prstGeom>
          <a:noFill/>
        </p:spPr>
        <p:txBody>
          <a:bodyPr wrap="square">
            <a:spAutoFit/>
          </a:bodyPr>
          <a:lstStyle/>
          <a:p>
            <a:pPr marL="538163" marR="0" lvl="0" indent="-538163" algn="just" defTabSz="914400" rtl="0" eaLnBrk="1" fontAlgn="auto" latinLnBrk="0" hangingPunct="1">
              <a:lnSpc>
                <a:spcPct val="100000"/>
              </a:lnSpc>
              <a:spcBef>
                <a:spcPct val="20000"/>
              </a:spcBef>
              <a:spcAft>
                <a:spcPts val="0"/>
              </a:spcAft>
              <a:buClrTx/>
              <a:buSzTx/>
              <a:buFont typeface="Arial" pitchFamily="34" charset="0"/>
              <a:buNone/>
              <a:tabLst/>
              <a:defRPr sz="2800"/>
            </a:pPr>
            <a:r>
              <a:rPr kumimoji="0" lang="en-US" sz="1700" b="0" i="0" u="none" strike="noStrike" kern="1200" cap="none" spc="0" normalizeH="0" baseline="0" noProof="0" dirty="0">
                <a:ln>
                  <a:noFill/>
                </a:ln>
                <a:solidFill>
                  <a:srgbClr val="366092"/>
                </a:solidFill>
                <a:effectLst/>
                <a:uLnTx/>
                <a:uFillTx/>
                <a:latin typeface="Calibri"/>
                <a:ea typeface="+mn-ea"/>
                <a:cs typeface="+mn-cs"/>
              </a:rPr>
              <a:t>a.	What is the range of life spans for each type of bear?</a:t>
            </a:r>
          </a:p>
          <a:p>
            <a:pPr marL="538163" marR="0" lvl="0" indent="-538163" algn="just" defTabSz="914400" rtl="0" eaLnBrk="1" fontAlgn="auto" latinLnBrk="0" hangingPunct="1">
              <a:lnSpc>
                <a:spcPct val="100000"/>
              </a:lnSpc>
              <a:spcBef>
                <a:spcPct val="20000"/>
              </a:spcBef>
              <a:spcAft>
                <a:spcPts val="0"/>
              </a:spcAft>
              <a:buClrTx/>
              <a:buSzTx/>
              <a:buFont typeface="Arial" pitchFamily="34" charset="0"/>
              <a:buNone/>
              <a:tabLst/>
              <a:defRPr sz="2800"/>
            </a:pPr>
            <a:r>
              <a:rPr kumimoji="0" lang="en-US" sz="1700" b="0" i="0" u="none" strike="noStrike" kern="1200" cap="none" spc="0" normalizeH="0" baseline="0" noProof="0" dirty="0">
                <a:ln>
                  <a:noFill/>
                </a:ln>
                <a:solidFill>
                  <a:srgbClr val="366092"/>
                </a:solidFill>
                <a:effectLst/>
                <a:uLnTx/>
                <a:uFillTx/>
                <a:latin typeface="Calibri"/>
                <a:ea typeface="+mn-ea"/>
                <a:cs typeface="+mn-cs"/>
              </a:rPr>
              <a:t>b.	​Based on the box plots, how long does the average brown bear live? Grizzly bear?</a:t>
            </a:r>
          </a:p>
          <a:p>
            <a:pPr marL="538163" marR="0" lvl="0" indent="-538163" algn="just" defTabSz="914400" rtl="0" eaLnBrk="1" fontAlgn="auto" latinLnBrk="0" hangingPunct="1">
              <a:lnSpc>
                <a:spcPct val="100000"/>
              </a:lnSpc>
              <a:spcBef>
                <a:spcPct val="20000"/>
              </a:spcBef>
              <a:spcAft>
                <a:spcPts val="0"/>
              </a:spcAft>
              <a:buClrTx/>
              <a:buSzTx/>
              <a:buFont typeface="Arial" pitchFamily="34" charset="0"/>
              <a:buNone/>
              <a:tabLst/>
              <a:defRPr sz="2800"/>
            </a:pPr>
            <a:r>
              <a:rPr kumimoji="0" lang="en-US" sz="1700" b="0" i="0" u="none" strike="noStrike" kern="1200" cap="none" spc="0" normalizeH="0" baseline="0" noProof="0" dirty="0">
                <a:ln>
                  <a:noFill/>
                </a:ln>
                <a:solidFill>
                  <a:srgbClr val="366092"/>
                </a:solidFill>
                <a:effectLst/>
                <a:uLnTx/>
                <a:uFillTx/>
                <a:latin typeface="Calibri"/>
                <a:ea typeface="+mn-ea"/>
                <a:cs typeface="+mn-cs"/>
              </a:rPr>
              <a:t>c.	Which type of bear has the largest interquartile range for their life span? Interpret your answer.</a:t>
            </a:r>
          </a:p>
          <a:p>
            <a:pPr marL="538163" marR="0" lvl="0" indent="-538163" algn="just" defTabSz="914400" rtl="0" eaLnBrk="1" fontAlgn="auto" latinLnBrk="0" hangingPunct="1">
              <a:lnSpc>
                <a:spcPct val="100000"/>
              </a:lnSpc>
              <a:spcBef>
                <a:spcPct val="20000"/>
              </a:spcBef>
              <a:spcAft>
                <a:spcPts val="0"/>
              </a:spcAft>
              <a:buClrTx/>
              <a:buSzTx/>
              <a:buFont typeface="Arial" pitchFamily="34" charset="0"/>
              <a:buNone/>
              <a:tabLst/>
              <a:defRPr sz="2800"/>
            </a:pPr>
            <a:r>
              <a:rPr kumimoji="0" lang="en-US" sz="1700" b="0" i="0" u="none" strike="noStrike" kern="1200" cap="none" spc="0" normalizeH="0" baseline="0" noProof="0" dirty="0">
                <a:ln>
                  <a:noFill/>
                </a:ln>
                <a:solidFill>
                  <a:srgbClr val="366092"/>
                </a:solidFill>
                <a:effectLst/>
                <a:uLnTx/>
                <a:uFillTx/>
                <a:latin typeface="Calibri"/>
                <a:ea typeface="+mn-ea"/>
                <a:cs typeface="+mn-cs"/>
              </a:rPr>
              <a:t>d.	Based on the box plots, which bears live longer? Explain your answer.</a:t>
            </a:r>
            <a:endParaRPr lang="en-IN" sz="1700"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Example 11: Interpreting Box Plots</a:t>
            </a:r>
            <a:r>
              <a:rPr lang="en-US" dirty="0">
                <a:solidFill>
                  <a:schemeClr val="accent1"/>
                </a:solidFill>
                <a:latin typeface="Calibri" panose="020F0502020204030204" pitchFamily="34" charset="0"/>
                <a:ea typeface="Calibri" panose="020F0502020204030204" pitchFamily="34" charset="0"/>
                <a:cs typeface="Calibri" panose="020F0502020204030204" pitchFamily="34" charset="0"/>
              </a:rPr>
              <a:t>—Slide 2</a:t>
            </a:r>
            <a:endParaRPr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lgn="just"/>
                <a:r>
                  <a:rPr lang="en-US" sz="2000" b="1" dirty="0"/>
                  <a:t>Solution</a:t>
                </a:r>
              </a:p>
              <a:p>
                <a:pPr marL="542925" indent="-542925" algn="just">
                  <a:defRPr sz="2800"/>
                </a:pPr>
                <a:r>
                  <a:rPr lang="en-US" sz="2000" dirty="0"/>
                  <a:t>a.	Because the ends of the whiskers identify the minimum and maximum life span for each type of bear, we can see that brown bears have a life span between </a:t>
                </a:r>
                <a:r>
                  <a:rPr lang="en-US" sz="2000" dirty="0">
                    <a:latin typeface="Cambria Math"/>
                  </a:rPr>
                  <a:t>30</a:t>
                </a:r>
                <a:r>
                  <a:rPr lang="en-US" sz="2000" dirty="0"/>
                  <a:t> and </a:t>
                </a:r>
                <a:r>
                  <a:rPr lang="en-US" sz="2000" dirty="0">
                    <a:latin typeface="Cambria Math"/>
                  </a:rPr>
                  <a:t>43</a:t>
                </a:r>
                <a:r>
                  <a:rPr lang="en-US" sz="2000" dirty="0"/>
                  <a:t> years, which is a range of  43 </a:t>
                </a:r>
                <a:r>
                  <a:rPr lang="en-US" sz="2000" dirty="0">
                    <a:latin typeface="Calibri" panose="020F0502020204030204" pitchFamily="34" charset="0"/>
                    <a:ea typeface="Calibri" panose="020F0502020204030204" pitchFamily="34" charset="0"/>
                    <a:cs typeface="Calibri" panose="020F0502020204030204" pitchFamily="34" charset="0"/>
                  </a:rPr>
                  <a:t>−</a:t>
                </a:r>
                <a:r>
                  <a:rPr lang="en-US" sz="2000" dirty="0"/>
                  <a:t> 30 = 13 years. Grizzly bears have a life span between </a:t>
                </a:r>
                <a:r>
                  <a:rPr lang="en-US" sz="2000" dirty="0">
                    <a:latin typeface="Cambria Math"/>
                  </a:rPr>
                  <a:t>15</a:t>
                </a:r>
                <a:r>
                  <a:rPr lang="en-US" sz="2000" dirty="0"/>
                  <a:t> and </a:t>
                </a:r>
                <a:r>
                  <a:rPr lang="en-US" sz="2000" dirty="0">
                    <a:latin typeface="Cambria Math"/>
                  </a:rPr>
                  <a:t>45</a:t>
                </a:r>
                <a:r>
                  <a:rPr lang="en-US" sz="2000" dirty="0"/>
                  <a:t> years, which is a range of 45 </a:t>
                </a:r>
                <a:r>
                  <a:rPr lang="en-US" sz="2000" dirty="0">
                    <a:latin typeface="Calibri" panose="020F0502020204030204" pitchFamily="34" charset="0"/>
                    <a:ea typeface="Calibri" panose="020F0502020204030204" pitchFamily="34" charset="0"/>
                    <a:cs typeface="Calibri" panose="020F0502020204030204" pitchFamily="34" charset="0"/>
                  </a:rPr>
                  <a:t>−</a:t>
                </a:r>
                <a:r>
                  <a:rPr lang="en-US" sz="2000" dirty="0"/>
                  <a:t> 15 = 30 years.</a:t>
                </a:r>
              </a:p>
              <a:p>
                <a:pPr marL="542925" indent="-542925" algn="just">
                  <a:defRPr sz="2800"/>
                </a:pPr>
                <a:r>
                  <a:rPr lang="en-US" sz="2000" dirty="0"/>
                  <a:t>b.	We can use the median as the "average" life span for each type of bear. The median is represented by the line segment in the middle of each box. Thus, brown bears live </a:t>
                </a:r>
                <a:r>
                  <a:rPr lang="en-US" sz="2000" dirty="0">
                    <a:latin typeface="Cambria Math"/>
                  </a:rPr>
                  <a:t>36</a:t>
                </a:r>
                <a:r>
                  <a:rPr lang="en-US" sz="2000" dirty="0"/>
                  <a:t> years on average and the average grizzly bear lives </a:t>
                </a:r>
                <a:r>
                  <a:rPr lang="en-US" sz="2000" dirty="0">
                    <a:latin typeface="Cambria Math"/>
                  </a:rPr>
                  <a:t>25</a:t>
                </a:r>
                <a:r>
                  <a:rPr lang="en-US" sz="2000" dirty="0"/>
                  <a:t> years.</a:t>
                </a:r>
              </a:p>
              <a:p>
                <a:pPr marL="542925" indent="-542925" algn="just">
                  <a:defRPr sz="2800"/>
                </a:pPr>
                <a:r>
                  <a:rPr lang="en-US" sz="2000" dirty="0"/>
                  <a:t>c.	The interquartile range (IQR) is the difference between </a:t>
                </a:r>
                <a:r>
                  <a:rPr lang="en-US" sz="2000" i="1" dirty="0"/>
                  <a:t>Q</a:t>
                </a:r>
                <a:r>
                  <a:rPr lang="en-US" sz="2000" dirty="0"/>
                  <a:t>₁ and </a:t>
                </a:r>
                <a:r>
                  <a:rPr lang="en-US" sz="2000" i="1" dirty="0"/>
                  <a:t>Q</a:t>
                </a:r>
                <a:r>
                  <a:rPr lang="en-US" sz="2000" dirty="0"/>
                  <a:t>₃ represented by the line segments at the end of the boxes. Thus, we can calculate the IQR for each type of bear as follows.</a:t>
                </a:r>
              </a:p>
              <a:p>
                <a:pPr marL="514350" indent="-514350" algn="just">
                  <a:buFont typeface="+mj-lt"/>
                  <a:buAutoNum type="alphaLcPeriod" startAt="3"/>
                  <a:defRPr sz="2800"/>
                </a:pPr>
                <a:endParaRPr lang="en-US" sz="1000" dirty="0"/>
              </a:p>
              <a:p>
                <a:pPr algn="ctr">
                  <a:defRPr sz="2800"/>
                </a:pPr>
                <a:r>
                  <a:rPr lang="en-US" sz="2000" dirty="0"/>
                  <a:t>​         </a:t>
                </a:r>
                <a14:m>
                  <m:oMath xmlns:m="http://schemas.openxmlformats.org/officeDocument/2006/math">
                    <m:r>
                      <m:rPr>
                        <m:nor/>
                      </m:rPr>
                      <a:rPr lang="en-US" sz="2000"/>
                      <m:t>Brown</m:t>
                    </m:r>
                    <m:r>
                      <m:rPr>
                        <m:nor/>
                      </m:rPr>
                      <a:rPr lang="en-US" sz="2000"/>
                      <m:t> </m:t>
                    </m:r>
                    <m:r>
                      <m:rPr>
                        <m:nor/>
                      </m:rPr>
                      <a:rPr lang="en-US" sz="2000"/>
                      <m:t>Bear</m:t>
                    </m:r>
                    <m:r>
                      <m:rPr>
                        <m:nor/>
                      </m:rPr>
                      <a:rPr lang="en-US" sz="2000"/>
                      <m:t> </m:t>
                    </m:r>
                    <m:r>
                      <m:rPr>
                        <m:nor/>
                      </m:rPr>
                      <a:rPr lang="en-US" sz="2000"/>
                      <m:t>IQR</m:t>
                    </m:r>
                    <m:r>
                      <a:rPr lang="en-US" sz="2000">
                        <a:latin typeface="Cambria Math" panose="02040503050406030204" pitchFamily="18" charset="0"/>
                      </a:rPr>
                      <m:t>=40−33=7</m:t>
                    </m:r>
                    <m:r>
                      <a:rPr lang="en-US" sz="2000" b="0" i="0" smtClean="0">
                        <a:latin typeface="Cambria Math" panose="02040503050406030204" pitchFamily="18" charset="0"/>
                      </a:rPr>
                      <m:t>    </m:t>
                    </m:r>
                  </m:oMath>
                </a14:m>
                <a:r>
                  <a:rPr lang="en-US" sz="2000" dirty="0"/>
                  <a:t> </a:t>
                </a:r>
                <a14:m>
                  <m:oMath xmlns:m="http://schemas.openxmlformats.org/officeDocument/2006/math">
                    <m:r>
                      <m:rPr>
                        <m:nor/>
                      </m:rPr>
                      <a:rPr lang="en-US" sz="2000"/>
                      <m:t>Grizzly</m:t>
                    </m:r>
                    <m:r>
                      <m:rPr>
                        <m:nor/>
                      </m:rPr>
                      <a:rPr lang="en-US" sz="2000"/>
                      <m:t> </m:t>
                    </m:r>
                    <m:r>
                      <m:rPr>
                        <m:nor/>
                      </m:rPr>
                      <a:rPr lang="en-US" sz="2000"/>
                      <m:t>Bear</m:t>
                    </m:r>
                    <m:r>
                      <m:rPr>
                        <m:nor/>
                      </m:rPr>
                      <a:rPr lang="en-US" sz="2000"/>
                      <m:t> </m:t>
                    </m:r>
                    <m:r>
                      <m:rPr>
                        <m:nor/>
                      </m:rPr>
                      <a:rPr lang="en-US" sz="2000"/>
                      <m:t>IQR</m:t>
                    </m:r>
                    <m:r>
                      <a:rPr lang="en-US" sz="2000">
                        <a:latin typeface="Cambria Math" panose="02040503050406030204" pitchFamily="18" charset="0"/>
                      </a:rPr>
                      <m:t>=33−19=14</m:t>
                    </m:r>
                  </m:oMath>
                </a14:m>
                <a:endParaRPr lang="en-US" sz="20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741" t="-736" r="-741"/>
                </a:stretch>
              </a:blipFill>
            </p:spPr>
            <p:txBody>
              <a:bodyPr/>
              <a:lstStyle/>
              <a:p>
                <a:r>
                  <a:rPr lang="en-IN">
                    <a:noFill/>
                  </a:rPr>
                  <a:t> </a:t>
                </a:r>
              </a:p>
            </p:txBody>
          </p:sp>
        </mc:Fallback>
      </mc:AlternateContent>
    </p:spTree>
    <p:extLst>
      <p:ext uri="{BB962C8B-B14F-4D97-AF65-F5344CB8AC3E}">
        <p14:creationId xmlns:p14="http://schemas.microsoft.com/office/powerpoint/2010/main" val="200432919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11: Interpreting Box Plots</a:t>
            </a:r>
            <a:r>
              <a:rPr lang="en-US" dirty="0">
                <a:solidFill>
                  <a:schemeClr val="accent1"/>
                </a:solidFill>
                <a:latin typeface="Calibri" panose="020F0502020204030204" pitchFamily="34" charset="0"/>
                <a:ea typeface="Calibri" panose="020F0502020204030204" pitchFamily="34" charset="0"/>
                <a:cs typeface="Calibri" panose="020F0502020204030204" pitchFamily="34" charset="0"/>
              </a:rPr>
              <a:t>—Slide 3</a:t>
            </a:r>
            <a:endParaRPr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marL="514350" indent="-514350" algn="just">
                  <a:buFont typeface="+mj-lt"/>
                  <a:buAutoNum type="alphaLcPeriod" startAt="3"/>
                  <a:defRPr sz="2800"/>
                </a:pPr>
                <a:endParaRPr sz="1000" dirty="0"/>
              </a:p>
              <a:p>
                <a:pPr marL="457200" lvl="1" indent="0" algn="just">
                  <a:buNone/>
                  <a:defRPr sz="2800"/>
                </a:pPr>
                <a:r>
                  <a:rPr sz="2000" dirty="0"/>
                  <a:t>Grizzly bears have the larger interquartile range. Because the IQR represents the spread of the middle </a:t>
                </a:r>
                <a14:m>
                  <m:oMath xmlns:m="http://schemas.openxmlformats.org/officeDocument/2006/math">
                    <m:r>
                      <a:rPr sz="2000">
                        <a:latin typeface="Cambria Math" panose="02040503050406030204" pitchFamily="18" charset="0"/>
                      </a:rPr>
                      <m:t>50</m:t>
                    </m:r>
                    <m:r>
                      <a:rPr sz="2000">
                        <a:latin typeface="Cambria Math" panose="02040503050406030204" pitchFamily="18" charset="0"/>
                      </a:rPr>
                      <m:t>%</m:t>
                    </m:r>
                  </m:oMath>
                </a14:m>
                <a:r>
                  <a:rPr sz="2000" dirty="0"/>
                  <a:t>, we can deduce that life spans of grizzly bears vary much more than those of brown bears.</a:t>
                </a:r>
                <a:endParaRPr lang="en-US" sz="2000" dirty="0"/>
              </a:p>
              <a:p>
                <a:pPr marL="457200" lvl="1" indent="0" algn="just">
                  <a:buNone/>
                  <a:defRPr sz="2800"/>
                </a:pPr>
                <a:endParaRPr lang="en-US" sz="1000" dirty="0"/>
              </a:p>
              <a:p>
                <a:pPr marL="514350" indent="-514350" algn="just">
                  <a:buFont typeface="+mj-lt"/>
                  <a:buAutoNum type="alphaLcPeriod" startAt="4"/>
                  <a:defRPr sz="2800"/>
                </a:pPr>
                <a:r>
                  <a:rPr lang="en-US" sz="2000" dirty="0"/>
                  <a:t>Although the maximum life span for grizzly bears is longer than that for brown bears, one can argue that as a whole, brown bears live longer. We see this because the top </a:t>
                </a:r>
                <a14:m>
                  <m:oMath xmlns:m="http://schemas.openxmlformats.org/officeDocument/2006/math">
                    <m:r>
                      <a:rPr lang="en-US" sz="2000">
                        <a:latin typeface="Cambria Math" panose="02040503050406030204" pitchFamily="18" charset="0"/>
                      </a:rPr>
                      <m:t>75</m:t>
                    </m:r>
                    <m:r>
                      <a:rPr lang="en-US" sz="2000">
                        <a:latin typeface="Cambria Math" panose="02040503050406030204" pitchFamily="18" charset="0"/>
                      </a:rPr>
                      <m:t>%</m:t>
                    </m:r>
                  </m:oMath>
                </a14:m>
                <a:r>
                  <a:rPr lang="en-US" sz="2000" dirty="0"/>
                  <a:t> of life spans for brown bears lie in the same range as the top </a:t>
                </a:r>
                <a14:m>
                  <m:oMath xmlns:m="http://schemas.openxmlformats.org/officeDocument/2006/math">
                    <m:r>
                      <a:rPr lang="en-US" sz="2000">
                        <a:latin typeface="Cambria Math" panose="02040503050406030204" pitchFamily="18" charset="0"/>
                      </a:rPr>
                      <m:t>25</m:t>
                    </m:r>
                    <m:r>
                      <a:rPr lang="en-US" sz="2000">
                        <a:latin typeface="Cambria Math" panose="02040503050406030204" pitchFamily="18" charset="0"/>
                      </a:rPr>
                      <m:t>%</m:t>
                    </m:r>
                  </m:oMath>
                </a14:m>
                <a:r>
                  <a:rPr lang="en-US" sz="2000" dirty="0"/>
                  <a:t> of life spans for grizzly bears.</a:t>
                </a:r>
                <a:endParaRPr sz="20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815" r="-741"/>
                </a:stretch>
              </a:blipFill>
            </p:spPr>
            <p:txBody>
              <a:bodyPr/>
              <a:lstStyle/>
              <a:p>
                <a:r>
                  <a:rPr lang="en-US">
                    <a:noFill/>
                  </a:rPr>
                  <a:t> </a:t>
                </a:r>
              </a:p>
            </p:txBody>
          </p:sp>
        </mc:Fallback>
      </mc:AlternateContent>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1: Calculating the Mean</a:t>
            </a:r>
            <a:r>
              <a:rPr lang="en-US" dirty="0">
                <a:solidFill>
                  <a:schemeClr val="accent1"/>
                </a:solidFill>
                <a:latin typeface="Calibri" panose="020F0502020204030204" pitchFamily="34" charset="0"/>
                <a:ea typeface="Calibri" panose="020F0502020204030204" pitchFamily="34" charset="0"/>
                <a:cs typeface="Calibri" panose="020F0502020204030204" pitchFamily="34" charset="0"/>
              </a:rPr>
              <a:t>—Slide 3</a:t>
            </a:r>
            <a:endParaRPr dirty="0"/>
          </a:p>
        </p:txBody>
      </p:sp>
      <p:sp>
        <p:nvSpPr>
          <p:cNvPr id="3" name="Text Placeholder 2"/>
          <p:cNvSpPr>
            <a:spLocks noGrp="1"/>
          </p:cNvSpPr>
          <p:nvPr>
            <p:ph type="body" sz="quarter" idx="10"/>
          </p:nvPr>
        </p:nvSpPr>
        <p:spPr/>
        <p:txBody>
          <a:bodyPr>
            <a:normAutofit/>
          </a:bodyPr>
          <a:lstStyle/>
          <a:p>
            <a:pPr>
              <a:defRPr b="1"/>
            </a:pPr>
            <a:r>
              <a:rPr sz="2000" dirty="0"/>
              <a:t>Microsoft Excel</a:t>
            </a:r>
          </a:p>
          <a:p>
            <a:pPr algn="just"/>
            <a:r>
              <a:rPr sz="2000" dirty="0"/>
              <a:t>Excel has a built-in </a:t>
            </a:r>
            <a:r>
              <a:rPr sz="2000" b="1" dirty="0"/>
              <a:t>AVERAGE</a:t>
            </a:r>
            <a:r>
              <a:rPr sz="2000" dirty="0"/>
              <a:t> function that we can use to find the mean of a set of numbers. Enter the values into an empty column and in another cell, type "=average(". Then highlight the cells containing the values and press Enter. The value will appear as </a:t>
            </a:r>
            <a:r>
              <a:rPr sz="2000" dirty="0">
                <a:latin typeface="Cambria Math"/>
              </a:rPr>
              <a:t>8.875</a:t>
            </a:r>
            <a:r>
              <a:rPr sz="2000" dirty="0"/>
              <a:t>.</a:t>
            </a:r>
          </a:p>
        </p:txBody>
      </p:sp>
      <p:pic>
        <p:nvPicPr>
          <p:cNvPr id="5" name="Picture 4" descr="An Excel spreadsheet shows the values entered into the A column of the sheet. The values 14 , 5 , 7 , 11 , 9 , 7 , 12 , 6 , and 8.875 are all displayed. The cell A9 is selected and the formula bar shows equals AVERAGE(A1:A8).">
            <a:extLst>
              <a:ext uri="{FF2B5EF4-FFF2-40B4-BE49-F238E27FC236}">
                <a16:creationId xmlns:a16="http://schemas.microsoft.com/office/drawing/2014/main" id="{91AAC397-FC2F-4A4C-B619-8552A012D5C7}"/>
              </a:ext>
            </a:extLst>
          </p:cNvPr>
          <p:cNvPicPr>
            <a:picLocks noChangeAspect="1"/>
          </p:cNvPicPr>
          <p:nvPr/>
        </p:nvPicPr>
        <p:blipFill>
          <a:blip r:embed="rId2"/>
          <a:srcRect b="7873"/>
          <a:stretch>
            <a:fillRect/>
          </a:stretch>
        </p:blipFill>
        <p:spPr>
          <a:xfrm>
            <a:off x="3212810" y="2667000"/>
            <a:ext cx="2718380" cy="2160000"/>
          </a:xfrm>
          <a:prstGeom prst="rect">
            <a:avLst/>
          </a:prstGeom>
        </p:spPr>
      </p:pic>
      <p:sp>
        <p:nvSpPr>
          <p:cNvPr id="4" name="TextBox 3">
            <a:extLst>
              <a:ext uri="{FF2B5EF4-FFF2-40B4-BE49-F238E27FC236}">
                <a16:creationId xmlns:a16="http://schemas.microsoft.com/office/drawing/2014/main" id="{5A920C3D-289B-9B09-1DE0-E82A2AD88AA2}"/>
              </a:ext>
            </a:extLst>
          </p:cNvPr>
          <p:cNvSpPr txBox="1"/>
          <p:nvPr/>
        </p:nvSpPr>
        <p:spPr>
          <a:xfrm>
            <a:off x="4038600" y="4749334"/>
            <a:ext cx="1066800" cy="400110"/>
          </a:xfrm>
          <a:prstGeom prst="rect">
            <a:avLst/>
          </a:prstGeom>
          <a:noFill/>
        </p:spPr>
        <p:txBody>
          <a:bodyPr wrap="square">
            <a:spAutoFit/>
          </a:bodyPr>
          <a:lstStyle/>
          <a:p>
            <a:r>
              <a:rPr kumimoji="0" lang="en-IN" sz="2000" b="0" i="0" u="none" strike="noStrike" kern="1200" cap="none" spc="0" normalizeH="0" baseline="0" noProof="0" dirty="0">
                <a:ln>
                  <a:noFill/>
                </a:ln>
                <a:solidFill>
                  <a:srgbClr val="366092"/>
                </a:solidFill>
                <a:effectLst/>
                <a:uLnTx/>
                <a:uFillTx/>
                <a:latin typeface="Calibri"/>
                <a:ea typeface="+mn-ea"/>
                <a:cs typeface="+mn-cs"/>
              </a:rPr>
              <a:t>Figure 3</a:t>
            </a:r>
            <a:endParaRPr lang="en-IN" sz="2000" dirty="0"/>
          </a:p>
        </p:txBody>
      </p:sp>
      <p:sp>
        <p:nvSpPr>
          <p:cNvPr id="7" name="TextBox 6">
            <a:extLst>
              <a:ext uri="{FF2B5EF4-FFF2-40B4-BE49-F238E27FC236}">
                <a16:creationId xmlns:a16="http://schemas.microsoft.com/office/drawing/2014/main" id="{913B2593-C5FE-055E-9215-44FEE1E12FA1}"/>
              </a:ext>
            </a:extLst>
          </p:cNvPr>
          <p:cNvSpPr txBox="1"/>
          <p:nvPr/>
        </p:nvSpPr>
        <p:spPr>
          <a:xfrm>
            <a:off x="457200" y="5059777"/>
            <a:ext cx="8229600" cy="1015663"/>
          </a:xfrm>
          <a:prstGeom prst="rect">
            <a:avLst/>
          </a:prstGeom>
          <a:noFill/>
        </p:spPr>
        <p:txBody>
          <a:bodyPr wrap="square">
            <a:spAutoFit/>
          </a:bodyPr>
          <a:lstStyle/>
          <a:p>
            <a:r>
              <a:rPr kumimoji="0" lang="en-US" sz="2000" b="0" i="0" u="none" strike="noStrike" kern="1200" cap="none" spc="0" normalizeH="0" baseline="0" noProof="0" dirty="0">
                <a:ln>
                  <a:noFill/>
                </a:ln>
                <a:solidFill>
                  <a:srgbClr val="366092"/>
                </a:solidFill>
                <a:effectLst/>
                <a:uLnTx/>
                <a:uFillTx/>
                <a:latin typeface="Calibri"/>
                <a:ea typeface="+mn-ea"/>
                <a:cs typeface="+mn-cs"/>
              </a:rPr>
              <a:t>At the end of the calculation, round to one decimal place since the data values are whole numbers. Therefore, the mean for the number of sick days employees took at Witt's Insurance Agency last year is approximately </a:t>
            </a:r>
            <a:r>
              <a:rPr kumimoji="0" lang="en-US" sz="2000" b="0" i="0" u="none" strike="noStrike" kern="1200" cap="none" spc="0" normalizeH="0" baseline="0" noProof="0" dirty="0">
                <a:ln>
                  <a:noFill/>
                </a:ln>
                <a:solidFill>
                  <a:srgbClr val="366092"/>
                </a:solidFill>
                <a:effectLst/>
                <a:uLnTx/>
                <a:uFillTx/>
                <a:latin typeface="Cambria Math"/>
                <a:ea typeface="+mn-ea"/>
                <a:cs typeface="+mn-cs"/>
              </a:rPr>
              <a:t>8.9</a:t>
            </a:r>
            <a:r>
              <a:rPr kumimoji="0" lang="en-US" sz="2000" b="0" i="0" u="none" strike="noStrike" kern="1200" cap="none" spc="0" normalizeH="0" baseline="0" noProof="0" dirty="0">
                <a:ln>
                  <a:noFill/>
                </a:ln>
                <a:solidFill>
                  <a:srgbClr val="366092"/>
                </a:solidFill>
                <a:effectLst/>
                <a:uLnTx/>
                <a:uFillTx/>
                <a:latin typeface="Calibri"/>
                <a:ea typeface="+mn-ea"/>
                <a:cs typeface="+mn-cs"/>
              </a:rPr>
              <a:t>.</a:t>
            </a:r>
            <a:endParaRPr lang="en-IN" sz="2000" dirty="0"/>
          </a:p>
        </p:txBody>
      </p:sp>
    </p:spTree>
    <p:extLst>
      <p:ext uri="{BB962C8B-B14F-4D97-AF65-F5344CB8AC3E}">
        <p14:creationId xmlns:p14="http://schemas.microsoft.com/office/powerpoint/2010/main" val="20579075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Tech Tip</a:t>
            </a:r>
          </a:p>
        </p:txBody>
      </p:sp>
      <p:sp>
        <p:nvSpPr>
          <p:cNvPr id="3" name="Text Placeholder 2"/>
          <p:cNvSpPr>
            <a:spLocks noGrp="1"/>
          </p:cNvSpPr>
          <p:nvPr>
            <p:ph type="body" sz="quarter" idx="10"/>
          </p:nvPr>
        </p:nvSpPr>
        <p:spPr>
          <a:xfrm>
            <a:off x="457200" y="1042350"/>
            <a:ext cx="8229600" cy="4861484"/>
          </a:xfrm>
        </p:spPr>
        <p:txBody>
          <a:bodyPr>
            <a:normAutofit/>
          </a:bodyPr>
          <a:lstStyle/>
          <a:p>
            <a:r>
              <a:rPr sz="2400" dirty="0"/>
              <a:t>If there are already values stored in this list, you can clear them out by pressing the up arrow to highlight the column name, </a:t>
            </a:r>
            <a:r>
              <a:rPr sz="2400" dirty="0">
                <a:latin typeface="Ti86pc" panose="020B0609020003040203" pitchFamily="49" charset="0"/>
              </a:rPr>
              <a:t>L1</a:t>
            </a:r>
            <a:r>
              <a:rPr sz="2400" dirty="0"/>
              <a:t>, and pressing </a:t>
            </a:r>
            <a:r>
              <a:rPr sz="2400" b="1" dirty="0"/>
              <a:t>clear</a:t>
            </a:r>
            <a:r>
              <a:rPr lang="en-US" sz="2400" dirty="0"/>
              <a:t> </a:t>
            </a:r>
            <a:r>
              <a:rPr sz="2400" dirty="0"/>
              <a:t>.</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Example 2: Using the Mean to Find a Data Point</a:t>
            </a:r>
            <a:r>
              <a:rPr lang="en-US" dirty="0">
                <a:solidFill>
                  <a:schemeClr val="accent1"/>
                </a:solidFill>
                <a:latin typeface="Calibri" panose="020F0502020204030204" pitchFamily="34" charset="0"/>
                <a:ea typeface="Calibri" panose="020F0502020204030204" pitchFamily="34" charset="0"/>
                <a:cs typeface="Calibri" panose="020F0502020204030204" pitchFamily="34" charset="0"/>
              </a:rPr>
              <a:t>—Slide 1</a:t>
            </a:r>
            <a:endParaRPr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lgn="just">
                  <a:defRPr sz="2800"/>
                </a:pPr>
                <a:r>
                  <a:rPr sz="2000" dirty="0"/>
                  <a:t>A plane that ferries visitors to a small resort island has strict guidelines on the weight allowed for passenger luggage. Consequently, the six passengers are limited to a maximum average luggage weight of </a:t>
                </a:r>
                <a:r>
                  <a:rPr sz="2000" dirty="0">
                    <a:latin typeface="Cambria Math"/>
                  </a:rPr>
                  <a:t>35</a:t>
                </a:r>
                <a:r>
                  <a:rPr sz="2000" dirty="0"/>
                  <a:t> pounds (</a:t>
                </a:r>
                <a14:m>
                  <m:oMath xmlns:m="http://schemas.openxmlformats.org/officeDocument/2006/math">
                    <m:r>
                      <m:rPr>
                        <m:nor/>
                      </m:rPr>
                      <a:rPr sz="2000"/>
                      <m:t> </m:t>
                    </m:r>
                    <m:r>
                      <m:rPr>
                        <m:sty m:val="p"/>
                      </m:rPr>
                      <a:rPr sz="2000">
                        <a:latin typeface="Cambria Math" panose="02040503050406030204" pitchFamily="18" charset="0"/>
                      </a:rPr>
                      <m:t>lb</m:t>
                    </m:r>
                  </m:oMath>
                </a14:m>
                <a:r>
                  <a:rPr sz="2000" dirty="0"/>
                  <a:t>). The following are the weights of four out of six pieces of luggage: </a:t>
                </a:r>
                <a14:m>
                  <m:oMath xmlns:m="http://schemas.openxmlformats.org/officeDocument/2006/math">
                    <m:r>
                      <a:rPr sz="2000">
                        <a:latin typeface="Cambria Math" panose="02040503050406030204" pitchFamily="18" charset="0"/>
                      </a:rPr>
                      <m:t>39</m:t>
                    </m:r>
                    <m:r>
                      <m:rPr>
                        <m:nor/>
                      </m:rPr>
                      <a:rPr sz="2000"/>
                      <m:t> </m:t>
                    </m:r>
                    <m:r>
                      <m:rPr>
                        <m:sty m:val="p"/>
                      </m:rPr>
                      <a:rPr sz="2000">
                        <a:latin typeface="Cambria Math" panose="02040503050406030204" pitchFamily="18" charset="0"/>
                      </a:rPr>
                      <m:t>lb</m:t>
                    </m:r>
                  </m:oMath>
                </a14:m>
                <a:r>
                  <a:rPr sz="2000" dirty="0"/>
                  <a:t>, </a:t>
                </a:r>
                <a14:m>
                  <m:oMath xmlns:m="http://schemas.openxmlformats.org/officeDocument/2006/math">
                    <m:r>
                      <a:rPr sz="2000">
                        <a:latin typeface="Cambria Math" panose="02040503050406030204" pitchFamily="18" charset="0"/>
                      </a:rPr>
                      <m:t>32</m:t>
                    </m:r>
                    <m:r>
                      <m:rPr>
                        <m:nor/>
                      </m:rPr>
                      <a:rPr sz="2000"/>
                      <m:t> </m:t>
                    </m:r>
                    <m:r>
                      <m:rPr>
                        <m:sty m:val="p"/>
                      </m:rPr>
                      <a:rPr sz="2000">
                        <a:latin typeface="Cambria Math" panose="02040503050406030204" pitchFamily="18" charset="0"/>
                      </a:rPr>
                      <m:t>lb</m:t>
                    </m:r>
                  </m:oMath>
                </a14:m>
                <a:r>
                  <a:rPr sz="2000" dirty="0"/>
                  <a:t>, </a:t>
                </a:r>
                <a14:m>
                  <m:oMath xmlns:m="http://schemas.openxmlformats.org/officeDocument/2006/math">
                    <m:r>
                      <a:rPr sz="2000">
                        <a:latin typeface="Cambria Math" panose="02040503050406030204" pitchFamily="18" charset="0"/>
                      </a:rPr>
                      <m:t>35</m:t>
                    </m:r>
                    <m:r>
                      <m:rPr>
                        <m:nor/>
                      </m:rPr>
                      <a:rPr sz="2000"/>
                      <m:t> </m:t>
                    </m:r>
                    <m:r>
                      <m:rPr>
                        <m:sty m:val="p"/>
                      </m:rPr>
                      <a:rPr sz="2000">
                        <a:latin typeface="Cambria Math" panose="02040503050406030204" pitchFamily="18" charset="0"/>
                      </a:rPr>
                      <m:t>lb</m:t>
                    </m:r>
                  </m:oMath>
                </a14:m>
                <a:r>
                  <a:rPr sz="2000" dirty="0"/>
                  <a:t>, </a:t>
                </a:r>
                <a14:m>
                  <m:oMath xmlns:m="http://schemas.openxmlformats.org/officeDocument/2006/math">
                    <m:r>
                      <a:rPr sz="2000">
                        <a:latin typeface="Cambria Math" panose="02040503050406030204" pitchFamily="18" charset="0"/>
                      </a:rPr>
                      <m:t>37</m:t>
                    </m:r>
                    <m:r>
                      <m:rPr>
                        <m:nor/>
                      </m:rPr>
                      <a:rPr sz="2000"/>
                      <m:t> </m:t>
                    </m:r>
                    <m:r>
                      <m:rPr>
                        <m:sty m:val="p"/>
                      </m:rPr>
                      <a:rPr sz="2000">
                        <a:latin typeface="Cambria Math" panose="02040503050406030204" pitchFamily="18" charset="0"/>
                      </a:rPr>
                      <m:t>lb</m:t>
                    </m:r>
                  </m:oMath>
                </a14:m>
                <a:r>
                  <a:rPr sz="2000" dirty="0"/>
                  <a:t>. If the two pieces of luggage that haven't been weighed evenly split the remaining weight allowance, determine the weight for each remaining bag.</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741" t="-736" r="-741"/>
                </a:stretch>
              </a:blipFill>
            </p:spPr>
            <p:txBody>
              <a:bodyPr/>
              <a:lstStyle/>
              <a:p>
                <a:r>
                  <a:rPr lang="en-US">
                    <a:noFill/>
                  </a:rPr>
                  <a:t> </a:t>
                </a:r>
              </a:p>
            </p:txBody>
          </p:sp>
        </mc:Fallback>
      </mc:AlternateContent>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2: Using the Mean to Find a Data Point</a:t>
            </a:r>
            <a:r>
              <a:rPr lang="en-US" dirty="0">
                <a:solidFill>
                  <a:schemeClr val="accent1"/>
                </a:solidFill>
                <a:latin typeface="Calibri" panose="020F0502020204030204" pitchFamily="34" charset="0"/>
                <a:ea typeface="Calibri" panose="020F0502020204030204" pitchFamily="34" charset="0"/>
                <a:cs typeface="Calibri" panose="020F0502020204030204" pitchFamily="34" charset="0"/>
              </a:rPr>
              <a:t>—Slide 2</a:t>
            </a:r>
            <a:endParaRPr dirty="0"/>
          </a:p>
        </p:txBody>
      </p:sp>
      <p:sp>
        <p:nvSpPr>
          <p:cNvPr id="3" name="Text Placeholder 2"/>
          <p:cNvSpPr>
            <a:spLocks noGrp="1"/>
          </p:cNvSpPr>
          <p:nvPr>
            <p:ph type="body" sz="quarter" idx="10"/>
          </p:nvPr>
        </p:nvSpPr>
        <p:spPr/>
        <p:txBody>
          <a:bodyPr>
            <a:normAutofit/>
          </a:bodyPr>
          <a:lstStyle/>
          <a:p>
            <a:r>
              <a:rPr sz="2200" b="1" dirty="0"/>
              <a:t>Solution</a:t>
            </a:r>
          </a:p>
          <a:p>
            <a:r>
              <a:rPr sz="2200" dirty="0"/>
              <a:t>Since we are given the value of the population mean (</a:t>
            </a:r>
            <a:r>
              <a:rPr sz="2200" dirty="0">
                <a:latin typeface="Cambria Math"/>
              </a:rPr>
              <a:t>35</a:t>
            </a:r>
            <a:r>
              <a:rPr sz="2200" dirty="0"/>
              <a:t> pounds), we can use algebra techniques paired with the mean formula to find the remaining weight to be split. Substituting all the values we are given into the formula for the mean, we have the following.</a:t>
            </a:r>
            <a:endParaRPr lang="en-US" sz="2200" dirty="0"/>
          </a:p>
        </p:txBody>
      </p:sp>
      <p:pic>
        <p:nvPicPr>
          <p:cNvPr id="6" name="Picture 5" descr="μ equals open parentheses x subscript 1 plus x subscript 2 plus x subscript 3 plus x subscript 4 plus x subscript 5 plus x subscript 6 close parentheses divided by N&#10;&#10;35 equals open parentheses 39 plus 32 plus 35 plus 27 plus x subscript 5 plus x subscript 6 close parentheses divided by 6&#10;&#10;6.35 equals open parentheses 133 plus x subscript 5 plus x subscript 6 close parentheses divided by open parentheses 6 close parentheses times 6.&#10;&#10;The 6 in the numerator and denominator is cancelled&#10;&#10;210 equals open parentheses 133 plus x subscript 5 plus x subscript 6 close parentheses&#10;&#10;77 equals open parentheses x subscript 5 plus x subscript 6 close parentheses">
            <a:extLst>
              <a:ext uri="{FF2B5EF4-FFF2-40B4-BE49-F238E27FC236}">
                <a16:creationId xmlns:a16="http://schemas.microsoft.com/office/drawing/2014/main" id="{DEDB03DE-DA18-A028-B946-D3C64EBF3DF6}"/>
              </a:ext>
            </a:extLst>
          </p:cNvPr>
          <p:cNvPicPr>
            <a:picLocks noChangeAspect="1"/>
          </p:cNvPicPr>
          <p:nvPr/>
        </p:nvPicPr>
        <p:blipFill>
          <a:blip r:embed="rId2"/>
          <a:stretch>
            <a:fillRect/>
          </a:stretch>
        </p:blipFill>
        <p:spPr>
          <a:xfrm>
            <a:off x="3173791" y="2828925"/>
            <a:ext cx="2796417" cy="2376000"/>
          </a:xfrm>
          <a:prstGeom prst="rect">
            <a:avLst/>
          </a:prstGeom>
        </p:spPr>
      </p:pic>
      <p:sp>
        <p:nvSpPr>
          <p:cNvPr id="12" name="TextBox 11">
            <a:extLst>
              <a:ext uri="{FF2B5EF4-FFF2-40B4-BE49-F238E27FC236}">
                <a16:creationId xmlns:a16="http://schemas.microsoft.com/office/drawing/2014/main" id="{56A5F615-0B55-8496-FCFA-20CDD6E69937}"/>
              </a:ext>
            </a:extLst>
          </p:cNvPr>
          <p:cNvSpPr txBox="1"/>
          <p:nvPr/>
        </p:nvSpPr>
        <p:spPr>
          <a:xfrm>
            <a:off x="457200" y="5127088"/>
            <a:ext cx="8382000" cy="430887"/>
          </a:xfrm>
          <a:prstGeom prst="rect">
            <a:avLst/>
          </a:prstGeom>
          <a:noFill/>
        </p:spPr>
        <p:txBody>
          <a:bodyPr wrap="square">
            <a:spAutoFit/>
          </a:bodyPr>
          <a:lstStyle/>
          <a:p>
            <a:r>
              <a:rPr kumimoji="0" lang="en-US" sz="2200" b="0" i="0" u="none" strike="noStrike" kern="1200" cap="none" spc="0" normalizeH="0" baseline="0" noProof="0" dirty="0">
                <a:ln>
                  <a:noFill/>
                </a:ln>
                <a:solidFill>
                  <a:srgbClr val="366092"/>
                </a:solidFill>
                <a:effectLst/>
                <a:uLnTx/>
                <a:uFillTx/>
                <a:latin typeface="Calibri"/>
                <a:ea typeface="+mn-ea"/>
                <a:cs typeface="+mn-cs"/>
              </a:rPr>
              <a:t>Therefore, the two remaining pieces of luggage must evenly split the </a:t>
            </a:r>
            <a:r>
              <a:rPr kumimoji="0" lang="en-US" sz="2200" b="0" i="0" u="none" strike="noStrike" kern="1200" cap="none" spc="0" normalizeH="0" baseline="0" noProof="0" dirty="0">
                <a:ln>
                  <a:noFill/>
                </a:ln>
                <a:solidFill>
                  <a:srgbClr val="366092"/>
                </a:solidFill>
                <a:effectLst/>
                <a:uLnTx/>
                <a:uFillTx/>
                <a:latin typeface="Cambria Math"/>
                <a:ea typeface="+mn-ea"/>
                <a:cs typeface="+mn-cs"/>
              </a:rPr>
              <a:t>77</a:t>
            </a:r>
            <a:endParaRPr lang="en-IN" dirty="0"/>
          </a:p>
        </p:txBody>
      </p:sp>
      <p:sp>
        <p:nvSpPr>
          <p:cNvPr id="10" name="TextBox 9">
            <a:extLst>
              <a:ext uri="{FF2B5EF4-FFF2-40B4-BE49-F238E27FC236}">
                <a16:creationId xmlns:a16="http://schemas.microsoft.com/office/drawing/2014/main" id="{5D036D3A-2DDE-A64C-1CDE-48CD3168B9C2}"/>
              </a:ext>
            </a:extLst>
          </p:cNvPr>
          <p:cNvSpPr txBox="1"/>
          <p:nvPr/>
        </p:nvSpPr>
        <p:spPr>
          <a:xfrm>
            <a:off x="457200" y="5544789"/>
            <a:ext cx="5562600" cy="430887"/>
          </a:xfrm>
          <a:prstGeom prst="rect">
            <a:avLst/>
          </a:prstGeom>
          <a:noFill/>
        </p:spPr>
        <p:txBody>
          <a:bodyPr wrap="square">
            <a:spAutoFit/>
          </a:bodyPr>
          <a:lstStyle/>
          <a:p>
            <a:r>
              <a:rPr kumimoji="0" lang="en-US" sz="2200" b="0" i="0" u="none" strike="noStrike" kern="1200" cap="none" spc="0" normalizeH="0" baseline="0" noProof="0" dirty="0">
                <a:ln>
                  <a:noFill/>
                </a:ln>
                <a:solidFill>
                  <a:srgbClr val="366092"/>
                </a:solidFill>
                <a:effectLst/>
                <a:uLnTx/>
                <a:uFillTx/>
                <a:latin typeface="Calibri"/>
                <a:ea typeface="+mn-ea"/>
                <a:cs typeface="+mn-cs"/>
              </a:rPr>
              <a:t>pounds. In other words, each bag will weigh</a:t>
            </a:r>
            <a:endParaRPr lang="en-IN" dirty="0"/>
          </a:p>
        </p:txBody>
      </p:sp>
      <p:pic>
        <p:nvPicPr>
          <p:cNvPr id="8" name="Picture 7" descr="77 divided by 2 equals 38.5 pounds.">
            <a:extLst>
              <a:ext uri="{FF2B5EF4-FFF2-40B4-BE49-F238E27FC236}">
                <a16:creationId xmlns:a16="http://schemas.microsoft.com/office/drawing/2014/main" id="{09112DA4-1F2D-9212-AAC3-68190D9BF55F}"/>
              </a:ext>
            </a:extLst>
          </p:cNvPr>
          <p:cNvPicPr>
            <a:picLocks noChangeAspect="1"/>
          </p:cNvPicPr>
          <p:nvPr/>
        </p:nvPicPr>
        <p:blipFill>
          <a:blip r:embed="rId3"/>
          <a:stretch>
            <a:fillRect/>
          </a:stretch>
        </p:blipFill>
        <p:spPr>
          <a:xfrm>
            <a:off x="5629277" y="5505301"/>
            <a:ext cx="1561172" cy="504000"/>
          </a:xfrm>
          <a:prstGeom prst="rect">
            <a:avLst/>
          </a:prstGeom>
        </p:spPr>
      </p:pic>
    </p:spTree>
  </p:cSld>
  <p:clrMapOvr>
    <a:masterClrMapping/>
  </p:clrMapOvr>
</p:sld>
</file>

<file path=ppt/theme/theme1.xml><?xml version="1.0" encoding="utf-8"?>
<a:theme xmlns:a="http://schemas.openxmlformats.org/drawingml/2006/main" name="Office Theme">
  <a:themeElements>
    <a:clrScheme name="Custom 1">
      <a:dk1>
        <a:srgbClr val="366092"/>
      </a:dk1>
      <a:lt1>
        <a:srgbClr val="FFFFFF"/>
      </a:lt1>
      <a:dk2>
        <a:srgbClr val="4F81BD"/>
      </a:dk2>
      <a:lt2>
        <a:srgbClr val="FFFFFF"/>
      </a:lt2>
      <a:accent1>
        <a:srgbClr val="1F497D"/>
      </a:accent1>
      <a:accent2>
        <a:srgbClr val="366092"/>
      </a:accent2>
      <a:accent3>
        <a:srgbClr val="FFFFCC"/>
      </a:accent3>
      <a:accent4>
        <a:srgbClr val="B8CCE4"/>
      </a:accent4>
      <a:accent5>
        <a:srgbClr val="DBE5F1"/>
      </a:accent5>
      <a:accent6>
        <a:srgbClr val="C6D9F0"/>
      </a:accent6>
      <a:hlink>
        <a:srgbClr val="92CDDC"/>
      </a:hlink>
      <a:folHlink>
        <a:srgbClr val="8DB3E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327C35045E9A749BE72BEEA1A150D0C" ma:contentTypeVersion="12" ma:contentTypeDescription="Create a new document." ma:contentTypeScope="" ma:versionID="c814cb3e8714731e075e6c5082fb93d7">
  <xsd:schema xmlns:xsd="http://www.w3.org/2001/XMLSchema" xmlns:xs="http://www.w3.org/2001/XMLSchema" xmlns:p="http://schemas.microsoft.com/office/2006/metadata/properties" xmlns:ns2="06d9c582-05c2-476b-83d2-72ab8b1380b2" xmlns:ns3="fdab59f7-c3a7-48e5-acd8-618ce834776e" targetNamespace="http://schemas.microsoft.com/office/2006/metadata/properties" ma:root="true" ma:fieldsID="d80a9e90dbd3f40806ac15508682cdd4" ns2:_="" ns3:_="">
    <xsd:import namespace="06d9c582-05c2-476b-83d2-72ab8b1380b2"/>
    <xsd:import namespace="fdab59f7-c3a7-48e5-acd8-618ce834776e"/>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BillingMetadata"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6d9c582-05c2-476b-83d2-72ab8b1380b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BillingMetadata" ma:index="11" nillable="true" ma:displayName="MediaServiceBillingMetadata" ma:hidden="true" ma:internalName="MediaServiceBillingMetadata" ma:readOnly="true">
      <xsd:simpleType>
        <xsd:restriction base="dms:Note"/>
      </xsd:simpleType>
    </xsd:element>
    <xsd:element name="MediaServiceDateTaken" ma:index="12" nillable="true" ma:displayName="MediaServiceDateTaken" ma:descriptio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0d033b2a-f064-4877-9db0-61a81d710356"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dab59f7-c3a7-48e5-acd8-618ce834776e"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5c102bf4-6fae-482a-8201-639cb6b5c521}" ma:internalName="TaxCatchAll" ma:showField="CatchAllData" ma:web="fdab59f7-c3a7-48e5-acd8-618ce834776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fdab59f7-c3a7-48e5-acd8-618ce834776e" xsi:nil="true"/>
    <lcf76f155ced4ddcb4097134ff3c332f xmlns="06d9c582-05c2-476b-83d2-72ab8b1380b2">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63618C71-6E96-4DDE-BEA9-855021B0EB91}"/>
</file>

<file path=customXml/itemProps2.xml><?xml version="1.0" encoding="utf-8"?>
<ds:datastoreItem xmlns:ds="http://schemas.openxmlformats.org/officeDocument/2006/customXml" ds:itemID="{BACDBCD9-AC3D-4B6A-85B8-EC17E35A19EE}"/>
</file>

<file path=customXml/itemProps3.xml><?xml version="1.0" encoding="utf-8"?>
<ds:datastoreItem xmlns:ds="http://schemas.openxmlformats.org/officeDocument/2006/customXml" ds:itemID="{3C3751A9-A922-47B1-A45C-6AC8A582634F}"/>
</file>

<file path=docProps/app.xml><?xml version="1.0" encoding="utf-8"?>
<Properties xmlns="http://schemas.openxmlformats.org/officeDocument/2006/extended-properties" xmlns:vt="http://schemas.openxmlformats.org/officeDocument/2006/docPropsVTypes">
  <TotalTime>1795</TotalTime>
  <Words>5247</Words>
  <Application>Microsoft Office PowerPoint</Application>
  <PresentationFormat>On-screen Show (4:3)</PresentationFormat>
  <Paragraphs>438</Paragraphs>
  <Slides>58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58</vt:i4>
      </vt:variant>
    </vt:vector>
  </HeadingPairs>
  <TitlesOfParts>
    <vt:vector size="64" baseType="lpstr">
      <vt:lpstr>Courier New</vt:lpstr>
      <vt:lpstr>Calibri</vt:lpstr>
      <vt:lpstr>Ti86pc</vt:lpstr>
      <vt:lpstr>Arial</vt:lpstr>
      <vt:lpstr>Cambria Math</vt:lpstr>
      <vt:lpstr>Office Theme</vt:lpstr>
      <vt:lpstr>Section 11.3</vt:lpstr>
      <vt:lpstr>Formula: Arithmetic Mean</vt:lpstr>
      <vt:lpstr>Helpful Hint 1</vt:lpstr>
      <vt:lpstr>Example 1: Calculating the Mean—Slide 1</vt:lpstr>
      <vt:lpstr>Example 1: Calculating the Mean—Slide 2</vt:lpstr>
      <vt:lpstr>Example 1: Calculating the Mean—Slide 3</vt:lpstr>
      <vt:lpstr>Tech Tip</vt:lpstr>
      <vt:lpstr>Example 2: Using the Mean to Find a Data Point—Slide 1</vt:lpstr>
      <vt:lpstr>Example 2: Using the Mean to Find a Data Point—Slide 2</vt:lpstr>
      <vt:lpstr>Definition: Median</vt:lpstr>
      <vt:lpstr>Example 3: Finding the Median—Slide 1</vt:lpstr>
      <vt:lpstr>Example 3: Finding the Median—Slide 2</vt:lpstr>
      <vt:lpstr>Example 3: Finding the Median—Slide 3</vt:lpstr>
      <vt:lpstr>Example 3: Finding the Median—Slide 4</vt:lpstr>
      <vt:lpstr>Example 3: Finding the Median—Slide 5</vt:lpstr>
      <vt:lpstr>Helpful Hint 2</vt:lpstr>
      <vt:lpstr>Definition: Mode</vt:lpstr>
      <vt:lpstr>Helpful Hint 3</vt:lpstr>
      <vt:lpstr>Example 4: Finding the Mode—Slide 1</vt:lpstr>
      <vt:lpstr>Example 4: Finding the Mode—Slide 2</vt:lpstr>
      <vt:lpstr>Helpful Hint 4</vt:lpstr>
      <vt:lpstr>Definition: Outliers and Skewed Data Sets</vt:lpstr>
      <vt:lpstr>Example 5: Choosing the Most Appropriate Measure of Center—Slide 1</vt:lpstr>
      <vt:lpstr>Example 5: Choosing the Most Appropriate Measure of Center—Slide 2</vt:lpstr>
      <vt:lpstr>Skill Check 1</vt:lpstr>
      <vt:lpstr>Definition: Range</vt:lpstr>
      <vt:lpstr>Example 6: Finding the Range</vt:lpstr>
      <vt:lpstr>Helpful Hint 5</vt:lpstr>
      <vt:lpstr>Definition: Standard Deviation</vt:lpstr>
      <vt:lpstr>Helpful Hint 6</vt:lpstr>
      <vt:lpstr>Example 7: Calculating Standard Deviation—Slide 1</vt:lpstr>
      <vt:lpstr>Example 7: Calculating Standard Deviation—Slide 2</vt:lpstr>
      <vt:lpstr>Example 7: Calculating Standard Deviation—Slide 3</vt:lpstr>
      <vt:lpstr>Example 7: Calculating Standard Deviation—Slide 4</vt:lpstr>
      <vt:lpstr>Example 7: Calculating Standard Deviation—Slide 5</vt:lpstr>
      <vt:lpstr>Example 7: Calculating Standard Deviation—Slide 6</vt:lpstr>
      <vt:lpstr>Example 7: Calculating Standard Deviation—Slide 7</vt:lpstr>
      <vt:lpstr>Example 7: Calculating Standard Deviation—Slide 8</vt:lpstr>
      <vt:lpstr>Helpful Hint 7</vt:lpstr>
      <vt:lpstr>Helpful Hint 8</vt:lpstr>
      <vt:lpstr>Skill Check 2</vt:lpstr>
      <vt:lpstr>Definition: Percentiles and Quartiles</vt:lpstr>
      <vt:lpstr>Helpful Hint 9</vt:lpstr>
      <vt:lpstr>Example 8: Interpreting Percentiles</vt:lpstr>
      <vt:lpstr>Example 9: Interpreting Quartiles</vt:lpstr>
      <vt:lpstr>Skill Check 3</vt:lpstr>
      <vt:lpstr>Definition: Five-Number Summary and Box Plots</vt:lpstr>
      <vt:lpstr>Procedure: Creating a Box Plot</vt:lpstr>
      <vt:lpstr>Example 10: Creating a Box Plot—Slide 1</vt:lpstr>
      <vt:lpstr>Example 10: Creating a Box Plot—Slide 2</vt:lpstr>
      <vt:lpstr>Example 10: Creating a Box Plot—Slide 3</vt:lpstr>
      <vt:lpstr>Example 10: Creating a Box Plot—Slide 4</vt:lpstr>
      <vt:lpstr>Example 10: Creating a Box Plot—Slide 5</vt:lpstr>
      <vt:lpstr>Example 10: Creating a Box Plot—Slide 6</vt:lpstr>
      <vt:lpstr>Example 10: Creating a Box Plot—Slide 7</vt:lpstr>
      <vt:lpstr>Example 11: Interpreting Box Plots—Slide 1</vt:lpstr>
      <vt:lpstr>Example 11: Interpreting Box Plots—Slide 2</vt:lpstr>
      <vt:lpstr>Example 11: Interpreting Box Plots—Slide 3</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Viewing Life Mathematically, 2nd Edition</dc:title>
  <dc:creator>Hawkes Learning</dc:creator>
  <cp:lastModifiedBy>jeevan</cp:lastModifiedBy>
  <cp:revision>305</cp:revision>
  <dcterms:created xsi:type="dcterms:W3CDTF">2013-04-26T14:43:13Z</dcterms:created>
  <dcterms:modified xsi:type="dcterms:W3CDTF">2025-09-24T06:53:44Z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0x010100B327C35045E9A749BE72BEEA1A150D0C</vt:lpwstr>
  </property>
  <property fmtid="{D5CDD505-2E9C-101B-9397-08002B2CF9AE}" pid="3" name="Order">
    <vt:r8>100</vt:r8>
  </property>
</Properties>
</file>