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5"/>
  </p:notesMasterIdLst>
  <p:handoutMasterIdLst>
    <p:handoutMasterId r:id="rId66"/>
  </p:handoutMasterIdLst>
  <p:sldIdLst>
    <p:sldId id="256" r:id="rId2"/>
    <p:sldId id="257" r:id="rId3"/>
    <p:sldId id="258" r:id="rId4"/>
    <p:sldId id="259" r:id="rId5"/>
    <p:sldId id="260" r:id="rId6"/>
    <p:sldId id="262" r:id="rId7"/>
    <p:sldId id="263" r:id="rId8"/>
    <p:sldId id="266" r:id="rId9"/>
    <p:sldId id="268" r:id="rId10"/>
    <p:sldId id="269" r:id="rId11"/>
    <p:sldId id="270" r:id="rId12"/>
    <p:sldId id="273" r:id="rId13"/>
    <p:sldId id="274" r:id="rId14"/>
    <p:sldId id="351" r:id="rId15"/>
    <p:sldId id="277" r:id="rId16"/>
    <p:sldId id="278" r:id="rId17"/>
    <p:sldId id="279" r:id="rId18"/>
    <p:sldId id="280" r:id="rId19"/>
    <p:sldId id="282" r:id="rId20"/>
    <p:sldId id="283" r:id="rId21"/>
    <p:sldId id="352" r:id="rId22"/>
    <p:sldId id="285" r:id="rId23"/>
    <p:sldId id="286" r:id="rId24"/>
    <p:sldId id="287" r:id="rId25"/>
    <p:sldId id="288" r:id="rId26"/>
    <p:sldId id="291" r:id="rId27"/>
    <p:sldId id="292" r:id="rId28"/>
    <p:sldId id="294" r:id="rId29"/>
    <p:sldId id="353" r:id="rId30"/>
    <p:sldId id="296" r:id="rId31"/>
    <p:sldId id="299" r:id="rId32"/>
    <p:sldId id="302" r:id="rId33"/>
    <p:sldId id="354" r:id="rId34"/>
    <p:sldId id="355" r:id="rId35"/>
    <p:sldId id="306" r:id="rId36"/>
    <p:sldId id="309" r:id="rId37"/>
    <p:sldId id="312" r:id="rId38"/>
    <p:sldId id="356" r:id="rId39"/>
    <p:sldId id="313" r:id="rId40"/>
    <p:sldId id="315" r:id="rId41"/>
    <p:sldId id="318" r:id="rId42"/>
    <p:sldId id="366" r:id="rId43"/>
    <p:sldId id="364" r:id="rId44"/>
    <p:sldId id="320" r:id="rId45"/>
    <p:sldId id="367" r:id="rId46"/>
    <p:sldId id="324" r:id="rId47"/>
    <p:sldId id="368" r:id="rId48"/>
    <p:sldId id="328" r:id="rId49"/>
    <p:sldId id="369" r:id="rId50"/>
    <p:sldId id="329" r:id="rId51"/>
    <p:sldId id="332" r:id="rId52"/>
    <p:sldId id="335" r:id="rId53"/>
    <p:sldId id="360" r:id="rId54"/>
    <p:sldId id="365" r:id="rId55"/>
    <p:sldId id="337" r:id="rId56"/>
    <p:sldId id="341" r:id="rId57"/>
    <p:sldId id="362" r:id="rId58"/>
    <p:sldId id="344" r:id="rId59"/>
    <p:sldId id="345" r:id="rId60"/>
    <p:sldId id="346" r:id="rId61"/>
    <p:sldId id="349" r:id="rId62"/>
    <p:sldId id="363" r:id="rId63"/>
    <p:sldId id="350" r:id="rId64"/>
  </p:sldIdLst>
  <p:sldSz cx="9144000" cy="6858000" type="screen4x3"/>
  <p:notesSz cx="6858000" cy="9144000"/>
  <p:embeddedFontLst>
    <p:embeddedFont>
      <p:font typeface="Cambria Math" panose="02040503050406030204" pitchFamily="18"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FFFFCC"/>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7" d="100"/>
          <a:sy n="107" d="100"/>
        </p:scale>
        <p:origin x="115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8.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Normal Distribution</a:t>
            </a:r>
          </a:p>
        </p:txBody>
      </p:sp>
      <p:sp>
        <p:nvSpPr>
          <p:cNvPr id="3" name="Title 2"/>
          <p:cNvSpPr>
            <a:spLocks noGrp="1"/>
          </p:cNvSpPr>
          <p:nvPr>
            <p:ph type="title"/>
          </p:nvPr>
        </p:nvSpPr>
        <p:spPr/>
        <p:txBody>
          <a:bodyPr/>
          <a:lstStyle/>
          <a:p>
            <a:r>
              <a:t>Section 11.4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the Empirical Rule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just"/>
                <a:r>
                  <a:rPr sz="2800" dirty="0"/>
                  <a:t>Emergency room waiting times for a local hospital are approximately normal. The data have a reported mean of </a:t>
                </a:r>
                <a:r>
                  <a:rPr sz="2800" dirty="0">
                    <a:latin typeface="Cambria Math"/>
                  </a:rPr>
                  <a:t>166.9</a:t>
                </a:r>
                <a:r>
                  <a:rPr sz="2800" dirty="0"/>
                  <a:t> minutes and a standard deviation of </a:t>
                </a:r>
                <a:r>
                  <a:rPr sz="2800" dirty="0">
                    <a:latin typeface="Cambria Math"/>
                  </a:rPr>
                  <a:t>55.1</a:t>
                </a:r>
                <a:r>
                  <a:rPr sz="2800" dirty="0"/>
                  <a:t> minutes.</a:t>
                </a:r>
              </a:p>
              <a:p>
                <a:pPr marL="538163" indent="-538163" algn="just">
                  <a:defRPr sz="2800"/>
                </a:pPr>
                <a:r>
                  <a:rPr lang="en-US" dirty="0"/>
                  <a:t>a.	</a:t>
                </a:r>
                <a:r>
                  <a:rPr sz="2800" dirty="0"/>
                  <a:t>Identify the range of waiting times that </a:t>
                </a:r>
                <a14:m>
                  <m:oMath xmlns:m="http://schemas.openxmlformats.org/officeDocument/2006/math">
                    <m:r>
                      <a:rPr>
                        <a:latin typeface="Cambria Math" panose="02040503050406030204" pitchFamily="18" charset="0"/>
                      </a:rPr>
                      <m:t>68%</m:t>
                    </m:r>
                  </m:oMath>
                </a14:m>
                <a:r>
                  <a:rPr sz="2800" dirty="0"/>
                  <a:t> of patients are likely to experience.</a:t>
                </a:r>
              </a:p>
              <a:p>
                <a:pPr marL="538163" indent="-538163" algn="just">
                  <a:defRPr sz="2800"/>
                </a:pPr>
                <a:r>
                  <a:rPr lang="en-US" dirty="0"/>
                  <a:t>b.	</a:t>
                </a:r>
                <a:r>
                  <a:rPr dirty="0"/>
                  <a:t>​</a:t>
                </a:r>
                <a:r>
                  <a:rPr sz="2800" dirty="0"/>
                  <a:t>Estimate the percentage of patients that will wait less than </a:t>
                </a:r>
                <a:r>
                  <a:rPr sz="2800" dirty="0">
                    <a:latin typeface="Cambria Math"/>
                  </a:rPr>
                  <a:t>3</a:t>
                </a:r>
                <a:r>
                  <a:rPr sz="2800" dirty="0"/>
                  <a:t> hours and </a:t>
                </a:r>
                <a:r>
                  <a:rPr sz="2800" dirty="0">
                    <a:latin typeface="Cambria Math"/>
                  </a:rPr>
                  <a:t>42</a:t>
                </a:r>
                <a:r>
                  <a:rPr sz="2800" dirty="0"/>
                  <a:t> minutes.</a:t>
                </a:r>
                <a:endParaRPr lang="en-US" sz="2800" dirty="0"/>
              </a:p>
              <a:p>
                <a:pPr algn="just"/>
                <a:r>
                  <a:rPr lang="en-US" sz="2800" b="1" dirty="0"/>
                  <a:t>Solution</a:t>
                </a:r>
              </a:p>
              <a:p>
                <a:pPr marL="538163" indent="-538163" algn="just">
                  <a:defRPr sz="2800"/>
                </a:pPr>
                <a:r>
                  <a:rPr lang="en-US" dirty="0"/>
                  <a:t>a.	</a:t>
                </a:r>
                <a:r>
                  <a:rPr lang="en-US" sz="2800" dirty="0"/>
                  <a:t>By the Empirical Rule, we know that </a:t>
                </a:r>
                <a14:m>
                  <m:oMath xmlns:m="http://schemas.openxmlformats.org/officeDocument/2006/math">
                    <m:r>
                      <a:rPr lang="en-US">
                        <a:latin typeface="Cambria Math" panose="02040503050406030204" pitchFamily="18" charset="0"/>
                      </a:rPr>
                      <m:t>68%</m:t>
                    </m:r>
                  </m:oMath>
                </a14:m>
                <a:r>
                  <a:rPr lang="en-US" sz="2800" dirty="0"/>
                  <a:t> of the data values lie within one standard deviation of the mean. The standard deviation of this distribution is </a:t>
                </a:r>
                <a:r>
                  <a:rPr lang="en-US" sz="2800" dirty="0">
                    <a:latin typeface="Cambria Math"/>
                  </a:rPr>
                  <a:t>55.1</a:t>
                </a:r>
                <a:r>
                  <a:rPr lang="en-US" sz="2800" dirty="0"/>
                  <a:t>; thus, by adding and subtracting </a:t>
                </a:r>
                <a:r>
                  <a:rPr lang="en-US" sz="2800" dirty="0">
                    <a:latin typeface="Cambria Math"/>
                  </a:rPr>
                  <a:t>55.1</a:t>
                </a:r>
                <a:r>
                  <a:rPr lang="en-US" sz="2800" dirty="0"/>
                  <a:t> from the mean, we will get the range that contain the middle </a:t>
                </a:r>
                <a14:m>
                  <m:oMath xmlns:m="http://schemas.openxmlformats.org/officeDocument/2006/math">
                    <m:r>
                      <a:rPr lang="en-US">
                        <a:latin typeface="Cambria Math" panose="02040503050406030204" pitchFamily="18" charset="0"/>
                      </a:rPr>
                      <m:t>68%</m:t>
                    </m:r>
                  </m:oMath>
                </a14:m>
                <a:r>
                  <a:rPr lang="en-US" sz="2800" dirty="0"/>
                  <a:t> of emergency room waiting times at the hospital.</a:t>
                </a:r>
              </a:p>
              <a:p>
                <a:pPr algn="ctr">
                  <a:defRPr sz="2800"/>
                </a:pPr>
                <a:r>
                  <a:rPr lang="en-US" dirty="0"/>
                  <a:t>​</a:t>
                </a:r>
                <a:r>
                  <a:rPr lang="en-US" sz="2800" dirty="0"/>
                  <a:t>Upper Endpoint: </a:t>
                </a:r>
                <a14:m>
                  <m:oMath xmlns:m="http://schemas.openxmlformats.org/officeDocument/2006/math">
                    <m:r>
                      <a:rPr lang="en-US">
                        <a:latin typeface="Cambria Math" panose="02040503050406030204" pitchFamily="18" charset="0"/>
                      </a:rPr>
                      <m:t>166.9+55.1=222</m:t>
                    </m:r>
                  </m:oMath>
                </a14:m>
                <a:endParaRPr lang="en-US" sz="2800" dirty="0"/>
              </a:p>
              <a:p>
                <a:pPr algn="ctr">
                  <a:defRPr sz="2800"/>
                </a:pPr>
                <a:r>
                  <a:rPr lang="en-US" dirty="0"/>
                  <a:t>​</a:t>
                </a:r>
                <a:r>
                  <a:rPr lang="en-US" sz="2800" dirty="0"/>
                  <a:t>Lower Endpoint: </a:t>
                </a:r>
                <a14:m>
                  <m:oMath xmlns:m="http://schemas.openxmlformats.org/officeDocument/2006/math">
                    <m:r>
                      <a:rPr lang="en-US">
                        <a:latin typeface="Cambria Math" panose="02040503050406030204" pitchFamily="18" charset="0"/>
                      </a:rPr>
                      <m:t>166.9−55.1=111.8</m:t>
                    </m:r>
                  </m:oMath>
                </a14:m>
                <a:endParaRPr lang="en-US"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963"/>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Empirical Rule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a:t>
                </a:r>
                <a:r>
                  <a:rPr sz="2200" dirty="0"/>
                  <a:t>Thus, we can estimate that </a:t>
                </a:r>
                <a14:m>
                  <m:oMath xmlns:m="http://schemas.openxmlformats.org/officeDocument/2006/math">
                    <m:r>
                      <a:rPr sz="2200">
                        <a:latin typeface="Cambria Math" panose="02040503050406030204" pitchFamily="18" charset="0"/>
                      </a:rPr>
                      <m:t>68%</m:t>
                    </m:r>
                  </m:oMath>
                </a14:m>
                <a:r>
                  <a:rPr sz="2200" dirty="0"/>
                  <a:t> of emergency room waiting times for the local hospital are between </a:t>
                </a:r>
                <a:r>
                  <a:rPr sz="2200" dirty="0">
                    <a:latin typeface="Cambria Math"/>
                  </a:rPr>
                  <a:t>111.8</a:t>
                </a:r>
                <a:r>
                  <a:rPr sz="2200" dirty="0"/>
                  <a:t> minutes and </a:t>
                </a:r>
                <a:r>
                  <a:rPr sz="2200" dirty="0">
                    <a:latin typeface="Cambria Math"/>
                  </a:rPr>
                  <a:t>222</a:t>
                </a:r>
                <a:r>
                  <a:rPr sz="2200" dirty="0"/>
                  <a:t> minutes. We've sketched this on a normal curve in Figure 8.</a:t>
                </a:r>
              </a:p>
              <a:p>
                <a:r>
                  <a:rPr sz="22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963"/>
                </a:stretch>
              </a:blipFill>
            </p:spPr>
            <p:txBody>
              <a:bodyPr/>
              <a:lstStyle/>
              <a:p>
                <a:r>
                  <a:rPr lang="en-IN">
                    <a:noFill/>
                  </a:rPr>
                  <a:t> </a:t>
                </a:r>
              </a:p>
            </p:txBody>
          </p:sp>
        </mc:Fallback>
      </mc:AlternateContent>
      <p:pic>
        <p:nvPicPr>
          <p:cNvPr id="5" name="Picture 4" descr="Normal distribution with shaded area between 111.8 and 222.0. A line is drawn from the peak of the curve at  166.9. The shaded area is marked as 68%. The horizontal axes are labeled x.">
            <a:extLst>
              <a:ext uri="{FF2B5EF4-FFF2-40B4-BE49-F238E27FC236}">
                <a16:creationId xmlns:a16="http://schemas.microsoft.com/office/drawing/2014/main" id="{F8986829-3F6F-4377-BADD-579C3E9F8B28}"/>
              </a:ext>
            </a:extLst>
          </p:cNvPr>
          <p:cNvPicPr>
            <a:picLocks noChangeAspect="1"/>
          </p:cNvPicPr>
          <p:nvPr/>
        </p:nvPicPr>
        <p:blipFill>
          <a:blip r:embed="rId3"/>
          <a:srcRect b="12697"/>
          <a:stretch>
            <a:fillRect/>
          </a:stretch>
        </p:blipFill>
        <p:spPr>
          <a:xfrm>
            <a:off x="1866520" y="2209800"/>
            <a:ext cx="5410955" cy="2819400"/>
          </a:xfrm>
          <a:prstGeom prst="rect">
            <a:avLst/>
          </a:prstGeom>
        </p:spPr>
      </p:pic>
      <p:sp>
        <p:nvSpPr>
          <p:cNvPr id="4" name="TextBox 3">
            <a:extLst>
              <a:ext uri="{FF2B5EF4-FFF2-40B4-BE49-F238E27FC236}">
                <a16:creationId xmlns:a16="http://schemas.microsoft.com/office/drawing/2014/main" id="{FEE11EA8-9A40-B338-456D-19B27ACFAB20}"/>
              </a:ext>
            </a:extLst>
          </p:cNvPr>
          <p:cNvSpPr txBox="1"/>
          <p:nvPr/>
        </p:nvSpPr>
        <p:spPr>
          <a:xfrm>
            <a:off x="1981200" y="5029200"/>
            <a:ext cx="5486401"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8: Emergency Room Wait Times (in Minutes) </a:t>
            </a:r>
            <a:endParaRPr lang="en-I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Empirical Rule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38163" indent="-538163" algn="just">
                  <a:defRPr sz="2800"/>
                </a:pPr>
                <a:r>
                  <a:rPr lang="en-US" sz="2400" dirty="0"/>
                  <a:t>b.	</a:t>
                </a:r>
                <a:r>
                  <a:rPr sz="2400" dirty="0"/>
                  <a:t>To answer this question, we'll need to first convert </a:t>
                </a:r>
                <a:r>
                  <a:rPr sz="2400" dirty="0">
                    <a:latin typeface="Cambria Math"/>
                  </a:rPr>
                  <a:t>3</a:t>
                </a:r>
                <a:r>
                  <a:rPr sz="2400" dirty="0"/>
                  <a:t> hours and </a:t>
                </a:r>
                <a:r>
                  <a:rPr sz="2400" dirty="0">
                    <a:latin typeface="Cambria Math"/>
                  </a:rPr>
                  <a:t>42</a:t>
                </a:r>
                <a:r>
                  <a:rPr sz="2400" dirty="0"/>
                  <a:t> minutes into minutes only, since our mean and standard deviation are both in minutes. We know </a:t>
                </a:r>
                <a:r>
                  <a:rPr sz="2400" dirty="0">
                    <a:latin typeface="Cambria Math"/>
                  </a:rPr>
                  <a:t>3</a:t>
                </a:r>
                <a:r>
                  <a:rPr sz="2400" dirty="0"/>
                  <a:t> hours is </a:t>
                </a:r>
                <a:r>
                  <a:rPr sz="2400" dirty="0">
                    <a:latin typeface="Cambria Math"/>
                  </a:rPr>
                  <a:t>180</a:t>
                </a:r>
                <a:r>
                  <a:rPr sz="2400" dirty="0"/>
                  <a:t> minutes; we can then add the </a:t>
                </a:r>
                <a:r>
                  <a:rPr sz="2400" dirty="0">
                    <a:latin typeface="Cambria Math"/>
                  </a:rPr>
                  <a:t>42</a:t>
                </a:r>
                <a:r>
                  <a:rPr sz="2400" dirty="0"/>
                  <a:t> minutes to get a total time of </a:t>
                </a:r>
                <a:r>
                  <a:rPr sz="2400" dirty="0">
                    <a:latin typeface="Cambria Math"/>
                  </a:rPr>
                  <a:t>222</a:t>
                </a:r>
                <a:r>
                  <a:rPr sz="2400" dirty="0"/>
                  <a:t> minutes.</a:t>
                </a:r>
              </a:p>
              <a:p>
                <a:pPr marL="512064" lvl="1" indent="0" algn="just">
                  <a:buNone/>
                  <a:defRPr sz="2800"/>
                </a:pPr>
                <a:r>
                  <a:rPr sz="2400" dirty="0"/>
                  <a:t>In part a., we determined that </a:t>
                </a:r>
                <a:r>
                  <a:rPr sz="2400" dirty="0">
                    <a:latin typeface="Cambria Math"/>
                  </a:rPr>
                  <a:t>222</a:t>
                </a:r>
                <a:r>
                  <a:rPr sz="2400" dirty="0"/>
                  <a:t> minutes falls one standard deviation above the mean and that </a:t>
                </a:r>
                <a14:m>
                  <m:oMath xmlns:m="http://schemas.openxmlformats.org/officeDocument/2006/math">
                    <m:r>
                      <a:rPr sz="2400">
                        <a:latin typeface="Cambria Math" panose="02040503050406030204" pitchFamily="18" charset="0"/>
                      </a:rPr>
                      <m:t>68%</m:t>
                    </m:r>
                  </m:oMath>
                </a14:m>
                <a:r>
                  <a:rPr sz="2400" dirty="0"/>
                  <a:t> of data fall between the endpoints of </a:t>
                </a:r>
                <a:r>
                  <a:rPr sz="2400" dirty="0">
                    <a:latin typeface="Cambria Math"/>
                  </a:rPr>
                  <a:t>111.8</a:t>
                </a:r>
                <a:r>
                  <a:rPr sz="2400" dirty="0"/>
                  <a:t> minutes and </a:t>
                </a:r>
                <a:r>
                  <a:rPr sz="2400" dirty="0">
                    <a:latin typeface="Cambria Math"/>
                  </a:rPr>
                  <a:t>222</a:t>
                </a:r>
                <a:r>
                  <a:rPr sz="2400" dirty="0"/>
                  <a:t> minutes. Because of the symmetry of the distribution, half of the </a:t>
                </a:r>
                <a14:m>
                  <m:oMath xmlns:m="http://schemas.openxmlformats.org/officeDocument/2006/math">
                    <m:r>
                      <a:rPr sz="2400">
                        <a:latin typeface="Cambria Math" panose="02040503050406030204" pitchFamily="18" charset="0"/>
                      </a:rPr>
                      <m:t>68%</m:t>
                    </m:r>
                  </m:oMath>
                </a14:m>
                <a:r>
                  <a:rPr sz="2400" dirty="0"/>
                  <a:t> (that is, </a:t>
                </a:r>
                <a14:m>
                  <m:oMath xmlns:m="http://schemas.openxmlformats.org/officeDocument/2006/math">
                    <m:r>
                      <a:rPr sz="2400">
                        <a:latin typeface="Cambria Math" panose="02040503050406030204" pitchFamily="18" charset="0"/>
                      </a:rPr>
                      <m:t>34%</m:t>
                    </m:r>
                  </m:oMath>
                </a14:m>
                <a:r>
                  <a:rPr sz="2400" dirty="0"/>
                  <a:t>) is above the mean and half is below. We also know that </a:t>
                </a:r>
                <a14:m>
                  <m:oMath xmlns:m="http://schemas.openxmlformats.org/officeDocument/2006/math">
                    <m:r>
                      <a:rPr sz="2400">
                        <a:latin typeface="Cambria Math" panose="02040503050406030204" pitchFamily="18" charset="0"/>
                      </a:rPr>
                      <m:t>50%</m:t>
                    </m:r>
                  </m:oMath>
                </a14:m>
                <a:r>
                  <a:rPr sz="2400" dirty="0"/>
                  <a:t> of the data lies below the mean. Putting the upper </a:t>
                </a:r>
                <a14:m>
                  <m:oMath xmlns:m="http://schemas.openxmlformats.org/officeDocument/2006/math">
                    <m:r>
                      <a:rPr sz="2400">
                        <a:latin typeface="Cambria Math" panose="02040503050406030204" pitchFamily="18" charset="0"/>
                      </a:rPr>
                      <m:t>34%</m:t>
                    </m:r>
                  </m:oMath>
                </a14:m>
                <a:r>
                  <a:rPr sz="2400" dirty="0"/>
                  <a:t> together with the </a:t>
                </a:r>
                <a14:m>
                  <m:oMath xmlns:m="http://schemas.openxmlformats.org/officeDocument/2006/math">
                    <m:r>
                      <a:rPr sz="2400">
                        <a:latin typeface="Cambria Math" panose="02040503050406030204" pitchFamily="18" charset="0"/>
                      </a:rPr>
                      <m:t>50%</m:t>
                    </m:r>
                  </m:oMath>
                </a14:m>
                <a:r>
                  <a:rPr sz="2400" dirty="0"/>
                  <a:t> of the data that is below the mean, we have that approximately </a:t>
                </a:r>
                <a14:m>
                  <m:oMath xmlns:m="http://schemas.openxmlformats.org/officeDocument/2006/math">
                    <m:r>
                      <a:rPr sz="2400">
                        <a:latin typeface="Cambria Math" panose="02040503050406030204" pitchFamily="18" charset="0"/>
                      </a:rPr>
                      <m:t>50%+34%=84%</m:t>
                    </m:r>
                  </m:oMath>
                </a14:m>
                <a:r>
                  <a:rPr sz="2400" dirty="0"/>
                  <a:t> of patients wait less than </a:t>
                </a:r>
                <a:r>
                  <a:rPr sz="2400" dirty="0">
                    <a:latin typeface="Cambria Math"/>
                  </a:rPr>
                  <a:t>3</a:t>
                </a:r>
                <a:r>
                  <a:rPr sz="2400" dirty="0"/>
                  <a:t> hours and </a:t>
                </a:r>
                <a:r>
                  <a:rPr sz="2400" dirty="0">
                    <a:latin typeface="Cambria Math"/>
                  </a:rPr>
                  <a:t>42</a:t>
                </a:r>
                <a:r>
                  <a:rPr sz="2400" dirty="0"/>
                  <a:t> minutes. Figure 9 illustrates this.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718" r="-963"/>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Empirical Rule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pic>
        <p:nvPicPr>
          <p:cNvPr id="4" name="Picture 3" descr="Normal distribution with three standard deviations above and below the mean of 166.9 labeled and marked. The area to the left of 222.0 is shaded. A line is drawn from the peak of the curve at 166.9. The shaded area to the right of the central line is marked as 34%. The shaded area to the left of the central line is marked as  50%. The horizontal axes are labeled x.">
            <a:extLst>
              <a:ext uri="{FF2B5EF4-FFF2-40B4-BE49-F238E27FC236}">
                <a16:creationId xmlns:a16="http://schemas.microsoft.com/office/drawing/2014/main" id="{0B14F01F-6DD3-4226-A111-068E815D17EF}"/>
              </a:ext>
            </a:extLst>
          </p:cNvPr>
          <p:cNvPicPr>
            <a:picLocks noChangeAspect="1"/>
          </p:cNvPicPr>
          <p:nvPr/>
        </p:nvPicPr>
        <p:blipFill>
          <a:blip r:embed="rId2"/>
          <a:srcRect b="11986"/>
          <a:stretch>
            <a:fillRect/>
          </a:stretch>
        </p:blipFill>
        <p:spPr>
          <a:xfrm>
            <a:off x="1876049" y="1219200"/>
            <a:ext cx="5391902" cy="2590800"/>
          </a:xfrm>
          <a:prstGeom prst="rect">
            <a:avLst/>
          </a:prstGeom>
        </p:spPr>
      </p:pic>
      <p:sp>
        <p:nvSpPr>
          <p:cNvPr id="3" name="TextBox 2">
            <a:extLst>
              <a:ext uri="{FF2B5EF4-FFF2-40B4-BE49-F238E27FC236}">
                <a16:creationId xmlns:a16="http://schemas.microsoft.com/office/drawing/2014/main" id="{23810E99-52C3-7E6E-50D2-142DAC29AA3D}"/>
              </a:ext>
            </a:extLst>
          </p:cNvPr>
          <p:cNvSpPr txBox="1"/>
          <p:nvPr/>
        </p:nvSpPr>
        <p:spPr>
          <a:xfrm>
            <a:off x="1876049" y="3971368"/>
            <a:ext cx="5486401"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Figure 9: Emergency Room Wait Times (in Minutes) </a:t>
            </a:r>
            <a:endParaRPr lang="en-IN"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Estimate the range of emergency room waiting times that </a:t>
                </a:r>
                <a14:m>
                  <m:oMath xmlns:m="http://schemas.openxmlformats.org/officeDocument/2006/math">
                    <m:r>
                      <a:rPr sz="2400">
                        <a:latin typeface="Cambria Math" panose="02040503050406030204" pitchFamily="18" charset="0"/>
                      </a:rPr>
                      <m:t>95%</m:t>
                    </m:r>
                  </m:oMath>
                </a14:m>
                <a:r>
                  <a:rPr sz="2400" dirty="0"/>
                  <a:t> of patients are likely to experience based on Example 2.</a:t>
                </a:r>
                <a:endParaRPr lang="en-US" sz="2400" dirty="0"/>
              </a:p>
              <a:p>
                <a:pPr algn="just">
                  <a:defRPr sz="2800"/>
                </a:pPr>
                <a:endParaRPr sz="2400" dirty="0"/>
              </a:p>
              <a:p>
                <a:pPr algn="just"/>
                <a:r>
                  <a:rPr sz="2400" dirty="0"/>
                  <a:t>Answer: Between </a:t>
                </a:r>
                <a:r>
                  <a:rPr sz="2400" dirty="0">
                    <a:latin typeface="Cambria Math"/>
                  </a:rPr>
                  <a:t>56.7</a:t>
                </a:r>
                <a:r>
                  <a:rPr sz="2400" dirty="0"/>
                  <a:t> minutes and </a:t>
                </a:r>
                <a:r>
                  <a:rPr sz="2400" dirty="0">
                    <a:latin typeface="Cambria Math"/>
                  </a:rPr>
                  <a:t>277.1</a:t>
                </a:r>
                <a:r>
                  <a:rPr sz="2400" dirty="0"/>
                  <a:t> minutes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222"/>
                </a:stretch>
              </a:blipFill>
            </p:spPr>
            <p:txBody>
              <a:bodyPr/>
              <a:lstStyle/>
              <a:p>
                <a:r>
                  <a:rPr lang="en-IN">
                    <a:noFill/>
                  </a:rPr>
                  <a:t> </a:t>
                </a:r>
              </a:p>
            </p:txBody>
          </p:sp>
        </mc:Fallback>
      </mc:AlternateContent>
    </p:spTree>
    <p:extLst>
      <p:ext uri="{BB962C8B-B14F-4D97-AF65-F5344CB8AC3E}">
        <p14:creationId xmlns:p14="http://schemas.microsoft.com/office/powerpoint/2010/main" val="240293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sp>
        <p:nvSpPr>
          <p:cNvPr id="3" name="Text Placeholder 2"/>
          <p:cNvSpPr>
            <a:spLocks noGrp="1"/>
          </p:cNvSpPr>
          <p:nvPr>
            <p:ph type="body" sz="quarter" idx="10"/>
          </p:nvPr>
        </p:nvSpPr>
        <p:spPr/>
        <p:txBody>
          <a:bodyPr>
            <a:normAutofit/>
          </a:bodyPr>
          <a:lstStyle/>
          <a:p>
            <a:pPr algn="just">
              <a:defRPr sz="2800"/>
            </a:pPr>
            <a:r>
              <a:rPr sz="2400" dirty="0"/>
              <a:t>A standard score may also be referred to as a</a:t>
            </a:r>
            <a:r>
              <a:rPr lang="en-US" sz="2400" dirty="0"/>
              <a:t> </a:t>
            </a:r>
            <a:r>
              <a:rPr lang="en-US" sz="2400" i="1" dirty="0"/>
              <a:t>z</a:t>
            </a:r>
            <a:r>
              <a:rPr sz="2400" dirty="0"/>
              <a:t>-score or</a:t>
            </a:r>
            <a:r>
              <a:rPr lang="en-US" sz="2400" dirty="0"/>
              <a:t> </a:t>
            </a:r>
            <a:r>
              <a:rPr lang="en-US" sz="2400" i="1" dirty="0"/>
              <a:t>z</a:t>
            </a:r>
            <a:r>
              <a:rPr sz="2400" dirty="0"/>
              <a:t>-value. Statisticians use these terms interchangeably.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Definition: </a:t>
                </a:r>
                <a:r>
                  <a:rPr dirty="0"/>
                  <a:t>Standard Score (</a:t>
                </a:r>
                <a14:m>
                  <m:oMath xmlns:m="http://schemas.openxmlformats.org/officeDocument/2006/math">
                    <m:r>
                      <a:rPr sz="3200">
                        <a:latin typeface="Cambria Math"/>
                      </a:rPr>
                      <m:t>𝑧</m:t>
                    </m:r>
                  </m:oMath>
                </a14:m>
                <a:r>
                  <a:rPr dirty="0"/>
                  <a:t>-Score)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Text Placeholder 2"/>
          <p:cNvSpPr>
            <a:spLocks noGrp="1"/>
          </p:cNvSpPr>
          <p:nvPr>
            <p:ph type="body" sz="quarter" idx="10"/>
          </p:nvPr>
        </p:nvSpPr>
        <p:spPr>
          <a:xfrm>
            <a:off x="457200" y="1055183"/>
            <a:ext cx="8229600" cy="4914276"/>
          </a:xfrm>
        </p:spPr>
        <p:txBody>
          <a:bodyPr>
            <a:normAutofit/>
          </a:bodyPr>
          <a:lstStyle/>
          <a:p>
            <a:pPr>
              <a:defRPr sz="2800"/>
            </a:pPr>
            <a:r>
              <a:rPr sz="2000" dirty="0"/>
              <a:t>A </a:t>
            </a:r>
            <a:r>
              <a:rPr sz="2000" b="1" dirty="0"/>
              <a:t>standard score</a:t>
            </a:r>
            <a:r>
              <a:rPr sz="2000" dirty="0"/>
              <a:t>, or</a:t>
            </a:r>
            <a:r>
              <a:rPr lang="en-US" sz="2000" dirty="0"/>
              <a:t> </a:t>
            </a:r>
            <a:r>
              <a:rPr lang="en-US" sz="2000" i="1" dirty="0"/>
              <a:t>z</a:t>
            </a:r>
            <a:r>
              <a:rPr sz="2000" dirty="0"/>
              <a:t>-score, is the number of standard deviations a particular data value lies away from the mean in a normal distribution.</a:t>
            </a:r>
            <a:endParaRPr lang="en-US" sz="2000" dirty="0"/>
          </a:p>
          <a:p>
            <a:pPr>
              <a:defRPr sz="2800"/>
            </a:pPr>
            <a:endParaRPr sz="800" dirty="0"/>
          </a:p>
          <a:p>
            <a:r>
              <a:rPr sz="2000" dirty="0"/>
              <a:t>The </a:t>
            </a:r>
            <a:r>
              <a:rPr sz="2000" b="1" dirty="0"/>
              <a:t>standard score for a population</a:t>
            </a:r>
            <a:r>
              <a:rPr sz="2000" dirty="0"/>
              <a:t> value is given by</a:t>
            </a:r>
            <a:endParaRPr sz="2800" dirty="0"/>
          </a:p>
        </p:txBody>
      </p:sp>
      <p:pic>
        <p:nvPicPr>
          <p:cNvPr id="8" name="Picture 7" descr="z equals open parenthesis X minus mu close parenthesis whole divided by sigma">
            <a:extLst>
              <a:ext uri="{FF2B5EF4-FFF2-40B4-BE49-F238E27FC236}">
                <a16:creationId xmlns:a16="http://schemas.microsoft.com/office/drawing/2014/main" id="{424A6D59-2096-C6F2-4A81-98C3BF91A19C}"/>
              </a:ext>
            </a:extLst>
          </p:cNvPr>
          <p:cNvPicPr>
            <a:picLocks noChangeAspect="1"/>
          </p:cNvPicPr>
          <p:nvPr/>
        </p:nvPicPr>
        <p:blipFill>
          <a:blip r:embed="rId3"/>
          <a:stretch>
            <a:fillRect/>
          </a:stretch>
        </p:blipFill>
        <p:spPr>
          <a:xfrm>
            <a:off x="3657600" y="2394794"/>
            <a:ext cx="1316902" cy="756000"/>
          </a:xfrm>
          <a:prstGeom prst="rect">
            <a:avLst/>
          </a:prstGeom>
        </p:spPr>
      </p:pic>
      <p:sp>
        <p:nvSpPr>
          <p:cNvPr id="5" name="TextBox 4">
            <a:extLst>
              <a:ext uri="{FF2B5EF4-FFF2-40B4-BE49-F238E27FC236}">
                <a16:creationId xmlns:a16="http://schemas.microsoft.com/office/drawing/2014/main" id="{BA5471BE-1093-0E7A-2326-8450CECDAF4B}"/>
              </a:ext>
            </a:extLst>
          </p:cNvPr>
          <p:cNvSpPr txBox="1"/>
          <p:nvPr/>
        </p:nvSpPr>
        <p:spPr>
          <a:xfrm>
            <a:off x="458318" y="3202781"/>
            <a:ext cx="8229599" cy="124341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000000"/>
                </a:solidFill>
                <a:effectLst/>
                <a:uLnTx/>
                <a:uFillTx/>
                <a:latin typeface="Calibri"/>
                <a:ea typeface="+mn-ea"/>
                <a:cs typeface="+mn-cs"/>
              </a:rPr>
              <a:t>where </a:t>
            </a:r>
            <a:r>
              <a:rPr kumimoji="0" lang="en-US" sz="2000" b="0" i="1" u="none" strike="noStrike" kern="1200" cap="none" spc="0" normalizeH="0" baseline="0" noProof="0" dirty="0">
                <a:ln>
                  <a:noFill/>
                </a:ln>
                <a:solidFill>
                  <a:srgbClr val="000000"/>
                </a:solidFill>
                <a:effectLst/>
                <a:uLnTx/>
                <a:uFillTx/>
                <a:latin typeface="Calibri"/>
                <a:ea typeface="+mn-ea"/>
                <a:cs typeface="+mn-cs"/>
              </a:rPr>
              <a:t>x</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value of interest from the population, µ is the population mean, and σ is the population standard deviation.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The </a:t>
            </a:r>
            <a:r>
              <a:rPr kumimoji="0" lang="en-US" sz="2000" b="1" i="0" u="none" strike="noStrike" kern="1200" cap="none" spc="0" normalizeH="0" baseline="0" noProof="0" dirty="0">
                <a:ln>
                  <a:noFill/>
                </a:ln>
                <a:solidFill>
                  <a:srgbClr val="000000"/>
                </a:solidFill>
                <a:effectLst/>
                <a:uLnTx/>
                <a:uFillTx/>
                <a:latin typeface="Calibri"/>
                <a:ea typeface="+mn-ea"/>
                <a:cs typeface="+mn-cs"/>
              </a:rPr>
              <a:t>standard score for a sample</a:t>
            </a:r>
            <a:r>
              <a:rPr kumimoji="0" lang="en-US" sz="2000" b="0" i="0" u="none" strike="noStrike" kern="1200" cap="none" spc="0" normalizeH="0" baseline="0" noProof="0" dirty="0">
                <a:ln>
                  <a:noFill/>
                </a:ln>
                <a:solidFill>
                  <a:srgbClr val="000000"/>
                </a:solidFill>
                <a:effectLst/>
                <a:uLnTx/>
                <a:uFillTx/>
                <a:latin typeface="Calibri"/>
                <a:ea typeface="+mn-ea"/>
                <a:cs typeface="+mn-cs"/>
              </a:rPr>
              <a:t> value is given by</a:t>
            </a:r>
            <a:endParaRPr lang="en-IN" dirty="0"/>
          </a:p>
        </p:txBody>
      </p:sp>
      <p:pic>
        <p:nvPicPr>
          <p:cNvPr id="17" name="Picture 16" descr="z equals open parenthesis X minus X bar close parenthesis whole divided by s">
            <a:extLst>
              <a:ext uri="{FF2B5EF4-FFF2-40B4-BE49-F238E27FC236}">
                <a16:creationId xmlns:a16="http://schemas.microsoft.com/office/drawing/2014/main" id="{58690A8D-2C43-7C7F-6C11-02A4566B75F4}"/>
              </a:ext>
            </a:extLst>
          </p:cNvPr>
          <p:cNvPicPr>
            <a:picLocks noChangeAspect="1"/>
          </p:cNvPicPr>
          <p:nvPr/>
        </p:nvPicPr>
        <p:blipFill>
          <a:blip r:embed="rId4"/>
          <a:stretch>
            <a:fillRect/>
          </a:stretch>
        </p:blipFill>
        <p:spPr>
          <a:xfrm>
            <a:off x="3997988" y="4558441"/>
            <a:ext cx="1171085" cy="720000"/>
          </a:xfrm>
          <a:prstGeom prst="rect">
            <a:avLst/>
          </a:prstGeom>
        </p:spPr>
      </p:pic>
      <p:sp>
        <p:nvSpPr>
          <p:cNvPr id="15" name="TextBox 14">
            <a:extLst>
              <a:ext uri="{FF2B5EF4-FFF2-40B4-BE49-F238E27FC236}">
                <a16:creationId xmlns:a16="http://schemas.microsoft.com/office/drawing/2014/main" id="{77200A16-E0EB-AE74-F3E9-F250A1FF02CC}"/>
              </a:ext>
            </a:extLst>
          </p:cNvPr>
          <p:cNvSpPr txBox="1"/>
          <p:nvPr/>
        </p:nvSpPr>
        <p:spPr>
          <a:xfrm>
            <a:off x="458465" y="5251547"/>
            <a:ext cx="5180335"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Calibri"/>
                <a:ea typeface="+mn-ea"/>
                <a:cs typeface="+mn-cs"/>
              </a:rPr>
              <a:t>where </a:t>
            </a:r>
            <a:r>
              <a:rPr kumimoji="0" lang="en-US" sz="2000" b="0" i="1" u="none" strike="noStrike" kern="1200" cap="none" spc="0" normalizeH="0" baseline="0" noProof="0" dirty="0">
                <a:ln>
                  <a:noFill/>
                </a:ln>
                <a:solidFill>
                  <a:srgbClr val="000000"/>
                </a:solidFill>
                <a:effectLst/>
                <a:uLnTx/>
                <a:uFillTx/>
                <a:latin typeface="Calibri"/>
                <a:ea typeface="+mn-ea"/>
                <a:cs typeface="+mn-cs"/>
              </a:rPr>
              <a:t>x</a:t>
            </a:r>
            <a:r>
              <a:rPr kumimoji="0" lang="en-US" sz="2000" b="0" i="0" u="none" strike="noStrike" kern="1200" cap="none" spc="0" normalizeH="0" baseline="0" noProof="0" dirty="0">
                <a:ln>
                  <a:noFill/>
                </a:ln>
                <a:solidFill>
                  <a:srgbClr val="000000"/>
                </a:solidFill>
                <a:effectLst/>
                <a:uLnTx/>
                <a:uFillTx/>
                <a:latin typeface="Calibri"/>
                <a:ea typeface="+mn-ea"/>
                <a:cs typeface="+mn-cs"/>
              </a:rPr>
              <a:t> is the value of interest from the sample,</a:t>
            </a:r>
            <a:endParaRPr lang="en-IN" dirty="0"/>
          </a:p>
        </p:txBody>
      </p:sp>
      <p:pic>
        <p:nvPicPr>
          <p:cNvPr id="11" name="Picture 10" descr="x bar">
            <a:extLst>
              <a:ext uri="{FF2B5EF4-FFF2-40B4-BE49-F238E27FC236}">
                <a16:creationId xmlns:a16="http://schemas.microsoft.com/office/drawing/2014/main" id="{CE1CCBA0-711F-51F2-8F9A-970891631BC5}"/>
              </a:ext>
            </a:extLst>
          </p:cNvPr>
          <p:cNvPicPr>
            <a:picLocks noChangeAspect="1"/>
          </p:cNvPicPr>
          <p:nvPr/>
        </p:nvPicPr>
        <p:blipFill>
          <a:blip r:embed="rId5"/>
          <a:stretch>
            <a:fillRect/>
          </a:stretch>
        </p:blipFill>
        <p:spPr>
          <a:xfrm>
            <a:off x="5583564" y="5346598"/>
            <a:ext cx="186207" cy="216000"/>
          </a:xfrm>
          <a:prstGeom prst="rect">
            <a:avLst/>
          </a:prstGeom>
        </p:spPr>
      </p:pic>
      <p:sp>
        <p:nvSpPr>
          <p:cNvPr id="7" name="TextBox 6">
            <a:extLst>
              <a:ext uri="{FF2B5EF4-FFF2-40B4-BE49-F238E27FC236}">
                <a16:creationId xmlns:a16="http://schemas.microsoft.com/office/drawing/2014/main" id="{A422E74C-7482-763A-63EE-7FE62D7BCB55}"/>
              </a:ext>
            </a:extLst>
          </p:cNvPr>
          <p:cNvSpPr txBox="1"/>
          <p:nvPr/>
        </p:nvSpPr>
        <p:spPr>
          <a:xfrm>
            <a:off x="5708650" y="5254625"/>
            <a:ext cx="29718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Calibri"/>
                <a:ea typeface="+mn-ea"/>
                <a:cs typeface="+mn-cs"/>
              </a:rPr>
              <a:t>is the sample mean, and </a:t>
            </a:r>
            <a:r>
              <a:rPr kumimoji="0" lang="en-US" sz="2000" b="0" i="1" u="none" strike="noStrike" kern="1200" cap="none" spc="0" normalizeH="0" baseline="0" noProof="0" dirty="0">
                <a:ln>
                  <a:noFill/>
                </a:ln>
                <a:solidFill>
                  <a:srgbClr val="000000"/>
                </a:solidFill>
                <a:effectLst/>
                <a:uLnTx/>
                <a:uFillTx/>
                <a:latin typeface="Calibri"/>
                <a:ea typeface="+mn-ea"/>
                <a:cs typeface="+mn-cs"/>
              </a:rPr>
              <a:t>s</a:t>
            </a:r>
            <a:endParaRPr lang="en-IN" dirty="0"/>
          </a:p>
        </p:txBody>
      </p:sp>
      <p:sp>
        <p:nvSpPr>
          <p:cNvPr id="9" name="TextBox 8">
            <a:extLst>
              <a:ext uri="{FF2B5EF4-FFF2-40B4-BE49-F238E27FC236}">
                <a16:creationId xmlns:a16="http://schemas.microsoft.com/office/drawing/2014/main" id="{C1BD0B80-9678-863F-A266-0D551E96F883}"/>
              </a:ext>
            </a:extLst>
          </p:cNvPr>
          <p:cNvSpPr txBox="1"/>
          <p:nvPr/>
        </p:nvSpPr>
        <p:spPr>
          <a:xfrm>
            <a:off x="456084" y="5555455"/>
            <a:ext cx="3658717"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000000"/>
                </a:solidFill>
                <a:effectLst/>
                <a:uLnTx/>
                <a:uFillTx/>
                <a:latin typeface="Calibri"/>
                <a:ea typeface="+mn-ea"/>
                <a:cs typeface="+mn-cs"/>
              </a:rPr>
              <a:t>is the sample standard deviation.</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4</a:t>
            </a:r>
            <a:endParaRPr dirty="0"/>
          </a:p>
        </p:txBody>
      </p:sp>
      <p:sp>
        <p:nvSpPr>
          <p:cNvPr id="3" name="Text Placeholder 2"/>
          <p:cNvSpPr>
            <a:spLocks noGrp="1"/>
          </p:cNvSpPr>
          <p:nvPr>
            <p:ph type="body" sz="quarter" idx="10"/>
          </p:nvPr>
        </p:nvSpPr>
        <p:spPr/>
        <p:txBody>
          <a:bodyPr>
            <a:normAutofit/>
          </a:bodyPr>
          <a:lstStyle/>
          <a:p>
            <a:pPr algn="just"/>
            <a:r>
              <a:rPr sz="2400" dirty="0"/>
              <a:t>Standard scores are normally rounded to the nearest hundredth.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a Standard Score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45466"/>
                <a:ext cx="8229600" cy="5074334"/>
              </a:xfrm>
            </p:spPr>
            <p:txBody>
              <a:bodyPr>
                <a:noAutofit/>
              </a:bodyPr>
              <a:lstStyle/>
              <a:p>
                <a:pPr algn="just">
                  <a:defRPr sz="2800"/>
                </a:pPr>
                <a:r>
                  <a:rPr sz="1800" dirty="0"/>
                  <a:t>Given that heights of Canadian women are normally distributed with a population mean of </a:t>
                </a:r>
                <a14:m>
                  <m:oMath xmlns:m="http://schemas.openxmlformats.org/officeDocument/2006/math">
                    <m:r>
                      <a:rPr sz="1800">
                        <a:latin typeface="Cambria Math" panose="02040503050406030204" pitchFamily="18" charset="0"/>
                      </a:rPr>
                      <m:t>159.5</m:t>
                    </m:r>
                    <m:r>
                      <m:rPr>
                        <m:nor/>
                      </m:rPr>
                      <a:rPr sz="1800"/>
                      <m:t> </m:t>
                    </m:r>
                    <m:r>
                      <m:rPr>
                        <m:sty m:val="p"/>
                      </m:rPr>
                      <a:rPr sz="1800">
                        <a:latin typeface="Cambria Math" panose="02040503050406030204" pitchFamily="18" charset="0"/>
                      </a:rPr>
                      <m:t>cm</m:t>
                    </m:r>
                  </m:oMath>
                </a14:m>
                <a:r>
                  <a:rPr sz="1800" dirty="0"/>
                  <a:t> and a population standard deviation of </a:t>
                </a:r>
                <a14:m>
                  <m:oMath xmlns:m="http://schemas.openxmlformats.org/officeDocument/2006/math">
                    <m:r>
                      <a:rPr sz="1800">
                        <a:latin typeface="Cambria Math" panose="02040503050406030204" pitchFamily="18" charset="0"/>
                      </a:rPr>
                      <m:t>7.1</m:t>
                    </m:r>
                    <m:r>
                      <m:rPr>
                        <m:nor/>
                      </m:rPr>
                      <a:rPr sz="1800"/>
                      <m:t> </m:t>
                    </m:r>
                    <m:r>
                      <m:rPr>
                        <m:sty m:val="p"/>
                      </m:rPr>
                      <a:rPr sz="1800">
                        <a:latin typeface="Cambria Math" panose="02040503050406030204" pitchFamily="18" charset="0"/>
                      </a:rPr>
                      <m:t>cm</m:t>
                    </m:r>
                  </m:oMath>
                </a14:m>
                <a:r>
                  <a:rPr sz="1800" dirty="0"/>
                  <a:t>, calculate the standard scores for the following measurements from randomly chosen Canadian women.</a:t>
                </a:r>
              </a:p>
              <a:p>
                <a:pPr marL="538163" indent="-538163" algn="just">
                  <a:defRPr sz="2800"/>
                </a:pPr>
                <a:r>
                  <a:rPr lang="en-US" sz="1800" dirty="0"/>
                  <a:t>a.	</a:t>
                </a:r>
                <a:r>
                  <a:rPr sz="1800" dirty="0"/>
                  <a:t>​A height of </a:t>
                </a:r>
                <a14:m>
                  <m:oMath xmlns:m="http://schemas.openxmlformats.org/officeDocument/2006/math">
                    <m:r>
                      <a:rPr sz="1800">
                        <a:latin typeface="Cambria Math" panose="02040503050406030204" pitchFamily="18" charset="0"/>
                      </a:rPr>
                      <m:t>148.2</m:t>
                    </m:r>
                    <m:r>
                      <m:rPr>
                        <m:nor/>
                      </m:rPr>
                      <a:rPr sz="1800"/>
                      <m:t> </m:t>
                    </m:r>
                    <m:r>
                      <m:rPr>
                        <m:sty m:val="p"/>
                      </m:rPr>
                      <a:rPr sz="1800">
                        <a:latin typeface="Cambria Math" panose="02040503050406030204" pitchFamily="18" charset="0"/>
                      </a:rPr>
                      <m:t>cm</m:t>
                    </m:r>
                  </m:oMath>
                </a14:m>
                <a:endParaRPr sz="1800" dirty="0"/>
              </a:p>
              <a:p>
                <a:pPr marL="538163" indent="-538163" algn="just">
                  <a:defRPr sz="2800"/>
                </a:pPr>
                <a:r>
                  <a:rPr lang="en-US" sz="1800" dirty="0"/>
                  <a:t>b.	</a:t>
                </a:r>
                <a:r>
                  <a:rPr sz="1800" dirty="0"/>
                  <a:t>A height of </a:t>
                </a:r>
                <a14:m>
                  <m:oMath xmlns:m="http://schemas.openxmlformats.org/officeDocument/2006/math">
                    <m:r>
                      <a:rPr sz="1800">
                        <a:latin typeface="Cambria Math" panose="02040503050406030204" pitchFamily="18" charset="0"/>
                      </a:rPr>
                      <m:t>160.3</m:t>
                    </m:r>
                    <m:r>
                      <m:rPr>
                        <m:nor/>
                      </m:rPr>
                      <a:rPr sz="1800"/>
                      <m:t> </m:t>
                    </m:r>
                    <m:r>
                      <m:rPr>
                        <m:sty m:val="p"/>
                      </m:rPr>
                      <a:rPr sz="1800">
                        <a:latin typeface="Cambria Math" panose="02040503050406030204" pitchFamily="18" charset="0"/>
                      </a:rPr>
                      <m:t>cm</m:t>
                    </m:r>
                  </m:oMath>
                </a14:m>
                <a:endParaRPr sz="1800" dirty="0"/>
              </a:p>
              <a:p>
                <a:pPr marL="538163" indent="-538163" algn="just">
                  <a:defRPr sz="2800"/>
                </a:pPr>
                <a:r>
                  <a:rPr lang="en-US" sz="1800" dirty="0"/>
                  <a:t>c.	</a:t>
                </a:r>
                <a:r>
                  <a:rPr sz="1800" dirty="0"/>
                  <a:t>A height of </a:t>
                </a:r>
                <a14:m>
                  <m:oMath xmlns:m="http://schemas.openxmlformats.org/officeDocument/2006/math">
                    <m:r>
                      <a:rPr sz="1800">
                        <a:latin typeface="Cambria Math" panose="02040503050406030204" pitchFamily="18" charset="0"/>
                      </a:rPr>
                      <m:t>1.7</m:t>
                    </m:r>
                    <m:r>
                      <m:rPr>
                        <m:nor/>
                      </m:rPr>
                      <a:rPr sz="1800"/>
                      <m:t> </m:t>
                    </m:r>
                    <m:r>
                      <m:rPr>
                        <m:sty m:val="p"/>
                      </m:rPr>
                      <a:rPr sz="1800">
                        <a:latin typeface="Cambria Math" panose="02040503050406030204" pitchFamily="18" charset="0"/>
                      </a:rPr>
                      <m:t>m</m:t>
                    </m:r>
                  </m:oMath>
                </a14:m>
                <a:endParaRPr lang="en-US" sz="1800" dirty="0"/>
              </a:p>
              <a:p>
                <a:pPr algn="just"/>
                <a:r>
                  <a:rPr lang="en-IN" sz="1800" b="1" dirty="0"/>
                  <a:t>Solution</a:t>
                </a:r>
              </a:p>
              <a:p>
                <a:pPr marL="514350" indent="-514350" algn="just">
                  <a:buFont typeface="+mj-lt"/>
                  <a:buAutoNum type="alphaLcPeriod"/>
                  <a:defRPr sz="2800"/>
                </a:pPr>
                <a:r>
                  <a:rPr lang="en-IN" sz="1800" dirty="0"/>
                  <a:t>​Notice that the height given is smaller than the mean, so we should expect the standard score to be negative; data values below the mean will always have a negative standard score. Using a height of </a:t>
                </a:r>
                <a14:m>
                  <m:oMath xmlns:m="http://schemas.openxmlformats.org/officeDocument/2006/math">
                    <m:r>
                      <a:rPr lang="en-IN" sz="1800">
                        <a:latin typeface="Cambria Math" panose="02040503050406030204" pitchFamily="18" charset="0"/>
                      </a:rPr>
                      <m:t>148.2</m:t>
                    </m:r>
                    <m:r>
                      <m:rPr>
                        <m:nor/>
                      </m:rPr>
                      <a:rPr lang="en-IN" sz="1800"/>
                      <m:t> </m:t>
                    </m:r>
                    <m:r>
                      <m:rPr>
                        <m:sty m:val="p"/>
                      </m:rPr>
                      <a:rPr lang="en-IN" sz="1800">
                        <a:latin typeface="Cambria Math" panose="02040503050406030204" pitchFamily="18" charset="0"/>
                      </a:rPr>
                      <m:t>cm</m:t>
                    </m:r>
                  </m:oMath>
                </a14:m>
                <a:r>
                  <a:rPr lang="en-IN" sz="1800" dirty="0"/>
                  <a:t> in the formula, we have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45466"/>
                <a:ext cx="8229600" cy="5074334"/>
              </a:xfrm>
              <a:blipFill>
                <a:blip r:embed="rId2"/>
                <a:stretch>
                  <a:fillRect l="-593" t="-600" r="-593"/>
                </a:stretch>
              </a:blipFill>
            </p:spPr>
            <p:txBody>
              <a:bodyPr/>
              <a:lstStyle/>
              <a:p>
                <a:r>
                  <a:rPr lang="en-IN">
                    <a:noFill/>
                  </a:rPr>
                  <a:t> </a:t>
                </a:r>
              </a:p>
            </p:txBody>
          </p:sp>
        </mc:Fallback>
      </mc:AlternateContent>
      <p:pic>
        <p:nvPicPr>
          <p:cNvPr id="8" name="Picture 7" descr="z equals numerator x minus mu whole divided by denominator sigma equals numerator 148.2 minus 159.5 whole divided by denominator 7.1 approximately equal to negative 1.59">
            <a:extLst>
              <a:ext uri="{FF2B5EF4-FFF2-40B4-BE49-F238E27FC236}">
                <a16:creationId xmlns:a16="http://schemas.microsoft.com/office/drawing/2014/main" id="{08934188-1B1A-4B36-8984-8FDD5FEE420E}"/>
              </a:ext>
            </a:extLst>
          </p:cNvPr>
          <p:cNvPicPr>
            <a:picLocks noChangeAspect="1"/>
          </p:cNvPicPr>
          <p:nvPr/>
        </p:nvPicPr>
        <p:blipFill>
          <a:blip r:embed="rId3"/>
          <a:stretch>
            <a:fillRect/>
          </a:stretch>
        </p:blipFill>
        <p:spPr>
          <a:xfrm>
            <a:off x="3130504" y="4613039"/>
            <a:ext cx="3340192" cy="612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675B897-F70E-5204-8062-C27684A2C721}"/>
                  </a:ext>
                </a:extLst>
              </p:cNvPr>
              <p:cNvSpPr txBox="1"/>
              <p:nvPr/>
            </p:nvSpPr>
            <p:spPr>
              <a:xfrm>
                <a:off x="914400" y="5391399"/>
                <a:ext cx="7772400" cy="646331"/>
              </a:xfrm>
              <a:prstGeom prst="rect">
                <a:avLst/>
              </a:prstGeom>
              <a:noFill/>
            </p:spPr>
            <p:txBody>
              <a:bodyPr wrap="square">
                <a:spAutoFit/>
              </a:bodyPr>
              <a:lstStyle/>
              <a:p>
                <a:r>
                  <a:rPr kumimoji="0" lang="en-IN" sz="1800" b="0" i="0" u="none" strike="noStrike" kern="1200" cap="none" spc="0" normalizeH="0" baseline="0" noProof="0" dirty="0">
                    <a:ln>
                      <a:noFill/>
                    </a:ln>
                    <a:solidFill>
                      <a:srgbClr val="366092"/>
                    </a:solidFill>
                    <a:effectLst/>
                    <a:uLnTx/>
                    <a:uFillTx/>
                    <a:latin typeface="Calibri"/>
                    <a:ea typeface="+mn-ea"/>
                    <a:cs typeface="+mn-cs"/>
                  </a:rPr>
                  <a:t>What this tells us is that a height of </a:t>
                </a:r>
                <a14:m>
                  <m:oMath xmlns:m="http://schemas.openxmlformats.org/officeDocument/2006/math">
                    <m:r>
                      <a:rPr kumimoji="0" lang="en-IN"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148.2</m:t>
                    </m:r>
                    <m:r>
                      <m:rPr>
                        <m:nor/>
                      </m:rPr>
                      <a:rPr kumimoji="0" lang="en-IN" sz="1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IN"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cm</m:t>
                    </m:r>
                  </m:oMath>
                </a14:m>
                <a:r>
                  <a:rPr kumimoji="0" lang="en-IN" sz="1800" b="0" i="0" u="none" strike="noStrike" kern="1200" cap="none" spc="0" normalizeH="0" baseline="0" noProof="0" dirty="0">
                    <a:ln>
                      <a:noFill/>
                    </a:ln>
                    <a:solidFill>
                      <a:srgbClr val="366092"/>
                    </a:solidFill>
                    <a:effectLst/>
                    <a:uLnTx/>
                    <a:uFillTx/>
                    <a:latin typeface="Calibri"/>
                    <a:ea typeface="+mn-ea"/>
                    <a:cs typeface="+mn-cs"/>
                  </a:rPr>
                  <a:t> is </a:t>
                </a:r>
                <a:r>
                  <a:rPr kumimoji="0" lang="en-IN" sz="1800" b="0" i="0" u="none" strike="noStrike" kern="1200" cap="none" spc="0" normalizeH="0" baseline="0" noProof="0" dirty="0">
                    <a:ln>
                      <a:noFill/>
                    </a:ln>
                    <a:solidFill>
                      <a:srgbClr val="366092"/>
                    </a:solidFill>
                    <a:effectLst/>
                    <a:uLnTx/>
                    <a:uFillTx/>
                    <a:latin typeface="Cambria Math"/>
                    <a:ea typeface="+mn-ea"/>
                    <a:cs typeface="+mn-cs"/>
                  </a:rPr>
                  <a:t>1.59</a:t>
                </a:r>
                <a:r>
                  <a:rPr kumimoji="0" lang="en-IN" sz="1800" b="0" i="0" u="none" strike="noStrike" kern="1200" cap="none" spc="0" normalizeH="0" baseline="0" noProof="0" dirty="0">
                    <a:ln>
                      <a:noFill/>
                    </a:ln>
                    <a:solidFill>
                      <a:srgbClr val="366092"/>
                    </a:solidFill>
                    <a:effectLst/>
                    <a:uLnTx/>
                    <a:uFillTx/>
                    <a:latin typeface="Calibri"/>
                    <a:ea typeface="+mn-ea"/>
                    <a:cs typeface="+mn-cs"/>
                  </a:rPr>
                  <a:t> standard deviations below the mean.</a:t>
                </a:r>
                <a:endParaRPr lang="en-IN" dirty="0"/>
              </a:p>
            </p:txBody>
          </p:sp>
        </mc:Choice>
        <mc:Fallback xmlns="">
          <p:sp>
            <p:nvSpPr>
              <p:cNvPr id="5" name="TextBox 4">
                <a:extLst>
                  <a:ext uri="{FF2B5EF4-FFF2-40B4-BE49-F238E27FC236}">
                    <a16:creationId xmlns:a16="http://schemas.microsoft.com/office/drawing/2014/main" id="{F675B897-F70E-5204-8062-C27684A2C721}"/>
                  </a:ext>
                </a:extLst>
              </p:cNvPr>
              <p:cNvSpPr txBox="1">
                <a:spLocks noRot="1" noChangeAspect="1" noMove="1" noResize="1" noEditPoints="1" noAdjustHandles="1" noChangeArrowheads="1" noChangeShapeType="1" noTextEdit="1"/>
              </p:cNvSpPr>
              <p:nvPr/>
            </p:nvSpPr>
            <p:spPr>
              <a:xfrm>
                <a:off x="914400" y="5391399"/>
                <a:ext cx="7772400" cy="646331"/>
              </a:xfrm>
              <a:prstGeom prst="rect">
                <a:avLst/>
              </a:prstGeom>
              <a:blipFill>
                <a:blip r:embed="rId4"/>
                <a:stretch>
                  <a:fillRect l="-627" t="-6604" b="-14151"/>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a Standard Score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lgn="just">
                  <a:defRPr sz="2800"/>
                </a:pPr>
                <a:r>
                  <a:rPr lang="en-US" sz="1800" dirty="0"/>
                  <a:t>b.	</a:t>
                </a:r>
                <a:r>
                  <a:rPr sz="1800" dirty="0"/>
                  <a:t>​A data value greater than the mean will always have a positive standard score; thus, we should expect a positive number. The standard score for a height of </a:t>
                </a:r>
                <a14:m>
                  <m:oMath xmlns:m="http://schemas.openxmlformats.org/officeDocument/2006/math">
                    <m:r>
                      <a:rPr sz="1800">
                        <a:latin typeface="Cambria Math" panose="02040503050406030204" pitchFamily="18" charset="0"/>
                      </a:rPr>
                      <m:t>160.3</m:t>
                    </m:r>
                    <m:r>
                      <m:rPr>
                        <m:nor/>
                      </m:rPr>
                      <a:rPr sz="1800"/>
                      <m:t> </m:t>
                    </m:r>
                    <m:r>
                      <m:rPr>
                        <m:sty m:val="p"/>
                      </m:rPr>
                      <a:rPr sz="1800">
                        <a:latin typeface="Cambria Math" panose="02040503050406030204" pitchFamily="18" charset="0"/>
                      </a:rPr>
                      <m:t>cm</m:t>
                    </m:r>
                  </m:oMath>
                </a14:m>
                <a:r>
                  <a:rPr sz="1800" dirty="0"/>
                  <a:t> is calculated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736" r="-593"/>
                </a:stretch>
              </a:blipFill>
            </p:spPr>
            <p:txBody>
              <a:bodyPr/>
              <a:lstStyle/>
              <a:p>
                <a:r>
                  <a:rPr lang="en-IN">
                    <a:noFill/>
                  </a:rPr>
                  <a:t> </a:t>
                </a:r>
              </a:p>
            </p:txBody>
          </p:sp>
        </mc:Fallback>
      </mc:AlternateContent>
      <p:pic>
        <p:nvPicPr>
          <p:cNvPr id="9" name="Picture 8" descr="z equals numerator x minus μ whole divided by sigma equals numerator 160.3 minus 159.5 whole divided by 7.1 which is approximately equals to 0.11">
            <a:extLst>
              <a:ext uri="{FF2B5EF4-FFF2-40B4-BE49-F238E27FC236}">
                <a16:creationId xmlns:a16="http://schemas.microsoft.com/office/drawing/2014/main" id="{A2F69256-B2CD-A293-1093-AB3E2DB5C340}"/>
              </a:ext>
            </a:extLst>
          </p:cNvPr>
          <p:cNvPicPr>
            <a:picLocks noChangeAspect="1"/>
          </p:cNvPicPr>
          <p:nvPr/>
        </p:nvPicPr>
        <p:blipFill>
          <a:blip r:embed="rId3"/>
          <a:stretch>
            <a:fillRect/>
          </a:stretch>
        </p:blipFill>
        <p:spPr>
          <a:xfrm>
            <a:off x="3505200" y="2144722"/>
            <a:ext cx="3185350" cy="612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36A5E2-9AD4-CB1D-E8BD-A2E146ABCAD2}"/>
                  </a:ext>
                </a:extLst>
              </p:cNvPr>
              <p:cNvSpPr txBox="1"/>
              <p:nvPr/>
            </p:nvSpPr>
            <p:spPr>
              <a:xfrm>
                <a:off x="977153" y="2867834"/>
                <a:ext cx="7772400" cy="646331"/>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This tells us that a height of </a:t>
                </a:r>
                <a14:m>
                  <m:oMath xmlns:m="http://schemas.openxmlformats.org/officeDocument/2006/math">
                    <m:r>
                      <a:rPr kumimoji="0" lang="en-US"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160.3</m:t>
                    </m:r>
                    <m:r>
                      <m:rPr>
                        <m:nor/>
                      </m:rPr>
                      <a:rPr kumimoji="0" lang="en-US" sz="1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cm</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which we know is only slightly larger than the mean, is </a:t>
                </a:r>
                <a:r>
                  <a:rPr kumimoji="0" lang="en-US" sz="1800" b="0" i="0" u="none" strike="noStrike" kern="1200" cap="none" spc="0" normalizeH="0" baseline="0" noProof="0" dirty="0">
                    <a:ln>
                      <a:noFill/>
                    </a:ln>
                    <a:solidFill>
                      <a:srgbClr val="366092"/>
                    </a:solidFill>
                    <a:effectLst/>
                    <a:uLnTx/>
                    <a:uFillTx/>
                    <a:latin typeface="Cambria Math"/>
                    <a:ea typeface="+mn-ea"/>
                    <a:cs typeface="+mn-cs"/>
                  </a:rPr>
                  <a:t>0.11</a:t>
                </a:r>
                <a:r>
                  <a:rPr kumimoji="0" lang="en-US" sz="1800" b="0" i="0" u="none" strike="noStrike" kern="1200" cap="none" spc="0" normalizeH="0" baseline="0" noProof="0" dirty="0">
                    <a:ln>
                      <a:noFill/>
                    </a:ln>
                    <a:solidFill>
                      <a:srgbClr val="366092"/>
                    </a:solidFill>
                    <a:effectLst/>
                    <a:uLnTx/>
                    <a:uFillTx/>
                    <a:latin typeface="Calibri"/>
                    <a:ea typeface="+mn-ea"/>
                    <a:cs typeface="+mn-cs"/>
                  </a:rPr>
                  <a:t> standard deviations above the mean.</a:t>
                </a:r>
                <a:endParaRPr lang="en-IN" dirty="0"/>
              </a:p>
            </p:txBody>
          </p:sp>
        </mc:Choice>
        <mc:Fallback xmlns="">
          <p:sp>
            <p:nvSpPr>
              <p:cNvPr id="6" name="TextBox 5">
                <a:extLst>
                  <a:ext uri="{FF2B5EF4-FFF2-40B4-BE49-F238E27FC236}">
                    <a16:creationId xmlns:a16="http://schemas.microsoft.com/office/drawing/2014/main" id="{D336A5E2-9AD4-CB1D-E8BD-A2E146ABCAD2}"/>
                  </a:ext>
                </a:extLst>
              </p:cNvPr>
              <p:cNvSpPr txBox="1">
                <a:spLocks noRot="1" noChangeAspect="1" noMove="1" noResize="1" noEditPoints="1" noAdjustHandles="1" noChangeArrowheads="1" noChangeShapeType="1" noTextEdit="1"/>
              </p:cNvSpPr>
              <p:nvPr/>
            </p:nvSpPr>
            <p:spPr>
              <a:xfrm>
                <a:off x="977153" y="2867834"/>
                <a:ext cx="7772400" cy="646331"/>
              </a:xfrm>
              <a:prstGeom prst="rect">
                <a:avLst/>
              </a:prstGeom>
              <a:blipFill>
                <a:blip r:embed="rId4"/>
                <a:stretch>
                  <a:fillRect l="-627" t="-4717" b="-1415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236D900-5E42-4BD4-AA88-2F70D6C24BE8}"/>
                  </a:ext>
                </a:extLst>
              </p:cNvPr>
              <p:cNvSpPr txBox="1"/>
              <p:nvPr/>
            </p:nvSpPr>
            <p:spPr>
              <a:xfrm>
                <a:off x="457200" y="3581400"/>
                <a:ext cx="8229600" cy="2308324"/>
              </a:xfrm>
              <a:prstGeom prst="rect">
                <a:avLst/>
              </a:prstGeom>
              <a:noFill/>
            </p:spPr>
            <p:txBody>
              <a:bodyPr wrap="square" rtlCol="0">
                <a:spAutoFit/>
              </a:bodyPr>
              <a:lstStyle/>
              <a:p>
                <a:pPr marL="538163" indent="-538163" algn="just">
                  <a:spcBef>
                    <a:spcPts val="432"/>
                  </a:spcBef>
                </a:pPr>
                <a:r>
                  <a:rPr lang="en-US" sz="1800" dirty="0"/>
                  <a:t>c.	Before we can use the formula to compute the standard score, we must first convert the data into the same unit of measurement. That is, the measurements should be in either meters or centimeters. Since the previous measurements were in centimeters, we'll change </a:t>
                </a:r>
                <a:r>
                  <a:rPr lang="en-US" sz="1800" dirty="0">
                    <a:latin typeface="Cambria Math"/>
                  </a:rPr>
                  <a:t>1.7</a:t>
                </a:r>
                <a:r>
                  <a:rPr lang="en-US" sz="1800" dirty="0"/>
                  <a:t> meters to centimeters. Note that you would get exactly the same standard score if you changed the mean and the standard deviation to meters instead. To change meters to centimeters, simply multiply by </a:t>
                </a:r>
                <a:r>
                  <a:rPr lang="en-US" sz="1800" dirty="0">
                    <a:latin typeface="Cambria Math"/>
                  </a:rPr>
                  <a:t>100</a:t>
                </a:r>
                <a:r>
                  <a:rPr lang="en-US" sz="1800" dirty="0"/>
                  <a:t>. So we have </a:t>
                </a:r>
                <a14:m>
                  <m:oMath xmlns:m="http://schemas.openxmlformats.org/officeDocument/2006/math">
                    <m:r>
                      <a:rPr lang="en-US" sz="1800">
                        <a:latin typeface="Cambria Math" panose="02040503050406030204" pitchFamily="18" charset="0"/>
                      </a:rPr>
                      <m:t>1.7</m:t>
                    </m:r>
                    <m:r>
                      <m:rPr>
                        <m:nor/>
                      </m:rPr>
                      <a:rPr lang="en-US" sz="1800"/>
                      <m:t> </m:t>
                    </m:r>
                    <m:r>
                      <m:rPr>
                        <m:sty m:val="p"/>
                      </m:rPr>
                      <a:rPr lang="en-US" sz="1800">
                        <a:latin typeface="Cambria Math" panose="02040503050406030204" pitchFamily="18" charset="0"/>
                      </a:rPr>
                      <m:t>m</m:t>
                    </m:r>
                    <m:r>
                      <a:rPr lang="en-US" sz="1800">
                        <a:latin typeface="Cambria Math" panose="02040503050406030204" pitchFamily="18" charset="0"/>
                      </a:rPr>
                      <m:t>=170</m:t>
                    </m:r>
                    <m:r>
                      <m:rPr>
                        <m:nor/>
                      </m:rPr>
                      <a:rPr lang="en-US" sz="1800"/>
                      <m:t> </m:t>
                    </m:r>
                    <m:r>
                      <m:rPr>
                        <m:sty m:val="p"/>
                      </m:rPr>
                      <a:rPr lang="en-US" sz="1800">
                        <a:latin typeface="Cambria Math" panose="02040503050406030204" pitchFamily="18" charset="0"/>
                      </a:rPr>
                      <m:t>cm</m:t>
                    </m:r>
                  </m:oMath>
                </a14:m>
                <a:r>
                  <a:rPr lang="en-US" sz="1800" dirty="0"/>
                  <a:t>. Substituting into the formula we have the following.</a:t>
                </a:r>
                <a:endParaRPr lang="en-US" dirty="0"/>
              </a:p>
            </p:txBody>
          </p:sp>
        </mc:Choice>
        <mc:Fallback xmlns="">
          <p:sp>
            <p:nvSpPr>
              <p:cNvPr id="4" name="TextBox 3">
                <a:extLst>
                  <a:ext uri="{FF2B5EF4-FFF2-40B4-BE49-F238E27FC236}">
                    <a16:creationId xmlns:a16="http://schemas.microsoft.com/office/drawing/2014/main" id="{0236D900-5E42-4BD4-AA88-2F70D6C24BE8}"/>
                  </a:ext>
                </a:extLst>
              </p:cNvPr>
              <p:cNvSpPr txBox="1">
                <a:spLocks noRot="1" noChangeAspect="1" noMove="1" noResize="1" noEditPoints="1" noAdjustHandles="1" noChangeArrowheads="1" noChangeShapeType="1" noTextEdit="1"/>
              </p:cNvSpPr>
              <p:nvPr/>
            </p:nvSpPr>
            <p:spPr>
              <a:xfrm>
                <a:off x="457200" y="3581400"/>
                <a:ext cx="8229600" cy="2308324"/>
              </a:xfrm>
              <a:prstGeom prst="rect">
                <a:avLst/>
              </a:prstGeom>
              <a:blipFill>
                <a:blip r:embed="rId5"/>
                <a:stretch>
                  <a:fillRect l="-593" t="-1587" r="-593" b="-3175"/>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Discrete and Continuous Variables</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400" dirty="0"/>
              <a:t>Discrete Variable</a:t>
            </a:r>
          </a:p>
          <a:p>
            <a:r>
              <a:rPr sz="2400" dirty="0"/>
              <a:t>A </a:t>
            </a:r>
            <a:r>
              <a:rPr sz="2400" b="1" dirty="0"/>
              <a:t>discrete variable</a:t>
            </a:r>
            <a:r>
              <a:rPr sz="2400" dirty="0"/>
              <a:t> is a variable whose numeric value can only take on particular values and is usually a count.</a:t>
            </a:r>
            <a:endParaRPr lang="en-US" sz="2400" dirty="0"/>
          </a:p>
          <a:p>
            <a:endParaRPr sz="1000" dirty="0"/>
          </a:p>
          <a:p>
            <a:pPr>
              <a:defRPr b="1"/>
            </a:pPr>
            <a:r>
              <a:rPr sz="2400" dirty="0"/>
              <a:t>Continuous Variable</a:t>
            </a:r>
          </a:p>
          <a:p>
            <a:r>
              <a:rPr sz="2400" dirty="0"/>
              <a:t>A </a:t>
            </a:r>
            <a:r>
              <a:rPr sz="2400" b="1" dirty="0"/>
              <a:t>continuous variable</a:t>
            </a:r>
            <a:r>
              <a:rPr sz="2400" dirty="0"/>
              <a:t> is a variable whose numeric value can take on any value in a given interval and is usually a measurement.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a Standard Score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6" name="Picture 5" descr="z equals numerator x minus mu whole divided by denominator sigma equals numerator 170 minus 159.5 whole divided by denominator 7.1 approximately equal to 1.48">
            <a:extLst>
              <a:ext uri="{FF2B5EF4-FFF2-40B4-BE49-F238E27FC236}">
                <a16:creationId xmlns:a16="http://schemas.microsoft.com/office/drawing/2014/main" id="{D410362E-734B-2A11-A321-66AFED117AB5}"/>
              </a:ext>
            </a:extLst>
          </p:cNvPr>
          <p:cNvPicPr>
            <a:picLocks noChangeAspect="1"/>
          </p:cNvPicPr>
          <p:nvPr/>
        </p:nvPicPr>
        <p:blipFill>
          <a:blip r:embed="rId2"/>
          <a:stretch>
            <a:fillRect/>
          </a:stretch>
        </p:blipFill>
        <p:spPr>
          <a:xfrm>
            <a:off x="2819400" y="1241929"/>
            <a:ext cx="3185349" cy="64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D7BD8B-3194-37E2-34F7-92885EB8FF12}"/>
                  </a:ext>
                </a:extLst>
              </p:cNvPr>
              <p:cNvSpPr txBox="1"/>
              <p:nvPr/>
            </p:nvSpPr>
            <p:spPr>
              <a:xfrm>
                <a:off x="969169" y="2023341"/>
                <a:ext cx="6324600"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So a height of </a:t>
                </a:r>
                <a14:m>
                  <m:oMath xmlns:m="http://schemas.openxmlformats.org/officeDocument/2006/math">
                    <m:r>
                      <a:rPr kumimoji="0" lang="en-US"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1.7</m:t>
                    </m:r>
                    <m:r>
                      <m:rPr>
                        <m:nor/>
                      </m:rPr>
                      <a:rPr kumimoji="0" lang="en-US" sz="1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m:t>
                    </m:r>
                  </m:oMath>
                </a14:m>
                <a:r>
                  <a:rPr kumimoji="0" lang="en-US" sz="1800" b="0" i="0" u="none" strike="noStrike" kern="1200" cap="none" spc="0" normalizeH="0" baseline="0" noProof="0" dirty="0">
                    <a:ln>
                      <a:noFill/>
                    </a:ln>
                    <a:solidFill>
                      <a:srgbClr val="366092"/>
                    </a:solidFill>
                    <a:effectLst/>
                    <a:uLnTx/>
                    <a:uFillTx/>
                    <a:latin typeface="Calibri"/>
                    <a:ea typeface="+mn-ea"/>
                    <a:cs typeface="+mn-cs"/>
                  </a:rPr>
                  <a:t> is </a:t>
                </a:r>
                <a:r>
                  <a:rPr kumimoji="0" lang="en-US" sz="1800" b="0" i="0" u="none" strike="noStrike" kern="1200" cap="none" spc="0" normalizeH="0" baseline="0" noProof="0" dirty="0">
                    <a:ln>
                      <a:noFill/>
                    </a:ln>
                    <a:solidFill>
                      <a:srgbClr val="366092"/>
                    </a:solidFill>
                    <a:effectLst/>
                    <a:uLnTx/>
                    <a:uFillTx/>
                    <a:latin typeface="Cambria Math"/>
                    <a:ea typeface="+mn-ea"/>
                    <a:cs typeface="+mn-cs"/>
                  </a:rPr>
                  <a:t>1.48</a:t>
                </a:r>
                <a:r>
                  <a:rPr kumimoji="0" lang="en-US" sz="1800" b="0" i="0" u="none" strike="noStrike" kern="1200" cap="none" spc="0" normalizeH="0" baseline="0" noProof="0" dirty="0">
                    <a:ln>
                      <a:noFill/>
                    </a:ln>
                    <a:solidFill>
                      <a:srgbClr val="366092"/>
                    </a:solidFill>
                    <a:effectLst/>
                    <a:uLnTx/>
                    <a:uFillTx/>
                    <a:latin typeface="Calibri"/>
                    <a:ea typeface="+mn-ea"/>
                    <a:cs typeface="+mn-cs"/>
                  </a:rPr>
                  <a:t> standard deviations above the mean.</a:t>
                </a:r>
                <a:endParaRPr lang="en-IN" dirty="0"/>
              </a:p>
            </p:txBody>
          </p:sp>
        </mc:Choice>
        <mc:Fallback xmlns="">
          <p:sp>
            <p:nvSpPr>
              <p:cNvPr id="7" name="TextBox 6">
                <a:extLst>
                  <a:ext uri="{FF2B5EF4-FFF2-40B4-BE49-F238E27FC236}">
                    <a16:creationId xmlns:a16="http://schemas.microsoft.com/office/drawing/2014/main" id="{4DD7BD8B-3194-37E2-34F7-92885EB8FF12}"/>
                  </a:ext>
                </a:extLst>
              </p:cNvPr>
              <p:cNvSpPr txBox="1">
                <a:spLocks noRot="1" noChangeAspect="1" noMove="1" noResize="1" noEditPoints="1" noAdjustHandles="1" noChangeArrowheads="1" noChangeShapeType="1" noTextEdit="1"/>
              </p:cNvSpPr>
              <p:nvPr/>
            </p:nvSpPr>
            <p:spPr>
              <a:xfrm>
                <a:off x="969169" y="2023341"/>
                <a:ext cx="6324600" cy="369332"/>
              </a:xfrm>
              <a:prstGeom prst="rect">
                <a:avLst/>
              </a:prstGeom>
              <a:blipFill>
                <a:blip r:embed="rId3"/>
                <a:stretch>
                  <a:fillRect l="-868" t="-13333" b="-26667"/>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Given that the heights of women in Malaysia are normally distributed with a mean of </a:t>
                </a:r>
                <a14:m>
                  <m:oMath xmlns:m="http://schemas.openxmlformats.org/officeDocument/2006/math">
                    <m:r>
                      <a:rPr sz="2400">
                        <a:latin typeface="Cambria Math" panose="02040503050406030204" pitchFamily="18" charset="0"/>
                      </a:rPr>
                      <m:t>154.7</m:t>
                    </m:r>
                    <m:r>
                      <m:rPr>
                        <m:nor/>
                      </m:rPr>
                      <a:rPr sz="2400"/>
                      <m:t> </m:t>
                    </m:r>
                    <m:r>
                      <m:rPr>
                        <m:sty m:val="p"/>
                      </m:rPr>
                      <a:rPr sz="2400">
                        <a:latin typeface="Cambria Math" panose="02040503050406030204" pitchFamily="18" charset="0"/>
                      </a:rPr>
                      <m:t>cm</m:t>
                    </m:r>
                  </m:oMath>
                </a14:m>
                <a:r>
                  <a:rPr sz="2400" dirty="0"/>
                  <a:t> and a standard deviation of </a:t>
                </a:r>
                <a14:m>
                  <m:oMath xmlns:m="http://schemas.openxmlformats.org/officeDocument/2006/math">
                    <m:r>
                      <a:rPr sz="2400">
                        <a:latin typeface="Cambria Math" panose="02040503050406030204" pitchFamily="18" charset="0"/>
                      </a:rPr>
                      <m:t>6.46</m:t>
                    </m:r>
                    <m:r>
                      <m:rPr>
                        <m:nor/>
                      </m:rPr>
                      <a:rPr sz="2400"/>
                      <m:t> </m:t>
                    </m:r>
                    <m:r>
                      <m:rPr>
                        <m:sty m:val="p"/>
                      </m:rPr>
                      <a:rPr sz="2400">
                        <a:latin typeface="Cambria Math" panose="02040503050406030204" pitchFamily="18" charset="0"/>
                      </a:rPr>
                      <m:t>cm</m:t>
                    </m:r>
                  </m:oMath>
                </a14:m>
                <a:r>
                  <a:rPr sz="2400" dirty="0"/>
                  <a:t>, calculate the standard score of a Malaysian woman who is </a:t>
                </a:r>
                <a14:m>
                  <m:oMath xmlns:m="http://schemas.openxmlformats.org/officeDocument/2006/math">
                    <m:r>
                      <a:rPr sz="2400">
                        <a:latin typeface="Cambria Math" panose="02040503050406030204" pitchFamily="18" charset="0"/>
                      </a:rPr>
                      <m:t>159.1</m:t>
                    </m:r>
                    <m:r>
                      <m:rPr>
                        <m:nor/>
                      </m:rPr>
                      <a:rPr sz="2400"/>
                      <m:t> </m:t>
                    </m:r>
                    <m:r>
                      <m:rPr>
                        <m:sty m:val="p"/>
                      </m:rPr>
                      <a:rPr sz="2400">
                        <a:latin typeface="Cambria Math" panose="02040503050406030204" pitchFamily="18" charset="0"/>
                      </a:rPr>
                      <m:t>cm</m:t>
                    </m:r>
                  </m:oMath>
                </a14:m>
                <a:r>
                  <a:rPr sz="2400" dirty="0"/>
                  <a:t> tall.</a:t>
                </a:r>
              </a:p>
              <a:p>
                <a:endParaRPr lang="en-US" sz="2800" dirty="0"/>
              </a:p>
              <a:p>
                <a:r>
                  <a:rPr sz="2800" dirty="0"/>
                  <a:t>Answer:</a:t>
                </a:r>
                <a:r>
                  <a:rPr lang="en-US" sz="2800" dirty="0"/>
                  <a:t> </a:t>
                </a:r>
                <a:r>
                  <a:rPr lang="en-US" sz="2800" i="1" dirty="0"/>
                  <a:t>z</a:t>
                </a:r>
                <a:r>
                  <a:rPr lang="en-US" sz="2800" dirty="0"/>
                  <a:t> ≈ 0.68</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982" r="-1111"/>
                </a:stretch>
              </a:blipFill>
            </p:spPr>
            <p:txBody>
              <a:bodyPr/>
              <a:lstStyle/>
              <a:p>
                <a:r>
                  <a:rPr lang="en-IN">
                    <a:noFill/>
                  </a:rPr>
                  <a:t> </a:t>
                </a:r>
              </a:p>
            </p:txBody>
          </p:sp>
        </mc:Fallback>
      </mc:AlternateContent>
    </p:spTree>
    <p:extLst>
      <p:ext uri="{BB962C8B-B14F-4D97-AF65-F5344CB8AC3E}">
        <p14:creationId xmlns:p14="http://schemas.microsoft.com/office/powerpoint/2010/main" val="347169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Comparing Standard Scores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1800" dirty="0"/>
              <a:t>On Karl's recent standardized test results, he scored an </a:t>
            </a:r>
            <a:r>
              <a:rPr sz="1800" dirty="0">
                <a:latin typeface="Cambria Math"/>
              </a:rPr>
              <a:t>18</a:t>
            </a:r>
            <a:r>
              <a:rPr sz="1800" dirty="0"/>
              <a:t> in language arts. The mean was </a:t>
            </a:r>
            <a:r>
              <a:rPr sz="1800" dirty="0">
                <a:latin typeface="Cambria Math"/>
              </a:rPr>
              <a:t>15</a:t>
            </a:r>
            <a:r>
              <a:rPr sz="1800" dirty="0"/>
              <a:t> and the standard deviation was </a:t>
            </a:r>
            <a:r>
              <a:rPr sz="1800" dirty="0">
                <a:latin typeface="Cambria Math"/>
              </a:rPr>
              <a:t>1.4</a:t>
            </a:r>
            <a:r>
              <a:rPr sz="1800" dirty="0"/>
              <a:t>. His classmate, Asher, took the test on a different date and also scored an </a:t>
            </a:r>
            <a:r>
              <a:rPr sz="1800" dirty="0">
                <a:latin typeface="Cambria Math"/>
              </a:rPr>
              <a:t>18</a:t>
            </a:r>
            <a:r>
              <a:rPr sz="1800" dirty="0"/>
              <a:t> in language arts, but on that day the mean for the test was </a:t>
            </a:r>
            <a:r>
              <a:rPr sz="1800" dirty="0">
                <a:latin typeface="Cambria Math"/>
              </a:rPr>
              <a:t>17</a:t>
            </a:r>
            <a:r>
              <a:rPr sz="1800" dirty="0"/>
              <a:t> and the standard deviation was </a:t>
            </a:r>
            <a:r>
              <a:rPr sz="1800" dirty="0">
                <a:latin typeface="Cambria Math"/>
              </a:rPr>
              <a:t>1.9</a:t>
            </a:r>
            <a:r>
              <a:rPr sz="1800" dirty="0"/>
              <a:t>. Another friend, Rylie, took the test in a different state, where the mean was </a:t>
            </a:r>
            <a:r>
              <a:rPr sz="1800" dirty="0">
                <a:latin typeface="Cambria Math"/>
              </a:rPr>
              <a:t>15.46</a:t>
            </a:r>
            <a:r>
              <a:rPr sz="1800" dirty="0"/>
              <a:t> and the standard deviation was </a:t>
            </a:r>
            <a:r>
              <a:rPr sz="1800" dirty="0">
                <a:latin typeface="Cambria Math"/>
              </a:rPr>
              <a:t>0.8</a:t>
            </a:r>
            <a:r>
              <a:rPr sz="1800" dirty="0"/>
              <a:t>, and scored a </a:t>
            </a:r>
            <a:r>
              <a:rPr sz="1800" dirty="0">
                <a:latin typeface="Cambria Math"/>
              </a:rPr>
              <a:t>16</a:t>
            </a:r>
            <a:r>
              <a:rPr sz="1800" dirty="0"/>
              <a:t> in language arts. Which of the three students actually performed the best on the language arts portion of the test compared to the others?</a:t>
            </a:r>
            <a:endParaRPr lang="en-US" sz="1800" dirty="0"/>
          </a:p>
          <a:p>
            <a:pPr algn="just"/>
            <a:endParaRPr lang="en-US" sz="800" dirty="0"/>
          </a:p>
          <a:p>
            <a:r>
              <a:rPr lang="en-US" sz="1800" b="1" dirty="0"/>
              <a:t>Solution</a:t>
            </a:r>
          </a:p>
          <a:p>
            <a:r>
              <a:rPr lang="en-US" sz="1800" dirty="0"/>
              <a:t>In order to compare the language arts scores, we need to calculate the standard score for each student using the appropriate mean and standard deviation for each.</a:t>
            </a:r>
            <a:endParaRPr sz="2000" dirty="0"/>
          </a:p>
        </p:txBody>
      </p:sp>
      <p:pic>
        <p:nvPicPr>
          <p:cNvPr id="5" name="Picture 4" descr="Karl: z equals numerator 18 minus 15 whole divided by 1.4 approximately equal to 2.14">
            <a:extLst>
              <a:ext uri="{FF2B5EF4-FFF2-40B4-BE49-F238E27FC236}">
                <a16:creationId xmlns:a16="http://schemas.microsoft.com/office/drawing/2014/main" id="{579D611C-0935-BF73-15C5-BF9A156AF1D3}"/>
              </a:ext>
            </a:extLst>
          </p:cNvPr>
          <p:cNvPicPr>
            <a:picLocks noChangeAspect="1"/>
          </p:cNvPicPr>
          <p:nvPr/>
        </p:nvPicPr>
        <p:blipFill>
          <a:blip r:embed="rId2"/>
          <a:stretch>
            <a:fillRect/>
          </a:stretch>
        </p:blipFill>
        <p:spPr>
          <a:xfrm>
            <a:off x="1006475" y="4080435"/>
            <a:ext cx="2177560" cy="576000"/>
          </a:xfrm>
          <a:prstGeom prst="rect">
            <a:avLst/>
          </a:prstGeom>
        </p:spPr>
      </p:pic>
      <p:pic>
        <p:nvPicPr>
          <p:cNvPr id="7" name="Picture 6" descr="Asher: z equals numerator 18 minus 17 whole divided by 1.9 approximately equal to 0.53">
            <a:extLst>
              <a:ext uri="{FF2B5EF4-FFF2-40B4-BE49-F238E27FC236}">
                <a16:creationId xmlns:a16="http://schemas.microsoft.com/office/drawing/2014/main" id="{573BBC10-923F-7A36-DE4B-4FAA577F71B7}"/>
              </a:ext>
            </a:extLst>
          </p:cNvPr>
          <p:cNvPicPr>
            <a:picLocks noChangeAspect="1"/>
          </p:cNvPicPr>
          <p:nvPr/>
        </p:nvPicPr>
        <p:blipFill>
          <a:blip r:embed="rId3"/>
          <a:stretch>
            <a:fillRect/>
          </a:stretch>
        </p:blipFill>
        <p:spPr>
          <a:xfrm>
            <a:off x="990600" y="4724400"/>
            <a:ext cx="2345640" cy="576000"/>
          </a:xfrm>
          <a:prstGeom prst="rect">
            <a:avLst/>
          </a:prstGeom>
        </p:spPr>
      </p:pic>
      <p:pic>
        <p:nvPicPr>
          <p:cNvPr id="9" name="Picture 8" descr="Rylie: z equals numerator 16 minus 15.46 whole divided by 0.8 approximately equal to 0.68">
            <a:extLst>
              <a:ext uri="{FF2B5EF4-FFF2-40B4-BE49-F238E27FC236}">
                <a16:creationId xmlns:a16="http://schemas.microsoft.com/office/drawing/2014/main" id="{93661E18-7710-0BC7-FA23-235B685FAB3B}"/>
              </a:ext>
            </a:extLst>
          </p:cNvPr>
          <p:cNvPicPr>
            <a:picLocks noChangeAspect="1"/>
          </p:cNvPicPr>
          <p:nvPr/>
        </p:nvPicPr>
        <p:blipFill>
          <a:blip r:embed="rId4"/>
          <a:stretch>
            <a:fillRect/>
          </a:stretch>
        </p:blipFill>
        <p:spPr>
          <a:xfrm>
            <a:off x="1006477" y="5443800"/>
            <a:ext cx="2553832" cy="576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Comparing Standard Scores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algn="just"/>
            <a:r>
              <a:rPr sz="2400" dirty="0"/>
              <a:t>Comparing each of the respective standard scores, we can see that Karl did the best on his test, even though his raw score was the same as Asher's. Karl's score of </a:t>
            </a:r>
            <a:r>
              <a:rPr sz="2400" dirty="0">
                <a:latin typeface="Cambria Math"/>
              </a:rPr>
              <a:t>18</a:t>
            </a:r>
            <a:r>
              <a:rPr sz="2400" dirty="0"/>
              <a:t> was </a:t>
            </a:r>
            <a:r>
              <a:rPr sz="2400" dirty="0">
                <a:latin typeface="Cambria Math"/>
              </a:rPr>
              <a:t>2.14</a:t>
            </a:r>
            <a:r>
              <a:rPr sz="2400" dirty="0"/>
              <a:t> standard deviations above the mean. Asher and Rylie's scores were fewer standard deviations above their respective means. The larger the standard score, the further above the mean a data point lies.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2</a:t>
            </a:r>
            <a:endParaRPr dirty="0"/>
          </a:p>
        </p:txBody>
      </p:sp>
      <p:sp>
        <p:nvSpPr>
          <p:cNvPr id="3" name="Text Placeholder 2"/>
          <p:cNvSpPr>
            <a:spLocks noGrp="1"/>
          </p:cNvSpPr>
          <p:nvPr>
            <p:ph type="body" sz="quarter" idx="10"/>
          </p:nvPr>
        </p:nvSpPr>
        <p:spPr/>
        <p:txBody>
          <a:bodyPr/>
          <a:lstStyle/>
          <a:p>
            <a:pPr algn="just"/>
            <a:r>
              <a:rPr lang="en-US" sz="2400" dirty="0"/>
              <a:t>In Example 9, we compared standardized test scores by looking at their percentiles. In this example, we make similar comparisons of standardized tests using standard scores.</a:t>
            </a:r>
            <a:endParaRPr lang="en-IN"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sz="2800"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r>
              <a:rPr sz="2400" dirty="0"/>
              <a:t>Find the area under the normal curve to the left of each of the standard scores.</a:t>
            </a:r>
          </a:p>
          <a:p>
            <a:pPr marL="542925" indent="-542925" algn="just">
              <a:defRPr sz="2800"/>
            </a:pPr>
            <a:r>
              <a:rPr lang="en-US" sz="2400" dirty="0"/>
              <a:t>a.</a:t>
            </a:r>
            <a:r>
              <a:rPr lang="en-US" sz="2400" i="1" dirty="0"/>
              <a:t>	z</a:t>
            </a:r>
            <a:r>
              <a:rPr lang="en-US" sz="2400" dirty="0"/>
              <a:t> = 1.04</a:t>
            </a:r>
            <a:endParaRPr sz="2400" dirty="0"/>
          </a:p>
          <a:p>
            <a:pPr marL="542925" indent="-542925" algn="just">
              <a:defRPr sz="2800"/>
            </a:pPr>
            <a:r>
              <a:rPr lang="en-US" sz="2400" dirty="0"/>
              <a:t>b.	</a:t>
            </a:r>
            <a:r>
              <a:rPr sz="2400" dirty="0"/>
              <a:t>​</a:t>
            </a:r>
            <a:r>
              <a:rPr lang="en-US" sz="2400" i="1" dirty="0"/>
              <a:t>z</a:t>
            </a:r>
            <a:r>
              <a:rPr lang="en-US" sz="2400" dirty="0"/>
              <a:t> =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2.11</a:t>
            </a:r>
          </a:p>
          <a:p>
            <a:pPr marL="514350" indent="-514350" algn="just">
              <a:buFont typeface="+mj-lt"/>
              <a:buAutoNum type="alphaLcPeriod" startAt="2"/>
              <a:defRPr sz="2800"/>
            </a:pPr>
            <a:endParaRPr lang="en-US" sz="2400" dirty="0"/>
          </a:p>
          <a:p>
            <a:pPr algn="just"/>
            <a:r>
              <a:rPr lang="en-US" sz="2400" b="1" dirty="0"/>
              <a:t>Solution</a:t>
            </a:r>
          </a:p>
          <a:p>
            <a:pPr algn="just"/>
            <a:endParaRPr lang="en-US" sz="2400" b="1" dirty="0"/>
          </a:p>
          <a:p>
            <a:pPr marL="542925" indent="-542925" algn="just">
              <a:defRPr sz="2800"/>
            </a:pPr>
            <a:r>
              <a:rPr lang="en-US" sz="2400" dirty="0"/>
              <a:t>a.	Begin by considering what value we expect to get when we look up the standard score. Since the standard score is </a:t>
            </a:r>
            <a:r>
              <a:rPr lang="en-US" sz="2400" i="1" dirty="0"/>
              <a:t>positive</a:t>
            </a:r>
            <a:r>
              <a:rPr lang="en-US" sz="2400" dirty="0"/>
              <a:t>, we should expect that the area under the curve to the left of this value will be greater than half of the total area (</a:t>
            </a:r>
            <a:r>
              <a:rPr lang="en-US" sz="2400" dirty="0">
                <a:latin typeface="Cambria Math"/>
              </a:rPr>
              <a:t>0.5000</a:t>
            </a:r>
            <a:r>
              <a:rPr lang="en-US" sz="2400" dirty="0"/>
              <a:t>) as shown in the following figure.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5" name="Picture 4" descr="Normal distribution with a mean of 0. The z-value of 1.04 is marked on the horizontal axis. The area to the left of 1.04 is shaded. The horizontal axes are labeled z.">
            <a:extLst>
              <a:ext uri="{FF2B5EF4-FFF2-40B4-BE49-F238E27FC236}">
                <a16:creationId xmlns:a16="http://schemas.microsoft.com/office/drawing/2014/main" id="{DF688079-C4AE-4A65-BB12-EC01076F1380}"/>
              </a:ext>
            </a:extLst>
          </p:cNvPr>
          <p:cNvPicPr>
            <a:picLocks noChangeAspect="1"/>
          </p:cNvPicPr>
          <p:nvPr/>
        </p:nvPicPr>
        <p:blipFill>
          <a:blip r:embed="rId2"/>
          <a:srcRect b="12702"/>
          <a:stretch>
            <a:fillRect/>
          </a:stretch>
        </p:blipFill>
        <p:spPr>
          <a:xfrm>
            <a:off x="2133600" y="1029287"/>
            <a:ext cx="4343400" cy="2171113"/>
          </a:xfrm>
          <a:prstGeom prst="rect">
            <a:avLst/>
          </a:prstGeom>
        </p:spPr>
      </p:pic>
      <p:sp>
        <p:nvSpPr>
          <p:cNvPr id="6" name="TextBox 5">
            <a:extLst>
              <a:ext uri="{FF2B5EF4-FFF2-40B4-BE49-F238E27FC236}">
                <a16:creationId xmlns:a16="http://schemas.microsoft.com/office/drawing/2014/main" id="{366C0152-E26B-A81C-0BF8-154314BE678D}"/>
              </a:ext>
            </a:extLst>
          </p:cNvPr>
          <p:cNvSpPr txBox="1"/>
          <p:nvPr/>
        </p:nvSpPr>
        <p:spPr>
          <a:xfrm>
            <a:off x="3886200" y="3195936"/>
            <a:ext cx="13716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11</a:t>
            </a:r>
            <a:endParaRPr lang="en-IN" sz="2400" dirty="0"/>
          </a:p>
        </p:txBody>
      </p:sp>
      <p:sp>
        <p:nvSpPr>
          <p:cNvPr id="8" name="TextBox 7">
            <a:extLst>
              <a:ext uri="{FF2B5EF4-FFF2-40B4-BE49-F238E27FC236}">
                <a16:creationId xmlns:a16="http://schemas.microsoft.com/office/drawing/2014/main" id="{33645DA6-CDA9-217F-B10A-606535BDFB22}"/>
              </a:ext>
            </a:extLst>
          </p:cNvPr>
          <p:cNvSpPr txBox="1"/>
          <p:nvPr/>
        </p:nvSpPr>
        <p:spPr>
          <a:xfrm>
            <a:off x="457200" y="3591949"/>
            <a:ext cx="8229600" cy="2308324"/>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0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To use the table, we must break the given </a:t>
            </a:r>
            <a:r>
              <a:rPr kumimoji="0" lang="en-US" sz="2000" b="0" i="1" u="none" strike="noStrike" kern="1200" cap="none" spc="0" normalizeH="0" baseline="0" noProof="0" dirty="0">
                <a:ln>
                  <a:noFill/>
                </a:ln>
                <a:solidFill>
                  <a:srgbClr val="366092"/>
                </a:solidFill>
                <a:effectLst/>
                <a:uLnTx/>
                <a:uFillTx/>
                <a:latin typeface="Calibri"/>
                <a:ea typeface="+mn-ea"/>
                <a:cs typeface="+mn-cs"/>
              </a:rPr>
              <a:t>z</a:t>
            </a:r>
            <a:r>
              <a:rPr kumimoji="0" lang="en-US" sz="2000" b="0" i="0" u="none" strike="noStrike" kern="1200" cap="none" spc="0" normalizeH="0" baseline="0" noProof="0" dirty="0">
                <a:ln>
                  <a:noFill/>
                </a:ln>
                <a:solidFill>
                  <a:srgbClr val="366092"/>
                </a:solidFill>
                <a:effectLst/>
                <a:uLnTx/>
                <a:uFillTx/>
                <a:latin typeface="Calibri"/>
                <a:ea typeface="+mn-ea"/>
                <a:cs typeface="+mn-cs"/>
              </a:rPr>
              <a:t>-value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1.04</a:t>
            </a:r>
            <a:r>
              <a:rPr kumimoji="0" lang="en-US" sz="2000" b="0" i="0" u="none" strike="noStrike" kern="1200" cap="none" spc="0" normalizeH="0" baseline="0" noProof="0" dirty="0">
                <a:ln>
                  <a:noFill/>
                </a:ln>
                <a:solidFill>
                  <a:srgbClr val="366092"/>
                </a:solidFill>
                <a:effectLst/>
                <a:uLnTx/>
                <a:uFillTx/>
                <a:latin typeface="Calibri"/>
                <a:ea typeface="+mn-ea"/>
                <a:cs typeface="+mn-cs"/>
              </a:rPr>
              <a:t>) into two parts: one containing the first decimal place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000" b="0" i="0" u="none" strike="noStrike" kern="1200" cap="none" spc="0" normalizeH="0" baseline="0" noProof="0" dirty="0">
                <a:ln>
                  <a:noFill/>
                </a:ln>
                <a:solidFill>
                  <a:srgbClr val="366092"/>
                </a:solidFill>
                <a:effectLst/>
                <a:uLnTx/>
                <a:uFillTx/>
                <a:latin typeface="Calibri"/>
                <a:ea typeface="+mn-ea"/>
                <a:cs typeface="+mn-cs"/>
              </a:rPr>
              <a:t>) and the other containing the second decimal place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0.04</a:t>
            </a:r>
            <a:r>
              <a:rPr kumimoji="0" lang="en-US" sz="2000" b="0" i="0" u="none" strike="noStrike" kern="1200" cap="none" spc="0" normalizeH="0" baseline="0" noProof="0" dirty="0">
                <a:ln>
                  <a:noFill/>
                </a:ln>
                <a:solidFill>
                  <a:srgbClr val="366092"/>
                </a:solidFill>
                <a:effectLst/>
                <a:uLnTx/>
                <a:uFillTx/>
                <a:latin typeface="Calibri"/>
                <a:ea typeface="+mn-ea"/>
                <a:cs typeface="+mn-cs"/>
              </a:rPr>
              <a:t>). Because the </a:t>
            </a:r>
            <a:r>
              <a:rPr kumimoji="0" lang="en-US" sz="2000" b="0" i="1" u="none" strike="noStrike" kern="1200" cap="none" spc="0" normalizeH="0" baseline="0" noProof="0" dirty="0">
                <a:ln>
                  <a:noFill/>
                </a:ln>
                <a:solidFill>
                  <a:srgbClr val="366092"/>
                </a:solidFill>
                <a:effectLst/>
                <a:uLnTx/>
                <a:uFillTx/>
                <a:latin typeface="Calibri"/>
                <a:ea typeface="+mn-ea"/>
                <a:cs typeface="+mn-cs"/>
              </a:rPr>
              <a:t>z</a:t>
            </a:r>
            <a:r>
              <a:rPr kumimoji="0" lang="en-US" sz="2000" b="0" i="0" u="none" strike="noStrike" kern="1200" cap="none" spc="0" normalizeH="0" baseline="0" noProof="0" dirty="0">
                <a:ln>
                  <a:noFill/>
                </a:ln>
                <a:solidFill>
                  <a:srgbClr val="366092"/>
                </a:solidFill>
                <a:effectLst/>
                <a:uLnTx/>
                <a:uFillTx/>
                <a:latin typeface="Calibri"/>
                <a:ea typeface="+mn-ea"/>
                <a:cs typeface="+mn-cs"/>
              </a:rPr>
              <a:t>-value is positive, we use Table B from Appendix A. Look across the row labeled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000" b="0" i="0" u="none" strike="noStrike" kern="1200" cap="none" spc="0" normalizeH="0" baseline="0" noProof="0" dirty="0">
                <a:ln>
                  <a:noFill/>
                </a:ln>
                <a:solidFill>
                  <a:srgbClr val="366092"/>
                </a:solidFill>
                <a:effectLst/>
                <a:uLnTx/>
                <a:uFillTx/>
                <a:latin typeface="Calibri"/>
                <a:ea typeface="+mn-ea"/>
                <a:cs typeface="+mn-cs"/>
              </a:rPr>
              <a:t> and down the column labeled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0.04</a:t>
            </a:r>
            <a:r>
              <a:rPr kumimoji="0" lang="en-US" sz="2000" b="0" i="0" u="none" strike="noStrike" kern="1200" cap="none" spc="0" normalizeH="0" baseline="0" noProof="0" dirty="0">
                <a:ln>
                  <a:noFill/>
                </a:ln>
                <a:solidFill>
                  <a:srgbClr val="366092"/>
                </a:solidFill>
                <a:effectLst/>
                <a:uLnTx/>
                <a:uFillTx/>
                <a:latin typeface="Calibri"/>
                <a:ea typeface="+mn-ea"/>
                <a:cs typeface="+mn-cs"/>
              </a:rPr>
              <a:t>. The row and column intersect at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0.8508</a:t>
            </a:r>
            <a:r>
              <a:rPr kumimoji="0" lang="en-US" sz="2000" b="0" i="0" u="none" strike="noStrike" kern="1200" cap="none" spc="0" normalizeH="0" baseline="0" noProof="0" dirty="0">
                <a:ln>
                  <a:noFill/>
                </a:ln>
                <a:solidFill>
                  <a:srgbClr val="366092"/>
                </a:solidFill>
                <a:effectLst/>
                <a:uLnTx/>
                <a:uFillTx/>
                <a:latin typeface="Calibri"/>
                <a:ea typeface="+mn-ea"/>
                <a:cs typeface="+mn-cs"/>
              </a:rPr>
              <a:t>. Notice that this value aligns with what we were expecting.</a:t>
            </a:r>
            <a:endParaRPr lang="en-IN"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sz="2800"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graphicFrame>
        <p:nvGraphicFramePr>
          <p:cNvPr id="3" name="Table Placeholder 2" descr="The table contains 6 columns and 6 rows.&#10;&#10;The columns are labeled: z, 0.02, 0.03, 0.04, 0.05, and 0.06.&#10;&#10;Row 1: z = 0.8; 0.02 = 0.7939; 0.03 = 0.7967; 0.04 = 0.7995; 0.05 = 0.8023; 0.06 = 0.8051&#10;&#10;Row 2: z = 0.9; 0.02 = 0.8212; 0.03 = 0.8238; 0.04 = 0.8264; 0.05 = 0.8289; 0.06 = 0.8315&#10;&#10;Row 3: z = 1.0; 0.02 = 0.8461; 0.03 = 0.8485; 0.04 = 0.8508 (highlighted); 0.05 = 0.8531; 0.06 = 0.8554&#10;&#10;Row 4: z = 1.1; 0.02 = 0.8686; 0.03 = 0.8708; 0.04 = 0.8729; 0.05 = 0.8749; 0.06 = 0.8770&#10;&#10;Row 5: z = 1.2; 0.02 = 0.8888; 0.03 = 0.8907; 0.04 = 0.8925; 0.05 = 0.8944; 0.06 = 0.8962&#10;&#10;Row 6: z = 1.3; 0.02 = 0.9066; 0.03 = 0.9082; 0.04 = 0.9099; 0.05 = 0.9115; 0.06 = 0.9131"/>
          <p:cNvGraphicFramePr>
            <a:graphicFrameLocks noGrp="1"/>
          </p:cNvGraphicFramePr>
          <p:nvPr>
            <p:ph type="tbl" sz="quarter" idx="10"/>
            <p:extLst>
              <p:ext uri="{D42A27DB-BD31-4B8C-83A1-F6EECF244321}">
                <p14:modId xmlns:p14="http://schemas.microsoft.com/office/powerpoint/2010/main" val="1943946336"/>
              </p:ext>
            </p:extLst>
          </p:nvPr>
        </p:nvGraphicFramePr>
        <p:xfrm>
          <a:off x="457200" y="15189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dirty="0"/>
                        <a:t>z</a:t>
                      </a:r>
                    </a:p>
                  </a:txBody>
                  <a:tcPr/>
                </a:tc>
                <a:tc>
                  <a:txBody>
                    <a:bodyPr/>
                    <a:lstStyle/>
                    <a:p>
                      <a:pPr algn="ctr">
                        <a:defRPr b="1"/>
                      </a:pPr>
                      <a:r>
                        <a:rPr sz="1400"/>
                        <a:t>0.02</a:t>
                      </a:r>
                      <a:endParaRPr sz="1400">
                        <a:latin typeface="Cambria Math"/>
                      </a:endParaRPr>
                    </a:p>
                  </a:txBody>
                  <a:tcPr/>
                </a:tc>
                <a:tc>
                  <a:txBody>
                    <a:bodyPr/>
                    <a:lstStyle/>
                    <a:p>
                      <a:pPr algn="ctr">
                        <a:defRPr b="1"/>
                      </a:pPr>
                      <a:r>
                        <a:rPr sz="1400"/>
                        <a:t>0.03</a:t>
                      </a:r>
                      <a:endParaRPr sz="1400">
                        <a:latin typeface="Cambria Math"/>
                      </a:endParaRPr>
                    </a:p>
                  </a:txBody>
                  <a:tcPr/>
                </a:tc>
                <a:tc>
                  <a:txBody>
                    <a:bodyPr/>
                    <a:lstStyle/>
                    <a:p>
                      <a:pPr algn="ctr">
                        <a:defRPr b="1"/>
                      </a:pPr>
                      <a:r>
                        <a:rPr sz="1400" dirty="0"/>
                        <a:t>0.04</a:t>
                      </a:r>
                      <a:endParaRPr sz="1400" dirty="0">
                        <a:latin typeface="Cambria Math"/>
                      </a:endParaRPr>
                    </a:p>
                  </a:txBody>
                  <a:tcPr/>
                </a:tc>
                <a:tc>
                  <a:txBody>
                    <a:bodyPr/>
                    <a:lstStyle/>
                    <a:p>
                      <a:pPr algn="ctr">
                        <a:defRPr b="1"/>
                      </a:pPr>
                      <a:r>
                        <a:rPr sz="1400" dirty="0"/>
                        <a:t>0.05</a:t>
                      </a:r>
                      <a:endParaRPr sz="1400" dirty="0">
                        <a:latin typeface="Cambria Math"/>
                      </a:endParaRPr>
                    </a:p>
                  </a:txBody>
                  <a:tcPr/>
                </a:tc>
                <a:tc>
                  <a:txBody>
                    <a:bodyPr/>
                    <a:lstStyle/>
                    <a:p>
                      <a:pPr algn="ctr">
                        <a:defRPr b="1"/>
                      </a:pPr>
                      <a:r>
                        <a:rPr sz="1400" dirty="0"/>
                        <a:t>0.06</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b="1"/>
                      </a:pPr>
                      <a:r>
                        <a:rPr sz="1400"/>
                        <a:t>0.8</a:t>
                      </a:r>
                      <a:endParaRPr sz="1400">
                        <a:latin typeface="Cambria Math"/>
                      </a:endParaRPr>
                    </a:p>
                  </a:txBody>
                  <a:tcPr/>
                </a:tc>
                <a:tc>
                  <a:txBody>
                    <a:bodyPr/>
                    <a:lstStyle/>
                    <a:p>
                      <a:pPr algn="ctr"/>
                      <a:r>
                        <a:rPr sz="1400"/>
                        <a:t>0.7939</a:t>
                      </a:r>
                      <a:endParaRPr sz="1400">
                        <a:latin typeface="Cambria Math"/>
                      </a:endParaRPr>
                    </a:p>
                  </a:txBody>
                  <a:tcPr/>
                </a:tc>
                <a:tc>
                  <a:txBody>
                    <a:bodyPr/>
                    <a:lstStyle/>
                    <a:p>
                      <a:pPr algn="ctr"/>
                      <a:r>
                        <a:rPr sz="1400"/>
                        <a:t>0.7967</a:t>
                      </a:r>
                      <a:endParaRPr sz="1400">
                        <a:latin typeface="Cambria Math"/>
                      </a:endParaRPr>
                    </a:p>
                  </a:txBody>
                  <a:tcPr/>
                </a:tc>
                <a:tc>
                  <a:txBody>
                    <a:bodyPr/>
                    <a:lstStyle/>
                    <a:p>
                      <a:pPr algn="ctr"/>
                      <a:r>
                        <a:rPr sz="1400" dirty="0"/>
                        <a:t>0.7995</a:t>
                      </a:r>
                      <a:endParaRPr sz="1400" dirty="0">
                        <a:latin typeface="Cambria Math"/>
                      </a:endParaRPr>
                    </a:p>
                  </a:txBody>
                  <a:tcPr/>
                </a:tc>
                <a:tc>
                  <a:txBody>
                    <a:bodyPr/>
                    <a:lstStyle/>
                    <a:p>
                      <a:pPr algn="ctr"/>
                      <a:r>
                        <a:rPr sz="1400" dirty="0"/>
                        <a:t>0.8023</a:t>
                      </a:r>
                      <a:endParaRPr sz="1400" dirty="0">
                        <a:latin typeface="Cambria Math"/>
                      </a:endParaRPr>
                    </a:p>
                  </a:txBody>
                  <a:tcPr/>
                </a:tc>
                <a:tc>
                  <a:txBody>
                    <a:bodyPr/>
                    <a:lstStyle/>
                    <a:p>
                      <a:pPr algn="ctr"/>
                      <a:r>
                        <a:rPr sz="1400"/>
                        <a:t>0.8051</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b="1"/>
                      </a:pPr>
                      <a:r>
                        <a:rPr sz="1400"/>
                        <a:t>0.9</a:t>
                      </a:r>
                      <a:endParaRPr sz="1400">
                        <a:latin typeface="Cambria Math"/>
                      </a:endParaRPr>
                    </a:p>
                  </a:txBody>
                  <a:tcPr/>
                </a:tc>
                <a:tc>
                  <a:txBody>
                    <a:bodyPr/>
                    <a:lstStyle/>
                    <a:p>
                      <a:pPr algn="ctr"/>
                      <a:r>
                        <a:rPr sz="1400"/>
                        <a:t>0.8212</a:t>
                      </a:r>
                      <a:endParaRPr sz="1400">
                        <a:latin typeface="Cambria Math"/>
                      </a:endParaRPr>
                    </a:p>
                  </a:txBody>
                  <a:tcPr/>
                </a:tc>
                <a:tc>
                  <a:txBody>
                    <a:bodyPr/>
                    <a:lstStyle/>
                    <a:p>
                      <a:pPr algn="ctr"/>
                      <a:r>
                        <a:rPr sz="1400"/>
                        <a:t>0.8238</a:t>
                      </a:r>
                      <a:endParaRPr sz="1400">
                        <a:latin typeface="Cambria Math"/>
                      </a:endParaRPr>
                    </a:p>
                  </a:txBody>
                  <a:tcPr/>
                </a:tc>
                <a:tc>
                  <a:txBody>
                    <a:bodyPr/>
                    <a:lstStyle/>
                    <a:p>
                      <a:pPr algn="ctr"/>
                      <a:r>
                        <a:rPr sz="1400" dirty="0"/>
                        <a:t>0.8264</a:t>
                      </a:r>
                      <a:endParaRPr sz="1400" dirty="0">
                        <a:latin typeface="Cambria Math"/>
                      </a:endParaRPr>
                    </a:p>
                  </a:txBody>
                  <a:tcPr/>
                </a:tc>
                <a:tc>
                  <a:txBody>
                    <a:bodyPr/>
                    <a:lstStyle/>
                    <a:p>
                      <a:pPr algn="ctr"/>
                      <a:r>
                        <a:rPr sz="1400" dirty="0"/>
                        <a:t>0.8289</a:t>
                      </a:r>
                      <a:endParaRPr sz="1400" dirty="0">
                        <a:latin typeface="Cambria Math"/>
                      </a:endParaRPr>
                    </a:p>
                  </a:txBody>
                  <a:tcPr/>
                </a:tc>
                <a:tc>
                  <a:txBody>
                    <a:bodyPr/>
                    <a:lstStyle/>
                    <a:p>
                      <a:pPr algn="ctr"/>
                      <a:r>
                        <a:rPr sz="1400"/>
                        <a:t>0.8315</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b="1"/>
                      </a:pPr>
                      <a:r>
                        <a:rPr sz="1400"/>
                        <a:t>1.0</a:t>
                      </a:r>
                      <a:endParaRPr sz="1400">
                        <a:latin typeface="Cambria Math"/>
                      </a:endParaRPr>
                    </a:p>
                  </a:txBody>
                  <a:tcPr/>
                </a:tc>
                <a:tc>
                  <a:txBody>
                    <a:bodyPr/>
                    <a:lstStyle/>
                    <a:p>
                      <a:pPr algn="ctr"/>
                      <a:r>
                        <a:rPr sz="1400"/>
                        <a:t>0.8461</a:t>
                      </a:r>
                      <a:endParaRPr sz="1400">
                        <a:latin typeface="Cambria Math"/>
                      </a:endParaRPr>
                    </a:p>
                  </a:txBody>
                  <a:tcPr/>
                </a:tc>
                <a:tc>
                  <a:txBody>
                    <a:bodyPr/>
                    <a:lstStyle/>
                    <a:p>
                      <a:pPr algn="ctr"/>
                      <a:r>
                        <a:rPr sz="1400"/>
                        <a:t>0.8485</a:t>
                      </a:r>
                      <a:endParaRPr sz="1400">
                        <a:latin typeface="Cambria Math"/>
                      </a:endParaRPr>
                    </a:p>
                  </a:txBody>
                  <a:tcPr/>
                </a:tc>
                <a:tc>
                  <a:txBody>
                    <a:bodyPr/>
                    <a:lstStyle/>
                    <a:p>
                      <a:pPr algn="ctr"/>
                      <a:r>
                        <a:rPr sz="1400" dirty="0">
                          <a:highlight>
                            <a:srgbClr val="FFFF00"/>
                          </a:highlight>
                        </a:rPr>
                        <a:t>0.8508</a:t>
                      </a:r>
                      <a:endParaRPr sz="1400" dirty="0">
                        <a:highlight>
                          <a:srgbClr val="FFFF00"/>
                        </a:highlight>
                        <a:latin typeface="Cambria Math"/>
                      </a:endParaRPr>
                    </a:p>
                  </a:txBody>
                  <a:tcPr/>
                </a:tc>
                <a:tc>
                  <a:txBody>
                    <a:bodyPr/>
                    <a:lstStyle/>
                    <a:p>
                      <a:pPr algn="ctr"/>
                      <a:r>
                        <a:rPr sz="1400"/>
                        <a:t>0.8531</a:t>
                      </a:r>
                      <a:endParaRPr sz="1400">
                        <a:latin typeface="Cambria Math"/>
                      </a:endParaRPr>
                    </a:p>
                  </a:txBody>
                  <a:tcPr/>
                </a:tc>
                <a:tc>
                  <a:txBody>
                    <a:bodyPr/>
                    <a:lstStyle/>
                    <a:p>
                      <a:pPr algn="ctr"/>
                      <a:r>
                        <a:rPr sz="1400"/>
                        <a:t>0.8554</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pPr>
                      <a:r>
                        <a:rPr sz="1400"/>
                        <a:t>1.1</a:t>
                      </a:r>
                      <a:endParaRPr sz="1400">
                        <a:latin typeface="Cambria Math"/>
                      </a:endParaRPr>
                    </a:p>
                  </a:txBody>
                  <a:tcPr/>
                </a:tc>
                <a:tc>
                  <a:txBody>
                    <a:bodyPr/>
                    <a:lstStyle/>
                    <a:p>
                      <a:pPr algn="ctr"/>
                      <a:r>
                        <a:rPr sz="1400"/>
                        <a:t>0.8686</a:t>
                      </a:r>
                      <a:endParaRPr sz="1400">
                        <a:latin typeface="Cambria Math"/>
                      </a:endParaRPr>
                    </a:p>
                  </a:txBody>
                  <a:tcPr/>
                </a:tc>
                <a:tc>
                  <a:txBody>
                    <a:bodyPr/>
                    <a:lstStyle/>
                    <a:p>
                      <a:pPr algn="ctr"/>
                      <a:r>
                        <a:rPr sz="1400"/>
                        <a:t>0.8708</a:t>
                      </a:r>
                      <a:endParaRPr sz="1400">
                        <a:latin typeface="Cambria Math"/>
                      </a:endParaRPr>
                    </a:p>
                  </a:txBody>
                  <a:tcPr/>
                </a:tc>
                <a:tc>
                  <a:txBody>
                    <a:bodyPr/>
                    <a:lstStyle/>
                    <a:p>
                      <a:pPr algn="ctr"/>
                      <a:r>
                        <a:rPr sz="1400"/>
                        <a:t>0.8729</a:t>
                      </a:r>
                      <a:endParaRPr sz="1400">
                        <a:latin typeface="Cambria Math"/>
                      </a:endParaRPr>
                    </a:p>
                  </a:txBody>
                  <a:tcPr/>
                </a:tc>
                <a:tc>
                  <a:txBody>
                    <a:bodyPr/>
                    <a:lstStyle/>
                    <a:p>
                      <a:pPr algn="ctr"/>
                      <a:r>
                        <a:rPr sz="1400" dirty="0"/>
                        <a:t>0.8749</a:t>
                      </a:r>
                      <a:endParaRPr sz="1400" dirty="0">
                        <a:latin typeface="Cambria Math"/>
                      </a:endParaRPr>
                    </a:p>
                  </a:txBody>
                  <a:tcPr/>
                </a:tc>
                <a:tc>
                  <a:txBody>
                    <a:bodyPr/>
                    <a:lstStyle/>
                    <a:p>
                      <a:pPr algn="ctr"/>
                      <a:r>
                        <a:rPr sz="1400"/>
                        <a:t>0.8770</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pPr>
                      <a:r>
                        <a:rPr sz="1400"/>
                        <a:t>1.2</a:t>
                      </a:r>
                      <a:endParaRPr sz="1400">
                        <a:latin typeface="Cambria Math"/>
                      </a:endParaRPr>
                    </a:p>
                  </a:txBody>
                  <a:tcPr/>
                </a:tc>
                <a:tc>
                  <a:txBody>
                    <a:bodyPr/>
                    <a:lstStyle/>
                    <a:p>
                      <a:pPr algn="ctr"/>
                      <a:r>
                        <a:rPr sz="1400"/>
                        <a:t>0.8888</a:t>
                      </a:r>
                      <a:endParaRPr sz="1400">
                        <a:latin typeface="Cambria Math"/>
                      </a:endParaRPr>
                    </a:p>
                  </a:txBody>
                  <a:tcPr/>
                </a:tc>
                <a:tc>
                  <a:txBody>
                    <a:bodyPr/>
                    <a:lstStyle/>
                    <a:p>
                      <a:pPr algn="ctr"/>
                      <a:r>
                        <a:rPr sz="1400"/>
                        <a:t>0.8907</a:t>
                      </a:r>
                      <a:endParaRPr sz="1400">
                        <a:latin typeface="Cambria Math"/>
                      </a:endParaRPr>
                    </a:p>
                  </a:txBody>
                  <a:tcPr/>
                </a:tc>
                <a:tc>
                  <a:txBody>
                    <a:bodyPr/>
                    <a:lstStyle/>
                    <a:p>
                      <a:pPr algn="ctr"/>
                      <a:r>
                        <a:rPr sz="1400"/>
                        <a:t>0.8925</a:t>
                      </a:r>
                      <a:endParaRPr sz="1400">
                        <a:latin typeface="Cambria Math"/>
                      </a:endParaRPr>
                    </a:p>
                  </a:txBody>
                  <a:tcPr/>
                </a:tc>
                <a:tc>
                  <a:txBody>
                    <a:bodyPr/>
                    <a:lstStyle/>
                    <a:p>
                      <a:pPr algn="ctr"/>
                      <a:r>
                        <a:rPr sz="1400"/>
                        <a:t>0.8944</a:t>
                      </a:r>
                      <a:endParaRPr sz="1400">
                        <a:latin typeface="Cambria Math"/>
                      </a:endParaRPr>
                    </a:p>
                  </a:txBody>
                  <a:tcPr/>
                </a:tc>
                <a:tc>
                  <a:txBody>
                    <a:bodyPr/>
                    <a:lstStyle/>
                    <a:p>
                      <a:pPr algn="ctr"/>
                      <a:r>
                        <a:rPr sz="1400"/>
                        <a:t>0.8962</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pPr>
                      <a:r>
                        <a:rPr sz="1400"/>
                        <a:t>1.3</a:t>
                      </a:r>
                      <a:endParaRPr sz="1400">
                        <a:latin typeface="Cambria Math"/>
                      </a:endParaRPr>
                    </a:p>
                  </a:txBody>
                  <a:tcPr/>
                </a:tc>
                <a:tc>
                  <a:txBody>
                    <a:bodyPr/>
                    <a:lstStyle/>
                    <a:p>
                      <a:pPr algn="ctr"/>
                      <a:r>
                        <a:rPr sz="1400"/>
                        <a:t>0.9066</a:t>
                      </a:r>
                      <a:endParaRPr sz="1400">
                        <a:latin typeface="Cambria Math"/>
                      </a:endParaRPr>
                    </a:p>
                  </a:txBody>
                  <a:tcPr/>
                </a:tc>
                <a:tc>
                  <a:txBody>
                    <a:bodyPr/>
                    <a:lstStyle/>
                    <a:p>
                      <a:pPr algn="ctr"/>
                      <a:r>
                        <a:rPr sz="1400"/>
                        <a:t>0.9082</a:t>
                      </a:r>
                      <a:endParaRPr sz="1400">
                        <a:latin typeface="Cambria Math"/>
                      </a:endParaRPr>
                    </a:p>
                  </a:txBody>
                  <a:tcPr/>
                </a:tc>
                <a:tc>
                  <a:txBody>
                    <a:bodyPr/>
                    <a:lstStyle/>
                    <a:p>
                      <a:pPr algn="ctr"/>
                      <a:r>
                        <a:rPr sz="1400"/>
                        <a:t>0.9099</a:t>
                      </a:r>
                      <a:endParaRPr sz="1400">
                        <a:latin typeface="Cambria Math"/>
                      </a:endParaRPr>
                    </a:p>
                  </a:txBody>
                  <a:tcPr/>
                </a:tc>
                <a:tc>
                  <a:txBody>
                    <a:bodyPr/>
                    <a:lstStyle/>
                    <a:p>
                      <a:pPr algn="ctr"/>
                      <a:r>
                        <a:rPr sz="1400"/>
                        <a:t>0.9115</a:t>
                      </a:r>
                      <a:endParaRPr sz="1400">
                        <a:latin typeface="Cambria Math"/>
                      </a:endParaRPr>
                    </a:p>
                  </a:txBody>
                  <a:tcPr/>
                </a:tc>
                <a:tc>
                  <a:txBody>
                    <a:bodyPr/>
                    <a:lstStyle/>
                    <a:p>
                      <a:pPr algn="ctr"/>
                      <a:r>
                        <a:rPr sz="1400" dirty="0"/>
                        <a:t>0.9131</a:t>
                      </a:r>
                      <a:endParaRPr sz="1400" dirty="0">
                        <a:latin typeface="Cambria Math"/>
                      </a:endParaRPr>
                    </a:p>
                  </a:txBody>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66A0ACBC-FFA3-2A53-7F27-1BAEDE647FA4}"/>
              </a:ext>
            </a:extLst>
          </p:cNvPr>
          <p:cNvSpPr txBox="1"/>
          <p:nvPr/>
        </p:nvSpPr>
        <p:spPr>
          <a:xfrm>
            <a:off x="1659731" y="1105103"/>
            <a:ext cx="59436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2: Excerpt from Table B: Standard Normal Distribution</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sz="2800"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B29932-949A-7C37-59AE-2F5FA4CCCBBB}"/>
                  </a:ext>
                </a:extLst>
              </p:cNvPr>
              <p:cNvSpPr txBox="1"/>
              <p:nvPr/>
            </p:nvSpPr>
            <p:spPr>
              <a:xfrm>
                <a:off x="457200" y="1134035"/>
                <a:ext cx="8229600" cy="4339650"/>
              </a:xfrm>
              <a:prstGeom prst="rect">
                <a:avLst/>
              </a:prstGeom>
              <a:noFill/>
            </p:spPr>
            <p:txBody>
              <a:bodyPr wrap="square">
                <a:spAutoFit/>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000" b="1" i="0" u="none" strike="noStrike" kern="1200" cap="none" spc="0" normalizeH="0" baseline="0" noProof="0" dirty="0">
                    <a:ln>
                      <a:noFill/>
                    </a:ln>
                    <a:solidFill>
                      <a:srgbClr val="366092"/>
                    </a:solidFill>
                    <a:effectLst/>
                    <a:uLnTx/>
                    <a:uFillTx/>
                    <a:ea typeface="+mn-ea"/>
                    <a:cs typeface="+mn-cs"/>
                  </a:rPr>
                  <a:t>TI-83/84 Plus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366092"/>
                    </a:solidFill>
                    <a:effectLst/>
                    <a:uLnTx/>
                    <a:uFillTx/>
                    <a:ea typeface="+mn-ea"/>
                    <a:cs typeface="+mn-cs"/>
                  </a:rPr>
                  <a:t>The TI-83/84 Plus has a built-in </a:t>
                </a:r>
                <a:r>
                  <a:rPr kumimoji="0" lang="en-US" sz="2000" b="1" i="0" u="none" strike="noStrike" kern="1200" cap="none" spc="0" normalizeH="0" baseline="0" noProof="0" dirty="0">
                    <a:ln>
                      <a:noFill/>
                    </a:ln>
                    <a:solidFill>
                      <a:srgbClr val="366092"/>
                    </a:solidFill>
                    <a:effectLst/>
                    <a:uLnTx/>
                    <a:uFillTx/>
                    <a:ea typeface="+mn-ea"/>
                    <a:cs typeface="+mn-cs"/>
                  </a:rPr>
                  <a:t>normal</a:t>
                </a:r>
                <a:r>
                  <a:rPr kumimoji="0" lang="en-US" sz="300" b="1" i="0" u="none" strike="noStrike" kern="1200" cap="none" spc="0" normalizeH="0" baseline="0" noProof="0" dirty="0">
                    <a:ln>
                      <a:noFill/>
                    </a:ln>
                    <a:solidFill>
                      <a:srgbClr val="366092"/>
                    </a:solidFill>
                    <a:effectLst/>
                    <a:uLnTx/>
                    <a:uFillTx/>
                    <a:ea typeface="+mn-ea"/>
                    <a:cs typeface="+mn-cs"/>
                  </a:rPr>
                  <a:t> </a:t>
                </a:r>
                <a:r>
                  <a:rPr kumimoji="0" lang="en-US" sz="2000" b="1" i="0" u="none" strike="noStrike" kern="1200" cap="none" spc="0" normalizeH="0" baseline="0" noProof="0" dirty="0">
                    <a:ln>
                      <a:noFill/>
                    </a:ln>
                    <a:solidFill>
                      <a:srgbClr val="366092"/>
                    </a:solidFill>
                    <a:effectLst/>
                    <a:uLnTx/>
                    <a:uFillTx/>
                    <a:ea typeface="+mn-ea"/>
                    <a:cs typeface="+mn-cs"/>
                  </a:rPr>
                  <a:t>cdf</a:t>
                </a:r>
                <a:r>
                  <a:rPr kumimoji="0" lang="en-US" sz="2000" b="0" i="0" u="none" strike="noStrike" kern="1200" cap="none" spc="0" normalizeH="0" baseline="0" noProof="0" dirty="0">
                    <a:ln>
                      <a:noFill/>
                    </a:ln>
                    <a:solidFill>
                      <a:srgbClr val="366092"/>
                    </a:solidFill>
                    <a:effectLst/>
                    <a:uLnTx/>
                    <a:uFillTx/>
                    <a:ea typeface="+mn-ea"/>
                    <a:cs typeface="+mn-cs"/>
                  </a:rPr>
                  <a:t> function that can be used to find the area under the normal curve to the left of a given standard score. Press </a:t>
                </a:r>
                <a:r>
                  <a:rPr kumimoji="0" lang="en-US" sz="2000" b="1" i="0" u="none" strike="noStrike" kern="1200" cap="none" spc="0" normalizeH="0" baseline="0" noProof="0" dirty="0">
                    <a:ln>
                      <a:noFill/>
                    </a:ln>
                    <a:solidFill>
                      <a:srgbClr val="366092"/>
                    </a:solidFill>
                    <a:effectLst/>
                    <a:uLnTx/>
                    <a:uFillTx/>
                    <a:ea typeface="+mn-ea"/>
                    <a:cs typeface="+mn-cs"/>
                  </a:rPr>
                  <a:t>2</a:t>
                </a:r>
                <a:r>
                  <a:rPr kumimoji="0" lang="en-US" sz="2000" b="1" i="0" u="none" strike="noStrike" kern="1200" cap="none" spc="0" normalizeH="0" baseline="30000" noProof="0" dirty="0">
                    <a:ln>
                      <a:noFill/>
                    </a:ln>
                    <a:solidFill>
                      <a:srgbClr val="366092"/>
                    </a:solidFill>
                    <a:effectLst/>
                    <a:uLnTx/>
                    <a:uFillTx/>
                    <a:ea typeface="+mn-ea"/>
                    <a:cs typeface="+mn-cs"/>
                  </a:rPr>
                  <a:t>nd</a:t>
                </a:r>
                <a:r>
                  <a:rPr kumimoji="0" lang="en-US" sz="2000" b="0" i="0" u="none" strike="noStrike" kern="1200" cap="none" spc="0" normalizeH="0" baseline="0" noProof="0" dirty="0">
                    <a:ln>
                      <a:noFill/>
                    </a:ln>
                    <a:solidFill>
                      <a:srgbClr val="366092"/>
                    </a:solidFill>
                    <a:effectLst/>
                    <a:uLnTx/>
                    <a:uFillTx/>
                    <a:ea typeface="+mn-ea"/>
                    <a:cs typeface="+mn-cs"/>
                  </a:rPr>
                  <a:t> </a:t>
                </a:r>
                <a:r>
                  <a:rPr kumimoji="0" lang="en-US" sz="2000" b="1" i="0" u="none" strike="noStrike" kern="1200" cap="none" spc="0" normalizeH="0" baseline="0" noProof="0" dirty="0">
                    <a:ln>
                      <a:noFill/>
                    </a:ln>
                    <a:solidFill>
                      <a:srgbClr val="366092"/>
                    </a:solidFill>
                    <a:effectLst/>
                    <a:uLnTx/>
                    <a:uFillTx/>
                    <a:ea typeface="+mn-ea"/>
                    <a:cs typeface="+mn-cs"/>
                  </a:rPr>
                  <a:t>vars</a:t>
                </a:r>
                <a:r>
                  <a:rPr kumimoji="0" lang="en-US" sz="2000" b="0" i="0" u="none" strike="noStrike" kern="1200" cap="none" spc="0" normalizeH="0" baseline="0" noProof="0" dirty="0">
                    <a:ln>
                      <a:noFill/>
                    </a:ln>
                    <a:solidFill>
                      <a:srgbClr val="366092"/>
                    </a:solidFill>
                    <a:effectLst/>
                    <a:uLnTx/>
                    <a:uFillTx/>
                    <a:ea typeface="+mn-ea"/>
                    <a:cs typeface="+mn-cs"/>
                  </a:rPr>
                  <a:t> to access the </a:t>
                </a:r>
                <a:r>
                  <a:rPr kumimoji="0" lang="en-US" sz="2000" b="1" i="0" u="none" strike="noStrike" kern="1200" cap="none" spc="0" normalizeH="0" baseline="0" noProof="0" dirty="0">
                    <a:ln>
                      <a:noFill/>
                    </a:ln>
                    <a:solidFill>
                      <a:srgbClr val="366092"/>
                    </a:solidFill>
                    <a:effectLst/>
                    <a:uLnTx/>
                    <a:uFillTx/>
                    <a:ea typeface="+mn-ea"/>
                    <a:cs typeface="+mn-cs"/>
                  </a:rPr>
                  <a:t>DISTR</a:t>
                </a:r>
                <a:r>
                  <a:rPr kumimoji="0" lang="en-US" sz="2000" b="0" i="0" u="none" strike="noStrike" kern="1200" cap="none" spc="0" normalizeH="0" baseline="0" noProof="0" dirty="0">
                    <a:ln>
                      <a:noFill/>
                    </a:ln>
                    <a:solidFill>
                      <a:srgbClr val="366092"/>
                    </a:solidFill>
                    <a:effectLst/>
                    <a:uLnTx/>
                    <a:uFillTx/>
                    <a:ea typeface="+mn-ea"/>
                    <a:cs typeface="+mn-cs"/>
                  </a:rPr>
                  <a:t> menu and select</a:t>
                </a:r>
                <a:br>
                  <a:rPr kumimoji="0" lang="en-US" sz="2000" b="0" i="0" u="none" strike="noStrike" kern="1200" cap="none" spc="0" normalizeH="0" baseline="0" noProof="0" dirty="0">
                    <a:ln>
                      <a:noFill/>
                    </a:ln>
                    <a:solidFill>
                      <a:srgbClr val="366092"/>
                    </a:solidFill>
                    <a:effectLst/>
                    <a:uLnTx/>
                    <a:uFillTx/>
                    <a:ea typeface="+mn-ea"/>
                    <a:cs typeface="+mn-cs"/>
                  </a:rPr>
                </a:br>
                <a:r>
                  <a:rPr kumimoji="0" lang="en-US" sz="2000" b="1" i="0" u="none" strike="noStrike" kern="1200" cap="none" spc="0" normalizeH="0" baseline="0" noProof="0" dirty="0">
                    <a:ln>
                      <a:noFill/>
                    </a:ln>
                    <a:solidFill>
                      <a:srgbClr val="366092"/>
                    </a:solidFill>
                    <a:effectLst/>
                    <a:uLnTx/>
                    <a:uFillTx/>
                    <a:ea typeface="+mn-ea"/>
                    <a:cs typeface="+mn-cs"/>
                  </a:rPr>
                  <a:t>normal</a:t>
                </a:r>
                <a:r>
                  <a:rPr kumimoji="0" lang="en-US" sz="300" b="1" i="0" u="none" strike="noStrike" kern="1200" cap="none" spc="0" normalizeH="0" baseline="0" noProof="0" dirty="0">
                    <a:ln>
                      <a:noFill/>
                    </a:ln>
                    <a:solidFill>
                      <a:srgbClr val="366092"/>
                    </a:solidFill>
                    <a:effectLst/>
                    <a:uLnTx/>
                    <a:uFillTx/>
                    <a:ea typeface="+mn-ea"/>
                    <a:cs typeface="+mn-cs"/>
                  </a:rPr>
                  <a:t>  </a:t>
                </a:r>
                <a:r>
                  <a:rPr kumimoji="0" lang="en-US" sz="2000" b="1" i="0" u="none" strike="noStrike" kern="1200" cap="none" spc="0" normalizeH="0" baseline="0" noProof="0" dirty="0">
                    <a:ln>
                      <a:noFill/>
                    </a:ln>
                    <a:solidFill>
                      <a:srgbClr val="366092"/>
                    </a:solidFill>
                    <a:effectLst/>
                    <a:uLnTx/>
                    <a:uFillTx/>
                    <a:ea typeface="+mn-ea"/>
                    <a:cs typeface="+mn-cs"/>
                  </a:rPr>
                  <a:t>cdf(</a:t>
                </a:r>
                <a:r>
                  <a:rPr kumimoji="0" lang="en-US" sz="2000" b="0" i="0" u="none" strike="noStrike" kern="1200" cap="none" spc="0" normalizeH="0" baseline="0" noProof="0" dirty="0">
                    <a:ln>
                      <a:noFill/>
                    </a:ln>
                    <a:solidFill>
                      <a:srgbClr val="366092"/>
                    </a:solidFill>
                    <a:effectLst/>
                    <a:uLnTx/>
                    <a:uFillTx/>
                    <a:ea typeface="+mn-ea"/>
                    <a:cs typeface="+mn-cs"/>
                  </a:rPr>
                  <a:t>. You will be prompted to enter values for the following items.</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1" i="0" u="none" strike="noStrike" kern="1200" cap="none" spc="0" normalizeH="0" baseline="0" noProof="0" dirty="0">
                    <a:ln>
                      <a:noFill/>
                    </a:ln>
                    <a:solidFill>
                      <a:srgbClr val="366092"/>
                    </a:solidFill>
                    <a:effectLst/>
                    <a:uLnTx/>
                    <a:uFillTx/>
                    <a:ea typeface="+mn-ea"/>
                    <a:cs typeface="+mn-cs"/>
                  </a:rPr>
                  <a:t>lower</a:t>
                </a:r>
                <a:r>
                  <a:rPr kumimoji="0" lang="en-US" sz="2000" b="0" i="0" u="none" strike="noStrike" kern="1200" cap="none" spc="0" normalizeH="0" baseline="0" noProof="0" dirty="0">
                    <a:ln>
                      <a:noFill/>
                    </a:ln>
                    <a:solidFill>
                      <a:srgbClr val="366092"/>
                    </a:solidFill>
                    <a:effectLst/>
                    <a:uLnTx/>
                    <a:uFillTx/>
                    <a:ea typeface="+mn-ea"/>
                    <a:cs typeface="+mn-cs"/>
                  </a:rPr>
                  <a:t> is the lower bound. Since we are asked to find the area to the left of </a:t>
                </a:r>
                <a14:m>
                  <m:oMath xmlns:m="http://schemas.openxmlformats.org/officeDocument/2006/math">
                    <m:r>
                      <a:rPr kumimoji="0" lang="en-US" sz="20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𝑧</m:t>
                    </m:r>
                  </m:oMath>
                </a14:m>
                <a:r>
                  <a:rPr kumimoji="0" lang="en-US" sz="2000" b="0" i="0" u="none" strike="noStrike" kern="1200" cap="none" spc="0" normalizeH="0" baseline="0" noProof="0" dirty="0">
                    <a:ln>
                      <a:noFill/>
                    </a:ln>
                    <a:solidFill>
                      <a:srgbClr val="366092"/>
                    </a:solidFill>
                    <a:effectLst/>
                    <a:uLnTx/>
                    <a:uFillTx/>
                    <a:ea typeface="+mn-ea"/>
                    <a:cs typeface="+mn-cs"/>
                  </a:rPr>
                  <a:t>, the lower bound is </a:t>
                </a:r>
                <a14:m>
                  <m:oMath xmlns:m="http://schemas.openxmlformats.org/officeDocument/2006/math">
                    <m:r>
                      <a:rPr kumimoji="0" lang="en-US" sz="20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srgbClr val="366092"/>
                    </a:solidFill>
                    <a:effectLst/>
                    <a:uLnTx/>
                    <a:uFillTx/>
                    <a:ea typeface="+mn-ea"/>
                    <a:cs typeface="+mn-cs"/>
                  </a:rPr>
                  <a:t>. We cannot enter </a:t>
                </a:r>
                <a14:m>
                  <m:oMath xmlns:m="http://schemas.openxmlformats.org/officeDocument/2006/math">
                    <m:r>
                      <a:rPr kumimoji="0" lang="en-US" sz="20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srgbClr val="366092"/>
                    </a:solidFill>
                    <a:effectLst/>
                    <a:uLnTx/>
                    <a:uFillTx/>
                    <a:ea typeface="+mn-ea"/>
                    <a:cs typeface="+mn-cs"/>
                  </a:rPr>
                  <a:t> into the calculator, so we will enter a very small value for this endpoint to act as an approximation of </a:t>
                </a:r>
                <a14:m>
                  <m:oMath xmlns:m="http://schemas.openxmlformats.org/officeDocument/2006/math">
                    <m:r>
                      <a:rPr kumimoji="0" lang="en-US" sz="20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srgbClr val="366092"/>
                    </a:solidFill>
                    <a:effectLst/>
                    <a:uLnTx/>
                    <a:uFillTx/>
                    <a:ea typeface="+mn-ea"/>
                    <a:cs typeface="+mn-cs"/>
                  </a:rPr>
                  <a:t>, such </a:t>
                </a:r>
                <a:r>
                  <a:rPr kumimoji="0" lang="en-US" sz="2000" i="0" u="none" strike="noStrike" kern="1200" cap="none" spc="0" normalizeH="0" baseline="0" noProof="0" dirty="0">
                    <a:ln>
                      <a:noFill/>
                    </a:ln>
                    <a:solidFill>
                      <a:srgbClr val="366092"/>
                    </a:solidFill>
                    <a:effectLst/>
                    <a:uLnTx/>
                    <a:uFillTx/>
                    <a:ea typeface="+mn-ea"/>
                    <a:cs typeface="+mn-cs"/>
                  </a:rPr>
                  <a:t>as</a:t>
                </a:r>
                <a:r>
                  <a:rPr kumimoji="0" lang="en-US" sz="2000" b="1" i="0" u="none" strike="noStrike" kern="1200" cap="none" spc="0" normalizeH="0" baseline="0" noProof="0" dirty="0">
                    <a:ln>
                      <a:noFill/>
                    </a:ln>
                    <a:solidFill>
                      <a:srgbClr val="366092"/>
                    </a:solidFill>
                    <a:effectLst/>
                    <a:uLnTx/>
                    <a:uFillTx/>
                    <a:ea typeface="+mn-ea"/>
                    <a:cs typeface="+mn-cs"/>
                  </a:rPr>
                  <a:t>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000" b="1" i="0" u="none" strike="noStrike" kern="1200" cap="none" spc="0" normalizeH="0" baseline="0" noProof="0" dirty="0">
                    <a:ln>
                      <a:noFill/>
                    </a:ln>
                    <a:solidFill>
                      <a:srgbClr val="366092"/>
                    </a:solidFill>
                    <a:effectLst/>
                    <a:uLnTx/>
                    <a:uFillTx/>
                    <a:ea typeface="+mn-ea"/>
                    <a:cs typeface="+mn-cs"/>
                  </a:rPr>
                  <a:t>10^99</a:t>
                </a:r>
                <a:r>
                  <a:rPr kumimoji="0" lang="en-US" sz="2000" b="0" i="0" u="none" strike="noStrike" kern="1200" cap="none" spc="0" normalizeH="0" baseline="0" noProof="0" dirty="0">
                    <a:ln>
                      <a:noFill/>
                    </a:ln>
                    <a:solidFill>
                      <a:srgbClr val="366092"/>
                    </a:solidFill>
                    <a:effectLst/>
                    <a:uLnTx/>
                    <a:uFillTx/>
                    <a:ea typeface="+mn-ea"/>
                    <a:cs typeface="+mn-cs"/>
                  </a:rPr>
                  <a:t>. This number might appear as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000" b="1" i="0" u="none" strike="noStrike" kern="1200" cap="none" spc="0" normalizeH="0" baseline="0" noProof="0" dirty="0">
                    <a:ln>
                      <a:noFill/>
                    </a:ln>
                    <a:solidFill>
                      <a:srgbClr val="366092"/>
                    </a:solidFill>
                    <a:effectLst/>
                    <a:uLnTx/>
                    <a:uFillTx/>
                    <a:ea typeface="+mn-ea"/>
                    <a:cs typeface="+mn-cs"/>
                  </a:rPr>
                  <a:t>1E99</a:t>
                </a:r>
                <a:r>
                  <a:rPr kumimoji="0" lang="en-US" sz="2000" b="0" i="0" u="none" strike="noStrike" kern="1200" cap="none" spc="0" normalizeH="0" baseline="0" noProof="0" dirty="0">
                    <a:ln>
                      <a:noFill/>
                    </a:ln>
                    <a:solidFill>
                      <a:srgbClr val="366092"/>
                    </a:solidFill>
                    <a:effectLst/>
                    <a:uLnTx/>
                    <a:uFillTx/>
                    <a:ea typeface="+mn-ea"/>
                    <a:cs typeface="+mn-cs"/>
                  </a:rPr>
                  <a:t> in the calculator.</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ea typeface="+mn-ea"/>
                    <a:cs typeface="+mn-cs"/>
                  </a:rPr>
                  <a:t>upper is the upper bound, which is our </a:t>
                </a:r>
                <a:r>
                  <a:rPr kumimoji="0" lang="en-US" sz="2000" b="0" i="1" u="none" strike="noStrike" kern="1200" cap="none" spc="0" normalizeH="0" baseline="0" noProof="0" dirty="0">
                    <a:ln>
                      <a:noFill/>
                    </a:ln>
                    <a:solidFill>
                      <a:srgbClr val="366092"/>
                    </a:solidFill>
                    <a:effectLst/>
                    <a:uLnTx/>
                    <a:uFillTx/>
                    <a:ea typeface="+mn-ea"/>
                    <a:cs typeface="+mn-cs"/>
                  </a:rPr>
                  <a:t>z</a:t>
                </a:r>
                <a:r>
                  <a:rPr kumimoji="0" lang="en-US" sz="2000" b="0" i="0" u="none" strike="noStrike" kern="1200" cap="none" spc="0" normalizeH="0" baseline="0" noProof="0" dirty="0">
                    <a:ln>
                      <a:noFill/>
                    </a:ln>
                    <a:solidFill>
                      <a:srgbClr val="366092"/>
                    </a:solidFill>
                    <a:effectLst/>
                    <a:uLnTx/>
                    <a:uFillTx/>
                    <a:ea typeface="+mn-ea"/>
                    <a:cs typeface="+mn-cs"/>
                  </a:rPr>
                  <a:t>-value, </a:t>
                </a:r>
                <a:r>
                  <a:rPr kumimoji="0" lang="en-US" sz="2000" b="1" i="0" u="none" strike="noStrike" kern="1200" cap="none" spc="0" normalizeH="0" baseline="0" noProof="0" dirty="0">
                    <a:ln>
                      <a:noFill/>
                    </a:ln>
                    <a:solidFill>
                      <a:srgbClr val="366092"/>
                    </a:solidFill>
                    <a:effectLst/>
                    <a:uLnTx/>
                    <a:uFillTx/>
                    <a:ea typeface="+mn-ea"/>
                    <a:cs typeface="+mn-cs"/>
                  </a:rPr>
                  <a:t>1.04</a:t>
                </a:r>
                <a:r>
                  <a:rPr kumimoji="0" lang="en-US" sz="2000" b="0" i="0" u="none" strike="noStrike" kern="1200" cap="none" spc="0" normalizeH="0" baseline="0" noProof="0" dirty="0">
                    <a:ln>
                      <a:noFill/>
                    </a:ln>
                    <a:solidFill>
                      <a:srgbClr val="366092"/>
                    </a:solidFill>
                    <a:effectLst/>
                    <a:uLnTx/>
                    <a:uFillTx/>
                    <a:ea typeface="+mn-ea"/>
                    <a:cs typeface="+mn-cs"/>
                  </a:rPr>
                  <a:t>.</a:t>
                </a:r>
              </a:p>
              <a:p>
                <a:pPr marL="457200" marR="0" lvl="1"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ea typeface="+mn-ea"/>
                    <a:cs typeface="+mn-cs"/>
                  </a:rPr>
                  <a:t>The calculator's default mode is the standard normal curve where µ = 0 and σ = 1, so we do not need to enter µ or σ.</a:t>
                </a:r>
                <a:endParaRPr lang="en-IN" dirty="0"/>
              </a:p>
            </p:txBody>
          </p:sp>
        </mc:Choice>
        <mc:Fallback xmlns="">
          <p:sp>
            <p:nvSpPr>
              <p:cNvPr id="5" name="TextBox 4">
                <a:extLst>
                  <a:ext uri="{FF2B5EF4-FFF2-40B4-BE49-F238E27FC236}">
                    <a16:creationId xmlns:a16="http://schemas.microsoft.com/office/drawing/2014/main" id="{D7B29932-949A-7C37-59AE-2F5FA4CCCBBB}"/>
                  </a:ext>
                </a:extLst>
              </p:cNvPr>
              <p:cNvSpPr txBox="1">
                <a:spLocks noRot="1" noChangeAspect="1" noMove="1" noResize="1" noEditPoints="1" noAdjustHandles="1" noChangeArrowheads="1" noChangeShapeType="1" noTextEdit="1"/>
              </p:cNvSpPr>
              <p:nvPr/>
            </p:nvSpPr>
            <p:spPr>
              <a:xfrm>
                <a:off x="457200" y="1134035"/>
                <a:ext cx="8229600" cy="4339650"/>
              </a:xfrm>
              <a:prstGeom prst="rect">
                <a:avLst/>
              </a:prstGeom>
              <a:blipFill>
                <a:blip r:embed="rId2"/>
                <a:stretch>
                  <a:fillRect t="-702" r="-741" b="-1545"/>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sz="2800"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17" name="Picture 16" descr="A calculator screenshot of the values input to the normalcdf function. The lower bound is minus 1099. The upper bound is 1.04. mu equals 0. Sigma equals 1. There is an option to paste the results at the bottom of the screen.&#10;">
            <a:extLst>
              <a:ext uri="{FF2B5EF4-FFF2-40B4-BE49-F238E27FC236}">
                <a16:creationId xmlns:a16="http://schemas.microsoft.com/office/drawing/2014/main" id="{0118E78F-4521-E8E3-5A86-069785438A30}"/>
              </a:ext>
            </a:extLst>
          </p:cNvPr>
          <p:cNvPicPr>
            <a:picLocks noChangeAspect="1"/>
          </p:cNvPicPr>
          <p:nvPr/>
        </p:nvPicPr>
        <p:blipFill>
          <a:blip r:embed="rId2"/>
          <a:srcRect b="15360"/>
          <a:stretch>
            <a:fillRect/>
          </a:stretch>
        </p:blipFill>
        <p:spPr>
          <a:xfrm>
            <a:off x="3360540" y="1068661"/>
            <a:ext cx="2422917" cy="1800000"/>
          </a:xfrm>
          <a:prstGeom prst="rect">
            <a:avLst/>
          </a:prstGeom>
        </p:spPr>
      </p:pic>
      <p:sp>
        <p:nvSpPr>
          <p:cNvPr id="18" name="TextBox 17">
            <a:extLst>
              <a:ext uri="{FF2B5EF4-FFF2-40B4-BE49-F238E27FC236}">
                <a16:creationId xmlns:a16="http://schemas.microsoft.com/office/drawing/2014/main" id="{BF7B64E3-95FB-B6BD-B835-D5648D9432E5}"/>
              </a:ext>
            </a:extLst>
          </p:cNvPr>
          <p:cNvSpPr txBox="1"/>
          <p:nvPr/>
        </p:nvSpPr>
        <p:spPr>
          <a:xfrm>
            <a:off x="5867400" y="1753217"/>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12</a:t>
            </a:r>
            <a:endParaRPr lang="en-IN" sz="2200" dirty="0"/>
          </a:p>
        </p:txBody>
      </p:sp>
      <p:sp>
        <p:nvSpPr>
          <p:cNvPr id="13" name="TextBox 12">
            <a:extLst>
              <a:ext uri="{FF2B5EF4-FFF2-40B4-BE49-F238E27FC236}">
                <a16:creationId xmlns:a16="http://schemas.microsoft.com/office/drawing/2014/main" id="{26F20EAF-5898-503C-BED2-F77387B6A814}"/>
              </a:ext>
            </a:extLst>
          </p:cNvPr>
          <p:cNvSpPr txBox="1"/>
          <p:nvPr/>
        </p:nvSpPr>
        <p:spPr>
          <a:xfrm>
            <a:off x="457200" y="2898509"/>
            <a:ext cx="8229599"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ea typeface="+mn-ea"/>
                <a:cs typeface="+mn-cs"/>
              </a:rPr>
              <a:t>Highlight </a:t>
            </a:r>
            <a:r>
              <a:rPr kumimoji="0" lang="en-US" sz="2000" b="1" i="0" u="none" strike="noStrike" kern="1200" cap="none" spc="0" normalizeH="0" baseline="0" noProof="0" dirty="0">
                <a:ln>
                  <a:noFill/>
                </a:ln>
                <a:solidFill>
                  <a:srgbClr val="366092"/>
                </a:solidFill>
                <a:effectLst/>
                <a:uLnTx/>
                <a:uFillTx/>
                <a:ea typeface="+mn-ea"/>
                <a:cs typeface="+mn-cs"/>
              </a:rPr>
              <a:t>Paste</a:t>
            </a:r>
            <a:r>
              <a:rPr kumimoji="0" lang="en-US" sz="2000" b="0" i="0" u="none" strike="noStrike" kern="1200" cap="none" spc="0" normalizeH="0" baseline="0" noProof="0" dirty="0">
                <a:ln>
                  <a:noFill/>
                </a:ln>
                <a:solidFill>
                  <a:srgbClr val="366092"/>
                </a:solidFill>
                <a:effectLst/>
                <a:uLnTx/>
                <a:uFillTx/>
                <a:ea typeface="+mn-ea"/>
                <a:cs typeface="+mn-cs"/>
              </a:rPr>
              <a:t> and press </a:t>
            </a:r>
            <a:r>
              <a:rPr kumimoji="0" lang="en-US" sz="2000" b="1" i="0" u="none" strike="noStrike" kern="1200" cap="none" spc="0" normalizeH="0" baseline="0" noProof="0" dirty="0">
                <a:ln>
                  <a:noFill/>
                </a:ln>
                <a:solidFill>
                  <a:srgbClr val="366092"/>
                </a:solidFill>
                <a:effectLst/>
                <a:uLnTx/>
                <a:uFillTx/>
                <a:ea typeface="+mn-ea"/>
                <a:cs typeface="+mn-cs"/>
              </a:rPr>
              <a:t>enter</a:t>
            </a:r>
            <a:r>
              <a:rPr kumimoji="0" lang="en-US" sz="2000" b="0" i="0" u="none" strike="noStrike" kern="1200" cap="none" spc="0" normalizeH="0" baseline="0" noProof="0" dirty="0">
                <a:ln>
                  <a:noFill/>
                </a:ln>
                <a:solidFill>
                  <a:srgbClr val="366092"/>
                </a:solidFill>
                <a:effectLst/>
                <a:uLnTx/>
                <a:uFillTx/>
                <a:ea typeface="+mn-ea"/>
                <a:cs typeface="+mn-cs"/>
              </a:rPr>
              <a:t> . Back on the home screen, press </a:t>
            </a:r>
            <a:r>
              <a:rPr kumimoji="0" lang="en-US" sz="2000" b="1" i="0" u="none" strike="noStrike" kern="1200" cap="none" spc="0" normalizeH="0" baseline="0" noProof="0" dirty="0">
                <a:ln>
                  <a:noFill/>
                </a:ln>
                <a:solidFill>
                  <a:srgbClr val="366092"/>
                </a:solidFill>
                <a:effectLst/>
                <a:uLnTx/>
                <a:uFillTx/>
                <a:ea typeface="+mn-ea"/>
                <a:cs typeface="+mn-cs"/>
              </a:rPr>
              <a:t>enter</a:t>
            </a:r>
            <a:r>
              <a:rPr kumimoji="0" lang="en-US" sz="2000" b="0" i="0" u="none" strike="noStrike" kern="1200" cap="none" spc="0" normalizeH="0" baseline="0" noProof="0" dirty="0">
                <a:ln>
                  <a:noFill/>
                </a:ln>
                <a:solidFill>
                  <a:srgbClr val="366092"/>
                </a:solidFill>
                <a:effectLst/>
                <a:uLnTx/>
                <a:uFillTx/>
                <a:ea typeface="+mn-ea"/>
                <a:cs typeface="+mn-cs"/>
              </a:rPr>
              <a:t> again, and the calculator returns </a:t>
            </a:r>
            <a:r>
              <a:rPr kumimoji="0" lang="en-US" sz="2000" b="1" i="0" u="none" strike="noStrike" kern="1200" cap="none" spc="0" normalizeH="0" baseline="0" noProof="0" dirty="0">
                <a:ln>
                  <a:noFill/>
                </a:ln>
                <a:solidFill>
                  <a:srgbClr val="366092"/>
                </a:solidFill>
                <a:effectLst/>
                <a:uLnTx/>
                <a:uFillTx/>
                <a:ea typeface="+mn-ea"/>
                <a:cs typeface="+mn-cs"/>
              </a:rPr>
              <a:t>0.8508300289</a:t>
            </a:r>
            <a:r>
              <a:rPr kumimoji="0" lang="en-US" sz="2000" b="0" i="0" u="none" strike="noStrike" kern="1200" cap="none" spc="0" normalizeH="0" baseline="0" noProof="0" dirty="0">
                <a:ln>
                  <a:noFill/>
                </a:ln>
                <a:solidFill>
                  <a:srgbClr val="366092"/>
                </a:solidFill>
                <a:effectLst/>
                <a:uLnTx/>
                <a:uFillTx/>
                <a:ea typeface="+mn-ea"/>
                <a:cs typeface="+mn-cs"/>
              </a:rPr>
              <a:t>.</a:t>
            </a:r>
            <a:endParaRPr lang="en-IN" sz="2000" dirty="0"/>
          </a:p>
        </p:txBody>
      </p:sp>
      <p:pic>
        <p:nvPicPr>
          <p:cNvPr id="20" name="Picture 19" descr="A calculator screenshot of the values of the normalcdf function pasted on the home screen. It shows  normalcdf(minus 1099, 1.04, 0, 1) equals 0.8508300289.">
            <a:extLst>
              <a:ext uri="{FF2B5EF4-FFF2-40B4-BE49-F238E27FC236}">
                <a16:creationId xmlns:a16="http://schemas.microsoft.com/office/drawing/2014/main" id="{6BC89776-3287-F9CB-23A2-B85C3C2FB453}"/>
              </a:ext>
            </a:extLst>
          </p:cNvPr>
          <p:cNvPicPr>
            <a:picLocks noChangeAspect="1"/>
          </p:cNvPicPr>
          <p:nvPr/>
        </p:nvPicPr>
        <p:blipFill>
          <a:blip r:embed="rId3"/>
          <a:srcRect b="11683"/>
          <a:stretch>
            <a:fillRect/>
          </a:stretch>
        </p:blipFill>
        <p:spPr>
          <a:xfrm>
            <a:off x="3331965" y="3611641"/>
            <a:ext cx="2403233" cy="1800000"/>
          </a:xfrm>
          <a:prstGeom prst="rect">
            <a:avLst/>
          </a:prstGeom>
        </p:spPr>
      </p:pic>
      <p:sp>
        <p:nvSpPr>
          <p:cNvPr id="21" name="TextBox 20">
            <a:extLst>
              <a:ext uri="{FF2B5EF4-FFF2-40B4-BE49-F238E27FC236}">
                <a16:creationId xmlns:a16="http://schemas.microsoft.com/office/drawing/2014/main" id="{F490A742-7CAB-E57C-FE0B-6355C91C8F59}"/>
              </a:ext>
            </a:extLst>
          </p:cNvPr>
          <p:cNvSpPr txBox="1"/>
          <p:nvPr/>
        </p:nvSpPr>
        <p:spPr>
          <a:xfrm>
            <a:off x="5867400" y="4397000"/>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13</a:t>
            </a:r>
            <a:endParaRPr lang="en-IN" sz="2200" dirty="0"/>
          </a:p>
        </p:txBody>
      </p:sp>
      <p:sp>
        <p:nvSpPr>
          <p:cNvPr id="11" name="TextBox 10">
            <a:extLst>
              <a:ext uri="{FF2B5EF4-FFF2-40B4-BE49-F238E27FC236}">
                <a16:creationId xmlns:a16="http://schemas.microsoft.com/office/drawing/2014/main" id="{68320B78-65CB-B596-9BE2-508A68AD77C6}"/>
              </a:ext>
            </a:extLst>
          </p:cNvPr>
          <p:cNvSpPr txBox="1"/>
          <p:nvPr/>
        </p:nvSpPr>
        <p:spPr>
          <a:xfrm>
            <a:off x="457200" y="5334000"/>
            <a:ext cx="8229599"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ea typeface="+mn-ea"/>
                <a:cs typeface="+mn-cs"/>
              </a:rPr>
              <a:t>​Thus, the area under the standard normal curve to the left of </a:t>
            </a:r>
            <a:r>
              <a:rPr kumimoji="0" lang="en-US" sz="2000" b="0" i="1" u="none" strike="noStrike" kern="1200" cap="none" spc="0" normalizeH="0" baseline="0" noProof="0" dirty="0">
                <a:ln>
                  <a:noFill/>
                </a:ln>
                <a:solidFill>
                  <a:srgbClr val="366092"/>
                </a:solidFill>
                <a:effectLst/>
                <a:uLnTx/>
                <a:uFillTx/>
                <a:ea typeface="+mn-ea"/>
                <a:cs typeface="+mn-cs"/>
              </a:rPr>
              <a:t>z</a:t>
            </a:r>
            <a:r>
              <a:rPr kumimoji="0" lang="en-US" sz="2000" b="0" i="0" u="none" strike="noStrike" kern="1200" cap="none" spc="0" normalizeH="0" baseline="0" noProof="0" dirty="0">
                <a:ln>
                  <a:noFill/>
                </a:ln>
                <a:solidFill>
                  <a:srgbClr val="366092"/>
                </a:solidFill>
                <a:effectLst/>
                <a:uLnTx/>
                <a:uFillTx/>
                <a:ea typeface="+mn-ea"/>
                <a:cs typeface="+mn-cs"/>
              </a:rPr>
              <a:t> = 1.04 is approximately 0.8508.</a:t>
            </a:r>
            <a:endParaRPr lang="en-IN" sz="2000" dirty="0"/>
          </a:p>
        </p:txBody>
      </p:sp>
    </p:spTree>
    <p:extLst>
      <p:ext uri="{BB962C8B-B14F-4D97-AF65-F5344CB8AC3E}">
        <p14:creationId xmlns:p14="http://schemas.microsoft.com/office/powerpoint/2010/main" val="3401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r>
              <a:rPr sz="2400" dirty="0"/>
              <a:t>Common continuous distributions include</a:t>
            </a:r>
          </a:p>
          <a:p>
            <a:pPr marL="514350" indent="-514350">
              <a:buFont typeface="+mj-lt"/>
              <a:buChar char="•"/>
              <a:defRPr sz="2800"/>
            </a:pPr>
            <a:r>
              <a:rPr sz="2400" dirty="0"/>
              <a:t>​Normal distribution</a:t>
            </a:r>
          </a:p>
          <a:p>
            <a:pPr marL="514350" indent="-514350">
              <a:buFont typeface="+mj-lt"/>
              <a:buChar char="•"/>
              <a:defRPr sz="2800"/>
            </a:pPr>
            <a:r>
              <a:rPr sz="2400" dirty="0"/>
              <a:t>​Chi-square distribution</a:t>
            </a:r>
          </a:p>
          <a:p>
            <a:pPr marL="514350" indent="-514350">
              <a:buFont typeface="+mj-lt"/>
              <a:buChar char="•"/>
              <a:defRPr sz="2800"/>
            </a:pPr>
            <a:r>
              <a:rPr lang="en-US" sz="2400" i="1" dirty="0"/>
              <a:t>F</a:t>
            </a:r>
            <a:r>
              <a:rPr sz="2400" dirty="0"/>
              <a:t>-distribution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pic>
        <p:nvPicPr>
          <p:cNvPr id="5" name="Picture 4" descr="The same image as Figure 11, but with the shaded area labeled 0.8508.">
            <a:extLst>
              <a:ext uri="{FF2B5EF4-FFF2-40B4-BE49-F238E27FC236}">
                <a16:creationId xmlns:a16="http://schemas.microsoft.com/office/drawing/2014/main" id="{EC25FEBC-B3B8-4210-8577-A469302A91C5}"/>
              </a:ext>
            </a:extLst>
          </p:cNvPr>
          <p:cNvPicPr>
            <a:picLocks noChangeAspect="1"/>
          </p:cNvPicPr>
          <p:nvPr/>
        </p:nvPicPr>
        <p:blipFill>
          <a:blip r:embed="rId2"/>
          <a:srcRect b="13176"/>
          <a:stretch>
            <a:fillRect/>
          </a:stretch>
        </p:blipFill>
        <p:spPr>
          <a:xfrm>
            <a:off x="2563837" y="1057861"/>
            <a:ext cx="3352800" cy="1685339"/>
          </a:xfrm>
          <a:prstGeom prst="rect">
            <a:avLst/>
          </a:prstGeom>
        </p:spPr>
      </p:pic>
      <p:sp>
        <p:nvSpPr>
          <p:cNvPr id="8" name="TextBox 7">
            <a:extLst>
              <a:ext uri="{FF2B5EF4-FFF2-40B4-BE49-F238E27FC236}">
                <a16:creationId xmlns:a16="http://schemas.microsoft.com/office/drawing/2014/main" id="{D6DE4CEB-518D-3F61-BAA7-EE5B6CCC0056}"/>
              </a:ext>
            </a:extLst>
          </p:cNvPr>
          <p:cNvSpPr txBox="1"/>
          <p:nvPr/>
        </p:nvSpPr>
        <p:spPr>
          <a:xfrm>
            <a:off x="3662047" y="2657474"/>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14</a:t>
            </a:r>
            <a:endParaRPr lang="en-IN" sz="2200" dirty="0"/>
          </a:p>
        </p:txBody>
      </p:sp>
      <p:sp>
        <p:nvSpPr>
          <p:cNvPr id="10" name="TextBox 9">
            <a:extLst>
              <a:ext uri="{FF2B5EF4-FFF2-40B4-BE49-F238E27FC236}">
                <a16:creationId xmlns:a16="http://schemas.microsoft.com/office/drawing/2014/main" id="{36C4E927-F617-1FBE-803D-25AF2090AE20}"/>
              </a:ext>
            </a:extLst>
          </p:cNvPr>
          <p:cNvSpPr txBox="1"/>
          <p:nvPr/>
        </p:nvSpPr>
        <p:spPr>
          <a:xfrm>
            <a:off x="609600" y="3088361"/>
            <a:ext cx="8229600" cy="1015663"/>
          </a:xfrm>
          <a:prstGeom prst="rect">
            <a:avLst/>
          </a:prstGeom>
          <a:noFill/>
        </p:spPr>
        <p:txBody>
          <a:bodyPr wrap="square">
            <a:spAutoFit/>
          </a:bodyPr>
          <a:lstStyle/>
          <a:p>
            <a:pPr marL="447675" indent="-447675"/>
            <a:r>
              <a:rPr lang="en-US" sz="2000" dirty="0">
                <a:solidFill>
                  <a:srgbClr val="366092"/>
                </a:solidFill>
                <a:latin typeface="Calibri"/>
              </a:rPr>
              <a:t>b.	</a:t>
            </a:r>
            <a:r>
              <a:rPr kumimoji="0" lang="en-US" sz="2000" b="0" i="0" u="none" strike="noStrike" kern="1200" cap="none" spc="0" normalizeH="0" baseline="0" noProof="0" dirty="0">
                <a:ln>
                  <a:noFill/>
                </a:ln>
                <a:solidFill>
                  <a:srgbClr val="366092"/>
                </a:solidFill>
                <a:effectLst/>
                <a:uLnTx/>
                <a:uFillTx/>
                <a:latin typeface="Calibri"/>
                <a:ea typeface="+mn-ea"/>
                <a:cs typeface="+mn-cs"/>
              </a:rPr>
              <a:t>Begin by noting that since we are asked to find an area to the left of a </a:t>
            </a:r>
            <a:r>
              <a:rPr kumimoji="0" lang="en-US" sz="2000" b="0" i="1" u="none" strike="noStrike" kern="1200" cap="none" spc="0" normalizeH="0" baseline="0" noProof="0" dirty="0">
                <a:ln>
                  <a:noFill/>
                </a:ln>
                <a:solidFill>
                  <a:srgbClr val="366092"/>
                </a:solidFill>
                <a:effectLst/>
                <a:uLnTx/>
                <a:uFillTx/>
                <a:latin typeface="Calibri"/>
                <a:ea typeface="+mn-ea"/>
                <a:cs typeface="+mn-cs"/>
              </a:rPr>
              <a:t>negative z</a:t>
            </a:r>
            <a:r>
              <a:rPr kumimoji="0" lang="en-US" sz="2000" b="0" i="0" u="none" strike="noStrike" kern="1200" cap="none" spc="0" normalizeH="0" baseline="0" noProof="0" dirty="0">
                <a:ln>
                  <a:noFill/>
                </a:ln>
                <a:solidFill>
                  <a:srgbClr val="366092"/>
                </a:solidFill>
                <a:effectLst/>
                <a:uLnTx/>
                <a:uFillTx/>
                <a:latin typeface="Calibri"/>
                <a:ea typeface="+mn-ea"/>
                <a:cs typeface="+mn-cs"/>
              </a:rPr>
              <a:t>-value, we should expect an area under the curve that is less than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0.5000</a:t>
            </a:r>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pic>
        <p:nvPicPr>
          <p:cNvPr id="7" name="Picture 6" descr="Normal distribution with a mean of 0. The z-value of minus 2.11 is marked on the horizontal axis. The area to the left of minus 2.11 is shaded. The horizontal axis is labeled z.">
            <a:extLst>
              <a:ext uri="{FF2B5EF4-FFF2-40B4-BE49-F238E27FC236}">
                <a16:creationId xmlns:a16="http://schemas.microsoft.com/office/drawing/2014/main" id="{189E18AC-61D8-420D-8B8C-1E256C90E8F0}"/>
              </a:ext>
            </a:extLst>
          </p:cNvPr>
          <p:cNvPicPr>
            <a:picLocks noChangeAspect="1"/>
          </p:cNvPicPr>
          <p:nvPr/>
        </p:nvPicPr>
        <p:blipFill>
          <a:blip r:embed="rId3"/>
          <a:srcRect b="14988"/>
          <a:stretch>
            <a:fillRect/>
          </a:stretch>
        </p:blipFill>
        <p:spPr>
          <a:xfrm>
            <a:off x="2666998" y="4104024"/>
            <a:ext cx="3249637" cy="1534776"/>
          </a:xfrm>
          <a:prstGeom prst="rect">
            <a:avLst/>
          </a:prstGeom>
        </p:spPr>
      </p:pic>
      <p:sp>
        <p:nvSpPr>
          <p:cNvPr id="13" name="TextBox 12">
            <a:extLst>
              <a:ext uri="{FF2B5EF4-FFF2-40B4-BE49-F238E27FC236}">
                <a16:creationId xmlns:a16="http://schemas.microsoft.com/office/drawing/2014/main" id="{85F11B7E-FE87-BE1D-3332-2CF60F461B65}"/>
              </a:ext>
            </a:extLst>
          </p:cNvPr>
          <p:cNvSpPr txBox="1"/>
          <p:nvPr/>
        </p:nvSpPr>
        <p:spPr>
          <a:xfrm>
            <a:off x="3666529" y="5584695"/>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15</a:t>
            </a:r>
            <a:endParaRPr lang="en-IN"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sz="2800"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000" dirty="0"/>
                  <a:t>​Tables</a:t>
                </a:r>
              </a:p>
              <a:p>
                <a:pPr algn="just">
                  <a:defRPr sz="2800"/>
                </a:pPr>
                <a:r>
                  <a:rPr sz="2000" dirty="0"/>
                  <a:t>Notice that the first part of the</a:t>
                </a:r>
                <a:r>
                  <a:rPr lang="en-US" sz="2000" dirty="0"/>
                  <a:t> </a:t>
                </a:r>
                <a:r>
                  <a:rPr lang="en-US" sz="2000" i="1" dirty="0"/>
                  <a:t>z</a:t>
                </a:r>
                <a:r>
                  <a:rPr sz="2000" dirty="0"/>
                  <a:t>-value is </a:t>
                </a:r>
                <a14:m>
                  <m:oMath xmlns:m="http://schemas.openxmlformats.org/officeDocument/2006/math">
                    <m:r>
                      <a:rPr sz="2000">
                        <a:latin typeface="Cambria Math" panose="02040503050406030204" pitchFamily="18" charset="0"/>
                      </a:rPr>
                      <m:t>−2.1</m:t>
                    </m:r>
                  </m:oMath>
                </a14:m>
                <a:r>
                  <a:rPr sz="2000" dirty="0"/>
                  <a:t> and the second part is </a:t>
                </a:r>
                <a:r>
                  <a:rPr sz="2000" dirty="0">
                    <a:latin typeface="Cambria Math"/>
                  </a:rPr>
                  <a:t>0.01</a:t>
                </a:r>
                <a:r>
                  <a:rPr sz="2000" dirty="0"/>
                  <a:t>. This time, use Table A from Appendix A since the </a:t>
                </a:r>
                <a14:m>
                  <m:oMath xmlns:m="http://schemas.openxmlformats.org/officeDocument/2006/math">
                    <m:r>
                      <a:rPr sz="2000">
                        <a:latin typeface="Cambria Math" panose="02040503050406030204" pitchFamily="18" charset="0"/>
                      </a:rPr>
                      <m:t>𝑧</m:t>
                    </m:r>
                  </m:oMath>
                </a14:m>
                <a:r>
                  <a:rPr sz="2000" dirty="0"/>
                  <a:t>-value is negative. On the chart, look across the row labeled </a:t>
                </a:r>
                <a14:m>
                  <m:oMath xmlns:m="http://schemas.openxmlformats.org/officeDocument/2006/math">
                    <m:r>
                      <a:rPr sz="2000">
                        <a:latin typeface="Cambria Math" panose="02040503050406030204" pitchFamily="18" charset="0"/>
                      </a:rPr>
                      <m:t>−2.1</m:t>
                    </m:r>
                  </m:oMath>
                </a14:m>
                <a:r>
                  <a:rPr sz="2000" dirty="0"/>
                  <a:t> and down the column labeled </a:t>
                </a:r>
                <a:r>
                  <a:rPr sz="2000" dirty="0">
                    <a:latin typeface="Cambria Math"/>
                  </a:rPr>
                  <a:t>0.01</a:t>
                </a:r>
                <a:r>
                  <a:rPr sz="2000" dirty="0"/>
                  <a:t> (be careful to get the correct column here). The row and column intersect at </a:t>
                </a:r>
                <a:r>
                  <a:rPr sz="2000" dirty="0">
                    <a:latin typeface="Cambria Math"/>
                  </a:rPr>
                  <a:t>0.0174</a:t>
                </a:r>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2028D78C-F47B-99B2-2D0F-492CFCF1AE1B}"/>
              </a:ext>
            </a:extLst>
          </p:cNvPr>
          <p:cNvSpPr txBox="1"/>
          <p:nvPr/>
        </p:nvSpPr>
        <p:spPr>
          <a:xfrm>
            <a:off x="1651000" y="2998256"/>
            <a:ext cx="58674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3: Excerpt from Table A: Standard Normal Distribution</a:t>
            </a:r>
            <a:endParaRPr lang="en-IN" dirty="0"/>
          </a:p>
        </p:txBody>
      </p:sp>
      <mc:AlternateContent xmlns:mc="http://schemas.openxmlformats.org/markup-compatibility/2006" xmlns:a14="http://schemas.microsoft.com/office/drawing/2010/main">
        <mc:Choice Requires="a14">
          <p:graphicFrame>
            <p:nvGraphicFramePr>
              <p:cNvPr id="4" name="Table Placeholder 2" descr="The table contains 6 columns and 6 rows.&#10;&#10;The columns are labeled: z, 0.04, 0.03, 0.02, 0.01, and 0.00.&#10;&#10;Row 1: z equals  minus 2.4; 0.04 equals  0.0073; 0.03 equals  0.0075; 0.02 equals  0.0078; 0.01 equals  0.0080; 0.00 equals  0.0082&#10;&#10;Row 2: z equals  minus 2.3; 0.04 equals  0.0096; 0.03 equals  0.0099; 0.02 equals  0.0102; 0.01 equals  0.0104; 0.00 equals  0.0107&#10;&#10;Row 3: z equals  minus 2.2; 0.04 equals  0.0125; 0.03 equals  0.0129; 0.02 equals  0.0132; 0.01 equals  0.0136; 0.00 equals  0.0139&#10;&#10;Row 4: z equals  minus 2.1; 0.04 equals  0.0162; 0.03 equals  0.0166; 0.02 equals  0.0170; 0.01 equals  0.0174 (highlighted); 0.00 equals  0.0179&#10;&#10;Row 5: z equals  minus 2.0; 0.04 equals  0.0207; 0.03 equals  0.0211; 0.02 equals  0.0217; 0.01 equals  0.0222; 0.00 equals  0.0228&#10;&#10;Row 6: z equals  minus 1.9; 0.04 equals  0.0262; 0.03 equals  0.0268; 0.02 equals  0.0274; 0.01 equals  0.0281; 0.00 equals  0.0287">
                <a:extLst>
                  <a:ext uri="{FF2B5EF4-FFF2-40B4-BE49-F238E27FC236}">
                    <a16:creationId xmlns:a16="http://schemas.microsoft.com/office/drawing/2014/main" id="{A7DB8EB9-B904-49F9-8ACA-EAEE669598A3}"/>
                  </a:ext>
                </a:extLst>
              </p:cNvPr>
              <p:cNvGraphicFramePr>
                <a:graphicFrameLocks/>
              </p:cNvGraphicFramePr>
              <p:nvPr>
                <p:extLst>
                  <p:ext uri="{D42A27DB-BD31-4B8C-83A1-F6EECF244321}">
                    <p14:modId xmlns:p14="http://schemas.microsoft.com/office/powerpoint/2010/main" val="2371401191"/>
                  </p:ext>
                </p:extLst>
              </p:nvPr>
            </p:nvGraphicFramePr>
            <p:xfrm>
              <a:off x="457200" y="3361765"/>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dirty="0"/>
                            <a:t>z</a:t>
                          </a:r>
                        </a:p>
                      </a:txBody>
                      <a:tcPr/>
                    </a:tc>
                    <a:tc>
                      <a:txBody>
                        <a:bodyPr/>
                        <a:lstStyle/>
                        <a:p>
                          <a:pPr algn="ctr">
                            <a:defRPr b="1"/>
                          </a:pPr>
                          <a:r>
                            <a:rPr sz="1400"/>
                            <a:t>0.04</a:t>
                          </a:r>
                          <a:endParaRPr sz="1400">
                            <a:latin typeface="Cambria Math"/>
                          </a:endParaRPr>
                        </a:p>
                      </a:txBody>
                      <a:tcPr/>
                    </a:tc>
                    <a:tc>
                      <a:txBody>
                        <a:bodyPr/>
                        <a:lstStyle/>
                        <a:p>
                          <a:pPr algn="ctr">
                            <a:defRPr b="1"/>
                          </a:pPr>
                          <a:r>
                            <a:rPr sz="1400"/>
                            <a:t>0.03</a:t>
                          </a:r>
                          <a:endParaRPr sz="1400">
                            <a:latin typeface="Cambria Math"/>
                          </a:endParaRPr>
                        </a:p>
                      </a:txBody>
                      <a:tcPr/>
                    </a:tc>
                    <a:tc>
                      <a:txBody>
                        <a:bodyPr/>
                        <a:lstStyle/>
                        <a:p>
                          <a:pPr algn="ctr">
                            <a:defRPr b="1"/>
                          </a:pPr>
                          <a:r>
                            <a:rPr sz="1400"/>
                            <a:t>0.02</a:t>
                          </a:r>
                          <a:endParaRPr sz="1400">
                            <a:latin typeface="Cambria Math"/>
                          </a:endParaRPr>
                        </a:p>
                      </a:txBody>
                      <a:tcPr/>
                    </a:tc>
                    <a:tc>
                      <a:txBody>
                        <a:bodyPr/>
                        <a:lstStyle/>
                        <a:p>
                          <a:pPr algn="ctr">
                            <a:defRPr b="1"/>
                          </a:pPr>
                          <a:r>
                            <a:rPr sz="1400"/>
                            <a:t>0.01</a:t>
                          </a:r>
                          <a:endParaRPr sz="1400">
                            <a:latin typeface="Cambria Math"/>
                          </a:endParaRPr>
                        </a:p>
                      </a:txBody>
                      <a:tcPr/>
                    </a:tc>
                    <a:tc>
                      <a:txBody>
                        <a:bodyPr/>
                        <a:lstStyle/>
                        <a:p>
                          <a:pPr algn="ctr">
                            <a:defRPr b="1"/>
                          </a:pPr>
                          <a:r>
                            <a:rPr sz="1400" dirty="0"/>
                            <a:t>0.00</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−2.4</m:t>
                                </m:r>
                              </m:oMath>
                            </m:oMathPara>
                          </a14:m>
                          <a:endParaRPr/>
                        </a:p>
                      </a:txBody>
                      <a:tcPr/>
                    </a:tc>
                    <a:tc>
                      <a:txBody>
                        <a:bodyPr/>
                        <a:lstStyle/>
                        <a:p>
                          <a:pPr algn="ctr"/>
                          <a:r>
                            <a:rPr sz="1400"/>
                            <a:t>0.0073</a:t>
                          </a:r>
                          <a:endParaRPr sz="1400">
                            <a:latin typeface="Cambria Math"/>
                          </a:endParaRPr>
                        </a:p>
                      </a:txBody>
                      <a:tcPr/>
                    </a:tc>
                    <a:tc>
                      <a:txBody>
                        <a:bodyPr/>
                        <a:lstStyle/>
                        <a:p>
                          <a:pPr algn="ctr"/>
                          <a:r>
                            <a:rPr sz="1400" dirty="0"/>
                            <a:t>0.0075</a:t>
                          </a:r>
                          <a:endParaRPr sz="1400" dirty="0">
                            <a:latin typeface="Cambria Math"/>
                          </a:endParaRPr>
                        </a:p>
                      </a:txBody>
                      <a:tcPr/>
                    </a:tc>
                    <a:tc>
                      <a:txBody>
                        <a:bodyPr/>
                        <a:lstStyle/>
                        <a:p>
                          <a:pPr algn="ctr"/>
                          <a:r>
                            <a:rPr sz="1400"/>
                            <a:t>0.0078</a:t>
                          </a:r>
                          <a:endParaRPr sz="1400">
                            <a:latin typeface="Cambria Math"/>
                          </a:endParaRPr>
                        </a:p>
                      </a:txBody>
                      <a:tcPr/>
                    </a:tc>
                    <a:tc>
                      <a:txBody>
                        <a:bodyPr/>
                        <a:lstStyle/>
                        <a:p>
                          <a:pPr algn="ctr"/>
                          <a:r>
                            <a:rPr sz="1400"/>
                            <a:t>0.0080</a:t>
                          </a:r>
                          <a:endParaRPr sz="1400">
                            <a:latin typeface="Cambria Math"/>
                          </a:endParaRPr>
                        </a:p>
                      </a:txBody>
                      <a:tcPr/>
                    </a:tc>
                    <a:tc>
                      <a:txBody>
                        <a:bodyPr/>
                        <a:lstStyle/>
                        <a:p>
                          <a:pPr algn="ctr"/>
                          <a:r>
                            <a:rPr sz="1400"/>
                            <a:t>0.0082</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−2.3</m:t>
                                </m:r>
                              </m:oMath>
                            </m:oMathPara>
                          </a14:m>
                          <a:endParaRPr/>
                        </a:p>
                      </a:txBody>
                      <a:tcPr/>
                    </a:tc>
                    <a:tc>
                      <a:txBody>
                        <a:bodyPr/>
                        <a:lstStyle/>
                        <a:p>
                          <a:pPr algn="ctr"/>
                          <a:r>
                            <a:rPr sz="1400"/>
                            <a:t>0.0096</a:t>
                          </a:r>
                          <a:endParaRPr sz="1400">
                            <a:latin typeface="Cambria Math"/>
                          </a:endParaRPr>
                        </a:p>
                      </a:txBody>
                      <a:tcPr/>
                    </a:tc>
                    <a:tc>
                      <a:txBody>
                        <a:bodyPr/>
                        <a:lstStyle/>
                        <a:p>
                          <a:pPr algn="ctr"/>
                          <a:r>
                            <a:rPr sz="1400"/>
                            <a:t>0.0099</a:t>
                          </a:r>
                          <a:endParaRPr sz="1400">
                            <a:latin typeface="Cambria Math"/>
                          </a:endParaRPr>
                        </a:p>
                      </a:txBody>
                      <a:tcPr/>
                    </a:tc>
                    <a:tc>
                      <a:txBody>
                        <a:bodyPr/>
                        <a:lstStyle/>
                        <a:p>
                          <a:pPr algn="ctr"/>
                          <a:r>
                            <a:rPr sz="1400"/>
                            <a:t>0.0102</a:t>
                          </a:r>
                          <a:endParaRPr sz="1400">
                            <a:latin typeface="Cambria Math"/>
                          </a:endParaRPr>
                        </a:p>
                      </a:txBody>
                      <a:tcPr/>
                    </a:tc>
                    <a:tc>
                      <a:txBody>
                        <a:bodyPr/>
                        <a:lstStyle/>
                        <a:p>
                          <a:pPr algn="ctr"/>
                          <a:r>
                            <a:rPr sz="1400"/>
                            <a:t>0.0104</a:t>
                          </a:r>
                          <a:endParaRPr sz="1400">
                            <a:latin typeface="Cambria Math"/>
                          </a:endParaRPr>
                        </a:p>
                      </a:txBody>
                      <a:tcPr/>
                    </a:tc>
                    <a:tc>
                      <a:txBody>
                        <a:bodyPr/>
                        <a:lstStyle/>
                        <a:p>
                          <a:pPr algn="ctr"/>
                          <a:r>
                            <a:rPr sz="1400"/>
                            <a:t>0.0107</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−2.2</m:t>
                                </m:r>
                              </m:oMath>
                            </m:oMathPara>
                          </a14:m>
                          <a:endParaRPr/>
                        </a:p>
                      </a:txBody>
                      <a:tcPr/>
                    </a:tc>
                    <a:tc>
                      <a:txBody>
                        <a:bodyPr/>
                        <a:lstStyle/>
                        <a:p>
                          <a:pPr algn="ctr"/>
                          <a:r>
                            <a:rPr sz="1400"/>
                            <a:t>0.0125</a:t>
                          </a:r>
                          <a:endParaRPr sz="1400">
                            <a:latin typeface="Cambria Math"/>
                          </a:endParaRPr>
                        </a:p>
                      </a:txBody>
                      <a:tcPr/>
                    </a:tc>
                    <a:tc>
                      <a:txBody>
                        <a:bodyPr/>
                        <a:lstStyle/>
                        <a:p>
                          <a:pPr algn="ctr"/>
                          <a:r>
                            <a:rPr sz="1400"/>
                            <a:t>0.0129</a:t>
                          </a:r>
                          <a:endParaRPr sz="1400">
                            <a:latin typeface="Cambria Math"/>
                          </a:endParaRPr>
                        </a:p>
                      </a:txBody>
                      <a:tcPr/>
                    </a:tc>
                    <a:tc>
                      <a:txBody>
                        <a:bodyPr/>
                        <a:lstStyle/>
                        <a:p>
                          <a:pPr algn="ctr"/>
                          <a:r>
                            <a:rPr sz="1400"/>
                            <a:t>0.0132</a:t>
                          </a:r>
                          <a:endParaRPr sz="1400">
                            <a:latin typeface="Cambria Math"/>
                          </a:endParaRPr>
                        </a:p>
                      </a:txBody>
                      <a:tcPr/>
                    </a:tc>
                    <a:tc>
                      <a:txBody>
                        <a:bodyPr/>
                        <a:lstStyle/>
                        <a:p>
                          <a:pPr algn="ctr"/>
                          <a:r>
                            <a:rPr sz="1400"/>
                            <a:t>0.0136</a:t>
                          </a:r>
                          <a:endParaRPr sz="1400">
                            <a:latin typeface="Cambria Math"/>
                          </a:endParaRPr>
                        </a:p>
                      </a:txBody>
                      <a:tcPr/>
                    </a:tc>
                    <a:tc>
                      <a:txBody>
                        <a:bodyPr/>
                        <a:lstStyle/>
                        <a:p>
                          <a:pPr algn="ctr"/>
                          <a:r>
                            <a:rPr sz="1400"/>
                            <a:t>0.0139</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−2.1</m:t>
                                </m:r>
                              </m:oMath>
                            </m:oMathPara>
                          </a14:m>
                          <a:endParaRPr/>
                        </a:p>
                      </a:txBody>
                      <a:tcPr/>
                    </a:tc>
                    <a:tc>
                      <a:txBody>
                        <a:bodyPr/>
                        <a:lstStyle/>
                        <a:p>
                          <a:pPr algn="ctr"/>
                          <a:r>
                            <a:rPr sz="1400"/>
                            <a:t>0.0162</a:t>
                          </a:r>
                          <a:endParaRPr sz="1400">
                            <a:latin typeface="Cambria Math"/>
                          </a:endParaRPr>
                        </a:p>
                      </a:txBody>
                      <a:tcPr/>
                    </a:tc>
                    <a:tc>
                      <a:txBody>
                        <a:bodyPr/>
                        <a:lstStyle/>
                        <a:p>
                          <a:pPr algn="ctr"/>
                          <a:r>
                            <a:rPr sz="1400"/>
                            <a:t>0.0166</a:t>
                          </a:r>
                          <a:endParaRPr sz="1400">
                            <a:latin typeface="Cambria Math"/>
                          </a:endParaRPr>
                        </a:p>
                      </a:txBody>
                      <a:tcPr/>
                    </a:tc>
                    <a:tc>
                      <a:txBody>
                        <a:bodyPr/>
                        <a:lstStyle/>
                        <a:p>
                          <a:pPr algn="ctr"/>
                          <a:r>
                            <a:rPr sz="1400"/>
                            <a:t>0.0170</a:t>
                          </a:r>
                          <a:endParaRPr sz="1400">
                            <a:latin typeface="Cambria Math"/>
                          </a:endParaRPr>
                        </a:p>
                      </a:txBody>
                      <a:tcPr/>
                    </a:tc>
                    <a:tc>
                      <a:txBody>
                        <a:bodyPr/>
                        <a:lstStyle/>
                        <a:p>
                          <a:pPr algn="ctr"/>
                          <a:r>
                            <a:rPr sz="1400" dirty="0">
                              <a:highlight>
                                <a:srgbClr val="FFFF00"/>
                              </a:highlight>
                            </a:rPr>
                            <a:t>0.0174</a:t>
                          </a:r>
                          <a:endParaRPr sz="1400" dirty="0">
                            <a:highlight>
                              <a:srgbClr val="FFFF00"/>
                            </a:highlight>
                            <a:latin typeface="Cambria Math"/>
                          </a:endParaRPr>
                        </a:p>
                      </a:txBody>
                      <a:tcPr/>
                    </a:tc>
                    <a:tc>
                      <a:txBody>
                        <a:bodyPr/>
                        <a:lstStyle/>
                        <a:p>
                          <a:pPr algn="ctr"/>
                          <a:r>
                            <a:rPr sz="1400"/>
                            <a:t>0.0179</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−2.0</m:t>
                                </m:r>
                              </m:oMath>
                            </m:oMathPara>
                          </a14:m>
                          <a:endParaRPr/>
                        </a:p>
                      </a:txBody>
                      <a:tcPr/>
                    </a:tc>
                    <a:tc>
                      <a:txBody>
                        <a:bodyPr/>
                        <a:lstStyle/>
                        <a:p>
                          <a:pPr algn="ctr"/>
                          <a:r>
                            <a:rPr sz="1400"/>
                            <a:t>0.0207</a:t>
                          </a:r>
                          <a:endParaRPr sz="1400">
                            <a:latin typeface="Cambria Math"/>
                          </a:endParaRPr>
                        </a:p>
                      </a:txBody>
                      <a:tcPr/>
                    </a:tc>
                    <a:tc>
                      <a:txBody>
                        <a:bodyPr/>
                        <a:lstStyle/>
                        <a:p>
                          <a:pPr algn="ctr"/>
                          <a:r>
                            <a:rPr sz="1400"/>
                            <a:t>0.0212</a:t>
                          </a:r>
                          <a:endParaRPr sz="1400">
                            <a:latin typeface="Cambria Math"/>
                          </a:endParaRPr>
                        </a:p>
                      </a:txBody>
                      <a:tcPr/>
                    </a:tc>
                    <a:tc>
                      <a:txBody>
                        <a:bodyPr/>
                        <a:lstStyle/>
                        <a:p>
                          <a:pPr algn="ctr"/>
                          <a:r>
                            <a:rPr sz="1400"/>
                            <a:t>0.0217</a:t>
                          </a:r>
                          <a:endParaRPr sz="1400">
                            <a:latin typeface="Cambria Math"/>
                          </a:endParaRPr>
                        </a:p>
                      </a:txBody>
                      <a:tcPr/>
                    </a:tc>
                    <a:tc>
                      <a:txBody>
                        <a:bodyPr/>
                        <a:lstStyle/>
                        <a:p>
                          <a:pPr algn="ctr"/>
                          <a:r>
                            <a:rPr sz="1400"/>
                            <a:t>0.0222</a:t>
                          </a:r>
                          <a:endParaRPr sz="1400">
                            <a:latin typeface="Cambria Math"/>
                          </a:endParaRPr>
                        </a:p>
                      </a:txBody>
                      <a:tcPr/>
                    </a:tc>
                    <a:tc>
                      <a:txBody>
                        <a:bodyPr/>
                        <a:lstStyle/>
                        <a:p>
                          <a:pPr algn="ctr"/>
                          <a:r>
                            <a:rPr sz="1400"/>
                            <a:t>0.0228</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−1.9</m:t>
                                </m:r>
                              </m:oMath>
                            </m:oMathPara>
                          </a14:m>
                          <a:endParaRPr/>
                        </a:p>
                      </a:txBody>
                      <a:tcPr/>
                    </a:tc>
                    <a:tc>
                      <a:txBody>
                        <a:bodyPr/>
                        <a:lstStyle/>
                        <a:p>
                          <a:pPr algn="ctr"/>
                          <a:r>
                            <a:rPr sz="1400"/>
                            <a:t>0.0262</a:t>
                          </a:r>
                          <a:endParaRPr sz="1400">
                            <a:latin typeface="Cambria Math"/>
                          </a:endParaRPr>
                        </a:p>
                      </a:txBody>
                      <a:tcPr/>
                    </a:tc>
                    <a:tc>
                      <a:txBody>
                        <a:bodyPr/>
                        <a:lstStyle/>
                        <a:p>
                          <a:pPr algn="ctr"/>
                          <a:r>
                            <a:rPr sz="1400"/>
                            <a:t>0.0268</a:t>
                          </a:r>
                          <a:endParaRPr sz="1400">
                            <a:latin typeface="Cambria Math"/>
                          </a:endParaRPr>
                        </a:p>
                      </a:txBody>
                      <a:tcPr/>
                    </a:tc>
                    <a:tc>
                      <a:txBody>
                        <a:bodyPr/>
                        <a:lstStyle/>
                        <a:p>
                          <a:pPr algn="ctr"/>
                          <a:r>
                            <a:rPr sz="1400"/>
                            <a:t>0.0274</a:t>
                          </a:r>
                          <a:endParaRPr sz="1400">
                            <a:latin typeface="Cambria Math"/>
                          </a:endParaRPr>
                        </a:p>
                      </a:txBody>
                      <a:tcPr/>
                    </a:tc>
                    <a:tc>
                      <a:txBody>
                        <a:bodyPr/>
                        <a:lstStyle/>
                        <a:p>
                          <a:pPr algn="ctr"/>
                          <a:r>
                            <a:rPr sz="1400"/>
                            <a:t>0.0281</a:t>
                          </a:r>
                          <a:endParaRPr sz="1400">
                            <a:latin typeface="Cambria Math"/>
                          </a:endParaRPr>
                        </a:p>
                      </a:txBody>
                      <a:tcPr/>
                    </a:tc>
                    <a:tc>
                      <a:txBody>
                        <a:bodyPr/>
                        <a:lstStyle/>
                        <a:p>
                          <a:pPr algn="ctr"/>
                          <a:r>
                            <a:rPr sz="1400" dirty="0"/>
                            <a:t>0.0287</a:t>
                          </a:r>
                          <a:endParaRPr sz="1400" dirty="0">
                            <a:latin typeface="Cambria Math"/>
                          </a:endParaRPr>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descr="The table contains 6 columns and 6 rows.&#10;&#10;The columns are labeled: z, 0.04, 0.03, 0.02, 0.01, and 0.00.&#10;&#10;Row 1: z equals  minus 2.4; 0.04 equals  0.0073; 0.03 equals  0.0075; 0.02 equals  0.0078; 0.01 equals  0.0080; 0.00 equals  0.0082&#10;&#10;Row 2: z equals  minus 2.3; 0.04 equals  0.0096; 0.03 equals  0.0099; 0.02 equals  0.0102; 0.01 equals  0.0104; 0.00 equals  0.0107&#10;&#10;Row 3: z equals  minus 2.2; 0.04 equals  0.0125; 0.03 equals  0.0129; 0.02 equals  0.0132; 0.01 equals  0.0136; 0.00 equals  0.0139&#10;&#10;Row 4: z equals  minus 2.1; 0.04 equals  0.0162; 0.03 equals  0.0166; 0.02 equals  0.0170; 0.01 equals  0.0174 (highlighted); 0.00 equals  0.0179&#10;&#10;Row 5: z equals  minus 2.0; 0.04 equals  0.0207; 0.03 equals  0.0211; 0.02 equals  0.0217; 0.01 equals  0.0222; 0.00 equals  0.0228&#10;&#10;Row 6: z equals  minus 1.9; 0.04 equals  0.0262; 0.03 equals  0.0268; 0.02 equals  0.0274; 0.01 equals  0.0281; 0.00 equals  0.0287">
                <a:extLst>
                  <a:ext uri="{FF2B5EF4-FFF2-40B4-BE49-F238E27FC236}">
                    <a16:creationId xmlns:a16="http://schemas.microsoft.com/office/drawing/2014/main" id="{A7DB8EB9-B904-49F9-8ACA-EAEE669598A3}"/>
                  </a:ext>
                </a:extLst>
              </p:cNvPr>
              <p:cNvGraphicFramePr>
                <a:graphicFrameLocks/>
              </p:cNvGraphicFramePr>
              <p:nvPr>
                <p:extLst>
                  <p:ext uri="{D42A27DB-BD31-4B8C-83A1-F6EECF244321}">
                    <p14:modId xmlns:p14="http://schemas.microsoft.com/office/powerpoint/2010/main" val="2371401191"/>
                  </p:ext>
                </p:extLst>
              </p:nvPr>
            </p:nvGraphicFramePr>
            <p:xfrm>
              <a:off x="457200" y="3361765"/>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dirty="0"/>
                            <a:t>z</a:t>
                          </a:r>
                        </a:p>
                      </a:txBody>
                      <a:tcPr/>
                    </a:tc>
                    <a:tc>
                      <a:txBody>
                        <a:bodyPr/>
                        <a:lstStyle/>
                        <a:p>
                          <a:pPr algn="ctr">
                            <a:defRPr b="1"/>
                          </a:pPr>
                          <a:r>
                            <a:rPr sz="1400"/>
                            <a:t>0.04</a:t>
                          </a:r>
                          <a:endParaRPr sz="1400">
                            <a:latin typeface="Cambria Math"/>
                          </a:endParaRPr>
                        </a:p>
                      </a:txBody>
                      <a:tcPr/>
                    </a:tc>
                    <a:tc>
                      <a:txBody>
                        <a:bodyPr/>
                        <a:lstStyle/>
                        <a:p>
                          <a:pPr algn="ctr">
                            <a:defRPr b="1"/>
                          </a:pPr>
                          <a:r>
                            <a:rPr sz="1400"/>
                            <a:t>0.03</a:t>
                          </a:r>
                          <a:endParaRPr sz="1400">
                            <a:latin typeface="Cambria Math"/>
                          </a:endParaRPr>
                        </a:p>
                      </a:txBody>
                      <a:tcPr/>
                    </a:tc>
                    <a:tc>
                      <a:txBody>
                        <a:bodyPr/>
                        <a:lstStyle/>
                        <a:p>
                          <a:pPr algn="ctr">
                            <a:defRPr b="1"/>
                          </a:pPr>
                          <a:r>
                            <a:rPr sz="1400"/>
                            <a:t>0.02</a:t>
                          </a:r>
                          <a:endParaRPr sz="1400">
                            <a:latin typeface="Cambria Math"/>
                          </a:endParaRPr>
                        </a:p>
                      </a:txBody>
                      <a:tcPr/>
                    </a:tc>
                    <a:tc>
                      <a:txBody>
                        <a:bodyPr/>
                        <a:lstStyle/>
                        <a:p>
                          <a:pPr algn="ctr">
                            <a:defRPr b="1"/>
                          </a:pPr>
                          <a:r>
                            <a:rPr sz="1400"/>
                            <a:t>0.01</a:t>
                          </a:r>
                          <a:endParaRPr sz="1400">
                            <a:latin typeface="Cambria Math"/>
                          </a:endParaRPr>
                        </a:p>
                      </a:txBody>
                      <a:tcPr/>
                    </a:tc>
                    <a:tc>
                      <a:txBody>
                        <a:bodyPr/>
                        <a:lstStyle/>
                        <a:p>
                          <a:pPr algn="ctr">
                            <a:defRPr b="1"/>
                          </a:pPr>
                          <a:r>
                            <a:rPr sz="1400" dirty="0"/>
                            <a:t>0.00</a:t>
                          </a:r>
                          <a:endParaRPr sz="1400" dirty="0">
                            <a:latin typeface="Cambria Math"/>
                          </a:endParaRPr>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l="-889" t="-101639" r="-501333" b="-503279"/>
                          </a:stretch>
                        </a:blipFill>
                      </a:tcPr>
                    </a:tc>
                    <a:tc>
                      <a:txBody>
                        <a:bodyPr/>
                        <a:lstStyle/>
                        <a:p>
                          <a:pPr algn="ctr"/>
                          <a:r>
                            <a:rPr sz="1400"/>
                            <a:t>0.0073</a:t>
                          </a:r>
                          <a:endParaRPr sz="1400">
                            <a:latin typeface="Cambria Math"/>
                          </a:endParaRPr>
                        </a:p>
                      </a:txBody>
                      <a:tcPr/>
                    </a:tc>
                    <a:tc>
                      <a:txBody>
                        <a:bodyPr/>
                        <a:lstStyle/>
                        <a:p>
                          <a:pPr algn="ctr"/>
                          <a:r>
                            <a:rPr sz="1400" dirty="0"/>
                            <a:t>0.0075</a:t>
                          </a:r>
                          <a:endParaRPr sz="1400" dirty="0">
                            <a:latin typeface="Cambria Math"/>
                          </a:endParaRPr>
                        </a:p>
                      </a:txBody>
                      <a:tcPr/>
                    </a:tc>
                    <a:tc>
                      <a:txBody>
                        <a:bodyPr/>
                        <a:lstStyle/>
                        <a:p>
                          <a:pPr algn="ctr"/>
                          <a:r>
                            <a:rPr sz="1400"/>
                            <a:t>0.0078</a:t>
                          </a:r>
                          <a:endParaRPr sz="1400">
                            <a:latin typeface="Cambria Math"/>
                          </a:endParaRPr>
                        </a:p>
                      </a:txBody>
                      <a:tcPr/>
                    </a:tc>
                    <a:tc>
                      <a:txBody>
                        <a:bodyPr/>
                        <a:lstStyle/>
                        <a:p>
                          <a:pPr algn="ctr"/>
                          <a:r>
                            <a:rPr sz="1400"/>
                            <a:t>0.0080</a:t>
                          </a:r>
                          <a:endParaRPr sz="1400">
                            <a:latin typeface="Cambria Math"/>
                          </a:endParaRPr>
                        </a:p>
                      </a:txBody>
                      <a:tcPr/>
                    </a:tc>
                    <a:tc>
                      <a:txBody>
                        <a:bodyPr/>
                        <a:lstStyle/>
                        <a:p>
                          <a:pPr algn="ctr"/>
                          <a:r>
                            <a:rPr sz="1400"/>
                            <a:t>0.0082</a:t>
                          </a:r>
                          <a:endParaRPr sz="1400">
                            <a:latin typeface="Cambria Math"/>
                          </a:endParaRPr>
                        </a:p>
                      </a:txBody>
                      <a:tcPr/>
                    </a:tc>
                    <a:extLst>
                      <a:ext uri="{0D108BD9-81ED-4DB2-BD59-A6C34878D82A}">
                        <a16:rowId xmlns:a16="http://schemas.microsoft.com/office/drawing/2014/main" val="10002"/>
                      </a:ext>
                    </a:extLst>
                  </a:tr>
                  <a:tr h="370840">
                    <a:tc>
                      <a:txBody>
                        <a:bodyPr/>
                        <a:lstStyle/>
                        <a:p>
                          <a:endParaRPr lang="en-US"/>
                        </a:p>
                      </a:txBody>
                      <a:tcPr>
                        <a:blipFill>
                          <a:blip r:embed="rId3"/>
                          <a:stretch>
                            <a:fillRect l="-889" t="-201639" r="-501333" b="-403279"/>
                          </a:stretch>
                        </a:blipFill>
                      </a:tcPr>
                    </a:tc>
                    <a:tc>
                      <a:txBody>
                        <a:bodyPr/>
                        <a:lstStyle/>
                        <a:p>
                          <a:pPr algn="ctr"/>
                          <a:r>
                            <a:rPr sz="1400"/>
                            <a:t>0.0096</a:t>
                          </a:r>
                          <a:endParaRPr sz="1400">
                            <a:latin typeface="Cambria Math"/>
                          </a:endParaRPr>
                        </a:p>
                      </a:txBody>
                      <a:tcPr/>
                    </a:tc>
                    <a:tc>
                      <a:txBody>
                        <a:bodyPr/>
                        <a:lstStyle/>
                        <a:p>
                          <a:pPr algn="ctr"/>
                          <a:r>
                            <a:rPr sz="1400"/>
                            <a:t>0.0099</a:t>
                          </a:r>
                          <a:endParaRPr sz="1400">
                            <a:latin typeface="Cambria Math"/>
                          </a:endParaRPr>
                        </a:p>
                      </a:txBody>
                      <a:tcPr/>
                    </a:tc>
                    <a:tc>
                      <a:txBody>
                        <a:bodyPr/>
                        <a:lstStyle/>
                        <a:p>
                          <a:pPr algn="ctr"/>
                          <a:r>
                            <a:rPr sz="1400"/>
                            <a:t>0.0102</a:t>
                          </a:r>
                          <a:endParaRPr sz="1400">
                            <a:latin typeface="Cambria Math"/>
                          </a:endParaRPr>
                        </a:p>
                      </a:txBody>
                      <a:tcPr/>
                    </a:tc>
                    <a:tc>
                      <a:txBody>
                        <a:bodyPr/>
                        <a:lstStyle/>
                        <a:p>
                          <a:pPr algn="ctr"/>
                          <a:r>
                            <a:rPr sz="1400"/>
                            <a:t>0.0104</a:t>
                          </a:r>
                          <a:endParaRPr sz="1400">
                            <a:latin typeface="Cambria Math"/>
                          </a:endParaRPr>
                        </a:p>
                      </a:txBody>
                      <a:tcPr/>
                    </a:tc>
                    <a:tc>
                      <a:txBody>
                        <a:bodyPr/>
                        <a:lstStyle/>
                        <a:p>
                          <a:pPr algn="ctr"/>
                          <a:r>
                            <a:rPr sz="1400"/>
                            <a:t>0.0107</a:t>
                          </a:r>
                          <a:endParaRPr sz="1400">
                            <a:latin typeface="Cambria Math"/>
                          </a:endParaRPr>
                        </a:p>
                      </a:txBody>
                      <a:tcPr/>
                    </a:tc>
                    <a:extLst>
                      <a:ext uri="{0D108BD9-81ED-4DB2-BD59-A6C34878D82A}">
                        <a16:rowId xmlns:a16="http://schemas.microsoft.com/office/drawing/2014/main" val="10003"/>
                      </a:ext>
                    </a:extLst>
                  </a:tr>
                  <a:tr h="370840">
                    <a:tc>
                      <a:txBody>
                        <a:bodyPr/>
                        <a:lstStyle/>
                        <a:p>
                          <a:endParaRPr lang="en-US"/>
                        </a:p>
                      </a:txBody>
                      <a:tcPr>
                        <a:blipFill>
                          <a:blip r:embed="rId3"/>
                          <a:stretch>
                            <a:fillRect l="-889" t="-301639" r="-501333" b="-303279"/>
                          </a:stretch>
                        </a:blipFill>
                      </a:tcPr>
                    </a:tc>
                    <a:tc>
                      <a:txBody>
                        <a:bodyPr/>
                        <a:lstStyle/>
                        <a:p>
                          <a:pPr algn="ctr"/>
                          <a:r>
                            <a:rPr sz="1400"/>
                            <a:t>0.0125</a:t>
                          </a:r>
                          <a:endParaRPr sz="1400">
                            <a:latin typeface="Cambria Math"/>
                          </a:endParaRPr>
                        </a:p>
                      </a:txBody>
                      <a:tcPr/>
                    </a:tc>
                    <a:tc>
                      <a:txBody>
                        <a:bodyPr/>
                        <a:lstStyle/>
                        <a:p>
                          <a:pPr algn="ctr"/>
                          <a:r>
                            <a:rPr sz="1400"/>
                            <a:t>0.0129</a:t>
                          </a:r>
                          <a:endParaRPr sz="1400">
                            <a:latin typeface="Cambria Math"/>
                          </a:endParaRPr>
                        </a:p>
                      </a:txBody>
                      <a:tcPr/>
                    </a:tc>
                    <a:tc>
                      <a:txBody>
                        <a:bodyPr/>
                        <a:lstStyle/>
                        <a:p>
                          <a:pPr algn="ctr"/>
                          <a:r>
                            <a:rPr sz="1400"/>
                            <a:t>0.0132</a:t>
                          </a:r>
                          <a:endParaRPr sz="1400">
                            <a:latin typeface="Cambria Math"/>
                          </a:endParaRPr>
                        </a:p>
                      </a:txBody>
                      <a:tcPr/>
                    </a:tc>
                    <a:tc>
                      <a:txBody>
                        <a:bodyPr/>
                        <a:lstStyle/>
                        <a:p>
                          <a:pPr algn="ctr"/>
                          <a:r>
                            <a:rPr sz="1400"/>
                            <a:t>0.0136</a:t>
                          </a:r>
                          <a:endParaRPr sz="1400">
                            <a:latin typeface="Cambria Math"/>
                          </a:endParaRPr>
                        </a:p>
                      </a:txBody>
                      <a:tcPr/>
                    </a:tc>
                    <a:tc>
                      <a:txBody>
                        <a:bodyPr/>
                        <a:lstStyle/>
                        <a:p>
                          <a:pPr algn="ctr"/>
                          <a:r>
                            <a:rPr sz="1400"/>
                            <a:t>0.0139</a:t>
                          </a:r>
                          <a:endParaRPr sz="1400">
                            <a:latin typeface="Cambria Math"/>
                          </a:endParaRPr>
                        </a:p>
                      </a:txBody>
                      <a:tcPr/>
                    </a:tc>
                    <a:extLst>
                      <a:ext uri="{0D108BD9-81ED-4DB2-BD59-A6C34878D82A}">
                        <a16:rowId xmlns:a16="http://schemas.microsoft.com/office/drawing/2014/main" val="10004"/>
                      </a:ext>
                    </a:extLst>
                  </a:tr>
                  <a:tr h="370840">
                    <a:tc>
                      <a:txBody>
                        <a:bodyPr/>
                        <a:lstStyle/>
                        <a:p>
                          <a:endParaRPr lang="en-US"/>
                        </a:p>
                      </a:txBody>
                      <a:tcPr>
                        <a:blipFill>
                          <a:blip r:embed="rId3"/>
                          <a:stretch>
                            <a:fillRect l="-889" t="-401639" r="-501333" b="-203279"/>
                          </a:stretch>
                        </a:blipFill>
                      </a:tcPr>
                    </a:tc>
                    <a:tc>
                      <a:txBody>
                        <a:bodyPr/>
                        <a:lstStyle/>
                        <a:p>
                          <a:pPr algn="ctr"/>
                          <a:r>
                            <a:rPr sz="1400"/>
                            <a:t>0.0162</a:t>
                          </a:r>
                          <a:endParaRPr sz="1400">
                            <a:latin typeface="Cambria Math"/>
                          </a:endParaRPr>
                        </a:p>
                      </a:txBody>
                      <a:tcPr/>
                    </a:tc>
                    <a:tc>
                      <a:txBody>
                        <a:bodyPr/>
                        <a:lstStyle/>
                        <a:p>
                          <a:pPr algn="ctr"/>
                          <a:r>
                            <a:rPr sz="1400"/>
                            <a:t>0.0166</a:t>
                          </a:r>
                          <a:endParaRPr sz="1400">
                            <a:latin typeface="Cambria Math"/>
                          </a:endParaRPr>
                        </a:p>
                      </a:txBody>
                      <a:tcPr/>
                    </a:tc>
                    <a:tc>
                      <a:txBody>
                        <a:bodyPr/>
                        <a:lstStyle/>
                        <a:p>
                          <a:pPr algn="ctr"/>
                          <a:r>
                            <a:rPr sz="1400"/>
                            <a:t>0.0170</a:t>
                          </a:r>
                          <a:endParaRPr sz="1400">
                            <a:latin typeface="Cambria Math"/>
                          </a:endParaRPr>
                        </a:p>
                      </a:txBody>
                      <a:tcPr/>
                    </a:tc>
                    <a:tc>
                      <a:txBody>
                        <a:bodyPr/>
                        <a:lstStyle/>
                        <a:p>
                          <a:pPr algn="ctr"/>
                          <a:r>
                            <a:rPr sz="1400" dirty="0">
                              <a:highlight>
                                <a:srgbClr val="FFFF00"/>
                              </a:highlight>
                            </a:rPr>
                            <a:t>0.0174</a:t>
                          </a:r>
                          <a:endParaRPr sz="1400" dirty="0">
                            <a:highlight>
                              <a:srgbClr val="FFFF00"/>
                            </a:highlight>
                            <a:latin typeface="Cambria Math"/>
                          </a:endParaRPr>
                        </a:p>
                      </a:txBody>
                      <a:tcPr/>
                    </a:tc>
                    <a:tc>
                      <a:txBody>
                        <a:bodyPr/>
                        <a:lstStyle/>
                        <a:p>
                          <a:pPr algn="ctr"/>
                          <a:r>
                            <a:rPr sz="1400"/>
                            <a:t>0.0179</a:t>
                          </a:r>
                          <a:endParaRPr sz="1400">
                            <a:latin typeface="Cambria Math"/>
                          </a:endParaRPr>
                        </a:p>
                      </a:txBody>
                      <a:tcPr/>
                    </a:tc>
                    <a:extLst>
                      <a:ext uri="{0D108BD9-81ED-4DB2-BD59-A6C34878D82A}">
                        <a16:rowId xmlns:a16="http://schemas.microsoft.com/office/drawing/2014/main" val="10005"/>
                      </a:ext>
                    </a:extLst>
                  </a:tr>
                  <a:tr h="370840">
                    <a:tc>
                      <a:txBody>
                        <a:bodyPr/>
                        <a:lstStyle/>
                        <a:p>
                          <a:endParaRPr lang="en-US"/>
                        </a:p>
                      </a:txBody>
                      <a:tcPr>
                        <a:blipFill>
                          <a:blip r:embed="rId3"/>
                          <a:stretch>
                            <a:fillRect l="-889" t="-501639" r="-501333" b="-103279"/>
                          </a:stretch>
                        </a:blipFill>
                      </a:tcPr>
                    </a:tc>
                    <a:tc>
                      <a:txBody>
                        <a:bodyPr/>
                        <a:lstStyle/>
                        <a:p>
                          <a:pPr algn="ctr"/>
                          <a:r>
                            <a:rPr sz="1400"/>
                            <a:t>0.0207</a:t>
                          </a:r>
                          <a:endParaRPr sz="1400">
                            <a:latin typeface="Cambria Math"/>
                          </a:endParaRPr>
                        </a:p>
                      </a:txBody>
                      <a:tcPr/>
                    </a:tc>
                    <a:tc>
                      <a:txBody>
                        <a:bodyPr/>
                        <a:lstStyle/>
                        <a:p>
                          <a:pPr algn="ctr"/>
                          <a:r>
                            <a:rPr sz="1400"/>
                            <a:t>0.0212</a:t>
                          </a:r>
                          <a:endParaRPr sz="1400">
                            <a:latin typeface="Cambria Math"/>
                          </a:endParaRPr>
                        </a:p>
                      </a:txBody>
                      <a:tcPr/>
                    </a:tc>
                    <a:tc>
                      <a:txBody>
                        <a:bodyPr/>
                        <a:lstStyle/>
                        <a:p>
                          <a:pPr algn="ctr"/>
                          <a:r>
                            <a:rPr sz="1400"/>
                            <a:t>0.0217</a:t>
                          </a:r>
                          <a:endParaRPr sz="1400">
                            <a:latin typeface="Cambria Math"/>
                          </a:endParaRPr>
                        </a:p>
                      </a:txBody>
                      <a:tcPr/>
                    </a:tc>
                    <a:tc>
                      <a:txBody>
                        <a:bodyPr/>
                        <a:lstStyle/>
                        <a:p>
                          <a:pPr algn="ctr"/>
                          <a:r>
                            <a:rPr sz="1400"/>
                            <a:t>0.0222</a:t>
                          </a:r>
                          <a:endParaRPr sz="1400">
                            <a:latin typeface="Cambria Math"/>
                          </a:endParaRPr>
                        </a:p>
                      </a:txBody>
                      <a:tcPr/>
                    </a:tc>
                    <a:tc>
                      <a:txBody>
                        <a:bodyPr/>
                        <a:lstStyle/>
                        <a:p>
                          <a:pPr algn="ctr"/>
                          <a:r>
                            <a:rPr sz="1400"/>
                            <a:t>0.0228</a:t>
                          </a:r>
                          <a:endParaRPr sz="1400">
                            <a:latin typeface="Cambria Math"/>
                          </a:endParaRPr>
                        </a:p>
                      </a:txBody>
                      <a:tcPr/>
                    </a:tc>
                    <a:extLst>
                      <a:ext uri="{0D108BD9-81ED-4DB2-BD59-A6C34878D82A}">
                        <a16:rowId xmlns:a16="http://schemas.microsoft.com/office/drawing/2014/main" val="10006"/>
                      </a:ext>
                    </a:extLst>
                  </a:tr>
                  <a:tr h="370840">
                    <a:tc>
                      <a:txBody>
                        <a:bodyPr/>
                        <a:lstStyle/>
                        <a:p>
                          <a:endParaRPr lang="en-US"/>
                        </a:p>
                      </a:txBody>
                      <a:tcPr>
                        <a:blipFill>
                          <a:blip r:embed="rId3"/>
                          <a:stretch>
                            <a:fillRect l="-889" t="-601639" r="-501333" b="-3279"/>
                          </a:stretch>
                        </a:blipFill>
                      </a:tcPr>
                    </a:tc>
                    <a:tc>
                      <a:txBody>
                        <a:bodyPr/>
                        <a:lstStyle/>
                        <a:p>
                          <a:pPr algn="ctr"/>
                          <a:r>
                            <a:rPr sz="1400"/>
                            <a:t>0.0262</a:t>
                          </a:r>
                          <a:endParaRPr sz="1400">
                            <a:latin typeface="Cambria Math"/>
                          </a:endParaRPr>
                        </a:p>
                      </a:txBody>
                      <a:tcPr/>
                    </a:tc>
                    <a:tc>
                      <a:txBody>
                        <a:bodyPr/>
                        <a:lstStyle/>
                        <a:p>
                          <a:pPr algn="ctr"/>
                          <a:r>
                            <a:rPr sz="1400"/>
                            <a:t>0.0268</a:t>
                          </a:r>
                          <a:endParaRPr sz="1400">
                            <a:latin typeface="Cambria Math"/>
                          </a:endParaRPr>
                        </a:p>
                      </a:txBody>
                      <a:tcPr/>
                    </a:tc>
                    <a:tc>
                      <a:txBody>
                        <a:bodyPr/>
                        <a:lstStyle/>
                        <a:p>
                          <a:pPr algn="ctr"/>
                          <a:r>
                            <a:rPr sz="1400"/>
                            <a:t>0.0274</a:t>
                          </a:r>
                          <a:endParaRPr sz="1400">
                            <a:latin typeface="Cambria Math"/>
                          </a:endParaRPr>
                        </a:p>
                      </a:txBody>
                      <a:tcPr/>
                    </a:tc>
                    <a:tc>
                      <a:txBody>
                        <a:bodyPr/>
                        <a:lstStyle/>
                        <a:p>
                          <a:pPr algn="ctr"/>
                          <a:r>
                            <a:rPr sz="1400"/>
                            <a:t>0.0281</a:t>
                          </a:r>
                          <a:endParaRPr sz="1400">
                            <a:latin typeface="Cambria Math"/>
                          </a:endParaRPr>
                        </a:p>
                      </a:txBody>
                      <a:tcPr/>
                    </a:tc>
                    <a:tc>
                      <a:txBody>
                        <a:bodyPr/>
                        <a:lstStyle/>
                        <a:p>
                          <a:pPr algn="ctr"/>
                          <a:r>
                            <a:rPr sz="1400" dirty="0"/>
                            <a:t>0.0287</a:t>
                          </a:r>
                          <a:endParaRPr sz="1400" dirty="0">
                            <a:latin typeface="Cambria Math"/>
                          </a:endParaRPr>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Finding the Area to the Left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5" name="TextBox 4">
            <a:extLst>
              <a:ext uri="{FF2B5EF4-FFF2-40B4-BE49-F238E27FC236}">
                <a16:creationId xmlns:a16="http://schemas.microsoft.com/office/drawing/2014/main" id="{CDF7B362-639F-FDCA-4164-BD60ABDD2407}"/>
              </a:ext>
            </a:extLst>
          </p:cNvPr>
          <p:cNvSpPr txBox="1"/>
          <p:nvPr/>
        </p:nvSpPr>
        <p:spPr>
          <a:xfrm>
            <a:off x="457200" y="1045802"/>
            <a:ext cx="8229600" cy="2529923"/>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TI-83/84 Plus</a:t>
            </a:r>
          </a:p>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The built-in </a:t>
            </a:r>
            <a:r>
              <a:rPr kumimoji="0" lang="en-US" sz="2200" b="1" i="0" u="none" strike="noStrike" kern="1200" cap="none" spc="0" normalizeH="0" baseline="0" noProof="0" dirty="0">
                <a:ln>
                  <a:noFill/>
                </a:ln>
                <a:solidFill>
                  <a:srgbClr val="366092"/>
                </a:solidFill>
                <a:effectLst/>
                <a:uLnTx/>
                <a:uFillTx/>
                <a:latin typeface="Calibri"/>
                <a:ea typeface="+mn-ea"/>
                <a:cs typeface="+mn-cs"/>
              </a:rPr>
              <a:t>normal</a:t>
            </a:r>
            <a:r>
              <a:rPr kumimoji="0" lang="en-US" sz="300" b="1"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cdf</a:t>
            </a:r>
            <a:r>
              <a:rPr kumimoji="0" lang="en-US" sz="2200" b="0" i="0" u="none" strike="noStrike" kern="1200" cap="none" spc="0" normalizeH="0" baseline="0" noProof="0" dirty="0">
                <a:ln>
                  <a:noFill/>
                </a:ln>
                <a:solidFill>
                  <a:srgbClr val="366092"/>
                </a:solidFill>
                <a:effectLst/>
                <a:uLnTx/>
                <a:uFillTx/>
                <a:latin typeface="Calibri"/>
                <a:ea typeface="+mn-ea"/>
                <a:cs typeface="+mn-cs"/>
              </a:rPr>
              <a:t> function on a TI-83/84 Plus can again be used to find the area under the normal curve to the left of a given standard score. Press </a:t>
            </a:r>
            <a:r>
              <a:rPr kumimoji="0" lang="en-US" sz="2200" b="1" i="0" u="none" strike="noStrike" kern="1200" cap="none" spc="0" normalizeH="0" baseline="0" noProof="0" dirty="0">
                <a:ln>
                  <a:noFill/>
                </a:ln>
                <a:solidFill>
                  <a:srgbClr val="366092"/>
                </a:solidFill>
                <a:effectLst/>
                <a:uLnTx/>
                <a:uFillTx/>
                <a:latin typeface="Calibri"/>
                <a:ea typeface="+mn-ea"/>
                <a:cs typeface="+mn-cs"/>
              </a:rPr>
              <a:t>2nd</a:t>
            </a:r>
            <a:r>
              <a:rPr kumimoji="0" lang="en-US"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vars</a:t>
            </a:r>
            <a:r>
              <a:rPr kumimoji="0" lang="en-US" sz="2200" b="0" i="0" u="none" strike="noStrike" kern="1200" cap="none" spc="0" normalizeH="0" baseline="0" noProof="0" dirty="0">
                <a:ln>
                  <a:noFill/>
                </a:ln>
                <a:solidFill>
                  <a:srgbClr val="366092"/>
                </a:solidFill>
                <a:effectLst/>
                <a:uLnTx/>
                <a:uFillTx/>
                <a:latin typeface="Calibri"/>
                <a:ea typeface="+mn-ea"/>
                <a:cs typeface="+mn-cs"/>
              </a:rPr>
              <a:t> to access the </a:t>
            </a:r>
            <a:r>
              <a:rPr kumimoji="0" lang="en-US" sz="2200" b="1" i="0" u="none" strike="noStrike" kern="1200" cap="none" spc="0" normalizeH="0" baseline="0" noProof="0" dirty="0">
                <a:ln>
                  <a:noFill/>
                </a:ln>
                <a:solidFill>
                  <a:srgbClr val="366092"/>
                </a:solidFill>
                <a:effectLst/>
                <a:uLnTx/>
                <a:uFillTx/>
                <a:latin typeface="Calibri"/>
                <a:ea typeface="+mn-ea"/>
                <a:cs typeface="+mn-cs"/>
              </a:rPr>
              <a:t>DISTR</a:t>
            </a:r>
            <a:r>
              <a:rPr kumimoji="0" lang="en-US" sz="2200" b="0" i="0" u="none" strike="noStrike" kern="1200" cap="none" spc="0" normalizeH="0" baseline="0" noProof="0" dirty="0">
                <a:ln>
                  <a:noFill/>
                </a:ln>
                <a:solidFill>
                  <a:srgbClr val="366092"/>
                </a:solidFill>
                <a:effectLst/>
                <a:uLnTx/>
                <a:uFillTx/>
                <a:latin typeface="Calibri"/>
                <a:ea typeface="+mn-ea"/>
                <a:cs typeface="+mn-cs"/>
              </a:rPr>
              <a:t> menu and select </a:t>
            </a:r>
            <a:r>
              <a:rPr kumimoji="0" lang="en-US" sz="2200" b="1" i="0" u="none" strike="noStrike" kern="1200" cap="none" spc="0" normalizeH="0" baseline="0" noProof="0" dirty="0">
                <a:ln>
                  <a:noFill/>
                </a:ln>
                <a:solidFill>
                  <a:srgbClr val="366092"/>
                </a:solidFill>
                <a:effectLst/>
                <a:uLnTx/>
                <a:uFillTx/>
                <a:latin typeface="Calibri"/>
                <a:ea typeface="+mn-ea"/>
                <a:cs typeface="+mn-cs"/>
              </a:rPr>
              <a:t>normal</a:t>
            </a:r>
            <a:r>
              <a:rPr kumimoji="0" lang="en-US" sz="300" b="1"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cdf(</a:t>
            </a:r>
            <a:r>
              <a:rPr kumimoji="0" lang="en-US" sz="2200" b="0" i="0" u="none" strike="noStrike" kern="1200" cap="none" spc="0" normalizeH="0" baseline="0" noProof="0" dirty="0">
                <a:ln>
                  <a:noFill/>
                </a:ln>
                <a:solidFill>
                  <a:srgbClr val="366092"/>
                </a:solidFill>
                <a:effectLst/>
                <a:uLnTx/>
                <a:uFillTx/>
                <a:latin typeface="Calibri"/>
                <a:ea typeface="+mn-ea"/>
                <a:cs typeface="+mn-cs"/>
              </a:rPr>
              <a:t>. Since the lower bound is </a:t>
            </a:r>
            <a:r>
              <a:rPr kumimoji="0" lang="en-US" sz="22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200" b="0" i="0" u="none" strike="noStrike" kern="1200" cap="none" spc="0" normalizeH="0" baseline="0" noProof="0" dirty="0">
                <a:ln>
                  <a:noFill/>
                </a:ln>
                <a:solidFill>
                  <a:srgbClr val="366092"/>
                </a:solidFill>
                <a:effectLst/>
                <a:uLnTx/>
                <a:uFillTx/>
                <a:latin typeface="Calibri"/>
                <a:ea typeface="+mn-ea"/>
                <a:cs typeface="+mn-cs"/>
              </a:rPr>
              <a:t>∞, which we can't enter into the calculator, use </a:t>
            </a:r>
            <a:r>
              <a:rPr kumimoji="0" lang="en-US" sz="2200" i="0" u="none" strike="noStrike" kern="1200" cap="none" spc="0" normalizeH="0" baseline="0" noProof="0" dirty="0">
                <a:ln>
                  <a:noFill/>
                </a:ln>
                <a:solidFill>
                  <a:srgbClr val="366092"/>
                </a:solidFill>
                <a:effectLst/>
                <a:uLnTx/>
                <a:uFillTx/>
                <a:latin typeface="Calibri"/>
                <a:ea typeface="Calibri" panose="020F0502020204030204" pitchFamily="34" charset="0"/>
                <a:cs typeface="Calibri" panose="020F0502020204030204" pitchFamily="34" charset="0"/>
              </a:rPr>
              <a:t>−</a:t>
            </a:r>
            <a:r>
              <a:rPr kumimoji="0" lang="en-US" sz="2200" b="1" i="0" u="none" strike="noStrike" kern="1200" cap="none" spc="0" normalizeH="0" baseline="0" noProof="0" dirty="0">
                <a:ln>
                  <a:noFill/>
                </a:ln>
                <a:solidFill>
                  <a:srgbClr val="366092"/>
                </a:solidFill>
                <a:effectLst/>
                <a:uLnTx/>
                <a:uFillTx/>
                <a:latin typeface="Calibri"/>
                <a:ea typeface="+mn-ea"/>
                <a:cs typeface="+mn-cs"/>
              </a:rPr>
              <a:t>10^99</a:t>
            </a:r>
            <a:r>
              <a:rPr kumimoji="0" lang="en-US" sz="2200" b="0" i="0" u="none" strike="noStrike" kern="1200" cap="none" spc="0" normalizeH="0" baseline="0" noProof="0" dirty="0">
                <a:ln>
                  <a:noFill/>
                </a:ln>
                <a:solidFill>
                  <a:srgbClr val="366092"/>
                </a:solidFill>
                <a:effectLst/>
                <a:uLnTx/>
                <a:uFillTx/>
                <a:latin typeface="Calibri"/>
                <a:ea typeface="+mn-ea"/>
                <a:cs typeface="+mn-cs"/>
              </a:rPr>
              <a:t> for </a:t>
            </a:r>
            <a:r>
              <a:rPr kumimoji="0" lang="en-US" sz="2200" b="1" i="0" u="none" strike="noStrike" kern="1200" cap="none" spc="0" normalizeH="0" baseline="0" noProof="0" dirty="0">
                <a:ln>
                  <a:noFill/>
                </a:ln>
                <a:solidFill>
                  <a:srgbClr val="366092"/>
                </a:solidFill>
                <a:effectLst/>
                <a:uLnTx/>
                <a:uFillTx/>
                <a:latin typeface="Calibri"/>
                <a:ea typeface="+mn-ea"/>
                <a:cs typeface="+mn-cs"/>
              </a:rPr>
              <a:t>lower</a:t>
            </a:r>
            <a:r>
              <a:rPr kumimoji="0" lang="en-US" sz="2200" b="0" i="0" u="none" strike="noStrike" kern="1200" cap="none" spc="0" normalizeH="0" baseline="0" noProof="0" dirty="0">
                <a:ln>
                  <a:noFill/>
                </a:ln>
                <a:solidFill>
                  <a:srgbClr val="366092"/>
                </a:solidFill>
                <a:effectLst/>
                <a:uLnTx/>
                <a:uFillTx/>
                <a:latin typeface="Calibri"/>
                <a:ea typeface="+mn-ea"/>
                <a:cs typeface="+mn-cs"/>
              </a:rPr>
              <a:t>. The upper bound is the given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-score, </a:t>
            </a:r>
            <a:r>
              <a:rPr kumimoji="0" lang="en-US" sz="2200" i="0" u="none" strike="noStrike" kern="1200" cap="none" spc="0" normalizeH="0" baseline="0" noProof="0" dirty="0">
                <a:ln>
                  <a:noFill/>
                </a:ln>
                <a:solidFill>
                  <a:srgbClr val="366092"/>
                </a:solidFill>
                <a:effectLst/>
                <a:uLnTx/>
                <a:uFillTx/>
                <a:latin typeface="Calibri"/>
                <a:ea typeface="Calibri" panose="020F0502020204030204" pitchFamily="34" charset="0"/>
                <a:cs typeface="Calibri" panose="020F0502020204030204" pitchFamily="34" charset="0"/>
              </a:rPr>
              <a:t>−</a:t>
            </a:r>
            <a:r>
              <a:rPr kumimoji="0" lang="en-US" sz="2200" i="0" u="none" strike="noStrike" kern="1200" cap="none" spc="0" normalizeH="0" baseline="0" noProof="0" dirty="0">
                <a:ln>
                  <a:noFill/>
                </a:ln>
                <a:solidFill>
                  <a:srgbClr val="366092"/>
                </a:solidFill>
                <a:effectLst/>
                <a:uLnTx/>
                <a:uFillTx/>
                <a:latin typeface="Calibri"/>
                <a:ea typeface="+mn-ea"/>
                <a:cs typeface="+mn-cs"/>
              </a:rPr>
              <a:t>2.11</a:t>
            </a:r>
            <a:r>
              <a:rPr kumimoji="0" lang="en-US" sz="2200" b="0" i="0" u="none" strike="noStrike" kern="1200" cap="none" spc="0" normalizeH="0" baseline="0" noProof="0" dirty="0">
                <a:ln>
                  <a:noFill/>
                </a:ln>
                <a:solidFill>
                  <a:srgbClr val="366092"/>
                </a:solidFill>
                <a:effectLst/>
                <a:uLnTx/>
                <a:uFillTx/>
                <a:latin typeface="Calibri"/>
                <a:ea typeface="+mn-ea"/>
                <a:cs typeface="+mn-cs"/>
              </a:rPr>
              <a:t>, so use </a:t>
            </a:r>
            <a:r>
              <a:rPr kumimoji="0" lang="en-US" sz="2200" b="0" i="0" u="none" strike="noStrike" kern="1200" cap="none" spc="0" normalizeH="0" baseline="0" noProof="0" dirty="0">
                <a:ln>
                  <a:noFill/>
                </a:ln>
                <a:solidFill>
                  <a:srgbClr val="366092"/>
                </a:solidFill>
                <a:effectLst/>
                <a:uLnTx/>
                <a:uFillTx/>
                <a:latin typeface="Calibri"/>
                <a:ea typeface="Calibri" panose="020F0502020204030204" pitchFamily="34" charset="0"/>
                <a:cs typeface="Calibri" panose="020F0502020204030204" pitchFamily="34" charset="0"/>
              </a:rPr>
              <a:t>−</a:t>
            </a:r>
            <a:r>
              <a:rPr kumimoji="0" lang="en-US" sz="2200" b="1" i="0" u="none" strike="noStrike" kern="1200" cap="none" spc="0" normalizeH="0" baseline="0" noProof="0" dirty="0">
                <a:ln>
                  <a:noFill/>
                </a:ln>
                <a:solidFill>
                  <a:srgbClr val="366092"/>
                </a:solidFill>
                <a:effectLst/>
                <a:uLnTx/>
                <a:uFillTx/>
                <a:latin typeface="Calibri"/>
                <a:ea typeface="+mn-ea"/>
                <a:cs typeface="+mn-cs"/>
              </a:rPr>
              <a:t>2.11</a:t>
            </a:r>
            <a:r>
              <a:rPr kumimoji="0" lang="en-US" sz="2200" b="0" i="0" u="none" strike="noStrike" kern="1200" cap="none" spc="0" normalizeH="0" baseline="0" noProof="0" dirty="0">
                <a:ln>
                  <a:noFill/>
                </a:ln>
                <a:solidFill>
                  <a:srgbClr val="366092"/>
                </a:solidFill>
                <a:effectLst/>
                <a:uLnTx/>
                <a:uFillTx/>
                <a:latin typeface="Calibri"/>
                <a:ea typeface="+mn-ea"/>
                <a:cs typeface="+mn-cs"/>
              </a:rPr>
              <a:t> for </a:t>
            </a:r>
            <a:r>
              <a:rPr kumimoji="0" lang="en-US" sz="2200" b="1" i="0" u="none" strike="noStrike" kern="1200" cap="none" spc="0" normalizeH="0" baseline="0" noProof="0" dirty="0">
                <a:ln>
                  <a:noFill/>
                </a:ln>
                <a:solidFill>
                  <a:srgbClr val="366092"/>
                </a:solidFill>
                <a:effectLst/>
                <a:uLnTx/>
                <a:uFillTx/>
                <a:latin typeface="Calibri"/>
                <a:ea typeface="+mn-ea"/>
                <a:cs typeface="+mn-cs"/>
              </a:rPr>
              <a:t>upper</a:t>
            </a:r>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pic>
        <p:nvPicPr>
          <p:cNvPr id="7" name="Picture 6" descr="A calculator screenshot of the values input to the normalcdf function. The lower bound is minus 1099. The upper bound is minus 2.11. mu equals 0. Sigma equals 1. There is an option to paste the results at the bottom of the screen.">
            <a:extLst>
              <a:ext uri="{FF2B5EF4-FFF2-40B4-BE49-F238E27FC236}">
                <a16:creationId xmlns:a16="http://schemas.microsoft.com/office/drawing/2014/main" id="{57814647-5A96-9B5A-4823-6FF8CA4CA282}"/>
              </a:ext>
            </a:extLst>
          </p:cNvPr>
          <p:cNvPicPr>
            <a:picLocks noChangeAspect="1"/>
          </p:cNvPicPr>
          <p:nvPr/>
        </p:nvPicPr>
        <p:blipFill>
          <a:blip r:embed="rId2"/>
          <a:stretch>
            <a:fillRect/>
          </a:stretch>
        </p:blipFill>
        <p:spPr>
          <a:xfrm>
            <a:off x="3153818" y="3575725"/>
            <a:ext cx="2836363" cy="2160000"/>
          </a:xfrm>
          <a:prstGeom prst="rect">
            <a:avLst/>
          </a:prstGeom>
        </p:spPr>
      </p:pic>
      <p:sp>
        <p:nvSpPr>
          <p:cNvPr id="9" name="TextBox 8">
            <a:extLst>
              <a:ext uri="{FF2B5EF4-FFF2-40B4-BE49-F238E27FC236}">
                <a16:creationId xmlns:a16="http://schemas.microsoft.com/office/drawing/2014/main" id="{A5740879-C2AE-8085-964A-1B88259B4F45}"/>
              </a:ext>
            </a:extLst>
          </p:cNvPr>
          <p:cNvSpPr txBox="1"/>
          <p:nvPr/>
        </p:nvSpPr>
        <p:spPr>
          <a:xfrm>
            <a:off x="3942226" y="5634090"/>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16</a:t>
            </a:r>
            <a:endParaRPr lang="en-IN"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11.4.5: Finding the Area to the Left of a</a:t>
                </a:r>
                <a:r>
                  <a:rPr sz="2800" dirty="0"/>
                  <a:t> </a:t>
                </a:r>
                <a14:m>
                  <m:oMath xmlns:m="http://schemas.openxmlformats.org/officeDocument/2006/math">
                    <m:r>
                      <a:rPr sz="3200">
                        <a:latin typeface="Cambria Math"/>
                      </a:rPr>
                      <m:t>𝑧</m:t>
                    </m:r>
                  </m:oMath>
                </a14:m>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333" t="-16000" r="-1407" b="-19333"/>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5747C9DE-E0FA-CBA4-5465-41C9772BCBF3}"/>
              </a:ext>
            </a:extLst>
          </p:cNvPr>
          <p:cNvSpPr txBox="1"/>
          <p:nvPr/>
        </p:nvSpPr>
        <p:spPr>
          <a:xfrm>
            <a:off x="457200" y="1070036"/>
            <a:ext cx="820641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ea typeface="+mn-ea"/>
                <a:cs typeface="+mn-cs"/>
              </a:rPr>
              <a:t>Highlight </a:t>
            </a:r>
            <a:r>
              <a:rPr kumimoji="0" lang="en-US" sz="2000" b="1" i="0" u="none" strike="noStrike" kern="1200" cap="none" spc="0" normalizeH="0" baseline="0" noProof="0" dirty="0">
                <a:ln>
                  <a:noFill/>
                </a:ln>
                <a:solidFill>
                  <a:srgbClr val="366092"/>
                </a:solidFill>
                <a:effectLst/>
                <a:uLnTx/>
                <a:uFillTx/>
                <a:ea typeface="+mn-ea"/>
                <a:cs typeface="+mn-cs"/>
              </a:rPr>
              <a:t>Paste</a:t>
            </a:r>
            <a:r>
              <a:rPr kumimoji="0" lang="en-US" sz="2000" b="0" i="0" u="none" strike="noStrike" kern="1200" cap="none" spc="0" normalizeH="0" baseline="0" noProof="0" dirty="0">
                <a:ln>
                  <a:noFill/>
                </a:ln>
                <a:solidFill>
                  <a:srgbClr val="366092"/>
                </a:solidFill>
                <a:effectLst/>
                <a:uLnTx/>
                <a:uFillTx/>
                <a:ea typeface="+mn-ea"/>
                <a:cs typeface="+mn-cs"/>
              </a:rPr>
              <a:t> and press </a:t>
            </a:r>
            <a:r>
              <a:rPr kumimoji="0" lang="en-US" sz="2000" b="1" i="0" u="none" strike="noStrike" kern="1200" cap="none" spc="0" normalizeH="0" baseline="0" noProof="0" dirty="0">
                <a:ln>
                  <a:noFill/>
                </a:ln>
                <a:solidFill>
                  <a:srgbClr val="366092"/>
                </a:solidFill>
                <a:effectLst/>
                <a:uLnTx/>
                <a:uFillTx/>
                <a:ea typeface="+mn-ea"/>
                <a:cs typeface="+mn-cs"/>
              </a:rPr>
              <a:t>enter</a:t>
            </a:r>
            <a:r>
              <a:rPr kumimoji="0" lang="en-US" sz="2000" b="0" i="0" u="none" strike="noStrike" kern="1200" cap="none" spc="0" normalizeH="0" baseline="0" noProof="0" dirty="0">
                <a:ln>
                  <a:noFill/>
                </a:ln>
                <a:solidFill>
                  <a:srgbClr val="366092"/>
                </a:solidFill>
                <a:effectLst/>
                <a:uLnTx/>
                <a:uFillTx/>
                <a:ea typeface="+mn-ea"/>
                <a:cs typeface="+mn-cs"/>
              </a:rPr>
              <a:t>. Back on the home screen, press </a:t>
            </a:r>
            <a:r>
              <a:rPr kumimoji="0" lang="en-US" sz="2000" b="1" i="0" u="none" strike="noStrike" kern="1200" cap="none" spc="0" normalizeH="0" baseline="0" noProof="0" dirty="0">
                <a:ln>
                  <a:noFill/>
                </a:ln>
                <a:solidFill>
                  <a:srgbClr val="366092"/>
                </a:solidFill>
                <a:effectLst/>
                <a:uLnTx/>
                <a:uFillTx/>
                <a:ea typeface="+mn-ea"/>
                <a:cs typeface="+mn-cs"/>
              </a:rPr>
              <a:t>enter</a:t>
            </a:r>
            <a:r>
              <a:rPr kumimoji="0" lang="en-US" sz="2000" b="0" i="0" u="none" strike="noStrike" kern="1200" cap="none" spc="0" normalizeH="0" baseline="0" noProof="0" dirty="0">
                <a:ln>
                  <a:noFill/>
                </a:ln>
                <a:solidFill>
                  <a:srgbClr val="366092"/>
                </a:solidFill>
                <a:effectLst/>
                <a:uLnTx/>
                <a:uFillTx/>
                <a:ea typeface="+mn-ea"/>
                <a:cs typeface="+mn-cs"/>
              </a:rPr>
              <a:t> again, and the calculator returns </a:t>
            </a:r>
            <a:r>
              <a:rPr kumimoji="0" lang="en-US" sz="2000" b="1" i="0" u="none" strike="noStrike" kern="1200" cap="none" spc="0" normalizeH="0" baseline="0" noProof="0" dirty="0">
                <a:ln>
                  <a:noFill/>
                </a:ln>
                <a:solidFill>
                  <a:srgbClr val="366092"/>
                </a:solidFill>
                <a:effectLst/>
                <a:uLnTx/>
                <a:uFillTx/>
                <a:ea typeface="+mn-ea"/>
                <a:cs typeface="+mn-cs"/>
              </a:rPr>
              <a:t>0.0174291159</a:t>
            </a:r>
            <a:r>
              <a:rPr kumimoji="0" lang="en-US" sz="2000" b="0" i="0" u="none" strike="noStrike" kern="1200" cap="none" spc="0" normalizeH="0" baseline="0" noProof="0" dirty="0">
                <a:ln>
                  <a:noFill/>
                </a:ln>
                <a:solidFill>
                  <a:srgbClr val="366092"/>
                </a:solidFill>
                <a:effectLst/>
                <a:uLnTx/>
                <a:uFillTx/>
                <a:ea typeface="+mn-ea"/>
                <a:cs typeface="+mn-cs"/>
              </a:rPr>
              <a:t>.</a:t>
            </a:r>
            <a:endParaRPr lang="en-IN" dirty="0"/>
          </a:p>
        </p:txBody>
      </p:sp>
      <p:pic>
        <p:nvPicPr>
          <p:cNvPr id="5" name="Picture 4" descr="A calculator screenshot of the values of the normalcdf function pasted on the home screen. It shows  normalcdf(minus 1099, minus 2. 11, 0, 1) equals 0.0174291159.">
            <a:extLst>
              <a:ext uri="{FF2B5EF4-FFF2-40B4-BE49-F238E27FC236}">
                <a16:creationId xmlns:a16="http://schemas.microsoft.com/office/drawing/2014/main" id="{8B27C2DD-B9B4-4DD4-941D-4A404522D473}"/>
              </a:ext>
            </a:extLst>
          </p:cNvPr>
          <p:cNvPicPr>
            <a:picLocks noChangeAspect="1"/>
          </p:cNvPicPr>
          <p:nvPr/>
        </p:nvPicPr>
        <p:blipFill>
          <a:blip r:embed="rId3"/>
          <a:srcRect b="10813"/>
          <a:stretch>
            <a:fillRect/>
          </a:stretch>
        </p:blipFill>
        <p:spPr>
          <a:xfrm>
            <a:off x="990600" y="2041471"/>
            <a:ext cx="2772162" cy="2149529"/>
          </a:xfrm>
          <a:prstGeom prst="rect">
            <a:avLst/>
          </a:prstGeom>
        </p:spPr>
      </p:pic>
      <p:sp>
        <p:nvSpPr>
          <p:cNvPr id="12" name="TextBox 11">
            <a:extLst>
              <a:ext uri="{FF2B5EF4-FFF2-40B4-BE49-F238E27FC236}">
                <a16:creationId xmlns:a16="http://schemas.microsoft.com/office/drawing/2014/main" id="{D62C798C-71EF-B364-A780-EE3238C27F91}"/>
              </a:ext>
            </a:extLst>
          </p:cNvPr>
          <p:cNvSpPr txBox="1"/>
          <p:nvPr/>
        </p:nvSpPr>
        <p:spPr>
          <a:xfrm>
            <a:off x="1746910" y="4293513"/>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17</a:t>
            </a:r>
            <a:endParaRPr lang="en-IN" sz="2200" dirty="0"/>
          </a:p>
        </p:txBody>
      </p:sp>
      <p:pic>
        <p:nvPicPr>
          <p:cNvPr id="8" name="Picture 7" descr="Normal distribution with a mean of 0. The z-value of minus 2.11 is marked on the horizontal axis. The area to the left of minus 2.11 is shaded. The shaded area labeled with 0.0174. The horizontal axis is labeled z.">
            <a:extLst>
              <a:ext uri="{FF2B5EF4-FFF2-40B4-BE49-F238E27FC236}">
                <a16:creationId xmlns:a16="http://schemas.microsoft.com/office/drawing/2014/main" id="{BD5E67E3-528F-4ADC-993A-326AD4FF38E9}"/>
              </a:ext>
            </a:extLst>
          </p:cNvPr>
          <p:cNvPicPr>
            <a:picLocks noChangeAspect="1"/>
          </p:cNvPicPr>
          <p:nvPr/>
        </p:nvPicPr>
        <p:blipFill>
          <a:blip r:embed="rId4"/>
          <a:srcRect b="10235"/>
          <a:stretch>
            <a:fillRect/>
          </a:stretch>
        </p:blipFill>
        <p:spPr>
          <a:xfrm>
            <a:off x="3993285" y="1905000"/>
            <a:ext cx="4670326" cy="2286000"/>
          </a:xfrm>
          <a:prstGeom prst="rect">
            <a:avLst/>
          </a:prstGeom>
        </p:spPr>
      </p:pic>
      <p:sp>
        <p:nvSpPr>
          <p:cNvPr id="13" name="TextBox 12">
            <a:extLst>
              <a:ext uri="{FF2B5EF4-FFF2-40B4-BE49-F238E27FC236}">
                <a16:creationId xmlns:a16="http://schemas.microsoft.com/office/drawing/2014/main" id="{5BCF5811-92FD-4DE7-DAF7-2DE8CDE91B20}"/>
              </a:ext>
            </a:extLst>
          </p:cNvPr>
          <p:cNvSpPr txBox="1"/>
          <p:nvPr/>
        </p:nvSpPr>
        <p:spPr>
          <a:xfrm>
            <a:off x="5638800" y="4293513"/>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18</a:t>
            </a:r>
            <a:endParaRPr lang="en-IN" sz="2200" dirty="0"/>
          </a:p>
        </p:txBody>
      </p:sp>
      <p:sp>
        <p:nvSpPr>
          <p:cNvPr id="6" name="TextBox 5">
            <a:extLst>
              <a:ext uri="{FF2B5EF4-FFF2-40B4-BE49-F238E27FC236}">
                <a16:creationId xmlns:a16="http://schemas.microsoft.com/office/drawing/2014/main" id="{15DF1041-A4D7-C3FC-D02D-E9E09787EF3B}"/>
              </a:ext>
            </a:extLst>
          </p:cNvPr>
          <p:cNvSpPr txBox="1"/>
          <p:nvPr/>
        </p:nvSpPr>
        <p:spPr>
          <a:xfrm>
            <a:off x="457200" y="5080079"/>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​Thus, the area under the standard normal curve to the left of </a:t>
            </a:r>
            <a:r>
              <a:rPr kumimoji="0" lang="en-US" sz="2000" b="0" i="1" u="none" strike="noStrike" kern="1200" cap="none" spc="0" normalizeH="0" baseline="0" noProof="0" dirty="0">
                <a:ln>
                  <a:noFill/>
                </a:ln>
                <a:solidFill>
                  <a:srgbClr val="366092"/>
                </a:solidFill>
                <a:effectLst/>
                <a:uLnTx/>
                <a:uFillTx/>
                <a:latin typeface="Calibri"/>
                <a:ea typeface="+mn-ea"/>
                <a:cs typeface="+mn-cs"/>
              </a:rPr>
              <a:t>z </a:t>
            </a:r>
            <a:r>
              <a:rPr kumimoji="0" lang="en-US" sz="2000" b="0" u="none" strike="noStrike" kern="1200" cap="none" spc="0" normalizeH="0" baseline="0" noProof="0" dirty="0">
                <a:ln>
                  <a:noFill/>
                </a:ln>
                <a:solidFill>
                  <a:srgbClr val="366092"/>
                </a:solidFill>
                <a:effectLst/>
                <a:uLnTx/>
                <a:uFillTx/>
                <a:latin typeface="Calibri"/>
                <a:ea typeface="+mn-ea"/>
                <a:cs typeface="+mn-cs"/>
              </a:rPr>
              <a:t>= </a:t>
            </a:r>
            <a:r>
              <a:rPr kumimoji="0" lang="en-US" sz="2000" b="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0" u="none" strike="noStrike" kern="1200" cap="none" spc="0" normalizeH="0" baseline="0" noProof="0" dirty="0">
                <a:ln>
                  <a:noFill/>
                </a:ln>
                <a:solidFill>
                  <a:srgbClr val="366092"/>
                </a:solidFill>
                <a:effectLst/>
                <a:uLnTx/>
                <a:uFillTx/>
                <a:latin typeface="Calibri"/>
                <a:ea typeface="+mn-ea"/>
                <a:cs typeface="+mn-cs"/>
              </a:rPr>
              <a:t>2.11 </a:t>
            </a:r>
            <a:r>
              <a:rPr kumimoji="0" lang="en-US" sz="2000" b="0" i="0" u="none" strike="noStrike" kern="1200" cap="none" spc="0" normalizeH="0" baseline="0" noProof="0" dirty="0">
                <a:ln>
                  <a:noFill/>
                </a:ln>
                <a:solidFill>
                  <a:srgbClr val="366092"/>
                </a:solidFill>
                <a:effectLst/>
                <a:uLnTx/>
                <a:uFillTx/>
                <a:latin typeface="Calibri"/>
                <a:ea typeface="+mn-ea"/>
                <a:cs typeface="+mn-cs"/>
              </a:rPr>
              <a:t>is approximately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0.0174</a:t>
            </a:r>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extLst>
      <p:ext uri="{BB962C8B-B14F-4D97-AF65-F5344CB8AC3E}">
        <p14:creationId xmlns:p14="http://schemas.microsoft.com/office/powerpoint/2010/main" val="1286048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pPr algn="just">
              <a:defRPr sz="2800"/>
            </a:pPr>
            <a:r>
              <a:rPr sz="2200" dirty="0"/>
              <a:t>Find the area under the standard normal curve to the left of</a:t>
            </a:r>
            <a:r>
              <a:rPr lang="en-US" sz="2200" dirty="0"/>
              <a:t> </a:t>
            </a:r>
            <a:r>
              <a:rPr lang="en-US" sz="2200" i="1" dirty="0"/>
              <a:t>z</a:t>
            </a:r>
            <a:r>
              <a:rPr lang="en-US" sz="2200" dirty="0"/>
              <a:t> = 1.76.</a:t>
            </a:r>
            <a:endParaRPr sz="2200" dirty="0"/>
          </a:p>
          <a:p>
            <a:pPr algn="just"/>
            <a:endParaRPr lang="en-US" sz="2200" dirty="0"/>
          </a:p>
          <a:p>
            <a:pPr algn="just"/>
            <a:r>
              <a:rPr sz="2200" dirty="0"/>
              <a:t>Answer:</a:t>
            </a:r>
            <a:r>
              <a:rPr lang="en-US" sz="2200" dirty="0"/>
              <a:t> 0.9608</a:t>
            </a:r>
            <a:endParaRPr sz="2200" dirty="0"/>
          </a:p>
        </p:txBody>
      </p:sp>
    </p:spTree>
    <p:extLst>
      <p:ext uri="{BB962C8B-B14F-4D97-AF65-F5344CB8AC3E}">
        <p14:creationId xmlns:p14="http://schemas.microsoft.com/office/powerpoint/2010/main" val="58967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just">
                  <a:defRPr sz="2800"/>
                </a:pPr>
                <a:r>
                  <a:rPr sz="2200" dirty="0"/>
                  <a:t>Find the area under the normal curve to the right of each of the </a:t>
                </a:r>
                <a14:m>
                  <m:oMath xmlns:m="http://schemas.openxmlformats.org/officeDocument/2006/math">
                    <m:r>
                      <a:rPr sz="2200">
                        <a:latin typeface="Cambria Math" panose="02040503050406030204" pitchFamily="18" charset="0"/>
                      </a:rPr>
                      <m:t>𝑧</m:t>
                    </m:r>
                  </m:oMath>
                </a14:m>
                <a:r>
                  <a:rPr sz="2200" dirty="0"/>
                  <a:t>-scores.</a:t>
                </a:r>
              </a:p>
              <a:p>
                <a:pPr marL="538163" indent="-538163" algn="just">
                  <a:defRPr sz="2800"/>
                </a:pPr>
                <a:r>
                  <a:rPr lang="en-US" sz="2200" dirty="0"/>
                  <a:t>a.</a:t>
                </a:r>
                <a:r>
                  <a:rPr lang="en-US" sz="2200" i="1" dirty="0"/>
                  <a:t>	z</a:t>
                </a:r>
                <a:r>
                  <a:rPr lang="en-US" sz="2200" dirty="0"/>
                  <a:t> = 0.68</a:t>
                </a:r>
                <a:r>
                  <a:rPr sz="2200" dirty="0"/>
                  <a:t>​</a:t>
                </a:r>
              </a:p>
              <a:p>
                <a:pPr marL="538163" indent="-538163" algn="just">
                  <a:defRPr sz="2800"/>
                </a:pPr>
                <a:r>
                  <a:rPr lang="en-US" sz="2200" dirty="0"/>
                  <a:t>b.</a:t>
                </a:r>
                <a:r>
                  <a:rPr lang="en-US" sz="2200" i="1" dirty="0"/>
                  <a:t>	z</a:t>
                </a:r>
                <a:r>
                  <a:rPr lang="en-US" sz="2200" dirty="0"/>
                  <a:t> =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1.32</a:t>
                </a:r>
              </a:p>
              <a:p>
                <a:pPr algn="just"/>
                <a:r>
                  <a:rPr lang="en-US" sz="2200" b="1" dirty="0"/>
                  <a:t>Solution</a:t>
                </a:r>
              </a:p>
              <a:p>
                <a:pPr marL="538163" indent="-538163" algn="just">
                  <a:defRPr sz="2800"/>
                </a:pPr>
                <a:r>
                  <a:rPr lang="en-US" sz="2200" dirty="0"/>
                  <a:t>a.	​Once again, consider how large the area will be. Since we are looking for the area to the right of a positive </a:t>
                </a:r>
                <a:r>
                  <a:rPr lang="en-US" sz="2200" i="1" dirty="0"/>
                  <a:t>z</a:t>
                </a:r>
                <a:r>
                  <a:rPr lang="en-US" sz="2200" dirty="0"/>
                  <a:t>-value, our answer should be a value less than </a:t>
                </a:r>
                <a:r>
                  <a:rPr lang="en-US" sz="2200" dirty="0">
                    <a:latin typeface="Cambria Math"/>
                  </a:rPr>
                  <a:t>0.5000</a:t>
                </a:r>
                <a:r>
                  <a:rPr lang="en-US" sz="2200" dirty="0"/>
                  <a:t>, as illustrated in Figure 20.</a:t>
                </a:r>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    </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7" name="Picture 6" descr="Normal distribution with a mean of 0. The z-value 0.68 is marked on the horizontal axis. The area to the right of 0.68 is shaded. The horizontal axis is labeled z.">
            <a:extLst>
              <a:ext uri="{FF2B5EF4-FFF2-40B4-BE49-F238E27FC236}">
                <a16:creationId xmlns:a16="http://schemas.microsoft.com/office/drawing/2014/main" id="{653CEC67-7A99-DD3A-F444-AD36C833C85E}"/>
              </a:ext>
            </a:extLst>
          </p:cNvPr>
          <p:cNvPicPr>
            <a:picLocks noChangeAspect="1"/>
          </p:cNvPicPr>
          <p:nvPr/>
        </p:nvPicPr>
        <p:blipFill>
          <a:blip r:embed="rId3"/>
          <a:stretch>
            <a:fillRect/>
          </a:stretch>
        </p:blipFill>
        <p:spPr>
          <a:xfrm>
            <a:off x="2581875" y="3521785"/>
            <a:ext cx="3980249" cy="2088000"/>
          </a:xfrm>
          <a:prstGeom prst="rect">
            <a:avLst/>
          </a:prstGeom>
        </p:spPr>
      </p:pic>
      <p:sp>
        <p:nvSpPr>
          <p:cNvPr id="5" name="TextBox 4">
            <a:extLst>
              <a:ext uri="{FF2B5EF4-FFF2-40B4-BE49-F238E27FC236}">
                <a16:creationId xmlns:a16="http://schemas.microsoft.com/office/drawing/2014/main" id="{7E4DE1FE-CC87-4D7E-003E-C89D3DD37B68}"/>
              </a:ext>
            </a:extLst>
          </p:cNvPr>
          <p:cNvSpPr txBox="1"/>
          <p:nvPr/>
        </p:nvSpPr>
        <p:spPr>
          <a:xfrm>
            <a:off x="4038600" y="5613269"/>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20</a:t>
            </a:r>
            <a:endParaRPr lang="en-IN"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a:defRPr b="1"/>
            </a:pPr>
            <a:r>
              <a:rPr dirty="0"/>
              <a:t>​</a:t>
            </a:r>
            <a:r>
              <a:rPr sz="2000" dirty="0"/>
              <a:t>Tables</a:t>
            </a:r>
          </a:p>
          <a:p>
            <a:pPr>
              <a:defRPr sz="2800"/>
            </a:pPr>
            <a:r>
              <a:rPr sz="2000" dirty="0"/>
              <a:t>To find the area to the right of</a:t>
            </a:r>
            <a:r>
              <a:rPr lang="en-US" sz="2000" dirty="0"/>
              <a:t> </a:t>
            </a:r>
            <a:r>
              <a:rPr lang="en-US" sz="2000" i="1" dirty="0"/>
              <a:t>z</a:t>
            </a:r>
            <a:r>
              <a:rPr lang="en-US" sz="2000" dirty="0"/>
              <a:t> = 0.68,</a:t>
            </a:r>
            <a:r>
              <a:rPr sz="2000" dirty="0"/>
              <a:t> we will look up the negative of the</a:t>
            </a:r>
            <a:br>
              <a:rPr lang="en-US" sz="2000" dirty="0"/>
            </a:br>
            <a:r>
              <a:rPr lang="en-US" sz="2000" i="1" dirty="0"/>
              <a:t>z</a:t>
            </a:r>
            <a:r>
              <a:rPr sz="2000" dirty="0"/>
              <a:t>-value,</a:t>
            </a:r>
            <a:r>
              <a:rPr lang="en-US" sz="2000" dirty="0"/>
              <a:t> </a:t>
            </a:r>
            <a:r>
              <a:rPr lang="en-US" sz="2000" i="1" dirty="0"/>
              <a:t>z</a:t>
            </a:r>
            <a:r>
              <a:rPr lang="en-US" sz="2000" dirty="0"/>
              <a:t>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0.68,</a:t>
            </a:r>
            <a:r>
              <a:rPr sz="2000" dirty="0"/>
              <a:t> in Table A from Appendix A. This gives an area of </a:t>
            </a:r>
            <a:r>
              <a:rPr sz="2000" dirty="0">
                <a:latin typeface="Cambria Math"/>
              </a:rPr>
              <a:t>0.2483</a:t>
            </a:r>
            <a:r>
              <a:rPr sz="2000" dirty="0"/>
              <a:t>.</a:t>
            </a:r>
          </a:p>
        </p:txBody>
      </p:sp>
      <p:sp>
        <p:nvSpPr>
          <p:cNvPr id="6" name="TextBox 5">
            <a:extLst>
              <a:ext uri="{FF2B5EF4-FFF2-40B4-BE49-F238E27FC236}">
                <a16:creationId xmlns:a16="http://schemas.microsoft.com/office/drawing/2014/main" id="{B11FA286-39C4-893C-79DE-DB50589CD7E9}"/>
              </a:ext>
            </a:extLst>
          </p:cNvPr>
          <p:cNvSpPr txBox="1"/>
          <p:nvPr/>
        </p:nvSpPr>
        <p:spPr>
          <a:xfrm>
            <a:off x="1695450" y="2527623"/>
            <a:ext cx="59055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4: Excerpt from Table A: Standard Normal Distribution</a:t>
            </a:r>
            <a:endParaRPr lang="en-IN" dirty="0"/>
          </a:p>
        </p:txBody>
      </p:sp>
      <mc:AlternateContent xmlns:mc="http://schemas.openxmlformats.org/markup-compatibility/2006" xmlns:a14="http://schemas.microsoft.com/office/drawing/2010/main">
        <mc:Choice Requires="a14">
          <p:graphicFrame>
            <p:nvGraphicFramePr>
              <p:cNvPr id="4" name="Table Placeholder 2" descr="The table contains 6 columns and 6 rows.&#10;&#10;The columns are labeled: &quot;z,&quot; &quot;0.09,&quot; &quot;0.08,&quot; &quot;0.07,&quot; &quot;0.06,&quot; and &quot;0.05.&quot;&#10;&#10;Row 1: z equals minus 0.9; 0.09 equals 0.1611; 0.08 equals 0.1635; 0.07 equals 0.1660; 0.06 equals 0.1685; 0.05 equals 0.1711&#10;Row 2: z equals minus 0.8; 0.09 equals 0.1867; 0.08 equals 0.1894; 0.07 equals 0.1922; 0.06 equals 0.1949; 0.05 equals 0.1977&#10;Row 3: z equals minus 0.7; 0.09 equals 0.2148; 0.08 equals 0.2177; 0.07 equals 0.2206; 0.06 equals 0.2236; 0.05 equals 0.2266&#10;Row 4: z equals minus 0.6; 0.09 equals 0.2451; 0.08 equals 0.2483 (highlighted); 0.07 equals 0.2514; 0.06 equals 0.2546; 0.05 equals 0.2578&#10;Row 5: z equals minus 0.5; 0.09 equals 0.2776; 0.08 equals 0.2810; 0.07 equals 0.2843; 0.06 equals 0.2877; 0.05 equals 0.2912&#10;Row 6: z equals minus 0.4; 0.09 equals 0.3121; 0.08 equals 0.3156; 0.07 equals 0.3192; 0.06 equals 0.3228; 0.05 equals 0.3264">
                <a:extLst>
                  <a:ext uri="{FF2B5EF4-FFF2-40B4-BE49-F238E27FC236}">
                    <a16:creationId xmlns:a16="http://schemas.microsoft.com/office/drawing/2014/main" id="{969D4F21-4E00-4B3E-AADF-8EFA42EC0F9C}"/>
                  </a:ext>
                </a:extLst>
              </p:cNvPr>
              <p:cNvGraphicFramePr>
                <a:graphicFrameLocks/>
              </p:cNvGraphicFramePr>
              <p:nvPr>
                <p:extLst>
                  <p:ext uri="{D42A27DB-BD31-4B8C-83A1-F6EECF244321}">
                    <p14:modId xmlns:p14="http://schemas.microsoft.com/office/powerpoint/2010/main" val="2933370636"/>
                  </p:ext>
                </p:extLst>
              </p:nvPr>
            </p:nvGraphicFramePr>
            <p:xfrm>
              <a:off x="533400" y="2896955"/>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b="1" dirty="0"/>
                            <a:t>z</a:t>
                          </a:r>
                        </a:p>
                      </a:txBody>
                      <a:tcPr/>
                    </a:tc>
                    <a:tc>
                      <a:txBody>
                        <a:bodyPr/>
                        <a:lstStyle/>
                        <a:p>
                          <a:pPr algn="ctr">
                            <a:defRPr b="1"/>
                          </a:pPr>
                          <a:r>
                            <a:rPr sz="1400"/>
                            <a:t>0.09</a:t>
                          </a:r>
                          <a:endParaRPr sz="1400">
                            <a:latin typeface="Cambria Math"/>
                          </a:endParaRPr>
                        </a:p>
                      </a:txBody>
                      <a:tcPr/>
                    </a:tc>
                    <a:tc>
                      <a:txBody>
                        <a:bodyPr/>
                        <a:lstStyle/>
                        <a:p>
                          <a:pPr algn="ctr">
                            <a:defRPr b="1"/>
                          </a:pPr>
                          <a:r>
                            <a:rPr sz="1400"/>
                            <a:t>0.08</a:t>
                          </a:r>
                          <a:endParaRPr sz="1400">
                            <a:latin typeface="Cambria Math"/>
                          </a:endParaRPr>
                        </a:p>
                      </a:txBody>
                      <a:tcPr/>
                    </a:tc>
                    <a:tc>
                      <a:txBody>
                        <a:bodyPr/>
                        <a:lstStyle/>
                        <a:p>
                          <a:pPr algn="ctr">
                            <a:defRPr b="1"/>
                          </a:pPr>
                          <a:r>
                            <a:rPr sz="1400"/>
                            <a:t>0.07</a:t>
                          </a:r>
                          <a:endParaRPr sz="1400">
                            <a:latin typeface="Cambria Math"/>
                          </a:endParaRPr>
                        </a:p>
                      </a:txBody>
                      <a:tcPr/>
                    </a:tc>
                    <a:tc>
                      <a:txBody>
                        <a:bodyPr/>
                        <a:lstStyle/>
                        <a:p>
                          <a:pPr algn="ctr">
                            <a:defRPr b="1"/>
                          </a:pPr>
                          <a:r>
                            <a:rPr sz="1400"/>
                            <a:t>0.06</a:t>
                          </a:r>
                          <a:endParaRPr sz="1400">
                            <a:latin typeface="Cambria Math"/>
                          </a:endParaRPr>
                        </a:p>
                      </a:txBody>
                      <a:tcPr/>
                    </a:tc>
                    <a:tc>
                      <a:txBody>
                        <a:bodyPr/>
                        <a:lstStyle/>
                        <a:p>
                          <a:pPr algn="ctr">
                            <a:defRPr b="1"/>
                          </a:pPr>
                          <a:r>
                            <a:rPr sz="1400" dirty="0"/>
                            <a:t>0.05</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𝟗</m:t>
                                </m:r>
                              </m:oMath>
                            </m:oMathPara>
                          </a14:m>
                          <a:endParaRPr b="1" dirty="0"/>
                        </a:p>
                      </a:txBody>
                      <a:tcPr/>
                    </a:tc>
                    <a:tc>
                      <a:txBody>
                        <a:bodyPr/>
                        <a:lstStyle/>
                        <a:p>
                          <a:pPr algn="ctr"/>
                          <a:r>
                            <a:rPr sz="1400" dirty="0"/>
                            <a:t>0.1611</a:t>
                          </a:r>
                          <a:endParaRPr sz="1400" dirty="0">
                            <a:latin typeface="Cambria Math"/>
                          </a:endParaRPr>
                        </a:p>
                      </a:txBody>
                      <a:tcPr/>
                    </a:tc>
                    <a:tc>
                      <a:txBody>
                        <a:bodyPr/>
                        <a:lstStyle/>
                        <a:p>
                          <a:pPr algn="ctr"/>
                          <a:r>
                            <a:rPr sz="1400"/>
                            <a:t>0.1635</a:t>
                          </a:r>
                          <a:endParaRPr sz="1400">
                            <a:latin typeface="Cambria Math"/>
                          </a:endParaRPr>
                        </a:p>
                      </a:txBody>
                      <a:tcPr/>
                    </a:tc>
                    <a:tc>
                      <a:txBody>
                        <a:bodyPr/>
                        <a:lstStyle/>
                        <a:p>
                          <a:pPr algn="ctr"/>
                          <a:r>
                            <a:rPr sz="1400"/>
                            <a:t>0.1660</a:t>
                          </a:r>
                          <a:endParaRPr sz="1400">
                            <a:latin typeface="Cambria Math"/>
                          </a:endParaRPr>
                        </a:p>
                      </a:txBody>
                      <a:tcPr/>
                    </a:tc>
                    <a:tc>
                      <a:txBody>
                        <a:bodyPr/>
                        <a:lstStyle/>
                        <a:p>
                          <a:pPr algn="ctr"/>
                          <a:r>
                            <a:rPr sz="1400"/>
                            <a:t>0.1685</a:t>
                          </a:r>
                          <a:endParaRPr sz="1400">
                            <a:latin typeface="Cambria Math"/>
                          </a:endParaRPr>
                        </a:p>
                      </a:txBody>
                      <a:tcPr/>
                    </a:tc>
                    <a:tc>
                      <a:txBody>
                        <a:bodyPr/>
                        <a:lstStyle/>
                        <a:p>
                          <a:pPr algn="ctr"/>
                          <a:r>
                            <a:rPr sz="1400"/>
                            <a:t>0.1711</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𝟖</m:t>
                                </m:r>
                              </m:oMath>
                            </m:oMathPara>
                          </a14:m>
                          <a:endParaRPr b="1" dirty="0"/>
                        </a:p>
                      </a:txBody>
                      <a:tcPr/>
                    </a:tc>
                    <a:tc>
                      <a:txBody>
                        <a:bodyPr/>
                        <a:lstStyle/>
                        <a:p>
                          <a:pPr algn="ctr"/>
                          <a:r>
                            <a:rPr sz="1400"/>
                            <a:t>0.1867</a:t>
                          </a:r>
                          <a:endParaRPr sz="1400">
                            <a:latin typeface="Cambria Math"/>
                          </a:endParaRPr>
                        </a:p>
                      </a:txBody>
                      <a:tcPr/>
                    </a:tc>
                    <a:tc>
                      <a:txBody>
                        <a:bodyPr/>
                        <a:lstStyle/>
                        <a:p>
                          <a:pPr algn="ctr"/>
                          <a:r>
                            <a:rPr sz="1400"/>
                            <a:t>0.1894</a:t>
                          </a:r>
                          <a:endParaRPr sz="1400">
                            <a:latin typeface="Cambria Math"/>
                          </a:endParaRPr>
                        </a:p>
                      </a:txBody>
                      <a:tcPr/>
                    </a:tc>
                    <a:tc>
                      <a:txBody>
                        <a:bodyPr/>
                        <a:lstStyle/>
                        <a:p>
                          <a:pPr algn="ctr"/>
                          <a:r>
                            <a:rPr sz="1400"/>
                            <a:t>0.1922</a:t>
                          </a:r>
                          <a:endParaRPr sz="1400">
                            <a:latin typeface="Cambria Math"/>
                          </a:endParaRPr>
                        </a:p>
                      </a:txBody>
                      <a:tcPr/>
                    </a:tc>
                    <a:tc>
                      <a:txBody>
                        <a:bodyPr/>
                        <a:lstStyle/>
                        <a:p>
                          <a:pPr algn="ctr"/>
                          <a:r>
                            <a:rPr sz="1400"/>
                            <a:t>0.1949</a:t>
                          </a:r>
                          <a:endParaRPr sz="1400">
                            <a:latin typeface="Cambria Math"/>
                          </a:endParaRPr>
                        </a:p>
                      </a:txBody>
                      <a:tcPr/>
                    </a:tc>
                    <a:tc>
                      <a:txBody>
                        <a:bodyPr/>
                        <a:lstStyle/>
                        <a:p>
                          <a:pPr algn="ctr"/>
                          <a:r>
                            <a:rPr sz="1400"/>
                            <a:t>0.1977</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𝟕</m:t>
                                </m:r>
                              </m:oMath>
                            </m:oMathPara>
                          </a14:m>
                          <a:endParaRPr b="1" dirty="0"/>
                        </a:p>
                      </a:txBody>
                      <a:tcPr/>
                    </a:tc>
                    <a:tc>
                      <a:txBody>
                        <a:bodyPr/>
                        <a:lstStyle/>
                        <a:p>
                          <a:pPr algn="ctr"/>
                          <a:r>
                            <a:rPr sz="1400"/>
                            <a:t>0.2148</a:t>
                          </a:r>
                          <a:endParaRPr sz="1400">
                            <a:latin typeface="Cambria Math"/>
                          </a:endParaRPr>
                        </a:p>
                      </a:txBody>
                      <a:tcPr/>
                    </a:tc>
                    <a:tc>
                      <a:txBody>
                        <a:bodyPr/>
                        <a:lstStyle/>
                        <a:p>
                          <a:pPr algn="ctr"/>
                          <a:r>
                            <a:rPr sz="1400"/>
                            <a:t>0.2177</a:t>
                          </a:r>
                          <a:endParaRPr sz="1400">
                            <a:latin typeface="Cambria Math"/>
                          </a:endParaRPr>
                        </a:p>
                      </a:txBody>
                      <a:tcPr/>
                    </a:tc>
                    <a:tc>
                      <a:txBody>
                        <a:bodyPr/>
                        <a:lstStyle/>
                        <a:p>
                          <a:pPr algn="ctr"/>
                          <a:r>
                            <a:rPr sz="1400"/>
                            <a:t>0.2206</a:t>
                          </a:r>
                          <a:endParaRPr sz="1400">
                            <a:latin typeface="Cambria Math"/>
                          </a:endParaRPr>
                        </a:p>
                      </a:txBody>
                      <a:tcPr/>
                    </a:tc>
                    <a:tc>
                      <a:txBody>
                        <a:bodyPr/>
                        <a:lstStyle/>
                        <a:p>
                          <a:pPr algn="ctr"/>
                          <a:r>
                            <a:rPr sz="1400"/>
                            <a:t>0.2236</a:t>
                          </a:r>
                          <a:endParaRPr sz="1400">
                            <a:latin typeface="Cambria Math"/>
                          </a:endParaRPr>
                        </a:p>
                      </a:txBody>
                      <a:tcPr/>
                    </a:tc>
                    <a:tc>
                      <a:txBody>
                        <a:bodyPr/>
                        <a:lstStyle/>
                        <a:p>
                          <a:pPr algn="ctr"/>
                          <a:r>
                            <a:rPr sz="1400"/>
                            <a:t>0.2266</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𝟔</m:t>
                                </m:r>
                              </m:oMath>
                            </m:oMathPara>
                          </a14:m>
                          <a:endParaRPr b="1" dirty="0"/>
                        </a:p>
                      </a:txBody>
                      <a:tcPr/>
                    </a:tc>
                    <a:tc>
                      <a:txBody>
                        <a:bodyPr/>
                        <a:lstStyle/>
                        <a:p>
                          <a:pPr algn="ctr"/>
                          <a:r>
                            <a:rPr sz="1400"/>
                            <a:t>0.2451</a:t>
                          </a:r>
                          <a:endParaRPr sz="1400">
                            <a:latin typeface="Cambria Math"/>
                          </a:endParaRPr>
                        </a:p>
                      </a:txBody>
                      <a:tcPr/>
                    </a:tc>
                    <a:tc>
                      <a:txBody>
                        <a:bodyPr/>
                        <a:lstStyle/>
                        <a:p>
                          <a:pPr algn="ctr"/>
                          <a:r>
                            <a:rPr sz="1400" dirty="0">
                              <a:highlight>
                                <a:srgbClr val="FFFF00"/>
                              </a:highlight>
                            </a:rPr>
                            <a:t>0.2483</a:t>
                          </a:r>
                          <a:endParaRPr sz="1400" dirty="0">
                            <a:highlight>
                              <a:srgbClr val="FFFF00"/>
                            </a:highlight>
                            <a:latin typeface="Cambria Math"/>
                          </a:endParaRPr>
                        </a:p>
                      </a:txBody>
                      <a:tcPr/>
                    </a:tc>
                    <a:tc>
                      <a:txBody>
                        <a:bodyPr/>
                        <a:lstStyle/>
                        <a:p>
                          <a:pPr algn="ctr"/>
                          <a:r>
                            <a:rPr sz="1400"/>
                            <a:t>0.2514</a:t>
                          </a:r>
                          <a:endParaRPr sz="1400">
                            <a:latin typeface="Cambria Math"/>
                          </a:endParaRPr>
                        </a:p>
                      </a:txBody>
                      <a:tcPr/>
                    </a:tc>
                    <a:tc>
                      <a:txBody>
                        <a:bodyPr/>
                        <a:lstStyle/>
                        <a:p>
                          <a:pPr algn="ctr"/>
                          <a:r>
                            <a:rPr sz="1400"/>
                            <a:t>0.2546</a:t>
                          </a:r>
                          <a:endParaRPr sz="1400">
                            <a:latin typeface="Cambria Math"/>
                          </a:endParaRPr>
                        </a:p>
                      </a:txBody>
                      <a:tcPr/>
                    </a:tc>
                    <a:tc>
                      <a:txBody>
                        <a:bodyPr/>
                        <a:lstStyle/>
                        <a:p>
                          <a:pPr algn="ctr"/>
                          <a:r>
                            <a:rPr sz="1400"/>
                            <a:t>0.2578</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𝟓</m:t>
                                </m:r>
                              </m:oMath>
                            </m:oMathPara>
                          </a14:m>
                          <a:endParaRPr b="1" dirty="0"/>
                        </a:p>
                      </a:txBody>
                      <a:tcPr/>
                    </a:tc>
                    <a:tc>
                      <a:txBody>
                        <a:bodyPr/>
                        <a:lstStyle/>
                        <a:p>
                          <a:pPr algn="ctr"/>
                          <a:r>
                            <a:rPr sz="1400"/>
                            <a:t>0.2776</a:t>
                          </a:r>
                          <a:endParaRPr sz="1400">
                            <a:latin typeface="Cambria Math"/>
                          </a:endParaRPr>
                        </a:p>
                      </a:txBody>
                      <a:tcPr/>
                    </a:tc>
                    <a:tc>
                      <a:txBody>
                        <a:bodyPr/>
                        <a:lstStyle/>
                        <a:p>
                          <a:pPr algn="ctr"/>
                          <a:r>
                            <a:rPr sz="1400"/>
                            <a:t>0.2810</a:t>
                          </a:r>
                          <a:endParaRPr sz="1400">
                            <a:latin typeface="Cambria Math"/>
                          </a:endParaRPr>
                        </a:p>
                      </a:txBody>
                      <a:tcPr/>
                    </a:tc>
                    <a:tc>
                      <a:txBody>
                        <a:bodyPr/>
                        <a:lstStyle/>
                        <a:p>
                          <a:pPr algn="ctr"/>
                          <a:r>
                            <a:rPr sz="1400"/>
                            <a:t>0.2843</a:t>
                          </a:r>
                          <a:endParaRPr sz="1400">
                            <a:latin typeface="Cambria Math"/>
                          </a:endParaRPr>
                        </a:p>
                      </a:txBody>
                      <a:tcPr/>
                    </a:tc>
                    <a:tc>
                      <a:txBody>
                        <a:bodyPr/>
                        <a:lstStyle/>
                        <a:p>
                          <a:pPr algn="ctr"/>
                          <a:r>
                            <a:rPr sz="1400"/>
                            <a:t>0.2877</a:t>
                          </a:r>
                          <a:endParaRPr sz="1400">
                            <a:latin typeface="Cambria Math"/>
                          </a:endParaRPr>
                        </a:p>
                      </a:txBody>
                      <a:tcPr/>
                    </a:tc>
                    <a:tc>
                      <a:txBody>
                        <a:bodyPr/>
                        <a:lstStyle/>
                        <a:p>
                          <a:pPr algn="ctr"/>
                          <a:r>
                            <a:rPr sz="1400"/>
                            <a:t>0.2912</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𝟒</m:t>
                                </m:r>
                              </m:oMath>
                            </m:oMathPara>
                          </a14:m>
                          <a:endParaRPr b="1" dirty="0"/>
                        </a:p>
                      </a:txBody>
                      <a:tcPr/>
                    </a:tc>
                    <a:tc>
                      <a:txBody>
                        <a:bodyPr/>
                        <a:lstStyle/>
                        <a:p>
                          <a:pPr algn="ctr"/>
                          <a:r>
                            <a:rPr sz="1400"/>
                            <a:t>0.3121</a:t>
                          </a:r>
                          <a:endParaRPr sz="1400">
                            <a:latin typeface="Cambria Math"/>
                          </a:endParaRPr>
                        </a:p>
                      </a:txBody>
                      <a:tcPr/>
                    </a:tc>
                    <a:tc>
                      <a:txBody>
                        <a:bodyPr/>
                        <a:lstStyle/>
                        <a:p>
                          <a:pPr algn="ctr"/>
                          <a:r>
                            <a:rPr sz="1400"/>
                            <a:t>0.3156</a:t>
                          </a:r>
                          <a:endParaRPr sz="1400">
                            <a:latin typeface="Cambria Math"/>
                          </a:endParaRPr>
                        </a:p>
                      </a:txBody>
                      <a:tcPr/>
                    </a:tc>
                    <a:tc>
                      <a:txBody>
                        <a:bodyPr/>
                        <a:lstStyle/>
                        <a:p>
                          <a:pPr algn="ctr"/>
                          <a:r>
                            <a:rPr sz="1400"/>
                            <a:t>0.3192</a:t>
                          </a:r>
                          <a:endParaRPr sz="1400">
                            <a:latin typeface="Cambria Math"/>
                          </a:endParaRPr>
                        </a:p>
                      </a:txBody>
                      <a:tcPr/>
                    </a:tc>
                    <a:tc>
                      <a:txBody>
                        <a:bodyPr/>
                        <a:lstStyle/>
                        <a:p>
                          <a:pPr algn="ctr"/>
                          <a:r>
                            <a:rPr sz="1400"/>
                            <a:t>0.3228</a:t>
                          </a:r>
                          <a:endParaRPr sz="1400">
                            <a:latin typeface="Cambria Math"/>
                          </a:endParaRPr>
                        </a:p>
                      </a:txBody>
                      <a:tcPr/>
                    </a:tc>
                    <a:tc>
                      <a:txBody>
                        <a:bodyPr/>
                        <a:lstStyle/>
                        <a:p>
                          <a:pPr algn="ctr"/>
                          <a:r>
                            <a:rPr sz="1400" dirty="0"/>
                            <a:t>0.3264</a:t>
                          </a:r>
                          <a:endParaRPr sz="1400" dirty="0">
                            <a:latin typeface="Cambria Math"/>
                          </a:endParaRPr>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descr="The table contains 6 columns and 6 rows.&#10;&#10;The columns are labeled: &quot;z,&quot; &quot;0.09,&quot; &quot;0.08,&quot; &quot;0.07,&quot; &quot;0.06,&quot; and &quot;0.05.&quot;&#10;&#10;Row 1: z equals minus 0.9; 0.09 equals 0.1611; 0.08 equals 0.1635; 0.07 equals 0.1660; 0.06 equals 0.1685; 0.05 equals 0.1711&#10;Row 2: z equals minus 0.8; 0.09 equals 0.1867; 0.08 equals 0.1894; 0.07 equals 0.1922; 0.06 equals 0.1949; 0.05 equals 0.1977&#10;Row 3: z equals minus 0.7; 0.09 equals 0.2148; 0.08 equals 0.2177; 0.07 equals 0.2206; 0.06 equals 0.2236; 0.05 equals 0.2266&#10;Row 4: z equals minus 0.6; 0.09 equals 0.2451; 0.08 equals 0.2483 (highlighted); 0.07 equals 0.2514; 0.06 equals 0.2546; 0.05 equals 0.2578&#10;Row 5: z equals minus 0.5; 0.09 equals 0.2776; 0.08 equals 0.2810; 0.07 equals 0.2843; 0.06 equals 0.2877; 0.05 equals 0.2912&#10;Row 6: z equals minus 0.4; 0.09 equals 0.3121; 0.08 equals 0.3156; 0.07 equals 0.3192; 0.06 equals 0.3228; 0.05 equals 0.3264">
                <a:extLst>
                  <a:ext uri="{FF2B5EF4-FFF2-40B4-BE49-F238E27FC236}">
                    <a16:creationId xmlns:a16="http://schemas.microsoft.com/office/drawing/2014/main" id="{969D4F21-4E00-4B3E-AADF-8EFA42EC0F9C}"/>
                  </a:ext>
                </a:extLst>
              </p:cNvPr>
              <p:cNvGraphicFramePr>
                <a:graphicFrameLocks/>
              </p:cNvGraphicFramePr>
              <p:nvPr>
                <p:extLst>
                  <p:ext uri="{D42A27DB-BD31-4B8C-83A1-F6EECF244321}">
                    <p14:modId xmlns:p14="http://schemas.microsoft.com/office/powerpoint/2010/main" val="2933370636"/>
                  </p:ext>
                </p:extLst>
              </p:nvPr>
            </p:nvGraphicFramePr>
            <p:xfrm>
              <a:off x="533400" y="2896955"/>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b="1" dirty="0"/>
                            <a:t>z</a:t>
                          </a:r>
                        </a:p>
                      </a:txBody>
                      <a:tcPr/>
                    </a:tc>
                    <a:tc>
                      <a:txBody>
                        <a:bodyPr/>
                        <a:lstStyle/>
                        <a:p>
                          <a:pPr algn="ctr">
                            <a:defRPr b="1"/>
                          </a:pPr>
                          <a:r>
                            <a:rPr sz="1400"/>
                            <a:t>0.09</a:t>
                          </a:r>
                          <a:endParaRPr sz="1400">
                            <a:latin typeface="Cambria Math"/>
                          </a:endParaRPr>
                        </a:p>
                      </a:txBody>
                      <a:tcPr/>
                    </a:tc>
                    <a:tc>
                      <a:txBody>
                        <a:bodyPr/>
                        <a:lstStyle/>
                        <a:p>
                          <a:pPr algn="ctr">
                            <a:defRPr b="1"/>
                          </a:pPr>
                          <a:r>
                            <a:rPr sz="1400"/>
                            <a:t>0.08</a:t>
                          </a:r>
                          <a:endParaRPr sz="1400">
                            <a:latin typeface="Cambria Math"/>
                          </a:endParaRPr>
                        </a:p>
                      </a:txBody>
                      <a:tcPr/>
                    </a:tc>
                    <a:tc>
                      <a:txBody>
                        <a:bodyPr/>
                        <a:lstStyle/>
                        <a:p>
                          <a:pPr algn="ctr">
                            <a:defRPr b="1"/>
                          </a:pPr>
                          <a:r>
                            <a:rPr sz="1400"/>
                            <a:t>0.07</a:t>
                          </a:r>
                          <a:endParaRPr sz="1400">
                            <a:latin typeface="Cambria Math"/>
                          </a:endParaRPr>
                        </a:p>
                      </a:txBody>
                      <a:tcPr/>
                    </a:tc>
                    <a:tc>
                      <a:txBody>
                        <a:bodyPr/>
                        <a:lstStyle/>
                        <a:p>
                          <a:pPr algn="ctr">
                            <a:defRPr b="1"/>
                          </a:pPr>
                          <a:r>
                            <a:rPr sz="1400"/>
                            <a:t>0.06</a:t>
                          </a:r>
                          <a:endParaRPr sz="1400">
                            <a:latin typeface="Cambria Math"/>
                          </a:endParaRPr>
                        </a:p>
                      </a:txBody>
                      <a:tcPr/>
                    </a:tc>
                    <a:tc>
                      <a:txBody>
                        <a:bodyPr/>
                        <a:lstStyle/>
                        <a:p>
                          <a:pPr algn="ctr">
                            <a:defRPr b="1"/>
                          </a:pPr>
                          <a:r>
                            <a:rPr sz="1400" dirty="0"/>
                            <a:t>0.05</a:t>
                          </a:r>
                          <a:endParaRPr sz="1400" dirty="0">
                            <a:latin typeface="Cambria Math"/>
                          </a:endParaRP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444" t="-103279" r="-501333" b="-503279"/>
                          </a:stretch>
                        </a:blipFill>
                      </a:tcPr>
                    </a:tc>
                    <a:tc>
                      <a:txBody>
                        <a:bodyPr/>
                        <a:lstStyle/>
                        <a:p>
                          <a:pPr algn="ctr"/>
                          <a:r>
                            <a:rPr sz="1400" dirty="0"/>
                            <a:t>0.1611</a:t>
                          </a:r>
                          <a:endParaRPr sz="1400" dirty="0">
                            <a:latin typeface="Cambria Math"/>
                          </a:endParaRPr>
                        </a:p>
                      </a:txBody>
                      <a:tcPr/>
                    </a:tc>
                    <a:tc>
                      <a:txBody>
                        <a:bodyPr/>
                        <a:lstStyle/>
                        <a:p>
                          <a:pPr algn="ctr"/>
                          <a:r>
                            <a:rPr sz="1400"/>
                            <a:t>0.1635</a:t>
                          </a:r>
                          <a:endParaRPr sz="1400">
                            <a:latin typeface="Cambria Math"/>
                          </a:endParaRPr>
                        </a:p>
                      </a:txBody>
                      <a:tcPr/>
                    </a:tc>
                    <a:tc>
                      <a:txBody>
                        <a:bodyPr/>
                        <a:lstStyle/>
                        <a:p>
                          <a:pPr algn="ctr"/>
                          <a:r>
                            <a:rPr sz="1400"/>
                            <a:t>0.1660</a:t>
                          </a:r>
                          <a:endParaRPr sz="1400">
                            <a:latin typeface="Cambria Math"/>
                          </a:endParaRPr>
                        </a:p>
                      </a:txBody>
                      <a:tcPr/>
                    </a:tc>
                    <a:tc>
                      <a:txBody>
                        <a:bodyPr/>
                        <a:lstStyle/>
                        <a:p>
                          <a:pPr algn="ctr"/>
                          <a:r>
                            <a:rPr sz="1400"/>
                            <a:t>0.1685</a:t>
                          </a:r>
                          <a:endParaRPr sz="1400">
                            <a:latin typeface="Cambria Math"/>
                          </a:endParaRPr>
                        </a:p>
                      </a:txBody>
                      <a:tcPr/>
                    </a:tc>
                    <a:tc>
                      <a:txBody>
                        <a:bodyPr/>
                        <a:lstStyle/>
                        <a:p>
                          <a:pPr algn="ctr"/>
                          <a:r>
                            <a:rPr sz="1400"/>
                            <a:t>0.1711</a:t>
                          </a:r>
                          <a:endParaRPr sz="1400">
                            <a:latin typeface="Cambria Math"/>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444" t="-203279" r="-501333" b="-403279"/>
                          </a:stretch>
                        </a:blipFill>
                      </a:tcPr>
                    </a:tc>
                    <a:tc>
                      <a:txBody>
                        <a:bodyPr/>
                        <a:lstStyle/>
                        <a:p>
                          <a:pPr algn="ctr"/>
                          <a:r>
                            <a:rPr sz="1400"/>
                            <a:t>0.1867</a:t>
                          </a:r>
                          <a:endParaRPr sz="1400">
                            <a:latin typeface="Cambria Math"/>
                          </a:endParaRPr>
                        </a:p>
                      </a:txBody>
                      <a:tcPr/>
                    </a:tc>
                    <a:tc>
                      <a:txBody>
                        <a:bodyPr/>
                        <a:lstStyle/>
                        <a:p>
                          <a:pPr algn="ctr"/>
                          <a:r>
                            <a:rPr sz="1400"/>
                            <a:t>0.1894</a:t>
                          </a:r>
                          <a:endParaRPr sz="1400">
                            <a:latin typeface="Cambria Math"/>
                          </a:endParaRPr>
                        </a:p>
                      </a:txBody>
                      <a:tcPr/>
                    </a:tc>
                    <a:tc>
                      <a:txBody>
                        <a:bodyPr/>
                        <a:lstStyle/>
                        <a:p>
                          <a:pPr algn="ctr"/>
                          <a:r>
                            <a:rPr sz="1400"/>
                            <a:t>0.1922</a:t>
                          </a:r>
                          <a:endParaRPr sz="1400">
                            <a:latin typeface="Cambria Math"/>
                          </a:endParaRPr>
                        </a:p>
                      </a:txBody>
                      <a:tcPr/>
                    </a:tc>
                    <a:tc>
                      <a:txBody>
                        <a:bodyPr/>
                        <a:lstStyle/>
                        <a:p>
                          <a:pPr algn="ctr"/>
                          <a:r>
                            <a:rPr sz="1400"/>
                            <a:t>0.1949</a:t>
                          </a:r>
                          <a:endParaRPr sz="1400">
                            <a:latin typeface="Cambria Math"/>
                          </a:endParaRPr>
                        </a:p>
                      </a:txBody>
                      <a:tcPr/>
                    </a:tc>
                    <a:tc>
                      <a:txBody>
                        <a:bodyPr/>
                        <a:lstStyle/>
                        <a:p>
                          <a:pPr algn="ctr"/>
                          <a:r>
                            <a:rPr sz="1400"/>
                            <a:t>0.1977</a:t>
                          </a:r>
                          <a:endParaRPr sz="1400">
                            <a:latin typeface="Cambria Math"/>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444" t="-303279" r="-501333" b="-303279"/>
                          </a:stretch>
                        </a:blipFill>
                      </a:tcPr>
                    </a:tc>
                    <a:tc>
                      <a:txBody>
                        <a:bodyPr/>
                        <a:lstStyle/>
                        <a:p>
                          <a:pPr algn="ctr"/>
                          <a:r>
                            <a:rPr sz="1400"/>
                            <a:t>0.2148</a:t>
                          </a:r>
                          <a:endParaRPr sz="1400">
                            <a:latin typeface="Cambria Math"/>
                          </a:endParaRPr>
                        </a:p>
                      </a:txBody>
                      <a:tcPr/>
                    </a:tc>
                    <a:tc>
                      <a:txBody>
                        <a:bodyPr/>
                        <a:lstStyle/>
                        <a:p>
                          <a:pPr algn="ctr"/>
                          <a:r>
                            <a:rPr sz="1400"/>
                            <a:t>0.2177</a:t>
                          </a:r>
                          <a:endParaRPr sz="1400">
                            <a:latin typeface="Cambria Math"/>
                          </a:endParaRPr>
                        </a:p>
                      </a:txBody>
                      <a:tcPr/>
                    </a:tc>
                    <a:tc>
                      <a:txBody>
                        <a:bodyPr/>
                        <a:lstStyle/>
                        <a:p>
                          <a:pPr algn="ctr"/>
                          <a:r>
                            <a:rPr sz="1400"/>
                            <a:t>0.2206</a:t>
                          </a:r>
                          <a:endParaRPr sz="1400">
                            <a:latin typeface="Cambria Math"/>
                          </a:endParaRPr>
                        </a:p>
                      </a:txBody>
                      <a:tcPr/>
                    </a:tc>
                    <a:tc>
                      <a:txBody>
                        <a:bodyPr/>
                        <a:lstStyle/>
                        <a:p>
                          <a:pPr algn="ctr"/>
                          <a:r>
                            <a:rPr sz="1400"/>
                            <a:t>0.2236</a:t>
                          </a:r>
                          <a:endParaRPr sz="1400">
                            <a:latin typeface="Cambria Math"/>
                          </a:endParaRPr>
                        </a:p>
                      </a:txBody>
                      <a:tcPr/>
                    </a:tc>
                    <a:tc>
                      <a:txBody>
                        <a:bodyPr/>
                        <a:lstStyle/>
                        <a:p>
                          <a:pPr algn="ctr"/>
                          <a:r>
                            <a:rPr sz="1400"/>
                            <a:t>0.2266</a:t>
                          </a:r>
                          <a:endParaRPr sz="1400">
                            <a:latin typeface="Cambria Math"/>
                          </a:endParaRP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444" t="-403279" r="-501333" b="-203279"/>
                          </a:stretch>
                        </a:blipFill>
                      </a:tcPr>
                    </a:tc>
                    <a:tc>
                      <a:txBody>
                        <a:bodyPr/>
                        <a:lstStyle/>
                        <a:p>
                          <a:pPr algn="ctr"/>
                          <a:r>
                            <a:rPr sz="1400"/>
                            <a:t>0.2451</a:t>
                          </a:r>
                          <a:endParaRPr sz="1400">
                            <a:latin typeface="Cambria Math"/>
                          </a:endParaRPr>
                        </a:p>
                      </a:txBody>
                      <a:tcPr/>
                    </a:tc>
                    <a:tc>
                      <a:txBody>
                        <a:bodyPr/>
                        <a:lstStyle/>
                        <a:p>
                          <a:pPr algn="ctr"/>
                          <a:r>
                            <a:rPr sz="1400" dirty="0">
                              <a:highlight>
                                <a:srgbClr val="FFFF00"/>
                              </a:highlight>
                            </a:rPr>
                            <a:t>0.2483</a:t>
                          </a:r>
                          <a:endParaRPr sz="1400" dirty="0">
                            <a:highlight>
                              <a:srgbClr val="FFFF00"/>
                            </a:highlight>
                            <a:latin typeface="Cambria Math"/>
                          </a:endParaRPr>
                        </a:p>
                      </a:txBody>
                      <a:tcPr/>
                    </a:tc>
                    <a:tc>
                      <a:txBody>
                        <a:bodyPr/>
                        <a:lstStyle/>
                        <a:p>
                          <a:pPr algn="ctr"/>
                          <a:r>
                            <a:rPr sz="1400"/>
                            <a:t>0.2514</a:t>
                          </a:r>
                          <a:endParaRPr sz="1400">
                            <a:latin typeface="Cambria Math"/>
                          </a:endParaRPr>
                        </a:p>
                      </a:txBody>
                      <a:tcPr/>
                    </a:tc>
                    <a:tc>
                      <a:txBody>
                        <a:bodyPr/>
                        <a:lstStyle/>
                        <a:p>
                          <a:pPr algn="ctr"/>
                          <a:r>
                            <a:rPr sz="1400"/>
                            <a:t>0.2546</a:t>
                          </a:r>
                          <a:endParaRPr sz="1400">
                            <a:latin typeface="Cambria Math"/>
                          </a:endParaRPr>
                        </a:p>
                      </a:txBody>
                      <a:tcPr/>
                    </a:tc>
                    <a:tc>
                      <a:txBody>
                        <a:bodyPr/>
                        <a:lstStyle/>
                        <a:p>
                          <a:pPr algn="ctr"/>
                          <a:r>
                            <a:rPr sz="1400"/>
                            <a:t>0.2578</a:t>
                          </a:r>
                          <a:endParaRPr sz="1400">
                            <a:latin typeface="Cambria Math"/>
                          </a:endParaRPr>
                        </a:p>
                      </a:txBody>
                      <a:tcPr/>
                    </a:tc>
                    <a:extLst>
                      <a:ext uri="{0D108BD9-81ED-4DB2-BD59-A6C34878D82A}">
                        <a16:rowId xmlns:a16="http://schemas.microsoft.com/office/drawing/2014/main" val="10005"/>
                      </a:ext>
                    </a:extLst>
                  </a:tr>
                  <a:tr h="370840">
                    <a:tc>
                      <a:txBody>
                        <a:bodyPr/>
                        <a:lstStyle/>
                        <a:p>
                          <a:endParaRPr lang="en-US"/>
                        </a:p>
                      </a:txBody>
                      <a:tcPr>
                        <a:blipFill>
                          <a:blip r:embed="rId2"/>
                          <a:stretch>
                            <a:fillRect l="-444" t="-503279" r="-501333" b="-103279"/>
                          </a:stretch>
                        </a:blipFill>
                      </a:tcPr>
                    </a:tc>
                    <a:tc>
                      <a:txBody>
                        <a:bodyPr/>
                        <a:lstStyle/>
                        <a:p>
                          <a:pPr algn="ctr"/>
                          <a:r>
                            <a:rPr sz="1400"/>
                            <a:t>0.2776</a:t>
                          </a:r>
                          <a:endParaRPr sz="1400">
                            <a:latin typeface="Cambria Math"/>
                          </a:endParaRPr>
                        </a:p>
                      </a:txBody>
                      <a:tcPr/>
                    </a:tc>
                    <a:tc>
                      <a:txBody>
                        <a:bodyPr/>
                        <a:lstStyle/>
                        <a:p>
                          <a:pPr algn="ctr"/>
                          <a:r>
                            <a:rPr sz="1400"/>
                            <a:t>0.2810</a:t>
                          </a:r>
                          <a:endParaRPr sz="1400">
                            <a:latin typeface="Cambria Math"/>
                          </a:endParaRPr>
                        </a:p>
                      </a:txBody>
                      <a:tcPr/>
                    </a:tc>
                    <a:tc>
                      <a:txBody>
                        <a:bodyPr/>
                        <a:lstStyle/>
                        <a:p>
                          <a:pPr algn="ctr"/>
                          <a:r>
                            <a:rPr sz="1400"/>
                            <a:t>0.2843</a:t>
                          </a:r>
                          <a:endParaRPr sz="1400">
                            <a:latin typeface="Cambria Math"/>
                          </a:endParaRPr>
                        </a:p>
                      </a:txBody>
                      <a:tcPr/>
                    </a:tc>
                    <a:tc>
                      <a:txBody>
                        <a:bodyPr/>
                        <a:lstStyle/>
                        <a:p>
                          <a:pPr algn="ctr"/>
                          <a:r>
                            <a:rPr sz="1400"/>
                            <a:t>0.2877</a:t>
                          </a:r>
                          <a:endParaRPr sz="1400">
                            <a:latin typeface="Cambria Math"/>
                          </a:endParaRPr>
                        </a:p>
                      </a:txBody>
                      <a:tcPr/>
                    </a:tc>
                    <a:tc>
                      <a:txBody>
                        <a:bodyPr/>
                        <a:lstStyle/>
                        <a:p>
                          <a:pPr algn="ctr"/>
                          <a:r>
                            <a:rPr sz="1400"/>
                            <a:t>0.2912</a:t>
                          </a:r>
                          <a:endParaRPr sz="1400">
                            <a:latin typeface="Cambria Math"/>
                          </a:endParaRP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444" t="-603279" r="-501333" b="-3279"/>
                          </a:stretch>
                        </a:blipFill>
                      </a:tcPr>
                    </a:tc>
                    <a:tc>
                      <a:txBody>
                        <a:bodyPr/>
                        <a:lstStyle/>
                        <a:p>
                          <a:pPr algn="ctr"/>
                          <a:r>
                            <a:rPr sz="1400"/>
                            <a:t>0.3121</a:t>
                          </a:r>
                          <a:endParaRPr sz="1400">
                            <a:latin typeface="Cambria Math"/>
                          </a:endParaRPr>
                        </a:p>
                      </a:txBody>
                      <a:tcPr/>
                    </a:tc>
                    <a:tc>
                      <a:txBody>
                        <a:bodyPr/>
                        <a:lstStyle/>
                        <a:p>
                          <a:pPr algn="ctr"/>
                          <a:r>
                            <a:rPr sz="1400"/>
                            <a:t>0.3156</a:t>
                          </a:r>
                          <a:endParaRPr sz="1400">
                            <a:latin typeface="Cambria Math"/>
                          </a:endParaRPr>
                        </a:p>
                      </a:txBody>
                      <a:tcPr/>
                    </a:tc>
                    <a:tc>
                      <a:txBody>
                        <a:bodyPr/>
                        <a:lstStyle/>
                        <a:p>
                          <a:pPr algn="ctr"/>
                          <a:r>
                            <a:rPr sz="1400"/>
                            <a:t>0.3192</a:t>
                          </a:r>
                          <a:endParaRPr sz="1400">
                            <a:latin typeface="Cambria Math"/>
                          </a:endParaRPr>
                        </a:p>
                      </a:txBody>
                      <a:tcPr/>
                    </a:tc>
                    <a:tc>
                      <a:txBody>
                        <a:bodyPr/>
                        <a:lstStyle/>
                        <a:p>
                          <a:pPr algn="ctr"/>
                          <a:r>
                            <a:rPr sz="1400"/>
                            <a:t>0.3228</a:t>
                          </a:r>
                          <a:endParaRPr sz="1400">
                            <a:latin typeface="Cambria Math"/>
                          </a:endParaRPr>
                        </a:p>
                      </a:txBody>
                      <a:tcPr/>
                    </a:tc>
                    <a:tc>
                      <a:txBody>
                        <a:bodyPr/>
                        <a:lstStyle/>
                        <a:p>
                          <a:pPr algn="ctr"/>
                          <a:r>
                            <a:rPr sz="1400" dirty="0"/>
                            <a:t>0.3264</a:t>
                          </a:r>
                          <a:endParaRPr sz="1400" dirty="0">
                            <a:latin typeface="Cambria Math"/>
                          </a:endParaRPr>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EBFD43-3850-BC63-3C5C-2DE158BE160A}"/>
                  </a:ext>
                </a:extLst>
              </p:cNvPr>
              <p:cNvSpPr txBox="1"/>
              <p:nvPr/>
            </p:nvSpPr>
            <p:spPr>
              <a:xfrm>
                <a:off x="457200" y="1002875"/>
                <a:ext cx="8225246" cy="2489912"/>
              </a:xfrm>
              <a:prstGeom prst="rect">
                <a:avLst/>
              </a:prstGeom>
              <a:noFill/>
            </p:spPr>
            <p:txBody>
              <a:bodyPr wrap="square">
                <a:spAutoFit/>
              </a:bodyPr>
              <a:lstStyle/>
              <a:p>
                <a:pPr marL="0" marR="0" lvl="2"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1900" b="1" i="0" u="none" strike="noStrike" kern="1200" cap="none" spc="0" normalizeH="0" baseline="0" noProof="0" dirty="0">
                    <a:ln>
                      <a:noFill/>
                    </a:ln>
                    <a:solidFill>
                      <a:srgbClr val="366092"/>
                    </a:solidFill>
                    <a:effectLst/>
                    <a:uLnTx/>
                    <a:uFillTx/>
                    <a:ea typeface="+mn-ea"/>
                    <a:cs typeface="+mn-cs"/>
                  </a:rPr>
                  <a:t>TI-83/84 Plus</a:t>
                </a:r>
              </a:p>
              <a:p>
                <a:pPr marL="0" marR="0" lvl="2"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1900" b="0" i="0" u="none" strike="noStrike" kern="1200" cap="none" spc="0" normalizeH="0" baseline="0" noProof="0" dirty="0">
                    <a:ln>
                      <a:noFill/>
                    </a:ln>
                    <a:solidFill>
                      <a:srgbClr val="366092"/>
                    </a:solidFill>
                    <a:effectLst/>
                    <a:uLnTx/>
                    <a:uFillTx/>
                    <a:ea typeface="+mn-ea"/>
                    <a:cs typeface="+mn-cs"/>
                  </a:rPr>
                  <a:t>When using technology to find the area to the right of a </a:t>
                </a:r>
                <a14:m>
                  <m:oMath xmlns:m="http://schemas.openxmlformats.org/officeDocument/2006/math">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oMath>
                </a14:m>
                <a:r>
                  <a:rPr kumimoji="0" lang="en-US" sz="1900" b="0" i="0" u="none" strike="noStrike" kern="1200" cap="none" spc="0" normalizeH="0" baseline="0" noProof="0" dirty="0">
                    <a:ln>
                      <a:noFill/>
                    </a:ln>
                    <a:solidFill>
                      <a:srgbClr val="366092"/>
                    </a:solidFill>
                    <a:effectLst/>
                    <a:uLnTx/>
                    <a:uFillTx/>
                    <a:ea typeface="+mn-ea"/>
                    <a:cs typeface="+mn-cs"/>
                  </a:rPr>
                  <a:t>-value, we don't have to change the sign of the </a:t>
                </a:r>
                <a14:m>
                  <m:oMath xmlns:m="http://schemas.openxmlformats.org/officeDocument/2006/math">
                    <m:r>
                      <a:rPr kumimoji="0" lang="en-US" sz="19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oMath>
                </a14:m>
                <a:r>
                  <a:rPr kumimoji="0" lang="en-US" sz="1900" b="0" i="0" u="none" strike="noStrike" kern="1200" cap="none" spc="0" normalizeH="0" baseline="0" noProof="0" dirty="0">
                    <a:ln>
                      <a:noFill/>
                    </a:ln>
                    <a:solidFill>
                      <a:srgbClr val="366092"/>
                    </a:solidFill>
                    <a:effectLst/>
                    <a:uLnTx/>
                    <a:uFillTx/>
                    <a:ea typeface="+mn-ea"/>
                    <a:cs typeface="+mn-cs"/>
                  </a:rPr>
                  <a:t>-value. The calculator just uses the upper and lower bounds as before. Press </a:t>
                </a:r>
                <a:r>
                  <a:rPr kumimoji="0" lang="en-US" sz="1900" b="1" i="0" u="none" strike="noStrike" kern="1200" cap="none" spc="0" normalizeH="0" baseline="0" noProof="0" dirty="0">
                    <a:ln>
                      <a:noFill/>
                    </a:ln>
                    <a:solidFill>
                      <a:srgbClr val="366092"/>
                    </a:solidFill>
                    <a:effectLst/>
                    <a:uLnTx/>
                    <a:uFillTx/>
                    <a:ea typeface="+mn-ea"/>
                    <a:cs typeface="+mn-cs"/>
                  </a:rPr>
                  <a:t>2nd</a:t>
                </a:r>
                <a:r>
                  <a:rPr kumimoji="0" lang="en-US" sz="1900" b="0" i="0" u="none" strike="noStrike" kern="1200" cap="none" spc="0" normalizeH="0" baseline="0" noProof="0" dirty="0">
                    <a:ln>
                      <a:noFill/>
                    </a:ln>
                    <a:solidFill>
                      <a:srgbClr val="366092"/>
                    </a:solidFill>
                    <a:effectLst/>
                    <a:uLnTx/>
                    <a:uFillTx/>
                    <a:ea typeface="+mn-ea"/>
                    <a:cs typeface="+mn-cs"/>
                  </a:rPr>
                  <a:t> </a:t>
                </a:r>
                <a:r>
                  <a:rPr kumimoji="0" lang="en-US" sz="1900" b="1" i="0" u="none" strike="noStrike" kern="1200" cap="none" spc="0" normalizeH="0" baseline="0" noProof="0" dirty="0">
                    <a:ln>
                      <a:noFill/>
                    </a:ln>
                    <a:solidFill>
                      <a:srgbClr val="366092"/>
                    </a:solidFill>
                    <a:effectLst/>
                    <a:uLnTx/>
                    <a:uFillTx/>
                    <a:ea typeface="+mn-ea"/>
                    <a:cs typeface="+mn-cs"/>
                  </a:rPr>
                  <a:t>vars</a:t>
                </a:r>
                <a:r>
                  <a:rPr kumimoji="0" lang="en-US" sz="1900" b="0" i="0" u="none" strike="noStrike" kern="1200" cap="none" spc="0" normalizeH="0" baseline="0" noProof="0" dirty="0">
                    <a:ln>
                      <a:noFill/>
                    </a:ln>
                    <a:solidFill>
                      <a:srgbClr val="366092"/>
                    </a:solidFill>
                    <a:effectLst/>
                    <a:uLnTx/>
                    <a:uFillTx/>
                    <a:ea typeface="+mn-ea"/>
                    <a:cs typeface="+mn-cs"/>
                  </a:rPr>
                  <a:t> to access the </a:t>
                </a:r>
                <a:r>
                  <a:rPr kumimoji="0" lang="en-US" sz="1900" b="1" i="0" u="none" strike="noStrike" kern="1200" cap="none" spc="0" normalizeH="0" baseline="0" noProof="0" dirty="0">
                    <a:ln>
                      <a:noFill/>
                    </a:ln>
                    <a:solidFill>
                      <a:srgbClr val="366092"/>
                    </a:solidFill>
                    <a:effectLst/>
                    <a:uLnTx/>
                    <a:uFillTx/>
                    <a:ea typeface="+mn-ea"/>
                    <a:cs typeface="+mn-cs"/>
                  </a:rPr>
                  <a:t>DISTR</a:t>
                </a:r>
                <a:r>
                  <a:rPr kumimoji="0" lang="en-US" sz="1900" b="0" i="0" u="none" strike="noStrike" kern="1200" cap="none" spc="0" normalizeH="0" baseline="0" noProof="0" dirty="0">
                    <a:ln>
                      <a:noFill/>
                    </a:ln>
                    <a:solidFill>
                      <a:srgbClr val="366092"/>
                    </a:solidFill>
                    <a:effectLst/>
                    <a:uLnTx/>
                    <a:uFillTx/>
                    <a:ea typeface="+mn-ea"/>
                    <a:cs typeface="+mn-cs"/>
                  </a:rPr>
                  <a:t> menu and select</a:t>
                </a:r>
                <a:br>
                  <a:rPr kumimoji="0" lang="en-US" sz="1900" b="0" i="0" u="none" strike="noStrike" kern="1200" cap="none" spc="0" normalizeH="0" baseline="0" noProof="0" dirty="0">
                    <a:ln>
                      <a:noFill/>
                    </a:ln>
                    <a:solidFill>
                      <a:srgbClr val="366092"/>
                    </a:solidFill>
                    <a:effectLst/>
                    <a:uLnTx/>
                    <a:uFillTx/>
                    <a:ea typeface="+mn-ea"/>
                    <a:cs typeface="+mn-cs"/>
                  </a:rPr>
                </a:br>
                <a:r>
                  <a:rPr kumimoji="0" lang="en-US" sz="1900" b="1" i="0" u="none" strike="noStrike" kern="1200" cap="none" spc="0" normalizeH="0" baseline="0" noProof="0" dirty="0">
                    <a:ln>
                      <a:noFill/>
                    </a:ln>
                    <a:solidFill>
                      <a:srgbClr val="366092"/>
                    </a:solidFill>
                    <a:effectLst/>
                    <a:uLnTx/>
                    <a:uFillTx/>
                    <a:ea typeface="+mn-ea"/>
                    <a:cs typeface="+mn-cs"/>
                  </a:rPr>
                  <a:t>normal</a:t>
                </a:r>
                <a:r>
                  <a:rPr kumimoji="0" lang="en-US" sz="300" b="1" i="0" u="none" strike="noStrike" kern="1200" cap="none" spc="0" normalizeH="0" baseline="0" noProof="0" dirty="0">
                    <a:ln>
                      <a:noFill/>
                    </a:ln>
                    <a:solidFill>
                      <a:srgbClr val="366092"/>
                    </a:solidFill>
                    <a:effectLst/>
                    <a:uLnTx/>
                    <a:uFillTx/>
                    <a:ea typeface="+mn-ea"/>
                    <a:cs typeface="+mn-cs"/>
                  </a:rPr>
                  <a:t> </a:t>
                </a:r>
                <a:r>
                  <a:rPr kumimoji="0" lang="en-US" sz="1900" b="1" i="0" u="none" strike="noStrike" kern="1200" cap="none" spc="0" normalizeH="0" baseline="0" noProof="0" dirty="0">
                    <a:ln>
                      <a:noFill/>
                    </a:ln>
                    <a:solidFill>
                      <a:srgbClr val="366092"/>
                    </a:solidFill>
                    <a:effectLst/>
                    <a:uLnTx/>
                    <a:uFillTx/>
                    <a:ea typeface="+mn-ea"/>
                    <a:cs typeface="+mn-cs"/>
                  </a:rPr>
                  <a:t>cdf(</a:t>
                </a:r>
                <a:r>
                  <a:rPr kumimoji="0" lang="en-US" sz="1900" b="0" i="0" u="none" strike="noStrike" kern="1200" cap="none" spc="0" normalizeH="0" baseline="0" noProof="0" dirty="0">
                    <a:ln>
                      <a:noFill/>
                    </a:ln>
                    <a:solidFill>
                      <a:srgbClr val="366092"/>
                    </a:solidFill>
                    <a:effectLst/>
                    <a:uLnTx/>
                    <a:uFillTx/>
                    <a:ea typeface="+mn-ea"/>
                    <a:cs typeface="+mn-cs"/>
                  </a:rPr>
                  <a:t>. Because we want the area to the right of </a:t>
                </a:r>
                <a14:m>
                  <m:oMath xmlns:m="http://schemas.openxmlformats.org/officeDocument/2006/math">
                    <m:r>
                      <a:rPr kumimoji="0" lang="en-US" sz="19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oMath>
                </a14:m>
                <a:r>
                  <a:rPr kumimoji="0" lang="en-US" sz="1900" b="0" i="0" u="none" strike="noStrike" kern="1200" cap="none" spc="0" normalizeH="0" baseline="0" noProof="0" dirty="0">
                    <a:ln>
                      <a:noFill/>
                    </a:ln>
                    <a:solidFill>
                      <a:srgbClr val="366092"/>
                    </a:solidFill>
                    <a:effectLst/>
                    <a:uLnTx/>
                    <a:uFillTx/>
                    <a:ea typeface="+mn-ea"/>
                    <a:cs typeface="+mn-cs"/>
                  </a:rPr>
                  <a:t>, the </a:t>
                </a:r>
                <a14:m>
                  <m:oMath xmlns:m="http://schemas.openxmlformats.org/officeDocument/2006/math">
                    <m:r>
                      <a:rPr kumimoji="0" lang="en-US" sz="19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oMath>
                </a14:m>
                <a:r>
                  <a:rPr kumimoji="0" lang="en-US" sz="1900" b="0" i="0" u="none" strike="noStrike" kern="1200" cap="none" spc="0" normalizeH="0" baseline="0" noProof="0" dirty="0">
                    <a:ln>
                      <a:noFill/>
                    </a:ln>
                    <a:solidFill>
                      <a:srgbClr val="366092"/>
                    </a:solidFill>
                    <a:effectLst/>
                    <a:uLnTx/>
                    <a:uFillTx/>
                    <a:ea typeface="+mn-ea"/>
                    <a:cs typeface="+mn-cs"/>
                  </a:rPr>
                  <a:t>-value, </a:t>
                </a:r>
                <a:r>
                  <a:rPr kumimoji="0" lang="en-US" sz="1900" b="1" i="0" u="none" strike="noStrike" kern="1200" cap="none" spc="0" normalizeH="0" baseline="0" noProof="0" dirty="0">
                    <a:ln>
                      <a:noFill/>
                    </a:ln>
                    <a:solidFill>
                      <a:srgbClr val="366092"/>
                    </a:solidFill>
                    <a:effectLst/>
                    <a:uLnTx/>
                    <a:uFillTx/>
                    <a:ea typeface="+mn-ea"/>
                    <a:cs typeface="+mn-cs"/>
                  </a:rPr>
                  <a:t>0.68</a:t>
                </a:r>
                <a:r>
                  <a:rPr kumimoji="0" lang="en-US" sz="1900" b="0" i="0" u="none" strike="noStrike" kern="1200" cap="none" spc="0" normalizeH="0" baseline="0" noProof="0" dirty="0">
                    <a:ln>
                      <a:noFill/>
                    </a:ln>
                    <a:solidFill>
                      <a:srgbClr val="366092"/>
                    </a:solidFill>
                    <a:effectLst/>
                    <a:uLnTx/>
                    <a:uFillTx/>
                    <a:ea typeface="+mn-ea"/>
                    <a:cs typeface="+mn-cs"/>
                  </a:rPr>
                  <a:t>, is the lower bound. The upper bound is </a:t>
                </a:r>
                <a14:m>
                  <m:oMath xmlns:m="http://schemas.openxmlformats.org/officeDocument/2006/math">
                    <m:r>
                      <a:rPr kumimoji="0" lang="en-US" sz="19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1900" b="0" i="0" u="none" strike="noStrike" kern="1200" cap="none" spc="0" normalizeH="0" baseline="0" noProof="0" dirty="0">
                    <a:ln>
                      <a:noFill/>
                    </a:ln>
                    <a:solidFill>
                      <a:srgbClr val="366092"/>
                    </a:solidFill>
                    <a:effectLst/>
                    <a:uLnTx/>
                    <a:uFillTx/>
                    <a:ea typeface="+mn-ea"/>
                    <a:cs typeface="+mn-cs"/>
                  </a:rPr>
                  <a:t>, which we can't enter into the calculator, so use we need to use a sufficiently large number for the upper bound, such as </a:t>
                </a:r>
                <a:r>
                  <a:rPr kumimoji="0" lang="en-US" sz="1900" b="1" i="0" u="none" strike="noStrike" kern="1200" cap="none" spc="0" normalizeH="0" baseline="0" noProof="0" dirty="0">
                    <a:ln>
                      <a:noFill/>
                    </a:ln>
                    <a:solidFill>
                      <a:srgbClr val="366092"/>
                    </a:solidFill>
                    <a:effectLst/>
                    <a:uLnTx/>
                    <a:uFillTx/>
                    <a:ea typeface="+mn-ea"/>
                    <a:cs typeface="+mn-cs"/>
                  </a:rPr>
                  <a:t>10^99</a:t>
                </a:r>
                <a:r>
                  <a:rPr kumimoji="0" lang="en-US" sz="1900" b="0" i="0" u="none" strike="noStrike" kern="1200" cap="none" spc="0" normalizeH="0" baseline="0" noProof="0" dirty="0">
                    <a:ln>
                      <a:noFill/>
                    </a:ln>
                    <a:solidFill>
                      <a:srgbClr val="366092"/>
                    </a:solidFill>
                    <a:effectLst/>
                    <a:uLnTx/>
                    <a:uFillTx/>
                    <a:ea typeface="+mn-ea"/>
                    <a:cs typeface="+mn-cs"/>
                  </a:rPr>
                  <a:t>. (This value might appear as </a:t>
                </a:r>
                <a:r>
                  <a:rPr kumimoji="0" lang="en-US" sz="1900" b="1" i="0" u="none" strike="noStrike" kern="1200" cap="none" spc="0" normalizeH="0" baseline="0" noProof="0" dirty="0">
                    <a:ln>
                      <a:noFill/>
                    </a:ln>
                    <a:solidFill>
                      <a:srgbClr val="366092"/>
                    </a:solidFill>
                    <a:effectLst/>
                    <a:uLnTx/>
                    <a:uFillTx/>
                    <a:ea typeface="+mn-ea"/>
                    <a:cs typeface="+mn-cs"/>
                  </a:rPr>
                  <a:t>1E99</a:t>
                </a:r>
                <a:r>
                  <a:rPr kumimoji="0" lang="en-US" sz="1900" b="0" i="0" u="none" strike="noStrike" kern="1200" cap="none" spc="0" normalizeH="0" baseline="0" noProof="0" dirty="0">
                    <a:ln>
                      <a:noFill/>
                    </a:ln>
                    <a:solidFill>
                      <a:srgbClr val="366092"/>
                    </a:solidFill>
                    <a:effectLst/>
                    <a:uLnTx/>
                    <a:uFillTx/>
                    <a:ea typeface="+mn-ea"/>
                    <a:cs typeface="+mn-cs"/>
                  </a:rPr>
                  <a:t> in the calculator.)</a:t>
                </a:r>
                <a:endParaRPr lang="en-IN" dirty="0"/>
              </a:p>
            </p:txBody>
          </p:sp>
        </mc:Choice>
        <mc:Fallback xmlns="">
          <p:sp>
            <p:nvSpPr>
              <p:cNvPr id="7" name="TextBox 6">
                <a:extLst>
                  <a:ext uri="{FF2B5EF4-FFF2-40B4-BE49-F238E27FC236}">
                    <a16:creationId xmlns:a16="http://schemas.microsoft.com/office/drawing/2014/main" id="{07EBFD43-3850-BC63-3C5C-2DE158BE160A}"/>
                  </a:ext>
                </a:extLst>
              </p:cNvPr>
              <p:cNvSpPr txBox="1">
                <a:spLocks noRot="1" noChangeAspect="1" noMove="1" noResize="1" noEditPoints="1" noAdjustHandles="1" noChangeArrowheads="1" noChangeShapeType="1" noTextEdit="1"/>
              </p:cNvSpPr>
              <p:nvPr/>
            </p:nvSpPr>
            <p:spPr>
              <a:xfrm>
                <a:off x="457200" y="1002875"/>
                <a:ext cx="8225246" cy="2489912"/>
              </a:xfrm>
              <a:prstGeom prst="rect">
                <a:avLst/>
              </a:prstGeom>
              <a:blipFill>
                <a:blip r:embed="rId2"/>
                <a:stretch>
                  <a:fillRect l="-667" t="-1225" r="-667" b="-3431"/>
                </a:stretch>
              </a:blipFill>
            </p:spPr>
            <p:txBody>
              <a:bodyPr/>
              <a:lstStyle/>
              <a:p>
                <a:r>
                  <a:rPr lang="en-IN">
                    <a:noFill/>
                  </a:rPr>
                  <a:t> </a:t>
                </a:r>
              </a:p>
            </p:txBody>
          </p:sp>
        </mc:Fallback>
      </mc:AlternateContent>
      <p:pic>
        <p:nvPicPr>
          <p:cNvPr id="12" name="Picture 11" descr="A calculator screenshot of the values input to the normalcdf function. The lower bound is 0.68. The upper bound is 10 superscript 99 times mu equals 0. Sigma equals 1. There is an option to paste the results at the bottom of the screen.">
            <a:extLst>
              <a:ext uri="{FF2B5EF4-FFF2-40B4-BE49-F238E27FC236}">
                <a16:creationId xmlns:a16="http://schemas.microsoft.com/office/drawing/2014/main" id="{A3D390FD-8178-A9C8-A0A2-19DFE3BBE053}"/>
              </a:ext>
            </a:extLst>
          </p:cNvPr>
          <p:cNvPicPr>
            <a:picLocks noChangeAspect="1"/>
          </p:cNvPicPr>
          <p:nvPr/>
        </p:nvPicPr>
        <p:blipFill>
          <a:blip r:embed="rId3"/>
          <a:stretch>
            <a:fillRect/>
          </a:stretch>
        </p:blipFill>
        <p:spPr>
          <a:xfrm>
            <a:off x="3137648" y="3505487"/>
            <a:ext cx="2864349" cy="2160000"/>
          </a:xfrm>
          <a:prstGeom prst="rect">
            <a:avLst/>
          </a:prstGeom>
        </p:spPr>
      </p:pic>
      <p:sp>
        <p:nvSpPr>
          <p:cNvPr id="13" name="TextBox 12">
            <a:extLst>
              <a:ext uri="{FF2B5EF4-FFF2-40B4-BE49-F238E27FC236}">
                <a16:creationId xmlns:a16="http://schemas.microsoft.com/office/drawing/2014/main" id="{E424E92A-34FC-0077-0492-882B97DF6649}"/>
              </a:ext>
            </a:extLst>
          </p:cNvPr>
          <p:cNvSpPr txBox="1"/>
          <p:nvPr/>
        </p:nvSpPr>
        <p:spPr>
          <a:xfrm>
            <a:off x="3940051" y="5630175"/>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21</a:t>
            </a:r>
            <a:endParaRPr lang="en-IN"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6" name="TextBox 5">
            <a:extLst>
              <a:ext uri="{FF2B5EF4-FFF2-40B4-BE49-F238E27FC236}">
                <a16:creationId xmlns:a16="http://schemas.microsoft.com/office/drawing/2014/main" id="{D430DA0B-D702-E16F-BBF6-3D984EF65650}"/>
              </a:ext>
            </a:extLst>
          </p:cNvPr>
          <p:cNvSpPr txBox="1"/>
          <p:nvPr/>
        </p:nvSpPr>
        <p:spPr>
          <a:xfrm>
            <a:off x="457198" y="1038970"/>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ea typeface="+mn-ea"/>
                <a:cs typeface="+mn-cs"/>
              </a:rPr>
              <a:t>Highlight </a:t>
            </a:r>
            <a:r>
              <a:rPr kumimoji="0" lang="en-US" sz="2000" b="1" i="0" u="none" strike="noStrike" kern="1200" cap="none" spc="0" normalizeH="0" baseline="0" noProof="0" dirty="0">
                <a:ln>
                  <a:noFill/>
                </a:ln>
                <a:solidFill>
                  <a:srgbClr val="366092"/>
                </a:solidFill>
                <a:effectLst/>
                <a:uLnTx/>
                <a:uFillTx/>
                <a:ea typeface="+mn-ea"/>
                <a:cs typeface="+mn-cs"/>
              </a:rPr>
              <a:t>Paste</a:t>
            </a:r>
            <a:r>
              <a:rPr kumimoji="0" lang="en-US" sz="2000" b="0" i="0" u="none" strike="noStrike" kern="1200" cap="none" spc="0" normalizeH="0" baseline="0" noProof="0" dirty="0">
                <a:ln>
                  <a:noFill/>
                </a:ln>
                <a:solidFill>
                  <a:srgbClr val="366092"/>
                </a:solidFill>
                <a:effectLst/>
                <a:uLnTx/>
                <a:uFillTx/>
                <a:ea typeface="+mn-ea"/>
                <a:cs typeface="+mn-cs"/>
              </a:rPr>
              <a:t> and press </a:t>
            </a:r>
            <a:r>
              <a:rPr kumimoji="0" lang="en-US" sz="2000" b="1" i="0" u="none" strike="noStrike" kern="1200" cap="none" spc="0" normalizeH="0" baseline="0" noProof="0" dirty="0">
                <a:ln>
                  <a:noFill/>
                </a:ln>
                <a:solidFill>
                  <a:srgbClr val="366092"/>
                </a:solidFill>
                <a:effectLst/>
                <a:uLnTx/>
                <a:uFillTx/>
                <a:ea typeface="+mn-ea"/>
                <a:cs typeface="+mn-cs"/>
              </a:rPr>
              <a:t>enter</a:t>
            </a:r>
            <a:r>
              <a:rPr kumimoji="0" lang="en-US" sz="800" b="0" i="0" u="none" strike="noStrike" kern="1200" cap="none" spc="0" normalizeH="0" baseline="0" noProof="0" dirty="0">
                <a:ln>
                  <a:noFill/>
                </a:ln>
                <a:solidFill>
                  <a:srgbClr val="366092"/>
                </a:solidFill>
                <a:effectLst/>
                <a:uLnTx/>
                <a:uFillTx/>
                <a:ea typeface="+mn-ea"/>
                <a:cs typeface="+mn-cs"/>
              </a:rPr>
              <a:t> </a:t>
            </a:r>
            <a:r>
              <a:rPr kumimoji="0" lang="en-US" sz="2000" b="0" i="0" u="none" strike="noStrike" kern="1200" cap="none" spc="0" normalizeH="0" baseline="0" noProof="0" dirty="0">
                <a:ln>
                  <a:noFill/>
                </a:ln>
                <a:solidFill>
                  <a:srgbClr val="366092"/>
                </a:solidFill>
                <a:effectLst/>
                <a:uLnTx/>
                <a:uFillTx/>
                <a:ea typeface="+mn-ea"/>
                <a:cs typeface="+mn-cs"/>
              </a:rPr>
              <a:t>. Back on the home screen, press </a:t>
            </a:r>
            <a:r>
              <a:rPr kumimoji="0" lang="en-US" sz="2000" b="1" i="0" u="none" strike="noStrike" kern="1200" cap="none" spc="0" normalizeH="0" baseline="0" noProof="0" dirty="0">
                <a:ln>
                  <a:noFill/>
                </a:ln>
                <a:solidFill>
                  <a:srgbClr val="366092"/>
                </a:solidFill>
                <a:effectLst/>
                <a:uLnTx/>
                <a:uFillTx/>
                <a:ea typeface="+mn-ea"/>
                <a:cs typeface="+mn-cs"/>
              </a:rPr>
              <a:t>enter</a:t>
            </a:r>
            <a:r>
              <a:rPr kumimoji="0" lang="en-US" sz="2000" b="0" i="0" u="none" strike="noStrike" kern="1200" cap="none" spc="0" normalizeH="0" baseline="0" noProof="0" dirty="0">
                <a:ln>
                  <a:noFill/>
                </a:ln>
                <a:solidFill>
                  <a:srgbClr val="366092"/>
                </a:solidFill>
                <a:effectLst/>
                <a:uLnTx/>
                <a:uFillTx/>
                <a:ea typeface="+mn-ea"/>
                <a:cs typeface="+mn-cs"/>
              </a:rPr>
              <a:t> again, and the calculator returns </a:t>
            </a:r>
            <a:r>
              <a:rPr kumimoji="0" lang="en-US" sz="2000" b="1" i="0" u="none" strike="noStrike" kern="1200" cap="none" spc="0" normalizeH="0" baseline="0" noProof="0" dirty="0">
                <a:ln>
                  <a:noFill/>
                </a:ln>
                <a:solidFill>
                  <a:srgbClr val="366092"/>
                </a:solidFill>
                <a:effectLst/>
                <a:uLnTx/>
                <a:uFillTx/>
                <a:ea typeface="+mn-ea"/>
                <a:cs typeface="+mn-cs"/>
              </a:rPr>
              <a:t>0.2482521581</a:t>
            </a:r>
            <a:r>
              <a:rPr kumimoji="0" lang="en-US" sz="2000" b="0" i="0" u="none" strike="noStrike" kern="1200" cap="none" spc="0" normalizeH="0" baseline="0" noProof="0" dirty="0">
                <a:ln>
                  <a:noFill/>
                </a:ln>
                <a:solidFill>
                  <a:srgbClr val="366092"/>
                </a:solidFill>
                <a:effectLst/>
                <a:uLnTx/>
                <a:uFillTx/>
                <a:ea typeface="+mn-ea"/>
                <a:cs typeface="+mn-cs"/>
              </a:rPr>
              <a:t>.</a:t>
            </a:r>
            <a:endParaRPr lang="en-IN" dirty="0"/>
          </a:p>
        </p:txBody>
      </p:sp>
      <p:pic>
        <p:nvPicPr>
          <p:cNvPr id="15" name="Picture 14" descr="A calculator screenshot of the values of the normalcdf function pasted on the home screen. It shows  normalcdf(0.68,1099,0,1) equals 0.2482521581.">
            <a:extLst>
              <a:ext uri="{FF2B5EF4-FFF2-40B4-BE49-F238E27FC236}">
                <a16:creationId xmlns:a16="http://schemas.microsoft.com/office/drawing/2014/main" id="{014DDF5D-722C-87D2-DD22-C4D6801EE24E}"/>
              </a:ext>
            </a:extLst>
          </p:cNvPr>
          <p:cNvPicPr>
            <a:picLocks noChangeAspect="1"/>
          </p:cNvPicPr>
          <p:nvPr/>
        </p:nvPicPr>
        <p:blipFill>
          <a:blip r:embed="rId2"/>
          <a:stretch>
            <a:fillRect/>
          </a:stretch>
        </p:blipFill>
        <p:spPr>
          <a:xfrm>
            <a:off x="3149668" y="1938564"/>
            <a:ext cx="2844663" cy="2160000"/>
          </a:xfrm>
          <a:prstGeom prst="rect">
            <a:avLst/>
          </a:prstGeom>
        </p:spPr>
      </p:pic>
      <p:sp>
        <p:nvSpPr>
          <p:cNvPr id="13" name="TextBox 12">
            <a:extLst>
              <a:ext uri="{FF2B5EF4-FFF2-40B4-BE49-F238E27FC236}">
                <a16:creationId xmlns:a16="http://schemas.microsoft.com/office/drawing/2014/main" id="{6C61E2CB-D5A9-8010-1A3B-C4E841D5C0B4}"/>
              </a:ext>
            </a:extLst>
          </p:cNvPr>
          <p:cNvSpPr txBox="1"/>
          <p:nvPr/>
        </p:nvSpPr>
        <p:spPr>
          <a:xfrm>
            <a:off x="3942228" y="4212439"/>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22</a:t>
            </a:r>
            <a:endParaRPr lang="en-IN" sz="2200" dirty="0"/>
          </a:p>
        </p:txBody>
      </p:sp>
      <p:sp>
        <p:nvSpPr>
          <p:cNvPr id="9" name="TextBox 8">
            <a:extLst>
              <a:ext uri="{FF2B5EF4-FFF2-40B4-BE49-F238E27FC236}">
                <a16:creationId xmlns:a16="http://schemas.microsoft.com/office/drawing/2014/main" id="{35024AC6-DBA1-62FB-B544-6E199251F359}"/>
              </a:ext>
            </a:extLst>
          </p:cNvPr>
          <p:cNvSpPr txBox="1"/>
          <p:nvPr/>
        </p:nvSpPr>
        <p:spPr>
          <a:xfrm>
            <a:off x="457200" y="4757201"/>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​Thus, the area under the standard normal curve to the right of </a:t>
            </a:r>
            <a:r>
              <a:rPr kumimoji="0" lang="en-US" sz="2000" b="0" i="1" u="none" strike="noStrike" kern="1200" cap="none" spc="0" normalizeH="0" baseline="0" noProof="0" dirty="0">
                <a:ln>
                  <a:noFill/>
                </a:ln>
                <a:solidFill>
                  <a:srgbClr val="366092"/>
                </a:solidFill>
                <a:effectLst/>
                <a:uLnTx/>
                <a:uFillTx/>
                <a:latin typeface="Calibri"/>
                <a:ea typeface="+mn-ea"/>
                <a:cs typeface="+mn-cs"/>
              </a:rPr>
              <a:t>z</a:t>
            </a:r>
            <a:r>
              <a:rPr kumimoji="0" lang="en-US" sz="2000" b="0" i="0" u="none" strike="noStrike" kern="1200" cap="none" spc="0" normalizeH="0" baseline="0" noProof="0" dirty="0">
                <a:ln>
                  <a:noFill/>
                </a:ln>
                <a:solidFill>
                  <a:srgbClr val="366092"/>
                </a:solidFill>
                <a:effectLst/>
                <a:uLnTx/>
                <a:uFillTx/>
                <a:latin typeface="Calibri"/>
                <a:ea typeface="+mn-ea"/>
                <a:cs typeface="+mn-cs"/>
              </a:rPr>
              <a:t> = 0.68 is approximately 0.2483.</a:t>
            </a:r>
            <a:endParaRPr lang="en-IN" dirty="0"/>
          </a:p>
        </p:txBody>
      </p:sp>
    </p:spTree>
    <p:extLst>
      <p:ext uri="{BB962C8B-B14F-4D97-AF65-F5344CB8AC3E}">
        <p14:creationId xmlns:p14="http://schemas.microsoft.com/office/powerpoint/2010/main" val="567339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marL="538163" indent="-538163" algn="just">
              <a:defRPr sz="2800"/>
            </a:pPr>
            <a:r>
              <a:rPr lang="en-US" sz="2000" dirty="0"/>
              <a:t>b.	</a:t>
            </a:r>
            <a:r>
              <a:rPr sz="2000" dirty="0"/>
              <a:t>Begin by considering how much area is to the right of a negative</a:t>
            </a:r>
            <a:r>
              <a:rPr lang="en-US" sz="2000" dirty="0"/>
              <a:t> </a:t>
            </a:r>
            <a:r>
              <a:rPr lang="en-US" sz="2000" i="1" dirty="0"/>
              <a:t>z</a:t>
            </a:r>
            <a:r>
              <a:rPr sz="2000" dirty="0"/>
              <a:t>-value. The figure below illustrates that the area we are looking for will be larger than </a:t>
            </a:r>
            <a:r>
              <a:rPr sz="2000" dirty="0">
                <a:latin typeface="Cambria Math"/>
              </a:rPr>
              <a:t>0.5000</a:t>
            </a:r>
            <a:r>
              <a:rPr sz="2000" dirty="0"/>
              <a:t>.</a:t>
            </a:r>
          </a:p>
          <a:p>
            <a:r>
              <a:rPr dirty="0"/>
              <a:t>​</a:t>
            </a:r>
          </a:p>
        </p:txBody>
      </p:sp>
      <p:pic>
        <p:nvPicPr>
          <p:cNvPr id="5" name="Picture 4" descr="Normal distribution with a mean of 0. the z-value minus 1.32 is marked on the horizontal axis. The area to the right of minus 1.32 is shaded. The horizontal axiss is labeled z.&#10;">
            <a:extLst>
              <a:ext uri="{FF2B5EF4-FFF2-40B4-BE49-F238E27FC236}">
                <a16:creationId xmlns:a16="http://schemas.microsoft.com/office/drawing/2014/main" id="{4685A661-F256-41C5-BDEB-ED3C8BD2FAF8}"/>
              </a:ext>
            </a:extLst>
          </p:cNvPr>
          <p:cNvPicPr>
            <a:picLocks noChangeAspect="1"/>
          </p:cNvPicPr>
          <p:nvPr/>
        </p:nvPicPr>
        <p:blipFill>
          <a:blip r:embed="rId2"/>
          <a:srcRect b="8670"/>
          <a:stretch>
            <a:fillRect/>
          </a:stretch>
        </p:blipFill>
        <p:spPr>
          <a:xfrm>
            <a:off x="1866900" y="2209800"/>
            <a:ext cx="5410200" cy="2667000"/>
          </a:xfrm>
          <a:prstGeom prst="rect">
            <a:avLst/>
          </a:prstGeom>
        </p:spPr>
      </p:pic>
      <p:sp>
        <p:nvSpPr>
          <p:cNvPr id="4" name="TextBox 3">
            <a:extLst>
              <a:ext uri="{FF2B5EF4-FFF2-40B4-BE49-F238E27FC236}">
                <a16:creationId xmlns:a16="http://schemas.microsoft.com/office/drawing/2014/main" id="{AC8E143B-7AB7-FE3F-9D78-FAEBB81DFB84}"/>
              </a:ext>
            </a:extLst>
          </p:cNvPr>
          <p:cNvSpPr txBox="1"/>
          <p:nvPr/>
        </p:nvSpPr>
        <p:spPr>
          <a:xfrm>
            <a:off x="3942229" y="4790246"/>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23</a:t>
            </a:r>
            <a:endParaRPr lang="en-IN"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38252"/>
                <a:ext cx="8229600" cy="4914276"/>
              </a:xfrm>
            </p:spPr>
            <p:txBody>
              <a:bodyPr>
                <a:normAutofit/>
              </a:bodyPr>
              <a:lstStyle/>
              <a:p>
                <a:r>
                  <a:rPr sz="2400" dirty="0"/>
                  <a:t>A </a:t>
                </a:r>
                <a:r>
                  <a:rPr sz="2400" b="1" dirty="0"/>
                  <a:t>normal distribution</a:t>
                </a:r>
                <a:r>
                  <a:rPr sz="2400" dirty="0"/>
                  <a:t> is a probability distribution for a continuous random variable defined completely by its mean and standard deviation such that the following properties are true:</a:t>
                </a:r>
                <a:endParaRPr lang="en-US" sz="2400" dirty="0"/>
              </a:p>
              <a:p>
                <a:endParaRPr sz="800" dirty="0"/>
              </a:p>
              <a:p>
                <a:pPr marL="538163" indent="-538163">
                  <a:defRPr sz="2800"/>
                </a:pPr>
                <a:r>
                  <a:rPr lang="en-US" sz="2400" dirty="0"/>
                  <a:t>1.	</a:t>
                </a:r>
                <a:r>
                  <a:rPr sz="2400" dirty="0"/>
                  <a:t>​It is bell-shaped and symmetrical about its mean.</a:t>
                </a:r>
              </a:p>
              <a:p>
                <a:pPr marL="538163" indent="-538163">
                  <a:defRPr sz="2800"/>
                </a:pPr>
                <a:r>
                  <a:rPr lang="en-US" sz="2400" dirty="0"/>
                  <a:t>2.	</a:t>
                </a:r>
                <a:r>
                  <a:rPr sz="2400" dirty="0"/>
                  <a:t>It is completely defined by its mean </a:t>
                </a:r>
                <a14:m>
                  <m:oMath xmlns:m="http://schemas.openxmlformats.org/officeDocument/2006/math">
                    <m:r>
                      <a:rPr sz="2400">
                        <a:latin typeface="Cambria Math" panose="02040503050406030204" pitchFamily="18" charset="0"/>
                      </a:rPr>
                      <m:t>𝜇</m:t>
                    </m:r>
                  </m:oMath>
                </a14:m>
                <a:r>
                  <a:rPr sz="2400" dirty="0"/>
                  <a:t> and standard deviation </a:t>
                </a:r>
                <a14:m>
                  <m:oMath xmlns:m="http://schemas.openxmlformats.org/officeDocument/2006/math">
                    <m:r>
                      <a:rPr sz="2400">
                        <a:latin typeface="Cambria Math" panose="02040503050406030204" pitchFamily="18" charset="0"/>
                      </a:rPr>
                      <m:t>𝜎</m:t>
                    </m:r>
                  </m:oMath>
                </a14:m>
                <a:r>
                  <a:rPr sz="2400" dirty="0"/>
                  <a:t>.</a:t>
                </a:r>
              </a:p>
              <a:p>
                <a:pPr marL="538163" indent="-538163">
                  <a:defRPr sz="2800"/>
                </a:pPr>
                <a:r>
                  <a:rPr lang="en-US" sz="2400" dirty="0"/>
                  <a:t>3.	</a:t>
                </a:r>
                <a:r>
                  <a:rPr sz="2400" dirty="0"/>
                  <a:t>The total area under the curve is equal to </a:t>
                </a:r>
                <a:r>
                  <a:rPr sz="2400" dirty="0">
                    <a:latin typeface="Cambria Math"/>
                  </a:rPr>
                  <a:t>1</a:t>
                </a:r>
                <a:r>
                  <a:rPr sz="2400" dirty="0"/>
                  <a:t>.</a:t>
                </a:r>
              </a:p>
              <a:p>
                <a:pPr marL="538163" indent="-538163">
                  <a:defRPr sz="2800"/>
                </a:pPr>
                <a:r>
                  <a:rPr lang="en-US" sz="2400" dirty="0"/>
                  <a:t>4.	</a:t>
                </a:r>
                <a:r>
                  <a:rPr sz="2400" dirty="0"/>
                  <a:t>The</a:t>
                </a:r>
                <a:r>
                  <a:rPr lang="en-US" sz="2400" dirty="0"/>
                  <a:t> </a:t>
                </a:r>
                <a:r>
                  <a:rPr lang="en-US" sz="2400" i="1" dirty="0"/>
                  <a:t>x</a:t>
                </a:r>
                <a:r>
                  <a:rPr sz="2400" dirty="0"/>
                  <a:t>-axis is the horizontal asymptote for a normal distribution curve.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38252"/>
                <a:ext cx="8229600" cy="4914276"/>
              </a:xfrm>
              <a:blipFill>
                <a:blip r:embed="rId2"/>
                <a:stretch>
                  <a:fillRect l="-959" t="-740" r="-517"/>
                </a:stretch>
              </a:blipFill>
            </p:spPr>
            <p:txBody>
              <a:bodyPr/>
              <a:lstStyle/>
              <a:p>
                <a:r>
                  <a:rPr lang="en-IN">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p:txBody>
          <a:bodyPr>
            <a:normAutofit/>
          </a:bodyPr>
          <a:lstStyle/>
          <a:p>
            <a:pPr>
              <a:defRPr b="1"/>
            </a:pPr>
            <a:r>
              <a:rPr dirty="0"/>
              <a:t>​</a:t>
            </a:r>
            <a:r>
              <a:rPr sz="2000" dirty="0"/>
              <a:t>Tables</a:t>
            </a:r>
          </a:p>
          <a:p>
            <a:pPr>
              <a:defRPr sz="2800"/>
            </a:pPr>
            <a:r>
              <a:rPr sz="2000" dirty="0"/>
              <a:t>Look up the negative of the</a:t>
            </a:r>
            <a:r>
              <a:rPr lang="en-US" sz="2000" dirty="0"/>
              <a:t> </a:t>
            </a:r>
            <a:r>
              <a:rPr lang="en-US" sz="2000" i="1" dirty="0"/>
              <a:t>z</a:t>
            </a:r>
            <a:r>
              <a:rPr sz="2000" dirty="0"/>
              <a:t>-value, which is</a:t>
            </a:r>
            <a:r>
              <a:rPr lang="en-US" sz="2000" dirty="0"/>
              <a:t> </a:t>
            </a:r>
            <a:r>
              <a:rPr lang="en-US" sz="2000" i="1" dirty="0"/>
              <a:t>z</a:t>
            </a:r>
            <a:r>
              <a:rPr lang="en-US" sz="2000" dirty="0"/>
              <a:t> = 1.32,</a:t>
            </a:r>
            <a:r>
              <a:rPr sz="2000" dirty="0"/>
              <a:t> in Table B from Appendix A. This gives an area of </a:t>
            </a:r>
            <a:r>
              <a:rPr sz="2000" dirty="0">
                <a:latin typeface="Cambria Math"/>
              </a:rPr>
              <a:t>0.9066</a:t>
            </a:r>
            <a:r>
              <a:rPr sz="2000" dirty="0"/>
              <a:t>.</a:t>
            </a:r>
          </a:p>
        </p:txBody>
      </p:sp>
      <p:sp>
        <p:nvSpPr>
          <p:cNvPr id="6" name="TextBox 5">
            <a:extLst>
              <a:ext uri="{FF2B5EF4-FFF2-40B4-BE49-F238E27FC236}">
                <a16:creationId xmlns:a16="http://schemas.microsoft.com/office/drawing/2014/main" id="{4EFF2BD8-3086-E48E-3654-520F819F9EE9}"/>
              </a:ext>
            </a:extLst>
          </p:cNvPr>
          <p:cNvSpPr txBox="1"/>
          <p:nvPr/>
        </p:nvSpPr>
        <p:spPr>
          <a:xfrm>
            <a:off x="1676400" y="2450068"/>
            <a:ext cx="58674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5: Excerpt from Table B: Standard Normal Distribution</a:t>
            </a:r>
            <a:endParaRPr lang="en-IN" dirty="0"/>
          </a:p>
        </p:txBody>
      </p:sp>
      <p:graphicFrame>
        <p:nvGraphicFramePr>
          <p:cNvPr id="4" name="Table Placeholder 2" descr="The table contains 6 columns and 6 rows.&#10;&#10;The columns are labeled: z, 0.01, 0.02, 0.03, 0.04, and 0.05.&#10;&#10;Row 1: z equals 0.9; 0.01 equals 0.8186; 0.02 equals 0.8212; 0.03 equals 0.8238; 0.04 equals 0.8264; 0.05 equals 0.8289&#10;&#10;Row 2: z equals 1.0; 0.01 equals 0.8438; 0.02 equals 0.8461; 0.03 equals 0.8485; 0.04 equals 0.8508; 0.05 equals 0.8531&#10;&#10;Row 3: z equals 1.1; 0.01 equals 0.8665; 0.02 equals 0.8686; 0.03 equals 0.8708; 0.04 equals 0.8729; 0.05 equals 0.8749&#10;&#10;Row 4: z equals 1.2; 0.01 equals 0.8869; 0.02 equals 0.8888; 0.03 equals 0.8907; 0.04 equals 0.8925; 0.05 equals 0.8944&#10;&#10;Row 5: z equals 1.3; 0.01 equals 0.9049; 0.02 equals 0.9066 (highlighted); 0.03 equals 0.9082; 0.04 equals 0.9099; 0.05 equals 0.9115&#10;&#10;Row 6: z equals 1.4; 0.01 equals 0.9207; 0.02 equals 0.9222 (highlighted); 0.03 equals 0.9236; 0.04 equals 0.9251; 0.05 equals 0.9265">
            <a:extLst>
              <a:ext uri="{FF2B5EF4-FFF2-40B4-BE49-F238E27FC236}">
                <a16:creationId xmlns:a16="http://schemas.microsoft.com/office/drawing/2014/main" id="{DC83EC53-ACB3-42AC-BAB1-093D9F9FB0C4}"/>
              </a:ext>
            </a:extLst>
          </p:cNvPr>
          <p:cNvGraphicFramePr>
            <a:graphicFrameLocks/>
          </p:cNvGraphicFramePr>
          <p:nvPr>
            <p:extLst>
              <p:ext uri="{D42A27DB-BD31-4B8C-83A1-F6EECF244321}">
                <p14:modId xmlns:p14="http://schemas.microsoft.com/office/powerpoint/2010/main" val="3622999405"/>
              </p:ext>
            </p:extLst>
          </p:nvPr>
        </p:nvGraphicFramePr>
        <p:xfrm>
          <a:off x="457200" y="2886198"/>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dirty="0"/>
                        <a:t>z</a:t>
                      </a:r>
                    </a:p>
                  </a:txBody>
                  <a:tcPr/>
                </a:tc>
                <a:tc>
                  <a:txBody>
                    <a:bodyPr/>
                    <a:lstStyle/>
                    <a:p>
                      <a:pPr algn="ctr">
                        <a:defRPr b="1"/>
                      </a:pPr>
                      <a:r>
                        <a:rPr sz="1400"/>
                        <a:t>0.01</a:t>
                      </a:r>
                      <a:endParaRPr sz="1400">
                        <a:latin typeface="Cambria Math"/>
                      </a:endParaRPr>
                    </a:p>
                  </a:txBody>
                  <a:tcPr/>
                </a:tc>
                <a:tc>
                  <a:txBody>
                    <a:bodyPr/>
                    <a:lstStyle/>
                    <a:p>
                      <a:pPr algn="ctr">
                        <a:defRPr b="1"/>
                      </a:pPr>
                      <a:r>
                        <a:rPr sz="1400"/>
                        <a:t>0.02</a:t>
                      </a:r>
                      <a:endParaRPr sz="1400">
                        <a:latin typeface="Cambria Math"/>
                      </a:endParaRPr>
                    </a:p>
                  </a:txBody>
                  <a:tcPr/>
                </a:tc>
                <a:tc>
                  <a:txBody>
                    <a:bodyPr/>
                    <a:lstStyle/>
                    <a:p>
                      <a:pPr algn="ctr">
                        <a:defRPr b="1"/>
                      </a:pPr>
                      <a:r>
                        <a:rPr sz="1400"/>
                        <a:t>0.03</a:t>
                      </a:r>
                      <a:endParaRPr sz="1400">
                        <a:latin typeface="Cambria Math"/>
                      </a:endParaRPr>
                    </a:p>
                  </a:txBody>
                  <a:tcPr/>
                </a:tc>
                <a:tc>
                  <a:txBody>
                    <a:bodyPr/>
                    <a:lstStyle/>
                    <a:p>
                      <a:pPr algn="ctr">
                        <a:defRPr b="1"/>
                      </a:pPr>
                      <a:r>
                        <a:rPr sz="1400"/>
                        <a:t>0.04</a:t>
                      </a:r>
                      <a:endParaRPr sz="1400">
                        <a:latin typeface="Cambria Math"/>
                      </a:endParaRPr>
                    </a:p>
                  </a:txBody>
                  <a:tcPr/>
                </a:tc>
                <a:tc>
                  <a:txBody>
                    <a:bodyPr/>
                    <a:lstStyle/>
                    <a:p>
                      <a:pPr algn="ctr">
                        <a:defRPr b="1"/>
                      </a:pPr>
                      <a:r>
                        <a:rPr sz="1400" dirty="0"/>
                        <a:t>0.05</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b="1"/>
                      </a:pPr>
                      <a:r>
                        <a:rPr sz="1400"/>
                        <a:t>0.9</a:t>
                      </a:r>
                      <a:endParaRPr sz="1400">
                        <a:latin typeface="Cambria Math"/>
                      </a:endParaRPr>
                    </a:p>
                  </a:txBody>
                  <a:tcPr/>
                </a:tc>
                <a:tc>
                  <a:txBody>
                    <a:bodyPr/>
                    <a:lstStyle/>
                    <a:p>
                      <a:pPr algn="ctr"/>
                      <a:r>
                        <a:rPr sz="1400"/>
                        <a:t>0.8186</a:t>
                      </a:r>
                      <a:endParaRPr sz="1400">
                        <a:latin typeface="Cambria Math"/>
                      </a:endParaRPr>
                    </a:p>
                  </a:txBody>
                  <a:tcPr/>
                </a:tc>
                <a:tc>
                  <a:txBody>
                    <a:bodyPr/>
                    <a:lstStyle/>
                    <a:p>
                      <a:pPr algn="ctr"/>
                      <a:r>
                        <a:rPr sz="1400"/>
                        <a:t>0.8212</a:t>
                      </a:r>
                      <a:endParaRPr sz="1400">
                        <a:latin typeface="Cambria Math"/>
                      </a:endParaRPr>
                    </a:p>
                  </a:txBody>
                  <a:tcPr/>
                </a:tc>
                <a:tc>
                  <a:txBody>
                    <a:bodyPr/>
                    <a:lstStyle/>
                    <a:p>
                      <a:pPr algn="ctr"/>
                      <a:r>
                        <a:rPr sz="1400"/>
                        <a:t>0.8238</a:t>
                      </a:r>
                      <a:endParaRPr sz="1400">
                        <a:latin typeface="Cambria Math"/>
                      </a:endParaRPr>
                    </a:p>
                  </a:txBody>
                  <a:tcPr/>
                </a:tc>
                <a:tc>
                  <a:txBody>
                    <a:bodyPr/>
                    <a:lstStyle/>
                    <a:p>
                      <a:pPr algn="ctr"/>
                      <a:r>
                        <a:rPr sz="1400"/>
                        <a:t>0.8264</a:t>
                      </a:r>
                      <a:endParaRPr sz="1400">
                        <a:latin typeface="Cambria Math"/>
                      </a:endParaRPr>
                    </a:p>
                  </a:txBody>
                  <a:tcPr/>
                </a:tc>
                <a:tc>
                  <a:txBody>
                    <a:bodyPr/>
                    <a:lstStyle/>
                    <a:p>
                      <a:pPr algn="ctr"/>
                      <a:r>
                        <a:rPr sz="1400"/>
                        <a:t>0.8289</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b="1"/>
                      </a:pPr>
                      <a:r>
                        <a:rPr sz="1400"/>
                        <a:t>1.0</a:t>
                      </a:r>
                      <a:endParaRPr sz="1400">
                        <a:latin typeface="Cambria Math"/>
                      </a:endParaRPr>
                    </a:p>
                  </a:txBody>
                  <a:tcPr/>
                </a:tc>
                <a:tc>
                  <a:txBody>
                    <a:bodyPr/>
                    <a:lstStyle/>
                    <a:p>
                      <a:pPr algn="ctr"/>
                      <a:r>
                        <a:rPr sz="1400"/>
                        <a:t>0.8438</a:t>
                      </a:r>
                      <a:endParaRPr sz="1400">
                        <a:latin typeface="Cambria Math"/>
                      </a:endParaRPr>
                    </a:p>
                  </a:txBody>
                  <a:tcPr/>
                </a:tc>
                <a:tc>
                  <a:txBody>
                    <a:bodyPr/>
                    <a:lstStyle/>
                    <a:p>
                      <a:pPr algn="ctr"/>
                      <a:r>
                        <a:rPr sz="1400"/>
                        <a:t>0.8461</a:t>
                      </a:r>
                      <a:endParaRPr sz="1400">
                        <a:latin typeface="Cambria Math"/>
                      </a:endParaRPr>
                    </a:p>
                  </a:txBody>
                  <a:tcPr/>
                </a:tc>
                <a:tc>
                  <a:txBody>
                    <a:bodyPr/>
                    <a:lstStyle/>
                    <a:p>
                      <a:pPr algn="ctr"/>
                      <a:r>
                        <a:rPr sz="1400"/>
                        <a:t>0.8485</a:t>
                      </a:r>
                      <a:endParaRPr sz="1400">
                        <a:latin typeface="Cambria Math"/>
                      </a:endParaRPr>
                    </a:p>
                  </a:txBody>
                  <a:tcPr/>
                </a:tc>
                <a:tc>
                  <a:txBody>
                    <a:bodyPr/>
                    <a:lstStyle/>
                    <a:p>
                      <a:pPr algn="ctr"/>
                      <a:r>
                        <a:rPr sz="1400"/>
                        <a:t>0.8508</a:t>
                      </a:r>
                      <a:endParaRPr sz="1400">
                        <a:latin typeface="Cambria Math"/>
                      </a:endParaRPr>
                    </a:p>
                  </a:txBody>
                  <a:tcPr/>
                </a:tc>
                <a:tc>
                  <a:txBody>
                    <a:bodyPr/>
                    <a:lstStyle/>
                    <a:p>
                      <a:pPr algn="ctr"/>
                      <a:r>
                        <a:rPr sz="1400"/>
                        <a:t>0.8531</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b="1"/>
                      </a:pPr>
                      <a:r>
                        <a:rPr sz="1400"/>
                        <a:t>1.1</a:t>
                      </a:r>
                      <a:endParaRPr sz="1400">
                        <a:latin typeface="Cambria Math"/>
                      </a:endParaRPr>
                    </a:p>
                  </a:txBody>
                  <a:tcPr/>
                </a:tc>
                <a:tc>
                  <a:txBody>
                    <a:bodyPr/>
                    <a:lstStyle/>
                    <a:p>
                      <a:pPr algn="ctr"/>
                      <a:r>
                        <a:rPr sz="1400"/>
                        <a:t>0.8665</a:t>
                      </a:r>
                      <a:endParaRPr sz="1400">
                        <a:latin typeface="Cambria Math"/>
                      </a:endParaRPr>
                    </a:p>
                  </a:txBody>
                  <a:tcPr/>
                </a:tc>
                <a:tc>
                  <a:txBody>
                    <a:bodyPr/>
                    <a:lstStyle/>
                    <a:p>
                      <a:pPr algn="ctr"/>
                      <a:r>
                        <a:rPr sz="1400"/>
                        <a:t>0.8686</a:t>
                      </a:r>
                      <a:endParaRPr sz="1400">
                        <a:latin typeface="Cambria Math"/>
                      </a:endParaRPr>
                    </a:p>
                  </a:txBody>
                  <a:tcPr/>
                </a:tc>
                <a:tc>
                  <a:txBody>
                    <a:bodyPr/>
                    <a:lstStyle/>
                    <a:p>
                      <a:pPr algn="ctr"/>
                      <a:r>
                        <a:rPr sz="1400"/>
                        <a:t>0.8708</a:t>
                      </a:r>
                      <a:endParaRPr sz="1400">
                        <a:latin typeface="Cambria Math"/>
                      </a:endParaRPr>
                    </a:p>
                  </a:txBody>
                  <a:tcPr/>
                </a:tc>
                <a:tc>
                  <a:txBody>
                    <a:bodyPr/>
                    <a:lstStyle/>
                    <a:p>
                      <a:pPr algn="ctr"/>
                      <a:r>
                        <a:rPr sz="1400"/>
                        <a:t>0.8729</a:t>
                      </a:r>
                      <a:endParaRPr sz="1400">
                        <a:latin typeface="Cambria Math"/>
                      </a:endParaRPr>
                    </a:p>
                  </a:txBody>
                  <a:tcPr/>
                </a:tc>
                <a:tc>
                  <a:txBody>
                    <a:bodyPr/>
                    <a:lstStyle/>
                    <a:p>
                      <a:pPr algn="ctr"/>
                      <a:r>
                        <a:rPr sz="1400"/>
                        <a:t>0.8749</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pPr>
                      <a:r>
                        <a:rPr sz="1400"/>
                        <a:t>1.2</a:t>
                      </a:r>
                      <a:endParaRPr sz="1400">
                        <a:latin typeface="Cambria Math"/>
                      </a:endParaRPr>
                    </a:p>
                  </a:txBody>
                  <a:tcPr/>
                </a:tc>
                <a:tc>
                  <a:txBody>
                    <a:bodyPr/>
                    <a:lstStyle/>
                    <a:p>
                      <a:pPr algn="ctr"/>
                      <a:r>
                        <a:rPr sz="1400"/>
                        <a:t>0.8869</a:t>
                      </a:r>
                      <a:endParaRPr sz="1400">
                        <a:latin typeface="Cambria Math"/>
                      </a:endParaRPr>
                    </a:p>
                  </a:txBody>
                  <a:tcPr/>
                </a:tc>
                <a:tc>
                  <a:txBody>
                    <a:bodyPr/>
                    <a:lstStyle/>
                    <a:p>
                      <a:pPr algn="ctr"/>
                      <a:r>
                        <a:rPr sz="1400"/>
                        <a:t>0.8888</a:t>
                      </a:r>
                      <a:endParaRPr sz="1400">
                        <a:latin typeface="Cambria Math"/>
                      </a:endParaRPr>
                    </a:p>
                  </a:txBody>
                  <a:tcPr/>
                </a:tc>
                <a:tc>
                  <a:txBody>
                    <a:bodyPr/>
                    <a:lstStyle/>
                    <a:p>
                      <a:pPr algn="ctr"/>
                      <a:r>
                        <a:rPr sz="1400"/>
                        <a:t>0.8907</a:t>
                      </a:r>
                      <a:endParaRPr sz="1400">
                        <a:latin typeface="Cambria Math"/>
                      </a:endParaRPr>
                    </a:p>
                  </a:txBody>
                  <a:tcPr/>
                </a:tc>
                <a:tc>
                  <a:txBody>
                    <a:bodyPr/>
                    <a:lstStyle/>
                    <a:p>
                      <a:pPr algn="ctr"/>
                      <a:r>
                        <a:rPr sz="1400"/>
                        <a:t>0.8925</a:t>
                      </a:r>
                      <a:endParaRPr sz="1400">
                        <a:latin typeface="Cambria Math"/>
                      </a:endParaRPr>
                    </a:p>
                  </a:txBody>
                  <a:tcPr/>
                </a:tc>
                <a:tc>
                  <a:txBody>
                    <a:bodyPr/>
                    <a:lstStyle/>
                    <a:p>
                      <a:pPr algn="ctr"/>
                      <a:r>
                        <a:rPr sz="1400"/>
                        <a:t>0.8944</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pPr>
                      <a:r>
                        <a:rPr sz="1400"/>
                        <a:t>1.3</a:t>
                      </a:r>
                      <a:endParaRPr sz="1400">
                        <a:latin typeface="Cambria Math"/>
                      </a:endParaRPr>
                    </a:p>
                  </a:txBody>
                  <a:tcPr/>
                </a:tc>
                <a:tc>
                  <a:txBody>
                    <a:bodyPr/>
                    <a:lstStyle/>
                    <a:p>
                      <a:pPr algn="ctr"/>
                      <a:r>
                        <a:rPr sz="1400"/>
                        <a:t>0.9049</a:t>
                      </a:r>
                      <a:endParaRPr sz="1400">
                        <a:latin typeface="Cambria Math"/>
                      </a:endParaRPr>
                    </a:p>
                  </a:txBody>
                  <a:tcPr/>
                </a:tc>
                <a:tc>
                  <a:txBody>
                    <a:bodyPr/>
                    <a:lstStyle/>
                    <a:p>
                      <a:pPr algn="ctr"/>
                      <a:r>
                        <a:rPr sz="1400" dirty="0">
                          <a:highlight>
                            <a:srgbClr val="FFFF00"/>
                          </a:highlight>
                        </a:rPr>
                        <a:t>0.9066</a:t>
                      </a:r>
                      <a:endParaRPr sz="1400" dirty="0">
                        <a:highlight>
                          <a:srgbClr val="FFFF00"/>
                        </a:highlight>
                        <a:latin typeface="Cambria Math"/>
                      </a:endParaRPr>
                    </a:p>
                  </a:txBody>
                  <a:tcPr/>
                </a:tc>
                <a:tc>
                  <a:txBody>
                    <a:bodyPr/>
                    <a:lstStyle/>
                    <a:p>
                      <a:pPr algn="ctr"/>
                      <a:r>
                        <a:rPr sz="1400"/>
                        <a:t>0.9082</a:t>
                      </a:r>
                      <a:endParaRPr sz="1400">
                        <a:latin typeface="Cambria Math"/>
                      </a:endParaRPr>
                    </a:p>
                  </a:txBody>
                  <a:tcPr/>
                </a:tc>
                <a:tc>
                  <a:txBody>
                    <a:bodyPr/>
                    <a:lstStyle/>
                    <a:p>
                      <a:pPr algn="ctr"/>
                      <a:r>
                        <a:rPr sz="1400"/>
                        <a:t>0.9099</a:t>
                      </a:r>
                      <a:endParaRPr sz="1400">
                        <a:latin typeface="Cambria Math"/>
                      </a:endParaRPr>
                    </a:p>
                  </a:txBody>
                  <a:tcPr/>
                </a:tc>
                <a:tc>
                  <a:txBody>
                    <a:bodyPr/>
                    <a:lstStyle/>
                    <a:p>
                      <a:pPr algn="ctr"/>
                      <a:r>
                        <a:rPr sz="1400"/>
                        <a:t>0.9115</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pPr>
                      <a:r>
                        <a:rPr sz="1400"/>
                        <a:t>1.4</a:t>
                      </a:r>
                      <a:endParaRPr sz="1400">
                        <a:latin typeface="Cambria Math"/>
                      </a:endParaRPr>
                    </a:p>
                  </a:txBody>
                  <a:tcPr/>
                </a:tc>
                <a:tc>
                  <a:txBody>
                    <a:bodyPr/>
                    <a:lstStyle/>
                    <a:p>
                      <a:pPr algn="ctr"/>
                      <a:r>
                        <a:rPr sz="1400"/>
                        <a:t>0.9207</a:t>
                      </a:r>
                      <a:endParaRPr sz="1400">
                        <a:latin typeface="Cambria Math"/>
                      </a:endParaRPr>
                    </a:p>
                  </a:txBody>
                  <a:tcPr/>
                </a:tc>
                <a:tc>
                  <a:txBody>
                    <a:bodyPr/>
                    <a:lstStyle/>
                    <a:p>
                      <a:pPr algn="ctr"/>
                      <a:r>
                        <a:rPr sz="1400"/>
                        <a:t>0.9222</a:t>
                      </a:r>
                      <a:endParaRPr sz="1400">
                        <a:latin typeface="Cambria Math"/>
                      </a:endParaRPr>
                    </a:p>
                  </a:txBody>
                  <a:tcPr/>
                </a:tc>
                <a:tc>
                  <a:txBody>
                    <a:bodyPr/>
                    <a:lstStyle/>
                    <a:p>
                      <a:pPr algn="ctr"/>
                      <a:r>
                        <a:rPr sz="1400"/>
                        <a:t>0.9236</a:t>
                      </a:r>
                      <a:endParaRPr sz="1400">
                        <a:latin typeface="Cambria Math"/>
                      </a:endParaRPr>
                    </a:p>
                  </a:txBody>
                  <a:tcPr/>
                </a:tc>
                <a:tc>
                  <a:txBody>
                    <a:bodyPr/>
                    <a:lstStyle/>
                    <a:p>
                      <a:pPr algn="ctr"/>
                      <a:r>
                        <a:rPr sz="1400"/>
                        <a:t>0.9251</a:t>
                      </a:r>
                      <a:endParaRPr sz="1400">
                        <a:latin typeface="Cambria Math"/>
                      </a:endParaRPr>
                    </a:p>
                  </a:txBody>
                  <a:tcPr/>
                </a:tc>
                <a:tc>
                  <a:txBody>
                    <a:bodyPr/>
                    <a:lstStyle/>
                    <a:p>
                      <a:pPr algn="ctr"/>
                      <a:r>
                        <a:rPr sz="1400" dirty="0"/>
                        <a:t>0.9265</a:t>
                      </a:r>
                      <a:endParaRPr sz="1400" dirty="0">
                        <a:latin typeface="Cambria Math"/>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9" name="TextBox 8">
            <a:extLst>
              <a:ext uri="{FF2B5EF4-FFF2-40B4-BE49-F238E27FC236}">
                <a16:creationId xmlns:a16="http://schemas.microsoft.com/office/drawing/2014/main" id="{15D8CC29-DD53-2C3E-260F-E632D6FF4A3A}"/>
              </a:ext>
            </a:extLst>
          </p:cNvPr>
          <p:cNvSpPr txBox="1"/>
          <p:nvPr/>
        </p:nvSpPr>
        <p:spPr>
          <a:xfrm>
            <a:off x="457200" y="1029287"/>
            <a:ext cx="8223838" cy="3637919"/>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400" b="1" i="0" u="none" strike="noStrike" kern="1200" cap="none" spc="0" normalizeH="0" baseline="0" noProof="0" dirty="0">
                <a:ln>
                  <a:noFill/>
                </a:ln>
                <a:solidFill>
                  <a:srgbClr val="366092"/>
                </a:solidFill>
                <a:effectLst/>
                <a:uLnTx/>
                <a:uFillTx/>
                <a:latin typeface="Calibri"/>
                <a:ea typeface="+mn-ea"/>
                <a:cs typeface="+mn-cs"/>
              </a:rPr>
              <a:t>TI-83/84 Plus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ea typeface="+mn-ea"/>
                <a:cs typeface="+mn-cs"/>
              </a:rPr>
              <a:t>Press </a:t>
            </a:r>
            <a:r>
              <a:rPr kumimoji="0" lang="en-US" sz="2400" b="1" i="0" u="none" strike="noStrike" kern="1200" cap="none" spc="0" normalizeH="0" baseline="0" noProof="0" dirty="0">
                <a:ln>
                  <a:noFill/>
                </a:ln>
                <a:solidFill>
                  <a:srgbClr val="366092"/>
                </a:solidFill>
                <a:effectLst/>
                <a:uLnTx/>
                <a:uFillTx/>
                <a:ea typeface="+mn-ea"/>
                <a:cs typeface="+mn-cs"/>
              </a:rPr>
              <a:t>2nd</a:t>
            </a:r>
            <a:r>
              <a:rPr kumimoji="0" lang="en-US" sz="2400" b="0" i="0" u="none" strike="noStrike" kern="1200" cap="none" spc="0" normalizeH="0" baseline="0" noProof="0" dirty="0">
                <a:ln>
                  <a:noFill/>
                </a:ln>
                <a:solidFill>
                  <a:srgbClr val="366092"/>
                </a:solidFill>
                <a:effectLst/>
                <a:uLnTx/>
                <a:uFillTx/>
                <a:ea typeface="+mn-ea"/>
                <a:cs typeface="+mn-cs"/>
              </a:rPr>
              <a:t> </a:t>
            </a:r>
            <a:r>
              <a:rPr kumimoji="0" lang="en-US" sz="2400" b="1" i="0" u="none" strike="noStrike" kern="1200" cap="none" spc="0" normalizeH="0" baseline="0" noProof="0" dirty="0">
                <a:ln>
                  <a:noFill/>
                </a:ln>
                <a:solidFill>
                  <a:srgbClr val="366092"/>
                </a:solidFill>
                <a:effectLst/>
                <a:uLnTx/>
                <a:uFillTx/>
                <a:ea typeface="+mn-ea"/>
                <a:cs typeface="+mn-cs"/>
              </a:rPr>
              <a:t>vars</a:t>
            </a:r>
            <a:r>
              <a:rPr kumimoji="0" lang="en-US" sz="2400" b="0" i="0" u="none" strike="noStrike" kern="1200" cap="none" spc="0" normalizeH="0" baseline="0" noProof="0" dirty="0">
                <a:ln>
                  <a:noFill/>
                </a:ln>
                <a:solidFill>
                  <a:srgbClr val="366092"/>
                </a:solidFill>
                <a:effectLst/>
                <a:uLnTx/>
                <a:uFillTx/>
                <a:ea typeface="+mn-ea"/>
                <a:cs typeface="+mn-cs"/>
              </a:rPr>
              <a:t> to access the </a:t>
            </a:r>
            <a:r>
              <a:rPr kumimoji="0" lang="en-US" sz="2400" b="1" i="0" u="none" strike="noStrike" kern="1200" cap="none" spc="0" normalizeH="0" baseline="0" noProof="0" dirty="0">
                <a:ln>
                  <a:noFill/>
                </a:ln>
                <a:solidFill>
                  <a:srgbClr val="366092"/>
                </a:solidFill>
                <a:effectLst/>
                <a:uLnTx/>
                <a:uFillTx/>
                <a:ea typeface="+mn-ea"/>
                <a:cs typeface="+mn-cs"/>
              </a:rPr>
              <a:t>DISTR</a:t>
            </a:r>
            <a:r>
              <a:rPr kumimoji="0" lang="en-US" sz="2400" b="0" i="0" u="none" strike="noStrike" kern="1200" cap="none" spc="0" normalizeH="0" baseline="0" noProof="0" dirty="0">
                <a:ln>
                  <a:noFill/>
                </a:ln>
                <a:solidFill>
                  <a:srgbClr val="366092"/>
                </a:solidFill>
                <a:effectLst/>
                <a:uLnTx/>
                <a:uFillTx/>
                <a:ea typeface="+mn-ea"/>
                <a:cs typeface="+mn-cs"/>
              </a:rPr>
              <a:t> menu and select </a:t>
            </a:r>
            <a:r>
              <a:rPr kumimoji="0" lang="en-US" sz="2400" b="1" i="0" u="none" strike="noStrike" kern="1200" cap="none" spc="0" normalizeH="0" baseline="0" noProof="0" dirty="0">
                <a:ln>
                  <a:noFill/>
                </a:ln>
                <a:solidFill>
                  <a:srgbClr val="366092"/>
                </a:solidFill>
                <a:effectLst/>
                <a:uLnTx/>
                <a:uFillTx/>
                <a:ea typeface="+mn-ea"/>
                <a:cs typeface="+mn-cs"/>
              </a:rPr>
              <a:t>normal</a:t>
            </a:r>
            <a:r>
              <a:rPr kumimoji="0" lang="en-US" sz="300" b="1" i="0" u="none" strike="noStrike" kern="1200" cap="none" spc="0" normalizeH="0" baseline="0" noProof="0" dirty="0">
                <a:ln>
                  <a:noFill/>
                </a:ln>
                <a:solidFill>
                  <a:srgbClr val="366092"/>
                </a:solidFill>
                <a:effectLst/>
                <a:uLnTx/>
                <a:uFillTx/>
                <a:ea typeface="+mn-ea"/>
                <a:cs typeface="+mn-cs"/>
              </a:rPr>
              <a:t> </a:t>
            </a:r>
            <a:r>
              <a:rPr kumimoji="0" lang="en-US" sz="2400" b="1" i="0" u="none" strike="noStrike" kern="1200" cap="none" spc="0" normalizeH="0" baseline="0" noProof="0" dirty="0">
                <a:ln>
                  <a:noFill/>
                </a:ln>
                <a:solidFill>
                  <a:srgbClr val="366092"/>
                </a:solidFill>
                <a:effectLst/>
                <a:uLnTx/>
                <a:uFillTx/>
                <a:ea typeface="+mn-ea"/>
                <a:cs typeface="+mn-cs"/>
              </a:rPr>
              <a:t>cdf(</a:t>
            </a:r>
            <a:r>
              <a:rPr kumimoji="0" lang="en-US" sz="2400" b="0" i="0" u="none" strike="noStrike" kern="1200" cap="none" spc="0" normalizeH="0" baseline="0" noProof="0" dirty="0">
                <a:ln>
                  <a:noFill/>
                </a:ln>
                <a:solidFill>
                  <a:srgbClr val="366092"/>
                </a:solidFill>
                <a:effectLst/>
                <a:uLnTx/>
                <a:uFillTx/>
                <a:ea typeface="+mn-ea"/>
                <a:cs typeface="+mn-cs"/>
              </a:rPr>
              <a:t>. Because we want the area to the right of </a:t>
            </a:r>
            <a:r>
              <a:rPr kumimoji="0" lang="en-US" sz="2400" b="0" i="1" u="none" strike="noStrike" kern="1200" cap="none" spc="0" normalizeH="0" baseline="0" noProof="0" dirty="0">
                <a:ln>
                  <a:noFill/>
                </a:ln>
                <a:solidFill>
                  <a:srgbClr val="366092"/>
                </a:solidFill>
                <a:effectLst/>
                <a:uLnTx/>
                <a:uFillTx/>
                <a:ea typeface="+mn-ea"/>
                <a:cs typeface="+mn-cs"/>
              </a:rPr>
              <a:t>z</a:t>
            </a:r>
            <a:r>
              <a:rPr kumimoji="0" lang="en-US" sz="2400" b="0" i="0" u="none" strike="noStrike" kern="1200" cap="none" spc="0" normalizeH="0" baseline="0" noProof="0" dirty="0">
                <a:ln>
                  <a:noFill/>
                </a:ln>
                <a:solidFill>
                  <a:srgbClr val="366092"/>
                </a:solidFill>
                <a:effectLst/>
                <a:uLnTx/>
                <a:uFillTx/>
                <a:ea typeface="+mn-ea"/>
                <a:cs typeface="+mn-cs"/>
              </a:rPr>
              <a:t>, the </a:t>
            </a:r>
            <a:r>
              <a:rPr kumimoji="0" lang="en-US" sz="2400" b="0" i="1" u="none" strike="noStrike" kern="1200" cap="none" spc="0" normalizeH="0" baseline="0" noProof="0" dirty="0">
                <a:ln>
                  <a:noFill/>
                </a:ln>
                <a:solidFill>
                  <a:srgbClr val="366092"/>
                </a:solidFill>
                <a:effectLst/>
                <a:uLnTx/>
                <a:uFillTx/>
                <a:ea typeface="+mn-ea"/>
                <a:cs typeface="+mn-cs"/>
              </a:rPr>
              <a:t>z</a:t>
            </a:r>
            <a:r>
              <a:rPr kumimoji="0" lang="en-US" sz="2400" b="0" i="0" u="none" strike="noStrike" kern="1200" cap="none" spc="0" normalizeH="0" baseline="0" noProof="0" dirty="0">
                <a:ln>
                  <a:noFill/>
                </a:ln>
                <a:solidFill>
                  <a:srgbClr val="366092"/>
                </a:solidFill>
                <a:effectLst/>
                <a:uLnTx/>
                <a:uFillTx/>
                <a:ea typeface="+mn-ea"/>
                <a:cs typeface="+mn-cs"/>
              </a:rPr>
              <a:t>-value, </a:t>
            </a:r>
            <a:r>
              <a:rPr kumimoji="0" lang="en-US" sz="2400" b="0" i="0" u="none" strike="noStrike" kern="1200" cap="none" spc="0" normalizeH="0" baseline="0" noProof="0" dirty="0">
                <a:ln>
                  <a:noFill/>
                </a:ln>
                <a:solidFill>
                  <a:srgbClr val="366092"/>
                </a:solidFill>
                <a:effectLst/>
                <a:uLnTx/>
                <a:uFillTx/>
                <a:ea typeface="Calibri" panose="020F0502020204030204" pitchFamily="34" charset="0"/>
                <a:cs typeface="Calibri" panose="020F0502020204030204" pitchFamily="34" charset="0"/>
              </a:rPr>
              <a:t>−</a:t>
            </a:r>
            <a:r>
              <a:rPr kumimoji="0" lang="en-US" sz="2400" b="1" i="0" u="none" strike="noStrike" kern="1200" cap="none" spc="0" normalizeH="0" baseline="0" noProof="0" dirty="0">
                <a:ln>
                  <a:noFill/>
                </a:ln>
                <a:solidFill>
                  <a:srgbClr val="366092"/>
                </a:solidFill>
                <a:effectLst/>
                <a:uLnTx/>
                <a:uFillTx/>
                <a:ea typeface="+mn-ea"/>
                <a:cs typeface="+mn-cs"/>
              </a:rPr>
              <a:t>1.32</a:t>
            </a:r>
            <a:r>
              <a:rPr kumimoji="0" lang="en-US" sz="2400" b="0" i="0" u="none" strike="noStrike" kern="1200" cap="none" spc="0" normalizeH="0" baseline="0" noProof="0" dirty="0">
                <a:ln>
                  <a:noFill/>
                </a:ln>
                <a:solidFill>
                  <a:srgbClr val="366092"/>
                </a:solidFill>
                <a:effectLst/>
                <a:uLnTx/>
                <a:uFillTx/>
                <a:ea typeface="+mn-ea"/>
                <a:cs typeface="+mn-cs"/>
              </a:rPr>
              <a:t>, is the lower bound. The upper bound is ∞, which we can't enter into the calculator, so we need to use a sufficiently large number for the upper bound, such as </a:t>
            </a:r>
            <a:r>
              <a:rPr kumimoji="0" lang="en-US" sz="2400" b="1" i="0" u="none" strike="noStrike" kern="1200" cap="none" spc="0" normalizeH="0" baseline="0" noProof="0" dirty="0">
                <a:ln>
                  <a:noFill/>
                </a:ln>
                <a:solidFill>
                  <a:srgbClr val="366092"/>
                </a:solidFill>
                <a:effectLst/>
                <a:uLnTx/>
                <a:uFillTx/>
                <a:ea typeface="+mn-ea"/>
                <a:cs typeface="+mn-cs"/>
              </a:rPr>
              <a:t>10^99</a:t>
            </a:r>
            <a:r>
              <a:rPr kumimoji="0" lang="en-US" sz="2400" b="0" i="0" u="none" strike="noStrike" kern="1200" cap="none" spc="0" normalizeH="0" baseline="0" noProof="0" dirty="0">
                <a:ln>
                  <a:noFill/>
                </a:ln>
                <a:solidFill>
                  <a:srgbClr val="366092"/>
                </a:solidFill>
                <a:effectLst/>
                <a:uLnTx/>
                <a:uFillTx/>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kumimoji="0" lang="en-US" sz="2400" b="0" i="0" u="none" strike="noStrike" kern="1200" cap="none" spc="0" normalizeH="0" baseline="0" noProof="0" dirty="0">
              <a:ln>
                <a:noFill/>
              </a:ln>
              <a:solidFill>
                <a:srgbClr val="366092"/>
              </a:solidFill>
              <a:effectLst/>
              <a:uLnTx/>
              <a:uFillTx/>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ea typeface="+mn-ea"/>
                <a:cs typeface="+mn-cs"/>
              </a:rPr>
              <a:t>Highlight </a:t>
            </a:r>
            <a:r>
              <a:rPr kumimoji="0" lang="en-US" sz="2400" b="1" i="0" u="none" strike="noStrike" kern="1200" cap="none" spc="0" normalizeH="0" baseline="0" noProof="0" dirty="0">
                <a:ln>
                  <a:noFill/>
                </a:ln>
                <a:solidFill>
                  <a:srgbClr val="366092"/>
                </a:solidFill>
                <a:effectLst/>
                <a:uLnTx/>
                <a:uFillTx/>
                <a:ea typeface="+mn-ea"/>
                <a:cs typeface="+mn-cs"/>
              </a:rPr>
              <a:t>Paste</a:t>
            </a:r>
            <a:r>
              <a:rPr kumimoji="0" lang="en-US" sz="2400" b="0" i="0" u="none" strike="noStrike" kern="1200" cap="none" spc="0" normalizeH="0" baseline="0" noProof="0" dirty="0">
                <a:ln>
                  <a:noFill/>
                </a:ln>
                <a:solidFill>
                  <a:srgbClr val="366092"/>
                </a:solidFill>
                <a:effectLst/>
                <a:uLnTx/>
                <a:uFillTx/>
                <a:ea typeface="+mn-ea"/>
                <a:cs typeface="+mn-cs"/>
              </a:rPr>
              <a:t> and press </a:t>
            </a:r>
            <a:r>
              <a:rPr kumimoji="0" lang="en-US" sz="2400" b="1" i="0" u="none" strike="noStrike" kern="1200" cap="none" spc="0" normalizeH="0" baseline="0" noProof="0" dirty="0">
                <a:ln>
                  <a:noFill/>
                </a:ln>
                <a:solidFill>
                  <a:srgbClr val="366092"/>
                </a:solidFill>
                <a:effectLst/>
                <a:uLnTx/>
                <a:uFillTx/>
                <a:ea typeface="+mn-ea"/>
                <a:cs typeface="+mn-cs"/>
              </a:rPr>
              <a:t>enter</a:t>
            </a:r>
            <a:r>
              <a:rPr kumimoji="0" lang="en-US" sz="2400" b="0" i="0" u="none" strike="noStrike" kern="1200" cap="none" spc="0" normalizeH="0" baseline="0" noProof="0" dirty="0">
                <a:ln>
                  <a:noFill/>
                </a:ln>
                <a:solidFill>
                  <a:srgbClr val="366092"/>
                </a:solidFill>
                <a:effectLst/>
                <a:uLnTx/>
                <a:uFillTx/>
                <a:ea typeface="+mn-ea"/>
                <a:cs typeface="+mn-cs"/>
              </a:rPr>
              <a:t>. Back on the home screen, press </a:t>
            </a:r>
            <a:r>
              <a:rPr kumimoji="0" lang="en-US" sz="2400" b="1" i="0" u="none" strike="noStrike" kern="1200" cap="none" spc="0" normalizeH="0" baseline="0" noProof="0" dirty="0">
                <a:ln>
                  <a:noFill/>
                </a:ln>
                <a:solidFill>
                  <a:srgbClr val="366092"/>
                </a:solidFill>
                <a:effectLst/>
                <a:uLnTx/>
                <a:uFillTx/>
                <a:ea typeface="+mn-ea"/>
                <a:cs typeface="+mn-cs"/>
              </a:rPr>
              <a:t>enter</a:t>
            </a:r>
            <a:r>
              <a:rPr kumimoji="0" lang="en-US" sz="2400" b="0" i="0" u="none" strike="noStrike" kern="1200" cap="none" spc="0" normalizeH="0" baseline="0" noProof="0" dirty="0">
                <a:ln>
                  <a:noFill/>
                </a:ln>
                <a:solidFill>
                  <a:srgbClr val="366092"/>
                </a:solidFill>
                <a:effectLst/>
                <a:uLnTx/>
                <a:uFillTx/>
                <a:ea typeface="+mn-ea"/>
                <a:cs typeface="+mn-cs"/>
              </a:rPr>
              <a:t> again, and the calculator returns </a:t>
            </a:r>
            <a:r>
              <a:rPr kumimoji="0" lang="en-US" sz="2400" b="1" i="0" u="none" strike="noStrike" kern="1200" cap="none" spc="0" normalizeH="0" baseline="0" noProof="0" dirty="0">
                <a:ln>
                  <a:noFill/>
                </a:ln>
                <a:solidFill>
                  <a:srgbClr val="366092"/>
                </a:solidFill>
                <a:effectLst/>
                <a:uLnTx/>
                <a:uFillTx/>
                <a:ea typeface="+mn-ea"/>
                <a:cs typeface="+mn-cs"/>
              </a:rPr>
              <a:t>0.9065824276</a:t>
            </a:r>
            <a:r>
              <a:rPr kumimoji="0" lang="en-US" sz="2400" b="0" i="0" u="none" strike="noStrike" kern="1200" cap="none" spc="0" normalizeH="0" baseline="0" noProof="0" dirty="0">
                <a:ln>
                  <a:noFill/>
                </a:ln>
                <a:solidFill>
                  <a:srgbClr val="366092"/>
                </a:solidFill>
                <a:effectLst/>
                <a:uLnTx/>
                <a:uFillTx/>
                <a:ea typeface="+mn-ea"/>
                <a:cs typeface="+mn-cs"/>
              </a:rPr>
              <a:t>.</a:t>
            </a:r>
            <a:endParaRPr lang="en-IN"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6FBFA-8D4C-7216-DC83-FB8FE2FEB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EE1DE-E09E-B65B-6618-271234EC6B8B}"/>
              </a:ext>
            </a:extLst>
          </p:cNvPr>
          <p:cNvSpPr>
            <a:spLocks noGrp="1"/>
          </p:cNvSpPr>
          <p:nvPr>
            <p:ph type="title"/>
          </p:nvPr>
        </p:nvSpPr>
        <p:spPr/>
        <p:txBody>
          <a:bodyPr>
            <a:normAutofit/>
          </a:bodyPr>
          <a:lstStyle/>
          <a:p>
            <a:pPr>
              <a:defRPr sz="3200"/>
            </a:pPr>
            <a:r>
              <a:rPr dirty="0"/>
              <a:t>Example 6: Finding the Area to the Right of a</a:t>
            </a:r>
            <a:br>
              <a:rPr lang="en-US" dirty="0"/>
            </a:br>
            <a:r>
              <a:rPr lang="en-US" i="1" dirty="0"/>
              <a:t>z</a:t>
            </a:r>
            <a:r>
              <a:rPr dirty="0"/>
              <a:t>-Value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pic>
        <p:nvPicPr>
          <p:cNvPr id="4" name="Picture 3" descr="A calculator screenshot of the values input to the normalcdf function. The lower bound is minus 1.32. The upper bound is 10 superscript 99. mu equals 0. Sigma equals 1. There is an option to paste the results at the bottom of the screen.&#10;">
            <a:extLst>
              <a:ext uri="{FF2B5EF4-FFF2-40B4-BE49-F238E27FC236}">
                <a16:creationId xmlns:a16="http://schemas.microsoft.com/office/drawing/2014/main" id="{CF5082EA-531B-24F2-CCA5-005CEB530029}"/>
              </a:ext>
            </a:extLst>
          </p:cNvPr>
          <p:cNvPicPr>
            <a:picLocks noChangeAspect="1"/>
          </p:cNvPicPr>
          <p:nvPr/>
        </p:nvPicPr>
        <p:blipFill>
          <a:blip r:embed="rId2"/>
          <a:stretch>
            <a:fillRect/>
          </a:stretch>
        </p:blipFill>
        <p:spPr>
          <a:xfrm>
            <a:off x="1169616" y="1114601"/>
            <a:ext cx="2829452" cy="2160000"/>
          </a:xfrm>
          <a:prstGeom prst="rect">
            <a:avLst/>
          </a:prstGeom>
        </p:spPr>
      </p:pic>
      <p:sp>
        <p:nvSpPr>
          <p:cNvPr id="7" name="TextBox 6">
            <a:extLst>
              <a:ext uri="{FF2B5EF4-FFF2-40B4-BE49-F238E27FC236}">
                <a16:creationId xmlns:a16="http://schemas.microsoft.com/office/drawing/2014/main" id="{E2F4DCBD-18D7-65FA-1435-3BF11FC974C8}"/>
              </a:ext>
            </a:extLst>
          </p:cNvPr>
          <p:cNvSpPr txBox="1"/>
          <p:nvPr/>
        </p:nvSpPr>
        <p:spPr>
          <a:xfrm>
            <a:off x="1954571" y="3302076"/>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24</a:t>
            </a:r>
            <a:endParaRPr lang="en-IN" sz="2200" dirty="0"/>
          </a:p>
        </p:txBody>
      </p:sp>
      <p:pic>
        <p:nvPicPr>
          <p:cNvPr id="11" name="Picture 10" descr="A calculator screenshot of the values of the normalcdf function pasted on the home screen. It shows  normalcdf(minus 132, 1099, 0, 1) equals 0.9065824276.">
            <a:extLst>
              <a:ext uri="{FF2B5EF4-FFF2-40B4-BE49-F238E27FC236}">
                <a16:creationId xmlns:a16="http://schemas.microsoft.com/office/drawing/2014/main" id="{6B4CAE12-04D7-44AD-D442-2A2E4069E450}"/>
              </a:ext>
            </a:extLst>
          </p:cNvPr>
          <p:cNvPicPr>
            <a:picLocks noChangeAspect="1"/>
          </p:cNvPicPr>
          <p:nvPr/>
        </p:nvPicPr>
        <p:blipFill>
          <a:blip r:embed="rId3"/>
          <a:stretch>
            <a:fillRect/>
          </a:stretch>
        </p:blipFill>
        <p:spPr>
          <a:xfrm>
            <a:off x="4837267" y="1142076"/>
            <a:ext cx="2858933" cy="2160000"/>
          </a:xfrm>
          <a:prstGeom prst="rect">
            <a:avLst/>
          </a:prstGeom>
        </p:spPr>
      </p:pic>
      <p:sp>
        <p:nvSpPr>
          <p:cNvPr id="12" name="TextBox 11">
            <a:extLst>
              <a:ext uri="{FF2B5EF4-FFF2-40B4-BE49-F238E27FC236}">
                <a16:creationId xmlns:a16="http://schemas.microsoft.com/office/drawing/2014/main" id="{E6D19389-0901-3A33-002E-804947FBB30A}"/>
              </a:ext>
            </a:extLst>
          </p:cNvPr>
          <p:cNvSpPr txBox="1"/>
          <p:nvPr/>
        </p:nvSpPr>
        <p:spPr>
          <a:xfrm>
            <a:off x="5636962" y="3340481"/>
            <a:ext cx="1259541"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25</a:t>
            </a:r>
            <a:endParaRPr lang="en-IN" sz="2200" dirty="0"/>
          </a:p>
        </p:txBody>
      </p:sp>
      <p:sp>
        <p:nvSpPr>
          <p:cNvPr id="6" name="TextBox 5">
            <a:extLst>
              <a:ext uri="{FF2B5EF4-FFF2-40B4-BE49-F238E27FC236}">
                <a16:creationId xmlns:a16="http://schemas.microsoft.com/office/drawing/2014/main" id="{63C82BC6-3FC9-AB4F-3454-2F1E26C5EDC4}"/>
              </a:ext>
            </a:extLst>
          </p:cNvPr>
          <p:cNvSpPr txBox="1"/>
          <p:nvPr/>
        </p:nvSpPr>
        <p:spPr>
          <a:xfrm>
            <a:off x="457201" y="3886200"/>
            <a:ext cx="8229599"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Thus, the area under the standard normal curve to the right of</a:t>
            </a:r>
            <a:br>
              <a:rPr kumimoji="0" lang="en-US" sz="2400" b="0" i="0" u="none" strike="noStrike" kern="1200" cap="none" spc="0" normalizeH="0" baseline="0" noProof="0" dirty="0">
                <a:ln>
                  <a:noFill/>
                </a:ln>
                <a:solidFill>
                  <a:srgbClr val="366092"/>
                </a:solidFill>
                <a:effectLst/>
                <a:uLnTx/>
                <a:uFillTx/>
                <a:latin typeface="Calibri"/>
                <a:ea typeface="+mn-ea"/>
                <a:cs typeface="+mn-cs"/>
              </a:rPr>
            </a:br>
            <a:r>
              <a:rPr kumimoji="0" lang="en-US" sz="2400" b="0" i="1" u="none" strike="noStrike" kern="1200" cap="none" spc="0" normalizeH="0" baseline="0" noProof="0" dirty="0">
                <a:ln>
                  <a:noFill/>
                </a:ln>
                <a:solidFill>
                  <a:srgbClr val="366092"/>
                </a:solidFill>
                <a:effectLst/>
                <a:uLnTx/>
                <a:uFillTx/>
                <a:latin typeface="Calibri"/>
                <a:ea typeface="+mn-ea"/>
                <a:cs typeface="+mn-cs"/>
              </a:rPr>
              <a:t>z</a:t>
            </a:r>
            <a:r>
              <a:rPr kumimoji="0" lang="en-US" sz="2400" b="0" i="0" u="none" strike="noStrike" kern="1200" cap="none" spc="0" normalizeH="0" baseline="0" noProof="0" dirty="0">
                <a:ln>
                  <a:noFill/>
                </a:ln>
                <a:solidFill>
                  <a:srgbClr val="366092"/>
                </a:solidFill>
                <a:effectLst/>
                <a:uLnTx/>
                <a:uFillTx/>
                <a:latin typeface="Calibri"/>
                <a:ea typeface="+mn-ea"/>
                <a:cs typeface="+mn-cs"/>
              </a:rPr>
              <a:t> = </a:t>
            </a:r>
            <a:r>
              <a:rPr kumimoji="0" lang="en-US"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srgbClr val="366092"/>
                </a:solidFill>
                <a:effectLst/>
                <a:uLnTx/>
                <a:uFillTx/>
                <a:latin typeface="Calibri"/>
                <a:ea typeface="+mn-ea"/>
                <a:cs typeface="+mn-cs"/>
              </a:rPr>
              <a:t>1.32 is approximately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0.9066</a:t>
            </a:r>
            <a:r>
              <a:rPr kumimoji="0" lang="en-US" sz="2400" b="0" i="0" u="none" strike="noStrike" kern="1200" cap="none" spc="0" normalizeH="0" baseline="0" noProof="0" dirty="0">
                <a:ln>
                  <a:noFill/>
                </a:ln>
                <a:solidFill>
                  <a:srgbClr val="366092"/>
                </a:solidFill>
                <a:effectLst/>
                <a:uLnTx/>
                <a:uFillTx/>
                <a:latin typeface="Calibri"/>
                <a:ea typeface="+mn-ea"/>
                <a:cs typeface="+mn-cs"/>
              </a:rPr>
              <a:t>.</a:t>
            </a:r>
            <a:endParaRPr lang="en-IN" sz="2400" dirty="0"/>
          </a:p>
        </p:txBody>
      </p:sp>
    </p:spTree>
    <p:extLst>
      <p:ext uri="{BB962C8B-B14F-4D97-AF65-F5344CB8AC3E}">
        <p14:creationId xmlns:p14="http://schemas.microsoft.com/office/powerpoint/2010/main" val="374876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p:sp>
        <p:nvSpPr>
          <p:cNvPr id="3" name="Text Placeholder 2"/>
          <p:cNvSpPr>
            <a:spLocks noGrp="1"/>
          </p:cNvSpPr>
          <p:nvPr>
            <p:ph type="body" sz="quarter" idx="10"/>
          </p:nvPr>
        </p:nvSpPr>
        <p:spPr/>
        <p:txBody>
          <a:bodyPr>
            <a:normAutofit/>
          </a:bodyPr>
          <a:lstStyle/>
          <a:p>
            <a:pPr algn="just">
              <a:defRPr sz="2800"/>
            </a:pPr>
            <a:r>
              <a:rPr sz="2800" dirty="0"/>
              <a:t>Find the area under the standard normal curve to the right of</a:t>
            </a:r>
            <a:r>
              <a:rPr lang="en-US" sz="2800" dirty="0"/>
              <a:t>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0.62.</a:t>
            </a:r>
          </a:p>
          <a:p>
            <a:pPr algn="just">
              <a:defRPr sz="2800"/>
            </a:pPr>
            <a:endParaRPr sz="2800" dirty="0"/>
          </a:p>
          <a:p>
            <a:pPr algn="just"/>
            <a:r>
              <a:rPr sz="2800" dirty="0"/>
              <a:t>Answer: </a:t>
            </a:r>
            <a:r>
              <a:rPr sz="2800" dirty="0">
                <a:latin typeface="Cambria Math"/>
              </a:rPr>
              <a:t>0.7324</a:t>
            </a:r>
          </a:p>
        </p:txBody>
      </p:sp>
    </p:spTree>
    <p:extLst>
      <p:ext uri="{BB962C8B-B14F-4D97-AF65-F5344CB8AC3E}">
        <p14:creationId xmlns:p14="http://schemas.microsoft.com/office/powerpoint/2010/main" val="2491689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Finding the Area between Two</a:t>
            </a:r>
            <a:br>
              <a:rPr lang="en-US" dirty="0"/>
            </a:b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noRot="1" noMove="1" noResize="1" noEditPoints="1" noAdjustHandles="1" noChangeArrowheads="1" noChangeShapeType="1"/>
          </p:cNvSpPr>
          <p:nvPr>
            <p:ph type="body" sz="quarter" idx="10"/>
          </p:nvPr>
        </p:nvSpPr>
        <p:spPr/>
        <p:txBody>
          <a:bodyPr>
            <a:normAutofit/>
          </a:bodyPr>
          <a:lstStyle/>
          <a:p>
            <a:pPr algn="just">
              <a:defRPr sz="2800"/>
            </a:pPr>
            <a:r>
              <a:rPr sz="2400" dirty="0"/>
              <a:t>Find the area under the normal curve that is between</a:t>
            </a:r>
            <a:r>
              <a:rPr lang="en-US" sz="2400" dirty="0"/>
              <a:t> </a:t>
            </a:r>
            <a:r>
              <a:rPr lang="en-US" sz="2400" i="1" dirty="0"/>
              <a:t>z</a:t>
            </a:r>
            <a:r>
              <a:rPr lang="en-US" sz="2400" dirty="0"/>
              <a:t>₁ =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0.56 and </a:t>
            </a:r>
            <a:r>
              <a:rPr lang="en-US" sz="2400" i="1" dirty="0"/>
              <a:t>z</a:t>
            </a:r>
            <a:r>
              <a:rPr lang="en-US" sz="2400" dirty="0"/>
              <a:t>₂ = 2.22</a:t>
            </a:r>
            <a:r>
              <a:rPr sz="2400" dirty="0"/>
              <a:t>.</a:t>
            </a:r>
            <a:endParaRPr lang="en-US" sz="2400" dirty="0"/>
          </a:p>
          <a:p>
            <a:r>
              <a:rPr lang="en-IN" sz="2400" b="1" dirty="0"/>
              <a:t>Solution</a:t>
            </a:r>
          </a:p>
          <a:p>
            <a:pPr marL="457200" lvl="1" indent="0">
              <a:buNone/>
              <a:defRPr b="1"/>
            </a:pPr>
            <a:r>
              <a:rPr lang="en-IN" sz="2400" dirty="0"/>
              <a:t>Tables</a:t>
            </a:r>
          </a:p>
          <a:p>
            <a:pPr marL="457200" lvl="1" indent="0">
              <a:buNone/>
              <a:defRPr sz="2800"/>
            </a:pPr>
            <a:r>
              <a:rPr lang="en-IN" sz="2400" dirty="0"/>
              <a:t>Begin by looking up the area to the left of each </a:t>
            </a:r>
            <a:r>
              <a:rPr lang="en-IN" sz="2400" i="1" dirty="0"/>
              <a:t>z</a:t>
            </a:r>
            <a:r>
              <a:rPr lang="en-IN" sz="2400" dirty="0"/>
              <a:t>-value using the tables in Appendix A.</a:t>
            </a:r>
          </a:p>
          <a:p>
            <a:pPr marL="457200" lvl="1" indent="0">
              <a:buNone/>
              <a:defRPr sz="2800"/>
            </a:pPr>
            <a:r>
              <a:rPr lang="en-IN" sz="2400" dirty="0"/>
              <a:t>Area to the left of </a:t>
            </a:r>
            <a:r>
              <a:rPr lang="en-US" sz="2400" i="1" dirty="0"/>
              <a:t>z</a:t>
            </a:r>
            <a:r>
              <a:rPr lang="en-US" sz="2400" dirty="0"/>
              <a:t>₁ =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0.56</a:t>
            </a:r>
            <a:r>
              <a:rPr lang="en-IN" sz="2400" dirty="0"/>
              <a:t> is 0.2877.</a:t>
            </a:r>
          </a:p>
          <a:p>
            <a:pPr marL="457200" lvl="1" indent="0">
              <a:buNone/>
              <a:defRPr sz="2800"/>
            </a:pPr>
            <a:r>
              <a:rPr lang="en-IN" sz="2400" dirty="0"/>
              <a:t>Area to the left of </a:t>
            </a:r>
            <a:r>
              <a:rPr lang="en-US" sz="2400" i="1" dirty="0"/>
              <a:t>z</a:t>
            </a:r>
            <a:r>
              <a:rPr lang="en-US" sz="2400" dirty="0"/>
              <a:t>₂ = 2.22</a:t>
            </a:r>
            <a:r>
              <a:rPr lang="en-IN" sz="2400" dirty="0"/>
              <a:t> is 0.9868. </a:t>
            </a:r>
            <a:endParaRP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1CF2-F2DE-A96D-EA6F-70DD2104E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6247A-36D3-CA69-C28E-EDF545F6F21F}"/>
              </a:ext>
            </a:extLst>
          </p:cNvPr>
          <p:cNvSpPr>
            <a:spLocks noGrp="1"/>
          </p:cNvSpPr>
          <p:nvPr>
            <p:ph type="title"/>
          </p:nvPr>
        </p:nvSpPr>
        <p:spPr/>
        <p:txBody>
          <a:bodyPr>
            <a:normAutofit/>
          </a:bodyPr>
          <a:lstStyle/>
          <a:p>
            <a:pPr>
              <a:defRPr sz="3200"/>
            </a:pPr>
            <a:r>
              <a:rPr dirty="0"/>
              <a:t>Example 7: Finding the Area between Two</a:t>
            </a:r>
            <a:br>
              <a:rPr lang="en-US" dirty="0"/>
            </a:b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5" name="TextBox 4">
            <a:extLst>
              <a:ext uri="{FF2B5EF4-FFF2-40B4-BE49-F238E27FC236}">
                <a16:creationId xmlns:a16="http://schemas.microsoft.com/office/drawing/2014/main" id="{854AAA5E-C8ED-F54B-8548-8E35398F955B}"/>
              </a:ext>
            </a:extLst>
          </p:cNvPr>
          <p:cNvSpPr txBox="1"/>
          <p:nvPr/>
        </p:nvSpPr>
        <p:spPr>
          <a:xfrm>
            <a:off x="1714500" y="1143000"/>
            <a:ext cx="58674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6: Excerpt from Table A: Standard Normal Distribution</a:t>
            </a:r>
            <a:endParaRPr lang="en-IN" dirty="0"/>
          </a:p>
        </p:txBody>
      </p:sp>
      <mc:AlternateContent xmlns:mc="http://schemas.openxmlformats.org/markup-compatibility/2006" xmlns:a14="http://schemas.microsoft.com/office/drawing/2010/main">
        <mc:Choice Requires="a14">
          <p:graphicFrame>
            <p:nvGraphicFramePr>
              <p:cNvPr id="7" name="Table Placeholder 2" descr="The table contains 6 columns and 6 rows.&#10;&#10;The columns are labeled: z, 0.09, 0.08, 0.07, 0.06, and 0.05.&#10;&#10;Row 1: z equals minus 0.9; 0.09 equals 0.1611; 0.08 equals 0.1635; 0.07 equals 0.1660; 0.06 equals 0.1685; 0.05 equals 0.1711.&#10;&#10;Row 2: z equals minus 0.8; 0.09 equals 0.1867; 0.08 equals 0.1894; 0.07 equals 0.1922; 0.06 equals 0.1949; 0.05 equals 0.1977.&#10;&#10;Row 3: z equals minus 0.7; 0.09 equals 0.2148; 0.08 equals 0.2177; 0.07 equals 0.2206; 0.06 equals 0.2236; 0.05 equals 0.2266.&#10;&#10;Row 4: z equals minus 0.6; 0.09 equals 0.2451; 0.08 equals 0.2483 (highlighted); 0.07 equals 0.2514; 0.06 equals 0.2546; 0.05 equals 0.2578.&#10;&#10;Row 5: z equals minus 0.5; 0.09 equals 0.2776; 0.08 equals 0.2810; 0.07 equals 0.2843; 0.06 equals 0.2877; 0.05 equals 0.2912.&#10;&#10;Row 6: z equals minus 0.4; 0.09 equals 0.3121; 0.08 equals 0.3156; 0.07 equals 0.3192; 0.06 equals 0.3228; 0.05 equals 0.3264.">
                <a:extLst>
                  <a:ext uri="{FF2B5EF4-FFF2-40B4-BE49-F238E27FC236}">
                    <a16:creationId xmlns:a16="http://schemas.microsoft.com/office/drawing/2014/main" id="{C097CDD0-9329-6941-A080-50C30BD229FA}"/>
                  </a:ext>
                </a:extLst>
              </p:cNvPr>
              <p:cNvGraphicFramePr>
                <a:graphicFrameLocks/>
              </p:cNvGraphicFramePr>
              <p:nvPr>
                <p:extLst>
                  <p:ext uri="{D42A27DB-BD31-4B8C-83A1-F6EECF244321}">
                    <p14:modId xmlns:p14="http://schemas.microsoft.com/office/powerpoint/2010/main" val="1234653528"/>
                  </p:ext>
                </p:extLst>
              </p:nvPr>
            </p:nvGraphicFramePr>
            <p:xfrm>
              <a:off x="533400" y="160020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b="1" dirty="0"/>
                            <a:t>z</a:t>
                          </a:r>
                        </a:p>
                      </a:txBody>
                      <a:tcPr/>
                    </a:tc>
                    <a:tc>
                      <a:txBody>
                        <a:bodyPr/>
                        <a:lstStyle/>
                        <a:p>
                          <a:pPr algn="ctr">
                            <a:defRPr b="1"/>
                          </a:pPr>
                          <a:r>
                            <a:rPr sz="1400"/>
                            <a:t>0.09</a:t>
                          </a:r>
                          <a:endParaRPr sz="1400">
                            <a:latin typeface="Cambria Math"/>
                          </a:endParaRPr>
                        </a:p>
                      </a:txBody>
                      <a:tcPr/>
                    </a:tc>
                    <a:tc>
                      <a:txBody>
                        <a:bodyPr/>
                        <a:lstStyle/>
                        <a:p>
                          <a:pPr algn="ctr">
                            <a:defRPr b="1"/>
                          </a:pPr>
                          <a:r>
                            <a:rPr sz="1400"/>
                            <a:t>0.08</a:t>
                          </a:r>
                          <a:endParaRPr sz="1400">
                            <a:latin typeface="Cambria Math"/>
                          </a:endParaRPr>
                        </a:p>
                      </a:txBody>
                      <a:tcPr/>
                    </a:tc>
                    <a:tc>
                      <a:txBody>
                        <a:bodyPr/>
                        <a:lstStyle/>
                        <a:p>
                          <a:pPr algn="ctr">
                            <a:defRPr b="1"/>
                          </a:pPr>
                          <a:r>
                            <a:rPr sz="1400"/>
                            <a:t>0.07</a:t>
                          </a:r>
                          <a:endParaRPr sz="1400">
                            <a:latin typeface="Cambria Math"/>
                          </a:endParaRPr>
                        </a:p>
                      </a:txBody>
                      <a:tcPr/>
                    </a:tc>
                    <a:tc>
                      <a:txBody>
                        <a:bodyPr/>
                        <a:lstStyle/>
                        <a:p>
                          <a:pPr algn="ctr">
                            <a:defRPr b="1"/>
                          </a:pPr>
                          <a:r>
                            <a:rPr sz="1400"/>
                            <a:t>0.06</a:t>
                          </a:r>
                          <a:endParaRPr sz="1400">
                            <a:latin typeface="Cambria Math"/>
                          </a:endParaRPr>
                        </a:p>
                      </a:txBody>
                      <a:tcPr/>
                    </a:tc>
                    <a:tc>
                      <a:txBody>
                        <a:bodyPr/>
                        <a:lstStyle/>
                        <a:p>
                          <a:pPr algn="ctr">
                            <a:defRPr b="1"/>
                          </a:pPr>
                          <a:r>
                            <a:rPr sz="1400" dirty="0"/>
                            <a:t>0.05</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𝟗</m:t>
                                </m:r>
                              </m:oMath>
                            </m:oMathPara>
                          </a14:m>
                          <a:endParaRPr b="1" dirty="0"/>
                        </a:p>
                      </a:txBody>
                      <a:tcPr/>
                    </a:tc>
                    <a:tc>
                      <a:txBody>
                        <a:bodyPr/>
                        <a:lstStyle/>
                        <a:p>
                          <a:pPr algn="ctr"/>
                          <a:r>
                            <a:rPr sz="1400" dirty="0"/>
                            <a:t>0.1611</a:t>
                          </a:r>
                          <a:endParaRPr sz="1400" dirty="0">
                            <a:latin typeface="Cambria Math"/>
                          </a:endParaRPr>
                        </a:p>
                      </a:txBody>
                      <a:tcPr/>
                    </a:tc>
                    <a:tc>
                      <a:txBody>
                        <a:bodyPr/>
                        <a:lstStyle/>
                        <a:p>
                          <a:pPr algn="ctr"/>
                          <a:r>
                            <a:rPr sz="1400"/>
                            <a:t>0.1635</a:t>
                          </a:r>
                          <a:endParaRPr sz="1400">
                            <a:latin typeface="Cambria Math"/>
                          </a:endParaRPr>
                        </a:p>
                      </a:txBody>
                      <a:tcPr/>
                    </a:tc>
                    <a:tc>
                      <a:txBody>
                        <a:bodyPr/>
                        <a:lstStyle/>
                        <a:p>
                          <a:pPr algn="ctr"/>
                          <a:r>
                            <a:rPr sz="1400"/>
                            <a:t>0.1660</a:t>
                          </a:r>
                          <a:endParaRPr sz="1400">
                            <a:latin typeface="Cambria Math"/>
                          </a:endParaRPr>
                        </a:p>
                      </a:txBody>
                      <a:tcPr/>
                    </a:tc>
                    <a:tc>
                      <a:txBody>
                        <a:bodyPr/>
                        <a:lstStyle/>
                        <a:p>
                          <a:pPr algn="ctr"/>
                          <a:r>
                            <a:rPr sz="1400"/>
                            <a:t>0.1685</a:t>
                          </a:r>
                          <a:endParaRPr sz="1400">
                            <a:latin typeface="Cambria Math"/>
                          </a:endParaRPr>
                        </a:p>
                      </a:txBody>
                      <a:tcPr/>
                    </a:tc>
                    <a:tc>
                      <a:txBody>
                        <a:bodyPr/>
                        <a:lstStyle/>
                        <a:p>
                          <a:pPr algn="ctr"/>
                          <a:r>
                            <a:rPr sz="1400"/>
                            <a:t>0.1711</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𝟖</m:t>
                                </m:r>
                              </m:oMath>
                            </m:oMathPara>
                          </a14:m>
                          <a:endParaRPr b="1" dirty="0"/>
                        </a:p>
                      </a:txBody>
                      <a:tcPr/>
                    </a:tc>
                    <a:tc>
                      <a:txBody>
                        <a:bodyPr/>
                        <a:lstStyle/>
                        <a:p>
                          <a:pPr algn="ctr"/>
                          <a:r>
                            <a:rPr sz="1400"/>
                            <a:t>0.1867</a:t>
                          </a:r>
                          <a:endParaRPr sz="1400">
                            <a:latin typeface="Cambria Math"/>
                          </a:endParaRPr>
                        </a:p>
                      </a:txBody>
                      <a:tcPr/>
                    </a:tc>
                    <a:tc>
                      <a:txBody>
                        <a:bodyPr/>
                        <a:lstStyle/>
                        <a:p>
                          <a:pPr algn="ctr"/>
                          <a:r>
                            <a:rPr sz="1400"/>
                            <a:t>0.1894</a:t>
                          </a:r>
                          <a:endParaRPr sz="1400">
                            <a:latin typeface="Cambria Math"/>
                          </a:endParaRPr>
                        </a:p>
                      </a:txBody>
                      <a:tcPr/>
                    </a:tc>
                    <a:tc>
                      <a:txBody>
                        <a:bodyPr/>
                        <a:lstStyle/>
                        <a:p>
                          <a:pPr algn="ctr"/>
                          <a:r>
                            <a:rPr sz="1400"/>
                            <a:t>0.1922</a:t>
                          </a:r>
                          <a:endParaRPr sz="1400">
                            <a:latin typeface="Cambria Math"/>
                          </a:endParaRPr>
                        </a:p>
                      </a:txBody>
                      <a:tcPr/>
                    </a:tc>
                    <a:tc>
                      <a:txBody>
                        <a:bodyPr/>
                        <a:lstStyle/>
                        <a:p>
                          <a:pPr algn="ctr"/>
                          <a:r>
                            <a:rPr sz="1400"/>
                            <a:t>0.1949</a:t>
                          </a:r>
                          <a:endParaRPr sz="1400">
                            <a:latin typeface="Cambria Math"/>
                          </a:endParaRPr>
                        </a:p>
                      </a:txBody>
                      <a:tcPr/>
                    </a:tc>
                    <a:tc>
                      <a:txBody>
                        <a:bodyPr/>
                        <a:lstStyle/>
                        <a:p>
                          <a:pPr algn="ctr"/>
                          <a:r>
                            <a:rPr sz="1400"/>
                            <a:t>0.1977</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𝟕</m:t>
                                </m:r>
                              </m:oMath>
                            </m:oMathPara>
                          </a14:m>
                          <a:endParaRPr b="1" dirty="0"/>
                        </a:p>
                      </a:txBody>
                      <a:tcPr/>
                    </a:tc>
                    <a:tc>
                      <a:txBody>
                        <a:bodyPr/>
                        <a:lstStyle/>
                        <a:p>
                          <a:pPr algn="ctr"/>
                          <a:r>
                            <a:rPr sz="1400"/>
                            <a:t>0.2148</a:t>
                          </a:r>
                          <a:endParaRPr sz="1400">
                            <a:latin typeface="Cambria Math"/>
                          </a:endParaRPr>
                        </a:p>
                      </a:txBody>
                      <a:tcPr/>
                    </a:tc>
                    <a:tc>
                      <a:txBody>
                        <a:bodyPr/>
                        <a:lstStyle/>
                        <a:p>
                          <a:pPr algn="ctr"/>
                          <a:r>
                            <a:rPr sz="1400"/>
                            <a:t>0.2177</a:t>
                          </a:r>
                          <a:endParaRPr sz="1400">
                            <a:latin typeface="Cambria Math"/>
                          </a:endParaRPr>
                        </a:p>
                      </a:txBody>
                      <a:tcPr/>
                    </a:tc>
                    <a:tc>
                      <a:txBody>
                        <a:bodyPr/>
                        <a:lstStyle/>
                        <a:p>
                          <a:pPr algn="ctr"/>
                          <a:r>
                            <a:rPr sz="1400"/>
                            <a:t>0.2206</a:t>
                          </a:r>
                          <a:endParaRPr sz="1400">
                            <a:latin typeface="Cambria Math"/>
                          </a:endParaRPr>
                        </a:p>
                      </a:txBody>
                      <a:tcPr/>
                    </a:tc>
                    <a:tc>
                      <a:txBody>
                        <a:bodyPr/>
                        <a:lstStyle/>
                        <a:p>
                          <a:pPr algn="ctr"/>
                          <a:r>
                            <a:rPr sz="1400"/>
                            <a:t>0.2236</a:t>
                          </a:r>
                          <a:endParaRPr sz="1400">
                            <a:latin typeface="Cambria Math"/>
                          </a:endParaRPr>
                        </a:p>
                      </a:txBody>
                      <a:tcPr/>
                    </a:tc>
                    <a:tc>
                      <a:txBody>
                        <a:bodyPr/>
                        <a:lstStyle/>
                        <a:p>
                          <a:pPr algn="ctr"/>
                          <a:r>
                            <a:rPr sz="1400"/>
                            <a:t>0.2266</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𝟔</m:t>
                                </m:r>
                              </m:oMath>
                            </m:oMathPara>
                          </a14:m>
                          <a:endParaRPr b="1" dirty="0"/>
                        </a:p>
                      </a:txBody>
                      <a:tcPr/>
                    </a:tc>
                    <a:tc>
                      <a:txBody>
                        <a:bodyPr/>
                        <a:lstStyle/>
                        <a:p>
                          <a:pPr algn="ctr"/>
                          <a:r>
                            <a:rPr sz="1400"/>
                            <a:t>0.2451</a:t>
                          </a:r>
                          <a:endParaRPr sz="1400">
                            <a:latin typeface="Cambria Math"/>
                          </a:endParaRPr>
                        </a:p>
                      </a:txBody>
                      <a:tcPr/>
                    </a:tc>
                    <a:tc>
                      <a:txBody>
                        <a:bodyPr/>
                        <a:lstStyle/>
                        <a:p>
                          <a:pPr algn="ctr"/>
                          <a:r>
                            <a:rPr sz="1400" dirty="0"/>
                            <a:t>0.2483</a:t>
                          </a:r>
                          <a:endParaRPr sz="1400" dirty="0">
                            <a:latin typeface="Cambria Math"/>
                          </a:endParaRPr>
                        </a:p>
                      </a:txBody>
                      <a:tcPr/>
                    </a:tc>
                    <a:tc>
                      <a:txBody>
                        <a:bodyPr/>
                        <a:lstStyle/>
                        <a:p>
                          <a:pPr algn="ctr"/>
                          <a:r>
                            <a:rPr sz="1400"/>
                            <a:t>0.2514</a:t>
                          </a:r>
                          <a:endParaRPr sz="1400">
                            <a:latin typeface="Cambria Math"/>
                          </a:endParaRPr>
                        </a:p>
                      </a:txBody>
                      <a:tcPr/>
                    </a:tc>
                    <a:tc>
                      <a:txBody>
                        <a:bodyPr/>
                        <a:lstStyle/>
                        <a:p>
                          <a:pPr algn="ctr"/>
                          <a:r>
                            <a:rPr sz="1400"/>
                            <a:t>0.2546</a:t>
                          </a:r>
                          <a:endParaRPr sz="1400">
                            <a:latin typeface="Cambria Math"/>
                          </a:endParaRPr>
                        </a:p>
                      </a:txBody>
                      <a:tcPr/>
                    </a:tc>
                    <a:tc>
                      <a:txBody>
                        <a:bodyPr/>
                        <a:lstStyle/>
                        <a:p>
                          <a:pPr algn="ctr"/>
                          <a:r>
                            <a:rPr sz="1400"/>
                            <a:t>0.2578</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𝟓</m:t>
                                </m:r>
                              </m:oMath>
                            </m:oMathPara>
                          </a14:m>
                          <a:endParaRPr b="1" dirty="0"/>
                        </a:p>
                      </a:txBody>
                      <a:tcPr/>
                    </a:tc>
                    <a:tc>
                      <a:txBody>
                        <a:bodyPr/>
                        <a:lstStyle/>
                        <a:p>
                          <a:pPr algn="ctr"/>
                          <a:r>
                            <a:rPr sz="1400"/>
                            <a:t>0.2776</a:t>
                          </a:r>
                          <a:endParaRPr sz="1400">
                            <a:latin typeface="Cambria Math"/>
                          </a:endParaRPr>
                        </a:p>
                      </a:txBody>
                      <a:tcPr/>
                    </a:tc>
                    <a:tc>
                      <a:txBody>
                        <a:bodyPr/>
                        <a:lstStyle/>
                        <a:p>
                          <a:pPr algn="ctr"/>
                          <a:r>
                            <a:rPr sz="1400"/>
                            <a:t>0.2810</a:t>
                          </a:r>
                          <a:endParaRPr sz="1400">
                            <a:latin typeface="Cambria Math"/>
                          </a:endParaRPr>
                        </a:p>
                      </a:txBody>
                      <a:tcPr/>
                    </a:tc>
                    <a:tc>
                      <a:txBody>
                        <a:bodyPr/>
                        <a:lstStyle/>
                        <a:p>
                          <a:pPr algn="ctr"/>
                          <a:r>
                            <a:rPr sz="1400"/>
                            <a:t>0.2843</a:t>
                          </a:r>
                          <a:endParaRPr sz="1400">
                            <a:latin typeface="Cambria Math"/>
                          </a:endParaRPr>
                        </a:p>
                      </a:txBody>
                      <a:tcPr/>
                    </a:tc>
                    <a:tc>
                      <a:txBody>
                        <a:bodyPr/>
                        <a:lstStyle/>
                        <a:p>
                          <a:pPr algn="ctr"/>
                          <a:r>
                            <a:rPr sz="1400" dirty="0">
                              <a:highlight>
                                <a:srgbClr val="FFFF00"/>
                              </a:highlight>
                            </a:rPr>
                            <a:t>0.2877</a:t>
                          </a:r>
                          <a:endParaRPr sz="1400" dirty="0">
                            <a:highlight>
                              <a:srgbClr val="FFFF00"/>
                            </a:highlight>
                            <a:latin typeface="Cambria Math"/>
                          </a:endParaRPr>
                        </a:p>
                      </a:txBody>
                      <a:tcPr/>
                    </a:tc>
                    <a:tc>
                      <a:txBody>
                        <a:bodyPr/>
                        <a:lstStyle/>
                        <a:p>
                          <a:pPr algn="ctr"/>
                          <a:r>
                            <a:rPr sz="1400"/>
                            <a:t>0.2912</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sz="1400" b="1"/>
                          </a:pPr>
                          <a14:m>
                            <m:oMathPara xmlns:m="http://schemas.openxmlformats.org/officeDocument/2006/math">
                              <m:oMathParaPr>
                                <m:jc m:val="centerGroup"/>
                              </m:oMathParaPr>
                              <m:oMath xmlns:m="http://schemas.openxmlformats.org/officeDocument/2006/math">
                                <m:r>
                                  <a:rPr sz="1400" b="1">
                                    <a:latin typeface="Cambria Math" panose="02040503050406030204" pitchFamily="18" charset="0"/>
                                  </a:rPr>
                                  <m:t>−</m:t>
                                </m:r>
                                <m:r>
                                  <a:rPr sz="1400" b="1">
                                    <a:latin typeface="Cambria Math" panose="02040503050406030204" pitchFamily="18" charset="0"/>
                                  </a:rPr>
                                  <m:t>𝟎</m:t>
                                </m:r>
                                <m:r>
                                  <a:rPr sz="1400" b="1">
                                    <a:latin typeface="Cambria Math" panose="02040503050406030204" pitchFamily="18" charset="0"/>
                                  </a:rPr>
                                  <m:t>.</m:t>
                                </m:r>
                                <m:r>
                                  <a:rPr sz="1400" b="1">
                                    <a:latin typeface="Cambria Math" panose="02040503050406030204" pitchFamily="18" charset="0"/>
                                  </a:rPr>
                                  <m:t>𝟒</m:t>
                                </m:r>
                              </m:oMath>
                            </m:oMathPara>
                          </a14:m>
                          <a:endParaRPr b="1" dirty="0"/>
                        </a:p>
                      </a:txBody>
                      <a:tcPr/>
                    </a:tc>
                    <a:tc>
                      <a:txBody>
                        <a:bodyPr/>
                        <a:lstStyle/>
                        <a:p>
                          <a:pPr algn="ctr"/>
                          <a:r>
                            <a:rPr sz="1400"/>
                            <a:t>0.3121</a:t>
                          </a:r>
                          <a:endParaRPr sz="1400">
                            <a:latin typeface="Cambria Math"/>
                          </a:endParaRPr>
                        </a:p>
                      </a:txBody>
                      <a:tcPr/>
                    </a:tc>
                    <a:tc>
                      <a:txBody>
                        <a:bodyPr/>
                        <a:lstStyle/>
                        <a:p>
                          <a:pPr algn="ctr"/>
                          <a:r>
                            <a:rPr sz="1400"/>
                            <a:t>0.3156</a:t>
                          </a:r>
                          <a:endParaRPr sz="1400">
                            <a:latin typeface="Cambria Math"/>
                          </a:endParaRPr>
                        </a:p>
                      </a:txBody>
                      <a:tcPr/>
                    </a:tc>
                    <a:tc>
                      <a:txBody>
                        <a:bodyPr/>
                        <a:lstStyle/>
                        <a:p>
                          <a:pPr algn="ctr"/>
                          <a:r>
                            <a:rPr sz="1400"/>
                            <a:t>0.3192</a:t>
                          </a:r>
                          <a:endParaRPr sz="1400">
                            <a:latin typeface="Cambria Math"/>
                          </a:endParaRPr>
                        </a:p>
                      </a:txBody>
                      <a:tcPr/>
                    </a:tc>
                    <a:tc>
                      <a:txBody>
                        <a:bodyPr/>
                        <a:lstStyle/>
                        <a:p>
                          <a:pPr algn="ctr"/>
                          <a:r>
                            <a:rPr sz="1400"/>
                            <a:t>0.3228</a:t>
                          </a:r>
                          <a:endParaRPr sz="1400">
                            <a:latin typeface="Cambria Math"/>
                          </a:endParaRPr>
                        </a:p>
                      </a:txBody>
                      <a:tcPr/>
                    </a:tc>
                    <a:tc>
                      <a:txBody>
                        <a:bodyPr/>
                        <a:lstStyle/>
                        <a:p>
                          <a:pPr algn="ctr"/>
                          <a:r>
                            <a:rPr sz="1400" dirty="0"/>
                            <a:t>0.3264</a:t>
                          </a:r>
                          <a:endParaRPr sz="1400" dirty="0">
                            <a:latin typeface="Cambria Math"/>
                          </a:endParaRPr>
                        </a:p>
                      </a:txBody>
                      <a:tcPr/>
                    </a:tc>
                    <a:extLst>
                      <a:ext uri="{0D108BD9-81ED-4DB2-BD59-A6C34878D82A}">
                        <a16:rowId xmlns:a16="http://schemas.microsoft.com/office/drawing/2014/main" val="10007"/>
                      </a:ext>
                    </a:extLst>
                  </a:tr>
                </a:tbl>
              </a:graphicData>
            </a:graphic>
          </p:graphicFrame>
        </mc:Choice>
        <mc:Fallback xmlns="">
          <p:graphicFrame>
            <p:nvGraphicFramePr>
              <p:cNvPr id="7" name="Table Placeholder 2" descr="The table contains 6 columns and 6 rows.&#10;&#10;The columns are labeled: z, 0.09, 0.08, 0.07, 0.06, and 0.05.&#10;&#10;Row 1: z equals minus 0.9; 0.09 equals 0.1611; 0.08 equals 0.1635; 0.07 equals 0.1660; 0.06 equals 0.1685; 0.05 equals 0.1711.&#10;&#10;Row 2: z equals minus 0.8; 0.09 equals 0.1867; 0.08 equals 0.1894; 0.07 equals 0.1922; 0.06 equals 0.1949; 0.05 equals 0.1977.&#10;&#10;Row 3: z equals minus 0.7; 0.09 equals 0.2148; 0.08 equals 0.2177; 0.07 equals 0.2206; 0.06 equals 0.2236; 0.05 equals 0.2266.&#10;&#10;Row 4: z equals minus 0.6; 0.09 equals 0.2451; 0.08 equals 0.2483 (highlighted); 0.07 equals 0.2514; 0.06 equals 0.2546; 0.05 equals 0.2578.&#10;&#10;Row 5: z equals minus 0.5; 0.09 equals 0.2776; 0.08 equals 0.2810; 0.07 equals 0.2843; 0.06 equals 0.2877; 0.05 equals 0.2912.&#10;&#10;Row 6: z equals minus 0.4; 0.09 equals 0.3121; 0.08 equals 0.3156; 0.07 equals 0.3192; 0.06 equals 0.3228; 0.05 equals 0.3264.">
                <a:extLst>
                  <a:ext uri="{FF2B5EF4-FFF2-40B4-BE49-F238E27FC236}">
                    <a16:creationId xmlns:a16="http://schemas.microsoft.com/office/drawing/2014/main" id="{C097CDD0-9329-6941-A080-50C30BD229FA}"/>
                  </a:ext>
                </a:extLst>
              </p:cNvPr>
              <p:cNvGraphicFramePr>
                <a:graphicFrameLocks/>
              </p:cNvGraphicFramePr>
              <p:nvPr>
                <p:extLst>
                  <p:ext uri="{D42A27DB-BD31-4B8C-83A1-F6EECF244321}">
                    <p14:modId xmlns:p14="http://schemas.microsoft.com/office/powerpoint/2010/main" val="1234653528"/>
                  </p:ext>
                </p:extLst>
              </p:nvPr>
            </p:nvGraphicFramePr>
            <p:xfrm>
              <a:off x="533400" y="160020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b="1" dirty="0"/>
                            <a:t>z</a:t>
                          </a:r>
                        </a:p>
                      </a:txBody>
                      <a:tcPr/>
                    </a:tc>
                    <a:tc>
                      <a:txBody>
                        <a:bodyPr/>
                        <a:lstStyle/>
                        <a:p>
                          <a:pPr algn="ctr">
                            <a:defRPr b="1"/>
                          </a:pPr>
                          <a:r>
                            <a:rPr sz="1400"/>
                            <a:t>0.09</a:t>
                          </a:r>
                          <a:endParaRPr sz="1400">
                            <a:latin typeface="Cambria Math"/>
                          </a:endParaRPr>
                        </a:p>
                      </a:txBody>
                      <a:tcPr/>
                    </a:tc>
                    <a:tc>
                      <a:txBody>
                        <a:bodyPr/>
                        <a:lstStyle/>
                        <a:p>
                          <a:pPr algn="ctr">
                            <a:defRPr b="1"/>
                          </a:pPr>
                          <a:r>
                            <a:rPr sz="1400"/>
                            <a:t>0.08</a:t>
                          </a:r>
                          <a:endParaRPr sz="1400">
                            <a:latin typeface="Cambria Math"/>
                          </a:endParaRPr>
                        </a:p>
                      </a:txBody>
                      <a:tcPr/>
                    </a:tc>
                    <a:tc>
                      <a:txBody>
                        <a:bodyPr/>
                        <a:lstStyle/>
                        <a:p>
                          <a:pPr algn="ctr">
                            <a:defRPr b="1"/>
                          </a:pPr>
                          <a:r>
                            <a:rPr sz="1400"/>
                            <a:t>0.07</a:t>
                          </a:r>
                          <a:endParaRPr sz="1400">
                            <a:latin typeface="Cambria Math"/>
                          </a:endParaRPr>
                        </a:p>
                      </a:txBody>
                      <a:tcPr/>
                    </a:tc>
                    <a:tc>
                      <a:txBody>
                        <a:bodyPr/>
                        <a:lstStyle/>
                        <a:p>
                          <a:pPr algn="ctr">
                            <a:defRPr b="1"/>
                          </a:pPr>
                          <a:r>
                            <a:rPr sz="1400"/>
                            <a:t>0.06</a:t>
                          </a:r>
                          <a:endParaRPr sz="1400">
                            <a:latin typeface="Cambria Math"/>
                          </a:endParaRPr>
                        </a:p>
                      </a:txBody>
                      <a:tcPr/>
                    </a:tc>
                    <a:tc>
                      <a:txBody>
                        <a:bodyPr/>
                        <a:lstStyle/>
                        <a:p>
                          <a:pPr algn="ctr">
                            <a:defRPr b="1"/>
                          </a:pPr>
                          <a:r>
                            <a:rPr sz="1400" dirty="0"/>
                            <a:t>0.05</a:t>
                          </a:r>
                          <a:endParaRPr sz="1400" dirty="0">
                            <a:latin typeface="Cambria Math"/>
                          </a:endParaRP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444" t="-101639" r="-501333" b="-503279"/>
                          </a:stretch>
                        </a:blipFill>
                      </a:tcPr>
                    </a:tc>
                    <a:tc>
                      <a:txBody>
                        <a:bodyPr/>
                        <a:lstStyle/>
                        <a:p>
                          <a:pPr algn="ctr"/>
                          <a:r>
                            <a:rPr sz="1400" dirty="0"/>
                            <a:t>0.1611</a:t>
                          </a:r>
                          <a:endParaRPr sz="1400" dirty="0">
                            <a:latin typeface="Cambria Math"/>
                          </a:endParaRPr>
                        </a:p>
                      </a:txBody>
                      <a:tcPr/>
                    </a:tc>
                    <a:tc>
                      <a:txBody>
                        <a:bodyPr/>
                        <a:lstStyle/>
                        <a:p>
                          <a:pPr algn="ctr"/>
                          <a:r>
                            <a:rPr sz="1400"/>
                            <a:t>0.1635</a:t>
                          </a:r>
                          <a:endParaRPr sz="1400">
                            <a:latin typeface="Cambria Math"/>
                          </a:endParaRPr>
                        </a:p>
                      </a:txBody>
                      <a:tcPr/>
                    </a:tc>
                    <a:tc>
                      <a:txBody>
                        <a:bodyPr/>
                        <a:lstStyle/>
                        <a:p>
                          <a:pPr algn="ctr"/>
                          <a:r>
                            <a:rPr sz="1400"/>
                            <a:t>0.1660</a:t>
                          </a:r>
                          <a:endParaRPr sz="1400">
                            <a:latin typeface="Cambria Math"/>
                          </a:endParaRPr>
                        </a:p>
                      </a:txBody>
                      <a:tcPr/>
                    </a:tc>
                    <a:tc>
                      <a:txBody>
                        <a:bodyPr/>
                        <a:lstStyle/>
                        <a:p>
                          <a:pPr algn="ctr"/>
                          <a:r>
                            <a:rPr sz="1400"/>
                            <a:t>0.1685</a:t>
                          </a:r>
                          <a:endParaRPr sz="1400">
                            <a:latin typeface="Cambria Math"/>
                          </a:endParaRPr>
                        </a:p>
                      </a:txBody>
                      <a:tcPr/>
                    </a:tc>
                    <a:tc>
                      <a:txBody>
                        <a:bodyPr/>
                        <a:lstStyle/>
                        <a:p>
                          <a:pPr algn="ctr"/>
                          <a:r>
                            <a:rPr sz="1400"/>
                            <a:t>0.1711</a:t>
                          </a:r>
                          <a:endParaRPr sz="1400">
                            <a:latin typeface="Cambria Math"/>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444" t="-201639" r="-501333" b="-403279"/>
                          </a:stretch>
                        </a:blipFill>
                      </a:tcPr>
                    </a:tc>
                    <a:tc>
                      <a:txBody>
                        <a:bodyPr/>
                        <a:lstStyle/>
                        <a:p>
                          <a:pPr algn="ctr"/>
                          <a:r>
                            <a:rPr sz="1400"/>
                            <a:t>0.1867</a:t>
                          </a:r>
                          <a:endParaRPr sz="1400">
                            <a:latin typeface="Cambria Math"/>
                          </a:endParaRPr>
                        </a:p>
                      </a:txBody>
                      <a:tcPr/>
                    </a:tc>
                    <a:tc>
                      <a:txBody>
                        <a:bodyPr/>
                        <a:lstStyle/>
                        <a:p>
                          <a:pPr algn="ctr"/>
                          <a:r>
                            <a:rPr sz="1400"/>
                            <a:t>0.1894</a:t>
                          </a:r>
                          <a:endParaRPr sz="1400">
                            <a:latin typeface="Cambria Math"/>
                          </a:endParaRPr>
                        </a:p>
                      </a:txBody>
                      <a:tcPr/>
                    </a:tc>
                    <a:tc>
                      <a:txBody>
                        <a:bodyPr/>
                        <a:lstStyle/>
                        <a:p>
                          <a:pPr algn="ctr"/>
                          <a:r>
                            <a:rPr sz="1400"/>
                            <a:t>0.1922</a:t>
                          </a:r>
                          <a:endParaRPr sz="1400">
                            <a:latin typeface="Cambria Math"/>
                          </a:endParaRPr>
                        </a:p>
                      </a:txBody>
                      <a:tcPr/>
                    </a:tc>
                    <a:tc>
                      <a:txBody>
                        <a:bodyPr/>
                        <a:lstStyle/>
                        <a:p>
                          <a:pPr algn="ctr"/>
                          <a:r>
                            <a:rPr sz="1400"/>
                            <a:t>0.1949</a:t>
                          </a:r>
                          <a:endParaRPr sz="1400">
                            <a:latin typeface="Cambria Math"/>
                          </a:endParaRPr>
                        </a:p>
                      </a:txBody>
                      <a:tcPr/>
                    </a:tc>
                    <a:tc>
                      <a:txBody>
                        <a:bodyPr/>
                        <a:lstStyle/>
                        <a:p>
                          <a:pPr algn="ctr"/>
                          <a:r>
                            <a:rPr sz="1400"/>
                            <a:t>0.1977</a:t>
                          </a:r>
                          <a:endParaRPr sz="1400">
                            <a:latin typeface="Cambria Math"/>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444" t="-301639" r="-501333" b="-303279"/>
                          </a:stretch>
                        </a:blipFill>
                      </a:tcPr>
                    </a:tc>
                    <a:tc>
                      <a:txBody>
                        <a:bodyPr/>
                        <a:lstStyle/>
                        <a:p>
                          <a:pPr algn="ctr"/>
                          <a:r>
                            <a:rPr sz="1400"/>
                            <a:t>0.2148</a:t>
                          </a:r>
                          <a:endParaRPr sz="1400">
                            <a:latin typeface="Cambria Math"/>
                          </a:endParaRPr>
                        </a:p>
                      </a:txBody>
                      <a:tcPr/>
                    </a:tc>
                    <a:tc>
                      <a:txBody>
                        <a:bodyPr/>
                        <a:lstStyle/>
                        <a:p>
                          <a:pPr algn="ctr"/>
                          <a:r>
                            <a:rPr sz="1400"/>
                            <a:t>0.2177</a:t>
                          </a:r>
                          <a:endParaRPr sz="1400">
                            <a:latin typeface="Cambria Math"/>
                          </a:endParaRPr>
                        </a:p>
                      </a:txBody>
                      <a:tcPr/>
                    </a:tc>
                    <a:tc>
                      <a:txBody>
                        <a:bodyPr/>
                        <a:lstStyle/>
                        <a:p>
                          <a:pPr algn="ctr"/>
                          <a:r>
                            <a:rPr sz="1400"/>
                            <a:t>0.2206</a:t>
                          </a:r>
                          <a:endParaRPr sz="1400">
                            <a:latin typeface="Cambria Math"/>
                          </a:endParaRPr>
                        </a:p>
                      </a:txBody>
                      <a:tcPr/>
                    </a:tc>
                    <a:tc>
                      <a:txBody>
                        <a:bodyPr/>
                        <a:lstStyle/>
                        <a:p>
                          <a:pPr algn="ctr"/>
                          <a:r>
                            <a:rPr sz="1400"/>
                            <a:t>0.2236</a:t>
                          </a:r>
                          <a:endParaRPr sz="1400">
                            <a:latin typeface="Cambria Math"/>
                          </a:endParaRPr>
                        </a:p>
                      </a:txBody>
                      <a:tcPr/>
                    </a:tc>
                    <a:tc>
                      <a:txBody>
                        <a:bodyPr/>
                        <a:lstStyle/>
                        <a:p>
                          <a:pPr algn="ctr"/>
                          <a:r>
                            <a:rPr sz="1400"/>
                            <a:t>0.2266</a:t>
                          </a:r>
                          <a:endParaRPr sz="1400">
                            <a:latin typeface="Cambria Math"/>
                          </a:endParaRP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444" t="-401639" r="-501333" b="-203279"/>
                          </a:stretch>
                        </a:blipFill>
                      </a:tcPr>
                    </a:tc>
                    <a:tc>
                      <a:txBody>
                        <a:bodyPr/>
                        <a:lstStyle/>
                        <a:p>
                          <a:pPr algn="ctr"/>
                          <a:r>
                            <a:rPr sz="1400"/>
                            <a:t>0.2451</a:t>
                          </a:r>
                          <a:endParaRPr sz="1400">
                            <a:latin typeface="Cambria Math"/>
                          </a:endParaRPr>
                        </a:p>
                      </a:txBody>
                      <a:tcPr/>
                    </a:tc>
                    <a:tc>
                      <a:txBody>
                        <a:bodyPr/>
                        <a:lstStyle/>
                        <a:p>
                          <a:pPr algn="ctr"/>
                          <a:r>
                            <a:rPr sz="1400" dirty="0"/>
                            <a:t>0.2483</a:t>
                          </a:r>
                          <a:endParaRPr sz="1400" dirty="0">
                            <a:latin typeface="Cambria Math"/>
                          </a:endParaRPr>
                        </a:p>
                      </a:txBody>
                      <a:tcPr/>
                    </a:tc>
                    <a:tc>
                      <a:txBody>
                        <a:bodyPr/>
                        <a:lstStyle/>
                        <a:p>
                          <a:pPr algn="ctr"/>
                          <a:r>
                            <a:rPr sz="1400"/>
                            <a:t>0.2514</a:t>
                          </a:r>
                          <a:endParaRPr sz="1400">
                            <a:latin typeface="Cambria Math"/>
                          </a:endParaRPr>
                        </a:p>
                      </a:txBody>
                      <a:tcPr/>
                    </a:tc>
                    <a:tc>
                      <a:txBody>
                        <a:bodyPr/>
                        <a:lstStyle/>
                        <a:p>
                          <a:pPr algn="ctr"/>
                          <a:r>
                            <a:rPr sz="1400"/>
                            <a:t>0.2546</a:t>
                          </a:r>
                          <a:endParaRPr sz="1400">
                            <a:latin typeface="Cambria Math"/>
                          </a:endParaRPr>
                        </a:p>
                      </a:txBody>
                      <a:tcPr/>
                    </a:tc>
                    <a:tc>
                      <a:txBody>
                        <a:bodyPr/>
                        <a:lstStyle/>
                        <a:p>
                          <a:pPr algn="ctr"/>
                          <a:r>
                            <a:rPr sz="1400"/>
                            <a:t>0.2578</a:t>
                          </a:r>
                          <a:endParaRPr sz="1400">
                            <a:latin typeface="Cambria Math"/>
                          </a:endParaRPr>
                        </a:p>
                      </a:txBody>
                      <a:tcPr/>
                    </a:tc>
                    <a:extLst>
                      <a:ext uri="{0D108BD9-81ED-4DB2-BD59-A6C34878D82A}">
                        <a16:rowId xmlns:a16="http://schemas.microsoft.com/office/drawing/2014/main" val="10005"/>
                      </a:ext>
                    </a:extLst>
                  </a:tr>
                  <a:tr h="370840">
                    <a:tc>
                      <a:txBody>
                        <a:bodyPr/>
                        <a:lstStyle/>
                        <a:p>
                          <a:endParaRPr lang="en-US"/>
                        </a:p>
                      </a:txBody>
                      <a:tcPr>
                        <a:blipFill>
                          <a:blip r:embed="rId2"/>
                          <a:stretch>
                            <a:fillRect l="-444" t="-501639" r="-501333" b="-103279"/>
                          </a:stretch>
                        </a:blipFill>
                      </a:tcPr>
                    </a:tc>
                    <a:tc>
                      <a:txBody>
                        <a:bodyPr/>
                        <a:lstStyle/>
                        <a:p>
                          <a:pPr algn="ctr"/>
                          <a:r>
                            <a:rPr sz="1400"/>
                            <a:t>0.2776</a:t>
                          </a:r>
                          <a:endParaRPr sz="1400">
                            <a:latin typeface="Cambria Math"/>
                          </a:endParaRPr>
                        </a:p>
                      </a:txBody>
                      <a:tcPr/>
                    </a:tc>
                    <a:tc>
                      <a:txBody>
                        <a:bodyPr/>
                        <a:lstStyle/>
                        <a:p>
                          <a:pPr algn="ctr"/>
                          <a:r>
                            <a:rPr sz="1400"/>
                            <a:t>0.2810</a:t>
                          </a:r>
                          <a:endParaRPr sz="1400">
                            <a:latin typeface="Cambria Math"/>
                          </a:endParaRPr>
                        </a:p>
                      </a:txBody>
                      <a:tcPr/>
                    </a:tc>
                    <a:tc>
                      <a:txBody>
                        <a:bodyPr/>
                        <a:lstStyle/>
                        <a:p>
                          <a:pPr algn="ctr"/>
                          <a:r>
                            <a:rPr sz="1400"/>
                            <a:t>0.2843</a:t>
                          </a:r>
                          <a:endParaRPr sz="1400">
                            <a:latin typeface="Cambria Math"/>
                          </a:endParaRPr>
                        </a:p>
                      </a:txBody>
                      <a:tcPr/>
                    </a:tc>
                    <a:tc>
                      <a:txBody>
                        <a:bodyPr/>
                        <a:lstStyle/>
                        <a:p>
                          <a:pPr algn="ctr"/>
                          <a:r>
                            <a:rPr sz="1400" dirty="0">
                              <a:highlight>
                                <a:srgbClr val="FFFF00"/>
                              </a:highlight>
                            </a:rPr>
                            <a:t>0.2877</a:t>
                          </a:r>
                          <a:endParaRPr sz="1400" dirty="0">
                            <a:highlight>
                              <a:srgbClr val="FFFF00"/>
                            </a:highlight>
                            <a:latin typeface="Cambria Math"/>
                          </a:endParaRPr>
                        </a:p>
                      </a:txBody>
                      <a:tcPr/>
                    </a:tc>
                    <a:tc>
                      <a:txBody>
                        <a:bodyPr/>
                        <a:lstStyle/>
                        <a:p>
                          <a:pPr algn="ctr"/>
                          <a:r>
                            <a:rPr sz="1400"/>
                            <a:t>0.2912</a:t>
                          </a:r>
                          <a:endParaRPr sz="1400">
                            <a:latin typeface="Cambria Math"/>
                          </a:endParaRP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444" t="-601639" r="-501333" b="-3279"/>
                          </a:stretch>
                        </a:blipFill>
                      </a:tcPr>
                    </a:tc>
                    <a:tc>
                      <a:txBody>
                        <a:bodyPr/>
                        <a:lstStyle/>
                        <a:p>
                          <a:pPr algn="ctr"/>
                          <a:r>
                            <a:rPr sz="1400"/>
                            <a:t>0.3121</a:t>
                          </a:r>
                          <a:endParaRPr sz="1400">
                            <a:latin typeface="Cambria Math"/>
                          </a:endParaRPr>
                        </a:p>
                      </a:txBody>
                      <a:tcPr/>
                    </a:tc>
                    <a:tc>
                      <a:txBody>
                        <a:bodyPr/>
                        <a:lstStyle/>
                        <a:p>
                          <a:pPr algn="ctr"/>
                          <a:r>
                            <a:rPr sz="1400"/>
                            <a:t>0.3156</a:t>
                          </a:r>
                          <a:endParaRPr sz="1400">
                            <a:latin typeface="Cambria Math"/>
                          </a:endParaRPr>
                        </a:p>
                      </a:txBody>
                      <a:tcPr/>
                    </a:tc>
                    <a:tc>
                      <a:txBody>
                        <a:bodyPr/>
                        <a:lstStyle/>
                        <a:p>
                          <a:pPr algn="ctr"/>
                          <a:r>
                            <a:rPr sz="1400"/>
                            <a:t>0.3192</a:t>
                          </a:r>
                          <a:endParaRPr sz="1400">
                            <a:latin typeface="Cambria Math"/>
                          </a:endParaRPr>
                        </a:p>
                      </a:txBody>
                      <a:tcPr/>
                    </a:tc>
                    <a:tc>
                      <a:txBody>
                        <a:bodyPr/>
                        <a:lstStyle/>
                        <a:p>
                          <a:pPr algn="ctr"/>
                          <a:r>
                            <a:rPr sz="1400"/>
                            <a:t>0.3228</a:t>
                          </a:r>
                          <a:endParaRPr sz="1400">
                            <a:latin typeface="Cambria Math"/>
                          </a:endParaRPr>
                        </a:p>
                      </a:txBody>
                      <a:tcPr/>
                    </a:tc>
                    <a:tc>
                      <a:txBody>
                        <a:bodyPr/>
                        <a:lstStyle/>
                        <a:p>
                          <a:pPr algn="ctr"/>
                          <a:r>
                            <a:rPr sz="1400" dirty="0"/>
                            <a:t>0.3264</a:t>
                          </a:r>
                          <a:endParaRPr sz="1400" dirty="0">
                            <a:latin typeface="Cambria Math"/>
                          </a:endParaRPr>
                        </a:p>
                      </a:txBody>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83007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Finding the Area between Two</a:t>
            </a:r>
            <a:br>
              <a:rPr lang="en-US" dirty="0"/>
            </a:b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—Slide 3</a:t>
            </a:r>
            <a:endParaRPr dirty="0"/>
          </a:p>
        </p:txBody>
      </p:sp>
      <p:sp>
        <p:nvSpPr>
          <p:cNvPr id="5" name="TextBox 4">
            <a:extLst>
              <a:ext uri="{FF2B5EF4-FFF2-40B4-BE49-F238E27FC236}">
                <a16:creationId xmlns:a16="http://schemas.microsoft.com/office/drawing/2014/main" id="{6E5C4381-B679-F1DA-F3B5-F61D09AFD73F}"/>
              </a:ext>
            </a:extLst>
          </p:cNvPr>
          <p:cNvSpPr txBox="1"/>
          <p:nvPr/>
        </p:nvSpPr>
        <p:spPr>
          <a:xfrm>
            <a:off x="2085478" y="1078468"/>
            <a:ext cx="586740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7: Excerpt from Table B: Standard Normal Distribution</a:t>
            </a:r>
            <a:endParaRPr lang="en-IN" dirty="0"/>
          </a:p>
        </p:txBody>
      </p:sp>
      <p:graphicFrame>
        <p:nvGraphicFramePr>
          <p:cNvPr id="6" name="Table Placeholder 2" descr="The table contains 6 columns and 6 rows.&#10;&#10;The columns are labeled: z, 0.01, 0.02, 0.03, 0.04, and 0.05.&#10;&#10;Row 1: z equals 2.0; 0.01 equals 0.9778; 0.02 equals 0.9783; 0.03 equals 0.9788; 0.04 equals 0.9793; 0.05 equals 0.9798.&#10;&#10;Row 2: z equals 2.1; 0.01 equals 0.9826; 0.02 equals 0.9830; 0.03 equals 0.9834; 0.04 equals 0.9838; 0.05 equals 0.9842.&#10;&#10;Row 3: z equals 2.2; 0.01 equals 0.9864; 0.02 equals 0.9868 (highlighted); 0.03 equals 0.9871; 0.04 equals 0.9875; 0.05 equals 0.9878.&#10;&#10;Row 4: z equals 2.3; 0.01 equals 0.9896; 0.02 equals 0.9898; 0.03 equals 0.9901; 0.04 equals 0.9904; 0.05 equals 0.9906.&#10;&#10;Row 5: z equals 2.4; 0.01 equals 0.9920; 0.02 equals 0.9922; 0.03 equals 0.9925; 0.04 equals 0.9927; 0.05 equals 0.9929.&#10;&#10;Row 6: z equals 2.5; 0.01 equals 0.9940; 0.02 equals 0.9941; 0.03 equals 0.9943; 0.04 equals 0.9945; 0.05 equals 0.9946.">
            <a:extLst>
              <a:ext uri="{FF2B5EF4-FFF2-40B4-BE49-F238E27FC236}">
                <a16:creationId xmlns:a16="http://schemas.microsoft.com/office/drawing/2014/main" id="{050D6BC1-70D3-28C2-EB44-D45CD03C9FF0}"/>
              </a:ext>
            </a:extLst>
          </p:cNvPr>
          <p:cNvGraphicFramePr>
            <a:graphicFrameLocks/>
          </p:cNvGraphicFramePr>
          <p:nvPr>
            <p:extLst>
              <p:ext uri="{D42A27DB-BD31-4B8C-83A1-F6EECF244321}">
                <p14:modId xmlns:p14="http://schemas.microsoft.com/office/powerpoint/2010/main" val="558608909"/>
              </p:ext>
            </p:extLst>
          </p:nvPr>
        </p:nvGraphicFramePr>
        <p:xfrm>
          <a:off x="558800" y="14427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dirty="0"/>
                        <a:t>z</a:t>
                      </a:r>
                    </a:p>
                  </a:txBody>
                  <a:tcPr/>
                </a:tc>
                <a:tc>
                  <a:txBody>
                    <a:bodyPr/>
                    <a:lstStyle/>
                    <a:p>
                      <a:pPr algn="ctr">
                        <a:defRPr b="1"/>
                      </a:pPr>
                      <a:r>
                        <a:rPr sz="1400"/>
                        <a:t>0.01</a:t>
                      </a:r>
                      <a:endParaRPr sz="1400">
                        <a:latin typeface="Cambria Math"/>
                      </a:endParaRPr>
                    </a:p>
                  </a:txBody>
                  <a:tcPr/>
                </a:tc>
                <a:tc>
                  <a:txBody>
                    <a:bodyPr/>
                    <a:lstStyle/>
                    <a:p>
                      <a:pPr algn="ctr">
                        <a:defRPr b="1"/>
                      </a:pPr>
                      <a:r>
                        <a:rPr sz="1400" dirty="0"/>
                        <a:t>0.02</a:t>
                      </a:r>
                      <a:endParaRPr sz="1400" dirty="0">
                        <a:latin typeface="Cambria Math"/>
                      </a:endParaRPr>
                    </a:p>
                  </a:txBody>
                  <a:tcPr/>
                </a:tc>
                <a:tc>
                  <a:txBody>
                    <a:bodyPr/>
                    <a:lstStyle/>
                    <a:p>
                      <a:pPr algn="ctr">
                        <a:defRPr b="1"/>
                      </a:pPr>
                      <a:r>
                        <a:rPr sz="1400" dirty="0"/>
                        <a:t>0.03</a:t>
                      </a:r>
                      <a:endParaRPr sz="1400" dirty="0">
                        <a:latin typeface="Cambria Math"/>
                      </a:endParaRPr>
                    </a:p>
                  </a:txBody>
                  <a:tcPr/>
                </a:tc>
                <a:tc>
                  <a:txBody>
                    <a:bodyPr/>
                    <a:lstStyle/>
                    <a:p>
                      <a:pPr algn="ctr">
                        <a:defRPr b="1"/>
                      </a:pPr>
                      <a:r>
                        <a:rPr sz="1400" dirty="0"/>
                        <a:t>0.04</a:t>
                      </a:r>
                      <a:endParaRPr sz="1400" dirty="0">
                        <a:latin typeface="Cambria Math"/>
                      </a:endParaRPr>
                    </a:p>
                  </a:txBody>
                  <a:tcPr/>
                </a:tc>
                <a:tc>
                  <a:txBody>
                    <a:bodyPr/>
                    <a:lstStyle/>
                    <a:p>
                      <a:pPr algn="ctr">
                        <a:defRPr b="1"/>
                      </a:pPr>
                      <a:r>
                        <a:rPr sz="1400" dirty="0"/>
                        <a:t>0.05</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b="1"/>
                      </a:pPr>
                      <a:r>
                        <a:rPr lang="en-US" sz="1400" dirty="0"/>
                        <a:t>2</a:t>
                      </a:r>
                      <a:r>
                        <a:rPr sz="1400" dirty="0"/>
                        <a:t>.</a:t>
                      </a:r>
                      <a:r>
                        <a:rPr lang="en-US" sz="1400" dirty="0"/>
                        <a:t>0</a:t>
                      </a:r>
                      <a:endParaRPr sz="1400" dirty="0">
                        <a:latin typeface="Cambria Math"/>
                      </a:endParaRPr>
                    </a:p>
                  </a:txBody>
                  <a:tcPr/>
                </a:tc>
                <a:tc>
                  <a:txBody>
                    <a:bodyPr/>
                    <a:lstStyle/>
                    <a:p>
                      <a:pPr algn="ctr"/>
                      <a:r>
                        <a:rPr sz="1400" dirty="0"/>
                        <a:t>0.</a:t>
                      </a:r>
                      <a:r>
                        <a:rPr lang="en-US" sz="1400" dirty="0"/>
                        <a:t>9778</a:t>
                      </a:r>
                      <a:endParaRPr sz="1400" dirty="0">
                        <a:latin typeface="Cambria Math"/>
                      </a:endParaRPr>
                    </a:p>
                  </a:txBody>
                  <a:tcPr/>
                </a:tc>
                <a:tc>
                  <a:txBody>
                    <a:bodyPr/>
                    <a:lstStyle/>
                    <a:p>
                      <a:pPr algn="ctr"/>
                      <a:r>
                        <a:rPr sz="1400" dirty="0"/>
                        <a:t>0.</a:t>
                      </a:r>
                      <a:r>
                        <a:rPr lang="en-US" sz="1400" dirty="0"/>
                        <a:t>9783</a:t>
                      </a:r>
                      <a:endParaRPr sz="1400" dirty="0">
                        <a:latin typeface="Cambria Math"/>
                      </a:endParaRPr>
                    </a:p>
                  </a:txBody>
                  <a:tcPr/>
                </a:tc>
                <a:tc>
                  <a:txBody>
                    <a:bodyPr/>
                    <a:lstStyle/>
                    <a:p>
                      <a:pPr algn="ctr"/>
                      <a:r>
                        <a:rPr sz="1400" dirty="0"/>
                        <a:t>0.</a:t>
                      </a:r>
                      <a:r>
                        <a:rPr lang="en-US" sz="1400" dirty="0"/>
                        <a:t>9788</a:t>
                      </a:r>
                      <a:endParaRPr sz="1400" dirty="0">
                        <a:latin typeface="Cambria Math"/>
                      </a:endParaRPr>
                    </a:p>
                  </a:txBody>
                  <a:tcPr/>
                </a:tc>
                <a:tc>
                  <a:txBody>
                    <a:bodyPr/>
                    <a:lstStyle/>
                    <a:p>
                      <a:pPr algn="ctr"/>
                      <a:r>
                        <a:rPr sz="1400" dirty="0"/>
                        <a:t>0.</a:t>
                      </a:r>
                      <a:r>
                        <a:rPr lang="en-US" sz="1400" dirty="0"/>
                        <a:t>9793</a:t>
                      </a:r>
                      <a:endParaRPr sz="1400" dirty="0">
                        <a:latin typeface="Cambria Math"/>
                      </a:endParaRPr>
                    </a:p>
                  </a:txBody>
                  <a:tcPr/>
                </a:tc>
                <a:tc>
                  <a:txBody>
                    <a:bodyPr/>
                    <a:lstStyle/>
                    <a:p>
                      <a:pPr algn="ctr"/>
                      <a:r>
                        <a:rPr sz="1400" dirty="0"/>
                        <a:t>0.</a:t>
                      </a:r>
                      <a:r>
                        <a:rPr lang="en-US" sz="1400" dirty="0"/>
                        <a:t>9798</a:t>
                      </a:r>
                      <a:endParaRPr sz="1400" dirty="0">
                        <a:latin typeface="Cambria Math"/>
                      </a:endParaRPr>
                    </a:p>
                  </a:txBody>
                  <a:tcPr/>
                </a:tc>
                <a:extLst>
                  <a:ext uri="{0D108BD9-81ED-4DB2-BD59-A6C34878D82A}">
                    <a16:rowId xmlns:a16="http://schemas.microsoft.com/office/drawing/2014/main" val="10002"/>
                  </a:ext>
                </a:extLst>
              </a:tr>
              <a:tr h="370840">
                <a:tc>
                  <a:txBody>
                    <a:bodyPr/>
                    <a:lstStyle/>
                    <a:p>
                      <a:pPr algn="ctr">
                        <a:defRPr b="1"/>
                      </a:pPr>
                      <a:r>
                        <a:rPr lang="en-US" sz="1400" dirty="0"/>
                        <a:t>2</a:t>
                      </a:r>
                      <a:r>
                        <a:rPr sz="1400" dirty="0"/>
                        <a:t>.</a:t>
                      </a:r>
                      <a:r>
                        <a:rPr lang="en-US" sz="1400" dirty="0"/>
                        <a:t>1</a:t>
                      </a:r>
                      <a:endParaRPr sz="1400" dirty="0">
                        <a:latin typeface="Cambria Math"/>
                      </a:endParaRPr>
                    </a:p>
                  </a:txBody>
                  <a:tcPr/>
                </a:tc>
                <a:tc>
                  <a:txBody>
                    <a:bodyPr/>
                    <a:lstStyle/>
                    <a:p>
                      <a:pPr algn="ctr"/>
                      <a:r>
                        <a:rPr sz="1400" dirty="0"/>
                        <a:t>0.</a:t>
                      </a:r>
                      <a:r>
                        <a:rPr lang="en-US" sz="1400" dirty="0"/>
                        <a:t>9826</a:t>
                      </a:r>
                      <a:endParaRPr sz="1400" dirty="0">
                        <a:latin typeface="Cambria Math"/>
                      </a:endParaRPr>
                    </a:p>
                  </a:txBody>
                  <a:tcPr/>
                </a:tc>
                <a:tc>
                  <a:txBody>
                    <a:bodyPr/>
                    <a:lstStyle/>
                    <a:p>
                      <a:pPr algn="ctr"/>
                      <a:r>
                        <a:rPr sz="1400" dirty="0"/>
                        <a:t>0.</a:t>
                      </a:r>
                      <a:r>
                        <a:rPr lang="en-US" sz="1400" dirty="0"/>
                        <a:t>9830</a:t>
                      </a:r>
                      <a:endParaRPr sz="1400" dirty="0">
                        <a:latin typeface="Cambria Math"/>
                      </a:endParaRPr>
                    </a:p>
                  </a:txBody>
                  <a:tcPr/>
                </a:tc>
                <a:tc>
                  <a:txBody>
                    <a:bodyPr/>
                    <a:lstStyle/>
                    <a:p>
                      <a:pPr algn="ctr"/>
                      <a:r>
                        <a:rPr sz="1400" dirty="0"/>
                        <a:t>0.</a:t>
                      </a:r>
                      <a:r>
                        <a:rPr lang="en-US" sz="1400" dirty="0"/>
                        <a:t>9834</a:t>
                      </a:r>
                      <a:endParaRPr sz="1400" dirty="0">
                        <a:latin typeface="Cambria Math"/>
                      </a:endParaRPr>
                    </a:p>
                  </a:txBody>
                  <a:tcPr/>
                </a:tc>
                <a:tc>
                  <a:txBody>
                    <a:bodyPr/>
                    <a:lstStyle/>
                    <a:p>
                      <a:pPr algn="ctr"/>
                      <a:r>
                        <a:rPr sz="1400" dirty="0"/>
                        <a:t>0.</a:t>
                      </a:r>
                      <a:r>
                        <a:rPr lang="en-US" sz="1400" dirty="0"/>
                        <a:t>9838</a:t>
                      </a:r>
                      <a:endParaRPr sz="1400" dirty="0">
                        <a:latin typeface="Cambria Math"/>
                      </a:endParaRPr>
                    </a:p>
                  </a:txBody>
                  <a:tcPr/>
                </a:tc>
                <a:tc>
                  <a:txBody>
                    <a:bodyPr/>
                    <a:lstStyle/>
                    <a:p>
                      <a:pPr algn="ctr"/>
                      <a:r>
                        <a:rPr sz="1400" dirty="0"/>
                        <a:t>0.</a:t>
                      </a:r>
                      <a:r>
                        <a:rPr lang="en-US" sz="1400" dirty="0"/>
                        <a:t>9842</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pPr>
                      <a:r>
                        <a:rPr lang="en-US" sz="1400" dirty="0"/>
                        <a:t>2</a:t>
                      </a:r>
                      <a:r>
                        <a:rPr sz="1400" dirty="0"/>
                        <a:t>.</a:t>
                      </a:r>
                      <a:r>
                        <a:rPr lang="en-US" sz="1400" dirty="0"/>
                        <a:t>2</a:t>
                      </a:r>
                      <a:endParaRPr sz="1400" dirty="0">
                        <a:latin typeface="Cambria Math"/>
                      </a:endParaRPr>
                    </a:p>
                  </a:txBody>
                  <a:tcPr/>
                </a:tc>
                <a:tc>
                  <a:txBody>
                    <a:bodyPr/>
                    <a:lstStyle/>
                    <a:p>
                      <a:pPr algn="ctr"/>
                      <a:r>
                        <a:rPr sz="1400" dirty="0"/>
                        <a:t>0.</a:t>
                      </a:r>
                      <a:r>
                        <a:rPr lang="en-US" sz="1400" dirty="0"/>
                        <a:t>9864</a:t>
                      </a:r>
                      <a:endParaRPr sz="1400" dirty="0">
                        <a:latin typeface="Cambria Math"/>
                      </a:endParaRPr>
                    </a:p>
                  </a:txBody>
                  <a:tcPr/>
                </a:tc>
                <a:tc>
                  <a:txBody>
                    <a:bodyPr/>
                    <a:lstStyle/>
                    <a:p>
                      <a:pPr algn="ctr"/>
                      <a:r>
                        <a:rPr sz="1400" dirty="0">
                          <a:highlight>
                            <a:srgbClr val="FFFF00"/>
                          </a:highlight>
                        </a:rPr>
                        <a:t>0.</a:t>
                      </a:r>
                      <a:r>
                        <a:rPr lang="en-US" sz="1400" dirty="0">
                          <a:highlight>
                            <a:srgbClr val="FFFF00"/>
                          </a:highlight>
                        </a:rPr>
                        <a:t>9868</a:t>
                      </a:r>
                      <a:endParaRPr sz="1400" dirty="0">
                        <a:highlight>
                          <a:srgbClr val="FFFF00"/>
                        </a:highlight>
                        <a:latin typeface="Cambria Math"/>
                      </a:endParaRPr>
                    </a:p>
                  </a:txBody>
                  <a:tcPr/>
                </a:tc>
                <a:tc>
                  <a:txBody>
                    <a:bodyPr/>
                    <a:lstStyle/>
                    <a:p>
                      <a:pPr algn="ctr"/>
                      <a:r>
                        <a:rPr sz="1400" dirty="0"/>
                        <a:t>0.</a:t>
                      </a:r>
                      <a:r>
                        <a:rPr lang="en-US" sz="1400" dirty="0"/>
                        <a:t>9871</a:t>
                      </a:r>
                      <a:endParaRPr sz="1400" dirty="0">
                        <a:latin typeface="Cambria Math"/>
                      </a:endParaRPr>
                    </a:p>
                  </a:txBody>
                  <a:tcPr/>
                </a:tc>
                <a:tc>
                  <a:txBody>
                    <a:bodyPr/>
                    <a:lstStyle/>
                    <a:p>
                      <a:pPr algn="ctr"/>
                      <a:r>
                        <a:rPr sz="1400" dirty="0"/>
                        <a:t>0.</a:t>
                      </a:r>
                      <a:r>
                        <a:rPr lang="en-US" sz="1400" dirty="0"/>
                        <a:t>9875</a:t>
                      </a:r>
                      <a:endParaRPr sz="1400" dirty="0">
                        <a:latin typeface="Cambria Math"/>
                      </a:endParaRPr>
                    </a:p>
                  </a:txBody>
                  <a:tcPr/>
                </a:tc>
                <a:tc>
                  <a:txBody>
                    <a:bodyPr/>
                    <a:lstStyle/>
                    <a:p>
                      <a:pPr algn="ctr"/>
                      <a:r>
                        <a:rPr sz="1400" dirty="0"/>
                        <a:t>0.</a:t>
                      </a:r>
                      <a:r>
                        <a:rPr lang="en-US" sz="1400" dirty="0"/>
                        <a:t>9878</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pPr>
                      <a:r>
                        <a:rPr lang="en-US" sz="1400" dirty="0"/>
                        <a:t>2</a:t>
                      </a:r>
                      <a:r>
                        <a:rPr sz="1400" dirty="0"/>
                        <a:t>.</a:t>
                      </a:r>
                      <a:r>
                        <a:rPr lang="en-US" sz="1400" dirty="0"/>
                        <a:t>3</a:t>
                      </a:r>
                      <a:endParaRPr sz="1400" dirty="0">
                        <a:latin typeface="Cambria Math"/>
                      </a:endParaRPr>
                    </a:p>
                  </a:txBody>
                  <a:tcPr/>
                </a:tc>
                <a:tc>
                  <a:txBody>
                    <a:bodyPr/>
                    <a:lstStyle/>
                    <a:p>
                      <a:pPr algn="ctr"/>
                      <a:r>
                        <a:rPr sz="1400" dirty="0"/>
                        <a:t>0.</a:t>
                      </a:r>
                      <a:r>
                        <a:rPr lang="en-US" sz="1400" dirty="0"/>
                        <a:t>9896</a:t>
                      </a:r>
                      <a:endParaRPr sz="1400" dirty="0">
                        <a:latin typeface="Cambria Math"/>
                      </a:endParaRPr>
                    </a:p>
                  </a:txBody>
                  <a:tcPr/>
                </a:tc>
                <a:tc>
                  <a:txBody>
                    <a:bodyPr/>
                    <a:lstStyle/>
                    <a:p>
                      <a:pPr algn="ctr"/>
                      <a:r>
                        <a:rPr sz="1400" dirty="0"/>
                        <a:t>0.</a:t>
                      </a:r>
                      <a:r>
                        <a:rPr lang="en-US" sz="1400" dirty="0"/>
                        <a:t>9898</a:t>
                      </a:r>
                      <a:endParaRPr sz="1400" dirty="0">
                        <a:latin typeface="Cambria Math"/>
                      </a:endParaRPr>
                    </a:p>
                  </a:txBody>
                  <a:tcPr/>
                </a:tc>
                <a:tc>
                  <a:txBody>
                    <a:bodyPr/>
                    <a:lstStyle/>
                    <a:p>
                      <a:pPr algn="ctr"/>
                      <a:r>
                        <a:rPr sz="1400" dirty="0"/>
                        <a:t>0.</a:t>
                      </a:r>
                      <a:r>
                        <a:rPr lang="en-US" sz="1400" dirty="0"/>
                        <a:t>9901</a:t>
                      </a:r>
                      <a:endParaRPr sz="1400" dirty="0">
                        <a:latin typeface="Cambria Math"/>
                      </a:endParaRPr>
                    </a:p>
                  </a:txBody>
                  <a:tcPr/>
                </a:tc>
                <a:tc>
                  <a:txBody>
                    <a:bodyPr/>
                    <a:lstStyle/>
                    <a:p>
                      <a:pPr algn="ctr"/>
                      <a:r>
                        <a:rPr sz="1400" dirty="0"/>
                        <a:t>0.</a:t>
                      </a:r>
                      <a:r>
                        <a:rPr lang="en-US" sz="1400" dirty="0"/>
                        <a:t>9904</a:t>
                      </a:r>
                      <a:endParaRPr sz="1400" dirty="0">
                        <a:latin typeface="Cambria Math"/>
                      </a:endParaRPr>
                    </a:p>
                  </a:txBody>
                  <a:tcPr/>
                </a:tc>
                <a:tc>
                  <a:txBody>
                    <a:bodyPr/>
                    <a:lstStyle/>
                    <a:p>
                      <a:pPr algn="ctr"/>
                      <a:r>
                        <a:rPr sz="1400" dirty="0"/>
                        <a:t>0.</a:t>
                      </a:r>
                      <a:r>
                        <a:rPr lang="en-US" sz="1400" dirty="0"/>
                        <a:t>9906</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pPr>
                      <a:r>
                        <a:rPr lang="en-US" sz="1400" dirty="0"/>
                        <a:t>2</a:t>
                      </a:r>
                      <a:r>
                        <a:rPr sz="1400" dirty="0"/>
                        <a:t>.</a:t>
                      </a:r>
                      <a:r>
                        <a:rPr lang="en-US" sz="1400" dirty="0"/>
                        <a:t>4</a:t>
                      </a:r>
                      <a:endParaRPr sz="1400" dirty="0">
                        <a:latin typeface="Cambria Math"/>
                      </a:endParaRPr>
                    </a:p>
                  </a:txBody>
                  <a:tcPr/>
                </a:tc>
                <a:tc>
                  <a:txBody>
                    <a:bodyPr/>
                    <a:lstStyle/>
                    <a:p>
                      <a:pPr algn="ctr"/>
                      <a:r>
                        <a:rPr sz="1400" dirty="0"/>
                        <a:t>0.</a:t>
                      </a:r>
                      <a:r>
                        <a:rPr lang="en-US" sz="1400" dirty="0"/>
                        <a:t>9920</a:t>
                      </a:r>
                      <a:endParaRPr sz="1400" dirty="0">
                        <a:latin typeface="Cambria Math"/>
                      </a:endParaRPr>
                    </a:p>
                  </a:txBody>
                  <a:tcPr/>
                </a:tc>
                <a:tc>
                  <a:txBody>
                    <a:bodyPr/>
                    <a:lstStyle/>
                    <a:p>
                      <a:pPr algn="ctr"/>
                      <a:r>
                        <a:rPr sz="1400" dirty="0"/>
                        <a:t>0.</a:t>
                      </a:r>
                      <a:r>
                        <a:rPr lang="en-US" sz="1400" dirty="0"/>
                        <a:t>9922</a:t>
                      </a:r>
                      <a:endParaRPr sz="1400" dirty="0">
                        <a:latin typeface="Cambria Math"/>
                      </a:endParaRPr>
                    </a:p>
                  </a:txBody>
                  <a:tcPr/>
                </a:tc>
                <a:tc>
                  <a:txBody>
                    <a:bodyPr/>
                    <a:lstStyle/>
                    <a:p>
                      <a:pPr algn="ctr"/>
                      <a:r>
                        <a:rPr sz="1400" dirty="0"/>
                        <a:t>0.</a:t>
                      </a:r>
                      <a:r>
                        <a:rPr lang="en-US" sz="1400" dirty="0"/>
                        <a:t>9925</a:t>
                      </a:r>
                      <a:endParaRPr sz="1400" dirty="0">
                        <a:latin typeface="Cambria Math"/>
                      </a:endParaRPr>
                    </a:p>
                  </a:txBody>
                  <a:tcPr/>
                </a:tc>
                <a:tc>
                  <a:txBody>
                    <a:bodyPr/>
                    <a:lstStyle/>
                    <a:p>
                      <a:pPr algn="ctr"/>
                      <a:r>
                        <a:rPr sz="1400" dirty="0"/>
                        <a:t>0.</a:t>
                      </a:r>
                      <a:r>
                        <a:rPr lang="en-US" sz="1400" dirty="0"/>
                        <a:t>9927</a:t>
                      </a:r>
                      <a:endParaRPr sz="1400" dirty="0">
                        <a:latin typeface="Cambria Math"/>
                      </a:endParaRPr>
                    </a:p>
                  </a:txBody>
                  <a:tcPr/>
                </a:tc>
                <a:tc>
                  <a:txBody>
                    <a:bodyPr/>
                    <a:lstStyle/>
                    <a:p>
                      <a:pPr algn="ctr"/>
                      <a:r>
                        <a:rPr sz="1400" dirty="0"/>
                        <a:t>0.</a:t>
                      </a:r>
                      <a:r>
                        <a:rPr lang="en-US" sz="1400" dirty="0"/>
                        <a:t>9929</a:t>
                      </a:r>
                      <a:endParaRPr sz="1400" dirty="0">
                        <a:latin typeface="Cambria Math"/>
                      </a:endParaRPr>
                    </a:p>
                  </a:txBody>
                  <a:tcPr/>
                </a:tc>
                <a:extLst>
                  <a:ext uri="{0D108BD9-81ED-4DB2-BD59-A6C34878D82A}">
                    <a16:rowId xmlns:a16="http://schemas.microsoft.com/office/drawing/2014/main" val="10006"/>
                  </a:ext>
                </a:extLst>
              </a:tr>
              <a:tr h="370840">
                <a:tc>
                  <a:txBody>
                    <a:bodyPr/>
                    <a:lstStyle/>
                    <a:p>
                      <a:pPr algn="ctr">
                        <a:defRPr b="1"/>
                      </a:pPr>
                      <a:r>
                        <a:rPr lang="en-US" sz="1400" dirty="0"/>
                        <a:t>2</a:t>
                      </a:r>
                      <a:r>
                        <a:rPr sz="1400" dirty="0"/>
                        <a:t>.</a:t>
                      </a:r>
                      <a:r>
                        <a:rPr lang="en-US" sz="1400" dirty="0"/>
                        <a:t>5</a:t>
                      </a:r>
                      <a:endParaRPr sz="1400" dirty="0">
                        <a:latin typeface="Cambria Math"/>
                      </a:endParaRPr>
                    </a:p>
                  </a:txBody>
                  <a:tcPr/>
                </a:tc>
                <a:tc>
                  <a:txBody>
                    <a:bodyPr/>
                    <a:lstStyle/>
                    <a:p>
                      <a:pPr algn="ctr"/>
                      <a:r>
                        <a:rPr sz="1400" dirty="0"/>
                        <a:t>0.</a:t>
                      </a:r>
                      <a:r>
                        <a:rPr lang="en-US" sz="1400" dirty="0"/>
                        <a:t>9940</a:t>
                      </a:r>
                      <a:endParaRPr sz="1400" dirty="0">
                        <a:latin typeface="Cambria Math"/>
                      </a:endParaRPr>
                    </a:p>
                  </a:txBody>
                  <a:tcPr/>
                </a:tc>
                <a:tc>
                  <a:txBody>
                    <a:bodyPr/>
                    <a:lstStyle/>
                    <a:p>
                      <a:pPr algn="ctr"/>
                      <a:r>
                        <a:rPr sz="1400" dirty="0"/>
                        <a:t>0.</a:t>
                      </a:r>
                      <a:r>
                        <a:rPr lang="en-US" sz="1400" dirty="0"/>
                        <a:t>9941</a:t>
                      </a:r>
                      <a:endParaRPr sz="1400" dirty="0">
                        <a:latin typeface="Cambria Math"/>
                      </a:endParaRPr>
                    </a:p>
                  </a:txBody>
                  <a:tcPr/>
                </a:tc>
                <a:tc>
                  <a:txBody>
                    <a:bodyPr/>
                    <a:lstStyle/>
                    <a:p>
                      <a:pPr algn="ctr"/>
                      <a:r>
                        <a:rPr sz="1400" dirty="0"/>
                        <a:t>0.</a:t>
                      </a:r>
                      <a:r>
                        <a:rPr lang="en-US" sz="1400" dirty="0"/>
                        <a:t>9943</a:t>
                      </a:r>
                      <a:endParaRPr sz="1400" dirty="0">
                        <a:latin typeface="Cambria Math"/>
                      </a:endParaRPr>
                    </a:p>
                  </a:txBody>
                  <a:tcPr/>
                </a:tc>
                <a:tc>
                  <a:txBody>
                    <a:bodyPr/>
                    <a:lstStyle/>
                    <a:p>
                      <a:pPr algn="ctr"/>
                      <a:r>
                        <a:rPr sz="1400" dirty="0"/>
                        <a:t>0.</a:t>
                      </a:r>
                      <a:r>
                        <a:rPr lang="en-US" sz="1400" dirty="0"/>
                        <a:t>9945</a:t>
                      </a:r>
                      <a:endParaRPr sz="1400" dirty="0">
                        <a:latin typeface="Cambria Math"/>
                      </a:endParaRPr>
                    </a:p>
                  </a:txBody>
                  <a:tcPr/>
                </a:tc>
                <a:tc>
                  <a:txBody>
                    <a:bodyPr/>
                    <a:lstStyle/>
                    <a:p>
                      <a:pPr algn="ctr"/>
                      <a:r>
                        <a:rPr sz="1400" dirty="0"/>
                        <a:t>0.</a:t>
                      </a:r>
                      <a:r>
                        <a:rPr lang="en-US" sz="1400" dirty="0"/>
                        <a:t>9946</a:t>
                      </a:r>
                      <a:endParaRPr sz="1400" dirty="0">
                        <a:latin typeface="Cambria Math"/>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8F74-BD70-EECF-7738-96F8C7B55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591FF-4165-38F9-5F20-AFE012266984}"/>
              </a:ext>
            </a:extLst>
          </p:cNvPr>
          <p:cNvSpPr>
            <a:spLocks noGrp="1"/>
          </p:cNvSpPr>
          <p:nvPr>
            <p:ph type="title"/>
          </p:nvPr>
        </p:nvSpPr>
        <p:spPr/>
        <p:txBody>
          <a:bodyPr>
            <a:normAutofit/>
          </a:bodyPr>
          <a:lstStyle/>
          <a:p>
            <a:pPr>
              <a:defRPr sz="3200"/>
            </a:pPr>
            <a:r>
              <a:rPr dirty="0"/>
              <a:t>Example 7: Finding the Area between Two</a:t>
            </a:r>
            <a:br>
              <a:rPr lang="en-US" dirty="0"/>
            </a:b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 —Slide 4</a:t>
            </a:r>
            <a:endParaRPr dirty="0"/>
          </a:p>
        </p:txBody>
      </p:sp>
      <p:sp>
        <p:nvSpPr>
          <p:cNvPr id="10" name="TextBox 9">
            <a:extLst>
              <a:ext uri="{FF2B5EF4-FFF2-40B4-BE49-F238E27FC236}">
                <a16:creationId xmlns:a16="http://schemas.microsoft.com/office/drawing/2014/main" id="{7D6B9AB3-013B-95C3-6CF3-5FBB7847161A}"/>
              </a:ext>
            </a:extLst>
          </p:cNvPr>
          <p:cNvSpPr txBox="1"/>
          <p:nvPr/>
        </p:nvSpPr>
        <p:spPr>
          <a:xfrm>
            <a:off x="457200" y="1122734"/>
            <a:ext cx="8229600" cy="892552"/>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rPr>
              <a:t>Then, subtract the smaller from the larger:</a:t>
            </a:r>
            <a:br>
              <a:rPr kumimoji="0" lang="en-US" sz="2600" b="0" i="0" u="none" strike="noStrike" kern="1200" cap="none" spc="0" normalizeH="0" baseline="0" noProof="0" dirty="0">
                <a:ln>
                  <a:noFill/>
                </a:ln>
                <a:solidFill>
                  <a:srgbClr val="366092"/>
                </a:solidFill>
                <a:effectLst/>
                <a:uLnTx/>
                <a:uFillTx/>
                <a:latin typeface="Calibri"/>
              </a:rPr>
            </a:br>
            <a:r>
              <a:rPr kumimoji="0" lang="en-US" sz="2600" b="0" i="0" u="none" strike="noStrike" kern="1200" cap="none" spc="0" normalizeH="0" baseline="0" noProof="0" dirty="0">
                <a:ln>
                  <a:noFill/>
                </a:ln>
                <a:solidFill>
                  <a:srgbClr val="366092"/>
                </a:solidFill>
                <a:effectLst/>
                <a:uLnTx/>
                <a:uFillTx/>
                <a:latin typeface="Calibri"/>
              </a:rPr>
              <a:t>0.9868 –</a:t>
            </a:r>
            <a:r>
              <a:rPr kumimoji="0" lang="en-US" sz="2600" b="0" i="0" u="none" strike="noStrike" kern="1200" cap="none" spc="0" normalizeH="0" noProof="0" dirty="0">
                <a:ln>
                  <a:noFill/>
                </a:ln>
                <a:solidFill>
                  <a:srgbClr val="366092"/>
                </a:solidFill>
                <a:effectLst/>
                <a:uLnTx/>
                <a:uFillTx/>
                <a:latin typeface="Calibri"/>
              </a:rPr>
              <a:t> 0.2877 = 0.6991.</a:t>
            </a:r>
            <a:endParaRPr lang="en-IN" sz="2600" dirty="0"/>
          </a:p>
        </p:txBody>
      </p:sp>
      <p:pic>
        <p:nvPicPr>
          <p:cNvPr id="8" name="Picture 7" descr="Three standard normal distribution curves with horizontal axes labeled z. The first curve is marked with z subscript 2 equals 2.22. The area to the left of 2.22 is shaded and labeled with 0.9868. The second curved is marked with z subscript equals minus 0.56. The area to the left of minus 0.56 is shaded and labeled 0.2877. The third curve is marked with z subscript 1 equals minus 0.56 and z subscript 2 equals 2.22. the area in between the two values is shaded and labeled with 0.6991. In between the first and second curve is a minus sign. In between the second and third curve is an equal sign.">
            <a:extLst>
              <a:ext uri="{FF2B5EF4-FFF2-40B4-BE49-F238E27FC236}">
                <a16:creationId xmlns:a16="http://schemas.microsoft.com/office/drawing/2014/main" id="{CB2E33F6-94D0-EBED-B3E2-CFEDF9414220}"/>
              </a:ext>
            </a:extLst>
          </p:cNvPr>
          <p:cNvPicPr>
            <a:picLocks noChangeAspect="1"/>
          </p:cNvPicPr>
          <p:nvPr/>
        </p:nvPicPr>
        <p:blipFill>
          <a:blip r:embed="rId2"/>
          <a:stretch>
            <a:fillRect/>
          </a:stretch>
        </p:blipFill>
        <p:spPr>
          <a:xfrm>
            <a:off x="485535" y="2108733"/>
            <a:ext cx="8172929" cy="1656000"/>
          </a:xfrm>
          <a:prstGeom prst="rect">
            <a:avLst/>
          </a:prstGeom>
        </p:spPr>
      </p:pic>
      <p:sp>
        <p:nvSpPr>
          <p:cNvPr id="4" name="TextBox 3">
            <a:extLst>
              <a:ext uri="{FF2B5EF4-FFF2-40B4-BE49-F238E27FC236}">
                <a16:creationId xmlns:a16="http://schemas.microsoft.com/office/drawing/2014/main" id="{F02B9A61-1818-D266-9E8B-FF176C51BBAC}"/>
              </a:ext>
            </a:extLst>
          </p:cNvPr>
          <p:cNvSpPr txBox="1"/>
          <p:nvPr/>
        </p:nvSpPr>
        <p:spPr>
          <a:xfrm>
            <a:off x="3876113" y="3764733"/>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27</a:t>
            </a:r>
            <a:endParaRPr lang="en-IN" sz="2400" dirty="0"/>
          </a:p>
        </p:txBody>
      </p:sp>
    </p:spTree>
    <p:extLst>
      <p:ext uri="{BB962C8B-B14F-4D97-AF65-F5344CB8AC3E}">
        <p14:creationId xmlns:p14="http://schemas.microsoft.com/office/powerpoint/2010/main" val="326598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Finding the Area between Two</a:t>
            </a:r>
            <a:br>
              <a:rPr lang="en-US" dirty="0"/>
            </a:b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noRot="1" noMove="1" noResize="1" noEditPoints="1" noAdjustHandles="1" noChangeArrowheads="1" noChangeShapeType="1"/>
          </p:cNvSpPr>
          <p:nvPr>
            <p:ph type="body" sz="quarter" idx="10"/>
          </p:nvPr>
        </p:nvSpPr>
        <p:spPr>
          <a:xfrm>
            <a:off x="457200" y="1029287"/>
            <a:ext cx="8229600" cy="4967067"/>
          </a:xfrm>
        </p:spPr>
        <p:txBody>
          <a:bodyPr>
            <a:normAutofit/>
          </a:bodyPr>
          <a:lstStyle/>
          <a:p>
            <a:pPr algn="just">
              <a:defRPr b="1"/>
            </a:pPr>
            <a:r>
              <a:rPr sz="2400" dirty="0"/>
              <a:t>TI-83/84 Plus</a:t>
            </a:r>
          </a:p>
          <a:p>
            <a:pPr algn="just">
              <a:defRPr sz="2800"/>
            </a:pPr>
            <a:r>
              <a:rPr sz="2400" dirty="0"/>
              <a:t>Instead of having to look up two values and subtract them as we would need to do when using tables, the calculator finds the area between two</a:t>
            </a:r>
            <a:r>
              <a:rPr lang="en-US" sz="2400" dirty="0"/>
              <a:t> </a:t>
            </a:r>
            <a:r>
              <a:rPr lang="en-US" sz="2400" i="1" dirty="0"/>
              <a:t>z</a:t>
            </a:r>
            <a:r>
              <a:rPr sz="2400" dirty="0"/>
              <a:t>-values in one step. Press </a:t>
            </a:r>
            <a:r>
              <a:rPr sz="2400" b="1" dirty="0"/>
              <a:t>2nd</a:t>
            </a:r>
            <a:r>
              <a:rPr sz="2400" dirty="0"/>
              <a:t> </a:t>
            </a:r>
            <a:r>
              <a:rPr sz="2400" b="1" dirty="0"/>
              <a:t>vars</a:t>
            </a:r>
            <a:r>
              <a:rPr sz="2400" dirty="0"/>
              <a:t> to access the </a:t>
            </a:r>
            <a:r>
              <a:rPr sz="2400" b="1" dirty="0"/>
              <a:t>DISTR</a:t>
            </a:r>
            <a:r>
              <a:rPr sz="2400" dirty="0"/>
              <a:t> menu and select </a:t>
            </a:r>
            <a:r>
              <a:rPr sz="2400" b="1" dirty="0"/>
              <a:t>normal</a:t>
            </a:r>
            <a:r>
              <a:rPr lang="en-US" sz="300" b="1" dirty="0"/>
              <a:t> </a:t>
            </a:r>
            <a:r>
              <a:rPr sz="2400" b="1" dirty="0"/>
              <a:t>cdf(</a:t>
            </a:r>
            <a:r>
              <a:rPr sz="2400" dirty="0"/>
              <a:t>. Because we want the area between two</a:t>
            </a:r>
            <a:r>
              <a:rPr lang="en-US" sz="2400" dirty="0"/>
              <a:t> </a:t>
            </a:r>
            <a:r>
              <a:rPr lang="en-US" sz="2400" i="1" dirty="0"/>
              <a:t>z</a:t>
            </a:r>
            <a:r>
              <a:rPr sz="2400" dirty="0"/>
              <a:t>-values, the smaller</a:t>
            </a:r>
            <a:r>
              <a:rPr lang="en-US" sz="2400" dirty="0"/>
              <a:t> </a:t>
            </a:r>
            <a:r>
              <a:rPr lang="en-US" sz="2400" i="1" dirty="0"/>
              <a:t>z</a:t>
            </a:r>
            <a:r>
              <a:rPr sz="2400" dirty="0"/>
              <a:t>-value will be the lower bound and the larger</a:t>
            </a:r>
            <a:r>
              <a:rPr lang="en-US" sz="2400" dirty="0"/>
              <a:t> </a:t>
            </a:r>
            <a:r>
              <a:rPr lang="en-US" sz="2400" i="1" dirty="0"/>
              <a:t>z</a:t>
            </a:r>
            <a:r>
              <a:rPr sz="2400" dirty="0"/>
              <a:t>-value will be the upper bound. So use</a:t>
            </a:r>
            <a:br>
              <a:rPr lang="en-US" sz="2400" dirty="0"/>
            </a:br>
            <a:r>
              <a:rPr lang="en-IN" sz="2400" dirty="0">
                <a:latin typeface="Calibri" panose="020F0502020204030204" pitchFamily="34" charset="0"/>
                <a:ea typeface="Calibri" panose="020F0502020204030204" pitchFamily="34" charset="0"/>
                <a:cs typeface="Calibri" panose="020F0502020204030204" pitchFamily="34" charset="0"/>
              </a:rPr>
              <a:t>−</a:t>
            </a:r>
            <a:r>
              <a:rPr sz="2400" b="1" dirty="0"/>
              <a:t>0.56</a:t>
            </a:r>
            <a:r>
              <a:rPr sz="2400" dirty="0"/>
              <a:t> for </a:t>
            </a:r>
            <a:r>
              <a:rPr sz="2400" b="1" dirty="0"/>
              <a:t>lower</a:t>
            </a:r>
            <a:r>
              <a:rPr sz="2400" dirty="0"/>
              <a:t> and </a:t>
            </a:r>
            <a:r>
              <a:rPr sz="2400" b="1" dirty="0"/>
              <a:t>2.22</a:t>
            </a:r>
            <a:r>
              <a:rPr sz="2400" dirty="0"/>
              <a:t> for </a:t>
            </a:r>
            <a:r>
              <a:rPr sz="2400" b="1" dirty="0"/>
              <a:t>upper</a:t>
            </a:r>
            <a:r>
              <a:rPr sz="2400" dirty="0"/>
              <a:t>.</a:t>
            </a:r>
            <a:endParaRPr lang="en-US" sz="2400" dirty="0"/>
          </a:p>
          <a:p>
            <a:pPr algn="just">
              <a:defRPr sz="2800"/>
            </a:pPr>
            <a:r>
              <a:rPr lang="en-US" sz="2400" dirty="0"/>
              <a:t>Highlight </a:t>
            </a:r>
            <a:r>
              <a:rPr lang="en-US" sz="2400" b="1" dirty="0"/>
              <a:t>Paste</a:t>
            </a:r>
            <a:r>
              <a:rPr lang="en-US" sz="2400" dirty="0"/>
              <a:t> and press </a:t>
            </a:r>
            <a:r>
              <a:rPr lang="en-US" sz="2400" b="1" dirty="0"/>
              <a:t>enter</a:t>
            </a:r>
            <a:r>
              <a:rPr lang="en-US" sz="2400" dirty="0"/>
              <a:t> . Back on the home screen, press </a:t>
            </a:r>
            <a:r>
              <a:rPr lang="en-US" sz="2400" b="1" dirty="0"/>
              <a:t>enter</a:t>
            </a:r>
            <a:r>
              <a:rPr lang="en-US" sz="2400" dirty="0"/>
              <a:t> again, and the calculator returns </a:t>
            </a:r>
            <a:r>
              <a:rPr lang="en-US" sz="2400" b="1" dirty="0"/>
              <a:t>0.6990509792</a:t>
            </a:r>
            <a:r>
              <a:rPr lang="en-US" sz="2400" dirty="0"/>
              <a:t>.</a:t>
            </a:r>
            <a:endParaRP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1748-578A-D87A-3702-267B8CE78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1631E-E2C7-C435-9A14-09C2E7DA7504}"/>
              </a:ext>
            </a:extLst>
          </p:cNvPr>
          <p:cNvSpPr>
            <a:spLocks noGrp="1"/>
          </p:cNvSpPr>
          <p:nvPr>
            <p:ph type="title"/>
          </p:nvPr>
        </p:nvSpPr>
        <p:spPr/>
        <p:txBody>
          <a:bodyPr>
            <a:normAutofit/>
          </a:bodyPr>
          <a:lstStyle/>
          <a:p>
            <a:pPr>
              <a:defRPr sz="3200"/>
            </a:pPr>
            <a:r>
              <a:rPr dirty="0"/>
              <a:t>Example 7: Finding the Area between Two</a:t>
            </a:r>
            <a:br>
              <a:rPr lang="en-US" dirty="0"/>
            </a:b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pic>
        <p:nvPicPr>
          <p:cNvPr id="7" name="Picture 6" descr="A calculator screenshot of the values input to the normalcdf function. The lower bound is minus 0.56. The upper bound is 2.22. mu equals 0. Sigma equals 1. There is an option to paste the results at the bottom of the screen.&#10;">
            <a:extLst>
              <a:ext uri="{FF2B5EF4-FFF2-40B4-BE49-F238E27FC236}">
                <a16:creationId xmlns:a16="http://schemas.microsoft.com/office/drawing/2014/main" id="{93670B2A-AAE7-922F-117E-E25FD0A1EA5B}"/>
              </a:ext>
            </a:extLst>
          </p:cNvPr>
          <p:cNvPicPr>
            <a:picLocks noChangeAspect="1"/>
          </p:cNvPicPr>
          <p:nvPr/>
        </p:nvPicPr>
        <p:blipFill>
          <a:blip r:embed="rId2"/>
          <a:stretch>
            <a:fillRect/>
          </a:stretch>
        </p:blipFill>
        <p:spPr>
          <a:xfrm>
            <a:off x="1240793" y="1301741"/>
            <a:ext cx="2864483" cy="2160000"/>
          </a:xfrm>
          <a:prstGeom prst="rect">
            <a:avLst/>
          </a:prstGeom>
        </p:spPr>
      </p:pic>
      <p:sp>
        <p:nvSpPr>
          <p:cNvPr id="13" name="TextBox 12">
            <a:extLst>
              <a:ext uri="{FF2B5EF4-FFF2-40B4-BE49-F238E27FC236}">
                <a16:creationId xmlns:a16="http://schemas.microsoft.com/office/drawing/2014/main" id="{A68A63FB-A751-DF22-3856-4EBE87E91949}"/>
              </a:ext>
            </a:extLst>
          </p:cNvPr>
          <p:cNvSpPr txBox="1"/>
          <p:nvPr/>
        </p:nvSpPr>
        <p:spPr>
          <a:xfrm>
            <a:off x="1946030" y="3461741"/>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28</a:t>
            </a:r>
            <a:endParaRPr lang="en-IN" sz="2400" dirty="0"/>
          </a:p>
        </p:txBody>
      </p:sp>
      <p:pic>
        <p:nvPicPr>
          <p:cNvPr id="4" name="Picture 3" descr="A calculator screenshot of the values of the normalcdf function pasted on the home screen. It shows  normalcdf(minus 0.56, 2.22, 0, 1) equals 0.6990509792.">
            <a:extLst>
              <a:ext uri="{FF2B5EF4-FFF2-40B4-BE49-F238E27FC236}">
                <a16:creationId xmlns:a16="http://schemas.microsoft.com/office/drawing/2014/main" id="{A3FA8E40-D95D-8BF9-E265-E676348AF8D5}"/>
              </a:ext>
            </a:extLst>
          </p:cNvPr>
          <p:cNvPicPr>
            <a:picLocks noChangeAspect="1"/>
          </p:cNvPicPr>
          <p:nvPr/>
        </p:nvPicPr>
        <p:blipFill>
          <a:blip r:embed="rId3"/>
          <a:stretch>
            <a:fillRect/>
          </a:stretch>
        </p:blipFill>
        <p:spPr>
          <a:xfrm>
            <a:off x="5038725" y="1281700"/>
            <a:ext cx="2847977" cy="2160000"/>
          </a:xfrm>
          <a:prstGeom prst="rect">
            <a:avLst/>
          </a:prstGeom>
        </p:spPr>
      </p:pic>
      <p:sp>
        <p:nvSpPr>
          <p:cNvPr id="14" name="TextBox 13">
            <a:extLst>
              <a:ext uri="{FF2B5EF4-FFF2-40B4-BE49-F238E27FC236}">
                <a16:creationId xmlns:a16="http://schemas.microsoft.com/office/drawing/2014/main" id="{12C13F5A-C5C8-898A-7455-E9E37B9C8B1D}"/>
              </a:ext>
            </a:extLst>
          </p:cNvPr>
          <p:cNvSpPr txBox="1"/>
          <p:nvPr/>
        </p:nvSpPr>
        <p:spPr>
          <a:xfrm>
            <a:off x="5766827" y="3429000"/>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29</a:t>
            </a:r>
            <a:endParaRPr lang="en-IN" sz="2400" dirty="0"/>
          </a:p>
        </p:txBody>
      </p:sp>
      <p:sp>
        <p:nvSpPr>
          <p:cNvPr id="12" name="TextBox 11">
            <a:extLst>
              <a:ext uri="{FF2B5EF4-FFF2-40B4-BE49-F238E27FC236}">
                <a16:creationId xmlns:a16="http://schemas.microsoft.com/office/drawing/2014/main" id="{374A26AD-CE9F-BAF2-6B1C-6DAD6D6D3CB8}"/>
              </a:ext>
            </a:extLst>
          </p:cNvPr>
          <p:cNvSpPr txBox="1"/>
          <p:nvPr/>
        </p:nvSpPr>
        <p:spPr>
          <a:xfrm>
            <a:off x="542925" y="4038600"/>
            <a:ext cx="8153400" cy="892552"/>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rPr>
              <a:t>Thus, the area between the two </a:t>
            </a:r>
            <a:r>
              <a:rPr kumimoji="0" lang="en-US" sz="2600" b="0" i="1" u="none" strike="noStrike" kern="1200" cap="none" spc="0" normalizeH="0" baseline="0" noProof="0" dirty="0">
                <a:ln>
                  <a:noFill/>
                </a:ln>
                <a:solidFill>
                  <a:srgbClr val="366092"/>
                </a:solidFill>
                <a:effectLst/>
                <a:uLnTx/>
                <a:uFillTx/>
                <a:latin typeface="Calibri"/>
              </a:rPr>
              <a:t>z</a:t>
            </a:r>
            <a:r>
              <a:rPr kumimoji="0" lang="en-US" sz="2600" b="0" i="0" u="none" strike="noStrike" kern="1200" cap="none" spc="0" normalizeH="0" baseline="0" noProof="0" dirty="0">
                <a:ln>
                  <a:noFill/>
                </a:ln>
                <a:solidFill>
                  <a:srgbClr val="366092"/>
                </a:solidFill>
                <a:effectLst/>
                <a:uLnTx/>
                <a:uFillTx/>
                <a:latin typeface="Calibri"/>
              </a:rPr>
              <a:t>-values is approximately 0.6991.</a:t>
            </a:r>
            <a:endParaRPr lang="en-IN" sz="2600" dirty="0"/>
          </a:p>
        </p:txBody>
      </p:sp>
    </p:spTree>
    <p:extLst>
      <p:ext uri="{BB962C8B-B14F-4D97-AF65-F5344CB8AC3E}">
        <p14:creationId xmlns:p14="http://schemas.microsoft.com/office/powerpoint/2010/main" val="296505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4" name="Content Placeholder 3">
            <a:extLst>
              <a:ext uri="{FF2B5EF4-FFF2-40B4-BE49-F238E27FC236}">
                <a16:creationId xmlns:a16="http://schemas.microsoft.com/office/drawing/2014/main" id="{1CE3235B-60A0-4BFB-A281-D20EC6BAE2F3}"/>
              </a:ext>
              <a:ext uri="{C183D7F6-B498-43B3-948B-1728B52AA6E4}">
                <adec:decorative xmlns:adec="http://schemas.microsoft.com/office/drawing/2017/decorative" val="1"/>
              </a:ext>
            </a:extLst>
          </p:cNvPr>
          <p:cNvSpPr>
            <a:spLocks noGrp="1"/>
          </p:cNvSpPr>
          <p:nvPr>
            <p:ph sz="quarter" idx="11"/>
          </p:nvPr>
        </p:nvSpPr>
        <p:spPr/>
        <p:txBody>
          <a:bodyPr/>
          <a:lstStyle/>
          <a:p>
            <a:endParaRPr lang="en-IN" dirty="0"/>
          </a:p>
        </p:txBody>
      </p:sp>
      <p:pic>
        <p:nvPicPr>
          <p:cNvPr id="6" name="Picture 5" descr="A normal distribution graph is shown with a bell-shaped curve centered about the horizontal axis. The horizontal axis labeled &quot;X,&quot; ranges from &quot; Mu minus 4 sigma &quot; to &quot; Mu plus 4 sigma ,&quot; in increments of 1. The entire region that lies below the curve is shaded and a vertical line from mu is drawn touching the peak of the curve.&#10;">
            <a:extLst>
              <a:ext uri="{FF2B5EF4-FFF2-40B4-BE49-F238E27FC236}">
                <a16:creationId xmlns:a16="http://schemas.microsoft.com/office/drawing/2014/main" id="{D22C0F49-B2BF-4A83-AEA6-EA9470709D61}"/>
              </a:ext>
            </a:extLst>
          </p:cNvPr>
          <p:cNvPicPr>
            <a:picLocks noChangeAspect="1"/>
          </p:cNvPicPr>
          <p:nvPr/>
        </p:nvPicPr>
        <p:blipFill>
          <a:blip r:embed="rId2"/>
          <a:srcRect b="16569"/>
          <a:stretch>
            <a:fillRect/>
          </a:stretch>
        </p:blipFill>
        <p:spPr>
          <a:xfrm>
            <a:off x="1605333" y="1719476"/>
            <a:ext cx="5933333" cy="2852524"/>
          </a:xfrm>
          <a:prstGeom prst="rect">
            <a:avLst/>
          </a:prstGeom>
        </p:spPr>
      </p:pic>
      <p:sp>
        <p:nvSpPr>
          <p:cNvPr id="3" name="TextBox 2">
            <a:extLst>
              <a:ext uri="{FF2B5EF4-FFF2-40B4-BE49-F238E27FC236}">
                <a16:creationId xmlns:a16="http://schemas.microsoft.com/office/drawing/2014/main" id="{7CB7537F-0BFB-695A-2111-6BF5C5AD344A}"/>
              </a:ext>
            </a:extLst>
          </p:cNvPr>
          <p:cNvSpPr txBox="1"/>
          <p:nvPr/>
        </p:nvSpPr>
        <p:spPr>
          <a:xfrm>
            <a:off x="3962399" y="467019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Finding the Area in the Tails for Two</a:t>
            </a:r>
            <a:r>
              <a:rPr sz="2800" dirty="0"/>
              <a:t> </a:t>
            </a:r>
            <a:r>
              <a:rPr lang="en-US" sz="2800"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pPr algn="just">
              <a:defRPr sz="2800"/>
            </a:pPr>
            <a:r>
              <a:rPr sz="2000" dirty="0"/>
              <a:t>Find the total of the areas under the normal curve to the left of</a:t>
            </a:r>
            <a:r>
              <a:rPr lang="en-US" sz="2000" dirty="0"/>
              <a:t> </a:t>
            </a:r>
            <a:r>
              <a:rPr lang="en-US" sz="2000" i="1" dirty="0"/>
              <a:t>z</a:t>
            </a:r>
            <a:r>
              <a:rPr lang="en-US" sz="2000" dirty="0"/>
              <a:t>₁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2.73</a:t>
            </a:r>
            <a:r>
              <a:rPr sz="2000" dirty="0"/>
              <a:t> and to the right of</a:t>
            </a:r>
            <a:r>
              <a:rPr lang="en-US" sz="2000" dirty="0"/>
              <a:t> </a:t>
            </a:r>
            <a:r>
              <a:rPr lang="en-US" sz="2000" i="1" dirty="0"/>
              <a:t>z</a:t>
            </a:r>
            <a:r>
              <a:rPr lang="en-US" sz="2000" dirty="0"/>
              <a:t>₂ = 2.38.</a:t>
            </a:r>
            <a:r>
              <a:rPr sz="2000" dirty="0"/>
              <a:t> </a:t>
            </a:r>
            <a:endParaRPr lang="en-US" sz="2000" dirty="0"/>
          </a:p>
          <a:p>
            <a:pPr algn="just"/>
            <a:r>
              <a:rPr lang="en-US" sz="2000" b="1" dirty="0"/>
              <a:t>Solution</a:t>
            </a:r>
          </a:p>
          <a:p>
            <a:pPr algn="just"/>
            <a:r>
              <a:rPr lang="en-US" sz="2000" dirty="0"/>
              <a:t>The area we are interested in is shown in the following figure.</a:t>
            </a:r>
            <a:endParaRPr sz="2800" dirty="0"/>
          </a:p>
        </p:txBody>
      </p:sp>
      <p:pic>
        <p:nvPicPr>
          <p:cNvPr id="5" name="Picture 4" descr="A normal distribution curve with a mean of  0  marked. The z-value of  minus 2.73  is marked on the horizontal axis, and the area to the left of it is shaded. The z-value of  2.38  is marked on the horizontal axis, and the area to the right of it is shaded. The horizontal axis is labeled z. ">
            <a:extLst>
              <a:ext uri="{FF2B5EF4-FFF2-40B4-BE49-F238E27FC236}">
                <a16:creationId xmlns:a16="http://schemas.microsoft.com/office/drawing/2014/main" id="{112FC306-0897-4DAF-8A98-B8F0E5E36D04}"/>
              </a:ext>
            </a:extLst>
          </p:cNvPr>
          <p:cNvPicPr>
            <a:picLocks noChangeAspect="1"/>
          </p:cNvPicPr>
          <p:nvPr/>
        </p:nvPicPr>
        <p:blipFill>
          <a:blip r:embed="rId2"/>
          <a:srcRect b="12461"/>
          <a:stretch>
            <a:fillRect/>
          </a:stretch>
        </p:blipFill>
        <p:spPr>
          <a:xfrm>
            <a:off x="2059665" y="2573548"/>
            <a:ext cx="5024661" cy="2284614"/>
          </a:xfrm>
          <a:prstGeom prst="rect">
            <a:avLst/>
          </a:prstGeom>
        </p:spPr>
      </p:pic>
      <p:sp>
        <p:nvSpPr>
          <p:cNvPr id="7" name="TextBox 6">
            <a:extLst>
              <a:ext uri="{FF2B5EF4-FFF2-40B4-BE49-F238E27FC236}">
                <a16:creationId xmlns:a16="http://schemas.microsoft.com/office/drawing/2014/main" id="{8D30750B-06DF-AE07-3963-3E65433B50D8}"/>
              </a:ext>
            </a:extLst>
          </p:cNvPr>
          <p:cNvSpPr txBox="1"/>
          <p:nvPr/>
        </p:nvSpPr>
        <p:spPr>
          <a:xfrm>
            <a:off x="3876109" y="4855930"/>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31</a:t>
            </a:r>
            <a:endParaRPr lang="en-IN" sz="2400" dirty="0"/>
          </a:p>
        </p:txBody>
      </p:sp>
      <p:sp>
        <p:nvSpPr>
          <p:cNvPr id="6" name="TextBox 5">
            <a:extLst>
              <a:ext uri="{FF2B5EF4-FFF2-40B4-BE49-F238E27FC236}">
                <a16:creationId xmlns:a16="http://schemas.microsoft.com/office/drawing/2014/main" id="{548CAA40-8F7E-21A9-BEF9-B957F69322FF}"/>
              </a:ext>
            </a:extLst>
          </p:cNvPr>
          <p:cNvSpPr txBox="1"/>
          <p:nvPr/>
        </p:nvSpPr>
        <p:spPr>
          <a:xfrm>
            <a:off x="457200" y="5315362"/>
            <a:ext cx="8229599"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To find the total area we are interested in, we need to find each of the areas separately, and then add them together.</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Finding the Area in the Tails for Two</a:t>
            </a:r>
            <a:r>
              <a:rPr lang="en-US" dirty="0"/>
              <a:t> </a:t>
            </a: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marL="457200" lvl="1" indent="0" algn="just">
              <a:buNone/>
              <a:defRPr b="1"/>
            </a:pPr>
            <a:r>
              <a:rPr sz="2000" dirty="0"/>
              <a:t>Tables</a:t>
            </a:r>
          </a:p>
          <a:p>
            <a:pPr marL="457200" lvl="1" indent="0" algn="just">
              <a:buNone/>
              <a:defRPr sz="2800"/>
            </a:pPr>
            <a:r>
              <a:rPr sz="2000" dirty="0"/>
              <a:t>Find the area to the left of</a:t>
            </a:r>
            <a:r>
              <a:rPr lang="en-US" sz="2000" dirty="0"/>
              <a:t> </a:t>
            </a:r>
            <a:r>
              <a:rPr lang="en-US" sz="2000" i="1" dirty="0"/>
              <a:t>z</a:t>
            </a:r>
            <a:r>
              <a:rPr lang="en-US" sz="2000" dirty="0"/>
              <a:t>₁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2.73</a:t>
            </a:r>
            <a:r>
              <a:rPr sz="2000" dirty="0"/>
              <a:t> by looking it up in Table A. This gives us</a:t>
            </a:r>
            <a:r>
              <a:rPr lang="en-US" sz="2000" dirty="0"/>
              <a:t> 0.0032.</a:t>
            </a:r>
            <a:endParaRPr sz="2000" dirty="0"/>
          </a:p>
          <a:p>
            <a:pPr marL="457200" lvl="1" indent="0" algn="just">
              <a:buNone/>
              <a:defRPr sz="2800"/>
            </a:pPr>
            <a:r>
              <a:rPr sz="2000" dirty="0"/>
              <a:t>Find the area to the right of</a:t>
            </a:r>
            <a:r>
              <a:rPr lang="en-US" sz="2000" dirty="0"/>
              <a:t> </a:t>
            </a:r>
            <a:r>
              <a:rPr lang="en-US" sz="2000" i="1" dirty="0"/>
              <a:t>z</a:t>
            </a:r>
            <a:r>
              <a:rPr lang="en-US" sz="2000" dirty="0"/>
              <a:t>₂ = 2.38</a:t>
            </a:r>
            <a:r>
              <a:rPr sz="2000" dirty="0"/>
              <a:t> by looking up its negative value,</a:t>
            </a:r>
            <a:br>
              <a:rPr lang="en-US" sz="2000" dirty="0"/>
            </a:br>
            <a:r>
              <a:rPr lang="en-US" sz="2000" i="1" dirty="0"/>
              <a:t>z</a:t>
            </a:r>
            <a:r>
              <a:rPr lang="en-US" sz="2000" dirty="0"/>
              <a:t>₂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2.38.</a:t>
            </a:r>
            <a:r>
              <a:rPr sz="2000" dirty="0"/>
              <a:t> This is equal to</a:t>
            </a:r>
            <a:r>
              <a:rPr lang="en-US" sz="2000" dirty="0"/>
              <a:t> 0.0087.</a:t>
            </a:r>
          </a:p>
        </p:txBody>
      </p:sp>
      <p:sp>
        <p:nvSpPr>
          <p:cNvPr id="7" name="TextBox 6">
            <a:extLst>
              <a:ext uri="{FF2B5EF4-FFF2-40B4-BE49-F238E27FC236}">
                <a16:creationId xmlns:a16="http://schemas.microsoft.com/office/drawing/2014/main" id="{339512A3-1DB8-AB2E-29F3-D920BC9D8B50}"/>
              </a:ext>
            </a:extLst>
          </p:cNvPr>
          <p:cNvSpPr txBox="1"/>
          <p:nvPr/>
        </p:nvSpPr>
        <p:spPr>
          <a:xfrm>
            <a:off x="1917232" y="2831068"/>
            <a:ext cx="5849470"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Calibri"/>
                <a:ea typeface="+mn-ea"/>
                <a:cs typeface="+mn-cs"/>
              </a:rPr>
              <a:t>Table 8: Excerpt from Table A: Standard Normal Distribution</a:t>
            </a:r>
            <a:endParaRPr lang="en-IN" dirty="0"/>
          </a:p>
        </p:txBody>
      </p:sp>
      <mc:AlternateContent xmlns:mc="http://schemas.openxmlformats.org/markup-compatibility/2006" xmlns:a14="http://schemas.microsoft.com/office/drawing/2010/main">
        <mc:Choice Requires="a14">
          <p:graphicFrame>
            <p:nvGraphicFramePr>
              <p:cNvPr id="8" name="Table 7" descr="The table contains 6 columns and 6 rows.&#10;&#10;The columns are labeled: z, 0.01, 0.02, 0.03, 0.04, and 0.05.&#10;&#10;Row 1: z equals 2.0; 0.01 equals 0.9778; 0.02 equals 0.9783; 0.03 equals 0.9788; 0.04 equals 0.9793; 0.05 equals 0.9798.&#10;&#10;Row 2: z equals 2.1; 0.01 equals 0.9826; 0.02 equals 0.9830; 0.03 equals 0.9834; 0.04 equals 0.9838; 0.05 equals 0.9842.&#10;&#10;Row 3: z equals 2.2; 0.01 equals 0.9864; 0.02 equals 0.9868; 0.03 equals 0.9871; 0.04 equals 0.9875; 0.05 equals 0.9878.&#10;&#10;Row 4: z equals 2.3; 0.01 equals 0.9896; 0.02 equals 0.9898; 0.03 equals 0.9901; 0.04 equals 0.9904; 0.05 equals 0.9906.&#10;&#10;Row 5: z equals 2.4; 0.01 equals 0.9920; 0.02 equals 0.9922; 0.03 equals 0.9925; 0.04 equals 0.9927; 0.05 equals 0.9929.&#10;&#10;Row 6: z equals 2.5; 0.01 equals 0.9940; 0.02 equals 0.9941; 0.03 equals 0.9943; 0.04 equals 0.9945; 0.05 equals 0.9946.">
                <a:extLst>
                  <a:ext uri="{FF2B5EF4-FFF2-40B4-BE49-F238E27FC236}">
                    <a16:creationId xmlns:a16="http://schemas.microsoft.com/office/drawing/2014/main" id="{6CD47834-F335-4EED-B6F7-7337DB608CE9}"/>
                  </a:ext>
                </a:extLst>
              </p:cNvPr>
              <p:cNvGraphicFramePr>
                <a:graphicFrameLocks noGrp="1"/>
              </p:cNvGraphicFramePr>
              <p:nvPr>
                <p:extLst>
                  <p:ext uri="{D42A27DB-BD31-4B8C-83A1-F6EECF244321}">
                    <p14:modId xmlns:p14="http://schemas.microsoft.com/office/powerpoint/2010/main" val="967704769"/>
                  </p:ext>
                </p:extLst>
              </p:nvPr>
            </p:nvGraphicFramePr>
            <p:xfrm>
              <a:off x="1031968" y="3200400"/>
              <a:ext cx="7619998" cy="2133600"/>
            </p:xfrm>
            <a:graphic>
              <a:graphicData uri="http://schemas.openxmlformats.org/drawingml/2006/table">
                <a:tbl>
                  <a:tblPr firstRow="1" bandRow="1">
                    <a:tableStyleId>{5940675A-B579-460E-94D1-54222C63F5DA}</a:tableStyleId>
                  </a:tblPr>
                  <a:tblGrid>
                    <a:gridCol w="1088571">
                      <a:extLst>
                        <a:ext uri="{9D8B030D-6E8A-4147-A177-3AD203B41FA5}">
                          <a16:colId xmlns:a16="http://schemas.microsoft.com/office/drawing/2014/main" val="2781258225"/>
                        </a:ext>
                      </a:extLst>
                    </a:gridCol>
                    <a:gridCol w="1088571">
                      <a:extLst>
                        <a:ext uri="{9D8B030D-6E8A-4147-A177-3AD203B41FA5}">
                          <a16:colId xmlns:a16="http://schemas.microsoft.com/office/drawing/2014/main" val="4087823857"/>
                        </a:ext>
                      </a:extLst>
                    </a:gridCol>
                    <a:gridCol w="1088571">
                      <a:extLst>
                        <a:ext uri="{9D8B030D-6E8A-4147-A177-3AD203B41FA5}">
                          <a16:colId xmlns:a16="http://schemas.microsoft.com/office/drawing/2014/main" val="4144173592"/>
                        </a:ext>
                      </a:extLst>
                    </a:gridCol>
                    <a:gridCol w="1088571">
                      <a:extLst>
                        <a:ext uri="{9D8B030D-6E8A-4147-A177-3AD203B41FA5}">
                          <a16:colId xmlns:a16="http://schemas.microsoft.com/office/drawing/2014/main" val="4060351477"/>
                        </a:ext>
                      </a:extLst>
                    </a:gridCol>
                    <a:gridCol w="1088571">
                      <a:extLst>
                        <a:ext uri="{9D8B030D-6E8A-4147-A177-3AD203B41FA5}">
                          <a16:colId xmlns:a16="http://schemas.microsoft.com/office/drawing/2014/main" val="2814262423"/>
                        </a:ext>
                      </a:extLst>
                    </a:gridCol>
                    <a:gridCol w="1088571">
                      <a:extLst>
                        <a:ext uri="{9D8B030D-6E8A-4147-A177-3AD203B41FA5}">
                          <a16:colId xmlns:a16="http://schemas.microsoft.com/office/drawing/2014/main" val="3075999056"/>
                        </a:ext>
                      </a:extLst>
                    </a:gridCol>
                    <a:gridCol w="1088572">
                      <a:extLst>
                        <a:ext uri="{9D8B030D-6E8A-4147-A177-3AD203B41FA5}">
                          <a16:colId xmlns:a16="http://schemas.microsoft.com/office/drawing/2014/main" val="3893446130"/>
                        </a:ext>
                      </a:extLst>
                    </a:gridCol>
                  </a:tblGrid>
                  <a:tr h="297366">
                    <a:tc>
                      <a:txBody>
                        <a:bodyPr/>
                        <a:lstStyle/>
                        <a:p>
                          <a:pPr algn="ctr">
                            <a:defRPr sz="1400" b="1"/>
                          </a:pPr>
                          <a:r>
                            <a:rPr dirty="0"/>
                            <a:t>z</a:t>
                          </a:r>
                        </a:p>
                      </a:txBody>
                      <a:tcPr/>
                    </a:tc>
                    <a:tc>
                      <a:txBody>
                        <a:bodyPr/>
                        <a:lstStyle/>
                        <a:p>
                          <a:pPr algn="ctr">
                            <a:defRPr b="1"/>
                          </a:pPr>
                          <a:r>
                            <a:rPr sz="1400" dirty="0"/>
                            <a:t>0.08</a:t>
                          </a:r>
                          <a:endParaRPr sz="1400" dirty="0">
                            <a:latin typeface="Cambria Math"/>
                          </a:endParaRPr>
                        </a:p>
                      </a:txBody>
                      <a:tcPr/>
                    </a:tc>
                    <a:tc>
                      <a:txBody>
                        <a:bodyPr/>
                        <a:lstStyle/>
                        <a:p>
                          <a:pPr algn="ctr">
                            <a:defRPr b="1"/>
                          </a:pPr>
                          <a:r>
                            <a:rPr sz="1400"/>
                            <a:t>0.07</a:t>
                          </a:r>
                          <a:endParaRPr sz="1400">
                            <a:latin typeface="Cambria Math"/>
                          </a:endParaRPr>
                        </a:p>
                      </a:txBody>
                      <a:tcPr/>
                    </a:tc>
                    <a:tc>
                      <a:txBody>
                        <a:bodyPr/>
                        <a:lstStyle/>
                        <a:p>
                          <a:pPr algn="ctr">
                            <a:defRPr b="1"/>
                          </a:pPr>
                          <a:r>
                            <a:rPr sz="1400"/>
                            <a:t>0.06</a:t>
                          </a:r>
                          <a:endParaRPr sz="1400">
                            <a:latin typeface="Cambria Math"/>
                          </a:endParaRPr>
                        </a:p>
                      </a:txBody>
                      <a:tcPr/>
                    </a:tc>
                    <a:tc>
                      <a:txBody>
                        <a:bodyPr/>
                        <a:lstStyle/>
                        <a:p>
                          <a:pPr algn="ctr">
                            <a:defRPr b="1"/>
                          </a:pPr>
                          <a:r>
                            <a:rPr sz="1400"/>
                            <a:t>0.05</a:t>
                          </a:r>
                          <a:endParaRPr sz="1400">
                            <a:latin typeface="Cambria Math"/>
                          </a:endParaRPr>
                        </a:p>
                      </a:txBody>
                      <a:tcPr/>
                    </a:tc>
                    <a:tc>
                      <a:txBody>
                        <a:bodyPr/>
                        <a:lstStyle/>
                        <a:p>
                          <a:pPr algn="ctr">
                            <a:defRPr b="1"/>
                          </a:pPr>
                          <a:r>
                            <a:rPr sz="1400"/>
                            <a:t>0.04</a:t>
                          </a:r>
                          <a:endParaRPr sz="1400">
                            <a:latin typeface="Cambria Math"/>
                          </a:endParaRPr>
                        </a:p>
                      </a:txBody>
                      <a:tcPr/>
                    </a:tc>
                    <a:tc>
                      <a:txBody>
                        <a:bodyPr/>
                        <a:lstStyle/>
                        <a:p>
                          <a:pPr algn="ctr">
                            <a:defRPr b="1"/>
                          </a:pPr>
                          <a:r>
                            <a:rPr sz="1400" dirty="0"/>
                            <a:t>0.03</a:t>
                          </a:r>
                          <a:endParaRPr sz="1400" dirty="0">
                            <a:latin typeface="Cambria Math"/>
                          </a:endParaRPr>
                        </a:p>
                      </a:txBody>
                      <a:tcPr/>
                    </a:tc>
                    <a:extLst>
                      <a:ext uri="{0D108BD9-81ED-4DB2-BD59-A6C34878D82A}">
                        <a16:rowId xmlns:a16="http://schemas.microsoft.com/office/drawing/2014/main" val="3556407476"/>
                      </a:ext>
                    </a:extLst>
                  </a:tr>
                  <a:tr h="297366">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−2.7</m:t>
                                </m:r>
                              </m:oMath>
                            </m:oMathPara>
                          </a14:m>
                          <a:endParaRPr dirty="0"/>
                        </a:p>
                      </a:txBody>
                      <a:tcPr/>
                    </a:tc>
                    <a:tc>
                      <a:txBody>
                        <a:bodyPr/>
                        <a:lstStyle/>
                        <a:p>
                          <a:pPr algn="ctr"/>
                          <a:r>
                            <a:rPr sz="1400" dirty="0"/>
                            <a:t>0.0027</a:t>
                          </a:r>
                          <a:endParaRPr sz="1400" dirty="0">
                            <a:latin typeface="Cambria Math"/>
                          </a:endParaRPr>
                        </a:p>
                      </a:txBody>
                      <a:tcPr/>
                    </a:tc>
                    <a:tc>
                      <a:txBody>
                        <a:bodyPr/>
                        <a:lstStyle/>
                        <a:p>
                          <a:pPr algn="ctr"/>
                          <a:r>
                            <a:rPr sz="1400" dirty="0"/>
                            <a:t>0.0028</a:t>
                          </a:r>
                          <a:endParaRPr sz="1400" dirty="0">
                            <a:latin typeface="Cambria Math"/>
                          </a:endParaRPr>
                        </a:p>
                      </a:txBody>
                      <a:tcPr/>
                    </a:tc>
                    <a:tc>
                      <a:txBody>
                        <a:bodyPr/>
                        <a:lstStyle/>
                        <a:p>
                          <a:pPr algn="ctr"/>
                          <a:r>
                            <a:rPr sz="1400" dirty="0"/>
                            <a:t>0.0029</a:t>
                          </a:r>
                          <a:endParaRPr sz="1400" dirty="0">
                            <a:latin typeface="Cambria Math"/>
                          </a:endParaRPr>
                        </a:p>
                      </a:txBody>
                      <a:tcPr/>
                    </a:tc>
                    <a:tc>
                      <a:txBody>
                        <a:bodyPr/>
                        <a:lstStyle/>
                        <a:p>
                          <a:pPr algn="ctr"/>
                          <a:r>
                            <a:rPr sz="1400" dirty="0"/>
                            <a:t>0.0030</a:t>
                          </a:r>
                          <a:endParaRPr sz="1400" dirty="0">
                            <a:latin typeface="Cambria Math"/>
                          </a:endParaRPr>
                        </a:p>
                      </a:txBody>
                      <a:tcPr/>
                    </a:tc>
                    <a:tc>
                      <a:txBody>
                        <a:bodyPr/>
                        <a:lstStyle/>
                        <a:p>
                          <a:pPr algn="ctr"/>
                          <a:r>
                            <a:rPr sz="1400"/>
                            <a:t>0.0031</a:t>
                          </a:r>
                          <a:endParaRPr sz="1400">
                            <a:latin typeface="Cambria Math"/>
                          </a:endParaRPr>
                        </a:p>
                      </a:txBody>
                      <a:tcPr/>
                    </a:tc>
                    <a:tc>
                      <a:txBody>
                        <a:bodyPr/>
                        <a:lstStyle/>
                        <a:p>
                          <a:pPr algn="ctr"/>
                          <a:r>
                            <a:rPr sz="1400" dirty="0">
                              <a:highlight>
                                <a:srgbClr val="FFFF00"/>
                              </a:highlight>
                            </a:rPr>
                            <a:t>0.0032</a:t>
                          </a:r>
                          <a:endParaRPr sz="1400" dirty="0">
                            <a:highlight>
                              <a:srgbClr val="FFFF00"/>
                            </a:highlight>
                            <a:latin typeface="Cambria Math"/>
                          </a:endParaRPr>
                        </a:p>
                      </a:txBody>
                      <a:tcPr/>
                    </a:tc>
                    <a:extLst>
                      <a:ext uri="{0D108BD9-81ED-4DB2-BD59-A6C34878D82A}">
                        <a16:rowId xmlns:a16="http://schemas.microsoft.com/office/drawing/2014/main" val="727688082"/>
                      </a:ext>
                    </a:extLst>
                  </a:tr>
                  <a:tr h="297366">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−2.6</m:t>
                                </m:r>
                              </m:oMath>
                            </m:oMathPara>
                          </a14:m>
                          <a:endParaRPr dirty="0"/>
                        </a:p>
                      </a:txBody>
                      <a:tcPr/>
                    </a:tc>
                    <a:tc>
                      <a:txBody>
                        <a:bodyPr/>
                        <a:lstStyle/>
                        <a:p>
                          <a:pPr algn="ctr"/>
                          <a:r>
                            <a:rPr sz="1400" dirty="0"/>
                            <a:t>0.0037</a:t>
                          </a:r>
                          <a:endParaRPr sz="1400" dirty="0">
                            <a:latin typeface="Cambria Math"/>
                          </a:endParaRPr>
                        </a:p>
                      </a:txBody>
                      <a:tcPr/>
                    </a:tc>
                    <a:tc>
                      <a:txBody>
                        <a:bodyPr/>
                        <a:lstStyle/>
                        <a:p>
                          <a:pPr algn="ctr"/>
                          <a:r>
                            <a:rPr sz="1400" dirty="0"/>
                            <a:t>0.0038</a:t>
                          </a:r>
                          <a:endParaRPr sz="1400" dirty="0">
                            <a:latin typeface="Cambria Math"/>
                          </a:endParaRPr>
                        </a:p>
                      </a:txBody>
                      <a:tcPr/>
                    </a:tc>
                    <a:tc>
                      <a:txBody>
                        <a:bodyPr/>
                        <a:lstStyle/>
                        <a:p>
                          <a:pPr algn="ctr"/>
                          <a:r>
                            <a:rPr sz="1400"/>
                            <a:t>0.0039</a:t>
                          </a:r>
                          <a:endParaRPr sz="1400">
                            <a:latin typeface="Cambria Math"/>
                          </a:endParaRPr>
                        </a:p>
                      </a:txBody>
                      <a:tcPr/>
                    </a:tc>
                    <a:tc>
                      <a:txBody>
                        <a:bodyPr/>
                        <a:lstStyle/>
                        <a:p>
                          <a:pPr algn="ctr"/>
                          <a:r>
                            <a:rPr sz="1400"/>
                            <a:t>0.0040</a:t>
                          </a:r>
                          <a:endParaRPr sz="1400">
                            <a:latin typeface="Cambria Math"/>
                          </a:endParaRPr>
                        </a:p>
                      </a:txBody>
                      <a:tcPr/>
                    </a:tc>
                    <a:tc>
                      <a:txBody>
                        <a:bodyPr/>
                        <a:lstStyle/>
                        <a:p>
                          <a:pPr algn="ctr"/>
                          <a:r>
                            <a:rPr sz="1400" dirty="0"/>
                            <a:t>0.0041</a:t>
                          </a:r>
                          <a:endParaRPr sz="1400" dirty="0">
                            <a:latin typeface="Cambria Math"/>
                          </a:endParaRPr>
                        </a:p>
                      </a:txBody>
                      <a:tcPr/>
                    </a:tc>
                    <a:tc>
                      <a:txBody>
                        <a:bodyPr/>
                        <a:lstStyle/>
                        <a:p>
                          <a:pPr algn="ctr"/>
                          <a:r>
                            <a:rPr sz="1400" dirty="0"/>
                            <a:t>0.0043</a:t>
                          </a:r>
                          <a:endParaRPr sz="1400" dirty="0">
                            <a:latin typeface="Cambria Math"/>
                          </a:endParaRPr>
                        </a:p>
                      </a:txBody>
                      <a:tcPr/>
                    </a:tc>
                    <a:extLst>
                      <a:ext uri="{0D108BD9-81ED-4DB2-BD59-A6C34878D82A}">
                        <a16:rowId xmlns:a16="http://schemas.microsoft.com/office/drawing/2014/main" val="3001974782"/>
                      </a:ext>
                    </a:extLst>
                  </a:tr>
                  <a:tr h="297366">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−2.5</m:t>
                                </m:r>
                              </m:oMath>
                            </m:oMathPara>
                          </a14:m>
                          <a:endParaRPr/>
                        </a:p>
                      </a:txBody>
                      <a:tcPr/>
                    </a:tc>
                    <a:tc>
                      <a:txBody>
                        <a:bodyPr/>
                        <a:lstStyle/>
                        <a:p>
                          <a:pPr algn="ctr"/>
                          <a:r>
                            <a:rPr sz="1400" dirty="0"/>
                            <a:t>0.0049</a:t>
                          </a:r>
                          <a:endParaRPr sz="1400" dirty="0">
                            <a:latin typeface="Cambria Math"/>
                          </a:endParaRPr>
                        </a:p>
                      </a:txBody>
                      <a:tcPr/>
                    </a:tc>
                    <a:tc>
                      <a:txBody>
                        <a:bodyPr/>
                        <a:lstStyle/>
                        <a:p>
                          <a:pPr algn="ctr"/>
                          <a:r>
                            <a:rPr sz="1400" dirty="0"/>
                            <a:t>0.0051</a:t>
                          </a:r>
                          <a:endParaRPr sz="1400" dirty="0">
                            <a:latin typeface="Cambria Math"/>
                          </a:endParaRPr>
                        </a:p>
                      </a:txBody>
                      <a:tcPr/>
                    </a:tc>
                    <a:tc>
                      <a:txBody>
                        <a:bodyPr/>
                        <a:lstStyle/>
                        <a:p>
                          <a:pPr algn="ctr"/>
                          <a:r>
                            <a:rPr sz="1400"/>
                            <a:t>0.0052</a:t>
                          </a:r>
                          <a:endParaRPr sz="1400">
                            <a:latin typeface="Cambria Math"/>
                          </a:endParaRPr>
                        </a:p>
                      </a:txBody>
                      <a:tcPr/>
                    </a:tc>
                    <a:tc>
                      <a:txBody>
                        <a:bodyPr/>
                        <a:lstStyle/>
                        <a:p>
                          <a:pPr algn="ctr"/>
                          <a:r>
                            <a:rPr sz="1400"/>
                            <a:t>0.0054</a:t>
                          </a:r>
                          <a:endParaRPr sz="1400">
                            <a:latin typeface="Cambria Math"/>
                          </a:endParaRPr>
                        </a:p>
                      </a:txBody>
                      <a:tcPr/>
                    </a:tc>
                    <a:tc>
                      <a:txBody>
                        <a:bodyPr/>
                        <a:lstStyle/>
                        <a:p>
                          <a:pPr algn="ctr"/>
                          <a:r>
                            <a:rPr sz="1400"/>
                            <a:t>0.0055</a:t>
                          </a:r>
                          <a:endParaRPr sz="1400">
                            <a:latin typeface="Cambria Math"/>
                          </a:endParaRPr>
                        </a:p>
                      </a:txBody>
                      <a:tcPr/>
                    </a:tc>
                    <a:tc>
                      <a:txBody>
                        <a:bodyPr/>
                        <a:lstStyle/>
                        <a:p>
                          <a:pPr algn="ctr"/>
                          <a:r>
                            <a:rPr sz="1400" dirty="0"/>
                            <a:t>0.0057</a:t>
                          </a:r>
                          <a:endParaRPr sz="1400" dirty="0">
                            <a:latin typeface="Cambria Math"/>
                          </a:endParaRPr>
                        </a:p>
                      </a:txBody>
                      <a:tcPr/>
                    </a:tc>
                    <a:extLst>
                      <a:ext uri="{0D108BD9-81ED-4DB2-BD59-A6C34878D82A}">
                        <a16:rowId xmlns:a16="http://schemas.microsoft.com/office/drawing/2014/main" val="1565668972"/>
                      </a:ext>
                    </a:extLst>
                  </a:tr>
                  <a:tr h="297366">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−2.4</m:t>
                                </m:r>
                              </m:oMath>
                            </m:oMathPara>
                          </a14:m>
                          <a:endParaRPr/>
                        </a:p>
                      </a:txBody>
                      <a:tcPr/>
                    </a:tc>
                    <a:tc>
                      <a:txBody>
                        <a:bodyPr/>
                        <a:lstStyle/>
                        <a:p>
                          <a:pPr algn="ctr"/>
                          <a:r>
                            <a:rPr sz="1400"/>
                            <a:t>0.0066</a:t>
                          </a:r>
                          <a:endParaRPr sz="1400">
                            <a:latin typeface="Cambria Math"/>
                          </a:endParaRPr>
                        </a:p>
                      </a:txBody>
                      <a:tcPr/>
                    </a:tc>
                    <a:tc>
                      <a:txBody>
                        <a:bodyPr/>
                        <a:lstStyle/>
                        <a:p>
                          <a:pPr algn="ctr"/>
                          <a:r>
                            <a:rPr sz="1400" dirty="0"/>
                            <a:t>0.0068</a:t>
                          </a:r>
                          <a:endParaRPr sz="1400" dirty="0">
                            <a:latin typeface="Cambria Math"/>
                          </a:endParaRPr>
                        </a:p>
                      </a:txBody>
                      <a:tcPr/>
                    </a:tc>
                    <a:tc>
                      <a:txBody>
                        <a:bodyPr/>
                        <a:lstStyle/>
                        <a:p>
                          <a:pPr algn="ctr"/>
                          <a:r>
                            <a:rPr sz="1400" dirty="0"/>
                            <a:t>0.0069</a:t>
                          </a:r>
                          <a:endParaRPr sz="1400" dirty="0">
                            <a:latin typeface="Cambria Math"/>
                          </a:endParaRPr>
                        </a:p>
                      </a:txBody>
                      <a:tcPr/>
                    </a:tc>
                    <a:tc>
                      <a:txBody>
                        <a:bodyPr/>
                        <a:lstStyle/>
                        <a:p>
                          <a:pPr algn="ctr"/>
                          <a:r>
                            <a:rPr sz="1400"/>
                            <a:t>0.0071</a:t>
                          </a:r>
                          <a:endParaRPr sz="1400">
                            <a:latin typeface="Cambria Math"/>
                          </a:endParaRPr>
                        </a:p>
                      </a:txBody>
                      <a:tcPr/>
                    </a:tc>
                    <a:tc>
                      <a:txBody>
                        <a:bodyPr/>
                        <a:lstStyle/>
                        <a:p>
                          <a:pPr algn="ctr"/>
                          <a:r>
                            <a:rPr sz="1400"/>
                            <a:t>0.0073</a:t>
                          </a:r>
                          <a:endParaRPr sz="1400">
                            <a:latin typeface="Cambria Math"/>
                          </a:endParaRPr>
                        </a:p>
                      </a:txBody>
                      <a:tcPr/>
                    </a:tc>
                    <a:tc>
                      <a:txBody>
                        <a:bodyPr/>
                        <a:lstStyle/>
                        <a:p>
                          <a:pPr algn="ctr"/>
                          <a:r>
                            <a:rPr sz="1400" dirty="0"/>
                            <a:t>0.0075</a:t>
                          </a:r>
                          <a:endParaRPr sz="1400" dirty="0">
                            <a:latin typeface="Cambria Math"/>
                          </a:endParaRPr>
                        </a:p>
                      </a:txBody>
                      <a:tcPr/>
                    </a:tc>
                    <a:extLst>
                      <a:ext uri="{0D108BD9-81ED-4DB2-BD59-A6C34878D82A}">
                        <a16:rowId xmlns:a16="http://schemas.microsoft.com/office/drawing/2014/main" val="4262960617"/>
                      </a:ext>
                    </a:extLst>
                  </a:tr>
                  <a:tr h="297366">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−2.3</m:t>
                                </m:r>
                              </m:oMath>
                            </m:oMathPara>
                          </a14:m>
                          <a:endParaRPr dirty="0"/>
                        </a:p>
                      </a:txBody>
                      <a:tcPr/>
                    </a:tc>
                    <a:tc>
                      <a:txBody>
                        <a:bodyPr/>
                        <a:lstStyle/>
                        <a:p>
                          <a:pPr algn="ctr"/>
                          <a:r>
                            <a:rPr sz="1400" dirty="0">
                              <a:highlight>
                                <a:srgbClr val="FFFF00"/>
                              </a:highlight>
                            </a:rPr>
                            <a:t>0.0087</a:t>
                          </a:r>
                          <a:endParaRPr sz="1400" dirty="0">
                            <a:highlight>
                              <a:srgbClr val="FFFF00"/>
                            </a:highlight>
                            <a:latin typeface="Cambria Math"/>
                          </a:endParaRPr>
                        </a:p>
                      </a:txBody>
                      <a:tcPr/>
                    </a:tc>
                    <a:tc>
                      <a:txBody>
                        <a:bodyPr/>
                        <a:lstStyle/>
                        <a:p>
                          <a:pPr algn="ctr"/>
                          <a:r>
                            <a:rPr sz="1400"/>
                            <a:t>0.0089</a:t>
                          </a:r>
                          <a:endParaRPr sz="1400">
                            <a:latin typeface="Cambria Math"/>
                          </a:endParaRPr>
                        </a:p>
                      </a:txBody>
                      <a:tcPr/>
                    </a:tc>
                    <a:tc>
                      <a:txBody>
                        <a:bodyPr/>
                        <a:lstStyle/>
                        <a:p>
                          <a:pPr algn="ctr"/>
                          <a:r>
                            <a:rPr sz="1400" dirty="0"/>
                            <a:t>0.0091</a:t>
                          </a:r>
                          <a:endParaRPr sz="1400" dirty="0">
                            <a:latin typeface="Cambria Math"/>
                          </a:endParaRPr>
                        </a:p>
                      </a:txBody>
                      <a:tcPr/>
                    </a:tc>
                    <a:tc>
                      <a:txBody>
                        <a:bodyPr/>
                        <a:lstStyle/>
                        <a:p>
                          <a:pPr algn="ctr"/>
                          <a:r>
                            <a:rPr sz="1400" dirty="0"/>
                            <a:t>0.0094</a:t>
                          </a:r>
                          <a:endParaRPr sz="1400" dirty="0">
                            <a:latin typeface="Cambria Math"/>
                          </a:endParaRPr>
                        </a:p>
                      </a:txBody>
                      <a:tcPr/>
                    </a:tc>
                    <a:tc>
                      <a:txBody>
                        <a:bodyPr/>
                        <a:lstStyle/>
                        <a:p>
                          <a:pPr algn="ctr"/>
                          <a:r>
                            <a:rPr sz="1400" dirty="0"/>
                            <a:t>0.0096</a:t>
                          </a:r>
                          <a:endParaRPr sz="1400" dirty="0">
                            <a:latin typeface="Cambria Math"/>
                          </a:endParaRPr>
                        </a:p>
                      </a:txBody>
                      <a:tcPr/>
                    </a:tc>
                    <a:tc>
                      <a:txBody>
                        <a:bodyPr/>
                        <a:lstStyle/>
                        <a:p>
                          <a:pPr algn="ctr"/>
                          <a:r>
                            <a:rPr sz="1400" dirty="0"/>
                            <a:t>0.0099</a:t>
                          </a:r>
                          <a:endParaRPr sz="1400" dirty="0">
                            <a:latin typeface="Cambria Math"/>
                          </a:endParaRPr>
                        </a:p>
                      </a:txBody>
                      <a:tcPr/>
                    </a:tc>
                    <a:extLst>
                      <a:ext uri="{0D108BD9-81ED-4DB2-BD59-A6C34878D82A}">
                        <a16:rowId xmlns:a16="http://schemas.microsoft.com/office/drawing/2014/main" val="1075266581"/>
                      </a:ext>
                    </a:extLst>
                  </a:tr>
                  <a:tr h="297366">
                    <a:tc>
                      <a:txBody>
                        <a:bodyPr/>
                        <a:lstStyle/>
                        <a:p>
                          <a:pPr algn="ctr">
                            <a:defRPr sz="1400" b="1"/>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−2.2</m:t>
                                </m:r>
                              </m:oMath>
                            </m:oMathPara>
                          </a14:m>
                          <a:endParaRPr dirty="0"/>
                        </a:p>
                      </a:txBody>
                      <a:tcPr/>
                    </a:tc>
                    <a:tc>
                      <a:txBody>
                        <a:bodyPr/>
                        <a:lstStyle/>
                        <a:p>
                          <a:pPr algn="ctr"/>
                          <a:r>
                            <a:rPr sz="1400"/>
                            <a:t>0.0113</a:t>
                          </a:r>
                          <a:endParaRPr sz="1400">
                            <a:latin typeface="Cambria Math"/>
                          </a:endParaRPr>
                        </a:p>
                      </a:txBody>
                      <a:tcPr/>
                    </a:tc>
                    <a:tc>
                      <a:txBody>
                        <a:bodyPr/>
                        <a:lstStyle/>
                        <a:p>
                          <a:pPr algn="ctr"/>
                          <a:r>
                            <a:rPr sz="1400"/>
                            <a:t>0.0116</a:t>
                          </a:r>
                          <a:endParaRPr sz="1400">
                            <a:latin typeface="Cambria Math"/>
                          </a:endParaRPr>
                        </a:p>
                      </a:txBody>
                      <a:tcPr/>
                    </a:tc>
                    <a:tc>
                      <a:txBody>
                        <a:bodyPr/>
                        <a:lstStyle/>
                        <a:p>
                          <a:pPr algn="ctr"/>
                          <a:r>
                            <a:rPr sz="1400"/>
                            <a:t>0.0119</a:t>
                          </a:r>
                          <a:endParaRPr sz="1400">
                            <a:latin typeface="Cambria Math"/>
                          </a:endParaRPr>
                        </a:p>
                      </a:txBody>
                      <a:tcPr/>
                    </a:tc>
                    <a:tc>
                      <a:txBody>
                        <a:bodyPr/>
                        <a:lstStyle/>
                        <a:p>
                          <a:pPr algn="ctr"/>
                          <a:r>
                            <a:rPr sz="1400" dirty="0"/>
                            <a:t>0.0122</a:t>
                          </a:r>
                          <a:endParaRPr sz="1400" dirty="0">
                            <a:latin typeface="Cambria Math"/>
                          </a:endParaRPr>
                        </a:p>
                      </a:txBody>
                      <a:tcPr/>
                    </a:tc>
                    <a:tc>
                      <a:txBody>
                        <a:bodyPr/>
                        <a:lstStyle/>
                        <a:p>
                          <a:pPr algn="ctr"/>
                          <a:r>
                            <a:rPr sz="1400" dirty="0"/>
                            <a:t>0.0125</a:t>
                          </a:r>
                          <a:endParaRPr sz="1400" dirty="0">
                            <a:latin typeface="Cambria Math"/>
                          </a:endParaRPr>
                        </a:p>
                      </a:txBody>
                      <a:tcPr/>
                    </a:tc>
                    <a:tc>
                      <a:txBody>
                        <a:bodyPr/>
                        <a:lstStyle/>
                        <a:p>
                          <a:pPr algn="ctr"/>
                          <a:r>
                            <a:rPr sz="1400" dirty="0"/>
                            <a:t>0.0129</a:t>
                          </a:r>
                          <a:endParaRPr sz="1400" dirty="0">
                            <a:latin typeface="Cambria Math"/>
                          </a:endParaRPr>
                        </a:p>
                      </a:txBody>
                      <a:tcPr/>
                    </a:tc>
                    <a:extLst>
                      <a:ext uri="{0D108BD9-81ED-4DB2-BD59-A6C34878D82A}">
                        <a16:rowId xmlns:a16="http://schemas.microsoft.com/office/drawing/2014/main" val="2591727465"/>
                      </a:ext>
                    </a:extLst>
                  </a:tr>
                </a:tbl>
              </a:graphicData>
            </a:graphic>
          </p:graphicFrame>
        </mc:Choice>
        <mc:Fallback xmlns="">
          <p:graphicFrame>
            <p:nvGraphicFramePr>
              <p:cNvPr id="8" name="Table 7" descr="The table contains 6 columns and 6 rows.&#10;&#10;The columns are labeled: z, 0.01, 0.02, 0.03, 0.04, and 0.05.&#10;&#10;Row 1: z equals 2.0; 0.01 equals 0.9778; 0.02 equals 0.9783; 0.03 equals 0.9788; 0.04 equals 0.9793; 0.05 equals 0.9798.&#10;&#10;Row 2: z equals 2.1; 0.01 equals 0.9826; 0.02 equals 0.9830; 0.03 equals 0.9834; 0.04 equals 0.9838; 0.05 equals 0.9842.&#10;&#10;Row 3: z equals 2.2; 0.01 equals 0.9864; 0.02 equals 0.9868; 0.03 equals 0.9871; 0.04 equals 0.9875; 0.05 equals 0.9878.&#10;&#10;Row 4: z equals 2.3; 0.01 equals 0.9896; 0.02 equals 0.9898; 0.03 equals 0.9901; 0.04 equals 0.9904; 0.05 equals 0.9906.&#10;&#10;Row 5: z equals 2.4; 0.01 equals 0.9920; 0.02 equals 0.9922; 0.03 equals 0.9925; 0.04 equals 0.9927; 0.05 equals 0.9929.&#10;&#10;Row 6: z equals 2.5; 0.01 equals 0.9940; 0.02 equals 0.9941; 0.03 equals 0.9943; 0.04 equals 0.9945; 0.05 equals 0.9946.">
                <a:extLst>
                  <a:ext uri="{FF2B5EF4-FFF2-40B4-BE49-F238E27FC236}">
                    <a16:creationId xmlns:a16="http://schemas.microsoft.com/office/drawing/2014/main" id="{6CD47834-F335-4EED-B6F7-7337DB608CE9}"/>
                  </a:ext>
                </a:extLst>
              </p:cNvPr>
              <p:cNvGraphicFramePr>
                <a:graphicFrameLocks noGrp="1"/>
              </p:cNvGraphicFramePr>
              <p:nvPr>
                <p:extLst>
                  <p:ext uri="{D42A27DB-BD31-4B8C-83A1-F6EECF244321}">
                    <p14:modId xmlns:p14="http://schemas.microsoft.com/office/powerpoint/2010/main" val="967704769"/>
                  </p:ext>
                </p:extLst>
              </p:nvPr>
            </p:nvGraphicFramePr>
            <p:xfrm>
              <a:off x="1031968" y="3200400"/>
              <a:ext cx="7619998" cy="2133600"/>
            </p:xfrm>
            <a:graphic>
              <a:graphicData uri="http://schemas.openxmlformats.org/drawingml/2006/table">
                <a:tbl>
                  <a:tblPr firstRow="1" bandRow="1">
                    <a:tableStyleId>{5940675A-B579-460E-94D1-54222C63F5DA}</a:tableStyleId>
                  </a:tblPr>
                  <a:tblGrid>
                    <a:gridCol w="1088571">
                      <a:extLst>
                        <a:ext uri="{9D8B030D-6E8A-4147-A177-3AD203B41FA5}">
                          <a16:colId xmlns:a16="http://schemas.microsoft.com/office/drawing/2014/main" val="2781258225"/>
                        </a:ext>
                      </a:extLst>
                    </a:gridCol>
                    <a:gridCol w="1088571">
                      <a:extLst>
                        <a:ext uri="{9D8B030D-6E8A-4147-A177-3AD203B41FA5}">
                          <a16:colId xmlns:a16="http://schemas.microsoft.com/office/drawing/2014/main" val="4087823857"/>
                        </a:ext>
                      </a:extLst>
                    </a:gridCol>
                    <a:gridCol w="1088571">
                      <a:extLst>
                        <a:ext uri="{9D8B030D-6E8A-4147-A177-3AD203B41FA5}">
                          <a16:colId xmlns:a16="http://schemas.microsoft.com/office/drawing/2014/main" val="4144173592"/>
                        </a:ext>
                      </a:extLst>
                    </a:gridCol>
                    <a:gridCol w="1088571">
                      <a:extLst>
                        <a:ext uri="{9D8B030D-6E8A-4147-A177-3AD203B41FA5}">
                          <a16:colId xmlns:a16="http://schemas.microsoft.com/office/drawing/2014/main" val="4060351477"/>
                        </a:ext>
                      </a:extLst>
                    </a:gridCol>
                    <a:gridCol w="1088571">
                      <a:extLst>
                        <a:ext uri="{9D8B030D-6E8A-4147-A177-3AD203B41FA5}">
                          <a16:colId xmlns:a16="http://schemas.microsoft.com/office/drawing/2014/main" val="2814262423"/>
                        </a:ext>
                      </a:extLst>
                    </a:gridCol>
                    <a:gridCol w="1088571">
                      <a:extLst>
                        <a:ext uri="{9D8B030D-6E8A-4147-A177-3AD203B41FA5}">
                          <a16:colId xmlns:a16="http://schemas.microsoft.com/office/drawing/2014/main" val="3075999056"/>
                        </a:ext>
                      </a:extLst>
                    </a:gridCol>
                    <a:gridCol w="1088572">
                      <a:extLst>
                        <a:ext uri="{9D8B030D-6E8A-4147-A177-3AD203B41FA5}">
                          <a16:colId xmlns:a16="http://schemas.microsoft.com/office/drawing/2014/main" val="3893446130"/>
                        </a:ext>
                      </a:extLst>
                    </a:gridCol>
                  </a:tblGrid>
                  <a:tr h="304800">
                    <a:tc>
                      <a:txBody>
                        <a:bodyPr/>
                        <a:lstStyle/>
                        <a:p>
                          <a:pPr algn="ctr">
                            <a:defRPr sz="1400" b="1"/>
                          </a:pPr>
                          <a:r>
                            <a:rPr dirty="0"/>
                            <a:t>z</a:t>
                          </a:r>
                        </a:p>
                      </a:txBody>
                      <a:tcPr/>
                    </a:tc>
                    <a:tc>
                      <a:txBody>
                        <a:bodyPr/>
                        <a:lstStyle/>
                        <a:p>
                          <a:pPr algn="ctr">
                            <a:defRPr b="1"/>
                          </a:pPr>
                          <a:r>
                            <a:rPr sz="1400" dirty="0"/>
                            <a:t>0.08</a:t>
                          </a:r>
                          <a:endParaRPr sz="1400" dirty="0">
                            <a:latin typeface="Cambria Math"/>
                          </a:endParaRPr>
                        </a:p>
                      </a:txBody>
                      <a:tcPr/>
                    </a:tc>
                    <a:tc>
                      <a:txBody>
                        <a:bodyPr/>
                        <a:lstStyle/>
                        <a:p>
                          <a:pPr algn="ctr">
                            <a:defRPr b="1"/>
                          </a:pPr>
                          <a:r>
                            <a:rPr sz="1400"/>
                            <a:t>0.07</a:t>
                          </a:r>
                          <a:endParaRPr sz="1400">
                            <a:latin typeface="Cambria Math"/>
                          </a:endParaRPr>
                        </a:p>
                      </a:txBody>
                      <a:tcPr/>
                    </a:tc>
                    <a:tc>
                      <a:txBody>
                        <a:bodyPr/>
                        <a:lstStyle/>
                        <a:p>
                          <a:pPr algn="ctr">
                            <a:defRPr b="1"/>
                          </a:pPr>
                          <a:r>
                            <a:rPr sz="1400"/>
                            <a:t>0.06</a:t>
                          </a:r>
                          <a:endParaRPr sz="1400">
                            <a:latin typeface="Cambria Math"/>
                          </a:endParaRPr>
                        </a:p>
                      </a:txBody>
                      <a:tcPr/>
                    </a:tc>
                    <a:tc>
                      <a:txBody>
                        <a:bodyPr/>
                        <a:lstStyle/>
                        <a:p>
                          <a:pPr algn="ctr">
                            <a:defRPr b="1"/>
                          </a:pPr>
                          <a:r>
                            <a:rPr sz="1400"/>
                            <a:t>0.05</a:t>
                          </a:r>
                          <a:endParaRPr sz="1400">
                            <a:latin typeface="Cambria Math"/>
                          </a:endParaRPr>
                        </a:p>
                      </a:txBody>
                      <a:tcPr/>
                    </a:tc>
                    <a:tc>
                      <a:txBody>
                        <a:bodyPr/>
                        <a:lstStyle/>
                        <a:p>
                          <a:pPr algn="ctr">
                            <a:defRPr b="1"/>
                          </a:pPr>
                          <a:r>
                            <a:rPr sz="1400"/>
                            <a:t>0.04</a:t>
                          </a:r>
                          <a:endParaRPr sz="1400">
                            <a:latin typeface="Cambria Math"/>
                          </a:endParaRPr>
                        </a:p>
                      </a:txBody>
                      <a:tcPr/>
                    </a:tc>
                    <a:tc>
                      <a:txBody>
                        <a:bodyPr/>
                        <a:lstStyle/>
                        <a:p>
                          <a:pPr algn="ctr">
                            <a:defRPr b="1"/>
                          </a:pPr>
                          <a:r>
                            <a:rPr sz="1400" dirty="0"/>
                            <a:t>0.03</a:t>
                          </a:r>
                          <a:endParaRPr sz="1400" dirty="0">
                            <a:latin typeface="Cambria Math"/>
                          </a:endParaRPr>
                        </a:p>
                      </a:txBody>
                      <a:tcPr/>
                    </a:tc>
                    <a:extLst>
                      <a:ext uri="{0D108BD9-81ED-4DB2-BD59-A6C34878D82A}">
                        <a16:rowId xmlns:a16="http://schemas.microsoft.com/office/drawing/2014/main" val="3556407476"/>
                      </a:ext>
                    </a:extLst>
                  </a:tr>
                  <a:tr h="304800">
                    <a:tc>
                      <a:txBody>
                        <a:bodyPr/>
                        <a:lstStyle/>
                        <a:p>
                          <a:endParaRPr lang="en-US"/>
                        </a:p>
                      </a:txBody>
                      <a:tcPr>
                        <a:blipFill>
                          <a:blip r:embed="rId2"/>
                          <a:stretch>
                            <a:fillRect l="-559" t="-104000" r="-600000" b="-522000"/>
                          </a:stretch>
                        </a:blipFill>
                      </a:tcPr>
                    </a:tc>
                    <a:tc>
                      <a:txBody>
                        <a:bodyPr/>
                        <a:lstStyle/>
                        <a:p>
                          <a:pPr algn="ctr"/>
                          <a:r>
                            <a:rPr sz="1400" dirty="0"/>
                            <a:t>0.0027</a:t>
                          </a:r>
                          <a:endParaRPr sz="1400" dirty="0">
                            <a:latin typeface="Cambria Math"/>
                          </a:endParaRPr>
                        </a:p>
                      </a:txBody>
                      <a:tcPr/>
                    </a:tc>
                    <a:tc>
                      <a:txBody>
                        <a:bodyPr/>
                        <a:lstStyle/>
                        <a:p>
                          <a:pPr algn="ctr"/>
                          <a:r>
                            <a:rPr sz="1400" dirty="0"/>
                            <a:t>0.0028</a:t>
                          </a:r>
                          <a:endParaRPr sz="1400" dirty="0">
                            <a:latin typeface="Cambria Math"/>
                          </a:endParaRPr>
                        </a:p>
                      </a:txBody>
                      <a:tcPr/>
                    </a:tc>
                    <a:tc>
                      <a:txBody>
                        <a:bodyPr/>
                        <a:lstStyle/>
                        <a:p>
                          <a:pPr algn="ctr"/>
                          <a:r>
                            <a:rPr sz="1400" dirty="0"/>
                            <a:t>0.0029</a:t>
                          </a:r>
                          <a:endParaRPr sz="1400" dirty="0">
                            <a:latin typeface="Cambria Math"/>
                          </a:endParaRPr>
                        </a:p>
                      </a:txBody>
                      <a:tcPr/>
                    </a:tc>
                    <a:tc>
                      <a:txBody>
                        <a:bodyPr/>
                        <a:lstStyle/>
                        <a:p>
                          <a:pPr algn="ctr"/>
                          <a:r>
                            <a:rPr sz="1400" dirty="0"/>
                            <a:t>0.0030</a:t>
                          </a:r>
                          <a:endParaRPr sz="1400" dirty="0">
                            <a:latin typeface="Cambria Math"/>
                          </a:endParaRPr>
                        </a:p>
                      </a:txBody>
                      <a:tcPr/>
                    </a:tc>
                    <a:tc>
                      <a:txBody>
                        <a:bodyPr/>
                        <a:lstStyle/>
                        <a:p>
                          <a:pPr algn="ctr"/>
                          <a:r>
                            <a:rPr sz="1400"/>
                            <a:t>0.0031</a:t>
                          </a:r>
                          <a:endParaRPr sz="1400">
                            <a:latin typeface="Cambria Math"/>
                          </a:endParaRPr>
                        </a:p>
                      </a:txBody>
                      <a:tcPr/>
                    </a:tc>
                    <a:tc>
                      <a:txBody>
                        <a:bodyPr/>
                        <a:lstStyle/>
                        <a:p>
                          <a:pPr algn="ctr"/>
                          <a:r>
                            <a:rPr sz="1400" dirty="0">
                              <a:highlight>
                                <a:srgbClr val="FFFF00"/>
                              </a:highlight>
                            </a:rPr>
                            <a:t>0.0032</a:t>
                          </a:r>
                          <a:endParaRPr sz="1400" dirty="0">
                            <a:highlight>
                              <a:srgbClr val="FFFF00"/>
                            </a:highlight>
                            <a:latin typeface="Cambria Math"/>
                          </a:endParaRPr>
                        </a:p>
                      </a:txBody>
                      <a:tcPr/>
                    </a:tc>
                    <a:extLst>
                      <a:ext uri="{0D108BD9-81ED-4DB2-BD59-A6C34878D82A}">
                        <a16:rowId xmlns:a16="http://schemas.microsoft.com/office/drawing/2014/main" val="727688082"/>
                      </a:ext>
                    </a:extLst>
                  </a:tr>
                  <a:tr h="304800">
                    <a:tc>
                      <a:txBody>
                        <a:bodyPr/>
                        <a:lstStyle/>
                        <a:p>
                          <a:endParaRPr lang="en-US"/>
                        </a:p>
                      </a:txBody>
                      <a:tcPr>
                        <a:blipFill>
                          <a:blip r:embed="rId2"/>
                          <a:stretch>
                            <a:fillRect l="-559" t="-204000" r="-600000" b="-422000"/>
                          </a:stretch>
                        </a:blipFill>
                      </a:tcPr>
                    </a:tc>
                    <a:tc>
                      <a:txBody>
                        <a:bodyPr/>
                        <a:lstStyle/>
                        <a:p>
                          <a:pPr algn="ctr"/>
                          <a:r>
                            <a:rPr sz="1400" dirty="0"/>
                            <a:t>0.0037</a:t>
                          </a:r>
                          <a:endParaRPr sz="1400" dirty="0">
                            <a:latin typeface="Cambria Math"/>
                          </a:endParaRPr>
                        </a:p>
                      </a:txBody>
                      <a:tcPr/>
                    </a:tc>
                    <a:tc>
                      <a:txBody>
                        <a:bodyPr/>
                        <a:lstStyle/>
                        <a:p>
                          <a:pPr algn="ctr"/>
                          <a:r>
                            <a:rPr sz="1400" dirty="0"/>
                            <a:t>0.0038</a:t>
                          </a:r>
                          <a:endParaRPr sz="1400" dirty="0">
                            <a:latin typeface="Cambria Math"/>
                          </a:endParaRPr>
                        </a:p>
                      </a:txBody>
                      <a:tcPr/>
                    </a:tc>
                    <a:tc>
                      <a:txBody>
                        <a:bodyPr/>
                        <a:lstStyle/>
                        <a:p>
                          <a:pPr algn="ctr"/>
                          <a:r>
                            <a:rPr sz="1400"/>
                            <a:t>0.0039</a:t>
                          </a:r>
                          <a:endParaRPr sz="1400">
                            <a:latin typeface="Cambria Math"/>
                          </a:endParaRPr>
                        </a:p>
                      </a:txBody>
                      <a:tcPr/>
                    </a:tc>
                    <a:tc>
                      <a:txBody>
                        <a:bodyPr/>
                        <a:lstStyle/>
                        <a:p>
                          <a:pPr algn="ctr"/>
                          <a:r>
                            <a:rPr sz="1400"/>
                            <a:t>0.0040</a:t>
                          </a:r>
                          <a:endParaRPr sz="1400">
                            <a:latin typeface="Cambria Math"/>
                          </a:endParaRPr>
                        </a:p>
                      </a:txBody>
                      <a:tcPr/>
                    </a:tc>
                    <a:tc>
                      <a:txBody>
                        <a:bodyPr/>
                        <a:lstStyle/>
                        <a:p>
                          <a:pPr algn="ctr"/>
                          <a:r>
                            <a:rPr sz="1400" dirty="0"/>
                            <a:t>0.0041</a:t>
                          </a:r>
                          <a:endParaRPr sz="1400" dirty="0">
                            <a:latin typeface="Cambria Math"/>
                          </a:endParaRPr>
                        </a:p>
                      </a:txBody>
                      <a:tcPr/>
                    </a:tc>
                    <a:tc>
                      <a:txBody>
                        <a:bodyPr/>
                        <a:lstStyle/>
                        <a:p>
                          <a:pPr algn="ctr"/>
                          <a:r>
                            <a:rPr sz="1400" dirty="0"/>
                            <a:t>0.0043</a:t>
                          </a:r>
                          <a:endParaRPr sz="1400" dirty="0">
                            <a:latin typeface="Cambria Math"/>
                          </a:endParaRPr>
                        </a:p>
                      </a:txBody>
                      <a:tcPr/>
                    </a:tc>
                    <a:extLst>
                      <a:ext uri="{0D108BD9-81ED-4DB2-BD59-A6C34878D82A}">
                        <a16:rowId xmlns:a16="http://schemas.microsoft.com/office/drawing/2014/main" val="3001974782"/>
                      </a:ext>
                    </a:extLst>
                  </a:tr>
                  <a:tr h="304800">
                    <a:tc>
                      <a:txBody>
                        <a:bodyPr/>
                        <a:lstStyle/>
                        <a:p>
                          <a:endParaRPr lang="en-US"/>
                        </a:p>
                      </a:txBody>
                      <a:tcPr>
                        <a:blipFill>
                          <a:blip r:embed="rId2"/>
                          <a:stretch>
                            <a:fillRect l="-559" t="-304000" r="-600000" b="-322000"/>
                          </a:stretch>
                        </a:blipFill>
                      </a:tcPr>
                    </a:tc>
                    <a:tc>
                      <a:txBody>
                        <a:bodyPr/>
                        <a:lstStyle/>
                        <a:p>
                          <a:pPr algn="ctr"/>
                          <a:r>
                            <a:rPr sz="1400" dirty="0"/>
                            <a:t>0.0049</a:t>
                          </a:r>
                          <a:endParaRPr sz="1400" dirty="0">
                            <a:latin typeface="Cambria Math"/>
                          </a:endParaRPr>
                        </a:p>
                      </a:txBody>
                      <a:tcPr/>
                    </a:tc>
                    <a:tc>
                      <a:txBody>
                        <a:bodyPr/>
                        <a:lstStyle/>
                        <a:p>
                          <a:pPr algn="ctr"/>
                          <a:r>
                            <a:rPr sz="1400" dirty="0"/>
                            <a:t>0.0051</a:t>
                          </a:r>
                          <a:endParaRPr sz="1400" dirty="0">
                            <a:latin typeface="Cambria Math"/>
                          </a:endParaRPr>
                        </a:p>
                      </a:txBody>
                      <a:tcPr/>
                    </a:tc>
                    <a:tc>
                      <a:txBody>
                        <a:bodyPr/>
                        <a:lstStyle/>
                        <a:p>
                          <a:pPr algn="ctr"/>
                          <a:r>
                            <a:rPr sz="1400"/>
                            <a:t>0.0052</a:t>
                          </a:r>
                          <a:endParaRPr sz="1400">
                            <a:latin typeface="Cambria Math"/>
                          </a:endParaRPr>
                        </a:p>
                      </a:txBody>
                      <a:tcPr/>
                    </a:tc>
                    <a:tc>
                      <a:txBody>
                        <a:bodyPr/>
                        <a:lstStyle/>
                        <a:p>
                          <a:pPr algn="ctr"/>
                          <a:r>
                            <a:rPr sz="1400"/>
                            <a:t>0.0054</a:t>
                          </a:r>
                          <a:endParaRPr sz="1400">
                            <a:latin typeface="Cambria Math"/>
                          </a:endParaRPr>
                        </a:p>
                      </a:txBody>
                      <a:tcPr/>
                    </a:tc>
                    <a:tc>
                      <a:txBody>
                        <a:bodyPr/>
                        <a:lstStyle/>
                        <a:p>
                          <a:pPr algn="ctr"/>
                          <a:r>
                            <a:rPr sz="1400"/>
                            <a:t>0.0055</a:t>
                          </a:r>
                          <a:endParaRPr sz="1400">
                            <a:latin typeface="Cambria Math"/>
                          </a:endParaRPr>
                        </a:p>
                      </a:txBody>
                      <a:tcPr/>
                    </a:tc>
                    <a:tc>
                      <a:txBody>
                        <a:bodyPr/>
                        <a:lstStyle/>
                        <a:p>
                          <a:pPr algn="ctr"/>
                          <a:r>
                            <a:rPr sz="1400" dirty="0"/>
                            <a:t>0.0057</a:t>
                          </a:r>
                          <a:endParaRPr sz="1400" dirty="0">
                            <a:latin typeface="Cambria Math"/>
                          </a:endParaRPr>
                        </a:p>
                      </a:txBody>
                      <a:tcPr/>
                    </a:tc>
                    <a:extLst>
                      <a:ext uri="{0D108BD9-81ED-4DB2-BD59-A6C34878D82A}">
                        <a16:rowId xmlns:a16="http://schemas.microsoft.com/office/drawing/2014/main" val="1565668972"/>
                      </a:ext>
                    </a:extLst>
                  </a:tr>
                  <a:tr h="304800">
                    <a:tc>
                      <a:txBody>
                        <a:bodyPr/>
                        <a:lstStyle/>
                        <a:p>
                          <a:endParaRPr lang="en-US"/>
                        </a:p>
                      </a:txBody>
                      <a:tcPr>
                        <a:blipFill>
                          <a:blip r:embed="rId2"/>
                          <a:stretch>
                            <a:fillRect l="-559" t="-404000" r="-600000" b="-222000"/>
                          </a:stretch>
                        </a:blipFill>
                      </a:tcPr>
                    </a:tc>
                    <a:tc>
                      <a:txBody>
                        <a:bodyPr/>
                        <a:lstStyle/>
                        <a:p>
                          <a:pPr algn="ctr"/>
                          <a:r>
                            <a:rPr sz="1400"/>
                            <a:t>0.0066</a:t>
                          </a:r>
                          <a:endParaRPr sz="1400">
                            <a:latin typeface="Cambria Math"/>
                          </a:endParaRPr>
                        </a:p>
                      </a:txBody>
                      <a:tcPr/>
                    </a:tc>
                    <a:tc>
                      <a:txBody>
                        <a:bodyPr/>
                        <a:lstStyle/>
                        <a:p>
                          <a:pPr algn="ctr"/>
                          <a:r>
                            <a:rPr sz="1400" dirty="0"/>
                            <a:t>0.0068</a:t>
                          </a:r>
                          <a:endParaRPr sz="1400" dirty="0">
                            <a:latin typeface="Cambria Math"/>
                          </a:endParaRPr>
                        </a:p>
                      </a:txBody>
                      <a:tcPr/>
                    </a:tc>
                    <a:tc>
                      <a:txBody>
                        <a:bodyPr/>
                        <a:lstStyle/>
                        <a:p>
                          <a:pPr algn="ctr"/>
                          <a:r>
                            <a:rPr sz="1400" dirty="0"/>
                            <a:t>0.0069</a:t>
                          </a:r>
                          <a:endParaRPr sz="1400" dirty="0">
                            <a:latin typeface="Cambria Math"/>
                          </a:endParaRPr>
                        </a:p>
                      </a:txBody>
                      <a:tcPr/>
                    </a:tc>
                    <a:tc>
                      <a:txBody>
                        <a:bodyPr/>
                        <a:lstStyle/>
                        <a:p>
                          <a:pPr algn="ctr"/>
                          <a:r>
                            <a:rPr sz="1400"/>
                            <a:t>0.0071</a:t>
                          </a:r>
                          <a:endParaRPr sz="1400">
                            <a:latin typeface="Cambria Math"/>
                          </a:endParaRPr>
                        </a:p>
                      </a:txBody>
                      <a:tcPr/>
                    </a:tc>
                    <a:tc>
                      <a:txBody>
                        <a:bodyPr/>
                        <a:lstStyle/>
                        <a:p>
                          <a:pPr algn="ctr"/>
                          <a:r>
                            <a:rPr sz="1400"/>
                            <a:t>0.0073</a:t>
                          </a:r>
                          <a:endParaRPr sz="1400">
                            <a:latin typeface="Cambria Math"/>
                          </a:endParaRPr>
                        </a:p>
                      </a:txBody>
                      <a:tcPr/>
                    </a:tc>
                    <a:tc>
                      <a:txBody>
                        <a:bodyPr/>
                        <a:lstStyle/>
                        <a:p>
                          <a:pPr algn="ctr"/>
                          <a:r>
                            <a:rPr sz="1400" dirty="0"/>
                            <a:t>0.0075</a:t>
                          </a:r>
                          <a:endParaRPr sz="1400" dirty="0">
                            <a:latin typeface="Cambria Math"/>
                          </a:endParaRPr>
                        </a:p>
                      </a:txBody>
                      <a:tcPr/>
                    </a:tc>
                    <a:extLst>
                      <a:ext uri="{0D108BD9-81ED-4DB2-BD59-A6C34878D82A}">
                        <a16:rowId xmlns:a16="http://schemas.microsoft.com/office/drawing/2014/main" val="4262960617"/>
                      </a:ext>
                    </a:extLst>
                  </a:tr>
                  <a:tr h="304800">
                    <a:tc>
                      <a:txBody>
                        <a:bodyPr/>
                        <a:lstStyle/>
                        <a:p>
                          <a:endParaRPr lang="en-US"/>
                        </a:p>
                      </a:txBody>
                      <a:tcPr>
                        <a:blipFill>
                          <a:blip r:embed="rId2"/>
                          <a:stretch>
                            <a:fillRect l="-559" t="-504000" r="-600000" b="-122000"/>
                          </a:stretch>
                        </a:blipFill>
                      </a:tcPr>
                    </a:tc>
                    <a:tc>
                      <a:txBody>
                        <a:bodyPr/>
                        <a:lstStyle/>
                        <a:p>
                          <a:pPr algn="ctr"/>
                          <a:r>
                            <a:rPr sz="1400" dirty="0">
                              <a:highlight>
                                <a:srgbClr val="FFFF00"/>
                              </a:highlight>
                            </a:rPr>
                            <a:t>0.0087</a:t>
                          </a:r>
                          <a:endParaRPr sz="1400" dirty="0">
                            <a:highlight>
                              <a:srgbClr val="FFFF00"/>
                            </a:highlight>
                            <a:latin typeface="Cambria Math"/>
                          </a:endParaRPr>
                        </a:p>
                      </a:txBody>
                      <a:tcPr/>
                    </a:tc>
                    <a:tc>
                      <a:txBody>
                        <a:bodyPr/>
                        <a:lstStyle/>
                        <a:p>
                          <a:pPr algn="ctr"/>
                          <a:r>
                            <a:rPr sz="1400"/>
                            <a:t>0.0089</a:t>
                          </a:r>
                          <a:endParaRPr sz="1400">
                            <a:latin typeface="Cambria Math"/>
                          </a:endParaRPr>
                        </a:p>
                      </a:txBody>
                      <a:tcPr/>
                    </a:tc>
                    <a:tc>
                      <a:txBody>
                        <a:bodyPr/>
                        <a:lstStyle/>
                        <a:p>
                          <a:pPr algn="ctr"/>
                          <a:r>
                            <a:rPr sz="1400" dirty="0"/>
                            <a:t>0.0091</a:t>
                          </a:r>
                          <a:endParaRPr sz="1400" dirty="0">
                            <a:latin typeface="Cambria Math"/>
                          </a:endParaRPr>
                        </a:p>
                      </a:txBody>
                      <a:tcPr/>
                    </a:tc>
                    <a:tc>
                      <a:txBody>
                        <a:bodyPr/>
                        <a:lstStyle/>
                        <a:p>
                          <a:pPr algn="ctr"/>
                          <a:r>
                            <a:rPr sz="1400" dirty="0"/>
                            <a:t>0.0094</a:t>
                          </a:r>
                          <a:endParaRPr sz="1400" dirty="0">
                            <a:latin typeface="Cambria Math"/>
                          </a:endParaRPr>
                        </a:p>
                      </a:txBody>
                      <a:tcPr/>
                    </a:tc>
                    <a:tc>
                      <a:txBody>
                        <a:bodyPr/>
                        <a:lstStyle/>
                        <a:p>
                          <a:pPr algn="ctr"/>
                          <a:r>
                            <a:rPr sz="1400" dirty="0"/>
                            <a:t>0.0096</a:t>
                          </a:r>
                          <a:endParaRPr sz="1400" dirty="0">
                            <a:latin typeface="Cambria Math"/>
                          </a:endParaRPr>
                        </a:p>
                      </a:txBody>
                      <a:tcPr/>
                    </a:tc>
                    <a:tc>
                      <a:txBody>
                        <a:bodyPr/>
                        <a:lstStyle/>
                        <a:p>
                          <a:pPr algn="ctr"/>
                          <a:r>
                            <a:rPr sz="1400" dirty="0"/>
                            <a:t>0.0099</a:t>
                          </a:r>
                          <a:endParaRPr sz="1400" dirty="0">
                            <a:latin typeface="Cambria Math"/>
                          </a:endParaRPr>
                        </a:p>
                      </a:txBody>
                      <a:tcPr/>
                    </a:tc>
                    <a:extLst>
                      <a:ext uri="{0D108BD9-81ED-4DB2-BD59-A6C34878D82A}">
                        <a16:rowId xmlns:a16="http://schemas.microsoft.com/office/drawing/2014/main" val="1075266581"/>
                      </a:ext>
                    </a:extLst>
                  </a:tr>
                  <a:tr h="304800">
                    <a:tc>
                      <a:txBody>
                        <a:bodyPr/>
                        <a:lstStyle/>
                        <a:p>
                          <a:endParaRPr lang="en-US"/>
                        </a:p>
                      </a:txBody>
                      <a:tcPr>
                        <a:blipFill>
                          <a:blip r:embed="rId2"/>
                          <a:stretch>
                            <a:fillRect l="-559" t="-604000" r="-600000" b="-22000"/>
                          </a:stretch>
                        </a:blipFill>
                      </a:tcPr>
                    </a:tc>
                    <a:tc>
                      <a:txBody>
                        <a:bodyPr/>
                        <a:lstStyle/>
                        <a:p>
                          <a:pPr algn="ctr"/>
                          <a:r>
                            <a:rPr sz="1400"/>
                            <a:t>0.0113</a:t>
                          </a:r>
                          <a:endParaRPr sz="1400">
                            <a:latin typeface="Cambria Math"/>
                          </a:endParaRPr>
                        </a:p>
                      </a:txBody>
                      <a:tcPr/>
                    </a:tc>
                    <a:tc>
                      <a:txBody>
                        <a:bodyPr/>
                        <a:lstStyle/>
                        <a:p>
                          <a:pPr algn="ctr"/>
                          <a:r>
                            <a:rPr sz="1400"/>
                            <a:t>0.0116</a:t>
                          </a:r>
                          <a:endParaRPr sz="1400">
                            <a:latin typeface="Cambria Math"/>
                          </a:endParaRPr>
                        </a:p>
                      </a:txBody>
                      <a:tcPr/>
                    </a:tc>
                    <a:tc>
                      <a:txBody>
                        <a:bodyPr/>
                        <a:lstStyle/>
                        <a:p>
                          <a:pPr algn="ctr"/>
                          <a:r>
                            <a:rPr sz="1400"/>
                            <a:t>0.0119</a:t>
                          </a:r>
                          <a:endParaRPr sz="1400">
                            <a:latin typeface="Cambria Math"/>
                          </a:endParaRPr>
                        </a:p>
                      </a:txBody>
                      <a:tcPr/>
                    </a:tc>
                    <a:tc>
                      <a:txBody>
                        <a:bodyPr/>
                        <a:lstStyle/>
                        <a:p>
                          <a:pPr algn="ctr"/>
                          <a:r>
                            <a:rPr sz="1400" dirty="0"/>
                            <a:t>0.0122</a:t>
                          </a:r>
                          <a:endParaRPr sz="1400" dirty="0">
                            <a:latin typeface="Cambria Math"/>
                          </a:endParaRPr>
                        </a:p>
                      </a:txBody>
                      <a:tcPr/>
                    </a:tc>
                    <a:tc>
                      <a:txBody>
                        <a:bodyPr/>
                        <a:lstStyle/>
                        <a:p>
                          <a:pPr algn="ctr"/>
                          <a:r>
                            <a:rPr sz="1400" dirty="0"/>
                            <a:t>0.0125</a:t>
                          </a:r>
                          <a:endParaRPr sz="1400" dirty="0">
                            <a:latin typeface="Cambria Math"/>
                          </a:endParaRPr>
                        </a:p>
                      </a:txBody>
                      <a:tcPr/>
                    </a:tc>
                    <a:tc>
                      <a:txBody>
                        <a:bodyPr/>
                        <a:lstStyle/>
                        <a:p>
                          <a:pPr algn="ctr"/>
                          <a:r>
                            <a:rPr sz="1400" dirty="0"/>
                            <a:t>0.0129</a:t>
                          </a:r>
                          <a:endParaRPr sz="1400" dirty="0">
                            <a:latin typeface="Cambria Math"/>
                          </a:endParaRPr>
                        </a:p>
                      </a:txBody>
                      <a:tcPr/>
                    </a:tc>
                    <a:extLst>
                      <a:ext uri="{0D108BD9-81ED-4DB2-BD59-A6C34878D82A}">
                        <a16:rowId xmlns:a16="http://schemas.microsoft.com/office/drawing/2014/main" val="2591727465"/>
                      </a:ext>
                    </a:extLst>
                  </a:tr>
                </a:tbl>
              </a:graphicData>
            </a:graphic>
          </p:graphicFrame>
        </mc:Fallback>
      </mc:AlternateContent>
      <p:sp>
        <p:nvSpPr>
          <p:cNvPr id="5" name="TextBox 4">
            <a:extLst>
              <a:ext uri="{FF2B5EF4-FFF2-40B4-BE49-F238E27FC236}">
                <a16:creationId xmlns:a16="http://schemas.microsoft.com/office/drawing/2014/main" id="{A188DBE8-702B-EF27-DFDE-D277E11C68B0}"/>
              </a:ext>
            </a:extLst>
          </p:cNvPr>
          <p:cNvSpPr txBox="1"/>
          <p:nvPr/>
        </p:nvSpPr>
        <p:spPr>
          <a:xfrm>
            <a:off x="1031968" y="5483051"/>
            <a:ext cx="63246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Adding these two values gives us 0.0032 + 0.0087 = 0.0119.</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Finding the Area in the Tails for Two</a:t>
            </a:r>
            <a:r>
              <a:rPr lang="en-US" dirty="0"/>
              <a:t> </a:t>
            </a: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46A7C6-F0C1-DBFC-3080-34A4E39823EF}"/>
                  </a:ext>
                </a:extLst>
              </p:cNvPr>
              <p:cNvSpPr txBox="1"/>
              <p:nvPr/>
            </p:nvSpPr>
            <p:spPr>
              <a:xfrm>
                <a:off x="457200" y="1056181"/>
                <a:ext cx="8229600" cy="4628960"/>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TI-83/84 Plus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We will again use the </a:t>
                </a:r>
                <a:r>
                  <a:rPr kumimoji="0" lang="en-US" sz="2200" b="1" i="0" u="none" strike="noStrike" kern="1200" cap="none" spc="0" normalizeH="0" baseline="0" noProof="0" dirty="0">
                    <a:ln>
                      <a:noFill/>
                    </a:ln>
                    <a:solidFill>
                      <a:srgbClr val="366092"/>
                    </a:solidFill>
                    <a:effectLst/>
                    <a:uLnTx/>
                    <a:uFillTx/>
                    <a:latin typeface="Calibri"/>
                    <a:ea typeface="+mn-ea"/>
                    <a:cs typeface="+mn-cs"/>
                  </a:rPr>
                  <a:t>normal</a:t>
                </a:r>
                <a:r>
                  <a:rPr kumimoji="0" lang="en-US" sz="300" b="1"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cdf</a:t>
                </a:r>
                <a:r>
                  <a:rPr kumimoji="0" lang="en-US" sz="2200" b="0" i="0" u="none" strike="noStrike" kern="1200" cap="none" spc="0" normalizeH="0" baseline="0" noProof="0" dirty="0">
                    <a:ln>
                      <a:noFill/>
                    </a:ln>
                    <a:solidFill>
                      <a:srgbClr val="366092"/>
                    </a:solidFill>
                    <a:effectLst/>
                    <a:uLnTx/>
                    <a:uFillTx/>
                    <a:latin typeface="Calibri"/>
                    <a:ea typeface="+mn-ea"/>
                    <a:cs typeface="+mn-cs"/>
                  </a:rPr>
                  <a:t> function of the TI-84 Plus. We could use this function once to find the area to the left of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₁ and again to find the area to the right of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₂, and then add those values together. An alternative is to find the area between the two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-values in one step, subtracting this area from one to find the area that is not between the two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Begin by typing </a:t>
                </a:r>
                <a:r>
                  <a:rPr kumimoji="0" lang="en-US" sz="2200" b="1" i="0" u="none" strike="noStrike" kern="1200" cap="none" spc="0" normalizeH="0" baseline="0" noProof="0" dirty="0">
                    <a:ln>
                      <a:noFill/>
                    </a:ln>
                    <a:solidFill>
                      <a:srgbClr val="366092"/>
                    </a:solidFill>
                    <a:effectLst/>
                    <a:uLnTx/>
                    <a:uFillTx/>
                    <a:latin typeface="Calibri"/>
                    <a:ea typeface="+mn-ea"/>
                    <a:cs typeface="+mn-cs"/>
                  </a:rPr>
                  <a:t>1</a:t>
                </a:r>
                <a:r>
                  <a:rPr kumimoji="0" lang="en-US"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a:t>
                </a:r>
                <a:r>
                  <a:rPr kumimoji="0" lang="en-US" sz="2200" b="0" i="0" u="none" strike="noStrike" kern="1200" cap="none" spc="0" normalizeH="0" baseline="0" noProof="0" dirty="0">
                    <a:ln>
                      <a:noFill/>
                    </a:ln>
                    <a:solidFill>
                      <a:srgbClr val="366092"/>
                    </a:solidFill>
                    <a:effectLst/>
                    <a:uLnTx/>
                    <a:uFillTx/>
                    <a:latin typeface="Calibri"/>
                    <a:ea typeface="+mn-ea"/>
                    <a:cs typeface="+mn-cs"/>
                  </a:rPr>
                  <a:t> on the home screen. Press </a:t>
                </a:r>
                <a:r>
                  <a:rPr kumimoji="0" lang="en-US" sz="2200" b="1" i="0" u="none" strike="noStrike" kern="1200" cap="none" spc="0" normalizeH="0" baseline="0" noProof="0" dirty="0">
                    <a:ln>
                      <a:noFill/>
                    </a:ln>
                    <a:solidFill>
                      <a:srgbClr val="366092"/>
                    </a:solidFill>
                    <a:effectLst/>
                    <a:uLnTx/>
                    <a:uFillTx/>
                    <a:latin typeface="Calibri"/>
                    <a:ea typeface="+mn-ea"/>
                    <a:cs typeface="+mn-cs"/>
                  </a:rPr>
                  <a:t>2nd</a:t>
                </a:r>
                <a:r>
                  <a:rPr kumimoji="0" lang="en-US"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vars</a:t>
                </a:r>
                <a:r>
                  <a:rPr kumimoji="0" lang="en-US" sz="2200" b="0" i="0" u="none" strike="noStrike" kern="1200" cap="none" spc="0" normalizeH="0" baseline="0" noProof="0" dirty="0">
                    <a:ln>
                      <a:noFill/>
                    </a:ln>
                    <a:solidFill>
                      <a:srgbClr val="366092"/>
                    </a:solidFill>
                    <a:effectLst/>
                    <a:uLnTx/>
                    <a:uFillTx/>
                    <a:latin typeface="Calibri"/>
                    <a:ea typeface="+mn-ea"/>
                    <a:cs typeface="+mn-cs"/>
                  </a:rPr>
                  <a:t> to access the </a:t>
                </a:r>
                <a:r>
                  <a:rPr kumimoji="0" lang="en-US" sz="2200" b="1" i="0" u="none" strike="noStrike" kern="1200" cap="none" spc="0" normalizeH="0" baseline="0" noProof="0" dirty="0">
                    <a:ln>
                      <a:noFill/>
                    </a:ln>
                    <a:solidFill>
                      <a:srgbClr val="366092"/>
                    </a:solidFill>
                    <a:effectLst/>
                    <a:uLnTx/>
                    <a:uFillTx/>
                    <a:latin typeface="Calibri"/>
                    <a:ea typeface="+mn-ea"/>
                    <a:cs typeface="+mn-cs"/>
                  </a:rPr>
                  <a:t>DISTR</a:t>
                </a:r>
                <a:r>
                  <a:rPr kumimoji="0" lang="en-US" sz="2200" b="0" i="0" u="none" strike="noStrike" kern="1200" cap="none" spc="0" normalizeH="0" baseline="0" noProof="0" dirty="0">
                    <a:ln>
                      <a:noFill/>
                    </a:ln>
                    <a:solidFill>
                      <a:srgbClr val="366092"/>
                    </a:solidFill>
                    <a:effectLst/>
                    <a:uLnTx/>
                    <a:uFillTx/>
                    <a:latin typeface="Calibri"/>
                    <a:ea typeface="+mn-ea"/>
                    <a:cs typeface="+mn-cs"/>
                  </a:rPr>
                  <a:t> menu and select </a:t>
                </a:r>
                <a:r>
                  <a:rPr kumimoji="0" lang="en-US" sz="2200" b="1" i="0" u="none" strike="noStrike" kern="1200" cap="none" spc="0" normalizeH="0" baseline="0" noProof="0" dirty="0">
                    <a:ln>
                      <a:noFill/>
                    </a:ln>
                    <a:solidFill>
                      <a:srgbClr val="366092"/>
                    </a:solidFill>
                    <a:effectLst/>
                    <a:uLnTx/>
                    <a:uFillTx/>
                    <a:latin typeface="Calibri"/>
                    <a:ea typeface="+mn-ea"/>
                    <a:cs typeface="+mn-cs"/>
                  </a:rPr>
                  <a:t>normal</a:t>
                </a:r>
                <a:r>
                  <a:rPr kumimoji="0" lang="en-US" sz="300" b="1" i="0" u="none" strike="noStrike" kern="1200" cap="none" spc="0" normalizeH="0" baseline="0" noProof="0" dirty="0">
                    <a:ln>
                      <a:noFill/>
                    </a:ln>
                    <a:solidFill>
                      <a:srgbClr val="366092"/>
                    </a:solidFill>
                    <a:effectLst/>
                    <a:uLnTx/>
                    <a:uFillTx/>
                    <a:latin typeface="Calibri"/>
                    <a:ea typeface="+mn-ea"/>
                    <a:cs typeface="+mn-cs"/>
                  </a:rPr>
                  <a:t> </a:t>
                </a:r>
                <a:r>
                  <a:rPr kumimoji="0" lang="en-US" sz="2200" b="1" i="0" u="none" strike="noStrike" kern="1200" cap="none" spc="0" normalizeH="0" baseline="0" noProof="0" dirty="0">
                    <a:ln>
                      <a:noFill/>
                    </a:ln>
                    <a:solidFill>
                      <a:srgbClr val="366092"/>
                    </a:solidFill>
                    <a:effectLst/>
                    <a:uLnTx/>
                    <a:uFillTx/>
                    <a:latin typeface="Calibri"/>
                    <a:ea typeface="+mn-ea"/>
                    <a:cs typeface="+mn-cs"/>
                  </a:rPr>
                  <a:t>cdf(</a:t>
                </a:r>
                <a:r>
                  <a:rPr kumimoji="0" lang="en-US" sz="2200" b="0" i="0" u="none" strike="noStrike" kern="1200" cap="none" spc="0" normalizeH="0" baseline="0" noProof="0" dirty="0">
                    <a:ln>
                      <a:noFill/>
                    </a:ln>
                    <a:solidFill>
                      <a:srgbClr val="366092"/>
                    </a:solidFill>
                    <a:effectLst/>
                    <a:uLnTx/>
                    <a:uFillTx/>
                    <a:latin typeface="Calibri"/>
                    <a:ea typeface="+mn-ea"/>
                    <a:cs typeface="+mn-cs"/>
                  </a:rPr>
                  <a:t>. Here we are finding the area between</a:t>
                </a:r>
                <a:r>
                  <a:rPr lang="en-US" sz="2200" dirty="0">
                    <a:solidFill>
                      <a:srgbClr val="366092"/>
                    </a:solidFill>
                    <a:latin typeface="Calibri"/>
                  </a:rPr>
                  <a:t> </a:t>
                </a:r>
                <a:r>
                  <a:rPr kumimoji="0" lang="en-US" sz="2200" b="0" i="0" u="none" strike="noStrike" kern="1200" cap="none" spc="0" normalizeH="0" baseline="0" noProof="0" dirty="0">
                    <a:ln>
                      <a:noFill/>
                    </a:ln>
                    <a:solidFill>
                      <a:srgbClr val="366092"/>
                    </a:solidFill>
                    <a:effectLst/>
                    <a:uLnTx/>
                    <a:uFillTx/>
                    <a:latin typeface="Calibri"/>
                    <a:ea typeface="+mn-ea"/>
                    <a:cs typeface="+mn-cs"/>
                  </a:rPr>
                  <a:t>two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-values, so the smaller </a:t>
                </a:r>
                <a14:m>
                  <m:oMath xmlns:m="http://schemas.openxmlformats.org/officeDocument/2006/math">
                    <m:r>
                      <a:rPr kumimoji="0" lang="en-US"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-value will be the lower bound and the larger </a:t>
                </a:r>
                <a14:m>
                  <m:oMath xmlns:m="http://schemas.openxmlformats.org/officeDocument/2006/math">
                    <m:r>
                      <a:rPr kumimoji="0" lang="en-US"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-value will be the upper bound. Use </a:t>
                </a:r>
                <a:r>
                  <a:rPr kumimoji="0" lang="en-US" sz="22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200" b="1" i="0" u="none" strike="noStrike" kern="1200" cap="none" spc="0" normalizeH="0" baseline="0" noProof="0" dirty="0">
                    <a:ln>
                      <a:noFill/>
                    </a:ln>
                    <a:solidFill>
                      <a:srgbClr val="366092"/>
                    </a:solidFill>
                    <a:effectLst/>
                    <a:uLnTx/>
                    <a:uFillTx/>
                    <a:latin typeface="Calibri"/>
                    <a:ea typeface="+mn-ea"/>
                    <a:cs typeface="+mn-cs"/>
                  </a:rPr>
                  <a:t>2.73</a:t>
                </a:r>
                <a:r>
                  <a:rPr kumimoji="0" lang="en-US" sz="2200" b="0" i="0" u="none" strike="noStrike" kern="1200" cap="none" spc="0" normalizeH="0" baseline="0" noProof="0" dirty="0">
                    <a:ln>
                      <a:noFill/>
                    </a:ln>
                    <a:solidFill>
                      <a:srgbClr val="366092"/>
                    </a:solidFill>
                    <a:effectLst/>
                    <a:uLnTx/>
                    <a:uFillTx/>
                    <a:latin typeface="Calibri"/>
                    <a:ea typeface="+mn-ea"/>
                    <a:cs typeface="+mn-cs"/>
                  </a:rPr>
                  <a:t> for </a:t>
                </a:r>
                <a:r>
                  <a:rPr kumimoji="0" lang="en-US" sz="2200" b="1" i="0" u="none" strike="noStrike" kern="1200" cap="none" spc="0" normalizeH="0" baseline="0" noProof="0" dirty="0">
                    <a:ln>
                      <a:noFill/>
                    </a:ln>
                    <a:solidFill>
                      <a:srgbClr val="366092"/>
                    </a:solidFill>
                    <a:effectLst/>
                    <a:uLnTx/>
                    <a:uFillTx/>
                    <a:latin typeface="Calibri"/>
                    <a:ea typeface="+mn-ea"/>
                    <a:cs typeface="+mn-cs"/>
                  </a:rPr>
                  <a:t>lower</a:t>
                </a:r>
                <a:r>
                  <a:rPr kumimoji="0" lang="en-US" sz="2200" b="0" i="0" u="none" strike="noStrike" kern="1200" cap="none" spc="0" normalizeH="0" baseline="0" noProof="0" dirty="0">
                    <a:ln>
                      <a:noFill/>
                    </a:ln>
                    <a:solidFill>
                      <a:srgbClr val="366092"/>
                    </a:solidFill>
                    <a:effectLst/>
                    <a:uLnTx/>
                    <a:uFillTx/>
                    <a:latin typeface="Calibri"/>
                    <a:ea typeface="+mn-ea"/>
                    <a:cs typeface="+mn-cs"/>
                  </a:rPr>
                  <a:t> and </a:t>
                </a:r>
                <a:r>
                  <a:rPr kumimoji="0" lang="en-US" sz="2200" b="1" i="0" u="none" strike="noStrike" kern="1200" cap="none" spc="0" normalizeH="0" baseline="0" noProof="0" dirty="0">
                    <a:ln>
                      <a:noFill/>
                    </a:ln>
                    <a:solidFill>
                      <a:srgbClr val="366092"/>
                    </a:solidFill>
                    <a:effectLst/>
                    <a:uLnTx/>
                    <a:uFillTx/>
                    <a:latin typeface="Calibri"/>
                    <a:ea typeface="+mn-ea"/>
                    <a:cs typeface="+mn-cs"/>
                  </a:rPr>
                  <a:t>2.38</a:t>
                </a:r>
                <a:r>
                  <a:rPr kumimoji="0" lang="en-US" sz="2200" b="0" i="0" u="none" strike="noStrike" kern="1200" cap="none" spc="0" normalizeH="0" baseline="0" noProof="0" dirty="0">
                    <a:ln>
                      <a:noFill/>
                    </a:ln>
                    <a:solidFill>
                      <a:srgbClr val="366092"/>
                    </a:solidFill>
                    <a:effectLst/>
                    <a:uLnTx/>
                    <a:uFillTx/>
                    <a:latin typeface="Calibri"/>
                    <a:ea typeface="+mn-ea"/>
                    <a:cs typeface="+mn-cs"/>
                  </a:rPr>
                  <a:t> for </a:t>
                </a:r>
                <a:r>
                  <a:rPr kumimoji="0" lang="en-US" sz="2200" b="1" i="0" u="none" strike="noStrike" kern="1200" cap="none" spc="0" normalizeH="0" baseline="0" noProof="0" dirty="0">
                    <a:ln>
                      <a:noFill/>
                    </a:ln>
                    <a:solidFill>
                      <a:srgbClr val="366092"/>
                    </a:solidFill>
                    <a:effectLst/>
                    <a:uLnTx/>
                    <a:uFillTx/>
                    <a:latin typeface="Calibri"/>
                    <a:ea typeface="+mn-ea"/>
                    <a:cs typeface="+mn-cs"/>
                  </a:rPr>
                  <a:t>upper</a:t>
                </a:r>
                <a:r>
                  <a:rPr kumimoji="0" lang="en-US" sz="2200" b="0" i="0" u="none" strike="noStrike" kern="1200" cap="none" spc="0" normalizeH="0" baseline="0" noProof="0" dirty="0">
                    <a:ln>
                      <a:noFill/>
                    </a:ln>
                    <a:solidFill>
                      <a:srgbClr val="366092"/>
                    </a:solidFill>
                    <a:effectLst/>
                    <a:uLnTx/>
                    <a:uFillTx/>
                    <a:latin typeface="Calibri"/>
                    <a:ea typeface="+mn-ea"/>
                    <a:cs typeface="+mn-cs"/>
                  </a:rPr>
                  <a:t>. Highlight </a:t>
                </a:r>
                <a:r>
                  <a:rPr kumimoji="0" lang="en-US" sz="2200" b="1" i="0" u="none" strike="noStrike" kern="1200" cap="none" spc="0" normalizeH="0" baseline="0" noProof="0" dirty="0">
                    <a:ln>
                      <a:noFill/>
                    </a:ln>
                    <a:solidFill>
                      <a:srgbClr val="366092"/>
                    </a:solidFill>
                    <a:effectLst/>
                    <a:uLnTx/>
                    <a:uFillTx/>
                    <a:latin typeface="Calibri"/>
                    <a:ea typeface="+mn-ea"/>
                    <a:cs typeface="+mn-cs"/>
                  </a:rPr>
                  <a:t>Paste</a:t>
                </a:r>
                <a:r>
                  <a:rPr kumimoji="0" lang="en-US" sz="2200" b="0" i="0" u="none" strike="noStrike" kern="1200" cap="none" spc="0" normalizeH="0" baseline="0" noProof="0" dirty="0">
                    <a:ln>
                      <a:noFill/>
                    </a:ln>
                    <a:solidFill>
                      <a:srgbClr val="366092"/>
                    </a:solidFill>
                    <a:effectLst/>
                    <a:uLnTx/>
                    <a:uFillTx/>
                    <a:latin typeface="Calibri"/>
                    <a:ea typeface="+mn-ea"/>
                    <a:cs typeface="+mn-cs"/>
                  </a:rPr>
                  <a:t> and press </a:t>
                </a:r>
                <a:r>
                  <a:rPr kumimoji="0" lang="en-US" sz="2200" b="1" i="0" u="none" strike="noStrike" kern="1200" cap="none" spc="0" normalizeH="0" baseline="0" noProof="0" dirty="0">
                    <a:ln>
                      <a:noFill/>
                    </a:ln>
                    <a:solidFill>
                      <a:srgbClr val="366092"/>
                    </a:solidFill>
                    <a:effectLst/>
                    <a:uLnTx/>
                    <a:uFillTx/>
                    <a:latin typeface="Calibri"/>
                    <a:ea typeface="+mn-ea"/>
                    <a:cs typeface="+mn-cs"/>
                  </a:rPr>
                  <a:t>enter</a:t>
                </a:r>
                <a:r>
                  <a:rPr kumimoji="0" lang="en-US" sz="2200" b="0" i="0" u="none" strike="noStrike" kern="1200" cap="none" spc="0" normalizeH="0" baseline="0" noProof="0" dirty="0">
                    <a:ln>
                      <a:noFill/>
                    </a:ln>
                    <a:solidFill>
                      <a:srgbClr val="366092"/>
                    </a:solidFill>
                    <a:effectLst/>
                    <a:uLnTx/>
                    <a:uFillTx/>
                    <a:latin typeface="Calibri"/>
                    <a:ea typeface="+mn-ea"/>
                    <a:cs typeface="+mn-cs"/>
                  </a:rPr>
                  <a:t> . Back on the home screen, press </a:t>
                </a:r>
                <a:r>
                  <a:rPr kumimoji="0" lang="en-US" sz="2200" b="1" i="0" u="none" strike="noStrike" kern="1200" cap="none" spc="0" normalizeH="0" baseline="0" noProof="0" dirty="0">
                    <a:ln>
                      <a:noFill/>
                    </a:ln>
                    <a:solidFill>
                      <a:srgbClr val="366092"/>
                    </a:solidFill>
                    <a:effectLst/>
                    <a:uLnTx/>
                    <a:uFillTx/>
                    <a:latin typeface="Calibri"/>
                    <a:ea typeface="+mn-ea"/>
                    <a:cs typeface="+mn-cs"/>
                  </a:rPr>
                  <a:t>enter</a:t>
                </a:r>
                <a:r>
                  <a:rPr kumimoji="0" lang="en-US" sz="2200" b="0" i="0" u="none" strike="noStrike" kern="1200" cap="none" spc="0" normalizeH="0" baseline="0" noProof="0" dirty="0">
                    <a:ln>
                      <a:noFill/>
                    </a:ln>
                    <a:solidFill>
                      <a:srgbClr val="366092"/>
                    </a:solidFill>
                    <a:effectLst/>
                    <a:uLnTx/>
                    <a:uFillTx/>
                    <a:latin typeface="Calibri"/>
                    <a:ea typeface="+mn-ea"/>
                    <a:cs typeface="+mn-cs"/>
                  </a:rPr>
                  <a:t> again, and the calculator returns </a:t>
                </a:r>
                <a:r>
                  <a:rPr kumimoji="0" lang="en-US" sz="2200" b="1" i="0" u="none" strike="noStrike" kern="1200" cap="none" spc="0" normalizeH="0" baseline="0" noProof="0" dirty="0">
                    <a:ln>
                      <a:noFill/>
                    </a:ln>
                    <a:solidFill>
                      <a:srgbClr val="366092"/>
                    </a:solidFill>
                    <a:effectLst/>
                    <a:uLnTx/>
                    <a:uFillTx/>
                    <a:latin typeface="Calibri"/>
                    <a:ea typeface="+mn-ea"/>
                    <a:cs typeface="+mn-cs"/>
                  </a:rPr>
                  <a:t>0.0118230769</a:t>
                </a:r>
                <a:r>
                  <a:rPr kumimoji="0" lang="en-US" sz="22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5" name="TextBox 4">
                <a:extLst>
                  <a:ext uri="{FF2B5EF4-FFF2-40B4-BE49-F238E27FC236}">
                    <a16:creationId xmlns:a16="http://schemas.microsoft.com/office/drawing/2014/main" id="{4346A7C6-F0C1-DBFC-3080-34A4E39823EF}"/>
                  </a:ext>
                </a:extLst>
              </p:cNvPr>
              <p:cNvSpPr txBox="1">
                <a:spLocks noRot="1" noChangeAspect="1" noMove="1" noResize="1" noEditPoints="1" noAdjustHandles="1" noChangeArrowheads="1" noChangeShapeType="1" noTextEdit="1"/>
              </p:cNvSpPr>
              <p:nvPr/>
            </p:nvSpPr>
            <p:spPr>
              <a:xfrm>
                <a:off x="457200" y="1056181"/>
                <a:ext cx="8229600" cy="4628960"/>
              </a:xfrm>
              <a:prstGeom prst="rect">
                <a:avLst/>
              </a:prstGeom>
              <a:blipFill>
                <a:blip r:embed="rId2"/>
                <a:stretch>
                  <a:fillRect l="-963" t="-789" r="-963" b="-1711"/>
                </a:stretch>
              </a:blipFill>
            </p:spPr>
            <p:txBody>
              <a:bodyPr/>
              <a:lstStyle/>
              <a:p>
                <a:r>
                  <a:rPr lang="en-IN">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Finding the Area in the Tails for Two</a:t>
            </a:r>
            <a:r>
              <a:rPr lang="en-US" dirty="0"/>
              <a:t> </a:t>
            </a:r>
            <a:r>
              <a:rPr lang="en-US" i="1" dirty="0"/>
              <a:t>z</a:t>
            </a:r>
            <a:r>
              <a:rPr dirty="0"/>
              <a:t>-Values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pic>
        <p:nvPicPr>
          <p:cNvPr id="5" name="Picture 4" descr="A calculator screenshot of the values of the normal cdf function pasted on the home screen. It shows  normal cdf (minus 2.73,2.38,0,1) equals 0.0118230769.">
            <a:extLst>
              <a:ext uri="{FF2B5EF4-FFF2-40B4-BE49-F238E27FC236}">
                <a16:creationId xmlns:a16="http://schemas.microsoft.com/office/drawing/2014/main" id="{B56BFD46-524F-47F6-AE1B-69273E0CD89E}"/>
              </a:ext>
            </a:extLst>
          </p:cNvPr>
          <p:cNvPicPr>
            <a:picLocks noChangeAspect="1"/>
          </p:cNvPicPr>
          <p:nvPr/>
        </p:nvPicPr>
        <p:blipFill>
          <a:blip r:embed="rId2"/>
          <a:srcRect b="12639"/>
          <a:stretch>
            <a:fillRect/>
          </a:stretch>
        </p:blipFill>
        <p:spPr>
          <a:xfrm>
            <a:off x="2747708" y="1130236"/>
            <a:ext cx="3648584" cy="2679764"/>
          </a:xfrm>
          <a:prstGeom prst="rect">
            <a:avLst/>
          </a:prstGeom>
        </p:spPr>
      </p:pic>
      <p:sp>
        <p:nvSpPr>
          <p:cNvPr id="4" name="TextBox 3">
            <a:extLst>
              <a:ext uri="{FF2B5EF4-FFF2-40B4-BE49-F238E27FC236}">
                <a16:creationId xmlns:a16="http://schemas.microsoft.com/office/drawing/2014/main" id="{368F05EE-53C8-5FAE-292E-46721A05C8D4}"/>
              </a:ext>
            </a:extLst>
          </p:cNvPr>
          <p:cNvSpPr txBox="1"/>
          <p:nvPr/>
        </p:nvSpPr>
        <p:spPr>
          <a:xfrm>
            <a:off x="3876114" y="3862625"/>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32</a:t>
            </a:r>
            <a:endParaRPr lang="en-IN" sz="2400" dirty="0"/>
          </a:p>
        </p:txBody>
      </p:sp>
      <p:sp>
        <p:nvSpPr>
          <p:cNvPr id="7" name="TextBox 6">
            <a:extLst>
              <a:ext uri="{FF2B5EF4-FFF2-40B4-BE49-F238E27FC236}">
                <a16:creationId xmlns:a16="http://schemas.microsoft.com/office/drawing/2014/main" id="{326B477E-01E7-629E-016C-B71052B5FD31}"/>
              </a:ext>
            </a:extLst>
          </p:cNvPr>
          <p:cNvSpPr txBox="1"/>
          <p:nvPr/>
        </p:nvSpPr>
        <p:spPr>
          <a:xfrm>
            <a:off x="457200" y="4324290"/>
            <a:ext cx="60960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Thus, the total area in the tails is approximately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0.0119</a:t>
            </a:r>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extLst>
      <p:ext uri="{BB962C8B-B14F-4D97-AF65-F5344CB8AC3E}">
        <p14:creationId xmlns:p14="http://schemas.microsoft.com/office/powerpoint/2010/main" val="407594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sz="2600" dirty="0"/>
              <a:t>Procedure: Using the Cumulative Normal Distribution Tables to Find Areas under the Standard Normal Curve</a:t>
            </a: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sz="2600"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r>
              <a:rPr sz="2800" dirty="0"/>
              <a:t>   </a:t>
            </a:r>
          </a:p>
        </p:txBody>
      </p:sp>
      <p:pic>
        <p:nvPicPr>
          <p:cNvPr id="8" name="Picture 7" descr="A standard normal distribution with  z subscript 0  labeled on the horizontal axis.  z subscript 0  is located to the left of the mean  0. The area under the curve and to the left of  z subscript 0  is shaded and labeled with a question mark. Directions are given: Look up  z subscript 0 normal cdf(minus 1 superscript 99, z subscript 0) .&#10;">
            <a:extLst>
              <a:ext uri="{FF2B5EF4-FFF2-40B4-BE49-F238E27FC236}">
                <a16:creationId xmlns:a16="http://schemas.microsoft.com/office/drawing/2014/main" id="{DD26EC2A-630E-030F-65D6-5F0D88530D27}"/>
              </a:ext>
            </a:extLst>
          </p:cNvPr>
          <p:cNvPicPr>
            <a:picLocks noChangeAspect="1"/>
          </p:cNvPicPr>
          <p:nvPr/>
        </p:nvPicPr>
        <p:blipFill>
          <a:blip r:embed="rId2"/>
          <a:stretch>
            <a:fillRect/>
          </a:stretch>
        </p:blipFill>
        <p:spPr>
          <a:xfrm>
            <a:off x="2740202" y="1269000"/>
            <a:ext cx="3254853" cy="2160000"/>
          </a:xfrm>
          <a:prstGeom prst="rect">
            <a:avLst/>
          </a:prstGeom>
        </p:spPr>
      </p:pic>
      <p:pic>
        <p:nvPicPr>
          <p:cNvPr id="5" name="Picture 4" descr="A standard normal distribution with  z subscript 0  labeled on the horizontal axis.  z subscript 0  is located to the right of the mean  0. The area under the curve and to the right of  z subscript 0  is shaded and labeled with a question mark. Directions are given: Look up  minus z subscript 0   normal cdf(z subscript 0, 1 superscript 99) .&#10;">
            <a:extLst>
              <a:ext uri="{FF2B5EF4-FFF2-40B4-BE49-F238E27FC236}">
                <a16:creationId xmlns:a16="http://schemas.microsoft.com/office/drawing/2014/main" id="{FB056D77-1FFD-E1D1-43FB-2EC8BFC34717}"/>
              </a:ext>
            </a:extLst>
          </p:cNvPr>
          <p:cNvPicPr>
            <a:picLocks noChangeAspect="1"/>
          </p:cNvPicPr>
          <p:nvPr/>
        </p:nvPicPr>
        <p:blipFill>
          <a:blip r:embed="rId3"/>
          <a:stretch>
            <a:fillRect/>
          </a:stretch>
        </p:blipFill>
        <p:spPr>
          <a:xfrm>
            <a:off x="2514600" y="3757081"/>
            <a:ext cx="3706058" cy="2160000"/>
          </a:xfrm>
          <a:prstGeom prst="rect">
            <a:avLst/>
          </a:prstGeom>
        </p:spPr>
      </p:pic>
    </p:spTree>
    <p:extLst>
      <p:ext uri="{BB962C8B-B14F-4D97-AF65-F5344CB8AC3E}">
        <p14:creationId xmlns:p14="http://schemas.microsoft.com/office/powerpoint/2010/main" val="3461595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500" dirty="0"/>
              <a:t>Procedure: Using the Cumulative Normal Distribution Tables to Find Areas under the Standard Normal Curve</a:t>
            </a: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sz="2500" dirty="0"/>
          </a:p>
        </p:txBody>
      </p:sp>
      <p:pic>
        <p:nvPicPr>
          <p:cNvPr id="4" name="Picture 3" descr="A standard normal distribution with z subscript 1 and z subscript 2 labeled on the horizontal axis. z subscript 1 is located to the left of the mean 0 and z subscript 2 is located to the right of the mean 0. The area under the curve and in between z subscript 1 and z subscript 2 is shaded and labeled with a question mark. Directions are given: Look up z subscript 1 and z subscript 2 and subtract area to the left of z subscript 1 from area to the left of z subscript 2 normal cdf (z subscript 1, z subscript 2).&#10;">
            <a:extLst>
              <a:ext uri="{FF2B5EF4-FFF2-40B4-BE49-F238E27FC236}">
                <a16:creationId xmlns:a16="http://schemas.microsoft.com/office/drawing/2014/main" id="{D0C35B37-FB53-F9FD-2EE7-27A25CB5EA6E}"/>
              </a:ext>
            </a:extLst>
          </p:cNvPr>
          <p:cNvPicPr>
            <a:picLocks noChangeAspect="1"/>
          </p:cNvPicPr>
          <p:nvPr/>
        </p:nvPicPr>
        <p:blipFill>
          <a:blip r:embed="rId2"/>
          <a:stretch>
            <a:fillRect/>
          </a:stretch>
        </p:blipFill>
        <p:spPr>
          <a:xfrm>
            <a:off x="2669014" y="1143000"/>
            <a:ext cx="3337778" cy="2160000"/>
          </a:xfrm>
          <a:prstGeom prst="rect">
            <a:avLst/>
          </a:prstGeom>
        </p:spPr>
      </p:pic>
      <p:pic>
        <p:nvPicPr>
          <p:cNvPr id="6" name="Picture 5" descr="A standard normal distribution with z subscript 1 and z subscript 2 labeled on the horizontal axis. z subscript 1 is located to the left of the mean 0 and z subscript 2 is located to the right of the mean 0. The area under the curve and to the left of z subscript 1 is shaded and labeled with a question mark, and the area under the curve and to the right of z subscript 2 is shaded and labeled with a question mark. Look up z subscript 1 and minus z subscript 2 and add areas 1 minus normal cdf (z subscript 1, z subscript 2).">
            <a:extLst>
              <a:ext uri="{FF2B5EF4-FFF2-40B4-BE49-F238E27FC236}">
                <a16:creationId xmlns:a16="http://schemas.microsoft.com/office/drawing/2014/main" id="{CFE30BE4-A168-DBCA-8B4A-1ACA07188C47}"/>
              </a:ext>
            </a:extLst>
          </p:cNvPr>
          <p:cNvPicPr>
            <a:picLocks noChangeAspect="1"/>
          </p:cNvPicPr>
          <p:nvPr/>
        </p:nvPicPr>
        <p:blipFill>
          <a:blip r:embed="rId3"/>
          <a:stretch>
            <a:fillRect/>
          </a:stretch>
        </p:blipFill>
        <p:spPr>
          <a:xfrm>
            <a:off x="2669014" y="3416713"/>
            <a:ext cx="3621616" cy="2160000"/>
          </a:xfrm>
          <a:prstGeom prst="rect">
            <a:avLst/>
          </a:prstGeom>
        </p:spPr>
      </p:pic>
      <p:sp>
        <p:nvSpPr>
          <p:cNvPr id="3" name="TextBox 2">
            <a:extLst>
              <a:ext uri="{FF2B5EF4-FFF2-40B4-BE49-F238E27FC236}">
                <a16:creationId xmlns:a16="http://schemas.microsoft.com/office/drawing/2014/main" id="{47A86750-B4FA-832A-1939-38FE1762D729}"/>
              </a:ext>
            </a:extLst>
          </p:cNvPr>
          <p:cNvSpPr txBox="1"/>
          <p:nvPr/>
        </p:nvSpPr>
        <p:spPr>
          <a:xfrm>
            <a:off x="3876114" y="5529088"/>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33</a:t>
            </a:r>
            <a:endParaRPr lang="en-IN"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Finding Percentages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000" dirty="0"/>
                  <a:t>Adult body temperatures are normally distributed with a mean of </a:t>
                </a:r>
                <a14:m>
                  <m:oMath xmlns:m="http://schemas.openxmlformats.org/officeDocument/2006/math">
                    <m:r>
                      <a:rPr sz="2000">
                        <a:latin typeface="Cambria Math" panose="02040503050406030204" pitchFamily="18" charset="0"/>
                      </a:rPr>
                      <m:t>98.6℉</m:t>
                    </m:r>
                  </m:oMath>
                </a14:m>
                <a:r>
                  <a:rPr sz="2000" dirty="0"/>
                  <a:t> and a standard deviation of </a:t>
                </a:r>
                <a14:m>
                  <m:oMath xmlns:m="http://schemas.openxmlformats.org/officeDocument/2006/math">
                    <m:r>
                      <a:rPr sz="2000">
                        <a:latin typeface="Cambria Math" panose="02040503050406030204" pitchFamily="18" charset="0"/>
                      </a:rPr>
                      <m:t>0.73℉</m:t>
                    </m:r>
                  </m:oMath>
                </a14:m>
                <a:r>
                  <a:rPr sz="2000" dirty="0"/>
                  <a:t>. Sometimes our bodies increase in temperature and we say we have a fever. Extreme fluctuations might signal that we need to seek medical help. With this in mind, determine what percentage of healthy adults have a body temperature that is normally above </a:t>
                </a:r>
                <a14:m>
                  <m:oMath xmlns:m="http://schemas.openxmlformats.org/officeDocument/2006/math">
                    <m:r>
                      <a:rPr sz="2000">
                        <a:latin typeface="Cambria Math" panose="02040503050406030204" pitchFamily="18" charset="0"/>
                      </a:rPr>
                      <m:t>100℉</m:t>
                    </m:r>
                  </m:oMath>
                </a14:m>
                <a:r>
                  <a:rPr sz="2000" dirty="0"/>
                  <a:t>.</a:t>
                </a:r>
                <a:endParaRPr lang="en-US" sz="2000" dirty="0"/>
              </a:p>
              <a:p>
                <a:pPr algn="just">
                  <a:defRPr sz="2800"/>
                </a:pPr>
                <a:endParaRPr lang="en-US" sz="2000" dirty="0"/>
              </a:p>
              <a:p>
                <a:r>
                  <a:rPr lang="en-US" sz="2000" b="1" dirty="0"/>
                  <a:t>Solution</a:t>
                </a:r>
              </a:p>
              <a:p>
                <a:pPr algn="just">
                  <a:defRPr sz="2800"/>
                </a:pPr>
                <a:r>
                  <a:rPr lang="en-US" sz="2000" dirty="0"/>
                  <a:t>We are in a position to use the normal curve to answer this question since we are told that body temperature for adults is normally distributed. Begin by sketching a normal curve to represent the distribution of body temperature, indicating the mean of </a:t>
                </a:r>
                <a14:m>
                  <m:oMath xmlns:m="http://schemas.openxmlformats.org/officeDocument/2006/math">
                    <m:r>
                      <a:rPr lang="en-US" sz="2000">
                        <a:latin typeface="Cambria Math" panose="02040503050406030204" pitchFamily="18" charset="0"/>
                      </a:rPr>
                      <m:t>98.6℉</m:t>
                    </m:r>
                  </m:oMath>
                </a14:m>
                <a:r>
                  <a:rPr lang="en-US" sz="2000" dirty="0"/>
                  <a:t> and the </a:t>
                </a:r>
                <a:r>
                  <a:rPr lang="en-US" sz="2000" i="1" dirty="0"/>
                  <a:t>x</a:t>
                </a:r>
                <a:r>
                  <a:rPr lang="en-US" sz="2000" dirty="0"/>
                  <a:t>-value we are interested in, </a:t>
                </a:r>
                <a14:m>
                  <m:oMath xmlns:m="http://schemas.openxmlformats.org/officeDocument/2006/math">
                    <m:r>
                      <a:rPr lang="en-US" sz="2000">
                        <a:latin typeface="Cambria Math" panose="02040503050406030204" pitchFamily="18" charset="0"/>
                      </a:rPr>
                      <m:t>100℉</m:t>
                    </m:r>
                  </m:oMath>
                </a14:m>
                <a:r>
                  <a:rPr lang="en-US" sz="2000" dirty="0"/>
                  <a:t>. Because the temperature we are interested in is a lower limit for the normal temperature, we need to find the area that is more than our </a:t>
                </a:r>
                <a:r>
                  <a:rPr lang="en-US" sz="2000" i="1" dirty="0"/>
                  <a:t>x</a:t>
                </a:r>
                <a:r>
                  <a:rPr lang="en-US" sz="2000" dirty="0"/>
                  <a:t>-value. Therefore, we shade the area to the right of </a:t>
                </a:r>
                <a14:m>
                  <m:oMath xmlns:m="http://schemas.openxmlformats.org/officeDocument/2006/math">
                    <m:r>
                      <a:rPr lang="en-US" sz="2000">
                        <a:latin typeface="Cambria Math" panose="02040503050406030204" pitchFamily="18" charset="0"/>
                      </a:rPr>
                      <m:t>100℉</m:t>
                    </m:r>
                  </m:oMath>
                </a14:m>
                <a:r>
                  <a:rPr lang="en-US" sz="2000" dirty="0"/>
                  <a:t>.</a:t>
                </a:r>
              </a:p>
              <a:p>
                <a:pPr algn="just">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Percentages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5" name="Picture 4" descr="A normal distribution curve with mean of 98.6. The z-value of 100.0 is marked on the horizontal axis. The area to the right of 100.0 is shaded. The horizontal axis is labeled z.">
            <a:extLst>
              <a:ext uri="{FF2B5EF4-FFF2-40B4-BE49-F238E27FC236}">
                <a16:creationId xmlns:a16="http://schemas.microsoft.com/office/drawing/2014/main" id="{A1E09809-BF22-494F-A888-4266C0998068}"/>
              </a:ext>
            </a:extLst>
          </p:cNvPr>
          <p:cNvPicPr>
            <a:picLocks noChangeAspect="1"/>
          </p:cNvPicPr>
          <p:nvPr/>
        </p:nvPicPr>
        <p:blipFill>
          <a:blip r:embed="rId2"/>
          <a:srcRect b="9117"/>
          <a:stretch>
            <a:fillRect/>
          </a:stretch>
        </p:blipFill>
        <p:spPr>
          <a:xfrm>
            <a:off x="2459379" y="1049053"/>
            <a:ext cx="4225241" cy="2160000"/>
          </a:xfrm>
          <a:prstGeom prst="rect">
            <a:avLst/>
          </a:prstGeom>
        </p:spPr>
      </p:pic>
      <p:sp>
        <p:nvSpPr>
          <p:cNvPr id="4" name="TextBox 3">
            <a:extLst>
              <a:ext uri="{FF2B5EF4-FFF2-40B4-BE49-F238E27FC236}">
                <a16:creationId xmlns:a16="http://schemas.microsoft.com/office/drawing/2014/main" id="{28FEA867-6507-204C-B0D4-841AC102C79C}"/>
              </a:ext>
            </a:extLst>
          </p:cNvPr>
          <p:cNvSpPr txBox="1"/>
          <p:nvPr/>
        </p:nvSpPr>
        <p:spPr>
          <a:xfrm>
            <a:off x="3876113" y="3164952"/>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34</a:t>
            </a:r>
            <a:endParaRPr lang="en-IN" sz="2400" dirty="0"/>
          </a:p>
        </p:txBody>
      </p:sp>
      <p:sp>
        <p:nvSpPr>
          <p:cNvPr id="7" name="TextBox 6">
            <a:extLst>
              <a:ext uri="{FF2B5EF4-FFF2-40B4-BE49-F238E27FC236}">
                <a16:creationId xmlns:a16="http://schemas.microsoft.com/office/drawing/2014/main" id="{283F719A-0FF3-7320-1701-41C9FC9CFB6E}"/>
              </a:ext>
            </a:extLst>
          </p:cNvPr>
          <p:cNvSpPr txBox="1"/>
          <p:nvPr/>
        </p:nvSpPr>
        <p:spPr>
          <a:xfrm>
            <a:off x="476250" y="3563568"/>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Notice that we can expect the value we find to be smaller than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0.5000</a:t>
            </a:r>
            <a:r>
              <a:rPr kumimoji="0" lang="en-US" sz="2000" b="0" i="0" u="none" strike="noStrike" kern="1200" cap="none" spc="0" normalizeH="0" baseline="0" noProof="0" dirty="0">
                <a:ln>
                  <a:noFill/>
                </a:ln>
                <a:solidFill>
                  <a:srgbClr val="366092"/>
                </a:solidFill>
                <a:effectLst/>
                <a:uLnTx/>
                <a:uFillTx/>
                <a:latin typeface="Calibri"/>
                <a:ea typeface="+mn-ea"/>
                <a:cs typeface="+mn-cs"/>
              </a:rPr>
              <a:t> based on our normal curve drawing.</a:t>
            </a:r>
            <a:endParaRPr lang="en-IN" sz="2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3D7816-27B2-FA6C-2BD0-D77D64E81460}"/>
                  </a:ext>
                </a:extLst>
              </p:cNvPr>
              <p:cNvSpPr txBox="1"/>
              <p:nvPr/>
            </p:nvSpPr>
            <p:spPr>
              <a:xfrm>
                <a:off x="466724" y="4237642"/>
                <a:ext cx="8210550" cy="1015663"/>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rPr>
                  <a:t>Next, find a standard score for the data point we are interested in,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rPr>
                      <m:t>100℉</m:t>
                    </m:r>
                  </m:oMath>
                </a14:m>
                <a:r>
                  <a:rPr kumimoji="0" lang="en-US" sz="2000" b="0" i="0" u="none" strike="noStrike" kern="1200" cap="none" spc="0" normalizeH="0" baseline="0" noProof="0" dirty="0">
                    <a:ln>
                      <a:noFill/>
                    </a:ln>
                    <a:solidFill>
                      <a:srgbClr val="366092"/>
                    </a:solidFill>
                    <a:effectLst/>
                    <a:uLnTx/>
                    <a:uFillTx/>
                    <a:latin typeface="Calibri"/>
                  </a:rPr>
                  <a:t>, so that we can calculate the area under the standard normal curve. Substituting into the formula, we have the following.</a:t>
                </a:r>
                <a:endParaRPr lang="en-IN" sz="2000" dirty="0"/>
              </a:p>
            </p:txBody>
          </p:sp>
        </mc:Choice>
        <mc:Fallback xmlns="">
          <p:sp>
            <p:nvSpPr>
              <p:cNvPr id="9" name="TextBox 8">
                <a:extLst>
                  <a:ext uri="{FF2B5EF4-FFF2-40B4-BE49-F238E27FC236}">
                    <a16:creationId xmlns:a16="http://schemas.microsoft.com/office/drawing/2014/main" id="{DA3D7816-27B2-FA6C-2BD0-D77D64E81460}"/>
                  </a:ext>
                </a:extLst>
              </p:cNvPr>
              <p:cNvSpPr txBox="1">
                <a:spLocks noRot="1" noChangeAspect="1" noMove="1" noResize="1" noEditPoints="1" noAdjustHandles="1" noChangeArrowheads="1" noChangeShapeType="1" noTextEdit="1"/>
              </p:cNvSpPr>
              <p:nvPr/>
            </p:nvSpPr>
            <p:spPr>
              <a:xfrm>
                <a:off x="466724" y="4237642"/>
                <a:ext cx="8210550" cy="1015663"/>
              </a:xfrm>
              <a:prstGeom prst="rect">
                <a:avLst/>
              </a:prstGeom>
              <a:blipFill>
                <a:blip r:embed="rId3"/>
                <a:stretch>
                  <a:fillRect l="-817" t="-2994" r="-297" b="-9581"/>
                </a:stretch>
              </a:blipFill>
            </p:spPr>
            <p:txBody>
              <a:bodyPr/>
              <a:lstStyle/>
              <a:p>
                <a:r>
                  <a:rPr lang="en-IN">
                    <a:noFill/>
                  </a:rPr>
                  <a:t> </a:t>
                </a:r>
              </a:p>
            </p:txBody>
          </p:sp>
        </mc:Fallback>
      </mc:AlternateContent>
      <p:pic>
        <p:nvPicPr>
          <p:cNvPr id="11" name="Picture 10" descr="z equals numerator open parentheses 100 minus 98.6 close parentheses whole divided by 0.73 which is approximately equals to 1.92">
            <a:extLst>
              <a:ext uri="{FF2B5EF4-FFF2-40B4-BE49-F238E27FC236}">
                <a16:creationId xmlns:a16="http://schemas.microsoft.com/office/drawing/2014/main" id="{2634F36E-4E32-D7BB-9503-0D6CB67A9154}"/>
              </a:ext>
            </a:extLst>
          </p:cNvPr>
          <p:cNvPicPr>
            <a:picLocks noChangeAspect="1"/>
          </p:cNvPicPr>
          <p:nvPr/>
        </p:nvPicPr>
        <p:blipFill>
          <a:blip r:embed="rId4"/>
          <a:stretch>
            <a:fillRect/>
          </a:stretch>
        </p:blipFill>
        <p:spPr>
          <a:xfrm>
            <a:off x="3333073" y="5291405"/>
            <a:ext cx="2515954" cy="720000"/>
          </a:xfrm>
          <a:prstGeom prst="rect">
            <a:avLst/>
          </a:prstGeom>
        </p:spPr>
      </p:pic>
    </p:spTree>
    <p:extLst>
      <p:ext uri="{BB962C8B-B14F-4D97-AF65-F5344CB8AC3E}">
        <p14:creationId xmlns:p14="http://schemas.microsoft.com/office/powerpoint/2010/main" val="993720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Percentages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5" name="TextBox 4">
            <a:extLst>
              <a:ext uri="{FF2B5EF4-FFF2-40B4-BE49-F238E27FC236}">
                <a16:creationId xmlns:a16="http://schemas.microsoft.com/office/drawing/2014/main" id="{16AAC31F-3191-F372-F016-03DF3F931818}"/>
              </a:ext>
            </a:extLst>
          </p:cNvPr>
          <p:cNvSpPr txBox="1"/>
          <p:nvPr/>
        </p:nvSpPr>
        <p:spPr>
          <a:xfrm>
            <a:off x="457200" y="1057862"/>
            <a:ext cx="8229600" cy="3194721"/>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This </a:t>
            </a:r>
            <a:r>
              <a:rPr kumimoji="0" lang="en-US" sz="2400" b="0" i="1" u="none" strike="noStrike" kern="1200" cap="none" spc="0" normalizeH="0" baseline="0" noProof="0" dirty="0">
                <a:ln>
                  <a:noFill/>
                </a:ln>
                <a:solidFill>
                  <a:srgbClr val="366092"/>
                </a:solidFill>
                <a:effectLst/>
                <a:uLnTx/>
                <a:uFillTx/>
                <a:latin typeface="Calibri"/>
                <a:ea typeface="+mn-ea"/>
                <a:cs typeface="+mn-cs"/>
              </a:rPr>
              <a:t>z</a:t>
            </a:r>
            <a:r>
              <a:rPr kumimoji="0" lang="en-US" sz="2400" b="0" i="0" u="none" strike="noStrike" kern="1200" cap="none" spc="0" normalizeH="0" baseline="0" noProof="0" dirty="0">
                <a:ln>
                  <a:noFill/>
                </a:ln>
                <a:solidFill>
                  <a:srgbClr val="366092"/>
                </a:solidFill>
                <a:effectLst/>
                <a:uLnTx/>
                <a:uFillTx/>
                <a:latin typeface="Calibri"/>
                <a:ea typeface="+mn-ea"/>
                <a:cs typeface="+mn-cs"/>
              </a:rPr>
              <a:t>-value indicates that a normal temperature of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100.0</a:t>
            </a:r>
            <a:r>
              <a:rPr kumimoji="0" lang="en-US" sz="2400" b="0" i="0" u="none" strike="noStrike" kern="1200" cap="none" spc="0" normalizeH="0" baseline="0" noProof="0" dirty="0">
                <a:ln>
                  <a:noFill/>
                </a:ln>
                <a:solidFill>
                  <a:srgbClr val="366092"/>
                </a:solidFill>
                <a:effectLst/>
                <a:uLnTx/>
                <a:uFillTx/>
                <a:latin typeface="Calibri"/>
                <a:ea typeface="+mn-ea"/>
                <a:cs typeface="+mn-cs"/>
              </a:rPr>
              <a:t> is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1.92</a:t>
            </a:r>
            <a:r>
              <a:rPr kumimoji="0" lang="en-US" sz="2400" b="0" i="0" u="none" strike="noStrike" kern="1200" cap="none" spc="0" normalizeH="0" baseline="0" noProof="0" dirty="0">
                <a:ln>
                  <a:noFill/>
                </a:ln>
                <a:solidFill>
                  <a:srgbClr val="366092"/>
                </a:solidFill>
                <a:effectLst/>
                <a:uLnTx/>
                <a:uFillTx/>
                <a:latin typeface="Calibri"/>
                <a:ea typeface="+mn-ea"/>
                <a:cs typeface="+mn-cs"/>
              </a:rPr>
              <a:t> standard deviations above the mean normal temperature. Using either tables or technology, we now need to find the value to the right of </a:t>
            </a:r>
            <a:r>
              <a:rPr kumimoji="0" lang="en-US" sz="2400" b="0" i="1" u="none" strike="noStrike" kern="1200" cap="none" spc="0" normalizeH="0" baseline="0" noProof="0" dirty="0">
                <a:ln>
                  <a:noFill/>
                </a:ln>
                <a:solidFill>
                  <a:srgbClr val="366092"/>
                </a:solidFill>
                <a:effectLst/>
                <a:uLnTx/>
                <a:uFillTx/>
                <a:latin typeface="Calibri"/>
                <a:ea typeface="+mn-ea"/>
                <a:cs typeface="+mn-cs"/>
              </a:rPr>
              <a:t>z</a:t>
            </a:r>
            <a:r>
              <a:rPr kumimoji="0" lang="en-US" sz="2400" b="0" i="0" u="none" strike="noStrike" kern="1200" cap="none" spc="0" normalizeH="0" baseline="0" noProof="0" dirty="0">
                <a:ln>
                  <a:noFill/>
                </a:ln>
                <a:solidFill>
                  <a:srgbClr val="366092"/>
                </a:solidFill>
                <a:effectLst/>
                <a:uLnTx/>
                <a:uFillTx/>
                <a:latin typeface="Calibri"/>
                <a:ea typeface="+mn-ea"/>
                <a:cs typeface="+mn-cs"/>
              </a:rPr>
              <a:t> = 1.92.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4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Because we want the area to the right, we will look up the negative of the </a:t>
            </a:r>
            <a:r>
              <a:rPr kumimoji="0" lang="en-US" sz="2400" b="0" i="1" u="none" strike="noStrike" kern="1200" cap="none" spc="0" normalizeH="0" baseline="0" noProof="0" dirty="0">
                <a:ln>
                  <a:noFill/>
                </a:ln>
                <a:solidFill>
                  <a:srgbClr val="366092"/>
                </a:solidFill>
                <a:effectLst/>
                <a:uLnTx/>
                <a:uFillTx/>
                <a:latin typeface="Calibri"/>
                <a:ea typeface="+mn-ea"/>
                <a:cs typeface="+mn-cs"/>
              </a:rPr>
              <a:t>z</a:t>
            </a:r>
            <a:r>
              <a:rPr kumimoji="0" lang="en-US" sz="2400" b="0" i="0" u="none" strike="noStrike" kern="1200" cap="none" spc="0" normalizeH="0" baseline="0" noProof="0" dirty="0">
                <a:ln>
                  <a:noFill/>
                </a:ln>
                <a:solidFill>
                  <a:srgbClr val="366092"/>
                </a:solidFill>
                <a:effectLst/>
                <a:uLnTx/>
                <a:uFillTx/>
                <a:latin typeface="Calibri"/>
                <a:ea typeface="+mn-ea"/>
                <a:cs typeface="+mn-cs"/>
              </a:rPr>
              <a:t>-value in Table A, which is </a:t>
            </a:r>
            <a:r>
              <a:rPr kumimoji="0" lang="en-US" sz="2400" b="0" i="1" u="none" strike="noStrike" kern="1200" cap="none" spc="0" normalizeH="0" baseline="0" noProof="0" dirty="0">
                <a:ln>
                  <a:noFill/>
                </a:ln>
                <a:solidFill>
                  <a:srgbClr val="366092"/>
                </a:solidFill>
                <a:effectLst/>
                <a:uLnTx/>
                <a:uFillTx/>
                <a:latin typeface="Calibri"/>
                <a:ea typeface="+mn-ea"/>
                <a:cs typeface="+mn-cs"/>
              </a:rPr>
              <a:t>z</a:t>
            </a:r>
            <a:r>
              <a:rPr kumimoji="0" lang="en-US" sz="2400" b="0" i="0" u="none" strike="noStrike" kern="1200" cap="none" spc="0" normalizeH="0" baseline="0" noProof="0" dirty="0">
                <a:ln>
                  <a:noFill/>
                </a:ln>
                <a:solidFill>
                  <a:srgbClr val="366092"/>
                </a:solidFill>
                <a:effectLst/>
                <a:uLnTx/>
                <a:uFillTx/>
                <a:latin typeface="Calibri"/>
                <a:ea typeface="+mn-ea"/>
                <a:cs typeface="+mn-cs"/>
              </a:rPr>
              <a:t> = </a:t>
            </a:r>
            <a:r>
              <a:rPr kumimoji="0" lang="en-US"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srgbClr val="366092"/>
                </a:solidFill>
                <a:effectLst/>
                <a:uLnTx/>
                <a:uFillTx/>
                <a:latin typeface="Calibri"/>
                <a:ea typeface="+mn-ea"/>
                <a:cs typeface="+mn-cs"/>
              </a:rPr>
              <a:t>1.92. This gives us a value of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0.0274</a:t>
            </a:r>
            <a:r>
              <a:rPr kumimoji="0" lang="en-US" sz="2400" b="0" i="0" u="none" strike="noStrike" kern="1200" cap="none" spc="0" normalizeH="0" baseline="0" noProof="0" dirty="0">
                <a:ln>
                  <a:noFill/>
                </a:ln>
                <a:solidFill>
                  <a:srgbClr val="366092"/>
                </a:solidFill>
                <a:effectLst/>
                <a:uLnTx/>
                <a:uFillTx/>
                <a:latin typeface="Calibri"/>
                <a:ea typeface="+mn-ea"/>
                <a:cs typeface="+mn-cs"/>
              </a:rPr>
              <a:t>.</a:t>
            </a:r>
            <a:endParaRPr lang="en-IN"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Percentages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613E874-D41F-B6DA-EA7B-B0A42C23B37E}"/>
                  </a:ext>
                </a:extLst>
              </p:cNvPr>
              <p:cNvSpPr txBox="1"/>
              <p:nvPr/>
            </p:nvSpPr>
            <p:spPr>
              <a:xfrm>
                <a:off x="456593" y="1029287"/>
                <a:ext cx="8229600" cy="1384995"/>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IN" sz="2000" b="1" i="0" u="none" strike="noStrike" kern="1200" cap="none" spc="0" normalizeH="0" baseline="0" noProof="0" dirty="0">
                    <a:ln>
                      <a:noFill/>
                    </a:ln>
                    <a:solidFill>
                      <a:srgbClr val="366092"/>
                    </a:solidFill>
                    <a:effectLst/>
                    <a:uLnTx/>
                    <a:uFillTx/>
                    <a:latin typeface="+mj-lt"/>
                    <a:ea typeface="+mn-ea"/>
                    <a:cs typeface="+mn-cs"/>
                  </a:rPr>
                  <a:t>TI-83/84 Plus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000" b="0" i="0" u="none" strike="noStrike" kern="1200" cap="none" spc="0" normalizeH="0" baseline="0" noProof="0" dirty="0">
                    <a:ln>
                      <a:noFill/>
                    </a:ln>
                    <a:solidFill>
                      <a:srgbClr val="366092"/>
                    </a:solidFill>
                    <a:effectLst/>
                    <a:uLnTx/>
                    <a:uFillTx/>
                    <a:latin typeface="+mj-lt"/>
                    <a:ea typeface="+mn-ea"/>
                    <a:cs typeface="+mn-cs"/>
                  </a:rPr>
                  <a:t>Press </a:t>
                </a:r>
                <a:r>
                  <a:rPr kumimoji="0" lang="en-IN" sz="2000" b="1" i="0" u="none" strike="noStrike" kern="1200" cap="none" spc="0" normalizeH="0" baseline="0" noProof="0" dirty="0">
                    <a:ln>
                      <a:noFill/>
                    </a:ln>
                    <a:solidFill>
                      <a:srgbClr val="366092"/>
                    </a:solidFill>
                    <a:effectLst/>
                    <a:uLnTx/>
                    <a:uFillTx/>
                    <a:latin typeface="+mj-lt"/>
                    <a:ea typeface="+mn-ea"/>
                    <a:cs typeface="+mn-cs"/>
                  </a:rPr>
                  <a:t>2nd</a:t>
                </a:r>
                <a:r>
                  <a:rPr kumimoji="0" lang="en-IN" sz="2000" b="0" i="0" u="none" strike="noStrike" kern="1200" cap="none" spc="0" normalizeH="0" baseline="0" noProof="0" dirty="0">
                    <a:ln>
                      <a:noFill/>
                    </a:ln>
                    <a:solidFill>
                      <a:srgbClr val="366092"/>
                    </a:solidFill>
                    <a:effectLst/>
                    <a:uLnTx/>
                    <a:uFillTx/>
                    <a:latin typeface="+mj-lt"/>
                    <a:ea typeface="+mn-ea"/>
                    <a:cs typeface="+mn-cs"/>
                  </a:rPr>
                  <a:t> </a:t>
                </a:r>
                <a:r>
                  <a:rPr kumimoji="0" lang="en-IN" sz="2000" b="1" i="0" u="none" strike="noStrike" kern="1200" cap="none" spc="0" normalizeH="0" baseline="0" noProof="0" dirty="0">
                    <a:ln>
                      <a:noFill/>
                    </a:ln>
                    <a:solidFill>
                      <a:srgbClr val="366092"/>
                    </a:solidFill>
                    <a:effectLst/>
                    <a:uLnTx/>
                    <a:uFillTx/>
                    <a:latin typeface="+mj-lt"/>
                    <a:ea typeface="+mn-ea"/>
                    <a:cs typeface="+mn-cs"/>
                  </a:rPr>
                  <a:t>vars</a:t>
                </a:r>
                <a:r>
                  <a:rPr kumimoji="0" lang="en-IN" sz="2000" b="0" i="0" u="none" strike="noStrike" kern="1200" cap="none" spc="0" normalizeH="0" baseline="0" noProof="0" dirty="0">
                    <a:ln>
                      <a:noFill/>
                    </a:ln>
                    <a:solidFill>
                      <a:srgbClr val="366092"/>
                    </a:solidFill>
                    <a:effectLst/>
                    <a:uLnTx/>
                    <a:uFillTx/>
                    <a:latin typeface="+mj-lt"/>
                    <a:ea typeface="+mn-ea"/>
                    <a:cs typeface="+mn-cs"/>
                  </a:rPr>
                  <a:t> to access the </a:t>
                </a:r>
                <a:r>
                  <a:rPr kumimoji="0" lang="en-IN" sz="2000" b="1" i="0" u="none" strike="noStrike" kern="1200" cap="none" spc="0" normalizeH="0" baseline="0" noProof="0" dirty="0">
                    <a:ln>
                      <a:noFill/>
                    </a:ln>
                    <a:solidFill>
                      <a:srgbClr val="366092"/>
                    </a:solidFill>
                    <a:effectLst/>
                    <a:uLnTx/>
                    <a:uFillTx/>
                    <a:latin typeface="+mj-lt"/>
                    <a:ea typeface="+mn-ea"/>
                    <a:cs typeface="+mn-cs"/>
                  </a:rPr>
                  <a:t>DISTR</a:t>
                </a:r>
                <a:r>
                  <a:rPr kumimoji="0" lang="en-IN" sz="2000" b="0" i="0" u="none" strike="noStrike" kern="1200" cap="none" spc="0" normalizeH="0" baseline="0" noProof="0" dirty="0">
                    <a:ln>
                      <a:noFill/>
                    </a:ln>
                    <a:solidFill>
                      <a:srgbClr val="366092"/>
                    </a:solidFill>
                    <a:effectLst/>
                    <a:uLnTx/>
                    <a:uFillTx/>
                    <a:latin typeface="+mj-lt"/>
                    <a:ea typeface="+mn-ea"/>
                    <a:cs typeface="+mn-cs"/>
                  </a:rPr>
                  <a:t> menu and select </a:t>
                </a:r>
                <a:r>
                  <a:rPr kumimoji="0" lang="en-IN" sz="2000" b="1" i="0" u="none" strike="noStrike" kern="1200" cap="none" spc="0" normalizeH="0" baseline="0" noProof="0" dirty="0">
                    <a:ln>
                      <a:noFill/>
                    </a:ln>
                    <a:solidFill>
                      <a:srgbClr val="366092"/>
                    </a:solidFill>
                    <a:effectLst/>
                    <a:uLnTx/>
                    <a:uFillTx/>
                    <a:latin typeface="+mj-lt"/>
                    <a:ea typeface="+mn-ea"/>
                    <a:cs typeface="+mn-cs"/>
                  </a:rPr>
                  <a:t>normal</a:t>
                </a:r>
                <a:r>
                  <a:rPr kumimoji="0" lang="en-IN" sz="300" b="1" i="0" u="none" strike="noStrike" kern="1200" cap="none" spc="0" normalizeH="0" baseline="0" noProof="0" dirty="0">
                    <a:ln>
                      <a:noFill/>
                    </a:ln>
                    <a:solidFill>
                      <a:srgbClr val="366092"/>
                    </a:solidFill>
                    <a:effectLst/>
                    <a:uLnTx/>
                    <a:uFillTx/>
                    <a:latin typeface="+mj-lt"/>
                    <a:ea typeface="+mn-ea"/>
                    <a:cs typeface="+mn-cs"/>
                  </a:rPr>
                  <a:t>  </a:t>
                </a:r>
                <a:r>
                  <a:rPr kumimoji="0" lang="en-IN" sz="2000" b="1" i="0" u="none" strike="noStrike" kern="1200" cap="none" spc="0" normalizeH="0" baseline="0" noProof="0" dirty="0">
                    <a:ln>
                      <a:noFill/>
                    </a:ln>
                    <a:solidFill>
                      <a:srgbClr val="366092"/>
                    </a:solidFill>
                    <a:effectLst/>
                    <a:uLnTx/>
                    <a:uFillTx/>
                    <a:latin typeface="+mj-lt"/>
                    <a:ea typeface="+mn-ea"/>
                    <a:cs typeface="+mn-cs"/>
                  </a:rPr>
                  <a:t>cdf(</a:t>
                </a:r>
                <a:r>
                  <a:rPr kumimoji="0" lang="en-IN" sz="2000" b="0" i="0" u="none" strike="noStrike" kern="1200" cap="none" spc="0" normalizeH="0" baseline="0" noProof="0" dirty="0">
                    <a:ln>
                      <a:noFill/>
                    </a:ln>
                    <a:solidFill>
                      <a:srgbClr val="366092"/>
                    </a:solidFill>
                    <a:effectLst/>
                    <a:uLnTx/>
                    <a:uFillTx/>
                    <a:latin typeface="+mj-lt"/>
                    <a:ea typeface="+mn-ea"/>
                    <a:cs typeface="+mn-cs"/>
                  </a:rPr>
                  <a:t>. We are looking for the area to the right of </a:t>
                </a:r>
                <a:r>
                  <a:rPr kumimoji="0" lang="en-IN" sz="2000" b="0" i="1" u="none" strike="noStrike" kern="1200" cap="none" spc="0" normalizeH="0" baseline="0" noProof="0" dirty="0">
                    <a:ln>
                      <a:noFill/>
                    </a:ln>
                    <a:solidFill>
                      <a:srgbClr val="366092"/>
                    </a:solidFill>
                    <a:effectLst/>
                    <a:uLnTx/>
                    <a:uFillTx/>
                    <a:latin typeface="+mj-lt"/>
                    <a:ea typeface="+mn-ea"/>
                    <a:cs typeface="+mn-cs"/>
                  </a:rPr>
                  <a:t>z</a:t>
                </a:r>
                <a:r>
                  <a:rPr kumimoji="0" lang="en-IN" sz="2000" b="0" i="0" u="none" strike="noStrike" kern="1200" cap="none" spc="0" normalizeH="0" baseline="0" noProof="0" dirty="0">
                    <a:ln>
                      <a:noFill/>
                    </a:ln>
                    <a:solidFill>
                      <a:srgbClr val="366092"/>
                    </a:solidFill>
                    <a:effectLst/>
                    <a:uLnTx/>
                    <a:uFillTx/>
                    <a:latin typeface="+mj-lt"/>
                    <a:ea typeface="+mn-ea"/>
                    <a:cs typeface="+mn-cs"/>
                  </a:rPr>
                  <a:t> = 1.92, so that will be our lower bound. The upper bound is </a:t>
                </a:r>
                <a14:m>
                  <m:oMath xmlns:m="http://schemas.openxmlformats.org/officeDocument/2006/math">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000" b="0" i="0" u="none" strike="noStrike" kern="1200" cap="none" spc="0" normalizeH="0" baseline="0" noProof="0" dirty="0">
                    <a:ln>
                      <a:noFill/>
                    </a:ln>
                    <a:solidFill>
                      <a:srgbClr val="366092"/>
                    </a:solidFill>
                    <a:effectLst/>
                    <a:uLnTx/>
                    <a:uFillTx/>
                    <a:latin typeface="+mj-lt"/>
                    <a:ea typeface="+mn-ea"/>
                    <a:cs typeface="+mn-cs"/>
                  </a:rPr>
                  <a:t>, so we will use</a:t>
                </a:r>
              </a:p>
            </p:txBody>
          </p:sp>
        </mc:Choice>
        <mc:Fallback xmlns="">
          <p:sp>
            <p:nvSpPr>
              <p:cNvPr id="11" name="TextBox 10">
                <a:extLst>
                  <a:ext uri="{FF2B5EF4-FFF2-40B4-BE49-F238E27FC236}">
                    <a16:creationId xmlns:a16="http://schemas.microsoft.com/office/drawing/2014/main" id="{5613E874-D41F-B6DA-EA7B-B0A42C23B37E}"/>
                  </a:ext>
                </a:extLst>
              </p:cNvPr>
              <p:cNvSpPr txBox="1">
                <a:spLocks noRot="1" noChangeAspect="1" noMove="1" noResize="1" noEditPoints="1" noAdjustHandles="1" noChangeArrowheads="1" noChangeShapeType="1" noTextEdit="1"/>
              </p:cNvSpPr>
              <p:nvPr/>
            </p:nvSpPr>
            <p:spPr>
              <a:xfrm>
                <a:off x="456593" y="1029287"/>
                <a:ext cx="8229600" cy="1384995"/>
              </a:xfrm>
              <a:prstGeom prst="rect">
                <a:avLst/>
              </a:prstGeom>
              <a:blipFill>
                <a:blip r:embed="rId2"/>
                <a:stretch>
                  <a:fillRect l="-815" t="-2643" r="-741" b="-7048"/>
                </a:stretch>
              </a:blipFill>
            </p:spPr>
            <p:txBody>
              <a:bodyPr/>
              <a:lstStyle/>
              <a:p>
                <a:r>
                  <a:rPr lang="en-IN">
                    <a:noFill/>
                  </a:rPr>
                  <a:t> </a:t>
                </a:r>
              </a:p>
            </p:txBody>
          </p:sp>
        </mc:Fallback>
      </mc:AlternateContent>
      <p:pic>
        <p:nvPicPr>
          <p:cNvPr id="26" name="Picture 25" descr="10 superscript 99.">
            <a:extLst>
              <a:ext uri="{FF2B5EF4-FFF2-40B4-BE49-F238E27FC236}">
                <a16:creationId xmlns:a16="http://schemas.microsoft.com/office/drawing/2014/main" id="{DA453E0A-2B69-E143-AAAC-FBDD142D74DD}"/>
              </a:ext>
            </a:extLst>
          </p:cNvPr>
          <p:cNvPicPr>
            <a:picLocks noChangeAspect="1"/>
          </p:cNvPicPr>
          <p:nvPr/>
        </p:nvPicPr>
        <p:blipFill>
          <a:blip r:embed="rId3"/>
          <a:stretch>
            <a:fillRect/>
          </a:stretch>
        </p:blipFill>
        <p:spPr>
          <a:xfrm>
            <a:off x="4434306" y="2047925"/>
            <a:ext cx="480000" cy="288000"/>
          </a:xfrm>
          <a:prstGeom prst="rect">
            <a:avLst/>
          </a:prstGeom>
        </p:spPr>
      </p:pic>
      <p:sp>
        <p:nvSpPr>
          <p:cNvPr id="22" name="TextBox 21">
            <a:extLst>
              <a:ext uri="{FF2B5EF4-FFF2-40B4-BE49-F238E27FC236}">
                <a16:creationId xmlns:a16="http://schemas.microsoft.com/office/drawing/2014/main" id="{44300E0E-A739-94A0-AA88-E291174711D2}"/>
              </a:ext>
            </a:extLst>
          </p:cNvPr>
          <p:cNvSpPr txBox="1"/>
          <p:nvPr/>
        </p:nvSpPr>
        <p:spPr>
          <a:xfrm>
            <a:off x="4914306" y="2019834"/>
            <a:ext cx="3528408"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Highlight </a:t>
            </a:r>
            <a:r>
              <a:rPr kumimoji="0" lang="en-IN" sz="2000" b="1" i="0" u="none" strike="noStrike" kern="1200" cap="none" spc="0" normalizeH="0" baseline="0" noProof="0" dirty="0">
                <a:ln>
                  <a:noFill/>
                </a:ln>
                <a:solidFill>
                  <a:srgbClr val="366092"/>
                </a:solidFill>
                <a:effectLst/>
                <a:uLnTx/>
                <a:uFillTx/>
                <a:latin typeface="Calibri"/>
                <a:ea typeface="+mn-ea"/>
                <a:cs typeface="+mn-cs"/>
              </a:rPr>
              <a:t>Paste</a:t>
            </a:r>
            <a:r>
              <a:rPr kumimoji="0" lang="en-IN" sz="2000" b="0" i="0" u="none" strike="noStrike" kern="1200" cap="none" spc="0" normalizeH="0" baseline="0" noProof="0" dirty="0">
                <a:ln>
                  <a:noFill/>
                </a:ln>
                <a:solidFill>
                  <a:srgbClr val="366092"/>
                </a:solidFill>
                <a:effectLst/>
                <a:uLnTx/>
                <a:uFillTx/>
                <a:latin typeface="Calibri"/>
                <a:ea typeface="+mn-ea"/>
                <a:cs typeface="+mn-cs"/>
              </a:rPr>
              <a:t> and press </a:t>
            </a:r>
            <a:r>
              <a:rPr kumimoji="0" lang="en-IN" sz="2000" b="1" i="0" u="none" strike="noStrike" kern="1200" cap="none" spc="0" normalizeH="0" baseline="0" noProof="0" dirty="0">
                <a:ln>
                  <a:noFill/>
                </a:ln>
                <a:solidFill>
                  <a:srgbClr val="366092"/>
                </a:solidFill>
                <a:effectLst/>
                <a:uLnTx/>
                <a:uFillTx/>
                <a:latin typeface="Calibri"/>
                <a:ea typeface="+mn-ea"/>
                <a:cs typeface="+mn-cs"/>
              </a:rPr>
              <a:t>enter</a:t>
            </a:r>
            <a:r>
              <a:rPr kumimoji="0" lang="en-IN"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
        <p:nvSpPr>
          <p:cNvPr id="24" name="TextBox 23">
            <a:extLst>
              <a:ext uri="{FF2B5EF4-FFF2-40B4-BE49-F238E27FC236}">
                <a16:creationId xmlns:a16="http://schemas.microsoft.com/office/drawing/2014/main" id="{75F5C79A-0CBB-0C3E-0EDE-79A32D9C1F1B}"/>
              </a:ext>
            </a:extLst>
          </p:cNvPr>
          <p:cNvSpPr txBox="1"/>
          <p:nvPr/>
        </p:nvSpPr>
        <p:spPr>
          <a:xfrm>
            <a:off x="463403" y="2331028"/>
            <a:ext cx="8229599" cy="707886"/>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Back on the home screen, press </a:t>
            </a:r>
            <a:r>
              <a:rPr kumimoji="0" lang="en-IN" sz="2000" b="1" i="0" u="none" strike="noStrike" kern="1200" cap="none" spc="0" normalizeH="0" baseline="0" noProof="0" dirty="0">
                <a:ln>
                  <a:noFill/>
                </a:ln>
                <a:solidFill>
                  <a:srgbClr val="366092"/>
                </a:solidFill>
                <a:effectLst/>
                <a:uLnTx/>
                <a:uFillTx/>
                <a:latin typeface="Calibri"/>
                <a:ea typeface="+mn-ea"/>
                <a:cs typeface="+mn-cs"/>
              </a:rPr>
              <a:t>enter</a:t>
            </a:r>
            <a:r>
              <a:rPr kumimoji="0" lang="en-IN" sz="2000" b="0" i="0" u="none" strike="noStrike" kern="1200" cap="none" spc="0" normalizeH="0" baseline="0" noProof="0" dirty="0">
                <a:ln>
                  <a:noFill/>
                </a:ln>
                <a:solidFill>
                  <a:srgbClr val="366092"/>
                </a:solidFill>
                <a:effectLst/>
                <a:uLnTx/>
                <a:uFillTx/>
                <a:latin typeface="Calibri"/>
                <a:ea typeface="+mn-ea"/>
                <a:cs typeface="+mn-cs"/>
              </a:rPr>
              <a:t> again, and the calculator returns </a:t>
            </a:r>
            <a:r>
              <a:rPr kumimoji="0" lang="en-IN" sz="2000" b="1" i="0" u="none" strike="noStrike" kern="1200" cap="none" spc="0" normalizeH="0" baseline="0" noProof="0" dirty="0">
                <a:ln>
                  <a:noFill/>
                </a:ln>
                <a:solidFill>
                  <a:srgbClr val="366092"/>
                </a:solidFill>
                <a:effectLst/>
                <a:uLnTx/>
                <a:uFillTx/>
                <a:latin typeface="Calibri"/>
                <a:ea typeface="+mn-ea"/>
                <a:cs typeface="+mn-cs"/>
              </a:rPr>
              <a:t>0.0274288813</a:t>
            </a:r>
            <a:r>
              <a:rPr kumimoji="0" lang="en-IN"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pic>
        <p:nvPicPr>
          <p:cNvPr id="16" name="Picture 15" descr="A calculator screenshot of the values input to the normal cdf function. The lower bound is 1.92. The upper bound is 10 superscript 99. mu equals 0. sigma equals 1. There is an option to paste the results at the bottom of the screen.">
            <a:extLst>
              <a:ext uri="{FF2B5EF4-FFF2-40B4-BE49-F238E27FC236}">
                <a16:creationId xmlns:a16="http://schemas.microsoft.com/office/drawing/2014/main" id="{11B93D98-33DE-12A5-209F-5EFD08981B6C}"/>
              </a:ext>
            </a:extLst>
          </p:cNvPr>
          <p:cNvPicPr>
            <a:picLocks noChangeAspect="1"/>
          </p:cNvPicPr>
          <p:nvPr/>
        </p:nvPicPr>
        <p:blipFill>
          <a:blip r:embed="rId4"/>
          <a:stretch>
            <a:fillRect/>
          </a:stretch>
        </p:blipFill>
        <p:spPr>
          <a:xfrm>
            <a:off x="517797" y="3025467"/>
            <a:ext cx="2832965" cy="2160000"/>
          </a:xfrm>
          <a:prstGeom prst="rect">
            <a:avLst/>
          </a:prstGeom>
        </p:spPr>
      </p:pic>
      <p:sp>
        <p:nvSpPr>
          <p:cNvPr id="19" name="TextBox 18">
            <a:extLst>
              <a:ext uri="{FF2B5EF4-FFF2-40B4-BE49-F238E27FC236}">
                <a16:creationId xmlns:a16="http://schemas.microsoft.com/office/drawing/2014/main" id="{1F47D5A5-1607-198C-AC46-AB3F0A11B0AE}"/>
              </a:ext>
            </a:extLst>
          </p:cNvPr>
          <p:cNvSpPr txBox="1"/>
          <p:nvPr/>
        </p:nvSpPr>
        <p:spPr>
          <a:xfrm>
            <a:off x="3336884" y="3893435"/>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35</a:t>
            </a:r>
            <a:endParaRPr lang="en-IN" sz="2400" dirty="0"/>
          </a:p>
        </p:txBody>
      </p:sp>
      <p:pic>
        <p:nvPicPr>
          <p:cNvPr id="18" name="Picture 17" descr="A calculator screenshot of the values of the normal cdf function pasted on the home screen. It shows  normal cdf(1.92, 1099, 0, 1) equals 0.0274288813.">
            <a:extLst>
              <a:ext uri="{FF2B5EF4-FFF2-40B4-BE49-F238E27FC236}">
                <a16:creationId xmlns:a16="http://schemas.microsoft.com/office/drawing/2014/main" id="{C976827E-2AB5-C6E5-2CAD-2FB0B2271B4F}"/>
              </a:ext>
            </a:extLst>
          </p:cNvPr>
          <p:cNvPicPr>
            <a:picLocks noChangeAspect="1"/>
          </p:cNvPicPr>
          <p:nvPr/>
        </p:nvPicPr>
        <p:blipFill>
          <a:blip r:embed="rId5"/>
          <a:stretch>
            <a:fillRect/>
          </a:stretch>
        </p:blipFill>
        <p:spPr>
          <a:xfrm>
            <a:off x="4755551" y="3044421"/>
            <a:ext cx="2848432" cy="2160000"/>
          </a:xfrm>
          <a:prstGeom prst="rect">
            <a:avLst/>
          </a:prstGeom>
        </p:spPr>
      </p:pic>
      <p:sp>
        <p:nvSpPr>
          <p:cNvPr id="20" name="TextBox 19">
            <a:extLst>
              <a:ext uri="{FF2B5EF4-FFF2-40B4-BE49-F238E27FC236}">
                <a16:creationId xmlns:a16="http://schemas.microsoft.com/office/drawing/2014/main" id="{810EB601-8DAA-31C0-9B3E-8EA1E82BDD6E}"/>
              </a:ext>
            </a:extLst>
          </p:cNvPr>
          <p:cNvSpPr txBox="1"/>
          <p:nvPr/>
        </p:nvSpPr>
        <p:spPr>
          <a:xfrm>
            <a:off x="7574415" y="3876818"/>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36</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8D4BE8-AC97-0724-C20C-B3C7FD85BEB2}"/>
                  </a:ext>
                </a:extLst>
              </p:cNvPr>
              <p:cNvSpPr txBox="1"/>
              <p:nvPr/>
            </p:nvSpPr>
            <p:spPr>
              <a:xfrm>
                <a:off x="457200" y="5219007"/>
                <a:ext cx="8181703" cy="769441"/>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Thus, the percentage of healthy adults who have a body temperature of more than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is approximately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2.74%</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7" name="TextBox 6">
                <a:extLst>
                  <a:ext uri="{FF2B5EF4-FFF2-40B4-BE49-F238E27FC236}">
                    <a16:creationId xmlns:a16="http://schemas.microsoft.com/office/drawing/2014/main" id="{9A8D4BE8-AC97-0724-C20C-B3C7FD85BEB2}"/>
                  </a:ext>
                </a:extLst>
              </p:cNvPr>
              <p:cNvSpPr txBox="1">
                <a:spLocks noRot="1" noChangeAspect="1" noMove="1" noResize="1" noEditPoints="1" noAdjustHandles="1" noChangeArrowheads="1" noChangeShapeType="1" noTextEdit="1"/>
              </p:cNvSpPr>
              <p:nvPr/>
            </p:nvSpPr>
            <p:spPr>
              <a:xfrm>
                <a:off x="457200" y="5219007"/>
                <a:ext cx="8181703" cy="769441"/>
              </a:xfrm>
              <a:prstGeom prst="rect">
                <a:avLst/>
              </a:prstGeom>
              <a:blipFill>
                <a:blip r:embed="rId6"/>
                <a:stretch>
                  <a:fillRect l="-969" t="-5556" b="-15873"/>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1</a:t>
            </a:r>
            <a:endParaRPr dirty="0"/>
          </a:p>
        </p:txBody>
      </p:sp>
      <p:sp>
        <p:nvSpPr>
          <p:cNvPr id="3" name="Text Placeholder 2"/>
          <p:cNvSpPr>
            <a:spLocks noGrp="1"/>
          </p:cNvSpPr>
          <p:nvPr>
            <p:ph type="body" sz="quarter" idx="10"/>
          </p:nvPr>
        </p:nvSpPr>
        <p:spPr/>
        <p:txBody>
          <a:bodyPr>
            <a:normAutofit/>
          </a:bodyPr>
          <a:lstStyle/>
          <a:p>
            <a:r>
              <a:rPr sz="2800"/>
              <a:t>A horizontal asymptote is a horizontal line that a graph approaches but never touches or crosses.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Finding Probabilities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Autofit/>
          </a:bodyPr>
          <a:lstStyle/>
          <a:p>
            <a:pPr algn="just"/>
            <a:r>
              <a:rPr sz="1800" dirty="0"/>
              <a:t>Many kids love the thrill of attending the state fair and riding rides of all types. However, not everyone gets to ride every attraction because there are height restrictions on some of the rides. Suppose for one ride guests must be at least </a:t>
            </a:r>
            <a:r>
              <a:rPr sz="1800" dirty="0">
                <a:latin typeface="Cambria Math"/>
              </a:rPr>
              <a:t>40</a:t>
            </a:r>
            <a:r>
              <a:rPr sz="1800" dirty="0"/>
              <a:t> inches tall to ride. If heights for </a:t>
            </a:r>
            <a:r>
              <a:rPr sz="1800" dirty="0">
                <a:latin typeface="Cambria Math"/>
              </a:rPr>
              <a:t>6</a:t>
            </a:r>
            <a:r>
              <a:rPr sz="1800" dirty="0"/>
              <a:t>-year-olds are normally distributed with a mean of </a:t>
            </a:r>
            <a:r>
              <a:rPr sz="1800" dirty="0">
                <a:latin typeface="Cambria Math"/>
              </a:rPr>
              <a:t>3</a:t>
            </a:r>
            <a:r>
              <a:rPr sz="1800" dirty="0"/>
              <a:t> feet </a:t>
            </a:r>
            <a:r>
              <a:rPr sz="1800" dirty="0">
                <a:latin typeface="Cambria Math"/>
              </a:rPr>
              <a:t>9</a:t>
            </a:r>
            <a:r>
              <a:rPr sz="1800" dirty="0"/>
              <a:t> inches and a standard deviation of </a:t>
            </a:r>
            <a:r>
              <a:rPr sz="1800" dirty="0">
                <a:latin typeface="Cambria Math"/>
              </a:rPr>
              <a:t>2</a:t>
            </a:r>
            <a:r>
              <a:rPr sz="1800" dirty="0"/>
              <a:t> inches, determine the probability that a random </a:t>
            </a:r>
            <a:r>
              <a:rPr sz="1800" dirty="0">
                <a:latin typeface="Cambria Math"/>
              </a:rPr>
              <a:t>6</a:t>
            </a:r>
            <a:r>
              <a:rPr sz="1800" dirty="0"/>
              <a:t>-year-old is shorter than the height restriction and is not allowed on the ride.</a:t>
            </a:r>
            <a:endParaRPr lang="en-US" sz="1800" dirty="0"/>
          </a:p>
          <a:p>
            <a:pPr algn="just"/>
            <a:endParaRPr lang="en-US" sz="1200" dirty="0"/>
          </a:p>
          <a:p>
            <a:r>
              <a:rPr lang="en-US" sz="1800" b="1" dirty="0"/>
              <a:t>Solution</a:t>
            </a:r>
          </a:p>
          <a:p>
            <a:pPr algn="just"/>
            <a:r>
              <a:rPr lang="en-US" sz="1800" dirty="0"/>
              <a:t>Note that we are told heights are normally distributed, and we can, therefore, use the normal distribution to answer the question. Since the height restriction is given in inches, we will first convert the mean into inches.</a:t>
            </a:r>
          </a:p>
          <a:p>
            <a:pPr algn="just"/>
            <a:endParaRPr lang="en-US" sz="800" dirty="0"/>
          </a:p>
          <a:p>
            <a:pPr algn="ctr">
              <a:defRPr sz="2800"/>
            </a:pPr>
            <a:r>
              <a:rPr lang="en-US" sz="1800" dirty="0"/>
              <a:t>µ = 3 ft 9 in. = 45 in. </a:t>
            </a:r>
          </a:p>
          <a:p>
            <a:pPr algn="just"/>
            <a:r>
              <a:rPr lang="en-US" sz="1800" dirty="0"/>
              <a:t>Draw a normal curve to represent the distribution of the heights of </a:t>
            </a:r>
            <a:r>
              <a:rPr lang="en-US" sz="1800" dirty="0">
                <a:latin typeface="Cambria Math"/>
              </a:rPr>
              <a:t>6</a:t>
            </a:r>
            <a:r>
              <a:rPr lang="en-US" sz="1800" dirty="0"/>
              <a:t>-year-olds with a mean of </a:t>
            </a:r>
            <a:r>
              <a:rPr lang="en-US" sz="1800" dirty="0">
                <a:latin typeface="Cambria Math"/>
              </a:rPr>
              <a:t>45</a:t>
            </a:r>
            <a:r>
              <a:rPr lang="en-US" sz="1800" dirty="0"/>
              <a:t> inches and denote </a:t>
            </a:r>
            <a:r>
              <a:rPr lang="en-US" sz="1800" dirty="0">
                <a:latin typeface="Cambria Math"/>
              </a:rPr>
              <a:t>40</a:t>
            </a:r>
            <a:r>
              <a:rPr lang="en-US" sz="1800" dirty="0"/>
              <a:t> inches on the </a:t>
            </a:r>
            <a:r>
              <a:rPr lang="en-US" sz="1800" i="1" dirty="0"/>
              <a:t>x</a:t>
            </a:r>
            <a:r>
              <a:rPr lang="en-US" sz="1800" dirty="0"/>
              <a:t>-axis to indicate the height restriction. Because this is an upper limit for heights, we are interested in finding the probability that a random </a:t>
            </a:r>
            <a:r>
              <a:rPr lang="en-US" sz="1800" dirty="0">
                <a:latin typeface="Cambria Math"/>
              </a:rPr>
              <a:t>6</a:t>
            </a:r>
            <a:r>
              <a:rPr lang="en-US" sz="1800" dirty="0"/>
              <a:t>-year-old's height is less than </a:t>
            </a:r>
            <a:r>
              <a:rPr lang="en-US" sz="1800" dirty="0">
                <a:latin typeface="Cambria Math"/>
              </a:rPr>
              <a:t>40</a:t>
            </a:r>
            <a:r>
              <a:rPr lang="en-US" sz="1800" dirty="0"/>
              <a:t> inches. Therefore, we shade the area to the left of </a:t>
            </a:r>
            <a:r>
              <a:rPr lang="en-US" sz="1800" dirty="0">
                <a:latin typeface="Cambria Math"/>
              </a:rPr>
              <a:t>40</a:t>
            </a:r>
            <a:r>
              <a:rPr lang="en-US" sz="1800" dirty="0"/>
              <a:t> on the curve.</a:t>
            </a:r>
          </a:p>
          <a:p>
            <a:pPr algn="just"/>
            <a:r>
              <a:rPr lang="en-US" sz="1800" dirty="0"/>
              <a:t>   </a:t>
            </a:r>
            <a:endParaRPr sz="1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Finding Probabilities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15" name="Picture 14" descr="Normal distribution curve with mean of 45. the z-value of 40 is marked and the area to the left of it is shaded. The horizontal axis is labeled z.">
            <a:extLst>
              <a:ext uri="{FF2B5EF4-FFF2-40B4-BE49-F238E27FC236}">
                <a16:creationId xmlns:a16="http://schemas.microsoft.com/office/drawing/2014/main" id="{CA59E827-CE77-0331-42FC-D3BFF0DFF627}"/>
              </a:ext>
            </a:extLst>
          </p:cNvPr>
          <p:cNvPicPr>
            <a:picLocks noChangeAspect="1"/>
          </p:cNvPicPr>
          <p:nvPr/>
        </p:nvPicPr>
        <p:blipFill>
          <a:blip r:embed="rId2"/>
          <a:stretch>
            <a:fillRect/>
          </a:stretch>
        </p:blipFill>
        <p:spPr>
          <a:xfrm>
            <a:off x="2343012" y="1029287"/>
            <a:ext cx="4457973" cy="2160000"/>
          </a:xfrm>
          <a:prstGeom prst="rect">
            <a:avLst/>
          </a:prstGeom>
        </p:spPr>
      </p:pic>
      <p:sp>
        <p:nvSpPr>
          <p:cNvPr id="4" name="TextBox 3">
            <a:extLst>
              <a:ext uri="{FF2B5EF4-FFF2-40B4-BE49-F238E27FC236}">
                <a16:creationId xmlns:a16="http://schemas.microsoft.com/office/drawing/2014/main" id="{F273DC84-5E17-B891-8A2F-9EA52FC9612D}"/>
              </a:ext>
            </a:extLst>
          </p:cNvPr>
          <p:cNvSpPr txBox="1"/>
          <p:nvPr/>
        </p:nvSpPr>
        <p:spPr>
          <a:xfrm>
            <a:off x="3952314" y="3211614"/>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37</a:t>
            </a:r>
            <a:endParaRPr lang="en-IN" sz="2400" dirty="0"/>
          </a:p>
        </p:txBody>
      </p:sp>
      <p:sp>
        <p:nvSpPr>
          <p:cNvPr id="7" name="TextBox 6">
            <a:extLst>
              <a:ext uri="{FF2B5EF4-FFF2-40B4-BE49-F238E27FC236}">
                <a16:creationId xmlns:a16="http://schemas.microsoft.com/office/drawing/2014/main" id="{1732434E-D776-E841-F7F9-9A8ED18768F1}"/>
              </a:ext>
            </a:extLst>
          </p:cNvPr>
          <p:cNvSpPr txBox="1"/>
          <p:nvPr/>
        </p:nvSpPr>
        <p:spPr>
          <a:xfrm>
            <a:off x="533400" y="3659832"/>
            <a:ext cx="8229600" cy="769441"/>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Notice that the area shaded is less than half of the area under the curve, so we can expect the value we find to be less than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0.5000</a:t>
            </a:r>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sz="2200" dirty="0"/>
          </a:p>
        </p:txBody>
      </p:sp>
      <p:sp>
        <p:nvSpPr>
          <p:cNvPr id="9" name="TextBox 8">
            <a:extLst>
              <a:ext uri="{FF2B5EF4-FFF2-40B4-BE49-F238E27FC236}">
                <a16:creationId xmlns:a16="http://schemas.microsoft.com/office/drawing/2014/main" id="{18DE0264-991F-965F-3A72-46C68371B706}"/>
              </a:ext>
            </a:extLst>
          </p:cNvPr>
          <p:cNvSpPr txBox="1"/>
          <p:nvPr/>
        </p:nvSpPr>
        <p:spPr>
          <a:xfrm>
            <a:off x="533400" y="4429273"/>
            <a:ext cx="8229600" cy="769441"/>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Begin by finding a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-score for the data point we are interested in: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40</a:t>
            </a:r>
            <a:r>
              <a:rPr kumimoji="0" lang="en-US" sz="2200" b="0" i="0" u="none" strike="noStrike" kern="1200" cap="none" spc="0" normalizeH="0" baseline="0" noProof="0" dirty="0">
                <a:ln>
                  <a:noFill/>
                </a:ln>
                <a:solidFill>
                  <a:srgbClr val="366092"/>
                </a:solidFill>
                <a:effectLst/>
                <a:uLnTx/>
                <a:uFillTx/>
                <a:latin typeface="Calibri"/>
                <a:ea typeface="+mn-ea"/>
                <a:cs typeface="+mn-cs"/>
              </a:rPr>
              <a:t> inches. Substituting into the formula, we have the following.</a:t>
            </a:r>
            <a:endParaRPr lang="en-IN" sz="2200" dirty="0"/>
          </a:p>
        </p:txBody>
      </p:sp>
      <p:pic>
        <p:nvPicPr>
          <p:cNvPr id="11" name="Picture 10" descr="z equals numerator 40 minus 45 whole divided by 2 equals minus 2.5">
            <a:extLst>
              <a:ext uri="{FF2B5EF4-FFF2-40B4-BE49-F238E27FC236}">
                <a16:creationId xmlns:a16="http://schemas.microsoft.com/office/drawing/2014/main" id="{77BBDF40-EE56-D331-A8BD-DDF4BDB85C1A}"/>
              </a:ext>
            </a:extLst>
          </p:cNvPr>
          <p:cNvPicPr>
            <a:picLocks noChangeAspect="1"/>
          </p:cNvPicPr>
          <p:nvPr/>
        </p:nvPicPr>
        <p:blipFill>
          <a:blip r:embed="rId3"/>
          <a:stretch>
            <a:fillRect/>
          </a:stretch>
        </p:blipFill>
        <p:spPr>
          <a:xfrm>
            <a:off x="3395660" y="5230090"/>
            <a:ext cx="2352675" cy="78105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Finding Probabilities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noRot="1" noMove="1" noResize="1" noEditPoints="1" noAdjustHandles="1" noChangeArrowheads="1" noChangeShapeType="1"/>
          </p:cNvSpPr>
          <p:nvPr>
            <p:ph type="body" sz="quarter" idx="10"/>
          </p:nvPr>
        </p:nvSpPr>
        <p:spPr>
          <a:xfrm>
            <a:off x="457200" y="1029287"/>
            <a:ext cx="8266611" cy="4967067"/>
          </a:xfrm>
        </p:spPr>
        <p:txBody>
          <a:bodyPr>
            <a:normAutofit/>
          </a:bodyPr>
          <a:lstStyle/>
          <a:p>
            <a:pPr algn="just">
              <a:defRPr sz="2800"/>
            </a:pPr>
            <a:r>
              <a:rPr sz="2100" dirty="0"/>
              <a:t>Using either tables or technology, find the value to the left of</a:t>
            </a:r>
            <a:r>
              <a:rPr lang="en-US" sz="2100" dirty="0"/>
              <a:t> </a:t>
            </a:r>
            <a:r>
              <a:rPr lang="en-US" sz="2100" i="1" dirty="0"/>
              <a:t>z</a:t>
            </a:r>
            <a:r>
              <a:rPr lang="en-US" sz="2100" dirty="0"/>
              <a:t> = </a:t>
            </a:r>
            <a:r>
              <a:rPr lang="en-US" sz="2100" dirty="0">
                <a:latin typeface="Calibri" panose="020F0502020204030204" pitchFamily="34" charset="0"/>
                <a:ea typeface="Calibri" panose="020F0502020204030204" pitchFamily="34" charset="0"/>
                <a:cs typeface="Calibri" panose="020F0502020204030204" pitchFamily="34" charset="0"/>
              </a:rPr>
              <a:t>−</a:t>
            </a:r>
            <a:r>
              <a:rPr lang="en-US" sz="2100" dirty="0"/>
              <a:t>2.5.</a:t>
            </a:r>
            <a:endParaRPr sz="2100" dirty="0"/>
          </a:p>
          <a:p>
            <a:pPr marL="457200" lvl="1" indent="0" algn="just">
              <a:buNone/>
              <a:defRPr b="1"/>
            </a:pPr>
            <a:r>
              <a:rPr sz="2200" dirty="0"/>
              <a:t>Tables</a:t>
            </a:r>
          </a:p>
          <a:p>
            <a:pPr marL="457200" lvl="1" indent="0" algn="just">
              <a:buNone/>
              <a:defRPr sz="2800"/>
            </a:pPr>
            <a:r>
              <a:rPr sz="2200" dirty="0"/>
              <a:t>Looking up</a:t>
            </a:r>
            <a:r>
              <a:rPr lang="en-US" sz="2200" dirty="0"/>
              <a:t> </a:t>
            </a:r>
            <a:r>
              <a:rPr lang="en-US" sz="2200" i="1" dirty="0"/>
              <a:t>z</a:t>
            </a:r>
            <a:r>
              <a:rPr lang="en-US" sz="2200" dirty="0"/>
              <a:t> =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2.5</a:t>
            </a:r>
            <a:r>
              <a:rPr sz="2200" dirty="0"/>
              <a:t> in Table A we see that the shaded region has an area of approximately</a:t>
            </a:r>
            <a:r>
              <a:rPr lang="en-US" sz="2200" dirty="0"/>
              <a:t> 0.0062.</a:t>
            </a:r>
          </a:p>
          <a:p>
            <a:pPr marL="457200" lvl="1" indent="0" algn="just">
              <a:buNone/>
              <a:defRPr b="1"/>
            </a:pPr>
            <a:r>
              <a:rPr lang="en-US" sz="2200" dirty="0"/>
              <a:t>TI-83/84 Plus</a:t>
            </a:r>
          </a:p>
          <a:p>
            <a:pPr marL="457200" lvl="1" indent="0" algn="just">
              <a:buNone/>
              <a:defRPr sz="2800"/>
            </a:pPr>
            <a:r>
              <a:rPr lang="en-US" sz="2200" dirty="0"/>
              <a:t>Press </a:t>
            </a:r>
            <a:r>
              <a:rPr lang="en-US" sz="2200" b="1" dirty="0"/>
              <a:t>2nd</a:t>
            </a:r>
            <a:r>
              <a:rPr lang="en-US" sz="2200" dirty="0"/>
              <a:t> </a:t>
            </a:r>
            <a:r>
              <a:rPr lang="en-US" sz="2200" b="1" dirty="0"/>
              <a:t>vars</a:t>
            </a:r>
            <a:r>
              <a:rPr lang="en-US" sz="2200" dirty="0"/>
              <a:t> to access the </a:t>
            </a:r>
            <a:r>
              <a:rPr lang="en-US" sz="2200" b="1" dirty="0"/>
              <a:t>DISTR</a:t>
            </a:r>
            <a:r>
              <a:rPr lang="en-US" sz="2200" dirty="0"/>
              <a:t> menu and select</a:t>
            </a:r>
            <a:br>
              <a:rPr lang="en-US" sz="2200" dirty="0"/>
            </a:br>
            <a:r>
              <a:rPr lang="en-US" sz="2200" b="1" dirty="0"/>
              <a:t>normal</a:t>
            </a:r>
            <a:r>
              <a:rPr lang="en-US" sz="300" b="1" dirty="0"/>
              <a:t> </a:t>
            </a:r>
            <a:r>
              <a:rPr lang="en-US" sz="2200" b="1" dirty="0"/>
              <a:t>cdf(</a:t>
            </a:r>
            <a:r>
              <a:rPr lang="en-US" sz="2200" dirty="0"/>
              <a:t>. We are looking for the area to the left of </a:t>
            </a:r>
            <a:r>
              <a:rPr lang="en-US" sz="2200" i="1" dirty="0"/>
              <a:t>z</a:t>
            </a:r>
            <a:r>
              <a:rPr lang="en-US" sz="2200" dirty="0"/>
              <a:t> = </a:t>
            </a:r>
            <a:r>
              <a:rPr lang="en-US" sz="2200" dirty="0">
                <a:ea typeface="Calibri" panose="020F0502020204030204" pitchFamily="34" charset="0"/>
                <a:cs typeface="Calibri" panose="020F0502020204030204" pitchFamily="34" charset="0"/>
              </a:rPr>
              <a:t>−</a:t>
            </a:r>
            <a:r>
              <a:rPr lang="en-US" sz="2200" dirty="0"/>
              <a:t>2.5, so the lower bound is </a:t>
            </a:r>
            <a:r>
              <a:rPr lang="en-US" sz="2200" dirty="0">
                <a:ea typeface="Calibri" panose="020F0502020204030204" pitchFamily="34" charset="0"/>
                <a:cs typeface="Calibri" panose="020F0502020204030204" pitchFamily="34" charset="0"/>
              </a:rPr>
              <a:t>−</a:t>
            </a:r>
            <a:r>
              <a:rPr lang="en-US" sz="2200" dirty="0"/>
              <a:t>∞. Since we can't enter that into the calculator, we will use</a:t>
            </a:r>
            <a:endParaRPr dirty="0"/>
          </a:p>
        </p:txBody>
      </p:sp>
      <p:pic>
        <p:nvPicPr>
          <p:cNvPr id="5" name="Picture 4" descr="minus 10 superscript 99">
            <a:extLst>
              <a:ext uri="{FF2B5EF4-FFF2-40B4-BE49-F238E27FC236}">
                <a16:creationId xmlns:a16="http://schemas.microsoft.com/office/drawing/2014/main" id="{D3564D18-722A-361F-8343-083D7298BC00}"/>
              </a:ext>
            </a:extLst>
          </p:cNvPr>
          <p:cNvPicPr>
            <a:picLocks noChangeAspect="1"/>
          </p:cNvPicPr>
          <p:nvPr/>
        </p:nvPicPr>
        <p:blipFill>
          <a:blip r:embed="rId2"/>
          <a:stretch>
            <a:fillRect/>
          </a:stretch>
        </p:blipFill>
        <p:spPr>
          <a:xfrm>
            <a:off x="3508375" y="3993590"/>
            <a:ext cx="656308" cy="324000"/>
          </a:xfrm>
          <a:prstGeom prst="rect">
            <a:avLst/>
          </a:prstGeom>
        </p:spPr>
      </p:pic>
      <p:sp>
        <p:nvSpPr>
          <p:cNvPr id="7" name="TextBox 6">
            <a:extLst>
              <a:ext uri="{FF2B5EF4-FFF2-40B4-BE49-F238E27FC236}">
                <a16:creationId xmlns:a16="http://schemas.microsoft.com/office/drawing/2014/main" id="{163237B9-D807-8608-BE15-AD17CB8B810E}"/>
              </a:ext>
            </a:extLst>
          </p:cNvPr>
          <p:cNvSpPr txBox="1"/>
          <p:nvPr/>
        </p:nvSpPr>
        <p:spPr>
          <a:xfrm>
            <a:off x="4165600" y="3971365"/>
            <a:ext cx="4096295"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to approximate the lower bound.</a:t>
            </a:r>
            <a:endParaRPr lang="en-IN" dirty="0"/>
          </a:p>
        </p:txBody>
      </p:sp>
      <p:sp>
        <p:nvSpPr>
          <p:cNvPr id="13" name="TextBox 12">
            <a:extLst>
              <a:ext uri="{FF2B5EF4-FFF2-40B4-BE49-F238E27FC236}">
                <a16:creationId xmlns:a16="http://schemas.microsoft.com/office/drawing/2014/main" id="{9A2BED59-C682-872D-37DE-7365A28DF129}"/>
              </a:ext>
            </a:extLst>
          </p:cNvPr>
          <p:cNvSpPr txBox="1"/>
          <p:nvPr/>
        </p:nvSpPr>
        <p:spPr>
          <a:xfrm>
            <a:off x="914399" y="4327115"/>
            <a:ext cx="7809411" cy="1200329"/>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For the upper bound, use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 = </a:t>
            </a:r>
            <a:r>
              <a:rPr kumimoji="0" lang="en-US" sz="2200" b="0" i="0" u="none" strike="noStrike" kern="1200" cap="none" spc="0" normalizeH="0" baseline="0" noProof="0" dirty="0">
                <a:ln>
                  <a:noFill/>
                </a:ln>
                <a:solidFill>
                  <a:srgbClr val="366092"/>
                </a:solidFill>
                <a:effectLst/>
                <a:uLnTx/>
                <a:uFillTx/>
                <a:latin typeface="Calibri"/>
                <a:ea typeface="Calibri" panose="020F0502020204030204" pitchFamily="34" charset="0"/>
                <a:cs typeface="Calibri" panose="020F0502020204030204" pitchFamily="34" charset="0"/>
              </a:rPr>
              <a:t>−</a:t>
            </a:r>
            <a:r>
              <a:rPr kumimoji="0" lang="en-US" sz="2200" b="0" i="0" u="none" strike="noStrike" kern="1200" cap="none" spc="0" normalizeH="0" baseline="0" noProof="0" dirty="0">
                <a:ln>
                  <a:noFill/>
                </a:ln>
                <a:solidFill>
                  <a:srgbClr val="366092"/>
                </a:solidFill>
                <a:effectLst/>
                <a:uLnTx/>
                <a:uFillTx/>
                <a:latin typeface="Calibri"/>
                <a:ea typeface="+mn-ea"/>
                <a:cs typeface="+mn-cs"/>
              </a:rPr>
              <a:t>2.5. Highlight </a:t>
            </a:r>
            <a:r>
              <a:rPr kumimoji="0" lang="en-US" sz="2200" b="1" i="0" u="none" strike="noStrike" kern="1200" cap="none" spc="0" normalizeH="0" baseline="0" noProof="0" dirty="0">
                <a:ln>
                  <a:noFill/>
                </a:ln>
                <a:solidFill>
                  <a:srgbClr val="366092"/>
                </a:solidFill>
                <a:effectLst/>
                <a:uLnTx/>
                <a:uFillTx/>
                <a:latin typeface="Calibri"/>
                <a:ea typeface="+mn-ea"/>
                <a:cs typeface="+mn-cs"/>
              </a:rPr>
              <a:t>Paste</a:t>
            </a:r>
            <a:r>
              <a:rPr kumimoji="0" lang="en-US" sz="2200" b="0" i="0" u="none" strike="noStrike" kern="1200" cap="none" spc="0" normalizeH="0" baseline="0" noProof="0" dirty="0">
                <a:ln>
                  <a:noFill/>
                </a:ln>
                <a:solidFill>
                  <a:srgbClr val="366092"/>
                </a:solidFill>
                <a:effectLst/>
                <a:uLnTx/>
                <a:uFillTx/>
                <a:latin typeface="Calibri"/>
                <a:ea typeface="+mn-ea"/>
                <a:cs typeface="+mn-cs"/>
              </a:rPr>
              <a:t> and press </a:t>
            </a:r>
            <a:r>
              <a:rPr kumimoji="0" lang="en-US" sz="2200" b="1" i="0" u="none" strike="noStrike" kern="1200" cap="none" spc="0" normalizeH="0" baseline="0" noProof="0" dirty="0">
                <a:ln>
                  <a:noFill/>
                </a:ln>
                <a:solidFill>
                  <a:srgbClr val="366092"/>
                </a:solidFill>
                <a:effectLst/>
                <a:uLnTx/>
                <a:uFillTx/>
                <a:latin typeface="Calibri"/>
                <a:ea typeface="+mn-ea"/>
                <a:cs typeface="+mn-cs"/>
              </a:rPr>
              <a:t>enter</a:t>
            </a:r>
            <a:r>
              <a:rPr kumimoji="0" lang="en-US" sz="2200" b="0" i="0" u="none" strike="noStrike" kern="1200" cap="none" spc="0" normalizeH="0" baseline="0" noProof="0" dirty="0">
                <a:ln>
                  <a:noFill/>
                </a:ln>
                <a:solidFill>
                  <a:srgbClr val="366092"/>
                </a:solidFill>
                <a:effectLst/>
                <a:uLnTx/>
                <a:uFillTx/>
                <a:latin typeface="Calibri"/>
                <a:ea typeface="+mn-ea"/>
                <a:cs typeface="+mn-cs"/>
              </a:rPr>
              <a:t>. Back on the home screen, press </a:t>
            </a:r>
            <a:r>
              <a:rPr kumimoji="0" lang="en-US" sz="2200" b="1" i="0" u="none" strike="noStrike" kern="1200" cap="none" spc="0" normalizeH="0" baseline="0" noProof="0" dirty="0">
                <a:ln>
                  <a:noFill/>
                </a:ln>
                <a:solidFill>
                  <a:srgbClr val="366092"/>
                </a:solidFill>
                <a:effectLst/>
                <a:uLnTx/>
                <a:uFillTx/>
                <a:latin typeface="Calibri"/>
                <a:ea typeface="+mn-ea"/>
                <a:cs typeface="+mn-cs"/>
              </a:rPr>
              <a:t>enter</a:t>
            </a:r>
            <a:r>
              <a:rPr kumimoji="0" lang="en-US" sz="2200" b="0" i="0" u="none" strike="noStrike" kern="1200" cap="none" spc="0" normalizeH="0" baseline="0" noProof="0" dirty="0">
                <a:ln>
                  <a:noFill/>
                </a:ln>
                <a:solidFill>
                  <a:srgbClr val="366092"/>
                </a:solidFill>
                <a:effectLst/>
                <a:uLnTx/>
                <a:uFillTx/>
                <a:latin typeface="Calibri"/>
                <a:ea typeface="+mn-ea"/>
                <a:cs typeface="+mn-cs"/>
              </a:rPr>
              <a:t> again, and the calculator returns </a:t>
            </a:r>
            <a:r>
              <a:rPr kumimoji="0" lang="en-US" sz="2200" b="1" i="0" u="none" strike="noStrike" kern="1200" cap="none" spc="0" normalizeH="0" baseline="0" noProof="0" dirty="0">
                <a:ln>
                  <a:noFill/>
                </a:ln>
                <a:solidFill>
                  <a:srgbClr val="366092"/>
                </a:solidFill>
                <a:effectLst/>
                <a:uLnTx/>
                <a:uFillTx/>
                <a:latin typeface="Calibri"/>
                <a:ea typeface="+mn-ea"/>
                <a:cs typeface="+mn-cs"/>
              </a:rPr>
              <a:t>0.0062096799</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extLst>
      <p:ext uri="{BB962C8B-B14F-4D97-AF65-F5344CB8AC3E}">
        <p14:creationId xmlns:p14="http://schemas.microsoft.com/office/powerpoint/2010/main" val="3515585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Finding Probabilities Using the Normal Distribution</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pic>
        <p:nvPicPr>
          <p:cNvPr id="13" name="Picture 12" descr="A calculator screenshot of the values input to the normal cdf function. The lower bound is minus 10 superscript 99. The upper bound is minus 2.5. Mu equals 0. Sigma equals 1. There is an option to paste the results at the bottom of the screen.">
            <a:extLst>
              <a:ext uri="{FF2B5EF4-FFF2-40B4-BE49-F238E27FC236}">
                <a16:creationId xmlns:a16="http://schemas.microsoft.com/office/drawing/2014/main" id="{835EC748-1F1A-785D-20A9-C503E5688C43}"/>
              </a:ext>
            </a:extLst>
          </p:cNvPr>
          <p:cNvPicPr>
            <a:picLocks noChangeAspect="1"/>
          </p:cNvPicPr>
          <p:nvPr/>
        </p:nvPicPr>
        <p:blipFill>
          <a:blip r:embed="rId2"/>
          <a:stretch>
            <a:fillRect/>
          </a:stretch>
        </p:blipFill>
        <p:spPr>
          <a:xfrm>
            <a:off x="1371600" y="1269000"/>
            <a:ext cx="2848793" cy="2160000"/>
          </a:xfrm>
          <a:prstGeom prst="rect">
            <a:avLst/>
          </a:prstGeom>
        </p:spPr>
      </p:pic>
      <p:sp>
        <p:nvSpPr>
          <p:cNvPr id="9" name="TextBox 8">
            <a:extLst>
              <a:ext uri="{FF2B5EF4-FFF2-40B4-BE49-F238E27FC236}">
                <a16:creationId xmlns:a16="http://schemas.microsoft.com/office/drawing/2014/main" id="{B727EA60-EC01-9F18-0657-F2C88D47022B}"/>
              </a:ext>
            </a:extLst>
          </p:cNvPr>
          <p:cNvSpPr txBox="1"/>
          <p:nvPr/>
        </p:nvSpPr>
        <p:spPr>
          <a:xfrm>
            <a:off x="2100110" y="3454400"/>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38</a:t>
            </a:r>
            <a:endParaRPr lang="en-IN" sz="2400" dirty="0"/>
          </a:p>
        </p:txBody>
      </p:sp>
      <p:pic>
        <p:nvPicPr>
          <p:cNvPr id="12" name="Picture 11" descr="A calculator screenshot of the values of the normal cdf function pasted on the home screen. It shows  normal cdf(minus 10 superscript 99, minus 2.5, 0, 1) equals 0.0062096799.">
            <a:extLst>
              <a:ext uri="{FF2B5EF4-FFF2-40B4-BE49-F238E27FC236}">
                <a16:creationId xmlns:a16="http://schemas.microsoft.com/office/drawing/2014/main" id="{E65B1C24-0DF1-ABA2-B952-50066ABA2A73}"/>
              </a:ext>
            </a:extLst>
          </p:cNvPr>
          <p:cNvPicPr>
            <a:picLocks noChangeAspect="1"/>
          </p:cNvPicPr>
          <p:nvPr/>
        </p:nvPicPr>
        <p:blipFill>
          <a:blip r:embed="rId3"/>
          <a:stretch>
            <a:fillRect/>
          </a:stretch>
        </p:blipFill>
        <p:spPr>
          <a:xfrm>
            <a:off x="5029200" y="1269000"/>
            <a:ext cx="2855480" cy="2160000"/>
          </a:xfrm>
          <a:prstGeom prst="rect">
            <a:avLst/>
          </a:prstGeom>
        </p:spPr>
      </p:pic>
      <p:sp>
        <p:nvSpPr>
          <p:cNvPr id="10" name="TextBox 9">
            <a:extLst>
              <a:ext uri="{FF2B5EF4-FFF2-40B4-BE49-F238E27FC236}">
                <a16:creationId xmlns:a16="http://schemas.microsoft.com/office/drawing/2014/main" id="{D569B005-F41A-9413-2A85-E93C0D090A9A}"/>
              </a:ext>
            </a:extLst>
          </p:cNvPr>
          <p:cNvSpPr txBox="1"/>
          <p:nvPr/>
        </p:nvSpPr>
        <p:spPr>
          <a:xfrm>
            <a:off x="5761054" y="3454399"/>
            <a:ext cx="1391772"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39</a:t>
            </a:r>
            <a:endParaRPr lang="en-IN" sz="24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82A4A3-52BD-CE65-8A56-8813D770830A}"/>
                  </a:ext>
                </a:extLst>
              </p:cNvPr>
              <p:cNvSpPr txBox="1"/>
              <p:nvPr/>
            </p:nvSpPr>
            <p:spPr>
              <a:xfrm>
                <a:off x="457200" y="3962400"/>
                <a:ext cx="8382000" cy="1785104"/>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rPr>
                  <a:t>Thus, the probability of a </a:t>
                </a:r>
                <a:r>
                  <a:rPr kumimoji="0" lang="en-US" sz="2200" b="0" i="0" u="none" strike="noStrike" kern="1200" cap="none" spc="0" normalizeH="0" baseline="0" noProof="0" dirty="0">
                    <a:ln>
                      <a:noFill/>
                    </a:ln>
                    <a:solidFill>
                      <a:srgbClr val="366092"/>
                    </a:solidFill>
                    <a:effectLst/>
                    <a:uLnTx/>
                    <a:uFillTx/>
                    <a:latin typeface="Cambria Math"/>
                  </a:rPr>
                  <a:t>6</a:t>
                </a:r>
                <a:r>
                  <a:rPr kumimoji="0" lang="en-US" sz="2200" b="0" i="0" u="none" strike="noStrike" kern="1200" cap="none" spc="0" normalizeH="0" baseline="0" noProof="0" dirty="0">
                    <a:ln>
                      <a:noFill/>
                    </a:ln>
                    <a:solidFill>
                      <a:srgbClr val="366092"/>
                    </a:solidFill>
                    <a:effectLst/>
                    <a:uLnTx/>
                    <a:uFillTx/>
                    <a:latin typeface="Calibri"/>
                  </a:rPr>
                  <a:t>-year-old having a height of less than </a:t>
                </a:r>
                <a:r>
                  <a:rPr kumimoji="0" lang="en-US" sz="2200" b="0" i="0" u="none" strike="noStrike" kern="1200" cap="none" spc="0" normalizeH="0" baseline="0" noProof="0" dirty="0">
                    <a:ln>
                      <a:noFill/>
                    </a:ln>
                    <a:solidFill>
                      <a:srgbClr val="366092"/>
                    </a:solidFill>
                    <a:effectLst/>
                    <a:uLnTx/>
                    <a:uFillTx/>
                    <a:latin typeface="Cambria Math"/>
                  </a:rPr>
                  <a:t>40</a:t>
                </a:r>
                <a:r>
                  <a:rPr kumimoji="0" lang="en-US" sz="2200" b="0" i="0" u="none" strike="noStrike" kern="1200" cap="none" spc="0" normalizeH="0" baseline="0" noProof="0" dirty="0">
                    <a:ln>
                      <a:noFill/>
                    </a:ln>
                    <a:solidFill>
                      <a:srgbClr val="366092"/>
                    </a:solidFill>
                    <a:effectLst/>
                    <a:uLnTx/>
                    <a:uFillTx/>
                    <a:latin typeface="Calibri"/>
                  </a:rPr>
                  <a:t> inches, and therefore not being allowed on the ride, is approximately </a:t>
                </a:r>
                <a:r>
                  <a:rPr kumimoji="0" lang="en-US" sz="2200" b="0" i="0" u="none" strike="noStrike" kern="1200" cap="none" spc="0" normalizeH="0" baseline="0" noProof="0" dirty="0">
                    <a:ln>
                      <a:noFill/>
                    </a:ln>
                    <a:solidFill>
                      <a:srgbClr val="366092"/>
                    </a:solidFill>
                    <a:effectLst/>
                    <a:uLnTx/>
                    <a:uFillTx/>
                    <a:latin typeface="Cambria Math"/>
                  </a:rPr>
                  <a:t>0.0062</a:t>
                </a:r>
                <a:r>
                  <a:rPr kumimoji="0" lang="en-US" sz="2200" b="0" i="0" u="none" strike="noStrike" kern="1200" cap="none" spc="0" normalizeH="0" baseline="0" noProof="0" dirty="0">
                    <a:ln>
                      <a:noFill/>
                    </a:ln>
                    <a:solidFill>
                      <a:srgbClr val="366092"/>
                    </a:solidFill>
                    <a:effectLst/>
                    <a:uLnTx/>
                    <a:uFillTx/>
                    <a:latin typeface="Calibri"/>
                  </a:rPr>
                  <a:t>. We can also interpret this to mean that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rPr>
                      <m:t>0.62%</m:t>
                    </m:r>
                  </m:oMath>
                </a14:m>
                <a:r>
                  <a:rPr kumimoji="0" lang="en-US" sz="2200" b="0" i="0" u="none" strike="noStrike" kern="1200" cap="none" spc="0" normalizeH="0" baseline="0" noProof="0" dirty="0">
                    <a:ln>
                      <a:noFill/>
                    </a:ln>
                    <a:solidFill>
                      <a:srgbClr val="366092"/>
                    </a:solidFill>
                    <a:effectLst/>
                    <a:uLnTx/>
                    <a:uFillTx/>
                    <a:latin typeface="Calibri"/>
                  </a:rPr>
                  <a:t> of </a:t>
                </a:r>
                <a:r>
                  <a:rPr kumimoji="0" lang="en-US" sz="2200" b="0" i="0" u="none" strike="noStrike" kern="1200" cap="none" spc="0" normalizeH="0" baseline="0" noProof="0" dirty="0">
                    <a:ln>
                      <a:noFill/>
                    </a:ln>
                    <a:solidFill>
                      <a:srgbClr val="366092"/>
                    </a:solidFill>
                    <a:effectLst/>
                    <a:uLnTx/>
                    <a:uFillTx/>
                    <a:latin typeface="Cambria Math"/>
                  </a:rPr>
                  <a:t>6</a:t>
                </a:r>
                <a:r>
                  <a:rPr kumimoji="0" lang="en-US" sz="2200" b="0" i="0" u="none" strike="noStrike" kern="1200" cap="none" spc="0" normalizeH="0" baseline="0" noProof="0" dirty="0">
                    <a:ln>
                      <a:noFill/>
                    </a:ln>
                    <a:solidFill>
                      <a:srgbClr val="366092"/>
                    </a:solidFill>
                    <a:effectLst/>
                    <a:uLnTx/>
                    <a:uFillTx/>
                    <a:latin typeface="Calibri"/>
                  </a:rPr>
                  <a:t>-year-olds have a height of less than </a:t>
                </a:r>
                <a:r>
                  <a:rPr kumimoji="0" lang="en-US" sz="2200" b="0" i="0" u="none" strike="noStrike" kern="1200" cap="none" spc="0" normalizeH="0" baseline="0" noProof="0" dirty="0">
                    <a:ln>
                      <a:noFill/>
                    </a:ln>
                    <a:solidFill>
                      <a:srgbClr val="366092"/>
                    </a:solidFill>
                    <a:effectLst/>
                    <a:uLnTx/>
                    <a:uFillTx/>
                    <a:latin typeface="Cambria Math"/>
                  </a:rPr>
                  <a:t>40</a:t>
                </a:r>
                <a:r>
                  <a:rPr kumimoji="0" lang="en-US" sz="2200" b="0" i="0" u="none" strike="noStrike" kern="1200" cap="none" spc="0" normalizeH="0" baseline="0" noProof="0" dirty="0">
                    <a:ln>
                      <a:noFill/>
                    </a:ln>
                    <a:solidFill>
                      <a:srgbClr val="366092"/>
                    </a:solidFill>
                    <a:effectLst/>
                    <a:uLnTx/>
                    <a:uFillTx/>
                    <a:latin typeface="Calibri"/>
                  </a:rPr>
                  <a:t> inches. Therefore, only a small percentage of </a:t>
                </a:r>
                <a:r>
                  <a:rPr kumimoji="0" lang="en-US" sz="2200" b="0" i="0" u="none" strike="noStrike" kern="1200" cap="none" spc="0" normalizeH="0" baseline="0" noProof="0" dirty="0">
                    <a:ln>
                      <a:noFill/>
                    </a:ln>
                    <a:solidFill>
                      <a:srgbClr val="366092"/>
                    </a:solidFill>
                    <a:effectLst/>
                    <a:uLnTx/>
                    <a:uFillTx/>
                    <a:latin typeface="Cambria Math"/>
                  </a:rPr>
                  <a:t>6</a:t>
                </a:r>
                <a:r>
                  <a:rPr kumimoji="0" lang="en-US" sz="2200" b="0" i="0" u="none" strike="noStrike" kern="1200" cap="none" spc="0" normalizeH="0" baseline="0" noProof="0" dirty="0">
                    <a:ln>
                      <a:noFill/>
                    </a:ln>
                    <a:solidFill>
                      <a:srgbClr val="366092"/>
                    </a:solidFill>
                    <a:effectLst/>
                    <a:uLnTx/>
                    <a:uFillTx/>
                    <a:latin typeface="Calibri"/>
                  </a:rPr>
                  <a:t>-year-olds (less than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rPr>
                      <m:t>1%</m:t>
                    </m:r>
                  </m:oMath>
                </a14:m>
                <a:r>
                  <a:rPr kumimoji="0" lang="en-US" sz="2200" b="0" i="0" u="none" strike="noStrike" kern="1200" cap="none" spc="0" normalizeH="0" baseline="0" noProof="0" dirty="0">
                    <a:ln>
                      <a:noFill/>
                    </a:ln>
                    <a:solidFill>
                      <a:srgbClr val="366092"/>
                    </a:solidFill>
                    <a:effectLst/>
                    <a:uLnTx/>
                    <a:uFillTx/>
                    <a:latin typeface="Calibri"/>
                  </a:rPr>
                  <a:t>) are excluded from riding this ride.</a:t>
                </a:r>
                <a:endParaRPr lang="en-IN" sz="2200" dirty="0"/>
              </a:p>
            </p:txBody>
          </p:sp>
        </mc:Choice>
        <mc:Fallback xmlns="">
          <p:sp>
            <p:nvSpPr>
              <p:cNvPr id="6" name="TextBox 5">
                <a:extLst>
                  <a:ext uri="{FF2B5EF4-FFF2-40B4-BE49-F238E27FC236}">
                    <a16:creationId xmlns:a16="http://schemas.microsoft.com/office/drawing/2014/main" id="{D082A4A3-52BD-CE65-8A56-8813D770830A}"/>
                  </a:ext>
                </a:extLst>
              </p:cNvPr>
              <p:cNvSpPr txBox="1">
                <a:spLocks noRot="1" noChangeAspect="1" noMove="1" noResize="1" noEditPoints="1" noAdjustHandles="1" noChangeArrowheads="1" noChangeShapeType="1" noTextEdit="1"/>
              </p:cNvSpPr>
              <p:nvPr/>
            </p:nvSpPr>
            <p:spPr>
              <a:xfrm>
                <a:off x="457200" y="3962400"/>
                <a:ext cx="8382000" cy="1785104"/>
              </a:xfrm>
              <a:prstGeom prst="rect">
                <a:avLst/>
              </a:prstGeom>
              <a:blipFill>
                <a:blip r:embed="rId4"/>
                <a:stretch>
                  <a:fillRect l="-945" t="-3072" r="-436" b="-5802"/>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Identifying Properties of a Normal Curve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200" dirty="0"/>
              <a:t>Below are three normal distributions drawn on the same graph. Use them to answer the following questions.</a:t>
            </a:r>
            <a:endParaRPr lang="en-US" sz="2200" dirty="0"/>
          </a:p>
        </p:txBody>
      </p:sp>
      <p:pic>
        <p:nvPicPr>
          <p:cNvPr id="5" name="Picture 4" descr="Three normal curves with varying means and standard deviations are shown on the same horizontal x axis. The curve labeled A has the left-most peak and the tallest, narrowest shape. The curve labeled B has a peak in the middle of the other curves. The curve labeled C has the right-most peak and the shortest, widest shape.">
            <a:extLst>
              <a:ext uri="{FF2B5EF4-FFF2-40B4-BE49-F238E27FC236}">
                <a16:creationId xmlns:a16="http://schemas.microsoft.com/office/drawing/2014/main" id="{69C10771-611C-4116-9620-03A42FBBC15B}"/>
              </a:ext>
            </a:extLst>
          </p:cNvPr>
          <p:cNvPicPr>
            <a:picLocks noChangeAspect="1"/>
          </p:cNvPicPr>
          <p:nvPr/>
        </p:nvPicPr>
        <p:blipFill>
          <a:blip r:embed="rId2"/>
          <a:srcRect b="15266"/>
          <a:stretch>
            <a:fillRect/>
          </a:stretch>
        </p:blipFill>
        <p:spPr>
          <a:xfrm>
            <a:off x="2273436" y="1732312"/>
            <a:ext cx="4597123" cy="1728000"/>
          </a:xfrm>
          <a:prstGeom prst="rect">
            <a:avLst/>
          </a:prstGeom>
        </p:spPr>
      </p:pic>
      <p:sp>
        <p:nvSpPr>
          <p:cNvPr id="4" name="TextBox 3">
            <a:extLst>
              <a:ext uri="{FF2B5EF4-FFF2-40B4-BE49-F238E27FC236}">
                <a16:creationId xmlns:a16="http://schemas.microsoft.com/office/drawing/2014/main" id="{7E2BB198-EF2C-6DFC-B956-3D0E1BA376C2}"/>
              </a:ext>
            </a:extLst>
          </p:cNvPr>
          <p:cNvSpPr txBox="1"/>
          <p:nvPr/>
        </p:nvSpPr>
        <p:spPr>
          <a:xfrm>
            <a:off x="3962397" y="3422212"/>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p:sp>
        <p:nvSpPr>
          <p:cNvPr id="7" name="TextBox 6">
            <a:extLst>
              <a:ext uri="{FF2B5EF4-FFF2-40B4-BE49-F238E27FC236}">
                <a16:creationId xmlns:a16="http://schemas.microsoft.com/office/drawing/2014/main" id="{E98EB671-E709-650E-31CB-46DDF391EFFB}"/>
              </a:ext>
            </a:extLst>
          </p:cNvPr>
          <p:cNvSpPr txBox="1"/>
          <p:nvPr/>
        </p:nvSpPr>
        <p:spPr>
          <a:xfrm>
            <a:off x="457387" y="3816425"/>
            <a:ext cx="8229413" cy="2259080"/>
          </a:xfrm>
          <a:prstGeom prst="rect">
            <a:avLst/>
          </a:prstGeom>
          <a:noFill/>
        </p:spPr>
        <p:txBody>
          <a:bodyPr wrap="square">
            <a:spAutoFit/>
          </a:bodyPr>
          <a:lstStyle/>
          <a:p>
            <a:pPr marL="533400" marR="0" lvl="0" indent="-53340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a.	Determine which distribution has the largest mean and which has the smallest.</a:t>
            </a:r>
          </a:p>
          <a:p>
            <a:pPr marL="538163" marR="0" lvl="0" indent="-538163"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b.	​Determine which distribution has the largest standard deviation and which has the smallest.</a:t>
            </a:r>
          </a:p>
          <a:p>
            <a:pPr marL="538163" marR="0" lvl="0" indent="-538163"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c.	What does the position of curve B in relation to curve A tell you about the data of the distribution?</a:t>
            </a:r>
            <a:endParaRPr lang="en-IN"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Identifying Properties of a Normal Curve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pPr algn="just"/>
            <a:r>
              <a:rPr sz="2000" b="1" dirty="0"/>
              <a:t>Solution</a:t>
            </a:r>
          </a:p>
          <a:p>
            <a:pPr marL="538163" indent="-538163" algn="just">
              <a:defRPr sz="2800"/>
            </a:pPr>
            <a:r>
              <a:rPr lang="en-US" sz="2000" dirty="0"/>
              <a:t>a.	</a:t>
            </a:r>
            <a:r>
              <a:rPr sz="2000" dirty="0"/>
              <a:t>We know that normal distributions curves are centered at their means. Therefore, we can determine the mean of each distribution by identifying where its peak is located along the</a:t>
            </a:r>
            <a:r>
              <a:rPr lang="en-US" sz="2000" dirty="0"/>
              <a:t> </a:t>
            </a:r>
            <a:r>
              <a:rPr lang="en-US" sz="2000" i="1" dirty="0"/>
              <a:t>x</a:t>
            </a:r>
            <a:r>
              <a:rPr sz="2000" dirty="0"/>
              <a:t>-axis. Even though the</a:t>
            </a:r>
            <a:br>
              <a:rPr lang="en-US" sz="2000" dirty="0"/>
            </a:br>
            <a:r>
              <a:rPr lang="en-US" sz="2000" i="1" dirty="0"/>
              <a:t>x</a:t>
            </a:r>
            <a:r>
              <a:rPr sz="2000" dirty="0"/>
              <a:t>-axis is not labeled, we can tell from the location of the peaks which mean is larger or smaller in relation to the other curves. Curve C has the largest mean and curve A has the smallest mean.</a:t>
            </a:r>
            <a:endParaRPr lang="en-US" sz="2000" dirty="0"/>
          </a:p>
          <a:p>
            <a:pPr marL="538163" indent="-538163" algn="just">
              <a:defRPr sz="2800"/>
            </a:pPr>
            <a:r>
              <a:rPr lang="en-US" sz="2000" dirty="0"/>
              <a:t>b.	​Normal distributions with a larger standard deviation will have a curve that appears more spread out from the mean. On the other hand, smaller deviations result in graphs that appear narrower and more concentrated around the mean. Therefore, curve C appears to have the largest standard deviation, whereas curve A appears to have the smallest standard deviation.</a:t>
            </a:r>
          </a:p>
          <a:p>
            <a:pPr marL="538163" indent="-538163" algn="just">
              <a:defRPr sz="2800"/>
            </a:pPr>
            <a:r>
              <a:rPr lang="en-US" sz="2000" dirty="0"/>
              <a:t>c.	Because most of curve B is to the right of curve A along the </a:t>
            </a:r>
            <a:r>
              <a:rPr lang="en-US" sz="2000" i="1" dirty="0"/>
              <a:t>x</a:t>
            </a:r>
            <a:r>
              <a:rPr lang="en-US" sz="2000" dirty="0"/>
              <a:t>-axis, curve B appears to have larger data values than curve A does.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pPr algn="just">
              <a:defRPr sz="2800"/>
            </a:pPr>
            <a:r>
              <a:rPr lang="en-US" sz="2400" dirty="0"/>
              <a:t>The Empirical Rule is also referred to as the Three Sigma Rule or the </a:t>
            </a:r>
            <a:r>
              <a:rPr lang="en-US" dirty="0"/>
              <a:t>68−95−99.7 </a:t>
            </a:r>
            <a:r>
              <a:rPr lang="en-US" sz="2400" dirty="0"/>
              <a:t>Rule.</a:t>
            </a:r>
            <a:endParaRPr sz="24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858B3F-3A77-4955-B33D-6F3661B7B4D0}"/>
</file>

<file path=customXml/itemProps2.xml><?xml version="1.0" encoding="utf-8"?>
<ds:datastoreItem xmlns:ds="http://schemas.openxmlformats.org/officeDocument/2006/customXml" ds:itemID="{C99582EC-8F9B-4197-A2E1-0DA4AC6F9683}"/>
</file>

<file path=customXml/itemProps3.xml><?xml version="1.0" encoding="utf-8"?>
<ds:datastoreItem xmlns:ds="http://schemas.openxmlformats.org/officeDocument/2006/customXml" ds:itemID="{776815A1-EEA1-42D8-9C5A-8DF3B1F94CCF}"/>
</file>

<file path=docProps/app.xml><?xml version="1.0" encoding="utf-8"?>
<Properties xmlns="http://schemas.openxmlformats.org/officeDocument/2006/extended-properties" xmlns:vt="http://schemas.openxmlformats.org/officeDocument/2006/docPropsVTypes">
  <TotalTime>3219</TotalTime>
  <Words>5438</Words>
  <Application>Microsoft Office PowerPoint</Application>
  <PresentationFormat>On-screen Show (4:3)</PresentationFormat>
  <Paragraphs>583</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Courier New</vt:lpstr>
      <vt:lpstr>Calibri</vt:lpstr>
      <vt:lpstr>Arial</vt:lpstr>
      <vt:lpstr>Cambria Math</vt:lpstr>
      <vt:lpstr>Office Theme</vt:lpstr>
      <vt:lpstr>Section 11.4</vt:lpstr>
      <vt:lpstr>Definition: Discrete and Continuous Variables</vt:lpstr>
      <vt:lpstr>Helpful Hint 1</vt:lpstr>
      <vt:lpstr>Definition: Normal Distribution—Slide 1</vt:lpstr>
      <vt:lpstr>Definition: Normal Distribution—Slide 2</vt:lpstr>
      <vt:lpstr>Think Back 1</vt:lpstr>
      <vt:lpstr>Example 1: Identifying Properties of a Normal Curve—Slide 1</vt:lpstr>
      <vt:lpstr>Example 1: Identifying Properties of a Normal Curve—Slide 2</vt:lpstr>
      <vt:lpstr>Helpful Hint 2</vt:lpstr>
      <vt:lpstr>Example 2: Using the Empirical Rule—Slide 1</vt:lpstr>
      <vt:lpstr>Example 2: Using the Empirical Rule—Slide 2</vt:lpstr>
      <vt:lpstr>Example 2: Using the Empirical Rule—Slide 3</vt:lpstr>
      <vt:lpstr>Example 2: Using the Empirical Rule—Slide 4</vt:lpstr>
      <vt:lpstr>Skill Check 1</vt:lpstr>
      <vt:lpstr>Helpful Hint 3</vt:lpstr>
      <vt:lpstr>Definition: Standard Score (z-Score)</vt:lpstr>
      <vt:lpstr>Helpful Hint 4</vt:lpstr>
      <vt:lpstr>Example 3: Calculating a Standard Score—Slide 1</vt:lpstr>
      <vt:lpstr>Example 3: Calculating a Standard Score—Slide 2</vt:lpstr>
      <vt:lpstr>Example 3: Calculating a Standard Score—Slide 3</vt:lpstr>
      <vt:lpstr>Skill Check 2</vt:lpstr>
      <vt:lpstr>Example 4: Comparing Standard Scores—Slide 1</vt:lpstr>
      <vt:lpstr>Example 4: Comparing Standard Scores—Slide 2</vt:lpstr>
      <vt:lpstr>Think Back 2</vt:lpstr>
      <vt:lpstr>Example 5: Finding the Area to the Left of a z-Value—Slide 1</vt:lpstr>
      <vt:lpstr>Example 5: Finding the Area to the Left of a z-Value—Slide 2</vt:lpstr>
      <vt:lpstr>Example 5: Finding the Area to the Left of a z-Value—Slide 3</vt:lpstr>
      <vt:lpstr>Example 5: Finding the Area to the Left of a z-Value—Slide 4</vt:lpstr>
      <vt:lpstr>Example 5: Finding the Area to the Left of a z-Value—Slide 5</vt:lpstr>
      <vt:lpstr>Example 5: Finding the Area to the Left of a z-Value—Slide 6</vt:lpstr>
      <vt:lpstr>Example 5: Finding the Area to the Left of a z-Value—Slide 7</vt:lpstr>
      <vt:lpstr>Example 5: Finding the Area to the Left of a z-Value—Slide 8</vt:lpstr>
      <vt:lpstr>Example 11.4.5: Finding the Area to the Left of a z-Value—Slide 9</vt:lpstr>
      <vt:lpstr>Skill Check 3</vt:lpstr>
      <vt:lpstr>Example 6: Finding the Area to the Right of a z-Value—Slide 1</vt:lpstr>
      <vt:lpstr>Example 6: Finding the Area to the Right of a z-Value—Slide 2</vt:lpstr>
      <vt:lpstr>Example 6: Finding the Area to the Right of a z-Value—Slide 3</vt:lpstr>
      <vt:lpstr>Example 6: Finding the Area to the Right of a z-Value—Slide 4</vt:lpstr>
      <vt:lpstr>Example 6: Finding the Area to the Right of a z-Value—Slide 5</vt:lpstr>
      <vt:lpstr>Example 6: Finding the Area to the Right of a z-Value—Slide 6</vt:lpstr>
      <vt:lpstr>Example 6: Finding the Area to the Right of a z-Value—Slide 7</vt:lpstr>
      <vt:lpstr>Example 6: Finding the Area to the Right of a z-Value—Slide 8</vt:lpstr>
      <vt:lpstr>Skill Check 4</vt:lpstr>
      <vt:lpstr>Example 7: Finding the Area between Two z-Values—Slide 1</vt:lpstr>
      <vt:lpstr>Example 7: Finding the Area between Two z-Values—Slide 2</vt:lpstr>
      <vt:lpstr>Example 7: Finding the Area between Two z-Values —Slide 3</vt:lpstr>
      <vt:lpstr>Example 7: Finding the Area between Two z-Values —Slide 4</vt:lpstr>
      <vt:lpstr>Example 7: Finding the Area between Two z-Values—Slide 5</vt:lpstr>
      <vt:lpstr>Example 7: Finding the Area between Two z-Values—Slide 6</vt:lpstr>
      <vt:lpstr>Example 8: Finding the Area in the Tails for Two z-Values—Slide 1</vt:lpstr>
      <vt:lpstr>Example 8: Finding the Area in the Tails for Two z-Values—Slide 2</vt:lpstr>
      <vt:lpstr>Example 8: Finding the Area in the Tails for Two z-Values—Slide 3</vt:lpstr>
      <vt:lpstr>Example 8: Finding the Area in the Tails for Two z-Values—Slide 4</vt:lpstr>
      <vt:lpstr>Procedure: Using the Cumulative Normal Distribution Tables to Find Areas under the Standard Normal Curve—Slide 1</vt:lpstr>
      <vt:lpstr>Procedure: Using the Cumulative Normal Distribution Tables to Find Areas under the Standard Normal Curve—Slide 2</vt:lpstr>
      <vt:lpstr>Example 9: Finding Percentages Using the Normal Distribution—Slide 1</vt:lpstr>
      <vt:lpstr>Example 9: Finding Percentages Using the Normal Distribution—Slide 2</vt:lpstr>
      <vt:lpstr>Example 9: Finding Percentages Using the Normal Distribution—Slide 3</vt:lpstr>
      <vt:lpstr>Example 9: Finding Percentages Using the Normal Distribution—Slide 4</vt:lpstr>
      <vt:lpstr>Example 10: Finding Probabilities Using the Normal Distribution—Slide 1</vt:lpstr>
      <vt:lpstr>Example 10: Finding Probabilities Using the Normal Distribution—Slide 2</vt:lpstr>
      <vt:lpstr>Example 10: Finding Probabilities Using the Normal Distribution—Slide 3</vt:lpstr>
      <vt:lpstr>Example 10: Finding Probabilities Using the Normal Distribution—Slide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jeevan</cp:lastModifiedBy>
  <cp:revision>355</cp:revision>
  <dcterms:created xsi:type="dcterms:W3CDTF">2013-04-26T14:43:13Z</dcterms:created>
  <dcterms:modified xsi:type="dcterms:W3CDTF">2025-09-24T07:19:59Z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