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93" r:id="rId8"/>
    <p:sldId id="265" r:id="rId9"/>
    <p:sldId id="266" r:id="rId10"/>
    <p:sldId id="294" r:id="rId11"/>
    <p:sldId id="268" r:id="rId12"/>
    <p:sldId id="270" r:id="rId13"/>
    <p:sldId id="271" r:id="rId14"/>
    <p:sldId id="272" r:id="rId15"/>
    <p:sldId id="295" r:id="rId16"/>
    <p:sldId id="274" r:id="rId17"/>
    <p:sldId id="275" r:id="rId18"/>
    <p:sldId id="276" r:id="rId19"/>
    <p:sldId id="296" r:id="rId20"/>
    <p:sldId id="279" r:id="rId21"/>
    <p:sldId id="280" r:id="rId22"/>
    <p:sldId id="281" r:id="rId23"/>
    <p:sldId id="282" r:id="rId24"/>
    <p:sldId id="288" r:id="rId25"/>
    <p:sldId id="289" r:id="rId26"/>
    <p:sldId id="292"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7" d="100"/>
          <a:sy n="107" d="100"/>
        </p:scale>
        <p:origin x="87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11.emf"/><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emf"/><Relationship Id="rId7" Type="http://schemas.openxmlformats.org/officeDocument/2006/relationships/image" Target="../media/image26.emf"/><Relationship Id="rId2" Type="http://schemas.openxmlformats.org/officeDocument/2006/relationships/image" Target="../media/image21.emf"/><Relationship Id="rId1" Type="http://schemas.openxmlformats.org/officeDocument/2006/relationships/slideLayout" Target="../slideLayouts/slideLayout3.xml"/><Relationship Id="rId6" Type="http://schemas.openxmlformats.org/officeDocument/2006/relationships/image" Target="../media/image25.emf"/><Relationship Id="rId5" Type="http://schemas.openxmlformats.org/officeDocument/2006/relationships/image" Target="../media/image24.png"/><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3.xml"/><Relationship Id="rId4" Type="http://schemas.openxmlformats.org/officeDocument/2006/relationships/image" Target="../media/image3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Confidence Intervals</a:t>
            </a:r>
          </a:p>
        </p:txBody>
      </p:sp>
      <p:sp>
        <p:nvSpPr>
          <p:cNvPr id="3" name="Title 2"/>
          <p:cNvSpPr>
            <a:spLocks noGrp="1"/>
          </p:cNvSpPr>
          <p:nvPr>
            <p:ph type="title"/>
          </p:nvPr>
        </p:nvSpPr>
        <p:spPr/>
        <p:txBody>
          <a:bodyPr/>
          <a:lstStyle/>
          <a:p>
            <a:r>
              <a:t>Section 11.5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Interpreting Confidence</a:t>
            </a:r>
            <a:br>
              <a:rPr lang="en-US" dirty="0"/>
            </a:br>
            <a:r>
              <a:rPr dirty="0"/>
              <a:t>Intervals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pPr marL="538163" indent="-538163" algn="just">
                  <a:defRPr sz="2800"/>
                </a:pPr>
                <a:r>
                  <a:rPr lang="en-US" sz="2000" dirty="0"/>
                  <a:t>a.	</a:t>
                </a:r>
                <a:r>
                  <a:rPr sz="2000" dirty="0"/>
                  <a:t>Approximate the </a:t>
                </a:r>
                <a14:m>
                  <m:oMath xmlns:m="http://schemas.openxmlformats.org/officeDocument/2006/math">
                    <m:r>
                      <a:rPr sz="2000">
                        <a:latin typeface="Cambria Math" panose="02040503050406030204" pitchFamily="18" charset="0"/>
                      </a:rPr>
                      <m:t>80</m:t>
                    </m:r>
                    <m:r>
                      <a:rPr sz="2000">
                        <a:latin typeface="Cambria Math" panose="02040503050406030204" pitchFamily="18" charset="0"/>
                      </a:rPr>
                      <m:t>%</m:t>
                    </m:r>
                  </m:oMath>
                </a14:m>
                <a:r>
                  <a:rPr sz="2000" dirty="0"/>
                  <a:t> confidence interval for New Mexico's (NM)</a:t>
                </a:r>
                <a:r>
                  <a:rPr lang="en-US" sz="2000" dirty="0"/>
                  <a:t> </a:t>
                </a:r>
                <a:r>
                  <a:rPr lang="en-US" sz="2000" i="1" dirty="0"/>
                  <a:t>R</a:t>
                </a:r>
                <a:r>
                  <a:rPr lang="en-US" sz="1100" dirty="0"/>
                  <a:t> </a:t>
                </a:r>
                <a:r>
                  <a:rPr lang="en-US" sz="2000" i="1" baseline="-25000" dirty="0"/>
                  <a:t>t</a:t>
                </a:r>
                <a:r>
                  <a:rPr sz="2000" dirty="0"/>
                  <a:t> value in November 2020. Based on this, what can you say about the spread of the virus in New Mexico at this point?</a:t>
                </a:r>
              </a:p>
              <a:p>
                <a:pPr marL="538163" indent="-538163" algn="just">
                  <a:defRPr sz="2800"/>
                </a:pPr>
                <a:r>
                  <a:rPr lang="en-US" sz="2000" dirty="0"/>
                  <a:t>b.	</a:t>
                </a:r>
                <a:r>
                  <a:rPr sz="2000" dirty="0"/>
                  <a:t>​Can we say with certainty that Mississippi's (MS)</a:t>
                </a:r>
                <a:r>
                  <a:rPr lang="en-US" sz="2000" dirty="0"/>
                  <a:t> </a:t>
                </a:r>
                <a:r>
                  <a:rPr lang="en-US" sz="2000" i="1" dirty="0"/>
                  <a:t>R</a:t>
                </a:r>
                <a:r>
                  <a:rPr lang="en-US" sz="1100" dirty="0"/>
                  <a:t> </a:t>
                </a:r>
                <a:r>
                  <a:rPr lang="en-US" sz="2000" i="1" baseline="-25000" dirty="0"/>
                  <a:t>t</a:t>
                </a:r>
                <a:r>
                  <a:rPr sz="2000" dirty="0"/>
                  <a:t> value is below one? Explain your answer.</a:t>
                </a:r>
              </a:p>
              <a:p>
                <a:pPr marL="538163" indent="-538163" algn="just">
                  <a:defRPr sz="2800"/>
                </a:pPr>
                <a:r>
                  <a:rPr lang="en-US" sz="2000" dirty="0"/>
                  <a:t>c.	</a:t>
                </a:r>
                <a:r>
                  <a:rPr sz="2000" dirty="0"/>
                  <a:t>Is there a state that we can be certain has an</a:t>
                </a:r>
                <a:r>
                  <a:rPr lang="en-US" sz="2000" dirty="0"/>
                  <a:t> </a:t>
                </a:r>
                <a:r>
                  <a:rPr lang="en-US" sz="2000" i="1" dirty="0"/>
                  <a:t>R</a:t>
                </a:r>
                <a:r>
                  <a:rPr lang="en-US" sz="1100" dirty="0"/>
                  <a:t> </a:t>
                </a:r>
                <a:r>
                  <a:rPr lang="en-US" sz="2000" i="1" baseline="-25000" dirty="0"/>
                  <a:t>t</a:t>
                </a:r>
                <a:r>
                  <a:rPr sz="2000" dirty="0"/>
                  <a:t> value above one?</a:t>
                </a:r>
              </a:p>
              <a:p>
                <a:pPr marL="538163" indent="-538163" algn="just">
                  <a:defRPr sz="2800"/>
                </a:pPr>
                <a:r>
                  <a:rPr lang="en-US" sz="2000" dirty="0"/>
                  <a:t>d.	</a:t>
                </a:r>
                <a:r>
                  <a:rPr sz="2000" dirty="0"/>
                  <a:t>Compare the</a:t>
                </a:r>
                <a:r>
                  <a:rPr lang="en-US" sz="2000" dirty="0"/>
                  <a:t> </a:t>
                </a:r>
                <a:r>
                  <a:rPr lang="en-US" sz="2000" i="1" dirty="0"/>
                  <a:t>R</a:t>
                </a:r>
                <a:r>
                  <a:rPr lang="en-US" sz="1100" dirty="0"/>
                  <a:t> </a:t>
                </a:r>
                <a:r>
                  <a:rPr lang="en-US" sz="2000" i="1" baseline="-25000" dirty="0"/>
                  <a:t>t</a:t>
                </a:r>
                <a:r>
                  <a:rPr sz="2000" dirty="0"/>
                  <a:t> values for Georgia (GA) and New Hampshire (NH).</a:t>
                </a:r>
                <a:endParaRPr lang="en-US" sz="2000" dirty="0"/>
              </a:p>
              <a:p>
                <a:pPr marL="514350" indent="-514350" algn="just">
                  <a:buFont typeface="+mj-lt"/>
                  <a:buAutoNum type="alphaLcPeriod" startAt="4"/>
                  <a:defRPr sz="2800"/>
                </a:pPr>
                <a:endParaRPr lang="en-US" sz="1000" dirty="0"/>
              </a:p>
              <a:p>
                <a:pPr algn="just"/>
                <a:r>
                  <a:rPr lang="en-US" sz="2000" b="1" dirty="0"/>
                  <a:t>Solution</a:t>
                </a:r>
              </a:p>
              <a:p>
                <a:pPr marL="514350" indent="-514350" algn="just">
                  <a:buFont typeface="+mj-lt"/>
                  <a:buAutoNum type="alphaLcPeriod"/>
                  <a:defRPr sz="2800"/>
                </a:pPr>
                <a:r>
                  <a:rPr lang="en-US" sz="2000" dirty="0"/>
                  <a:t>​Based on the graph, the </a:t>
                </a:r>
                <a14:m>
                  <m:oMath xmlns:m="http://schemas.openxmlformats.org/officeDocument/2006/math">
                    <m:r>
                      <a:rPr lang="en-US" sz="2000">
                        <a:latin typeface="Cambria Math" panose="02040503050406030204" pitchFamily="18" charset="0"/>
                      </a:rPr>
                      <m:t>80</m:t>
                    </m:r>
                    <m:r>
                      <a:rPr lang="en-US" sz="2000">
                        <a:latin typeface="Cambria Math" panose="02040503050406030204" pitchFamily="18" charset="0"/>
                      </a:rPr>
                      <m:t>%</m:t>
                    </m:r>
                  </m:oMath>
                </a14:m>
                <a:r>
                  <a:rPr lang="en-US" sz="2000" dirty="0"/>
                  <a:t> confidence interval for New Mexico’s </a:t>
                </a:r>
                <a:r>
                  <a:rPr lang="en-US" sz="2000" i="1" dirty="0"/>
                  <a:t>R</a:t>
                </a:r>
                <a:r>
                  <a:rPr lang="en-US" sz="1100" dirty="0"/>
                  <a:t> </a:t>
                </a:r>
                <a:r>
                  <a:rPr lang="en-US" sz="2000" i="1" baseline="-25000" dirty="0"/>
                  <a:t>t</a:t>
                </a:r>
                <a:r>
                  <a:rPr lang="en-US" sz="2000" dirty="0"/>
                  <a:t> value is approximately </a:t>
                </a:r>
                <a14:m>
                  <m:oMath xmlns:m="http://schemas.openxmlformats.org/officeDocument/2006/math">
                    <m:d>
                      <m:dPr>
                        <m:ctrlPr>
                          <a:rPr lang="ar-AE" sz="2000" i="1">
                            <a:latin typeface="Cambria Math" panose="02040503050406030204" pitchFamily="18" charset="0"/>
                          </a:rPr>
                        </m:ctrlPr>
                      </m:dPr>
                      <m:e>
                        <m:r>
                          <a:rPr lang="ar-AE" sz="2000">
                            <a:latin typeface="Cambria Math" panose="02040503050406030204" pitchFamily="18" charset="0"/>
                          </a:rPr>
                          <m:t>1</m:t>
                        </m:r>
                        <m:r>
                          <a:rPr lang="ar-AE" sz="2000">
                            <a:latin typeface="Cambria Math" panose="02040503050406030204" pitchFamily="18" charset="0"/>
                          </a:rPr>
                          <m:t>.</m:t>
                        </m:r>
                        <m:r>
                          <a:rPr lang="ar-AE" sz="2000">
                            <a:latin typeface="Cambria Math" panose="02040503050406030204" pitchFamily="18" charset="0"/>
                          </a:rPr>
                          <m:t>05</m:t>
                        </m:r>
                        <m:r>
                          <m:rPr>
                            <m:nor/>
                          </m:rPr>
                          <a:rPr lang="ar-AE" sz="2000"/>
                          <m:t>, </m:t>
                        </m:r>
                        <m:r>
                          <a:rPr lang="ar-AE" sz="2000">
                            <a:latin typeface="Cambria Math" panose="02040503050406030204" pitchFamily="18" charset="0"/>
                          </a:rPr>
                          <m:t>1</m:t>
                        </m:r>
                        <m:r>
                          <a:rPr lang="ar-AE" sz="2000">
                            <a:latin typeface="Cambria Math" panose="02040503050406030204" pitchFamily="18" charset="0"/>
                          </a:rPr>
                          <m:t>.</m:t>
                        </m:r>
                        <m:r>
                          <a:rPr lang="ar-AE" sz="2000">
                            <a:latin typeface="Cambria Math" panose="02040503050406030204" pitchFamily="18" charset="0"/>
                          </a:rPr>
                          <m:t>55</m:t>
                        </m:r>
                      </m:e>
                    </m:d>
                  </m:oMath>
                </a14:m>
                <a:r>
                  <a:rPr lang="ar-AE" sz="2000" dirty="0"/>
                  <a:t>. </a:t>
                </a:r>
                <a:r>
                  <a:rPr lang="en-US" sz="2000" dirty="0"/>
                  <a:t>Therefore, we can be </a:t>
                </a:r>
                <a14:m>
                  <m:oMath xmlns:m="http://schemas.openxmlformats.org/officeDocument/2006/math">
                    <m:r>
                      <a:rPr lang="en-US" sz="2000">
                        <a:latin typeface="Cambria Math" panose="02040503050406030204" pitchFamily="18" charset="0"/>
                      </a:rPr>
                      <m:t>80</m:t>
                    </m:r>
                    <m:r>
                      <a:rPr lang="en-US" sz="2000">
                        <a:latin typeface="Cambria Math" panose="02040503050406030204" pitchFamily="18" charset="0"/>
                      </a:rPr>
                      <m:t>%</m:t>
                    </m:r>
                  </m:oMath>
                </a14:m>
                <a:r>
                  <a:rPr lang="en-US" sz="2000" dirty="0"/>
                  <a:t> confident that the </a:t>
                </a:r>
                <a:r>
                  <a:rPr lang="en-US" sz="2000" i="1" dirty="0"/>
                  <a:t>R</a:t>
                </a:r>
                <a:r>
                  <a:rPr lang="en-US" sz="1100" dirty="0"/>
                  <a:t> </a:t>
                </a:r>
                <a:r>
                  <a:rPr lang="en-US" sz="2000" i="1" baseline="-25000" dirty="0"/>
                  <a:t>t</a:t>
                </a:r>
                <a:r>
                  <a:rPr lang="en-US" sz="2000" dirty="0"/>
                  <a:t> is above one, and thus the virus was indeed spreading in New Mexico during November 2020.</a:t>
                </a:r>
              </a:p>
              <a:p>
                <a:pPr marL="514350" indent="-514350" algn="just">
                  <a:buFont typeface="+mj-lt"/>
                  <a:buAutoNum type="alphaLcPeriod" startAt="2"/>
                  <a:defRPr sz="2800"/>
                </a:pPr>
                <a:r>
                  <a:rPr lang="en-US" sz="2000" dirty="0"/>
                  <a:t>​Although the sample mean for Mississippi falls below one, the confidence interval still contains one. Therefore, we cannot conclude with </a:t>
                </a:r>
                <a14:m>
                  <m:oMath xmlns:m="http://schemas.openxmlformats.org/officeDocument/2006/math">
                    <m:r>
                      <a:rPr lang="en-US" sz="2000">
                        <a:latin typeface="Cambria Math" panose="02040503050406030204" pitchFamily="18" charset="0"/>
                      </a:rPr>
                      <m:t>80</m:t>
                    </m:r>
                    <m:r>
                      <a:rPr lang="en-US" sz="2000">
                        <a:latin typeface="Cambria Math" panose="02040503050406030204" pitchFamily="18" charset="0"/>
                      </a:rPr>
                      <m:t>%</m:t>
                    </m:r>
                  </m:oMath>
                </a14:m>
                <a:r>
                  <a:rPr lang="en-US" sz="2000" dirty="0"/>
                  <a:t> confidence that the actual </a:t>
                </a:r>
                <a:r>
                  <a:rPr lang="en-US" sz="2000" i="1" dirty="0"/>
                  <a:t>R</a:t>
                </a:r>
                <a:r>
                  <a:rPr lang="en-US" sz="1100" dirty="0"/>
                  <a:t> </a:t>
                </a:r>
                <a:r>
                  <a:rPr lang="en-US" sz="2000" i="1" baseline="-25000" dirty="0"/>
                  <a:t>t</a:t>
                </a:r>
                <a:r>
                  <a:rPr lang="en-US" sz="2000" dirty="0"/>
                  <a:t> value is less than one</a:t>
                </a:r>
                <a:r>
                  <a:rPr lang="en-US" sz="2400" dirty="0"/>
                  <a:t>.</a:t>
                </a:r>
              </a:p>
              <a:p>
                <a:pPr marL="514350" indent="-514350" algn="just">
                  <a:buFont typeface="+mj-lt"/>
                  <a:buAutoNum type="alphaLcPeriod" startAt="4"/>
                  <a:defRPr sz="2800"/>
                </a:pPr>
                <a:endParaRPr sz="20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815" t="-1350" r="-741"/>
                </a:stretch>
              </a:blipFill>
            </p:spPr>
            <p:txBody>
              <a:bodyPr/>
              <a:lstStyle/>
              <a:p>
                <a:r>
                  <a:rPr lang="en-IN">
                    <a:noFill/>
                  </a:rPr>
                  <a:t> </a:t>
                </a:r>
              </a:p>
            </p:txBody>
          </p:sp>
        </mc:Fallback>
      </mc:AlternateContent>
    </p:spTree>
    <p:extLst>
      <p:ext uri="{BB962C8B-B14F-4D97-AF65-F5344CB8AC3E}">
        <p14:creationId xmlns:p14="http://schemas.microsoft.com/office/powerpoint/2010/main" val="1872153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Confidence</a:t>
            </a:r>
            <a:br>
              <a:rPr lang="en-US" dirty="0"/>
            </a:br>
            <a:r>
              <a:rPr dirty="0"/>
              <a:t>Intervals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38163" indent="-538163" algn="just">
                  <a:defRPr sz="2800"/>
                </a:pPr>
                <a:r>
                  <a:rPr lang="en-US" sz="2000" dirty="0"/>
                  <a:t>c.	</a:t>
                </a:r>
                <a:r>
                  <a:rPr sz="2000" dirty="0"/>
                  <a:t>Because these are </a:t>
                </a:r>
                <a14:m>
                  <m:oMath xmlns:m="http://schemas.openxmlformats.org/officeDocument/2006/math">
                    <m:r>
                      <a:rPr sz="2000">
                        <a:latin typeface="Cambria Math" panose="02040503050406030204" pitchFamily="18" charset="0"/>
                      </a:rPr>
                      <m:t>80</m:t>
                    </m:r>
                    <m:r>
                      <a:rPr sz="2000">
                        <a:latin typeface="Cambria Math" panose="02040503050406030204" pitchFamily="18" charset="0"/>
                      </a:rPr>
                      <m:t>%</m:t>
                    </m:r>
                  </m:oMath>
                </a14:m>
                <a:r>
                  <a:rPr sz="2000" dirty="0"/>
                  <a:t> confidence intervals, it is not possible to be </a:t>
                </a:r>
                <a14:m>
                  <m:oMath xmlns:m="http://schemas.openxmlformats.org/officeDocument/2006/math">
                    <m:r>
                      <a:rPr sz="2000">
                        <a:latin typeface="Cambria Math" panose="02040503050406030204" pitchFamily="18" charset="0"/>
                      </a:rPr>
                      <m:t>100</m:t>
                    </m:r>
                    <m:r>
                      <a:rPr sz="2000">
                        <a:latin typeface="Cambria Math" panose="02040503050406030204" pitchFamily="18" charset="0"/>
                      </a:rPr>
                      <m:t>%</m:t>
                    </m:r>
                  </m:oMath>
                </a14:m>
                <a:r>
                  <a:rPr sz="2000" dirty="0"/>
                  <a:t> certain for any of the states. However, the two states whose intervals are completely above one, New Hampshire and New Mexico, are the most likely to have</a:t>
                </a:r>
                <a:r>
                  <a:rPr lang="en-US" sz="2000" dirty="0"/>
                  <a:t> </a:t>
                </a:r>
                <a:r>
                  <a:rPr lang="en-US" sz="2000" i="1" dirty="0"/>
                  <a:t>R</a:t>
                </a:r>
                <a:r>
                  <a:rPr lang="en-US" sz="1100" dirty="0"/>
                  <a:t> </a:t>
                </a:r>
                <a:r>
                  <a:rPr lang="en-US" sz="2000" i="1" baseline="-25000" dirty="0"/>
                  <a:t>t</a:t>
                </a:r>
                <a:r>
                  <a:rPr sz="2000" dirty="0"/>
                  <a:t> values above one.</a:t>
                </a:r>
                <a:endParaRPr lang="en-US" sz="2000" dirty="0"/>
              </a:p>
              <a:p>
                <a:pPr marL="538163" indent="-538163" algn="just">
                  <a:defRPr sz="2800"/>
                </a:pPr>
                <a:r>
                  <a:rPr lang="en-IN" sz="2000" dirty="0"/>
                  <a:t>d.	Although the sample mean for Georgia is smaller than that of New Hampshire, their confidence intervals overlap. Therefore, we cannot say that there is a statistically significant difference between the two states’ </a:t>
                </a:r>
                <a:r>
                  <a:rPr lang="en-US" sz="2000" i="1" dirty="0"/>
                  <a:t>R</a:t>
                </a:r>
                <a:r>
                  <a:rPr lang="en-US" sz="1100" dirty="0"/>
                  <a:t> </a:t>
                </a:r>
                <a:r>
                  <a:rPr lang="en-US" sz="2000" i="1" baseline="-25000" dirty="0"/>
                  <a:t>t</a:t>
                </a:r>
                <a:r>
                  <a:rPr lang="en-IN" sz="2000" dirty="0"/>
                  <a:t> values.</a:t>
                </a:r>
              </a:p>
              <a:p>
                <a:r>
                  <a:rPr lang="en-IN"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736" r="-741"/>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Margin of Error</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defRPr sz="2800"/>
            </a:pPr>
            <a:r>
              <a:rPr sz="2400" dirty="0"/>
              <a:t>The </a:t>
            </a:r>
            <a:r>
              <a:rPr sz="2400" b="1" dirty="0"/>
              <a:t>margin of error</a:t>
            </a:r>
            <a:r>
              <a:rPr sz="2400" dirty="0"/>
              <a:t>, or </a:t>
            </a:r>
            <a:r>
              <a:rPr sz="2400" i="1" dirty="0"/>
              <a:t>maximum error of estimate</a:t>
            </a:r>
            <a:r>
              <a:rPr sz="2400" dirty="0"/>
              <a:t>,</a:t>
            </a:r>
            <a:r>
              <a:rPr lang="en-US" sz="2400" dirty="0"/>
              <a:t> </a:t>
            </a:r>
            <a:r>
              <a:rPr lang="en-US" sz="2400" i="1" dirty="0"/>
              <a:t>E</a:t>
            </a:r>
            <a:r>
              <a:rPr lang="en-US" sz="2400" dirty="0"/>
              <a:t>,</a:t>
            </a:r>
            <a:r>
              <a:rPr sz="2400" dirty="0"/>
              <a:t> is the largest possible distance from the point estimate that a confidence interval will cover.</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Constructing a Confidence Interval with a Given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just">
                  <a:defRPr sz="2800"/>
                </a:pPr>
                <a:r>
                  <a:rPr lang="en-IN" sz="1900" dirty="0"/>
                  <a:t>Suppose we wish to estimate the mean systolic blood pressure in adults. A sample of </a:t>
                </a:r>
                <a:r>
                  <a:rPr lang="en-IN" sz="1900" dirty="0">
                    <a:latin typeface="Cambria Math"/>
                  </a:rPr>
                  <a:t>3534</a:t>
                </a:r>
                <a:r>
                  <a:rPr lang="en-IN" sz="1900" dirty="0"/>
                  <a:t> participants had a sample mean of </a:t>
                </a:r>
                <a14:m>
                  <m:oMath xmlns:m="http://schemas.openxmlformats.org/officeDocument/2006/math">
                    <m:r>
                      <a:rPr lang="en-IN" sz="1900">
                        <a:latin typeface="Cambria Math" panose="02040503050406030204" pitchFamily="18" charset="0"/>
                      </a:rPr>
                      <m:t>127.3</m:t>
                    </m:r>
                    <m:r>
                      <m:rPr>
                        <m:nor/>
                      </m:rPr>
                      <a:rPr lang="en-IN" sz="1900"/>
                      <m:t> </m:t>
                    </m:r>
                    <m:r>
                      <m:rPr>
                        <m:sty m:val="p"/>
                      </m:rPr>
                      <a:rPr lang="en-IN" sz="1900">
                        <a:latin typeface="Cambria Math" panose="02040503050406030204" pitchFamily="18" charset="0"/>
                      </a:rPr>
                      <m:t>mm</m:t>
                    </m:r>
                    <m:r>
                      <m:rPr>
                        <m:nor/>
                      </m:rPr>
                      <a:rPr lang="en-IN" sz="1900"/>
                      <m:t> </m:t>
                    </m:r>
                    <m:r>
                      <m:rPr>
                        <m:sty m:val="p"/>
                      </m:rPr>
                      <a:rPr lang="en-IN" sz="1900">
                        <a:latin typeface="Cambria Math" panose="02040503050406030204" pitchFamily="18" charset="0"/>
                      </a:rPr>
                      <m:t>Hg</m:t>
                    </m:r>
                  </m:oMath>
                </a14:m>
                <a:r>
                  <a:rPr lang="en-IN" sz="1900" dirty="0"/>
                  <a:t> (millimeters of mercury) with a standard deviation of </a:t>
                </a:r>
                <a14:m>
                  <m:oMath xmlns:m="http://schemas.openxmlformats.org/officeDocument/2006/math">
                    <m:r>
                      <a:rPr lang="en-IN" sz="1900">
                        <a:latin typeface="Cambria Math" panose="02040503050406030204" pitchFamily="18" charset="0"/>
                      </a:rPr>
                      <m:t>19.0</m:t>
                    </m:r>
                    <m:r>
                      <m:rPr>
                        <m:nor/>
                      </m:rPr>
                      <a:rPr lang="en-IN" sz="1900"/>
                      <m:t> </m:t>
                    </m:r>
                    <m:r>
                      <m:rPr>
                        <m:sty m:val="p"/>
                      </m:rPr>
                      <a:rPr lang="en-IN" sz="1900">
                        <a:latin typeface="Cambria Math" panose="02040503050406030204" pitchFamily="18" charset="0"/>
                      </a:rPr>
                      <m:t>mm</m:t>
                    </m:r>
                    <m:r>
                      <m:rPr>
                        <m:nor/>
                      </m:rPr>
                      <a:rPr lang="en-IN" sz="1900"/>
                      <m:t> </m:t>
                    </m:r>
                    <m:r>
                      <m:rPr>
                        <m:sty m:val="p"/>
                      </m:rPr>
                      <a:rPr lang="en-IN" sz="1900">
                        <a:latin typeface="Cambria Math" panose="02040503050406030204" pitchFamily="18" charset="0"/>
                      </a:rPr>
                      <m:t>Hg</m:t>
                    </m:r>
                  </m:oMath>
                </a14:m>
                <a:r>
                  <a:rPr lang="en-IN" sz="1900" dirty="0"/>
                  <a:t>. If the margin of error for the data using a </a:t>
                </a:r>
                <a14:m>
                  <m:oMath xmlns:m="http://schemas.openxmlformats.org/officeDocument/2006/math">
                    <m:r>
                      <a:rPr lang="en-IN" sz="1900">
                        <a:latin typeface="Cambria Math" panose="02040503050406030204" pitchFamily="18" charset="0"/>
                      </a:rPr>
                      <m:t>95%</m:t>
                    </m:r>
                  </m:oMath>
                </a14:m>
                <a:r>
                  <a:rPr lang="en-IN" sz="1900" dirty="0"/>
                  <a:t> level of confidence is </a:t>
                </a:r>
                <a:r>
                  <a:rPr lang="en-IN" sz="1900" i="1" dirty="0"/>
                  <a:t>E</a:t>
                </a:r>
                <a:r>
                  <a:rPr lang="en-IN" sz="1900" dirty="0"/>
                  <a:t> = 0.63, construct a </a:t>
                </a:r>
                <a14:m>
                  <m:oMath xmlns:m="http://schemas.openxmlformats.org/officeDocument/2006/math">
                    <m:r>
                      <a:rPr lang="en-IN" sz="1900">
                        <a:latin typeface="Cambria Math" panose="02040503050406030204" pitchFamily="18" charset="0"/>
                      </a:rPr>
                      <m:t>95%</m:t>
                    </m:r>
                  </m:oMath>
                </a14:m>
                <a:r>
                  <a:rPr lang="en-IN" sz="1900" dirty="0"/>
                  <a:t> confidence interval for the mean systolic blood pressure. Interpret your results.</a:t>
                </a:r>
              </a:p>
              <a:p>
                <a:pPr algn="just"/>
                <a:r>
                  <a:rPr lang="en-IN" sz="1900" b="1" dirty="0"/>
                  <a:t>Solution</a:t>
                </a:r>
              </a:p>
              <a:p>
                <a:pPr algn="just">
                  <a:defRPr sz="2800"/>
                </a:pPr>
                <a:r>
                  <a:rPr lang="en-IN" sz="1900" dirty="0"/>
                  <a:t>To construct a confidence interval, we need the best point estimate for the population mean, which is the sample mean. So we will use</a:t>
                </a:r>
              </a:p>
              <a:p>
                <a:pPr algn="ctr">
                  <a:defRPr sz="2800"/>
                </a:pPr>
                <a:endParaRPr lang="en-IN" sz="19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667" t="-613" r="-667"/>
                </a:stretch>
              </a:blipFill>
            </p:spPr>
            <p:txBody>
              <a:bodyPr/>
              <a:lstStyle/>
              <a:p>
                <a:r>
                  <a:rPr lang="en-IN">
                    <a:noFill/>
                  </a:rPr>
                  <a:t> </a:t>
                </a:r>
              </a:p>
            </p:txBody>
          </p:sp>
        </mc:Fallback>
      </mc:AlternateContent>
      <p:pic>
        <p:nvPicPr>
          <p:cNvPr id="5" name="Picture 4" descr="x bar equals 127.3 mm Hg">
            <a:extLst>
              <a:ext uri="{FF2B5EF4-FFF2-40B4-BE49-F238E27FC236}">
                <a16:creationId xmlns:a16="http://schemas.microsoft.com/office/drawing/2014/main" id="{C21A084A-5EDB-6111-269A-CC68D5881C65}"/>
              </a:ext>
            </a:extLst>
          </p:cNvPr>
          <p:cNvPicPr>
            <a:picLocks noChangeAspect="1"/>
          </p:cNvPicPr>
          <p:nvPr/>
        </p:nvPicPr>
        <p:blipFill>
          <a:blip r:embed="rId3"/>
          <a:stretch>
            <a:fillRect/>
          </a:stretch>
        </p:blipFill>
        <p:spPr>
          <a:xfrm>
            <a:off x="6398419" y="3252788"/>
            <a:ext cx="1801846" cy="288000"/>
          </a:xfrm>
          <a:prstGeom prst="rect">
            <a:avLst/>
          </a:prstGeom>
        </p:spPr>
      </p:pic>
      <p:sp>
        <p:nvSpPr>
          <p:cNvPr id="7" name="TextBox 6">
            <a:extLst>
              <a:ext uri="{FF2B5EF4-FFF2-40B4-BE49-F238E27FC236}">
                <a16:creationId xmlns:a16="http://schemas.microsoft.com/office/drawing/2014/main" id="{95117BF9-CC0B-B2AC-7B38-CDE8115C2161}"/>
              </a:ext>
            </a:extLst>
          </p:cNvPr>
          <p:cNvSpPr txBox="1"/>
          <p:nvPr/>
        </p:nvSpPr>
        <p:spPr>
          <a:xfrm>
            <a:off x="457200" y="3515328"/>
            <a:ext cx="8229600" cy="1323439"/>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as the point estimate for this population parameter. Since we are given the value of the margin of error, we need to find the lower endpoint of the interval by subtracting </a:t>
            </a:r>
            <a:r>
              <a:rPr kumimoji="0" lang="en-IN" sz="2000" b="0" i="1" u="none" strike="noStrike" kern="1200" cap="none" spc="0" normalizeH="0" baseline="0" noProof="0" dirty="0">
                <a:ln>
                  <a:noFill/>
                </a:ln>
                <a:solidFill>
                  <a:srgbClr val="366092"/>
                </a:solidFill>
                <a:effectLst/>
                <a:uLnTx/>
                <a:uFillTx/>
                <a:latin typeface="Calibri"/>
                <a:ea typeface="+mn-ea"/>
                <a:cs typeface="+mn-cs"/>
              </a:rPr>
              <a:t>E</a:t>
            </a:r>
            <a:r>
              <a:rPr kumimoji="0" lang="en-IN" sz="2000" b="0" i="0" u="none" strike="noStrike" kern="1200" cap="none" spc="0" normalizeH="0" baseline="0" noProof="0" dirty="0">
                <a:ln>
                  <a:noFill/>
                </a:ln>
                <a:solidFill>
                  <a:srgbClr val="366092"/>
                </a:solidFill>
                <a:effectLst/>
                <a:uLnTx/>
                <a:uFillTx/>
                <a:latin typeface="Calibri"/>
                <a:ea typeface="+mn-ea"/>
                <a:cs typeface="+mn-cs"/>
              </a:rPr>
              <a:t> from the point estimate and the upper endpoint by adding </a:t>
            </a:r>
            <a:r>
              <a:rPr kumimoji="0" lang="en-IN" sz="2000" b="0" i="1" u="none" strike="noStrike" kern="1200" cap="none" spc="0" normalizeH="0" baseline="0" noProof="0" dirty="0">
                <a:ln>
                  <a:noFill/>
                </a:ln>
                <a:solidFill>
                  <a:srgbClr val="366092"/>
                </a:solidFill>
                <a:effectLst/>
                <a:uLnTx/>
                <a:uFillTx/>
                <a:latin typeface="Calibri"/>
                <a:ea typeface="+mn-ea"/>
                <a:cs typeface="+mn-cs"/>
              </a:rPr>
              <a:t>E</a:t>
            </a:r>
            <a:r>
              <a:rPr kumimoji="0" lang="en-IN" sz="2000" b="0" i="0" u="none" strike="noStrike" kern="1200" cap="none" spc="0" normalizeH="0" baseline="0" noProof="0" dirty="0">
                <a:ln>
                  <a:noFill/>
                </a:ln>
                <a:solidFill>
                  <a:srgbClr val="366092"/>
                </a:solidFill>
                <a:effectLst/>
                <a:uLnTx/>
                <a:uFillTx/>
                <a:latin typeface="Calibri"/>
                <a:ea typeface="+mn-ea"/>
                <a:cs typeface="+mn-cs"/>
              </a:rPr>
              <a:t> to the point estimate.</a:t>
            </a:r>
            <a:endParaRPr lang="en-IN" dirty="0"/>
          </a:p>
        </p:txBody>
      </p:sp>
      <p:pic>
        <p:nvPicPr>
          <p:cNvPr id="11" name="Picture 10" descr="Lower Endpoint: x bar minus E equals 127.3 minus 0.63 equals 126.67 mm Hg">
            <a:extLst>
              <a:ext uri="{FF2B5EF4-FFF2-40B4-BE49-F238E27FC236}">
                <a16:creationId xmlns:a16="http://schemas.microsoft.com/office/drawing/2014/main" id="{1F407585-ADF6-3CB6-F8F2-8FE2D2BED425}"/>
              </a:ext>
            </a:extLst>
          </p:cNvPr>
          <p:cNvPicPr>
            <a:picLocks noChangeAspect="1"/>
          </p:cNvPicPr>
          <p:nvPr/>
        </p:nvPicPr>
        <p:blipFill>
          <a:blip r:embed="rId4"/>
          <a:stretch>
            <a:fillRect/>
          </a:stretch>
        </p:blipFill>
        <p:spPr>
          <a:xfrm>
            <a:off x="1727604" y="5187951"/>
            <a:ext cx="5824098" cy="324000"/>
          </a:xfrm>
          <a:prstGeom prst="rect">
            <a:avLst/>
          </a:prstGeom>
        </p:spPr>
      </p:pic>
      <p:pic>
        <p:nvPicPr>
          <p:cNvPr id="13" name="Picture 12" descr="Upper Endpoint: x bar plus E equals 127.3 plus 0.63 equals 127.93 mm Hg">
            <a:extLst>
              <a:ext uri="{FF2B5EF4-FFF2-40B4-BE49-F238E27FC236}">
                <a16:creationId xmlns:a16="http://schemas.microsoft.com/office/drawing/2014/main" id="{3DCBDE36-B53B-6C90-9C7B-D982110D0F10}"/>
              </a:ext>
            </a:extLst>
          </p:cNvPr>
          <p:cNvPicPr>
            <a:picLocks noChangeAspect="1"/>
          </p:cNvPicPr>
          <p:nvPr/>
        </p:nvPicPr>
        <p:blipFill>
          <a:blip r:embed="rId5"/>
          <a:stretch>
            <a:fillRect/>
          </a:stretch>
        </p:blipFill>
        <p:spPr>
          <a:xfrm>
            <a:off x="1725506" y="5638133"/>
            <a:ext cx="5832000" cy="324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Constructing a Confidence Interval with a Given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just">
                  <a:defRPr sz="2800"/>
                </a:pPr>
                <a:r>
                  <a:rPr sz="2000" dirty="0"/>
                  <a:t>Therefore, the confidence interval ranges from </a:t>
                </a:r>
                <a14:m>
                  <m:oMath xmlns:m="http://schemas.openxmlformats.org/officeDocument/2006/math">
                    <m:r>
                      <a:rPr sz="2000">
                        <a:latin typeface="Cambria Math" panose="02040503050406030204" pitchFamily="18" charset="0"/>
                      </a:rPr>
                      <m:t>126</m:t>
                    </m:r>
                    <m:r>
                      <a:rPr sz="2000">
                        <a:latin typeface="Cambria Math" panose="02040503050406030204" pitchFamily="18" charset="0"/>
                      </a:rPr>
                      <m:t>.</m:t>
                    </m:r>
                    <m:r>
                      <a:rPr sz="2000">
                        <a:latin typeface="Cambria Math" panose="02040503050406030204" pitchFamily="18" charset="0"/>
                      </a:rPr>
                      <m:t>67</m:t>
                    </m:r>
                    <m:r>
                      <m:rPr>
                        <m:nor/>
                      </m:rPr>
                      <a:rPr sz="2000"/>
                      <m:t> </m:t>
                    </m:r>
                    <m:r>
                      <m:rPr>
                        <m:sty m:val="p"/>
                      </m:rPr>
                      <a:rPr sz="2000">
                        <a:latin typeface="Cambria Math" panose="02040503050406030204" pitchFamily="18" charset="0"/>
                      </a:rPr>
                      <m:t>mm</m:t>
                    </m:r>
                    <m:r>
                      <m:rPr>
                        <m:nor/>
                      </m:rPr>
                      <a:rPr sz="2000"/>
                      <m:t> </m:t>
                    </m:r>
                    <m:r>
                      <m:rPr>
                        <m:sty m:val="p"/>
                      </m:rPr>
                      <a:rPr sz="2000">
                        <a:latin typeface="Cambria Math" panose="02040503050406030204" pitchFamily="18" charset="0"/>
                      </a:rPr>
                      <m:t>Hg</m:t>
                    </m:r>
                  </m:oMath>
                </a14:m>
                <a:r>
                  <a:rPr sz="2000" dirty="0"/>
                  <a:t> to </a:t>
                </a:r>
                <a14:m>
                  <m:oMath xmlns:m="http://schemas.openxmlformats.org/officeDocument/2006/math">
                    <m:r>
                      <a:rPr sz="2000">
                        <a:latin typeface="Cambria Math" panose="02040503050406030204" pitchFamily="18" charset="0"/>
                      </a:rPr>
                      <m:t>127</m:t>
                    </m:r>
                    <m:r>
                      <a:rPr sz="2000">
                        <a:latin typeface="Cambria Math" panose="02040503050406030204" pitchFamily="18" charset="0"/>
                      </a:rPr>
                      <m:t>.</m:t>
                    </m:r>
                    <m:r>
                      <a:rPr sz="2000">
                        <a:latin typeface="Cambria Math" panose="02040503050406030204" pitchFamily="18" charset="0"/>
                      </a:rPr>
                      <m:t>93</m:t>
                    </m:r>
                    <m:r>
                      <m:rPr>
                        <m:nor/>
                      </m:rPr>
                      <a:rPr sz="2000"/>
                      <m:t> </m:t>
                    </m:r>
                    <m:r>
                      <m:rPr>
                        <m:sty m:val="p"/>
                      </m:rPr>
                      <a:rPr sz="2000">
                        <a:latin typeface="Cambria Math" panose="02040503050406030204" pitchFamily="18" charset="0"/>
                      </a:rPr>
                      <m:t>mm</m:t>
                    </m:r>
                    <m:r>
                      <m:rPr>
                        <m:nor/>
                      </m:rPr>
                      <a:rPr sz="2000"/>
                      <m:t> </m:t>
                    </m:r>
                    <m:r>
                      <m:rPr>
                        <m:sty m:val="p"/>
                      </m:rPr>
                      <a:rPr sz="2000">
                        <a:latin typeface="Cambria Math" panose="02040503050406030204" pitchFamily="18" charset="0"/>
                      </a:rPr>
                      <m:t>Hg</m:t>
                    </m:r>
                  </m:oMath>
                </a14:m>
                <a:r>
                  <a:rPr sz="2000" dirty="0"/>
                  <a:t>. The confidence interval can be written mathematically using either inequality symbols or interval notation.</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7" name="Picture 6" descr="126.67 less than x bar less than 127.93.&#10;&#10;or&#10;&#10;(126.67, 127.93)">
            <a:extLst>
              <a:ext uri="{FF2B5EF4-FFF2-40B4-BE49-F238E27FC236}">
                <a16:creationId xmlns:a16="http://schemas.microsoft.com/office/drawing/2014/main" id="{81750BDE-4FCE-A6D5-817A-DF02D49A612D}"/>
              </a:ext>
            </a:extLst>
          </p:cNvPr>
          <p:cNvPicPr>
            <a:picLocks noChangeAspect="1"/>
          </p:cNvPicPr>
          <p:nvPr/>
        </p:nvPicPr>
        <p:blipFill>
          <a:blip r:embed="rId3"/>
          <a:stretch>
            <a:fillRect/>
          </a:stretch>
        </p:blipFill>
        <p:spPr>
          <a:xfrm>
            <a:off x="3378820" y="2359800"/>
            <a:ext cx="2386360" cy="1224000"/>
          </a:xfrm>
          <a:prstGeom prst="rect">
            <a:avLst/>
          </a:prstGeom>
        </p:spPr>
      </p:pic>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B62D7410-A64C-A12D-0E64-3C8A8F1B4754}"/>
                  </a:ext>
                </a:extLst>
              </p:cNvPr>
              <p:cNvSpPr txBox="1"/>
              <p:nvPr/>
            </p:nvSpPr>
            <p:spPr>
              <a:xfrm>
                <a:off x="457200" y="3886200"/>
                <a:ext cx="8229600" cy="1015663"/>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interpretation of our confidence interval is that we are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 confident that the true population mean for systolic blood pressure in adults is between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126</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67</m:t>
                    </m:r>
                    <m:r>
                      <m:rPr>
                        <m:nor/>
                      </m:rPr>
                      <a:rPr kumimoji="0" lang="en-US" sz="20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mm</m:t>
                    </m:r>
                    <m:r>
                      <m:rPr>
                        <m:nor/>
                      </m:rPr>
                      <a:rPr kumimoji="0" lang="en-US" sz="20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Hg</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 and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127</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93</m:t>
                    </m:r>
                    <m:r>
                      <m:rPr>
                        <m:nor/>
                      </m:rPr>
                      <a:rPr kumimoji="0" lang="en-US" sz="20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mm</m:t>
                    </m:r>
                    <m:r>
                      <m:rPr>
                        <m:nor/>
                      </m:rPr>
                      <a:rPr kumimoji="0" lang="en-US" sz="20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Hg</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p:sp>
            <p:nvSpPr>
              <p:cNvPr id="5" name="TextBox 4">
                <a:extLst>
                  <a:ext uri="{FF2B5EF4-FFF2-40B4-BE49-F238E27FC236}">
                    <a16:creationId xmlns:a16="http://schemas.microsoft.com/office/drawing/2014/main" id="{B62D7410-A64C-A12D-0E64-3C8A8F1B4754}"/>
                  </a:ext>
                </a:extLst>
              </p:cNvPr>
              <p:cNvSpPr txBox="1">
                <a:spLocks noRot="1" noChangeAspect="1" noMove="1" noResize="1" noEditPoints="1" noAdjustHandles="1" noChangeArrowheads="1" noChangeShapeType="1" noTextEdit="1"/>
              </p:cNvSpPr>
              <p:nvPr/>
            </p:nvSpPr>
            <p:spPr>
              <a:xfrm>
                <a:off x="457200" y="3886200"/>
                <a:ext cx="8229600" cy="1015663"/>
              </a:xfrm>
              <a:prstGeom prst="rect">
                <a:avLst/>
              </a:prstGeom>
              <a:blipFill>
                <a:blip r:embed="rId4"/>
                <a:stretch>
                  <a:fillRect l="-741" t="-3614" r="-1111" b="-9639"/>
                </a:stretch>
              </a:blipFill>
            </p:spPr>
            <p:txBody>
              <a:bodyPr/>
              <a:lstStyle/>
              <a:p>
                <a:r>
                  <a:rPr lang="en-IN">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just">
                  <a:defRPr sz="2800"/>
                </a:pPr>
                <a:r>
                  <a:rPr sz="2000" dirty="0"/>
                  <a:t>A sample of </a:t>
                </a:r>
                <a:r>
                  <a:rPr sz="2000" dirty="0">
                    <a:latin typeface="Cambria Math"/>
                  </a:rPr>
                  <a:t>3076</a:t>
                </a:r>
                <a:r>
                  <a:rPr sz="2000" dirty="0"/>
                  <a:t> Americans </a:t>
                </a:r>
                <a:r>
                  <a:rPr sz="2000" dirty="0">
                    <a:latin typeface="Cambria Math"/>
                  </a:rPr>
                  <a:t>18</a:t>
                </a:r>
                <a:r>
                  <a:rPr sz="2000" dirty="0"/>
                  <a:t> and older found that </a:t>
                </a:r>
                <a14:m>
                  <m:oMath xmlns:m="http://schemas.openxmlformats.org/officeDocument/2006/math">
                    <m:r>
                      <a:rPr sz="2000">
                        <a:latin typeface="Cambria Math" panose="02040503050406030204" pitchFamily="18" charset="0"/>
                      </a:rPr>
                      <m:t>29</m:t>
                    </m:r>
                    <m:r>
                      <a:rPr sz="2000">
                        <a:latin typeface="Cambria Math" panose="02040503050406030204" pitchFamily="18" charset="0"/>
                      </a:rPr>
                      <m:t>%</m:t>
                    </m:r>
                  </m:oMath>
                </a14:m>
                <a:r>
                  <a:rPr sz="2000" dirty="0"/>
                  <a:t> of participants were unmarried. Construct a </a:t>
                </a:r>
                <a14:m>
                  <m:oMath xmlns:m="http://schemas.openxmlformats.org/officeDocument/2006/math">
                    <m:r>
                      <a:rPr sz="2000">
                        <a:latin typeface="Cambria Math" panose="02040503050406030204" pitchFamily="18" charset="0"/>
                      </a:rPr>
                      <m:t>95</m:t>
                    </m:r>
                    <m:r>
                      <a:rPr sz="2000">
                        <a:latin typeface="Cambria Math" panose="02040503050406030204" pitchFamily="18" charset="0"/>
                      </a:rPr>
                      <m:t>%</m:t>
                    </m:r>
                  </m:oMath>
                </a14:m>
                <a:r>
                  <a:rPr sz="2000" dirty="0"/>
                  <a:t> confidence interval for the percentage of American adults who are unmarried if the margin of error is</a:t>
                </a:r>
                <a:r>
                  <a:rPr lang="en-US" sz="2000" dirty="0"/>
                  <a:t> </a:t>
                </a:r>
                <a:r>
                  <a:rPr lang="en-US" sz="2000" i="1" dirty="0"/>
                  <a:t>E</a:t>
                </a:r>
                <a:r>
                  <a:rPr lang="en-US" sz="2000" dirty="0"/>
                  <a:t> = 1.8%.</a:t>
                </a:r>
              </a:p>
              <a:p>
                <a:pPr>
                  <a:defRPr sz="2800"/>
                </a:pPr>
                <a:endParaRPr lang="en-US" sz="2000" dirty="0"/>
              </a:p>
              <a:p>
                <a:pPr>
                  <a:defRPr sz="2800"/>
                </a:pPr>
                <a:endParaRPr sz="2000" dirty="0"/>
              </a:p>
              <a:p>
                <a:r>
                  <a:rPr sz="2000" dirty="0"/>
                  <a:t>Answer:</a:t>
                </a:r>
                <a:r>
                  <a:rPr lang="en-US" sz="2000" dirty="0"/>
                  <a:t> (27.2%, 30.8%)</a:t>
                </a:r>
                <a:endParaRPr sz="20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982" r="-741"/>
                </a:stretch>
              </a:blipFill>
            </p:spPr>
            <p:txBody>
              <a:bodyPr/>
              <a:lstStyle/>
              <a:p>
                <a:r>
                  <a:rPr lang="en-IN">
                    <a:noFill/>
                  </a:rPr>
                  <a:t> </a:t>
                </a:r>
              </a:p>
            </p:txBody>
          </p:sp>
        </mc:Fallback>
      </mc:AlternateContent>
    </p:spTree>
    <p:extLst>
      <p:ext uri="{BB962C8B-B14F-4D97-AF65-F5344CB8AC3E}">
        <p14:creationId xmlns:p14="http://schemas.microsoft.com/office/powerpoint/2010/main" val="432934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Rule of Thumb for Margin of Error in a Survey</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With a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level of confidence, the margin of error,</a:t>
                </a:r>
                <a:r>
                  <a:rPr lang="en-US" sz="2800" dirty="0"/>
                  <a:t> </a:t>
                </a:r>
                <a:r>
                  <a:rPr lang="en-US" sz="2800" i="1" dirty="0"/>
                  <a:t>E</a:t>
                </a:r>
                <a:r>
                  <a:rPr lang="en-US" sz="2800" dirty="0"/>
                  <a:t>,</a:t>
                </a:r>
                <a:r>
                  <a:rPr sz="2800" dirty="0"/>
                  <a:t> is approximately</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a:stretch>
              </a:blipFill>
            </p:spPr>
            <p:txBody>
              <a:bodyPr/>
              <a:lstStyle/>
              <a:p>
                <a:r>
                  <a:rPr lang="en-IN">
                    <a:noFill/>
                  </a:rPr>
                  <a:t> </a:t>
                </a:r>
              </a:p>
            </p:txBody>
          </p:sp>
        </mc:Fallback>
      </mc:AlternateContent>
      <p:pic>
        <p:nvPicPr>
          <p:cNvPr id="5" name="Picture 4" descr="1 divided by square root of n times 100 percent">
            <a:extLst>
              <a:ext uri="{FF2B5EF4-FFF2-40B4-BE49-F238E27FC236}">
                <a16:creationId xmlns:a16="http://schemas.microsoft.com/office/drawing/2014/main" id="{1AEE1671-1A18-C13D-0C0B-7C40C706513B}"/>
              </a:ext>
            </a:extLst>
          </p:cNvPr>
          <p:cNvPicPr>
            <a:picLocks noChangeAspect="1"/>
          </p:cNvPicPr>
          <p:nvPr/>
        </p:nvPicPr>
        <p:blipFill>
          <a:blip r:embed="rId3"/>
          <a:stretch>
            <a:fillRect/>
          </a:stretch>
        </p:blipFill>
        <p:spPr>
          <a:xfrm>
            <a:off x="3870000" y="2209800"/>
            <a:ext cx="1404000" cy="864000"/>
          </a:xfrm>
          <a:prstGeom prst="rect">
            <a:avLst/>
          </a:prstGeom>
        </p:spPr>
      </p:pic>
      <p:sp>
        <p:nvSpPr>
          <p:cNvPr id="7" name="TextBox 6">
            <a:extLst>
              <a:ext uri="{FF2B5EF4-FFF2-40B4-BE49-F238E27FC236}">
                <a16:creationId xmlns:a16="http://schemas.microsoft.com/office/drawing/2014/main" id="{871712E2-E07C-3165-CBB9-A2D7378C3C49}"/>
              </a:ext>
            </a:extLst>
          </p:cNvPr>
          <p:cNvSpPr txBox="1"/>
          <p:nvPr/>
        </p:nvSpPr>
        <p:spPr>
          <a:xfrm>
            <a:off x="457200" y="3262518"/>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for a random sample of size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Constructing a Confidence Interval for a Population Proportion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lgn="just">
              <a:defRPr sz="2800"/>
            </a:pPr>
            <a:r>
              <a:rPr sz="2000" dirty="0"/>
              <a:t>In a random sample of </a:t>
            </a:r>
            <a:r>
              <a:rPr sz="2000" dirty="0">
                <a:latin typeface="Cambria Math"/>
              </a:rPr>
              <a:t>1506</a:t>
            </a:r>
            <a:r>
              <a:rPr sz="2000" dirty="0"/>
              <a:t> American adults in 2020,</a:t>
            </a:r>
          </a:p>
        </p:txBody>
      </p:sp>
      <p:pic>
        <p:nvPicPr>
          <p:cNvPr id="5" name="Picture 4" descr="51 divided by 100">
            <a:extLst>
              <a:ext uri="{FF2B5EF4-FFF2-40B4-BE49-F238E27FC236}">
                <a16:creationId xmlns:a16="http://schemas.microsoft.com/office/drawing/2014/main" id="{7E89E5FB-C290-D7A7-5E3F-7866C6E2ED36}"/>
              </a:ext>
            </a:extLst>
          </p:cNvPr>
          <p:cNvPicPr>
            <a:picLocks noChangeAspect="1"/>
          </p:cNvPicPr>
          <p:nvPr/>
        </p:nvPicPr>
        <p:blipFill>
          <a:blip r:embed="rId2"/>
          <a:stretch>
            <a:fillRect/>
          </a:stretch>
        </p:blipFill>
        <p:spPr>
          <a:xfrm>
            <a:off x="6172200" y="1029287"/>
            <a:ext cx="343950" cy="468000"/>
          </a:xfrm>
          <a:prstGeom prst="rect">
            <a:avLst/>
          </a:prstGeom>
        </p:spPr>
      </p:pic>
      <p:sp>
        <p:nvSpPr>
          <p:cNvPr id="7" name="TextBox 6">
            <a:extLst>
              <a:ext uri="{FF2B5EF4-FFF2-40B4-BE49-F238E27FC236}">
                <a16:creationId xmlns:a16="http://schemas.microsoft.com/office/drawing/2014/main" id="{8E37A3A8-FBC1-7CC7-415F-75D27B31339F}"/>
              </a:ext>
            </a:extLst>
          </p:cNvPr>
          <p:cNvSpPr txBox="1"/>
          <p:nvPr/>
        </p:nvSpPr>
        <p:spPr>
          <a:xfrm>
            <a:off x="6496050" y="1034657"/>
            <a:ext cx="1622928"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of the adults</a:t>
            </a:r>
            <a:endParaRPr lang="en-IN" dirty="0"/>
          </a:p>
        </p:txBody>
      </p:sp>
      <p:sp>
        <p:nvSpPr>
          <p:cNvPr id="9" name="TextBox 8">
            <a:extLst>
              <a:ext uri="{FF2B5EF4-FFF2-40B4-BE49-F238E27FC236}">
                <a16:creationId xmlns:a16="http://schemas.microsoft.com/office/drawing/2014/main" id="{A4D0B7F3-D57A-5894-EAFC-97141B47BDAD}"/>
              </a:ext>
            </a:extLst>
          </p:cNvPr>
          <p:cNvSpPr txBox="1"/>
          <p:nvPr/>
        </p:nvSpPr>
        <p:spPr>
          <a:xfrm>
            <a:off x="457199" y="1460125"/>
            <a:ext cx="8245475" cy="707886"/>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indicated that they received a text message about the upcoming presidential election.</a:t>
            </a:r>
            <a:endParaRPr lang="en-IN" dirty="0"/>
          </a:p>
        </p:txBody>
      </p:sp>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2A2A9F9E-E502-94E0-1CE1-F65191F0DCA2}"/>
                  </a:ext>
                </a:extLst>
              </p:cNvPr>
              <p:cNvSpPr txBox="1"/>
              <p:nvPr/>
            </p:nvSpPr>
            <p:spPr>
              <a:xfrm>
                <a:off x="454770" y="2132152"/>
                <a:ext cx="8229600" cy="2431435"/>
              </a:xfrm>
              <a:prstGeom prst="rect">
                <a:avLst/>
              </a:prstGeom>
              <a:noFill/>
            </p:spPr>
            <p:txBody>
              <a:bodyPr wrap="square">
                <a:spAutoFit/>
              </a:bodyPr>
              <a:lstStyle/>
              <a:p>
                <a:pPr marL="538163" marR="0" lvl="0" indent="-538163" algn="just"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a.	Use the rule of thumb to calculate the margin of error for a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 confidence interval. Round to the nearest tenth.</a:t>
                </a:r>
              </a:p>
              <a:p>
                <a:pPr marL="538163" marR="0" lvl="0" indent="-538163" algn="just"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b.	​Write a statement about the percentage of American adults who received a text message about the election in 2020.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solidFill>
                      <a:srgbClr val="366092"/>
                    </a:solidFill>
                    <a:effectLst/>
                    <a:uLnTx/>
                    <a:uFillTx/>
                    <a:latin typeface="Calibri"/>
                    <a:ea typeface="+mn-ea"/>
                    <a:cs typeface="+mn-cs"/>
                  </a:rPr>
                  <a:t>Solution</a:t>
                </a:r>
              </a:p>
              <a:p>
                <a:pPr marL="538163" marR="0" lvl="0" indent="-538163"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a.	​The sample size given is </a:t>
                </a:r>
                <a:r>
                  <a:rPr kumimoji="0" lang="en-US" sz="2000" b="0" i="1" u="none" strike="noStrike" kern="1200" cap="none" spc="0" normalizeH="0" baseline="0" noProof="0" dirty="0">
                    <a:ln>
                      <a:noFill/>
                    </a:ln>
                    <a:solidFill>
                      <a:srgbClr val="366092"/>
                    </a:solidFill>
                    <a:effectLst/>
                    <a:uLnTx/>
                    <a:uFillTx/>
                    <a:latin typeface="Calibri"/>
                    <a:ea typeface="+mn-ea"/>
                    <a:cs typeface="+mn-cs"/>
                  </a:rPr>
                  <a:t>n</a:t>
                </a:r>
                <a:r>
                  <a:rPr kumimoji="0" lang="en-US" sz="2000" b="0" i="0" u="none" strike="noStrike" kern="1200" cap="none" spc="0" normalizeH="0" baseline="0" noProof="0" dirty="0">
                    <a:ln>
                      <a:noFill/>
                    </a:ln>
                    <a:solidFill>
                      <a:srgbClr val="366092"/>
                    </a:solidFill>
                    <a:effectLst/>
                    <a:uLnTx/>
                    <a:uFillTx/>
                    <a:latin typeface="Calibri"/>
                    <a:ea typeface="+mn-ea"/>
                    <a:cs typeface="+mn-cs"/>
                  </a:rPr>
                  <a:t> = 1506. Thus, the approximate margin of error is calculated as follows.</a:t>
                </a:r>
              </a:p>
            </p:txBody>
          </p:sp>
        </mc:Choice>
        <mc:Fallback>
          <p:sp>
            <p:nvSpPr>
              <p:cNvPr id="11" name="TextBox 10">
                <a:extLst>
                  <a:ext uri="{FF2B5EF4-FFF2-40B4-BE49-F238E27FC236}">
                    <a16:creationId xmlns:a16="http://schemas.microsoft.com/office/drawing/2014/main" id="{2A2A9F9E-E502-94E0-1CE1-F65191F0DCA2}"/>
                  </a:ext>
                </a:extLst>
              </p:cNvPr>
              <p:cNvSpPr txBox="1">
                <a:spLocks noRot="1" noChangeAspect="1" noMove="1" noResize="1" noEditPoints="1" noAdjustHandles="1" noChangeArrowheads="1" noChangeShapeType="1" noTextEdit="1"/>
              </p:cNvSpPr>
              <p:nvPr/>
            </p:nvSpPr>
            <p:spPr>
              <a:xfrm>
                <a:off x="454770" y="2132152"/>
                <a:ext cx="8229600" cy="2431435"/>
              </a:xfrm>
              <a:prstGeom prst="rect">
                <a:avLst/>
              </a:prstGeom>
              <a:blipFill>
                <a:blip r:embed="rId3"/>
                <a:stretch>
                  <a:fillRect l="-815" t="-1504" r="-741" b="-3509"/>
                </a:stretch>
              </a:blipFill>
            </p:spPr>
            <p:txBody>
              <a:bodyPr/>
              <a:lstStyle/>
              <a:p>
                <a:r>
                  <a:rPr lang="en-IN">
                    <a:noFill/>
                  </a:rPr>
                  <a:t> </a:t>
                </a:r>
              </a:p>
            </p:txBody>
          </p:sp>
        </mc:Fallback>
      </mc:AlternateContent>
      <p:pic>
        <p:nvPicPr>
          <p:cNvPr id="15" name="Picture 14" descr="E equals 1 divided by square root of n times 100 percent&#10;&#10;equals 1 divided by square root of 1506 times 100% approximately equals to 2.6 percent">
            <a:extLst>
              <a:ext uri="{FF2B5EF4-FFF2-40B4-BE49-F238E27FC236}">
                <a16:creationId xmlns:a16="http://schemas.microsoft.com/office/drawing/2014/main" id="{49D697AC-A13E-3ECA-20B5-95C6908AC315}"/>
              </a:ext>
            </a:extLst>
          </p:cNvPr>
          <p:cNvPicPr>
            <a:picLocks noChangeAspect="1"/>
          </p:cNvPicPr>
          <p:nvPr/>
        </p:nvPicPr>
        <p:blipFill>
          <a:blip r:embed="rId4"/>
          <a:stretch>
            <a:fillRect/>
          </a:stretch>
        </p:blipFill>
        <p:spPr>
          <a:xfrm>
            <a:off x="3376000" y="4587614"/>
            <a:ext cx="2407872" cy="1296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Confidence Interval for a Population Proportion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marL="538163" indent="-538163" algn="just">
              <a:defRPr sz="2800"/>
            </a:pPr>
            <a:r>
              <a:rPr lang="en-IN" sz="2200" dirty="0"/>
              <a:t>b.	​The best point estimate for a population proportion is a sample proportion,</a:t>
            </a:r>
            <a:endParaRPr dirty="0"/>
          </a:p>
        </p:txBody>
      </p:sp>
      <p:pic>
        <p:nvPicPr>
          <p:cNvPr id="9" name="Picture 8" descr="p hat.">
            <a:extLst>
              <a:ext uri="{FF2B5EF4-FFF2-40B4-BE49-F238E27FC236}">
                <a16:creationId xmlns:a16="http://schemas.microsoft.com/office/drawing/2014/main" id="{B41636B7-7505-8583-7CEB-9C0E26628A81}"/>
              </a:ext>
            </a:extLst>
          </p:cNvPr>
          <p:cNvPicPr>
            <a:picLocks noChangeAspect="1"/>
          </p:cNvPicPr>
          <p:nvPr/>
        </p:nvPicPr>
        <p:blipFill>
          <a:blip r:embed="rId2"/>
          <a:stretch>
            <a:fillRect/>
          </a:stretch>
        </p:blipFill>
        <p:spPr>
          <a:xfrm>
            <a:off x="2458086" y="1348053"/>
            <a:ext cx="254634" cy="360000"/>
          </a:xfrm>
          <a:prstGeom prst="rect">
            <a:avLst/>
          </a:prstGeom>
        </p:spPr>
      </p:pic>
      <p:sp>
        <p:nvSpPr>
          <p:cNvPr id="11" name="TextBox 10">
            <a:extLst>
              <a:ext uri="{FF2B5EF4-FFF2-40B4-BE49-F238E27FC236}">
                <a16:creationId xmlns:a16="http://schemas.microsoft.com/office/drawing/2014/main" id="{1DAA005B-14EC-5856-9C31-2586959B4ACD}"/>
              </a:ext>
            </a:extLst>
          </p:cNvPr>
          <p:cNvSpPr txBox="1"/>
          <p:nvPr/>
        </p:nvSpPr>
        <p:spPr>
          <a:xfrm>
            <a:off x="2720818" y="1371191"/>
            <a:ext cx="5912642"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Thus, we can use the sample proportion given,</a:t>
            </a:r>
            <a:endParaRPr lang="en-IN" dirty="0"/>
          </a:p>
        </p:txBody>
      </p:sp>
      <p:pic>
        <p:nvPicPr>
          <p:cNvPr id="19" name="Picture 18" descr="p hat equals 51 divided by 100 ,">
            <a:extLst>
              <a:ext uri="{FF2B5EF4-FFF2-40B4-BE49-F238E27FC236}">
                <a16:creationId xmlns:a16="http://schemas.microsoft.com/office/drawing/2014/main" id="{CFCDCC71-579F-5ADC-877F-6E2D619A6E51}"/>
              </a:ext>
            </a:extLst>
          </p:cNvPr>
          <p:cNvPicPr>
            <a:picLocks noChangeAspect="1"/>
          </p:cNvPicPr>
          <p:nvPr/>
        </p:nvPicPr>
        <p:blipFill>
          <a:blip r:embed="rId3"/>
          <a:stretch>
            <a:fillRect/>
          </a:stretch>
        </p:blipFill>
        <p:spPr>
          <a:xfrm>
            <a:off x="1064190" y="1708053"/>
            <a:ext cx="1049638" cy="720000"/>
          </a:xfrm>
          <a:prstGeom prst="rect">
            <a:avLst/>
          </a:prstGeom>
        </p:spPr>
      </p:pic>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06D2F13F-E84C-666D-B48F-235D46ED1E33}"/>
                  </a:ext>
                </a:extLst>
              </p:cNvPr>
              <p:cNvSpPr txBox="1"/>
              <p:nvPr/>
            </p:nvSpPr>
            <p:spPr>
              <a:xfrm>
                <a:off x="2113828" y="1838476"/>
                <a:ext cx="6572972"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a:t>
                </a:r>
                <a:r>
                  <a:rPr kumimoji="0" lang="en-IN" sz="2200" b="0" i="0" u="none" strike="noStrike" kern="1200" cap="none" spc="0" normalizeH="0" baseline="0" noProof="0" dirty="0">
                    <a:ln>
                      <a:noFill/>
                    </a:ln>
                    <a:solidFill>
                      <a:srgbClr val="366092"/>
                    </a:solidFill>
                    <a:effectLst/>
                    <a:uLnTx/>
                    <a:uFillTx/>
                    <a:latin typeface="Calibri"/>
                    <a:ea typeface="+mn-ea"/>
                    <a:cs typeface="+mn-cs"/>
                  </a:rPr>
                  <a:t>o find the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 confidence interval. The lower endpoint</a:t>
                </a:r>
                <a:endParaRPr lang="en-IN" dirty="0"/>
              </a:p>
            </p:txBody>
          </p:sp>
        </mc:Choice>
        <mc:Fallback>
          <p:sp>
            <p:nvSpPr>
              <p:cNvPr id="13" name="TextBox 12">
                <a:extLst>
                  <a:ext uri="{FF2B5EF4-FFF2-40B4-BE49-F238E27FC236}">
                    <a16:creationId xmlns:a16="http://schemas.microsoft.com/office/drawing/2014/main" id="{06D2F13F-E84C-666D-B48F-235D46ED1E33}"/>
                  </a:ext>
                </a:extLst>
              </p:cNvPr>
              <p:cNvSpPr txBox="1">
                <a:spLocks noRot="1" noChangeAspect="1" noMove="1" noResize="1" noEditPoints="1" noAdjustHandles="1" noChangeArrowheads="1" noChangeShapeType="1" noTextEdit="1"/>
              </p:cNvSpPr>
              <p:nvPr/>
            </p:nvSpPr>
            <p:spPr>
              <a:xfrm>
                <a:off x="2113828" y="1838476"/>
                <a:ext cx="6572972" cy="430887"/>
              </a:xfrm>
              <a:prstGeom prst="rect">
                <a:avLst/>
              </a:prstGeom>
              <a:blipFill>
                <a:blip r:embed="rId4"/>
                <a:stretch>
                  <a:fillRect l="-1206" t="-10000" r="-1206" b="-28571"/>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6B262DE9-2858-D3E9-B20B-82FEF6422667}"/>
                  </a:ext>
                </a:extLst>
              </p:cNvPr>
              <p:cNvSpPr txBox="1"/>
              <p:nvPr/>
            </p:nvSpPr>
            <p:spPr>
              <a:xfrm>
                <a:off x="1013012" y="2362200"/>
                <a:ext cx="7826188" cy="1446550"/>
              </a:xfrm>
              <a:prstGeom prst="rect">
                <a:avLst/>
              </a:prstGeom>
              <a:noFill/>
            </p:spPr>
            <p:txBody>
              <a:bodyPr wrap="square">
                <a:spAutoFit/>
              </a:bodyPr>
              <a:lstStyle/>
              <a:p>
                <a:pPr marR="0" lvl="0"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is found by subtracting the margin of error from the</a:t>
                </a:r>
                <a:r>
                  <a:rPr lang="en-IN" sz="2200" dirty="0">
                    <a:solidFill>
                      <a:srgbClr val="366092"/>
                    </a:solidFill>
                    <a:latin typeface="Calibri"/>
                  </a:rPr>
                  <a:t> </a:t>
                </a:r>
                <a:r>
                  <a:rPr kumimoji="0" lang="en-IN" sz="2200" b="0" i="0" u="none" strike="noStrike" kern="1200" cap="none" spc="0" normalizeH="0" baseline="0" noProof="0" dirty="0">
                    <a:ln>
                      <a:noFill/>
                    </a:ln>
                    <a:solidFill>
                      <a:srgbClr val="366092"/>
                    </a:solidFill>
                    <a:effectLst/>
                    <a:uLnTx/>
                    <a:uFillTx/>
                    <a:latin typeface="Calibri"/>
                    <a:ea typeface="+mn-ea"/>
                    <a:cs typeface="+mn-cs"/>
                  </a:rPr>
                  <a:t>point estimate and the upper endpoint is found by adding the margin of error to the point estimate. We will use the equivalent percentage of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51%</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 as the point estimate.</a:t>
                </a:r>
              </a:p>
            </p:txBody>
          </p:sp>
        </mc:Choice>
        <mc:Fallback>
          <p:sp>
            <p:nvSpPr>
              <p:cNvPr id="7" name="TextBox 6">
                <a:extLst>
                  <a:ext uri="{FF2B5EF4-FFF2-40B4-BE49-F238E27FC236}">
                    <a16:creationId xmlns:a16="http://schemas.microsoft.com/office/drawing/2014/main" id="{6B262DE9-2858-D3E9-B20B-82FEF6422667}"/>
                  </a:ext>
                </a:extLst>
              </p:cNvPr>
              <p:cNvSpPr txBox="1">
                <a:spLocks noRot="1" noChangeAspect="1" noMove="1" noResize="1" noEditPoints="1" noAdjustHandles="1" noChangeArrowheads="1" noChangeShapeType="1" noTextEdit="1"/>
              </p:cNvSpPr>
              <p:nvPr/>
            </p:nvSpPr>
            <p:spPr>
              <a:xfrm>
                <a:off x="1013012" y="2362200"/>
                <a:ext cx="7826188" cy="1446550"/>
              </a:xfrm>
              <a:prstGeom prst="rect">
                <a:avLst/>
              </a:prstGeom>
              <a:blipFill>
                <a:blip r:embed="rId5"/>
                <a:stretch>
                  <a:fillRect l="-1012" t="-2954" r="-857" b="-7595"/>
                </a:stretch>
              </a:blipFill>
            </p:spPr>
            <p:txBody>
              <a:bodyPr/>
              <a:lstStyle/>
              <a:p>
                <a:r>
                  <a:rPr lang="en-IN">
                    <a:noFill/>
                  </a:rPr>
                  <a:t> </a:t>
                </a:r>
              </a:p>
            </p:txBody>
          </p:sp>
        </mc:Fallback>
      </mc:AlternateContent>
      <p:pic>
        <p:nvPicPr>
          <p:cNvPr id="15" name="Picture 14" descr="Lower Endpoint: p hat minus E equals 51 percent minus 2.6 percent equals 48.4 percent.">
            <a:extLst>
              <a:ext uri="{FF2B5EF4-FFF2-40B4-BE49-F238E27FC236}">
                <a16:creationId xmlns:a16="http://schemas.microsoft.com/office/drawing/2014/main" id="{2AB3CD29-3412-E866-2BF5-68A56FD643B1}"/>
              </a:ext>
            </a:extLst>
          </p:cNvPr>
          <p:cNvPicPr>
            <a:picLocks noChangeAspect="1"/>
          </p:cNvPicPr>
          <p:nvPr/>
        </p:nvPicPr>
        <p:blipFill>
          <a:blip r:embed="rId6"/>
          <a:stretch>
            <a:fillRect/>
          </a:stretch>
        </p:blipFill>
        <p:spPr>
          <a:xfrm>
            <a:off x="1907122" y="3886200"/>
            <a:ext cx="5303415" cy="360000"/>
          </a:xfrm>
          <a:prstGeom prst="rect">
            <a:avLst/>
          </a:prstGeom>
        </p:spPr>
      </p:pic>
      <p:pic>
        <p:nvPicPr>
          <p:cNvPr id="17" name="Picture 16" descr="Upper Endpoint: p hat plus E equals 51 percent plus 2.6 percent equals 53.6 percent.">
            <a:extLst>
              <a:ext uri="{FF2B5EF4-FFF2-40B4-BE49-F238E27FC236}">
                <a16:creationId xmlns:a16="http://schemas.microsoft.com/office/drawing/2014/main" id="{7F7212FF-440A-6E94-67A0-433F26345B1B}"/>
              </a:ext>
            </a:extLst>
          </p:cNvPr>
          <p:cNvPicPr>
            <a:picLocks noChangeAspect="1"/>
          </p:cNvPicPr>
          <p:nvPr/>
        </p:nvPicPr>
        <p:blipFill>
          <a:blip r:embed="rId7"/>
          <a:stretch>
            <a:fillRect/>
          </a:stretch>
        </p:blipFill>
        <p:spPr>
          <a:xfrm>
            <a:off x="1907122" y="4443087"/>
            <a:ext cx="5329756" cy="360000"/>
          </a:xfrm>
          <a:prstGeom prst="rect">
            <a:avLst/>
          </a:prstGeom>
        </p:spPr>
      </p:pic>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69046AAF-447A-E42C-A651-3DCD9966587D}"/>
                  </a:ext>
                </a:extLst>
              </p:cNvPr>
              <p:cNvSpPr txBox="1"/>
              <p:nvPr/>
            </p:nvSpPr>
            <p:spPr>
              <a:xfrm>
                <a:off x="1013012" y="4911804"/>
                <a:ext cx="7673788" cy="1107996"/>
              </a:xfrm>
              <a:prstGeom prst="rect">
                <a:avLst/>
              </a:prstGeom>
              <a:noFill/>
            </p:spPr>
            <p:txBody>
              <a:bodyPr wrap="square">
                <a:spAutoFit/>
              </a:bodyPr>
              <a:lstStyle/>
              <a:p>
                <a:r>
                  <a:rPr kumimoji="0" lang="ar-AE" sz="22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IN" sz="2200" b="0" i="0" u="none" strike="noStrike" kern="1200" cap="none" spc="0" normalizeH="0" baseline="0" noProof="0" dirty="0">
                    <a:ln>
                      <a:noFill/>
                    </a:ln>
                    <a:solidFill>
                      <a:srgbClr val="366092"/>
                    </a:solidFill>
                    <a:effectLst/>
                    <a:uLnTx/>
                    <a:uFillTx/>
                    <a:latin typeface="Calibri"/>
                    <a:ea typeface="+mn-ea"/>
                    <a:cs typeface="+mn-cs"/>
                  </a:rPr>
                  <a:t>Therefore, we can be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 confident that between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48.4%</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 and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53.6%</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 of American adults received a text message about the 2020 election cycle.</a:t>
                </a:r>
                <a:endParaRPr lang="en-IN" dirty="0"/>
              </a:p>
            </p:txBody>
          </p:sp>
        </mc:Choice>
        <mc:Fallback>
          <p:sp>
            <p:nvSpPr>
              <p:cNvPr id="5" name="TextBox 4">
                <a:extLst>
                  <a:ext uri="{FF2B5EF4-FFF2-40B4-BE49-F238E27FC236}">
                    <a16:creationId xmlns:a16="http://schemas.microsoft.com/office/drawing/2014/main" id="{69046AAF-447A-E42C-A651-3DCD9966587D}"/>
                  </a:ext>
                </a:extLst>
              </p:cNvPr>
              <p:cNvSpPr txBox="1">
                <a:spLocks noRot="1" noChangeAspect="1" noMove="1" noResize="1" noEditPoints="1" noAdjustHandles="1" noChangeArrowheads="1" noChangeShapeType="1" noTextEdit="1"/>
              </p:cNvSpPr>
              <p:nvPr/>
            </p:nvSpPr>
            <p:spPr>
              <a:xfrm>
                <a:off x="1013012" y="4911804"/>
                <a:ext cx="7673788" cy="1107996"/>
              </a:xfrm>
              <a:prstGeom prst="rect">
                <a:avLst/>
              </a:prstGeom>
              <a:blipFill>
                <a:blip r:embed="rId8"/>
                <a:stretch>
                  <a:fillRect l="-1033" t="-3846" b="-9890"/>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lgn="just"/>
            <a:r>
              <a:rPr sz="2800" dirty="0"/>
              <a:t>A total of </a:t>
            </a:r>
            <a:r>
              <a:rPr sz="2800" dirty="0">
                <a:latin typeface="Cambria Math"/>
              </a:rPr>
              <a:t>937</a:t>
            </a:r>
            <a:r>
              <a:rPr sz="2800" dirty="0"/>
              <a:t> university students were polled on their eating habits. Find the margin of error for this survey using the rule of thumb.</a:t>
            </a:r>
            <a:endParaRPr lang="en-US" sz="2800" dirty="0"/>
          </a:p>
          <a:p>
            <a:pPr algn="just"/>
            <a:endParaRPr lang="en-US" dirty="0"/>
          </a:p>
          <a:p>
            <a:pPr algn="just"/>
            <a:endParaRPr sz="2800" dirty="0"/>
          </a:p>
          <a:p>
            <a:r>
              <a:rPr sz="2800" dirty="0"/>
              <a:t>Answer:</a:t>
            </a:r>
            <a:r>
              <a:rPr lang="en-US" sz="2800" dirty="0"/>
              <a:t> 3.3%	</a:t>
            </a:r>
            <a:endParaRPr sz="2800" dirty="0"/>
          </a:p>
        </p:txBody>
      </p:sp>
    </p:spTree>
    <p:extLst>
      <p:ext uri="{BB962C8B-B14F-4D97-AF65-F5344CB8AC3E}">
        <p14:creationId xmlns:p14="http://schemas.microsoft.com/office/powerpoint/2010/main" val="3382608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Inferential Statistics</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branch of </a:t>
            </a:r>
            <a:r>
              <a:rPr sz="2400" b="1" dirty="0"/>
              <a:t>inferential statistics</a:t>
            </a:r>
            <a:r>
              <a:rPr sz="2400" dirty="0"/>
              <a:t>, as a science, involves using descriptive statistics to estimate population parameters.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000" dirty="0"/>
                  <a:t>The Pew Research Center surveyed American households in 2019 and reported the following.</a:t>
                </a:r>
                <a:endParaRPr lang="en-US" sz="2000" dirty="0"/>
              </a:p>
              <a:p>
                <a:pPr algn="just"/>
                <a:endParaRPr sz="2000" dirty="0"/>
              </a:p>
              <a:p>
                <a:pPr marL="228600" algn="just">
                  <a:defRPr sz="2800"/>
                </a:pPr>
                <a:r>
                  <a:rPr sz="2000" dirty="0"/>
                  <a:t>"</a:t>
                </a:r>
                <a14:m>
                  <m:oMath xmlns:m="http://schemas.openxmlformats.org/officeDocument/2006/math">
                    <m:r>
                      <a:rPr sz="2000">
                        <a:latin typeface="Cambria Math" panose="02040503050406030204" pitchFamily="18" charset="0"/>
                      </a:rPr>
                      <m:t>37</m:t>
                    </m:r>
                    <m:r>
                      <a:rPr sz="2000">
                        <a:latin typeface="Cambria Math" panose="02040503050406030204" pitchFamily="18" charset="0"/>
                      </a:rPr>
                      <m:t>%</m:t>
                    </m:r>
                  </m:oMath>
                </a14:m>
                <a:r>
                  <a:rPr sz="2000" dirty="0"/>
                  <a:t> of Americans now go online mostly using a smartphone, and these devices are increasingly cited as a reason for not having a high-speed internet connection at home."</a:t>
                </a:r>
                <a:endParaRPr lang="en-US" sz="2000" dirty="0"/>
              </a:p>
              <a:p>
                <a:pPr marL="228600" algn="just">
                  <a:defRPr sz="2800"/>
                </a:pPr>
                <a:endParaRPr sz="2000" dirty="0"/>
              </a:p>
              <a:p>
                <a:pPr algn="just">
                  <a:spcBef>
                    <a:spcPts val="0"/>
                  </a:spcBef>
                  <a:defRPr sz="2800"/>
                </a:pPr>
                <a:r>
                  <a:rPr sz="2000" dirty="0"/>
                  <a:t>Their website provides a breakdown of the sample size along with the margin of error for a </a:t>
                </a:r>
                <a14:m>
                  <m:oMath xmlns:m="http://schemas.openxmlformats.org/officeDocument/2006/math">
                    <m:r>
                      <a:rPr sz="2000">
                        <a:latin typeface="Cambria Math" panose="02040503050406030204" pitchFamily="18" charset="0"/>
                      </a:rPr>
                      <m:t>95</m:t>
                    </m:r>
                    <m:r>
                      <a:rPr sz="2000">
                        <a:latin typeface="Cambria Math" panose="02040503050406030204" pitchFamily="18" charset="0"/>
                      </a:rPr>
                      <m:t>%</m:t>
                    </m:r>
                  </m:oMath>
                </a14:m>
                <a:r>
                  <a:rPr sz="2000" dirty="0"/>
                  <a:t> confidence interval for the overall survey as well as for different subgroups of data</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5" name="TextBox 4">
            <a:extLst>
              <a:ext uri="{FF2B5EF4-FFF2-40B4-BE49-F238E27FC236}">
                <a16:creationId xmlns:a16="http://schemas.microsoft.com/office/drawing/2014/main" id="{C0A8C6B1-6053-B9D7-D615-4870ADA4651B}"/>
              </a:ext>
            </a:extLst>
          </p:cNvPr>
          <p:cNvSpPr txBox="1"/>
          <p:nvPr/>
        </p:nvSpPr>
        <p:spPr>
          <a:xfrm>
            <a:off x="3251200" y="1105785"/>
            <a:ext cx="28194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Table 1: Sample Breakdown</a:t>
            </a:r>
            <a:endParaRPr lang="en-IN" dirty="0"/>
          </a:p>
        </p:txBody>
      </p:sp>
      <mc:AlternateContent xmlns:mc="http://schemas.openxmlformats.org/markup-compatibility/2006">
        <mc:Choice xmlns:a14="http://schemas.microsoft.com/office/drawing/2010/main" Requires="a14">
          <p:graphicFrame>
            <p:nvGraphicFramePr>
              <p:cNvPr id="3" name="Table Placeholder 2" descr="The table contains 6 columns and 6 rows.&#10;&#10;The columns are labeled: z, 0.01, 0.02, 0.03, 0.04, and 0.05.&#10;&#10;Row 1: z equals 2.0; 0.01 equals 0.9778; 0.02 equals 0.9783; 0.03 equals 0.9788; 0.04 equals 0.9793; 0.05 equals 0.9798.&#10;&#10;Row 2: z equals 2.1; 0.01 equals 0.9826; 0.02 equals 0.9830; 0.03 equals 0.9834; 0.04 equals 0.9838; 0.05 equals 0.9842.&#10;&#10;Row 3: z equals 2.2; 0.01 equals 0.9864; 0.02 equals 0.9868; 0.03 equals 0.9871; 0.04 equals 0.9875; 0.05 equals 0.9878.&#10;&#10;Row 4: z equals 2.3; 0.01 equals 0.9896; 0.02 equals 0.9898; 0.03 equals 0.9901; 0.04 equals 0.9904; 0.05 equals 0.9906.&#10;&#10;Row 5: z equals 2.4; 0.01 equals 0.9920; 0.02 equals 0.9922; 0.03 equals 0.9925; 0.04 equals 0.9927; 0.05 equals 0.9929.&#10;&#10;Row 6: z equals 2.5; 0.01 equals 0.9940; 0.02 equals 0.9941; 0.03 equals 0.9943; 0.04 equals 0.9945; 0.05 equals 0.9946."/>
              <p:cNvGraphicFramePr>
                <a:graphicFrameLocks noGrp="1"/>
              </p:cNvGraphicFramePr>
              <p:nvPr>
                <p:ph type="tbl" sz="quarter" idx="10"/>
                <p:extLst>
                  <p:ext uri="{D42A27DB-BD31-4B8C-83A1-F6EECF244321}">
                    <p14:modId xmlns:p14="http://schemas.microsoft.com/office/powerpoint/2010/main" val="714781809"/>
                  </p:ext>
                </p:extLst>
              </p:nvPr>
            </p:nvGraphicFramePr>
            <p:xfrm>
              <a:off x="609600" y="1524000"/>
              <a:ext cx="8077200" cy="4267200"/>
            </p:xfrm>
            <a:graphic>
              <a:graphicData uri="http://schemas.openxmlformats.org/drawingml/2006/table">
                <a:tbl>
                  <a:tblPr firstRow="1" bandRow="1">
                    <a:tableStyleId>{5940675A-B579-460E-94D1-54222C63F5DA}</a:tableStyleId>
                  </a:tblPr>
                  <a:tblGrid>
                    <a:gridCol w="2692400">
                      <a:extLst>
                        <a:ext uri="{9D8B030D-6E8A-4147-A177-3AD203B41FA5}">
                          <a16:colId xmlns:a16="http://schemas.microsoft.com/office/drawing/2014/main" val="20000"/>
                        </a:ext>
                      </a:extLst>
                    </a:gridCol>
                    <a:gridCol w="2692400">
                      <a:extLst>
                        <a:ext uri="{9D8B030D-6E8A-4147-A177-3AD203B41FA5}">
                          <a16:colId xmlns:a16="http://schemas.microsoft.com/office/drawing/2014/main" val="20001"/>
                        </a:ext>
                      </a:extLst>
                    </a:gridCol>
                    <a:gridCol w="2692400">
                      <a:extLst>
                        <a:ext uri="{9D8B030D-6E8A-4147-A177-3AD203B41FA5}">
                          <a16:colId xmlns:a16="http://schemas.microsoft.com/office/drawing/2014/main" val="20002"/>
                        </a:ext>
                      </a:extLst>
                    </a:gridCol>
                  </a:tblGrid>
                  <a:tr h="239521">
                    <a:tc>
                      <a:txBody>
                        <a:bodyPr/>
                        <a:lstStyle/>
                        <a:p>
                          <a:pPr algn="ctr">
                            <a:defRPr sz="1800" b="1"/>
                          </a:pPr>
                          <a:r>
                            <a:rPr sz="1400" dirty="0"/>
                            <a:t>Group</a:t>
                          </a:r>
                        </a:p>
                      </a:txBody>
                      <a:tcPr/>
                    </a:tc>
                    <a:tc>
                      <a:txBody>
                        <a:bodyPr/>
                        <a:lstStyle/>
                        <a:p>
                          <a:pPr algn="ctr">
                            <a:defRPr sz="1800" b="1"/>
                          </a:pPr>
                          <a:r>
                            <a:rPr sz="1400"/>
                            <a:t>Unweighted Sample Size</a:t>
                          </a:r>
                        </a:p>
                      </a:txBody>
                      <a:tcPr/>
                    </a:tc>
                    <a:tc>
                      <a:txBody>
                        <a:bodyPr/>
                        <a:lstStyle/>
                        <a:p>
                          <a:pPr algn="ctr">
                            <a:defRPr sz="1800" b="1"/>
                          </a:pPr>
                          <a:r>
                            <a:rPr sz="1400" dirty="0"/>
                            <a:t>Margin of Error</a:t>
                          </a:r>
                        </a:p>
                      </a:txBody>
                      <a:tcPr/>
                    </a:tc>
                    <a:extLst>
                      <a:ext uri="{0D108BD9-81ED-4DB2-BD59-A6C34878D82A}">
                        <a16:rowId xmlns:a16="http://schemas.microsoft.com/office/drawing/2014/main" val="10001"/>
                      </a:ext>
                    </a:extLst>
                  </a:tr>
                  <a:tr h="239521">
                    <a:tc>
                      <a:txBody>
                        <a:bodyPr/>
                        <a:lstStyle/>
                        <a:p>
                          <a:pPr algn="l">
                            <a:defRPr sz="1800"/>
                          </a:pPr>
                          <a:r>
                            <a:rPr sz="1400" dirty="0"/>
                            <a:t>Total Sample</a:t>
                          </a:r>
                        </a:p>
                      </a:txBody>
                      <a:tcPr/>
                    </a:tc>
                    <a:tc>
                      <a:txBody>
                        <a:bodyPr/>
                        <a:lstStyle/>
                        <a:p>
                          <a:pPr algn="ctr"/>
                          <a:r>
                            <a:rPr sz="1400" dirty="0"/>
                            <a:t>1502</a:t>
                          </a:r>
                          <a:endParaRPr sz="1400" dirty="0">
                            <a:latin typeface="Cambria Math"/>
                          </a:endParaRPr>
                        </a:p>
                      </a:txBody>
                      <a:tcPr/>
                    </a:tc>
                    <a:tc>
                      <a:txBody>
                        <a:bodyPr/>
                        <a:lstStyle/>
                        <a:p>
                          <a:pPr algn="ctr"/>
                          <a:r>
                            <a:rPr sz="1400" dirty="0"/>
                            <a:t>2.8 percentage points</a:t>
                          </a:r>
                        </a:p>
                      </a:txBody>
                      <a:tcPr/>
                    </a:tc>
                    <a:extLst>
                      <a:ext uri="{0D108BD9-81ED-4DB2-BD59-A6C34878D82A}">
                        <a16:rowId xmlns:a16="http://schemas.microsoft.com/office/drawing/2014/main" val="10002"/>
                      </a:ext>
                    </a:extLst>
                  </a:tr>
                  <a:tr h="239521">
                    <a:tc>
                      <a:txBody>
                        <a:bodyPr/>
                        <a:lstStyle/>
                        <a:p>
                          <a:pPr algn="l">
                            <a:defRPr sz="1800"/>
                          </a:pPr>
                          <a:r>
                            <a:rPr sz="1400" dirty="0"/>
                            <a:t>18–29</a:t>
                          </a:r>
                        </a:p>
                      </a:txBody>
                      <a:tcPr/>
                    </a:tc>
                    <a:tc>
                      <a:txBody>
                        <a:bodyPr/>
                        <a:lstStyle/>
                        <a:p>
                          <a:pPr algn="ctr"/>
                          <a:r>
                            <a:rPr sz="1400"/>
                            <a:t>236</a:t>
                          </a:r>
                          <a:endParaRPr sz="1400">
                            <a:latin typeface="Cambria Math"/>
                          </a:endParaRPr>
                        </a:p>
                      </a:txBody>
                      <a:tcPr/>
                    </a:tc>
                    <a:tc>
                      <a:txBody>
                        <a:bodyPr/>
                        <a:lstStyle/>
                        <a:p>
                          <a:pPr algn="ctr"/>
                          <a:r>
                            <a:rPr sz="1400" dirty="0"/>
                            <a:t>7.2 percentage points</a:t>
                          </a:r>
                        </a:p>
                      </a:txBody>
                      <a:tcPr/>
                    </a:tc>
                    <a:extLst>
                      <a:ext uri="{0D108BD9-81ED-4DB2-BD59-A6C34878D82A}">
                        <a16:rowId xmlns:a16="http://schemas.microsoft.com/office/drawing/2014/main" val="10004"/>
                      </a:ext>
                    </a:extLst>
                  </a:tr>
                  <a:tr h="239521">
                    <a:tc>
                      <a:txBody>
                        <a:bodyPr/>
                        <a:lstStyle/>
                        <a:p>
                          <a:pPr algn="l">
                            <a:defRPr sz="1800"/>
                          </a:pPr>
                          <a:r>
                            <a:rPr sz="1400"/>
                            <a:t>30–49</a:t>
                          </a:r>
                        </a:p>
                      </a:txBody>
                      <a:tcPr/>
                    </a:tc>
                    <a:tc>
                      <a:txBody>
                        <a:bodyPr/>
                        <a:lstStyle/>
                        <a:p>
                          <a:pPr algn="ctr"/>
                          <a:r>
                            <a:rPr sz="1400"/>
                            <a:t>395</a:t>
                          </a:r>
                          <a:endParaRPr sz="1400">
                            <a:latin typeface="Cambria Math"/>
                          </a:endParaRPr>
                        </a:p>
                      </a:txBody>
                      <a:tcPr/>
                    </a:tc>
                    <a:tc>
                      <a:txBody>
                        <a:bodyPr/>
                        <a:lstStyle/>
                        <a:p>
                          <a:pPr algn="ctr"/>
                          <a:r>
                            <a:rPr sz="1400"/>
                            <a:t>5.6 percentage points</a:t>
                          </a:r>
                        </a:p>
                      </a:txBody>
                      <a:tcPr/>
                    </a:tc>
                    <a:extLst>
                      <a:ext uri="{0D108BD9-81ED-4DB2-BD59-A6C34878D82A}">
                        <a16:rowId xmlns:a16="http://schemas.microsoft.com/office/drawing/2014/main" val="10005"/>
                      </a:ext>
                    </a:extLst>
                  </a:tr>
                  <a:tr h="239521">
                    <a:tc>
                      <a:txBody>
                        <a:bodyPr/>
                        <a:lstStyle/>
                        <a:p>
                          <a:pPr algn="l">
                            <a:defRPr sz="1800"/>
                          </a:pPr>
                          <a:r>
                            <a:rPr sz="1400" dirty="0"/>
                            <a:t>50–64</a:t>
                          </a:r>
                        </a:p>
                      </a:txBody>
                      <a:tcPr/>
                    </a:tc>
                    <a:tc>
                      <a:txBody>
                        <a:bodyPr/>
                        <a:lstStyle/>
                        <a:p>
                          <a:pPr algn="ctr"/>
                          <a:r>
                            <a:rPr sz="1400"/>
                            <a:t>424</a:t>
                          </a:r>
                          <a:endParaRPr sz="1400">
                            <a:latin typeface="Cambria Math"/>
                          </a:endParaRPr>
                        </a:p>
                      </a:txBody>
                      <a:tcPr/>
                    </a:tc>
                    <a:tc>
                      <a:txBody>
                        <a:bodyPr/>
                        <a:lstStyle/>
                        <a:p>
                          <a:pPr algn="ctr"/>
                          <a:r>
                            <a:rPr sz="1400"/>
                            <a:t>5.4 percentage points</a:t>
                          </a:r>
                        </a:p>
                      </a:txBody>
                      <a:tcPr/>
                    </a:tc>
                    <a:extLst>
                      <a:ext uri="{0D108BD9-81ED-4DB2-BD59-A6C34878D82A}">
                        <a16:rowId xmlns:a16="http://schemas.microsoft.com/office/drawing/2014/main" val="10006"/>
                      </a:ext>
                    </a:extLst>
                  </a:tr>
                  <a:tr h="239521">
                    <a:tc>
                      <a:txBody>
                        <a:bodyPr/>
                        <a:lstStyle/>
                        <a:p>
                          <a:pPr algn="l"/>
                          <a:r>
                            <a:rPr sz="1400" dirty="0"/>
                            <a:t>65 +</a:t>
                          </a:r>
                          <a:endParaRPr sz="1400" dirty="0">
                            <a:latin typeface="Cambria Math"/>
                          </a:endParaRPr>
                        </a:p>
                      </a:txBody>
                      <a:tcPr/>
                    </a:tc>
                    <a:tc>
                      <a:txBody>
                        <a:bodyPr/>
                        <a:lstStyle/>
                        <a:p>
                          <a:pPr algn="ctr"/>
                          <a:r>
                            <a:rPr sz="1400" dirty="0"/>
                            <a:t>391</a:t>
                          </a:r>
                          <a:endParaRPr sz="1400" dirty="0">
                            <a:latin typeface="Cambria Math"/>
                          </a:endParaRPr>
                        </a:p>
                      </a:txBody>
                      <a:tcPr/>
                    </a:tc>
                    <a:tc>
                      <a:txBody>
                        <a:bodyPr/>
                        <a:lstStyle/>
                        <a:p>
                          <a:pPr algn="ctr"/>
                          <a:r>
                            <a:rPr sz="1400" dirty="0"/>
                            <a:t>5.6 percentage points</a:t>
                          </a:r>
                        </a:p>
                      </a:txBody>
                      <a:tcPr/>
                    </a:tc>
                    <a:extLst>
                      <a:ext uri="{0D108BD9-81ED-4DB2-BD59-A6C34878D82A}">
                        <a16:rowId xmlns:a16="http://schemas.microsoft.com/office/drawing/2014/main" val="10007"/>
                      </a:ext>
                    </a:extLst>
                  </a:tr>
                  <a:tr h="239521">
                    <a:tc>
                      <a:txBody>
                        <a:bodyPr/>
                        <a:lstStyle/>
                        <a:p>
                          <a:pPr algn="l">
                            <a:defRPr sz="1800"/>
                          </a:pPr>
                          <a:r>
                            <a:rPr sz="1400" dirty="0"/>
                            <a:t>Less than </a:t>
                          </a:r>
                          <a14:m>
                            <m:oMath xmlns:m="http://schemas.openxmlformats.org/officeDocument/2006/math">
                              <m:r>
                                <a:rPr sz="1400"/>
                                <m:t>$30,000</m:t>
                              </m:r>
                            </m:oMath>
                          </a14:m>
                          <a:endParaRPr sz="1400" dirty="0"/>
                        </a:p>
                      </a:txBody>
                      <a:tcPr/>
                    </a:tc>
                    <a:tc>
                      <a:txBody>
                        <a:bodyPr/>
                        <a:lstStyle/>
                        <a:p>
                          <a:pPr algn="ctr"/>
                          <a:r>
                            <a:rPr sz="1400"/>
                            <a:t>348</a:t>
                          </a:r>
                          <a:endParaRPr sz="1400">
                            <a:latin typeface="Cambria Math"/>
                          </a:endParaRPr>
                        </a:p>
                      </a:txBody>
                      <a:tcPr/>
                    </a:tc>
                    <a:tc>
                      <a:txBody>
                        <a:bodyPr/>
                        <a:lstStyle/>
                        <a:p>
                          <a:pPr algn="ctr"/>
                          <a:r>
                            <a:rPr sz="1400" dirty="0"/>
                            <a:t>5.9 percentage points</a:t>
                          </a:r>
                        </a:p>
                      </a:txBody>
                      <a:tcPr/>
                    </a:tc>
                    <a:extLst>
                      <a:ext uri="{0D108BD9-81ED-4DB2-BD59-A6C34878D82A}">
                        <a16:rowId xmlns:a16="http://schemas.microsoft.com/office/drawing/2014/main" val="10009"/>
                      </a:ext>
                    </a:extLst>
                  </a:tr>
                  <a:tr h="239521">
                    <a:tc>
                      <a:txBody>
                        <a:bodyPr/>
                        <a:lstStyle/>
                        <a:p>
                          <a:pPr algn="l">
                            <a:defRPr sz="1800"/>
                          </a:pPr>
                          <a14:m>
                            <m:oMath xmlns:m="http://schemas.openxmlformats.org/officeDocument/2006/math">
                              <m:r>
                                <a:rPr sz="1400"/>
                                <m:t>$30,000</m:t>
                              </m:r>
                            </m:oMath>
                          </a14:m>
                          <a:r>
                            <a:rPr sz="1400"/>
                            <a:t> – </a:t>
                          </a:r>
                          <a14:m>
                            <m:oMath xmlns:m="http://schemas.openxmlformats.org/officeDocument/2006/math">
                              <m:r>
                                <a:rPr sz="1400"/>
                                <m:t>$74,999</m:t>
                              </m:r>
                            </m:oMath>
                          </a14:m>
                          <a:endParaRPr sz="1400"/>
                        </a:p>
                      </a:txBody>
                      <a:tcPr/>
                    </a:tc>
                    <a:tc>
                      <a:txBody>
                        <a:bodyPr/>
                        <a:lstStyle/>
                        <a:p>
                          <a:pPr algn="ctr"/>
                          <a:r>
                            <a:rPr sz="1400" dirty="0"/>
                            <a:t>400</a:t>
                          </a:r>
                          <a:endParaRPr sz="1400" dirty="0">
                            <a:latin typeface="Cambria Math"/>
                          </a:endParaRPr>
                        </a:p>
                      </a:txBody>
                      <a:tcPr/>
                    </a:tc>
                    <a:tc>
                      <a:txBody>
                        <a:bodyPr/>
                        <a:lstStyle/>
                        <a:p>
                          <a:pPr algn="ctr"/>
                          <a:r>
                            <a:rPr sz="1400"/>
                            <a:t>5.5 percentage points</a:t>
                          </a:r>
                        </a:p>
                      </a:txBody>
                      <a:tcPr/>
                    </a:tc>
                    <a:extLst>
                      <a:ext uri="{0D108BD9-81ED-4DB2-BD59-A6C34878D82A}">
                        <a16:rowId xmlns:a16="http://schemas.microsoft.com/office/drawing/2014/main" val="10010"/>
                      </a:ext>
                    </a:extLst>
                  </a:tr>
                  <a:tr h="239521">
                    <a:tc>
                      <a:txBody>
                        <a:bodyPr/>
                        <a:lstStyle/>
                        <a:p>
                          <a:pPr algn="l">
                            <a:defRPr sz="1800"/>
                          </a:pPr>
                          <a14:m>
                            <m:oMath xmlns:m="http://schemas.openxmlformats.org/officeDocument/2006/math">
                              <m:r>
                                <a:rPr sz="1400"/>
                                <m:t>$75,000</m:t>
                              </m:r>
                            </m:oMath>
                          </a14:m>
                          <a:r>
                            <a:rPr sz="1400" dirty="0"/>
                            <a:t> or more</a:t>
                          </a:r>
                        </a:p>
                      </a:txBody>
                      <a:tcPr/>
                    </a:tc>
                    <a:tc>
                      <a:txBody>
                        <a:bodyPr/>
                        <a:lstStyle/>
                        <a:p>
                          <a:pPr algn="ctr"/>
                          <a:r>
                            <a:rPr sz="1400" dirty="0"/>
                            <a:t>526</a:t>
                          </a:r>
                          <a:endParaRPr sz="1400" dirty="0">
                            <a:latin typeface="Cambria Math"/>
                          </a:endParaRPr>
                        </a:p>
                      </a:txBody>
                      <a:tcPr/>
                    </a:tc>
                    <a:tc>
                      <a:txBody>
                        <a:bodyPr/>
                        <a:lstStyle/>
                        <a:p>
                          <a:pPr algn="ctr"/>
                          <a:r>
                            <a:rPr sz="1400" dirty="0"/>
                            <a:t>4.8 percentage points</a:t>
                          </a:r>
                        </a:p>
                      </a:txBody>
                      <a:tcPr/>
                    </a:tc>
                    <a:extLst>
                      <a:ext uri="{0D108BD9-81ED-4DB2-BD59-A6C34878D82A}">
                        <a16:rowId xmlns:a16="http://schemas.microsoft.com/office/drawing/2014/main" val="10011"/>
                      </a:ext>
                    </a:extLst>
                  </a:tr>
                  <a:tr h="239521">
                    <a:tc>
                      <a:txBody>
                        <a:bodyPr/>
                        <a:lstStyle/>
                        <a:p>
                          <a:pPr algn="l">
                            <a:defRPr sz="1800"/>
                          </a:pPr>
                          <a:r>
                            <a:rPr sz="1400" dirty="0"/>
                            <a:t>High school or less</a:t>
                          </a:r>
                        </a:p>
                      </a:txBody>
                      <a:tcPr/>
                    </a:tc>
                    <a:tc>
                      <a:txBody>
                        <a:bodyPr/>
                        <a:lstStyle/>
                        <a:p>
                          <a:pPr algn="ctr"/>
                          <a:r>
                            <a:rPr sz="1400"/>
                            <a:t>461</a:t>
                          </a:r>
                          <a:endParaRPr sz="1400">
                            <a:latin typeface="Cambria Math"/>
                          </a:endParaRPr>
                        </a:p>
                      </a:txBody>
                      <a:tcPr/>
                    </a:tc>
                    <a:tc>
                      <a:txBody>
                        <a:bodyPr/>
                        <a:lstStyle/>
                        <a:p>
                          <a:pPr algn="ctr"/>
                          <a:r>
                            <a:rPr sz="1400" dirty="0"/>
                            <a:t>5.1 percentage points</a:t>
                          </a:r>
                        </a:p>
                      </a:txBody>
                      <a:tcPr/>
                    </a:tc>
                    <a:extLst>
                      <a:ext uri="{0D108BD9-81ED-4DB2-BD59-A6C34878D82A}">
                        <a16:rowId xmlns:a16="http://schemas.microsoft.com/office/drawing/2014/main" val="10013"/>
                      </a:ext>
                    </a:extLst>
                  </a:tr>
                  <a:tr h="239521">
                    <a:tc>
                      <a:txBody>
                        <a:bodyPr/>
                        <a:lstStyle/>
                        <a:p>
                          <a:pPr algn="l">
                            <a:defRPr sz="1800"/>
                          </a:pPr>
                          <a:r>
                            <a:rPr sz="1400" dirty="0"/>
                            <a:t>Some college</a:t>
                          </a:r>
                        </a:p>
                      </a:txBody>
                      <a:tcPr/>
                    </a:tc>
                    <a:tc>
                      <a:txBody>
                        <a:bodyPr/>
                        <a:lstStyle/>
                        <a:p>
                          <a:pPr algn="ctr"/>
                          <a:r>
                            <a:rPr sz="1400"/>
                            <a:t>375</a:t>
                          </a:r>
                          <a:endParaRPr sz="1400">
                            <a:latin typeface="Cambria Math"/>
                          </a:endParaRPr>
                        </a:p>
                      </a:txBody>
                      <a:tcPr/>
                    </a:tc>
                    <a:tc>
                      <a:txBody>
                        <a:bodyPr/>
                        <a:lstStyle/>
                        <a:p>
                          <a:pPr algn="ctr"/>
                          <a:r>
                            <a:rPr sz="1400"/>
                            <a:t>5.7 percentage points</a:t>
                          </a:r>
                        </a:p>
                      </a:txBody>
                      <a:tcPr/>
                    </a:tc>
                    <a:extLst>
                      <a:ext uri="{0D108BD9-81ED-4DB2-BD59-A6C34878D82A}">
                        <a16:rowId xmlns:a16="http://schemas.microsoft.com/office/drawing/2014/main" val="10014"/>
                      </a:ext>
                    </a:extLst>
                  </a:tr>
                  <a:tr h="239521">
                    <a:tc>
                      <a:txBody>
                        <a:bodyPr/>
                        <a:lstStyle/>
                        <a:p>
                          <a:pPr algn="l">
                            <a:defRPr sz="1800"/>
                          </a:pPr>
                          <a:r>
                            <a:rPr sz="1400" dirty="0"/>
                            <a:t>College+</a:t>
                          </a:r>
                        </a:p>
                      </a:txBody>
                      <a:tcPr/>
                    </a:tc>
                    <a:tc>
                      <a:txBody>
                        <a:bodyPr/>
                        <a:lstStyle/>
                        <a:p>
                          <a:pPr algn="ctr"/>
                          <a:r>
                            <a:rPr sz="1400" dirty="0"/>
                            <a:t>656</a:t>
                          </a:r>
                          <a:endParaRPr sz="1400" dirty="0">
                            <a:latin typeface="Cambria Math"/>
                          </a:endParaRPr>
                        </a:p>
                      </a:txBody>
                      <a:tcPr/>
                    </a:tc>
                    <a:tc>
                      <a:txBody>
                        <a:bodyPr/>
                        <a:lstStyle/>
                        <a:p>
                          <a:pPr algn="ctr"/>
                          <a:r>
                            <a:rPr sz="1400" dirty="0"/>
                            <a:t>4.3 percentage points</a:t>
                          </a:r>
                        </a:p>
                      </a:txBody>
                      <a:tcPr/>
                    </a:tc>
                    <a:extLst>
                      <a:ext uri="{0D108BD9-81ED-4DB2-BD59-A6C34878D82A}">
                        <a16:rowId xmlns:a16="http://schemas.microsoft.com/office/drawing/2014/main" val="10015"/>
                      </a:ext>
                    </a:extLst>
                  </a:tr>
                  <a:tr h="239521">
                    <a:tc>
                      <a:txBody>
                        <a:bodyPr/>
                        <a:lstStyle/>
                        <a:p>
                          <a:pPr algn="l">
                            <a:defRPr sz="1800"/>
                          </a:pPr>
                          <a:r>
                            <a:rPr sz="1400" dirty="0"/>
                            <a:t>Urban</a:t>
                          </a:r>
                        </a:p>
                      </a:txBody>
                      <a:tcPr/>
                    </a:tc>
                    <a:tc>
                      <a:txBody>
                        <a:bodyPr/>
                        <a:lstStyle/>
                        <a:p>
                          <a:pPr algn="ctr"/>
                          <a:r>
                            <a:rPr sz="1400" dirty="0"/>
                            <a:t>505</a:t>
                          </a:r>
                          <a:endParaRPr sz="1400" dirty="0">
                            <a:latin typeface="Cambria Math"/>
                          </a:endParaRPr>
                        </a:p>
                      </a:txBody>
                      <a:tcPr/>
                    </a:tc>
                    <a:tc>
                      <a:txBody>
                        <a:bodyPr/>
                        <a:lstStyle/>
                        <a:p>
                          <a:pPr algn="ctr"/>
                          <a:r>
                            <a:rPr sz="1400" dirty="0"/>
                            <a:t>4.9 percentage points</a:t>
                          </a:r>
                        </a:p>
                      </a:txBody>
                      <a:tcPr/>
                    </a:tc>
                    <a:extLst>
                      <a:ext uri="{0D108BD9-81ED-4DB2-BD59-A6C34878D82A}">
                        <a16:rowId xmlns:a16="http://schemas.microsoft.com/office/drawing/2014/main" val="1648361575"/>
                      </a:ext>
                    </a:extLst>
                  </a:tr>
                  <a:tr h="239521">
                    <a:tc>
                      <a:txBody>
                        <a:bodyPr/>
                        <a:lstStyle/>
                        <a:p>
                          <a:pPr algn="l">
                            <a:defRPr sz="1800"/>
                          </a:pPr>
                          <a:r>
                            <a:rPr sz="1400" dirty="0"/>
                            <a:t>Suburban</a:t>
                          </a:r>
                        </a:p>
                      </a:txBody>
                      <a:tcPr/>
                    </a:tc>
                    <a:tc>
                      <a:txBody>
                        <a:bodyPr/>
                        <a:lstStyle/>
                        <a:p>
                          <a:pPr algn="ctr"/>
                          <a:r>
                            <a:rPr sz="1400" dirty="0"/>
                            <a:t>636</a:t>
                          </a:r>
                          <a:endParaRPr sz="1400" dirty="0">
                            <a:latin typeface="Cambria Math"/>
                          </a:endParaRPr>
                        </a:p>
                      </a:txBody>
                      <a:tcPr/>
                    </a:tc>
                    <a:tc>
                      <a:txBody>
                        <a:bodyPr/>
                        <a:lstStyle/>
                        <a:p>
                          <a:pPr algn="ctr"/>
                          <a:r>
                            <a:rPr sz="1400" dirty="0"/>
                            <a:t>4.4 percentage points</a:t>
                          </a:r>
                        </a:p>
                      </a:txBody>
                      <a:tcPr/>
                    </a:tc>
                    <a:extLst>
                      <a:ext uri="{0D108BD9-81ED-4DB2-BD59-A6C34878D82A}">
                        <a16:rowId xmlns:a16="http://schemas.microsoft.com/office/drawing/2014/main" val="3135503080"/>
                      </a:ext>
                    </a:extLst>
                  </a:tr>
                </a:tbl>
              </a:graphicData>
            </a:graphic>
          </p:graphicFrame>
        </mc:Choice>
        <mc:Fallback>
          <p:graphicFrame>
            <p:nvGraphicFramePr>
              <p:cNvPr id="3" name="Table Placeholder 2" descr="The table contains 6 columns and 6 rows.&#10;&#10;The columns are labeled: z, 0.01, 0.02, 0.03, 0.04, and 0.05.&#10;&#10;Row 1: z equals 2.0; 0.01 equals 0.9778; 0.02 equals 0.9783; 0.03 equals 0.9788; 0.04 equals 0.9793; 0.05 equals 0.9798.&#10;&#10;Row 2: z equals 2.1; 0.01 equals 0.9826; 0.02 equals 0.9830; 0.03 equals 0.9834; 0.04 equals 0.9838; 0.05 equals 0.9842.&#10;&#10;Row 3: z equals 2.2; 0.01 equals 0.9864; 0.02 equals 0.9868; 0.03 equals 0.9871; 0.04 equals 0.9875; 0.05 equals 0.9878.&#10;&#10;Row 4: z equals 2.3; 0.01 equals 0.9896; 0.02 equals 0.9898; 0.03 equals 0.9901; 0.04 equals 0.9904; 0.05 equals 0.9906.&#10;&#10;Row 5: z equals 2.4; 0.01 equals 0.9920; 0.02 equals 0.9922; 0.03 equals 0.9925; 0.04 equals 0.9927; 0.05 equals 0.9929.&#10;&#10;Row 6: z equals 2.5; 0.01 equals 0.9940; 0.02 equals 0.9941; 0.03 equals 0.9943; 0.04 equals 0.9945; 0.05 equals 0.9946."/>
              <p:cNvGraphicFramePr>
                <a:graphicFrameLocks noGrp="1"/>
              </p:cNvGraphicFramePr>
              <p:nvPr>
                <p:ph type="tbl" sz="quarter" idx="10"/>
                <p:extLst>
                  <p:ext uri="{D42A27DB-BD31-4B8C-83A1-F6EECF244321}">
                    <p14:modId xmlns:p14="http://schemas.microsoft.com/office/powerpoint/2010/main" val="714781809"/>
                  </p:ext>
                </p:extLst>
              </p:nvPr>
            </p:nvGraphicFramePr>
            <p:xfrm>
              <a:off x="609600" y="1524000"/>
              <a:ext cx="8077200" cy="4267200"/>
            </p:xfrm>
            <a:graphic>
              <a:graphicData uri="http://schemas.openxmlformats.org/drawingml/2006/table">
                <a:tbl>
                  <a:tblPr firstRow="1" bandRow="1">
                    <a:tableStyleId>{5940675A-B579-460E-94D1-54222C63F5DA}</a:tableStyleId>
                  </a:tblPr>
                  <a:tblGrid>
                    <a:gridCol w="2692400">
                      <a:extLst>
                        <a:ext uri="{9D8B030D-6E8A-4147-A177-3AD203B41FA5}">
                          <a16:colId xmlns:a16="http://schemas.microsoft.com/office/drawing/2014/main" val="20000"/>
                        </a:ext>
                      </a:extLst>
                    </a:gridCol>
                    <a:gridCol w="2692400">
                      <a:extLst>
                        <a:ext uri="{9D8B030D-6E8A-4147-A177-3AD203B41FA5}">
                          <a16:colId xmlns:a16="http://schemas.microsoft.com/office/drawing/2014/main" val="20001"/>
                        </a:ext>
                      </a:extLst>
                    </a:gridCol>
                    <a:gridCol w="2692400">
                      <a:extLst>
                        <a:ext uri="{9D8B030D-6E8A-4147-A177-3AD203B41FA5}">
                          <a16:colId xmlns:a16="http://schemas.microsoft.com/office/drawing/2014/main" val="20002"/>
                        </a:ext>
                      </a:extLst>
                    </a:gridCol>
                  </a:tblGrid>
                  <a:tr h="304800">
                    <a:tc>
                      <a:txBody>
                        <a:bodyPr/>
                        <a:lstStyle/>
                        <a:p>
                          <a:pPr algn="ctr">
                            <a:defRPr sz="1800" b="1"/>
                          </a:pPr>
                          <a:r>
                            <a:rPr sz="1400" dirty="0"/>
                            <a:t>Group</a:t>
                          </a:r>
                        </a:p>
                      </a:txBody>
                      <a:tcPr/>
                    </a:tc>
                    <a:tc>
                      <a:txBody>
                        <a:bodyPr/>
                        <a:lstStyle/>
                        <a:p>
                          <a:pPr algn="ctr">
                            <a:defRPr sz="1800" b="1"/>
                          </a:pPr>
                          <a:r>
                            <a:rPr sz="1400"/>
                            <a:t>Unweighted Sample Size</a:t>
                          </a:r>
                        </a:p>
                      </a:txBody>
                      <a:tcPr/>
                    </a:tc>
                    <a:tc>
                      <a:txBody>
                        <a:bodyPr/>
                        <a:lstStyle/>
                        <a:p>
                          <a:pPr algn="ctr">
                            <a:defRPr sz="1800" b="1"/>
                          </a:pPr>
                          <a:r>
                            <a:rPr sz="1400" dirty="0"/>
                            <a:t>Margin of Error</a:t>
                          </a:r>
                        </a:p>
                      </a:txBody>
                      <a:tcPr/>
                    </a:tc>
                    <a:extLst>
                      <a:ext uri="{0D108BD9-81ED-4DB2-BD59-A6C34878D82A}">
                        <a16:rowId xmlns:a16="http://schemas.microsoft.com/office/drawing/2014/main" val="10001"/>
                      </a:ext>
                    </a:extLst>
                  </a:tr>
                  <a:tr h="304800">
                    <a:tc>
                      <a:txBody>
                        <a:bodyPr/>
                        <a:lstStyle/>
                        <a:p>
                          <a:pPr algn="l">
                            <a:defRPr sz="1800"/>
                          </a:pPr>
                          <a:r>
                            <a:rPr sz="1400" dirty="0"/>
                            <a:t>Total Sample</a:t>
                          </a:r>
                        </a:p>
                      </a:txBody>
                      <a:tcPr/>
                    </a:tc>
                    <a:tc>
                      <a:txBody>
                        <a:bodyPr/>
                        <a:lstStyle/>
                        <a:p>
                          <a:pPr algn="ctr"/>
                          <a:r>
                            <a:rPr sz="1400" dirty="0"/>
                            <a:t>1502</a:t>
                          </a:r>
                          <a:endParaRPr sz="1400" dirty="0">
                            <a:latin typeface="Cambria Math"/>
                          </a:endParaRPr>
                        </a:p>
                      </a:txBody>
                      <a:tcPr/>
                    </a:tc>
                    <a:tc>
                      <a:txBody>
                        <a:bodyPr/>
                        <a:lstStyle/>
                        <a:p>
                          <a:pPr algn="ctr"/>
                          <a:r>
                            <a:rPr sz="1400" dirty="0"/>
                            <a:t>2.8 percentage points</a:t>
                          </a:r>
                        </a:p>
                      </a:txBody>
                      <a:tcPr/>
                    </a:tc>
                    <a:extLst>
                      <a:ext uri="{0D108BD9-81ED-4DB2-BD59-A6C34878D82A}">
                        <a16:rowId xmlns:a16="http://schemas.microsoft.com/office/drawing/2014/main" val="10002"/>
                      </a:ext>
                    </a:extLst>
                  </a:tr>
                  <a:tr h="304800">
                    <a:tc>
                      <a:txBody>
                        <a:bodyPr/>
                        <a:lstStyle/>
                        <a:p>
                          <a:pPr algn="l">
                            <a:defRPr sz="1800"/>
                          </a:pPr>
                          <a:r>
                            <a:rPr sz="1400" dirty="0"/>
                            <a:t>18–29</a:t>
                          </a:r>
                        </a:p>
                      </a:txBody>
                      <a:tcPr/>
                    </a:tc>
                    <a:tc>
                      <a:txBody>
                        <a:bodyPr/>
                        <a:lstStyle/>
                        <a:p>
                          <a:pPr algn="ctr"/>
                          <a:r>
                            <a:rPr sz="1400"/>
                            <a:t>236</a:t>
                          </a:r>
                          <a:endParaRPr sz="1400">
                            <a:latin typeface="Cambria Math"/>
                          </a:endParaRPr>
                        </a:p>
                      </a:txBody>
                      <a:tcPr/>
                    </a:tc>
                    <a:tc>
                      <a:txBody>
                        <a:bodyPr/>
                        <a:lstStyle/>
                        <a:p>
                          <a:pPr algn="ctr"/>
                          <a:r>
                            <a:rPr sz="1400" dirty="0"/>
                            <a:t>7.2 percentage points</a:t>
                          </a:r>
                        </a:p>
                      </a:txBody>
                      <a:tcPr/>
                    </a:tc>
                    <a:extLst>
                      <a:ext uri="{0D108BD9-81ED-4DB2-BD59-A6C34878D82A}">
                        <a16:rowId xmlns:a16="http://schemas.microsoft.com/office/drawing/2014/main" val="10004"/>
                      </a:ext>
                    </a:extLst>
                  </a:tr>
                  <a:tr h="304800">
                    <a:tc>
                      <a:txBody>
                        <a:bodyPr/>
                        <a:lstStyle/>
                        <a:p>
                          <a:pPr algn="l">
                            <a:defRPr sz="1800"/>
                          </a:pPr>
                          <a:r>
                            <a:rPr sz="1400"/>
                            <a:t>30–49</a:t>
                          </a:r>
                        </a:p>
                      </a:txBody>
                      <a:tcPr/>
                    </a:tc>
                    <a:tc>
                      <a:txBody>
                        <a:bodyPr/>
                        <a:lstStyle/>
                        <a:p>
                          <a:pPr algn="ctr"/>
                          <a:r>
                            <a:rPr sz="1400"/>
                            <a:t>395</a:t>
                          </a:r>
                          <a:endParaRPr sz="1400">
                            <a:latin typeface="Cambria Math"/>
                          </a:endParaRPr>
                        </a:p>
                      </a:txBody>
                      <a:tcPr/>
                    </a:tc>
                    <a:tc>
                      <a:txBody>
                        <a:bodyPr/>
                        <a:lstStyle/>
                        <a:p>
                          <a:pPr algn="ctr"/>
                          <a:r>
                            <a:rPr sz="1400"/>
                            <a:t>5.6 percentage points</a:t>
                          </a:r>
                        </a:p>
                      </a:txBody>
                      <a:tcPr/>
                    </a:tc>
                    <a:extLst>
                      <a:ext uri="{0D108BD9-81ED-4DB2-BD59-A6C34878D82A}">
                        <a16:rowId xmlns:a16="http://schemas.microsoft.com/office/drawing/2014/main" val="10005"/>
                      </a:ext>
                    </a:extLst>
                  </a:tr>
                  <a:tr h="304800">
                    <a:tc>
                      <a:txBody>
                        <a:bodyPr/>
                        <a:lstStyle/>
                        <a:p>
                          <a:pPr algn="l">
                            <a:defRPr sz="1800"/>
                          </a:pPr>
                          <a:r>
                            <a:rPr sz="1400" dirty="0"/>
                            <a:t>50–64</a:t>
                          </a:r>
                        </a:p>
                      </a:txBody>
                      <a:tcPr/>
                    </a:tc>
                    <a:tc>
                      <a:txBody>
                        <a:bodyPr/>
                        <a:lstStyle/>
                        <a:p>
                          <a:pPr algn="ctr"/>
                          <a:r>
                            <a:rPr sz="1400"/>
                            <a:t>424</a:t>
                          </a:r>
                          <a:endParaRPr sz="1400">
                            <a:latin typeface="Cambria Math"/>
                          </a:endParaRPr>
                        </a:p>
                      </a:txBody>
                      <a:tcPr/>
                    </a:tc>
                    <a:tc>
                      <a:txBody>
                        <a:bodyPr/>
                        <a:lstStyle/>
                        <a:p>
                          <a:pPr algn="ctr"/>
                          <a:r>
                            <a:rPr sz="1400"/>
                            <a:t>5.4 percentage points</a:t>
                          </a:r>
                        </a:p>
                      </a:txBody>
                      <a:tcPr/>
                    </a:tc>
                    <a:extLst>
                      <a:ext uri="{0D108BD9-81ED-4DB2-BD59-A6C34878D82A}">
                        <a16:rowId xmlns:a16="http://schemas.microsoft.com/office/drawing/2014/main" val="10006"/>
                      </a:ext>
                    </a:extLst>
                  </a:tr>
                  <a:tr h="304800">
                    <a:tc>
                      <a:txBody>
                        <a:bodyPr/>
                        <a:lstStyle/>
                        <a:p>
                          <a:pPr algn="l"/>
                          <a:r>
                            <a:rPr sz="1400" dirty="0"/>
                            <a:t>65 +</a:t>
                          </a:r>
                          <a:endParaRPr sz="1400" dirty="0">
                            <a:latin typeface="Cambria Math"/>
                          </a:endParaRPr>
                        </a:p>
                      </a:txBody>
                      <a:tcPr/>
                    </a:tc>
                    <a:tc>
                      <a:txBody>
                        <a:bodyPr/>
                        <a:lstStyle/>
                        <a:p>
                          <a:pPr algn="ctr"/>
                          <a:r>
                            <a:rPr sz="1400" dirty="0"/>
                            <a:t>391</a:t>
                          </a:r>
                          <a:endParaRPr sz="1400" dirty="0">
                            <a:latin typeface="Cambria Math"/>
                          </a:endParaRPr>
                        </a:p>
                      </a:txBody>
                      <a:tcPr/>
                    </a:tc>
                    <a:tc>
                      <a:txBody>
                        <a:bodyPr/>
                        <a:lstStyle/>
                        <a:p>
                          <a:pPr algn="ctr"/>
                          <a:r>
                            <a:rPr sz="1400" dirty="0"/>
                            <a:t>5.6 percentage points</a:t>
                          </a:r>
                        </a:p>
                      </a:txBody>
                      <a:tcPr/>
                    </a:tc>
                    <a:extLst>
                      <a:ext uri="{0D108BD9-81ED-4DB2-BD59-A6C34878D82A}">
                        <a16:rowId xmlns:a16="http://schemas.microsoft.com/office/drawing/2014/main" val="10007"/>
                      </a:ext>
                    </a:extLst>
                  </a:tr>
                  <a:tr h="304800">
                    <a:tc>
                      <a:txBody>
                        <a:bodyPr/>
                        <a:lstStyle/>
                        <a:p>
                          <a:endParaRPr lang="en-US"/>
                        </a:p>
                      </a:txBody>
                      <a:tcPr>
                        <a:blipFill>
                          <a:blip r:embed="rId2"/>
                          <a:stretch>
                            <a:fillRect l="-452" t="-604000" r="-200452" b="-722000"/>
                          </a:stretch>
                        </a:blipFill>
                      </a:tcPr>
                    </a:tc>
                    <a:tc>
                      <a:txBody>
                        <a:bodyPr/>
                        <a:lstStyle/>
                        <a:p>
                          <a:pPr algn="ctr"/>
                          <a:r>
                            <a:rPr sz="1400"/>
                            <a:t>348</a:t>
                          </a:r>
                          <a:endParaRPr sz="1400">
                            <a:latin typeface="Cambria Math"/>
                          </a:endParaRPr>
                        </a:p>
                      </a:txBody>
                      <a:tcPr/>
                    </a:tc>
                    <a:tc>
                      <a:txBody>
                        <a:bodyPr/>
                        <a:lstStyle/>
                        <a:p>
                          <a:pPr algn="ctr"/>
                          <a:r>
                            <a:rPr sz="1400" dirty="0"/>
                            <a:t>5.9 percentage points</a:t>
                          </a:r>
                        </a:p>
                      </a:txBody>
                      <a:tcPr/>
                    </a:tc>
                    <a:extLst>
                      <a:ext uri="{0D108BD9-81ED-4DB2-BD59-A6C34878D82A}">
                        <a16:rowId xmlns:a16="http://schemas.microsoft.com/office/drawing/2014/main" val="10009"/>
                      </a:ext>
                    </a:extLst>
                  </a:tr>
                  <a:tr h="304800">
                    <a:tc>
                      <a:txBody>
                        <a:bodyPr/>
                        <a:lstStyle/>
                        <a:p>
                          <a:endParaRPr lang="en-US"/>
                        </a:p>
                      </a:txBody>
                      <a:tcPr>
                        <a:blipFill>
                          <a:blip r:embed="rId2"/>
                          <a:stretch>
                            <a:fillRect l="-452" t="-704000" r="-200452" b="-622000"/>
                          </a:stretch>
                        </a:blipFill>
                      </a:tcPr>
                    </a:tc>
                    <a:tc>
                      <a:txBody>
                        <a:bodyPr/>
                        <a:lstStyle/>
                        <a:p>
                          <a:pPr algn="ctr"/>
                          <a:r>
                            <a:rPr sz="1400" dirty="0"/>
                            <a:t>400</a:t>
                          </a:r>
                          <a:endParaRPr sz="1400" dirty="0">
                            <a:latin typeface="Cambria Math"/>
                          </a:endParaRPr>
                        </a:p>
                      </a:txBody>
                      <a:tcPr/>
                    </a:tc>
                    <a:tc>
                      <a:txBody>
                        <a:bodyPr/>
                        <a:lstStyle/>
                        <a:p>
                          <a:pPr algn="ctr"/>
                          <a:r>
                            <a:rPr sz="1400"/>
                            <a:t>5.5 percentage points</a:t>
                          </a:r>
                        </a:p>
                      </a:txBody>
                      <a:tcPr/>
                    </a:tc>
                    <a:extLst>
                      <a:ext uri="{0D108BD9-81ED-4DB2-BD59-A6C34878D82A}">
                        <a16:rowId xmlns:a16="http://schemas.microsoft.com/office/drawing/2014/main" val="10010"/>
                      </a:ext>
                    </a:extLst>
                  </a:tr>
                  <a:tr h="304800">
                    <a:tc>
                      <a:txBody>
                        <a:bodyPr/>
                        <a:lstStyle/>
                        <a:p>
                          <a:endParaRPr lang="en-US"/>
                        </a:p>
                      </a:txBody>
                      <a:tcPr>
                        <a:blipFill>
                          <a:blip r:embed="rId2"/>
                          <a:stretch>
                            <a:fillRect l="-452" t="-804000" r="-200452" b="-522000"/>
                          </a:stretch>
                        </a:blipFill>
                      </a:tcPr>
                    </a:tc>
                    <a:tc>
                      <a:txBody>
                        <a:bodyPr/>
                        <a:lstStyle/>
                        <a:p>
                          <a:pPr algn="ctr"/>
                          <a:r>
                            <a:rPr sz="1400" dirty="0"/>
                            <a:t>526</a:t>
                          </a:r>
                          <a:endParaRPr sz="1400" dirty="0">
                            <a:latin typeface="Cambria Math"/>
                          </a:endParaRPr>
                        </a:p>
                      </a:txBody>
                      <a:tcPr/>
                    </a:tc>
                    <a:tc>
                      <a:txBody>
                        <a:bodyPr/>
                        <a:lstStyle/>
                        <a:p>
                          <a:pPr algn="ctr"/>
                          <a:r>
                            <a:rPr sz="1400" dirty="0"/>
                            <a:t>4.8 percentage points</a:t>
                          </a:r>
                        </a:p>
                      </a:txBody>
                      <a:tcPr/>
                    </a:tc>
                    <a:extLst>
                      <a:ext uri="{0D108BD9-81ED-4DB2-BD59-A6C34878D82A}">
                        <a16:rowId xmlns:a16="http://schemas.microsoft.com/office/drawing/2014/main" val="10011"/>
                      </a:ext>
                    </a:extLst>
                  </a:tr>
                  <a:tr h="304800">
                    <a:tc>
                      <a:txBody>
                        <a:bodyPr/>
                        <a:lstStyle/>
                        <a:p>
                          <a:pPr algn="l">
                            <a:defRPr sz="1800"/>
                          </a:pPr>
                          <a:r>
                            <a:rPr sz="1400" dirty="0"/>
                            <a:t>High school or less</a:t>
                          </a:r>
                        </a:p>
                      </a:txBody>
                      <a:tcPr/>
                    </a:tc>
                    <a:tc>
                      <a:txBody>
                        <a:bodyPr/>
                        <a:lstStyle/>
                        <a:p>
                          <a:pPr algn="ctr"/>
                          <a:r>
                            <a:rPr sz="1400"/>
                            <a:t>461</a:t>
                          </a:r>
                          <a:endParaRPr sz="1400">
                            <a:latin typeface="Cambria Math"/>
                          </a:endParaRPr>
                        </a:p>
                      </a:txBody>
                      <a:tcPr/>
                    </a:tc>
                    <a:tc>
                      <a:txBody>
                        <a:bodyPr/>
                        <a:lstStyle/>
                        <a:p>
                          <a:pPr algn="ctr"/>
                          <a:r>
                            <a:rPr sz="1400" dirty="0"/>
                            <a:t>5.1 percentage points</a:t>
                          </a:r>
                        </a:p>
                      </a:txBody>
                      <a:tcPr/>
                    </a:tc>
                    <a:extLst>
                      <a:ext uri="{0D108BD9-81ED-4DB2-BD59-A6C34878D82A}">
                        <a16:rowId xmlns:a16="http://schemas.microsoft.com/office/drawing/2014/main" val="10013"/>
                      </a:ext>
                    </a:extLst>
                  </a:tr>
                  <a:tr h="304800">
                    <a:tc>
                      <a:txBody>
                        <a:bodyPr/>
                        <a:lstStyle/>
                        <a:p>
                          <a:pPr algn="l">
                            <a:defRPr sz="1800"/>
                          </a:pPr>
                          <a:r>
                            <a:rPr sz="1400" dirty="0"/>
                            <a:t>Some college</a:t>
                          </a:r>
                        </a:p>
                      </a:txBody>
                      <a:tcPr/>
                    </a:tc>
                    <a:tc>
                      <a:txBody>
                        <a:bodyPr/>
                        <a:lstStyle/>
                        <a:p>
                          <a:pPr algn="ctr"/>
                          <a:r>
                            <a:rPr sz="1400"/>
                            <a:t>375</a:t>
                          </a:r>
                          <a:endParaRPr sz="1400">
                            <a:latin typeface="Cambria Math"/>
                          </a:endParaRPr>
                        </a:p>
                      </a:txBody>
                      <a:tcPr/>
                    </a:tc>
                    <a:tc>
                      <a:txBody>
                        <a:bodyPr/>
                        <a:lstStyle/>
                        <a:p>
                          <a:pPr algn="ctr"/>
                          <a:r>
                            <a:rPr sz="1400"/>
                            <a:t>5.7 percentage points</a:t>
                          </a:r>
                        </a:p>
                      </a:txBody>
                      <a:tcPr/>
                    </a:tc>
                    <a:extLst>
                      <a:ext uri="{0D108BD9-81ED-4DB2-BD59-A6C34878D82A}">
                        <a16:rowId xmlns:a16="http://schemas.microsoft.com/office/drawing/2014/main" val="10014"/>
                      </a:ext>
                    </a:extLst>
                  </a:tr>
                  <a:tr h="304800">
                    <a:tc>
                      <a:txBody>
                        <a:bodyPr/>
                        <a:lstStyle/>
                        <a:p>
                          <a:pPr algn="l">
                            <a:defRPr sz="1800"/>
                          </a:pPr>
                          <a:r>
                            <a:rPr sz="1400" dirty="0"/>
                            <a:t>College+</a:t>
                          </a:r>
                        </a:p>
                      </a:txBody>
                      <a:tcPr/>
                    </a:tc>
                    <a:tc>
                      <a:txBody>
                        <a:bodyPr/>
                        <a:lstStyle/>
                        <a:p>
                          <a:pPr algn="ctr"/>
                          <a:r>
                            <a:rPr sz="1400" dirty="0"/>
                            <a:t>656</a:t>
                          </a:r>
                          <a:endParaRPr sz="1400" dirty="0">
                            <a:latin typeface="Cambria Math"/>
                          </a:endParaRPr>
                        </a:p>
                      </a:txBody>
                      <a:tcPr/>
                    </a:tc>
                    <a:tc>
                      <a:txBody>
                        <a:bodyPr/>
                        <a:lstStyle/>
                        <a:p>
                          <a:pPr algn="ctr"/>
                          <a:r>
                            <a:rPr sz="1400" dirty="0"/>
                            <a:t>4.3 percentage points</a:t>
                          </a:r>
                        </a:p>
                      </a:txBody>
                      <a:tcPr/>
                    </a:tc>
                    <a:extLst>
                      <a:ext uri="{0D108BD9-81ED-4DB2-BD59-A6C34878D82A}">
                        <a16:rowId xmlns:a16="http://schemas.microsoft.com/office/drawing/2014/main" val="10015"/>
                      </a:ext>
                    </a:extLst>
                  </a:tr>
                  <a:tr h="304800">
                    <a:tc>
                      <a:txBody>
                        <a:bodyPr/>
                        <a:lstStyle/>
                        <a:p>
                          <a:pPr algn="l">
                            <a:defRPr sz="1800"/>
                          </a:pPr>
                          <a:r>
                            <a:rPr sz="1400" dirty="0"/>
                            <a:t>Urban</a:t>
                          </a:r>
                        </a:p>
                      </a:txBody>
                      <a:tcPr/>
                    </a:tc>
                    <a:tc>
                      <a:txBody>
                        <a:bodyPr/>
                        <a:lstStyle/>
                        <a:p>
                          <a:pPr algn="ctr"/>
                          <a:r>
                            <a:rPr sz="1400" dirty="0"/>
                            <a:t>505</a:t>
                          </a:r>
                          <a:endParaRPr sz="1400" dirty="0">
                            <a:latin typeface="Cambria Math"/>
                          </a:endParaRPr>
                        </a:p>
                      </a:txBody>
                      <a:tcPr/>
                    </a:tc>
                    <a:tc>
                      <a:txBody>
                        <a:bodyPr/>
                        <a:lstStyle/>
                        <a:p>
                          <a:pPr algn="ctr"/>
                          <a:r>
                            <a:rPr sz="1400" dirty="0"/>
                            <a:t>4.9 percentage points</a:t>
                          </a:r>
                        </a:p>
                      </a:txBody>
                      <a:tcPr/>
                    </a:tc>
                    <a:extLst>
                      <a:ext uri="{0D108BD9-81ED-4DB2-BD59-A6C34878D82A}">
                        <a16:rowId xmlns:a16="http://schemas.microsoft.com/office/drawing/2014/main" val="1648361575"/>
                      </a:ext>
                    </a:extLst>
                  </a:tr>
                  <a:tr h="304800">
                    <a:tc>
                      <a:txBody>
                        <a:bodyPr/>
                        <a:lstStyle/>
                        <a:p>
                          <a:pPr algn="l">
                            <a:defRPr sz="1800"/>
                          </a:pPr>
                          <a:r>
                            <a:rPr sz="1400" dirty="0"/>
                            <a:t>Suburban</a:t>
                          </a:r>
                        </a:p>
                      </a:txBody>
                      <a:tcPr/>
                    </a:tc>
                    <a:tc>
                      <a:txBody>
                        <a:bodyPr/>
                        <a:lstStyle/>
                        <a:p>
                          <a:pPr algn="ctr"/>
                          <a:r>
                            <a:rPr sz="1400" dirty="0"/>
                            <a:t>636</a:t>
                          </a:r>
                          <a:endParaRPr sz="1400" dirty="0">
                            <a:latin typeface="Cambria Math"/>
                          </a:endParaRPr>
                        </a:p>
                      </a:txBody>
                      <a:tcPr/>
                    </a:tc>
                    <a:tc>
                      <a:txBody>
                        <a:bodyPr/>
                        <a:lstStyle/>
                        <a:p>
                          <a:pPr algn="ctr"/>
                          <a:r>
                            <a:rPr sz="1400" dirty="0"/>
                            <a:t>4.4 percentage points</a:t>
                          </a:r>
                        </a:p>
                      </a:txBody>
                      <a:tcPr/>
                    </a:tc>
                    <a:extLst>
                      <a:ext uri="{0D108BD9-81ED-4DB2-BD59-A6C34878D82A}">
                        <a16:rowId xmlns:a16="http://schemas.microsoft.com/office/drawing/2014/main" val="313550308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8" name="TextBox 7">
            <a:extLst>
              <a:ext uri="{FF2B5EF4-FFF2-40B4-BE49-F238E27FC236}">
                <a16:creationId xmlns:a16="http://schemas.microsoft.com/office/drawing/2014/main" id="{3D06C077-B561-7FCB-F098-D40FA6F2C122}"/>
              </a:ext>
            </a:extLst>
          </p:cNvPr>
          <p:cNvSpPr txBox="1"/>
          <p:nvPr/>
        </p:nvSpPr>
        <p:spPr>
          <a:xfrm>
            <a:off x="3181350" y="1066434"/>
            <a:ext cx="28194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Table 1: Sample Breakdown</a:t>
            </a:r>
            <a:endParaRPr lang="en-IN" dirty="0"/>
          </a:p>
        </p:txBody>
      </p:sp>
      <p:graphicFrame>
        <p:nvGraphicFramePr>
          <p:cNvPr id="4" name="Table Placeholder 2" descr="The table contains 3 columns and 4 rows.&#10;&#10;The columns are labeled: Group, Unweighted Sample Size, and Margin of Error.&#10;&#10;Row 1: Group: Rural; Unweighted Sample Size: 258; Margin of Error: 6.9 percentage points&#10;&#10;Row 2: Group: Smartphone users; Unweighted Sample Size: 1219; Margin of Error: 3.2 percentage points&#10;&#10;Row 3: Group: Non-broadband users; Unweighted Sample Size: 400; Margin of Error: 5.5 percentage points&#10;&#10;Row 4: Group: Smartphone only internet users; Unweighted Sample Size: 248; Margin of Error: 7.0 percentage points">
            <a:extLst>
              <a:ext uri="{FF2B5EF4-FFF2-40B4-BE49-F238E27FC236}">
                <a16:creationId xmlns:a16="http://schemas.microsoft.com/office/drawing/2014/main" id="{AB52789E-FA56-42C3-BCEA-504FDEECAEEA}"/>
              </a:ext>
            </a:extLst>
          </p:cNvPr>
          <p:cNvGraphicFramePr>
            <a:graphicFrameLocks/>
          </p:cNvGraphicFramePr>
          <p:nvPr>
            <p:extLst>
              <p:ext uri="{D42A27DB-BD31-4B8C-83A1-F6EECF244321}">
                <p14:modId xmlns:p14="http://schemas.microsoft.com/office/powerpoint/2010/main" val="2323155996"/>
              </p:ext>
            </p:extLst>
          </p:nvPr>
        </p:nvGraphicFramePr>
        <p:xfrm>
          <a:off x="463731" y="1447800"/>
          <a:ext cx="8229600" cy="1524000"/>
        </p:xfrm>
        <a:graphic>
          <a:graphicData uri="http://schemas.openxmlformats.org/drawingml/2006/table">
            <a:tbl>
              <a:tblPr firstRow="1" bandRow="1">
                <a:tableStyleId>{5940675A-B579-460E-94D1-54222C63F5DA}</a:tableStyleId>
              </a:tblPr>
              <a:tblGrid>
                <a:gridCol w="32766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194853">
                <a:tc>
                  <a:txBody>
                    <a:bodyPr/>
                    <a:lstStyle/>
                    <a:p>
                      <a:pPr algn="ctr">
                        <a:defRPr sz="1800" b="1"/>
                      </a:pPr>
                      <a:r>
                        <a:rPr sz="1400" dirty="0"/>
                        <a:t>Group</a:t>
                      </a:r>
                    </a:p>
                  </a:txBody>
                  <a:tcPr/>
                </a:tc>
                <a:tc>
                  <a:txBody>
                    <a:bodyPr/>
                    <a:lstStyle/>
                    <a:p>
                      <a:pPr algn="ctr">
                        <a:defRPr sz="1800" b="1"/>
                      </a:pPr>
                      <a:r>
                        <a:rPr sz="1400"/>
                        <a:t>Unweighted Sample Size</a:t>
                      </a:r>
                    </a:p>
                  </a:txBody>
                  <a:tcPr/>
                </a:tc>
                <a:tc>
                  <a:txBody>
                    <a:bodyPr/>
                    <a:lstStyle/>
                    <a:p>
                      <a:pPr algn="ctr">
                        <a:defRPr sz="1800" b="1"/>
                      </a:pPr>
                      <a:r>
                        <a:rPr sz="1400" dirty="0"/>
                        <a:t>Margin of Error</a:t>
                      </a:r>
                    </a:p>
                  </a:txBody>
                  <a:tcPr/>
                </a:tc>
                <a:extLst>
                  <a:ext uri="{0D108BD9-81ED-4DB2-BD59-A6C34878D82A}">
                    <a16:rowId xmlns:a16="http://schemas.microsoft.com/office/drawing/2014/main" val="10001"/>
                  </a:ext>
                </a:extLst>
              </a:tr>
              <a:tr h="194853">
                <a:tc>
                  <a:txBody>
                    <a:bodyPr/>
                    <a:lstStyle/>
                    <a:p>
                      <a:pPr algn="l">
                        <a:defRPr sz="1800"/>
                      </a:pPr>
                      <a:r>
                        <a:rPr sz="1400" dirty="0"/>
                        <a:t>Rural</a:t>
                      </a:r>
                    </a:p>
                  </a:txBody>
                  <a:tcPr/>
                </a:tc>
                <a:tc>
                  <a:txBody>
                    <a:bodyPr/>
                    <a:lstStyle/>
                    <a:p>
                      <a:pPr algn="ctr"/>
                      <a:r>
                        <a:rPr sz="1400" dirty="0"/>
                        <a:t>258</a:t>
                      </a:r>
                      <a:endParaRPr sz="1400" dirty="0">
                        <a:latin typeface="Cambria Math"/>
                      </a:endParaRPr>
                    </a:p>
                  </a:txBody>
                  <a:tcPr/>
                </a:tc>
                <a:tc>
                  <a:txBody>
                    <a:bodyPr/>
                    <a:lstStyle/>
                    <a:p>
                      <a:pPr algn="ctr"/>
                      <a:r>
                        <a:rPr sz="1400" dirty="0"/>
                        <a:t>6.9 percentage points</a:t>
                      </a:r>
                    </a:p>
                  </a:txBody>
                  <a:tcPr/>
                </a:tc>
                <a:extLst>
                  <a:ext uri="{0D108BD9-81ED-4DB2-BD59-A6C34878D82A}">
                    <a16:rowId xmlns:a16="http://schemas.microsoft.com/office/drawing/2014/main" val="10019"/>
                  </a:ext>
                </a:extLst>
              </a:tr>
              <a:tr h="194853">
                <a:tc>
                  <a:txBody>
                    <a:bodyPr/>
                    <a:lstStyle/>
                    <a:p>
                      <a:pPr algn="l">
                        <a:defRPr sz="1800"/>
                      </a:pPr>
                      <a:r>
                        <a:rPr sz="1400" dirty="0"/>
                        <a:t>Smartphone users</a:t>
                      </a:r>
                    </a:p>
                  </a:txBody>
                  <a:tcPr/>
                </a:tc>
                <a:tc>
                  <a:txBody>
                    <a:bodyPr/>
                    <a:lstStyle/>
                    <a:p>
                      <a:pPr algn="ctr"/>
                      <a:r>
                        <a:rPr sz="1400"/>
                        <a:t>1219</a:t>
                      </a:r>
                      <a:endParaRPr sz="1400">
                        <a:latin typeface="Cambria Math"/>
                      </a:endParaRPr>
                    </a:p>
                  </a:txBody>
                  <a:tcPr/>
                </a:tc>
                <a:tc>
                  <a:txBody>
                    <a:bodyPr/>
                    <a:lstStyle/>
                    <a:p>
                      <a:pPr algn="ctr"/>
                      <a:r>
                        <a:rPr sz="1400" dirty="0"/>
                        <a:t>3.2 percentage points</a:t>
                      </a:r>
                    </a:p>
                  </a:txBody>
                  <a:tcPr/>
                </a:tc>
                <a:extLst>
                  <a:ext uri="{0D108BD9-81ED-4DB2-BD59-A6C34878D82A}">
                    <a16:rowId xmlns:a16="http://schemas.microsoft.com/office/drawing/2014/main" val="10021"/>
                  </a:ext>
                </a:extLst>
              </a:tr>
              <a:tr h="194853">
                <a:tc>
                  <a:txBody>
                    <a:bodyPr/>
                    <a:lstStyle/>
                    <a:p>
                      <a:pPr algn="l">
                        <a:defRPr sz="1800"/>
                      </a:pPr>
                      <a:r>
                        <a:rPr sz="1400" dirty="0"/>
                        <a:t>Non-broadband users</a:t>
                      </a:r>
                    </a:p>
                  </a:txBody>
                  <a:tcPr/>
                </a:tc>
                <a:tc>
                  <a:txBody>
                    <a:bodyPr/>
                    <a:lstStyle/>
                    <a:p>
                      <a:pPr algn="ctr"/>
                      <a:r>
                        <a:rPr sz="1400"/>
                        <a:t>400</a:t>
                      </a:r>
                      <a:endParaRPr sz="1400">
                        <a:latin typeface="Cambria Math"/>
                      </a:endParaRPr>
                    </a:p>
                  </a:txBody>
                  <a:tcPr/>
                </a:tc>
                <a:tc>
                  <a:txBody>
                    <a:bodyPr/>
                    <a:lstStyle/>
                    <a:p>
                      <a:pPr algn="ctr"/>
                      <a:r>
                        <a:rPr sz="1400"/>
                        <a:t>5.5 percentage points</a:t>
                      </a:r>
                    </a:p>
                  </a:txBody>
                  <a:tcPr/>
                </a:tc>
                <a:extLst>
                  <a:ext uri="{0D108BD9-81ED-4DB2-BD59-A6C34878D82A}">
                    <a16:rowId xmlns:a16="http://schemas.microsoft.com/office/drawing/2014/main" val="10022"/>
                  </a:ext>
                </a:extLst>
              </a:tr>
              <a:tr h="194853">
                <a:tc>
                  <a:txBody>
                    <a:bodyPr/>
                    <a:lstStyle/>
                    <a:p>
                      <a:pPr algn="l">
                        <a:defRPr sz="1800"/>
                      </a:pPr>
                      <a:r>
                        <a:rPr sz="1400" dirty="0"/>
                        <a:t>Smartphone only internet users</a:t>
                      </a:r>
                    </a:p>
                  </a:txBody>
                  <a:tcPr/>
                </a:tc>
                <a:tc>
                  <a:txBody>
                    <a:bodyPr/>
                    <a:lstStyle/>
                    <a:p>
                      <a:pPr algn="ctr"/>
                      <a:r>
                        <a:rPr sz="1400" dirty="0"/>
                        <a:t>248</a:t>
                      </a:r>
                      <a:endParaRPr sz="1400" dirty="0">
                        <a:latin typeface="Cambria Math"/>
                      </a:endParaRPr>
                    </a:p>
                  </a:txBody>
                  <a:tcPr/>
                </a:tc>
                <a:tc>
                  <a:txBody>
                    <a:bodyPr/>
                    <a:lstStyle/>
                    <a:p>
                      <a:pPr algn="ctr"/>
                      <a:r>
                        <a:rPr sz="1400" dirty="0"/>
                        <a:t>7.0 percentage points</a:t>
                      </a:r>
                    </a:p>
                  </a:txBody>
                  <a:tcPr/>
                </a:tc>
                <a:extLst>
                  <a:ext uri="{0D108BD9-81ED-4DB2-BD59-A6C34878D82A}">
                    <a16:rowId xmlns:a16="http://schemas.microsoft.com/office/drawing/2014/main" val="10023"/>
                  </a:ext>
                </a:extLst>
              </a:tr>
            </a:tbl>
          </a:graphicData>
        </a:graphic>
      </p:graphicFrame>
      <p:sp>
        <p:nvSpPr>
          <p:cNvPr id="6" name="TextBox 5">
            <a:extLst>
              <a:ext uri="{FF2B5EF4-FFF2-40B4-BE49-F238E27FC236}">
                <a16:creationId xmlns:a16="http://schemas.microsoft.com/office/drawing/2014/main" id="{5981AE7C-A178-A953-8590-B74B7DC47A55}"/>
              </a:ext>
            </a:extLst>
          </p:cNvPr>
          <p:cNvSpPr txBox="1"/>
          <p:nvPr/>
        </p:nvSpPr>
        <p:spPr>
          <a:xfrm>
            <a:off x="457200" y="3043238"/>
            <a:ext cx="8229600" cy="43088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66092"/>
                </a:solidFill>
                <a:effectLst/>
                <a:uLnTx/>
                <a:uFillTx/>
                <a:latin typeface="Calibri"/>
                <a:ea typeface="+mn-ea"/>
                <a:cs typeface="+mn-cs"/>
              </a:rPr>
              <a:t>Source: Monica Anderson, "Methodology," Pew Research Center, June 13, 2019, </a:t>
            </a:r>
            <a:r>
              <a:rPr kumimoji="0" lang="en-US" sz="1000" b="1" i="0" u="none" strike="noStrike" kern="1200" cap="none" spc="0" normalizeH="0" baseline="0" noProof="0" dirty="0">
                <a:ln>
                  <a:noFill/>
                </a:ln>
                <a:solidFill>
                  <a:srgbClr val="366092"/>
                </a:solidFill>
                <a:effectLst/>
                <a:uLnTx/>
                <a:uFillTx/>
                <a:latin typeface="Calibri"/>
                <a:ea typeface="+mn-ea"/>
                <a:cs typeface="+mn-cs"/>
              </a:rPr>
              <a:t>https://www.pewresearch.org/internet/2019/06/13/mobile-technology</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1" i="0" u="none" strike="noStrike" kern="1200" cap="none" spc="0" normalizeH="0" baseline="0" noProof="0" dirty="0">
                <a:ln>
                  <a:noFill/>
                </a:ln>
                <a:solidFill>
                  <a:srgbClr val="366092"/>
                </a:solidFill>
                <a:effectLst/>
                <a:uLnTx/>
                <a:uFillTx/>
                <a:latin typeface="Calibri"/>
                <a:ea typeface="+mn-ea"/>
                <a:cs typeface="+mn-cs"/>
              </a:rPr>
              <a:t>-and-home-broadband-methodology/</a:t>
            </a:r>
            <a:endParaRPr lang="en-IN" sz="1000" dirty="0"/>
          </a:p>
        </p:txBody>
      </p:sp>
      <p:sp>
        <p:nvSpPr>
          <p:cNvPr id="10" name="TextBox 9">
            <a:extLst>
              <a:ext uri="{FF2B5EF4-FFF2-40B4-BE49-F238E27FC236}">
                <a16:creationId xmlns:a16="http://schemas.microsoft.com/office/drawing/2014/main" id="{855C02D1-EBF5-105A-F13B-A7F04BE06A96}"/>
              </a:ext>
            </a:extLst>
          </p:cNvPr>
          <p:cNvSpPr txBox="1"/>
          <p:nvPr/>
        </p:nvSpPr>
        <p:spPr>
          <a:xfrm>
            <a:off x="466725" y="3545563"/>
            <a:ext cx="8248650" cy="2477601"/>
          </a:xfrm>
          <a:prstGeom prst="rect">
            <a:avLst/>
          </a:prstGeom>
          <a:noFill/>
        </p:spPr>
        <p:txBody>
          <a:bodyPr wrap="square">
            <a:spAutoFit/>
          </a:bodyPr>
          <a:lstStyle/>
          <a:p>
            <a:pPr marL="542925" marR="0" lvl="0" indent="-542925" algn="just"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900" b="0" i="0" u="none" strike="noStrike" kern="1200" cap="none" spc="0" normalizeH="0" baseline="0" noProof="0" dirty="0">
                <a:ln>
                  <a:noFill/>
                </a:ln>
                <a:solidFill>
                  <a:srgbClr val="366092"/>
                </a:solidFill>
                <a:effectLst/>
                <a:uLnTx/>
                <a:uFillTx/>
                <a:latin typeface="Calibri"/>
                <a:ea typeface="+mn-ea"/>
                <a:cs typeface="+mn-cs"/>
              </a:rPr>
              <a:t>a.	Use the data in Table 1 to create a graph of the sample sizes of each category versus the margin of error percentage points. For each point (</a:t>
            </a:r>
            <a:r>
              <a:rPr kumimoji="0" lang="en-US" sz="1900" b="0" i="1" u="none" strike="noStrike" kern="1200" cap="none" spc="0" normalizeH="0" baseline="0" noProof="0" dirty="0">
                <a:ln>
                  <a:noFill/>
                </a:ln>
                <a:solidFill>
                  <a:srgbClr val="366092"/>
                </a:solidFill>
                <a:effectLst/>
                <a:uLnTx/>
                <a:uFillTx/>
                <a:latin typeface="Calibri"/>
                <a:ea typeface="+mn-ea"/>
                <a:cs typeface="+mn-cs"/>
              </a:rPr>
              <a:t>x</a:t>
            </a:r>
            <a:r>
              <a:rPr kumimoji="0" lang="en-US" sz="1900" b="0" i="0" u="none" strike="noStrike" kern="1200" cap="none" spc="0" normalizeH="0" baseline="0" noProof="0" dirty="0">
                <a:ln>
                  <a:noFill/>
                </a:ln>
                <a:solidFill>
                  <a:srgbClr val="366092"/>
                </a:solidFill>
                <a:effectLst/>
                <a:uLnTx/>
                <a:uFillTx/>
                <a:latin typeface="Calibri"/>
                <a:ea typeface="+mn-ea"/>
                <a:cs typeface="+mn-cs"/>
              </a:rPr>
              <a:t>, </a:t>
            </a:r>
            <a:r>
              <a:rPr kumimoji="0" lang="en-US" sz="1900" b="0" i="1" u="none" strike="noStrike" kern="1200" cap="none" spc="0" normalizeH="0" baseline="0" noProof="0" dirty="0">
                <a:ln>
                  <a:noFill/>
                </a:ln>
                <a:solidFill>
                  <a:srgbClr val="366092"/>
                </a:solidFill>
                <a:effectLst/>
                <a:uLnTx/>
                <a:uFillTx/>
                <a:latin typeface="Calibri"/>
                <a:ea typeface="+mn-ea"/>
                <a:cs typeface="+mn-cs"/>
              </a:rPr>
              <a:t>y</a:t>
            </a:r>
            <a:r>
              <a:rPr kumimoji="0" lang="en-US" sz="1900" b="0" i="0" u="none" strike="noStrike" kern="1200" cap="none" spc="0" normalizeH="0" baseline="0" noProof="0" dirty="0">
                <a:ln>
                  <a:noFill/>
                </a:ln>
                <a:solidFill>
                  <a:srgbClr val="366092"/>
                </a:solidFill>
                <a:effectLst/>
                <a:uLnTx/>
                <a:uFillTx/>
                <a:latin typeface="Calibri"/>
                <a:ea typeface="+mn-ea"/>
                <a:cs typeface="+mn-cs"/>
              </a:rPr>
              <a:t>), let </a:t>
            </a:r>
            <a:r>
              <a:rPr kumimoji="0" lang="en-US" sz="1900" b="0" i="1" u="none" strike="noStrike" kern="1200" cap="none" spc="0" normalizeH="0" baseline="0" noProof="0" dirty="0">
                <a:ln>
                  <a:noFill/>
                </a:ln>
                <a:solidFill>
                  <a:srgbClr val="366092"/>
                </a:solidFill>
                <a:effectLst/>
                <a:uLnTx/>
                <a:uFillTx/>
                <a:latin typeface="Calibri"/>
                <a:ea typeface="+mn-ea"/>
                <a:cs typeface="+mn-cs"/>
              </a:rPr>
              <a:t>x</a:t>
            </a:r>
            <a:r>
              <a:rPr kumimoji="0" lang="en-US" sz="1900" b="0" i="0" u="none" strike="noStrike" kern="1200" cap="none" spc="0" normalizeH="0" baseline="0" noProof="0" dirty="0">
                <a:ln>
                  <a:noFill/>
                </a:ln>
                <a:solidFill>
                  <a:srgbClr val="366092"/>
                </a:solidFill>
                <a:effectLst/>
                <a:uLnTx/>
                <a:uFillTx/>
                <a:latin typeface="Calibri"/>
                <a:ea typeface="+mn-ea"/>
                <a:cs typeface="+mn-cs"/>
              </a:rPr>
              <a:t>  represent the sample size and </a:t>
            </a:r>
            <a:r>
              <a:rPr kumimoji="0" lang="en-US" sz="1900" b="0" i="1" u="none" strike="noStrike" kern="1200" cap="none" spc="0" normalizeH="0" baseline="0" noProof="0" dirty="0">
                <a:ln>
                  <a:noFill/>
                </a:ln>
                <a:solidFill>
                  <a:srgbClr val="366092"/>
                </a:solidFill>
                <a:effectLst/>
                <a:uLnTx/>
                <a:uFillTx/>
                <a:latin typeface="Calibri"/>
                <a:ea typeface="+mn-ea"/>
                <a:cs typeface="+mn-cs"/>
              </a:rPr>
              <a:t>y</a:t>
            </a:r>
            <a:r>
              <a:rPr kumimoji="0" lang="en-US" sz="1900" b="0" i="0" u="none" strike="noStrike" kern="1200" cap="none" spc="0" normalizeH="0" baseline="0" noProof="0" dirty="0">
                <a:ln>
                  <a:noFill/>
                </a:ln>
                <a:solidFill>
                  <a:srgbClr val="366092"/>
                </a:solidFill>
                <a:effectLst/>
                <a:uLnTx/>
                <a:uFillTx/>
                <a:latin typeface="Calibri"/>
                <a:ea typeface="+mn-ea"/>
                <a:cs typeface="+mn-cs"/>
              </a:rPr>
              <a:t> represent the margin of error.</a:t>
            </a:r>
            <a:endParaRPr kumimoji="0" lang="en-US" sz="600" b="0" i="0" u="none" strike="noStrike" kern="1200" cap="none" spc="0" normalizeH="0" baseline="0" noProof="0" dirty="0">
              <a:ln>
                <a:noFill/>
              </a:ln>
              <a:solidFill>
                <a:srgbClr val="366092"/>
              </a:solidFill>
              <a:effectLst/>
              <a:uLnTx/>
              <a:uFillTx/>
              <a:latin typeface="Calibri"/>
              <a:ea typeface="+mn-ea"/>
              <a:cs typeface="+mn-cs"/>
            </a:endParaRPr>
          </a:p>
          <a:p>
            <a:pPr marL="514350" marR="0" lvl="0" indent="-514350" algn="just" defTabSz="914400" rtl="0" eaLnBrk="1" fontAlgn="auto" latinLnBrk="0" hangingPunct="1">
              <a:lnSpc>
                <a:spcPct val="100000"/>
              </a:lnSpc>
              <a:spcBef>
                <a:spcPct val="20000"/>
              </a:spcBef>
              <a:spcAft>
                <a:spcPts val="0"/>
              </a:spcAft>
              <a:buClrTx/>
              <a:buSzTx/>
              <a:buFont typeface="+mj-lt"/>
              <a:buAutoNum type="alphaLcPeriod"/>
              <a:tabLst/>
              <a:defRPr sz="2800"/>
            </a:pPr>
            <a:endParaRPr kumimoji="0" lang="en-US" sz="600" b="0" i="0" u="none" strike="noStrike" kern="1200" cap="none" spc="0" normalizeH="0" baseline="0" noProof="0" dirty="0">
              <a:ln>
                <a:noFill/>
              </a:ln>
              <a:solidFill>
                <a:srgbClr val="366092"/>
              </a:solidFill>
              <a:effectLst/>
              <a:uLnTx/>
              <a:uFillTx/>
              <a:latin typeface="Calibri"/>
              <a:ea typeface="+mn-ea"/>
              <a:cs typeface="+mn-cs"/>
            </a:endParaRPr>
          </a:p>
          <a:p>
            <a:pPr marL="542925" marR="0" lvl="0" indent="-542925" algn="just"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900" b="0" i="0" u="none" strike="noStrike" kern="1200" cap="none" spc="0" normalizeH="0" baseline="0" noProof="0" dirty="0">
                <a:ln>
                  <a:noFill/>
                </a:ln>
                <a:solidFill>
                  <a:srgbClr val="366092"/>
                </a:solidFill>
                <a:effectLst/>
                <a:uLnTx/>
                <a:uFillTx/>
                <a:latin typeface="Calibri"/>
                <a:ea typeface="+mn-ea"/>
                <a:cs typeface="+mn-cs"/>
              </a:rPr>
              <a:t>b.	​Based on the graph from part a., what can you say about the margin of error compared with the sample size?</a:t>
            </a:r>
            <a:endParaRPr kumimoji="0" lang="en-US" sz="600" b="0" i="0" u="none" strike="noStrike" kern="1200" cap="none" spc="0" normalizeH="0" baseline="0" noProof="0" dirty="0">
              <a:ln>
                <a:noFill/>
              </a:ln>
              <a:solidFill>
                <a:srgbClr val="366092"/>
              </a:solidFill>
              <a:effectLst/>
              <a:uLnTx/>
              <a:uFillTx/>
              <a:latin typeface="Calibri"/>
              <a:ea typeface="+mn-ea"/>
              <a:cs typeface="+mn-cs"/>
            </a:endParaRPr>
          </a:p>
          <a:p>
            <a:pPr marL="514350" marR="0" lvl="0" indent="-514350" algn="just" defTabSz="914400" rtl="0" eaLnBrk="1" fontAlgn="auto" latinLnBrk="0" hangingPunct="1">
              <a:lnSpc>
                <a:spcPct val="100000"/>
              </a:lnSpc>
              <a:spcBef>
                <a:spcPct val="20000"/>
              </a:spcBef>
              <a:spcAft>
                <a:spcPts val="0"/>
              </a:spcAft>
              <a:buClrTx/>
              <a:buSzTx/>
              <a:buFont typeface="+mj-lt"/>
              <a:buAutoNum type="alphaLcPeriod" startAt="2"/>
              <a:tabLst/>
              <a:defRPr sz="2800"/>
            </a:pPr>
            <a:endParaRPr kumimoji="0" lang="en-US" sz="600" b="0" i="0" u="none" strike="noStrike" kern="1200" cap="none" spc="0" normalizeH="0" baseline="0" noProof="0" dirty="0">
              <a:ln>
                <a:noFill/>
              </a:ln>
              <a:solidFill>
                <a:srgbClr val="366092"/>
              </a:solidFill>
              <a:effectLst/>
              <a:uLnTx/>
              <a:uFillTx/>
              <a:latin typeface="Calibri"/>
              <a:ea typeface="+mn-ea"/>
              <a:cs typeface="+mn-cs"/>
            </a:endParaRPr>
          </a:p>
          <a:p>
            <a:pPr marL="542925" marR="0" lvl="0" indent="-542925" algn="just"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900" b="0" i="0" u="none" strike="noStrike" kern="1200" cap="none" spc="0" normalizeH="0" baseline="0" noProof="0" dirty="0">
                <a:ln>
                  <a:noFill/>
                </a:ln>
                <a:solidFill>
                  <a:srgbClr val="366092"/>
                </a:solidFill>
                <a:effectLst/>
                <a:uLnTx/>
                <a:uFillTx/>
                <a:latin typeface="Calibri"/>
                <a:ea typeface="+mn-ea"/>
                <a:cs typeface="+mn-cs"/>
              </a:rPr>
              <a:t>c.	Is it possible to create confidence intervals for the population percentages in each category using the data from Table 1?</a:t>
            </a:r>
            <a:endParaRPr lang="en-IN" sz="1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r>
              <a:rPr sz="1800" b="1" dirty="0"/>
              <a:t>Solution</a:t>
            </a:r>
          </a:p>
          <a:p>
            <a:pPr marL="514350" indent="-514350" algn="just">
              <a:buFont typeface="+mj-lt"/>
              <a:buAutoNum type="alphaLcPeriod"/>
              <a:defRPr sz="2800"/>
            </a:pPr>
            <a:r>
              <a:rPr sz="1800" dirty="0"/>
              <a:t>​Using the data from Table 1, where</a:t>
            </a:r>
            <a:r>
              <a:rPr lang="en-US" sz="1800" dirty="0"/>
              <a:t> </a:t>
            </a:r>
            <a:r>
              <a:rPr lang="en-US" sz="1800" i="1" dirty="0"/>
              <a:t>x</a:t>
            </a:r>
            <a:r>
              <a:rPr sz="1800" dirty="0"/>
              <a:t> is the sample size and</a:t>
            </a:r>
            <a:r>
              <a:rPr lang="en-US" sz="1800" dirty="0"/>
              <a:t> </a:t>
            </a:r>
            <a:r>
              <a:rPr lang="en-US" sz="1800" i="1" dirty="0"/>
              <a:t>y</a:t>
            </a:r>
            <a:r>
              <a:rPr sz="1800" dirty="0"/>
              <a:t> is the margin of error, we can plot each point on the graph.</a:t>
            </a:r>
          </a:p>
          <a:p>
            <a:r>
              <a:rPr dirty="0"/>
              <a:t>​</a:t>
            </a:r>
          </a:p>
        </p:txBody>
      </p:sp>
      <p:pic>
        <p:nvPicPr>
          <p:cNvPr id="5" name="Picture 4" descr="A graph of the margin of error vs. sample size at 95% confidence. The y-axis is labeled Margin of Error in Percentage Points, and has a range from 0 to 8 in intervals of 1. The x-axis is labeled Sample Size and has a range of 0 to 1600 in intervals of 200. The value on the graph show points indicating a downward slope from 7.2% margin of error for approximately 236 sample size to 2.8% margin of error for 1502 sample size.">
            <a:extLst>
              <a:ext uri="{FF2B5EF4-FFF2-40B4-BE49-F238E27FC236}">
                <a16:creationId xmlns:a16="http://schemas.microsoft.com/office/drawing/2014/main" id="{AF2D885B-6806-4622-8DCD-F5605EC0642B}"/>
              </a:ext>
            </a:extLst>
          </p:cNvPr>
          <p:cNvPicPr>
            <a:picLocks noChangeAspect="1"/>
          </p:cNvPicPr>
          <p:nvPr/>
        </p:nvPicPr>
        <p:blipFill>
          <a:blip r:embed="rId2"/>
          <a:srcRect b="9695"/>
          <a:stretch>
            <a:fillRect/>
          </a:stretch>
        </p:blipFill>
        <p:spPr>
          <a:xfrm>
            <a:off x="961596" y="2124998"/>
            <a:ext cx="3077004" cy="3140015"/>
          </a:xfrm>
          <a:prstGeom prst="rect">
            <a:avLst/>
          </a:prstGeom>
        </p:spPr>
      </p:pic>
      <p:sp>
        <p:nvSpPr>
          <p:cNvPr id="6" name="TextBox 5">
            <a:extLst>
              <a:ext uri="{FF2B5EF4-FFF2-40B4-BE49-F238E27FC236}">
                <a16:creationId xmlns:a16="http://schemas.microsoft.com/office/drawing/2014/main" id="{F984A707-DC3C-B156-2497-9B23EB9E039C}"/>
              </a:ext>
            </a:extLst>
          </p:cNvPr>
          <p:cNvSpPr txBox="1"/>
          <p:nvPr/>
        </p:nvSpPr>
        <p:spPr>
          <a:xfrm>
            <a:off x="2209800" y="5265013"/>
            <a:ext cx="1143000"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Figure 4</a:t>
            </a:r>
            <a:endParaRPr lang="en-IN" sz="2200" dirty="0"/>
          </a:p>
        </p:txBody>
      </p:sp>
      <p:sp>
        <p:nvSpPr>
          <p:cNvPr id="4" name="TextBox 3">
            <a:extLst>
              <a:ext uri="{FF2B5EF4-FFF2-40B4-BE49-F238E27FC236}">
                <a16:creationId xmlns:a16="http://schemas.microsoft.com/office/drawing/2014/main" id="{B516820C-F842-4221-B91C-BB87842386EA}"/>
              </a:ext>
            </a:extLst>
          </p:cNvPr>
          <p:cNvSpPr txBox="1"/>
          <p:nvPr/>
        </p:nvSpPr>
        <p:spPr>
          <a:xfrm>
            <a:off x="4114800" y="2026036"/>
            <a:ext cx="4495800" cy="4124206"/>
          </a:xfrm>
          <a:prstGeom prst="rect">
            <a:avLst/>
          </a:prstGeom>
          <a:noFill/>
        </p:spPr>
        <p:txBody>
          <a:bodyPr wrap="square" rtlCol="0">
            <a:spAutoFit/>
          </a:bodyPr>
          <a:lstStyle/>
          <a:p>
            <a:pPr marL="447675" indent="-447675" algn="just">
              <a:defRPr sz="2800"/>
            </a:pPr>
            <a:r>
              <a:rPr lang="en-US" sz="1800" dirty="0"/>
              <a:t>b.	​The graph shows us that as the sample size increases, the margin of error gets smaller. This means that with the same level of confidence we can create a tighter confidence interval, which gives a better approximation of the population parameter.</a:t>
            </a:r>
          </a:p>
          <a:p>
            <a:pPr marL="447675" indent="-447675" algn="just">
              <a:defRPr sz="2800"/>
            </a:pPr>
            <a:r>
              <a:rPr lang="en-US" sz="1900" dirty="0"/>
              <a:t>c.	</a:t>
            </a:r>
            <a:r>
              <a:rPr lang="en-US" sz="1800" dirty="0"/>
              <a:t>A confidence interval for a population parameter is constructed using a sample statistic and a margin of error. Since we are only given the margin of error and not the sample statistics, we do not have enough information to construct the confidence intervals.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303DD63E-A742-435E-8973-16B470EA6FB8}"/>
                  </a:ext>
                </a:extLst>
              </p:cNvPr>
              <p:cNvSpPr txBox="1"/>
              <p:nvPr/>
            </p:nvSpPr>
            <p:spPr>
              <a:xfrm>
                <a:off x="426720" y="980250"/>
                <a:ext cx="8229600" cy="2339102"/>
              </a:xfrm>
              <a:prstGeom prst="rect">
                <a:avLst/>
              </a:prstGeom>
              <a:noFill/>
            </p:spPr>
            <p:txBody>
              <a:bodyPr wrap="square">
                <a:spAutoFit/>
              </a:bodyPr>
              <a:lstStyle/>
              <a:p>
                <a:pPr algn="just"/>
                <a:r>
                  <a:rPr lang="en-US" sz="1800" dirty="0"/>
                  <a:t>A 2019 survey of American households found that "most Americans were aware of facial recognition technology." Use the information in Table 2 to answer the following questions.</a:t>
                </a:r>
              </a:p>
              <a:p>
                <a:pPr marL="538163" indent="-538163" algn="just">
                  <a:defRPr sz="2800"/>
                </a:pPr>
                <a:r>
                  <a:rPr lang="en-US" sz="1900" dirty="0"/>
                  <a:t>a.	</a:t>
                </a:r>
                <a:r>
                  <a:rPr lang="en-US" sz="1800" dirty="0"/>
                  <a:t>Construct a </a:t>
                </a:r>
                <a14:m>
                  <m:oMath xmlns:m="http://schemas.openxmlformats.org/officeDocument/2006/math">
                    <m:r>
                      <a:rPr lang="en-US" sz="1800">
                        <a:latin typeface="Cambria Math" panose="02040503050406030204" pitchFamily="18" charset="0"/>
                      </a:rPr>
                      <m:t>95</m:t>
                    </m:r>
                    <m:r>
                      <a:rPr lang="en-US" sz="1800">
                        <a:latin typeface="Cambria Math" panose="02040503050406030204" pitchFamily="18" charset="0"/>
                      </a:rPr>
                      <m:t>%</m:t>
                    </m:r>
                  </m:oMath>
                </a14:m>
                <a:r>
                  <a:rPr lang="en-US" sz="1800" dirty="0"/>
                  <a:t> confidence interval for the proportion of American adults who would say they have "a little" awareness of facial recognition technology.</a:t>
                </a:r>
              </a:p>
              <a:p>
                <a:pPr marL="538163" indent="-538163" algn="just">
                  <a:defRPr sz="2800"/>
                </a:pPr>
                <a:r>
                  <a:rPr lang="en-US" sz="1900" dirty="0"/>
                  <a:t>b.	</a:t>
                </a:r>
                <a:r>
                  <a:rPr lang="en-US" sz="1800" dirty="0"/>
                  <a:t>Is it correct to say that 18- to 29-year-olds are more likely to say they know "a lot" about facial recognition technology than those </a:t>
                </a:r>
                <a:r>
                  <a:rPr lang="en-US" sz="1800" dirty="0">
                    <a:latin typeface="Cambria Math"/>
                  </a:rPr>
                  <a:t>65</a:t>
                </a:r>
                <a:r>
                  <a:rPr lang="en-US" sz="1800" dirty="0"/>
                  <a:t> years old and older? Explain why or why not.</a:t>
                </a:r>
              </a:p>
            </p:txBody>
          </p:sp>
        </mc:Choice>
        <mc:Fallback>
          <p:sp>
            <p:nvSpPr>
              <p:cNvPr id="5" name="TextBox 4">
                <a:extLst>
                  <a:ext uri="{FF2B5EF4-FFF2-40B4-BE49-F238E27FC236}">
                    <a16:creationId xmlns:a16="http://schemas.microsoft.com/office/drawing/2014/main" id="{303DD63E-A742-435E-8973-16B470EA6FB8}"/>
                  </a:ext>
                </a:extLst>
              </p:cNvPr>
              <p:cNvSpPr txBox="1">
                <a:spLocks noRot="1" noChangeAspect="1" noMove="1" noResize="1" noEditPoints="1" noAdjustHandles="1" noChangeArrowheads="1" noChangeShapeType="1" noTextEdit="1"/>
              </p:cNvSpPr>
              <p:nvPr/>
            </p:nvSpPr>
            <p:spPr>
              <a:xfrm>
                <a:off x="426720" y="980250"/>
                <a:ext cx="8229600" cy="2339102"/>
              </a:xfrm>
              <a:prstGeom prst="rect">
                <a:avLst/>
              </a:prstGeom>
              <a:blipFill>
                <a:blip r:embed="rId2"/>
                <a:stretch>
                  <a:fillRect l="-667" t="-1563" r="-593" b="-3125"/>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DAE7BA9E-112F-5C9E-145E-0C1BF179E251}"/>
              </a:ext>
            </a:extLst>
          </p:cNvPr>
          <p:cNvSpPr txBox="1"/>
          <p:nvPr/>
        </p:nvSpPr>
        <p:spPr>
          <a:xfrm>
            <a:off x="2002155" y="3331799"/>
            <a:ext cx="5181600" cy="369332"/>
          </a:xfrm>
          <a:prstGeom prst="rect">
            <a:avLst/>
          </a:prstGeom>
          <a:noFill/>
        </p:spPr>
        <p:txBody>
          <a:bodyPr wrap="square">
            <a:spAutoFit/>
          </a:bodyPr>
          <a:lstStyle/>
          <a:p>
            <a:r>
              <a:rPr kumimoji="0" lang="en-US" sz="1800" b="1" i="0" u="none" strike="noStrike" kern="1200" cap="none" spc="0" normalizeH="0" baseline="0" noProof="0" dirty="0">
                <a:ln>
                  <a:noFill/>
                </a:ln>
                <a:effectLst/>
                <a:uLnTx/>
                <a:uFillTx/>
                <a:latin typeface="Calibri"/>
                <a:ea typeface="+mn-ea"/>
                <a:cs typeface="+mn-cs"/>
              </a:rPr>
              <a:t>Table 2: Awareness of Facial Recognition Technology</a:t>
            </a:r>
            <a:endParaRPr lang="en-IN" dirty="0"/>
          </a:p>
        </p:txBody>
      </p:sp>
      <mc:AlternateContent xmlns:mc="http://schemas.openxmlformats.org/markup-compatibility/2006">
        <mc:Choice xmlns:a14="http://schemas.microsoft.com/office/drawing/2010/main" Requires="a14">
          <p:graphicFrame>
            <p:nvGraphicFramePr>
              <p:cNvPr id="3" name="Table Placeholder 2" descr="The table contains 6 columns and 5 rows.&#10;&#10;The columns are labeled: Group, A Lot, A Little, Not at All, Unweighted Sample Size, and Margin of Error.&#10;&#10;Row 1: Group: Total Sample; A Lot: 25%; A Little: 61%; Not at All: 13%; Unweighted Sample Size: 4272; Margin of Error: 1.9 percentage points.&#10;&#10;Row 2: Group: 18–29; A Lot: 29%; A Little: 55%; Not at All: 15%; Unweighted Sample Size: 671; Margin of Error: 4.8 percentage points.&#10;&#10;Row 3: Group: 30–49; A Lot: 27%; A Little: 61%; Not at All: 12%; Unweighted Sample Size: 1314; Margin of Error: 3.3 percentage points.&#10;&#10;Row 4: Group: 50–64; A Lot: 23%; A Little: 63%; Not at All: 14%; Unweighted Sample Size: 1308; Margin of Error: 3.4 percentage points.&#10;&#10;Row 5: Group: 65+; A Lot: 20%; A Little: 67%; Not at All: 13%; Unweighted Sample Size: 977; Margin of Error: 3.8 percentage points."/>
              <p:cNvGraphicFramePr>
                <a:graphicFrameLocks noGrp="1"/>
              </p:cNvGraphicFramePr>
              <p:nvPr>
                <p:ph type="tbl" sz="quarter" idx="10"/>
                <p:extLst>
                  <p:ext uri="{D42A27DB-BD31-4B8C-83A1-F6EECF244321}">
                    <p14:modId xmlns:p14="http://schemas.microsoft.com/office/powerpoint/2010/main" val="1021459724"/>
                  </p:ext>
                </p:extLst>
              </p:nvPr>
            </p:nvGraphicFramePr>
            <p:xfrm>
              <a:off x="762000" y="3716818"/>
              <a:ext cx="7661910" cy="1881642"/>
            </p:xfrm>
            <a:graphic>
              <a:graphicData uri="http://schemas.openxmlformats.org/drawingml/2006/table">
                <a:tbl>
                  <a:tblPr firstRow="1" bandRow="1">
                    <a:tableStyleId>{5940675A-B579-460E-94D1-54222C63F5DA}</a:tableStyleId>
                  </a:tblPr>
                  <a:tblGrid>
                    <a:gridCol w="1340276">
                      <a:extLst>
                        <a:ext uri="{9D8B030D-6E8A-4147-A177-3AD203B41FA5}">
                          <a16:colId xmlns:a16="http://schemas.microsoft.com/office/drawing/2014/main" val="20000"/>
                        </a:ext>
                      </a:extLst>
                    </a:gridCol>
                    <a:gridCol w="588232">
                      <a:extLst>
                        <a:ext uri="{9D8B030D-6E8A-4147-A177-3AD203B41FA5}">
                          <a16:colId xmlns:a16="http://schemas.microsoft.com/office/drawing/2014/main" val="20001"/>
                        </a:ext>
                      </a:extLst>
                    </a:gridCol>
                    <a:gridCol w="975423">
                      <a:extLst>
                        <a:ext uri="{9D8B030D-6E8A-4147-A177-3AD203B41FA5}">
                          <a16:colId xmlns:a16="http://schemas.microsoft.com/office/drawing/2014/main" val="20002"/>
                        </a:ext>
                      </a:extLst>
                    </a:gridCol>
                    <a:gridCol w="893517">
                      <a:extLst>
                        <a:ext uri="{9D8B030D-6E8A-4147-A177-3AD203B41FA5}">
                          <a16:colId xmlns:a16="http://schemas.microsoft.com/office/drawing/2014/main" val="20003"/>
                        </a:ext>
                      </a:extLst>
                    </a:gridCol>
                    <a:gridCol w="2010414">
                      <a:extLst>
                        <a:ext uri="{9D8B030D-6E8A-4147-A177-3AD203B41FA5}">
                          <a16:colId xmlns:a16="http://schemas.microsoft.com/office/drawing/2014/main" val="20004"/>
                        </a:ext>
                      </a:extLst>
                    </a:gridCol>
                    <a:gridCol w="1854048">
                      <a:extLst>
                        <a:ext uri="{9D8B030D-6E8A-4147-A177-3AD203B41FA5}">
                          <a16:colId xmlns:a16="http://schemas.microsoft.com/office/drawing/2014/main" val="20005"/>
                        </a:ext>
                      </a:extLst>
                    </a:gridCol>
                  </a:tblGrid>
                  <a:tr h="313607">
                    <a:tc>
                      <a:txBody>
                        <a:bodyPr/>
                        <a:lstStyle/>
                        <a:p>
                          <a:pPr algn="ctr">
                            <a:defRPr sz="1400" b="1"/>
                          </a:pPr>
                          <a:r>
                            <a:rPr dirty="0"/>
                            <a:t>Group</a:t>
                          </a:r>
                        </a:p>
                      </a:txBody>
                      <a:tcPr/>
                    </a:tc>
                    <a:tc>
                      <a:txBody>
                        <a:bodyPr/>
                        <a:lstStyle/>
                        <a:p>
                          <a:pPr algn="ctr">
                            <a:defRPr sz="1400" b="1"/>
                          </a:pPr>
                          <a:r>
                            <a:rPr dirty="0"/>
                            <a:t>A Lot</a:t>
                          </a:r>
                        </a:p>
                      </a:txBody>
                      <a:tcPr/>
                    </a:tc>
                    <a:tc>
                      <a:txBody>
                        <a:bodyPr/>
                        <a:lstStyle/>
                        <a:p>
                          <a:pPr algn="ctr">
                            <a:defRPr sz="1400" b="1"/>
                          </a:pPr>
                          <a:r>
                            <a:rPr dirty="0"/>
                            <a:t>A Little</a:t>
                          </a:r>
                        </a:p>
                      </a:txBody>
                      <a:tcPr/>
                    </a:tc>
                    <a:tc>
                      <a:txBody>
                        <a:bodyPr/>
                        <a:lstStyle/>
                        <a:p>
                          <a:pPr algn="ctr">
                            <a:defRPr sz="1400" b="1"/>
                          </a:pPr>
                          <a:r>
                            <a:rPr dirty="0"/>
                            <a:t>Not at All</a:t>
                          </a:r>
                        </a:p>
                      </a:txBody>
                      <a:tcPr/>
                    </a:tc>
                    <a:tc>
                      <a:txBody>
                        <a:bodyPr/>
                        <a:lstStyle/>
                        <a:p>
                          <a:pPr algn="ctr">
                            <a:defRPr sz="1400" b="1"/>
                          </a:pPr>
                          <a:r>
                            <a:t>Unweighted Sample Size</a:t>
                          </a:r>
                        </a:p>
                      </a:txBody>
                      <a:tcPr/>
                    </a:tc>
                    <a:tc>
                      <a:txBody>
                        <a:bodyPr/>
                        <a:lstStyle/>
                        <a:p>
                          <a:pPr algn="ctr">
                            <a:defRPr sz="1400" b="1"/>
                          </a:pPr>
                          <a:r>
                            <a:rPr dirty="0"/>
                            <a:t>Margin of Error</a:t>
                          </a:r>
                        </a:p>
                      </a:txBody>
                      <a:tcPr/>
                    </a:tc>
                    <a:extLst>
                      <a:ext uri="{0D108BD9-81ED-4DB2-BD59-A6C34878D82A}">
                        <a16:rowId xmlns:a16="http://schemas.microsoft.com/office/drawing/2014/main" val="10001"/>
                      </a:ext>
                    </a:extLst>
                  </a:tr>
                  <a:tr h="313607">
                    <a:tc>
                      <a:txBody>
                        <a:bodyPr/>
                        <a:lstStyle/>
                        <a:p>
                          <a:pPr algn="ctr">
                            <a:defRPr sz="1400" b="1"/>
                          </a:pPr>
                          <a:r>
                            <a:rPr dirty="0"/>
                            <a:t>Total Sample</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25</m:t>
                                </m:r>
                                <m:r>
                                  <a:rPr sz="1400"/>
                                  <m:t>%</m:t>
                                </m:r>
                              </m:oMath>
                            </m:oMathPara>
                          </a14:m>
                          <a:endParaRPr dirty="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61</m:t>
                                </m:r>
                                <m:r>
                                  <a:rPr sz="1400"/>
                                  <m:t>%</m:t>
                                </m:r>
                              </m:oMath>
                            </m:oMathPara>
                          </a14:m>
                          <a:endParaRPr dirty="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13</m:t>
                                </m:r>
                                <m:r>
                                  <a:rPr sz="1400"/>
                                  <m:t>%</m:t>
                                </m:r>
                              </m:oMath>
                            </m:oMathPara>
                          </a14:m>
                          <a:endParaRPr dirty="0"/>
                        </a:p>
                      </a:txBody>
                      <a:tcPr/>
                    </a:tc>
                    <a:tc>
                      <a:txBody>
                        <a:bodyPr/>
                        <a:lstStyle/>
                        <a:p>
                          <a:pPr algn="ctr"/>
                          <a:r>
                            <a:rPr sz="1400" dirty="0"/>
                            <a:t>4272</a:t>
                          </a:r>
                          <a:endParaRPr sz="1400" dirty="0">
                            <a:latin typeface="Cambria Math"/>
                          </a:endParaRPr>
                        </a:p>
                      </a:txBody>
                      <a:tcPr/>
                    </a:tc>
                    <a:tc>
                      <a:txBody>
                        <a:bodyPr/>
                        <a:lstStyle/>
                        <a:p>
                          <a:pPr algn="ctr"/>
                          <a:r>
                            <a:rPr sz="1400" dirty="0"/>
                            <a:t>1.9 percentage points</a:t>
                          </a:r>
                        </a:p>
                      </a:txBody>
                      <a:tcPr/>
                    </a:tc>
                    <a:extLst>
                      <a:ext uri="{0D108BD9-81ED-4DB2-BD59-A6C34878D82A}">
                        <a16:rowId xmlns:a16="http://schemas.microsoft.com/office/drawing/2014/main" val="10002"/>
                      </a:ext>
                    </a:extLst>
                  </a:tr>
                  <a:tr h="313607">
                    <a:tc>
                      <a:txBody>
                        <a:bodyPr/>
                        <a:lstStyle/>
                        <a:p>
                          <a:pPr algn="ctr">
                            <a:defRPr sz="1400" b="1"/>
                          </a:pPr>
                          <a:r>
                            <a:rPr dirty="0"/>
                            <a:t>18–29</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29</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55</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15</m:t>
                                </m:r>
                                <m:r>
                                  <a:rPr sz="1400"/>
                                  <m:t>%</m:t>
                                </m:r>
                              </m:oMath>
                            </m:oMathPara>
                          </a14:m>
                          <a:endParaRPr/>
                        </a:p>
                      </a:txBody>
                      <a:tcPr/>
                    </a:tc>
                    <a:tc>
                      <a:txBody>
                        <a:bodyPr/>
                        <a:lstStyle/>
                        <a:p>
                          <a:pPr algn="ctr"/>
                          <a:r>
                            <a:rPr sz="1400" dirty="0"/>
                            <a:t>671</a:t>
                          </a:r>
                          <a:endParaRPr sz="1400" dirty="0">
                            <a:latin typeface="Cambria Math"/>
                          </a:endParaRPr>
                        </a:p>
                      </a:txBody>
                      <a:tcPr/>
                    </a:tc>
                    <a:tc>
                      <a:txBody>
                        <a:bodyPr/>
                        <a:lstStyle/>
                        <a:p>
                          <a:pPr algn="ctr"/>
                          <a:r>
                            <a:rPr sz="1400" dirty="0"/>
                            <a:t>4.8 percentage points</a:t>
                          </a:r>
                        </a:p>
                      </a:txBody>
                      <a:tcPr/>
                    </a:tc>
                    <a:extLst>
                      <a:ext uri="{0D108BD9-81ED-4DB2-BD59-A6C34878D82A}">
                        <a16:rowId xmlns:a16="http://schemas.microsoft.com/office/drawing/2014/main" val="10004"/>
                      </a:ext>
                    </a:extLst>
                  </a:tr>
                  <a:tr h="313607">
                    <a:tc>
                      <a:txBody>
                        <a:bodyPr/>
                        <a:lstStyle/>
                        <a:p>
                          <a:pPr algn="ctr">
                            <a:defRPr sz="1400" b="1"/>
                          </a:pPr>
                          <a:r>
                            <a:rPr dirty="0"/>
                            <a:t>30–49</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27</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61</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12</m:t>
                                </m:r>
                                <m:r>
                                  <a:rPr sz="1400"/>
                                  <m:t>%</m:t>
                                </m:r>
                              </m:oMath>
                            </m:oMathPara>
                          </a14:m>
                          <a:endParaRPr/>
                        </a:p>
                      </a:txBody>
                      <a:tcPr/>
                    </a:tc>
                    <a:tc>
                      <a:txBody>
                        <a:bodyPr/>
                        <a:lstStyle/>
                        <a:p>
                          <a:pPr algn="ctr"/>
                          <a:r>
                            <a:rPr sz="1400" dirty="0"/>
                            <a:t>1314</a:t>
                          </a:r>
                          <a:endParaRPr sz="1400" dirty="0">
                            <a:latin typeface="Cambria Math"/>
                          </a:endParaRPr>
                        </a:p>
                      </a:txBody>
                      <a:tcPr/>
                    </a:tc>
                    <a:tc>
                      <a:txBody>
                        <a:bodyPr/>
                        <a:lstStyle/>
                        <a:p>
                          <a:pPr algn="ctr"/>
                          <a:r>
                            <a:rPr sz="1400"/>
                            <a:t>3.3 percentage points</a:t>
                          </a:r>
                        </a:p>
                      </a:txBody>
                      <a:tcPr/>
                    </a:tc>
                    <a:extLst>
                      <a:ext uri="{0D108BD9-81ED-4DB2-BD59-A6C34878D82A}">
                        <a16:rowId xmlns:a16="http://schemas.microsoft.com/office/drawing/2014/main" val="10005"/>
                      </a:ext>
                    </a:extLst>
                  </a:tr>
                  <a:tr h="313607">
                    <a:tc>
                      <a:txBody>
                        <a:bodyPr/>
                        <a:lstStyle/>
                        <a:p>
                          <a:pPr algn="ctr">
                            <a:defRPr sz="1400" b="1"/>
                          </a:pPr>
                          <a:r>
                            <a:rPr dirty="0"/>
                            <a:t>50–64</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23</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63</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14</m:t>
                                </m:r>
                                <m:r>
                                  <a:rPr sz="1400"/>
                                  <m:t>%</m:t>
                                </m:r>
                              </m:oMath>
                            </m:oMathPara>
                          </a14:m>
                          <a:endParaRPr/>
                        </a:p>
                      </a:txBody>
                      <a:tcPr/>
                    </a:tc>
                    <a:tc>
                      <a:txBody>
                        <a:bodyPr/>
                        <a:lstStyle/>
                        <a:p>
                          <a:pPr algn="ctr"/>
                          <a:r>
                            <a:rPr sz="1400" dirty="0"/>
                            <a:t>1308</a:t>
                          </a:r>
                          <a:endParaRPr sz="1400" dirty="0">
                            <a:latin typeface="Cambria Math"/>
                          </a:endParaRPr>
                        </a:p>
                      </a:txBody>
                      <a:tcPr/>
                    </a:tc>
                    <a:tc>
                      <a:txBody>
                        <a:bodyPr/>
                        <a:lstStyle/>
                        <a:p>
                          <a:pPr algn="ctr"/>
                          <a:r>
                            <a:rPr sz="1400" dirty="0"/>
                            <a:t>3.4 percentage points</a:t>
                          </a:r>
                        </a:p>
                      </a:txBody>
                      <a:tcPr/>
                    </a:tc>
                    <a:extLst>
                      <a:ext uri="{0D108BD9-81ED-4DB2-BD59-A6C34878D82A}">
                        <a16:rowId xmlns:a16="http://schemas.microsoft.com/office/drawing/2014/main" val="10006"/>
                      </a:ext>
                    </a:extLst>
                  </a:tr>
                  <a:tr h="313607">
                    <a:tc>
                      <a:txBody>
                        <a:bodyPr/>
                        <a:lstStyle/>
                        <a:p>
                          <a:pPr algn="ctr">
                            <a:defRPr sz="1400" b="1"/>
                          </a:pPr>
                          <a:r>
                            <a:rPr dirty="0"/>
                            <a:t>65+</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20</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67</m:t>
                                </m:r>
                                <m:r>
                                  <a:rPr sz="1400"/>
                                  <m:t>%</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m:t>13</m:t>
                                </m:r>
                                <m:r>
                                  <a:rPr sz="1400"/>
                                  <m:t>%</m:t>
                                </m:r>
                              </m:oMath>
                            </m:oMathPara>
                          </a14:m>
                          <a:endParaRPr/>
                        </a:p>
                      </a:txBody>
                      <a:tcPr/>
                    </a:tc>
                    <a:tc>
                      <a:txBody>
                        <a:bodyPr/>
                        <a:lstStyle/>
                        <a:p>
                          <a:pPr algn="ctr"/>
                          <a:r>
                            <a:rPr sz="1400"/>
                            <a:t>977</a:t>
                          </a:r>
                          <a:endParaRPr sz="1400">
                            <a:latin typeface="Cambria Math"/>
                          </a:endParaRPr>
                        </a:p>
                      </a:txBody>
                      <a:tcPr/>
                    </a:tc>
                    <a:tc>
                      <a:txBody>
                        <a:bodyPr/>
                        <a:lstStyle/>
                        <a:p>
                          <a:pPr algn="ctr"/>
                          <a:r>
                            <a:rPr sz="1400" dirty="0"/>
                            <a:t>3.8 percentage points</a:t>
                          </a:r>
                        </a:p>
                      </a:txBody>
                      <a:tcPr/>
                    </a:tc>
                    <a:extLst>
                      <a:ext uri="{0D108BD9-81ED-4DB2-BD59-A6C34878D82A}">
                        <a16:rowId xmlns:a16="http://schemas.microsoft.com/office/drawing/2014/main" val="10007"/>
                      </a:ext>
                    </a:extLst>
                  </a:tr>
                </a:tbl>
              </a:graphicData>
            </a:graphic>
          </p:graphicFrame>
        </mc:Choice>
        <mc:Fallback>
          <p:graphicFrame>
            <p:nvGraphicFramePr>
              <p:cNvPr id="3" name="Table Placeholder 2" descr="The table contains 6 columns and 5 rows.&#10;&#10;The columns are labeled: Group, A Lot, A Little, Not at All, Unweighted Sample Size, and Margin of Error.&#10;&#10;Row 1: Group: Total Sample; A Lot: 25%; A Little: 61%; Not at All: 13%; Unweighted Sample Size: 4272; Margin of Error: 1.9 percentage points.&#10;&#10;Row 2: Group: 18–29; A Lot: 29%; A Little: 55%; Not at All: 15%; Unweighted Sample Size: 671; Margin of Error: 4.8 percentage points.&#10;&#10;Row 3: Group: 30–49; A Lot: 27%; A Little: 61%; Not at All: 12%; Unweighted Sample Size: 1314; Margin of Error: 3.3 percentage points.&#10;&#10;Row 4: Group: 50–64; A Lot: 23%; A Little: 63%; Not at All: 14%; Unweighted Sample Size: 1308; Margin of Error: 3.4 percentage points.&#10;&#10;Row 5: Group: 65+; A Lot: 20%; A Little: 67%; Not at All: 13%; Unweighted Sample Size: 977; Margin of Error: 3.8 percentage points."/>
              <p:cNvGraphicFramePr>
                <a:graphicFrameLocks noGrp="1"/>
              </p:cNvGraphicFramePr>
              <p:nvPr>
                <p:ph type="tbl" sz="quarter" idx="10"/>
                <p:extLst>
                  <p:ext uri="{D42A27DB-BD31-4B8C-83A1-F6EECF244321}">
                    <p14:modId xmlns:p14="http://schemas.microsoft.com/office/powerpoint/2010/main" val="1021459724"/>
                  </p:ext>
                </p:extLst>
              </p:nvPr>
            </p:nvGraphicFramePr>
            <p:xfrm>
              <a:off x="762000" y="3716818"/>
              <a:ext cx="7661910" cy="1881642"/>
            </p:xfrm>
            <a:graphic>
              <a:graphicData uri="http://schemas.openxmlformats.org/drawingml/2006/table">
                <a:tbl>
                  <a:tblPr firstRow="1" bandRow="1">
                    <a:tableStyleId>{5940675A-B579-460E-94D1-54222C63F5DA}</a:tableStyleId>
                  </a:tblPr>
                  <a:tblGrid>
                    <a:gridCol w="1340276">
                      <a:extLst>
                        <a:ext uri="{9D8B030D-6E8A-4147-A177-3AD203B41FA5}">
                          <a16:colId xmlns:a16="http://schemas.microsoft.com/office/drawing/2014/main" val="20000"/>
                        </a:ext>
                      </a:extLst>
                    </a:gridCol>
                    <a:gridCol w="588232">
                      <a:extLst>
                        <a:ext uri="{9D8B030D-6E8A-4147-A177-3AD203B41FA5}">
                          <a16:colId xmlns:a16="http://schemas.microsoft.com/office/drawing/2014/main" val="20001"/>
                        </a:ext>
                      </a:extLst>
                    </a:gridCol>
                    <a:gridCol w="975423">
                      <a:extLst>
                        <a:ext uri="{9D8B030D-6E8A-4147-A177-3AD203B41FA5}">
                          <a16:colId xmlns:a16="http://schemas.microsoft.com/office/drawing/2014/main" val="20002"/>
                        </a:ext>
                      </a:extLst>
                    </a:gridCol>
                    <a:gridCol w="893517">
                      <a:extLst>
                        <a:ext uri="{9D8B030D-6E8A-4147-A177-3AD203B41FA5}">
                          <a16:colId xmlns:a16="http://schemas.microsoft.com/office/drawing/2014/main" val="20003"/>
                        </a:ext>
                      </a:extLst>
                    </a:gridCol>
                    <a:gridCol w="2010414">
                      <a:extLst>
                        <a:ext uri="{9D8B030D-6E8A-4147-A177-3AD203B41FA5}">
                          <a16:colId xmlns:a16="http://schemas.microsoft.com/office/drawing/2014/main" val="20004"/>
                        </a:ext>
                      </a:extLst>
                    </a:gridCol>
                    <a:gridCol w="1854048">
                      <a:extLst>
                        <a:ext uri="{9D8B030D-6E8A-4147-A177-3AD203B41FA5}">
                          <a16:colId xmlns:a16="http://schemas.microsoft.com/office/drawing/2014/main" val="20005"/>
                        </a:ext>
                      </a:extLst>
                    </a:gridCol>
                  </a:tblGrid>
                  <a:tr h="313607">
                    <a:tc>
                      <a:txBody>
                        <a:bodyPr/>
                        <a:lstStyle/>
                        <a:p>
                          <a:pPr algn="ctr">
                            <a:defRPr sz="1400" b="1"/>
                          </a:pPr>
                          <a:r>
                            <a:rPr dirty="0"/>
                            <a:t>Group</a:t>
                          </a:r>
                        </a:p>
                      </a:txBody>
                      <a:tcPr/>
                    </a:tc>
                    <a:tc>
                      <a:txBody>
                        <a:bodyPr/>
                        <a:lstStyle/>
                        <a:p>
                          <a:pPr algn="ctr">
                            <a:defRPr sz="1400" b="1"/>
                          </a:pPr>
                          <a:r>
                            <a:rPr dirty="0"/>
                            <a:t>A Lot</a:t>
                          </a:r>
                        </a:p>
                      </a:txBody>
                      <a:tcPr/>
                    </a:tc>
                    <a:tc>
                      <a:txBody>
                        <a:bodyPr/>
                        <a:lstStyle/>
                        <a:p>
                          <a:pPr algn="ctr">
                            <a:defRPr sz="1400" b="1"/>
                          </a:pPr>
                          <a:r>
                            <a:rPr dirty="0"/>
                            <a:t>A Little</a:t>
                          </a:r>
                        </a:p>
                      </a:txBody>
                      <a:tcPr/>
                    </a:tc>
                    <a:tc>
                      <a:txBody>
                        <a:bodyPr/>
                        <a:lstStyle/>
                        <a:p>
                          <a:pPr algn="ctr">
                            <a:defRPr sz="1400" b="1"/>
                          </a:pPr>
                          <a:r>
                            <a:rPr dirty="0"/>
                            <a:t>Not at All</a:t>
                          </a:r>
                        </a:p>
                      </a:txBody>
                      <a:tcPr/>
                    </a:tc>
                    <a:tc>
                      <a:txBody>
                        <a:bodyPr/>
                        <a:lstStyle/>
                        <a:p>
                          <a:pPr algn="ctr">
                            <a:defRPr sz="1400" b="1"/>
                          </a:pPr>
                          <a:r>
                            <a:t>Unweighted Sample Size</a:t>
                          </a:r>
                        </a:p>
                      </a:txBody>
                      <a:tcPr/>
                    </a:tc>
                    <a:tc>
                      <a:txBody>
                        <a:bodyPr/>
                        <a:lstStyle/>
                        <a:p>
                          <a:pPr algn="ctr">
                            <a:defRPr sz="1400" b="1"/>
                          </a:pPr>
                          <a:r>
                            <a:rPr dirty="0"/>
                            <a:t>Margin of Error</a:t>
                          </a:r>
                        </a:p>
                      </a:txBody>
                      <a:tcPr/>
                    </a:tc>
                    <a:extLst>
                      <a:ext uri="{0D108BD9-81ED-4DB2-BD59-A6C34878D82A}">
                        <a16:rowId xmlns:a16="http://schemas.microsoft.com/office/drawing/2014/main" val="10001"/>
                      </a:ext>
                    </a:extLst>
                  </a:tr>
                  <a:tr h="313607">
                    <a:tc>
                      <a:txBody>
                        <a:bodyPr/>
                        <a:lstStyle/>
                        <a:p>
                          <a:pPr algn="ctr">
                            <a:defRPr sz="1400" b="1"/>
                          </a:pPr>
                          <a:r>
                            <a:rPr dirty="0"/>
                            <a:t>Total Sample</a:t>
                          </a:r>
                        </a:p>
                      </a:txBody>
                      <a:tcPr/>
                    </a:tc>
                    <a:tc>
                      <a:txBody>
                        <a:bodyPr/>
                        <a:lstStyle/>
                        <a:p>
                          <a:endParaRPr lang="en-US"/>
                        </a:p>
                      </a:txBody>
                      <a:tcPr>
                        <a:blipFill>
                          <a:blip r:embed="rId3"/>
                          <a:stretch>
                            <a:fillRect l="-231250" t="-103922" r="-982292" b="-423529"/>
                          </a:stretch>
                        </a:blipFill>
                      </a:tcPr>
                    </a:tc>
                    <a:tc>
                      <a:txBody>
                        <a:bodyPr/>
                        <a:lstStyle/>
                        <a:p>
                          <a:endParaRPr lang="en-US"/>
                        </a:p>
                      </a:txBody>
                      <a:tcPr>
                        <a:blipFill>
                          <a:blip r:embed="rId3"/>
                          <a:stretch>
                            <a:fillRect l="-198750" t="-103922" r="-489375" b="-423529"/>
                          </a:stretch>
                        </a:blipFill>
                      </a:tcPr>
                    </a:tc>
                    <a:tc>
                      <a:txBody>
                        <a:bodyPr/>
                        <a:lstStyle/>
                        <a:p>
                          <a:endParaRPr lang="en-US"/>
                        </a:p>
                      </a:txBody>
                      <a:tcPr>
                        <a:blipFill>
                          <a:blip r:embed="rId3"/>
                          <a:stretch>
                            <a:fillRect l="-325170" t="-103922" r="-432653" b="-423529"/>
                          </a:stretch>
                        </a:blipFill>
                      </a:tcPr>
                    </a:tc>
                    <a:tc>
                      <a:txBody>
                        <a:bodyPr/>
                        <a:lstStyle/>
                        <a:p>
                          <a:pPr algn="ctr"/>
                          <a:r>
                            <a:rPr sz="1400" dirty="0"/>
                            <a:t>4272</a:t>
                          </a:r>
                          <a:endParaRPr sz="1400" dirty="0">
                            <a:latin typeface="Cambria Math"/>
                          </a:endParaRPr>
                        </a:p>
                      </a:txBody>
                      <a:tcPr/>
                    </a:tc>
                    <a:tc>
                      <a:txBody>
                        <a:bodyPr/>
                        <a:lstStyle/>
                        <a:p>
                          <a:pPr algn="ctr"/>
                          <a:r>
                            <a:rPr sz="1400" dirty="0"/>
                            <a:t>1.9 percentage points</a:t>
                          </a:r>
                        </a:p>
                      </a:txBody>
                      <a:tcPr/>
                    </a:tc>
                    <a:extLst>
                      <a:ext uri="{0D108BD9-81ED-4DB2-BD59-A6C34878D82A}">
                        <a16:rowId xmlns:a16="http://schemas.microsoft.com/office/drawing/2014/main" val="10002"/>
                      </a:ext>
                    </a:extLst>
                  </a:tr>
                  <a:tr h="313607">
                    <a:tc>
                      <a:txBody>
                        <a:bodyPr/>
                        <a:lstStyle/>
                        <a:p>
                          <a:pPr algn="ctr">
                            <a:defRPr sz="1400" b="1"/>
                          </a:pPr>
                          <a:r>
                            <a:rPr dirty="0"/>
                            <a:t>18–29</a:t>
                          </a:r>
                        </a:p>
                      </a:txBody>
                      <a:tcPr/>
                    </a:tc>
                    <a:tc>
                      <a:txBody>
                        <a:bodyPr/>
                        <a:lstStyle/>
                        <a:p>
                          <a:endParaRPr lang="en-US"/>
                        </a:p>
                      </a:txBody>
                      <a:tcPr>
                        <a:blipFill>
                          <a:blip r:embed="rId3"/>
                          <a:stretch>
                            <a:fillRect l="-231250" t="-200000" r="-982292" b="-315385"/>
                          </a:stretch>
                        </a:blipFill>
                      </a:tcPr>
                    </a:tc>
                    <a:tc>
                      <a:txBody>
                        <a:bodyPr/>
                        <a:lstStyle/>
                        <a:p>
                          <a:endParaRPr lang="en-US"/>
                        </a:p>
                      </a:txBody>
                      <a:tcPr>
                        <a:blipFill>
                          <a:blip r:embed="rId3"/>
                          <a:stretch>
                            <a:fillRect l="-198750" t="-200000" r="-489375" b="-315385"/>
                          </a:stretch>
                        </a:blipFill>
                      </a:tcPr>
                    </a:tc>
                    <a:tc>
                      <a:txBody>
                        <a:bodyPr/>
                        <a:lstStyle/>
                        <a:p>
                          <a:endParaRPr lang="en-US"/>
                        </a:p>
                      </a:txBody>
                      <a:tcPr>
                        <a:blipFill>
                          <a:blip r:embed="rId3"/>
                          <a:stretch>
                            <a:fillRect l="-325170" t="-200000" r="-432653" b="-315385"/>
                          </a:stretch>
                        </a:blipFill>
                      </a:tcPr>
                    </a:tc>
                    <a:tc>
                      <a:txBody>
                        <a:bodyPr/>
                        <a:lstStyle/>
                        <a:p>
                          <a:pPr algn="ctr"/>
                          <a:r>
                            <a:rPr sz="1400" dirty="0"/>
                            <a:t>671</a:t>
                          </a:r>
                          <a:endParaRPr sz="1400" dirty="0">
                            <a:latin typeface="Cambria Math"/>
                          </a:endParaRPr>
                        </a:p>
                      </a:txBody>
                      <a:tcPr/>
                    </a:tc>
                    <a:tc>
                      <a:txBody>
                        <a:bodyPr/>
                        <a:lstStyle/>
                        <a:p>
                          <a:pPr algn="ctr"/>
                          <a:r>
                            <a:rPr sz="1400" dirty="0"/>
                            <a:t>4.8 percentage points</a:t>
                          </a:r>
                        </a:p>
                      </a:txBody>
                      <a:tcPr/>
                    </a:tc>
                    <a:extLst>
                      <a:ext uri="{0D108BD9-81ED-4DB2-BD59-A6C34878D82A}">
                        <a16:rowId xmlns:a16="http://schemas.microsoft.com/office/drawing/2014/main" val="10004"/>
                      </a:ext>
                    </a:extLst>
                  </a:tr>
                  <a:tr h="313607">
                    <a:tc>
                      <a:txBody>
                        <a:bodyPr/>
                        <a:lstStyle/>
                        <a:p>
                          <a:pPr algn="ctr">
                            <a:defRPr sz="1400" b="1"/>
                          </a:pPr>
                          <a:r>
                            <a:rPr dirty="0"/>
                            <a:t>30–49</a:t>
                          </a:r>
                        </a:p>
                      </a:txBody>
                      <a:tcPr/>
                    </a:tc>
                    <a:tc>
                      <a:txBody>
                        <a:bodyPr/>
                        <a:lstStyle/>
                        <a:p>
                          <a:endParaRPr lang="en-US"/>
                        </a:p>
                      </a:txBody>
                      <a:tcPr>
                        <a:blipFill>
                          <a:blip r:embed="rId3"/>
                          <a:stretch>
                            <a:fillRect l="-231250" t="-300000" r="-982292" b="-215385"/>
                          </a:stretch>
                        </a:blipFill>
                      </a:tcPr>
                    </a:tc>
                    <a:tc>
                      <a:txBody>
                        <a:bodyPr/>
                        <a:lstStyle/>
                        <a:p>
                          <a:endParaRPr lang="en-US"/>
                        </a:p>
                      </a:txBody>
                      <a:tcPr>
                        <a:blipFill>
                          <a:blip r:embed="rId3"/>
                          <a:stretch>
                            <a:fillRect l="-198750" t="-300000" r="-489375" b="-215385"/>
                          </a:stretch>
                        </a:blipFill>
                      </a:tcPr>
                    </a:tc>
                    <a:tc>
                      <a:txBody>
                        <a:bodyPr/>
                        <a:lstStyle/>
                        <a:p>
                          <a:endParaRPr lang="en-US"/>
                        </a:p>
                      </a:txBody>
                      <a:tcPr>
                        <a:blipFill>
                          <a:blip r:embed="rId3"/>
                          <a:stretch>
                            <a:fillRect l="-325170" t="-300000" r="-432653" b="-215385"/>
                          </a:stretch>
                        </a:blipFill>
                      </a:tcPr>
                    </a:tc>
                    <a:tc>
                      <a:txBody>
                        <a:bodyPr/>
                        <a:lstStyle/>
                        <a:p>
                          <a:pPr algn="ctr"/>
                          <a:r>
                            <a:rPr sz="1400" dirty="0"/>
                            <a:t>1314</a:t>
                          </a:r>
                          <a:endParaRPr sz="1400" dirty="0">
                            <a:latin typeface="Cambria Math"/>
                          </a:endParaRPr>
                        </a:p>
                      </a:txBody>
                      <a:tcPr/>
                    </a:tc>
                    <a:tc>
                      <a:txBody>
                        <a:bodyPr/>
                        <a:lstStyle/>
                        <a:p>
                          <a:pPr algn="ctr"/>
                          <a:r>
                            <a:rPr sz="1400"/>
                            <a:t>3.3 percentage points</a:t>
                          </a:r>
                        </a:p>
                      </a:txBody>
                      <a:tcPr/>
                    </a:tc>
                    <a:extLst>
                      <a:ext uri="{0D108BD9-81ED-4DB2-BD59-A6C34878D82A}">
                        <a16:rowId xmlns:a16="http://schemas.microsoft.com/office/drawing/2014/main" val="10005"/>
                      </a:ext>
                    </a:extLst>
                  </a:tr>
                  <a:tr h="313607">
                    <a:tc>
                      <a:txBody>
                        <a:bodyPr/>
                        <a:lstStyle/>
                        <a:p>
                          <a:pPr algn="ctr">
                            <a:defRPr sz="1400" b="1"/>
                          </a:pPr>
                          <a:r>
                            <a:rPr dirty="0"/>
                            <a:t>50–64</a:t>
                          </a:r>
                        </a:p>
                      </a:txBody>
                      <a:tcPr/>
                    </a:tc>
                    <a:tc>
                      <a:txBody>
                        <a:bodyPr/>
                        <a:lstStyle/>
                        <a:p>
                          <a:endParaRPr lang="en-US"/>
                        </a:p>
                      </a:txBody>
                      <a:tcPr>
                        <a:blipFill>
                          <a:blip r:embed="rId3"/>
                          <a:stretch>
                            <a:fillRect l="-231250" t="-407843" r="-982292" b="-119608"/>
                          </a:stretch>
                        </a:blipFill>
                      </a:tcPr>
                    </a:tc>
                    <a:tc>
                      <a:txBody>
                        <a:bodyPr/>
                        <a:lstStyle/>
                        <a:p>
                          <a:endParaRPr lang="en-US"/>
                        </a:p>
                      </a:txBody>
                      <a:tcPr>
                        <a:blipFill>
                          <a:blip r:embed="rId3"/>
                          <a:stretch>
                            <a:fillRect l="-198750" t="-407843" r="-489375" b="-119608"/>
                          </a:stretch>
                        </a:blipFill>
                      </a:tcPr>
                    </a:tc>
                    <a:tc>
                      <a:txBody>
                        <a:bodyPr/>
                        <a:lstStyle/>
                        <a:p>
                          <a:endParaRPr lang="en-US"/>
                        </a:p>
                      </a:txBody>
                      <a:tcPr>
                        <a:blipFill>
                          <a:blip r:embed="rId3"/>
                          <a:stretch>
                            <a:fillRect l="-325170" t="-407843" r="-432653" b="-119608"/>
                          </a:stretch>
                        </a:blipFill>
                      </a:tcPr>
                    </a:tc>
                    <a:tc>
                      <a:txBody>
                        <a:bodyPr/>
                        <a:lstStyle/>
                        <a:p>
                          <a:pPr algn="ctr"/>
                          <a:r>
                            <a:rPr sz="1400" dirty="0"/>
                            <a:t>1308</a:t>
                          </a:r>
                          <a:endParaRPr sz="1400" dirty="0">
                            <a:latin typeface="Cambria Math"/>
                          </a:endParaRPr>
                        </a:p>
                      </a:txBody>
                      <a:tcPr/>
                    </a:tc>
                    <a:tc>
                      <a:txBody>
                        <a:bodyPr/>
                        <a:lstStyle/>
                        <a:p>
                          <a:pPr algn="ctr"/>
                          <a:r>
                            <a:rPr sz="1400" dirty="0"/>
                            <a:t>3.4 percentage points</a:t>
                          </a:r>
                        </a:p>
                      </a:txBody>
                      <a:tcPr/>
                    </a:tc>
                    <a:extLst>
                      <a:ext uri="{0D108BD9-81ED-4DB2-BD59-A6C34878D82A}">
                        <a16:rowId xmlns:a16="http://schemas.microsoft.com/office/drawing/2014/main" val="10006"/>
                      </a:ext>
                    </a:extLst>
                  </a:tr>
                  <a:tr h="313607">
                    <a:tc>
                      <a:txBody>
                        <a:bodyPr/>
                        <a:lstStyle/>
                        <a:p>
                          <a:pPr algn="ctr">
                            <a:defRPr sz="1400" b="1"/>
                          </a:pPr>
                          <a:r>
                            <a:rPr dirty="0"/>
                            <a:t>65+</a:t>
                          </a:r>
                        </a:p>
                      </a:txBody>
                      <a:tcPr/>
                    </a:tc>
                    <a:tc>
                      <a:txBody>
                        <a:bodyPr/>
                        <a:lstStyle/>
                        <a:p>
                          <a:endParaRPr lang="en-US"/>
                        </a:p>
                      </a:txBody>
                      <a:tcPr>
                        <a:blipFill>
                          <a:blip r:embed="rId3"/>
                          <a:stretch>
                            <a:fillRect l="-231250" t="-498077" r="-982292" b="-17308"/>
                          </a:stretch>
                        </a:blipFill>
                      </a:tcPr>
                    </a:tc>
                    <a:tc>
                      <a:txBody>
                        <a:bodyPr/>
                        <a:lstStyle/>
                        <a:p>
                          <a:endParaRPr lang="en-US"/>
                        </a:p>
                      </a:txBody>
                      <a:tcPr>
                        <a:blipFill>
                          <a:blip r:embed="rId3"/>
                          <a:stretch>
                            <a:fillRect l="-198750" t="-498077" r="-489375" b="-17308"/>
                          </a:stretch>
                        </a:blipFill>
                      </a:tcPr>
                    </a:tc>
                    <a:tc>
                      <a:txBody>
                        <a:bodyPr/>
                        <a:lstStyle/>
                        <a:p>
                          <a:endParaRPr lang="en-US"/>
                        </a:p>
                      </a:txBody>
                      <a:tcPr>
                        <a:blipFill>
                          <a:blip r:embed="rId3"/>
                          <a:stretch>
                            <a:fillRect l="-325170" t="-498077" r="-432653" b="-17308"/>
                          </a:stretch>
                        </a:blipFill>
                      </a:tcPr>
                    </a:tc>
                    <a:tc>
                      <a:txBody>
                        <a:bodyPr/>
                        <a:lstStyle/>
                        <a:p>
                          <a:pPr algn="ctr"/>
                          <a:r>
                            <a:rPr sz="1400"/>
                            <a:t>977</a:t>
                          </a:r>
                          <a:endParaRPr sz="1400">
                            <a:latin typeface="Cambria Math"/>
                          </a:endParaRPr>
                        </a:p>
                      </a:txBody>
                      <a:tcPr/>
                    </a:tc>
                    <a:tc>
                      <a:txBody>
                        <a:bodyPr/>
                        <a:lstStyle/>
                        <a:p>
                          <a:pPr algn="ctr"/>
                          <a:r>
                            <a:rPr sz="1400" dirty="0"/>
                            <a:t>3.8 percentage points</a:t>
                          </a:r>
                        </a:p>
                      </a:txBody>
                      <a:tcPr/>
                    </a:tc>
                    <a:extLst>
                      <a:ext uri="{0D108BD9-81ED-4DB2-BD59-A6C34878D82A}">
                        <a16:rowId xmlns:a16="http://schemas.microsoft.com/office/drawing/2014/main" val="10007"/>
                      </a:ext>
                    </a:extLst>
                  </a:tr>
                </a:tbl>
              </a:graphicData>
            </a:graphic>
          </p:graphicFrame>
        </mc:Fallback>
      </mc:AlternateContent>
      <p:sp>
        <p:nvSpPr>
          <p:cNvPr id="7" name="TextBox 6">
            <a:extLst>
              <a:ext uri="{FF2B5EF4-FFF2-40B4-BE49-F238E27FC236}">
                <a16:creationId xmlns:a16="http://schemas.microsoft.com/office/drawing/2014/main" id="{7CAE9A56-F8CE-42BF-80FD-27633CABEAEF}"/>
              </a:ext>
            </a:extLst>
          </p:cNvPr>
          <p:cNvSpPr txBox="1"/>
          <p:nvPr/>
        </p:nvSpPr>
        <p:spPr>
          <a:xfrm>
            <a:off x="609600" y="5629835"/>
            <a:ext cx="8153400" cy="400110"/>
          </a:xfrm>
          <a:prstGeom prst="rect">
            <a:avLst/>
          </a:prstGeom>
          <a:noFill/>
        </p:spPr>
        <p:txBody>
          <a:bodyPr wrap="square">
            <a:spAutoFit/>
          </a:bodyPr>
          <a:lstStyle/>
          <a:p>
            <a:r>
              <a:rPr lang="en-US" sz="1000" dirty="0"/>
              <a:t>Source: Aaron Smith, "More Than Half of U.S. Adults Trust Law Enforcement to Use Facial Recognition Responsibly," Pew Research Center, September 5, 2019, https://www.pewresearch.org/internet/2019/09/05/more-than-half-of-u-s-adults-trust-law-enforcement-to-use-facial-recognition-responsibly/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Autofit/>
              </a:bodyPr>
              <a:lstStyle/>
              <a:p>
                <a:r>
                  <a:rPr lang="en-US" sz="2000" b="1" dirty="0"/>
                  <a:t>Solution</a:t>
                </a:r>
              </a:p>
              <a:p>
                <a:pPr marL="447675" indent="-447675" algn="just">
                  <a:defRPr sz="2800"/>
                </a:pPr>
                <a:r>
                  <a:rPr lang="en-US" sz="2000" dirty="0"/>
                  <a:t>a.	​To construct a confidence interval for the percentage of adults who say they have "a little" awareness of facial recognition technology, add the margin of error to the sample percentage found for the upper endpoint and subtract the margin of error from the sample percentage for the lower endpoint. From Table 2, we see that the sample percentage of adults who responded with "a little" is </a:t>
                </a:r>
                <a14:m>
                  <m:oMath xmlns:m="http://schemas.openxmlformats.org/officeDocument/2006/math">
                    <m:r>
                      <a:rPr lang="en-US" sz="2000">
                        <a:latin typeface="Cambria Math" panose="02040503050406030204" pitchFamily="18" charset="0"/>
                      </a:rPr>
                      <m:t>61%</m:t>
                    </m:r>
                  </m:oMath>
                </a14:m>
                <a:r>
                  <a:rPr lang="en-US" sz="2000" dirty="0"/>
                  <a:t>, with a margin of error of </a:t>
                </a:r>
                <a14:m>
                  <m:oMath xmlns:m="http://schemas.openxmlformats.org/officeDocument/2006/math">
                    <m:r>
                      <a:rPr lang="en-US" sz="2000">
                        <a:latin typeface="Cambria Math" panose="02040503050406030204" pitchFamily="18" charset="0"/>
                      </a:rPr>
                      <m:t>1.9%</m:t>
                    </m:r>
                  </m:oMath>
                </a14:m>
                <a:r>
                  <a:rPr lang="en-US" sz="2000" dirty="0"/>
                  <a:t>. Notice that we use the overall margin of error since we are interested in all American adults, and not a subpopulation.</a:t>
                </a:r>
              </a:p>
              <a:p>
                <a:pPr algn="ctr">
                  <a:defRPr sz="2800"/>
                </a:pPr>
                <a:r>
                  <a:rPr lang="en-US" sz="2000" dirty="0"/>
                  <a:t>​Lower Endpoint: 61% </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a:t> 1.9% = 59.1%</a:t>
                </a:r>
              </a:p>
              <a:p>
                <a:pPr algn="ctr">
                  <a:defRPr sz="2800"/>
                </a:pPr>
                <a:r>
                  <a:rPr lang="en-US" sz="2000" dirty="0"/>
                  <a:t>​Upper Endpoint: 61% + 1.9% = 62.9%</a:t>
                </a:r>
              </a:p>
              <a:p>
                <a:pPr marL="420624" lvl="1" indent="0" algn="just">
                  <a:buNone/>
                  <a:defRPr sz="2800"/>
                </a:pPr>
                <a:r>
                  <a:rPr lang="en-US" sz="2000" dirty="0"/>
                  <a:t>Thus, the </a:t>
                </a:r>
                <a14:m>
                  <m:oMath xmlns:m="http://schemas.openxmlformats.org/officeDocument/2006/math">
                    <m:r>
                      <a:rPr lang="en-US" sz="2000">
                        <a:latin typeface="Cambria Math" panose="02040503050406030204" pitchFamily="18" charset="0"/>
                      </a:rPr>
                      <m:t>95%</m:t>
                    </m:r>
                  </m:oMath>
                </a14:m>
                <a:r>
                  <a:rPr lang="en-US" sz="2000" dirty="0"/>
                  <a:t> confidence interval for the percentage of American adults who say they have "a little" awareness of facial recognition technology is</a:t>
                </a:r>
                <a14:m>
                  <m:oMath xmlns:m="http://schemas.openxmlformats.org/officeDocument/2006/math">
                    <m:r>
                      <a:rPr lang="en-US" sz="2000" b="0" i="0" smtClean="0">
                        <a:latin typeface="Cambria Math" panose="02040503050406030204" pitchFamily="18" charset="0"/>
                      </a:rPr>
                      <m:t> </m:t>
                    </m:r>
                    <m:d>
                      <m:dPr>
                        <m:ctrlPr>
                          <a:rPr lang="ar-AE" sz="2000" i="1">
                            <a:latin typeface="Cambria Math" panose="02040503050406030204" pitchFamily="18" charset="0"/>
                          </a:rPr>
                        </m:ctrlPr>
                      </m:dPr>
                      <m:e>
                        <m:r>
                          <a:rPr lang="ar-AE" sz="2000">
                            <a:latin typeface="Cambria Math" panose="02040503050406030204" pitchFamily="18" charset="0"/>
                          </a:rPr>
                          <m:t>59</m:t>
                        </m:r>
                        <m:r>
                          <a:rPr lang="ar-AE" sz="2000">
                            <a:latin typeface="Cambria Math" panose="02040503050406030204" pitchFamily="18" charset="0"/>
                          </a:rPr>
                          <m:t>.</m:t>
                        </m:r>
                        <m:r>
                          <a:rPr lang="ar-AE" sz="2000">
                            <a:latin typeface="Cambria Math" panose="02040503050406030204" pitchFamily="18" charset="0"/>
                          </a:rPr>
                          <m:t>1</m:t>
                        </m:r>
                        <m:r>
                          <a:rPr lang="ar-AE" sz="2000">
                            <a:latin typeface="Cambria Math" panose="02040503050406030204" pitchFamily="18" charset="0"/>
                          </a:rPr>
                          <m:t>%</m:t>
                        </m:r>
                        <m:r>
                          <m:rPr>
                            <m:nor/>
                          </m:rPr>
                          <a:rPr lang="ar-AE" sz="2000"/>
                          <m:t>, </m:t>
                        </m:r>
                        <m:r>
                          <a:rPr lang="ar-AE" sz="2000">
                            <a:latin typeface="Cambria Math" panose="02040503050406030204" pitchFamily="18" charset="0"/>
                          </a:rPr>
                          <m:t>62</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m:t>
                        </m:r>
                      </m:e>
                    </m:d>
                  </m:oMath>
                </a14:m>
                <a:endParaRPr lang="en-US" sz="20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Interpreting Margin of 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12393"/>
                <a:ext cx="8229600" cy="4967067"/>
              </a:xfrm>
            </p:spPr>
            <p:txBody>
              <a:bodyPr>
                <a:normAutofit/>
              </a:bodyPr>
              <a:lstStyle/>
              <a:p>
                <a:pPr marL="538163" indent="-538163" algn="just">
                  <a:defRPr sz="2800"/>
                </a:pPr>
                <a:r>
                  <a:rPr lang="en-US" sz="1800" dirty="0"/>
                  <a:t>b.	To establish if there is a statistical difference between the two subgroups, we can look at the confidence intervals for each of them and determine if the intervals overlap. If they do overlap, we cannot say that there is a statistical difference between the  two. If  they  do  not  overlap, we can  be  </a:t>
                </a:r>
                <a14:m>
                  <m:oMath xmlns:m="http://schemas.openxmlformats.org/officeDocument/2006/math">
                    <m:r>
                      <a:rPr lang="en-US" sz="1800">
                        <a:latin typeface="Cambria Math" panose="02040503050406030204" pitchFamily="18" charset="0"/>
                      </a:rPr>
                      <m:t>95</m:t>
                    </m:r>
                    <m:r>
                      <a:rPr lang="en-US" sz="1800">
                        <a:latin typeface="Cambria Math" panose="02040503050406030204" pitchFamily="18" charset="0"/>
                      </a:rPr>
                      <m:t>%</m:t>
                    </m:r>
                  </m:oMath>
                </a14:m>
                <a:r>
                  <a:rPr lang="en-US" sz="1800" dirty="0"/>
                  <a:t>  confident  that  one population parameter is different than the other. Begin by constructing the confidence intervals in the same manner as in part a., using the margin of errors given for each subpopulation.</a:t>
                </a:r>
                <a:endParaRPr sz="1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12393"/>
                <a:ext cx="8229600" cy="4967067"/>
              </a:xfrm>
              <a:blipFill>
                <a:blip r:embed="rId2"/>
                <a:stretch>
                  <a:fillRect l="-593" t="-613" r="-593"/>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CB7FC186-89D4-EB52-9490-F4A05B85192D}"/>
              </a:ext>
            </a:extLst>
          </p:cNvPr>
          <p:cNvSpPr txBox="1"/>
          <p:nvPr/>
        </p:nvSpPr>
        <p:spPr>
          <a:xfrm>
            <a:off x="4119154" y="3073412"/>
            <a:ext cx="905691"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Table 3</a:t>
            </a:r>
            <a:endParaRPr lang="en-IN" dirty="0"/>
          </a:p>
        </p:txBody>
      </p:sp>
      <mc:AlternateContent xmlns:mc="http://schemas.openxmlformats.org/markup-compatibility/2006">
        <mc:Choice xmlns:a14="http://schemas.microsoft.com/office/drawing/2010/main" Requires="a14">
          <p:graphicFrame>
            <p:nvGraphicFramePr>
              <p:cNvPr id="4" name="Table Placeholder 2" descr="The table contains 4 columns and 2 rows.&#10;&#10;The columns are labeled: Age Group, Sample Proportion Who Responded A Lot, Margin of Error, and 95% Confidence Interval for the Population Percentage.&#10;&#10;Row 1: Age Group: 18– to 29– year–olds; Sample Proportion Who Responded A Lot: 29%; Margin of Error: 4.8%; 95% Confidence Interval for the Population Percentage: (24.2%, 33.8%).&#10;&#10;Row 2: Age Group: 65+; Sample Proportion Who Responded A Lot: 20%; Margin of Error: 3.8%; 95% Confidence Interval for the Population Percentage: (16.2%, 23.8%).">
                <a:extLst>
                  <a:ext uri="{FF2B5EF4-FFF2-40B4-BE49-F238E27FC236}">
                    <a16:creationId xmlns:a16="http://schemas.microsoft.com/office/drawing/2014/main" id="{AB33AF82-9B37-4611-95D1-CB8648B1775A}"/>
                  </a:ext>
                </a:extLst>
              </p:cNvPr>
              <p:cNvGraphicFramePr>
                <a:graphicFrameLocks/>
              </p:cNvGraphicFramePr>
              <p:nvPr>
                <p:extLst>
                  <p:ext uri="{D42A27DB-BD31-4B8C-83A1-F6EECF244321}">
                    <p14:modId xmlns:p14="http://schemas.microsoft.com/office/powerpoint/2010/main" val="2174575048"/>
                  </p:ext>
                </p:extLst>
              </p:nvPr>
            </p:nvGraphicFramePr>
            <p:xfrm>
              <a:off x="609600" y="3451115"/>
              <a:ext cx="8229600" cy="15646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2362200">
                      <a:extLst>
                        <a:ext uri="{9D8B030D-6E8A-4147-A177-3AD203B41FA5}">
                          <a16:colId xmlns:a16="http://schemas.microsoft.com/office/drawing/2014/main" val="20003"/>
                        </a:ext>
                      </a:extLst>
                    </a:gridCol>
                  </a:tblGrid>
                  <a:tr h="370840">
                    <a:tc>
                      <a:txBody>
                        <a:bodyPr/>
                        <a:lstStyle/>
                        <a:p>
                          <a:pPr algn="ctr">
                            <a:defRPr sz="1600" b="1"/>
                          </a:pPr>
                          <a:r>
                            <a:rPr dirty="0"/>
                            <a:t>Age Group</a:t>
                          </a:r>
                        </a:p>
                      </a:txBody>
                      <a:tcPr/>
                    </a:tc>
                    <a:tc>
                      <a:txBody>
                        <a:bodyPr/>
                        <a:lstStyle/>
                        <a:p>
                          <a:pPr algn="ctr">
                            <a:defRPr sz="1600" b="1"/>
                          </a:pPr>
                          <a:r>
                            <a:rPr dirty="0"/>
                            <a:t>Sample Proportion Who Responded "A Lot"</a:t>
                          </a:r>
                        </a:p>
                      </a:txBody>
                      <a:tcPr/>
                    </a:tc>
                    <a:tc>
                      <a:txBody>
                        <a:bodyPr/>
                        <a:lstStyle/>
                        <a:p>
                          <a:pPr algn="ctr">
                            <a:defRPr sz="1600" b="1"/>
                          </a:pPr>
                          <a:r>
                            <a:rPr dirty="0"/>
                            <a:t>Margin of Error</a:t>
                          </a:r>
                        </a:p>
                      </a:txBody>
                      <a:tcPr/>
                    </a:tc>
                    <a:tc>
                      <a:txBody>
                        <a:bodyPr/>
                        <a:lstStyle/>
                        <a:p>
                          <a:pPr algn="ctr">
                            <a:defRPr sz="1600" b="1"/>
                          </a:pPr>
                          <a14:m>
                            <m:oMath xmlns:m="http://schemas.openxmlformats.org/officeDocument/2006/math">
                              <m:r>
                                <a:rPr sz="1600"/>
                                <m:t>95</m:t>
                              </m:r>
                              <m:r>
                                <a:rPr sz="1600"/>
                                <m:t>%</m:t>
                              </m:r>
                            </m:oMath>
                          </a14:m>
                          <a:r>
                            <a:rPr sz="1600" dirty="0"/>
                            <a:t> Confidence Interval for the Population Percentage</a:t>
                          </a:r>
                        </a:p>
                      </a:txBody>
                      <a:tcPr/>
                    </a:tc>
                    <a:extLst>
                      <a:ext uri="{0D108BD9-81ED-4DB2-BD59-A6C34878D82A}">
                        <a16:rowId xmlns:a16="http://schemas.microsoft.com/office/drawing/2014/main" val="10001"/>
                      </a:ext>
                    </a:extLst>
                  </a:tr>
                  <a:tr h="370840">
                    <a:tc>
                      <a:txBody>
                        <a:bodyPr/>
                        <a:lstStyle/>
                        <a:p>
                          <a:pPr algn="ctr">
                            <a:defRPr sz="1600" b="1"/>
                          </a:pPr>
                          <a:r>
                            <a:t>18– to 29– year–olds</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29</m:t>
                                </m:r>
                                <m:r>
                                  <a:rPr sz="1600"/>
                                  <m:t>%</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4</m:t>
                                </m:r>
                                <m:r>
                                  <a:rPr sz="1600"/>
                                  <m:t>.</m:t>
                                </m:r>
                                <m:r>
                                  <a:rPr sz="1600"/>
                                  <m:t>8</m:t>
                                </m:r>
                                <m:r>
                                  <a:rPr sz="1600"/>
                                  <m:t>%</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ctrlPr>
                                      <a:rPr sz="1600"/>
                                    </m:ctrlPr>
                                  </m:dPr>
                                  <m:e>
                                    <m:r>
                                      <a:rPr sz="1600"/>
                                      <m:t>24</m:t>
                                    </m:r>
                                    <m:r>
                                      <a:rPr sz="1600"/>
                                      <m:t>.</m:t>
                                    </m:r>
                                    <m:r>
                                      <a:rPr sz="1600"/>
                                      <m:t>2</m:t>
                                    </m:r>
                                    <m:r>
                                      <a:rPr sz="1600"/>
                                      <m:t>%</m:t>
                                    </m:r>
                                    <m:r>
                                      <m:rPr>
                                        <m:nor/>
                                      </m:rPr>
                                      <a:rPr sz="1600"/>
                                      <m:t>, </m:t>
                                    </m:r>
                                    <m:r>
                                      <a:rPr sz="1600"/>
                                      <m:t>33</m:t>
                                    </m:r>
                                    <m:r>
                                      <a:rPr sz="1600"/>
                                      <m:t>.</m:t>
                                    </m:r>
                                    <m:r>
                                      <a:rPr sz="1600"/>
                                      <m:t>8</m:t>
                                    </m:r>
                                    <m:r>
                                      <a:rPr sz="1600"/>
                                      <m:t>%</m:t>
                                    </m:r>
                                  </m:e>
                                </m:d>
                              </m:oMath>
                            </m:oMathPara>
                          </a14:m>
                          <a:endParaRPr dirty="0"/>
                        </a:p>
                      </a:txBody>
                      <a:tcPr/>
                    </a:tc>
                    <a:extLst>
                      <a:ext uri="{0D108BD9-81ED-4DB2-BD59-A6C34878D82A}">
                        <a16:rowId xmlns:a16="http://schemas.microsoft.com/office/drawing/2014/main" val="10002"/>
                      </a:ext>
                    </a:extLst>
                  </a:tr>
                  <a:tr h="370840">
                    <a:tc>
                      <a:txBody>
                        <a:bodyPr/>
                        <a:lstStyle/>
                        <a:p>
                          <a:pPr algn="ctr">
                            <a:defRPr sz="1600" b="1"/>
                          </a:pPr>
                          <a:r>
                            <a:t>65+</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20</m:t>
                                </m:r>
                                <m:r>
                                  <a:rPr sz="1600"/>
                                  <m:t>%</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3</m:t>
                                </m:r>
                                <m:r>
                                  <a:rPr sz="1600"/>
                                  <m:t>.</m:t>
                                </m:r>
                                <m:r>
                                  <a:rPr sz="1600"/>
                                  <m:t>8</m:t>
                                </m:r>
                                <m:r>
                                  <a:rPr sz="1600"/>
                                  <m:t>%</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ctrlPr>
                                      <a:rPr sz="1600"/>
                                    </m:ctrlPr>
                                  </m:dPr>
                                  <m:e>
                                    <m:r>
                                      <a:rPr sz="1600"/>
                                      <m:t>16</m:t>
                                    </m:r>
                                    <m:r>
                                      <a:rPr sz="1600"/>
                                      <m:t>.</m:t>
                                    </m:r>
                                    <m:r>
                                      <a:rPr sz="1600"/>
                                      <m:t>2</m:t>
                                    </m:r>
                                    <m:r>
                                      <a:rPr sz="1600"/>
                                      <m:t>%</m:t>
                                    </m:r>
                                    <m:r>
                                      <m:rPr>
                                        <m:nor/>
                                      </m:rPr>
                                      <a:rPr sz="1600"/>
                                      <m:t>, </m:t>
                                    </m:r>
                                    <m:r>
                                      <a:rPr sz="1600"/>
                                      <m:t>23</m:t>
                                    </m:r>
                                    <m:r>
                                      <a:rPr sz="1600"/>
                                      <m:t>.</m:t>
                                    </m:r>
                                    <m:r>
                                      <a:rPr sz="1600"/>
                                      <m:t>8</m:t>
                                    </m:r>
                                    <m:r>
                                      <a:rPr sz="1600"/>
                                      <m:t>%</m:t>
                                    </m:r>
                                  </m:e>
                                </m:d>
                              </m:oMath>
                            </m:oMathPara>
                          </a14:m>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4 columns and 2 rows.&#10;&#10;The columns are labeled: Age Group, Sample Proportion Who Responded A Lot, Margin of Error, and 95% Confidence Interval for the Population Percentage.&#10;&#10;Row 1: Age Group: 18– to 29– year–olds; Sample Proportion Who Responded A Lot: 29%; Margin of Error: 4.8%; 95% Confidence Interval for the Population Percentage: (24.2%, 33.8%).&#10;&#10;Row 2: Age Group: 65+; Sample Proportion Who Responded A Lot: 20%; Margin of Error: 3.8%; 95% Confidence Interval for the Population Percentage: (16.2%, 23.8%).">
                <a:extLst>
                  <a:ext uri="{FF2B5EF4-FFF2-40B4-BE49-F238E27FC236}">
                    <a16:creationId xmlns:a16="http://schemas.microsoft.com/office/drawing/2014/main" id="{AB33AF82-9B37-4611-95D1-CB8648B1775A}"/>
                  </a:ext>
                </a:extLst>
              </p:cNvPr>
              <p:cNvGraphicFramePr>
                <a:graphicFrameLocks/>
              </p:cNvGraphicFramePr>
              <p:nvPr>
                <p:extLst>
                  <p:ext uri="{D42A27DB-BD31-4B8C-83A1-F6EECF244321}">
                    <p14:modId xmlns:p14="http://schemas.microsoft.com/office/powerpoint/2010/main" val="2174575048"/>
                  </p:ext>
                </p:extLst>
              </p:nvPr>
            </p:nvGraphicFramePr>
            <p:xfrm>
              <a:off x="609600" y="3451115"/>
              <a:ext cx="8229600" cy="15646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2362200">
                      <a:extLst>
                        <a:ext uri="{9D8B030D-6E8A-4147-A177-3AD203B41FA5}">
                          <a16:colId xmlns:a16="http://schemas.microsoft.com/office/drawing/2014/main" val="20003"/>
                        </a:ext>
                      </a:extLst>
                    </a:gridCol>
                  </a:tblGrid>
                  <a:tr h="822960">
                    <a:tc>
                      <a:txBody>
                        <a:bodyPr/>
                        <a:lstStyle/>
                        <a:p>
                          <a:pPr algn="ctr">
                            <a:defRPr sz="1600" b="1"/>
                          </a:pPr>
                          <a:r>
                            <a:rPr dirty="0"/>
                            <a:t>Age Group</a:t>
                          </a:r>
                        </a:p>
                      </a:txBody>
                      <a:tcPr/>
                    </a:tc>
                    <a:tc>
                      <a:txBody>
                        <a:bodyPr/>
                        <a:lstStyle/>
                        <a:p>
                          <a:pPr algn="ctr">
                            <a:defRPr sz="1600" b="1"/>
                          </a:pPr>
                          <a:r>
                            <a:rPr dirty="0"/>
                            <a:t>Sample Proportion Who Responded "A Lot"</a:t>
                          </a:r>
                        </a:p>
                      </a:txBody>
                      <a:tcPr/>
                    </a:tc>
                    <a:tc>
                      <a:txBody>
                        <a:bodyPr/>
                        <a:lstStyle/>
                        <a:p>
                          <a:pPr algn="ctr">
                            <a:defRPr sz="1600" b="1"/>
                          </a:pPr>
                          <a:r>
                            <a:rPr dirty="0"/>
                            <a:t>Margin of Error</a:t>
                          </a:r>
                        </a:p>
                      </a:txBody>
                      <a:tcPr/>
                    </a:tc>
                    <a:tc>
                      <a:txBody>
                        <a:bodyPr/>
                        <a:lstStyle/>
                        <a:p>
                          <a:endParaRPr lang="en-US"/>
                        </a:p>
                      </a:txBody>
                      <a:tcPr>
                        <a:blipFill>
                          <a:blip r:embed="rId3"/>
                          <a:stretch>
                            <a:fillRect l="-249354" t="-2222" r="-775" b="-95556"/>
                          </a:stretch>
                        </a:blipFill>
                      </a:tcPr>
                    </a:tc>
                    <a:extLst>
                      <a:ext uri="{0D108BD9-81ED-4DB2-BD59-A6C34878D82A}">
                        <a16:rowId xmlns:a16="http://schemas.microsoft.com/office/drawing/2014/main" val="10001"/>
                      </a:ext>
                    </a:extLst>
                  </a:tr>
                  <a:tr h="370840">
                    <a:tc>
                      <a:txBody>
                        <a:bodyPr/>
                        <a:lstStyle/>
                        <a:p>
                          <a:pPr algn="ctr">
                            <a:defRPr sz="1600" b="1"/>
                          </a:pPr>
                          <a:r>
                            <a:t>18– to 29– year–olds</a:t>
                          </a:r>
                        </a:p>
                      </a:txBody>
                      <a:tcPr/>
                    </a:tc>
                    <a:tc>
                      <a:txBody>
                        <a:bodyPr/>
                        <a:lstStyle/>
                        <a:p>
                          <a:endParaRPr lang="en-US"/>
                        </a:p>
                      </a:txBody>
                      <a:tcPr>
                        <a:blipFill>
                          <a:blip r:embed="rId3"/>
                          <a:stretch>
                            <a:fillRect l="-100890" t="-226230" r="-201187" b="-111475"/>
                          </a:stretch>
                        </a:blipFill>
                      </a:tcPr>
                    </a:tc>
                    <a:tc>
                      <a:txBody>
                        <a:bodyPr/>
                        <a:lstStyle/>
                        <a:p>
                          <a:endParaRPr lang="en-US"/>
                        </a:p>
                      </a:txBody>
                      <a:tcPr>
                        <a:blipFill>
                          <a:blip r:embed="rId3"/>
                          <a:stretch>
                            <a:fillRect l="-235069" t="-226230" r="-135417" b="-111475"/>
                          </a:stretch>
                        </a:blipFill>
                      </a:tcPr>
                    </a:tc>
                    <a:tc>
                      <a:txBody>
                        <a:bodyPr/>
                        <a:lstStyle/>
                        <a:p>
                          <a:endParaRPr lang="en-US"/>
                        </a:p>
                      </a:txBody>
                      <a:tcPr>
                        <a:blipFill>
                          <a:blip r:embed="rId3"/>
                          <a:stretch>
                            <a:fillRect l="-249354" t="-226230" r="-775" b="-111475"/>
                          </a:stretch>
                        </a:blipFill>
                      </a:tcPr>
                    </a:tc>
                    <a:extLst>
                      <a:ext uri="{0D108BD9-81ED-4DB2-BD59-A6C34878D82A}">
                        <a16:rowId xmlns:a16="http://schemas.microsoft.com/office/drawing/2014/main" val="10002"/>
                      </a:ext>
                    </a:extLst>
                  </a:tr>
                  <a:tr h="370840">
                    <a:tc>
                      <a:txBody>
                        <a:bodyPr/>
                        <a:lstStyle/>
                        <a:p>
                          <a:pPr algn="ctr">
                            <a:defRPr sz="1600" b="1"/>
                          </a:pPr>
                          <a:r>
                            <a:t>65+</a:t>
                          </a:r>
                        </a:p>
                      </a:txBody>
                      <a:tcPr/>
                    </a:tc>
                    <a:tc>
                      <a:txBody>
                        <a:bodyPr/>
                        <a:lstStyle/>
                        <a:p>
                          <a:endParaRPr lang="en-US"/>
                        </a:p>
                      </a:txBody>
                      <a:tcPr>
                        <a:blipFill>
                          <a:blip r:embed="rId3"/>
                          <a:stretch>
                            <a:fillRect l="-100890" t="-326230" r="-201187" b="-11475"/>
                          </a:stretch>
                        </a:blipFill>
                      </a:tcPr>
                    </a:tc>
                    <a:tc>
                      <a:txBody>
                        <a:bodyPr/>
                        <a:lstStyle/>
                        <a:p>
                          <a:endParaRPr lang="en-US"/>
                        </a:p>
                      </a:txBody>
                      <a:tcPr>
                        <a:blipFill>
                          <a:blip r:embed="rId3"/>
                          <a:stretch>
                            <a:fillRect l="-235069" t="-326230" r="-135417" b="-11475"/>
                          </a:stretch>
                        </a:blipFill>
                      </a:tcPr>
                    </a:tc>
                    <a:tc>
                      <a:txBody>
                        <a:bodyPr/>
                        <a:lstStyle/>
                        <a:p>
                          <a:endParaRPr lang="en-US"/>
                        </a:p>
                      </a:txBody>
                      <a:tcPr>
                        <a:blipFill>
                          <a:blip r:embed="rId3"/>
                          <a:stretch>
                            <a:fillRect l="-249354" t="-326230" r="-775" b="-11475"/>
                          </a:stretch>
                        </a:blipFill>
                      </a:tcPr>
                    </a:tc>
                    <a:extLst>
                      <a:ext uri="{0D108BD9-81ED-4DB2-BD59-A6C34878D82A}">
                        <a16:rowId xmlns:a16="http://schemas.microsoft.com/office/drawing/2014/main" val="10003"/>
                      </a:ext>
                    </a:extLst>
                  </a:tr>
                </a:tbl>
              </a:graphicData>
            </a:graphic>
          </p:graphicFrame>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41AE94A6-6086-3A10-97D3-14565CC1C29A}"/>
                  </a:ext>
                </a:extLst>
              </p:cNvPr>
              <p:cNvSpPr txBox="1"/>
              <p:nvPr/>
            </p:nvSpPr>
            <p:spPr>
              <a:xfrm>
                <a:off x="609599" y="5096470"/>
                <a:ext cx="8382001" cy="923330"/>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Notice that the confidence intervals for the two age groups do not overlap. Therefore, we can say that we are </a:t>
                </a:r>
                <a14:m>
                  <m:oMath xmlns:m="http://schemas.openxmlformats.org/officeDocument/2006/math">
                    <m:r>
                      <a:rPr kumimoji="0" lang="en-US" sz="1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1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1800" b="0" i="0" u="none" strike="noStrike" kern="1200" cap="none" spc="0" normalizeH="0" baseline="0" noProof="0" dirty="0">
                    <a:ln>
                      <a:noFill/>
                    </a:ln>
                    <a:solidFill>
                      <a:srgbClr val="366092"/>
                    </a:solidFill>
                    <a:effectLst/>
                    <a:uLnTx/>
                    <a:uFillTx/>
                    <a:latin typeface="Calibri"/>
                    <a:ea typeface="+mn-ea"/>
                    <a:cs typeface="+mn-cs"/>
                  </a:rPr>
                  <a:t> confident that 18- to 29-year-olds are more likely to say they know "a lot" about facial recognition technology than those </a:t>
                </a:r>
                <a:r>
                  <a:rPr kumimoji="0" lang="en-US" sz="1800" b="0" i="0" u="none" strike="noStrike" kern="1200" cap="none" spc="0" normalizeH="0" baseline="0" noProof="0" dirty="0">
                    <a:ln>
                      <a:noFill/>
                    </a:ln>
                    <a:solidFill>
                      <a:srgbClr val="366092"/>
                    </a:solidFill>
                    <a:effectLst/>
                    <a:uLnTx/>
                    <a:uFillTx/>
                    <a:latin typeface="Cambria Math"/>
                    <a:ea typeface="+mn-ea"/>
                    <a:cs typeface="+mn-cs"/>
                  </a:rPr>
                  <a:t>65</a:t>
                </a:r>
                <a:r>
                  <a:rPr kumimoji="0" lang="en-US" sz="1800" b="0" i="0" u="none" strike="noStrike" kern="1200" cap="none" spc="0" normalizeH="0" baseline="0" noProof="0" dirty="0">
                    <a:ln>
                      <a:noFill/>
                    </a:ln>
                    <a:solidFill>
                      <a:srgbClr val="366092"/>
                    </a:solidFill>
                    <a:effectLst/>
                    <a:uLnTx/>
                    <a:uFillTx/>
                    <a:latin typeface="Calibri"/>
                    <a:ea typeface="+mn-ea"/>
                    <a:cs typeface="+mn-cs"/>
                  </a:rPr>
                  <a:t> years old and older.</a:t>
                </a:r>
                <a:endParaRPr lang="en-IN" dirty="0"/>
              </a:p>
            </p:txBody>
          </p:sp>
        </mc:Choice>
        <mc:Fallback>
          <p:sp>
            <p:nvSpPr>
              <p:cNvPr id="8" name="TextBox 7">
                <a:extLst>
                  <a:ext uri="{FF2B5EF4-FFF2-40B4-BE49-F238E27FC236}">
                    <a16:creationId xmlns:a16="http://schemas.microsoft.com/office/drawing/2014/main" id="{41AE94A6-6086-3A10-97D3-14565CC1C29A}"/>
                  </a:ext>
                </a:extLst>
              </p:cNvPr>
              <p:cNvSpPr txBox="1">
                <a:spLocks noRot="1" noChangeAspect="1" noMove="1" noResize="1" noEditPoints="1" noAdjustHandles="1" noChangeArrowheads="1" noChangeShapeType="1" noTextEdit="1"/>
              </p:cNvSpPr>
              <p:nvPr/>
            </p:nvSpPr>
            <p:spPr>
              <a:xfrm>
                <a:off x="609599" y="5096470"/>
                <a:ext cx="8382001" cy="923330"/>
              </a:xfrm>
              <a:prstGeom prst="rect">
                <a:avLst/>
              </a:prstGeom>
              <a:blipFill>
                <a:blip r:embed="rId4"/>
                <a:stretch>
                  <a:fillRect l="-582" t="-3289" r="-364" b="-9211"/>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Point Estimate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A </a:t>
            </a:r>
            <a:r>
              <a:rPr sz="2400" b="1" dirty="0"/>
              <a:t>point estimate</a:t>
            </a:r>
            <a:r>
              <a:rPr sz="2400" dirty="0"/>
              <a:t> is a single-number estimate of a population parameter.</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p>
        </p:txBody>
      </p:sp>
      <p:sp>
        <p:nvSpPr>
          <p:cNvPr id="3" name="Text Placeholder 2"/>
          <p:cNvSpPr>
            <a:spLocks noGrp="1"/>
          </p:cNvSpPr>
          <p:nvPr>
            <p:ph type="body" sz="quarter" idx="10"/>
          </p:nvPr>
        </p:nvSpPr>
        <p:spPr/>
        <p:txBody>
          <a:bodyPr>
            <a:normAutofit/>
          </a:bodyPr>
          <a:lstStyle/>
          <a:p>
            <a:r>
              <a:rPr sz="2800"/>
              <a:t>A sample proportion is the fraction of a sample that has a certain characteristic.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p>
        </p:txBody>
      </p:sp>
      <p:sp>
        <p:nvSpPr>
          <p:cNvPr id="3" name="Text Placeholder 2"/>
          <p:cNvSpPr>
            <a:spLocks noGrp="1"/>
          </p:cNvSpPr>
          <p:nvPr>
            <p:ph type="body" sz="quarter" idx="10"/>
          </p:nvPr>
        </p:nvSpPr>
        <p:spPr/>
        <p:txBody>
          <a:bodyPr>
            <a:normAutofit/>
          </a:bodyPr>
          <a:lstStyle/>
          <a:p>
            <a:pPr algn="just"/>
            <a:r>
              <a:rPr sz="2400" dirty="0"/>
              <a:t>Article 1, Section 2, of the US Constitution mandates that the country conduct a count of its population once every </a:t>
            </a:r>
            <a:r>
              <a:rPr sz="2400" dirty="0">
                <a:latin typeface="Cambria Math"/>
              </a:rPr>
              <a:t>10</a:t>
            </a:r>
            <a:r>
              <a:rPr sz="2400" dirty="0"/>
              <a:t> years. The 2020 Census marked the 24th time that the country has counted its population; the first was in 1790.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Finding a Point Estimate for a Population Mean</a:t>
            </a:r>
          </a:p>
        </p:txBody>
      </p:sp>
      <p:sp>
        <p:nvSpPr>
          <p:cNvPr id="3" name="Text Placeholder 2"/>
          <p:cNvSpPr>
            <a:spLocks noGrp="1"/>
          </p:cNvSpPr>
          <p:nvPr>
            <p:ph type="body" sz="quarter" idx="10"/>
          </p:nvPr>
        </p:nvSpPr>
        <p:spPr/>
        <p:txBody>
          <a:bodyPr>
            <a:normAutofit/>
          </a:bodyPr>
          <a:lstStyle/>
          <a:p>
            <a:pPr algn="just"/>
            <a:r>
              <a:rPr sz="2000" dirty="0"/>
              <a:t>Find the best point estimate for the population mean of test scores on a standardized psychology final exam. The following is a simple random sample taken from the population of test scores.</a:t>
            </a:r>
          </a:p>
        </p:txBody>
      </p:sp>
      <p:graphicFrame>
        <p:nvGraphicFramePr>
          <p:cNvPr id="4" name="Table Placeholder 2" descr="The table contains 6 columns and 5 rows&#10;&#10;68, 83, 68, 90, 91, 72.&#10;&#10;86, 92, 85, 93, 45, 69.&#10;&#10;76, 81, 76, 71, 97, 70.&#10;&#10;99, 100, 96, 88, 84, 89.&#10;&#10;100, 91, 55, 75, 74, 85.">
            <a:extLst>
              <a:ext uri="{FF2B5EF4-FFF2-40B4-BE49-F238E27FC236}">
                <a16:creationId xmlns:a16="http://schemas.microsoft.com/office/drawing/2014/main" id="{1E08FA19-C9D6-416A-B08D-FB805F40002B}"/>
              </a:ext>
            </a:extLst>
          </p:cNvPr>
          <p:cNvGraphicFramePr>
            <a:graphicFrameLocks/>
          </p:cNvGraphicFramePr>
          <p:nvPr>
            <p:extLst>
              <p:ext uri="{D42A27DB-BD31-4B8C-83A1-F6EECF244321}">
                <p14:modId xmlns:p14="http://schemas.microsoft.com/office/powerpoint/2010/main" val="3623453042"/>
              </p:ext>
            </p:extLst>
          </p:nvPr>
        </p:nvGraphicFramePr>
        <p:xfrm>
          <a:off x="1905000" y="1972238"/>
          <a:ext cx="5943600" cy="1854200"/>
        </p:xfrm>
        <a:graphic>
          <a:graphicData uri="http://schemas.openxmlformats.org/drawingml/2006/table">
            <a:tbl>
              <a:tblPr firstRow="1" bandRow="1">
                <a:tableStyleId>{2D5ABB26-0587-4C30-8999-92F81FD0307C}</a:tableStyleId>
              </a:tblPr>
              <a:tblGrid>
                <a:gridCol w="990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a:txBody>
                    <a:bodyPr/>
                    <a:lstStyle/>
                    <a:p>
                      <a:pPr algn="l"/>
                      <a:r>
                        <a:t>​</a:t>
                      </a:r>
                      <a:r>
                        <a:rPr sz="1400">
                          <a:latin typeface="Cambria Math"/>
                        </a:rPr>
                        <a:t>68</a:t>
                      </a:r>
                    </a:p>
                  </a:txBody>
                  <a:tcPr/>
                </a:tc>
                <a:tc>
                  <a:txBody>
                    <a:bodyPr/>
                    <a:lstStyle/>
                    <a:p>
                      <a:pPr algn="l"/>
                      <a:r>
                        <a:t>​</a:t>
                      </a:r>
                      <a:r>
                        <a:rPr sz="1400">
                          <a:latin typeface="Cambria Math"/>
                        </a:rPr>
                        <a:t>83</a:t>
                      </a:r>
                    </a:p>
                  </a:txBody>
                  <a:tcPr/>
                </a:tc>
                <a:tc>
                  <a:txBody>
                    <a:bodyPr/>
                    <a:lstStyle/>
                    <a:p>
                      <a:pPr algn="l"/>
                      <a:r>
                        <a:rPr dirty="0"/>
                        <a:t>​</a:t>
                      </a:r>
                      <a:r>
                        <a:rPr sz="1400" dirty="0">
                          <a:latin typeface="Cambria Math"/>
                        </a:rPr>
                        <a:t>68</a:t>
                      </a:r>
                    </a:p>
                  </a:txBody>
                  <a:tcPr/>
                </a:tc>
                <a:tc>
                  <a:txBody>
                    <a:bodyPr/>
                    <a:lstStyle/>
                    <a:p>
                      <a:pPr algn="l"/>
                      <a:r>
                        <a:t>​</a:t>
                      </a:r>
                      <a:r>
                        <a:rPr sz="1400">
                          <a:latin typeface="Cambria Math"/>
                        </a:rPr>
                        <a:t>90</a:t>
                      </a:r>
                    </a:p>
                  </a:txBody>
                  <a:tcPr/>
                </a:tc>
                <a:tc>
                  <a:txBody>
                    <a:bodyPr/>
                    <a:lstStyle/>
                    <a:p>
                      <a:pPr algn="l"/>
                      <a:r>
                        <a:t>​</a:t>
                      </a:r>
                      <a:r>
                        <a:rPr sz="1400">
                          <a:latin typeface="Cambria Math"/>
                        </a:rPr>
                        <a:t>91</a:t>
                      </a:r>
                    </a:p>
                  </a:txBody>
                  <a:tcPr/>
                </a:tc>
                <a:tc>
                  <a:txBody>
                    <a:bodyPr/>
                    <a:lstStyle/>
                    <a:p>
                      <a:pPr algn="l"/>
                      <a:r>
                        <a:t>​</a:t>
                      </a:r>
                      <a:r>
                        <a:rPr sz="1400">
                          <a:latin typeface="Cambria Math"/>
                        </a:rPr>
                        <a:t>72</a:t>
                      </a:r>
                    </a:p>
                  </a:txBody>
                  <a:tcPr/>
                </a:tc>
                <a:extLst>
                  <a:ext uri="{0D108BD9-81ED-4DB2-BD59-A6C34878D82A}">
                    <a16:rowId xmlns:a16="http://schemas.microsoft.com/office/drawing/2014/main" val="10000"/>
                  </a:ext>
                </a:extLst>
              </a:tr>
              <a:tr h="370840">
                <a:tc>
                  <a:txBody>
                    <a:bodyPr/>
                    <a:lstStyle/>
                    <a:p>
                      <a:pPr algn="l"/>
                      <a:r>
                        <a:t>​</a:t>
                      </a:r>
                      <a:r>
                        <a:rPr sz="1400">
                          <a:latin typeface="Cambria Math"/>
                        </a:rPr>
                        <a:t>86</a:t>
                      </a:r>
                    </a:p>
                  </a:txBody>
                  <a:tcPr/>
                </a:tc>
                <a:tc>
                  <a:txBody>
                    <a:bodyPr/>
                    <a:lstStyle/>
                    <a:p>
                      <a:pPr algn="l"/>
                      <a:r>
                        <a:t>​</a:t>
                      </a:r>
                      <a:r>
                        <a:rPr sz="1400">
                          <a:latin typeface="Cambria Math"/>
                        </a:rPr>
                        <a:t>92</a:t>
                      </a:r>
                    </a:p>
                  </a:txBody>
                  <a:tcPr/>
                </a:tc>
                <a:tc>
                  <a:txBody>
                    <a:bodyPr/>
                    <a:lstStyle/>
                    <a:p>
                      <a:pPr algn="l"/>
                      <a:r>
                        <a:rPr dirty="0"/>
                        <a:t>​</a:t>
                      </a:r>
                      <a:r>
                        <a:rPr sz="1400" dirty="0">
                          <a:latin typeface="Cambria Math"/>
                        </a:rPr>
                        <a:t>85</a:t>
                      </a:r>
                    </a:p>
                  </a:txBody>
                  <a:tcPr/>
                </a:tc>
                <a:tc>
                  <a:txBody>
                    <a:bodyPr/>
                    <a:lstStyle/>
                    <a:p>
                      <a:pPr algn="l"/>
                      <a:r>
                        <a:t>​</a:t>
                      </a:r>
                      <a:r>
                        <a:rPr sz="1400">
                          <a:latin typeface="Cambria Math"/>
                        </a:rPr>
                        <a:t>93</a:t>
                      </a:r>
                    </a:p>
                  </a:txBody>
                  <a:tcPr/>
                </a:tc>
                <a:tc>
                  <a:txBody>
                    <a:bodyPr/>
                    <a:lstStyle/>
                    <a:p>
                      <a:pPr algn="l"/>
                      <a:r>
                        <a:t>​</a:t>
                      </a:r>
                      <a:r>
                        <a:rPr sz="1400">
                          <a:latin typeface="Cambria Math"/>
                        </a:rPr>
                        <a:t>45</a:t>
                      </a:r>
                    </a:p>
                  </a:txBody>
                  <a:tcPr/>
                </a:tc>
                <a:tc>
                  <a:txBody>
                    <a:bodyPr/>
                    <a:lstStyle/>
                    <a:p>
                      <a:pPr algn="l"/>
                      <a:r>
                        <a:t>​</a:t>
                      </a:r>
                      <a:r>
                        <a:rPr sz="1400">
                          <a:latin typeface="Cambria Math"/>
                        </a:rPr>
                        <a:t>69</a:t>
                      </a:r>
                    </a:p>
                  </a:txBody>
                  <a:tcPr/>
                </a:tc>
                <a:extLst>
                  <a:ext uri="{0D108BD9-81ED-4DB2-BD59-A6C34878D82A}">
                    <a16:rowId xmlns:a16="http://schemas.microsoft.com/office/drawing/2014/main" val="10001"/>
                  </a:ext>
                </a:extLst>
              </a:tr>
              <a:tr h="370840">
                <a:tc>
                  <a:txBody>
                    <a:bodyPr/>
                    <a:lstStyle/>
                    <a:p>
                      <a:pPr algn="l"/>
                      <a:r>
                        <a:t>​</a:t>
                      </a:r>
                      <a:r>
                        <a:rPr sz="1400">
                          <a:latin typeface="Cambria Math"/>
                        </a:rPr>
                        <a:t>76</a:t>
                      </a:r>
                    </a:p>
                  </a:txBody>
                  <a:tcPr/>
                </a:tc>
                <a:tc>
                  <a:txBody>
                    <a:bodyPr/>
                    <a:lstStyle/>
                    <a:p>
                      <a:pPr algn="l"/>
                      <a:r>
                        <a:t>​</a:t>
                      </a:r>
                      <a:r>
                        <a:rPr sz="1400">
                          <a:latin typeface="Cambria Math"/>
                        </a:rPr>
                        <a:t>81</a:t>
                      </a:r>
                    </a:p>
                  </a:txBody>
                  <a:tcPr/>
                </a:tc>
                <a:tc>
                  <a:txBody>
                    <a:bodyPr/>
                    <a:lstStyle/>
                    <a:p>
                      <a:pPr algn="l"/>
                      <a:r>
                        <a:rPr dirty="0"/>
                        <a:t>​</a:t>
                      </a:r>
                      <a:r>
                        <a:rPr sz="1400" dirty="0">
                          <a:latin typeface="Cambria Math"/>
                        </a:rPr>
                        <a:t>76</a:t>
                      </a:r>
                    </a:p>
                  </a:txBody>
                  <a:tcPr/>
                </a:tc>
                <a:tc>
                  <a:txBody>
                    <a:bodyPr/>
                    <a:lstStyle/>
                    <a:p>
                      <a:pPr algn="l"/>
                      <a:r>
                        <a:t>​</a:t>
                      </a:r>
                      <a:r>
                        <a:rPr sz="1400">
                          <a:latin typeface="Cambria Math"/>
                        </a:rPr>
                        <a:t>71</a:t>
                      </a:r>
                    </a:p>
                  </a:txBody>
                  <a:tcPr/>
                </a:tc>
                <a:tc>
                  <a:txBody>
                    <a:bodyPr/>
                    <a:lstStyle/>
                    <a:p>
                      <a:pPr algn="l"/>
                      <a:r>
                        <a:t>​</a:t>
                      </a:r>
                      <a:r>
                        <a:rPr sz="1400">
                          <a:latin typeface="Cambria Math"/>
                        </a:rPr>
                        <a:t>97</a:t>
                      </a:r>
                    </a:p>
                  </a:txBody>
                  <a:tcPr/>
                </a:tc>
                <a:tc>
                  <a:txBody>
                    <a:bodyPr/>
                    <a:lstStyle/>
                    <a:p>
                      <a:pPr algn="l"/>
                      <a:r>
                        <a:t>​</a:t>
                      </a:r>
                      <a:r>
                        <a:rPr sz="1400">
                          <a:latin typeface="Cambria Math"/>
                        </a:rPr>
                        <a:t>70</a:t>
                      </a:r>
                    </a:p>
                  </a:txBody>
                  <a:tcPr/>
                </a:tc>
                <a:extLst>
                  <a:ext uri="{0D108BD9-81ED-4DB2-BD59-A6C34878D82A}">
                    <a16:rowId xmlns:a16="http://schemas.microsoft.com/office/drawing/2014/main" val="10002"/>
                  </a:ext>
                </a:extLst>
              </a:tr>
              <a:tr h="370840">
                <a:tc>
                  <a:txBody>
                    <a:bodyPr/>
                    <a:lstStyle/>
                    <a:p>
                      <a:pPr algn="l"/>
                      <a:r>
                        <a:t>​</a:t>
                      </a:r>
                      <a:r>
                        <a:rPr sz="1400">
                          <a:latin typeface="Cambria Math"/>
                        </a:rPr>
                        <a:t>99</a:t>
                      </a:r>
                    </a:p>
                  </a:txBody>
                  <a:tcPr/>
                </a:tc>
                <a:tc>
                  <a:txBody>
                    <a:bodyPr/>
                    <a:lstStyle/>
                    <a:p>
                      <a:pPr algn="l"/>
                      <a:r>
                        <a:t>​</a:t>
                      </a:r>
                      <a:r>
                        <a:rPr sz="1400">
                          <a:latin typeface="Cambria Math"/>
                        </a:rPr>
                        <a:t>100</a:t>
                      </a:r>
                    </a:p>
                  </a:txBody>
                  <a:tcPr/>
                </a:tc>
                <a:tc>
                  <a:txBody>
                    <a:bodyPr/>
                    <a:lstStyle/>
                    <a:p>
                      <a:pPr algn="l"/>
                      <a:r>
                        <a:t>​</a:t>
                      </a:r>
                      <a:r>
                        <a:rPr sz="1400">
                          <a:latin typeface="Cambria Math"/>
                        </a:rPr>
                        <a:t>96</a:t>
                      </a:r>
                    </a:p>
                  </a:txBody>
                  <a:tcPr/>
                </a:tc>
                <a:tc>
                  <a:txBody>
                    <a:bodyPr/>
                    <a:lstStyle/>
                    <a:p>
                      <a:pPr algn="l"/>
                      <a:r>
                        <a:t>​</a:t>
                      </a:r>
                      <a:r>
                        <a:rPr sz="1400">
                          <a:latin typeface="Cambria Math"/>
                        </a:rPr>
                        <a:t>88</a:t>
                      </a:r>
                    </a:p>
                  </a:txBody>
                  <a:tcPr/>
                </a:tc>
                <a:tc>
                  <a:txBody>
                    <a:bodyPr/>
                    <a:lstStyle/>
                    <a:p>
                      <a:pPr algn="l"/>
                      <a:r>
                        <a:t>​</a:t>
                      </a:r>
                      <a:r>
                        <a:rPr sz="1400">
                          <a:latin typeface="Cambria Math"/>
                        </a:rPr>
                        <a:t>84</a:t>
                      </a:r>
                    </a:p>
                  </a:txBody>
                  <a:tcPr/>
                </a:tc>
                <a:tc>
                  <a:txBody>
                    <a:bodyPr/>
                    <a:lstStyle/>
                    <a:p>
                      <a:pPr algn="l"/>
                      <a:r>
                        <a:t>​</a:t>
                      </a:r>
                      <a:r>
                        <a:rPr sz="1400">
                          <a:latin typeface="Cambria Math"/>
                        </a:rPr>
                        <a:t>89</a:t>
                      </a:r>
                    </a:p>
                  </a:txBody>
                  <a:tcPr/>
                </a:tc>
                <a:extLst>
                  <a:ext uri="{0D108BD9-81ED-4DB2-BD59-A6C34878D82A}">
                    <a16:rowId xmlns:a16="http://schemas.microsoft.com/office/drawing/2014/main" val="10003"/>
                  </a:ext>
                </a:extLst>
              </a:tr>
              <a:tr h="370840">
                <a:tc>
                  <a:txBody>
                    <a:bodyPr/>
                    <a:lstStyle/>
                    <a:p>
                      <a:pPr algn="l"/>
                      <a:r>
                        <a:t>​</a:t>
                      </a:r>
                      <a:r>
                        <a:rPr sz="1400">
                          <a:latin typeface="Cambria Math"/>
                        </a:rPr>
                        <a:t>100</a:t>
                      </a:r>
                    </a:p>
                  </a:txBody>
                  <a:tcPr/>
                </a:tc>
                <a:tc>
                  <a:txBody>
                    <a:bodyPr/>
                    <a:lstStyle/>
                    <a:p>
                      <a:pPr algn="l"/>
                      <a:r>
                        <a:t>​</a:t>
                      </a:r>
                      <a:r>
                        <a:rPr sz="1400">
                          <a:latin typeface="Cambria Math"/>
                        </a:rPr>
                        <a:t>91</a:t>
                      </a:r>
                    </a:p>
                  </a:txBody>
                  <a:tcPr/>
                </a:tc>
                <a:tc>
                  <a:txBody>
                    <a:bodyPr/>
                    <a:lstStyle/>
                    <a:p>
                      <a:pPr algn="l"/>
                      <a:r>
                        <a:t>​</a:t>
                      </a:r>
                      <a:r>
                        <a:rPr sz="1400">
                          <a:latin typeface="Cambria Math"/>
                        </a:rPr>
                        <a:t>55</a:t>
                      </a:r>
                    </a:p>
                  </a:txBody>
                  <a:tcPr/>
                </a:tc>
                <a:tc>
                  <a:txBody>
                    <a:bodyPr/>
                    <a:lstStyle/>
                    <a:p>
                      <a:pPr algn="l"/>
                      <a:r>
                        <a:t>​</a:t>
                      </a:r>
                      <a:r>
                        <a:rPr sz="1400">
                          <a:latin typeface="Cambria Math"/>
                        </a:rPr>
                        <a:t>75</a:t>
                      </a:r>
                    </a:p>
                  </a:txBody>
                  <a:tcPr/>
                </a:tc>
                <a:tc>
                  <a:txBody>
                    <a:bodyPr/>
                    <a:lstStyle/>
                    <a:p>
                      <a:pPr algn="l"/>
                      <a:r>
                        <a:t>​</a:t>
                      </a:r>
                      <a:r>
                        <a:rPr sz="1400">
                          <a:latin typeface="Cambria Math"/>
                        </a:rPr>
                        <a:t>74</a:t>
                      </a:r>
                    </a:p>
                  </a:txBody>
                  <a:tcPr/>
                </a:tc>
                <a:tc>
                  <a:txBody>
                    <a:bodyPr/>
                    <a:lstStyle/>
                    <a:p>
                      <a:pPr algn="l"/>
                      <a:r>
                        <a:rPr dirty="0"/>
                        <a:t>​</a:t>
                      </a:r>
                      <a:r>
                        <a:rPr sz="1400" dirty="0">
                          <a:latin typeface="Cambria Math"/>
                        </a:rPr>
                        <a:t>85</a:t>
                      </a:r>
                    </a:p>
                  </a:txBody>
                  <a:tcPr/>
                </a:tc>
                <a:extLst>
                  <a:ext uri="{0D108BD9-81ED-4DB2-BD59-A6C34878D82A}">
                    <a16:rowId xmlns:a16="http://schemas.microsoft.com/office/drawing/2014/main" val="10004"/>
                  </a:ext>
                </a:extLst>
              </a:tr>
            </a:tbl>
          </a:graphicData>
        </a:graphic>
      </p:graphicFrame>
      <p:sp>
        <p:nvSpPr>
          <p:cNvPr id="8" name="TextBox 7">
            <a:extLst>
              <a:ext uri="{FF2B5EF4-FFF2-40B4-BE49-F238E27FC236}">
                <a16:creationId xmlns:a16="http://schemas.microsoft.com/office/drawing/2014/main" id="{FF1128BA-FAAD-C047-EA43-AACEEEBE2800}"/>
              </a:ext>
            </a:extLst>
          </p:cNvPr>
          <p:cNvSpPr txBox="1"/>
          <p:nvPr/>
        </p:nvSpPr>
        <p:spPr>
          <a:xfrm>
            <a:off x="439269" y="3588161"/>
            <a:ext cx="8247530" cy="13849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srgbClr val="366092"/>
                </a:solidFill>
                <a:effectLst/>
                <a:uLnTx/>
                <a:uFillTx/>
                <a:latin typeface="Calibri"/>
                <a:ea typeface="+mn-ea"/>
                <a:cs typeface="+mn-cs"/>
              </a:rPr>
              <a:t>The best point estimate for the population mean is the sample mean because it is an unbiased estimator. The sample mean for the given sample of test scores can be found as follows.</a:t>
            </a:r>
            <a:endParaRPr lang="en-IN" dirty="0"/>
          </a:p>
        </p:txBody>
      </p:sp>
      <p:pic>
        <p:nvPicPr>
          <p:cNvPr id="10" name="Picture 9" descr="x bar equals summation x subscript i whole divided by n equals 2449 divided by 30 approximately equals 81.6">
            <a:extLst>
              <a:ext uri="{FF2B5EF4-FFF2-40B4-BE49-F238E27FC236}">
                <a16:creationId xmlns:a16="http://schemas.microsoft.com/office/drawing/2014/main" id="{6311E596-C6A5-2542-86DF-51B46165AE22}"/>
              </a:ext>
            </a:extLst>
          </p:cNvPr>
          <p:cNvPicPr>
            <a:picLocks noChangeAspect="1"/>
          </p:cNvPicPr>
          <p:nvPr/>
        </p:nvPicPr>
        <p:blipFill>
          <a:blip r:embed="rId2"/>
          <a:stretch>
            <a:fillRect/>
          </a:stretch>
        </p:blipFill>
        <p:spPr>
          <a:xfrm>
            <a:off x="3485927" y="4876800"/>
            <a:ext cx="2172145" cy="576000"/>
          </a:xfrm>
          <a:prstGeom prst="rect">
            <a:avLst/>
          </a:prstGeom>
        </p:spPr>
      </p:pic>
      <p:sp>
        <p:nvSpPr>
          <p:cNvPr id="6" name="TextBox 5">
            <a:extLst>
              <a:ext uri="{FF2B5EF4-FFF2-40B4-BE49-F238E27FC236}">
                <a16:creationId xmlns:a16="http://schemas.microsoft.com/office/drawing/2014/main" id="{18F93A5E-D9A8-7C12-4D3D-B5F405EF4BDB}"/>
              </a:ext>
            </a:extLst>
          </p:cNvPr>
          <p:cNvSpPr txBox="1"/>
          <p:nvPr/>
        </p:nvSpPr>
        <p:spPr>
          <a:xfrm>
            <a:off x="457200" y="5356741"/>
            <a:ext cx="8229599" cy="707886"/>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Thus, the best point estimate for the population mean of test scores on this standardized exam is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81.6</a:t>
            </a:r>
            <a:r>
              <a:rPr kumimoji="0" lang="en-US" sz="20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lang="en-IN" sz="2400" dirty="0"/>
              <a:t>Out of </a:t>
            </a:r>
            <a:r>
              <a:rPr lang="en-IN" sz="2400" dirty="0">
                <a:latin typeface="Cambria Math"/>
              </a:rPr>
              <a:t>432</a:t>
            </a:r>
            <a:r>
              <a:rPr lang="en-IN" sz="2400" dirty="0"/>
              <a:t> randomly selected students, </a:t>
            </a:r>
            <a:r>
              <a:rPr lang="en-IN" sz="2400" dirty="0">
                <a:latin typeface="Cambria Math"/>
              </a:rPr>
              <a:t>301</a:t>
            </a:r>
            <a:r>
              <a:rPr lang="en-IN" sz="2400" dirty="0"/>
              <a:t> live in campus housing. Use the best point estimate to estimate the proportion of all students who live in campus housing.</a:t>
            </a:r>
          </a:p>
          <a:p>
            <a:pPr algn="just"/>
            <a:endParaRPr lang="en-IN" sz="2400" dirty="0"/>
          </a:p>
          <a:p>
            <a:pPr algn="just"/>
            <a:endParaRPr lang="en-IN" sz="2400" dirty="0"/>
          </a:p>
          <a:p>
            <a:r>
              <a:rPr lang="en-IN" sz="2400" dirty="0"/>
              <a:t>Answer:</a:t>
            </a:r>
            <a:endParaRPr sz="2400" dirty="0"/>
          </a:p>
        </p:txBody>
      </p:sp>
      <p:pic>
        <p:nvPicPr>
          <p:cNvPr id="5" name="Picture 4" descr="301 divided by 432 approximately equals to 0.697">
            <a:extLst>
              <a:ext uri="{FF2B5EF4-FFF2-40B4-BE49-F238E27FC236}">
                <a16:creationId xmlns:a16="http://schemas.microsoft.com/office/drawing/2014/main" id="{F816A38A-211D-9090-02B9-D8062EC22669}"/>
              </a:ext>
            </a:extLst>
          </p:cNvPr>
          <p:cNvPicPr>
            <a:picLocks noChangeAspect="1"/>
          </p:cNvPicPr>
          <p:nvPr/>
        </p:nvPicPr>
        <p:blipFill>
          <a:blip r:embed="rId2"/>
          <a:stretch>
            <a:fillRect/>
          </a:stretch>
        </p:blipFill>
        <p:spPr>
          <a:xfrm>
            <a:off x="1667435" y="3012140"/>
            <a:ext cx="1327229" cy="648000"/>
          </a:xfrm>
          <a:prstGeom prst="rect">
            <a:avLst/>
          </a:prstGeom>
        </p:spPr>
      </p:pic>
    </p:spTree>
    <p:extLst>
      <p:ext uri="{BB962C8B-B14F-4D97-AF65-F5344CB8AC3E}">
        <p14:creationId xmlns:p14="http://schemas.microsoft.com/office/powerpoint/2010/main" val="1761370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Confidence Intervals</a:t>
            </a:r>
          </a:p>
        </p:txBody>
      </p:sp>
      <p:sp>
        <p:nvSpPr>
          <p:cNvPr id="3" name="Text Placeholder 2"/>
          <p:cNvSpPr>
            <a:spLocks noGrp="1"/>
          </p:cNvSpPr>
          <p:nvPr>
            <p:ph type="body" sz="quarter" idx="10"/>
          </p:nvPr>
        </p:nvSpPr>
        <p:spPr>
          <a:xfrm>
            <a:off x="457200" y="1082078"/>
            <a:ext cx="8229600" cy="4861522"/>
          </a:xfrm>
        </p:spPr>
        <p:txBody>
          <a:bodyPr>
            <a:normAutofit fontScale="92500"/>
          </a:bodyPr>
          <a:lstStyle/>
          <a:p>
            <a:pPr algn="just">
              <a:defRPr b="1"/>
            </a:pPr>
            <a:r>
              <a:rPr sz="2800" dirty="0"/>
              <a:t>Interval Estimate</a:t>
            </a:r>
          </a:p>
          <a:p>
            <a:pPr algn="just"/>
            <a:r>
              <a:rPr sz="2800" dirty="0"/>
              <a:t>An </a:t>
            </a:r>
            <a:r>
              <a:rPr sz="2800" b="1" dirty="0"/>
              <a:t>interval estimate</a:t>
            </a:r>
            <a:r>
              <a:rPr sz="2800" dirty="0"/>
              <a:t> is a range of possible values for a population parameter.</a:t>
            </a:r>
            <a:endParaRPr lang="en-US" sz="2800" dirty="0"/>
          </a:p>
          <a:p>
            <a:pPr algn="just"/>
            <a:endParaRPr sz="1100" dirty="0"/>
          </a:p>
          <a:p>
            <a:pPr algn="just">
              <a:defRPr b="1"/>
            </a:pPr>
            <a:r>
              <a:rPr sz="2800" dirty="0"/>
              <a:t>Level of Confidence</a:t>
            </a:r>
          </a:p>
          <a:p>
            <a:pPr algn="just">
              <a:defRPr sz="2800"/>
            </a:pPr>
            <a:r>
              <a:rPr sz="2800" dirty="0"/>
              <a:t>The </a:t>
            </a:r>
            <a:r>
              <a:rPr sz="2800" b="1" dirty="0"/>
              <a:t>level of confidence</a:t>
            </a:r>
            <a:r>
              <a:rPr sz="2800" dirty="0"/>
              <a:t>, denoted by</a:t>
            </a:r>
            <a:r>
              <a:rPr lang="en-US" sz="2800" dirty="0"/>
              <a:t> </a:t>
            </a:r>
            <a:r>
              <a:rPr lang="en-US" sz="2800" i="1" dirty="0"/>
              <a:t>c</a:t>
            </a:r>
            <a:r>
              <a:rPr lang="en-US" sz="2800" dirty="0"/>
              <a:t>,</a:t>
            </a:r>
            <a:r>
              <a:rPr sz="2800" dirty="0"/>
              <a:t> is the percentage of all possible samples of a given size that will produce interval estimates that contain the actual parameter.</a:t>
            </a:r>
            <a:endParaRPr lang="en-US" sz="2800" dirty="0"/>
          </a:p>
          <a:p>
            <a:pPr algn="just">
              <a:defRPr sz="2800"/>
            </a:pPr>
            <a:endParaRPr sz="1100" dirty="0"/>
          </a:p>
          <a:p>
            <a:pPr algn="just">
              <a:defRPr b="1"/>
            </a:pPr>
            <a:r>
              <a:rPr sz="2800" dirty="0"/>
              <a:t>Confidence Interval</a:t>
            </a:r>
          </a:p>
          <a:p>
            <a:pPr algn="just"/>
            <a:r>
              <a:rPr sz="2800" dirty="0"/>
              <a:t>A </a:t>
            </a:r>
            <a:r>
              <a:rPr sz="2800" b="1" dirty="0"/>
              <a:t>confidence interval</a:t>
            </a:r>
            <a:r>
              <a:rPr sz="2800" dirty="0"/>
              <a:t> is an interval estimate associated with a certain level of confidence.</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Interpreting Confidence</a:t>
            </a:r>
            <a:br>
              <a:rPr lang="en-US" dirty="0"/>
            </a:br>
            <a:r>
              <a:rPr dirty="0"/>
              <a:t>Intervals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1800" dirty="0"/>
                  <a:t>During the 2020 global pandemic of COVID-19, the reproduction rate of the virus</a:t>
                </a:r>
                <a:r>
                  <a:rPr lang="en-US" sz="1800" dirty="0"/>
                  <a:t> (</a:t>
                </a:r>
                <a:r>
                  <a:rPr lang="en-US" sz="1800" i="1" dirty="0"/>
                  <a:t>R</a:t>
                </a:r>
                <a:r>
                  <a:rPr lang="en-US" sz="1050" dirty="0"/>
                  <a:t> </a:t>
                </a:r>
                <a:r>
                  <a:rPr lang="en-US" sz="1800" i="1" baseline="-25000" dirty="0"/>
                  <a:t>t</a:t>
                </a:r>
                <a:r>
                  <a:rPr lang="en-US" sz="1800" dirty="0"/>
                  <a:t>)</a:t>
                </a:r>
                <a:r>
                  <a:rPr sz="1800" dirty="0"/>
                  <a:t> was a measure of how fast the virus was spreading in the United States</a:t>
                </a:r>
                <a:r>
                  <a:rPr lang="en-US" sz="1050" dirty="0"/>
                  <a:t> </a:t>
                </a:r>
                <a:r>
                  <a:rPr lang="en-US" sz="1800" baseline="30000" dirty="0"/>
                  <a:t>18</a:t>
                </a:r>
                <a:r>
                  <a:rPr lang="en-US" sz="1800" dirty="0"/>
                  <a:t>.</a:t>
                </a:r>
                <a:r>
                  <a:rPr sz="1800" dirty="0"/>
                  <a:t> That is,</a:t>
                </a:r>
                <a:r>
                  <a:rPr lang="en-US" sz="1800" dirty="0"/>
                  <a:t> </a:t>
                </a:r>
                <a:r>
                  <a:rPr lang="en-US" sz="1800" i="1" dirty="0"/>
                  <a:t>R</a:t>
                </a:r>
                <a:r>
                  <a:rPr lang="en-US" sz="1050" dirty="0"/>
                  <a:t> </a:t>
                </a:r>
                <a:r>
                  <a:rPr lang="en-US" sz="1800" i="1" baseline="-25000" dirty="0"/>
                  <a:t>t</a:t>
                </a:r>
                <a:r>
                  <a:rPr sz="1800" dirty="0"/>
                  <a:t> measured the average number of people who became infected by an infectious person. When</a:t>
                </a:r>
                <a:r>
                  <a:rPr lang="en-US" sz="1800" dirty="0"/>
                  <a:t> </a:t>
                </a:r>
                <a:r>
                  <a:rPr lang="en-US" sz="1800" i="1" dirty="0"/>
                  <a:t>R</a:t>
                </a:r>
                <a:r>
                  <a:rPr lang="en-US" sz="1050" dirty="0"/>
                  <a:t> </a:t>
                </a:r>
                <a:r>
                  <a:rPr lang="en-US" sz="1800" i="1" baseline="-25000" dirty="0"/>
                  <a:t>t</a:t>
                </a:r>
                <a:r>
                  <a:rPr sz="1800" dirty="0"/>
                  <a:t> was below </a:t>
                </a:r>
                <a:r>
                  <a:rPr sz="1800" dirty="0">
                    <a:latin typeface="Cambria Math"/>
                  </a:rPr>
                  <a:t>1.0</a:t>
                </a:r>
                <a:r>
                  <a:rPr sz="1800" dirty="0"/>
                  <a:t>, the virus was not spreading. Below is an excerpt from November 2020, which shows </a:t>
                </a:r>
                <a14:m>
                  <m:oMath xmlns:m="http://schemas.openxmlformats.org/officeDocument/2006/math">
                    <m:r>
                      <a:rPr sz="1800">
                        <a:latin typeface="Cambria Math" panose="02040503050406030204" pitchFamily="18" charset="0"/>
                      </a:rPr>
                      <m:t>80</m:t>
                    </m:r>
                    <m:r>
                      <a:rPr sz="1800">
                        <a:latin typeface="Cambria Math" panose="02040503050406030204" pitchFamily="18" charset="0"/>
                      </a:rPr>
                      <m:t>%</m:t>
                    </m:r>
                  </m:oMath>
                </a14:m>
                <a:r>
                  <a:rPr sz="1800" dirty="0"/>
                  <a:t> confidence intervals for each state's</a:t>
                </a:r>
                <a:r>
                  <a:rPr lang="en-US" sz="1800" dirty="0"/>
                  <a:t> </a:t>
                </a:r>
                <a:r>
                  <a:rPr lang="en-US" sz="1800" i="1" dirty="0"/>
                  <a:t>R</a:t>
                </a:r>
                <a:r>
                  <a:rPr lang="en-US" sz="1050" dirty="0"/>
                  <a:t> </a:t>
                </a:r>
                <a:r>
                  <a:rPr lang="en-US" sz="1800" i="1" baseline="-25000" dirty="0"/>
                  <a:t>t</a:t>
                </a:r>
                <a:r>
                  <a:rPr sz="1800" dirty="0"/>
                  <a:t> value. Each state's initials inside the oval represent the sample mean. Use the excerpt to answer the following questions.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593"/>
                </a:stretch>
              </a:blipFill>
            </p:spPr>
            <p:txBody>
              <a:bodyPr/>
              <a:lstStyle/>
              <a:p>
                <a:r>
                  <a:rPr lang="en-IN">
                    <a:noFill/>
                  </a:rPr>
                  <a:t> </a:t>
                </a:r>
              </a:p>
            </p:txBody>
          </p:sp>
        </mc:Fallback>
      </mc:AlternateContent>
      <p:pic>
        <p:nvPicPr>
          <p:cNvPr id="5" name="Picture 4" descr="Graph with a vertical scale labeled with values ranging from 0.2 to 2 in increments of 0.2. There is a horizontal axis at 1 and it is centered horizontally along the vertical axis. There are 51 vertical line segments of varying length and various vertical positions representing the confidence interval for each of the 50 states of the U.S. and Washington D.C. The confidence interval for each state overlaps with every other state to varying degrees. The states labeled from least to greatest by sample mean are given in the following order:&#10;&#10;The column headers are, State, Approximate Lower Bound, Approximate Sample Mean, Approximate Upper Bound, and Approximate Range.&#10;&#10;MS, Between 0.6 and 0.8, Between 0.8 and 1, Between 1 and 1.2, 0.4.&#10; &#10;SD, Between 0.6 and 0.8, Between 0.8 and 1, Between 1 and 1.2, 0.35.&#10; &#10;ND, Between 0.6 and 0.8, Between 0.8 and 1, Between 1 and 1.2, 0.35.&#10;&#10;IA, Between 0.6 and 0.8, Between 0.8 and 1, Between 1 and 1.2, 0.4.&#10;&#10;IL, Between 0.6 and 0.8, Approximately 0.8, Between 1 and 1.2, 0.35.&#10;&#10;SC, Between 0.6 and 0.8, Between 0.8 and 1, Between 1 and 1.2, 0.4.&#10;&#10;WI, Between 0.6 and 0.8, Approximately 0.8, Between 1 and 1.2, 0.35.&#10;&#10;CO, Between 0.8 and 1, Between 1 and 1.2, Approximately 1.2, 0.4.&#10;&#10;GA, Between 0.8 and 1, Between 1 and 1.2, Between 1.2 and 1.4, 0.4.&#10;&#10;FL, Between 0.8 and 1, Approximately 0.8, Between 1.2 and 1.4, 0.4.&#10;&#10;NE, Between 0.8 and 1, Between 1 and 1.2, Approximately 1.2, 0.4.&#10;&#10;TX, Between 0.8 and 1, Approximately 0.8, Between 1.2 and 1.4, 0.45.&#10;&#10;VA, Between 0.8 and 1, Between 1 and 1.2, Between 1.2 and 1.4, 0.4.&#10;&#10;MT, Between 0.8 and 1, Approximately 0.8, Between 1.2 and 1.4, 0.45.&#10;&#10;UT, Between 0.8 and 1, Approximately 0.8, Between 1.2 and 1.4, 0.4.&#10;&#10;HI, Between 0.6 and 0.8, Between 1 and 1.2, Between 1.2 and 1.4, 0.7.&#10;&#10;AL, Between 0.8 and 1, Between 1 and 1.2, Between 1.2 and 1.4, 0.45.&#10;&#10;ID, Between 0.8 and 1, Between 1 and 1.2, Between 1.2 and 1.4, 0.4.&#10;&#10;IN, Between 0.8 and 1, Between 1 and 1.2, Between 1.2 and 1.4, 0.4.&#10;&#10;AR, Between 0.8 and 1, Approximately 0.8, Between 1.2 and 1.4, 0.45.&#10;&#10;MN, Between 0.8 and 1, Between 1 and 1.2, Between 1.2 and 1.4, 0.4.&#10;&#10;KS, Between 0.8 and 1, Between 1 and 1.2, Between 1.2 and 1.4, 0.5.&#10;&#10;MA, Between 0.8 and 1, Between 1 and 1.2, Between 1.2 and 1.4, 0.45.&#10;&#10;NC, Between 0.8 and 1, Between 1 and 1.2, Between 1.2 and 1.4, 0.4.&#10;&#10;WV, Between 0.8 and 1, Between 1 and 1.2, Between 1.2 and 1.4, 0.5.&#10;&#10;DC, Between 0.8 and 1, Between 1 and 1.2, Between 1.2 and 1.4, 0.45.&#10;&#10;OK, Between 0.8 and 1, Between 1 and 1.2, Between 1.2 and 1.4, 0.5.&#10;&#10;WY, Between 0.8 and 1, Between 1 and 1.2, Between 1.2 and 1.4, 0.5.&#10;&#10;MD, Between 0.8 and 1, Between 1 and 1.2, Between 1.2 and 1.4, 0.5.&#10;&#10;KY, Between 0.8 and 1, Between 1 and 1.2, Between 1.2 and 1.4, 0.5.&#10;&#10;NY, Between 0.8 and 1, Between 1 and 1.2, Between 1.2 and 1.4, 0.45.&#10;&#10;TN, Between 0.8 and 1, Between 1 and 1.2, Between 1.2 and 1.4, 0.5.&#10;&#10;DE, Between 0.8 and 1, Between 1 and 1.2, Between 1.2 and 1.4, 0.55.&#10;&#10;OH, Between 0.8 and 1, Between 1 and 1.2, Between 1.2 and 1.4, 0.55.&#10;&#10;MO, Between 0.8 and 1, Between 1 and 1.2, Between 1.2 and 1.4, 0.55.&#10;&#10;MI, Between 0.8 and 1, Between 1 and 1.2, Between 1.2 and 1.4, 0.5.&#10;&#10;AZ, Between 0.8 and 1, Between 1 and 1.2, Between 1.2 and 1.4, 0.5.&#10;&#10;PA, Between 0.8 and 1, Between 1 and 1.2, Between 1.2 and 1.4, 0.5.&#10;&#10;NV, Between 0.8 and 1, Between 1 and 1.2, Between 1.2 and 1.4, 0.5.&#10;&#10;AK, Between 0.8 and 1, Between 1 and 1.2, Between 1.2 and 1.4, 0.5.&#10;&#10;OR, Between 0.8 and 1, Between 1 and 1.2, Between 1.2 and 1.4, 0.5.&#10;&#10;CT, Between 0.8 and 1, Between 1 and 1.2, Between 1.2 and 1.4, 0.6.&#10;&#10;RI, Between 0.8 and 1, Between 1 and 1.2, Between 1.4 and 1.6, 0.55.&#10;&#10;LA, Between 0.8 and 1, Between 1 and 1.2, Between 1.4 and 1.6, 0.5.&#10;&#10;CA, Between 0.8 and 1, Between 1 and 1.2, Approximately 1.4, 0.45.&#10;&#10;NJ, Between 0.8 and 1, Between 1.2 and 1.4, Between 1.4 and 1.6, 0.5.&#10;&#10;VT, Between 0.8 and 1, Between 1.2 and 1.4, Between 1.4 and 1.6, 0.55.&#10;&#10;ME, Between 0.8 and 1, Between 1.2 and 1.4, Between 1.4 and 1.6, 0.55.&#10;&#10;WA, Between 0.8 and 1, Between 1.2 and 1.4, Between 1.4 and 1.6, 0.5.&#10;&#10;NH, Between 1 and 1.2, Between 1.2 and 1.4, Approximately 1.6, 0.55.&#10;&#10;NM, Between 1 and 1.2, Between 1.2 and 1.4, Between 1.4 and 1.6, 0.5.&#10;">
            <a:extLst>
              <a:ext uri="{FF2B5EF4-FFF2-40B4-BE49-F238E27FC236}">
                <a16:creationId xmlns:a16="http://schemas.microsoft.com/office/drawing/2014/main" id="{5F5604BE-F91C-46BC-B8ED-4708F3554EF7}"/>
              </a:ext>
            </a:extLst>
          </p:cNvPr>
          <p:cNvPicPr>
            <a:picLocks noChangeAspect="1"/>
          </p:cNvPicPr>
          <p:nvPr/>
        </p:nvPicPr>
        <p:blipFill>
          <a:blip r:embed="rId3"/>
          <a:srcRect b="10071"/>
          <a:stretch>
            <a:fillRect/>
          </a:stretch>
        </p:blipFill>
        <p:spPr>
          <a:xfrm>
            <a:off x="873873" y="2971800"/>
            <a:ext cx="7396254" cy="2232210"/>
          </a:xfrm>
          <a:prstGeom prst="rect">
            <a:avLst/>
          </a:prstGeom>
        </p:spPr>
      </p:pic>
      <p:sp>
        <p:nvSpPr>
          <p:cNvPr id="4" name="TextBox 3">
            <a:extLst>
              <a:ext uri="{FF2B5EF4-FFF2-40B4-BE49-F238E27FC236}">
                <a16:creationId xmlns:a16="http://schemas.microsoft.com/office/drawing/2014/main" id="{EBF073DA-791F-3334-F65A-346CAE3B9FC5}"/>
              </a:ext>
            </a:extLst>
          </p:cNvPr>
          <p:cNvSpPr txBox="1"/>
          <p:nvPr/>
        </p:nvSpPr>
        <p:spPr>
          <a:xfrm>
            <a:off x="3962400" y="520401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
        <p:nvSpPr>
          <p:cNvPr id="7" name="TextBox 6">
            <a:extLst>
              <a:ext uri="{FF2B5EF4-FFF2-40B4-BE49-F238E27FC236}">
                <a16:creationId xmlns:a16="http://schemas.microsoft.com/office/drawing/2014/main" id="{48A38D6D-4C62-9733-E30A-3FC1C33C2052}"/>
              </a:ext>
            </a:extLst>
          </p:cNvPr>
          <p:cNvSpPr txBox="1"/>
          <p:nvPr/>
        </p:nvSpPr>
        <p:spPr>
          <a:xfrm>
            <a:off x="457200" y="5660341"/>
            <a:ext cx="5844988" cy="276999"/>
          </a:xfrm>
          <a:prstGeom prst="rect">
            <a:avLst/>
          </a:prstGeom>
          <a:noFill/>
        </p:spPr>
        <p:txBody>
          <a:bodyPr wrap="square">
            <a:spAutoFit/>
          </a:bodyPr>
          <a:lstStyle/>
          <a:p>
            <a:r>
              <a:rPr kumimoji="0" lang="en-IN" sz="1200" b="0" i="0" u="none" strike="noStrike" kern="1200" cap="none" spc="0" normalizeH="0" baseline="0" noProof="0" dirty="0">
                <a:ln>
                  <a:noFill/>
                </a:ln>
                <a:solidFill>
                  <a:srgbClr val="366092"/>
                </a:solidFill>
                <a:effectLst/>
                <a:uLnTx/>
                <a:uFillTx/>
                <a:latin typeface="Calibri"/>
                <a:ea typeface="+mn-ea"/>
                <a:cs typeface="+mn-cs"/>
              </a:rPr>
              <a:t>18      Rt: Effective Reproduction Number, last accessed November 23, 2020, https://rt.live/.</a:t>
            </a:r>
            <a:endParaRPr lang="en-IN"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E378C2-53F1-4A6A-BBEE-99DF18524121}"/>
</file>

<file path=customXml/itemProps2.xml><?xml version="1.0" encoding="utf-8"?>
<ds:datastoreItem xmlns:ds="http://schemas.openxmlformats.org/officeDocument/2006/customXml" ds:itemID="{B4C61A25-89BB-4821-B816-F9F324297E72}"/>
</file>

<file path=customXml/itemProps3.xml><?xml version="1.0" encoding="utf-8"?>
<ds:datastoreItem xmlns:ds="http://schemas.openxmlformats.org/officeDocument/2006/customXml" ds:itemID="{834E9D17-0096-4E7C-901A-06A75C619415}"/>
</file>

<file path=docProps/app.xml><?xml version="1.0" encoding="utf-8"?>
<Properties xmlns="http://schemas.openxmlformats.org/officeDocument/2006/extended-properties" xmlns:vt="http://schemas.openxmlformats.org/officeDocument/2006/docPropsVTypes">
  <TotalTime>1973</TotalTime>
  <Words>2616</Words>
  <Application>Microsoft Office PowerPoint</Application>
  <PresentationFormat>On-screen Show (4:3)</PresentationFormat>
  <Paragraphs>258</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Cambria Math</vt:lpstr>
      <vt:lpstr>Courier New</vt:lpstr>
      <vt:lpstr>Calibri</vt:lpstr>
      <vt:lpstr>Arial</vt:lpstr>
      <vt:lpstr>Office Theme</vt:lpstr>
      <vt:lpstr>Section 11.5</vt:lpstr>
      <vt:lpstr>Definition: Inferential Statistics</vt:lpstr>
      <vt:lpstr>Definition: Point Estimate</vt:lpstr>
      <vt:lpstr>Helpful Hint</vt:lpstr>
      <vt:lpstr>Fun Fact</vt:lpstr>
      <vt:lpstr>Example 1: Finding a Point Estimate for a Population Mean</vt:lpstr>
      <vt:lpstr>Skill Check 1</vt:lpstr>
      <vt:lpstr>Definition: Confidence Intervals</vt:lpstr>
      <vt:lpstr>Example 2: Interpreting Confidence Intervals—Slide 1</vt:lpstr>
      <vt:lpstr>Example 2: Interpreting Confidence Intervals—Slide 2</vt:lpstr>
      <vt:lpstr>Example 2: Interpreting Confidence Intervals—Slide 3</vt:lpstr>
      <vt:lpstr>Definition: Margin of Error</vt:lpstr>
      <vt:lpstr>Example 3: Constructing a Confidence Interval with a Given Margin of Error—Slide 1</vt:lpstr>
      <vt:lpstr>Example 3: Constructing a Confidence Interval with a Given Margin of Error—Slide 2</vt:lpstr>
      <vt:lpstr>Skill Check 2</vt:lpstr>
      <vt:lpstr>Formula: Rule of Thumb for Margin of Error in a Survey</vt:lpstr>
      <vt:lpstr>Example 4: Constructing a Confidence Interval for a Population Proportion—Slide 1</vt:lpstr>
      <vt:lpstr>Example 4: Constructing a Confidence Interval for a Population Proportion—Slide 2</vt:lpstr>
      <vt:lpstr>Skill Check 3</vt:lpstr>
      <vt:lpstr>Example 5: Interpreting Margin of Error—Slide 1</vt:lpstr>
      <vt:lpstr>Example 5: Interpreting Margin of Error—Slide 2</vt:lpstr>
      <vt:lpstr>Example 5: Interpreting Margin of Error—Slide 3</vt:lpstr>
      <vt:lpstr>Example 5: Interpreting Margin of Error—Slide 4</vt:lpstr>
      <vt:lpstr>Example 6: Interpreting Margin of Error—Slide 1</vt:lpstr>
      <vt:lpstr>Example 6: Interpreting Margin of Error—Slide 2</vt:lpstr>
      <vt:lpstr>Example 6: Interpreting Margin of Error—Slide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anil</cp:lastModifiedBy>
  <cp:revision>210</cp:revision>
  <dcterms:created xsi:type="dcterms:W3CDTF">2013-04-26T14:43:13Z</dcterms:created>
  <dcterms:modified xsi:type="dcterms:W3CDTF">2025-09-19T10:48:36Z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