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345" r:id="rId3"/>
    <p:sldId id="346" r:id="rId4"/>
    <p:sldId id="347" r:id="rId5"/>
    <p:sldId id="348" r:id="rId6"/>
    <p:sldId id="349" r:id="rId7"/>
    <p:sldId id="350" r:id="rId8"/>
    <p:sldId id="351" r:id="rId9"/>
    <p:sldId id="352" r:id="rId10"/>
    <p:sldId id="258" r:id="rId11"/>
    <p:sldId id="275" r:id="rId12"/>
    <p:sldId id="353" r:id="rId13"/>
    <p:sldId id="257" r:id="rId14"/>
    <p:sldId id="264" r:id="rId15"/>
    <p:sldId id="289" r:id="rId16"/>
    <p:sldId id="293" r:id="rId17"/>
    <p:sldId id="294" r:id="rId18"/>
    <p:sldId id="295" r:id="rId19"/>
    <p:sldId id="296" r:id="rId20"/>
    <p:sldId id="265" r:id="rId21"/>
    <p:sldId id="267" r:id="rId22"/>
    <p:sldId id="354" r:id="rId23"/>
    <p:sldId id="287" r:id="rId24"/>
    <p:sldId id="355" r:id="rId25"/>
    <p:sldId id="356" r:id="rId26"/>
    <p:sldId id="357" r:id="rId27"/>
    <p:sldId id="291" r:id="rId28"/>
    <p:sldId id="270" r:id="rId29"/>
    <p:sldId id="358" r:id="rId30"/>
    <p:sldId id="359" r:id="rId31"/>
    <p:sldId id="360" r:id="rId32"/>
    <p:sldId id="278" r:id="rId33"/>
    <p:sldId id="259" r:id="rId34"/>
    <p:sldId id="260" r:id="rId35"/>
    <p:sldId id="365" r:id="rId36"/>
    <p:sldId id="337" r:id="rId37"/>
    <p:sldId id="328" r:id="rId38"/>
    <p:sldId id="329" r:id="rId39"/>
    <p:sldId id="366" r:id="rId40"/>
    <p:sldId id="333" r:id="rId41"/>
    <p:sldId id="274"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7" d="100"/>
          <a:sy n="107" d="100"/>
        </p:scale>
        <p:origin x="1158"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image" Target="../media/image6.png"/><Relationship Id="rId4" Type="http://schemas.openxmlformats.org/officeDocument/2006/relationships/image" Target="../media/image5.emf"/></Relationships>
</file>

<file path=ppt/slides/_rels/slide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39.png"/><Relationship Id="rId1" Type="http://schemas.openxmlformats.org/officeDocument/2006/relationships/slideLayout" Target="../slideLayouts/slideLayout7.xml"/><Relationship Id="rId5" Type="http://schemas.openxmlformats.org/officeDocument/2006/relationships/image" Target="../media/image8.emf"/><Relationship Id="rId4" Type="http://schemas.openxmlformats.org/officeDocument/2006/relationships/image" Target="../media/image7.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11.emf"/><Relationship Id="rId4" Type="http://schemas.openxmlformats.org/officeDocument/2006/relationships/image" Target="../media/image10.emf"/></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NUL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Review</a:t>
            </a:r>
          </a:p>
        </p:txBody>
      </p:sp>
      <p:sp>
        <p:nvSpPr>
          <p:cNvPr id="3" name="Title 2"/>
          <p:cNvSpPr>
            <a:spLocks noGrp="1"/>
          </p:cNvSpPr>
          <p:nvPr>
            <p:ph type="title"/>
          </p:nvPr>
        </p:nvSpPr>
        <p:spPr/>
        <p:txBody>
          <a:bodyPr/>
          <a:lstStyle/>
          <a:p>
            <a:r>
              <a:t>Chapter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a:t>Procedure: </a:t>
            </a:r>
            <a:r>
              <a:rPr dirty="0"/>
              <a:t>Conducting a Statistical Study</a:t>
            </a:r>
          </a:p>
        </p:txBody>
      </p:sp>
      <p:sp>
        <p:nvSpPr>
          <p:cNvPr id="3" name="Text Placeholder 2"/>
          <p:cNvSpPr>
            <a:spLocks noGrp="1"/>
          </p:cNvSpPr>
          <p:nvPr>
            <p:ph type="body" sz="quarter" idx="10"/>
          </p:nvPr>
        </p:nvSpPr>
        <p:spPr>
          <a:xfrm>
            <a:off x="457200" y="1082078"/>
            <a:ext cx="8229600" cy="4861522"/>
          </a:xfrm>
        </p:spPr>
        <p:txBody>
          <a:bodyPr>
            <a:normAutofit/>
          </a:bodyPr>
          <a:lstStyle/>
          <a:p>
            <a:pPr marL="538163" indent="-538163">
              <a:defRPr sz="2800"/>
            </a:pPr>
            <a:r>
              <a:rPr lang="en-US" dirty="0"/>
              <a:t>1.	</a:t>
            </a:r>
            <a:r>
              <a:rPr dirty="0"/>
              <a:t>​Design the study.</a:t>
            </a:r>
          </a:p>
          <a:p>
            <a:pPr marL="1255713" lvl="1" indent="-538163">
              <a:buNone/>
              <a:defRPr sz="2800"/>
            </a:pPr>
            <a:r>
              <a:rPr lang="en-US" dirty="0">
                <a:solidFill>
                  <a:srgbClr val="000000"/>
                </a:solidFill>
              </a:rPr>
              <a:t>a.	</a:t>
            </a:r>
            <a:r>
              <a:rPr dirty="0">
                <a:solidFill>
                  <a:srgbClr val="000000"/>
                </a:solidFill>
              </a:rPr>
              <a:t>State the question to be studied.</a:t>
            </a:r>
          </a:p>
          <a:p>
            <a:pPr marL="1255713" lvl="1" indent="-538163">
              <a:buNone/>
              <a:defRPr sz="2800"/>
            </a:pPr>
            <a:r>
              <a:rPr lang="en-US" dirty="0">
                <a:solidFill>
                  <a:srgbClr val="000000"/>
                </a:solidFill>
              </a:rPr>
              <a:t>b.	</a:t>
            </a:r>
            <a:r>
              <a:rPr dirty="0">
                <a:solidFill>
                  <a:srgbClr val="000000"/>
                </a:solidFill>
              </a:rPr>
              <a:t>Determine the population and variables.</a:t>
            </a:r>
          </a:p>
          <a:p>
            <a:pPr marL="1255713" lvl="1" indent="-538163">
              <a:buNone/>
              <a:defRPr sz="2800"/>
            </a:pPr>
            <a:r>
              <a:rPr lang="en-US" dirty="0">
                <a:solidFill>
                  <a:srgbClr val="000000"/>
                </a:solidFill>
              </a:rPr>
              <a:t>c.	</a:t>
            </a:r>
            <a:r>
              <a:rPr dirty="0">
                <a:solidFill>
                  <a:srgbClr val="000000"/>
                </a:solidFill>
              </a:rPr>
              <a:t>​Determine the type of study: observational or experimental.</a:t>
            </a:r>
          </a:p>
          <a:p>
            <a:pPr marL="538163" indent="-538163">
              <a:defRPr sz="2800"/>
            </a:pPr>
            <a:r>
              <a:rPr lang="en-US" dirty="0"/>
              <a:t>2.	</a:t>
            </a:r>
            <a:r>
              <a:rPr dirty="0"/>
              <a:t>Collect the data.</a:t>
            </a:r>
          </a:p>
          <a:p>
            <a:pPr marL="538163" indent="-538163">
              <a:defRPr sz="2800"/>
            </a:pPr>
            <a:r>
              <a:rPr lang="en-US" sz="2800" dirty="0"/>
              <a:t>3.	</a:t>
            </a:r>
            <a:r>
              <a:rPr sz="2800" dirty="0"/>
              <a:t>Organize the data.</a:t>
            </a:r>
          </a:p>
          <a:p>
            <a:pPr marL="538163" indent="-538163">
              <a:defRPr sz="2800"/>
            </a:pPr>
            <a:r>
              <a:rPr lang="en-US" dirty="0"/>
              <a:t>4.	</a:t>
            </a:r>
            <a:r>
              <a:rPr dirty="0"/>
              <a:t>​</a:t>
            </a:r>
            <a:r>
              <a:rPr sz="2800" dirty="0"/>
              <a:t>Analyze the data to answer the question.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Sampling Methods</a:t>
            </a:r>
          </a:p>
        </p:txBody>
      </p:sp>
      <p:sp>
        <p:nvSpPr>
          <p:cNvPr id="3" name="Text Placeholder 2"/>
          <p:cNvSpPr>
            <a:spLocks noGrp="1"/>
          </p:cNvSpPr>
          <p:nvPr>
            <p:ph type="body" sz="quarter" idx="10"/>
          </p:nvPr>
        </p:nvSpPr>
        <p:spPr>
          <a:xfrm>
            <a:off x="457200" y="1082078"/>
            <a:ext cx="8229600" cy="4861522"/>
          </a:xfrm>
        </p:spPr>
        <p:txBody>
          <a:bodyPr>
            <a:normAutofit lnSpcReduction="10000"/>
          </a:bodyPr>
          <a:lstStyle/>
          <a:p>
            <a:r>
              <a:rPr sz="2600" b="1" dirty="0"/>
              <a:t>Random Sampling</a:t>
            </a:r>
            <a:r>
              <a:rPr sz="2600" dirty="0"/>
              <a:t> – Every member of the population has an equal chance of being selected.</a:t>
            </a:r>
            <a:endParaRPr lang="en-US" sz="2600" dirty="0"/>
          </a:p>
          <a:p>
            <a:endParaRPr sz="1000" dirty="0"/>
          </a:p>
          <a:p>
            <a:r>
              <a:rPr sz="2600" b="1" dirty="0"/>
              <a:t>Stratified Sampling (Quota Sampling)</a:t>
            </a:r>
            <a:r>
              <a:rPr sz="2600" dirty="0"/>
              <a:t> – A few members from each stratum (or group) are randomly chosen.</a:t>
            </a:r>
            <a:endParaRPr lang="en-US" sz="2600" dirty="0"/>
          </a:p>
          <a:p>
            <a:endParaRPr sz="1100" dirty="0"/>
          </a:p>
          <a:p>
            <a:r>
              <a:rPr sz="2600" b="1" dirty="0"/>
              <a:t>Cluster Sampling</a:t>
            </a:r>
            <a:r>
              <a:rPr sz="2600" dirty="0"/>
              <a:t> – All members from a few randomly chosen clusters (or groups) are selected.</a:t>
            </a:r>
            <a:endParaRPr lang="en-US" sz="2600" dirty="0"/>
          </a:p>
          <a:p>
            <a:endParaRPr sz="1100" dirty="0"/>
          </a:p>
          <a:p>
            <a:pPr>
              <a:defRPr sz="2800"/>
            </a:pPr>
            <a:r>
              <a:rPr sz="2600" b="1" dirty="0"/>
              <a:t>Systematic Sampling</a:t>
            </a:r>
            <a:r>
              <a:rPr sz="2600" dirty="0"/>
              <a:t> – Every</a:t>
            </a:r>
            <a:r>
              <a:rPr lang="en-US" sz="2600" dirty="0"/>
              <a:t> </a:t>
            </a:r>
            <a:r>
              <a:rPr lang="en-US" sz="2600" i="1" dirty="0"/>
              <a:t>n</a:t>
            </a:r>
            <a:r>
              <a:rPr lang="en-US" sz="1050" i="1" dirty="0"/>
              <a:t> </a:t>
            </a:r>
            <a:r>
              <a:rPr lang="en-US" sz="2600" baseline="30000" dirty="0"/>
              <a:t>th</a:t>
            </a:r>
            <a:r>
              <a:rPr sz="2600" dirty="0"/>
              <a:t> member of the population is chosen.</a:t>
            </a:r>
            <a:endParaRPr lang="en-US" sz="2600" dirty="0"/>
          </a:p>
          <a:p>
            <a:pPr>
              <a:defRPr sz="2800"/>
            </a:pPr>
            <a:endParaRPr sz="1100" dirty="0"/>
          </a:p>
          <a:p>
            <a:r>
              <a:rPr sz="2600" b="1" dirty="0"/>
              <a:t>Convenience Sampling</a:t>
            </a:r>
            <a:r>
              <a:rPr sz="2600" dirty="0"/>
              <a:t> – The sample is chosen because it is convenient for the researcher.</a:t>
            </a:r>
          </a:p>
          <a:p>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a:t>Procedure: </a:t>
            </a:r>
            <a:r>
              <a:rPr dirty="0"/>
              <a:t>Principles of Experimental Design</a:t>
            </a:r>
          </a:p>
        </p:txBody>
      </p:sp>
      <p:sp>
        <p:nvSpPr>
          <p:cNvPr id="3" name="Text Placeholder 2"/>
          <p:cNvSpPr>
            <a:spLocks noGrp="1"/>
          </p:cNvSpPr>
          <p:nvPr>
            <p:ph type="body" sz="quarter" idx="10"/>
          </p:nvPr>
        </p:nvSpPr>
        <p:spPr>
          <a:xfrm>
            <a:off x="457200" y="1082078"/>
            <a:ext cx="8229600" cy="4861522"/>
          </a:xfrm>
        </p:spPr>
        <p:txBody>
          <a:bodyPr>
            <a:normAutofit/>
          </a:bodyPr>
          <a:lstStyle/>
          <a:p>
            <a:pPr marL="538163" indent="-538163">
              <a:defRPr sz="2800"/>
            </a:pPr>
            <a:r>
              <a:rPr lang="en-US" dirty="0"/>
              <a:t>1.	</a:t>
            </a:r>
            <a:r>
              <a:rPr dirty="0"/>
              <a:t>​</a:t>
            </a:r>
            <a:r>
              <a:rPr sz="2800" dirty="0"/>
              <a:t>Randomize the control and treatment groups.</a:t>
            </a:r>
          </a:p>
          <a:p>
            <a:pPr marL="538163" indent="-538163">
              <a:defRPr sz="2800"/>
            </a:pPr>
            <a:r>
              <a:rPr lang="en-US" sz="2800" dirty="0"/>
              <a:t>2.	</a:t>
            </a:r>
            <a:r>
              <a:rPr sz="2800" dirty="0"/>
              <a:t>Control for outside effects on the response variable.</a:t>
            </a:r>
          </a:p>
          <a:p>
            <a:pPr marL="538163" indent="-538163">
              <a:defRPr sz="2800"/>
            </a:pPr>
            <a:r>
              <a:rPr lang="en-US" sz="2800" dirty="0"/>
              <a:t>3.	</a:t>
            </a:r>
            <a:r>
              <a:rPr sz="2800" dirty="0"/>
              <a:t>Replicate the experiment a significant number of times to see meaningful patterns.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Frequency Distribution, Class, and Relative Frequency</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000" dirty="0"/>
              <a:t>Frequency Distribution</a:t>
            </a:r>
          </a:p>
          <a:p>
            <a:r>
              <a:rPr sz="2000" dirty="0"/>
              <a:t>A </a:t>
            </a:r>
            <a:r>
              <a:rPr sz="2000" b="1" dirty="0"/>
              <a:t>frequency distribution</a:t>
            </a:r>
            <a:r>
              <a:rPr sz="2000" dirty="0"/>
              <a:t> is a display of the values that occur in a data set and how often each value, or range of values, occurs.</a:t>
            </a:r>
            <a:endParaRPr lang="en-US" sz="2000" dirty="0"/>
          </a:p>
          <a:p>
            <a:endParaRPr sz="1000" dirty="0"/>
          </a:p>
          <a:p>
            <a:pPr>
              <a:defRPr b="1"/>
            </a:pPr>
            <a:r>
              <a:rPr sz="2000" dirty="0"/>
              <a:t>Class</a:t>
            </a:r>
          </a:p>
          <a:p>
            <a:r>
              <a:rPr sz="2000" dirty="0"/>
              <a:t>In a frequency distribution, a </a:t>
            </a:r>
            <a:r>
              <a:rPr sz="2000" b="1" dirty="0"/>
              <a:t>class</a:t>
            </a:r>
            <a:r>
              <a:rPr sz="2000" dirty="0"/>
              <a:t> is a category of data.</a:t>
            </a:r>
            <a:endParaRPr lang="en-US" sz="2000" dirty="0"/>
          </a:p>
          <a:p>
            <a:endParaRPr sz="1000" dirty="0"/>
          </a:p>
          <a:p>
            <a:pPr>
              <a:defRPr b="1"/>
            </a:pPr>
            <a:r>
              <a:rPr sz="2000" dirty="0"/>
              <a:t>Relative Frequency</a:t>
            </a:r>
          </a:p>
          <a:p>
            <a:r>
              <a:rPr sz="2000" dirty="0"/>
              <a:t>The </a:t>
            </a:r>
            <a:r>
              <a:rPr sz="2000" b="1" dirty="0"/>
              <a:t>relative frequency</a:t>
            </a:r>
            <a:r>
              <a:rPr sz="2000" dirty="0"/>
              <a:t> is the percentage of the data set that falls into a particular class.</a:t>
            </a:r>
            <a:endParaRPr sz="2800" dirty="0"/>
          </a:p>
        </p:txBody>
      </p:sp>
      <p:pic>
        <p:nvPicPr>
          <p:cNvPr id="7" name="Picture 6" descr="Relative Frequency equals f divided by n">
            <a:extLst>
              <a:ext uri="{FF2B5EF4-FFF2-40B4-BE49-F238E27FC236}">
                <a16:creationId xmlns:a16="http://schemas.microsoft.com/office/drawing/2014/main" id="{221DFA0C-D1AD-7955-6D7E-83025339AF50}"/>
              </a:ext>
            </a:extLst>
          </p:cNvPr>
          <p:cNvPicPr>
            <a:picLocks noChangeAspect="1"/>
          </p:cNvPicPr>
          <p:nvPr/>
        </p:nvPicPr>
        <p:blipFill>
          <a:blip r:embed="rId2"/>
          <a:stretch>
            <a:fillRect/>
          </a:stretch>
        </p:blipFill>
        <p:spPr>
          <a:xfrm>
            <a:off x="3359195" y="4219556"/>
            <a:ext cx="2425609" cy="612000"/>
          </a:xfrm>
          <a:prstGeom prst="rect">
            <a:avLst/>
          </a:prstGeom>
        </p:spPr>
      </p:pic>
      <p:sp>
        <p:nvSpPr>
          <p:cNvPr id="5" name="TextBox 4">
            <a:extLst>
              <a:ext uri="{FF2B5EF4-FFF2-40B4-BE49-F238E27FC236}">
                <a16:creationId xmlns:a16="http://schemas.microsoft.com/office/drawing/2014/main" id="{982F74BD-85F7-C18A-9DDB-58A6DFDD30A5}"/>
              </a:ext>
            </a:extLst>
          </p:cNvPr>
          <p:cNvSpPr txBox="1"/>
          <p:nvPr/>
        </p:nvSpPr>
        <p:spPr>
          <a:xfrm>
            <a:off x="457200" y="4831556"/>
            <a:ext cx="7848600" cy="707886"/>
          </a:xfrm>
          <a:prstGeom prst="rect">
            <a:avLst/>
          </a:prstGeom>
          <a:noFill/>
        </p:spPr>
        <p:txBody>
          <a:bodyPr wrap="square">
            <a:spAutoFit/>
          </a:bodyPr>
          <a:lstStyle/>
          <a:p>
            <a:r>
              <a:rPr kumimoji="0" lang="en-US" sz="2000" b="0" i="0" u="none" strike="noStrike" kern="1200" cap="none" spc="0" normalizeH="0" baseline="0" noProof="0" dirty="0">
                <a:ln>
                  <a:noFill/>
                </a:ln>
                <a:solidFill>
                  <a:srgbClr val="000000"/>
                </a:solidFill>
                <a:effectLst/>
                <a:uLnTx/>
                <a:uFillTx/>
                <a:latin typeface="Calibri"/>
                <a:ea typeface="+mn-ea"/>
                <a:cs typeface="+mn-cs"/>
              </a:rPr>
              <a:t>Here, </a:t>
            </a:r>
            <a:r>
              <a:rPr kumimoji="0" lang="en-US" sz="2000" b="0" i="1" u="none" strike="noStrike" kern="1200" cap="none" spc="0" normalizeH="0" baseline="0" noProof="0" dirty="0">
                <a:ln>
                  <a:noFill/>
                </a:ln>
                <a:solidFill>
                  <a:srgbClr val="000000"/>
                </a:solidFill>
                <a:effectLst/>
                <a:uLnTx/>
                <a:uFillTx/>
                <a:latin typeface="Calibri"/>
                <a:ea typeface="+mn-ea"/>
                <a:cs typeface="+mn-cs"/>
              </a:rPr>
              <a:t>f</a:t>
            </a:r>
            <a:r>
              <a:rPr kumimoji="0" lang="en-US" sz="2000" b="0" i="0" u="none" strike="noStrike" kern="1200" cap="none" spc="0" normalizeH="0" baseline="0" noProof="0" dirty="0">
                <a:ln>
                  <a:noFill/>
                </a:ln>
                <a:solidFill>
                  <a:srgbClr val="000000"/>
                </a:solidFill>
                <a:effectLst/>
                <a:uLnTx/>
                <a:uFillTx/>
                <a:latin typeface="Calibri"/>
                <a:ea typeface="+mn-ea"/>
                <a:cs typeface="+mn-cs"/>
              </a:rPr>
              <a:t> is the class frequency and </a:t>
            </a:r>
            <a:r>
              <a:rPr kumimoji="0" lang="en-US" sz="2000" b="0" i="1" u="none" strike="noStrike" kern="1200" cap="none" spc="0" normalizeH="0" baseline="0" noProof="0" dirty="0">
                <a:ln>
                  <a:noFill/>
                </a:ln>
                <a:solidFill>
                  <a:srgbClr val="000000"/>
                </a:solidFill>
                <a:effectLst/>
                <a:uLnTx/>
                <a:uFillTx/>
                <a:latin typeface="Calibri"/>
                <a:ea typeface="+mn-ea"/>
                <a:cs typeface="+mn-cs"/>
              </a:rPr>
              <a:t>n</a:t>
            </a:r>
            <a:r>
              <a:rPr kumimoji="0" lang="en-US" sz="2000" b="0" i="0" u="none" strike="noStrike" kern="1200" cap="none" spc="0" normalizeH="0" baseline="0" noProof="0" dirty="0">
                <a:ln>
                  <a:noFill/>
                </a:ln>
                <a:solidFill>
                  <a:srgbClr val="000000"/>
                </a:solidFill>
                <a:effectLst/>
                <a:uLnTx/>
                <a:uFillTx/>
                <a:latin typeface="Calibri"/>
                <a:ea typeface="+mn-ea"/>
                <a:cs typeface="+mn-cs"/>
              </a:rPr>
              <a:t> is the total number of members in the data set.</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Grouped Frequency Distributions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000" dirty="0"/>
              <a:t>Grouped Frequency Distribution</a:t>
            </a:r>
          </a:p>
          <a:p>
            <a:r>
              <a:rPr sz="2000" dirty="0"/>
              <a:t>A frequency distribution in which each category represents a range of values is call a </a:t>
            </a:r>
            <a:r>
              <a:rPr sz="2000" b="1" dirty="0"/>
              <a:t>grouped frequency distribution</a:t>
            </a:r>
            <a:r>
              <a:rPr sz="2000" dirty="0"/>
              <a:t>.</a:t>
            </a:r>
            <a:endParaRPr lang="en-US" sz="2000" dirty="0"/>
          </a:p>
          <a:p>
            <a:endParaRPr sz="800" dirty="0"/>
          </a:p>
          <a:p>
            <a:pPr>
              <a:defRPr b="1"/>
            </a:pPr>
            <a:r>
              <a:rPr sz="2000" dirty="0"/>
              <a:t>Class Width</a:t>
            </a:r>
          </a:p>
          <a:p>
            <a:r>
              <a:rPr sz="2000" dirty="0"/>
              <a:t>The </a:t>
            </a:r>
            <a:r>
              <a:rPr sz="2000" b="1" dirty="0"/>
              <a:t>class width</a:t>
            </a:r>
            <a:r>
              <a:rPr sz="2000" dirty="0"/>
              <a:t> is the difference between the lower limits or upper limits of two consecutive classes of a frequency distribution.</a:t>
            </a:r>
            <a:endParaRPr lang="en-US" sz="2000" dirty="0"/>
          </a:p>
          <a:p>
            <a:endParaRPr sz="800" dirty="0"/>
          </a:p>
          <a:p>
            <a:pPr>
              <a:defRPr b="1"/>
            </a:pPr>
            <a:r>
              <a:rPr sz="2000" dirty="0"/>
              <a:t>Lower Class Limit</a:t>
            </a:r>
          </a:p>
          <a:p>
            <a:r>
              <a:rPr sz="2000" dirty="0"/>
              <a:t>The </a:t>
            </a:r>
            <a:r>
              <a:rPr sz="2000" b="1" dirty="0"/>
              <a:t>lower class limit</a:t>
            </a:r>
            <a:r>
              <a:rPr sz="2000" dirty="0"/>
              <a:t> is the smallest number that can belong to a particular class.</a:t>
            </a:r>
            <a:endParaRPr lang="en-US" sz="2000" dirty="0"/>
          </a:p>
          <a:p>
            <a:endParaRPr sz="800" dirty="0"/>
          </a:p>
          <a:p>
            <a:pPr>
              <a:defRPr b="1"/>
            </a:pPr>
            <a:r>
              <a:rPr sz="2000" dirty="0"/>
              <a:t>Upper Class Limit</a:t>
            </a:r>
          </a:p>
          <a:p>
            <a:r>
              <a:rPr sz="2000" dirty="0"/>
              <a:t>The </a:t>
            </a:r>
            <a:r>
              <a:rPr sz="2000" b="1" dirty="0"/>
              <a:t>upper class limit</a:t>
            </a:r>
            <a:r>
              <a:rPr sz="2000" dirty="0"/>
              <a:t> is the largest number that can belong to a particular class</a:t>
            </a:r>
            <a:r>
              <a:rPr sz="1800" dirty="0"/>
              <a:t>.</a:t>
            </a:r>
          </a:p>
          <a:p>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Graph and Legend</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400" dirty="0"/>
              <a:t>Graph</a:t>
            </a:r>
          </a:p>
          <a:p>
            <a:pPr algn="just"/>
            <a:r>
              <a:rPr sz="2400" dirty="0"/>
              <a:t>A </a:t>
            </a:r>
            <a:r>
              <a:rPr sz="2400" b="1" dirty="0"/>
              <a:t>graph</a:t>
            </a:r>
            <a:r>
              <a:rPr sz="2400" dirty="0"/>
              <a:t> is a picture of the data that allows us to view patterns at a glance.</a:t>
            </a:r>
            <a:endParaRPr lang="en-US" sz="2400" dirty="0"/>
          </a:p>
          <a:p>
            <a:pPr algn="just"/>
            <a:endParaRPr sz="1000" dirty="0"/>
          </a:p>
          <a:p>
            <a:pPr algn="just">
              <a:defRPr b="1"/>
            </a:pPr>
            <a:r>
              <a:rPr sz="2400" dirty="0"/>
              <a:t>Legend</a:t>
            </a:r>
          </a:p>
          <a:p>
            <a:pPr algn="just"/>
            <a:r>
              <a:rPr sz="2400" dirty="0"/>
              <a:t>A </a:t>
            </a:r>
            <a:r>
              <a:rPr sz="2400" b="1" dirty="0"/>
              <a:t>legend</a:t>
            </a:r>
            <a:r>
              <a:rPr sz="2400" dirty="0"/>
              <a:t> is a description of how each data category is identified in a graph.</a:t>
            </a:r>
          </a:p>
          <a:p>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Pie Chart</a:t>
            </a:r>
          </a:p>
        </p:txBody>
      </p:sp>
      <p:sp>
        <p:nvSpPr>
          <p:cNvPr id="3" name="Text Placeholder 2"/>
          <p:cNvSpPr>
            <a:spLocks noGrp="1"/>
          </p:cNvSpPr>
          <p:nvPr>
            <p:ph type="body" sz="quarter" idx="10"/>
          </p:nvPr>
        </p:nvSpPr>
        <p:spPr>
          <a:xfrm>
            <a:off x="457200" y="1082078"/>
            <a:ext cx="8229600" cy="4785322"/>
          </a:xfrm>
        </p:spPr>
        <p:txBody>
          <a:bodyPr>
            <a:normAutofit/>
          </a:bodyPr>
          <a:lstStyle/>
          <a:p>
            <a:pPr algn="just"/>
            <a:r>
              <a:rPr sz="2800" dirty="0"/>
              <a:t>A </a:t>
            </a:r>
            <a:r>
              <a:rPr sz="2800" b="1" dirty="0"/>
              <a:t>pie chart </a:t>
            </a:r>
            <a:r>
              <a:rPr sz="2800" dirty="0"/>
              <a:t>is a circular graph that depicts parts of a whole and shows the size of each category of data in relation to the whole.</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Bar Graph</a:t>
            </a:r>
          </a:p>
        </p:txBody>
      </p:sp>
      <p:sp>
        <p:nvSpPr>
          <p:cNvPr id="3" name="Text Placeholder 2"/>
          <p:cNvSpPr>
            <a:spLocks noGrp="1"/>
          </p:cNvSpPr>
          <p:nvPr>
            <p:ph type="body" sz="quarter" idx="10"/>
          </p:nvPr>
        </p:nvSpPr>
        <p:spPr/>
        <p:txBody>
          <a:bodyPr>
            <a:normAutofit/>
          </a:bodyPr>
          <a:lstStyle/>
          <a:p>
            <a:pPr algn="just"/>
            <a:r>
              <a:rPr sz="2800" dirty="0"/>
              <a:t>A </a:t>
            </a:r>
            <a:r>
              <a:rPr sz="2800" b="1" dirty="0"/>
              <a:t>bar graph </a:t>
            </a:r>
            <a:r>
              <a:rPr sz="2800" dirty="0"/>
              <a:t>is a graph that uses bars to represents the amount of data in each category.</a:t>
            </a:r>
          </a:p>
          <a:p>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Frequency Histogram</a:t>
            </a:r>
          </a:p>
        </p:txBody>
      </p:sp>
      <p:sp>
        <p:nvSpPr>
          <p:cNvPr id="3" name="Text Placeholder 2"/>
          <p:cNvSpPr>
            <a:spLocks noGrp="1"/>
          </p:cNvSpPr>
          <p:nvPr>
            <p:ph type="body" sz="quarter" idx="10"/>
          </p:nvPr>
        </p:nvSpPr>
        <p:spPr/>
        <p:txBody>
          <a:bodyPr>
            <a:normAutofit/>
          </a:bodyPr>
          <a:lstStyle/>
          <a:p>
            <a:pPr algn="just"/>
            <a:r>
              <a:rPr sz="2800" dirty="0"/>
              <a:t>A </a:t>
            </a:r>
            <a:r>
              <a:rPr sz="2800" b="1" dirty="0"/>
              <a:t>frequency histogram </a:t>
            </a:r>
            <a:r>
              <a:rPr sz="2800" dirty="0"/>
              <a:t>is a bar graph displaying a frequency distribution where the horizontal axis is a number line. The height of each bar represents the frequency of each class.</a:t>
            </a:r>
          </a:p>
          <a:p>
            <a:endParaRP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Line Graph</a:t>
            </a:r>
          </a:p>
        </p:txBody>
      </p:sp>
      <p:sp>
        <p:nvSpPr>
          <p:cNvPr id="3" name="Text Placeholder 2"/>
          <p:cNvSpPr>
            <a:spLocks noGrp="1"/>
          </p:cNvSpPr>
          <p:nvPr>
            <p:ph type="body" sz="quarter" idx="10"/>
          </p:nvPr>
        </p:nvSpPr>
        <p:spPr/>
        <p:txBody>
          <a:bodyPr>
            <a:normAutofit/>
          </a:bodyPr>
          <a:lstStyle/>
          <a:p>
            <a:pPr algn="just"/>
            <a:r>
              <a:rPr sz="2800" dirty="0"/>
              <a:t>A </a:t>
            </a:r>
            <a:r>
              <a:rPr sz="2800" b="1" dirty="0"/>
              <a:t>line graph </a:t>
            </a:r>
            <a:r>
              <a:rPr sz="2800" dirty="0"/>
              <a:t>is a graph that uses points to represent data values at a particular time in history and then joins the points with line segments. Line graphs display changes in a variable over time.</a:t>
            </a:r>
          </a:p>
          <a:p>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Statistics</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b="1" dirty="0"/>
              <a:t>Statistics</a:t>
            </a:r>
            <a:r>
              <a:rPr sz="2800" dirty="0"/>
              <a:t> is the science of gathering, describing, and analyzing data.</a:t>
            </a:r>
          </a:p>
          <a:p>
            <a:pPr algn="ctr"/>
            <a:r>
              <a:rPr sz="2800" dirty="0"/>
              <a:t>or</a:t>
            </a:r>
          </a:p>
          <a:p>
            <a:r>
              <a:rPr sz="2800" b="1" dirty="0"/>
              <a:t>Statistics</a:t>
            </a:r>
            <a:r>
              <a:rPr sz="2800" dirty="0"/>
              <a:t> is the actual numerical description of sample data.</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Constructing a Frequency Distribution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a:xfrm>
            <a:off x="457200" y="1082078"/>
            <a:ext cx="8229600" cy="4861522"/>
          </a:xfrm>
        </p:spPr>
        <p:txBody>
          <a:bodyPr>
            <a:normAutofit lnSpcReduction="10000"/>
          </a:bodyPr>
          <a:lstStyle/>
          <a:p>
            <a:pPr marL="542925" indent="-542925" algn="just">
              <a:defRPr sz="2800"/>
            </a:pPr>
            <a:r>
              <a:rPr lang="en-US" sz="2200" dirty="0"/>
              <a:t>1.</a:t>
            </a:r>
            <a:r>
              <a:rPr lang="en-US" sz="2200" b="1" dirty="0"/>
              <a:t>	</a:t>
            </a:r>
            <a:r>
              <a:rPr sz="2200" b="1" dirty="0"/>
              <a:t>Decide on the number of classes for the distribution</a:t>
            </a:r>
            <a:r>
              <a:rPr sz="2200" dirty="0"/>
              <a:t>. There are typically between </a:t>
            </a:r>
            <a:r>
              <a:rPr sz="2200" dirty="0">
                <a:latin typeface="Cambria Math"/>
              </a:rPr>
              <a:t>5</a:t>
            </a:r>
            <a:r>
              <a:rPr sz="2200" dirty="0"/>
              <a:t> and </a:t>
            </a:r>
            <a:r>
              <a:rPr sz="2200" dirty="0">
                <a:latin typeface="Cambria Math"/>
              </a:rPr>
              <a:t>20</a:t>
            </a:r>
            <a:r>
              <a:rPr sz="2200" dirty="0"/>
              <a:t> classes. Having too many class divisions does not add any value over simply listing every data point and can be overwhelming. Having too few class divisions results in the data being lumped together and lacks detail.</a:t>
            </a:r>
            <a:endParaRPr lang="en-US" sz="2200" dirty="0"/>
          </a:p>
          <a:p>
            <a:pPr marL="514350" indent="-514350" algn="just">
              <a:buFont typeface="+mj-lt"/>
              <a:buAutoNum type="arabicPeriod"/>
              <a:defRPr sz="2800"/>
            </a:pPr>
            <a:endParaRPr lang="en-US" sz="2200" dirty="0"/>
          </a:p>
          <a:p>
            <a:pPr marL="542925" indent="-542925" algn="just">
              <a:defRPr sz="2800"/>
            </a:pPr>
            <a:r>
              <a:rPr lang="en-US" sz="2200" dirty="0"/>
              <a:t>2.	​</a:t>
            </a:r>
            <a:r>
              <a:rPr lang="en-US" sz="2200" b="1" dirty="0"/>
              <a:t>Choose an appropriate class width</a:t>
            </a:r>
            <a:r>
              <a:rPr lang="en-US" sz="2200" dirty="0"/>
              <a:t>. In some cases, the data set lends itself to natural divisions, such as decades or years. In other cases, you need to choose an appropriate class width so that the classes formed present a clear representation of the data and include all members of the data set. One method of finding the class width is to subtract the lowest number in the data set from the highest number and divide the difference by the number of classes.</a:t>
            </a: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Constructing a Frequency Distribution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a:xfrm>
            <a:off x="457200" y="1082078"/>
            <a:ext cx="8229600" cy="4861522"/>
          </a:xfrm>
        </p:spPr>
        <p:txBody>
          <a:bodyPr>
            <a:normAutofit/>
          </a:bodyPr>
          <a:lstStyle/>
          <a:p>
            <a:pPr marL="542925" indent="-542925" algn="just">
              <a:defRPr sz="2800"/>
            </a:pPr>
            <a:r>
              <a:rPr lang="en-US" sz="2200" dirty="0"/>
              <a:t>3.	</a:t>
            </a:r>
            <a:r>
              <a:rPr sz="2200" dirty="0"/>
              <a:t>​</a:t>
            </a:r>
            <a:r>
              <a:rPr sz="2200" b="1" dirty="0"/>
              <a:t>Find the class limits</a:t>
            </a:r>
            <a:r>
              <a:rPr sz="2200" dirty="0"/>
              <a:t>. Begin by determining the lower class limit of the first class. You should choose the first lower limit so that reasonable classes will be produced. Using the minimum data value is a good place to start.</a:t>
            </a:r>
            <a:endParaRPr lang="en-US" sz="2200" dirty="0"/>
          </a:p>
          <a:p>
            <a:pPr marL="514350" indent="-514350" algn="just">
              <a:buFont typeface="+mj-lt"/>
              <a:buAutoNum type="arabicPeriod" startAt="3"/>
              <a:defRPr sz="2800"/>
            </a:pPr>
            <a:endParaRPr sz="2200" dirty="0"/>
          </a:p>
          <a:p>
            <a:pPr marL="542925" indent="-542925" algn="just">
              <a:defRPr sz="2800"/>
            </a:pPr>
            <a:r>
              <a:rPr lang="en-US" sz="2200" dirty="0"/>
              <a:t>4.	</a:t>
            </a:r>
            <a:r>
              <a:rPr sz="2200" dirty="0"/>
              <a:t>​</a:t>
            </a:r>
            <a:r>
              <a:rPr sz="2200" b="1" dirty="0"/>
              <a:t>Determine the frequency of each class</a:t>
            </a:r>
            <a:r>
              <a:rPr sz="2200" dirty="0"/>
              <a:t>. Make a tally mark for each data value in the appropriate class. Count the marks to find the total frequency for each class.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Outliers and Skewed Data Sets</a:t>
            </a:r>
          </a:p>
        </p:txBody>
      </p:sp>
      <p:sp>
        <p:nvSpPr>
          <p:cNvPr id="3" name="Text Placeholder 2"/>
          <p:cNvSpPr>
            <a:spLocks noGrp="1"/>
          </p:cNvSpPr>
          <p:nvPr>
            <p:ph type="body" sz="quarter" idx="10"/>
          </p:nvPr>
        </p:nvSpPr>
        <p:spPr>
          <a:xfrm>
            <a:off x="457200" y="1082078"/>
            <a:ext cx="8229600" cy="4785322"/>
          </a:xfrm>
        </p:spPr>
        <p:txBody>
          <a:bodyPr>
            <a:normAutofit/>
          </a:bodyPr>
          <a:lstStyle/>
          <a:p>
            <a:pPr algn="just">
              <a:defRPr b="1"/>
            </a:pPr>
            <a:r>
              <a:rPr sz="2000" dirty="0"/>
              <a:t>Outlier</a:t>
            </a:r>
          </a:p>
          <a:p>
            <a:pPr algn="just"/>
            <a:r>
              <a:rPr sz="2000" dirty="0"/>
              <a:t>An </a:t>
            </a:r>
            <a:r>
              <a:rPr sz="2000" b="1" dirty="0"/>
              <a:t>outlier</a:t>
            </a:r>
            <a:r>
              <a:rPr sz="2000" dirty="0"/>
              <a:t> is a data value that is extreme compared with the rest of the data values in the set.</a:t>
            </a:r>
            <a:endParaRPr lang="en-US" sz="2000" dirty="0"/>
          </a:p>
          <a:p>
            <a:pPr algn="just"/>
            <a:endParaRPr sz="1000" dirty="0"/>
          </a:p>
          <a:p>
            <a:pPr algn="just">
              <a:defRPr b="1"/>
            </a:pPr>
            <a:r>
              <a:rPr sz="2000" dirty="0"/>
              <a:t>Skewed to the Right</a:t>
            </a:r>
          </a:p>
          <a:p>
            <a:pPr algn="just"/>
            <a:r>
              <a:rPr sz="2000" dirty="0"/>
              <a:t>A graph's shape is </a:t>
            </a:r>
            <a:r>
              <a:rPr sz="2000" b="1" dirty="0"/>
              <a:t>skewed to the right</a:t>
            </a:r>
            <a:r>
              <a:rPr sz="2000" dirty="0"/>
              <a:t> when a majority of the data fall on the left side of the distribution.</a:t>
            </a:r>
            <a:endParaRPr lang="en-US" sz="2000" dirty="0"/>
          </a:p>
          <a:p>
            <a:pPr algn="just"/>
            <a:endParaRPr sz="1000" dirty="0"/>
          </a:p>
          <a:p>
            <a:pPr algn="just">
              <a:defRPr b="1"/>
            </a:pPr>
            <a:r>
              <a:rPr sz="2000" dirty="0"/>
              <a:t>Skewed to the Left</a:t>
            </a:r>
          </a:p>
          <a:p>
            <a:pPr algn="just"/>
            <a:r>
              <a:rPr sz="2000" dirty="0"/>
              <a:t>A graph's shape is </a:t>
            </a:r>
            <a:r>
              <a:rPr sz="2000" b="1" dirty="0"/>
              <a:t>skewed to the left</a:t>
            </a:r>
            <a:r>
              <a:rPr sz="2000" dirty="0"/>
              <a:t> when a majority of the data fall on the right side of the distribution.</a:t>
            </a:r>
          </a:p>
          <a:p>
            <a:endParaRP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Range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sz="2400" dirty="0"/>
                  <a:t>The </a:t>
                </a:r>
                <a:r>
                  <a:rPr sz="2400" b="1" dirty="0"/>
                  <a:t>range</a:t>
                </a:r>
                <a:r>
                  <a:rPr sz="2400" dirty="0"/>
                  <a:t> is the difference between the largest and smallest values in a data set, which tells you the distance covered on the number line between the two extremes.</a:t>
                </a:r>
                <a:endParaRPr lang="en-US" sz="2400" dirty="0"/>
              </a:p>
              <a:p>
                <a:endParaRPr sz="2400" dirty="0"/>
              </a:p>
              <a:p>
                <a:pPr algn="ctr">
                  <a:defRPr sz="2800"/>
                </a:pPr>
                <a14:m>
                  <m:oMathPara xmlns:m="http://schemas.openxmlformats.org/officeDocument/2006/math">
                    <m:oMathParaPr>
                      <m:jc m:val="centerGroup"/>
                    </m:oMathParaPr>
                    <m:oMath xmlns:m="http://schemas.openxmlformats.org/officeDocument/2006/math">
                      <m:r>
                        <m:rPr>
                          <m:nor/>
                        </m:rPr>
                        <a:rPr sz="2400"/>
                        <m:t>Range</m:t>
                      </m:r>
                      <m:r>
                        <a:rPr sz="2400">
                          <a:latin typeface="Cambria Math" panose="02040503050406030204" pitchFamily="18" charset="0"/>
                        </a:rPr>
                        <m:t>=</m:t>
                      </m:r>
                      <m:r>
                        <m:rPr>
                          <m:nor/>
                        </m:rPr>
                        <a:rPr sz="2400"/>
                        <m:t>Maximum</m:t>
                      </m:r>
                      <m:r>
                        <m:rPr>
                          <m:nor/>
                        </m:rPr>
                        <a:rPr sz="2400"/>
                        <m:t> </m:t>
                      </m:r>
                      <m:r>
                        <m:rPr>
                          <m:nor/>
                        </m:rPr>
                        <a:rPr sz="2400"/>
                        <m:t>Data</m:t>
                      </m:r>
                      <m:r>
                        <m:rPr>
                          <m:nor/>
                        </m:rPr>
                        <a:rPr sz="2400"/>
                        <m:t> </m:t>
                      </m:r>
                      <m:r>
                        <m:rPr>
                          <m:nor/>
                        </m:rPr>
                        <a:rPr sz="2400"/>
                        <m:t>Value</m:t>
                      </m:r>
                      <m:r>
                        <a:rPr sz="2400">
                          <a:latin typeface="Cambria Math" panose="02040503050406030204" pitchFamily="18" charset="0"/>
                        </a:rPr>
                        <m:t>−</m:t>
                      </m:r>
                      <m:r>
                        <m:rPr>
                          <m:nor/>
                        </m:rPr>
                        <a:rPr sz="2400"/>
                        <m:t>Minimum</m:t>
                      </m:r>
                      <m:r>
                        <m:rPr>
                          <m:nor/>
                        </m:rPr>
                        <a:rPr sz="2400"/>
                        <m:t> </m:t>
                      </m:r>
                      <m:r>
                        <m:rPr>
                          <m:nor/>
                        </m:rPr>
                        <a:rPr sz="2400"/>
                        <m:t>Data</m:t>
                      </m:r>
                      <m:r>
                        <m:rPr>
                          <m:nor/>
                        </m:rPr>
                        <a:rPr sz="2400"/>
                        <m:t> </m:t>
                      </m:r>
                      <m:r>
                        <m:rPr>
                          <m:nor/>
                        </m:rPr>
                        <a:rPr sz="2400"/>
                        <m:t>Value</m:t>
                      </m:r>
                    </m:oMath>
                  </m:oMathPara>
                </a14:m>
                <a:endParaRPr sz="24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59" t="-740" r="-886"/>
                </a:stretch>
              </a:blipFill>
            </p:spPr>
            <p:txBody>
              <a:bodyPr/>
              <a:lstStyle/>
              <a:p>
                <a:r>
                  <a:rPr lang="en-US">
                    <a:noFill/>
                  </a:rPr>
                  <a:t> </a:t>
                </a:r>
              </a:p>
            </p:txBody>
          </p:sp>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Percentiles and Quartiles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a:bodyPr>
              <a:lstStyle/>
              <a:p>
                <a:pPr algn="just"/>
                <a:r>
                  <a:rPr sz="2200" b="1" dirty="0"/>
                  <a:t>Percentiles</a:t>
                </a:r>
                <a:r>
                  <a:rPr sz="2200" dirty="0"/>
                  <a:t> divide an ordered list into </a:t>
                </a:r>
                <a:r>
                  <a:rPr sz="2200" dirty="0">
                    <a:latin typeface="Cambria Math"/>
                  </a:rPr>
                  <a:t>100</a:t>
                </a:r>
                <a:r>
                  <a:rPr sz="2200" dirty="0"/>
                  <a:t> equal parts and tell you approximately what percentage of the data lies at or below a given value.</a:t>
                </a:r>
                <a:endParaRPr lang="en-US" sz="2200" dirty="0"/>
              </a:p>
              <a:p>
                <a:pPr algn="just"/>
                <a:endParaRPr sz="900" dirty="0"/>
              </a:p>
              <a:p>
                <a:pPr algn="just"/>
                <a:r>
                  <a:rPr sz="2200" b="1" dirty="0"/>
                  <a:t>Quartiles</a:t>
                </a:r>
                <a:r>
                  <a:rPr sz="2200" dirty="0"/>
                  <a:t> are values that divide an ordered list of data into four equal parts; equivalent to the 25th, 50th, and 75th percentiles.</a:t>
                </a:r>
              </a:p>
              <a:p>
                <a:pPr algn="just"/>
                <a:r>
                  <a:rPr lang="en-US" sz="2200" i="1" dirty="0"/>
                  <a:t>Q</a:t>
                </a:r>
                <a:r>
                  <a:rPr lang="en-US" sz="2200" dirty="0"/>
                  <a:t>₁ = </a:t>
                </a:r>
                <a:r>
                  <a:rPr sz="2200" dirty="0"/>
                  <a:t>First Quartile = 25th percentile; that is, </a:t>
                </a:r>
                <a14:m>
                  <m:oMath xmlns:m="http://schemas.openxmlformats.org/officeDocument/2006/math">
                    <m:r>
                      <a:rPr sz="2200">
                        <a:latin typeface="Cambria Math" panose="02040503050406030204" pitchFamily="18" charset="0"/>
                      </a:rPr>
                      <m:t>25%</m:t>
                    </m:r>
                  </m:oMath>
                </a14:m>
                <a:r>
                  <a:rPr sz="2200" dirty="0"/>
                  <a:t> of the data is less than or equal to this value.</a:t>
                </a:r>
              </a:p>
              <a:p>
                <a:pPr algn="just"/>
                <a:r>
                  <a:rPr lang="en-US" sz="2200" i="1" dirty="0"/>
                  <a:t>Q</a:t>
                </a:r>
                <a:r>
                  <a:rPr lang="en-US" sz="2200" dirty="0"/>
                  <a:t>₂ = </a:t>
                </a:r>
                <a:r>
                  <a:rPr sz="2200" dirty="0"/>
                  <a:t>Second Quartile = 50th percentile; that is, </a:t>
                </a:r>
                <a14:m>
                  <m:oMath xmlns:m="http://schemas.openxmlformats.org/officeDocument/2006/math">
                    <m:r>
                      <a:rPr sz="2200">
                        <a:latin typeface="Cambria Math" panose="02040503050406030204" pitchFamily="18" charset="0"/>
                      </a:rPr>
                      <m:t>50%</m:t>
                    </m:r>
                  </m:oMath>
                </a14:m>
                <a:r>
                  <a:rPr sz="2200" dirty="0"/>
                  <a:t> of the data is less than or equal to this value.</a:t>
                </a:r>
              </a:p>
              <a:p>
                <a:pPr algn="just"/>
                <a:r>
                  <a:rPr lang="en-US" sz="2200" i="1" dirty="0"/>
                  <a:t>Q</a:t>
                </a:r>
                <a:r>
                  <a:rPr lang="en-US" sz="2200" dirty="0"/>
                  <a:t>₃ = </a:t>
                </a:r>
                <a:r>
                  <a:rPr sz="2200" dirty="0"/>
                  <a:t>Third Quartile = 75th percentile; that is, </a:t>
                </a:r>
                <a14:m>
                  <m:oMath xmlns:m="http://schemas.openxmlformats.org/officeDocument/2006/math">
                    <m:r>
                      <a:rPr sz="2200">
                        <a:latin typeface="Cambria Math" panose="02040503050406030204" pitchFamily="18" charset="0"/>
                      </a:rPr>
                      <m:t>75%</m:t>
                    </m:r>
                  </m:oMath>
                </a14:m>
                <a:r>
                  <a:rPr sz="2200" dirty="0"/>
                  <a:t> of the data is less than or equal to this value.</a:t>
                </a:r>
              </a:p>
              <a:p>
                <a:pPr algn="just">
                  <a:defRPr sz="2800"/>
                </a:pPr>
                <a:r>
                  <a:rPr sz="2200" dirty="0"/>
                  <a:t>By definition,</a:t>
                </a:r>
                <a:r>
                  <a:rPr lang="en-US" sz="2200" dirty="0"/>
                  <a:t> </a:t>
                </a:r>
                <a:r>
                  <a:rPr lang="en-US" sz="2200" i="1" dirty="0"/>
                  <a:t>Q</a:t>
                </a:r>
                <a:r>
                  <a:rPr lang="en-US" sz="2200" dirty="0"/>
                  <a:t>₂ </a:t>
                </a:r>
                <a:r>
                  <a:rPr sz="2200" dirty="0"/>
                  <a:t>is the same as the median.</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812" t="-873" r="-738"/>
                </a:stretch>
              </a:blipFill>
            </p:spPr>
            <p:txBody>
              <a:bodyPr/>
              <a:lstStyle/>
              <a:p>
                <a:r>
                  <a:rPr lang="en-IN">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Five-Number Summary and Box Plots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fontScale="92500"/>
              </a:bodyPr>
              <a:lstStyle/>
              <a:p>
                <a:pPr>
                  <a:defRPr b="1"/>
                </a:pPr>
                <a:r>
                  <a:rPr sz="2200" dirty="0"/>
                  <a:t>Five-Number Summary</a:t>
                </a:r>
              </a:p>
              <a:p>
                <a:pPr>
                  <a:defRPr sz="2800"/>
                </a:pPr>
                <a:r>
                  <a:rPr sz="2200" dirty="0"/>
                  <a:t>The </a:t>
                </a:r>
                <a:r>
                  <a:rPr sz="2200" b="1" dirty="0"/>
                  <a:t>five-number summary</a:t>
                </a:r>
                <a:r>
                  <a:rPr sz="2200" dirty="0"/>
                  <a:t> is a numerical description of a data set that lists the minimum value; the first quartile,</a:t>
                </a:r>
                <a:r>
                  <a:rPr lang="en-US" sz="2200" dirty="0"/>
                  <a:t> </a:t>
                </a:r>
                <a:r>
                  <a:rPr lang="en-US" sz="2200" i="1" dirty="0"/>
                  <a:t>Q</a:t>
                </a:r>
                <a:r>
                  <a:rPr lang="en-US" sz="2200" dirty="0"/>
                  <a:t>₁;</a:t>
                </a:r>
                <a:r>
                  <a:rPr sz="2200" dirty="0"/>
                  <a:t> the median or second quartile,</a:t>
                </a:r>
                <a:r>
                  <a:rPr lang="en-US" sz="2200" dirty="0"/>
                  <a:t> </a:t>
                </a:r>
                <a:r>
                  <a:rPr lang="en-US" sz="2200" i="1" dirty="0"/>
                  <a:t>Q</a:t>
                </a:r>
                <a:r>
                  <a:rPr lang="en-US" sz="2200" dirty="0"/>
                  <a:t>₂;</a:t>
                </a:r>
                <a:r>
                  <a:rPr sz="2200" dirty="0"/>
                  <a:t> the third quartile,</a:t>
                </a:r>
                <a:r>
                  <a:rPr lang="en-US" sz="2200" dirty="0"/>
                  <a:t> </a:t>
                </a:r>
                <a:r>
                  <a:rPr lang="en-US" sz="2200" i="1" dirty="0"/>
                  <a:t>Q</a:t>
                </a:r>
                <a:r>
                  <a:rPr lang="en-US" sz="2200" dirty="0"/>
                  <a:t>₃;</a:t>
                </a:r>
                <a:r>
                  <a:rPr sz="2200" dirty="0"/>
                  <a:t> and the maximum value in order from smallest to largest.</a:t>
                </a:r>
                <a:endParaRPr lang="en-US" sz="2200" dirty="0"/>
              </a:p>
              <a:p>
                <a:pPr>
                  <a:defRPr sz="2800"/>
                </a:pPr>
                <a:endParaRPr sz="1000" dirty="0"/>
              </a:p>
              <a:p>
                <a:pPr>
                  <a:defRPr b="1"/>
                </a:pPr>
                <a:r>
                  <a:rPr sz="2200" dirty="0"/>
                  <a:t>Box Plot</a:t>
                </a:r>
              </a:p>
              <a:p>
                <a:r>
                  <a:rPr sz="2200" dirty="0"/>
                  <a:t>A </a:t>
                </a:r>
                <a:r>
                  <a:rPr sz="2200" b="1" dirty="0"/>
                  <a:t>box plot</a:t>
                </a:r>
                <a:r>
                  <a:rPr sz="2200" dirty="0"/>
                  <a:t>, or </a:t>
                </a:r>
                <a:r>
                  <a:rPr sz="2200" i="1" dirty="0"/>
                  <a:t>box-and-whiskers plot</a:t>
                </a:r>
                <a:r>
                  <a:rPr sz="2200" dirty="0"/>
                  <a:t>, is a graphical representation of a five-number summary.</a:t>
                </a:r>
                <a:endParaRPr lang="en-US" sz="2200" dirty="0"/>
              </a:p>
              <a:p>
                <a:endParaRPr sz="900" dirty="0"/>
              </a:p>
              <a:p>
                <a:pPr>
                  <a:defRPr b="1"/>
                </a:pPr>
                <a:r>
                  <a:rPr sz="2200" dirty="0"/>
                  <a:t>Interquartile Range (</a:t>
                </a:r>
                <a:r>
                  <a:rPr sz="2200" b="1" dirty="0"/>
                  <a:t>IQR</a:t>
                </a:r>
                <a:r>
                  <a:rPr sz="2200" dirty="0"/>
                  <a:t>)</a:t>
                </a:r>
              </a:p>
              <a:p>
                <a:pPr>
                  <a:defRPr sz="2800"/>
                </a:pPr>
                <a:r>
                  <a:rPr sz="2200" dirty="0"/>
                  <a:t>The </a:t>
                </a:r>
                <a:r>
                  <a:rPr sz="2200" b="1" dirty="0"/>
                  <a:t>interquartile range</a:t>
                </a:r>
                <a:r>
                  <a:rPr sz="2200" dirty="0"/>
                  <a:t> is the range of the middle </a:t>
                </a:r>
                <a14:m>
                  <m:oMath xmlns:m="http://schemas.openxmlformats.org/officeDocument/2006/math">
                    <m:r>
                      <a:rPr sz="2200">
                        <a:latin typeface="Cambria Math" panose="02040503050406030204" pitchFamily="18" charset="0"/>
                      </a:rPr>
                      <m:t>50%</m:t>
                    </m:r>
                  </m:oMath>
                </a14:m>
                <a:r>
                  <a:rPr sz="2200" dirty="0"/>
                  <a:t> of the data, given by</a:t>
                </a:r>
                <a:endParaRPr lang="en-US" sz="2200" dirty="0"/>
              </a:p>
              <a:p>
                <a:pPr>
                  <a:defRPr sz="2800"/>
                </a:pPr>
                <a:endParaRPr sz="900" dirty="0"/>
              </a:p>
              <a:p>
                <a:pPr algn="ctr">
                  <a:defRPr sz="2800"/>
                </a:pPr>
                <a:r>
                  <a:rPr lang="en-US" sz="2200" dirty="0"/>
                  <a:t>IQR = Q₃ </a:t>
                </a:r>
                <a:r>
                  <a:rPr lang="en-US" sz="2200" dirty="0">
                    <a:latin typeface="Calibri" panose="020F0502020204030204" pitchFamily="34" charset="0"/>
                    <a:ea typeface="Calibri" panose="020F0502020204030204" pitchFamily="34" charset="0"/>
                    <a:cs typeface="Calibri" panose="020F0502020204030204" pitchFamily="34" charset="0"/>
                  </a:rPr>
                  <a:t>−</a:t>
                </a:r>
                <a:r>
                  <a:rPr lang="en-US" sz="2200" dirty="0"/>
                  <a:t> Q₁,</a:t>
                </a:r>
              </a:p>
              <a:p>
                <a:pPr algn="ctr">
                  <a:defRPr sz="2800"/>
                </a:pPr>
                <a:endParaRPr sz="900" dirty="0"/>
              </a:p>
              <a:p>
                <a:pPr>
                  <a:defRPr sz="2800"/>
                </a:pPr>
                <a:r>
                  <a:rPr lang="en-IN" sz="2200" dirty="0"/>
                  <a:t>W</a:t>
                </a:r>
                <a:r>
                  <a:rPr sz="2200" dirty="0"/>
                  <a:t>here</a:t>
                </a:r>
                <a:r>
                  <a:rPr lang="en-US" sz="2200" dirty="0"/>
                  <a:t> </a:t>
                </a:r>
                <a:r>
                  <a:rPr lang="en-US" sz="2200" i="1" dirty="0"/>
                  <a:t>Q</a:t>
                </a:r>
                <a:r>
                  <a:rPr lang="en-US" sz="2200" dirty="0"/>
                  <a:t>₃ </a:t>
                </a:r>
                <a:r>
                  <a:rPr sz="2200" dirty="0"/>
                  <a:t>is the third quartile and</a:t>
                </a:r>
                <a:r>
                  <a:rPr lang="en-US" sz="2200" dirty="0"/>
                  <a:t> </a:t>
                </a:r>
                <a:r>
                  <a:rPr lang="en-US" sz="2200" i="1" dirty="0"/>
                  <a:t>Q</a:t>
                </a:r>
                <a:r>
                  <a:rPr lang="en-US" sz="2200" dirty="0"/>
                  <a:t>₁</a:t>
                </a:r>
                <a:r>
                  <a:rPr sz="2200" dirty="0"/>
                  <a:t> is the first quartile.</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590" t="-499" b="-249"/>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a:t>Formula: </a:t>
            </a:r>
            <a:r>
              <a:rPr dirty="0"/>
              <a:t>Arithmetic Mean</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000" dirty="0"/>
              <a:t>The </a:t>
            </a:r>
            <a:r>
              <a:rPr sz="2000" b="1" dirty="0"/>
              <a:t>arithmetic mean</a:t>
            </a:r>
            <a:r>
              <a:rPr sz="2000" dirty="0"/>
              <a:t>, or </a:t>
            </a:r>
            <a:r>
              <a:rPr sz="2000" i="1" dirty="0"/>
              <a:t>mean</a:t>
            </a:r>
            <a:r>
              <a:rPr sz="2000" dirty="0"/>
              <a:t>, is the sum of all of the data points divided by the number of data points. Formally, the formula for </a:t>
            </a:r>
            <a:r>
              <a:rPr sz="2000" b="1" dirty="0"/>
              <a:t>population mean </a:t>
            </a:r>
            <a:r>
              <a:rPr lang="en-US" sz="2000" dirty="0"/>
              <a:t>µ</a:t>
            </a:r>
            <a:r>
              <a:rPr sz="2000" dirty="0"/>
              <a:t> is as follows.</a:t>
            </a:r>
            <a:endParaRPr sz="2800" dirty="0"/>
          </a:p>
        </p:txBody>
      </p:sp>
      <p:pic>
        <p:nvPicPr>
          <p:cNvPr id="9" name="Picture 8" descr="mu equals open parentheses X subscript 1 plus X subscript 2 plus ellipses plus X subscript N close parentheses divided by N">
            <a:extLst>
              <a:ext uri="{FF2B5EF4-FFF2-40B4-BE49-F238E27FC236}">
                <a16:creationId xmlns:a16="http://schemas.microsoft.com/office/drawing/2014/main" id="{DCAA89FB-3B43-793F-6E81-77DA5CF2D3F3}"/>
              </a:ext>
            </a:extLst>
          </p:cNvPr>
          <p:cNvPicPr>
            <a:picLocks noChangeAspect="1"/>
          </p:cNvPicPr>
          <p:nvPr/>
        </p:nvPicPr>
        <p:blipFill>
          <a:blip r:embed="rId2"/>
          <a:stretch>
            <a:fillRect/>
          </a:stretch>
        </p:blipFill>
        <p:spPr>
          <a:xfrm>
            <a:off x="3369073" y="2168486"/>
            <a:ext cx="2405853" cy="720000"/>
          </a:xfrm>
          <a:prstGeom prst="rect">
            <a:avLst/>
          </a:prstGeom>
        </p:spPr>
      </p:pic>
      <p:sp>
        <p:nvSpPr>
          <p:cNvPr id="7" name="TextBox 6">
            <a:extLst>
              <a:ext uri="{FF2B5EF4-FFF2-40B4-BE49-F238E27FC236}">
                <a16:creationId xmlns:a16="http://schemas.microsoft.com/office/drawing/2014/main" id="{ED026AA6-2B0D-9511-4E7C-362EAB0A7AC5}"/>
              </a:ext>
            </a:extLst>
          </p:cNvPr>
          <p:cNvSpPr txBox="1"/>
          <p:nvPr/>
        </p:nvSpPr>
        <p:spPr>
          <a:xfrm>
            <a:off x="455658" y="2977136"/>
            <a:ext cx="3671047"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000000"/>
                </a:solidFill>
                <a:effectLst/>
                <a:uLnTx/>
                <a:uFillTx/>
                <a:latin typeface="Calibri"/>
                <a:ea typeface="+mn-ea"/>
                <a:cs typeface="+mn-cs"/>
              </a:rPr>
              <a:t>The formula for the </a:t>
            </a:r>
            <a:r>
              <a:rPr kumimoji="0" lang="en-US" sz="2000" b="1" i="0" u="none" strike="noStrike" kern="1200" cap="none" spc="0" normalizeH="0" baseline="0" noProof="0" dirty="0">
                <a:ln>
                  <a:noFill/>
                </a:ln>
                <a:solidFill>
                  <a:srgbClr val="000000"/>
                </a:solidFill>
                <a:effectLst/>
                <a:uLnTx/>
                <a:uFillTx/>
                <a:latin typeface="Calibri"/>
                <a:ea typeface="+mn-ea"/>
                <a:cs typeface="+mn-cs"/>
              </a:rPr>
              <a:t>sample mean</a:t>
            </a:r>
            <a:endParaRPr lang="en-IN" dirty="0"/>
          </a:p>
        </p:txBody>
      </p:sp>
      <p:pic>
        <p:nvPicPr>
          <p:cNvPr id="11" name="Picture 10" descr="x bar is as follows.">
            <a:extLst>
              <a:ext uri="{FF2B5EF4-FFF2-40B4-BE49-F238E27FC236}">
                <a16:creationId xmlns:a16="http://schemas.microsoft.com/office/drawing/2014/main" id="{CDF64FB1-9261-C4CB-C893-51D2CE99A112}"/>
              </a:ext>
            </a:extLst>
          </p:cNvPr>
          <p:cNvPicPr>
            <a:picLocks noChangeAspect="1"/>
          </p:cNvPicPr>
          <p:nvPr/>
        </p:nvPicPr>
        <p:blipFill>
          <a:blip r:embed="rId3"/>
          <a:stretch>
            <a:fillRect/>
          </a:stretch>
        </p:blipFill>
        <p:spPr>
          <a:xfrm>
            <a:off x="4060031" y="3062286"/>
            <a:ext cx="1528313" cy="234000"/>
          </a:xfrm>
          <a:prstGeom prst="rect">
            <a:avLst/>
          </a:prstGeom>
        </p:spPr>
      </p:pic>
      <p:pic>
        <p:nvPicPr>
          <p:cNvPr id="13" name="Picture 12" descr="X bar equals open parentheses X subscript 1 plus X subscript 2 plus ellipses plus X subscript n close parentheses divided by n">
            <a:extLst>
              <a:ext uri="{FF2B5EF4-FFF2-40B4-BE49-F238E27FC236}">
                <a16:creationId xmlns:a16="http://schemas.microsoft.com/office/drawing/2014/main" id="{7F0B4AB9-6DB5-80B2-4469-E1EB722BAC08}"/>
              </a:ext>
            </a:extLst>
          </p:cNvPr>
          <p:cNvPicPr>
            <a:picLocks noChangeAspect="1"/>
          </p:cNvPicPr>
          <p:nvPr/>
        </p:nvPicPr>
        <p:blipFill>
          <a:blip r:embed="rId4"/>
          <a:stretch>
            <a:fillRect/>
          </a:stretch>
        </p:blipFill>
        <p:spPr>
          <a:xfrm>
            <a:off x="3367255" y="3525433"/>
            <a:ext cx="2361951" cy="7200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6ABA5A0C-2C58-ECBE-3BEF-51F2CF85004A}"/>
                  </a:ext>
                </a:extLst>
              </p:cNvPr>
              <p:cNvSpPr txBox="1"/>
              <p:nvPr/>
            </p:nvSpPr>
            <p:spPr>
              <a:xfrm>
                <a:off x="457200" y="4267200"/>
                <a:ext cx="8229600" cy="707886"/>
              </a:xfrm>
              <a:prstGeom prst="rect">
                <a:avLst/>
              </a:prstGeom>
              <a:noFill/>
            </p:spPr>
            <p:txBody>
              <a:bodyPr wrap="square">
                <a:spAutoFit/>
              </a:bodyPr>
              <a:lstStyle/>
              <a:p>
                <a:r>
                  <a:rPr kumimoji="0" lang="en-US" sz="2000" b="0" i="0" u="none" strike="noStrike" kern="1200" cap="none" spc="0" normalizeH="0" baseline="0" noProof="0" dirty="0">
                    <a:ln>
                      <a:noFill/>
                    </a:ln>
                    <a:solidFill>
                      <a:srgbClr val="000000"/>
                    </a:solidFill>
                    <a:effectLst/>
                    <a:uLnTx/>
                    <a:uFillTx/>
                    <a:latin typeface="Calibri"/>
                    <a:ea typeface="+mn-ea"/>
                    <a:cs typeface="+mn-cs"/>
                  </a:rPr>
                  <a:t>Here, </a:t>
                </a:r>
                <a:r>
                  <a:rPr kumimoji="0" lang="en-US" sz="2000" b="0" i="1" u="none" strike="noStrike" kern="1200" cap="none" spc="0" normalizeH="0" baseline="0" noProof="0" dirty="0">
                    <a:ln>
                      <a:noFill/>
                    </a:ln>
                    <a:solidFill>
                      <a:srgbClr val="000000"/>
                    </a:solidFill>
                    <a:effectLst/>
                    <a:uLnTx/>
                    <a:uFillTx/>
                    <a:latin typeface="Calibri"/>
                    <a:ea typeface="+mn-ea"/>
                    <a:cs typeface="+mn-cs"/>
                  </a:rPr>
                  <a:t>x</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000" b="0" i="1" u="none" strike="noStrike" kern="1200" cap="none" spc="0" normalizeH="0" baseline="-25000" noProof="0" dirty="0">
                    <a:ln>
                      <a:noFill/>
                    </a:ln>
                    <a:solidFill>
                      <a:srgbClr val="000000"/>
                    </a:solidFill>
                    <a:effectLst/>
                    <a:uLnTx/>
                    <a:uFillTx/>
                    <a:latin typeface="Calibri"/>
                    <a:ea typeface="+mn-ea"/>
                    <a:cs typeface="+mn-cs"/>
                  </a:rPr>
                  <a:t>i</a:t>
                </a:r>
                <a:r>
                  <a:rPr kumimoji="0" lang="en-US" sz="2000" b="0" i="0" u="none" strike="noStrike" kern="1200" cap="none" spc="0" normalizeH="0" baseline="0" noProof="0" dirty="0">
                    <a:ln>
                      <a:noFill/>
                    </a:ln>
                    <a:solidFill>
                      <a:srgbClr val="000000"/>
                    </a:solidFill>
                    <a:effectLst/>
                    <a:uLnTx/>
                    <a:uFillTx/>
                    <a:latin typeface="Calibri"/>
                    <a:ea typeface="+mn-ea"/>
                    <a:cs typeface="+mn-cs"/>
                  </a:rPr>
                  <a:t> is the </a:t>
                </a:r>
                <a:r>
                  <a:rPr kumimoji="0" lang="en-US" sz="2000" b="0" i="1" u="none" strike="noStrike" kern="1200" cap="none" spc="0" normalizeH="0" baseline="0" noProof="0" dirty="0">
                    <a:ln>
                      <a:noFill/>
                    </a:ln>
                    <a:solidFill>
                      <a:srgbClr val="000000"/>
                    </a:solidFill>
                    <a:effectLst/>
                    <a:uLnTx/>
                    <a:uFillTx/>
                    <a:latin typeface="Calibri"/>
                    <a:ea typeface="+mn-ea"/>
                    <a:cs typeface="+mn-cs"/>
                  </a:rPr>
                  <a:t>i</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000" b="0" i="0" u="none" strike="noStrike" kern="1200" cap="none" spc="0" normalizeH="0" baseline="30000" noProof="0" dirty="0">
                    <a:ln>
                      <a:noFill/>
                    </a:ln>
                    <a:solidFill>
                      <a:srgbClr val="000000"/>
                    </a:solidFill>
                    <a:effectLst/>
                    <a:uLnTx/>
                    <a:uFillTx/>
                    <a:latin typeface="Calibri"/>
                    <a:ea typeface="+mn-ea"/>
                    <a:cs typeface="+mn-cs"/>
                  </a:rPr>
                  <a:t>th</a:t>
                </a:r>
                <a:r>
                  <a:rPr kumimoji="0" lang="en-US" sz="2000" b="0" i="0" u="none" strike="noStrike" kern="1200" cap="none" spc="0" normalizeH="0" baseline="0" noProof="0" dirty="0">
                    <a:ln>
                      <a:noFill/>
                    </a:ln>
                    <a:solidFill>
                      <a:srgbClr val="000000"/>
                    </a:solidFill>
                    <a:effectLst/>
                    <a:uLnTx/>
                    <a:uFillTx/>
                    <a:latin typeface="Calibri"/>
                    <a:ea typeface="+mn-ea"/>
                    <a:cs typeface="+mn-cs"/>
                  </a:rPr>
                  <a:t> data value, </a:t>
                </a:r>
                <a:r>
                  <a:rPr kumimoji="0" lang="en-US" sz="2000" b="0" i="1" u="none" strike="noStrike" kern="1200" cap="none" spc="0" normalizeH="0" baseline="0" noProof="0" dirty="0">
                    <a:ln>
                      <a:noFill/>
                    </a:ln>
                    <a:solidFill>
                      <a:srgbClr val="000000"/>
                    </a:solidFill>
                    <a:effectLst/>
                    <a:uLnTx/>
                    <a:uFillTx/>
                    <a:latin typeface="Calibri"/>
                    <a:ea typeface="+mn-ea"/>
                    <a:cs typeface="+mn-cs"/>
                  </a:rPr>
                  <a:t>N</a:t>
                </a:r>
                <a:r>
                  <a:rPr kumimoji="0" lang="en-US" sz="2000" b="0" i="0" u="none" strike="noStrike" kern="1200" cap="none" spc="0" normalizeH="0" baseline="0" noProof="0" dirty="0">
                    <a:ln>
                      <a:noFill/>
                    </a:ln>
                    <a:solidFill>
                      <a:srgbClr val="000000"/>
                    </a:solidFill>
                    <a:effectLst/>
                    <a:uLnTx/>
                    <a:uFillTx/>
                    <a:latin typeface="Calibri"/>
                    <a:ea typeface="+mn-ea"/>
                    <a:cs typeface="+mn-cs"/>
                  </a:rPr>
                  <a:t> is the number of data values in the population, and </a:t>
                </a:r>
                <a14:m>
                  <m:oMath xmlns:m="http://schemas.openxmlformats.org/officeDocument/2006/math">
                    <m:r>
                      <a:rPr kumimoji="0" lang="en-US" sz="2000" b="0" i="0" u="none" strike="noStrike" kern="1200" cap="none" spc="0" normalizeH="0" baseline="0" noProof="0">
                        <a:ln>
                          <a:noFill/>
                        </a:ln>
                        <a:solidFill>
                          <a:srgbClr val="000000"/>
                        </a:solidFill>
                        <a:effectLst/>
                        <a:uLnTx/>
                        <a:uFillTx/>
                        <a:latin typeface="Cambria Math" panose="02040503050406030204" pitchFamily="18" charset="0"/>
                        <a:ea typeface="+mn-ea"/>
                        <a:cs typeface="+mn-cs"/>
                      </a:rPr>
                      <m:t>𝑛</m:t>
                    </m:r>
                  </m:oMath>
                </a14:m>
                <a:r>
                  <a:rPr kumimoji="0" lang="en-US" sz="2000" b="0" i="0" u="none" strike="noStrike" kern="1200" cap="none" spc="0" normalizeH="0" baseline="0" noProof="0" dirty="0">
                    <a:ln>
                      <a:noFill/>
                    </a:ln>
                    <a:solidFill>
                      <a:srgbClr val="000000"/>
                    </a:solidFill>
                    <a:effectLst/>
                    <a:uLnTx/>
                    <a:uFillTx/>
                    <a:latin typeface="Calibri"/>
                    <a:ea typeface="+mn-ea"/>
                    <a:cs typeface="+mn-cs"/>
                  </a:rPr>
                  <a:t> is the number of data values in the sample.</a:t>
                </a:r>
                <a:endParaRPr lang="en-IN" dirty="0"/>
              </a:p>
            </p:txBody>
          </p:sp>
        </mc:Choice>
        <mc:Fallback xmlns="">
          <p:sp>
            <p:nvSpPr>
              <p:cNvPr id="5" name="TextBox 4">
                <a:extLst>
                  <a:ext uri="{FF2B5EF4-FFF2-40B4-BE49-F238E27FC236}">
                    <a16:creationId xmlns:a16="http://schemas.microsoft.com/office/drawing/2014/main" id="{6ABA5A0C-2C58-ECBE-3BEF-51F2CF85004A}"/>
                  </a:ext>
                </a:extLst>
              </p:cNvPr>
              <p:cNvSpPr txBox="1">
                <a:spLocks noRot="1" noChangeAspect="1" noMove="1" noResize="1" noEditPoints="1" noAdjustHandles="1" noChangeArrowheads="1" noChangeShapeType="1" noTextEdit="1"/>
              </p:cNvSpPr>
              <p:nvPr/>
            </p:nvSpPr>
            <p:spPr>
              <a:xfrm>
                <a:off x="457200" y="4267200"/>
                <a:ext cx="8229600" cy="707886"/>
              </a:xfrm>
              <a:prstGeom prst="rect">
                <a:avLst/>
              </a:prstGeom>
              <a:blipFill>
                <a:blip r:embed="rId6"/>
                <a:stretch>
                  <a:fillRect l="-741" t="-4310" r="-889" b="-14655"/>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Standard Deviation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a:bodyPr>
              <a:lstStyle/>
              <a:p>
                <a:pPr algn="just"/>
                <a:r>
                  <a:rPr sz="2000" dirty="0"/>
                  <a:t>The </a:t>
                </a:r>
                <a:r>
                  <a:rPr sz="2000" b="1" dirty="0"/>
                  <a:t>standard deviation</a:t>
                </a:r>
                <a:r>
                  <a:rPr sz="2000" dirty="0"/>
                  <a:t> is a measure of how much we might expect a member of the data set to differ from the mean.</a:t>
                </a:r>
                <a:endParaRPr lang="en-US" sz="2000" dirty="0"/>
              </a:p>
              <a:p>
                <a:pPr algn="just"/>
                <a:endParaRPr sz="2000" dirty="0"/>
              </a:p>
              <a:p>
                <a:pPr algn="just">
                  <a:defRPr sz="2800"/>
                </a:pPr>
                <a:r>
                  <a:rPr sz="2000" dirty="0"/>
                  <a:t>The formula for finding the </a:t>
                </a:r>
                <a:r>
                  <a:rPr sz="2000" b="1" dirty="0"/>
                  <a:t>population standard deviation</a:t>
                </a:r>
                <a:r>
                  <a:rPr sz="2000" dirty="0"/>
                  <a:t> </a:t>
                </a:r>
                <a14:m>
                  <m:oMath xmlns:m="http://schemas.openxmlformats.org/officeDocument/2006/math">
                    <m:r>
                      <a:rPr sz="2000">
                        <a:latin typeface="Cambria Math" panose="02040503050406030204" pitchFamily="18" charset="0"/>
                      </a:rPr>
                      <m:t>𝜎</m:t>
                    </m:r>
                  </m:oMath>
                </a14:m>
                <a:r>
                  <a:rPr sz="2000" dirty="0"/>
                  <a:t> is as follows.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590" t="-499" r="-517"/>
                </a:stretch>
              </a:blipFill>
            </p:spPr>
            <p:txBody>
              <a:bodyPr/>
              <a:lstStyle/>
              <a:p>
                <a:r>
                  <a:rPr lang="en-IN">
                    <a:noFill/>
                  </a:rPr>
                  <a:t> </a:t>
                </a:r>
              </a:p>
            </p:txBody>
          </p:sp>
        </mc:Fallback>
      </mc:AlternateContent>
      <p:pic>
        <p:nvPicPr>
          <p:cNvPr id="4" name="Picture 3" descr="sigma equals square root open parentheses summation open parentheses x subscript i minus mu close parentheses squared divided by N close parentheses">
            <a:extLst>
              <a:ext uri="{FF2B5EF4-FFF2-40B4-BE49-F238E27FC236}">
                <a16:creationId xmlns:a16="http://schemas.microsoft.com/office/drawing/2014/main" id="{532F7D95-9B8C-B26A-1943-866DD73CA8E8}"/>
              </a:ext>
            </a:extLst>
          </p:cNvPr>
          <p:cNvPicPr>
            <a:picLocks noChangeAspect="1"/>
          </p:cNvPicPr>
          <p:nvPr/>
        </p:nvPicPr>
        <p:blipFill>
          <a:blip r:embed="rId3"/>
          <a:stretch>
            <a:fillRect/>
          </a:stretch>
        </p:blipFill>
        <p:spPr>
          <a:xfrm>
            <a:off x="3559017" y="2650847"/>
            <a:ext cx="1945019" cy="828000"/>
          </a:xfrm>
          <a:prstGeom prst="rect">
            <a:avLst/>
          </a:prstGeom>
        </p:spPr>
      </p:pic>
      <p:sp>
        <p:nvSpPr>
          <p:cNvPr id="7" name="TextBox 6">
            <a:extLst>
              <a:ext uri="{FF2B5EF4-FFF2-40B4-BE49-F238E27FC236}">
                <a16:creationId xmlns:a16="http://schemas.microsoft.com/office/drawing/2014/main" id="{3D36B9C8-B5EA-5D4B-0D13-8D9B1F392F0A}"/>
              </a:ext>
            </a:extLst>
          </p:cNvPr>
          <p:cNvSpPr txBox="1"/>
          <p:nvPr/>
        </p:nvSpPr>
        <p:spPr>
          <a:xfrm>
            <a:off x="457200" y="3556337"/>
            <a:ext cx="8229600" cy="1015663"/>
          </a:xfrm>
          <a:prstGeom prst="rect">
            <a:avLst/>
          </a:prstGeom>
          <a:noFill/>
        </p:spPr>
        <p:txBody>
          <a:bodyPr wrap="square">
            <a:spAutoFit/>
          </a:bodyPr>
          <a:lstStyle/>
          <a:p>
            <a:r>
              <a:rPr kumimoji="0" lang="en-IN" sz="2000" b="0" i="0" u="none" strike="noStrike" kern="1200" cap="none" spc="0" normalizeH="0" baseline="0" noProof="0" dirty="0">
                <a:ln>
                  <a:noFill/>
                </a:ln>
                <a:solidFill>
                  <a:srgbClr val="000000"/>
                </a:solidFill>
                <a:effectLst/>
                <a:uLnTx/>
                <a:uFillTx/>
                <a:latin typeface="Calibri"/>
              </a:rPr>
              <a:t>Here, </a:t>
            </a:r>
            <a:r>
              <a:rPr kumimoji="0" lang="en-IN" sz="2000" b="0" i="1" u="none" strike="noStrike" kern="1200" cap="none" spc="0" normalizeH="0" baseline="0" noProof="0" dirty="0">
                <a:ln>
                  <a:noFill/>
                </a:ln>
                <a:solidFill>
                  <a:srgbClr val="000000"/>
                </a:solidFill>
                <a:effectLst/>
                <a:uLnTx/>
                <a:uFillTx/>
                <a:latin typeface="Calibri"/>
              </a:rPr>
              <a:t>x</a:t>
            </a:r>
            <a:r>
              <a:rPr kumimoji="0" lang="en-IN" sz="1050" b="0" i="0" u="none" strike="noStrike" kern="1200" cap="none" spc="0" normalizeH="0" baseline="0" noProof="0" dirty="0">
                <a:ln>
                  <a:noFill/>
                </a:ln>
                <a:solidFill>
                  <a:srgbClr val="000000"/>
                </a:solidFill>
                <a:effectLst/>
                <a:uLnTx/>
                <a:uFillTx/>
                <a:latin typeface="Calibri"/>
              </a:rPr>
              <a:t> </a:t>
            </a:r>
            <a:r>
              <a:rPr kumimoji="0" lang="en-IN" sz="2000" b="0" i="1" u="none" strike="noStrike" kern="1200" cap="none" spc="0" normalizeH="0" baseline="-25000" noProof="0" dirty="0">
                <a:ln>
                  <a:noFill/>
                </a:ln>
                <a:solidFill>
                  <a:srgbClr val="000000"/>
                </a:solidFill>
                <a:effectLst/>
                <a:uLnTx/>
                <a:uFillTx/>
                <a:latin typeface="Calibri"/>
              </a:rPr>
              <a:t>i</a:t>
            </a:r>
            <a:r>
              <a:rPr kumimoji="0" lang="en-IN" sz="2000" b="0" i="0" u="none" strike="noStrike" kern="1200" cap="none" spc="0" normalizeH="0" baseline="0" noProof="0" dirty="0">
                <a:ln>
                  <a:noFill/>
                </a:ln>
                <a:solidFill>
                  <a:srgbClr val="000000"/>
                </a:solidFill>
                <a:effectLst/>
                <a:uLnTx/>
                <a:uFillTx/>
                <a:latin typeface="Calibri"/>
              </a:rPr>
              <a:t> is the </a:t>
            </a:r>
            <a:r>
              <a:rPr kumimoji="0" lang="en-IN" sz="2000" b="0" i="1" u="none" strike="noStrike" kern="1200" cap="none" spc="0" normalizeH="0" baseline="0" noProof="0" dirty="0">
                <a:ln>
                  <a:noFill/>
                </a:ln>
                <a:solidFill>
                  <a:srgbClr val="000000"/>
                </a:solidFill>
                <a:effectLst/>
                <a:uLnTx/>
                <a:uFillTx/>
                <a:latin typeface="Calibri"/>
              </a:rPr>
              <a:t>i</a:t>
            </a:r>
            <a:r>
              <a:rPr kumimoji="0" lang="en-IN" sz="1050" b="0" i="0" u="none" strike="noStrike" kern="1200" cap="none" spc="0" normalizeH="0" baseline="0" noProof="0" dirty="0">
                <a:ln>
                  <a:noFill/>
                </a:ln>
                <a:solidFill>
                  <a:srgbClr val="000000"/>
                </a:solidFill>
                <a:effectLst/>
                <a:uLnTx/>
                <a:uFillTx/>
                <a:latin typeface="Calibri"/>
              </a:rPr>
              <a:t> </a:t>
            </a:r>
            <a:r>
              <a:rPr kumimoji="0" lang="en-IN" sz="2000" b="0" i="0" u="none" strike="noStrike" kern="1200" cap="none" spc="0" normalizeH="0" baseline="30000" noProof="0" dirty="0">
                <a:ln>
                  <a:noFill/>
                </a:ln>
                <a:solidFill>
                  <a:srgbClr val="000000"/>
                </a:solidFill>
                <a:effectLst/>
                <a:uLnTx/>
                <a:uFillTx/>
                <a:latin typeface="Calibri"/>
              </a:rPr>
              <a:t>th</a:t>
            </a:r>
            <a:r>
              <a:rPr kumimoji="0" lang="en-IN" sz="2000" b="0" i="0" u="none" strike="noStrike" kern="1200" cap="none" spc="0" normalizeH="0" baseline="0" noProof="0" dirty="0">
                <a:ln>
                  <a:noFill/>
                </a:ln>
                <a:solidFill>
                  <a:srgbClr val="000000"/>
                </a:solidFill>
                <a:effectLst/>
                <a:uLnTx/>
                <a:uFillTx/>
                <a:latin typeface="Calibri"/>
              </a:rPr>
              <a:t> data value, µ is the population mean, and </a:t>
            </a:r>
            <a:r>
              <a:rPr kumimoji="0" lang="en-IN" sz="2000" b="0" i="1" u="none" strike="noStrike" kern="1200" cap="none" spc="0" normalizeH="0" baseline="0" noProof="0" dirty="0">
                <a:ln>
                  <a:noFill/>
                </a:ln>
                <a:solidFill>
                  <a:srgbClr val="000000"/>
                </a:solidFill>
                <a:effectLst/>
                <a:uLnTx/>
                <a:uFillTx/>
                <a:latin typeface="Calibri"/>
              </a:rPr>
              <a:t>N</a:t>
            </a:r>
            <a:r>
              <a:rPr kumimoji="0" lang="en-IN" sz="2000" b="0" i="0" u="none" strike="noStrike" kern="1200" cap="none" spc="0" normalizeH="0" baseline="0" noProof="0" dirty="0">
                <a:ln>
                  <a:noFill/>
                </a:ln>
                <a:solidFill>
                  <a:srgbClr val="000000"/>
                </a:solidFill>
                <a:effectLst/>
                <a:uLnTx/>
                <a:uFillTx/>
                <a:latin typeface="Calibri"/>
              </a:rPr>
              <a:t> is the size of the population. The formula for finding the </a:t>
            </a:r>
            <a:r>
              <a:rPr kumimoji="0" lang="en-IN" sz="2000" b="1" i="0" u="none" strike="noStrike" kern="1200" cap="none" spc="0" normalizeH="0" baseline="0" noProof="0" dirty="0">
                <a:ln>
                  <a:noFill/>
                </a:ln>
                <a:solidFill>
                  <a:srgbClr val="000000"/>
                </a:solidFill>
                <a:effectLst/>
                <a:uLnTx/>
                <a:uFillTx/>
                <a:latin typeface="Calibri"/>
              </a:rPr>
              <a:t>sample standard deviation </a:t>
            </a:r>
            <a:r>
              <a:rPr kumimoji="0" lang="en-IN" sz="2000" i="1" u="none" strike="noStrike" kern="1200" cap="none" spc="0" normalizeH="0" baseline="0" noProof="0" dirty="0">
                <a:ln>
                  <a:noFill/>
                </a:ln>
                <a:solidFill>
                  <a:srgbClr val="000000"/>
                </a:solidFill>
                <a:effectLst/>
                <a:uLnTx/>
                <a:uFillTx/>
                <a:latin typeface="Calibri"/>
              </a:rPr>
              <a:t>s</a:t>
            </a:r>
            <a:r>
              <a:rPr kumimoji="0" lang="en-IN" sz="2000" b="0" i="0" u="none" strike="noStrike" kern="1200" cap="none" spc="0" normalizeH="0" baseline="0" noProof="0" dirty="0">
                <a:ln>
                  <a:noFill/>
                </a:ln>
                <a:solidFill>
                  <a:srgbClr val="000000"/>
                </a:solidFill>
                <a:effectLst/>
                <a:uLnTx/>
                <a:uFillTx/>
                <a:latin typeface="Calibri"/>
              </a:rPr>
              <a:t> is as follows.</a:t>
            </a:r>
            <a:endParaRPr lang="en-IN" sz="2000" dirty="0"/>
          </a:p>
        </p:txBody>
      </p:sp>
      <p:pic>
        <p:nvPicPr>
          <p:cNvPr id="11" name="Picture 10" descr="s equals square root open parentheses summation open parentheses x subscript i minus x bar close parentheses squared divided by n minus 1 close parentheses">
            <a:extLst>
              <a:ext uri="{FF2B5EF4-FFF2-40B4-BE49-F238E27FC236}">
                <a16:creationId xmlns:a16="http://schemas.microsoft.com/office/drawing/2014/main" id="{2ED5FA08-84EB-5877-78F3-F5498E48A002}"/>
              </a:ext>
            </a:extLst>
          </p:cNvPr>
          <p:cNvPicPr>
            <a:picLocks noChangeAspect="1"/>
          </p:cNvPicPr>
          <p:nvPr/>
        </p:nvPicPr>
        <p:blipFill>
          <a:blip r:embed="rId4"/>
          <a:stretch>
            <a:fillRect/>
          </a:stretch>
        </p:blipFill>
        <p:spPr>
          <a:xfrm>
            <a:off x="3617486" y="4527090"/>
            <a:ext cx="1859656" cy="864000"/>
          </a:xfrm>
          <a:prstGeom prst="rect">
            <a:avLst/>
          </a:prstGeom>
        </p:spPr>
      </p:pic>
      <p:sp>
        <p:nvSpPr>
          <p:cNvPr id="9" name="TextBox 8">
            <a:extLst>
              <a:ext uri="{FF2B5EF4-FFF2-40B4-BE49-F238E27FC236}">
                <a16:creationId xmlns:a16="http://schemas.microsoft.com/office/drawing/2014/main" id="{DF819C9C-4E44-FDB6-A908-E1AF38E887AB}"/>
              </a:ext>
            </a:extLst>
          </p:cNvPr>
          <p:cNvSpPr txBox="1"/>
          <p:nvPr/>
        </p:nvSpPr>
        <p:spPr>
          <a:xfrm>
            <a:off x="442911" y="5467290"/>
            <a:ext cx="3165051" cy="400110"/>
          </a:xfrm>
          <a:prstGeom prst="rect">
            <a:avLst/>
          </a:prstGeom>
          <a:noFill/>
        </p:spPr>
        <p:txBody>
          <a:bodyPr wrap="square">
            <a:spAutoFit/>
          </a:bodyPr>
          <a:lstStyle/>
          <a:p>
            <a:r>
              <a:rPr kumimoji="0" lang="en-IN" sz="2000" b="0" i="0" u="none" strike="noStrike" kern="1200" cap="none" spc="0" normalizeH="0" baseline="0" noProof="0" dirty="0">
                <a:ln>
                  <a:noFill/>
                </a:ln>
                <a:solidFill>
                  <a:srgbClr val="000000"/>
                </a:solidFill>
                <a:effectLst/>
                <a:uLnTx/>
                <a:uFillTx/>
                <a:latin typeface="Calibri"/>
              </a:rPr>
              <a:t>Here, </a:t>
            </a:r>
            <a:r>
              <a:rPr lang="en-IN" sz="2000" i="1" dirty="0">
                <a:solidFill>
                  <a:srgbClr val="000000"/>
                </a:solidFill>
              </a:rPr>
              <a:t>x</a:t>
            </a:r>
            <a:r>
              <a:rPr lang="en-IN" sz="1050" dirty="0">
                <a:solidFill>
                  <a:srgbClr val="000000"/>
                </a:solidFill>
              </a:rPr>
              <a:t> </a:t>
            </a:r>
            <a:r>
              <a:rPr lang="en-IN" sz="2000" i="1" baseline="-25000" dirty="0">
                <a:solidFill>
                  <a:srgbClr val="000000"/>
                </a:solidFill>
              </a:rPr>
              <a:t>i</a:t>
            </a:r>
            <a:r>
              <a:rPr kumimoji="0" lang="en-IN" sz="2000" b="0" i="0" u="none" strike="noStrike" kern="1200" cap="none" spc="0" normalizeH="0" baseline="0" noProof="0" dirty="0">
                <a:ln>
                  <a:noFill/>
                </a:ln>
                <a:solidFill>
                  <a:srgbClr val="000000"/>
                </a:solidFill>
                <a:effectLst/>
                <a:uLnTx/>
                <a:uFillTx/>
                <a:latin typeface="Calibri"/>
              </a:rPr>
              <a:t> is the </a:t>
            </a:r>
            <a:r>
              <a:rPr lang="en-IN" sz="2000" i="1" dirty="0">
                <a:solidFill>
                  <a:srgbClr val="000000"/>
                </a:solidFill>
              </a:rPr>
              <a:t>i</a:t>
            </a:r>
            <a:r>
              <a:rPr lang="en-IN" sz="1050" dirty="0">
                <a:solidFill>
                  <a:srgbClr val="000000"/>
                </a:solidFill>
              </a:rPr>
              <a:t> </a:t>
            </a:r>
            <a:r>
              <a:rPr lang="en-IN" sz="2000" baseline="30000" dirty="0">
                <a:solidFill>
                  <a:srgbClr val="000000"/>
                </a:solidFill>
              </a:rPr>
              <a:t>th</a:t>
            </a:r>
            <a:r>
              <a:rPr kumimoji="0" lang="en-IN" sz="2000" b="0" i="0" u="none" strike="noStrike" kern="1200" cap="none" spc="0" normalizeH="0" baseline="0" noProof="0" dirty="0">
                <a:ln>
                  <a:noFill/>
                </a:ln>
                <a:solidFill>
                  <a:srgbClr val="000000"/>
                </a:solidFill>
                <a:effectLst/>
                <a:uLnTx/>
                <a:uFillTx/>
                <a:latin typeface="Calibri"/>
              </a:rPr>
              <a:t> data value,</a:t>
            </a:r>
            <a:endParaRPr lang="en-IN" sz="2000" dirty="0"/>
          </a:p>
        </p:txBody>
      </p:sp>
      <p:pic>
        <p:nvPicPr>
          <p:cNvPr id="17" name="Picture 16" descr="x bar">
            <a:extLst>
              <a:ext uri="{FF2B5EF4-FFF2-40B4-BE49-F238E27FC236}">
                <a16:creationId xmlns:a16="http://schemas.microsoft.com/office/drawing/2014/main" id="{F6FA85B7-5494-E799-8833-EECCD9FF28F7}"/>
              </a:ext>
            </a:extLst>
          </p:cNvPr>
          <p:cNvPicPr>
            <a:picLocks noChangeAspect="1"/>
          </p:cNvPicPr>
          <p:nvPr/>
        </p:nvPicPr>
        <p:blipFill>
          <a:blip r:embed="rId5"/>
          <a:stretch>
            <a:fillRect/>
          </a:stretch>
        </p:blipFill>
        <p:spPr>
          <a:xfrm>
            <a:off x="3466630" y="5559922"/>
            <a:ext cx="186208" cy="216000"/>
          </a:xfrm>
          <a:prstGeom prst="rect">
            <a:avLst/>
          </a:prstGeom>
        </p:spPr>
      </p:pic>
      <p:sp>
        <p:nvSpPr>
          <p:cNvPr id="15" name="TextBox 14">
            <a:extLst>
              <a:ext uri="{FF2B5EF4-FFF2-40B4-BE49-F238E27FC236}">
                <a16:creationId xmlns:a16="http://schemas.microsoft.com/office/drawing/2014/main" id="{15AFDC4A-94D8-3940-4F6C-DC8BF96A622B}"/>
              </a:ext>
            </a:extLst>
          </p:cNvPr>
          <p:cNvSpPr txBox="1"/>
          <p:nvPr/>
        </p:nvSpPr>
        <p:spPr>
          <a:xfrm>
            <a:off x="3607962" y="5468580"/>
            <a:ext cx="4850238" cy="400110"/>
          </a:xfrm>
          <a:prstGeom prst="rect">
            <a:avLst/>
          </a:prstGeom>
          <a:noFill/>
        </p:spPr>
        <p:txBody>
          <a:bodyPr wrap="square">
            <a:spAutoFit/>
          </a:bodyPr>
          <a:lstStyle/>
          <a:p>
            <a:r>
              <a:rPr kumimoji="0" lang="en-IN" sz="2000" b="0" i="0" u="none" strike="noStrike" kern="1200" cap="none" spc="0" normalizeH="0" baseline="0" noProof="0" dirty="0">
                <a:ln>
                  <a:noFill/>
                </a:ln>
                <a:solidFill>
                  <a:srgbClr val="000000"/>
                </a:solidFill>
                <a:effectLst/>
                <a:uLnTx/>
                <a:uFillTx/>
                <a:latin typeface="Calibri"/>
                <a:ea typeface="+mn-ea"/>
                <a:cs typeface="+mn-cs"/>
              </a:rPr>
              <a:t>is the sample mean, and </a:t>
            </a:r>
            <a:r>
              <a:rPr kumimoji="0" lang="en-IN" sz="2000" b="0" i="1" u="none" strike="noStrike" kern="1200" cap="none" spc="0" normalizeH="0" baseline="0" noProof="0" dirty="0">
                <a:ln>
                  <a:noFill/>
                </a:ln>
                <a:solidFill>
                  <a:srgbClr val="000000"/>
                </a:solidFill>
                <a:effectLst/>
                <a:uLnTx/>
                <a:uFillTx/>
                <a:latin typeface="Calibri"/>
                <a:ea typeface="+mn-ea"/>
                <a:cs typeface="+mn-cs"/>
              </a:rPr>
              <a:t>n</a:t>
            </a:r>
            <a:r>
              <a:rPr kumimoji="0" lang="en-IN" sz="2000" b="0" i="0" u="none" strike="noStrike" kern="1200" cap="none" spc="0" normalizeH="0" baseline="0" noProof="0" dirty="0">
                <a:ln>
                  <a:noFill/>
                </a:ln>
                <a:solidFill>
                  <a:srgbClr val="000000"/>
                </a:solidFill>
                <a:effectLst/>
                <a:uLnTx/>
                <a:uFillTx/>
                <a:latin typeface="Calibri"/>
                <a:ea typeface="+mn-ea"/>
                <a:cs typeface="+mn-cs"/>
              </a:rPr>
              <a:t> is the sample size.</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Mode</a:t>
            </a:r>
          </a:p>
        </p:txBody>
      </p:sp>
      <p:sp>
        <p:nvSpPr>
          <p:cNvPr id="3" name="Text Placeholder 2"/>
          <p:cNvSpPr>
            <a:spLocks noGrp="1"/>
          </p:cNvSpPr>
          <p:nvPr>
            <p:ph type="body" sz="quarter" idx="10"/>
          </p:nvPr>
        </p:nvSpPr>
        <p:spPr>
          <a:xfrm>
            <a:off x="457200" y="1082078"/>
            <a:ext cx="8229600" cy="4785322"/>
          </a:xfrm>
        </p:spPr>
        <p:txBody>
          <a:bodyPr>
            <a:normAutofit/>
          </a:bodyPr>
          <a:lstStyle/>
          <a:p>
            <a:pPr algn="just"/>
            <a:r>
              <a:rPr sz="2200" dirty="0"/>
              <a:t>The </a:t>
            </a:r>
            <a:r>
              <a:rPr sz="2200" b="1" dirty="0"/>
              <a:t>mode</a:t>
            </a:r>
            <a:r>
              <a:rPr sz="2200" dirty="0"/>
              <a:t> of a data set is the value that occurs most frequently.</a:t>
            </a:r>
            <a:endParaRPr lang="en-US" sz="2200" dirty="0"/>
          </a:p>
          <a:p>
            <a:pPr algn="just"/>
            <a:endParaRPr sz="1200" dirty="0"/>
          </a:p>
          <a:p>
            <a:pPr algn="just"/>
            <a:r>
              <a:rPr sz="2200" b="1" dirty="0"/>
              <a:t>No mode</a:t>
            </a:r>
            <a:r>
              <a:rPr sz="2200" dirty="0"/>
              <a:t> describes a data set in which all of the data values occur only once</a:t>
            </a:r>
            <a:r>
              <a:rPr lang="en-US" sz="2200" dirty="0"/>
              <a:t>,</a:t>
            </a:r>
            <a:r>
              <a:rPr sz="2200" dirty="0"/>
              <a:t> or each value occurs an equal number of times.</a:t>
            </a:r>
            <a:endParaRPr lang="en-US" sz="2200" dirty="0"/>
          </a:p>
          <a:p>
            <a:pPr algn="just"/>
            <a:endParaRPr sz="1200" dirty="0"/>
          </a:p>
          <a:p>
            <a:pPr algn="just"/>
            <a:r>
              <a:rPr sz="2200" b="1" dirty="0"/>
              <a:t>Unimodal</a:t>
            </a:r>
            <a:r>
              <a:rPr sz="2200" dirty="0"/>
              <a:t> describes a data set in which only one data value occurs most often.</a:t>
            </a:r>
            <a:endParaRPr lang="en-US" sz="2200" dirty="0"/>
          </a:p>
          <a:p>
            <a:pPr algn="just"/>
            <a:endParaRPr sz="1200" dirty="0"/>
          </a:p>
          <a:p>
            <a:pPr algn="just"/>
            <a:r>
              <a:rPr sz="2200" b="1" dirty="0"/>
              <a:t>Bimodal</a:t>
            </a:r>
            <a:r>
              <a:rPr sz="2200" dirty="0"/>
              <a:t> describes a data set in which exactly two data values occur equally often and more than any other data value.</a:t>
            </a:r>
            <a:endParaRPr lang="en-US" sz="2200" dirty="0"/>
          </a:p>
          <a:p>
            <a:pPr algn="just"/>
            <a:endParaRPr sz="1200" dirty="0"/>
          </a:p>
          <a:p>
            <a:pPr algn="just"/>
            <a:r>
              <a:rPr sz="2200" b="1" dirty="0"/>
              <a:t>Multimodal</a:t>
            </a:r>
            <a:r>
              <a:rPr sz="2200" dirty="0"/>
              <a:t> describes a data set in which more than two data values occur equally often and more than any other data value.</a:t>
            </a:r>
          </a:p>
          <a:p>
            <a:endParaRP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Median</a:t>
            </a:r>
          </a:p>
        </p:txBody>
      </p:sp>
      <p:sp>
        <p:nvSpPr>
          <p:cNvPr id="3" name="Text Placeholder 2"/>
          <p:cNvSpPr>
            <a:spLocks noGrp="1"/>
          </p:cNvSpPr>
          <p:nvPr>
            <p:ph type="body" sz="quarter" idx="10"/>
          </p:nvPr>
        </p:nvSpPr>
        <p:spPr>
          <a:xfrm>
            <a:off x="457200" y="1082078"/>
            <a:ext cx="8229600" cy="4785322"/>
          </a:xfrm>
        </p:spPr>
        <p:txBody>
          <a:bodyPr>
            <a:normAutofit lnSpcReduction="10000"/>
          </a:bodyPr>
          <a:lstStyle/>
          <a:p>
            <a:pPr algn="just"/>
            <a:r>
              <a:rPr sz="2800" dirty="0"/>
              <a:t>The </a:t>
            </a:r>
            <a:r>
              <a:rPr sz="2800" b="1" dirty="0"/>
              <a:t>median</a:t>
            </a:r>
            <a:r>
              <a:rPr sz="2800" dirty="0"/>
              <a:t> of a data set is the middle value in an ordered list of the data. To find the median, follow the following steps.</a:t>
            </a:r>
          </a:p>
          <a:p>
            <a:pPr marL="542925" indent="-542925" algn="just">
              <a:defRPr sz="2800"/>
            </a:pPr>
            <a:r>
              <a:rPr lang="en-US" dirty="0"/>
              <a:t>1.	</a:t>
            </a:r>
            <a:r>
              <a:rPr dirty="0"/>
              <a:t>​</a:t>
            </a:r>
            <a:r>
              <a:rPr sz="2800" dirty="0"/>
              <a:t>List the data in ascending or descending order.</a:t>
            </a:r>
          </a:p>
          <a:p>
            <a:pPr marL="542925" indent="-542925" algn="just">
              <a:defRPr sz="2800"/>
            </a:pPr>
            <a:r>
              <a:rPr lang="en-US" dirty="0"/>
              <a:t>2.	</a:t>
            </a:r>
            <a:r>
              <a:rPr dirty="0"/>
              <a:t>​</a:t>
            </a:r>
            <a:r>
              <a:rPr sz="2800" dirty="0"/>
              <a:t>If the data set contains an </a:t>
            </a:r>
            <a:r>
              <a:rPr sz="2800" i="1" dirty="0"/>
              <a:t>odd</a:t>
            </a:r>
            <a:r>
              <a:rPr sz="2800" dirty="0"/>
              <a:t> number of values, the median is the middle value in the ordered list.</a:t>
            </a:r>
          </a:p>
          <a:p>
            <a:pPr marL="542925" indent="-542925" algn="just">
              <a:defRPr sz="2800"/>
            </a:pPr>
            <a:r>
              <a:rPr lang="en-US" dirty="0"/>
              <a:t>3.	</a:t>
            </a:r>
            <a:r>
              <a:rPr dirty="0"/>
              <a:t>​</a:t>
            </a:r>
            <a:r>
              <a:rPr sz="2800" dirty="0"/>
              <a:t>If the data set contains an </a:t>
            </a:r>
            <a:r>
              <a:rPr sz="2800" i="1" dirty="0"/>
              <a:t>even</a:t>
            </a:r>
            <a:r>
              <a:rPr sz="2800" dirty="0"/>
              <a:t> number of values, the median is the arithmetic mean of the two middle values in the ordered list. Notice that this implies that the median might not be a value in the data set.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Population, Variables, and Data</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800" dirty="0"/>
              <a:t>Population</a:t>
            </a:r>
          </a:p>
          <a:p>
            <a:r>
              <a:rPr sz="2800" dirty="0"/>
              <a:t>A </a:t>
            </a:r>
            <a:r>
              <a:rPr sz="2800" b="1" dirty="0"/>
              <a:t>population</a:t>
            </a:r>
            <a:r>
              <a:rPr sz="2800" dirty="0"/>
              <a:t> is the particular group of interest in a statistical study.</a:t>
            </a:r>
          </a:p>
          <a:p>
            <a:pPr>
              <a:defRPr b="1"/>
            </a:pPr>
            <a:r>
              <a:rPr sz="2800" dirty="0"/>
              <a:t>Variable</a:t>
            </a:r>
          </a:p>
          <a:p>
            <a:r>
              <a:rPr sz="2800" dirty="0"/>
              <a:t>A </a:t>
            </a:r>
            <a:r>
              <a:rPr sz="2800" b="1" dirty="0"/>
              <a:t>variable</a:t>
            </a:r>
            <a:r>
              <a:rPr sz="2800" dirty="0"/>
              <a:t> is a value or characteristic that changes among members of the population.</a:t>
            </a:r>
          </a:p>
          <a:p>
            <a:pPr>
              <a:defRPr b="1"/>
            </a:pPr>
            <a:r>
              <a:rPr sz="2800" dirty="0"/>
              <a:t>Data</a:t>
            </a:r>
          </a:p>
          <a:p>
            <a:r>
              <a:rPr sz="2800" b="1" dirty="0"/>
              <a:t>Data</a:t>
            </a:r>
            <a:r>
              <a:rPr sz="2800" dirty="0"/>
              <a:t> are the counts, measurements, or observations gathered about a specific variable in a population in order to study it.</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Creating a Box Plot</a:t>
            </a:r>
          </a:p>
        </p:txBody>
      </p:sp>
      <p:sp>
        <p:nvSpPr>
          <p:cNvPr id="3" name="Text Placeholder 2"/>
          <p:cNvSpPr>
            <a:spLocks noGrp="1"/>
          </p:cNvSpPr>
          <p:nvPr>
            <p:ph type="body" sz="quarter" idx="10"/>
          </p:nvPr>
        </p:nvSpPr>
        <p:spPr>
          <a:xfrm>
            <a:off x="457200" y="1082078"/>
            <a:ext cx="8229600" cy="4861522"/>
          </a:xfrm>
        </p:spPr>
        <p:txBody>
          <a:bodyPr>
            <a:normAutofit/>
          </a:bodyPr>
          <a:lstStyle/>
          <a:p>
            <a:pPr marL="542925" indent="-542925">
              <a:defRPr sz="2800"/>
            </a:pPr>
            <a:r>
              <a:rPr lang="en-US" sz="2200" dirty="0"/>
              <a:t>1.	</a:t>
            </a:r>
            <a:r>
              <a:rPr sz="2200" dirty="0"/>
              <a:t>​Draw a horizontal (or vertical) number line that contains the five-number summary.</a:t>
            </a:r>
            <a:endParaRPr lang="en-US" sz="2200" dirty="0"/>
          </a:p>
          <a:p>
            <a:pPr marL="514350" indent="-514350">
              <a:buFont typeface="+mj-lt"/>
              <a:buAutoNum type="arabicPeriod"/>
              <a:defRPr sz="2800"/>
            </a:pPr>
            <a:endParaRPr sz="800" dirty="0"/>
          </a:p>
          <a:p>
            <a:pPr marL="542925" indent="-542925">
              <a:defRPr sz="2800"/>
            </a:pPr>
            <a:r>
              <a:rPr lang="en-US" sz="2200" dirty="0"/>
              <a:t>2.	</a:t>
            </a:r>
            <a:r>
              <a:rPr sz="2200" dirty="0"/>
              <a:t>Draw a small line segment above (or next to) the number line to represent each of the numbers in the five-number summary.</a:t>
            </a:r>
            <a:endParaRPr lang="en-US" sz="2200" dirty="0"/>
          </a:p>
          <a:p>
            <a:pPr marL="514350" indent="-514350">
              <a:buFont typeface="+mj-lt"/>
              <a:buAutoNum type="arabicPeriod" startAt="2"/>
              <a:defRPr sz="2800"/>
            </a:pPr>
            <a:endParaRPr sz="800" dirty="0"/>
          </a:p>
          <a:p>
            <a:pPr marL="542925" indent="-542925">
              <a:defRPr sz="2800"/>
            </a:pPr>
            <a:r>
              <a:rPr lang="en-US" sz="2200" dirty="0"/>
              <a:t>3.	</a:t>
            </a:r>
            <a:r>
              <a:rPr sz="2200" dirty="0"/>
              <a:t>Connect the line segment that represents the first quartile to the line segment representing the third quartile, forming a box with the median's line segment in between.</a:t>
            </a:r>
            <a:endParaRPr lang="en-US" sz="2200" dirty="0"/>
          </a:p>
          <a:p>
            <a:pPr marL="514350" indent="-514350">
              <a:buFont typeface="+mj-lt"/>
              <a:buAutoNum type="arabicPeriod" startAt="3"/>
              <a:defRPr sz="2800"/>
            </a:pPr>
            <a:endParaRPr sz="800" dirty="0"/>
          </a:p>
          <a:p>
            <a:pPr marL="542925" indent="-542925">
              <a:defRPr sz="2800"/>
            </a:pPr>
            <a:r>
              <a:rPr lang="en-US" sz="2200" dirty="0"/>
              <a:t>4.	</a:t>
            </a:r>
            <a:r>
              <a:rPr sz="2200" dirty="0"/>
              <a:t>​Connect the "box" to the line segments representing the minimum and maximum values to form the "whiskers."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Discrete and Continuous Variables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400" dirty="0"/>
              <a:t>Discrete Variable</a:t>
            </a:r>
          </a:p>
          <a:p>
            <a:r>
              <a:rPr sz="2400" dirty="0"/>
              <a:t>A </a:t>
            </a:r>
            <a:r>
              <a:rPr sz="2400" b="1" dirty="0"/>
              <a:t>discrete variable</a:t>
            </a:r>
            <a:r>
              <a:rPr sz="2400" dirty="0"/>
              <a:t> is a variable whose numeric value can only take on particular values and is usually a count.</a:t>
            </a:r>
            <a:endParaRPr lang="en-US" sz="2400" dirty="0"/>
          </a:p>
          <a:p>
            <a:endParaRPr sz="1000" dirty="0"/>
          </a:p>
          <a:p>
            <a:pPr>
              <a:defRPr b="1"/>
            </a:pPr>
            <a:r>
              <a:rPr sz="2400" dirty="0"/>
              <a:t>Continuous Variable</a:t>
            </a:r>
          </a:p>
          <a:p>
            <a:r>
              <a:rPr sz="2400" dirty="0"/>
              <a:t>A </a:t>
            </a:r>
            <a:r>
              <a:rPr sz="2400" b="1" dirty="0"/>
              <a:t>continuous variable</a:t>
            </a:r>
            <a:r>
              <a:rPr sz="2400" dirty="0"/>
              <a:t> is a variable whose numeric value can take on any value in a given interval and is usually a measurement.</a:t>
            </a:r>
          </a:p>
          <a:p>
            <a:endParaRPr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Definition: </a:t>
                </a:r>
                <a:r>
                  <a:rPr dirty="0"/>
                  <a:t>Standard Score (</a:t>
                </a:r>
                <a14:m>
                  <m:oMath xmlns:m="http://schemas.openxmlformats.org/officeDocument/2006/math">
                    <m:r>
                      <a:rPr sz="3200">
                        <a:latin typeface="Cambria Math"/>
                      </a:rPr>
                      <m:t>𝑧</m:t>
                    </m:r>
                  </m:oMath>
                </a14:m>
                <a:r>
                  <a:rPr dirty="0"/>
                  <a:t>-Score)</a:t>
                </a: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US">
                    <a:noFill/>
                  </a:rPr>
                  <a:t> </a:t>
                </a:r>
              </a:p>
            </p:txBody>
          </p:sp>
        </mc:Fallback>
      </mc:AlternateContent>
      <p:sp>
        <p:nvSpPr>
          <p:cNvPr id="3" name="Text Placeholder 2"/>
          <p:cNvSpPr>
            <a:spLocks noGrp="1"/>
          </p:cNvSpPr>
          <p:nvPr>
            <p:ph type="body" sz="quarter" idx="10"/>
          </p:nvPr>
        </p:nvSpPr>
        <p:spPr>
          <a:xfrm>
            <a:off x="457200" y="1055183"/>
            <a:ext cx="8229600" cy="4914276"/>
          </a:xfrm>
        </p:spPr>
        <p:txBody>
          <a:bodyPr>
            <a:normAutofit/>
          </a:bodyPr>
          <a:lstStyle/>
          <a:p>
            <a:pPr>
              <a:defRPr sz="2800"/>
            </a:pPr>
            <a:r>
              <a:rPr sz="2000" dirty="0"/>
              <a:t>A </a:t>
            </a:r>
            <a:r>
              <a:rPr sz="2000" b="1" dirty="0"/>
              <a:t>standard score</a:t>
            </a:r>
            <a:r>
              <a:rPr sz="2000" dirty="0"/>
              <a:t>, or</a:t>
            </a:r>
            <a:r>
              <a:rPr lang="en-US" sz="2000" dirty="0"/>
              <a:t> </a:t>
            </a:r>
            <a:r>
              <a:rPr lang="en-US" sz="2000" i="1" dirty="0"/>
              <a:t>z</a:t>
            </a:r>
            <a:r>
              <a:rPr sz="2000" dirty="0"/>
              <a:t>-score, is the number of standard deviations a particular data value lies away from the mean in a normal distribution.</a:t>
            </a:r>
            <a:endParaRPr lang="en-US" sz="2000" dirty="0"/>
          </a:p>
          <a:p>
            <a:pPr>
              <a:defRPr sz="2800"/>
            </a:pPr>
            <a:endParaRPr sz="800" dirty="0"/>
          </a:p>
          <a:p>
            <a:r>
              <a:rPr sz="2000" dirty="0"/>
              <a:t>The </a:t>
            </a:r>
            <a:r>
              <a:rPr sz="2000" b="1" dirty="0"/>
              <a:t>standard score for a population</a:t>
            </a:r>
            <a:r>
              <a:rPr sz="2000" dirty="0"/>
              <a:t> value is given by</a:t>
            </a:r>
            <a:endParaRPr sz="2800" dirty="0"/>
          </a:p>
        </p:txBody>
      </p:sp>
      <p:pic>
        <p:nvPicPr>
          <p:cNvPr id="4" name="Picture 3" descr="z equals open parenthesis X minus mu close parenthesis whole divided by sigma">
            <a:extLst>
              <a:ext uri="{FF2B5EF4-FFF2-40B4-BE49-F238E27FC236}">
                <a16:creationId xmlns:a16="http://schemas.microsoft.com/office/drawing/2014/main" id="{F0BE2C98-86D4-CDDB-4CFD-953FA1B19473}"/>
              </a:ext>
            </a:extLst>
          </p:cNvPr>
          <p:cNvPicPr>
            <a:picLocks noChangeAspect="1"/>
          </p:cNvPicPr>
          <p:nvPr/>
        </p:nvPicPr>
        <p:blipFill>
          <a:blip r:embed="rId3"/>
          <a:stretch>
            <a:fillRect/>
          </a:stretch>
        </p:blipFill>
        <p:spPr>
          <a:xfrm>
            <a:off x="3856653" y="2451565"/>
            <a:ext cx="1316902" cy="756000"/>
          </a:xfrm>
          <a:prstGeom prst="rect">
            <a:avLst/>
          </a:prstGeom>
        </p:spPr>
      </p:pic>
      <p:sp>
        <p:nvSpPr>
          <p:cNvPr id="5" name="TextBox 4">
            <a:extLst>
              <a:ext uri="{FF2B5EF4-FFF2-40B4-BE49-F238E27FC236}">
                <a16:creationId xmlns:a16="http://schemas.microsoft.com/office/drawing/2014/main" id="{BA5471BE-1093-0E7A-2326-8450CECDAF4B}"/>
              </a:ext>
            </a:extLst>
          </p:cNvPr>
          <p:cNvSpPr txBox="1"/>
          <p:nvPr/>
        </p:nvSpPr>
        <p:spPr>
          <a:xfrm>
            <a:off x="458318" y="3202781"/>
            <a:ext cx="8229599" cy="124341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0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000" b="0" i="1" u="none" strike="noStrike" kern="1200" cap="none" spc="0" normalizeH="0" baseline="0" noProof="0" dirty="0">
                <a:ln>
                  <a:noFill/>
                </a:ln>
                <a:solidFill>
                  <a:srgbClr val="000000"/>
                </a:solidFill>
                <a:effectLst/>
                <a:uLnTx/>
                <a:uFillTx/>
                <a:latin typeface="Calibri"/>
                <a:ea typeface="+mn-ea"/>
                <a:cs typeface="+mn-cs"/>
              </a:rPr>
              <a:t>x</a:t>
            </a:r>
            <a:r>
              <a:rPr kumimoji="0" lang="en-US" sz="2000" b="0" i="0" u="none" strike="noStrike" kern="1200" cap="none" spc="0" normalizeH="0" baseline="0" noProof="0" dirty="0">
                <a:ln>
                  <a:noFill/>
                </a:ln>
                <a:solidFill>
                  <a:srgbClr val="000000"/>
                </a:solidFill>
                <a:effectLst/>
                <a:uLnTx/>
                <a:uFillTx/>
                <a:latin typeface="Calibri"/>
                <a:ea typeface="+mn-ea"/>
                <a:cs typeface="+mn-cs"/>
              </a:rPr>
              <a:t> is the value of interest from the population, µ is the population mean, and σ is the population standard deviation.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srgbClr val="000000"/>
                </a:solidFill>
                <a:effectLst/>
                <a:uLnTx/>
                <a:uFillTx/>
                <a:latin typeface="Calibri"/>
                <a:ea typeface="+mn-ea"/>
                <a:cs typeface="+mn-cs"/>
              </a:rPr>
              <a:t>The </a:t>
            </a:r>
            <a:r>
              <a:rPr kumimoji="0" lang="en-US" sz="2000" b="1" i="0" u="none" strike="noStrike" kern="1200" cap="none" spc="0" normalizeH="0" baseline="0" noProof="0" dirty="0">
                <a:ln>
                  <a:noFill/>
                </a:ln>
                <a:solidFill>
                  <a:srgbClr val="000000"/>
                </a:solidFill>
                <a:effectLst/>
                <a:uLnTx/>
                <a:uFillTx/>
                <a:latin typeface="Calibri"/>
                <a:ea typeface="+mn-ea"/>
                <a:cs typeface="+mn-cs"/>
              </a:rPr>
              <a:t>standard score for a sample</a:t>
            </a:r>
            <a:r>
              <a:rPr kumimoji="0" lang="en-US" sz="2000" b="0" i="0" u="none" strike="noStrike" kern="1200" cap="none" spc="0" normalizeH="0" baseline="0" noProof="0" dirty="0">
                <a:ln>
                  <a:noFill/>
                </a:ln>
                <a:solidFill>
                  <a:srgbClr val="000000"/>
                </a:solidFill>
                <a:effectLst/>
                <a:uLnTx/>
                <a:uFillTx/>
                <a:latin typeface="Calibri"/>
                <a:ea typeface="+mn-ea"/>
                <a:cs typeface="+mn-cs"/>
              </a:rPr>
              <a:t> value is given by</a:t>
            </a:r>
            <a:endParaRPr lang="en-IN" dirty="0"/>
          </a:p>
        </p:txBody>
      </p:sp>
      <p:pic>
        <p:nvPicPr>
          <p:cNvPr id="17" name="Picture 16" descr="z equals open parenthesis X minus X bar close parenthesis whole divided by s">
            <a:extLst>
              <a:ext uri="{FF2B5EF4-FFF2-40B4-BE49-F238E27FC236}">
                <a16:creationId xmlns:a16="http://schemas.microsoft.com/office/drawing/2014/main" id="{58690A8D-2C43-7C7F-6C11-02A4566B75F4}"/>
              </a:ext>
            </a:extLst>
          </p:cNvPr>
          <p:cNvPicPr>
            <a:picLocks noChangeAspect="1"/>
          </p:cNvPicPr>
          <p:nvPr/>
        </p:nvPicPr>
        <p:blipFill>
          <a:blip r:embed="rId4"/>
          <a:stretch>
            <a:fillRect/>
          </a:stretch>
        </p:blipFill>
        <p:spPr>
          <a:xfrm>
            <a:off x="3997988" y="4558441"/>
            <a:ext cx="1171085" cy="720000"/>
          </a:xfrm>
          <a:prstGeom prst="rect">
            <a:avLst/>
          </a:prstGeom>
        </p:spPr>
      </p:pic>
      <p:sp>
        <p:nvSpPr>
          <p:cNvPr id="15" name="TextBox 14">
            <a:extLst>
              <a:ext uri="{FF2B5EF4-FFF2-40B4-BE49-F238E27FC236}">
                <a16:creationId xmlns:a16="http://schemas.microsoft.com/office/drawing/2014/main" id="{77200A16-E0EB-AE74-F3E9-F250A1FF02CC}"/>
              </a:ext>
            </a:extLst>
          </p:cNvPr>
          <p:cNvSpPr txBox="1"/>
          <p:nvPr/>
        </p:nvSpPr>
        <p:spPr>
          <a:xfrm>
            <a:off x="458465" y="5251547"/>
            <a:ext cx="5180335"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000" b="0" i="1" u="none" strike="noStrike" kern="1200" cap="none" spc="0" normalizeH="0" baseline="0" noProof="0" dirty="0">
                <a:ln>
                  <a:noFill/>
                </a:ln>
                <a:solidFill>
                  <a:srgbClr val="000000"/>
                </a:solidFill>
                <a:effectLst/>
                <a:uLnTx/>
                <a:uFillTx/>
                <a:latin typeface="Calibri"/>
                <a:ea typeface="+mn-ea"/>
                <a:cs typeface="+mn-cs"/>
              </a:rPr>
              <a:t>x</a:t>
            </a:r>
            <a:r>
              <a:rPr kumimoji="0" lang="en-US" sz="2000" b="0" i="0" u="none" strike="noStrike" kern="1200" cap="none" spc="0" normalizeH="0" baseline="0" noProof="0" dirty="0">
                <a:ln>
                  <a:noFill/>
                </a:ln>
                <a:solidFill>
                  <a:srgbClr val="000000"/>
                </a:solidFill>
                <a:effectLst/>
                <a:uLnTx/>
                <a:uFillTx/>
                <a:latin typeface="Calibri"/>
                <a:ea typeface="+mn-ea"/>
                <a:cs typeface="+mn-cs"/>
              </a:rPr>
              <a:t> is the value of interest from the sample,</a:t>
            </a:r>
            <a:endParaRPr lang="en-IN" dirty="0"/>
          </a:p>
        </p:txBody>
      </p:sp>
      <p:pic>
        <p:nvPicPr>
          <p:cNvPr id="11" name="Picture 10" descr="x bar">
            <a:extLst>
              <a:ext uri="{FF2B5EF4-FFF2-40B4-BE49-F238E27FC236}">
                <a16:creationId xmlns:a16="http://schemas.microsoft.com/office/drawing/2014/main" id="{CE1CCBA0-711F-51F2-8F9A-970891631BC5}"/>
              </a:ext>
            </a:extLst>
          </p:cNvPr>
          <p:cNvPicPr>
            <a:picLocks noChangeAspect="1"/>
          </p:cNvPicPr>
          <p:nvPr/>
        </p:nvPicPr>
        <p:blipFill>
          <a:blip r:embed="rId5"/>
          <a:stretch>
            <a:fillRect/>
          </a:stretch>
        </p:blipFill>
        <p:spPr>
          <a:xfrm>
            <a:off x="5583564" y="5346598"/>
            <a:ext cx="186207" cy="216000"/>
          </a:xfrm>
          <a:prstGeom prst="rect">
            <a:avLst/>
          </a:prstGeom>
        </p:spPr>
      </p:pic>
      <p:sp>
        <p:nvSpPr>
          <p:cNvPr id="7" name="TextBox 6">
            <a:extLst>
              <a:ext uri="{FF2B5EF4-FFF2-40B4-BE49-F238E27FC236}">
                <a16:creationId xmlns:a16="http://schemas.microsoft.com/office/drawing/2014/main" id="{A422E74C-7482-763A-63EE-7FE62D7BCB55}"/>
              </a:ext>
            </a:extLst>
          </p:cNvPr>
          <p:cNvSpPr txBox="1"/>
          <p:nvPr/>
        </p:nvSpPr>
        <p:spPr>
          <a:xfrm>
            <a:off x="5708650" y="5254625"/>
            <a:ext cx="2971800"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000000"/>
                </a:solidFill>
                <a:effectLst/>
                <a:uLnTx/>
                <a:uFillTx/>
                <a:latin typeface="Calibri"/>
                <a:ea typeface="+mn-ea"/>
                <a:cs typeface="+mn-cs"/>
              </a:rPr>
              <a:t>is the sample mean, and </a:t>
            </a:r>
            <a:r>
              <a:rPr kumimoji="0" lang="en-US" sz="2000" b="0" i="1" u="none" strike="noStrike" kern="1200" cap="none" spc="0" normalizeH="0" baseline="0" noProof="0" dirty="0">
                <a:ln>
                  <a:noFill/>
                </a:ln>
                <a:solidFill>
                  <a:srgbClr val="000000"/>
                </a:solidFill>
                <a:effectLst/>
                <a:uLnTx/>
                <a:uFillTx/>
                <a:latin typeface="Calibri"/>
                <a:ea typeface="+mn-ea"/>
                <a:cs typeface="+mn-cs"/>
              </a:rPr>
              <a:t>s</a:t>
            </a:r>
            <a:endParaRPr lang="en-IN" dirty="0"/>
          </a:p>
        </p:txBody>
      </p:sp>
      <p:sp>
        <p:nvSpPr>
          <p:cNvPr id="9" name="TextBox 8">
            <a:extLst>
              <a:ext uri="{FF2B5EF4-FFF2-40B4-BE49-F238E27FC236}">
                <a16:creationId xmlns:a16="http://schemas.microsoft.com/office/drawing/2014/main" id="{C1BD0B80-9678-863F-A266-0D551E96F883}"/>
              </a:ext>
            </a:extLst>
          </p:cNvPr>
          <p:cNvSpPr txBox="1"/>
          <p:nvPr/>
        </p:nvSpPr>
        <p:spPr>
          <a:xfrm>
            <a:off x="456084" y="5555455"/>
            <a:ext cx="3658717"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000000"/>
                </a:solidFill>
                <a:effectLst/>
                <a:uLnTx/>
                <a:uFillTx/>
                <a:latin typeface="Calibri"/>
                <a:ea typeface="+mn-ea"/>
                <a:cs typeface="+mn-cs"/>
              </a:rPr>
              <a:t>is the sample standard deviation.</a:t>
            </a:r>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Normal Distribution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38252"/>
                <a:ext cx="8229600" cy="4914276"/>
              </a:xfrm>
            </p:spPr>
            <p:txBody>
              <a:bodyPr>
                <a:normAutofit/>
              </a:bodyPr>
              <a:lstStyle/>
              <a:p>
                <a:r>
                  <a:rPr sz="2400" dirty="0"/>
                  <a:t>A </a:t>
                </a:r>
                <a:r>
                  <a:rPr sz="2400" b="1" dirty="0"/>
                  <a:t>normal distribution</a:t>
                </a:r>
                <a:r>
                  <a:rPr sz="2400" dirty="0"/>
                  <a:t> is a probability distribution for a continuous random variable defined completely by its mean and standard deviation such that the following properties are true:</a:t>
                </a:r>
                <a:endParaRPr lang="en-US" sz="2400" dirty="0"/>
              </a:p>
              <a:p>
                <a:endParaRPr sz="800" dirty="0"/>
              </a:p>
              <a:p>
                <a:pPr marL="538163" indent="-538163">
                  <a:defRPr sz="2800"/>
                </a:pPr>
                <a:r>
                  <a:rPr lang="en-US" sz="2400" dirty="0"/>
                  <a:t>1.	</a:t>
                </a:r>
                <a:r>
                  <a:rPr sz="2400" dirty="0"/>
                  <a:t>​It is bell-shaped and symmetrical about its mean.</a:t>
                </a:r>
              </a:p>
              <a:p>
                <a:pPr marL="538163" indent="-538163">
                  <a:defRPr sz="2800"/>
                </a:pPr>
                <a:r>
                  <a:rPr lang="en-US" sz="2400" dirty="0"/>
                  <a:t>2.	</a:t>
                </a:r>
                <a:r>
                  <a:rPr sz="2400" dirty="0"/>
                  <a:t>It is completely defined by its mean </a:t>
                </a:r>
                <a14:m>
                  <m:oMath xmlns:m="http://schemas.openxmlformats.org/officeDocument/2006/math">
                    <m:r>
                      <a:rPr sz="2400">
                        <a:latin typeface="Cambria Math" panose="02040503050406030204" pitchFamily="18" charset="0"/>
                      </a:rPr>
                      <m:t>𝜇</m:t>
                    </m:r>
                  </m:oMath>
                </a14:m>
                <a:r>
                  <a:rPr sz="2400" dirty="0"/>
                  <a:t> and standard deviation </a:t>
                </a:r>
                <a14:m>
                  <m:oMath xmlns:m="http://schemas.openxmlformats.org/officeDocument/2006/math">
                    <m:r>
                      <a:rPr sz="2400">
                        <a:latin typeface="Cambria Math" panose="02040503050406030204" pitchFamily="18" charset="0"/>
                      </a:rPr>
                      <m:t>𝜎</m:t>
                    </m:r>
                  </m:oMath>
                </a14:m>
                <a:r>
                  <a:rPr sz="2400" dirty="0"/>
                  <a:t>.</a:t>
                </a:r>
              </a:p>
              <a:p>
                <a:pPr marL="538163" indent="-538163">
                  <a:defRPr sz="2800"/>
                </a:pPr>
                <a:r>
                  <a:rPr lang="en-US" sz="2400" dirty="0"/>
                  <a:t>3.	</a:t>
                </a:r>
                <a:r>
                  <a:rPr sz="2400" dirty="0"/>
                  <a:t>The total area under the curve is equal to </a:t>
                </a:r>
                <a:r>
                  <a:rPr sz="2400" dirty="0">
                    <a:latin typeface="Cambria Math"/>
                  </a:rPr>
                  <a:t>1</a:t>
                </a:r>
                <a:r>
                  <a:rPr sz="2400" dirty="0"/>
                  <a:t>.</a:t>
                </a:r>
              </a:p>
              <a:p>
                <a:pPr marL="538163" indent="-538163">
                  <a:defRPr sz="2800"/>
                </a:pPr>
                <a:r>
                  <a:rPr lang="en-US" sz="2400" dirty="0"/>
                  <a:t>4.	</a:t>
                </a:r>
                <a:r>
                  <a:rPr sz="2400" dirty="0"/>
                  <a:t>The</a:t>
                </a:r>
                <a:r>
                  <a:rPr lang="en-US" sz="2400" dirty="0"/>
                  <a:t> </a:t>
                </a:r>
                <a:r>
                  <a:rPr lang="en-US" sz="2400" i="1" dirty="0"/>
                  <a:t>x</a:t>
                </a:r>
                <a:r>
                  <a:rPr sz="2400" dirty="0"/>
                  <a:t>-axis is the horizontal asymptote for a normal distribution curve.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38252"/>
                <a:ext cx="8229600" cy="4914276"/>
              </a:xfrm>
              <a:blipFill>
                <a:blip r:embed="rId2"/>
                <a:stretch>
                  <a:fillRect l="-959" t="-740" r="-517"/>
                </a:stretch>
              </a:blipFill>
            </p:spPr>
            <p:txBody>
              <a:bodyPr/>
              <a:lstStyle/>
              <a:p>
                <a:r>
                  <a:rPr lang="en-IN">
                    <a:noFill/>
                  </a:rPr>
                  <a:t> </a:t>
                </a:r>
              </a:p>
            </p:txBody>
          </p:sp>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Normal Distribution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4" name="Content Placeholder 3">
            <a:extLst>
              <a:ext uri="{FF2B5EF4-FFF2-40B4-BE49-F238E27FC236}">
                <a16:creationId xmlns:a16="http://schemas.microsoft.com/office/drawing/2014/main" id="{1CE3235B-60A0-4BFB-A281-D20EC6BAE2F3}"/>
              </a:ext>
              <a:ext uri="{C183D7F6-B498-43B3-948B-1728B52AA6E4}">
                <adec:decorative xmlns:adec="http://schemas.microsoft.com/office/drawing/2017/decorative" val="1"/>
              </a:ext>
            </a:extLst>
          </p:cNvPr>
          <p:cNvSpPr>
            <a:spLocks noGrp="1"/>
          </p:cNvSpPr>
          <p:nvPr>
            <p:ph sz="quarter" idx="11"/>
          </p:nvPr>
        </p:nvSpPr>
        <p:spPr/>
        <p:txBody>
          <a:bodyPr/>
          <a:lstStyle/>
          <a:p>
            <a:endParaRPr lang="en-IN" dirty="0"/>
          </a:p>
        </p:txBody>
      </p:sp>
      <p:pic>
        <p:nvPicPr>
          <p:cNvPr id="6" name="Picture 5" descr="A normal distribution graph is shown with a bell-shaped curve centered about the horizontal axis. The horizontal axis labeled &quot;X,&quot; ranges from &quot; Mu minus 4 sigma &quot; to &quot; Mu plus 4 sigma ,&quot; in increments of 1. The entire region that lies below the curve is shaded and a vertical line from mu is drawn touching the peak of the curve.&#10;">
            <a:extLst>
              <a:ext uri="{FF2B5EF4-FFF2-40B4-BE49-F238E27FC236}">
                <a16:creationId xmlns:a16="http://schemas.microsoft.com/office/drawing/2014/main" id="{D22C0F49-B2BF-4A83-AEA6-EA9470709D61}"/>
              </a:ext>
            </a:extLst>
          </p:cNvPr>
          <p:cNvPicPr>
            <a:picLocks noChangeAspect="1"/>
          </p:cNvPicPr>
          <p:nvPr/>
        </p:nvPicPr>
        <p:blipFill>
          <a:blip r:embed="rId2"/>
          <a:srcRect b="16569"/>
          <a:stretch>
            <a:fillRect/>
          </a:stretch>
        </p:blipFill>
        <p:spPr>
          <a:xfrm>
            <a:off x="1605333" y="1719476"/>
            <a:ext cx="5933333" cy="2852524"/>
          </a:xfrm>
          <a:prstGeom prst="rect">
            <a:avLst/>
          </a:prstGeom>
        </p:spPr>
      </p:pic>
      <p:sp>
        <p:nvSpPr>
          <p:cNvPr id="3" name="TextBox 2">
            <a:extLst>
              <a:ext uri="{FF2B5EF4-FFF2-40B4-BE49-F238E27FC236}">
                <a16:creationId xmlns:a16="http://schemas.microsoft.com/office/drawing/2014/main" id="{7CB7537F-0BFB-695A-2111-6BF5C5AD344A}"/>
              </a:ext>
            </a:extLst>
          </p:cNvPr>
          <p:cNvSpPr txBox="1"/>
          <p:nvPr/>
        </p:nvSpPr>
        <p:spPr>
          <a:xfrm>
            <a:off x="3962399" y="467019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sz="2600" dirty="0"/>
              <a:t>Procedure: Using the Cumulative Normal Distribution Tables to Find Areas under the Standard Normal Curve</a:t>
            </a:r>
            <a:r>
              <a:rPr lang="en-US" sz="28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sz="2600"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r>
              <a:rPr sz="2800" dirty="0"/>
              <a:t>   </a:t>
            </a:r>
          </a:p>
        </p:txBody>
      </p:sp>
      <p:pic>
        <p:nvPicPr>
          <p:cNvPr id="8" name="Picture 7" descr="A standard normal distribution with  z subscript 0  labeled on the horizontal axis.  z subscript 0  is located to the left of the mean  0. The area under the curve and to the left of  z subscript 0  is shaded and labeled with a question mark. Directions are given: Look up  z subscript 0 normal cdf(minus 1 superscript 99, z subscript 0) .&#10;">
            <a:extLst>
              <a:ext uri="{FF2B5EF4-FFF2-40B4-BE49-F238E27FC236}">
                <a16:creationId xmlns:a16="http://schemas.microsoft.com/office/drawing/2014/main" id="{DD26EC2A-630E-030F-65D6-5F0D88530D27}"/>
              </a:ext>
            </a:extLst>
          </p:cNvPr>
          <p:cNvPicPr>
            <a:picLocks noChangeAspect="1"/>
          </p:cNvPicPr>
          <p:nvPr/>
        </p:nvPicPr>
        <p:blipFill>
          <a:blip r:embed="rId2"/>
          <a:stretch>
            <a:fillRect/>
          </a:stretch>
        </p:blipFill>
        <p:spPr>
          <a:xfrm>
            <a:off x="2740202" y="1269000"/>
            <a:ext cx="3254853" cy="2160000"/>
          </a:xfrm>
          <a:prstGeom prst="rect">
            <a:avLst/>
          </a:prstGeom>
        </p:spPr>
      </p:pic>
      <p:pic>
        <p:nvPicPr>
          <p:cNvPr id="5" name="Picture 4" descr="A standard normal distribution with  z subscript 0  labeled on the horizontal axis.  z subscript 0  is located to the right of the mean  0. The area under the curve and to the right of  z subscript 0  is shaded and labeled with a question mark. Directions are given: Look up  minus z subscript 0   normal cdf(z subscript 0, 1 superscript 99) .&#10;">
            <a:extLst>
              <a:ext uri="{FF2B5EF4-FFF2-40B4-BE49-F238E27FC236}">
                <a16:creationId xmlns:a16="http://schemas.microsoft.com/office/drawing/2014/main" id="{FB056D77-1FFD-E1D1-43FB-2EC8BFC34717}"/>
              </a:ext>
            </a:extLst>
          </p:cNvPr>
          <p:cNvPicPr>
            <a:picLocks noChangeAspect="1"/>
          </p:cNvPicPr>
          <p:nvPr/>
        </p:nvPicPr>
        <p:blipFill>
          <a:blip r:embed="rId3"/>
          <a:stretch>
            <a:fillRect/>
          </a:stretch>
        </p:blipFill>
        <p:spPr>
          <a:xfrm>
            <a:off x="2514600" y="3757081"/>
            <a:ext cx="3706058" cy="2160000"/>
          </a:xfrm>
          <a:prstGeom prst="rect">
            <a:avLst/>
          </a:prstGeom>
        </p:spPr>
      </p:pic>
    </p:spTree>
    <p:extLst>
      <p:ext uri="{BB962C8B-B14F-4D97-AF65-F5344CB8AC3E}">
        <p14:creationId xmlns:p14="http://schemas.microsoft.com/office/powerpoint/2010/main" val="34615953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500" dirty="0"/>
              <a:t>Procedure: Using the Cumulative Normal Distribution Tables to Find Areas under the Standard Normal Curve</a:t>
            </a:r>
            <a:r>
              <a:rPr lang="en-US" sz="28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sz="2500" dirty="0"/>
          </a:p>
        </p:txBody>
      </p:sp>
      <p:pic>
        <p:nvPicPr>
          <p:cNvPr id="4" name="Picture 3" descr="A standard normal distribution with z subscript 1 and z subscript 2 labeled on the horizontal axis. z subscript 1 is located to the left of the mean 0 and z subscript 2 is located to the right of the mean 0. The area under the curve and in between z subscript 1 and z subscript 2 is shaded and labeled with a question mark. Directions are given: Look up z subscript 1 and z subscript 2 and subtract area to the left of z subscript 1 from area to the left of z subscript 2 normal cdf (z subscript 1, z subscript 2).&#10;">
            <a:extLst>
              <a:ext uri="{FF2B5EF4-FFF2-40B4-BE49-F238E27FC236}">
                <a16:creationId xmlns:a16="http://schemas.microsoft.com/office/drawing/2014/main" id="{D0C35B37-FB53-F9FD-2EE7-27A25CB5EA6E}"/>
              </a:ext>
            </a:extLst>
          </p:cNvPr>
          <p:cNvPicPr>
            <a:picLocks noChangeAspect="1"/>
          </p:cNvPicPr>
          <p:nvPr/>
        </p:nvPicPr>
        <p:blipFill>
          <a:blip r:embed="rId2"/>
          <a:stretch>
            <a:fillRect/>
          </a:stretch>
        </p:blipFill>
        <p:spPr>
          <a:xfrm>
            <a:off x="2669014" y="1143000"/>
            <a:ext cx="3337778" cy="2160000"/>
          </a:xfrm>
          <a:prstGeom prst="rect">
            <a:avLst/>
          </a:prstGeom>
        </p:spPr>
      </p:pic>
      <p:pic>
        <p:nvPicPr>
          <p:cNvPr id="6" name="Picture 5" descr="A standard normal distribution with z subscript 1 and z subscript 2 labeled on the horizontal axis. z subscript 1 is located to the left of the mean 0 and z subscript 2 is located to the right of the mean 0. The area under the curve and to the left of z subscript 1 is shaded and labeled with a question mark, and the area under the curve and to the right of z subscript 2 is shaded and labeled with a question mark. Look up z subscript 1 and minus z subscript 2 and add areas 1 minus normal cdf (z subscript 1, z subscript 2).">
            <a:extLst>
              <a:ext uri="{FF2B5EF4-FFF2-40B4-BE49-F238E27FC236}">
                <a16:creationId xmlns:a16="http://schemas.microsoft.com/office/drawing/2014/main" id="{CFE30BE4-A168-DBCA-8B4A-1ACA07188C47}"/>
              </a:ext>
            </a:extLst>
          </p:cNvPr>
          <p:cNvPicPr>
            <a:picLocks noChangeAspect="1"/>
          </p:cNvPicPr>
          <p:nvPr/>
        </p:nvPicPr>
        <p:blipFill>
          <a:blip r:embed="rId3"/>
          <a:stretch>
            <a:fillRect/>
          </a:stretch>
        </p:blipFill>
        <p:spPr>
          <a:xfrm>
            <a:off x="2669014" y="3416713"/>
            <a:ext cx="3621616" cy="2160000"/>
          </a:xfrm>
          <a:prstGeom prst="rect">
            <a:avLst/>
          </a:prstGeom>
        </p:spPr>
      </p:pic>
      <p:sp>
        <p:nvSpPr>
          <p:cNvPr id="3" name="TextBox 2">
            <a:extLst>
              <a:ext uri="{FF2B5EF4-FFF2-40B4-BE49-F238E27FC236}">
                <a16:creationId xmlns:a16="http://schemas.microsoft.com/office/drawing/2014/main" id="{47A86750-B4FA-832A-1939-38FE1762D729}"/>
              </a:ext>
            </a:extLst>
          </p:cNvPr>
          <p:cNvSpPr txBox="1"/>
          <p:nvPr/>
        </p:nvSpPr>
        <p:spPr>
          <a:xfrm>
            <a:off x="3876114" y="5529088"/>
            <a:ext cx="1391772"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33</a:t>
            </a:r>
            <a:endParaRPr lang="en-IN"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Inferential Statistics</a:t>
            </a:r>
          </a:p>
        </p:txBody>
      </p:sp>
      <p:sp>
        <p:nvSpPr>
          <p:cNvPr id="3" name="Text Placeholder 2"/>
          <p:cNvSpPr>
            <a:spLocks noGrp="1"/>
          </p:cNvSpPr>
          <p:nvPr>
            <p:ph type="body" sz="quarter" idx="10"/>
          </p:nvPr>
        </p:nvSpPr>
        <p:spPr>
          <a:xfrm>
            <a:off x="457200" y="1082078"/>
            <a:ext cx="8229600" cy="4785322"/>
          </a:xfrm>
        </p:spPr>
        <p:txBody>
          <a:bodyPr>
            <a:normAutofit/>
          </a:bodyPr>
          <a:lstStyle/>
          <a:p>
            <a:pPr algn="just"/>
            <a:r>
              <a:rPr sz="2800" dirty="0"/>
              <a:t>The branch of </a:t>
            </a:r>
            <a:r>
              <a:rPr sz="2800" b="1" dirty="0"/>
              <a:t>inferential statistics</a:t>
            </a:r>
            <a:r>
              <a:rPr sz="2800" dirty="0"/>
              <a:t>, as a science, involves using descriptive statistics to estimate population parameters.</a:t>
            </a:r>
          </a:p>
          <a:p>
            <a:endParaRPr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Point Estimate</a:t>
            </a:r>
          </a:p>
        </p:txBody>
      </p:sp>
      <p:sp>
        <p:nvSpPr>
          <p:cNvPr id="3" name="Text Placeholder 2"/>
          <p:cNvSpPr>
            <a:spLocks noGrp="1"/>
          </p:cNvSpPr>
          <p:nvPr>
            <p:ph type="body" sz="quarter" idx="10"/>
          </p:nvPr>
        </p:nvSpPr>
        <p:spPr>
          <a:xfrm>
            <a:off x="457200" y="971862"/>
            <a:ext cx="8229600" cy="4914276"/>
          </a:xfrm>
        </p:spPr>
        <p:txBody>
          <a:bodyPr>
            <a:normAutofit/>
          </a:bodyPr>
          <a:lstStyle/>
          <a:p>
            <a:r>
              <a:rPr sz="2800" dirty="0"/>
              <a:t>A </a:t>
            </a:r>
            <a:r>
              <a:rPr sz="2800" b="1" dirty="0"/>
              <a:t>point estimate </a:t>
            </a:r>
            <a:r>
              <a:rPr sz="2800" dirty="0"/>
              <a:t>is a single-number estimate of a population parameter.</a:t>
            </a:r>
          </a:p>
          <a:p>
            <a:endParaRPr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Confidence Intervals</a:t>
            </a:r>
          </a:p>
        </p:txBody>
      </p:sp>
      <p:sp>
        <p:nvSpPr>
          <p:cNvPr id="3" name="Text Placeholder 2"/>
          <p:cNvSpPr>
            <a:spLocks noGrp="1"/>
          </p:cNvSpPr>
          <p:nvPr>
            <p:ph type="body" sz="quarter" idx="10"/>
          </p:nvPr>
        </p:nvSpPr>
        <p:spPr>
          <a:xfrm>
            <a:off x="457200" y="1082078"/>
            <a:ext cx="8229600" cy="4861522"/>
          </a:xfrm>
        </p:spPr>
        <p:txBody>
          <a:bodyPr>
            <a:normAutofit fontScale="92500"/>
          </a:bodyPr>
          <a:lstStyle/>
          <a:p>
            <a:pPr algn="just">
              <a:defRPr b="1"/>
            </a:pPr>
            <a:r>
              <a:rPr sz="2800" dirty="0"/>
              <a:t>Interval Estimate</a:t>
            </a:r>
          </a:p>
          <a:p>
            <a:pPr algn="just"/>
            <a:r>
              <a:rPr sz="2800" dirty="0"/>
              <a:t>An </a:t>
            </a:r>
            <a:r>
              <a:rPr sz="2800" b="1" dirty="0"/>
              <a:t>interval estimate</a:t>
            </a:r>
            <a:r>
              <a:rPr sz="2800" dirty="0"/>
              <a:t> is a range of possible values for a population parameter.</a:t>
            </a:r>
            <a:endParaRPr lang="en-US" sz="2800" dirty="0"/>
          </a:p>
          <a:p>
            <a:pPr algn="just"/>
            <a:endParaRPr sz="1100" dirty="0"/>
          </a:p>
          <a:p>
            <a:pPr algn="just">
              <a:defRPr b="1"/>
            </a:pPr>
            <a:r>
              <a:rPr sz="2800" dirty="0"/>
              <a:t>Level of Confidence</a:t>
            </a:r>
          </a:p>
          <a:p>
            <a:pPr algn="just">
              <a:defRPr sz="2800"/>
            </a:pPr>
            <a:r>
              <a:rPr sz="2800" dirty="0"/>
              <a:t>The </a:t>
            </a:r>
            <a:r>
              <a:rPr sz="2800" b="1" dirty="0"/>
              <a:t>level of confidence</a:t>
            </a:r>
            <a:r>
              <a:rPr sz="2800" dirty="0"/>
              <a:t>, denoted by</a:t>
            </a:r>
            <a:r>
              <a:rPr lang="en-US" sz="2800" dirty="0"/>
              <a:t> </a:t>
            </a:r>
            <a:r>
              <a:rPr lang="en-US" sz="2800" i="1" dirty="0"/>
              <a:t>c</a:t>
            </a:r>
            <a:r>
              <a:rPr lang="en-US" sz="2800" dirty="0"/>
              <a:t>,</a:t>
            </a:r>
            <a:r>
              <a:rPr sz="2800" dirty="0"/>
              <a:t> is the percentage of all possible samples of a given size that will produce interval estimates that contain the actual parameter.</a:t>
            </a:r>
            <a:endParaRPr lang="en-US" sz="2800" dirty="0"/>
          </a:p>
          <a:p>
            <a:pPr algn="just">
              <a:defRPr sz="2800"/>
            </a:pPr>
            <a:endParaRPr sz="1100" dirty="0"/>
          </a:p>
          <a:p>
            <a:pPr algn="just">
              <a:defRPr b="1"/>
            </a:pPr>
            <a:r>
              <a:rPr sz="2800" dirty="0"/>
              <a:t>Confidence Interval</a:t>
            </a:r>
          </a:p>
          <a:p>
            <a:pPr algn="just"/>
            <a:r>
              <a:rPr sz="2800" dirty="0"/>
              <a:t>A </a:t>
            </a:r>
            <a:r>
              <a:rPr sz="2800" b="1" dirty="0"/>
              <a:t>confidence interval</a:t>
            </a:r>
            <a:r>
              <a:rPr sz="2800" dirty="0"/>
              <a:t> is an interval estimate associated with a certain level of confidence.</a:t>
            </a:r>
          </a:p>
          <a:p>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Representative Sample and Bias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400" dirty="0"/>
              <a:t>Representative Sample</a:t>
            </a:r>
          </a:p>
          <a:p>
            <a:r>
              <a:rPr sz="2400" dirty="0"/>
              <a:t>A </a:t>
            </a:r>
            <a:r>
              <a:rPr sz="2400" b="1" dirty="0"/>
              <a:t>representative sample</a:t>
            </a:r>
            <a:r>
              <a:rPr sz="2400" dirty="0"/>
              <a:t> is one that has the same relevant characteristics as the population and does not favor one group of the population over another.</a:t>
            </a:r>
            <a:endParaRPr lang="en-US" sz="2400" dirty="0"/>
          </a:p>
          <a:p>
            <a:endParaRPr sz="2400" dirty="0"/>
          </a:p>
          <a:p>
            <a:pPr>
              <a:defRPr b="1"/>
            </a:pPr>
            <a:r>
              <a:rPr sz="2400" dirty="0"/>
              <a:t>Bias</a:t>
            </a:r>
          </a:p>
          <a:p>
            <a:r>
              <a:rPr sz="2400" dirty="0"/>
              <a:t>A </a:t>
            </a:r>
            <a:r>
              <a:rPr sz="2400" b="1" dirty="0"/>
              <a:t>bias</a:t>
            </a:r>
            <a:r>
              <a:rPr sz="2400" dirty="0"/>
              <a:t> is a favoring of a certain outcome in a study.</a:t>
            </a:r>
          </a:p>
          <a:p>
            <a:endParaRPr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Margin of Error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The </a:t>
                </a:r>
                <a:r>
                  <a:rPr sz="2800" b="1" dirty="0"/>
                  <a:t>margin of error</a:t>
                </a:r>
                <a:r>
                  <a:rPr sz="2800" dirty="0"/>
                  <a:t>, or </a:t>
                </a:r>
                <a:r>
                  <a:rPr sz="2800" i="1" dirty="0"/>
                  <a:t>maximum error of estimate</a:t>
                </a:r>
                <a:r>
                  <a:rPr sz="2800" dirty="0"/>
                  <a:t>, </a:t>
                </a:r>
                <a14:m>
                  <m:oMath xmlns:m="http://schemas.openxmlformats.org/officeDocument/2006/math">
                    <m:r>
                      <a:rPr>
                        <a:latin typeface="Cambria Math" panose="02040503050406030204" pitchFamily="18" charset="0"/>
                      </a:rPr>
                      <m:t>𝐸</m:t>
                    </m:r>
                  </m:oMath>
                </a14:m>
                <a:r>
                  <a:rPr sz="2800" dirty="0"/>
                  <a:t>, is the largest possible distance from the point estimate that a confidence interval will cover.</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1328" t="-998" r="-369"/>
                </a:stretch>
              </a:blipFill>
            </p:spPr>
            <p:txBody>
              <a:bodyPr/>
              <a:lstStyle/>
              <a:p>
                <a:r>
                  <a:rPr lang="en-IN">
                    <a:noFill/>
                  </a:rPr>
                  <a:t> </a:t>
                </a:r>
              </a:p>
            </p:txBody>
          </p:sp>
        </mc:Fallback>
      </mc:AlternateContent>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Rule of Thumb for Margin of Error in a Survey</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With a </a:t>
                </a:r>
                <a14:m>
                  <m:oMath xmlns:m="http://schemas.openxmlformats.org/officeDocument/2006/math">
                    <m:r>
                      <a:rPr>
                        <a:latin typeface="Cambria Math" panose="02040503050406030204" pitchFamily="18" charset="0"/>
                      </a:rPr>
                      <m:t>95%</m:t>
                    </m:r>
                  </m:oMath>
                </a14:m>
                <a:r>
                  <a:rPr sz="2800" dirty="0"/>
                  <a:t> level of confidence, the margin of error,</a:t>
                </a:r>
                <a:r>
                  <a:rPr lang="en-US" sz="2800" dirty="0"/>
                  <a:t> </a:t>
                </a:r>
                <a:r>
                  <a:rPr lang="en-US" sz="2800" i="1" dirty="0"/>
                  <a:t>E</a:t>
                </a:r>
                <a:r>
                  <a:rPr lang="en-US" sz="2800" dirty="0"/>
                  <a:t>,</a:t>
                </a:r>
                <a:r>
                  <a:rPr sz="2800" dirty="0"/>
                  <a:t> is approximately</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4861522"/>
              </a:xfrm>
              <a:blipFill>
                <a:blip r:embed="rId2"/>
                <a:stretch>
                  <a:fillRect l="-1328" t="-998"/>
                </a:stretch>
              </a:blipFill>
            </p:spPr>
            <p:txBody>
              <a:bodyPr/>
              <a:lstStyle/>
              <a:p>
                <a:r>
                  <a:rPr lang="en-IN">
                    <a:noFill/>
                  </a:rPr>
                  <a:t> </a:t>
                </a:r>
              </a:p>
            </p:txBody>
          </p:sp>
        </mc:Fallback>
      </mc:AlternateContent>
      <p:pic>
        <p:nvPicPr>
          <p:cNvPr id="5" name="Picture 4" descr="1 divided by square root of n times 100 percent">
            <a:extLst>
              <a:ext uri="{FF2B5EF4-FFF2-40B4-BE49-F238E27FC236}">
                <a16:creationId xmlns:a16="http://schemas.microsoft.com/office/drawing/2014/main" id="{1AEE1671-1A18-C13D-0C0B-7C40C706513B}"/>
              </a:ext>
            </a:extLst>
          </p:cNvPr>
          <p:cNvPicPr>
            <a:picLocks noChangeAspect="1"/>
          </p:cNvPicPr>
          <p:nvPr/>
        </p:nvPicPr>
        <p:blipFill>
          <a:blip r:embed="rId3"/>
          <a:stretch>
            <a:fillRect/>
          </a:stretch>
        </p:blipFill>
        <p:spPr>
          <a:xfrm>
            <a:off x="3870000" y="2209800"/>
            <a:ext cx="1404000" cy="864000"/>
          </a:xfrm>
          <a:prstGeom prst="rect">
            <a:avLst/>
          </a:prstGeom>
        </p:spPr>
      </p:pic>
      <p:sp>
        <p:nvSpPr>
          <p:cNvPr id="7" name="TextBox 6">
            <a:extLst>
              <a:ext uri="{FF2B5EF4-FFF2-40B4-BE49-F238E27FC236}">
                <a16:creationId xmlns:a16="http://schemas.microsoft.com/office/drawing/2014/main" id="{871712E2-E07C-3165-CBB9-A2D7378C3C49}"/>
              </a:ext>
            </a:extLst>
          </p:cNvPr>
          <p:cNvSpPr txBox="1"/>
          <p:nvPr/>
        </p:nvSpPr>
        <p:spPr>
          <a:xfrm>
            <a:off x="457200" y="3262518"/>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for a random sample of size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Terms Related to Populations and Subsets</a:t>
            </a:r>
          </a:p>
        </p:txBody>
      </p:sp>
      <p:sp>
        <p:nvSpPr>
          <p:cNvPr id="3" name="Text Placeholder 2"/>
          <p:cNvSpPr>
            <a:spLocks noGrp="1"/>
          </p:cNvSpPr>
          <p:nvPr>
            <p:ph type="body" sz="quarter" idx="10"/>
          </p:nvPr>
        </p:nvSpPr>
        <p:spPr>
          <a:xfrm>
            <a:off x="457200" y="1082078"/>
            <a:ext cx="8229600" cy="4861522"/>
          </a:xfrm>
        </p:spPr>
        <p:txBody>
          <a:bodyPr>
            <a:normAutofit fontScale="92500" lnSpcReduction="10000"/>
          </a:bodyPr>
          <a:lstStyle/>
          <a:p>
            <a:pPr>
              <a:defRPr b="1"/>
            </a:pPr>
            <a:r>
              <a:rPr sz="2400" dirty="0"/>
              <a:t>Census</a:t>
            </a:r>
          </a:p>
          <a:p>
            <a:r>
              <a:rPr sz="2400" dirty="0"/>
              <a:t>A </a:t>
            </a:r>
            <a:r>
              <a:rPr sz="2400" b="1" dirty="0"/>
              <a:t>census</a:t>
            </a:r>
            <a:r>
              <a:rPr sz="2400" dirty="0"/>
              <a:t> is a study involving data obtained from every member of the population.</a:t>
            </a:r>
            <a:endParaRPr lang="en-US" sz="2400" dirty="0"/>
          </a:p>
          <a:p>
            <a:endParaRPr sz="1100" dirty="0"/>
          </a:p>
          <a:p>
            <a:pPr>
              <a:defRPr b="1"/>
            </a:pPr>
            <a:r>
              <a:rPr sz="2400" dirty="0"/>
              <a:t>Parameter</a:t>
            </a:r>
          </a:p>
          <a:p>
            <a:r>
              <a:rPr sz="2400" dirty="0"/>
              <a:t>A </a:t>
            </a:r>
            <a:r>
              <a:rPr sz="2400" b="1" dirty="0"/>
              <a:t>parameter</a:t>
            </a:r>
            <a:r>
              <a:rPr sz="2400" dirty="0"/>
              <a:t> is the numerical description of a particular population characteristic.</a:t>
            </a:r>
            <a:endParaRPr lang="en-US" sz="2400" dirty="0"/>
          </a:p>
          <a:p>
            <a:endParaRPr sz="1100" dirty="0"/>
          </a:p>
          <a:p>
            <a:pPr>
              <a:defRPr b="1"/>
            </a:pPr>
            <a:r>
              <a:rPr sz="2400" dirty="0"/>
              <a:t>Sample</a:t>
            </a:r>
          </a:p>
          <a:p>
            <a:r>
              <a:rPr sz="2400" dirty="0"/>
              <a:t>A </a:t>
            </a:r>
            <a:r>
              <a:rPr sz="2400" b="1" dirty="0"/>
              <a:t>sample</a:t>
            </a:r>
            <a:r>
              <a:rPr sz="2400" dirty="0"/>
              <a:t> is a subset of a population from which data are collected in a statistical study.</a:t>
            </a:r>
            <a:endParaRPr lang="en-US" sz="2400" dirty="0"/>
          </a:p>
          <a:p>
            <a:endParaRPr sz="1100" dirty="0"/>
          </a:p>
          <a:p>
            <a:pPr>
              <a:defRPr b="1"/>
            </a:pPr>
            <a:r>
              <a:rPr sz="2400" dirty="0"/>
              <a:t>Sample Statistic</a:t>
            </a:r>
          </a:p>
          <a:p>
            <a:r>
              <a:rPr sz="2400" dirty="0"/>
              <a:t>A </a:t>
            </a:r>
            <a:r>
              <a:rPr sz="2400" b="1" dirty="0"/>
              <a:t>sample statistic</a:t>
            </a:r>
            <a:r>
              <a:rPr sz="2400" dirty="0"/>
              <a:t> is the numerical description of a particular sample characteristic.</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Observational Study and Experiment</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800" dirty="0"/>
              <a:t>Observational Study</a:t>
            </a:r>
          </a:p>
          <a:p>
            <a:r>
              <a:rPr sz="2800" dirty="0"/>
              <a:t>An </a:t>
            </a:r>
            <a:r>
              <a:rPr sz="2800" b="1" dirty="0"/>
              <a:t>observational study</a:t>
            </a:r>
            <a:r>
              <a:rPr sz="2800" dirty="0"/>
              <a:t> observes existing data.</a:t>
            </a:r>
            <a:endParaRPr lang="en-US" sz="2800" dirty="0"/>
          </a:p>
          <a:p>
            <a:endParaRPr sz="2800" dirty="0"/>
          </a:p>
          <a:p>
            <a:pPr>
              <a:defRPr b="1"/>
            </a:pPr>
            <a:r>
              <a:rPr sz="2800" dirty="0"/>
              <a:t>Experiment</a:t>
            </a:r>
          </a:p>
          <a:p>
            <a:r>
              <a:rPr sz="2800" dirty="0"/>
              <a:t>An </a:t>
            </a:r>
            <a:r>
              <a:rPr sz="2800" b="1" dirty="0"/>
              <a:t>experiment</a:t>
            </a:r>
            <a:r>
              <a:rPr sz="2800" dirty="0"/>
              <a:t> generates data to help identify cause-and-effect relationships.</a:t>
            </a:r>
          </a:p>
          <a:p>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Parts of an Experiment</a:t>
            </a:r>
          </a:p>
        </p:txBody>
      </p:sp>
      <p:sp>
        <p:nvSpPr>
          <p:cNvPr id="3" name="Text Placeholder 2"/>
          <p:cNvSpPr>
            <a:spLocks noGrp="1"/>
          </p:cNvSpPr>
          <p:nvPr>
            <p:ph type="body" sz="quarter" idx="10"/>
          </p:nvPr>
        </p:nvSpPr>
        <p:spPr>
          <a:xfrm>
            <a:off x="457200" y="1082078"/>
            <a:ext cx="8229600" cy="4861522"/>
          </a:xfrm>
        </p:spPr>
        <p:txBody>
          <a:bodyPr>
            <a:normAutofit fontScale="85000" lnSpcReduction="10000"/>
          </a:bodyPr>
          <a:lstStyle/>
          <a:p>
            <a:pPr>
              <a:defRPr b="1"/>
            </a:pPr>
            <a:r>
              <a:rPr lang="en-US" sz="2400" dirty="0"/>
              <a:t>Treatment</a:t>
            </a:r>
          </a:p>
          <a:p>
            <a:r>
              <a:rPr sz="2400" dirty="0"/>
              <a:t>A </a:t>
            </a:r>
            <a:r>
              <a:rPr sz="2400" b="1" dirty="0"/>
              <a:t>treatment</a:t>
            </a:r>
            <a:r>
              <a:rPr sz="2400" dirty="0"/>
              <a:t> is a certain condition that is applied to a group of subjects in an experiment.</a:t>
            </a:r>
            <a:endParaRPr lang="en-US" sz="2400" dirty="0"/>
          </a:p>
          <a:p>
            <a:endParaRPr sz="1100" dirty="0"/>
          </a:p>
          <a:p>
            <a:pPr>
              <a:defRPr b="1"/>
            </a:pPr>
            <a:r>
              <a:rPr sz="2400" dirty="0"/>
              <a:t>Subjects</a:t>
            </a:r>
          </a:p>
          <a:p>
            <a:r>
              <a:rPr sz="2400" b="1" dirty="0"/>
              <a:t>Subjects</a:t>
            </a:r>
            <a:r>
              <a:rPr sz="2400" dirty="0"/>
              <a:t> are the people or things being studied in an experiment.</a:t>
            </a:r>
            <a:endParaRPr lang="en-US" sz="2400" dirty="0"/>
          </a:p>
          <a:p>
            <a:endParaRPr sz="1100" dirty="0"/>
          </a:p>
          <a:p>
            <a:pPr>
              <a:defRPr b="1"/>
            </a:pPr>
            <a:r>
              <a:rPr sz="2400" dirty="0"/>
              <a:t>Participants</a:t>
            </a:r>
          </a:p>
          <a:p>
            <a:r>
              <a:rPr sz="2400" dirty="0"/>
              <a:t>Subjects in an experiment that consist solely of people are </a:t>
            </a:r>
            <a:r>
              <a:rPr sz="2400" b="1" dirty="0"/>
              <a:t>participants</a:t>
            </a:r>
            <a:r>
              <a:rPr sz="2400" dirty="0"/>
              <a:t>.</a:t>
            </a:r>
            <a:endParaRPr lang="en-US" sz="2400" dirty="0"/>
          </a:p>
          <a:p>
            <a:endParaRPr sz="1100" dirty="0"/>
          </a:p>
          <a:p>
            <a:pPr>
              <a:defRPr b="1"/>
            </a:pPr>
            <a:r>
              <a:rPr sz="2400" dirty="0"/>
              <a:t>Response Variable</a:t>
            </a:r>
          </a:p>
          <a:p>
            <a:r>
              <a:rPr sz="2400" dirty="0"/>
              <a:t>The </a:t>
            </a:r>
            <a:r>
              <a:rPr sz="2400" b="1" dirty="0"/>
              <a:t>response variable</a:t>
            </a:r>
            <a:r>
              <a:rPr sz="2400" dirty="0"/>
              <a:t> is the variable in an experiment that measures any response to the treatment.</a:t>
            </a:r>
            <a:endParaRPr lang="en-US" sz="2400" dirty="0"/>
          </a:p>
          <a:p>
            <a:endParaRPr sz="1200" dirty="0"/>
          </a:p>
          <a:p>
            <a:pPr>
              <a:defRPr b="1"/>
            </a:pPr>
            <a:r>
              <a:rPr sz="2400" dirty="0"/>
              <a:t>Explanatory Variable</a:t>
            </a:r>
          </a:p>
          <a:p>
            <a:r>
              <a:rPr sz="2400" dirty="0"/>
              <a:t>The </a:t>
            </a:r>
            <a:r>
              <a:rPr sz="2400" b="1" dirty="0"/>
              <a:t>explanatory variable</a:t>
            </a:r>
            <a:r>
              <a:rPr sz="2400" dirty="0"/>
              <a:t> is the variable in an experiment that causes the change in the response variable.</a:t>
            </a:r>
          </a:p>
          <a:p>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000" dirty="0"/>
              <a:t>Definition: </a:t>
            </a:r>
            <a:r>
              <a:rPr sz="3000" dirty="0"/>
              <a:t>Terms Related to Experiments</a:t>
            </a:r>
            <a:r>
              <a:rPr lang="en-US" sz="30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sz="3000" dirty="0"/>
          </a:p>
        </p:txBody>
      </p:sp>
      <p:sp>
        <p:nvSpPr>
          <p:cNvPr id="3" name="Text Placeholder 2"/>
          <p:cNvSpPr>
            <a:spLocks noGrp="1"/>
          </p:cNvSpPr>
          <p:nvPr>
            <p:ph type="body" sz="quarter" idx="10"/>
          </p:nvPr>
        </p:nvSpPr>
        <p:spPr>
          <a:xfrm>
            <a:off x="457200" y="1046218"/>
            <a:ext cx="8229600" cy="4937722"/>
          </a:xfrm>
        </p:spPr>
        <p:txBody>
          <a:bodyPr>
            <a:normAutofit fontScale="85000" lnSpcReduction="20000"/>
          </a:bodyPr>
          <a:lstStyle/>
          <a:p>
            <a:pPr>
              <a:defRPr b="1"/>
            </a:pPr>
            <a:r>
              <a:rPr sz="2800" dirty="0"/>
              <a:t>Control Group</a:t>
            </a:r>
          </a:p>
          <a:p>
            <a:r>
              <a:rPr sz="2800" dirty="0"/>
              <a:t>A </a:t>
            </a:r>
            <a:r>
              <a:rPr sz="2800" b="1" dirty="0"/>
              <a:t>control group</a:t>
            </a:r>
            <a:r>
              <a:rPr sz="2800" dirty="0"/>
              <a:t> is a group of subjects to which no treatment is applied in an experiment.</a:t>
            </a:r>
            <a:endParaRPr lang="en-US" sz="2800" dirty="0"/>
          </a:p>
          <a:p>
            <a:endParaRPr sz="1300" dirty="0"/>
          </a:p>
          <a:p>
            <a:pPr>
              <a:defRPr b="1"/>
            </a:pPr>
            <a:r>
              <a:rPr sz="2800" dirty="0"/>
              <a:t>Treatment Group</a:t>
            </a:r>
          </a:p>
          <a:p>
            <a:r>
              <a:rPr sz="2800" dirty="0"/>
              <a:t>A </a:t>
            </a:r>
            <a:r>
              <a:rPr sz="2800" b="1" dirty="0"/>
              <a:t>treatment group</a:t>
            </a:r>
            <a:r>
              <a:rPr sz="2800" dirty="0"/>
              <a:t> is a group of subjects that researchers apply a treatment to in an experiment.</a:t>
            </a:r>
            <a:endParaRPr lang="en-US" sz="2800" dirty="0"/>
          </a:p>
          <a:p>
            <a:endParaRPr sz="1300" dirty="0"/>
          </a:p>
          <a:p>
            <a:pPr>
              <a:defRPr b="1"/>
            </a:pPr>
            <a:r>
              <a:rPr sz="2800" dirty="0"/>
              <a:t>Confounding Variables</a:t>
            </a:r>
          </a:p>
          <a:p>
            <a:r>
              <a:rPr sz="2800" dirty="0"/>
              <a:t>Factors other than the treatment that cause an effect on the subjects of an experiment are called </a:t>
            </a:r>
            <a:r>
              <a:rPr sz="2800" b="1" dirty="0"/>
              <a:t>confounding variables</a:t>
            </a:r>
            <a:r>
              <a:rPr sz="2800" dirty="0"/>
              <a:t>.</a:t>
            </a:r>
            <a:endParaRPr lang="en-US" sz="2800" dirty="0"/>
          </a:p>
          <a:p>
            <a:endParaRPr sz="1300" dirty="0"/>
          </a:p>
          <a:p>
            <a:pPr>
              <a:defRPr b="1"/>
            </a:pPr>
            <a:r>
              <a:rPr sz="2800" dirty="0"/>
              <a:t>Placebo Effect</a:t>
            </a:r>
          </a:p>
          <a:p>
            <a:r>
              <a:rPr sz="2800" dirty="0"/>
              <a:t>The </a:t>
            </a:r>
            <a:r>
              <a:rPr sz="2800" b="1" dirty="0"/>
              <a:t>placebo effect</a:t>
            </a:r>
            <a:r>
              <a:rPr sz="2800" dirty="0"/>
              <a:t> is a response to the power of suggestion, rather than the treatment itself, by participants of an experiment.</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000" dirty="0"/>
              <a:t>Definition: </a:t>
            </a:r>
            <a:r>
              <a:rPr sz="3000" dirty="0"/>
              <a:t>Terms Related to Experiments</a:t>
            </a:r>
            <a:r>
              <a:rPr lang="en-US" sz="30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sz="3000" dirty="0"/>
          </a:p>
        </p:txBody>
      </p:sp>
      <p:sp>
        <p:nvSpPr>
          <p:cNvPr id="3" name="Text Placeholder 2"/>
          <p:cNvSpPr>
            <a:spLocks noGrp="1"/>
          </p:cNvSpPr>
          <p:nvPr>
            <p:ph type="body" sz="quarter" idx="10"/>
          </p:nvPr>
        </p:nvSpPr>
        <p:spPr>
          <a:xfrm>
            <a:off x="457200" y="1082078"/>
            <a:ext cx="8229600" cy="4861522"/>
          </a:xfrm>
        </p:spPr>
        <p:txBody>
          <a:bodyPr>
            <a:normAutofit fontScale="92500" lnSpcReduction="20000"/>
          </a:bodyPr>
          <a:lstStyle/>
          <a:p>
            <a:pPr>
              <a:defRPr b="1"/>
            </a:pPr>
            <a:r>
              <a:rPr sz="2800" dirty="0"/>
              <a:t>Placebo</a:t>
            </a:r>
          </a:p>
          <a:p>
            <a:r>
              <a:rPr sz="2800" dirty="0"/>
              <a:t>A </a:t>
            </a:r>
            <a:r>
              <a:rPr sz="2800" b="1" dirty="0"/>
              <a:t>placebo</a:t>
            </a:r>
            <a:r>
              <a:rPr sz="2800" dirty="0"/>
              <a:t> is a substance that appears identical to the actual treatment but contains no intrinsic beneficial elements.</a:t>
            </a:r>
            <a:endParaRPr lang="en-US" sz="2800" dirty="0"/>
          </a:p>
          <a:p>
            <a:endParaRPr sz="1300" dirty="0"/>
          </a:p>
          <a:p>
            <a:pPr>
              <a:defRPr b="1"/>
            </a:pPr>
            <a:r>
              <a:rPr sz="2800" dirty="0"/>
              <a:t>Single-Blind</a:t>
            </a:r>
          </a:p>
          <a:p>
            <a:r>
              <a:rPr sz="2800" dirty="0"/>
              <a:t>In a </a:t>
            </a:r>
            <a:r>
              <a:rPr sz="2800" b="1" dirty="0"/>
              <a:t>single-blind experiment</a:t>
            </a:r>
            <a:r>
              <a:rPr sz="2800" dirty="0"/>
              <a:t>, subjects do not know if they are in the control group or the treatment group, but the people interacting with the subjects in the experiment know which group each subject has been placed in.</a:t>
            </a:r>
            <a:endParaRPr lang="en-US" sz="2800" dirty="0"/>
          </a:p>
          <a:p>
            <a:endParaRPr sz="1300" dirty="0"/>
          </a:p>
          <a:p>
            <a:pPr>
              <a:defRPr b="1"/>
            </a:pPr>
            <a:r>
              <a:rPr sz="2800" dirty="0"/>
              <a:t>Double-Blind</a:t>
            </a:r>
          </a:p>
          <a:p>
            <a:r>
              <a:rPr sz="2800" dirty="0"/>
              <a:t>In a </a:t>
            </a:r>
            <a:r>
              <a:rPr sz="2800" b="1" dirty="0"/>
              <a:t>double-blind experiment</a:t>
            </a:r>
            <a:r>
              <a:rPr sz="2800" dirty="0"/>
              <a:t>, neither the subjects not the people interacting with the subjects know group each subject belongs to.</a:t>
            </a:r>
          </a:p>
          <a:p>
            <a:endParaRPr sz="2800" dirty="0"/>
          </a:p>
        </p:txBody>
      </p:sp>
    </p:spTree>
    <p:extLst>
      <p:ext uri="{BB962C8B-B14F-4D97-AF65-F5344CB8AC3E}">
        <p14:creationId xmlns:p14="http://schemas.microsoft.com/office/powerpoint/2010/main" val="264561023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C0C41CB-AD43-49A0-B55D-099D6D331C5F}"/>
</file>

<file path=customXml/itemProps2.xml><?xml version="1.0" encoding="utf-8"?>
<ds:datastoreItem xmlns:ds="http://schemas.openxmlformats.org/officeDocument/2006/customXml" ds:itemID="{BD8D08EE-4D79-479C-BA80-26514F4CE508}"/>
</file>

<file path=customXml/itemProps3.xml><?xml version="1.0" encoding="utf-8"?>
<ds:datastoreItem xmlns:ds="http://schemas.openxmlformats.org/officeDocument/2006/customXml" ds:itemID="{00E7A86C-EFD9-4CE3-9449-43CA631A762A}"/>
</file>

<file path=docProps/app.xml><?xml version="1.0" encoding="utf-8"?>
<Properties xmlns="http://schemas.openxmlformats.org/officeDocument/2006/extended-properties" xmlns:vt="http://schemas.openxmlformats.org/officeDocument/2006/docPropsVTypes">
  <TotalTime>675</TotalTime>
  <Words>2732</Words>
  <Application>Microsoft Office PowerPoint</Application>
  <PresentationFormat>On-screen Show (4:3)</PresentationFormat>
  <Paragraphs>254</Paragraphs>
  <Slides>41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Courier New</vt:lpstr>
      <vt:lpstr>Calibri</vt:lpstr>
      <vt:lpstr>Arial</vt:lpstr>
      <vt:lpstr>Cambria Math</vt:lpstr>
      <vt:lpstr>Office Theme</vt:lpstr>
      <vt:lpstr>Chapter 11</vt:lpstr>
      <vt:lpstr>Definition: Statistics</vt:lpstr>
      <vt:lpstr>Definition: Population, Variables, and Data</vt:lpstr>
      <vt:lpstr>Definition: Representative Sample and Bias</vt:lpstr>
      <vt:lpstr>Definition: Terms Related to Populations and Subsets</vt:lpstr>
      <vt:lpstr>Definition: Observational Study and Experiment</vt:lpstr>
      <vt:lpstr>Definition: Parts of an Experiment</vt:lpstr>
      <vt:lpstr>Definition: Terms Related to Experiments—Slide 1</vt:lpstr>
      <vt:lpstr>Definition: Terms Related to Experiments—Slide 2</vt:lpstr>
      <vt:lpstr>Procedure: Conducting a Statistical Study</vt:lpstr>
      <vt:lpstr>Definition: Sampling Methods</vt:lpstr>
      <vt:lpstr>Procedure: Principles of Experimental Design</vt:lpstr>
      <vt:lpstr>Definition: Frequency Distribution, Class, and Relative Frequency</vt:lpstr>
      <vt:lpstr>Definition: Grouped Frequency Distributions</vt:lpstr>
      <vt:lpstr>Definition: Graph and Legend</vt:lpstr>
      <vt:lpstr>Definition: Pie Chart</vt:lpstr>
      <vt:lpstr>Definition: Bar Graph</vt:lpstr>
      <vt:lpstr>Definition: Frequency Histogram</vt:lpstr>
      <vt:lpstr>Definition: Line Graph</vt:lpstr>
      <vt:lpstr>Procedure: Constructing a Frequency Distribution—Slide 1</vt:lpstr>
      <vt:lpstr>Procedure: Constructing a Frequency Distribution—Slide 2</vt:lpstr>
      <vt:lpstr>Definition: Outliers and Skewed Data Sets</vt:lpstr>
      <vt:lpstr>Definition: Range</vt:lpstr>
      <vt:lpstr>Definition: Percentiles and Quartiles</vt:lpstr>
      <vt:lpstr>Definition: Five-Number Summary and Box Plots</vt:lpstr>
      <vt:lpstr>Formula: Arithmetic Mean</vt:lpstr>
      <vt:lpstr>Definition: Standard Deviation</vt:lpstr>
      <vt:lpstr>Definition: Mode</vt:lpstr>
      <vt:lpstr>Definition: Median</vt:lpstr>
      <vt:lpstr>Procedure: Creating a Box Plot</vt:lpstr>
      <vt:lpstr>Definition: Discrete and Continuous Variables</vt:lpstr>
      <vt:lpstr>Definition: Standard Score (z-Score)</vt:lpstr>
      <vt:lpstr>Definition: Normal Distribution—Slide 1</vt:lpstr>
      <vt:lpstr>Definition: Normal Distribution—Slide 2</vt:lpstr>
      <vt:lpstr>Procedure: Using the Cumulative Normal Distribution Tables to Find Areas under the Standard Normal Curve—Slide 1</vt:lpstr>
      <vt:lpstr>Procedure: Using the Cumulative Normal Distribution Tables to Find Areas under the Standard Normal Curve—Slide 2</vt:lpstr>
      <vt:lpstr>Definition: Inferential Statistics</vt:lpstr>
      <vt:lpstr>Definition: Point Estimate</vt:lpstr>
      <vt:lpstr>Definition: Confidence Intervals</vt:lpstr>
      <vt:lpstr>Definition: Margin of Error</vt:lpstr>
      <vt:lpstr>Formula: Rule of Thumb for Margin of Error in a Survey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jeevan</cp:lastModifiedBy>
  <cp:revision>129</cp:revision>
  <dcterms:created xsi:type="dcterms:W3CDTF">2013-04-26T14:43:13Z</dcterms:created>
  <dcterms:modified xsi:type="dcterms:W3CDTF">2025-09-24T07:21:58Z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