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0" r:id="rId5"/>
    <p:sldId id="261" r:id="rId6"/>
    <p:sldId id="262" r:id="rId7"/>
    <p:sldId id="263" r:id="rId8"/>
    <p:sldId id="267" r:id="rId9"/>
    <p:sldId id="264" r:id="rId10"/>
    <p:sldId id="265" r:id="rId11"/>
    <p:sldId id="266" r:id="rId12"/>
  </p:sldIdLst>
  <p:sldSz cx="9144000" cy="6858000" type="screen4x3"/>
  <p:notesSz cx="6858000" cy="9144000"/>
  <p:embeddedFontLst>
    <p:embeddedFont>
      <p:font typeface="Cambria Math" panose="02040503050406030204" pitchFamily="18"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97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12.1</a:t>
            </a:r>
          </a:p>
        </p:txBody>
      </p:sp>
      <p:sp>
        <p:nvSpPr>
          <p:cNvPr id="2" name="Text Placeholder 1"/>
          <p:cNvSpPr>
            <a:spLocks noGrp="1"/>
          </p:cNvSpPr>
          <p:nvPr>
            <p:ph type="body" sz="quarter" idx="10"/>
          </p:nvPr>
        </p:nvSpPr>
        <p:spPr/>
        <p:txBody>
          <a:bodyPr/>
          <a:lstStyle/>
          <a:p>
            <a:pPr algn="ctr"/>
            <a:r>
              <a:t>The Science of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Strengthening Research Questions</a:t>
            </a:r>
            <a:r>
              <a:rPr lang="en-US" dirty="0"/>
              <a:t>—Slide 1</a:t>
            </a:r>
            <a:endParaRPr dirty="0"/>
          </a:p>
        </p:txBody>
      </p:sp>
      <p:sp>
        <p:nvSpPr>
          <p:cNvPr id="3" name="Text Placeholder 2"/>
          <p:cNvSpPr>
            <a:spLocks noGrp="1"/>
          </p:cNvSpPr>
          <p:nvPr>
            <p:ph type="body" sz="quarter" idx="10"/>
          </p:nvPr>
        </p:nvSpPr>
        <p:spPr/>
        <p:txBody>
          <a:bodyPr>
            <a:normAutofit fontScale="77500" lnSpcReduction="20000"/>
          </a:bodyPr>
          <a:lstStyle/>
          <a:p>
            <a:pPr algn="just"/>
            <a:r>
              <a:rPr sz="2800" dirty="0"/>
              <a:t>The sales and marketing team has proposed the following research question.</a:t>
            </a:r>
            <a:endParaRPr lang="en-US" sz="2800" dirty="0"/>
          </a:p>
          <a:p>
            <a:pPr algn="just"/>
            <a:endParaRPr sz="1300" dirty="0"/>
          </a:p>
          <a:p>
            <a:pPr algn="just"/>
            <a:r>
              <a:rPr lang="en-US" sz="2800" dirty="0"/>
              <a:t>           </a:t>
            </a:r>
            <a:r>
              <a:rPr sz="2800" dirty="0"/>
              <a:t>How can we optimize the retail display area per location?</a:t>
            </a:r>
            <a:endParaRPr lang="en-US" sz="2800" dirty="0"/>
          </a:p>
          <a:p>
            <a:pPr algn="just"/>
            <a:endParaRPr sz="1400" dirty="0"/>
          </a:p>
          <a:p>
            <a:pPr algn="just"/>
            <a:r>
              <a:rPr sz="2800" dirty="0"/>
              <a:t>Identify questions that a data scientist who is unfamiliar with the specific domain knowledge of the sales and marketing department can ask the team to help strengthen their research process.</a:t>
            </a:r>
            <a:endParaRPr lang="en-US" sz="2800" dirty="0"/>
          </a:p>
          <a:p>
            <a:pPr algn="just"/>
            <a:endParaRPr lang="en-US" sz="1300" dirty="0"/>
          </a:p>
          <a:p>
            <a:pPr algn="just"/>
            <a:r>
              <a:rPr lang="en-US" sz="2800" b="1" dirty="0"/>
              <a:t>Solution</a:t>
            </a:r>
          </a:p>
          <a:p>
            <a:pPr algn="just"/>
            <a:r>
              <a:rPr lang="en-US" sz="2800" dirty="0"/>
              <a:t>Without specific domain knowledge, a data scientist will need to ask questions that encourage the team to characterize what constitutes an "optimized retail display" and the key indicators involved in measuring it. You might begin with questions that determine how the sales and marketing team gauges retail display currently. Remember, you are looking for data that can be gathered and studied. There are no wrong questions in this exploratory stage. Questions may include the following.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Strengthening Research Questions</a:t>
            </a:r>
            <a:r>
              <a:rPr lang="en-US" dirty="0"/>
              <a:t>—Slide 2</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sz="2400" dirty="0"/>
              <a:t>​How much space is currently used for retail display?</a:t>
            </a:r>
          </a:p>
          <a:p>
            <a:pPr marL="514350" indent="-514350">
              <a:buFont typeface="+mj-lt"/>
              <a:buChar char="•"/>
              <a:defRPr sz="2800"/>
            </a:pPr>
            <a:r>
              <a:rPr sz="2400" dirty="0"/>
              <a:t>​How much merchandise is currently displayed in the space?</a:t>
            </a:r>
          </a:p>
          <a:p>
            <a:pPr marL="514350" indent="-514350">
              <a:buFont typeface="+mj-lt"/>
              <a:buChar char="•"/>
              <a:defRPr sz="2800"/>
            </a:pPr>
            <a:r>
              <a:rPr sz="2400" dirty="0"/>
              <a:t>​What proportion of each display is unused currently?</a:t>
            </a:r>
          </a:p>
          <a:p>
            <a:pPr marL="514350" indent="-514350">
              <a:buFont typeface="+mj-lt"/>
              <a:buChar char="•"/>
              <a:defRPr sz="2800"/>
            </a:pPr>
            <a:r>
              <a:rPr sz="2400" dirty="0"/>
              <a:t>​How often are displays changed or updated?</a:t>
            </a:r>
          </a:p>
          <a:p>
            <a:pPr marL="514350" indent="-514350">
              <a:buFont typeface="+mj-lt"/>
              <a:buChar char="•"/>
              <a:defRPr sz="2800"/>
            </a:pPr>
            <a:r>
              <a:rPr sz="2400" dirty="0"/>
              <a:t>​Where is the retail display in the store?</a:t>
            </a:r>
          </a:p>
          <a:p>
            <a:pPr marL="514350" indent="-514350">
              <a:buFont typeface="+mj-lt"/>
              <a:buChar char="•"/>
              <a:defRPr sz="2800"/>
            </a:pPr>
            <a:r>
              <a:rPr sz="2400" dirty="0"/>
              <a:t>​What are current sales at each retail location?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the Scientific Method for Data Science</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pPr algn="just"/>
            <a:r>
              <a:rPr sz="2000" dirty="0"/>
              <a:t>As part of a research project, you need to analyze the effects of social media on the mental health of teenagers. Answer the following questions to outline how you would work through the scientific method for data science.</a:t>
            </a:r>
          </a:p>
          <a:p>
            <a:pPr marL="538163" indent="-538163" algn="just">
              <a:defRPr sz="2800"/>
            </a:pPr>
            <a:r>
              <a:rPr lang="en-US" sz="2000" dirty="0"/>
              <a:t>a.</a:t>
            </a:r>
            <a:r>
              <a:rPr sz="2000" dirty="0"/>
              <a:t>​</a:t>
            </a:r>
            <a:r>
              <a:rPr lang="en-US" sz="2000" dirty="0"/>
              <a:t>	</a:t>
            </a:r>
            <a:r>
              <a:rPr sz="2000" dirty="0"/>
              <a:t>What question can you pose to start your investigation?</a:t>
            </a:r>
          </a:p>
          <a:p>
            <a:pPr marL="538163" indent="-538163" algn="just">
              <a:defRPr sz="2800"/>
            </a:pPr>
            <a:r>
              <a:rPr lang="en-US" sz="2000" dirty="0"/>
              <a:t>b.</a:t>
            </a:r>
            <a:r>
              <a:rPr sz="2000" dirty="0"/>
              <a:t>​</a:t>
            </a:r>
            <a:r>
              <a:rPr lang="en-US" sz="2000" dirty="0"/>
              <a:t>	</a:t>
            </a:r>
            <a:r>
              <a:rPr sz="2000" dirty="0"/>
              <a:t>Where might you find the data related to your investigation?</a:t>
            </a:r>
          </a:p>
          <a:p>
            <a:pPr marL="538163" indent="-538163" algn="just">
              <a:defRPr sz="2800"/>
            </a:pPr>
            <a:r>
              <a:rPr lang="en-US" sz="2000" dirty="0"/>
              <a:t>c.</a:t>
            </a:r>
            <a:r>
              <a:rPr sz="2000" dirty="0"/>
              <a:t>​</a:t>
            </a:r>
            <a:r>
              <a:rPr lang="en-US" sz="2000" dirty="0"/>
              <a:t>	</a:t>
            </a:r>
            <a:r>
              <a:rPr sz="2000" dirty="0"/>
              <a:t>What are some ways you might explore the data to notice patterns or trends?</a:t>
            </a:r>
          </a:p>
          <a:p>
            <a:pPr marL="538163" indent="-538163" algn="just">
              <a:defRPr sz="2800"/>
            </a:pPr>
            <a:r>
              <a:rPr lang="en-US" sz="2000" dirty="0"/>
              <a:t>d.	</a:t>
            </a:r>
            <a:r>
              <a:rPr sz="2000" dirty="0"/>
              <a:t>​What are some ways you can model the data once it is cleaned up?</a:t>
            </a:r>
          </a:p>
          <a:p>
            <a:pPr marL="538163" indent="-538163" algn="just">
              <a:defRPr sz="2800"/>
            </a:pPr>
            <a:r>
              <a:rPr lang="en-US" sz="2000" dirty="0"/>
              <a:t>e.</a:t>
            </a:r>
            <a:r>
              <a:rPr sz="2000" dirty="0"/>
              <a:t>​</a:t>
            </a:r>
            <a:r>
              <a:rPr lang="en-US" sz="2000" dirty="0"/>
              <a:t>	</a:t>
            </a:r>
            <a:r>
              <a:rPr sz="2000" dirty="0"/>
              <a:t>What might be an engaging way to communicate the results given the topic of the project?</a:t>
            </a:r>
            <a:endParaRPr lang="en-US" sz="2000" dirty="0"/>
          </a:p>
          <a:p>
            <a:pPr algn="just"/>
            <a:r>
              <a:rPr lang="en-US" sz="2000" b="1" dirty="0"/>
              <a:t>Solution</a:t>
            </a:r>
          </a:p>
          <a:p>
            <a:pPr marL="538163" indent="-538163" algn="just">
              <a:defRPr sz="2800"/>
            </a:pPr>
            <a:r>
              <a:rPr lang="en-US" sz="2000" dirty="0"/>
              <a:t>a.​	The question we pose should result in a clear answer but should not be biased in any way. The question will also depend on which aspect of mental health the study will investigate. Some potential questions are as follows.</a:t>
            </a:r>
          </a:p>
          <a:p>
            <a:pPr marL="514350" indent="-514350" algn="just">
              <a:buFont typeface="+mj-lt"/>
              <a:buAutoNum type="alphaLcPeriod" startAt="5"/>
              <a:defRPr sz="2800"/>
            </a:pPr>
            <a:endParaRP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Scientific Method for Data Science</a:t>
            </a:r>
            <a:r>
              <a:rPr lang="en-US" dirty="0"/>
              <a:t>—Slide 2</a:t>
            </a:r>
            <a:endParaRPr dirty="0"/>
          </a:p>
        </p:txBody>
      </p:sp>
      <p:sp>
        <p:nvSpPr>
          <p:cNvPr id="3" name="Text Placeholder 2"/>
          <p:cNvSpPr>
            <a:spLocks noGrp="1"/>
          </p:cNvSpPr>
          <p:nvPr>
            <p:ph type="body" sz="quarter" idx="10"/>
          </p:nvPr>
        </p:nvSpPr>
        <p:spPr/>
        <p:txBody>
          <a:bodyPr>
            <a:normAutofit/>
          </a:bodyPr>
          <a:lstStyle/>
          <a:p>
            <a:pPr lvl="1" indent="0" algn="just" defTabSz="1255713">
              <a:buNone/>
              <a:defRPr sz="2800"/>
            </a:pPr>
            <a:r>
              <a:rPr lang="en-US" sz="2000" dirty="0"/>
              <a:t>1.</a:t>
            </a:r>
            <a:r>
              <a:rPr sz="2000" dirty="0"/>
              <a:t>​</a:t>
            </a:r>
            <a:r>
              <a:rPr lang="en-US" sz="2000" dirty="0"/>
              <a:t>	</a:t>
            </a:r>
            <a:r>
              <a:rPr sz="2000" dirty="0"/>
              <a:t>Does the use of social media affect the rates of depression in </a:t>
            </a:r>
            <a:r>
              <a:rPr lang="en-US" sz="2000" dirty="0"/>
              <a:t>	</a:t>
            </a:r>
            <a:r>
              <a:rPr sz="2000" dirty="0"/>
              <a:t>teenagers?</a:t>
            </a:r>
          </a:p>
          <a:p>
            <a:pPr lvl="1" indent="0" algn="just" defTabSz="1255713">
              <a:buNone/>
              <a:defRPr sz="2800"/>
            </a:pPr>
            <a:r>
              <a:rPr lang="en-US" sz="2000" dirty="0"/>
              <a:t>2.	</a:t>
            </a:r>
            <a:r>
              <a:rPr sz="2000" dirty="0"/>
              <a:t>​Does the use of social media affect the size of the social groups </a:t>
            </a:r>
            <a:r>
              <a:rPr lang="en-US" sz="2000" dirty="0"/>
              <a:t>	</a:t>
            </a:r>
            <a:r>
              <a:rPr sz="2000" dirty="0"/>
              <a:t>that teenagers interact with offline?</a:t>
            </a:r>
            <a:endParaRPr lang="en-US" sz="2000" dirty="0"/>
          </a:p>
          <a:p>
            <a:pPr marL="538163" lvl="1" indent="-538163" algn="just" defTabSz="1255713">
              <a:spcBef>
                <a:spcPts val="48"/>
              </a:spcBef>
              <a:buNone/>
              <a:defRPr sz="2800"/>
            </a:pPr>
            <a:r>
              <a:rPr lang="en-US" sz="2000" dirty="0"/>
              <a:t>b.​	Data related to the study can be found by surveying teenagers on their social media usage, finding usage data posted by social media companies, and finding previously researched mental health data on teenagers.</a:t>
            </a:r>
          </a:p>
          <a:p>
            <a:pPr marL="538163" lvl="1" indent="-538163" algn="just">
              <a:spcBef>
                <a:spcPts val="48"/>
              </a:spcBef>
              <a:buNone/>
              <a:defRPr sz="2800"/>
            </a:pPr>
            <a:r>
              <a:rPr lang="en-US" sz="2000" dirty="0"/>
              <a:t>c.​	You could create a scatter plot or order the data in a table to look for patterns and trends.</a:t>
            </a:r>
          </a:p>
          <a:p>
            <a:pPr marL="538163" indent="-538163" algn="just">
              <a:defRPr sz="2800"/>
            </a:pPr>
            <a:r>
              <a:rPr lang="en-US" sz="2000" dirty="0"/>
              <a:t>d.	​​The data could be modeled by displaying the results graphically or in a summary table.</a:t>
            </a:r>
          </a:p>
          <a:p>
            <a:pPr marL="538163" indent="-538163" algn="just">
              <a:defRPr sz="2800"/>
            </a:pPr>
            <a:r>
              <a:rPr lang="en-US" sz="2000" dirty="0"/>
              <a:t>e.​	The results could be communicated through blog posts, social media posts, or online presentations.</a:t>
            </a:r>
          </a:p>
          <a:p>
            <a:pPr marL="0" lvl="1" indent="0" algn="just">
              <a:spcBef>
                <a:spcPts val="48"/>
              </a:spcBef>
              <a:buNone/>
              <a:defRPr sz="2800"/>
            </a:pPr>
            <a:endParaRPr lang="en-US" sz="2000" dirty="0"/>
          </a:p>
          <a:p>
            <a:pPr marL="512064" lvl="1" indent="-512064" algn="just">
              <a:spcBef>
                <a:spcPts val="48"/>
              </a:spcBef>
              <a:buFont typeface="+mj-lt"/>
              <a:buAutoNum type="alphaLcPeriod" startAt="2"/>
              <a:defRPr sz="2800"/>
            </a:pPr>
            <a:endParaRPr lang="en-US" sz="2000" dirty="0"/>
          </a:p>
          <a:p>
            <a:pPr marL="1257300" lvl="1" indent="-514350" algn="just">
              <a:buFont typeface="+mj-lt"/>
              <a:buAutoNum type="arabicPeriod" startAt="2"/>
              <a:defRPr sz="2800"/>
            </a:pP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algn="just"/>
            <a:endParaRPr sz="2000" dirty="0"/>
          </a:p>
        </p:txBody>
      </p:sp>
      <p:pic>
        <p:nvPicPr>
          <p:cNvPr id="5" name="Picture 4" descr="An illustration shows the data scientist Venn diagram. Four sets of ellipse shapes are used. They are labeled as communication, statistics, programming, and business. The data in the communication set is hot air, the stats prof, the good consultant, the perfect data scientist, analyst, head of IT, the salesperson, and comp sci prof. The data in Statistics set is the data nerd, the stats prof, the good consultant, the perfect data scientist, analyst, R core team, drew Conway's data scientist, and the number cruncher. The data in programming set is the hacker, R core team, drew Conway's data scientist, the IT guy, the good consultant, the perfect data scientist, comp sci prof, and head of IT. The data in business set is the perfect data scientist, head of IT, the salesperson, analyst, drew Conway's data scientist, the number cruncher, the IT guy, and the accountant. The data in the intersection of all four sets is the perfect data scientist.">
            <a:extLst>
              <a:ext uri="{FF2B5EF4-FFF2-40B4-BE49-F238E27FC236}">
                <a16:creationId xmlns:a16="http://schemas.microsoft.com/office/drawing/2014/main" id="{2C518279-1BA4-4AD0-9FDF-F6E71A1B2761}"/>
              </a:ext>
            </a:extLst>
          </p:cNvPr>
          <p:cNvPicPr>
            <a:picLocks noChangeAspect="1"/>
          </p:cNvPicPr>
          <p:nvPr/>
        </p:nvPicPr>
        <p:blipFill>
          <a:blip r:embed="rId2"/>
          <a:srcRect b="8065"/>
          <a:stretch>
            <a:fillRect/>
          </a:stretch>
        </p:blipFill>
        <p:spPr>
          <a:xfrm>
            <a:off x="533400" y="1142999"/>
            <a:ext cx="4038600" cy="4343401"/>
          </a:xfrm>
          <a:prstGeom prst="rect">
            <a:avLst/>
          </a:prstGeom>
        </p:spPr>
      </p:pic>
      <p:sp>
        <p:nvSpPr>
          <p:cNvPr id="6" name="TextBox 5">
            <a:extLst>
              <a:ext uri="{FF2B5EF4-FFF2-40B4-BE49-F238E27FC236}">
                <a16:creationId xmlns:a16="http://schemas.microsoft.com/office/drawing/2014/main" id="{14A61D6A-C4B7-3398-09F8-4D8F1D5B54BC}"/>
              </a:ext>
            </a:extLst>
          </p:cNvPr>
          <p:cNvSpPr txBox="1"/>
          <p:nvPr/>
        </p:nvSpPr>
        <p:spPr>
          <a:xfrm>
            <a:off x="1028700" y="5525812"/>
            <a:ext cx="3048000" cy="430887"/>
          </a:xfrm>
          <a:prstGeom prst="rect">
            <a:avLst/>
          </a:prstGeom>
          <a:noFill/>
        </p:spPr>
        <p:txBody>
          <a:bodyPr wrap="square">
            <a:spAutoFit/>
          </a:bodyPr>
          <a:lstStyle/>
          <a:p>
            <a:pPr algn="ctr"/>
            <a:r>
              <a:rPr lang="en-IN" sz="2200" dirty="0"/>
              <a:t>Figure 4</a:t>
            </a:r>
          </a:p>
        </p:txBody>
      </p:sp>
      <p:sp>
        <p:nvSpPr>
          <p:cNvPr id="4" name="TextBox 3">
            <a:extLst>
              <a:ext uri="{FF2B5EF4-FFF2-40B4-BE49-F238E27FC236}">
                <a16:creationId xmlns:a16="http://schemas.microsoft.com/office/drawing/2014/main" id="{97CCBE54-3D90-463D-B8EB-34571E50523C}"/>
              </a:ext>
            </a:extLst>
          </p:cNvPr>
          <p:cNvSpPr txBox="1"/>
          <p:nvPr/>
        </p:nvSpPr>
        <p:spPr>
          <a:xfrm>
            <a:off x="4762500" y="1676400"/>
            <a:ext cx="3733800" cy="3170099"/>
          </a:xfrm>
          <a:prstGeom prst="rect">
            <a:avLst/>
          </a:prstGeom>
          <a:noFill/>
        </p:spPr>
        <p:txBody>
          <a:bodyPr wrap="square" rtlCol="0">
            <a:spAutoFit/>
          </a:bodyPr>
          <a:lstStyle/>
          <a:p>
            <a:pPr algn="just"/>
            <a:r>
              <a:rPr lang="en-US" sz="2000" dirty="0"/>
              <a:t>Stephan Kolassa designed the Venn diagram in Figure 4 to try and visually capture the data scientist. One online commenter is quoted as saying, "The perfect data scientist from </a:t>
            </a:r>
            <a:r>
              <a:rPr lang="en-US" sz="2000" dirty="0" err="1"/>
              <a:t>Kolassa's</a:t>
            </a:r>
            <a:r>
              <a:rPr lang="en-US" sz="2000" dirty="0"/>
              <a:t> Venn diagram is a mythical sexy unicorn ninja rock star who can transform a business just by thinking about its problems."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Strengthening Research Questions</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Identify the weakness in each research question. Give three stronger, alternative questions.</a:t>
            </a:r>
          </a:p>
          <a:p>
            <a:pPr marL="538163" indent="-538163" algn="just">
              <a:defRPr sz="2800"/>
            </a:pPr>
            <a:r>
              <a:rPr lang="en-US" sz="2000" dirty="0"/>
              <a:t>a.	</a:t>
            </a:r>
            <a:r>
              <a:rPr sz="2000" dirty="0"/>
              <a:t>Which toothpaste is the worst for your health?</a:t>
            </a:r>
          </a:p>
          <a:p>
            <a:pPr marL="538163" indent="-538163" algn="just">
              <a:defRPr sz="2800"/>
            </a:pPr>
            <a:r>
              <a:rPr lang="en-US" sz="2000" dirty="0"/>
              <a:t>b.</a:t>
            </a:r>
            <a:r>
              <a:rPr sz="2000" dirty="0"/>
              <a:t>​</a:t>
            </a:r>
            <a:r>
              <a:rPr lang="en-US" sz="2000" dirty="0"/>
              <a:t>	</a:t>
            </a:r>
            <a:r>
              <a:rPr sz="2000" dirty="0"/>
              <a:t>Should cell phones be banned in schools?</a:t>
            </a:r>
            <a:endParaRPr lang="en-US" sz="2000" dirty="0"/>
          </a:p>
          <a:p>
            <a:r>
              <a:rPr lang="en-US" sz="2000" b="1" dirty="0"/>
              <a:t>Solution</a:t>
            </a:r>
          </a:p>
          <a:p>
            <a:pPr marL="538163" indent="-538163" algn="just">
              <a:defRPr sz="2800"/>
            </a:pPr>
            <a:r>
              <a:rPr lang="en-US" sz="2000" b="1" dirty="0"/>
              <a:t>a.	Which toothpaste is the worst for your health?</a:t>
            </a:r>
          </a:p>
          <a:p>
            <a:pPr marL="512064" indent="-514350" algn="just">
              <a:buFont typeface="+mj-lt"/>
              <a:buAutoNum type="alphaLcPeriod"/>
              <a:defRPr sz="2800"/>
            </a:pPr>
            <a:endParaRPr lang="en-US" sz="1000" b="1" dirty="0"/>
          </a:p>
          <a:p>
            <a:pPr marL="512064" lvl="1" indent="0" algn="just">
              <a:buNone/>
            </a:pPr>
            <a:r>
              <a:rPr lang="en-US" sz="2000" dirty="0"/>
              <a:t>The term "worst" is too subjective and not clearly defined. The same is true of the phrase "your health," which is too broad to measure. Stronger questions will define a measurement about a particular population.</a:t>
            </a:r>
          </a:p>
          <a:p>
            <a:pPr marL="512064" lvl="1" indent="0" algn="just">
              <a:buNone/>
            </a:pPr>
            <a:endParaRPr lang="en-US" sz="1000" dirty="0"/>
          </a:p>
          <a:p>
            <a:pPr marL="457200" lvl="1" indent="0">
              <a:buNone/>
            </a:pPr>
            <a:r>
              <a:rPr lang="en-US" sz="2000" b="1" dirty="0"/>
              <a:t>Alternative Question 1:</a:t>
            </a:r>
          </a:p>
          <a:p>
            <a:pPr marL="457200" lvl="1" indent="0" algn="just">
              <a:buNone/>
            </a:pPr>
            <a:r>
              <a:rPr lang="en-US" sz="2000" dirty="0"/>
              <a:t>​</a:t>
            </a:r>
            <a:r>
              <a:rPr lang="en-US" sz="2000" i="1" dirty="0"/>
              <a:t>For adults between the ages of 25–40, which toothpaste resulted in users experiencing the most oral bacteria after a period of</a:t>
            </a:r>
            <a:r>
              <a:rPr lang="en-US" sz="2000" dirty="0"/>
              <a:t> </a:t>
            </a:r>
            <a:r>
              <a:rPr lang="en-US" sz="2000" i="1" dirty="0">
                <a:latin typeface="Cambria Math"/>
              </a:rPr>
              <a:t>3</a:t>
            </a:r>
            <a:r>
              <a:rPr lang="en-US" sz="2000" dirty="0"/>
              <a:t> </a:t>
            </a:r>
            <a:r>
              <a:rPr lang="en-US" sz="2000" i="1" dirty="0"/>
              <a:t>months?</a:t>
            </a:r>
          </a:p>
          <a:p>
            <a:pPr marL="512064" lvl="1" indent="0" algn="just">
              <a:buNone/>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Strengthening Research Questions</a:t>
            </a:r>
            <a:r>
              <a:rPr lang="en-US" dirty="0"/>
              <a:t>—Slide 2</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sz="1800" dirty="0"/>
              <a:t>​​This question provides a measurable quantity, </a:t>
            </a:r>
            <a:r>
              <a:rPr sz="1800" i="1" dirty="0"/>
              <a:t>amount of oral bacteria</a:t>
            </a:r>
            <a:r>
              <a:rPr sz="1800" dirty="0"/>
              <a:t>, and makes clear what is classified as "worse;" that is, more oral bacteria is worse. It also identifies a specific population—adults between the ages of </a:t>
            </a:r>
            <a:r>
              <a:rPr sz="1800" dirty="0">
                <a:latin typeface="Cambria Math"/>
              </a:rPr>
              <a:t>25</a:t>
            </a:r>
            <a:r>
              <a:rPr sz="1800" dirty="0"/>
              <a:t> and </a:t>
            </a:r>
            <a:r>
              <a:rPr sz="1800" dirty="0">
                <a:latin typeface="Cambria Math"/>
              </a:rPr>
              <a:t>40</a:t>
            </a:r>
            <a:r>
              <a:rPr sz="1800" dirty="0"/>
              <a:t>.</a:t>
            </a:r>
            <a:endParaRPr lang="en-US" sz="1800" dirty="0"/>
          </a:p>
          <a:p>
            <a:pPr marL="457200" lvl="1" indent="0">
              <a:buNone/>
            </a:pPr>
            <a:endParaRPr sz="1000" dirty="0"/>
          </a:p>
          <a:p>
            <a:pPr marL="457200" lvl="1" indent="0" algn="just">
              <a:buNone/>
            </a:pPr>
            <a:r>
              <a:rPr sz="1800" dirty="0"/>
              <a:t>​</a:t>
            </a:r>
            <a:r>
              <a:rPr sz="1800" b="1" dirty="0"/>
              <a:t>Alternative Question 2:</a:t>
            </a:r>
          </a:p>
          <a:p>
            <a:pPr marL="457200" lvl="1" indent="0" algn="just">
              <a:buNone/>
            </a:pPr>
            <a:r>
              <a:rPr sz="1800" dirty="0"/>
              <a:t>​</a:t>
            </a:r>
            <a:r>
              <a:rPr sz="1800" i="1" dirty="0"/>
              <a:t>What effect does a particular toothpaste have on the number of cavities in teenagers?</a:t>
            </a:r>
            <a:endParaRPr lang="en-US" sz="1800" i="1" dirty="0"/>
          </a:p>
          <a:p>
            <a:pPr marL="457200" lvl="1" indent="0" algn="just">
              <a:buNone/>
            </a:pPr>
            <a:endParaRPr sz="1000" i="1" dirty="0"/>
          </a:p>
          <a:p>
            <a:pPr marL="457200" lvl="1" indent="0" algn="just">
              <a:buNone/>
            </a:pPr>
            <a:r>
              <a:rPr sz="1800" dirty="0"/>
              <a:t>​Again, the question is focused on a specific population (teenagers). It also identifies a measurable quantity (the number of cavities).</a:t>
            </a:r>
            <a:endParaRPr lang="en-US" sz="1800" dirty="0"/>
          </a:p>
          <a:p>
            <a:pPr marL="457200" lvl="1" indent="0" algn="just">
              <a:buNone/>
            </a:pPr>
            <a:endParaRPr lang="en-US" sz="1000" dirty="0"/>
          </a:p>
          <a:p>
            <a:pPr marL="512064" lvl="1" indent="0" algn="just">
              <a:buNone/>
            </a:pPr>
            <a:r>
              <a:rPr lang="en-US" sz="1800" b="1" dirty="0"/>
              <a:t>Alternative Question 3:</a:t>
            </a:r>
          </a:p>
          <a:p>
            <a:pPr marL="512064" lvl="1" indent="0" algn="just">
              <a:buNone/>
            </a:pPr>
            <a:r>
              <a:rPr lang="en-US" sz="1800" dirty="0"/>
              <a:t>​</a:t>
            </a:r>
            <a:r>
              <a:rPr lang="en-US" sz="1800" i="1" dirty="0"/>
              <a:t>Is there a difference in the overall dental bill for users of different toothpastes over a period of 2 years?</a:t>
            </a:r>
          </a:p>
          <a:p>
            <a:pPr marL="512064" lvl="1" indent="0" algn="just">
              <a:buNone/>
            </a:pPr>
            <a:endParaRPr lang="en-US" sz="1000" i="1" dirty="0"/>
          </a:p>
          <a:p>
            <a:pPr marL="457200" lvl="1" indent="0" algn="just">
              <a:buNone/>
            </a:pPr>
            <a:r>
              <a:rPr lang="en-US" sz="1800" dirty="0"/>
              <a:t>Although the population is not narrowed down in this question, the emphasis here uses monetary impacts as a way to identify consequences.</a:t>
            </a:r>
          </a:p>
          <a:p>
            <a:pPr marL="457200" lvl="1" indent="0" algn="just">
              <a:buNone/>
            </a:pPr>
            <a:endParaRP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Strengthening Research Questions</a:t>
            </a:r>
            <a:r>
              <a:rPr lang="en-US" dirty="0"/>
              <a:t>—Slide 3</a:t>
            </a:r>
            <a:endParaRPr dirty="0"/>
          </a:p>
        </p:txBody>
      </p:sp>
      <p:sp>
        <p:nvSpPr>
          <p:cNvPr id="3" name="Text Placeholder 2"/>
          <p:cNvSpPr>
            <a:spLocks noGrp="1"/>
          </p:cNvSpPr>
          <p:nvPr>
            <p:ph type="body" sz="quarter" idx="10"/>
          </p:nvPr>
        </p:nvSpPr>
        <p:spPr/>
        <p:txBody>
          <a:bodyPr>
            <a:noAutofit/>
          </a:bodyPr>
          <a:lstStyle/>
          <a:p>
            <a:pPr marL="538163" indent="-538163" algn="just">
              <a:defRPr sz="2800"/>
            </a:pPr>
            <a:r>
              <a:rPr lang="en-US" sz="1800" b="1" dirty="0"/>
              <a:t>b.</a:t>
            </a:r>
            <a:r>
              <a:rPr sz="1800" dirty="0"/>
              <a:t>​</a:t>
            </a:r>
            <a:r>
              <a:rPr lang="en-US" sz="1800" dirty="0"/>
              <a:t>	</a:t>
            </a:r>
            <a:r>
              <a:rPr sz="1800" b="1" dirty="0"/>
              <a:t>Should cell phones be banned in schools?</a:t>
            </a:r>
            <a:endParaRPr lang="en-US" sz="1800" b="1" dirty="0"/>
          </a:p>
          <a:p>
            <a:pPr marL="512064" indent="-514350" algn="just">
              <a:buFont typeface="+mj-lt"/>
              <a:buAutoNum type="alphaLcPeriod" startAt="2"/>
              <a:defRPr sz="2800"/>
            </a:pPr>
            <a:endParaRPr sz="1000" b="1" dirty="0"/>
          </a:p>
          <a:p>
            <a:pPr marL="512064" lvl="1" indent="0" algn="just">
              <a:buNone/>
            </a:pPr>
            <a:r>
              <a:rPr sz="1800" dirty="0"/>
              <a:t>The question is only subjective and does not provide any specific parameters for the researcher to measure. A stronger question will outline particular areas of concern around cell phones and schools for the researcher to investigate.</a:t>
            </a:r>
            <a:endParaRPr lang="en-US" sz="1800" dirty="0"/>
          </a:p>
          <a:p>
            <a:pPr marL="512064" lvl="1" indent="0" algn="just">
              <a:buNone/>
            </a:pPr>
            <a:endParaRPr sz="1000" dirty="0"/>
          </a:p>
          <a:p>
            <a:pPr marL="512064" lvl="1" indent="0" algn="just">
              <a:buNone/>
            </a:pPr>
            <a:r>
              <a:rPr sz="1800" b="1" dirty="0"/>
              <a:t>Alternative Question 1:</a:t>
            </a:r>
            <a:endParaRPr lang="en-US" sz="1800" b="1" dirty="0"/>
          </a:p>
          <a:p>
            <a:pPr marL="512064" lvl="1" indent="0" algn="just">
              <a:buNone/>
            </a:pPr>
            <a:r>
              <a:rPr sz="1800" i="1" dirty="0"/>
              <a:t>How do students use cell phones during the school day?</a:t>
            </a:r>
            <a:endParaRPr lang="en-US" sz="1800" i="1" dirty="0"/>
          </a:p>
          <a:p>
            <a:pPr marL="512064" lvl="1" indent="0" algn="just">
              <a:buNone/>
            </a:pPr>
            <a:endParaRPr sz="1000" i="1" dirty="0"/>
          </a:p>
          <a:p>
            <a:pPr marL="512064" lvl="1" indent="0" algn="just">
              <a:buNone/>
            </a:pPr>
            <a:r>
              <a:rPr sz="1800" dirty="0"/>
              <a:t>This question provides a quantifiable measurement for researchers to examine. The responses to the question will help frame what "banning cell phones" might entail and clarifies the possible impact a cell phone ban might have on students and their parents.</a:t>
            </a:r>
            <a:endParaRPr lang="en-US" sz="1800" dirty="0"/>
          </a:p>
          <a:p>
            <a:pPr marL="512064" lvl="1" indent="0" algn="just">
              <a:buNone/>
            </a:pPr>
            <a:endParaRPr lang="en-US" sz="1000" dirty="0"/>
          </a:p>
          <a:p>
            <a:pPr marL="457200" lvl="1" indent="0" algn="just">
              <a:buNone/>
            </a:pPr>
            <a:r>
              <a:rPr lang="en-US" sz="1800" dirty="0"/>
              <a:t>​</a:t>
            </a:r>
            <a:r>
              <a:rPr lang="en-US" sz="1800" b="1" dirty="0"/>
              <a:t>Alternative Question 2:</a:t>
            </a:r>
          </a:p>
          <a:p>
            <a:pPr marL="457200" lvl="1" indent="0" algn="just">
              <a:buNone/>
            </a:pPr>
            <a:r>
              <a:rPr lang="en-US" sz="1800" i="1" dirty="0"/>
              <a:t>How does restricting cell phone use in school affect a student's academic performance?</a:t>
            </a:r>
          </a:p>
          <a:p>
            <a:pPr marL="512064" lvl="1" indent="0" algn="just">
              <a:buNone/>
            </a:pPr>
            <a:endParaRP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Strengthening Research Questions</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sz="1800" dirty="0"/>
              <a:t>​This question ties the use of cell phones to academic performance. A researcher might be able to connect minutes of cellphone activity during the school day with academic grade performance.</a:t>
            </a:r>
            <a:endParaRPr lang="en-US" sz="1800" dirty="0"/>
          </a:p>
          <a:p>
            <a:pPr marL="457200" lvl="1" indent="0" algn="just">
              <a:buNone/>
            </a:pPr>
            <a:endParaRPr lang="en-US" sz="1000" dirty="0"/>
          </a:p>
          <a:p>
            <a:pPr marL="457200" lvl="1" indent="0" algn="just">
              <a:buNone/>
            </a:pPr>
            <a:r>
              <a:rPr sz="1800" dirty="0"/>
              <a:t>​</a:t>
            </a:r>
            <a:r>
              <a:rPr sz="1800" b="1" dirty="0"/>
              <a:t>Alternative Question 3:</a:t>
            </a:r>
          </a:p>
          <a:p>
            <a:pPr marL="457200" lvl="1" indent="0" algn="just">
              <a:buNone/>
            </a:pPr>
            <a:r>
              <a:rPr sz="1800" i="1" dirty="0"/>
              <a:t>What proportion of schools in the district currently allow students to carry a cell phone to school?</a:t>
            </a:r>
            <a:endParaRPr lang="en-US" sz="1800" i="1" dirty="0"/>
          </a:p>
          <a:p>
            <a:pPr marL="457200" lvl="1" indent="0" algn="just">
              <a:buNone/>
            </a:pPr>
            <a:endParaRPr sz="1300" i="1" dirty="0"/>
          </a:p>
          <a:p>
            <a:pPr marL="457200" lvl="1" indent="0" algn="just">
              <a:buNone/>
            </a:pPr>
            <a:r>
              <a:rPr sz="1800" dirty="0"/>
              <a:t>Phrasing the research question in this way provides a different angle to the potential issue. It provides a measurable quantity, allows the researcher to assess the prevalence of current cellphone use during the school day, and will help determine whether further investigation is needed around banning cell phones.</a:t>
            </a:r>
            <a:endParaRPr lang="en-US" sz="1800" dirty="0"/>
          </a:p>
        </p:txBody>
      </p:sp>
    </p:spTree>
    <p:extLst>
      <p:ext uri="{BB962C8B-B14F-4D97-AF65-F5344CB8AC3E}">
        <p14:creationId xmlns:p14="http://schemas.microsoft.com/office/powerpoint/2010/main" val="326913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pPr algn="just"/>
            <a:r>
              <a:rPr sz="2400" dirty="0"/>
              <a:t>Data scientists used domain knowledge of Shakespearean work to pinpoint the creepiest word in Macbeth: the. The use of this definite pronoun throughout the play in place of indefinite or possessive pronouns (such as </a:t>
            </a:r>
            <a:r>
              <a:rPr sz="2400" i="1" dirty="0"/>
              <a:t>an</a:t>
            </a:r>
            <a:r>
              <a:rPr sz="2400" dirty="0"/>
              <a:t> and </a:t>
            </a:r>
            <a:r>
              <a:rPr sz="2400" i="1" dirty="0"/>
              <a:t>my</a:t>
            </a:r>
            <a:r>
              <a:rPr sz="2400" dirty="0"/>
              <a:t>) produces a feeling of disconnection between the speaker on the stage and the audience, and thus a sense of horror.</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C4EDBA2-CF26-4B87-8C8C-D2C6BC44E5C1}"/>
</file>

<file path=customXml/itemProps2.xml><?xml version="1.0" encoding="utf-8"?>
<ds:datastoreItem xmlns:ds="http://schemas.openxmlformats.org/officeDocument/2006/customXml" ds:itemID="{BDE45347-EE84-4D02-8558-E99249E054F1}"/>
</file>

<file path=customXml/itemProps3.xml><?xml version="1.0" encoding="utf-8"?>
<ds:datastoreItem xmlns:ds="http://schemas.openxmlformats.org/officeDocument/2006/customXml" ds:itemID="{9202BD5E-CAD3-4580-BF02-D1B1EDDBF940}"/>
</file>

<file path=docProps/app.xml><?xml version="1.0" encoding="utf-8"?>
<Properties xmlns="http://schemas.openxmlformats.org/officeDocument/2006/extended-properties" xmlns:vt="http://schemas.openxmlformats.org/officeDocument/2006/docPropsVTypes">
  <TotalTime>582</TotalTime>
  <Words>1242</Words>
  <Application>Microsoft Office PowerPoint</Application>
  <PresentationFormat>On-screen Show (4:3)</PresentationFormat>
  <Paragraphs>82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Cambria Math</vt:lpstr>
      <vt:lpstr>Courier New</vt:lpstr>
      <vt:lpstr>Calibri</vt:lpstr>
      <vt:lpstr>Arial</vt:lpstr>
      <vt:lpstr>Office Theme</vt:lpstr>
      <vt:lpstr>Section 12.1</vt:lpstr>
      <vt:lpstr>Example 1: Using the Scientific Method for Data Science—Slide 1</vt:lpstr>
      <vt:lpstr>Example 1: Using the Scientific Method for Data Science—Slide 2</vt:lpstr>
      <vt:lpstr>Fun Fact 1</vt:lpstr>
      <vt:lpstr>Example 2: Strengthening Research Questions—Slide 1</vt:lpstr>
      <vt:lpstr>Example 2: Strengthening Research Questions—Slide 2</vt:lpstr>
      <vt:lpstr>Example 2: Strengthening Research Questions—Slide 3</vt:lpstr>
      <vt:lpstr>Example 2: Strengthening Research Questions—Slide 4</vt:lpstr>
      <vt:lpstr>Fun Fact 2</vt:lpstr>
      <vt:lpstr>Example 3: Strengthening Research Questions—Slide 1</vt:lpstr>
      <vt:lpstr>Example 3: Strengthening Research Questions—Slide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jeevan</cp:lastModifiedBy>
  <cp:revision>121</cp:revision>
  <dcterms:created xsi:type="dcterms:W3CDTF">2013-04-26T14:43:13Z</dcterms:created>
  <dcterms:modified xsi:type="dcterms:W3CDTF">2025-09-08T07:06:06Z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