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0"/>
  </p:notesMasterIdLst>
  <p:handoutMasterIdLst>
    <p:handoutMasterId r:id="rId81"/>
  </p:handoutMasterIdLst>
  <p:sldIdLst>
    <p:sldId id="256" r:id="rId2"/>
    <p:sldId id="257" r:id="rId3"/>
    <p:sldId id="258" r:id="rId4"/>
    <p:sldId id="298" r:id="rId5"/>
    <p:sldId id="259" r:id="rId6"/>
    <p:sldId id="301" r:id="rId7"/>
    <p:sldId id="299" r:id="rId8"/>
    <p:sldId id="302" r:id="rId9"/>
    <p:sldId id="303" r:id="rId10"/>
    <p:sldId id="300" r:id="rId11"/>
    <p:sldId id="260" r:id="rId12"/>
    <p:sldId id="347" r:id="rId13"/>
    <p:sldId id="262" r:id="rId14"/>
    <p:sldId id="263" r:id="rId15"/>
    <p:sldId id="306" r:id="rId16"/>
    <p:sldId id="264" r:id="rId17"/>
    <p:sldId id="307" r:id="rId18"/>
    <p:sldId id="308" r:id="rId19"/>
    <p:sldId id="265" r:id="rId20"/>
    <p:sldId id="309" r:id="rId21"/>
    <p:sldId id="310" r:id="rId22"/>
    <p:sldId id="266" r:id="rId23"/>
    <p:sldId id="311" r:id="rId24"/>
    <p:sldId id="312" r:id="rId25"/>
    <p:sldId id="313" r:id="rId26"/>
    <p:sldId id="267" r:id="rId27"/>
    <p:sldId id="314" r:id="rId28"/>
    <p:sldId id="268" r:id="rId29"/>
    <p:sldId id="269" r:id="rId30"/>
    <p:sldId id="315" r:id="rId31"/>
    <p:sldId id="270" r:id="rId32"/>
    <p:sldId id="316" r:id="rId33"/>
    <p:sldId id="317" r:id="rId34"/>
    <p:sldId id="318" r:id="rId35"/>
    <p:sldId id="319" r:id="rId36"/>
    <p:sldId id="271" r:id="rId37"/>
    <p:sldId id="348" r:id="rId38"/>
    <p:sldId id="275" r:id="rId39"/>
    <p:sldId id="322" r:id="rId40"/>
    <p:sldId id="276" r:id="rId41"/>
    <p:sldId id="323" r:id="rId42"/>
    <p:sldId id="277" r:id="rId43"/>
    <p:sldId id="324" r:id="rId44"/>
    <p:sldId id="325" r:id="rId45"/>
    <p:sldId id="326" r:id="rId46"/>
    <p:sldId id="279" r:id="rId47"/>
    <p:sldId id="352" r:id="rId48"/>
    <p:sldId id="281" r:id="rId49"/>
    <p:sldId id="328" r:id="rId50"/>
    <p:sldId id="282" r:id="rId51"/>
    <p:sldId id="329" r:id="rId52"/>
    <p:sldId id="283" r:id="rId53"/>
    <p:sldId id="330" r:id="rId54"/>
    <p:sldId id="331" r:id="rId55"/>
    <p:sldId id="332" r:id="rId56"/>
    <p:sldId id="284" r:id="rId57"/>
    <p:sldId id="285" r:id="rId58"/>
    <p:sldId id="286" r:id="rId59"/>
    <p:sldId id="287" r:id="rId60"/>
    <p:sldId id="334" r:id="rId61"/>
    <p:sldId id="333" r:id="rId62"/>
    <p:sldId id="288" r:id="rId63"/>
    <p:sldId id="335" r:id="rId64"/>
    <p:sldId id="289" r:id="rId65"/>
    <p:sldId id="290" r:id="rId66"/>
    <p:sldId id="336" r:id="rId67"/>
    <p:sldId id="350" r:id="rId68"/>
    <p:sldId id="292" r:id="rId69"/>
    <p:sldId id="351" r:id="rId70"/>
    <p:sldId id="295" r:id="rId71"/>
    <p:sldId id="340" r:id="rId72"/>
    <p:sldId id="341" r:id="rId73"/>
    <p:sldId id="296" r:id="rId74"/>
    <p:sldId id="343" r:id="rId75"/>
    <p:sldId id="345" r:id="rId76"/>
    <p:sldId id="344" r:id="rId77"/>
    <p:sldId id="297" r:id="rId78"/>
    <p:sldId id="346"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73" autoAdjust="0"/>
  </p:normalViewPr>
  <p:slideViewPr>
    <p:cSldViewPr>
      <p:cViewPr varScale="1">
        <p:scale>
          <a:sx n="101" d="100"/>
          <a:sy n="101" d="100"/>
        </p:scale>
        <p:origin x="1158"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89" Type="http://schemas.openxmlformats.org/officeDocument/2006/relationships/customXml" Target="../customXml/item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1.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Data Wrangling</a:t>
            </a:r>
          </a:p>
        </p:txBody>
      </p:sp>
      <p:sp>
        <p:nvSpPr>
          <p:cNvPr id="3" name="Title 2"/>
          <p:cNvSpPr>
            <a:spLocks noGrp="1"/>
          </p:cNvSpPr>
          <p:nvPr>
            <p:ph type="title"/>
          </p:nvPr>
        </p:nvSpPr>
        <p:spPr/>
        <p:txBody>
          <a:bodyPr/>
          <a:lstStyle/>
          <a:p>
            <a:r>
              <a:t>Section 12.2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Importing a CSV file into Microsoft</a:t>
            </a:r>
            <a:r>
              <a:rPr lang="en-US" dirty="0"/>
              <a:t>—Slide 8</a:t>
            </a:r>
            <a:endParaRPr dirty="0"/>
          </a:p>
        </p:txBody>
      </p:sp>
      <p:sp>
        <p:nvSpPr>
          <p:cNvPr id="3" name="Text Placeholder 2"/>
          <p:cNvSpPr>
            <a:spLocks noGrp="1"/>
          </p:cNvSpPr>
          <p:nvPr>
            <p:ph type="body" sz="quarter" idx="10"/>
          </p:nvPr>
        </p:nvSpPr>
        <p:spPr/>
        <p:txBody>
          <a:bodyPr>
            <a:normAutofit/>
          </a:bodyPr>
          <a:lstStyle/>
          <a:p>
            <a:pPr algn="just"/>
            <a:r>
              <a:rPr sz="2400" dirty="0"/>
              <a:t>One important feature to note is that the Text to Columns option in Excel deletes the delimiter character once it separates the data. Notice that the commas are no longer part of the traffic data in the spreadsheet.</a:t>
            </a:r>
          </a:p>
        </p:txBody>
      </p:sp>
    </p:spTree>
    <p:extLst>
      <p:ext uri="{BB962C8B-B14F-4D97-AF65-F5344CB8AC3E}">
        <p14:creationId xmlns:p14="http://schemas.microsoft.com/office/powerpoint/2010/main" val="298230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 Tip</a:t>
            </a:r>
            <a:r>
              <a:rPr lang="en-US" dirty="0"/>
              <a:t> 1</a:t>
            </a:r>
            <a:endParaRPr dirty="0"/>
          </a:p>
        </p:txBody>
      </p:sp>
      <p:sp>
        <p:nvSpPr>
          <p:cNvPr id="3" name="Text Placeholder 2"/>
          <p:cNvSpPr>
            <a:spLocks noGrp="1"/>
          </p:cNvSpPr>
          <p:nvPr>
            <p:ph type="body" sz="quarter" idx="10"/>
          </p:nvPr>
        </p:nvSpPr>
        <p:spPr/>
        <p:txBody>
          <a:bodyPr>
            <a:normAutofit/>
          </a:bodyPr>
          <a:lstStyle/>
          <a:p>
            <a:pPr algn="just"/>
            <a:r>
              <a:rPr sz="2400" dirty="0"/>
              <a:t>When using Text to Columns, the original data will be overwritten if the Destination field contains the column with the original data, but this is typically okay because you will not need the original data once it has been split into columns.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p:sp>
        <p:nvSpPr>
          <p:cNvPr id="3" name="Text Placeholder 2"/>
          <p:cNvSpPr>
            <a:spLocks noGrp="1"/>
          </p:cNvSpPr>
          <p:nvPr>
            <p:ph type="body" sz="quarter" idx="10"/>
          </p:nvPr>
        </p:nvSpPr>
        <p:spPr/>
        <p:txBody>
          <a:bodyPr>
            <a:normAutofit/>
          </a:bodyPr>
          <a:lstStyle/>
          <a:p>
            <a:pPr algn="just"/>
            <a:r>
              <a:rPr sz="2400" dirty="0"/>
              <a:t>Determine how many columns Excel will use to distribute the following when the Text to Columns feature is used.</a:t>
            </a:r>
          </a:p>
          <a:p>
            <a:endParaRPr lang="en-US" sz="2800" dirty="0"/>
          </a:p>
          <a:p>
            <a:endParaRPr lang="en-IN" dirty="0"/>
          </a:p>
          <a:p>
            <a:endParaRPr lang="en-IN" sz="2800" dirty="0"/>
          </a:p>
        </p:txBody>
      </p:sp>
      <p:pic>
        <p:nvPicPr>
          <p:cNvPr id="5" name="Picture 4" descr="A screenshot of data in CSV format. The first line reads, LF 22-003,FULERTON COUNTY FIRE PROTECTION NO. 8 PROPOSITION NO. 1,46,1,7,Total,NP,Registered Voters,464. The second line reads, LF 22-003,FULERTON COUNTY FIRE PROTECTION NO. 8 PROPOSITION NO. 1,46,1,7,Total,NP,Times Counted,242. There are four other rows containing data of the same structure.">
            <a:extLst>
              <a:ext uri="{FF2B5EF4-FFF2-40B4-BE49-F238E27FC236}">
                <a16:creationId xmlns:a16="http://schemas.microsoft.com/office/drawing/2014/main" id="{775EE61C-24CE-41FB-B16E-0FF9B28E2C3A}"/>
              </a:ext>
            </a:extLst>
          </p:cNvPr>
          <p:cNvPicPr>
            <a:picLocks noChangeAspect="1"/>
          </p:cNvPicPr>
          <p:nvPr/>
        </p:nvPicPr>
        <p:blipFill>
          <a:blip r:embed="rId2"/>
          <a:srcRect b="27273"/>
          <a:stretch>
            <a:fillRect/>
          </a:stretch>
        </p:blipFill>
        <p:spPr>
          <a:xfrm>
            <a:off x="335071" y="2971800"/>
            <a:ext cx="8473858" cy="1219200"/>
          </a:xfrm>
          <a:prstGeom prst="rect">
            <a:avLst/>
          </a:prstGeom>
        </p:spPr>
      </p:pic>
      <p:sp>
        <p:nvSpPr>
          <p:cNvPr id="4" name="TextBox 3">
            <a:extLst>
              <a:ext uri="{FF2B5EF4-FFF2-40B4-BE49-F238E27FC236}">
                <a16:creationId xmlns:a16="http://schemas.microsoft.com/office/drawing/2014/main" id="{72F2EEA6-649C-4869-D13C-EEDC5824FC6F}"/>
              </a:ext>
            </a:extLst>
          </p:cNvPr>
          <p:cNvSpPr txBox="1"/>
          <p:nvPr/>
        </p:nvSpPr>
        <p:spPr>
          <a:xfrm>
            <a:off x="1600200" y="4147492"/>
            <a:ext cx="5943600" cy="430887"/>
          </a:xfrm>
          <a:prstGeom prst="rect">
            <a:avLst/>
          </a:prstGeom>
          <a:noFill/>
        </p:spPr>
        <p:txBody>
          <a:bodyPr wrap="square">
            <a:spAutoFit/>
          </a:bodyPr>
          <a:lstStyle/>
          <a:p>
            <a:pPr algn="ctr"/>
            <a:r>
              <a:rPr lang="en-IN" sz="2200" dirty="0"/>
              <a:t>Figure 7</a:t>
            </a:r>
          </a:p>
        </p:txBody>
      </p:sp>
      <p:sp>
        <p:nvSpPr>
          <p:cNvPr id="6" name="TextBox 5">
            <a:extLst>
              <a:ext uri="{FF2B5EF4-FFF2-40B4-BE49-F238E27FC236}">
                <a16:creationId xmlns:a16="http://schemas.microsoft.com/office/drawing/2014/main" id="{A9A794F2-B89F-4625-8713-944CF7602F45}"/>
              </a:ext>
            </a:extLst>
          </p:cNvPr>
          <p:cNvSpPr txBox="1"/>
          <p:nvPr/>
        </p:nvSpPr>
        <p:spPr>
          <a:xfrm>
            <a:off x="457200" y="5396646"/>
            <a:ext cx="4572000" cy="461665"/>
          </a:xfrm>
          <a:prstGeom prst="rect">
            <a:avLst/>
          </a:prstGeom>
          <a:noFill/>
        </p:spPr>
        <p:txBody>
          <a:bodyPr wrap="square">
            <a:spAutoFit/>
          </a:bodyPr>
          <a:lstStyle/>
          <a:p>
            <a:r>
              <a:rPr lang="en-US" sz="2400" dirty="0"/>
              <a:t>Answer: 9 Columns</a:t>
            </a:r>
          </a:p>
        </p:txBody>
      </p:sp>
    </p:spTree>
    <p:extLst>
      <p:ext uri="{BB962C8B-B14F-4D97-AF65-F5344CB8AC3E}">
        <p14:creationId xmlns:p14="http://schemas.microsoft.com/office/powerpoint/2010/main" val="1263477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Text String</a:t>
            </a:r>
          </a:p>
        </p:txBody>
      </p:sp>
      <p:sp>
        <p:nvSpPr>
          <p:cNvPr id="3" name="Text Placeholder 2"/>
          <p:cNvSpPr>
            <a:spLocks noGrp="1"/>
          </p:cNvSpPr>
          <p:nvPr>
            <p:ph type="body" sz="quarter" idx="10"/>
          </p:nvPr>
        </p:nvSpPr>
        <p:spPr/>
        <p:txBody>
          <a:bodyPr>
            <a:normAutofit/>
          </a:bodyPr>
          <a:lstStyle/>
          <a:p>
            <a:r>
              <a:rPr sz="2800" dirty="0"/>
              <a:t>A </a:t>
            </a:r>
            <a:r>
              <a:rPr sz="2800" b="1" dirty="0"/>
              <a:t>text string</a:t>
            </a:r>
            <a:r>
              <a:rPr sz="2800" dirty="0"/>
              <a:t>, or </a:t>
            </a:r>
            <a:r>
              <a:rPr sz="2800" i="1" dirty="0"/>
              <a:t>string</a:t>
            </a:r>
            <a:r>
              <a:rPr sz="2800" dirty="0"/>
              <a:t>, is a group of characters used as data.</a:t>
            </a:r>
          </a:p>
          <a:p>
            <a:endParaRP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Eliminating Spaces in Excel</a:t>
            </a:r>
            <a:r>
              <a:rPr lang="en-US" dirty="0"/>
              <a:t>—Slide 1</a:t>
            </a:r>
            <a:endParaRPr dirty="0"/>
          </a:p>
        </p:txBody>
      </p:sp>
      <p:sp>
        <p:nvSpPr>
          <p:cNvPr id="3" name="Text Placeholder 2"/>
          <p:cNvSpPr>
            <a:spLocks noGrp="1"/>
          </p:cNvSpPr>
          <p:nvPr>
            <p:ph type="body" sz="quarter" idx="10"/>
          </p:nvPr>
        </p:nvSpPr>
        <p:spPr/>
        <p:txBody>
          <a:bodyPr>
            <a:normAutofit/>
          </a:bodyPr>
          <a:lstStyle/>
          <a:p>
            <a:pPr algn="just"/>
            <a:r>
              <a:rPr sz="2400" dirty="0"/>
              <a:t>The text from </a:t>
            </a:r>
            <a:r>
              <a:rPr sz="2400" i="1" dirty="0"/>
              <a:t>Alice's Adventures in Wonderland </a:t>
            </a:r>
            <a:r>
              <a:rPr sz="2400" dirty="0"/>
              <a:t>by Lewis Carroll has been loaded into an Excel file in column A. Clean up the table of contents by removing any extra spaces in lines 46 through 57.</a:t>
            </a:r>
            <a:r>
              <a:rPr lang="en-US" sz="2400" b="0" i="0" u="none" strike="noStrike" baseline="0" dirty="0">
                <a:solidFill>
                  <a:srgbClr val="000000"/>
                </a:solidFill>
                <a:latin typeface="Times New Roman" panose="02020603050405020304" pitchFamily="18" charset="0"/>
              </a:rPr>
              <a:t> </a:t>
            </a:r>
            <a:r>
              <a:rPr lang="en-US" sz="2400" dirty="0"/>
              <a:t>(The full data set is available for download from math.hawkeslearning.com in Microsoft Excel format.)</a:t>
            </a: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Eliminating Spaces in Excel</a:t>
            </a:r>
            <a:r>
              <a:rPr lang="en-US" dirty="0"/>
              <a:t>—Slide 2</a:t>
            </a:r>
            <a:endParaRPr dirty="0"/>
          </a:p>
        </p:txBody>
      </p:sp>
      <p:pic>
        <p:nvPicPr>
          <p:cNvPr id="5" name="Picture 4" descr="A screenshot of an excel spreadsheet. The table has two columns and twenty-two rows, from 37 to 58. The columns in the excel screen are labeled A and B. Column B is empty and column A contains data from the table of contents. Rows 46 to 57 contain the chapter names, CHAPTER I. Down the Rabbit-Hole, CHAPTER II. The Pool of Tears, CHAPTER III. A Caucus-Race and a Long Tale, CHAPTER IV. The Rabbit Sends in a Little Bill, CHAPTER V. Advice from a Caterpillar, CHAPTER VI. Pig and Pepper, CHAPTER VII. A Mad Tea-Party, CHAPTER VIII. The Queen's Croquet-Ground, CHAPTER IX. The Mock Turtle's Story, CHAPTER X. The Lobster Quadrille, CHAPTER XI. Who Stole the Tarts?, CHAPTER XII. Alice's Evidence. There are extra spaces between each chapter number and name.">
            <a:extLst>
              <a:ext uri="{FF2B5EF4-FFF2-40B4-BE49-F238E27FC236}">
                <a16:creationId xmlns:a16="http://schemas.microsoft.com/office/drawing/2014/main" id="{D6CAD977-F66F-4653-8EF0-DB1A93139573}"/>
              </a:ext>
            </a:extLst>
          </p:cNvPr>
          <p:cNvPicPr>
            <a:picLocks noChangeAspect="1"/>
          </p:cNvPicPr>
          <p:nvPr/>
        </p:nvPicPr>
        <p:blipFill>
          <a:blip r:embed="rId2"/>
          <a:srcRect b="6452"/>
          <a:stretch>
            <a:fillRect/>
          </a:stretch>
        </p:blipFill>
        <p:spPr>
          <a:xfrm>
            <a:off x="1447799" y="1219200"/>
            <a:ext cx="5793931" cy="4419600"/>
          </a:xfrm>
          <a:prstGeom prst="rect">
            <a:avLst/>
          </a:prstGeom>
        </p:spPr>
      </p:pic>
      <p:sp>
        <p:nvSpPr>
          <p:cNvPr id="3" name="TextBox 2">
            <a:extLst>
              <a:ext uri="{FF2B5EF4-FFF2-40B4-BE49-F238E27FC236}">
                <a16:creationId xmlns:a16="http://schemas.microsoft.com/office/drawing/2014/main" id="{906DA325-73FF-7221-64BA-45438C9650B9}"/>
              </a:ext>
            </a:extLst>
          </p:cNvPr>
          <p:cNvSpPr txBox="1"/>
          <p:nvPr/>
        </p:nvSpPr>
        <p:spPr>
          <a:xfrm>
            <a:off x="1447799" y="5562600"/>
            <a:ext cx="5943600" cy="430887"/>
          </a:xfrm>
          <a:prstGeom prst="rect">
            <a:avLst/>
          </a:prstGeom>
          <a:noFill/>
        </p:spPr>
        <p:txBody>
          <a:bodyPr wrap="square">
            <a:spAutoFit/>
          </a:bodyPr>
          <a:lstStyle/>
          <a:p>
            <a:pPr algn="ctr"/>
            <a:r>
              <a:rPr lang="en-IN" sz="2200" dirty="0"/>
              <a:t>Figure 8</a:t>
            </a:r>
          </a:p>
        </p:txBody>
      </p:sp>
    </p:spTree>
    <p:extLst>
      <p:ext uri="{BB962C8B-B14F-4D97-AF65-F5344CB8AC3E}">
        <p14:creationId xmlns:p14="http://schemas.microsoft.com/office/powerpoint/2010/main" val="136128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Eliminating Spaces in Excel</a:t>
            </a:r>
            <a:r>
              <a:rPr lang="en-US" dirty="0"/>
              <a:t>—Slide 3</a:t>
            </a:r>
            <a:endParaRPr dirty="0"/>
          </a:p>
        </p:txBody>
      </p:sp>
      <p:sp>
        <p:nvSpPr>
          <p:cNvPr id="3" name="Text Placeholder 2"/>
          <p:cNvSpPr>
            <a:spLocks noGrp="1"/>
          </p:cNvSpPr>
          <p:nvPr>
            <p:ph type="body" sz="quarter" idx="10"/>
          </p:nvPr>
        </p:nvSpPr>
        <p:spPr/>
        <p:txBody>
          <a:bodyPr>
            <a:normAutofit/>
          </a:bodyPr>
          <a:lstStyle/>
          <a:p>
            <a:pPr algn="just"/>
            <a:r>
              <a:rPr sz="2400" b="1" dirty="0"/>
              <a:t>Solution</a:t>
            </a:r>
          </a:p>
          <a:p>
            <a:pPr algn="just"/>
            <a:r>
              <a:rPr sz="2400" dirty="0"/>
              <a:t>We can remove all extra spaces in a cell by using the </a:t>
            </a:r>
            <a:r>
              <a:rPr sz="2400" b="1" dirty="0"/>
              <a:t>TRIM([text])</a:t>
            </a:r>
            <a:r>
              <a:rPr sz="2400" dirty="0"/>
              <a:t> function. The text argument can be either the actual text to be trimmed or a cell reference to the text you want trimmed.</a:t>
            </a:r>
          </a:p>
          <a:p>
            <a:pPr algn="just"/>
            <a:r>
              <a:rPr sz="2400" dirty="0"/>
              <a:t>We will place the trimmed table of contents in column B. In cell B46, type "=TRIM(A46)" and then press Enter. The contents in cell B46 will be the chapter title with only single spaces between words.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Eliminating Spaces in Excel</a:t>
            </a:r>
            <a:r>
              <a:rPr lang="en-US" dirty="0"/>
              <a:t>—Slide 4</a:t>
            </a:r>
            <a:endParaRPr dirty="0"/>
          </a:p>
        </p:txBody>
      </p:sp>
      <p:pic>
        <p:nvPicPr>
          <p:cNvPr id="5" name="Picture 4" descr="A screenshot of the excel spreadsheet from Figure 8 shows rows 45 through 58. A dropbox at the top left reads, B46. The formula bar reads, fx equals TRIM(A46). The table has two columns and fourteen rows, from 45 to 58. Rows 45 and 58 are empty. The columns in the excel screen are labeled A and B. There are extra spaces between each chapter number and name in column A. Cell B46 reads, CHAPTER I. Down the Rabbit-Hole, with no extra spaces.">
            <a:extLst>
              <a:ext uri="{FF2B5EF4-FFF2-40B4-BE49-F238E27FC236}">
                <a16:creationId xmlns:a16="http://schemas.microsoft.com/office/drawing/2014/main" id="{2EC4EEC8-9CE4-401B-90B2-A1DB9160F0A0}"/>
              </a:ext>
            </a:extLst>
          </p:cNvPr>
          <p:cNvPicPr>
            <a:picLocks noChangeAspect="1"/>
          </p:cNvPicPr>
          <p:nvPr/>
        </p:nvPicPr>
        <p:blipFill>
          <a:blip r:embed="rId2"/>
          <a:srcRect b="10006"/>
          <a:stretch>
            <a:fillRect/>
          </a:stretch>
        </p:blipFill>
        <p:spPr>
          <a:xfrm>
            <a:off x="1132995" y="1237944"/>
            <a:ext cx="6878010" cy="3943656"/>
          </a:xfrm>
          <a:prstGeom prst="rect">
            <a:avLst/>
          </a:prstGeom>
        </p:spPr>
      </p:pic>
      <p:sp>
        <p:nvSpPr>
          <p:cNvPr id="3" name="TextBox 2">
            <a:extLst>
              <a:ext uri="{FF2B5EF4-FFF2-40B4-BE49-F238E27FC236}">
                <a16:creationId xmlns:a16="http://schemas.microsoft.com/office/drawing/2014/main" id="{3B3EDB34-6398-DF7D-9FED-BD43F1D205AA}"/>
              </a:ext>
            </a:extLst>
          </p:cNvPr>
          <p:cNvSpPr txBox="1"/>
          <p:nvPr/>
        </p:nvSpPr>
        <p:spPr>
          <a:xfrm>
            <a:off x="1676400" y="5105400"/>
            <a:ext cx="5943600" cy="430887"/>
          </a:xfrm>
          <a:prstGeom prst="rect">
            <a:avLst/>
          </a:prstGeom>
          <a:noFill/>
        </p:spPr>
        <p:txBody>
          <a:bodyPr wrap="square">
            <a:spAutoFit/>
          </a:bodyPr>
          <a:lstStyle/>
          <a:p>
            <a:pPr algn="ctr"/>
            <a:r>
              <a:rPr lang="en-IN" sz="2200" dirty="0"/>
              <a:t>Figure 9</a:t>
            </a:r>
          </a:p>
        </p:txBody>
      </p:sp>
    </p:spTree>
    <p:extLst>
      <p:ext uri="{BB962C8B-B14F-4D97-AF65-F5344CB8AC3E}">
        <p14:creationId xmlns:p14="http://schemas.microsoft.com/office/powerpoint/2010/main" val="2066341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Eliminating Spaces in Excel</a:t>
            </a:r>
            <a:r>
              <a:rPr lang="en-US" dirty="0"/>
              <a:t>—Slide 5</a:t>
            </a:r>
            <a:endParaRPr dirty="0"/>
          </a:p>
        </p:txBody>
      </p:sp>
      <p:sp>
        <p:nvSpPr>
          <p:cNvPr id="3" name="Text Placeholder 2"/>
          <p:cNvSpPr>
            <a:spLocks noGrp="1"/>
          </p:cNvSpPr>
          <p:nvPr>
            <p:ph type="body" sz="quarter" idx="10"/>
          </p:nvPr>
        </p:nvSpPr>
        <p:spPr/>
        <p:txBody>
          <a:bodyPr>
            <a:normAutofit/>
          </a:bodyPr>
          <a:lstStyle/>
          <a:p>
            <a:pPr algn="just"/>
            <a:r>
              <a:rPr sz="2400" dirty="0"/>
              <a:t>Next, drag the corner of cell B46 down to copy the formula to trim the extra spaces from the remaining titles. The resulting cleaned up table of contents is shown in Figure 10.</a:t>
            </a:r>
          </a:p>
        </p:txBody>
      </p:sp>
      <p:pic>
        <p:nvPicPr>
          <p:cNvPr id="6" name="Picture 5" descr="A screenshot of the excel spreadsheet from figure 9. The table has two columns and fourteen rows, from 45 to 58. The columns in the excel screen are labeled A and B. There are extra spaces between each chapter number and name in column A. The extra spaces have been removed in column B.">
            <a:extLst>
              <a:ext uri="{FF2B5EF4-FFF2-40B4-BE49-F238E27FC236}">
                <a16:creationId xmlns:a16="http://schemas.microsoft.com/office/drawing/2014/main" id="{210E474C-9320-4C63-ACE5-E027D210FD93}"/>
              </a:ext>
            </a:extLst>
          </p:cNvPr>
          <p:cNvPicPr>
            <a:picLocks noChangeAspect="1"/>
          </p:cNvPicPr>
          <p:nvPr/>
        </p:nvPicPr>
        <p:blipFill>
          <a:blip r:embed="rId2"/>
          <a:srcRect b="10027"/>
          <a:stretch>
            <a:fillRect/>
          </a:stretch>
        </p:blipFill>
        <p:spPr>
          <a:xfrm>
            <a:off x="1447800" y="2414613"/>
            <a:ext cx="6096000" cy="3071787"/>
          </a:xfrm>
          <a:prstGeom prst="rect">
            <a:avLst/>
          </a:prstGeom>
        </p:spPr>
      </p:pic>
      <p:sp>
        <p:nvSpPr>
          <p:cNvPr id="4" name="TextBox 3">
            <a:extLst>
              <a:ext uri="{FF2B5EF4-FFF2-40B4-BE49-F238E27FC236}">
                <a16:creationId xmlns:a16="http://schemas.microsoft.com/office/drawing/2014/main" id="{A7AB1197-D384-6DAB-6910-49C57AA53589}"/>
              </a:ext>
            </a:extLst>
          </p:cNvPr>
          <p:cNvSpPr txBox="1"/>
          <p:nvPr/>
        </p:nvSpPr>
        <p:spPr>
          <a:xfrm>
            <a:off x="1600200" y="5397826"/>
            <a:ext cx="5943600" cy="430887"/>
          </a:xfrm>
          <a:prstGeom prst="rect">
            <a:avLst/>
          </a:prstGeom>
          <a:noFill/>
        </p:spPr>
        <p:txBody>
          <a:bodyPr wrap="square">
            <a:spAutoFit/>
          </a:bodyPr>
          <a:lstStyle/>
          <a:p>
            <a:pPr algn="ctr"/>
            <a:r>
              <a:rPr lang="en-IN" sz="2200" dirty="0"/>
              <a:t>Figure 10</a:t>
            </a:r>
          </a:p>
        </p:txBody>
      </p:sp>
    </p:spTree>
    <p:extLst>
      <p:ext uri="{BB962C8B-B14F-4D97-AF65-F5344CB8AC3E}">
        <p14:creationId xmlns:p14="http://schemas.microsoft.com/office/powerpoint/2010/main" val="3736897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Eliminating Blank Cells or Rows in Excel</a:t>
            </a:r>
            <a:r>
              <a:rPr lang="en-US" dirty="0"/>
              <a:t>—Slide 6 </a:t>
            </a:r>
            <a:endParaRPr dirty="0"/>
          </a:p>
        </p:txBody>
      </p:sp>
      <p:sp>
        <p:nvSpPr>
          <p:cNvPr id="3" name="Text Placeholder 2"/>
          <p:cNvSpPr>
            <a:spLocks noGrp="1"/>
          </p:cNvSpPr>
          <p:nvPr>
            <p:ph type="body" sz="quarter" idx="10"/>
          </p:nvPr>
        </p:nvSpPr>
        <p:spPr/>
        <p:txBody>
          <a:bodyPr>
            <a:normAutofit/>
          </a:bodyPr>
          <a:lstStyle/>
          <a:p>
            <a:pPr algn="just"/>
            <a:r>
              <a:rPr sz="2400" dirty="0"/>
              <a:t>A sample of employment data from the human resource department is found in the </a:t>
            </a:r>
            <a:r>
              <a:rPr lang="en-US" sz="2400" dirty="0"/>
              <a:t> spreadsheet shown in </a:t>
            </a:r>
            <a:r>
              <a:rPr sz="2400" dirty="0"/>
              <a:t>Figure 11</a:t>
            </a:r>
            <a:r>
              <a:rPr lang="en-US" sz="2400" dirty="0"/>
              <a:t> (The full data set is available for download from math.hawkeslearning.com in Microsoft Excel format.) </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Data Wrangling</a:t>
            </a:r>
          </a:p>
        </p:txBody>
      </p:sp>
      <p:sp>
        <p:nvSpPr>
          <p:cNvPr id="3" name="Text Placeholder 2"/>
          <p:cNvSpPr>
            <a:spLocks noGrp="1"/>
          </p:cNvSpPr>
          <p:nvPr>
            <p:ph type="body" sz="quarter" idx="10"/>
          </p:nvPr>
        </p:nvSpPr>
        <p:spPr/>
        <p:txBody>
          <a:bodyPr>
            <a:normAutofit/>
          </a:bodyPr>
          <a:lstStyle/>
          <a:p>
            <a:pPr algn="just"/>
            <a:r>
              <a:rPr sz="2400" b="1" dirty="0"/>
              <a:t>Data wrangling</a:t>
            </a:r>
            <a:r>
              <a:rPr sz="2400" dirty="0"/>
              <a:t>, or </a:t>
            </a:r>
            <a:r>
              <a:rPr sz="2400" i="1" dirty="0"/>
              <a:t>data munging</a:t>
            </a:r>
            <a:r>
              <a:rPr sz="2400" dirty="0"/>
              <a:t>, is the process of acquiring raw data, cleaning it, organizing it, and transforming it so that the data is user-friendly.</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Eliminating Blank Cells or Rows in Excel</a:t>
            </a:r>
            <a:r>
              <a:rPr lang="en-US" dirty="0"/>
              <a:t>—Slide 7</a:t>
            </a:r>
            <a:endParaRPr dirty="0"/>
          </a:p>
        </p:txBody>
      </p:sp>
      <p:pic>
        <p:nvPicPr>
          <p:cNvPr id="5" name="Picture 4" descr="A screenshot of an excel spreadsheet representing data from the human resource department. The table has five columns and nineteen rows. The columns in the excel screen are labeled A, B, C, D, and E. From left to right, the columns are labeled in Row 1: Employee Name, Employee Code, Employee Designation, Employee Team, and Employee Salary. Rows 4, 15, and 19 are empty, all other rows contain data. Additionally, cells B5, E5, B10, D10, and C13 are empty.">
            <a:extLst>
              <a:ext uri="{FF2B5EF4-FFF2-40B4-BE49-F238E27FC236}">
                <a16:creationId xmlns:a16="http://schemas.microsoft.com/office/drawing/2014/main" id="{CB2F70CE-6D10-4A6A-9B36-62331EEA174A}"/>
              </a:ext>
            </a:extLst>
          </p:cNvPr>
          <p:cNvPicPr>
            <a:picLocks noChangeAspect="1"/>
          </p:cNvPicPr>
          <p:nvPr/>
        </p:nvPicPr>
        <p:blipFill>
          <a:blip r:embed="rId2"/>
          <a:srcRect b="7693"/>
          <a:stretch>
            <a:fillRect/>
          </a:stretch>
        </p:blipFill>
        <p:spPr>
          <a:xfrm>
            <a:off x="1178457" y="1141195"/>
            <a:ext cx="6787085" cy="4421405"/>
          </a:xfrm>
          <a:prstGeom prst="rect">
            <a:avLst/>
          </a:prstGeom>
        </p:spPr>
      </p:pic>
      <p:sp>
        <p:nvSpPr>
          <p:cNvPr id="3" name="TextBox 2">
            <a:extLst>
              <a:ext uri="{FF2B5EF4-FFF2-40B4-BE49-F238E27FC236}">
                <a16:creationId xmlns:a16="http://schemas.microsoft.com/office/drawing/2014/main" id="{1A5A7390-CC7D-D7B8-9613-3D876CB2BA33}"/>
              </a:ext>
            </a:extLst>
          </p:cNvPr>
          <p:cNvSpPr txBox="1"/>
          <p:nvPr/>
        </p:nvSpPr>
        <p:spPr>
          <a:xfrm>
            <a:off x="1600199" y="5562600"/>
            <a:ext cx="5943600" cy="430887"/>
          </a:xfrm>
          <a:prstGeom prst="rect">
            <a:avLst/>
          </a:prstGeom>
          <a:noFill/>
        </p:spPr>
        <p:txBody>
          <a:bodyPr wrap="square">
            <a:spAutoFit/>
          </a:bodyPr>
          <a:lstStyle/>
          <a:p>
            <a:pPr algn="ctr"/>
            <a:r>
              <a:rPr lang="en-IN" sz="2200" dirty="0"/>
              <a:t>Figure 11</a:t>
            </a:r>
          </a:p>
        </p:txBody>
      </p:sp>
    </p:spTree>
    <p:extLst>
      <p:ext uri="{BB962C8B-B14F-4D97-AF65-F5344CB8AC3E}">
        <p14:creationId xmlns:p14="http://schemas.microsoft.com/office/powerpoint/2010/main" val="2053387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Eliminating Blank Cells or Rows in Excel</a:t>
            </a:r>
            <a:r>
              <a:rPr lang="en-US" dirty="0"/>
              <a:t>—Slide 8</a:t>
            </a:r>
            <a:endParaRPr dirty="0"/>
          </a:p>
        </p:txBody>
      </p:sp>
      <p:sp>
        <p:nvSpPr>
          <p:cNvPr id="3" name="Text Placeholder 2"/>
          <p:cNvSpPr>
            <a:spLocks noGrp="1"/>
          </p:cNvSpPr>
          <p:nvPr>
            <p:ph type="body" sz="quarter" idx="10"/>
          </p:nvPr>
        </p:nvSpPr>
        <p:spPr/>
        <p:txBody>
          <a:bodyPr>
            <a:normAutofit fontScale="92500" lnSpcReduction="10000"/>
          </a:bodyPr>
          <a:lstStyle/>
          <a:p>
            <a:pPr algn="just"/>
            <a:r>
              <a:rPr sz="2600" dirty="0"/>
              <a:t>Clean up the data set using the following steps.</a:t>
            </a:r>
          </a:p>
          <a:p>
            <a:pPr marL="542925" indent="-542925" algn="just">
              <a:defRPr sz="2800"/>
            </a:pPr>
            <a:r>
              <a:rPr lang="en-US" sz="2600" dirty="0"/>
              <a:t>a.</a:t>
            </a:r>
            <a:r>
              <a:rPr sz="2600" dirty="0"/>
              <a:t>​</a:t>
            </a:r>
            <a:r>
              <a:rPr lang="en-US" sz="2600" dirty="0"/>
              <a:t>	</a:t>
            </a:r>
            <a:r>
              <a:rPr sz="2600" dirty="0"/>
              <a:t>Delete empty rows.</a:t>
            </a:r>
          </a:p>
          <a:p>
            <a:pPr marL="542925" indent="-542925" algn="just">
              <a:defRPr sz="2800"/>
            </a:pPr>
            <a:r>
              <a:rPr lang="en-US" sz="2600" dirty="0"/>
              <a:t>b.</a:t>
            </a:r>
            <a:r>
              <a:rPr sz="2600" dirty="0"/>
              <a:t>​</a:t>
            </a:r>
            <a:r>
              <a:rPr lang="en-US" sz="2600" dirty="0"/>
              <a:t>	</a:t>
            </a:r>
            <a:r>
              <a:rPr sz="2600" dirty="0"/>
              <a:t>Use the Find and Replace tool to enter "Not Available" in each cell that is missing a data entry.</a:t>
            </a:r>
            <a:endParaRPr lang="en-US" sz="2600" dirty="0"/>
          </a:p>
          <a:p>
            <a:pPr algn="just"/>
            <a:r>
              <a:rPr lang="en-US" sz="2600" b="1" dirty="0"/>
              <a:t>Solution</a:t>
            </a:r>
          </a:p>
          <a:p>
            <a:pPr marL="542925" indent="-542925" algn="just">
              <a:defRPr sz="2800"/>
            </a:pPr>
            <a:r>
              <a:rPr lang="en-US" sz="2600" dirty="0"/>
              <a:t>a.​	Before deleting any rows, we will begin by numbering the data entries so that we can return to this initial ordering of the data at any point in the wrangling phase. First add a new column to the left of the Employee Name by right-clicking on the column heading A and select "insert" from the menu. In the empty first column, enter the numbers 1 through 17, starting in the second row, next to the first employee's name.</a:t>
            </a:r>
          </a:p>
        </p:txBody>
      </p:sp>
    </p:spTree>
    <p:extLst>
      <p:ext uri="{BB962C8B-B14F-4D97-AF65-F5344CB8AC3E}">
        <p14:creationId xmlns:p14="http://schemas.microsoft.com/office/powerpoint/2010/main" val="4191207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Eliminating Blank Cells or Rows in Excel</a:t>
            </a:r>
            <a:r>
              <a:rPr lang="en-US" dirty="0"/>
              <a:t>—Slide 9</a:t>
            </a:r>
            <a:endParaRPr dirty="0"/>
          </a:p>
        </p:txBody>
      </p:sp>
      <p:sp>
        <p:nvSpPr>
          <p:cNvPr id="3" name="Text Placeholder 2"/>
          <p:cNvSpPr>
            <a:spLocks noGrp="1"/>
          </p:cNvSpPr>
          <p:nvPr>
            <p:ph type="body" sz="quarter" idx="10"/>
          </p:nvPr>
        </p:nvSpPr>
        <p:spPr/>
        <p:txBody>
          <a:bodyPr>
            <a:normAutofit/>
          </a:bodyPr>
          <a:lstStyle/>
          <a:p>
            <a:pPr marL="857250" lvl="2" indent="0" algn="just">
              <a:buNone/>
            </a:pPr>
            <a:r>
              <a:rPr sz="1600" dirty="0"/>
              <a:t>Next, we will format our data as a table so we can more easily sort it. Select all of the data, starting with the top of new column A and going to the last row of the last column. Click on the Insert tab and select Table. Since your data already includes headers in the first row, make sure that the box for "My table has headers" is checked. Click OK.</a:t>
            </a:r>
          </a:p>
          <a:p>
            <a:r>
              <a:rPr sz="1600" dirty="0"/>
              <a:t>​</a:t>
            </a:r>
          </a:p>
        </p:txBody>
      </p:sp>
      <p:pic>
        <p:nvPicPr>
          <p:cNvPr id="5" name="Picture 4" descr="A screenshot of an excel spreadsheet representing data formatted as a table. (Use keyboard shortcut ALT + H + T to open the Format as Table menu.) The table has six columns and nineteen rows. The columns in the excel screen are labeled A, B, C, D, E, and F. From left to right, the columns are labeled in row 1: Column 1, Employee Name, Employee Code, Employee Designation, Employee Team, and Employee Salary. The first row also shows a drop-down arrow in each cell. The data in columns B through F is the same as the data in columns A through E in Figure 11, the columns have shifted to the right by one. Column A, labeled Column1 contains the numbers 1 through 17. Rows 4 and 15 only contain data in Column1, row 19 is empty. Additionally, cells C5, F5, C10, E10, and D13 are empty.">
            <a:extLst>
              <a:ext uri="{FF2B5EF4-FFF2-40B4-BE49-F238E27FC236}">
                <a16:creationId xmlns:a16="http://schemas.microsoft.com/office/drawing/2014/main" id="{723C1B7A-1862-4793-A297-306BEC627A7E}"/>
              </a:ext>
            </a:extLst>
          </p:cNvPr>
          <p:cNvPicPr>
            <a:picLocks noChangeAspect="1"/>
          </p:cNvPicPr>
          <p:nvPr/>
        </p:nvPicPr>
        <p:blipFill>
          <a:blip r:embed="rId2"/>
          <a:srcRect b="7315"/>
          <a:stretch>
            <a:fillRect/>
          </a:stretch>
        </p:blipFill>
        <p:spPr>
          <a:xfrm>
            <a:off x="1395931" y="2285693"/>
            <a:ext cx="6352137" cy="3429307"/>
          </a:xfrm>
          <a:prstGeom prst="rect">
            <a:avLst/>
          </a:prstGeom>
        </p:spPr>
      </p:pic>
      <p:sp>
        <p:nvSpPr>
          <p:cNvPr id="4" name="TextBox 3">
            <a:extLst>
              <a:ext uri="{FF2B5EF4-FFF2-40B4-BE49-F238E27FC236}">
                <a16:creationId xmlns:a16="http://schemas.microsoft.com/office/drawing/2014/main" id="{C961711E-8314-00FF-EFF4-78AE188148D1}"/>
              </a:ext>
            </a:extLst>
          </p:cNvPr>
          <p:cNvSpPr txBox="1"/>
          <p:nvPr/>
        </p:nvSpPr>
        <p:spPr>
          <a:xfrm>
            <a:off x="1524000" y="5613269"/>
            <a:ext cx="5943600" cy="430887"/>
          </a:xfrm>
          <a:prstGeom prst="rect">
            <a:avLst/>
          </a:prstGeom>
          <a:noFill/>
        </p:spPr>
        <p:txBody>
          <a:bodyPr wrap="square">
            <a:spAutoFit/>
          </a:bodyPr>
          <a:lstStyle/>
          <a:p>
            <a:pPr algn="ctr"/>
            <a:r>
              <a:rPr lang="en-IN" sz="2200" dirty="0"/>
              <a:t>Figure 12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Eliminating Blank Cells or Rows in Excel</a:t>
            </a:r>
            <a:r>
              <a:rPr lang="en-US" dirty="0"/>
              <a:t>—Slide 10</a:t>
            </a:r>
            <a:endParaRPr dirty="0"/>
          </a:p>
        </p:txBody>
      </p:sp>
      <p:sp>
        <p:nvSpPr>
          <p:cNvPr id="3" name="Text Placeholder 2"/>
          <p:cNvSpPr>
            <a:spLocks noGrp="1"/>
          </p:cNvSpPr>
          <p:nvPr>
            <p:ph type="body" sz="quarter" idx="10"/>
          </p:nvPr>
        </p:nvSpPr>
        <p:spPr/>
        <p:txBody>
          <a:bodyPr>
            <a:normAutofit/>
          </a:bodyPr>
          <a:lstStyle/>
          <a:p>
            <a:pPr marL="857250" lvl="2" indent="0">
              <a:buNone/>
            </a:pPr>
            <a:r>
              <a:rPr sz="1800" dirty="0"/>
              <a:t>Next, click the drop-down arrow next to "Employee Name" and select "Sort A to Z." Once sorted, the empty cells in this column will appear at the bottom of the data set.</a:t>
            </a:r>
          </a:p>
          <a:p>
            <a:r>
              <a:rPr sz="1800" dirty="0"/>
              <a:t>​</a:t>
            </a:r>
          </a:p>
        </p:txBody>
      </p:sp>
      <p:pic>
        <p:nvPicPr>
          <p:cNvPr id="5" name="Picture 4" descr="A screenshot of the excel spreadsheet from Figure 12. The rows have reordered so that column B, Employee Name, is in alphabetical order. The empty rows are at the bottom of the table.">
            <a:extLst>
              <a:ext uri="{FF2B5EF4-FFF2-40B4-BE49-F238E27FC236}">
                <a16:creationId xmlns:a16="http://schemas.microsoft.com/office/drawing/2014/main" id="{CAF92C6A-4185-4808-B9F0-B503CE847A5A}"/>
              </a:ext>
            </a:extLst>
          </p:cNvPr>
          <p:cNvPicPr>
            <a:picLocks noChangeAspect="1"/>
          </p:cNvPicPr>
          <p:nvPr/>
        </p:nvPicPr>
        <p:blipFill>
          <a:blip r:embed="rId2"/>
          <a:srcRect b="7027"/>
          <a:stretch>
            <a:fillRect/>
          </a:stretch>
        </p:blipFill>
        <p:spPr>
          <a:xfrm>
            <a:off x="1161786" y="1963839"/>
            <a:ext cx="6820427" cy="3674961"/>
          </a:xfrm>
          <a:prstGeom prst="rect">
            <a:avLst/>
          </a:prstGeom>
        </p:spPr>
      </p:pic>
      <p:sp>
        <p:nvSpPr>
          <p:cNvPr id="4" name="TextBox 3">
            <a:extLst>
              <a:ext uri="{FF2B5EF4-FFF2-40B4-BE49-F238E27FC236}">
                <a16:creationId xmlns:a16="http://schemas.microsoft.com/office/drawing/2014/main" id="{D60B92B8-3677-42A6-2C25-5D19990CF933}"/>
              </a:ext>
            </a:extLst>
          </p:cNvPr>
          <p:cNvSpPr txBox="1"/>
          <p:nvPr/>
        </p:nvSpPr>
        <p:spPr>
          <a:xfrm>
            <a:off x="1752600" y="5565467"/>
            <a:ext cx="5943600" cy="430887"/>
          </a:xfrm>
          <a:prstGeom prst="rect">
            <a:avLst/>
          </a:prstGeom>
          <a:noFill/>
        </p:spPr>
        <p:txBody>
          <a:bodyPr wrap="square">
            <a:spAutoFit/>
          </a:bodyPr>
          <a:lstStyle/>
          <a:p>
            <a:pPr algn="ctr"/>
            <a:r>
              <a:rPr lang="en-IN" sz="2200" dirty="0"/>
              <a:t>Figure 13: Sorted Data Set</a:t>
            </a:r>
          </a:p>
        </p:txBody>
      </p:sp>
    </p:spTree>
    <p:extLst>
      <p:ext uri="{BB962C8B-B14F-4D97-AF65-F5344CB8AC3E}">
        <p14:creationId xmlns:p14="http://schemas.microsoft.com/office/powerpoint/2010/main" val="75096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Eliminating Blank Cells or Rows in Excel</a:t>
            </a:r>
            <a:r>
              <a:rPr lang="en-US" dirty="0"/>
              <a:t>—Slide 11</a:t>
            </a:r>
            <a:endParaRPr dirty="0"/>
          </a:p>
        </p:txBody>
      </p:sp>
      <p:sp>
        <p:nvSpPr>
          <p:cNvPr id="3" name="Text Placeholder 2"/>
          <p:cNvSpPr>
            <a:spLocks noGrp="1"/>
          </p:cNvSpPr>
          <p:nvPr>
            <p:ph type="body" sz="quarter" idx="10"/>
          </p:nvPr>
        </p:nvSpPr>
        <p:spPr/>
        <p:txBody>
          <a:bodyPr>
            <a:normAutofit/>
          </a:bodyPr>
          <a:lstStyle/>
          <a:p>
            <a:pPr marL="857250" lvl="2" indent="0" algn="just">
              <a:buNone/>
            </a:pPr>
            <a:r>
              <a:rPr sz="1800" dirty="0"/>
              <a:t>You will notice that sorting this way has moved the empty rows to the bottom of the data set. Select the empty the rows, right-click anywhere in the selected region, and click Delete. Because we sorted the second column alphabetically, the rows of data are no longer in their original order. If the data needs to be sorted in the original order, you can select the drop-down arrow in our numbering Column1 and select "Sort smallest to largest."</a:t>
            </a:r>
          </a:p>
          <a:p>
            <a:r>
              <a:rPr dirty="0"/>
              <a:t>​</a:t>
            </a:r>
            <a:endParaRPr sz="2800" dirty="0"/>
          </a:p>
        </p:txBody>
      </p:sp>
    </p:spTree>
    <p:extLst>
      <p:ext uri="{BB962C8B-B14F-4D97-AF65-F5344CB8AC3E}">
        <p14:creationId xmlns:p14="http://schemas.microsoft.com/office/powerpoint/2010/main" val="2431322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Eliminating Blank Cells or Rows in Excel</a:t>
            </a:r>
            <a:r>
              <a:rPr lang="en-US" dirty="0"/>
              <a:t>—Slide 12</a:t>
            </a:r>
            <a:endParaRPr dirty="0"/>
          </a:p>
        </p:txBody>
      </p:sp>
      <p:pic>
        <p:nvPicPr>
          <p:cNvPr id="5" name="Picture 4" descr="A screenshot of the excel spreadsheet from Figure 13. The empty rows have been deleted. The rows have reordered so that column A, Column1, is in ascending order from 1 to 17 (skipping 3 and 14). Cells C4, F4, C9, E9, and D12 are empty.">
            <a:extLst>
              <a:ext uri="{FF2B5EF4-FFF2-40B4-BE49-F238E27FC236}">
                <a16:creationId xmlns:a16="http://schemas.microsoft.com/office/drawing/2014/main" id="{FA236B4D-2D26-4AE0-AFDE-83C3AAA0595E}"/>
              </a:ext>
            </a:extLst>
          </p:cNvPr>
          <p:cNvPicPr>
            <a:picLocks noChangeAspect="1"/>
          </p:cNvPicPr>
          <p:nvPr/>
        </p:nvPicPr>
        <p:blipFill>
          <a:blip r:embed="rId2"/>
          <a:srcRect b="9259"/>
          <a:stretch>
            <a:fillRect/>
          </a:stretch>
        </p:blipFill>
        <p:spPr>
          <a:xfrm>
            <a:off x="762000" y="1418944"/>
            <a:ext cx="7772400" cy="3762656"/>
          </a:xfrm>
          <a:prstGeom prst="rect">
            <a:avLst/>
          </a:prstGeom>
        </p:spPr>
      </p:pic>
      <p:sp>
        <p:nvSpPr>
          <p:cNvPr id="3" name="TextBox 2">
            <a:extLst>
              <a:ext uri="{FF2B5EF4-FFF2-40B4-BE49-F238E27FC236}">
                <a16:creationId xmlns:a16="http://schemas.microsoft.com/office/drawing/2014/main" id="{549B7C8D-2A44-ED53-2045-1757E8E76688}"/>
              </a:ext>
            </a:extLst>
          </p:cNvPr>
          <p:cNvSpPr txBox="1"/>
          <p:nvPr/>
        </p:nvSpPr>
        <p:spPr>
          <a:xfrm>
            <a:off x="1752600" y="5140370"/>
            <a:ext cx="5943600" cy="430887"/>
          </a:xfrm>
          <a:prstGeom prst="rect">
            <a:avLst/>
          </a:prstGeom>
          <a:noFill/>
        </p:spPr>
        <p:txBody>
          <a:bodyPr wrap="square">
            <a:spAutoFit/>
          </a:bodyPr>
          <a:lstStyle/>
          <a:p>
            <a:pPr algn="ctr"/>
            <a:r>
              <a:rPr lang="en-IN" sz="2200" dirty="0"/>
              <a:t>Figure 14</a:t>
            </a:r>
          </a:p>
        </p:txBody>
      </p:sp>
    </p:spTree>
    <p:extLst>
      <p:ext uri="{BB962C8B-B14F-4D97-AF65-F5344CB8AC3E}">
        <p14:creationId xmlns:p14="http://schemas.microsoft.com/office/powerpoint/2010/main" val="2846886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Eliminating Blank Cells or Rows in Excel</a:t>
            </a:r>
            <a:r>
              <a:rPr lang="en-US" dirty="0"/>
              <a:t>—Slide 13</a:t>
            </a:r>
            <a:endParaRPr dirty="0"/>
          </a:p>
        </p:txBody>
      </p:sp>
      <p:sp>
        <p:nvSpPr>
          <p:cNvPr id="3" name="Text Placeholder 2"/>
          <p:cNvSpPr>
            <a:spLocks noGrp="1"/>
          </p:cNvSpPr>
          <p:nvPr>
            <p:ph type="body" sz="quarter" idx="10"/>
          </p:nvPr>
        </p:nvSpPr>
        <p:spPr/>
        <p:txBody>
          <a:bodyPr>
            <a:normAutofit/>
          </a:bodyPr>
          <a:lstStyle/>
          <a:p>
            <a:pPr marL="542925" indent="-542925" algn="just">
              <a:defRPr sz="2800"/>
            </a:pPr>
            <a:r>
              <a:rPr lang="en-US" dirty="0"/>
              <a:t>b.</a:t>
            </a:r>
            <a:r>
              <a:rPr dirty="0"/>
              <a:t>​</a:t>
            </a:r>
            <a:r>
              <a:rPr lang="en-US" dirty="0"/>
              <a:t>	</a:t>
            </a:r>
            <a:r>
              <a:rPr sz="2400" dirty="0"/>
              <a:t>To fill in the remaining empty cells, we will use the Find and Replace tool. First, select the entire table to tell Excel where to look. On the Home tab, in the Editing section, click the Find &amp; Select button. From the drop-down menu, choose Replace…. In the window that appears, leave the "Find what:" field empty and in the "Replace with:" field, type "Not Available", and click Replace All. A new window will appear telling you how many replacements were made. Click OK in that window and click Close in the Find and Replace window.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Eliminating Blank Cells or Rows in Excel</a:t>
            </a:r>
            <a:r>
              <a:rPr lang="en-US" dirty="0"/>
              <a:t>—Slide 14</a:t>
            </a:r>
            <a:endParaRPr dirty="0"/>
          </a:p>
        </p:txBody>
      </p:sp>
      <p:pic>
        <p:nvPicPr>
          <p:cNvPr id="5" name="Picture 4" descr="A screenshot of the excel spreadsheet from Figure 14. Cells C4, F4, C9, E9, and D12 now read, Not Available.">
            <a:extLst>
              <a:ext uri="{FF2B5EF4-FFF2-40B4-BE49-F238E27FC236}">
                <a16:creationId xmlns:a16="http://schemas.microsoft.com/office/drawing/2014/main" id="{7CC5C189-58EC-4418-864C-BC9DF7ACAA00}"/>
              </a:ext>
            </a:extLst>
          </p:cNvPr>
          <p:cNvPicPr>
            <a:picLocks noChangeAspect="1"/>
          </p:cNvPicPr>
          <p:nvPr/>
        </p:nvPicPr>
        <p:blipFill>
          <a:blip r:embed="rId2"/>
          <a:srcRect b="9180"/>
          <a:stretch>
            <a:fillRect/>
          </a:stretch>
        </p:blipFill>
        <p:spPr>
          <a:xfrm>
            <a:off x="588981" y="1306157"/>
            <a:ext cx="8046721" cy="3875443"/>
          </a:xfrm>
          <a:prstGeom prst="rect">
            <a:avLst/>
          </a:prstGeom>
        </p:spPr>
      </p:pic>
      <p:sp>
        <p:nvSpPr>
          <p:cNvPr id="3" name="TextBox 2">
            <a:extLst>
              <a:ext uri="{FF2B5EF4-FFF2-40B4-BE49-F238E27FC236}">
                <a16:creationId xmlns:a16="http://schemas.microsoft.com/office/drawing/2014/main" id="{770AC7A0-915C-4A7C-25DD-46D778C94F5D}"/>
              </a:ext>
            </a:extLst>
          </p:cNvPr>
          <p:cNvSpPr txBox="1"/>
          <p:nvPr/>
        </p:nvSpPr>
        <p:spPr>
          <a:xfrm>
            <a:off x="1640541" y="5149531"/>
            <a:ext cx="5943600" cy="430887"/>
          </a:xfrm>
          <a:prstGeom prst="rect">
            <a:avLst/>
          </a:prstGeom>
          <a:noFill/>
        </p:spPr>
        <p:txBody>
          <a:bodyPr wrap="square">
            <a:spAutoFit/>
          </a:bodyPr>
          <a:lstStyle/>
          <a:p>
            <a:pPr algn="ctr"/>
            <a:r>
              <a:rPr lang="en-IN" sz="2200" dirty="0"/>
              <a:t>Figure 15</a:t>
            </a:r>
          </a:p>
        </p:txBody>
      </p:sp>
    </p:spTree>
    <p:extLst>
      <p:ext uri="{BB962C8B-B14F-4D97-AF65-F5344CB8AC3E}">
        <p14:creationId xmlns:p14="http://schemas.microsoft.com/office/powerpoint/2010/main" val="3915085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 Tip</a:t>
            </a:r>
            <a:r>
              <a:rPr lang="en-US" dirty="0"/>
              <a:t> 2</a:t>
            </a:r>
            <a:endParaRPr dirty="0"/>
          </a:p>
        </p:txBody>
      </p:sp>
      <p:sp>
        <p:nvSpPr>
          <p:cNvPr id="3" name="Text Placeholder 2"/>
          <p:cNvSpPr>
            <a:spLocks noGrp="1"/>
          </p:cNvSpPr>
          <p:nvPr>
            <p:ph type="body" sz="quarter" idx="10"/>
          </p:nvPr>
        </p:nvSpPr>
        <p:spPr/>
        <p:txBody>
          <a:bodyPr>
            <a:normAutofit/>
          </a:bodyPr>
          <a:lstStyle/>
          <a:p>
            <a:pPr algn="just"/>
            <a:r>
              <a:rPr sz="2400" dirty="0"/>
              <a:t>When inserting new columns in an excel spreadsheet, the new columns will always be inserted to the left. In this case, the new column to the left of column A becomes the new column A, while the existing column A becomes column B.</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Formatting Data</a:t>
            </a:r>
            <a:r>
              <a:rPr lang="en-US" dirty="0"/>
              <a:t>—Slide 1</a:t>
            </a:r>
            <a:endParaRPr dirty="0"/>
          </a:p>
        </p:txBody>
      </p:sp>
      <p:sp>
        <p:nvSpPr>
          <p:cNvPr id="3" name="Text Placeholder 2"/>
          <p:cNvSpPr>
            <a:spLocks noGrp="1"/>
          </p:cNvSpPr>
          <p:nvPr>
            <p:ph type="body" sz="quarter" idx="10"/>
          </p:nvPr>
        </p:nvSpPr>
        <p:spPr/>
        <p:txBody>
          <a:bodyPr>
            <a:normAutofit/>
          </a:bodyPr>
          <a:lstStyle/>
          <a:p>
            <a:pPr algn="just"/>
            <a:r>
              <a:rPr sz="2200" dirty="0"/>
              <a:t>Lauren started a book club and asked members to send their contact information so she could start a group chat. Figure 16 is a list of the phone numbers in their original format. Use Excel's Find and Replace tool to standardize each phone number so that they are all in the form XXX-XXX-XXXX.</a:t>
            </a:r>
            <a:r>
              <a:rPr lang="en-US" sz="2200" b="0" i="0" u="none" strike="noStrike" baseline="0" dirty="0">
                <a:solidFill>
                  <a:srgbClr val="000000"/>
                </a:solidFill>
                <a:latin typeface="Times New Roman" panose="02020603050405020304" pitchFamily="18" charset="0"/>
              </a:rPr>
              <a:t> </a:t>
            </a:r>
            <a:r>
              <a:rPr lang="en-US" sz="2200" dirty="0"/>
              <a:t>(The full data set is available for download from math.hawkeslearning.com in Microsoft Excel format.) </a:t>
            </a:r>
            <a:endParaRPr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Importing a CSV file into Microsoft</a:t>
            </a:r>
            <a:r>
              <a:rPr lang="en-US" dirty="0"/>
              <a:t>—Slide 1</a:t>
            </a:r>
            <a:endParaRPr dirty="0"/>
          </a:p>
        </p:txBody>
      </p:sp>
      <p:sp>
        <p:nvSpPr>
          <p:cNvPr id="3" name="Text Placeholder 2"/>
          <p:cNvSpPr>
            <a:spLocks noGrp="1"/>
          </p:cNvSpPr>
          <p:nvPr>
            <p:ph type="body" sz="quarter" idx="10"/>
          </p:nvPr>
        </p:nvSpPr>
        <p:spPr/>
        <p:txBody>
          <a:bodyPr>
            <a:normAutofit/>
          </a:bodyPr>
          <a:lstStyle/>
          <a:p>
            <a:pPr algn="just"/>
            <a:r>
              <a:rPr lang="en-IN" sz="2400" dirty="0"/>
              <a:t>Figure 3 shows a </a:t>
            </a:r>
            <a:r>
              <a:rPr sz="2400" dirty="0"/>
              <a:t>sample of raw data containing information from a police department regarding traffic accidents. When you click on the CSV link on the county's website, the data is displayed in the following format. Import the data into Microsoft Excel, separating each detail into its own column.</a:t>
            </a:r>
            <a:r>
              <a:rPr lang="en-US" sz="2400" dirty="0"/>
              <a:t> (The full data set is available for download from math.hawkeslearning.com.) </a:t>
            </a:r>
            <a:endParaRP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Formatting Data</a:t>
            </a:r>
            <a:r>
              <a:rPr lang="en-US" dirty="0"/>
              <a:t>—Slide 2</a:t>
            </a:r>
            <a:endParaRPr dirty="0"/>
          </a:p>
        </p:txBody>
      </p:sp>
      <p:pic>
        <p:nvPicPr>
          <p:cNvPr id="5" name="Picture 4" descr="An screenshot of an Excel sheet shows a list of the phone numbers in their original format. The columns in the Excel sheet are labeled, A, B. The table has two columns and ten rows. From left to right, the column headers are labeled in row 1: Member, Phone Number. The column-wise entries in the table are as follows: Column A, Member: Lauren, Dominique, Katie, Kiyah, Lindsay, Charnelle, Joy, Dannetta, Cecelia. Column B, Phone Number: 312.555.0179, 773-555-0101, (312) 555-0199, 708.555.0150, 639-555-0125, 847-555-0110, (773) 555-0164, (708) 555-0186, 312 555 0137.">
            <a:extLst>
              <a:ext uri="{FF2B5EF4-FFF2-40B4-BE49-F238E27FC236}">
                <a16:creationId xmlns:a16="http://schemas.microsoft.com/office/drawing/2014/main" id="{073FBDA1-9664-4B33-B1C4-953CA193E6BE}"/>
              </a:ext>
            </a:extLst>
          </p:cNvPr>
          <p:cNvPicPr>
            <a:picLocks noChangeAspect="1"/>
          </p:cNvPicPr>
          <p:nvPr/>
        </p:nvPicPr>
        <p:blipFill>
          <a:blip r:embed="rId2"/>
          <a:srcRect b="8199"/>
          <a:stretch>
            <a:fillRect/>
          </a:stretch>
        </p:blipFill>
        <p:spPr>
          <a:xfrm>
            <a:off x="2438400" y="1185549"/>
            <a:ext cx="4267200" cy="4300851"/>
          </a:xfrm>
          <a:prstGeom prst="rect">
            <a:avLst/>
          </a:prstGeom>
        </p:spPr>
      </p:pic>
      <p:sp>
        <p:nvSpPr>
          <p:cNvPr id="3" name="TextBox 2">
            <a:extLst>
              <a:ext uri="{FF2B5EF4-FFF2-40B4-BE49-F238E27FC236}">
                <a16:creationId xmlns:a16="http://schemas.microsoft.com/office/drawing/2014/main" id="{C147482A-76E1-22CC-9988-C0336CA21041}"/>
              </a:ext>
            </a:extLst>
          </p:cNvPr>
          <p:cNvSpPr txBox="1"/>
          <p:nvPr/>
        </p:nvSpPr>
        <p:spPr>
          <a:xfrm>
            <a:off x="1600200" y="5427218"/>
            <a:ext cx="5943600" cy="430887"/>
          </a:xfrm>
          <a:prstGeom prst="rect">
            <a:avLst/>
          </a:prstGeom>
          <a:noFill/>
        </p:spPr>
        <p:txBody>
          <a:bodyPr wrap="square">
            <a:spAutoFit/>
          </a:bodyPr>
          <a:lstStyle/>
          <a:p>
            <a:pPr algn="ctr"/>
            <a:r>
              <a:rPr lang="en-IN" sz="2200" dirty="0"/>
              <a:t>Figure 16</a:t>
            </a:r>
          </a:p>
        </p:txBody>
      </p:sp>
    </p:spTree>
    <p:extLst>
      <p:ext uri="{BB962C8B-B14F-4D97-AF65-F5344CB8AC3E}">
        <p14:creationId xmlns:p14="http://schemas.microsoft.com/office/powerpoint/2010/main" val="2214627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Formatting Data</a:t>
            </a:r>
            <a:r>
              <a:rPr lang="en-US" dirty="0"/>
              <a:t>—Slide 3</a:t>
            </a:r>
            <a:endParaRPr dirty="0"/>
          </a:p>
        </p:txBody>
      </p:sp>
      <p:sp>
        <p:nvSpPr>
          <p:cNvPr id="3" name="Text Placeholder 2"/>
          <p:cNvSpPr>
            <a:spLocks noGrp="1"/>
          </p:cNvSpPr>
          <p:nvPr>
            <p:ph type="body" sz="quarter" idx="10"/>
          </p:nvPr>
        </p:nvSpPr>
        <p:spPr/>
        <p:txBody>
          <a:bodyPr>
            <a:normAutofit/>
          </a:bodyPr>
          <a:lstStyle/>
          <a:p>
            <a:r>
              <a:rPr sz="2000" b="1" dirty="0"/>
              <a:t>Solution</a:t>
            </a:r>
          </a:p>
          <a:p>
            <a:pPr algn="just"/>
            <a:r>
              <a:rPr sz="2000" dirty="0"/>
              <a:t>Notice that some of the phone numbers include parentheses, some have hyphens, and some use periods. First, we will replace any periods with a hyphen. Select all of the phone numbers. On the Home tab, in the Editing section, click the Find &amp; Select button. Choose Replace… from the drop-down menu. In the window that appears, type a period in the "Find what:" field and type a hyphen in the "Replace with:" field. Then click Replace All.</a:t>
            </a:r>
          </a:p>
          <a:p>
            <a:endParaRPr sz="2800" dirty="0"/>
          </a:p>
        </p:txBody>
      </p:sp>
      <p:pic>
        <p:nvPicPr>
          <p:cNvPr id="5" name="Picture 4" descr="A dialog box with menu option Find and Replace, where Replace is selected (use keyboard shortcut CTRL + H to open). Two drop down boxes labeled Find what and Replace with are placed below the menu options. The option button is positioned at the bottom left of the replace with box. Five buttons labeled Replace All, Replace, Find All, Find Next, and Close are placed at the bottom of the dialog box, Find Next is selected.">
            <a:extLst>
              <a:ext uri="{FF2B5EF4-FFF2-40B4-BE49-F238E27FC236}">
                <a16:creationId xmlns:a16="http://schemas.microsoft.com/office/drawing/2014/main" id="{D2572830-A52C-46CC-990A-4B3273790625}"/>
              </a:ext>
            </a:extLst>
          </p:cNvPr>
          <p:cNvPicPr>
            <a:picLocks noChangeAspect="1"/>
          </p:cNvPicPr>
          <p:nvPr/>
        </p:nvPicPr>
        <p:blipFill>
          <a:blip r:embed="rId2"/>
          <a:srcRect b="13306"/>
          <a:stretch>
            <a:fillRect/>
          </a:stretch>
        </p:blipFill>
        <p:spPr>
          <a:xfrm>
            <a:off x="1752600" y="3309301"/>
            <a:ext cx="5105400" cy="2329499"/>
          </a:xfrm>
          <a:prstGeom prst="rect">
            <a:avLst/>
          </a:prstGeom>
        </p:spPr>
      </p:pic>
      <p:sp>
        <p:nvSpPr>
          <p:cNvPr id="4" name="TextBox 3">
            <a:extLst>
              <a:ext uri="{FF2B5EF4-FFF2-40B4-BE49-F238E27FC236}">
                <a16:creationId xmlns:a16="http://schemas.microsoft.com/office/drawing/2014/main" id="{5440AE1F-8D3E-ABD4-8B80-24D19546E71A}"/>
              </a:ext>
            </a:extLst>
          </p:cNvPr>
          <p:cNvSpPr txBox="1"/>
          <p:nvPr/>
        </p:nvSpPr>
        <p:spPr>
          <a:xfrm>
            <a:off x="1333500" y="5500226"/>
            <a:ext cx="5943600" cy="430887"/>
          </a:xfrm>
          <a:prstGeom prst="rect">
            <a:avLst/>
          </a:prstGeom>
          <a:noFill/>
        </p:spPr>
        <p:txBody>
          <a:bodyPr wrap="square">
            <a:spAutoFit/>
          </a:bodyPr>
          <a:lstStyle/>
          <a:p>
            <a:pPr algn="ctr"/>
            <a:r>
              <a:rPr lang="en-IN" sz="2200" dirty="0"/>
              <a:t>Figure 17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Formatting Data</a:t>
            </a:r>
            <a:r>
              <a:rPr lang="en-US" dirty="0"/>
              <a:t>—Slide 4</a:t>
            </a:r>
            <a:endParaRPr dirty="0"/>
          </a:p>
        </p:txBody>
      </p:sp>
      <p:sp>
        <p:nvSpPr>
          <p:cNvPr id="3" name="Text Placeholder 2"/>
          <p:cNvSpPr>
            <a:spLocks noGrp="1"/>
          </p:cNvSpPr>
          <p:nvPr>
            <p:ph type="body" sz="quarter" idx="10"/>
          </p:nvPr>
        </p:nvSpPr>
        <p:spPr/>
        <p:txBody>
          <a:bodyPr>
            <a:normAutofit/>
          </a:bodyPr>
          <a:lstStyle/>
          <a:p>
            <a:r>
              <a:rPr sz="2000" dirty="0"/>
              <a:t>A pop up will appear alerting you that four replacements were made.</a:t>
            </a:r>
          </a:p>
        </p:txBody>
      </p:sp>
      <p:pic>
        <p:nvPicPr>
          <p:cNvPr id="7" name="Picture 6" descr="A screenshot shows a pop up box alerting that four replacements were made. The Find and Replace window from Figure 17 and the table from Figure 16 are shown behind the pop up. The periods that were in the phone numbers in column B have been changed to hyphens.">
            <a:extLst>
              <a:ext uri="{FF2B5EF4-FFF2-40B4-BE49-F238E27FC236}">
                <a16:creationId xmlns:a16="http://schemas.microsoft.com/office/drawing/2014/main" id="{E9C3E148-DBE8-482A-866B-BA7B65AE9DA0}"/>
              </a:ext>
            </a:extLst>
          </p:cNvPr>
          <p:cNvPicPr>
            <a:picLocks noChangeAspect="1"/>
          </p:cNvPicPr>
          <p:nvPr/>
        </p:nvPicPr>
        <p:blipFill>
          <a:blip r:embed="rId2"/>
          <a:srcRect b="7995"/>
          <a:stretch>
            <a:fillRect/>
          </a:stretch>
        </p:blipFill>
        <p:spPr>
          <a:xfrm>
            <a:off x="1301070" y="1524000"/>
            <a:ext cx="6014546" cy="4114800"/>
          </a:xfrm>
          <a:prstGeom prst="rect">
            <a:avLst/>
          </a:prstGeom>
        </p:spPr>
      </p:pic>
      <p:sp>
        <p:nvSpPr>
          <p:cNvPr id="4" name="TextBox 3">
            <a:extLst>
              <a:ext uri="{FF2B5EF4-FFF2-40B4-BE49-F238E27FC236}">
                <a16:creationId xmlns:a16="http://schemas.microsoft.com/office/drawing/2014/main" id="{BD349A44-4CB8-0988-3FC5-DDC21D2D0980}"/>
              </a:ext>
            </a:extLst>
          </p:cNvPr>
          <p:cNvSpPr txBox="1"/>
          <p:nvPr/>
        </p:nvSpPr>
        <p:spPr>
          <a:xfrm>
            <a:off x="1524000" y="5528801"/>
            <a:ext cx="5943600" cy="430887"/>
          </a:xfrm>
          <a:prstGeom prst="rect">
            <a:avLst/>
          </a:prstGeom>
          <a:noFill/>
        </p:spPr>
        <p:txBody>
          <a:bodyPr wrap="square">
            <a:spAutoFit/>
          </a:bodyPr>
          <a:lstStyle/>
          <a:p>
            <a:pPr algn="ctr"/>
            <a:r>
              <a:rPr lang="en-IN" sz="2200" dirty="0"/>
              <a:t>Figure 18</a:t>
            </a:r>
          </a:p>
        </p:txBody>
      </p:sp>
    </p:spTree>
    <p:extLst>
      <p:ext uri="{BB962C8B-B14F-4D97-AF65-F5344CB8AC3E}">
        <p14:creationId xmlns:p14="http://schemas.microsoft.com/office/powerpoint/2010/main" val="2376010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Formatting Data</a:t>
            </a:r>
            <a:r>
              <a:rPr lang="en-US" dirty="0"/>
              <a:t>—Slide 5</a:t>
            </a:r>
            <a:endParaRPr dirty="0"/>
          </a:p>
        </p:txBody>
      </p:sp>
      <p:sp>
        <p:nvSpPr>
          <p:cNvPr id="3" name="Text Placeholder 2"/>
          <p:cNvSpPr>
            <a:spLocks noGrp="1"/>
          </p:cNvSpPr>
          <p:nvPr>
            <p:ph type="body" sz="quarter" idx="10"/>
          </p:nvPr>
        </p:nvSpPr>
        <p:spPr/>
        <p:txBody>
          <a:bodyPr>
            <a:normAutofit/>
          </a:bodyPr>
          <a:lstStyle/>
          <a:p>
            <a:pPr algn="just"/>
            <a:r>
              <a:rPr sz="2000" dirty="0"/>
              <a:t>Next, we will fix the phone numbers that have parentheses around the area code. Since the area codes vary, we will have to use Replace twice: once for the opening parenthesis and once for the closing parenthesis.</a:t>
            </a:r>
            <a:endParaRPr lang="en-US" sz="2000" dirty="0"/>
          </a:p>
          <a:p>
            <a:pPr algn="just"/>
            <a:endParaRPr sz="1000" dirty="0"/>
          </a:p>
          <a:p>
            <a:pPr algn="just"/>
            <a:r>
              <a:rPr sz="2000" dirty="0"/>
              <a:t>Once again, open the Find and Replace tool. In the "Find what:" field, type an opening parenthesis. This time, the "Replace with:" field should be empty. Click Replace All. Repeat the same steps, this time with a closing parenthesis in the "Find what:" field.</a:t>
            </a:r>
            <a:endParaRPr lang="en-US" sz="2000" dirty="0"/>
          </a:p>
          <a:p>
            <a:pPr algn="just"/>
            <a:endParaRPr sz="1000" dirty="0"/>
          </a:p>
          <a:p>
            <a:pPr algn="just"/>
            <a:r>
              <a:rPr sz="2000" dirty="0"/>
              <a:t>Now we need to find any blank spaces between numbers and replace those spaces with hyphens. Using the Find and Replace tool once more, type a single space in the "Find what:" field and a hyphen in the "Replace with:" field. Click Replace All.</a:t>
            </a:r>
          </a:p>
        </p:txBody>
      </p:sp>
    </p:spTree>
    <p:extLst>
      <p:ext uri="{BB962C8B-B14F-4D97-AF65-F5344CB8AC3E}">
        <p14:creationId xmlns:p14="http://schemas.microsoft.com/office/powerpoint/2010/main" val="639022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Formatting Data</a:t>
            </a:r>
            <a:r>
              <a:rPr lang="en-US" dirty="0"/>
              <a:t>—Slide 6</a:t>
            </a:r>
            <a:endParaRPr dirty="0"/>
          </a:p>
        </p:txBody>
      </p:sp>
      <p:pic>
        <p:nvPicPr>
          <p:cNvPr id="5" name="Picture 4" descr="A screenshot of the table from Figure 18. The open and close parentheses that were in the phone numbers in column B have been removed. The find and replace menu is open with &quot;Find what: &quot; and &quot;Replace with:-&quot;. The replacements have not yet been made.">
            <a:extLst>
              <a:ext uri="{FF2B5EF4-FFF2-40B4-BE49-F238E27FC236}">
                <a16:creationId xmlns:a16="http://schemas.microsoft.com/office/drawing/2014/main" id="{51590ECD-8CAA-44BF-971B-67D5917AB739}"/>
              </a:ext>
            </a:extLst>
          </p:cNvPr>
          <p:cNvPicPr>
            <a:picLocks noChangeAspect="1"/>
          </p:cNvPicPr>
          <p:nvPr/>
        </p:nvPicPr>
        <p:blipFill>
          <a:blip r:embed="rId2"/>
          <a:srcRect b="10755"/>
          <a:stretch>
            <a:fillRect/>
          </a:stretch>
        </p:blipFill>
        <p:spPr>
          <a:xfrm>
            <a:off x="685800" y="1600200"/>
            <a:ext cx="7924800" cy="3124200"/>
          </a:xfrm>
          <a:prstGeom prst="rect">
            <a:avLst/>
          </a:prstGeom>
        </p:spPr>
      </p:pic>
      <p:sp>
        <p:nvSpPr>
          <p:cNvPr id="3" name="TextBox 2">
            <a:extLst>
              <a:ext uri="{FF2B5EF4-FFF2-40B4-BE49-F238E27FC236}">
                <a16:creationId xmlns:a16="http://schemas.microsoft.com/office/drawing/2014/main" id="{2D596761-B651-963A-AE8C-D31C14EDC221}"/>
              </a:ext>
            </a:extLst>
          </p:cNvPr>
          <p:cNvSpPr txBox="1"/>
          <p:nvPr/>
        </p:nvSpPr>
        <p:spPr>
          <a:xfrm>
            <a:off x="1676400" y="4572000"/>
            <a:ext cx="5943600" cy="430887"/>
          </a:xfrm>
          <a:prstGeom prst="rect">
            <a:avLst/>
          </a:prstGeom>
          <a:noFill/>
        </p:spPr>
        <p:txBody>
          <a:bodyPr wrap="square">
            <a:spAutoFit/>
          </a:bodyPr>
          <a:lstStyle/>
          <a:p>
            <a:pPr algn="ctr"/>
            <a:r>
              <a:rPr lang="en-IN" sz="2200" dirty="0"/>
              <a:t>Figure 19</a:t>
            </a:r>
          </a:p>
        </p:txBody>
      </p:sp>
    </p:spTree>
    <p:extLst>
      <p:ext uri="{BB962C8B-B14F-4D97-AF65-F5344CB8AC3E}">
        <p14:creationId xmlns:p14="http://schemas.microsoft.com/office/powerpoint/2010/main" val="3347363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Formatting Data</a:t>
            </a:r>
            <a:r>
              <a:rPr lang="en-US" dirty="0"/>
              <a:t>—Slide 7</a:t>
            </a:r>
            <a:endParaRPr dirty="0"/>
          </a:p>
        </p:txBody>
      </p:sp>
      <p:sp>
        <p:nvSpPr>
          <p:cNvPr id="3" name="Text Placeholder 2"/>
          <p:cNvSpPr>
            <a:spLocks noGrp="1"/>
          </p:cNvSpPr>
          <p:nvPr>
            <p:ph type="body" sz="quarter" idx="10"/>
          </p:nvPr>
        </p:nvSpPr>
        <p:spPr/>
        <p:txBody>
          <a:bodyPr>
            <a:normAutofit/>
          </a:bodyPr>
          <a:lstStyle/>
          <a:p>
            <a:r>
              <a:rPr sz="2000" dirty="0"/>
              <a:t>Now all of the phone numbers have the same format of XXX-XXX-XXXX.</a:t>
            </a:r>
          </a:p>
        </p:txBody>
      </p:sp>
      <p:pic>
        <p:nvPicPr>
          <p:cNvPr id="5" name="Picture 4" descr="A screenshot of the table from Figure 19. The spaces that were in the phone numbers in column B have been changed to hyphens. All phone numbers have the format XXX-XXX-XXXX.">
            <a:extLst>
              <a:ext uri="{FF2B5EF4-FFF2-40B4-BE49-F238E27FC236}">
                <a16:creationId xmlns:a16="http://schemas.microsoft.com/office/drawing/2014/main" id="{51FB91C0-8BCD-4DA6-AEAB-C036CB8C58EF}"/>
              </a:ext>
            </a:extLst>
          </p:cNvPr>
          <p:cNvPicPr>
            <a:picLocks noChangeAspect="1"/>
          </p:cNvPicPr>
          <p:nvPr/>
        </p:nvPicPr>
        <p:blipFill>
          <a:blip r:embed="rId2"/>
          <a:srcRect b="9539"/>
          <a:stretch>
            <a:fillRect/>
          </a:stretch>
        </p:blipFill>
        <p:spPr>
          <a:xfrm>
            <a:off x="2704967" y="1851542"/>
            <a:ext cx="3695833" cy="3711058"/>
          </a:xfrm>
          <a:prstGeom prst="rect">
            <a:avLst/>
          </a:prstGeom>
        </p:spPr>
      </p:pic>
      <p:sp>
        <p:nvSpPr>
          <p:cNvPr id="4" name="TextBox 3">
            <a:extLst>
              <a:ext uri="{FF2B5EF4-FFF2-40B4-BE49-F238E27FC236}">
                <a16:creationId xmlns:a16="http://schemas.microsoft.com/office/drawing/2014/main" id="{D09BA772-02E4-8891-978F-06792C0ADD3D}"/>
              </a:ext>
            </a:extLst>
          </p:cNvPr>
          <p:cNvSpPr txBox="1"/>
          <p:nvPr/>
        </p:nvSpPr>
        <p:spPr>
          <a:xfrm>
            <a:off x="1581083" y="5486400"/>
            <a:ext cx="5943600" cy="430887"/>
          </a:xfrm>
          <a:prstGeom prst="rect">
            <a:avLst/>
          </a:prstGeom>
          <a:noFill/>
        </p:spPr>
        <p:txBody>
          <a:bodyPr wrap="square">
            <a:spAutoFit/>
          </a:bodyPr>
          <a:lstStyle/>
          <a:p>
            <a:pPr algn="ctr"/>
            <a:r>
              <a:rPr lang="en-IN" sz="2200" dirty="0"/>
              <a:t>Figure 20</a:t>
            </a:r>
          </a:p>
        </p:txBody>
      </p:sp>
    </p:spTree>
    <p:extLst>
      <p:ext uri="{BB962C8B-B14F-4D97-AF65-F5344CB8AC3E}">
        <p14:creationId xmlns:p14="http://schemas.microsoft.com/office/powerpoint/2010/main" val="1235643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 Tip</a:t>
            </a:r>
            <a:r>
              <a:rPr lang="en-US" dirty="0"/>
              <a:t> 3</a:t>
            </a:r>
            <a:endParaRPr dirty="0"/>
          </a:p>
        </p:txBody>
      </p:sp>
      <p:sp>
        <p:nvSpPr>
          <p:cNvPr id="3" name="Text Placeholder 2"/>
          <p:cNvSpPr>
            <a:spLocks noGrp="1"/>
          </p:cNvSpPr>
          <p:nvPr>
            <p:ph type="body" sz="quarter" idx="10"/>
          </p:nvPr>
        </p:nvSpPr>
        <p:spPr/>
        <p:txBody>
          <a:bodyPr>
            <a:normAutofit/>
          </a:bodyPr>
          <a:lstStyle/>
          <a:p>
            <a:pPr algn="just"/>
            <a:endParaRPr lang="en-US" sz="2000" dirty="0"/>
          </a:p>
          <a:p>
            <a:pPr algn="just"/>
            <a:r>
              <a:rPr sz="2000" dirty="0"/>
              <a:t>The keyboard shortcut ctrl + H brings up the Find and Replace tool in Excel.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p:sp>
        <p:nvSpPr>
          <p:cNvPr id="3" name="Text Placeholder 2"/>
          <p:cNvSpPr>
            <a:spLocks noGrp="1"/>
          </p:cNvSpPr>
          <p:nvPr>
            <p:ph type="body" sz="quarter" idx="10"/>
          </p:nvPr>
        </p:nvSpPr>
        <p:spPr/>
        <p:txBody>
          <a:bodyPr>
            <a:normAutofit/>
          </a:bodyPr>
          <a:lstStyle/>
          <a:p>
            <a:pPr algn="just"/>
            <a:r>
              <a:rPr sz="2000" dirty="0"/>
              <a:t>Which of the following data will Excel find if you run the command "Find ?et" and select the "Match case" option?</a:t>
            </a:r>
            <a:endParaRPr lang="en-US" sz="2000" dirty="0"/>
          </a:p>
          <a:p>
            <a:pPr marL="1200150" lvl="1" indent="-457200">
              <a:buFont typeface="Arial" panose="020B0604020202020204" pitchFamily="34" charset="0"/>
              <a:buChar char="•"/>
            </a:pPr>
            <a:r>
              <a:rPr lang="en-IN" sz="2000" dirty="0"/>
              <a:t>bets </a:t>
            </a:r>
          </a:p>
          <a:p>
            <a:pPr marL="1200150" lvl="1" indent="-457200">
              <a:buFont typeface="Arial" panose="020B0604020202020204" pitchFamily="34" charset="0"/>
              <a:buChar char="•"/>
            </a:pPr>
            <a:r>
              <a:rPr lang="en-IN" sz="2000" dirty="0"/>
              <a:t>meet </a:t>
            </a:r>
          </a:p>
          <a:p>
            <a:pPr marL="1200150" lvl="1" indent="-457200">
              <a:buFont typeface="Arial" panose="020B0604020202020204" pitchFamily="34" charset="0"/>
              <a:buChar char="•"/>
            </a:pPr>
            <a:r>
              <a:rPr lang="en-IN" sz="2000" dirty="0"/>
              <a:t>pet </a:t>
            </a:r>
          </a:p>
          <a:p>
            <a:pPr marL="1200150" lvl="1" indent="-457200">
              <a:buFont typeface="Arial" panose="020B0604020202020204" pitchFamily="34" charset="0"/>
              <a:buChar char="•"/>
            </a:pPr>
            <a:r>
              <a:rPr lang="en-IN" sz="2000" dirty="0"/>
              <a:t>etc.</a:t>
            </a:r>
          </a:p>
          <a:p>
            <a:endParaRPr sz="2800" dirty="0"/>
          </a:p>
        </p:txBody>
      </p:sp>
      <p:sp>
        <p:nvSpPr>
          <p:cNvPr id="6" name="TextBox 5">
            <a:extLst>
              <a:ext uri="{FF2B5EF4-FFF2-40B4-BE49-F238E27FC236}">
                <a16:creationId xmlns:a16="http://schemas.microsoft.com/office/drawing/2014/main" id="{B4471866-64B1-409C-A9AB-4BAB22FA26AC}"/>
              </a:ext>
            </a:extLst>
          </p:cNvPr>
          <p:cNvSpPr txBox="1"/>
          <p:nvPr/>
        </p:nvSpPr>
        <p:spPr>
          <a:xfrm>
            <a:off x="457200" y="5181600"/>
            <a:ext cx="4572000" cy="400110"/>
          </a:xfrm>
          <a:prstGeom prst="rect">
            <a:avLst/>
          </a:prstGeom>
          <a:noFill/>
        </p:spPr>
        <p:txBody>
          <a:bodyPr wrap="square">
            <a:spAutoFit/>
          </a:bodyPr>
          <a:lstStyle/>
          <a:p>
            <a:r>
              <a:rPr lang="en-IN" sz="2000" dirty="0"/>
              <a:t>Answer :  Pet</a:t>
            </a:r>
          </a:p>
        </p:txBody>
      </p:sp>
    </p:spTree>
    <p:extLst>
      <p:ext uri="{BB962C8B-B14F-4D97-AF65-F5344CB8AC3E}">
        <p14:creationId xmlns:p14="http://schemas.microsoft.com/office/powerpoint/2010/main" val="1301279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000" dirty="0"/>
              <a:t>Example 5: Identifying Duplicates in Excel</a:t>
            </a:r>
            <a:r>
              <a:rPr lang="en-US" sz="3000" dirty="0"/>
              <a:t>—Slide 1</a:t>
            </a:r>
            <a:endParaRPr sz="3000" dirty="0"/>
          </a:p>
        </p:txBody>
      </p:sp>
      <p:sp>
        <p:nvSpPr>
          <p:cNvPr id="3" name="Text Placeholder 2"/>
          <p:cNvSpPr>
            <a:spLocks noGrp="1"/>
          </p:cNvSpPr>
          <p:nvPr>
            <p:ph type="body" sz="quarter" idx="10"/>
          </p:nvPr>
        </p:nvSpPr>
        <p:spPr/>
        <p:txBody>
          <a:bodyPr>
            <a:normAutofit/>
          </a:bodyPr>
          <a:lstStyle/>
          <a:p>
            <a:pPr algn="just"/>
            <a:r>
              <a:rPr sz="2000" dirty="0"/>
              <a:t>The following is a sample of data from a website submission. Users were asked to submit information to enter for a chance to win a drawing. Users were only allowed to be entered in the drawing once. However, some users hit the submit button twice thinking the form had not actually submitted.</a:t>
            </a:r>
            <a:r>
              <a:rPr lang="en-US" sz="2000" b="0" i="0" u="none" strike="noStrike" baseline="0" dirty="0">
                <a:solidFill>
                  <a:srgbClr val="000000"/>
                </a:solidFill>
                <a:latin typeface="Times New Roman" panose="02020603050405020304" pitchFamily="18" charset="0"/>
              </a:rPr>
              <a:t> </a:t>
            </a:r>
            <a:r>
              <a:rPr lang="en-US" sz="2000" dirty="0"/>
              <a:t>(The full data set is available for download from math.hawkeslearning.com in Microsoft Excel format.) </a:t>
            </a:r>
            <a:endParaRPr sz="2000" dirty="0"/>
          </a:p>
          <a:p>
            <a:pPr marL="542925" indent="-542925" algn="just">
              <a:defRPr sz="2800"/>
            </a:pPr>
            <a:r>
              <a:rPr lang="en-US" sz="2000" dirty="0"/>
              <a:t>a.</a:t>
            </a:r>
            <a:r>
              <a:rPr sz="2000" dirty="0"/>
              <a:t>​</a:t>
            </a:r>
            <a:r>
              <a:rPr lang="en-US" sz="2000" dirty="0"/>
              <a:t>	</a:t>
            </a:r>
            <a:r>
              <a:rPr sz="2000" dirty="0"/>
              <a:t>Highlight any duplicates in the data to determine if duplicates should be removed.</a:t>
            </a:r>
          </a:p>
          <a:p>
            <a:pPr marL="542925" indent="-542925" algn="just">
              <a:defRPr sz="2800"/>
            </a:pPr>
            <a:r>
              <a:rPr lang="en-US" sz="2000" dirty="0"/>
              <a:t>b.	</a:t>
            </a:r>
            <a:r>
              <a:rPr sz="2000" dirty="0"/>
              <a:t>​Delete any duplicate entries in the data.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000" dirty="0"/>
              <a:t>Example 5: Identifying Duplicates in Excel</a:t>
            </a:r>
            <a:r>
              <a:rPr lang="en-US" sz="3000" dirty="0"/>
              <a:t>—Slide 2</a:t>
            </a:r>
            <a:endParaRPr sz="3000" dirty="0"/>
          </a:p>
        </p:txBody>
      </p:sp>
      <p:pic>
        <p:nvPicPr>
          <p:cNvPr id="7" name="Picture 6" descr="A screenshot of an Excel sheet represents a sample of data from a website submission. The columns in the Excel screen are labeled, A, B, C, D. The table has four columns and seventeen rows. From left to right, the columns are labeled in row 1: Last name, street name, zip code, state. Rows 2 through 17 contain data. Row 3 is identical to row 16 and row 6 is identical to row 17.">
            <a:extLst>
              <a:ext uri="{FF2B5EF4-FFF2-40B4-BE49-F238E27FC236}">
                <a16:creationId xmlns:a16="http://schemas.microsoft.com/office/drawing/2014/main" id="{9258D980-6251-42D4-B069-CC8ABE0BACEF}"/>
              </a:ext>
            </a:extLst>
          </p:cNvPr>
          <p:cNvPicPr>
            <a:picLocks noChangeAspect="1"/>
          </p:cNvPicPr>
          <p:nvPr/>
        </p:nvPicPr>
        <p:blipFill>
          <a:blip r:embed="rId2"/>
          <a:srcRect b="7825"/>
          <a:stretch>
            <a:fillRect/>
          </a:stretch>
        </p:blipFill>
        <p:spPr>
          <a:xfrm>
            <a:off x="2206952" y="1219200"/>
            <a:ext cx="4730096" cy="4267200"/>
          </a:xfrm>
          <a:prstGeom prst="rect">
            <a:avLst/>
          </a:prstGeom>
        </p:spPr>
      </p:pic>
      <p:sp>
        <p:nvSpPr>
          <p:cNvPr id="3" name="TextBox 2">
            <a:extLst>
              <a:ext uri="{FF2B5EF4-FFF2-40B4-BE49-F238E27FC236}">
                <a16:creationId xmlns:a16="http://schemas.microsoft.com/office/drawing/2014/main" id="{3C720B50-F8FA-A162-E105-D43C6667C573}"/>
              </a:ext>
            </a:extLst>
          </p:cNvPr>
          <p:cNvSpPr txBox="1"/>
          <p:nvPr/>
        </p:nvSpPr>
        <p:spPr>
          <a:xfrm>
            <a:off x="1600200" y="5423356"/>
            <a:ext cx="5943600" cy="430887"/>
          </a:xfrm>
          <a:prstGeom prst="rect">
            <a:avLst/>
          </a:prstGeom>
          <a:noFill/>
        </p:spPr>
        <p:txBody>
          <a:bodyPr wrap="square">
            <a:spAutoFit/>
          </a:bodyPr>
          <a:lstStyle/>
          <a:p>
            <a:pPr algn="ctr"/>
            <a:r>
              <a:rPr lang="en-IN" sz="2200" dirty="0"/>
              <a:t>Figure 22</a:t>
            </a:r>
          </a:p>
        </p:txBody>
      </p:sp>
    </p:spTree>
    <p:extLst>
      <p:ext uri="{BB962C8B-B14F-4D97-AF65-F5344CB8AC3E}">
        <p14:creationId xmlns:p14="http://schemas.microsoft.com/office/powerpoint/2010/main" val="306098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Importing a CSV file into Microsoft</a:t>
            </a:r>
            <a:r>
              <a:rPr lang="en-US" dirty="0"/>
              <a:t>—Slide 2</a:t>
            </a:r>
            <a:endParaRPr dirty="0"/>
          </a:p>
        </p:txBody>
      </p:sp>
      <p:pic>
        <p:nvPicPr>
          <p:cNvPr id="7" name="Picture 6" descr="Screenshot of a CSV file containing raw data from a County Police Department. The first line reads, Master Record Number,Year,Month,Day,Weekend?,Hour,Collision Type,Injury Type,Primary Factor,Reported_location. The second line reads, 902273125,2022,1,1,Weekday,0,2-Car,No injury,OTHER (DRIVER),1ST &amp; MAIN. There are twenty-three other rows containing data of the same structure.">
            <a:extLst>
              <a:ext uri="{FF2B5EF4-FFF2-40B4-BE49-F238E27FC236}">
                <a16:creationId xmlns:a16="http://schemas.microsoft.com/office/drawing/2014/main" id="{6ED5B311-26F7-4CB8-8656-CBC50A5B94CA}"/>
              </a:ext>
            </a:extLst>
          </p:cNvPr>
          <p:cNvPicPr>
            <a:picLocks noChangeAspect="1"/>
          </p:cNvPicPr>
          <p:nvPr/>
        </p:nvPicPr>
        <p:blipFill>
          <a:blip r:embed="rId2"/>
          <a:srcRect b="9076"/>
          <a:stretch>
            <a:fillRect/>
          </a:stretch>
        </p:blipFill>
        <p:spPr>
          <a:xfrm>
            <a:off x="1075837" y="1380839"/>
            <a:ext cx="6992326" cy="3724561"/>
          </a:xfrm>
          <a:prstGeom prst="rect">
            <a:avLst/>
          </a:prstGeom>
        </p:spPr>
      </p:pic>
      <p:sp>
        <p:nvSpPr>
          <p:cNvPr id="3" name="TextBox 2">
            <a:extLst>
              <a:ext uri="{FF2B5EF4-FFF2-40B4-BE49-F238E27FC236}">
                <a16:creationId xmlns:a16="http://schemas.microsoft.com/office/drawing/2014/main" id="{429703CB-D352-6A7A-3C81-0A4BF1B0889D}"/>
              </a:ext>
            </a:extLst>
          </p:cNvPr>
          <p:cNvSpPr txBox="1"/>
          <p:nvPr/>
        </p:nvSpPr>
        <p:spPr>
          <a:xfrm>
            <a:off x="1600200" y="5105400"/>
            <a:ext cx="5943600" cy="430887"/>
          </a:xfrm>
          <a:prstGeom prst="rect">
            <a:avLst/>
          </a:prstGeom>
          <a:noFill/>
        </p:spPr>
        <p:txBody>
          <a:bodyPr wrap="square">
            <a:spAutoFit/>
          </a:bodyPr>
          <a:lstStyle/>
          <a:p>
            <a:pPr algn="ctr"/>
            <a:r>
              <a:rPr lang="en-IN" sz="2200" dirty="0"/>
              <a:t>Figure 3: Raw Data for County Police Department</a:t>
            </a:r>
          </a:p>
        </p:txBody>
      </p:sp>
    </p:spTree>
    <p:extLst>
      <p:ext uri="{BB962C8B-B14F-4D97-AF65-F5344CB8AC3E}">
        <p14:creationId xmlns:p14="http://schemas.microsoft.com/office/powerpoint/2010/main" val="2689276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000" dirty="0"/>
              <a:t>Example 5: Identifying Duplicates in Excel</a:t>
            </a:r>
            <a:r>
              <a:rPr lang="en-US" sz="3000" dirty="0"/>
              <a:t>—Slide 3</a:t>
            </a:r>
            <a:endParaRPr sz="3000" dirty="0"/>
          </a:p>
        </p:txBody>
      </p:sp>
      <p:sp>
        <p:nvSpPr>
          <p:cNvPr id="3" name="Text Placeholder 2"/>
          <p:cNvSpPr>
            <a:spLocks noGrp="1"/>
          </p:cNvSpPr>
          <p:nvPr>
            <p:ph type="body" sz="quarter" idx="10"/>
          </p:nvPr>
        </p:nvSpPr>
        <p:spPr/>
        <p:txBody>
          <a:bodyPr>
            <a:normAutofit/>
          </a:bodyPr>
          <a:lstStyle/>
          <a:p>
            <a:r>
              <a:rPr sz="2000" b="1" dirty="0"/>
              <a:t>Solution</a:t>
            </a:r>
          </a:p>
          <a:p>
            <a:pPr marL="542925" indent="-542925" algn="just">
              <a:defRPr sz="2800"/>
            </a:pPr>
            <a:r>
              <a:rPr lang="en-US" sz="2000" dirty="0"/>
              <a:t>a.	</a:t>
            </a:r>
            <a:r>
              <a:rPr sz="2000" dirty="0"/>
              <a:t>​To highlight any duplicates in the data, we will use Conditional Formatting. First, select the data. On the Home tab, click Conditional Formatting. In the drop-down menu, under Highlight Cell Rules, choose Duplicate Values. A pop-up window will appear. Choose Duplicate for the first drop-down menu. For the second drop-down menu, you can choose your preferred option, but "Light Red Fill with Dark Red Text" is the standard choice. Click OK.</a:t>
            </a:r>
          </a:p>
          <a:p>
            <a:r>
              <a:rPr dirty="0"/>
              <a:t>​</a:t>
            </a:r>
            <a:endParaRPr sz="2800" dirty="0"/>
          </a:p>
        </p:txBody>
      </p:sp>
      <p:pic>
        <p:nvPicPr>
          <p:cNvPr id="5" name="Picture 4" descr="A dialog box is labeled duplicate values. The line below the label reads format cells that contain:. Two drop boxes are shown in the next line. A drop box on the left reads, &quot;duplicate&quot;. A drop box labeled &quot;values with&quot; on the right reads, &quot;light red fill with dark red text&quot;. Two buttons in the bottom right read, OK and cancel, where OK is selected. (Use keyboard shortcut ALT + H + L to open the Conditional Formatting menu, H to open Highlight Cell Rules, then D to open the Duplicate Values menu.)">
            <a:extLst>
              <a:ext uri="{FF2B5EF4-FFF2-40B4-BE49-F238E27FC236}">
                <a16:creationId xmlns:a16="http://schemas.microsoft.com/office/drawing/2014/main" id="{EB8F7173-75DC-48A6-AF77-1633874EB346}"/>
              </a:ext>
            </a:extLst>
          </p:cNvPr>
          <p:cNvPicPr>
            <a:picLocks noChangeAspect="1"/>
          </p:cNvPicPr>
          <p:nvPr/>
        </p:nvPicPr>
        <p:blipFill>
          <a:blip r:embed="rId2"/>
          <a:srcRect b="12879"/>
          <a:stretch>
            <a:fillRect/>
          </a:stretch>
        </p:blipFill>
        <p:spPr>
          <a:xfrm>
            <a:off x="1981200" y="3811760"/>
            <a:ext cx="4419600" cy="1903240"/>
          </a:xfrm>
          <a:prstGeom prst="rect">
            <a:avLst/>
          </a:prstGeom>
        </p:spPr>
      </p:pic>
      <p:sp>
        <p:nvSpPr>
          <p:cNvPr id="4" name="TextBox 3">
            <a:extLst>
              <a:ext uri="{FF2B5EF4-FFF2-40B4-BE49-F238E27FC236}">
                <a16:creationId xmlns:a16="http://schemas.microsoft.com/office/drawing/2014/main" id="{BBDDCFB3-CA24-1B2F-60DD-014D8A6875C8}"/>
              </a:ext>
            </a:extLst>
          </p:cNvPr>
          <p:cNvSpPr txBox="1"/>
          <p:nvPr/>
        </p:nvSpPr>
        <p:spPr>
          <a:xfrm>
            <a:off x="1295400" y="5574992"/>
            <a:ext cx="5943600" cy="430887"/>
          </a:xfrm>
          <a:prstGeom prst="rect">
            <a:avLst/>
          </a:prstGeom>
          <a:noFill/>
        </p:spPr>
        <p:txBody>
          <a:bodyPr wrap="square">
            <a:spAutoFit/>
          </a:bodyPr>
          <a:lstStyle/>
          <a:p>
            <a:pPr algn="ctr"/>
            <a:r>
              <a:rPr lang="en-IN" sz="2200" dirty="0"/>
              <a:t>Figure 23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000" dirty="0"/>
              <a:t>Example 5: Identifying Duplicates in Excel</a:t>
            </a:r>
            <a:r>
              <a:rPr lang="en-US" sz="3000" dirty="0"/>
              <a:t>—Slide 4</a:t>
            </a:r>
            <a:endParaRPr sz="3000" dirty="0"/>
          </a:p>
        </p:txBody>
      </p:sp>
      <p:sp>
        <p:nvSpPr>
          <p:cNvPr id="3" name="Text Placeholder 2"/>
          <p:cNvSpPr>
            <a:spLocks noGrp="1"/>
          </p:cNvSpPr>
          <p:nvPr>
            <p:ph type="body" sz="quarter" idx="10"/>
          </p:nvPr>
        </p:nvSpPr>
        <p:spPr/>
        <p:txBody>
          <a:bodyPr>
            <a:normAutofit/>
          </a:bodyPr>
          <a:lstStyle/>
          <a:p>
            <a:pPr marL="457200" lvl="1" indent="0" algn="just">
              <a:buNone/>
            </a:pPr>
            <a:r>
              <a:rPr sz="2000" dirty="0"/>
              <a:t>Notice in Figure 24 that the Conditional Formatting has flagged both entire rows that are identical as well as individual cells that are repeated within a column. This feature allows us to quickly check the data and confirm that we do want to remove duplicate rows in our data.</a:t>
            </a:r>
          </a:p>
        </p:txBody>
      </p:sp>
      <p:pic>
        <p:nvPicPr>
          <p:cNvPr id="5" name="Picture 4" descr="A screenshot of the Excel sheet from Figure 22. Rows 3, 6, 16, and 17 are highlighted light red with dark red text. Additionally, cells D2, D8, D9, and D11 are highlighted light red with dark red text because they contain repeated state abbreviations.">
            <a:extLst>
              <a:ext uri="{FF2B5EF4-FFF2-40B4-BE49-F238E27FC236}">
                <a16:creationId xmlns:a16="http://schemas.microsoft.com/office/drawing/2014/main" id="{5CAAA3EA-162C-425E-A815-C0BA6A8D6CC6}"/>
              </a:ext>
            </a:extLst>
          </p:cNvPr>
          <p:cNvPicPr>
            <a:picLocks noChangeAspect="1"/>
          </p:cNvPicPr>
          <p:nvPr/>
        </p:nvPicPr>
        <p:blipFill>
          <a:blip r:embed="rId2"/>
          <a:srcRect t="-1" b="7773"/>
          <a:stretch>
            <a:fillRect/>
          </a:stretch>
        </p:blipFill>
        <p:spPr>
          <a:xfrm>
            <a:off x="2406127" y="2289871"/>
            <a:ext cx="3733800" cy="3348929"/>
          </a:xfrm>
          <a:prstGeom prst="rect">
            <a:avLst/>
          </a:prstGeom>
        </p:spPr>
      </p:pic>
      <p:sp>
        <p:nvSpPr>
          <p:cNvPr id="4" name="TextBox 3">
            <a:extLst>
              <a:ext uri="{FF2B5EF4-FFF2-40B4-BE49-F238E27FC236}">
                <a16:creationId xmlns:a16="http://schemas.microsoft.com/office/drawing/2014/main" id="{1474495E-43BE-5969-1AD7-71027E5341BA}"/>
              </a:ext>
            </a:extLst>
          </p:cNvPr>
          <p:cNvSpPr txBox="1"/>
          <p:nvPr/>
        </p:nvSpPr>
        <p:spPr>
          <a:xfrm>
            <a:off x="1371600" y="5557376"/>
            <a:ext cx="5943600" cy="430887"/>
          </a:xfrm>
          <a:prstGeom prst="rect">
            <a:avLst/>
          </a:prstGeom>
          <a:noFill/>
        </p:spPr>
        <p:txBody>
          <a:bodyPr wrap="square">
            <a:spAutoFit/>
          </a:bodyPr>
          <a:lstStyle/>
          <a:p>
            <a:pPr algn="ctr"/>
            <a:r>
              <a:rPr lang="en-IN" sz="2200" dirty="0"/>
              <a:t>Figure 24</a:t>
            </a:r>
          </a:p>
        </p:txBody>
      </p:sp>
    </p:spTree>
    <p:extLst>
      <p:ext uri="{BB962C8B-B14F-4D97-AF65-F5344CB8AC3E}">
        <p14:creationId xmlns:p14="http://schemas.microsoft.com/office/powerpoint/2010/main" val="73117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000" dirty="0"/>
              <a:t>Example 5: Identifying Duplicates in Excel</a:t>
            </a:r>
            <a:r>
              <a:rPr lang="en-US" sz="3000" dirty="0"/>
              <a:t>—Slide 5</a:t>
            </a:r>
            <a:endParaRPr sz="3000" dirty="0"/>
          </a:p>
        </p:txBody>
      </p:sp>
      <p:sp>
        <p:nvSpPr>
          <p:cNvPr id="3" name="Text Placeholder 2"/>
          <p:cNvSpPr>
            <a:spLocks noGrp="1"/>
          </p:cNvSpPr>
          <p:nvPr>
            <p:ph type="body" sz="quarter" idx="10"/>
          </p:nvPr>
        </p:nvSpPr>
        <p:spPr/>
        <p:txBody>
          <a:bodyPr>
            <a:normAutofit/>
          </a:bodyPr>
          <a:lstStyle/>
          <a:p>
            <a:pPr marL="542925" indent="-542925" algn="just">
              <a:defRPr sz="2800"/>
            </a:pPr>
            <a:r>
              <a:rPr lang="en-US" sz="2000" dirty="0"/>
              <a:t>b.</a:t>
            </a:r>
            <a:r>
              <a:rPr sz="2000" dirty="0"/>
              <a:t>​</a:t>
            </a:r>
            <a:r>
              <a:rPr lang="en-US" sz="2000" dirty="0"/>
              <a:t>	</a:t>
            </a:r>
            <a:r>
              <a:rPr sz="2000" dirty="0"/>
              <a:t>To remove duplicate entries, we use the Remove Duplicates tool in Excel. As before, you'll first need to select the data. On the Data tab, in the Data Tools section, select Remove Duplicates. A window will appear in which you will select the columns that might contain duplicates. Ensure all columns are selected and then click OK. An alert window will appear informing you that two duplicates were removed and that 14 unique values remain. Figure 25 shows the list of submissions with duplicates removed. Notice that a few cells are still highlighted in the state column because several people live in the same state. These duplicates are fine since we were only concerned about entire entries being duplicated.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000" dirty="0"/>
              <a:t>Example 5: Identifying Duplicates in Excel</a:t>
            </a:r>
            <a:r>
              <a:rPr lang="en-US" sz="3000" dirty="0"/>
              <a:t>—Slide 6</a:t>
            </a:r>
            <a:endParaRPr sz="3000" dirty="0"/>
          </a:p>
        </p:txBody>
      </p:sp>
      <p:pic>
        <p:nvPicPr>
          <p:cNvPr id="7" name="Picture 6" descr="A screenshot of the Excel sheet from Figure 24. Rows 16 and 17 have been removed. (Use keyboard shortcut ALT + A + M to open the Remove Duplicates pop up.)">
            <a:extLst>
              <a:ext uri="{FF2B5EF4-FFF2-40B4-BE49-F238E27FC236}">
                <a16:creationId xmlns:a16="http://schemas.microsoft.com/office/drawing/2014/main" id="{6AB484CC-0BEB-4103-8317-FD275B92CA1A}"/>
              </a:ext>
            </a:extLst>
          </p:cNvPr>
          <p:cNvPicPr>
            <a:picLocks noChangeAspect="1"/>
          </p:cNvPicPr>
          <p:nvPr/>
        </p:nvPicPr>
        <p:blipFill>
          <a:blip r:embed="rId2"/>
          <a:srcRect b="7885"/>
          <a:stretch>
            <a:fillRect/>
          </a:stretch>
        </p:blipFill>
        <p:spPr>
          <a:xfrm>
            <a:off x="1880812" y="1221679"/>
            <a:ext cx="5382376" cy="4264721"/>
          </a:xfrm>
          <a:prstGeom prst="rect">
            <a:avLst/>
          </a:prstGeom>
        </p:spPr>
      </p:pic>
      <p:sp>
        <p:nvSpPr>
          <p:cNvPr id="3" name="TextBox 2">
            <a:extLst>
              <a:ext uri="{FF2B5EF4-FFF2-40B4-BE49-F238E27FC236}">
                <a16:creationId xmlns:a16="http://schemas.microsoft.com/office/drawing/2014/main" id="{77FC1DD2-4DA7-276F-C05D-102B11CFF07C}"/>
              </a:ext>
            </a:extLst>
          </p:cNvPr>
          <p:cNvSpPr txBox="1"/>
          <p:nvPr/>
        </p:nvSpPr>
        <p:spPr>
          <a:xfrm>
            <a:off x="1600200" y="5420877"/>
            <a:ext cx="5943600" cy="430887"/>
          </a:xfrm>
          <a:prstGeom prst="rect">
            <a:avLst/>
          </a:prstGeom>
          <a:noFill/>
        </p:spPr>
        <p:txBody>
          <a:bodyPr wrap="square">
            <a:spAutoFit/>
          </a:bodyPr>
          <a:lstStyle/>
          <a:p>
            <a:pPr algn="ctr"/>
            <a:r>
              <a:rPr lang="en-IN" sz="2200" dirty="0"/>
              <a:t>Figure 25</a:t>
            </a:r>
          </a:p>
        </p:txBody>
      </p:sp>
    </p:spTree>
    <p:extLst>
      <p:ext uri="{BB962C8B-B14F-4D97-AF65-F5344CB8AC3E}">
        <p14:creationId xmlns:p14="http://schemas.microsoft.com/office/powerpoint/2010/main" val="473183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000" dirty="0"/>
              <a:t>Example 6: Identifying Issues within Data</a:t>
            </a:r>
            <a:r>
              <a:rPr lang="en-US" sz="3000" dirty="0"/>
              <a:t>—Slide 1</a:t>
            </a:r>
            <a:endParaRPr sz="3000" dirty="0"/>
          </a:p>
        </p:txBody>
      </p:sp>
      <p:sp>
        <p:nvSpPr>
          <p:cNvPr id="5" name="TextBox 4">
            <a:extLst>
              <a:ext uri="{FF2B5EF4-FFF2-40B4-BE49-F238E27FC236}">
                <a16:creationId xmlns:a16="http://schemas.microsoft.com/office/drawing/2014/main" id="{E0088A12-5D37-4BC3-AA0A-792841ECFD2D}"/>
              </a:ext>
            </a:extLst>
          </p:cNvPr>
          <p:cNvSpPr txBox="1"/>
          <p:nvPr/>
        </p:nvSpPr>
        <p:spPr>
          <a:xfrm>
            <a:off x="457200" y="1061917"/>
            <a:ext cx="8229600" cy="1631216"/>
          </a:xfrm>
          <a:prstGeom prst="rect">
            <a:avLst/>
          </a:prstGeom>
          <a:noFill/>
        </p:spPr>
        <p:txBody>
          <a:bodyPr wrap="square">
            <a:spAutoFit/>
          </a:bodyPr>
          <a:lstStyle/>
          <a:p>
            <a:pPr algn="just"/>
            <a:r>
              <a:rPr lang="en-US" sz="2000" dirty="0"/>
              <a:t>Figure 26 is a partial spreadsheet from several months of data on daily trending YouTube videos in the United States. The data includes the video id, trending date, video title, channel title, tags, and views. Examine the spreadsheet and identify any issues that might need to be addressed before analysis can begin.</a:t>
            </a:r>
          </a:p>
        </p:txBody>
      </p:sp>
      <p:pic>
        <p:nvPicPr>
          <p:cNvPr id="7" name="Picture 6" descr="A screenshot shows data on daily trending YouTube videos in the United States. The columns in the Excel screen are labeled, A, B, C, D, E, F. The table has six columns and fourteen rows. From left to right, the columns are labeled in row 1: video_id, trending_date, title, channel_title, tags, views. The column-wise entries in the table are as follows: Column A, video_id: entries are IDs, for example 2kyS6SVSYSE, blank in row 11. Column B, trending_date: entries are 17.44.11, blank in row 11 and 13. Column C, title: entries are titles, for example WE WANT TO TALK ABOUT OUR MARRIAGE, blank in row 11. There are extra spaces before the title in row 4. Column D, channel_title: entries are channel titles, for example CaseyNeistat, blank in row 11. There are extra spaces before the titles in row 6 and 7. Column E, tags: entries contain tags, for example SHANtell martin, blank in row 11. Multiple tags in a cell are separated by the | character. Column F, views: entries contain numbers, for example 748374, blank in row 11. Cell F8 contains a number formatted as currency, $817,723.00.">
            <a:extLst>
              <a:ext uri="{FF2B5EF4-FFF2-40B4-BE49-F238E27FC236}">
                <a16:creationId xmlns:a16="http://schemas.microsoft.com/office/drawing/2014/main" id="{05629831-B509-4EE7-B68F-67500C560189}"/>
              </a:ext>
            </a:extLst>
          </p:cNvPr>
          <p:cNvPicPr>
            <a:picLocks noChangeAspect="1"/>
          </p:cNvPicPr>
          <p:nvPr/>
        </p:nvPicPr>
        <p:blipFill>
          <a:blip r:embed="rId2"/>
          <a:srcRect b="8050"/>
          <a:stretch>
            <a:fillRect/>
          </a:stretch>
        </p:blipFill>
        <p:spPr>
          <a:xfrm>
            <a:off x="457200" y="2895601"/>
            <a:ext cx="8229600" cy="2667000"/>
          </a:xfrm>
          <a:prstGeom prst="rect">
            <a:avLst/>
          </a:prstGeom>
        </p:spPr>
      </p:pic>
      <p:sp>
        <p:nvSpPr>
          <p:cNvPr id="3" name="TextBox 2">
            <a:extLst>
              <a:ext uri="{FF2B5EF4-FFF2-40B4-BE49-F238E27FC236}">
                <a16:creationId xmlns:a16="http://schemas.microsoft.com/office/drawing/2014/main" id="{72253D35-A5A2-13BC-F77B-F488607AAED9}"/>
              </a:ext>
            </a:extLst>
          </p:cNvPr>
          <p:cNvSpPr txBox="1"/>
          <p:nvPr/>
        </p:nvSpPr>
        <p:spPr>
          <a:xfrm>
            <a:off x="1752600" y="5524501"/>
            <a:ext cx="5943600" cy="430887"/>
          </a:xfrm>
          <a:prstGeom prst="rect">
            <a:avLst/>
          </a:prstGeom>
          <a:noFill/>
        </p:spPr>
        <p:txBody>
          <a:bodyPr wrap="square">
            <a:spAutoFit/>
          </a:bodyPr>
          <a:lstStyle/>
          <a:p>
            <a:pPr algn="ctr"/>
            <a:r>
              <a:rPr lang="en-IN" sz="2200" dirty="0"/>
              <a:t>Figure 26</a:t>
            </a:r>
          </a:p>
        </p:txBody>
      </p:sp>
    </p:spTree>
    <p:extLst>
      <p:ext uri="{BB962C8B-B14F-4D97-AF65-F5344CB8AC3E}">
        <p14:creationId xmlns:p14="http://schemas.microsoft.com/office/powerpoint/2010/main" val="645882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000" dirty="0"/>
              <a:t>Example 6: Identifying Issues within Data</a:t>
            </a:r>
            <a:r>
              <a:rPr lang="en-US" sz="3000" dirty="0"/>
              <a:t>—Slide 2</a:t>
            </a:r>
            <a:endParaRPr sz="3000" dirty="0"/>
          </a:p>
        </p:txBody>
      </p:sp>
      <p:sp>
        <p:nvSpPr>
          <p:cNvPr id="9" name="TextBox 8">
            <a:extLst>
              <a:ext uri="{FF2B5EF4-FFF2-40B4-BE49-F238E27FC236}">
                <a16:creationId xmlns:a16="http://schemas.microsoft.com/office/drawing/2014/main" id="{1C79FE29-808E-4B7C-9E66-60BE5593AD79}"/>
              </a:ext>
            </a:extLst>
          </p:cNvPr>
          <p:cNvSpPr txBox="1"/>
          <p:nvPr/>
        </p:nvSpPr>
        <p:spPr>
          <a:xfrm>
            <a:off x="484909" y="1063923"/>
            <a:ext cx="4572000" cy="369332"/>
          </a:xfrm>
          <a:prstGeom prst="rect">
            <a:avLst/>
          </a:prstGeom>
          <a:noFill/>
        </p:spPr>
        <p:txBody>
          <a:bodyPr wrap="square">
            <a:spAutoFit/>
          </a:bodyPr>
          <a:lstStyle/>
          <a:p>
            <a:pPr algn="just"/>
            <a:r>
              <a:rPr lang="en-US" sz="1800" b="1" dirty="0"/>
              <a:t>Solution</a:t>
            </a:r>
          </a:p>
        </p:txBody>
      </p:sp>
      <p:pic>
        <p:nvPicPr>
          <p:cNvPr id="11" name="Graphic 10" descr="A screenshot of the Excel spreadsheet in Figure 26. There is an arrow labeled, a, pointing to row 11 (empty), an arrow labeled, b, pointing to cell B13 (empty), and arrow labeled, c, pointing to cell C4 (extra spaces), an arrow labeled, d, pointing to cells D6 and D7 (extra spaces), an arrow labeled, e, pointing to column E, and an arrow labeled, f, pointing to cell F8 (number formatted as currency).">
            <a:extLst>
              <a:ext uri="{FF2B5EF4-FFF2-40B4-BE49-F238E27FC236}">
                <a16:creationId xmlns:a16="http://schemas.microsoft.com/office/drawing/2014/main" id="{26FA1EBE-9718-4CBD-9B5A-A945E1110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909" y="1143000"/>
            <a:ext cx="8292190" cy="3025164"/>
          </a:xfrm>
          <a:prstGeom prst="rect">
            <a:avLst/>
          </a:prstGeom>
        </p:spPr>
      </p:pic>
      <p:sp>
        <p:nvSpPr>
          <p:cNvPr id="7" name="TextBox 6">
            <a:extLst>
              <a:ext uri="{FF2B5EF4-FFF2-40B4-BE49-F238E27FC236}">
                <a16:creationId xmlns:a16="http://schemas.microsoft.com/office/drawing/2014/main" id="{000D0279-ACE8-4FB8-907B-C1FE613BD851}"/>
              </a:ext>
            </a:extLst>
          </p:cNvPr>
          <p:cNvSpPr txBox="1"/>
          <p:nvPr/>
        </p:nvSpPr>
        <p:spPr>
          <a:xfrm>
            <a:off x="381000" y="4343400"/>
            <a:ext cx="8229600" cy="1600438"/>
          </a:xfrm>
          <a:prstGeom prst="rect">
            <a:avLst/>
          </a:prstGeom>
          <a:noFill/>
        </p:spPr>
        <p:txBody>
          <a:bodyPr wrap="square">
            <a:spAutoFit/>
          </a:bodyPr>
          <a:lstStyle/>
          <a:p>
            <a:pPr marL="542925" indent="-542925" algn="just">
              <a:defRPr sz="2800"/>
            </a:pPr>
            <a:r>
              <a:rPr lang="en-US" sz="2000" dirty="0"/>
              <a:t>a.​	Line 11 is an empty line and needs to be deleted.</a:t>
            </a:r>
          </a:p>
          <a:p>
            <a:pPr marL="542925" indent="-542925" algn="just">
              <a:defRPr sz="2800"/>
            </a:pPr>
            <a:r>
              <a:rPr lang="en-US" sz="2000" dirty="0"/>
              <a:t>b.	​Cell B13 is missing data. Since this is a date and all other dates are the same, the best assumption would be that it is the same date.</a:t>
            </a:r>
          </a:p>
          <a:p>
            <a:pPr marL="542925" indent="-542925" algn="just">
              <a:defRPr sz="2800"/>
            </a:pPr>
            <a:r>
              <a:rPr lang="en-US" sz="2000" dirty="0"/>
              <a:t>c.​	Cell C4 has extra leading spaces that need to be removed.</a:t>
            </a:r>
          </a:p>
          <a:p>
            <a:pPr marL="542925" indent="-542925" algn="just">
              <a:buFont typeface="+mj-lt"/>
              <a:buAutoNum type="alphaLcPeriod" startAt="2"/>
              <a:defRPr sz="2800"/>
            </a:pPr>
            <a:endParaRPr lang="en-US" sz="1800" dirty="0"/>
          </a:p>
        </p:txBody>
      </p:sp>
    </p:spTree>
    <p:extLst>
      <p:ext uri="{BB962C8B-B14F-4D97-AF65-F5344CB8AC3E}">
        <p14:creationId xmlns:p14="http://schemas.microsoft.com/office/powerpoint/2010/main" val="1722015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000" dirty="0"/>
              <a:t>Example 6: Identifying Issues within Data</a:t>
            </a:r>
            <a:r>
              <a:rPr lang="en-US" sz="3000" dirty="0"/>
              <a:t>—Slide 3</a:t>
            </a:r>
            <a:endParaRPr sz="3000" dirty="0"/>
          </a:p>
        </p:txBody>
      </p:sp>
      <p:sp>
        <p:nvSpPr>
          <p:cNvPr id="3" name="Text Placeholder 2"/>
          <p:cNvSpPr>
            <a:spLocks noGrp="1"/>
          </p:cNvSpPr>
          <p:nvPr>
            <p:ph type="body" sz="quarter" idx="10"/>
          </p:nvPr>
        </p:nvSpPr>
        <p:spPr/>
        <p:txBody>
          <a:bodyPr>
            <a:normAutofit/>
          </a:bodyPr>
          <a:lstStyle/>
          <a:p>
            <a:pPr marL="542925" indent="-542925" algn="just">
              <a:defRPr sz="2800"/>
            </a:pPr>
            <a:r>
              <a:rPr lang="en-US" sz="2000" dirty="0"/>
              <a:t>d.</a:t>
            </a:r>
            <a:r>
              <a:rPr sz="2000" dirty="0"/>
              <a:t>​</a:t>
            </a:r>
            <a:r>
              <a:rPr lang="en-US" sz="2000" dirty="0"/>
              <a:t>	</a:t>
            </a:r>
            <a:r>
              <a:rPr sz="2000" dirty="0"/>
              <a:t>Cells D6 and D7 also contain leading spaces to be removed.</a:t>
            </a:r>
          </a:p>
          <a:p>
            <a:pPr marL="542925" indent="-542925" algn="just">
              <a:defRPr sz="2800"/>
            </a:pPr>
            <a:r>
              <a:rPr lang="en-US" sz="2000" dirty="0"/>
              <a:t>e.</a:t>
            </a:r>
            <a:r>
              <a:rPr sz="2000" dirty="0"/>
              <a:t>​</a:t>
            </a:r>
            <a:r>
              <a:rPr lang="en-US" sz="2000" dirty="0"/>
              <a:t>	</a:t>
            </a:r>
            <a:r>
              <a:rPr sz="2000" dirty="0"/>
              <a:t>Column E lists any tags the video received. Since the tags are all contained in one cell separated by the | character, we can use the Text to Column feature to separate them into different columns.</a:t>
            </a:r>
          </a:p>
          <a:p>
            <a:pPr marL="542925" indent="-542925" algn="just">
              <a:defRPr sz="2800"/>
            </a:pPr>
            <a:r>
              <a:rPr lang="en-US" sz="2000" dirty="0"/>
              <a:t>f.</a:t>
            </a:r>
            <a:r>
              <a:rPr sz="2000" dirty="0"/>
              <a:t>​</a:t>
            </a:r>
            <a:r>
              <a:rPr lang="en-US" sz="2000" dirty="0"/>
              <a:t>	</a:t>
            </a:r>
            <a:r>
              <a:rPr sz="2000" dirty="0"/>
              <a:t>The number of views in cell F8 is listed as currency and needs to be changed to a general number.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a:t>
            </a:r>
            <a:r>
              <a:rPr lang="en-IN" dirty="0"/>
              <a:t>ck 3</a:t>
            </a:r>
            <a:endParaRPr dirty="0"/>
          </a:p>
        </p:txBody>
      </p:sp>
      <p:sp>
        <p:nvSpPr>
          <p:cNvPr id="3" name="Text Placeholder 2"/>
          <p:cNvSpPr>
            <a:spLocks noGrp="1"/>
          </p:cNvSpPr>
          <p:nvPr>
            <p:ph type="body" sz="quarter" idx="10"/>
          </p:nvPr>
        </p:nvSpPr>
        <p:spPr>
          <a:xfrm>
            <a:off x="457200" y="1029287"/>
            <a:ext cx="8229600" cy="723313"/>
          </a:xfrm>
        </p:spPr>
        <p:txBody>
          <a:bodyPr>
            <a:normAutofit/>
          </a:bodyPr>
          <a:lstStyle/>
          <a:p>
            <a:pPr algn="just"/>
            <a:r>
              <a:rPr sz="2000" dirty="0"/>
              <a:t>Identify the rows in the following spreadsheet that have</a:t>
            </a:r>
            <a:r>
              <a:rPr lang="en-US" sz="2000" dirty="0"/>
              <a:t> </a:t>
            </a:r>
            <a:r>
              <a:rPr sz="2000" dirty="0"/>
              <a:t>potential data issues that need to be resolved.</a:t>
            </a:r>
            <a:endParaRPr lang="en-IN" dirty="0"/>
          </a:p>
          <a:p>
            <a:endParaRPr lang="en-IN" sz="2800" dirty="0"/>
          </a:p>
          <a:p>
            <a:endParaRPr lang="en-IN" sz="2800" dirty="0"/>
          </a:p>
        </p:txBody>
      </p:sp>
      <p:pic>
        <p:nvPicPr>
          <p:cNvPr id="5" name="Picture 4" descr="A screenshot of an Excel sheet represents customer data. The columns in the Excel screen are labeled, A, B, C, D. The table has four columns and seven rows. From left to right, the columns are labeled in row 1: Customer ID, Job, Credit amount, Risk. The row-wise entries in the table are as follows: Row 2, Customer ID: 38476531, Job: 2, Credit Amount: 30062, Risk: Low. Row 3, Customer ID: 3902j894, Job: 1, Credit Amount: 95492, Risk: High. Row 4, Customer ID: 37957209, Job: 2, Credit Amount: 38655, Risk: Low. Row 5, Customer ID: 33875429, Job: 3, Credit Amount: 32765, Risk: Low. Row 6, Customer ID: 30972548, Job: Blank, Credit Amount: 30215, Risk: High. Row 7, Customer ID: 31147639, Job: 1, Credit Amount: 46077, Risk: Low.">
            <a:extLst>
              <a:ext uri="{FF2B5EF4-FFF2-40B4-BE49-F238E27FC236}">
                <a16:creationId xmlns:a16="http://schemas.microsoft.com/office/drawing/2014/main" id="{9CB04731-3FA7-476E-A44B-E2B3167B5E5A}"/>
              </a:ext>
            </a:extLst>
          </p:cNvPr>
          <p:cNvPicPr>
            <a:picLocks noChangeAspect="1"/>
          </p:cNvPicPr>
          <p:nvPr/>
        </p:nvPicPr>
        <p:blipFill>
          <a:blip r:embed="rId2"/>
          <a:srcRect b="12380"/>
          <a:stretch>
            <a:fillRect/>
          </a:stretch>
        </p:blipFill>
        <p:spPr>
          <a:xfrm>
            <a:off x="2667000" y="2112407"/>
            <a:ext cx="3072050" cy="2307193"/>
          </a:xfrm>
          <a:prstGeom prst="rect">
            <a:avLst/>
          </a:prstGeom>
        </p:spPr>
      </p:pic>
      <p:sp>
        <p:nvSpPr>
          <p:cNvPr id="4" name="TextBox 3">
            <a:extLst>
              <a:ext uri="{FF2B5EF4-FFF2-40B4-BE49-F238E27FC236}">
                <a16:creationId xmlns:a16="http://schemas.microsoft.com/office/drawing/2014/main" id="{608B03FA-EE1E-305F-A625-82C208CD654E}"/>
              </a:ext>
            </a:extLst>
          </p:cNvPr>
          <p:cNvSpPr txBox="1"/>
          <p:nvPr/>
        </p:nvSpPr>
        <p:spPr>
          <a:xfrm>
            <a:off x="1371600" y="4429125"/>
            <a:ext cx="5943600" cy="430887"/>
          </a:xfrm>
          <a:prstGeom prst="rect">
            <a:avLst/>
          </a:prstGeom>
          <a:noFill/>
        </p:spPr>
        <p:txBody>
          <a:bodyPr wrap="square">
            <a:spAutoFit/>
          </a:bodyPr>
          <a:lstStyle/>
          <a:p>
            <a:pPr algn="ctr"/>
            <a:r>
              <a:rPr lang="en-IN" sz="2200" dirty="0"/>
              <a:t>Figure 27</a:t>
            </a:r>
          </a:p>
        </p:txBody>
      </p:sp>
      <p:sp>
        <p:nvSpPr>
          <p:cNvPr id="7" name="TextBox 6">
            <a:extLst>
              <a:ext uri="{FF2B5EF4-FFF2-40B4-BE49-F238E27FC236}">
                <a16:creationId xmlns:a16="http://schemas.microsoft.com/office/drawing/2014/main" id="{80E78540-1B1D-F352-47E8-C1AC0313CA83}"/>
              </a:ext>
            </a:extLst>
          </p:cNvPr>
          <p:cNvSpPr txBox="1"/>
          <p:nvPr/>
        </p:nvSpPr>
        <p:spPr>
          <a:xfrm>
            <a:off x="457200" y="5257800"/>
            <a:ext cx="4572000" cy="400110"/>
          </a:xfrm>
          <a:prstGeom prst="rect">
            <a:avLst/>
          </a:prstGeom>
          <a:noFill/>
        </p:spPr>
        <p:txBody>
          <a:bodyPr wrap="square">
            <a:spAutoFit/>
          </a:bodyPr>
          <a:lstStyle/>
          <a:p>
            <a:r>
              <a:rPr lang="en-IN" sz="2000" dirty="0"/>
              <a:t>Answer : Rows 3 and 6</a:t>
            </a:r>
          </a:p>
        </p:txBody>
      </p:sp>
    </p:spTree>
    <p:extLst>
      <p:ext uri="{BB962C8B-B14F-4D97-AF65-F5344CB8AC3E}">
        <p14:creationId xmlns:p14="http://schemas.microsoft.com/office/powerpoint/2010/main" val="1147953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Extracting Text from a String in Excel</a:t>
            </a:r>
            <a:r>
              <a:rPr lang="en-US" dirty="0"/>
              <a:t>—Slide 1</a:t>
            </a:r>
            <a:endParaRPr dirty="0"/>
          </a:p>
        </p:txBody>
      </p:sp>
      <p:sp>
        <p:nvSpPr>
          <p:cNvPr id="3" name="Text Placeholder 2"/>
          <p:cNvSpPr>
            <a:spLocks noGrp="1"/>
          </p:cNvSpPr>
          <p:nvPr>
            <p:ph type="body" sz="quarter" idx="10"/>
          </p:nvPr>
        </p:nvSpPr>
        <p:spPr/>
        <p:txBody>
          <a:bodyPr>
            <a:normAutofit/>
          </a:bodyPr>
          <a:lstStyle/>
          <a:p>
            <a:pPr algn="just"/>
            <a:r>
              <a:rPr sz="2000" dirty="0"/>
              <a:t>Figure 29 shows the credit card transactions for a kitchen renovation project completed by Jenn's Interior Solutions. For accounting to accurately keep track of spending on the project, both the date and the vender need to be separated into their own columns.</a:t>
            </a:r>
            <a:r>
              <a:rPr lang="en-US" sz="2000" dirty="0"/>
              <a:t> (The full data set is available for download from math.hawkeslearning.com in Microsoft Excel format.) </a:t>
            </a:r>
            <a:endParaRPr sz="2000" dirty="0"/>
          </a:p>
          <a:p>
            <a:pPr marL="542925" indent="-542925" algn="just">
              <a:defRPr sz="2800"/>
            </a:pPr>
            <a:r>
              <a:rPr lang="en-US" sz="2000" dirty="0"/>
              <a:t>a.</a:t>
            </a:r>
            <a:r>
              <a:rPr sz="2000" dirty="0"/>
              <a:t>​</a:t>
            </a:r>
            <a:r>
              <a:rPr lang="en-US" sz="2000" dirty="0"/>
              <a:t>	</a:t>
            </a:r>
            <a:r>
              <a:rPr sz="2000" dirty="0"/>
              <a:t>Use the MID function to parse out the date for each transaction.</a:t>
            </a:r>
          </a:p>
          <a:p>
            <a:pPr marL="542925" indent="-542925" algn="just">
              <a:defRPr sz="2800"/>
            </a:pPr>
            <a:r>
              <a:rPr lang="en-US" sz="2000" dirty="0"/>
              <a:t>b.</a:t>
            </a:r>
            <a:r>
              <a:rPr sz="2000" dirty="0"/>
              <a:t>​</a:t>
            </a:r>
            <a:r>
              <a:rPr lang="en-US" sz="2000" dirty="0"/>
              <a:t>	</a:t>
            </a:r>
            <a:r>
              <a:rPr sz="2000" dirty="0"/>
              <a:t>Use MID function along with the FIND tool to identify the vender in each transaction.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Extracting Text from a String in Excel</a:t>
            </a:r>
            <a:r>
              <a:rPr lang="en-US" dirty="0"/>
              <a:t>—Slide 2</a:t>
            </a:r>
            <a:endParaRPr dirty="0"/>
          </a:p>
        </p:txBody>
      </p:sp>
      <p:pic>
        <p:nvPicPr>
          <p:cNvPr id="5" name="Picture 4" descr="A screenshot of an Excel sheet is shown. The columns in the Excel screen are labeled, A, B, C. The table has three columns and eight rows. Cell A1 reads, credit card transactions. Row 2 is empty. From left to right, the columns are labeled in row 3: Description, Date, and Vendor. Rows 4 through 8 contain data in column A only. The entries in column A are as follows: Row 4, 11/27/20 THE HOME DEPOT, 6986 ATLANTA GA. Row 5, 11/27/20 Crate&amp;barrel Cb2 Nod, II. Row 6, 11/28/20 AMZ Mktp Us*12345XYZ, WA. Row 7, 11/30/20 WWW COSTO COM, WA. Row 8, 12/10/20 ETSY.COM, NEW YORK.">
            <a:extLst>
              <a:ext uri="{FF2B5EF4-FFF2-40B4-BE49-F238E27FC236}">
                <a16:creationId xmlns:a16="http://schemas.microsoft.com/office/drawing/2014/main" id="{9205AB4B-138A-493A-911C-E9A792E93E37}"/>
              </a:ext>
            </a:extLst>
          </p:cNvPr>
          <p:cNvPicPr>
            <a:picLocks noChangeAspect="1"/>
          </p:cNvPicPr>
          <p:nvPr/>
        </p:nvPicPr>
        <p:blipFill>
          <a:blip r:embed="rId2"/>
          <a:srcRect b="12179"/>
          <a:stretch>
            <a:fillRect/>
          </a:stretch>
        </p:blipFill>
        <p:spPr>
          <a:xfrm>
            <a:off x="1671233" y="1042734"/>
            <a:ext cx="5720168" cy="2614866"/>
          </a:xfrm>
          <a:prstGeom prst="rect">
            <a:avLst/>
          </a:prstGeom>
        </p:spPr>
      </p:pic>
      <p:sp>
        <p:nvSpPr>
          <p:cNvPr id="4" name="TextBox 3">
            <a:extLst>
              <a:ext uri="{FF2B5EF4-FFF2-40B4-BE49-F238E27FC236}">
                <a16:creationId xmlns:a16="http://schemas.microsoft.com/office/drawing/2014/main" id="{B9C23038-7DD1-071E-6228-32E4D177FE31}"/>
              </a:ext>
            </a:extLst>
          </p:cNvPr>
          <p:cNvSpPr txBox="1"/>
          <p:nvPr/>
        </p:nvSpPr>
        <p:spPr>
          <a:xfrm>
            <a:off x="1559517" y="3531513"/>
            <a:ext cx="5943600" cy="430887"/>
          </a:xfrm>
          <a:prstGeom prst="rect">
            <a:avLst/>
          </a:prstGeom>
          <a:noFill/>
        </p:spPr>
        <p:txBody>
          <a:bodyPr wrap="square">
            <a:spAutoFit/>
          </a:bodyPr>
          <a:lstStyle/>
          <a:p>
            <a:pPr algn="ctr"/>
            <a:r>
              <a:rPr lang="en-IN" sz="2200" dirty="0"/>
              <a:t>Figure 29</a:t>
            </a:r>
          </a:p>
        </p:txBody>
      </p:sp>
      <p:sp>
        <p:nvSpPr>
          <p:cNvPr id="9" name="TextBox 8">
            <a:extLst>
              <a:ext uri="{FF2B5EF4-FFF2-40B4-BE49-F238E27FC236}">
                <a16:creationId xmlns:a16="http://schemas.microsoft.com/office/drawing/2014/main" id="{04122FC4-7148-EC79-2FE3-56AEC4FFA268}"/>
              </a:ext>
            </a:extLst>
          </p:cNvPr>
          <p:cNvSpPr txBox="1"/>
          <p:nvPr/>
        </p:nvSpPr>
        <p:spPr>
          <a:xfrm>
            <a:off x="457200" y="3733800"/>
            <a:ext cx="8229600" cy="2246769"/>
          </a:xfrm>
          <a:prstGeom prst="rect">
            <a:avLst/>
          </a:prstGeom>
          <a:noFill/>
        </p:spPr>
        <p:txBody>
          <a:bodyPr wrap="square">
            <a:spAutoFit/>
          </a:bodyPr>
          <a:lstStyle/>
          <a:p>
            <a:r>
              <a:rPr lang="en-US" sz="2000" b="1" dirty="0"/>
              <a:t>Solution</a:t>
            </a:r>
          </a:p>
          <a:p>
            <a:pPr marL="542925" indent="-542925" algn="just">
              <a:defRPr sz="2800"/>
            </a:pPr>
            <a:r>
              <a:rPr lang="en-US" sz="2000" dirty="0"/>
              <a:t>a.​	To parse the date from each description, we will use the </a:t>
            </a:r>
            <a:r>
              <a:rPr lang="en-US" sz="2000" b="1" dirty="0"/>
              <a:t>MID(text, </a:t>
            </a:r>
            <a:r>
              <a:rPr lang="en-US" sz="2000" b="1" dirty="0" err="1"/>
              <a:t>start_num</a:t>
            </a:r>
            <a:r>
              <a:rPr lang="en-US" sz="2000" b="1" dirty="0"/>
              <a:t>, </a:t>
            </a:r>
            <a:r>
              <a:rPr lang="en-US" sz="2000" b="1" dirty="0" err="1"/>
              <a:t>num_chars</a:t>
            </a:r>
            <a:r>
              <a:rPr lang="en-US" sz="2000" b="1" dirty="0"/>
              <a:t>)</a:t>
            </a:r>
            <a:r>
              <a:rPr lang="en-US" sz="2000" dirty="0"/>
              <a:t> function, where "text" is the text string to be parsed and can either be entered directly or as a cell reference, "</a:t>
            </a:r>
            <a:r>
              <a:rPr lang="en-US" sz="2000" dirty="0" err="1"/>
              <a:t>start_num</a:t>
            </a:r>
            <a:r>
              <a:rPr lang="en-US" sz="2000" dirty="0"/>
              <a:t>" is the position of the first character you want to extract in the text, and "</a:t>
            </a:r>
            <a:r>
              <a:rPr lang="en-US" sz="2000" dirty="0" err="1"/>
              <a:t>num_chars</a:t>
            </a:r>
            <a:r>
              <a:rPr lang="en-US" sz="2000" dirty="0"/>
              <a:t>" specifies the number of characters you want to extract. All three of these values are required in the formula.</a:t>
            </a:r>
          </a:p>
        </p:txBody>
      </p:sp>
    </p:spTree>
    <p:extLst>
      <p:ext uri="{BB962C8B-B14F-4D97-AF65-F5344CB8AC3E}">
        <p14:creationId xmlns:p14="http://schemas.microsoft.com/office/powerpoint/2010/main" val="101893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Importing a CSV file into Microsoft</a:t>
            </a:r>
            <a:r>
              <a:rPr lang="en-US" dirty="0"/>
              <a:t>—Slide 3</a:t>
            </a:r>
            <a:endParaRPr dirty="0"/>
          </a:p>
        </p:txBody>
      </p:sp>
      <p:sp>
        <p:nvSpPr>
          <p:cNvPr id="3" name="Text Placeholder 2"/>
          <p:cNvSpPr>
            <a:spLocks noGrp="1"/>
          </p:cNvSpPr>
          <p:nvPr>
            <p:ph type="body" sz="quarter" idx="10"/>
          </p:nvPr>
        </p:nvSpPr>
        <p:spPr/>
        <p:txBody>
          <a:bodyPr>
            <a:normAutofit/>
          </a:bodyPr>
          <a:lstStyle/>
          <a:p>
            <a:r>
              <a:rPr sz="2000" b="1" dirty="0"/>
              <a:t>Solution</a:t>
            </a:r>
          </a:p>
          <a:p>
            <a:pPr algn="just"/>
            <a:r>
              <a:rPr sz="2000" dirty="0"/>
              <a:t>We know that the data appears in comma-separated form since we downloaded a CSV file. To put it in a usable format, we need to copy the data and paste it in cell A1 of a new Excel spreadsheet.</a:t>
            </a:r>
          </a:p>
        </p:txBody>
      </p:sp>
      <p:pic>
        <p:nvPicPr>
          <p:cNvPr id="5" name="Picture 4" descr="A screenshot representing CSV Police Data Imported into Excel. A table has nine columns and twenty-five rows. The columns in the excel screen are labeled A, B, C, D, E, F, G, H, I. The rows from Figure 3 are copied into column A.">
            <a:extLst>
              <a:ext uri="{FF2B5EF4-FFF2-40B4-BE49-F238E27FC236}">
                <a16:creationId xmlns:a16="http://schemas.microsoft.com/office/drawing/2014/main" id="{3D7A4D3F-99F1-4DF0-91F1-62A90AFFE854}"/>
              </a:ext>
            </a:extLst>
          </p:cNvPr>
          <p:cNvPicPr>
            <a:picLocks noChangeAspect="1"/>
          </p:cNvPicPr>
          <p:nvPr/>
        </p:nvPicPr>
        <p:blipFill>
          <a:blip r:embed="rId2"/>
          <a:srcRect b="9091"/>
          <a:stretch>
            <a:fillRect/>
          </a:stretch>
        </p:blipFill>
        <p:spPr>
          <a:xfrm>
            <a:off x="1676400" y="2359136"/>
            <a:ext cx="5638800" cy="3279664"/>
          </a:xfrm>
          <a:prstGeom prst="rect">
            <a:avLst/>
          </a:prstGeom>
        </p:spPr>
      </p:pic>
      <p:sp>
        <p:nvSpPr>
          <p:cNvPr id="4" name="TextBox 3">
            <a:extLst>
              <a:ext uri="{FF2B5EF4-FFF2-40B4-BE49-F238E27FC236}">
                <a16:creationId xmlns:a16="http://schemas.microsoft.com/office/drawing/2014/main" id="{1DCD8C7D-20D2-5128-3DBD-4AB0462D5A16}"/>
              </a:ext>
            </a:extLst>
          </p:cNvPr>
          <p:cNvSpPr txBox="1"/>
          <p:nvPr/>
        </p:nvSpPr>
        <p:spPr>
          <a:xfrm>
            <a:off x="1600200" y="5602134"/>
            <a:ext cx="5943600" cy="430887"/>
          </a:xfrm>
          <a:prstGeom prst="rect">
            <a:avLst/>
          </a:prstGeom>
          <a:noFill/>
        </p:spPr>
        <p:txBody>
          <a:bodyPr wrap="square">
            <a:spAutoFit/>
          </a:bodyPr>
          <a:lstStyle/>
          <a:p>
            <a:pPr algn="ctr"/>
            <a:r>
              <a:rPr lang="en-IN" sz="2200" dirty="0"/>
              <a:t>Figure 4: CSV Police Data Imported into Excel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Extracting Text from a String in Excel</a:t>
            </a:r>
            <a:r>
              <a:rPr lang="en-US" dirty="0"/>
              <a:t>—Slide 3</a:t>
            </a:r>
            <a:endParaRPr dirty="0"/>
          </a:p>
        </p:txBody>
      </p:sp>
      <p:sp>
        <p:nvSpPr>
          <p:cNvPr id="3" name="Text Placeholder 2"/>
          <p:cNvSpPr>
            <a:spLocks noGrp="1"/>
          </p:cNvSpPr>
          <p:nvPr>
            <p:ph type="body" sz="quarter" idx="10"/>
          </p:nvPr>
        </p:nvSpPr>
        <p:spPr/>
        <p:txBody>
          <a:bodyPr>
            <a:normAutofit/>
          </a:bodyPr>
          <a:lstStyle/>
          <a:p>
            <a:pPr marL="457200" lvl="1" indent="0" algn="just">
              <a:buNone/>
            </a:pPr>
            <a:r>
              <a:rPr sz="1800" dirty="0"/>
              <a:t>In the Description column, the date is the first piece of information provided, which means </a:t>
            </a:r>
            <a:r>
              <a:rPr sz="1800" dirty="0" err="1"/>
              <a:t>start_num</a:t>
            </a:r>
            <a:r>
              <a:rPr sz="1800" dirty="0"/>
              <a:t> = 1. Each date has the format DD/MM/YY, which has 8 characters (including the slashes), so </a:t>
            </a:r>
            <a:r>
              <a:rPr sz="1800" dirty="0" err="1"/>
              <a:t>num_chars</a:t>
            </a:r>
            <a:r>
              <a:rPr sz="1800" dirty="0"/>
              <a:t> = 8. The cell reference will change for each instance of the formula, but since the first description is contained in cell A4, we'll start with text = A4.</a:t>
            </a:r>
          </a:p>
          <a:p>
            <a:pPr marL="457200" lvl="1" indent="0" algn="just">
              <a:buNone/>
            </a:pPr>
            <a:r>
              <a:rPr sz="1800" dirty="0"/>
              <a:t>Start by typing "=MID(A4,1,8)" in cell B4 and press Enter.</a:t>
            </a:r>
          </a:p>
          <a:p>
            <a:r>
              <a:rPr dirty="0"/>
              <a:t>​</a:t>
            </a:r>
            <a:endParaRPr sz="2800" dirty="0"/>
          </a:p>
        </p:txBody>
      </p:sp>
      <p:pic>
        <p:nvPicPr>
          <p:cNvPr id="5" name="Picture 4" descr="A screenshot of an Excel sheet from Figure 12.2.29 is shown. The top-left side of the screen displays a dropbox that reads, B4. The function bar reads, fx equals MID(A4,1,8). Cell B4 reads, 11/27/20.">
            <a:extLst>
              <a:ext uri="{FF2B5EF4-FFF2-40B4-BE49-F238E27FC236}">
                <a16:creationId xmlns:a16="http://schemas.microsoft.com/office/drawing/2014/main" id="{4DF7FAAB-C673-41B3-A856-8D3060FC7FB1}"/>
              </a:ext>
            </a:extLst>
          </p:cNvPr>
          <p:cNvPicPr>
            <a:picLocks noChangeAspect="1"/>
          </p:cNvPicPr>
          <p:nvPr/>
        </p:nvPicPr>
        <p:blipFill>
          <a:blip r:embed="rId2"/>
          <a:srcRect b="9752"/>
          <a:stretch>
            <a:fillRect/>
          </a:stretch>
        </p:blipFill>
        <p:spPr>
          <a:xfrm>
            <a:off x="2031687" y="2819400"/>
            <a:ext cx="5080626" cy="2819400"/>
          </a:xfrm>
          <a:prstGeom prst="rect">
            <a:avLst/>
          </a:prstGeom>
        </p:spPr>
      </p:pic>
      <p:sp>
        <p:nvSpPr>
          <p:cNvPr id="4" name="TextBox 3">
            <a:extLst>
              <a:ext uri="{FF2B5EF4-FFF2-40B4-BE49-F238E27FC236}">
                <a16:creationId xmlns:a16="http://schemas.microsoft.com/office/drawing/2014/main" id="{21B4BEFB-E5CF-506D-90BB-F08F064DBB0F}"/>
              </a:ext>
            </a:extLst>
          </p:cNvPr>
          <p:cNvSpPr txBox="1"/>
          <p:nvPr/>
        </p:nvSpPr>
        <p:spPr>
          <a:xfrm>
            <a:off x="1600200" y="5528801"/>
            <a:ext cx="5943600" cy="430887"/>
          </a:xfrm>
          <a:prstGeom prst="rect">
            <a:avLst/>
          </a:prstGeom>
          <a:noFill/>
        </p:spPr>
        <p:txBody>
          <a:bodyPr wrap="square">
            <a:spAutoFit/>
          </a:bodyPr>
          <a:lstStyle/>
          <a:p>
            <a:pPr algn="ctr"/>
            <a:r>
              <a:rPr lang="en-IN" sz="2200" dirty="0"/>
              <a:t>Figure 30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Extracting Text from a String in Excel</a:t>
            </a:r>
            <a:r>
              <a:rPr lang="en-US" dirty="0"/>
              <a:t>—Slide 4</a:t>
            </a:r>
            <a:endParaRPr dirty="0"/>
          </a:p>
        </p:txBody>
      </p:sp>
      <p:sp>
        <p:nvSpPr>
          <p:cNvPr id="3" name="Text Placeholder 2"/>
          <p:cNvSpPr>
            <a:spLocks noGrp="1"/>
          </p:cNvSpPr>
          <p:nvPr>
            <p:ph type="body" sz="quarter" idx="10"/>
          </p:nvPr>
        </p:nvSpPr>
        <p:spPr/>
        <p:txBody>
          <a:bodyPr>
            <a:normAutofit/>
          </a:bodyPr>
          <a:lstStyle/>
          <a:p>
            <a:pPr marL="457200" lvl="1" indent="0" algn="just">
              <a:buNone/>
            </a:pPr>
            <a:r>
              <a:rPr sz="2000" dirty="0"/>
              <a:t>To parse the date from the remaining transactions, drag the green square at the bottom-right corner of cell B4 down through cell B8.</a:t>
            </a:r>
          </a:p>
        </p:txBody>
      </p:sp>
      <p:pic>
        <p:nvPicPr>
          <p:cNvPr id="5" name="Picture 4" descr="A screenshot of an Excel sheet from Figure 30 is shown. The top-left side of the screen displays a dropbox that reads, B4. The function bar reads, fx equals MID(A4,1,8). Cells B4 through B8 now contain the dates from column A.">
            <a:extLst>
              <a:ext uri="{FF2B5EF4-FFF2-40B4-BE49-F238E27FC236}">
                <a16:creationId xmlns:a16="http://schemas.microsoft.com/office/drawing/2014/main" id="{6B439CF7-E58C-48E3-B81A-4FC00F990A4F}"/>
              </a:ext>
            </a:extLst>
          </p:cNvPr>
          <p:cNvPicPr>
            <a:picLocks noChangeAspect="1"/>
          </p:cNvPicPr>
          <p:nvPr/>
        </p:nvPicPr>
        <p:blipFill>
          <a:blip r:embed="rId2"/>
          <a:srcRect b="8951"/>
          <a:stretch>
            <a:fillRect/>
          </a:stretch>
        </p:blipFill>
        <p:spPr>
          <a:xfrm>
            <a:off x="1219200" y="1752601"/>
            <a:ext cx="6705600" cy="3733800"/>
          </a:xfrm>
          <a:prstGeom prst="rect">
            <a:avLst/>
          </a:prstGeom>
        </p:spPr>
      </p:pic>
      <p:sp>
        <p:nvSpPr>
          <p:cNvPr id="4" name="TextBox 3">
            <a:extLst>
              <a:ext uri="{FF2B5EF4-FFF2-40B4-BE49-F238E27FC236}">
                <a16:creationId xmlns:a16="http://schemas.microsoft.com/office/drawing/2014/main" id="{CB48830D-A72B-F9B4-C642-B09EF1EC38CC}"/>
              </a:ext>
            </a:extLst>
          </p:cNvPr>
          <p:cNvSpPr txBox="1"/>
          <p:nvPr/>
        </p:nvSpPr>
        <p:spPr>
          <a:xfrm>
            <a:off x="1600200" y="5397826"/>
            <a:ext cx="5943600" cy="430887"/>
          </a:xfrm>
          <a:prstGeom prst="rect">
            <a:avLst/>
          </a:prstGeom>
          <a:noFill/>
        </p:spPr>
        <p:txBody>
          <a:bodyPr wrap="square">
            <a:spAutoFit/>
          </a:bodyPr>
          <a:lstStyle/>
          <a:p>
            <a:pPr algn="ctr"/>
            <a:r>
              <a:rPr lang="en-IN" sz="2200" dirty="0"/>
              <a:t>Figure 31</a:t>
            </a:r>
          </a:p>
        </p:txBody>
      </p:sp>
    </p:spTree>
    <p:extLst>
      <p:ext uri="{BB962C8B-B14F-4D97-AF65-F5344CB8AC3E}">
        <p14:creationId xmlns:p14="http://schemas.microsoft.com/office/powerpoint/2010/main" val="2684502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Extracting Text from a String in Excel</a:t>
            </a:r>
            <a:r>
              <a:rPr lang="en-US" dirty="0"/>
              <a:t>—Slide 5</a:t>
            </a:r>
            <a:endParaRPr dirty="0"/>
          </a:p>
        </p:txBody>
      </p:sp>
      <p:sp>
        <p:nvSpPr>
          <p:cNvPr id="3" name="Text Placeholder 2"/>
          <p:cNvSpPr>
            <a:spLocks noGrp="1"/>
          </p:cNvSpPr>
          <p:nvPr>
            <p:ph type="body" sz="quarter" idx="10"/>
          </p:nvPr>
        </p:nvSpPr>
        <p:spPr>
          <a:xfrm>
            <a:off x="457200" y="1029287"/>
            <a:ext cx="8305800" cy="4967067"/>
          </a:xfrm>
        </p:spPr>
        <p:txBody>
          <a:bodyPr>
            <a:noAutofit/>
          </a:bodyPr>
          <a:lstStyle/>
          <a:p>
            <a:pPr marL="511175" indent="-511175" algn="just">
              <a:defRPr sz="2800"/>
            </a:pPr>
            <a:r>
              <a:rPr lang="en-US" sz="1800" dirty="0"/>
              <a:t>b.</a:t>
            </a:r>
            <a:r>
              <a:rPr sz="1800" dirty="0"/>
              <a:t>​</a:t>
            </a:r>
            <a:r>
              <a:rPr lang="en-US" sz="1800" dirty="0"/>
              <a:t>	</a:t>
            </a:r>
            <a:r>
              <a:rPr sz="1800" dirty="0"/>
              <a:t>To pull out the vendor, we can once again use the MID function. However, unlike the dates in part a., we cannot guarantee that the name of each vendor contains the same number of characters. Instead of inserting the number of characters to extract, we can tell the computer where to find the end of the string using the </a:t>
            </a:r>
            <a:r>
              <a:rPr sz="1800" b="1" dirty="0"/>
              <a:t>FIND(</a:t>
            </a:r>
            <a:r>
              <a:rPr sz="1800" b="1" dirty="0" err="1"/>
              <a:t>find_text</a:t>
            </a:r>
            <a:r>
              <a:rPr sz="1800" b="1" dirty="0"/>
              <a:t>, </a:t>
            </a:r>
            <a:r>
              <a:rPr sz="1800" b="1" dirty="0" err="1"/>
              <a:t>within_text</a:t>
            </a:r>
            <a:r>
              <a:rPr sz="1800" b="1" dirty="0"/>
              <a:t>, [</a:t>
            </a:r>
            <a:r>
              <a:rPr sz="1800" b="1" dirty="0" err="1"/>
              <a:t>start_num</a:t>
            </a:r>
            <a:r>
              <a:rPr sz="1800" b="1" dirty="0"/>
              <a:t>])</a:t>
            </a:r>
            <a:r>
              <a:rPr sz="1800" dirty="0"/>
              <a:t> function. In this function, "</a:t>
            </a:r>
            <a:r>
              <a:rPr sz="1800" dirty="0" err="1"/>
              <a:t>find_text</a:t>
            </a:r>
            <a:r>
              <a:rPr sz="1800" dirty="0"/>
              <a:t>" is the character or string of text we need to find, "</a:t>
            </a:r>
            <a:r>
              <a:rPr sz="1800" dirty="0" err="1"/>
              <a:t>within_text</a:t>
            </a:r>
            <a:r>
              <a:rPr sz="1800" dirty="0"/>
              <a:t>" is the text we are searching in, and "</a:t>
            </a:r>
            <a:r>
              <a:rPr sz="1800" dirty="0" err="1"/>
              <a:t>start_num</a:t>
            </a:r>
            <a:r>
              <a:rPr sz="1800" dirty="0"/>
              <a:t>" tells the function where to start. The only optional argument is "</a:t>
            </a:r>
            <a:r>
              <a:rPr sz="1800" dirty="0" err="1"/>
              <a:t>start_num</a:t>
            </a:r>
            <a:r>
              <a:rPr sz="1800" dirty="0"/>
              <a:t>," which is considered to be 1 if the value is omitted from the function.</a:t>
            </a:r>
            <a:endParaRPr lang="en-US" sz="1800" dirty="0"/>
          </a:p>
          <a:p>
            <a:pPr marL="511175" indent="-511175" algn="just">
              <a:buFont typeface="+mj-lt"/>
              <a:buAutoNum type="alphaLcPeriod" startAt="2"/>
              <a:defRPr sz="2800"/>
            </a:pPr>
            <a:endParaRPr sz="1000" dirty="0"/>
          </a:p>
          <a:p>
            <a:pPr marL="511175" lvl="1" indent="-511175" algn="just">
              <a:buNone/>
            </a:pPr>
            <a:r>
              <a:rPr lang="en-US" sz="1800" dirty="0"/>
              <a:t>	</a:t>
            </a:r>
            <a:r>
              <a:rPr sz="1800" dirty="0"/>
              <a:t>Since each vendor name has a comma after it, we will use the FIND function to locate the comma, thus finding the end of the string that we want to extract. We will use "," for </a:t>
            </a:r>
            <a:r>
              <a:rPr sz="1800" dirty="0" err="1"/>
              <a:t>find_text</a:t>
            </a:r>
            <a:r>
              <a:rPr sz="1800" dirty="0"/>
              <a:t>. Again, the cell reference will change for each transaction description, but the first reference is in A4, so we'll use A4 for </a:t>
            </a:r>
            <a:r>
              <a:rPr sz="1800" dirty="0" err="1"/>
              <a:t>within_text</a:t>
            </a:r>
            <a:r>
              <a:rPr sz="1800" dirty="0"/>
              <a:t>. We'll omit the value for </a:t>
            </a:r>
            <a:r>
              <a:rPr sz="1800" dirty="0" err="1"/>
              <a:t>start_num</a:t>
            </a:r>
            <a:r>
              <a:rPr sz="1800" dirty="0"/>
              <a:t>. So for the first transaction description, we will use "FIND(",",A4)". </a:t>
            </a:r>
            <a:r>
              <a:rPr lang="en-US" sz="1800" dirty="0"/>
              <a:t> </a:t>
            </a:r>
            <a:r>
              <a:rPr sz="1800" dirty="0"/>
              <a:t>This </a:t>
            </a:r>
            <a:r>
              <a:rPr lang="en-US" sz="1800" dirty="0"/>
              <a:t> </a:t>
            </a:r>
            <a:r>
              <a:rPr sz="1800" dirty="0"/>
              <a:t>function </a:t>
            </a:r>
            <a:r>
              <a:rPr lang="en-US" sz="1800" dirty="0"/>
              <a:t> </a:t>
            </a:r>
            <a:r>
              <a:rPr sz="1800" dirty="0"/>
              <a:t>returns </a:t>
            </a:r>
            <a:r>
              <a:rPr lang="en-US" sz="1800" dirty="0"/>
              <a:t> </a:t>
            </a:r>
            <a:r>
              <a:rPr sz="1800" dirty="0"/>
              <a:t>the</a:t>
            </a:r>
            <a:r>
              <a:rPr lang="en-US" sz="1800" dirty="0"/>
              <a:t> </a:t>
            </a:r>
            <a:r>
              <a:rPr sz="1800" dirty="0"/>
              <a:t> location of the comma in cell A4. Excel</a:t>
            </a:r>
            <a:endParaRPr lang="en-US" sz="1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Extracting Text from a String in Excel</a:t>
            </a:r>
            <a:r>
              <a:rPr lang="en-US" dirty="0"/>
              <a:t>—Slide 6</a:t>
            </a:r>
            <a:endParaRPr dirty="0"/>
          </a:p>
        </p:txBody>
      </p:sp>
      <p:sp>
        <p:nvSpPr>
          <p:cNvPr id="3" name="Text Placeholder 2"/>
          <p:cNvSpPr>
            <a:spLocks noGrp="1"/>
          </p:cNvSpPr>
          <p:nvPr>
            <p:ph type="body" sz="quarter" idx="10"/>
          </p:nvPr>
        </p:nvSpPr>
        <p:spPr/>
        <p:txBody>
          <a:bodyPr>
            <a:normAutofit/>
          </a:bodyPr>
          <a:lstStyle/>
          <a:p>
            <a:pPr marL="512064" lvl="1" indent="0" algn="just">
              <a:buNone/>
            </a:pPr>
            <a:r>
              <a:rPr lang="en-US" sz="1800" dirty="0"/>
              <a:t>returns a value of 24 for FIND(",",A4), which means that the comma is the 24</a:t>
            </a:r>
            <a:r>
              <a:rPr lang="en-US" sz="1800" baseline="30000" dirty="0"/>
              <a:t>th</a:t>
            </a:r>
            <a:r>
              <a:rPr lang="en-US" sz="1800" dirty="0"/>
              <a:t> character in cell A4. We will use this finding as an internal value in the MID function.</a:t>
            </a:r>
          </a:p>
          <a:p>
            <a:pPr marL="512064" lvl="1" indent="0" algn="just">
              <a:buNone/>
            </a:pPr>
            <a:r>
              <a:rPr lang="en-US" sz="1800" dirty="0"/>
              <a:t>We know that the name of the vendor starts on character 10, because the date is 8 characters long and is followed by a space. We  now also know that the name of the vendor ends on whatever value is found by FIND(",",A4). So for the MID function, t</a:t>
            </a:r>
            <a:r>
              <a:rPr sz="1800" dirty="0"/>
              <a:t>he number of characters we are extracting, or the length of the string we are extracting, will be the value found by FIND(",",A4) minus 10. This means that we will use FIND(",",A4)-10 for the </a:t>
            </a:r>
            <a:r>
              <a:rPr sz="1800" dirty="0" err="1"/>
              <a:t>num_chars</a:t>
            </a:r>
            <a:r>
              <a:rPr sz="1800" dirty="0"/>
              <a:t> argument in the MID function and we will use 10 for </a:t>
            </a:r>
            <a:r>
              <a:rPr sz="1800" dirty="0" err="1"/>
              <a:t>start_num</a:t>
            </a:r>
            <a:r>
              <a:rPr sz="1800" dirty="0"/>
              <a:t>.</a:t>
            </a:r>
            <a:endParaRPr lang="en-US" sz="1800" dirty="0"/>
          </a:p>
          <a:p>
            <a:pPr marL="457200" lvl="1" indent="0" algn="just">
              <a:buNone/>
            </a:pPr>
            <a:endParaRPr sz="1000" dirty="0"/>
          </a:p>
          <a:p>
            <a:pPr marL="512064" lvl="1" indent="0" algn="just">
              <a:buNone/>
            </a:pPr>
            <a:r>
              <a:rPr sz="1800" dirty="0"/>
              <a:t>Now we can use the MID function. In cell C4, type "=MID(A4,10,FIND(",",A4)-10)".</a:t>
            </a:r>
          </a:p>
        </p:txBody>
      </p:sp>
    </p:spTree>
    <p:extLst>
      <p:ext uri="{BB962C8B-B14F-4D97-AF65-F5344CB8AC3E}">
        <p14:creationId xmlns:p14="http://schemas.microsoft.com/office/powerpoint/2010/main" val="385654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Extracting Text from a String in Excel</a:t>
            </a:r>
            <a:r>
              <a:rPr lang="en-US" dirty="0"/>
              <a:t>—Slide 7</a:t>
            </a:r>
            <a:endParaRPr dirty="0"/>
          </a:p>
        </p:txBody>
      </p:sp>
      <p:pic>
        <p:nvPicPr>
          <p:cNvPr id="5" name="Picture 4" descr="A screenshot of an Excel sheet from Figure 31 is shown. The top-left side of the screen displays a dropbox that reads, C4. The function bar reads, fx equals MID(A4,10,FIND(&quot;,&quot;,A4)-10). Cell C4 reads, THE HOME DEPOT.">
            <a:extLst>
              <a:ext uri="{FF2B5EF4-FFF2-40B4-BE49-F238E27FC236}">
                <a16:creationId xmlns:a16="http://schemas.microsoft.com/office/drawing/2014/main" id="{8C4D21FE-C8AC-4414-9454-B2FA266722FB}"/>
              </a:ext>
            </a:extLst>
          </p:cNvPr>
          <p:cNvPicPr>
            <a:picLocks noChangeAspect="1"/>
          </p:cNvPicPr>
          <p:nvPr/>
        </p:nvPicPr>
        <p:blipFill>
          <a:blip r:embed="rId2"/>
          <a:srcRect b="9929"/>
          <a:stretch>
            <a:fillRect/>
          </a:stretch>
        </p:blipFill>
        <p:spPr>
          <a:xfrm>
            <a:off x="725259" y="1432259"/>
            <a:ext cx="7693481" cy="3596942"/>
          </a:xfrm>
          <a:prstGeom prst="rect">
            <a:avLst/>
          </a:prstGeom>
        </p:spPr>
      </p:pic>
      <p:sp>
        <p:nvSpPr>
          <p:cNvPr id="3" name="TextBox 2">
            <a:extLst>
              <a:ext uri="{FF2B5EF4-FFF2-40B4-BE49-F238E27FC236}">
                <a16:creationId xmlns:a16="http://schemas.microsoft.com/office/drawing/2014/main" id="{A6C33F32-7E93-7D34-4328-D6E330FE7E4E}"/>
              </a:ext>
            </a:extLst>
          </p:cNvPr>
          <p:cNvSpPr txBox="1"/>
          <p:nvPr/>
        </p:nvSpPr>
        <p:spPr>
          <a:xfrm>
            <a:off x="1600199" y="4994854"/>
            <a:ext cx="5943600" cy="430887"/>
          </a:xfrm>
          <a:prstGeom prst="rect">
            <a:avLst/>
          </a:prstGeom>
          <a:noFill/>
        </p:spPr>
        <p:txBody>
          <a:bodyPr wrap="square">
            <a:spAutoFit/>
          </a:bodyPr>
          <a:lstStyle/>
          <a:p>
            <a:pPr algn="ctr"/>
            <a:r>
              <a:rPr lang="en-IN" sz="2200" dirty="0"/>
              <a:t>Figure 32</a:t>
            </a:r>
          </a:p>
        </p:txBody>
      </p:sp>
    </p:spTree>
    <p:extLst>
      <p:ext uri="{BB962C8B-B14F-4D97-AF65-F5344CB8AC3E}">
        <p14:creationId xmlns:p14="http://schemas.microsoft.com/office/powerpoint/2010/main" val="2069548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Extracting Text from a String in Excel</a:t>
            </a:r>
            <a:r>
              <a:rPr lang="en-US" dirty="0"/>
              <a:t>—Slide 8</a:t>
            </a:r>
            <a:endParaRPr dirty="0"/>
          </a:p>
        </p:txBody>
      </p:sp>
      <p:sp>
        <p:nvSpPr>
          <p:cNvPr id="3" name="Text Placeholder 2"/>
          <p:cNvSpPr>
            <a:spLocks noGrp="1"/>
          </p:cNvSpPr>
          <p:nvPr>
            <p:ph type="body" sz="quarter" idx="10"/>
          </p:nvPr>
        </p:nvSpPr>
        <p:spPr/>
        <p:txBody>
          <a:bodyPr>
            <a:normAutofit/>
          </a:bodyPr>
          <a:lstStyle/>
          <a:p>
            <a:pPr marL="512064" lvl="1" indent="0" algn="just">
              <a:buNone/>
            </a:pPr>
            <a:r>
              <a:rPr sz="2000" dirty="0"/>
              <a:t>To complete the vendor column, drag the green square at the bottom-right corner of cell B4 down through cell C8.</a:t>
            </a:r>
          </a:p>
        </p:txBody>
      </p:sp>
      <p:pic>
        <p:nvPicPr>
          <p:cNvPr id="5" name="Picture 4" descr="A screenshot of an Excel sheet from Figure 32 is shown. The top-left side of the screen displays a dropbox that reads, C4. The function bar reads, fx equals MID(A4,10,FIND(&quot;,&quot;,A4)-10). Cells C4 through C8 now contain the vendors from column A.">
            <a:extLst>
              <a:ext uri="{FF2B5EF4-FFF2-40B4-BE49-F238E27FC236}">
                <a16:creationId xmlns:a16="http://schemas.microsoft.com/office/drawing/2014/main" id="{2A3881BA-A1BB-4515-AF6A-AD3EF2B86391}"/>
              </a:ext>
            </a:extLst>
          </p:cNvPr>
          <p:cNvPicPr>
            <a:picLocks noChangeAspect="1"/>
          </p:cNvPicPr>
          <p:nvPr/>
        </p:nvPicPr>
        <p:blipFill>
          <a:blip r:embed="rId2"/>
          <a:srcRect b="13974"/>
          <a:stretch>
            <a:fillRect/>
          </a:stretch>
        </p:blipFill>
        <p:spPr>
          <a:xfrm>
            <a:off x="990600" y="1727600"/>
            <a:ext cx="7467600" cy="3530200"/>
          </a:xfrm>
          <a:prstGeom prst="rect">
            <a:avLst/>
          </a:prstGeom>
        </p:spPr>
      </p:pic>
      <p:sp>
        <p:nvSpPr>
          <p:cNvPr id="4" name="TextBox 3">
            <a:extLst>
              <a:ext uri="{FF2B5EF4-FFF2-40B4-BE49-F238E27FC236}">
                <a16:creationId xmlns:a16="http://schemas.microsoft.com/office/drawing/2014/main" id="{1F73D94C-1AE1-804B-ABC1-B8BFD2817EBF}"/>
              </a:ext>
            </a:extLst>
          </p:cNvPr>
          <p:cNvSpPr txBox="1"/>
          <p:nvPr/>
        </p:nvSpPr>
        <p:spPr>
          <a:xfrm>
            <a:off x="1600200" y="5196189"/>
            <a:ext cx="5943600" cy="430887"/>
          </a:xfrm>
          <a:prstGeom prst="rect">
            <a:avLst/>
          </a:prstGeom>
          <a:noFill/>
        </p:spPr>
        <p:txBody>
          <a:bodyPr wrap="square">
            <a:spAutoFit/>
          </a:bodyPr>
          <a:lstStyle/>
          <a:p>
            <a:pPr algn="ctr"/>
            <a:r>
              <a:rPr lang="en-IN" sz="2200" dirty="0"/>
              <a:t>Figure 33</a:t>
            </a:r>
          </a:p>
        </p:txBody>
      </p:sp>
    </p:spTree>
    <p:extLst>
      <p:ext uri="{BB962C8B-B14F-4D97-AF65-F5344CB8AC3E}">
        <p14:creationId xmlns:p14="http://schemas.microsoft.com/office/powerpoint/2010/main" val="2226853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 Tip</a:t>
            </a:r>
            <a:r>
              <a:rPr lang="en-US" dirty="0"/>
              <a:t> 4</a:t>
            </a:r>
            <a:endParaRPr dirty="0"/>
          </a:p>
        </p:txBody>
      </p:sp>
      <p:sp>
        <p:nvSpPr>
          <p:cNvPr id="3" name="Text Placeholder 2"/>
          <p:cNvSpPr>
            <a:spLocks noGrp="1"/>
          </p:cNvSpPr>
          <p:nvPr>
            <p:ph type="body" sz="quarter" idx="10"/>
          </p:nvPr>
        </p:nvSpPr>
        <p:spPr/>
        <p:txBody>
          <a:bodyPr>
            <a:normAutofit/>
          </a:bodyPr>
          <a:lstStyle/>
          <a:p>
            <a:pPr algn="just"/>
            <a:r>
              <a:rPr sz="2400" dirty="0"/>
              <a:t>Within Excel functions, strings of text must be contained within quotation marks.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Helpful Hint</a:t>
            </a:r>
          </a:p>
        </p:txBody>
      </p:sp>
      <p:sp>
        <p:nvSpPr>
          <p:cNvPr id="3" name="Text Placeholder 2"/>
          <p:cNvSpPr>
            <a:spLocks noGrp="1"/>
          </p:cNvSpPr>
          <p:nvPr>
            <p:ph type="body" sz="quarter" idx="10"/>
          </p:nvPr>
        </p:nvSpPr>
        <p:spPr/>
        <p:txBody>
          <a:bodyPr>
            <a:normAutofit/>
          </a:bodyPr>
          <a:lstStyle/>
          <a:p>
            <a:pPr algn="just"/>
            <a:r>
              <a:rPr sz="2400" dirty="0"/>
              <a:t>Pivot tables can be thought of as a summary of filtering the original format of the data set. In the pivot tables in Figures 34 and 35, the data values in the rows are the count of how many items remain in the No. of Seats column when the original data is filtered by Style and Year. For instance, if the Style column is filtered to "Sedan" and the Year column is filtered to "2021", then 4 items will remain in the No. of Seats column.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 Tip</a:t>
            </a:r>
            <a:r>
              <a:rPr lang="en-US" dirty="0"/>
              <a:t> 5</a:t>
            </a:r>
            <a:endParaRPr dirty="0"/>
          </a:p>
        </p:txBody>
      </p:sp>
      <p:sp>
        <p:nvSpPr>
          <p:cNvPr id="3" name="Text Placeholder 2"/>
          <p:cNvSpPr>
            <a:spLocks noGrp="1"/>
          </p:cNvSpPr>
          <p:nvPr>
            <p:ph type="body" sz="quarter" idx="10"/>
          </p:nvPr>
        </p:nvSpPr>
        <p:spPr/>
        <p:txBody>
          <a:bodyPr>
            <a:normAutofit/>
          </a:bodyPr>
          <a:lstStyle/>
          <a:p>
            <a:pPr algn="just"/>
            <a:r>
              <a:rPr sz="2400" dirty="0"/>
              <a:t>Along with the PivotTable tool, Excel has a tool called </a:t>
            </a:r>
            <a:r>
              <a:rPr sz="2400" dirty="0" err="1"/>
              <a:t>PivotCharts</a:t>
            </a:r>
            <a:r>
              <a:rPr sz="2400" dirty="0"/>
              <a:t> that creates a pivot table along with a graphical representation.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100" dirty="0"/>
              <a:t>Example 8: Creating a Pivot Table in Excel</a:t>
            </a:r>
            <a:r>
              <a:rPr lang="en-US" sz="3100" dirty="0"/>
              <a:t>—Slide 1</a:t>
            </a:r>
            <a:endParaRPr sz="3100" dirty="0"/>
          </a:p>
        </p:txBody>
      </p:sp>
      <p:sp>
        <p:nvSpPr>
          <p:cNvPr id="3" name="Text Placeholder 2"/>
          <p:cNvSpPr>
            <a:spLocks noGrp="1"/>
          </p:cNvSpPr>
          <p:nvPr>
            <p:ph type="body" sz="quarter" idx="10"/>
          </p:nvPr>
        </p:nvSpPr>
        <p:spPr/>
        <p:txBody>
          <a:bodyPr>
            <a:normAutofit/>
          </a:bodyPr>
          <a:lstStyle/>
          <a:p>
            <a:pPr algn="just"/>
            <a:r>
              <a:rPr sz="2400" dirty="0"/>
              <a:t>Airbnb began listing vacation rental properties in 2008. Figure 43 shows the first 19 listings of 48,879 along with characteristics for accommodations in New York City, New York, for 2019. </a:t>
            </a:r>
            <a:r>
              <a:rPr lang="en-US" sz="2400" dirty="0"/>
              <a:t>(The full data set is available for download from math.hawkeslearning.com in Microsoft Excel format.) </a:t>
            </a: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Importing a CSV file into Microsoft</a:t>
            </a:r>
            <a:r>
              <a:rPr lang="en-US" dirty="0"/>
              <a:t>—Slide 4</a:t>
            </a:r>
            <a:endParaRPr dirty="0"/>
          </a:p>
        </p:txBody>
      </p:sp>
      <p:sp>
        <p:nvSpPr>
          <p:cNvPr id="3" name="Text Placeholder 2"/>
          <p:cNvSpPr>
            <a:spLocks noGrp="1"/>
          </p:cNvSpPr>
          <p:nvPr>
            <p:ph type="body" sz="quarter" idx="10"/>
          </p:nvPr>
        </p:nvSpPr>
        <p:spPr/>
        <p:txBody>
          <a:bodyPr>
            <a:normAutofit/>
          </a:bodyPr>
          <a:lstStyle/>
          <a:p>
            <a:pPr algn="just"/>
            <a:r>
              <a:rPr sz="2400" dirty="0"/>
              <a:t>Notice that although the lines of characters appear to run across multiple columns, the data is actually all in the first cell of each row. We need to distribute the data into columns.</a:t>
            </a:r>
          </a:p>
          <a:p>
            <a:pPr algn="just"/>
            <a:r>
              <a:rPr sz="2400" dirty="0"/>
              <a:t>First, select the cells that you wish to distribute. Then, under the Data menu, click Text to Columns. In the pop-up window that appears, select Delimited and then click Next.</a:t>
            </a:r>
          </a:p>
        </p:txBody>
      </p:sp>
    </p:spTree>
    <p:extLst>
      <p:ext uri="{BB962C8B-B14F-4D97-AF65-F5344CB8AC3E}">
        <p14:creationId xmlns:p14="http://schemas.microsoft.com/office/powerpoint/2010/main" val="3132814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100" dirty="0"/>
              <a:t>Example 8: Creating a Pivot Table in Excel</a:t>
            </a:r>
            <a:r>
              <a:rPr lang="en-US" sz="3100" dirty="0"/>
              <a:t>—Slide 2</a:t>
            </a:r>
            <a:endParaRPr sz="3100" dirty="0"/>
          </a:p>
        </p:txBody>
      </p:sp>
      <p:pic>
        <p:nvPicPr>
          <p:cNvPr id="7" name="Picture 6" descr="A screenshot of an excel sheet. A table has eleven columns. The first twenty rows are shown. The columns in the excel screen are labeled, A, B, C, D, E, F, G, H, I, J, and K. From left to right, the columns are labeled in row 1: AirBnB ID, name, host_id, neighborhood, room_type, price, minimum_nights, number of reviews, last review, reviews per month, availability_365. Rows 2 through 20 contain data.">
            <a:extLst>
              <a:ext uri="{FF2B5EF4-FFF2-40B4-BE49-F238E27FC236}">
                <a16:creationId xmlns:a16="http://schemas.microsoft.com/office/drawing/2014/main" id="{51667B8D-14CC-4AA6-B14B-A18EE2DA4D1B}"/>
              </a:ext>
            </a:extLst>
          </p:cNvPr>
          <p:cNvPicPr>
            <a:picLocks noChangeAspect="1"/>
          </p:cNvPicPr>
          <p:nvPr/>
        </p:nvPicPr>
        <p:blipFill>
          <a:blip r:embed="rId2"/>
          <a:srcRect b="6854"/>
          <a:stretch>
            <a:fillRect/>
          </a:stretch>
        </p:blipFill>
        <p:spPr>
          <a:xfrm>
            <a:off x="457200" y="1627116"/>
            <a:ext cx="8229600" cy="3021084"/>
          </a:xfrm>
          <a:prstGeom prst="rect">
            <a:avLst/>
          </a:prstGeom>
        </p:spPr>
      </p:pic>
      <p:sp>
        <p:nvSpPr>
          <p:cNvPr id="3" name="TextBox 2">
            <a:extLst>
              <a:ext uri="{FF2B5EF4-FFF2-40B4-BE49-F238E27FC236}">
                <a16:creationId xmlns:a16="http://schemas.microsoft.com/office/drawing/2014/main" id="{5D04C274-8A60-3D03-6B86-E7B1EA440AAC}"/>
              </a:ext>
            </a:extLst>
          </p:cNvPr>
          <p:cNvSpPr txBox="1"/>
          <p:nvPr/>
        </p:nvSpPr>
        <p:spPr>
          <a:xfrm>
            <a:off x="1828800" y="4619625"/>
            <a:ext cx="5943600" cy="430887"/>
          </a:xfrm>
          <a:prstGeom prst="rect">
            <a:avLst/>
          </a:prstGeom>
          <a:noFill/>
        </p:spPr>
        <p:txBody>
          <a:bodyPr wrap="square">
            <a:spAutoFit/>
          </a:bodyPr>
          <a:lstStyle/>
          <a:p>
            <a:pPr algn="ctr"/>
            <a:r>
              <a:rPr lang="en-IN" sz="2200" dirty="0"/>
              <a:t>Figure 43</a:t>
            </a:r>
          </a:p>
        </p:txBody>
      </p:sp>
    </p:spTree>
    <p:extLst>
      <p:ext uri="{BB962C8B-B14F-4D97-AF65-F5344CB8AC3E}">
        <p14:creationId xmlns:p14="http://schemas.microsoft.com/office/powerpoint/2010/main" val="29349850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100" dirty="0"/>
              <a:t>Example 8: Creating a Pivot Table in Excel</a:t>
            </a:r>
            <a:r>
              <a:rPr lang="en-US" sz="3100" dirty="0"/>
              <a:t>—Slide 3</a:t>
            </a:r>
            <a:endParaRPr sz="3100" dirty="0"/>
          </a:p>
        </p:txBody>
      </p:sp>
      <p:sp>
        <p:nvSpPr>
          <p:cNvPr id="3" name="Text Placeholder 2"/>
          <p:cNvSpPr>
            <a:spLocks noGrp="1"/>
          </p:cNvSpPr>
          <p:nvPr>
            <p:ph type="body" sz="quarter" idx="10"/>
          </p:nvPr>
        </p:nvSpPr>
        <p:spPr/>
        <p:txBody>
          <a:bodyPr>
            <a:normAutofit/>
          </a:bodyPr>
          <a:lstStyle/>
          <a:p>
            <a:pPr marL="542925" indent="-542925" algn="just">
              <a:defRPr sz="2800"/>
            </a:pPr>
            <a:r>
              <a:rPr lang="en-US" sz="2000" dirty="0"/>
              <a:t>a.</a:t>
            </a:r>
            <a:r>
              <a:rPr sz="2000" dirty="0"/>
              <a:t>​</a:t>
            </a:r>
            <a:r>
              <a:rPr lang="en-US" sz="2000" dirty="0"/>
              <a:t>	</a:t>
            </a:r>
            <a:r>
              <a:rPr sz="2000" dirty="0"/>
              <a:t>Create a pivot table in Excel to summarize the data using the neighborhood of the listing as row labels and the count of name as values.</a:t>
            </a:r>
          </a:p>
          <a:p>
            <a:pPr marL="542925" indent="-542925" algn="just">
              <a:defRPr sz="2800"/>
            </a:pPr>
            <a:r>
              <a:rPr lang="en-US" sz="2000" dirty="0"/>
              <a:t>b.</a:t>
            </a:r>
            <a:r>
              <a:rPr sz="2000" dirty="0"/>
              <a:t>​</a:t>
            </a:r>
            <a:r>
              <a:rPr lang="en-US" sz="2000" dirty="0"/>
              <a:t>	</a:t>
            </a:r>
            <a:r>
              <a:rPr sz="2000" dirty="0"/>
              <a:t>Determine which neighborhood had the most rentals during 2019.</a:t>
            </a:r>
          </a:p>
          <a:p>
            <a:pPr marL="542925" indent="-542925" algn="just">
              <a:defRPr sz="2800"/>
            </a:pPr>
            <a:r>
              <a:rPr lang="en-US" sz="2000" dirty="0"/>
              <a:t>c.</a:t>
            </a:r>
            <a:r>
              <a:rPr sz="2000" dirty="0"/>
              <a:t>​</a:t>
            </a:r>
            <a:r>
              <a:rPr lang="en-US" sz="2000" dirty="0"/>
              <a:t>	</a:t>
            </a:r>
            <a:r>
              <a:rPr sz="2000" dirty="0"/>
              <a:t>How many of the 48,879 rentals were available to rent all 365 days of the year, possibly indicating that they were full-time rentals?</a:t>
            </a:r>
          </a:p>
        </p:txBody>
      </p:sp>
    </p:spTree>
    <p:extLst>
      <p:ext uri="{BB962C8B-B14F-4D97-AF65-F5344CB8AC3E}">
        <p14:creationId xmlns:p14="http://schemas.microsoft.com/office/powerpoint/2010/main" val="3297612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8: Creating a Pivot Table in Excel</a:t>
            </a:r>
            <a:r>
              <a:rPr lang="en-US" sz="3100" dirty="0"/>
              <a:t>—Slide 4</a:t>
            </a:r>
            <a:endParaRPr sz="3100" dirty="0"/>
          </a:p>
        </p:txBody>
      </p:sp>
      <p:sp>
        <p:nvSpPr>
          <p:cNvPr id="3" name="Text Placeholder 2"/>
          <p:cNvSpPr>
            <a:spLocks noGrp="1"/>
          </p:cNvSpPr>
          <p:nvPr>
            <p:ph type="body" sz="quarter" idx="10"/>
          </p:nvPr>
        </p:nvSpPr>
        <p:spPr/>
        <p:txBody>
          <a:bodyPr>
            <a:noAutofit/>
          </a:bodyPr>
          <a:lstStyle/>
          <a:p>
            <a:pPr marL="542925" indent="-511175" algn="just"/>
            <a:r>
              <a:rPr sz="2000" b="1" dirty="0"/>
              <a:t>Solution</a:t>
            </a:r>
          </a:p>
          <a:p>
            <a:pPr marL="542925" indent="-511175" algn="just">
              <a:defRPr sz="2800"/>
            </a:pPr>
            <a:r>
              <a:rPr lang="en-US" sz="2000" dirty="0"/>
              <a:t>a.</a:t>
            </a:r>
            <a:r>
              <a:rPr sz="2000" dirty="0"/>
              <a:t>​</a:t>
            </a:r>
            <a:r>
              <a:rPr lang="en-US" sz="2000" dirty="0"/>
              <a:t>	</a:t>
            </a:r>
            <a:r>
              <a:rPr sz="2000" dirty="0"/>
              <a:t>Open the Excel spreadsheet with the Airbnb data. Select the columns of data and then click the PivotTable button on the Insert tab. In the window that pops up, ensure the selected range is correct and select for the pivot table to appear in a new spreadsheet. Then press OK. A new spreadsheet will open in the same Excel workbook with the pivot table options on the right side.</a:t>
            </a:r>
            <a:endParaRPr lang="en-US" sz="2000" dirty="0"/>
          </a:p>
          <a:p>
            <a:pPr marL="542925" indent="-511175" algn="just">
              <a:buFont typeface="+mj-lt"/>
              <a:buAutoNum type="alphaLcPeriod"/>
              <a:defRPr sz="2800"/>
            </a:pPr>
            <a:endParaRPr sz="1000" dirty="0"/>
          </a:p>
          <a:p>
            <a:pPr marL="542925" lvl="1" indent="-511175" algn="just">
              <a:buNone/>
            </a:pPr>
            <a:r>
              <a:rPr lang="en-US" sz="2000" dirty="0"/>
              <a:t>	</a:t>
            </a:r>
            <a:r>
              <a:rPr sz="2000" dirty="0"/>
              <a:t>In the PivotTable Fields pane, check the boxes next to name and neighborhood. Both will appear in the Rows area. Drag and drop the name field to the Values area. The label will change to "count of name" and two columns will appear in your pivot table</a:t>
            </a:r>
            <a:r>
              <a:rPr lang="en-US" sz="2000" dirty="0"/>
              <a:t>, as shown in Figure 44. </a:t>
            </a:r>
            <a:endParaRPr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8: Creating a Pivot Table in Excel</a:t>
            </a:r>
            <a:r>
              <a:rPr lang="en-US" sz="3100" dirty="0"/>
              <a:t>—Slide 5</a:t>
            </a:r>
            <a:endParaRPr sz="3100" dirty="0"/>
          </a:p>
        </p:txBody>
      </p:sp>
      <p:pic>
        <p:nvPicPr>
          <p:cNvPr id="5" name="Picture 4" descr="A pivot table. The pivot table has two columns and the screenshot shows the first fourteen rows. The columns are labeled from left to right, row labels, Count of name. The row label column also shows a dropbox. The row-wise entries in the table are as follows: Row 1, Row Label: Allerton, Count of name: 42. Row 2, Row Label: Arden Heights, Count of name: 4. Row 3, Row Label: Arrochar, Count of name: 21. Row 4, Row Label: Arverne, Count of name: 77. Row 5, Row Label: Astoria, Count of name: 900. Row 6, Row Label: Bath Beach, Count of name: 17. Row 7, Row Label: Battery Park City, Count of name: 69. Row 8, Row Label: Bay Ridge, Count of name: 141. Row 9, Row Label: Bay Terrace, Count of name: 6. Row 10, Row Label: Bay Terrace Staten Island, Count of name: 2. Row 11, Row Label: Baychester, Count of name: 7. Row 12, Row Label: Bayside, Count of name: 39. Row 13, Row Label: Bayswater, Count of name: 17. Row 14, Row Label: Bedford-Stuyvesant, Count of name: 3713.">
            <a:extLst>
              <a:ext uri="{FF2B5EF4-FFF2-40B4-BE49-F238E27FC236}">
                <a16:creationId xmlns:a16="http://schemas.microsoft.com/office/drawing/2014/main" id="{FD103BCC-E3AE-449E-927C-2EE7B95BD412}"/>
              </a:ext>
            </a:extLst>
          </p:cNvPr>
          <p:cNvPicPr>
            <a:picLocks noChangeAspect="1"/>
          </p:cNvPicPr>
          <p:nvPr/>
        </p:nvPicPr>
        <p:blipFill>
          <a:blip r:embed="rId2"/>
          <a:srcRect b="8082"/>
          <a:stretch>
            <a:fillRect/>
          </a:stretch>
        </p:blipFill>
        <p:spPr>
          <a:xfrm>
            <a:off x="2895600" y="1065817"/>
            <a:ext cx="3133971" cy="4344384"/>
          </a:xfrm>
          <a:prstGeom prst="rect">
            <a:avLst/>
          </a:prstGeom>
        </p:spPr>
      </p:pic>
      <p:sp>
        <p:nvSpPr>
          <p:cNvPr id="3" name="TextBox 2">
            <a:extLst>
              <a:ext uri="{FF2B5EF4-FFF2-40B4-BE49-F238E27FC236}">
                <a16:creationId xmlns:a16="http://schemas.microsoft.com/office/drawing/2014/main" id="{1BF151FE-5AA3-2C73-1045-20314A6C6FE8}"/>
              </a:ext>
            </a:extLst>
          </p:cNvPr>
          <p:cNvSpPr txBox="1"/>
          <p:nvPr/>
        </p:nvSpPr>
        <p:spPr>
          <a:xfrm>
            <a:off x="1590429" y="5361296"/>
            <a:ext cx="5943600" cy="430887"/>
          </a:xfrm>
          <a:prstGeom prst="rect">
            <a:avLst/>
          </a:prstGeom>
          <a:noFill/>
        </p:spPr>
        <p:txBody>
          <a:bodyPr wrap="square">
            <a:spAutoFit/>
          </a:bodyPr>
          <a:lstStyle/>
          <a:p>
            <a:pPr algn="ctr"/>
            <a:r>
              <a:rPr lang="en-IN" sz="2200" dirty="0"/>
              <a:t>Figure 44</a:t>
            </a:r>
          </a:p>
        </p:txBody>
      </p:sp>
    </p:spTree>
    <p:extLst>
      <p:ext uri="{BB962C8B-B14F-4D97-AF65-F5344CB8AC3E}">
        <p14:creationId xmlns:p14="http://schemas.microsoft.com/office/powerpoint/2010/main" val="7846768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8: Creating a Pivot Table in Excel</a:t>
            </a:r>
            <a:r>
              <a:rPr lang="en-US" sz="3100" dirty="0"/>
              <a:t>—Slide 6</a:t>
            </a:r>
            <a:endParaRPr sz="3100" dirty="0"/>
          </a:p>
        </p:txBody>
      </p:sp>
      <p:sp>
        <p:nvSpPr>
          <p:cNvPr id="3" name="Text Placeholder 2"/>
          <p:cNvSpPr>
            <a:spLocks noGrp="1"/>
          </p:cNvSpPr>
          <p:nvPr>
            <p:ph type="body" sz="quarter" idx="10"/>
          </p:nvPr>
        </p:nvSpPr>
        <p:spPr/>
        <p:txBody>
          <a:bodyPr>
            <a:normAutofit/>
          </a:bodyPr>
          <a:lstStyle/>
          <a:p>
            <a:pPr marL="542925" indent="-542925" algn="just">
              <a:defRPr sz="2800"/>
            </a:pPr>
            <a:r>
              <a:rPr lang="en-US" sz="2000" dirty="0"/>
              <a:t>b.</a:t>
            </a:r>
            <a:r>
              <a:rPr sz="2000" dirty="0"/>
              <a:t>​</a:t>
            </a:r>
            <a:r>
              <a:rPr lang="en-US" sz="2000" dirty="0"/>
              <a:t>	</a:t>
            </a:r>
            <a:r>
              <a:rPr sz="2000" dirty="0"/>
              <a:t>To find the neighborhood with the most rentals in 2019, we need to sort the Count of name column from smallest to largest. Select any cell in the Count of name column, then go to the Data tab and click the button for Sort Largest to Smallest. After sorting, it's clear that Williamsburg had the most rentals in 2019.</a:t>
            </a:r>
          </a:p>
        </p:txBody>
      </p:sp>
      <p:pic>
        <p:nvPicPr>
          <p:cNvPr id="5" name="Picture 4" descr="A pivot table. The pivot table from Figure 44 is shown, it has two columns and the screenshot shows the first fourteen rows. The columns are labeled from left to right, row labels, Count of name. The row label column also shows a dropbox. The rows have been sorted so that the Count of name column is in descending order. Row 1 reads, Row Labels: Williamsburg, Count of name: 3918.">
            <a:extLst>
              <a:ext uri="{FF2B5EF4-FFF2-40B4-BE49-F238E27FC236}">
                <a16:creationId xmlns:a16="http://schemas.microsoft.com/office/drawing/2014/main" id="{A09CF28C-D83A-4ACF-87B1-A2A3810108BF}"/>
              </a:ext>
            </a:extLst>
          </p:cNvPr>
          <p:cNvPicPr>
            <a:picLocks noChangeAspect="1"/>
          </p:cNvPicPr>
          <p:nvPr/>
        </p:nvPicPr>
        <p:blipFill>
          <a:blip r:embed="rId2"/>
          <a:srcRect b="6985"/>
          <a:stretch>
            <a:fillRect/>
          </a:stretch>
        </p:blipFill>
        <p:spPr>
          <a:xfrm>
            <a:off x="3820412" y="2580234"/>
            <a:ext cx="2188976" cy="3060000"/>
          </a:xfrm>
          <a:prstGeom prst="rect">
            <a:avLst/>
          </a:prstGeom>
        </p:spPr>
      </p:pic>
      <p:sp>
        <p:nvSpPr>
          <p:cNvPr id="4" name="TextBox 3">
            <a:extLst>
              <a:ext uri="{FF2B5EF4-FFF2-40B4-BE49-F238E27FC236}">
                <a16:creationId xmlns:a16="http://schemas.microsoft.com/office/drawing/2014/main" id="{6220E35B-6F00-EBAB-228C-9C37B85A7092}"/>
              </a:ext>
            </a:extLst>
          </p:cNvPr>
          <p:cNvSpPr txBox="1"/>
          <p:nvPr/>
        </p:nvSpPr>
        <p:spPr>
          <a:xfrm>
            <a:off x="1943100" y="5640234"/>
            <a:ext cx="5943600" cy="430887"/>
          </a:xfrm>
          <a:prstGeom prst="rect">
            <a:avLst/>
          </a:prstGeom>
          <a:noFill/>
        </p:spPr>
        <p:txBody>
          <a:bodyPr wrap="square">
            <a:spAutoFit/>
          </a:bodyPr>
          <a:lstStyle/>
          <a:p>
            <a:pPr algn="ctr"/>
            <a:r>
              <a:rPr lang="en-IN" sz="2200" dirty="0"/>
              <a:t>Figure 45</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8: Creating a Pivot Table in Excel</a:t>
            </a:r>
            <a:r>
              <a:rPr lang="en-US" sz="3100" dirty="0"/>
              <a:t>—Slide 7</a:t>
            </a:r>
            <a:endParaRPr sz="3100" dirty="0"/>
          </a:p>
        </p:txBody>
      </p:sp>
      <p:sp>
        <p:nvSpPr>
          <p:cNvPr id="3" name="Text Placeholder 2"/>
          <p:cNvSpPr>
            <a:spLocks noGrp="1"/>
          </p:cNvSpPr>
          <p:nvPr>
            <p:ph type="body" sz="quarter" idx="10"/>
          </p:nvPr>
        </p:nvSpPr>
        <p:spPr/>
        <p:txBody>
          <a:bodyPr>
            <a:normAutofit/>
          </a:bodyPr>
          <a:lstStyle/>
          <a:p>
            <a:pPr marL="542925" indent="-542925" algn="just"/>
            <a:r>
              <a:rPr lang="en-US" sz="2200" dirty="0"/>
              <a:t>c.</a:t>
            </a:r>
            <a:r>
              <a:rPr sz="2200" dirty="0"/>
              <a:t>​</a:t>
            </a:r>
            <a:r>
              <a:rPr lang="en-US" sz="2200" dirty="0"/>
              <a:t>	</a:t>
            </a:r>
            <a:r>
              <a:rPr sz="2200" dirty="0"/>
              <a:t>To determine how many rentals were available to rent all 365 days of the year, we need to add another field to our pivot table. In the PivotTable Fields pane, check the box next to availability_365. This field will be added to the Values area as "sum of availability_365". (You'll notice that a column is added to the table with the sum of the availability of all properties in each neighborhood, which is not helpful!) Drag and drop the availability_365 field to the Filter area. You'll notice a filter appear above the pivot table. Click the drop-down, then type "365" in the search bar, and press Enter. The data will be filtered to only include properties that are available for rent all year long</a:t>
            </a:r>
            <a:r>
              <a:rPr lang="en-US" sz="2200" dirty="0"/>
              <a:t>, as shown in Figure 46. </a:t>
            </a:r>
          </a:p>
          <a:p>
            <a:pPr marL="542925" indent="-542925">
              <a:buFont typeface="+mj-lt"/>
              <a:buAutoNum type="alphaLcPeriod" startAt="3"/>
              <a:defRPr sz="2800"/>
            </a:pP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8: Creating a Pivot Table in Excel</a:t>
            </a:r>
            <a:r>
              <a:rPr lang="en-US" sz="3100" dirty="0"/>
              <a:t>—Slide 8</a:t>
            </a:r>
            <a:endParaRPr sz="3100" dirty="0"/>
          </a:p>
        </p:txBody>
      </p:sp>
      <p:pic>
        <p:nvPicPr>
          <p:cNvPr id="5" name="Picture 4" descr="A pivot table. The pivot table from Figure 45 is shown, it has two columns and the screenshot shows the first seventeen rows. A filter appears above the pivot table, titled availability_365, and it is set to 365. The columns are labeled from left to right, row labels, Count of name. The row label column also shows a dropbox. The row-wise entries in the table are as follows: Row 1, Row Labels: Hell's Kitchen, Count of name, 91. Row 2, Row Labels: Bedford-Stuyvesant, Count of name, 87. Row 3, Row Labels: Midtown, Count of name, 84. Row 4, Row Labels: Harlem, Count of name, 70. Row 5, Row Labels: Bushwick, Count of name, 55. Row 6, Row Labels: East Flatbush, Count of name, 43. Row 7, Row Labels: Williamsburg, Count of name, 42. Row 8, Row Labels: Upper West Side, Count of name, 40. Row 9, Row Labels: Upper East Side, Count of name, 38. Row 10, Row Labels: Murray Hill, Count of name, 36. Row 11, Row Labels: Crown Heights, Count of name, 30. Row 12, Row Labels: Chelsea, Count of name, 28. Row 13, Row Labels: Financial District, Count of name, 25. Row 14, Row Labels: East Harlem, Count of name, 22. Row 15, Row Labels: Greenpoint, Count of name, 22. Row 16, Row Labels: Flushing, Count of name, 21. Row 17, Row Labels: Ridgewood, Count of name, 21.">
            <a:extLst>
              <a:ext uri="{FF2B5EF4-FFF2-40B4-BE49-F238E27FC236}">
                <a16:creationId xmlns:a16="http://schemas.microsoft.com/office/drawing/2014/main" id="{32495C01-1046-4D01-9CC8-39C99DBFF65A}"/>
              </a:ext>
            </a:extLst>
          </p:cNvPr>
          <p:cNvPicPr>
            <a:picLocks noChangeAspect="1"/>
          </p:cNvPicPr>
          <p:nvPr/>
        </p:nvPicPr>
        <p:blipFill>
          <a:blip r:embed="rId2"/>
          <a:srcRect b="5776"/>
          <a:stretch>
            <a:fillRect/>
          </a:stretch>
        </p:blipFill>
        <p:spPr>
          <a:xfrm>
            <a:off x="3309761" y="1112602"/>
            <a:ext cx="2481439" cy="4526198"/>
          </a:xfrm>
          <a:prstGeom prst="rect">
            <a:avLst/>
          </a:prstGeom>
        </p:spPr>
      </p:pic>
      <p:sp>
        <p:nvSpPr>
          <p:cNvPr id="3" name="TextBox 2">
            <a:extLst>
              <a:ext uri="{FF2B5EF4-FFF2-40B4-BE49-F238E27FC236}">
                <a16:creationId xmlns:a16="http://schemas.microsoft.com/office/drawing/2014/main" id="{AC9B7360-5222-BB23-DE54-E24D98061C73}"/>
              </a:ext>
            </a:extLst>
          </p:cNvPr>
          <p:cNvSpPr txBox="1"/>
          <p:nvPr/>
        </p:nvSpPr>
        <p:spPr>
          <a:xfrm>
            <a:off x="1676400" y="5529954"/>
            <a:ext cx="5943600" cy="430887"/>
          </a:xfrm>
          <a:prstGeom prst="rect">
            <a:avLst/>
          </a:prstGeom>
          <a:noFill/>
        </p:spPr>
        <p:txBody>
          <a:bodyPr wrap="square">
            <a:spAutoFit/>
          </a:bodyPr>
          <a:lstStyle/>
          <a:p>
            <a:pPr algn="ctr"/>
            <a:r>
              <a:rPr lang="en-IN" sz="2200" dirty="0"/>
              <a:t>Figure 46</a:t>
            </a:r>
          </a:p>
        </p:txBody>
      </p:sp>
    </p:spTree>
    <p:extLst>
      <p:ext uri="{BB962C8B-B14F-4D97-AF65-F5344CB8AC3E}">
        <p14:creationId xmlns:p14="http://schemas.microsoft.com/office/powerpoint/2010/main" val="178194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4</a:t>
            </a:r>
          </a:p>
        </p:txBody>
      </p:sp>
      <p:sp>
        <p:nvSpPr>
          <p:cNvPr id="3" name="Text Placeholder 2"/>
          <p:cNvSpPr>
            <a:spLocks noGrp="1"/>
          </p:cNvSpPr>
          <p:nvPr>
            <p:ph type="body" sz="quarter" idx="10"/>
          </p:nvPr>
        </p:nvSpPr>
        <p:spPr>
          <a:xfrm>
            <a:off x="457200" y="1029287"/>
            <a:ext cx="8229600" cy="1180513"/>
          </a:xfrm>
        </p:spPr>
        <p:txBody>
          <a:bodyPr>
            <a:normAutofit/>
          </a:bodyPr>
          <a:lstStyle/>
          <a:p>
            <a:r>
              <a:rPr sz="2000" dirty="0"/>
              <a:t>The sales data for the first quarter is shown in the pivot table.</a:t>
            </a:r>
          </a:p>
          <a:p>
            <a:pPr marL="542925" indent="-542925">
              <a:defRPr sz="2800"/>
            </a:pPr>
            <a:r>
              <a:rPr lang="en-US" sz="2000" dirty="0"/>
              <a:t>a.</a:t>
            </a:r>
            <a:r>
              <a:rPr sz="2000" dirty="0"/>
              <a:t>​</a:t>
            </a:r>
            <a:r>
              <a:rPr lang="en-US" sz="2000" dirty="0"/>
              <a:t>	</a:t>
            </a:r>
            <a:r>
              <a:rPr sz="2000" dirty="0"/>
              <a:t>Which salesperson had the most sales in each month?</a:t>
            </a:r>
          </a:p>
          <a:p>
            <a:pPr marL="542925" indent="-542925">
              <a:defRPr sz="2800"/>
            </a:pPr>
            <a:r>
              <a:rPr lang="en-US" sz="2000" dirty="0"/>
              <a:t>b.</a:t>
            </a:r>
            <a:r>
              <a:rPr sz="2000" dirty="0"/>
              <a:t>​</a:t>
            </a:r>
            <a:r>
              <a:rPr lang="en-US" sz="2000" dirty="0"/>
              <a:t>	</a:t>
            </a:r>
            <a:r>
              <a:rPr sz="2000" dirty="0"/>
              <a:t>Who had the most sales in the first quarter?</a:t>
            </a:r>
            <a:endParaRPr lang="en-US" sz="2000" dirty="0"/>
          </a:p>
          <a:p>
            <a:pPr marL="514350" indent="-514350">
              <a:buFont typeface="+mj-lt"/>
              <a:buAutoNum type="alphaLcPeriod"/>
              <a:defRPr sz="2800"/>
            </a:pPr>
            <a:endParaRPr lang="en-IN" sz="2000" dirty="0"/>
          </a:p>
          <a:p>
            <a:pPr>
              <a:defRPr sz="2800"/>
            </a:pPr>
            <a:endParaRPr lang="en-IN" sz="2000" dirty="0"/>
          </a:p>
          <a:p>
            <a:pPr>
              <a:defRPr sz="2800"/>
            </a:pPr>
            <a:endParaRPr lang="en-IN" sz="2000" dirty="0"/>
          </a:p>
          <a:p>
            <a:pPr>
              <a:defRPr sz="2800"/>
            </a:pPr>
            <a:endParaRPr lang="en-IN" sz="2000" dirty="0"/>
          </a:p>
          <a:p>
            <a:pPr>
              <a:defRPr sz="2800"/>
            </a:pPr>
            <a:endParaRPr lang="en-IN" sz="2000" dirty="0"/>
          </a:p>
          <a:p>
            <a:pPr>
              <a:defRPr sz="2800"/>
            </a:pPr>
            <a:endParaRPr lang="en-IN" sz="2000" dirty="0"/>
          </a:p>
          <a:p>
            <a:pPr>
              <a:defRPr sz="2800"/>
            </a:pPr>
            <a:endParaRPr lang="en-IN" sz="2000" dirty="0"/>
          </a:p>
          <a:p>
            <a:pPr>
              <a:defRPr sz="2800"/>
            </a:pPr>
            <a:endParaRPr lang="en-IN" sz="2000" dirty="0"/>
          </a:p>
          <a:p>
            <a:pPr>
              <a:defRPr sz="2800"/>
            </a:pPr>
            <a:endParaRPr lang="en-IN" sz="2000" dirty="0"/>
          </a:p>
          <a:p>
            <a:pPr>
              <a:defRPr sz="2800"/>
            </a:pPr>
            <a:endParaRPr lang="en-IN" sz="2000" dirty="0"/>
          </a:p>
        </p:txBody>
      </p:sp>
      <p:pic>
        <p:nvPicPr>
          <p:cNvPr id="5" name="Picture 4" descr="A pivot table representing sales in each month. The table has five columns and eleven rows. There are two levels of column labels. Level one, Sum of Order Amount, Column Labels. Level two, Row Labels, January, February, March, Grand total. The row-wise entries in the table are as follows: Row 1, Row labels: Albertson, Dan, January: $925.00, February: $1,375.00, March: $350.00, Grand total: $2,650.00. Row 2, Row labels: Benton, William, January: $829.00, February: $520.00, March: $2,350.00, Grand total: $3699.00. Row 3, Row labels: Canton, Marcel, January: $1,520.00, February: $1,055.00, March: $900.00, Grand total: $3,475.00. Row 4, Row labels: Dunlap, Kathy, January: $1,200.00, February: $1,460.00, March: $920.00, Grand total: $3,580.00. Row 5, Row labels: Edmond, Lanny, January: $475.00, February: $1,250.00, March: $680.00, Grand total: $2,405.00. Row 6, Row labels: Fields, Lucy, January: $1,395.00, February: $400.00, March: $600.00, Grand total: $2,395.00. Row 7, Row labels: Goode, Alex, January: $740.00, February: $300.00, March: $400.00, Grand total: $1,440.00. Row 8, Row labels: Grant, Joshua, January: $550.00, February: $1,100.00, March: $1,825.00, Grand total: $3,475.00. Row 9, Row labels: Harold, Becca, January: $660.00, February: $1,800.00, March: $1,000.00, Grand total: $3,460.00. Row 10, Row labels: Isling, Lauren, January: $1,210.00, February: $1,000.00, March: $750.00, Grand total: $2,960.00. Row 11, Row labels: Grand Total, January: $9,504.00.00, February: $10,260.00, March: $9,775.00, Grand total: $29,539.00.">
            <a:extLst>
              <a:ext uri="{FF2B5EF4-FFF2-40B4-BE49-F238E27FC236}">
                <a16:creationId xmlns:a16="http://schemas.microsoft.com/office/drawing/2014/main" id="{75AD0BA5-B353-4A52-8C73-D74D81A35097}"/>
              </a:ext>
            </a:extLst>
          </p:cNvPr>
          <p:cNvPicPr>
            <a:picLocks noChangeAspect="1"/>
          </p:cNvPicPr>
          <p:nvPr/>
        </p:nvPicPr>
        <p:blipFill>
          <a:blip r:embed="rId2"/>
          <a:srcRect b="9510"/>
          <a:stretch>
            <a:fillRect/>
          </a:stretch>
        </p:blipFill>
        <p:spPr>
          <a:xfrm>
            <a:off x="1852244" y="2129077"/>
            <a:ext cx="5287113" cy="2853327"/>
          </a:xfrm>
          <a:prstGeom prst="rect">
            <a:avLst/>
          </a:prstGeom>
        </p:spPr>
      </p:pic>
      <p:sp>
        <p:nvSpPr>
          <p:cNvPr id="4" name="TextBox 3">
            <a:extLst>
              <a:ext uri="{FF2B5EF4-FFF2-40B4-BE49-F238E27FC236}">
                <a16:creationId xmlns:a16="http://schemas.microsoft.com/office/drawing/2014/main" id="{71FCDC53-3B8E-3293-52F1-1FDC726D0855}"/>
              </a:ext>
            </a:extLst>
          </p:cNvPr>
          <p:cNvSpPr txBox="1"/>
          <p:nvPr/>
        </p:nvSpPr>
        <p:spPr>
          <a:xfrm>
            <a:off x="1524000" y="4876800"/>
            <a:ext cx="5943600" cy="430887"/>
          </a:xfrm>
          <a:prstGeom prst="rect">
            <a:avLst/>
          </a:prstGeom>
          <a:noFill/>
        </p:spPr>
        <p:txBody>
          <a:bodyPr wrap="square">
            <a:spAutoFit/>
          </a:bodyPr>
          <a:lstStyle/>
          <a:p>
            <a:pPr algn="ctr"/>
            <a:r>
              <a:rPr lang="en-IN" sz="2200" dirty="0"/>
              <a:t>Figure 47</a:t>
            </a:r>
          </a:p>
        </p:txBody>
      </p:sp>
      <p:sp>
        <p:nvSpPr>
          <p:cNvPr id="7" name="TextBox 6">
            <a:extLst>
              <a:ext uri="{FF2B5EF4-FFF2-40B4-BE49-F238E27FC236}">
                <a16:creationId xmlns:a16="http://schemas.microsoft.com/office/drawing/2014/main" id="{311D1123-4481-4009-CF92-4131376CC51D}"/>
              </a:ext>
            </a:extLst>
          </p:cNvPr>
          <p:cNvSpPr txBox="1"/>
          <p:nvPr/>
        </p:nvSpPr>
        <p:spPr>
          <a:xfrm>
            <a:off x="457200" y="5373469"/>
            <a:ext cx="8229600" cy="646331"/>
          </a:xfrm>
          <a:prstGeom prst="rect">
            <a:avLst/>
          </a:prstGeom>
          <a:noFill/>
        </p:spPr>
        <p:txBody>
          <a:bodyPr wrap="square">
            <a:spAutoFit/>
          </a:bodyPr>
          <a:lstStyle/>
          <a:p>
            <a:pPr>
              <a:defRPr sz="2800"/>
            </a:pPr>
            <a:r>
              <a:rPr lang="en-US" sz="1800" dirty="0"/>
              <a:t>Answer : a. January: Marcel Canton; February: Becca Harold; March: William Benton; b. William Benton </a:t>
            </a:r>
          </a:p>
        </p:txBody>
      </p:sp>
    </p:spTree>
    <p:extLst>
      <p:ext uri="{BB962C8B-B14F-4D97-AF65-F5344CB8AC3E}">
        <p14:creationId xmlns:p14="http://schemas.microsoft.com/office/powerpoint/2010/main" val="28342797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9: Joining Data Sets</a:t>
            </a:r>
          </a:p>
        </p:txBody>
      </p:sp>
      <p:sp>
        <p:nvSpPr>
          <p:cNvPr id="3" name="Text Placeholder 2"/>
          <p:cNvSpPr>
            <a:spLocks noGrp="1"/>
          </p:cNvSpPr>
          <p:nvPr>
            <p:ph type="body" sz="quarter" idx="10"/>
          </p:nvPr>
        </p:nvSpPr>
        <p:spPr/>
        <p:txBody>
          <a:bodyPr>
            <a:normAutofit/>
          </a:bodyPr>
          <a:lstStyle/>
          <a:p>
            <a:pPr algn="just"/>
            <a:r>
              <a:rPr sz="2000" dirty="0"/>
              <a:t>The spreadsheet in Figure 48 is comprised of two tables containing order and customer information for an Etsy store. Determine the identifier that should be used to join these data tables together using the LOOKUP function in Excel.</a:t>
            </a:r>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sz="2000" dirty="0"/>
          </a:p>
        </p:txBody>
      </p:sp>
      <p:pic>
        <p:nvPicPr>
          <p:cNvPr id="5" name="Picture 4" descr="A screenshot of an excel spreadsheet with two tables. An Excel sheet has two tables side by side. The tables are labeled in row 1: Etsy Order, Customer Information. The first table has three columns and twelve rows. From left to right, the columns are labeled in row 2: online request, Customer ID, Item. Rows 3 through 14 contain data. The second table has four columns and twelve rows. From left to right, the columns are labeled in row 2: Customer ID, Last name, Email, Order date. Rows 3 through 14 contain data.">
            <a:extLst>
              <a:ext uri="{FF2B5EF4-FFF2-40B4-BE49-F238E27FC236}">
                <a16:creationId xmlns:a16="http://schemas.microsoft.com/office/drawing/2014/main" id="{F69DE013-62E4-49E2-AC48-D89EB7EFE0D0}"/>
              </a:ext>
            </a:extLst>
          </p:cNvPr>
          <p:cNvPicPr>
            <a:picLocks noChangeAspect="1"/>
          </p:cNvPicPr>
          <p:nvPr/>
        </p:nvPicPr>
        <p:blipFill>
          <a:blip r:embed="rId2"/>
          <a:srcRect b="7285"/>
          <a:stretch>
            <a:fillRect/>
          </a:stretch>
        </p:blipFill>
        <p:spPr>
          <a:xfrm>
            <a:off x="1575969" y="2015972"/>
            <a:ext cx="5992061" cy="2658541"/>
          </a:xfrm>
          <a:prstGeom prst="rect">
            <a:avLst/>
          </a:prstGeom>
        </p:spPr>
      </p:pic>
      <p:sp>
        <p:nvSpPr>
          <p:cNvPr id="4" name="TextBox 3">
            <a:extLst>
              <a:ext uri="{FF2B5EF4-FFF2-40B4-BE49-F238E27FC236}">
                <a16:creationId xmlns:a16="http://schemas.microsoft.com/office/drawing/2014/main" id="{847FA8B0-B463-BB00-026E-C9F02B8C070A}"/>
              </a:ext>
            </a:extLst>
          </p:cNvPr>
          <p:cNvSpPr txBox="1"/>
          <p:nvPr/>
        </p:nvSpPr>
        <p:spPr>
          <a:xfrm>
            <a:off x="1624430" y="4522113"/>
            <a:ext cx="5943600" cy="430887"/>
          </a:xfrm>
          <a:prstGeom prst="rect">
            <a:avLst/>
          </a:prstGeom>
          <a:noFill/>
        </p:spPr>
        <p:txBody>
          <a:bodyPr wrap="square">
            <a:spAutoFit/>
          </a:bodyPr>
          <a:lstStyle/>
          <a:p>
            <a:pPr algn="ctr"/>
            <a:r>
              <a:rPr lang="en-IN" sz="2200" dirty="0"/>
              <a:t>Figure 48</a:t>
            </a:r>
          </a:p>
        </p:txBody>
      </p:sp>
      <p:sp>
        <p:nvSpPr>
          <p:cNvPr id="7" name="TextBox 6">
            <a:extLst>
              <a:ext uri="{FF2B5EF4-FFF2-40B4-BE49-F238E27FC236}">
                <a16:creationId xmlns:a16="http://schemas.microsoft.com/office/drawing/2014/main" id="{0D7CD5E5-6452-8A45-DA13-D097696DFA3D}"/>
              </a:ext>
            </a:extLst>
          </p:cNvPr>
          <p:cNvSpPr txBox="1"/>
          <p:nvPr/>
        </p:nvSpPr>
        <p:spPr>
          <a:xfrm>
            <a:off x="457200" y="4724400"/>
            <a:ext cx="8229600" cy="1323439"/>
          </a:xfrm>
          <a:prstGeom prst="rect">
            <a:avLst/>
          </a:prstGeom>
          <a:noFill/>
        </p:spPr>
        <p:txBody>
          <a:bodyPr wrap="square">
            <a:spAutoFit/>
          </a:bodyPr>
          <a:lstStyle/>
          <a:p>
            <a:r>
              <a:rPr lang="en-US" sz="2000" b="1" dirty="0"/>
              <a:t>Solution</a:t>
            </a:r>
          </a:p>
          <a:p>
            <a:pPr algn="just"/>
            <a:r>
              <a:rPr lang="en-US" sz="2000" dirty="0"/>
              <a:t>In order to join datasets using the LOOKUP function in Excel, we need a unique identifier for each row of data. Both tables contain the common identifier "Cust. ID", which can be used for merging tables.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5</a:t>
            </a:r>
          </a:p>
        </p:txBody>
      </p:sp>
      <p:sp>
        <p:nvSpPr>
          <p:cNvPr id="3" name="Text Placeholder 2"/>
          <p:cNvSpPr>
            <a:spLocks noGrp="1"/>
          </p:cNvSpPr>
          <p:nvPr>
            <p:ph type="body" sz="quarter" idx="10"/>
          </p:nvPr>
        </p:nvSpPr>
        <p:spPr/>
        <p:txBody>
          <a:bodyPr>
            <a:normAutofit/>
          </a:bodyPr>
          <a:lstStyle/>
          <a:p>
            <a:pPr algn="just"/>
            <a:r>
              <a:rPr sz="2400" dirty="0"/>
              <a:t>Suppose you were given multiple datasets on student enrollment for your institution. Identify at least one unique identifier that could be used to join data in an Excel spreadsheet.</a:t>
            </a:r>
            <a:endParaRPr lang="en-US" sz="2400" dirty="0"/>
          </a:p>
          <a:p>
            <a:endParaRPr lang="en-US" dirty="0"/>
          </a:p>
          <a:p>
            <a:endParaRPr sz="2800" dirty="0"/>
          </a:p>
          <a:p>
            <a:r>
              <a:rPr sz="2400" dirty="0"/>
              <a:t>Answer:</a:t>
            </a:r>
            <a:r>
              <a:rPr lang="en-US" sz="2400" dirty="0"/>
              <a:t> Answers could include student IDs or SSN numbers </a:t>
            </a:r>
            <a:endParaRPr sz="2400" dirty="0"/>
          </a:p>
        </p:txBody>
      </p:sp>
    </p:spTree>
    <p:extLst>
      <p:ext uri="{BB962C8B-B14F-4D97-AF65-F5344CB8AC3E}">
        <p14:creationId xmlns:p14="http://schemas.microsoft.com/office/powerpoint/2010/main" val="26169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Importing a CSV file into Microsoft</a:t>
            </a:r>
            <a:r>
              <a:rPr lang="en-US" dirty="0"/>
              <a:t>—Slide 5</a:t>
            </a:r>
            <a:endParaRPr dirty="0"/>
          </a:p>
        </p:txBody>
      </p:sp>
      <p:pic>
        <p:nvPicPr>
          <p:cNvPr id="5" name="Picture 4" descr="A screenshot of the same Excel file in Figure 4. A pop-up window labeled Convert Text to Columns Wizard - Step 1 of 3 is open (use keyboard shortcut ALT + A + E to open). The first line reads The text wizard has determined that your data is delimited. The second line reads, If this is correct, choose Next, or choose the data type that best describes your data. The third line reads, Original data type. The fourth line reads, Choose the file type that best describes your data. The fifth and the sixth line reads two choices: Delimited -Characters such as commas or tabs separate each field and Fixed width- Fields are aligned in columns with spaces between each field. Delimited is selected. A preview of selected data is displayed at the bottom of the pop-up window. Four buttons labeled Cancel, Back, Next, Finish is shown on the bottom line of the pop-up window. The Next button is selected.">
            <a:extLst>
              <a:ext uri="{FF2B5EF4-FFF2-40B4-BE49-F238E27FC236}">
                <a16:creationId xmlns:a16="http://schemas.microsoft.com/office/drawing/2014/main" id="{0A99738B-AED8-49FD-88AC-F8A334109999}"/>
              </a:ext>
            </a:extLst>
          </p:cNvPr>
          <p:cNvPicPr>
            <a:picLocks noChangeAspect="1"/>
          </p:cNvPicPr>
          <p:nvPr/>
        </p:nvPicPr>
        <p:blipFill>
          <a:blip r:embed="rId2"/>
          <a:srcRect b="7182"/>
          <a:stretch>
            <a:fillRect/>
          </a:stretch>
        </p:blipFill>
        <p:spPr>
          <a:xfrm>
            <a:off x="1371600" y="1046921"/>
            <a:ext cx="6553200" cy="4591880"/>
          </a:xfrm>
          <a:prstGeom prst="rect">
            <a:avLst/>
          </a:prstGeom>
        </p:spPr>
      </p:pic>
      <p:sp>
        <p:nvSpPr>
          <p:cNvPr id="3" name="TextBox 2">
            <a:extLst>
              <a:ext uri="{FF2B5EF4-FFF2-40B4-BE49-F238E27FC236}">
                <a16:creationId xmlns:a16="http://schemas.microsoft.com/office/drawing/2014/main" id="{2233662C-1572-0383-8D31-65CDB2DE57A1}"/>
              </a:ext>
            </a:extLst>
          </p:cNvPr>
          <p:cNvSpPr txBox="1"/>
          <p:nvPr/>
        </p:nvSpPr>
        <p:spPr>
          <a:xfrm>
            <a:off x="1600200" y="5595635"/>
            <a:ext cx="5943600" cy="430887"/>
          </a:xfrm>
          <a:prstGeom prst="rect">
            <a:avLst/>
          </a:prstGeom>
          <a:noFill/>
        </p:spPr>
        <p:txBody>
          <a:bodyPr wrap="square">
            <a:spAutoFit/>
          </a:bodyPr>
          <a:lstStyle/>
          <a:p>
            <a:pPr algn="ctr"/>
            <a:r>
              <a:rPr lang="en-IN" sz="2200" dirty="0"/>
              <a:t>Figure 5</a:t>
            </a:r>
          </a:p>
        </p:txBody>
      </p:sp>
    </p:spTree>
    <p:extLst>
      <p:ext uri="{BB962C8B-B14F-4D97-AF65-F5344CB8AC3E}">
        <p14:creationId xmlns:p14="http://schemas.microsoft.com/office/powerpoint/2010/main" val="17782728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100" dirty="0"/>
              <a:t>Example 10: Using LOOKUP in Excel</a:t>
            </a:r>
            <a:r>
              <a:rPr lang="en-US" sz="3100" dirty="0"/>
              <a:t>—Slide 1</a:t>
            </a:r>
            <a:endParaRPr sz="3100" dirty="0"/>
          </a:p>
        </p:txBody>
      </p:sp>
      <p:sp>
        <p:nvSpPr>
          <p:cNvPr id="3" name="Text Placeholder 2"/>
          <p:cNvSpPr>
            <a:spLocks noGrp="1"/>
          </p:cNvSpPr>
          <p:nvPr>
            <p:ph type="body" sz="quarter" idx="10"/>
          </p:nvPr>
        </p:nvSpPr>
        <p:spPr/>
        <p:txBody>
          <a:bodyPr>
            <a:normAutofit/>
          </a:bodyPr>
          <a:lstStyle/>
          <a:p>
            <a:pPr algn="just"/>
            <a:r>
              <a:rPr sz="2000" dirty="0"/>
              <a:t>KMJ Carpets gives a quarterly bonus to the Regional Sales Manager with the highest sales. You have received a spreadsheet from the sales team containing the totals for each salesperson and a spreadsheet from the HR department identifying the specific region for each salesperson. Each unique employee ID number is given in both spreadsheets. You've combined the two spreadsheets into one document. The spreadsheet from the sales team is titled "Sales Report" and the spreadsheet from HR is titled "Sales Regions."</a:t>
            </a:r>
            <a:r>
              <a:rPr lang="en-US" sz="2000" dirty="0"/>
              <a:t> (The full data sets are available for download from math.hawkeslearning.com in Microsoft Excel format.) </a:t>
            </a:r>
            <a:endParaRPr sz="2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a:t>
            </a:r>
            <a:r>
              <a:rPr dirty="0"/>
              <a:t>0: Using LOOKUP in Excel</a:t>
            </a:r>
            <a:r>
              <a:rPr lang="en-US" dirty="0"/>
              <a:t>—Slide 2</a:t>
            </a:r>
            <a:endParaRPr dirty="0"/>
          </a:p>
        </p:txBody>
      </p:sp>
      <p:pic>
        <p:nvPicPr>
          <p:cNvPr id="7" name="Picture 6" descr="A screenshot of an excel spreadsheet. A table has three columns and seventeen rows. The columns in the excel screen are labeled A, B, C. Cell A1 reads, KMJ Carpets. Cell B1 reads, Quarterly Sales Report. Cell B2 reads, December 2021. Cell A3 reads, Employees. From left to right, the columns are labeled in row 4: Last name, ID, Net Sales. Rows five through seventeen contain data.">
            <a:extLst>
              <a:ext uri="{FF2B5EF4-FFF2-40B4-BE49-F238E27FC236}">
                <a16:creationId xmlns:a16="http://schemas.microsoft.com/office/drawing/2014/main" id="{C2032374-85BA-4452-A59A-439EA5CAF123}"/>
              </a:ext>
            </a:extLst>
          </p:cNvPr>
          <p:cNvPicPr>
            <a:picLocks noChangeAspect="1"/>
          </p:cNvPicPr>
          <p:nvPr/>
        </p:nvPicPr>
        <p:blipFill>
          <a:blip r:embed="rId2"/>
          <a:srcRect r="54879" b="8176"/>
          <a:stretch>
            <a:fillRect/>
          </a:stretch>
        </p:blipFill>
        <p:spPr>
          <a:xfrm>
            <a:off x="838200" y="1242707"/>
            <a:ext cx="3494594" cy="4015093"/>
          </a:xfrm>
          <a:prstGeom prst="rect">
            <a:avLst/>
          </a:prstGeom>
        </p:spPr>
      </p:pic>
      <p:sp>
        <p:nvSpPr>
          <p:cNvPr id="4" name="TextBox 3">
            <a:extLst>
              <a:ext uri="{FF2B5EF4-FFF2-40B4-BE49-F238E27FC236}">
                <a16:creationId xmlns:a16="http://schemas.microsoft.com/office/drawing/2014/main" id="{17FD195B-E792-7B8A-AE4E-A2909BA56590}"/>
              </a:ext>
            </a:extLst>
          </p:cNvPr>
          <p:cNvSpPr txBox="1"/>
          <p:nvPr/>
        </p:nvSpPr>
        <p:spPr>
          <a:xfrm>
            <a:off x="598994" y="5257800"/>
            <a:ext cx="3733800" cy="369332"/>
          </a:xfrm>
          <a:prstGeom prst="rect">
            <a:avLst/>
          </a:prstGeom>
          <a:noFill/>
        </p:spPr>
        <p:txBody>
          <a:bodyPr wrap="square">
            <a:spAutoFit/>
          </a:bodyPr>
          <a:lstStyle/>
          <a:p>
            <a:pPr algn="ctr"/>
            <a:r>
              <a:rPr lang="en-IN" dirty="0"/>
              <a:t>Figure 49: Sales Regions Spreadsheet</a:t>
            </a:r>
          </a:p>
        </p:txBody>
      </p:sp>
      <p:pic>
        <p:nvPicPr>
          <p:cNvPr id="6" name="Picture 5" descr="A screenshot of an excel spreadsheet. A table has four columns and fifteen rows. The columns in the excel screen are labeled A, B, C, D. Cell A1 reads, Employee. From left to right, the columns are labeled in row 2: Last name, ID, Start Date, Region. Rows three through fifteen contain data.">
            <a:extLst>
              <a:ext uri="{FF2B5EF4-FFF2-40B4-BE49-F238E27FC236}">
                <a16:creationId xmlns:a16="http://schemas.microsoft.com/office/drawing/2014/main" id="{90453110-C802-1E9A-44E3-74C263E2BB9F}"/>
              </a:ext>
            </a:extLst>
          </p:cNvPr>
          <p:cNvPicPr>
            <a:picLocks noChangeAspect="1"/>
          </p:cNvPicPr>
          <p:nvPr/>
        </p:nvPicPr>
        <p:blipFill>
          <a:blip r:embed="rId2"/>
          <a:srcRect l="44780" b="8176"/>
          <a:stretch>
            <a:fillRect/>
          </a:stretch>
        </p:blipFill>
        <p:spPr>
          <a:xfrm>
            <a:off x="4334415" y="1162258"/>
            <a:ext cx="4276725" cy="4015093"/>
          </a:xfrm>
          <a:prstGeom prst="rect">
            <a:avLst/>
          </a:prstGeom>
        </p:spPr>
      </p:pic>
      <p:sp>
        <p:nvSpPr>
          <p:cNvPr id="5" name="TextBox 4">
            <a:extLst>
              <a:ext uri="{FF2B5EF4-FFF2-40B4-BE49-F238E27FC236}">
                <a16:creationId xmlns:a16="http://schemas.microsoft.com/office/drawing/2014/main" id="{271FC62E-3DB1-D249-DFF3-A6505B42F07D}"/>
              </a:ext>
            </a:extLst>
          </p:cNvPr>
          <p:cNvSpPr txBox="1"/>
          <p:nvPr/>
        </p:nvSpPr>
        <p:spPr>
          <a:xfrm>
            <a:off x="4605878" y="5245961"/>
            <a:ext cx="3733800" cy="369332"/>
          </a:xfrm>
          <a:prstGeom prst="rect">
            <a:avLst/>
          </a:prstGeom>
          <a:noFill/>
        </p:spPr>
        <p:txBody>
          <a:bodyPr wrap="square">
            <a:spAutoFit/>
          </a:bodyPr>
          <a:lstStyle/>
          <a:p>
            <a:pPr algn="ctr"/>
            <a:r>
              <a:rPr lang="en-IN" dirty="0"/>
              <a:t>Figure 50: Sales Regions Spreadsheet</a:t>
            </a:r>
          </a:p>
        </p:txBody>
      </p:sp>
    </p:spTree>
    <p:extLst>
      <p:ext uri="{BB962C8B-B14F-4D97-AF65-F5344CB8AC3E}">
        <p14:creationId xmlns:p14="http://schemas.microsoft.com/office/powerpoint/2010/main" val="20197141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 Using LOOKUP in Excel</a:t>
            </a:r>
            <a:r>
              <a:rPr lang="en-US" dirty="0"/>
              <a:t>—Slide 3</a:t>
            </a:r>
            <a:endParaRPr dirty="0"/>
          </a:p>
        </p:txBody>
      </p:sp>
      <p:sp>
        <p:nvSpPr>
          <p:cNvPr id="3" name="Text Placeholder 2"/>
          <p:cNvSpPr>
            <a:spLocks noGrp="1"/>
          </p:cNvSpPr>
          <p:nvPr>
            <p:ph type="body" sz="quarter" idx="10"/>
          </p:nvPr>
        </p:nvSpPr>
        <p:spPr/>
        <p:txBody>
          <a:bodyPr>
            <a:normAutofit lnSpcReduction="10000"/>
          </a:bodyPr>
          <a:lstStyle/>
          <a:p>
            <a:pPr marL="542925" indent="-542925" algn="just">
              <a:defRPr sz="2800"/>
            </a:pPr>
            <a:r>
              <a:rPr lang="en-US" sz="2000" dirty="0"/>
              <a:t>a.	</a:t>
            </a:r>
            <a:r>
              <a:rPr sz="2000" dirty="0"/>
              <a:t>​Add a Region column to the Sales Report spreadsheet using the LOOKUP function.</a:t>
            </a:r>
          </a:p>
          <a:p>
            <a:pPr marL="542925" indent="-542925" algn="just">
              <a:defRPr sz="2800"/>
            </a:pPr>
            <a:r>
              <a:rPr lang="en-US" sz="2000" dirty="0"/>
              <a:t>b.</a:t>
            </a:r>
            <a:r>
              <a:rPr sz="2000" dirty="0"/>
              <a:t>​</a:t>
            </a:r>
            <a:r>
              <a:rPr lang="en-US" sz="2000" dirty="0"/>
              <a:t>	</a:t>
            </a:r>
            <a:r>
              <a:rPr sz="2000" dirty="0"/>
              <a:t>Use a pivot table to determine which regional sales manager will win the bonus.</a:t>
            </a:r>
            <a:endParaRPr lang="en-US" sz="2000" dirty="0"/>
          </a:p>
          <a:p>
            <a:pPr algn="just">
              <a:defRPr sz="2800"/>
            </a:pPr>
            <a:endParaRPr lang="en-US" sz="2000" dirty="0"/>
          </a:p>
          <a:p>
            <a:pPr algn="just"/>
            <a:r>
              <a:rPr lang="en-US" sz="2000" b="1" dirty="0"/>
              <a:t>Solution</a:t>
            </a:r>
          </a:p>
          <a:p>
            <a:pPr marL="542925" indent="-542925" algn="just">
              <a:defRPr sz="2800"/>
            </a:pPr>
            <a:r>
              <a:rPr lang="en-US" sz="2000" dirty="0"/>
              <a:t>a.​	Notice that the employees are listed in alphabetical order in the Sales Report spreadsheet, but they are listed by employee ID number in the Sales Regions spreadsheet. Therefore, a simple copy and paste from one sheet to the next will not work. Notice that using last names doesn't work either since there are multiple employees with the last name "Smith.“</a:t>
            </a:r>
          </a:p>
          <a:p>
            <a:pPr marL="512064" algn="just">
              <a:defRPr sz="2800"/>
            </a:pPr>
            <a:r>
              <a:rPr lang="en-US" sz="2000" dirty="0"/>
              <a:t>​We will use the </a:t>
            </a:r>
            <a:r>
              <a:rPr lang="en-US" sz="2000" b="1" dirty="0"/>
              <a:t>LOOKUP(</a:t>
            </a:r>
            <a:r>
              <a:rPr lang="en-US" sz="2000" b="1" dirty="0" err="1"/>
              <a:t>lookup_value</a:t>
            </a:r>
            <a:r>
              <a:rPr lang="en-US" sz="2000" b="1" dirty="0"/>
              <a:t>, </a:t>
            </a:r>
            <a:r>
              <a:rPr lang="en-US" sz="2000" b="1" dirty="0" err="1"/>
              <a:t>lookup_vector</a:t>
            </a:r>
            <a:r>
              <a:rPr lang="en-US" sz="2000" b="1" dirty="0"/>
              <a:t>, [</a:t>
            </a:r>
            <a:r>
              <a:rPr lang="en-US" sz="2000" b="1" dirty="0" err="1"/>
              <a:t>result_vector</a:t>
            </a:r>
            <a:r>
              <a:rPr lang="en-US" sz="2000" b="1" dirty="0"/>
              <a:t>])</a:t>
            </a:r>
            <a:r>
              <a:rPr lang="en-US" sz="2000" dirty="0"/>
              <a:t> function to pull data from the Sales Regions spreadsheet and place it into the Sales Report spreadsheet. In the LOOKUP function, </a:t>
            </a:r>
            <a:r>
              <a:rPr lang="en-US" sz="2000" dirty="0" err="1"/>
              <a:t>lookup_value</a:t>
            </a:r>
            <a:r>
              <a:rPr lang="en-US" sz="2000" dirty="0"/>
              <a:t> is the value we're looking for  in  the  Sales Regions spread-</a:t>
            </a:r>
          </a:p>
        </p:txBody>
      </p:sp>
    </p:spTree>
    <p:extLst>
      <p:ext uri="{BB962C8B-B14F-4D97-AF65-F5344CB8AC3E}">
        <p14:creationId xmlns:p14="http://schemas.microsoft.com/office/powerpoint/2010/main" val="17298887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Using LOOKUP in Excel</a:t>
            </a:r>
            <a:r>
              <a:rPr lang="en-US" dirty="0"/>
              <a:t>—Slide 4</a:t>
            </a:r>
            <a:endParaRPr dirty="0"/>
          </a:p>
        </p:txBody>
      </p:sp>
      <p:sp>
        <p:nvSpPr>
          <p:cNvPr id="3" name="Text Placeholder 2"/>
          <p:cNvSpPr>
            <a:spLocks noGrp="1"/>
          </p:cNvSpPr>
          <p:nvPr>
            <p:ph type="body" sz="quarter" idx="10"/>
          </p:nvPr>
        </p:nvSpPr>
        <p:spPr/>
        <p:txBody>
          <a:bodyPr>
            <a:normAutofit lnSpcReduction="10000"/>
          </a:bodyPr>
          <a:lstStyle/>
          <a:p>
            <a:pPr marL="457200" lvl="1" indent="0" algn="just">
              <a:buNone/>
            </a:pPr>
            <a:r>
              <a:rPr dirty="0"/>
              <a:t>​</a:t>
            </a:r>
            <a:r>
              <a:rPr lang="en-US" sz="2000" dirty="0"/>
              <a:t>sheet </a:t>
            </a:r>
            <a:r>
              <a:rPr sz="2000" dirty="0"/>
              <a:t>(this can be a cell reference), </a:t>
            </a:r>
            <a:r>
              <a:rPr sz="2000" dirty="0" err="1"/>
              <a:t>lookup_vector</a:t>
            </a:r>
            <a:r>
              <a:rPr sz="2000" dirty="0"/>
              <a:t> is the area of the data table that we're searching for the </a:t>
            </a:r>
            <a:r>
              <a:rPr sz="2000" dirty="0" err="1"/>
              <a:t>lookup_value</a:t>
            </a:r>
            <a:r>
              <a:rPr sz="2000" dirty="0"/>
              <a:t> in, and </a:t>
            </a:r>
            <a:r>
              <a:rPr sz="2000" dirty="0" err="1"/>
              <a:t>result_vector</a:t>
            </a:r>
            <a:r>
              <a:rPr sz="2000" dirty="0"/>
              <a:t> is the area of the data table that we will pull a value from.</a:t>
            </a:r>
            <a:endParaRPr lang="en-US" sz="2000" dirty="0"/>
          </a:p>
          <a:p>
            <a:pPr marL="457200" lvl="1" indent="0" algn="just">
              <a:buNone/>
            </a:pPr>
            <a:endParaRPr sz="1000" dirty="0"/>
          </a:p>
          <a:p>
            <a:pPr marL="457200" lvl="1" indent="0" algn="just">
              <a:buNone/>
            </a:pPr>
            <a:r>
              <a:rPr sz="2000" dirty="0"/>
              <a:t>​The </a:t>
            </a:r>
            <a:r>
              <a:rPr sz="2000" dirty="0" err="1"/>
              <a:t>lookup_vector</a:t>
            </a:r>
            <a:r>
              <a:rPr sz="2000" dirty="0"/>
              <a:t> will be a range from the "Sales Regions" </a:t>
            </a:r>
            <a:r>
              <a:rPr sz="2000" dirty="0" err="1"/>
              <a:t>spreadsheet;it</a:t>
            </a:r>
            <a:r>
              <a:rPr lang="en-US" sz="2000" dirty="0"/>
              <a:t> </a:t>
            </a:r>
            <a:r>
              <a:rPr sz="2000" dirty="0"/>
              <a:t>will be in the form ‘[</a:t>
            </a:r>
            <a:r>
              <a:rPr sz="2000" dirty="0" err="1"/>
              <a:t>spreadsheet_name</a:t>
            </a:r>
            <a:r>
              <a:rPr sz="2000" dirty="0"/>
              <a:t>]’</a:t>
            </a:r>
            <a:r>
              <a:rPr lang="en-US" sz="2000" dirty="0"/>
              <a:t>![</a:t>
            </a:r>
            <a:r>
              <a:rPr lang="en-US" sz="2000" dirty="0" err="1"/>
              <a:t>beginning_cell</a:t>
            </a:r>
            <a:r>
              <a:rPr lang="en-US" sz="2000" dirty="0"/>
              <a:t>]:</a:t>
            </a:r>
          </a:p>
          <a:p>
            <a:pPr marL="457200" lvl="1" indent="0" algn="just">
              <a:buNone/>
            </a:pPr>
            <a:r>
              <a:rPr lang="en-US" sz="2000" dirty="0"/>
              <a:t>[</a:t>
            </a:r>
            <a:r>
              <a:rPr lang="en-US" sz="2000" dirty="0" err="1"/>
              <a:t>ending_cell</a:t>
            </a:r>
            <a:r>
              <a:rPr lang="en-US" sz="2000" dirty="0"/>
              <a:t>]. We want to search the ID column, so the </a:t>
            </a:r>
            <a:r>
              <a:rPr lang="en-US" sz="2000" dirty="0" err="1"/>
              <a:t>beginning_cell</a:t>
            </a:r>
            <a:r>
              <a:rPr lang="en-US" sz="2000" dirty="0"/>
              <a:t> = $B$4 and the </a:t>
            </a:r>
            <a:r>
              <a:rPr lang="en-US" sz="2000" dirty="0" err="1"/>
              <a:t>ending_cell</a:t>
            </a:r>
            <a:r>
              <a:rPr lang="en-US" sz="2000" dirty="0"/>
              <a:t> = $B$16. This gives us </a:t>
            </a:r>
            <a:r>
              <a:rPr lang="en-US" sz="2000" dirty="0" err="1"/>
              <a:t>lookup_vector</a:t>
            </a:r>
            <a:r>
              <a:rPr lang="en-US" sz="2000" dirty="0"/>
              <a:t> = ‘Sales Regions'!$B$3:$B$15. (Note: the use of the $ in the range tells Excel that we want to lock these values if we copy and paste the formula to other cells. We use them here because the ranges in the lookup functions need to remain the same.)</a:t>
            </a:r>
          </a:p>
          <a:p>
            <a:pPr marL="457200" lvl="1" indent="0" algn="just">
              <a:buNone/>
            </a:pPr>
            <a:endParaRPr lang="en-US" sz="1000" dirty="0"/>
          </a:p>
          <a:p>
            <a:pPr marL="457200" lvl="1" indent="0" algn="just">
              <a:buNone/>
            </a:pPr>
            <a:r>
              <a:rPr lang="en-US" sz="2000" dirty="0"/>
              <a:t>The </a:t>
            </a:r>
            <a:r>
              <a:rPr lang="en-US" sz="2000" dirty="0" err="1"/>
              <a:t>result_vector</a:t>
            </a:r>
            <a:r>
              <a:rPr lang="en-US" sz="2000" dirty="0"/>
              <a:t> has the same format. We want to return the sales region for the specific salesperson, so we have </a:t>
            </a:r>
            <a:r>
              <a:rPr lang="en-US" sz="2000" dirty="0" err="1"/>
              <a:t>result_vector</a:t>
            </a:r>
            <a:r>
              <a:rPr lang="en-US" sz="2000" dirty="0"/>
              <a:t> = ‘Sales Regions'!$D$3:$D$15.</a:t>
            </a:r>
          </a:p>
          <a:p>
            <a:pPr marL="457200" lvl="1" indent="0" algn="just">
              <a:buNone/>
            </a:pPr>
            <a:endParaRPr lang="en-US" sz="20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Using LOOKUP in Excel</a:t>
            </a:r>
            <a:r>
              <a:rPr lang="en-US" dirty="0"/>
              <a:t>—Slide 5</a:t>
            </a:r>
            <a:endParaRPr dirty="0"/>
          </a:p>
        </p:txBody>
      </p:sp>
      <p:sp>
        <p:nvSpPr>
          <p:cNvPr id="3" name="Text Placeholder 2"/>
          <p:cNvSpPr>
            <a:spLocks noGrp="1"/>
          </p:cNvSpPr>
          <p:nvPr>
            <p:ph type="body" sz="quarter" idx="10"/>
          </p:nvPr>
        </p:nvSpPr>
        <p:spPr/>
        <p:txBody>
          <a:bodyPr>
            <a:normAutofit/>
          </a:bodyPr>
          <a:lstStyle/>
          <a:p>
            <a:pPr marL="457200" lvl="1" indent="0" algn="just">
              <a:buNone/>
            </a:pPr>
            <a:r>
              <a:rPr sz="2000" dirty="0"/>
              <a:t>​Type "Region" in cell D4 of the Sales Report spreadsheet to label the column. In cell D5, type "=LOOKUP(B5,'Sales Regions'!$B$3:$B$15,'Sales Regions'!$D$3:$D$15)" and press Enter. The LOOKUP function will return the sales region for Allen. (Verify this yourself by checking the ID in the Sales Regions spreadsheet).</a:t>
            </a:r>
          </a:p>
        </p:txBody>
      </p:sp>
    </p:spTree>
    <p:extLst>
      <p:ext uri="{BB962C8B-B14F-4D97-AF65-F5344CB8AC3E}">
        <p14:creationId xmlns:p14="http://schemas.microsoft.com/office/powerpoint/2010/main" val="23194464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Using LOOKUP in Excel</a:t>
            </a:r>
            <a:r>
              <a:rPr lang="en-US" dirty="0"/>
              <a:t>—Slide 6</a:t>
            </a:r>
            <a:endParaRPr dirty="0"/>
          </a:p>
        </p:txBody>
      </p:sp>
      <p:pic>
        <p:nvPicPr>
          <p:cNvPr id="5" name="Picture 4" descr="A screenshot of the excel spreadsheet from Figure 49. A dropbox box at the top left reads, D5. The formula bar reads, fx equals LOOKUP(B5,'Sales Regions'!$B$3:$B$15,'Sales Regions'!$D$3:$D$15). Cell D4 reads, Region. Cell D5 reads, NORTH.">
            <a:extLst>
              <a:ext uri="{FF2B5EF4-FFF2-40B4-BE49-F238E27FC236}">
                <a16:creationId xmlns:a16="http://schemas.microsoft.com/office/drawing/2014/main" id="{5AE18FCB-8A15-464A-8751-3BD1C5BA4143}"/>
              </a:ext>
            </a:extLst>
          </p:cNvPr>
          <p:cNvPicPr>
            <a:picLocks noChangeAspect="1"/>
          </p:cNvPicPr>
          <p:nvPr/>
        </p:nvPicPr>
        <p:blipFill>
          <a:blip r:embed="rId2"/>
          <a:srcRect b="6505"/>
          <a:stretch>
            <a:fillRect/>
          </a:stretch>
        </p:blipFill>
        <p:spPr>
          <a:xfrm>
            <a:off x="1473784" y="1345462"/>
            <a:ext cx="6222416" cy="3912338"/>
          </a:xfrm>
          <a:prstGeom prst="rect">
            <a:avLst/>
          </a:prstGeom>
        </p:spPr>
      </p:pic>
      <p:sp>
        <p:nvSpPr>
          <p:cNvPr id="3" name="TextBox 2">
            <a:extLst>
              <a:ext uri="{FF2B5EF4-FFF2-40B4-BE49-F238E27FC236}">
                <a16:creationId xmlns:a16="http://schemas.microsoft.com/office/drawing/2014/main" id="{85814D2F-2DA5-350D-1BF3-94C68EA4489B}"/>
              </a:ext>
            </a:extLst>
          </p:cNvPr>
          <p:cNvSpPr txBox="1"/>
          <p:nvPr/>
        </p:nvSpPr>
        <p:spPr>
          <a:xfrm>
            <a:off x="1613192" y="5143088"/>
            <a:ext cx="5943600" cy="430887"/>
          </a:xfrm>
          <a:prstGeom prst="rect">
            <a:avLst/>
          </a:prstGeom>
          <a:noFill/>
        </p:spPr>
        <p:txBody>
          <a:bodyPr wrap="square">
            <a:spAutoFit/>
          </a:bodyPr>
          <a:lstStyle/>
          <a:p>
            <a:pPr algn="ctr"/>
            <a:r>
              <a:rPr lang="en-IN" sz="2200" dirty="0"/>
              <a:t>Figure 51</a:t>
            </a:r>
          </a:p>
        </p:txBody>
      </p:sp>
    </p:spTree>
    <p:extLst>
      <p:ext uri="{BB962C8B-B14F-4D97-AF65-F5344CB8AC3E}">
        <p14:creationId xmlns:p14="http://schemas.microsoft.com/office/powerpoint/2010/main" val="15054533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Using LOOKUP in Excel</a:t>
            </a:r>
            <a:r>
              <a:rPr lang="en-US" dirty="0"/>
              <a:t>—Slide 7</a:t>
            </a:r>
            <a:endParaRPr dirty="0"/>
          </a:p>
        </p:txBody>
      </p:sp>
      <p:sp>
        <p:nvSpPr>
          <p:cNvPr id="3" name="Text Placeholder 2"/>
          <p:cNvSpPr>
            <a:spLocks noGrp="1"/>
          </p:cNvSpPr>
          <p:nvPr>
            <p:ph type="body" sz="quarter" idx="10"/>
          </p:nvPr>
        </p:nvSpPr>
        <p:spPr/>
        <p:txBody>
          <a:bodyPr>
            <a:normAutofit/>
          </a:bodyPr>
          <a:lstStyle/>
          <a:p>
            <a:pPr marL="457200" lvl="1" indent="0" algn="just">
              <a:buNone/>
            </a:pPr>
            <a:r>
              <a:rPr sz="2000" dirty="0"/>
              <a:t>​To complete the column, drag the bottom-right corner of cell D4 down through cell D17. The results should appear as in Figure 52. If your results return errors, check your formula to ensure you included the dollar signs in your cell references to lock the lookup region.</a:t>
            </a:r>
          </a:p>
        </p:txBody>
      </p:sp>
      <p:pic>
        <p:nvPicPr>
          <p:cNvPr id="5" name="Picture 4" descr="A screenshot of the excel spreadsheet from Figure 51. Cells D5 through D17 now contain data. The entries in column D are as follows: Row 4, Region. Row 5, NORTH. Row 6, NORTH. Row 7, EAST. Row 8, EAST. Row 9, SOUTHEAST. Row 10, NORTH. Row 11, SOUTHEAST. Row 12, SOUTHEAST. Row 13, NORTH. Row 14, EAST. Row 15, EAST. Row 16, SOUTHEAST. Row 17, EAST.">
            <a:extLst>
              <a:ext uri="{FF2B5EF4-FFF2-40B4-BE49-F238E27FC236}">
                <a16:creationId xmlns:a16="http://schemas.microsoft.com/office/drawing/2014/main" id="{52F82B4B-501F-432C-9E31-C4650E9BB29D}"/>
              </a:ext>
            </a:extLst>
          </p:cNvPr>
          <p:cNvPicPr>
            <a:picLocks noChangeAspect="1"/>
          </p:cNvPicPr>
          <p:nvPr/>
        </p:nvPicPr>
        <p:blipFill>
          <a:blip r:embed="rId2"/>
          <a:srcRect b="7741"/>
          <a:stretch>
            <a:fillRect/>
          </a:stretch>
        </p:blipFill>
        <p:spPr>
          <a:xfrm>
            <a:off x="1676400" y="2361831"/>
            <a:ext cx="5486400" cy="3353169"/>
          </a:xfrm>
          <a:prstGeom prst="rect">
            <a:avLst/>
          </a:prstGeom>
        </p:spPr>
      </p:pic>
      <p:sp>
        <p:nvSpPr>
          <p:cNvPr id="4" name="TextBox 3">
            <a:extLst>
              <a:ext uri="{FF2B5EF4-FFF2-40B4-BE49-F238E27FC236}">
                <a16:creationId xmlns:a16="http://schemas.microsoft.com/office/drawing/2014/main" id="{ADF45003-9922-AC0C-51B3-0695AD6F3977}"/>
              </a:ext>
            </a:extLst>
          </p:cNvPr>
          <p:cNvSpPr txBox="1"/>
          <p:nvPr/>
        </p:nvSpPr>
        <p:spPr>
          <a:xfrm>
            <a:off x="1371600" y="5640234"/>
            <a:ext cx="5943600" cy="430887"/>
          </a:xfrm>
          <a:prstGeom prst="rect">
            <a:avLst/>
          </a:prstGeom>
          <a:noFill/>
        </p:spPr>
        <p:txBody>
          <a:bodyPr wrap="square">
            <a:spAutoFit/>
          </a:bodyPr>
          <a:lstStyle/>
          <a:p>
            <a:pPr algn="ctr"/>
            <a:r>
              <a:rPr lang="en-IN" sz="2200" dirty="0"/>
              <a:t>Figure 52</a:t>
            </a:r>
          </a:p>
        </p:txBody>
      </p:sp>
    </p:spTree>
    <p:extLst>
      <p:ext uri="{BB962C8B-B14F-4D97-AF65-F5344CB8AC3E}">
        <p14:creationId xmlns:p14="http://schemas.microsoft.com/office/powerpoint/2010/main" val="19748749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0: Using LOOKUP in Excel</a:t>
            </a:r>
            <a:r>
              <a:rPr lang="en-US" dirty="0"/>
              <a:t>—Slide 8</a:t>
            </a:r>
            <a:endParaRPr dirty="0"/>
          </a:p>
        </p:txBody>
      </p:sp>
      <p:sp>
        <p:nvSpPr>
          <p:cNvPr id="3" name="Text Placeholder 2"/>
          <p:cNvSpPr>
            <a:spLocks noGrp="1"/>
          </p:cNvSpPr>
          <p:nvPr>
            <p:ph type="body" sz="quarter" idx="10"/>
          </p:nvPr>
        </p:nvSpPr>
        <p:spPr/>
        <p:txBody>
          <a:bodyPr>
            <a:normAutofit/>
          </a:bodyPr>
          <a:lstStyle/>
          <a:p>
            <a:pPr marL="542925" indent="-511175" algn="just">
              <a:defRPr sz="2800"/>
            </a:pPr>
            <a:r>
              <a:rPr lang="en-US" sz="2000" dirty="0"/>
              <a:t>b.</a:t>
            </a:r>
            <a:r>
              <a:rPr sz="2000" dirty="0"/>
              <a:t>​</a:t>
            </a:r>
            <a:r>
              <a:rPr lang="en-US" sz="2000" dirty="0"/>
              <a:t>	</a:t>
            </a:r>
            <a:r>
              <a:rPr sz="2000" dirty="0"/>
              <a:t>To determine which region sales manager will receive a bonus, we need to determine the total amount of sales in each region. While we could do this by hand, we will employ the use of a pivot table.</a:t>
            </a:r>
          </a:p>
          <a:p>
            <a:pPr marL="542925" lvl="1" indent="-511175" algn="just">
              <a:buNone/>
            </a:pPr>
            <a:r>
              <a:rPr lang="en-US" sz="2000" dirty="0"/>
              <a:t>	</a:t>
            </a:r>
            <a:r>
              <a:rPr sz="2000" dirty="0"/>
              <a:t>Select the data for the Net Sales and the Region, including those headers. This is the data we want to analyze. Click Insert &gt; Pivot Table. This time, we'll insert the pivot table in the same spreadsheet. In the Create PivotTable box, select the radio button next to Existing Spreadsheet and type F4 for the location. Then click OK. The pivot table tool will appear on the right side of the spreadsheet.</a:t>
            </a:r>
          </a:p>
          <a:p>
            <a:pPr marL="542925" lvl="1" indent="-511175" algn="just">
              <a:buNone/>
            </a:pPr>
            <a:r>
              <a:rPr lang="en-US" sz="2000" dirty="0"/>
              <a:t>	</a:t>
            </a:r>
            <a:r>
              <a:rPr sz="2000" dirty="0"/>
              <a:t>Select the check boxes next to Region and Net Sales. If necessary, drag and drop Region to the Rows area and Net Sales to the Values area. The complete pivot table will appear as in Figure 53.</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Using LOOKUP in Excel</a:t>
            </a:r>
            <a:r>
              <a:rPr lang="en-US" dirty="0"/>
              <a:t>—Slide 9</a:t>
            </a:r>
            <a:endParaRPr dirty="0"/>
          </a:p>
        </p:txBody>
      </p:sp>
      <p:pic>
        <p:nvPicPr>
          <p:cNvPr id="5" name="Picture 4" descr="A screenshot of the excel spreadsheet from Figure 52. A pivot table is shown in the spreadsheet starting in cell F4 with two columns and four rows. The columns in the excel screen are labeled in row 4: row labels, sum of net sales. The row label column also shows a dropbox. The row-wise entries in the table are as follows: Row 5, Row labels: East, Sum of net sales: 29716. Row 6, Row labels: North, Sum of net sales: 57293. Row 7, Row labels: Southeast, Sum of net sales: 35330. Row 8, Row labels: Grand Total, Sum of net sales: 122339.">
            <a:extLst>
              <a:ext uri="{FF2B5EF4-FFF2-40B4-BE49-F238E27FC236}">
                <a16:creationId xmlns:a16="http://schemas.microsoft.com/office/drawing/2014/main" id="{0729B649-B1A0-4005-8AC4-CF7D15645B3B}"/>
              </a:ext>
            </a:extLst>
          </p:cNvPr>
          <p:cNvPicPr>
            <a:picLocks noChangeAspect="1"/>
          </p:cNvPicPr>
          <p:nvPr/>
        </p:nvPicPr>
        <p:blipFill>
          <a:blip r:embed="rId2"/>
          <a:srcRect b="6521"/>
          <a:stretch>
            <a:fillRect/>
          </a:stretch>
        </p:blipFill>
        <p:spPr>
          <a:xfrm>
            <a:off x="1752601" y="1143001"/>
            <a:ext cx="5262424" cy="3276599"/>
          </a:xfrm>
          <a:prstGeom prst="rect">
            <a:avLst/>
          </a:prstGeom>
        </p:spPr>
      </p:pic>
      <p:sp>
        <p:nvSpPr>
          <p:cNvPr id="4" name="TextBox 3">
            <a:extLst>
              <a:ext uri="{FF2B5EF4-FFF2-40B4-BE49-F238E27FC236}">
                <a16:creationId xmlns:a16="http://schemas.microsoft.com/office/drawing/2014/main" id="{0D8743F5-B732-1714-D76F-CBCC2C8ED12B}"/>
              </a:ext>
            </a:extLst>
          </p:cNvPr>
          <p:cNvSpPr txBox="1"/>
          <p:nvPr/>
        </p:nvSpPr>
        <p:spPr>
          <a:xfrm>
            <a:off x="1524000" y="4317870"/>
            <a:ext cx="5943600" cy="430887"/>
          </a:xfrm>
          <a:prstGeom prst="rect">
            <a:avLst/>
          </a:prstGeom>
          <a:noFill/>
        </p:spPr>
        <p:txBody>
          <a:bodyPr wrap="square">
            <a:spAutoFit/>
          </a:bodyPr>
          <a:lstStyle/>
          <a:p>
            <a:pPr algn="ctr"/>
            <a:r>
              <a:rPr lang="en-IN" sz="2200" dirty="0"/>
              <a:t>Figure 53</a:t>
            </a:r>
          </a:p>
        </p:txBody>
      </p:sp>
      <p:sp>
        <p:nvSpPr>
          <p:cNvPr id="9" name="TextBox 8">
            <a:extLst>
              <a:ext uri="{FF2B5EF4-FFF2-40B4-BE49-F238E27FC236}">
                <a16:creationId xmlns:a16="http://schemas.microsoft.com/office/drawing/2014/main" id="{73D676D4-3BAB-F055-8323-64C8BB898396}"/>
              </a:ext>
            </a:extLst>
          </p:cNvPr>
          <p:cNvSpPr txBox="1"/>
          <p:nvPr/>
        </p:nvSpPr>
        <p:spPr>
          <a:xfrm>
            <a:off x="457200" y="4775537"/>
            <a:ext cx="8229600" cy="1015663"/>
          </a:xfrm>
          <a:prstGeom prst="rect">
            <a:avLst/>
          </a:prstGeom>
          <a:noFill/>
        </p:spPr>
        <p:txBody>
          <a:bodyPr wrap="square">
            <a:spAutoFit/>
          </a:bodyPr>
          <a:lstStyle/>
          <a:p>
            <a:pPr marL="512064" lvl="1" indent="0" algn="just">
              <a:buNone/>
            </a:pPr>
            <a:r>
              <a:rPr lang="en-US" sz="2000" dirty="0"/>
              <a:t>We can see from the pivot table that the North region made the most sales with a total of $57,293. As a result, the sales manager of the North will receive a bonus this quarter.</a:t>
            </a:r>
          </a:p>
        </p:txBody>
      </p:sp>
    </p:spTree>
    <p:extLst>
      <p:ext uri="{BB962C8B-B14F-4D97-AF65-F5344CB8AC3E}">
        <p14:creationId xmlns:p14="http://schemas.microsoft.com/office/powerpoint/2010/main" val="82643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Importing a CSV file into Microsoft</a:t>
            </a:r>
            <a:r>
              <a:rPr lang="en-US" dirty="0"/>
              <a:t>—Slide 6</a:t>
            </a:r>
            <a:endParaRPr dirty="0"/>
          </a:p>
        </p:txBody>
      </p:sp>
      <p:sp>
        <p:nvSpPr>
          <p:cNvPr id="3" name="Text Placeholder 2"/>
          <p:cNvSpPr>
            <a:spLocks noGrp="1"/>
          </p:cNvSpPr>
          <p:nvPr>
            <p:ph type="body" sz="quarter" idx="10"/>
          </p:nvPr>
        </p:nvSpPr>
        <p:spPr/>
        <p:txBody>
          <a:bodyPr>
            <a:normAutofit/>
          </a:bodyPr>
          <a:lstStyle/>
          <a:p>
            <a:pPr algn="just"/>
            <a:r>
              <a:rPr sz="2400" dirty="0"/>
              <a:t>In the window that appears, check the box next to Comma as the delimiter and make sure all other boxes are unchecked. (Note: if your data file used a different separator character, a different character would be selected as the delimiter.) Click Next again. If you need the data to appear in specific columns, adjust the Destination field; we will keep this as it is. Click Finish. The spreadsheet then appears as shown in Figure 6.</a:t>
            </a:r>
          </a:p>
        </p:txBody>
      </p:sp>
    </p:spTree>
    <p:extLst>
      <p:ext uri="{BB962C8B-B14F-4D97-AF65-F5344CB8AC3E}">
        <p14:creationId xmlns:p14="http://schemas.microsoft.com/office/powerpoint/2010/main" val="210984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Importing a CSV file into Microsoft</a:t>
            </a:r>
            <a:r>
              <a:rPr lang="en-US" dirty="0"/>
              <a:t>—Slide 7</a:t>
            </a:r>
            <a:endParaRPr dirty="0"/>
          </a:p>
        </p:txBody>
      </p:sp>
      <p:pic>
        <p:nvPicPr>
          <p:cNvPr id="5" name="Picture 4" descr="A screenshot of an excel spreadsheet. A table has ten columns and twenty-five rows. The columns in the excel screen are labeled A, B, C, D, E, F, G, H, I, J. From left to right, the columns are labeled in row 1: Master Record Number, Year, Month, Day, Weekend?, Hour, Collision Type, Injury Type, Primary Factor, Reported_location. The row-wise entries in the second row are as follows: Master Record Number: 902273125, Year: 2022, Month: 1, Day: 1, Weekend?: Weekday, Hour: 0, Collision Type: 2-Car, Injury Type: No injury, Primary Factor: OTHER (DRIVER), Reported_location: 1ST &amp; MAIN. The remaining rows are filled out with the same structure.">
            <a:extLst>
              <a:ext uri="{FF2B5EF4-FFF2-40B4-BE49-F238E27FC236}">
                <a16:creationId xmlns:a16="http://schemas.microsoft.com/office/drawing/2014/main" id="{24F21EAA-5B1F-4041-8770-23A3FFE33867}"/>
              </a:ext>
            </a:extLst>
          </p:cNvPr>
          <p:cNvPicPr>
            <a:picLocks noChangeAspect="1"/>
          </p:cNvPicPr>
          <p:nvPr/>
        </p:nvPicPr>
        <p:blipFill>
          <a:blip r:embed="rId2"/>
          <a:srcRect b="9793"/>
          <a:stretch>
            <a:fillRect/>
          </a:stretch>
        </p:blipFill>
        <p:spPr>
          <a:xfrm>
            <a:off x="735552" y="1219201"/>
            <a:ext cx="7672895" cy="4191000"/>
          </a:xfrm>
          <a:prstGeom prst="rect">
            <a:avLst/>
          </a:prstGeom>
        </p:spPr>
      </p:pic>
      <p:sp>
        <p:nvSpPr>
          <p:cNvPr id="3" name="TextBox 2">
            <a:extLst>
              <a:ext uri="{FF2B5EF4-FFF2-40B4-BE49-F238E27FC236}">
                <a16:creationId xmlns:a16="http://schemas.microsoft.com/office/drawing/2014/main" id="{20D0979E-4C34-D2FB-1AD4-50D052981AAA}"/>
              </a:ext>
            </a:extLst>
          </p:cNvPr>
          <p:cNvSpPr txBox="1"/>
          <p:nvPr/>
        </p:nvSpPr>
        <p:spPr>
          <a:xfrm>
            <a:off x="1524000" y="5384671"/>
            <a:ext cx="5943600" cy="430887"/>
          </a:xfrm>
          <a:prstGeom prst="rect">
            <a:avLst/>
          </a:prstGeom>
          <a:noFill/>
        </p:spPr>
        <p:txBody>
          <a:bodyPr wrap="square">
            <a:spAutoFit/>
          </a:bodyPr>
          <a:lstStyle/>
          <a:p>
            <a:pPr algn="ctr"/>
            <a:r>
              <a:rPr lang="en-IN" sz="2200" dirty="0"/>
              <a:t>Figure 6</a:t>
            </a:r>
          </a:p>
        </p:txBody>
      </p:sp>
    </p:spTree>
    <p:extLst>
      <p:ext uri="{BB962C8B-B14F-4D97-AF65-F5344CB8AC3E}">
        <p14:creationId xmlns:p14="http://schemas.microsoft.com/office/powerpoint/2010/main" val="662086255"/>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694880-0C63-4C3A-8120-CE738100CE58}"/>
</file>

<file path=customXml/itemProps2.xml><?xml version="1.0" encoding="utf-8"?>
<ds:datastoreItem xmlns:ds="http://schemas.openxmlformats.org/officeDocument/2006/customXml" ds:itemID="{662FA0FD-64E2-4D81-8A7A-6B0A95F30E14}"/>
</file>

<file path=customXml/itemProps3.xml><?xml version="1.0" encoding="utf-8"?>
<ds:datastoreItem xmlns:ds="http://schemas.openxmlformats.org/officeDocument/2006/customXml" ds:itemID="{A7CB2DCF-A704-4F81-A2FA-E6E5FA390BE9}"/>
</file>

<file path=docProps/app.xml><?xml version="1.0" encoding="utf-8"?>
<Properties xmlns="http://schemas.openxmlformats.org/officeDocument/2006/extended-properties" xmlns:vt="http://schemas.openxmlformats.org/officeDocument/2006/docPropsVTypes">
  <TotalTime>1537</TotalTime>
  <Words>5496</Words>
  <Application>Microsoft Office PowerPoint</Application>
  <PresentationFormat>On-screen Show (4:3)</PresentationFormat>
  <Paragraphs>263</Paragraphs>
  <Slides>78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Calibri</vt:lpstr>
      <vt:lpstr>Arial</vt:lpstr>
      <vt:lpstr>Courier New</vt:lpstr>
      <vt:lpstr>Times New Roman</vt:lpstr>
      <vt:lpstr>Office Theme</vt:lpstr>
      <vt:lpstr>Section 12.2</vt:lpstr>
      <vt:lpstr>Definition: Data Wrangling</vt:lpstr>
      <vt:lpstr>Example 1: Importing a CSV file into Microsoft—Slide 1</vt:lpstr>
      <vt:lpstr>Example 1: Importing a CSV file into Microsoft—Slide 2</vt:lpstr>
      <vt:lpstr>Example 1: Importing a CSV file into Microsoft—Slide 3</vt:lpstr>
      <vt:lpstr>Example 1: Importing a CSV file into Microsoft—Slide 4</vt:lpstr>
      <vt:lpstr>Example 1: Importing a CSV file into Microsoft—Slide 5</vt:lpstr>
      <vt:lpstr>Example 1: Importing a CSV file into Microsoft—Slide 6</vt:lpstr>
      <vt:lpstr>Example 1: Importing a CSV file into Microsoft—Slide 7</vt:lpstr>
      <vt:lpstr>Example 1: Importing a CSV file into Microsoft—Slide 8</vt:lpstr>
      <vt:lpstr>Tech Tip 1</vt:lpstr>
      <vt:lpstr>Skill Check 1</vt:lpstr>
      <vt:lpstr>Definition: Text String</vt:lpstr>
      <vt:lpstr>Example 2: Eliminating Spaces in Excel—Slide 1</vt:lpstr>
      <vt:lpstr>Example 2: Eliminating Spaces in Excel—Slide 2</vt:lpstr>
      <vt:lpstr>Example 2: Eliminating Spaces in Excel—Slide 3</vt:lpstr>
      <vt:lpstr>Example 2: Eliminating Spaces in Excel—Slide 4</vt:lpstr>
      <vt:lpstr>Example 2: Eliminating Spaces in Excel—Slide 5</vt:lpstr>
      <vt:lpstr>Example 3: Eliminating Blank Cells or Rows in Excel—Slide 6 </vt:lpstr>
      <vt:lpstr>Example 3: Eliminating Blank Cells or Rows in Excel—Slide 7</vt:lpstr>
      <vt:lpstr>Example 3: Eliminating Blank Cells or Rows in Excel—Slide 8</vt:lpstr>
      <vt:lpstr>Example 3: Eliminating Blank Cells or Rows in Excel—Slide 9</vt:lpstr>
      <vt:lpstr>Example 3: Eliminating Blank Cells or Rows in Excel—Slide 10</vt:lpstr>
      <vt:lpstr>Example 3: Eliminating Blank Cells or Rows in Excel—Slide 11</vt:lpstr>
      <vt:lpstr>Example 3: Eliminating Blank Cells or Rows in Excel—Slide 12</vt:lpstr>
      <vt:lpstr>Example 3: Eliminating Blank Cells or Rows in Excel—Slide 13</vt:lpstr>
      <vt:lpstr>Example 3: Eliminating Blank Cells or Rows in Excel—Slide 14</vt:lpstr>
      <vt:lpstr>Tech Tip 2</vt:lpstr>
      <vt:lpstr>Example 4: Formatting Data—Slide 1</vt:lpstr>
      <vt:lpstr>Example 4: Formatting Data—Slide 2</vt:lpstr>
      <vt:lpstr>Example 4: Formatting Data—Slide 3</vt:lpstr>
      <vt:lpstr>Example 4: Formatting Data—Slide 4</vt:lpstr>
      <vt:lpstr>Example 4: Formatting Data—Slide 5</vt:lpstr>
      <vt:lpstr>Example 4: Formatting Data—Slide 6</vt:lpstr>
      <vt:lpstr>Example 4: Formatting Data—Slide 7</vt:lpstr>
      <vt:lpstr>Tech Tip 3</vt:lpstr>
      <vt:lpstr>Skill Check 2</vt:lpstr>
      <vt:lpstr>Example 5: Identifying Duplicates in Excel—Slide 1</vt:lpstr>
      <vt:lpstr>Example 5: Identifying Duplicates in Excel—Slide 2</vt:lpstr>
      <vt:lpstr>Example 5: Identifying Duplicates in Excel—Slide 3</vt:lpstr>
      <vt:lpstr>Example 5: Identifying Duplicates in Excel—Slide 4</vt:lpstr>
      <vt:lpstr>Example 5: Identifying Duplicates in Excel—Slide 5</vt:lpstr>
      <vt:lpstr>Example 5: Identifying Duplicates in Excel—Slide 6</vt:lpstr>
      <vt:lpstr>Example 6: Identifying Issues within Data—Slide 1</vt:lpstr>
      <vt:lpstr>Example 6: Identifying Issues within Data—Slide 2</vt:lpstr>
      <vt:lpstr>Example 6: Identifying Issues within Data—Slide 3</vt:lpstr>
      <vt:lpstr>Skill Check 3</vt:lpstr>
      <vt:lpstr>Example 7: Extracting Text from a String in Excel—Slide 1</vt:lpstr>
      <vt:lpstr>Example 7: Extracting Text from a String in Excel—Slide 2</vt:lpstr>
      <vt:lpstr>Example 7: Extracting Text from a String in Excel—Slide 3</vt:lpstr>
      <vt:lpstr>Example 7: Extracting Text from a String in Excel—Slide 4</vt:lpstr>
      <vt:lpstr>Example 7: Extracting Text from a String in Excel—Slide 5</vt:lpstr>
      <vt:lpstr>Example 7: Extracting Text from a String in Excel—Slide 6</vt:lpstr>
      <vt:lpstr>Example 7: Extracting Text from a String in Excel—Slide 7</vt:lpstr>
      <vt:lpstr>Example 7: Extracting Text from a String in Excel—Slide 8</vt:lpstr>
      <vt:lpstr>Tech Tip 4</vt:lpstr>
      <vt:lpstr>Helpful Hint</vt:lpstr>
      <vt:lpstr>Tech Tip 5</vt:lpstr>
      <vt:lpstr>Example 8: Creating a Pivot Table in Excel—Slide 1</vt:lpstr>
      <vt:lpstr>Example 8: Creating a Pivot Table in Excel—Slide 2</vt:lpstr>
      <vt:lpstr>Example 8: Creating a Pivot Table in Excel—Slide 3</vt:lpstr>
      <vt:lpstr>Example 8: Creating a Pivot Table in Excel—Slide 4</vt:lpstr>
      <vt:lpstr>Example 8: Creating a Pivot Table in Excel—Slide 5</vt:lpstr>
      <vt:lpstr>Example 8: Creating a Pivot Table in Excel—Slide 6</vt:lpstr>
      <vt:lpstr>Example 8: Creating a Pivot Table in Excel—Slide 7</vt:lpstr>
      <vt:lpstr>Example 8: Creating a Pivot Table in Excel—Slide 8</vt:lpstr>
      <vt:lpstr>Skill Check 4</vt:lpstr>
      <vt:lpstr>Example 9: Joining Data Sets</vt:lpstr>
      <vt:lpstr>Skill Check 5</vt:lpstr>
      <vt:lpstr>Example 10: Using LOOKUP in Excel—Slide 1</vt:lpstr>
      <vt:lpstr>Example 10: Using LOOKUP in Excel—Slide 2</vt:lpstr>
      <vt:lpstr>Example 10: Using LOOKUP in Excel—Slide 3</vt:lpstr>
      <vt:lpstr>Example 10: Using LOOKUP in Excel—Slide 4</vt:lpstr>
      <vt:lpstr>Example 10: Using LOOKUP in Excel—Slide 5</vt:lpstr>
      <vt:lpstr>Example 10: Using LOOKUP in Excel—Slide 6</vt:lpstr>
      <vt:lpstr>Example 10: Using LOOKUP in Excel—Slide 7</vt:lpstr>
      <vt:lpstr>Example 10: Using LOOKUP in Excel—Slide 8</vt:lpstr>
      <vt:lpstr>Example 10: Using LOOKUP in Excel—Slide 9</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jeevan</cp:lastModifiedBy>
  <cp:revision>140</cp:revision>
  <dcterms:created xsi:type="dcterms:W3CDTF">2013-04-26T14:43:13Z</dcterms:created>
  <dcterms:modified xsi:type="dcterms:W3CDTF">2025-09-11T08:56:01Z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