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6"/>
  </p:notesMasterIdLst>
  <p:handoutMasterIdLst>
    <p:handoutMasterId r:id="rId47"/>
  </p:handoutMasterIdLst>
  <p:sldIdLst>
    <p:sldId id="256" r:id="rId2"/>
    <p:sldId id="257" r:id="rId3"/>
    <p:sldId id="258" r:id="rId4"/>
    <p:sldId id="259" r:id="rId5"/>
    <p:sldId id="260" r:id="rId6"/>
    <p:sldId id="262" r:id="rId7"/>
    <p:sldId id="263" r:id="rId8"/>
    <p:sldId id="265" r:id="rId9"/>
    <p:sldId id="311" r:id="rId10"/>
    <p:sldId id="266" r:id="rId11"/>
    <p:sldId id="267" r:id="rId12"/>
    <p:sldId id="268" r:id="rId13"/>
    <p:sldId id="269" r:id="rId14"/>
    <p:sldId id="312" r:id="rId15"/>
    <p:sldId id="273" r:id="rId16"/>
    <p:sldId id="274" r:id="rId17"/>
    <p:sldId id="275" r:id="rId18"/>
    <p:sldId id="313" r:id="rId19"/>
    <p:sldId id="280" r:id="rId20"/>
    <p:sldId id="281" r:id="rId21"/>
    <p:sldId id="314" r:id="rId22"/>
    <p:sldId id="282" r:id="rId23"/>
    <p:sldId id="315" r:id="rId24"/>
    <p:sldId id="286" r:id="rId25"/>
    <p:sldId id="287" r:id="rId26"/>
    <p:sldId id="288" r:id="rId27"/>
    <p:sldId id="291" r:id="rId28"/>
    <p:sldId id="292" r:id="rId29"/>
    <p:sldId id="316" r:id="rId30"/>
    <p:sldId id="294" r:id="rId31"/>
    <p:sldId id="295" r:id="rId32"/>
    <p:sldId id="296" r:id="rId33"/>
    <p:sldId id="297" r:id="rId34"/>
    <p:sldId id="298" r:id="rId35"/>
    <p:sldId id="300" r:id="rId36"/>
    <p:sldId id="301" r:id="rId37"/>
    <p:sldId id="303" r:id="rId38"/>
    <p:sldId id="304" r:id="rId39"/>
    <p:sldId id="317" r:id="rId40"/>
    <p:sldId id="305" r:id="rId41"/>
    <p:sldId id="306" r:id="rId42"/>
    <p:sldId id="307" r:id="rId43"/>
    <p:sldId id="308" r:id="rId44"/>
    <p:sldId id="318" r:id="rId45"/>
  </p:sldIdLst>
  <p:sldSz cx="9144000" cy="6858000" type="screen4x3"/>
  <p:notesSz cx="6858000" cy="9144000"/>
  <p:embeddedFontLst>
    <p:embeddedFont>
      <p:font typeface="Cambria Math" panose="02040503050406030204" pitchFamily="18" charset="0"/>
      <p:regular r:id="rId48"/>
    </p:embeddedFont>
    <p:embeddedFont>
      <p:font typeface="Ti86pc" panose="020B0609020003040203" pitchFamily="49" charset="0"/>
      <p:regular r:id="rId4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905" autoAdjust="0"/>
    <p:restoredTop sz="94673" autoAdjust="0"/>
  </p:normalViewPr>
  <p:slideViewPr>
    <p:cSldViewPr>
      <p:cViewPr varScale="1">
        <p:scale>
          <a:sx n="101" d="100"/>
          <a:sy n="101" d="100"/>
        </p:scale>
        <p:origin x="1230"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commentAuthors" Target="commentAuthors.xml"/><Relationship Id="rId55"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1.fntdata"/><Relationship Id="rId56" Type="http://schemas.openxmlformats.org/officeDocument/2006/relationships/customXml" Target="../customXml/item2.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2.fntdata"/><Relationship Id="rId57" Type="http://schemas.openxmlformats.org/officeDocument/2006/relationships/customXml" Target="../customXml/item3.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20.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6" Type="http://schemas.openxmlformats.org/officeDocument/2006/relationships/image" Target="../media/image26.png"/><Relationship Id="rId5" Type="http://schemas.openxmlformats.org/officeDocument/2006/relationships/image" Target="../media/image25.emf"/><Relationship Id="rId4" Type="http://schemas.openxmlformats.org/officeDocument/2006/relationships/image" Target="../media/image24.emf"/></Relationships>
</file>

<file path=ppt/slides/_rels/slide4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12.3</a:t>
            </a:r>
          </a:p>
        </p:txBody>
      </p:sp>
      <p:sp>
        <p:nvSpPr>
          <p:cNvPr id="2" name="Text Placeholder 1"/>
          <p:cNvSpPr>
            <a:spLocks noGrp="1"/>
          </p:cNvSpPr>
          <p:nvPr>
            <p:ph type="body" sz="quarter" idx="10"/>
          </p:nvPr>
        </p:nvSpPr>
        <p:spPr/>
        <p:txBody>
          <a:bodyPr/>
          <a:lstStyle/>
          <a:p>
            <a:pPr algn="ctr"/>
            <a:r>
              <a:t>Data Exploration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pPr algn="just"/>
            <a:r>
              <a:rPr lang="en-US" sz="2000" dirty="0"/>
              <a:t>Figure 3 appears to have an outlier, a data value that is extreme compared with the rest of the data values. See Section 11.3 for more on outliers.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Linear Correlation</a:t>
            </a:r>
          </a:p>
        </p:txBody>
      </p:sp>
      <p:sp>
        <p:nvSpPr>
          <p:cNvPr id="3" name="Text Placeholder 2"/>
          <p:cNvSpPr>
            <a:spLocks noGrp="1"/>
          </p:cNvSpPr>
          <p:nvPr>
            <p:ph type="body" sz="quarter" idx="10"/>
          </p:nvPr>
        </p:nvSpPr>
        <p:spPr/>
        <p:txBody>
          <a:bodyPr>
            <a:normAutofit/>
          </a:bodyPr>
          <a:lstStyle/>
          <a:p>
            <a:pPr algn="ctr">
              <a:defRPr sz="2800" b="1"/>
            </a:pPr>
            <a:endParaRPr sz="1000" dirty="0"/>
          </a:p>
          <a:p>
            <a:pPr algn="just">
              <a:defRPr b="1"/>
            </a:pPr>
            <a:r>
              <a:rPr sz="2000" dirty="0"/>
              <a:t>Positive Linear Correlation</a:t>
            </a:r>
          </a:p>
          <a:p>
            <a:pPr algn="just"/>
            <a:r>
              <a:rPr sz="2000" dirty="0"/>
              <a:t>When data are plotted in a scatter plot and there appears to be an upward trend (that is, as one variable increases, the other variable increases as well), we say there is a </a:t>
            </a:r>
            <a:r>
              <a:rPr sz="2000" b="1" dirty="0"/>
              <a:t>positive linear correlation</a:t>
            </a:r>
            <a:r>
              <a:rPr sz="2000" dirty="0"/>
              <a:t> between the variables.</a:t>
            </a:r>
            <a:endParaRPr lang="en-US" sz="2000" dirty="0"/>
          </a:p>
          <a:p>
            <a:endParaRPr sz="1100" dirty="0"/>
          </a:p>
          <a:p>
            <a:pPr algn="just">
              <a:defRPr b="1"/>
            </a:pPr>
            <a:r>
              <a:rPr sz="2000" dirty="0"/>
              <a:t>Negative Linear Correlation</a:t>
            </a:r>
          </a:p>
          <a:p>
            <a:pPr algn="just"/>
            <a:r>
              <a:rPr sz="2000" dirty="0"/>
              <a:t>When data are plotted in a scatter plot and there appears to be a downward trend (that is, as one variable increases, the other decreases), we say there is a </a:t>
            </a:r>
            <a:r>
              <a:rPr sz="2000" b="1" dirty="0"/>
              <a:t>negative linear correlation</a:t>
            </a:r>
            <a:r>
              <a:rPr sz="2000" dirty="0"/>
              <a:t> between the variables.</a:t>
            </a:r>
          </a:p>
          <a:p>
            <a:endParaRP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Identifying Correlations</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Consider the relationship between the following variables and what kind of correlation might show up in a scatter plot of the data. Decide if the variables would likely have a positive linear correlation, a negative linear correlation, or no linear correlation.</a:t>
            </a:r>
          </a:p>
          <a:p>
            <a:pPr marL="538163" indent="-538163" algn="just">
              <a:defRPr sz="2800"/>
            </a:pPr>
            <a:r>
              <a:rPr lang="en-US" sz="2000" dirty="0"/>
              <a:t>a.</a:t>
            </a:r>
            <a:r>
              <a:rPr sz="2000" dirty="0"/>
              <a:t>​</a:t>
            </a:r>
            <a:r>
              <a:rPr lang="en-US" sz="2000" dirty="0"/>
              <a:t>	</a:t>
            </a:r>
            <a:r>
              <a:rPr sz="2000" dirty="0"/>
              <a:t>The number of cigarettes smoked and the probability of lung cancer</a:t>
            </a:r>
          </a:p>
          <a:p>
            <a:pPr marL="538163" indent="-538163" algn="just">
              <a:defRPr sz="2800"/>
            </a:pPr>
            <a:r>
              <a:rPr lang="en-US" sz="2000" dirty="0"/>
              <a:t>b.</a:t>
            </a:r>
            <a:r>
              <a:rPr sz="2000" dirty="0"/>
              <a:t>​</a:t>
            </a:r>
            <a:r>
              <a:rPr lang="en-US" sz="2000" dirty="0"/>
              <a:t>	</a:t>
            </a:r>
            <a:r>
              <a:rPr sz="2000" dirty="0"/>
              <a:t>The amount of credit card debt incurred by college freshmen and their IQ score</a:t>
            </a:r>
          </a:p>
          <a:p>
            <a:pPr marL="538163" indent="-538163" algn="just">
              <a:defRPr sz="2800"/>
            </a:pPr>
            <a:r>
              <a:rPr lang="en-US" sz="2000" dirty="0"/>
              <a:t>c.</a:t>
            </a:r>
            <a:r>
              <a:rPr sz="2000" dirty="0"/>
              <a:t>​</a:t>
            </a:r>
            <a:r>
              <a:rPr lang="en-US" sz="2000" dirty="0"/>
              <a:t>	</a:t>
            </a:r>
            <a:r>
              <a:rPr sz="2000" dirty="0"/>
              <a:t>The number of minutes spent on social media sites by college students and their first semester grades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Identifying Correlations</a:t>
            </a:r>
            <a:r>
              <a:rPr lang="en-US" dirty="0"/>
              <a:t>—Slide 2</a:t>
            </a:r>
            <a:endParaRPr dirty="0"/>
          </a:p>
        </p:txBody>
      </p:sp>
      <p:sp>
        <p:nvSpPr>
          <p:cNvPr id="3" name="Text Placeholder 2"/>
          <p:cNvSpPr>
            <a:spLocks noGrp="1"/>
          </p:cNvSpPr>
          <p:nvPr>
            <p:ph type="body" sz="quarter" idx="10"/>
          </p:nvPr>
        </p:nvSpPr>
        <p:spPr/>
        <p:txBody>
          <a:bodyPr>
            <a:normAutofit/>
          </a:bodyPr>
          <a:lstStyle/>
          <a:p>
            <a:pPr algn="just"/>
            <a:r>
              <a:rPr sz="2000" b="1" dirty="0"/>
              <a:t>Solution</a:t>
            </a:r>
          </a:p>
          <a:p>
            <a:pPr marL="538163" indent="-538163" algn="just">
              <a:defRPr sz="2800"/>
            </a:pPr>
            <a:r>
              <a:rPr lang="en-US" sz="2000" dirty="0"/>
              <a:t>a.</a:t>
            </a:r>
            <a:r>
              <a:rPr sz="2000" dirty="0"/>
              <a:t>​</a:t>
            </a:r>
            <a:r>
              <a:rPr lang="en-US" sz="2000" dirty="0"/>
              <a:t>	</a:t>
            </a:r>
            <a:r>
              <a:rPr sz="2000" dirty="0"/>
              <a:t>As the number of cigarettes smoked increases, so does the chance of lung cancer. Thus, the scatter plot is likely to have upward-trending data points. The variables would have a positive linear correlation.</a:t>
            </a:r>
            <a:endParaRPr lang="en-US" sz="2000" dirty="0"/>
          </a:p>
          <a:p>
            <a:pPr marL="538163" indent="-538163" algn="just">
              <a:defRPr sz="2800"/>
            </a:pPr>
            <a:r>
              <a:rPr lang="en-US" sz="2000" dirty="0"/>
              <a:t>b.​	The scatter plot for these variables would likely contain a wide range of credit card debt and a wide range of IQ scores. It would be unlikely that there is a linear relationship between these two variables. Thus, they have neither a positive linear correlation nor a negative linear correlation.</a:t>
            </a:r>
          </a:p>
          <a:p>
            <a:pPr marL="538163" indent="-538163" algn="just">
              <a:defRPr sz="2800"/>
            </a:pPr>
            <a:r>
              <a:rPr lang="en-US" sz="2000" dirty="0"/>
              <a:t>c.​	As the number of minutes (or hours) spent on social media sites increases, a student's grades are likely to decrease. This would result in a downward-trending scatter plot, which would indicate a negative linear correlation between the amount of time spent on social media sites and grade point average. </a:t>
            </a:r>
            <a:endParaRPr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pPr algn="just"/>
            <a:r>
              <a:rPr sz="2000" dirty="0"/>
              <a:t>Identify two variables that would likely have a positive linear correlation.</a:t>
            </a:r>
            <a:endParaRPr lang="en-US" sz="2000" dirty="0"/>
          </a:p>
          <a:p>
            <a:pPr algn="just"/>
            <a:endParaRPr sz="2000" dirty="0"/>
          </a:p>
          <a:p>
            <a:pPr algn="just"/>
            <a:r>
              <a:rPr sz="2000" dirty="0"/>
              <a:t>Answer: Correct responses suggest that as one variable increases, so does the other. For example, the number of candy bars consumed on a daily basis and weight gain; or the distance between two locations and the length of time it takes to drive between the two.</a:t>
            </a:r>
          </a:p>
        </p:txBody>
      </p:sp>
    </p:spTree>
    <p:extLst>
      <p:ext uri="{BB962C8B-B14F-4D97-AF65-F5344CB8AC3E}">
        <p14:creationId xmlns:p14="http://schemas.microsoft.com/office/powerpoint/2010/main" val="3696266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Pearson Correlation Coefficient</a:t>
            </a:r>
          </a:p>
        </p:txBody>
      </p:sp>
      <p:sp>
        <p:nvSpPr>
          <p:cNvPr id="3" name="Text Placeholder 2"/>
          <p:cNvSpPr>
            <a:spLocks noGrp="1"/>
          </p:cNvSpPr>
          <p:nvPr>
            <p:ph type="body" sz="quarter" idx="10"/>
          </p:nvPr>
        </p:nvSpPr>
        <p:spPr/>
        <p:txBody>
          <a:bodyPr>
            <a:normAutofit/>
          </a:bodyPr>
          <a:lstStyle/>
          <a:p>
            <a:pPr algn="just">
              <a:defRPr sz="2800"/>
            </a:pPr>
            <a:r>
              <a:rPr sz="2000" dirty="0"/>
              <a:t>The </a:t>
            </a:r>
            <a:r>
              <a:rPr sz="2000" b="1" dirty="0"/>
              <a:t>Pearson correlation coefficient</a:t>
            </a:r>
            <a:r>
              <a:rPr sz="2000" dirty="0"/>
              <a:t> is the parameter that measures the strength of a linear relationship between two quantitative variables. The correlation coefficient for a sample is denoted by </a:t>
            </a:r>
            <a:r>
              <a:rPr lang="en-US" sz="2000" i="1" dirty="0"/>
              <a:t>r</a:t>
            </a:r>
            <a:r>
              <a:rPr sz="2000" dirty="0"/>
              <a:t>. It always takes a value between </a:t>
            </a:r>
            <a:r>
              <a:rPr lang="en-US" sz="2000" dirty="0">
                <a:latin typeface="Symbol" panose="05050102010706020507" pitchFamily="18" charset="2"/>
              </a:rPr>
              <a:t>-</a:t>
            </a:r>
            <a:r>
              <a:rPr lang="en-US" sz="2000" dirty="0"/>
              <a:t>1</a:t>
            </a:r>
            <a:r>
              <a:rPr sz="2000" dirty="0"/>
              <a:t> and </a:t>
            </a:r>
            <a:r>
              <a:rPr sz="2000" dirty="0">
                <a:latin typeface="Cambria Math"/>
              </a:rPr>
              <a:t>1</a:t>
            </a:r>
            <a:r>
              <a:rPr sz="2000" dirty="0"/>
              <a:t>, inclusive.</a:t>
            </a:r>
            <a:endParaRPr lang="en-US" sz="2000" dirty="0"/>
          </a:p>
          <a:p>
            <a:pPr algn="just">
              <a:defRPr sz="2800"/>
            </a:pPr>
            <a:endParaRPr sz="2000" dirty="0"/>
          </a:p>
          <a:p>
            <a:pPr algn="ctr">
              <a:defRPr sz="2800"/>
            </a:pPr>
            <a:r>
              <a:rPr lang="en-US" sz="2000" dirty="0">
                <a:latin typeface="Symbol" panose="05050102010706020507" pitchFamily="18" charset="2"/>
              </a:rPr>
              <a:t>-</a:t>
            </a:r>
            <a:r>
              <a:rPr lang="en-US" sz="2000" dirty="0"/>
              <a:t>1 </a:t>
            </a:r>
            <a:r>
              <a:rPr lang="en-US" sz="2000" dirty="0">
                <a:latin typeface="Calibri" panose="020F0502020204030204" pitchFamily="34" charset="0"/>
                <a:ea typeface="Calibri" panose="020F0502020204030204" pitchFamily="34" charset="0"/>
                <a:cs typeface="Calibri" panose="020F0502020204030204" pitchFamily="34" charset="0"/>
              </a:rPr>
              <a:t>≤ </a:t>
            </a:r>
            <a:r>
              <a:rPr lang="en-US" sz="2000" i="1" dirty="0">
                <a:latin typeface="Calibri" panose="020F0502020204030204" pitchFamily="34" charset="0"/>
                <a:ea typeface="Calibri" panose="020F0502020204030204" pitchFamily="34" charset="0"/>
                <a:cs typeface="Calibri" panose="020F0502020204030204" pitchFamily="34" charset="0"/>
              </a:rPr>
              <a:t>r</a:t>
            </a:r>
            <a:r>
              <a:rPr lang="en-US" sz="2000" dirty="0">
                <a:latin typeface="Calibri" panose="020F0502020204030204" pitchFamily="34" charset="0"/>
                <a:ea typeface="Calibri" panose="020F0502020204030204" pitchFamily="34" charset="0"/>
                <a:cs typeface="Calibri" panose="020F0502020204030204" pitchFamily="34" charset="0"/>
              </a:rPr>
              <a:t> ≤ 1</a:t>
            </a:r>
            <a:endParaRP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r>
              <a:rPr sz="2000" dirty="0"/>
              <a:t>The correlation coefficient is usually rounded to the nearest ten thousandth.</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the Correlation Coefficient</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000" dirty="0"/>
                  <a:t>The following is a small sample of data collected from male participants in a </a:t>
                </a:r>
                <a14:m>
                  <m:oMath xmlns:m="http://schemas.openxmlformats.org/officeDocument/2006/math">
                    <m:r>
                      <a:rPr sz="2000">
                        <a:latin typeface="Cambria Math" panose="02040503050406030204" pitchFamily="18" charset="0"/>
                      </a:rPr>
                      <m:t>161</m:t>
                    </m:r>
                    <m:r>
                      <m:rPr>
                        <m:nor/>
                      </m:rPr>
                      <a:rPr sz="2000"/>
                      <m:t> </m:t>
                    </m:r>
                    <m:r>
                      <m:rPr>
                        <m:sty m:val="p"/>
                      </m:rPr>
                      <a:rPr sz="2000">
                        <a:latin typeface="Cambria Math" panose="02040503050406030204" pitchFamily="18" charset="0"/>
                      </a:rPr>
                      <m:t>km</m:t>
                    </m:r>
                  </m:oMath>
                </a14:m>
                <a:r>
                  <a:rPr sz="2000" dirty="0"/>
                  <a:t> trail ultramarathon. The survey collected the Body Mass Index (BMI) of each participant and their age. A table of the data, along with the scatter plot of the data, is given. Find the correlation coefficient </a:t>
                </a:r>
                <a:r>
                  <a:rPr lang="en-US" sz="2000" i="1" dirty="0"/>
                  <a:t>r</a:t>
                </a:r>
                <a:r>
                  <a:rPr sz="2000" dirty="0"/>
                  <a:t> between the variables and interpret your results.</a:t>
                </a:r>
                <a:endParaRPr lang="en-US" sz="2000"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sp>
        <p:nvSpPr>
          <p:cNvPr id="6" name="TextBox 5">
            <a:extLst>
              <a:ext uri="{FF2B5EF4-FFF2-40B4-BE49-F238E27FC236}">
                <a16:creationId xmlns:a16="http://schemas.microsoft.com/office/drawing/2014/main" id="{4FEB0F27-B03C-AA43-699F-8995685694C6}"/>
              </a:ext>
            </a:extLst>
          </p:cNvPr>
          <p:cNvSpPr txBox="1"/>
          <p:nvPr/>
        </p:nvSpPr>
        <p:spPr>
          <a:xfrm>
            <a:off x="685800" y="2976751"/>
            <a:ext cx="77724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dirty="0"/>
              <a:t>Table 2: BMI vs. Age of Men in a 161 km Trail Ultramarathon</a:t>
            </a:r>
            <a:endParaRPr lang="en-IN" b="1" dirty="0"/>
          </a:p>
        </p:txBody>
      </p:sp>
      <p:graphicFrame>
        <p:nvGraphicFramePr>
          <p:cNvPr id="4" name="Table 4" descr="BMI is 23 point 4 and AGE is 53&#10;BMI is 25 point 7 and AGE is 47&#10;BMI is 23 point 3 and AGE is 28&#10;BMI is 25 point 9 and AGE is 52&#10;BMI is 24 point 1 and AGE is 60&#10;BMI is 23 point 0 and AGE is 34&#10;BMI is 22 point 4 and AGE is 39&#10;BMI is 21 point 6 and AGE is 36&#10;BMI is 23 point 4 and AGE is 52&#10;BMI is 24 point 8 and AGE is 54&#10;BMI is 24 point 3 and AGE is 53&#10;BMI is 24 point 7 and AGE is 53">
            <a:extLst>
              <a:ext uri="{FF2B5EF4-FFF2-40B4-BE49-F238E27FC236}">
                <a16:creationId xmlns:a16="http://schemas.microsoft.com/office/drawing/2014/main" id="{AB2FA982-6E67-4A4E-8E47-92C7FF4E0C9B}"/>
              </a:ext>
            </a:extLst>
          </p:cNvPr>
          <p:cNvGraphicFramePr>
            <a:graphicFrameLocks noGrp="1"/>
          </p:cNvGraphicFramePr>
          <p:nvPr>
            <p:extLst>
              <p:ext uri="{D42A27DB-BD31-4B8C-83A1-F6EECF244321}">
                <p14:modId xmlns:p14="http://schemas.microsoft.com/office/powerpoint/2010/main" val="2598751689"/>
              </p:ext>
            </p:extLst>
          </p:nvPr>
        </p:nvGraphicFramePr>
        <p:xfrm>
          <a:off x="457202" y="3427111"/>
          <a:ext cx="8229598" cy="741680"/>
        </p:xfrm>
        <a:graphic>
          <a:graphicData uri="http://schemas.openxmlformats.org/drawingml/2006/table">
            <a:tbl>
              <a:tblPr firstRow="1" bandRow="1">
                <a:tableStyleId>{5940675A-B579-460E-94D1-54222C63F5DA}</a:tableStyleId>
              </a:tblPr>
              <a:tblGrid>
                <a:gridCol w="633046">
                  <a:extLst>
                    <a:ext uri="{9D8B030D-6E8A-4147-A177-3AD203B41FA5}">
                      <a16:colId xmlns:a16="http://schemas.microsoft.com/office/drawing/2014/main" val="3052331900"/>
                    </a:ext>
                  </a:extLst>
                </a:gridCol>
                <a:gridCol w="633046">
                  <a:extLst>
                    <a:ext uri="{9D8B030D-6E8A-4147-A177-3AD203B41FA5}">
                      <a16:colId xmlns:a16="http://schemas.microsoft.com/office/drawing/2014/main" val="3142351175"/>
                    </a:ext>
                  </a:extLst>
                </a:gridCol>
                <a:gridCol w="633046">
                  <a:extLst>
                    <a:ext uri="{9D8B030D-6E8A-4147-A177-3AD203B41FA5}">
                      <a16:colId xmlns:a16="http://schemas.microsoft.com/office/drawing/2014/main" val="4269000198"/>
                    </a:ext>
                  </a:extLst>
                </a:gridCol>
                <a:gridCol w="633046">
                  <a:extLst>
                    <a:ext uri="{9D8B030D-6E8A-4147-A177-3AD203B41FA5}">
                      <a16:colId xmlns:a16="http://schemas.microsoft.com/office/drawing/2014/main" val="4083863467"/>
                    </a:ext>
                  </a:extLst>
                </a:gridCol>
                <a:gridCol w="633046">
                  <a:extLst>
                    <a:ext uri="{9D8B030D-6E8A-4147-A177-3AD203B41FA5}">
                      <a16:colId xmlns:a16="http://schemas.microsoft.com/office/drawing/2014/main" val="2422257912"/>
                    </a:ext>
                  </a:extLst>
                </a:gridCol>
                <a:gridCol w="633046">
                  <a:extLst>
                    <a:ext uri="{9D8B030D-6E8A-4147-A177-3AD203B41FA5}">
                      <a16:colId xmlns:a16="http://schemas.microsoft.com/office/drawing/2014/main" val="3204207609"/>
                    </a:ext>
                  </a:extLst>
                </a:gridCol>
                <a:gridCol w="633046">
                  <a:extLst>
                    <a:ext uri="{9D8B030D-6E8A-4147-A177-3AD203B41FA5}">
                      <a16:colId xmlns:a16="http://schemas.microsoft.com/office/drawing/2014/main" val="3162847826"/>
                    </a:ext>
                  </a:extLst>
                </a:gridCol>
                <a:gridCol w="633046">
                  <a:extLst>
                    <a:ext uri="{9D8B030D-6E8A-4147-A177-3AD203B41FA5}">
                      <a16:colId xmlns:a16="http://schemas.microsoft.com/office/drawing/2014/main" val="1157222222"/>
                    </a:ext>
                  </a:extLst>
                </a:gridCol>
                <a:gridCol w="633046">
                  <a:extLst>
                    <a:ext uri="{9D8B030D-6E8A-4147-A177-3AD203B41FA5}">
                      <a16:colId xmlns:a16="http://schemas.microsoft.com/office/drawing/2014/main" val="3300768715"/>
                    </a:ext>
                  </a:extLst>
                </a:gridCol>
                <a:gridCol w="633046">
                  <a:extLst>
                    <a:ext uri="{9D8B030D-6E8A-4147-A177-3AD203B41FA5}">
                      <a16:colId xmlns:a16="http://schemas.microsoft.com/office/drawing/2014/main" val="2668999903"/>
                    </a:ext>
                  </a:extLst>
                </a:gridCol>
                <a:gridCol w="633046">
                  <a:extLst>
                    <a:ext uri="{9D8B030D-6E8A-4147-A177-3AD203B41FA5}">
                      <a16:colId xmlns:a16="http://schemas.microsoft.com/office/drawing/2014/main" val="984442621"/>
                    </a:ext>
                  </a:extLst>
                </a:gridCol>
                <a:gridCol w="633046">
                  <a:extLst>
                    <a:ext uri="{9D8B030D-6E8A-4147-A177-3AD203B41FA5}">
                      <a16:colId xmlns:a16="http://schemas.microsoft.com/office/drawing/2014/main" val="2281629149"/>
                    </a:ext>
                  </a:extLst>
                </a:gridCol>
                <a:gridCol w="633046">
                  <a:extLst>
                    <a:ext uri="{9D8B030D-6E8A-4147-A177-3AD203B41FA5}">
                      <a16:colId xmlns:a16="http://schemas.microsoft.com/office/drawing/2014/main" val="4200313727"/>
                    </a:ext>
                  </a:extLst>
                </a:gridCol>
              </a:tblGrid>
              <a:tr h="370840">
                <a:tc>
                  <a:txBody>
                    <a:bodyPr/>
                    <a:lstStyle/>
                    <a:p>
                      <a:pPr algn="ctr"/>
                      <a:r>
                        <a:rPr lang="en-US" b="1" dirty="0"/>
                        <a:t>BMI</a:t>
                      </a:r>
                      <a:endParaRPr lang="en-IN" b="1" dirty="0"/>
                    </a:p>
                  </a:txBody>
                  <a:tcPr/>
                </a:tc>
                <a:tc>
                  <a:txBody>
                    <a:bodyPr/>
                    <a:lstStyle/>
                    <a:p>
                      <a:pPr algn="ctr"/>
                      <a:r>
                        <a:rPr lang="en-US" dirty="0"/>
                        <a:t>23.4</a:t>
                      </a:r>
                      <a:endParaRPr lang="en-IN" dirty="0"/>
                    </a:p>
                  </a:txBody>
                  <a:tcPr/>
                </a:tc>
                <a:tc>
                  <a:txBody>
                    <a:bodyPr/>
                    <a:lstStyle/>
                    <a:p>
                      <a:pPr algn="ctr"/>
                      <a:r>
                        <a:rPr lang="en-US" dirty="0"/>
                        <a:t>25.7</a:t>
                      </a:r>
                      <a:endParaRPr lang="en-IN" dirty="0"/>
                    </a:p>
                  </a:txBody>
                  <a:tcPr/>
                </a:tc>
                <a:tc>
                  <a:txBody>
                    <a:bodyPr/>
                    <a:lstStyle/>
                    <a:p>
                      <a:pPr algn="ctr"/>
                      <a:r>
                        <a:rPr lang="en-US" dirty="0"/>
                        <a:t>23.3</a:t>
                      </a:r>
                      <a:endParaRPr lang="en-IN" dirty="0"/>
                    </a:p>
                  </a:txBody>
                  <a:tcPr/>
                </a:tc>
                <a:tc>
                  <a:txBody>
                    <a:bodyPr/>
                    <a:lstStyle/>
                    <a:p>
                      <a:pPr algn="ctr"/>
                      <a:r>
                        <a:rPr lang="en-US" dirty="0"/>
                        <a:t>25.9</a:t>
                      </a:r>
                      <a:endParaRPr lang="en-IN" dirty="0"/>
                    </a:p>
                  </a:txBody>
                  <a:tcPr/>
                </a:tc>
                <a:tc>
                  <a:txBody>
                    <a:bodyPr/>
                    <a:lstStyle/>
                    <a:p>
                      <a:pPr algn="ctr"/>
                      <a:r>
                        <a:rPr lang="en-US" dirty="0"/>
                        <a:t>24.1</a:t>
                      </a:r>
                      <a:endParaRPr lang="en-IN" dirty="0"/>
                    </a:p>
                  </a:txBody>
                  <a:tcPr/>
                </a:tc>
                <a:tc>
                  <a:txBody>
                    <a:bodyPr/>
                    <a:lstStyle/>
                    <a:p>
                      <a:pPr algn="ctr"/>
                      <a:r>
                        <a:rPr lang="en-US" dirty="0"/>
                        <a:t>23.0</a:t>
                      </a:r>
                      <a:endParaRPr lang="en-IN" dirty="0"/>
                    </a:p>
                  </a:txBody>
                  <a:tcPr/>
                </a:tc>
                <a:tc>
                  <a:txBody>
                    <a:bodyPr/>
                    <a:lstStyle/>
                    <a:p>
                      <a:pPr algn="ctr"/>
                      <a:r>
                        <a:rPr lang="en-US" dirty="0"/>
                        <a:t>22.4</a:t>
                      </a:r>
                      <a:endParaRPr lang="en-IN" dirty="0"/>
                    </a:p>
                  </a:txBody>
                  <a:tcPr/>
                </a:tc>
                <a:tc>
                  <a:txBody>
                    <a:bodyPr/>
                    <a:lstStyle/>
                    <a:p>
                      <a:pPr algn="ctr"/>
                      <a:r>
                        <a:rPr lang="en-US" dirty="0"/>
                        <a:t>21.6</a:t>
                      </a:r>
                      <a:endParaRPr lang="en-IN" dirty="0"/>
                    </a:p>
                  </a:txBody>
                  <a:tcPr/>
                </a:tc>
                <a:tc>
                  <a:txBody>
                    <a:bodyPr/>
                    <a:lstStyle/>
                    <a:p>
                      <a:pPr algn="ctr"/>
                      <a:r>
                        <a:rPr lang="en-US" dirty="0"/>
                        <a:t>23.4</a:t>
                      </a:r>
                      <a:endParaRPr lang="en-IN" dirty="0"/>
                    </a:p>
                  </a:txBody>
                  <a:tcPr/>
                </a:tc>
                <a:tc>
                  <a:txBody>
                    <a:bodyPr/>
                    <a:lstStyle/>
                    <a:p>
                      <a:pPr algn="ctr"/>
                      <a:r>
                        <a:rPr lang="en-US" dirty="0"/>
                        <a:t>24.8</a:t>
                      </a:r>
                      <a:endParaRPr lang="en-IN" dirty="0"/>
                    </a:p>
                  </a:txBody>
                  <a:tcPr/>
                </a:tc>
                <a:tc>
                  <a:txBody>
                    <a:bodyPr/>
                    <a:lstStyle/>
                    <a:p>
                      <a:pPr algn="ctr"/>
                      <a:r>
                        <a:rPr lang="en-US" dirty="0"/>
                        <a:t>24.3</a:t>
                      </a:r>
                      <a:endParaRPr lang="en-IN" dirty="0"/>
                    </a:p>
                  </a:txBody>
                  <a:tcPr/>
                </a:tc>
                <a:tc>
                  <a:txBody>
                    <a:bodyPr/>
                    <a:lstStyle/>
                    <a:p>
                      <a:pPr algn="ctr"/>
                      <a:r>
                        <a:rPr lang="en-US" dirty="0"/>
                        <a:t>24.7</a:t>
                      </a:r>
                      <a:endParaRPr lang="en-IN" dirty="0"/>
                    </a:p>
                  </a:txBody>
                  <a:tcPr/>
                </a:tc>
                <a:extLst>
                  <a:ext uri="{0D108BD9-81ED-4DB2-BD59-A6C34878D82A}">
                    <a16:rowId xmlns:a16="http://schemas.microsoft.com/office/drawing/2014/main" val="636773317"/>
                  </a:ext>
                </a:extLst>
              </a:tr>
              <a:tr h="370840">
                <a:tc>
                  <a:txBody>
                    <a:bodyPr/>
                    <a:lstStyle/>
                    <a:p>
                      <a:pPr algn="ctr"/>
                      <a:r>
                        <a:rPr lang="en-US" b="1" dirty="0"/>
                        <a:t>AGE</a:t>
                      </a:r>
                      <a:endParaRPr lang="en-IN" b="1" dirty="0"/>
                    </a:p>
                  </a:txBody>
                  <a:tcPr/>
                </a:tc>
                <a:tc>
                  <a:txBody>
                    <a:bodyPr/>
                    <a:lstStyle/>
                    <a:p>
                      <a:pPr algn="ctr"/>
                      <a:r>
                        <a:rPr lang="en-US" dirty="0"/>
                        <a:t>53</a:t>
                      </a:r>
                      <a:endParaRPr lang="en-IN" dirty="0"/>
                    </a:p>
                  </a:txBody>
                  <a:tcPr/>
                </a:tc>
                <a:tc>
                  <a:txBody>
                    <a:bodyPr/>
                    <a:lstStyle/>
                    <a:p>
                      <a:pPr algn="ctr"/>
                      <a:r>
                        <a:rPr lang="en-US" dirty="0"/>
                        <a:t>47</a:t>
                      </a:r>
                      <a:endParaRPr lang="en-IN" dirty="0"/>
                    </a:p>
                  </a:txBody>
                  <a:tcPr/>
                </a:tc>
                <a:tc>
                  <a:txBody>
                    <a:bodyPr/>
                    <a:lstStyle/>
                    <a:p>
                      <a:pPr algn="ctr"/>
                      <a:r>
                        <a:rPr lang="en-US" dirty="0"/>
                        <a:t>28</a:t>
                      </a:r>
                      <a:endParaRPr lang="en-IN" dirty="0"/>
                    </a:p>
                  </a:txBody>
                  <a:tcPr/>
                </a:tc>
                <a:tc>
                  <a:txBody>
                    <a:bodyPr/>
                    <a:lstStyle/>
                    <a:p>
                      <a:pPr algn="ctr"/>
                      <a:r>
                        <a:rPr lang="en-US" dirty="0"/>
                        <a:t>52</a:t>
                      </a:r>
                      <a:endParaRPr lang="en-IN" dirty="0"/>
                    </a:p>
                  </a:txBody>
                  <a:tcPr/>
                </a:tc>
                <a:tc>
                  <a:txBody>
                    <a:bodyPr/>
                    <a:lstStyle/>
                    <a:p>
                      <a:pPr algn="ctr"/>
                      <a:r>
                        <a:rPr lang="en-US" dirty="0"/>
                        <a:t>60</a:t>
                      </a:r>
                      <a:endParaRPr lang="en-IN" dirty="0"/>
                    </a:p>
                  </a:txBody>
                  <a:tcPr/>
                </a:tc>
                <a:tc>
                  <a:txBody>
                    <a:bodyPr/>
                    <a:lstStyle/>
                    <a:p>
                      <a:pPr algn="ctr"/>
                      <a:r>
                        <a:rPr lang="en-US" dirty="0"/>
                        <a:t>34</a:t>
                      </a:r>
                      <a:endParaRPr lang="en-IN" dirty="0"/>
                    </a:p>
                  </a:txBody>
                  <a:tcPr/>
                </a:tc>
                <a:tc>
                  <a:txBody>
                    <a:bodyPr/>
                    <a:lstStyle/>
                    <a:p>
                      <a:pPr algn="ctr"/>
                      <a:r>
                        <a:rPr lang="en-US" dirty="0"/>
                        <a:t>39</a:t>
                      </a:r>
                      <a:endParaRPr lang="en-IN" dirty="0"/>
                    </a:p>
                  </a:txBody>
                  <a:tcPr/>
                </a:tc>
                <a:tc>
                  <a:txBody>
                    <a:bodyPr/>
                    <a:lstStyle/>
                    <a:p>
                      <a:pPr algn="ctr"/>
                      <a:r>
                        <a:rPr lang="en-US" dirty="0"/>
                        <a:t>36</a:t>
                      </a:r>
                      <a:endParaRPr lang="en-IN" dirty="0"/>
                    </a:p>
                  </a:txBody>
                  <a:tcPr/>
                </a:tc>
                <a:tc>
                  <a:txBody>
                    <a:bodyPr/>
                    <a:lstStyle/>
                    <a:p>
                      <a:pPr algn="ctr"/>
                      <a:r>
                        <a:rPr lang="en-US" dirty="0"/>
                        <a:t>52</a:t>
                      </a:r>
                      <a:endParaRPr lang="en-IN" dirty="0"/>
                    </a:p>
                  </a:txBody>
                  <a:tcPr/>
                </a:tc>
                <a:tc>
                  <a:txBody>
                    <a:bodyPr/>
                    <a:lstStyle/>
                    <a:p>
                      <a:pPr algn="ctr"/>
                      <a:r>
                        <a:rPr lang="en-US" dirty="0"/>
                        <a:t>54</a:t>
                      </a:r>
                      <a:endParaRPr lang="en-IN" dirty="0"/>
                    </a:p>
                  </a:txBody>
                  <a:tcPr/>
                </a:tc>
                <a:tc>
                  <a:txBody>
                    <a:bodyPr/>
                    <a:lstStyle/>
                    <a:p>
                      <a:pPr algn="ctr"/>
                      <a:r>
                        <a:rPr lang="en-US" dirty="0"/>
                        <a:t>53</a:t>
                      </a:r>
                      <a:endParaRPr lang="en-IN" dirty="0"/>
                    </a:p>
                  </a:txBody>
                  <a:tcPr/>
                </a:tc>
                <a:tc>
                  <a:txBody>
                    <a:bodyPr/>
                    <a:lstStyle/>
                    <a:p>
                      <a:pPr algn="ctr"/>
                      <a:r>
                        <a:rPr lang="en-US" dirty="0"/>
                        <a:t>53</a:t>
                      </a:r>
                      <a:endParaRPr lang="en-IN" dirty="0"/>
                    </a:p>
                  </a:txBody>
                  <a:tcPr/>
                </a:tc>
                <a:extLst>
                  <a:ext uri="{0D108BD9-81ED-4DB2-BD59-A6C34878D82A}">
                    <a16:rowId xmlns:a16="http://schemas.microsoft.com/office/drawing/2014/main" val="3573037529"/>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the Correlation Coefficient</a:t>
            </a:r>
            <a:r>
              <a:rPr lang="en-US" dirty="0"/>
              <a:t>—Slide 2</a:t>
            </a:r>
            <a:endParaRPr dirty="0"/>
          </a:p>
        </p:txBody>
      </p:sp>
      <p:pic>
        <p:nvPicPr>
          <p:cNvPr id="5" name="Picture 4" descr="A scatter plot of BMI versus Age of men in a 161 kilometer Trail Ultramarathon. The horizontal axis labeled BMI ranges from 21 to 26, in increments of 1. The vertical axis labeled age ranges from 0 to 70, in increments of 10. The points plotted are (21.6,36), (22.4,39), (23,34), (23.3,28), (23.4,52), (23.4,53), (24.1,60), (24.3,53), (24.7,53), (24.8,54), (25.7,47), (25.9,52).">
            <a:extLst>
              <a:ext uri="{FF2B5EF4-FFF2-40B4-BE49-F238E27FC236}">
                <a16:creationId xmlns:a16="http://schemas.microsoft.com/office/drawing/2014/main" id="{2560DA93-FCC9-4D97-9116-339766D9C418}"/>
              </a:ext>
            </a:extLst>
          </p:cNvPr>
          <p:cNvPicPr>
            <a:picLocks noChangeAspect="1"/>
          </p:cNvPicPr>
          <p:nvPr/>
        </p:nvPicPr>
        <p:blipFill>
          <a:blip r:embed="rId2"/>
          <a:srcRect b="13457"/>
          <a:stretch>
            <a:fillRect/>
          </a:stretch>
        </p:blipFill>
        <p:spPr>
          <a:xfrm>
            <a:off x="1747443" y="1552313"/>
            <a:ext cx="5649113" cy="3248287"/>
          </a:xfrm>
          <a:prstGeom prst="rect">
            <a:avLst/>
          </a:prstGeom>
        </p:spPr>
      </p:pic>
      <p:sp>
        <p:nvSpPr>
          <p:cNvPr id="3" name="TextBox 2">
            <a:extLst>
              <a:ext uri="{FF2B5EF4-FFF2-40B4-BE49-F238E27FC236}">
                <a16:creationId xmlns:a16="http://schemas.microsoft.com/office/drawing/2014/main" id="{DFE616BB-55AC-EDB5-8E8B-B6CF01906A2F}"/>
              </a:ext>
            </a:extLst>
          </p:cNvPr>
          <p:cNvSpPr txBox="1"/>
          <p:nvPr/>
        </p:nvSpPr>
        <p:spPr>
          <a:xfrm>
            <a:off x="1219200" y="4838941"/>
            <a:ext cx="7376663" cy="430887"/>
          </a:xfrm>
          <a:prstGeom prst="rect">
            <a:avLst/>
          </a:prstGeom>
          <a:noFill/>
        </p:spPr>
        <p:txBody>
          <a:bodyPr wrap="square">
            <a:spAutoFit/>
          </a:bodyPr>
          <a:lstStyle/>
          <a:p>
            <a:pPr algn="ctr"/>
            <a:r>
              <a:rPr lang="en-IN" sz="2200" dirty="0"/>
              <a:t>Figure 7: BMI vs. Age of Men in a 161 km Trail Ultramarathon</a:t>
            </a:r>
          </a:p>
        </p:txBody>
      </p:sp>
    </p:spTree>
    <p:extLst>
      <p:ext uri="{BB962C8B-B14F-4D97-AF65-F5344CB8AC3E}">
        <p14:creationId xmlns:p14="http://schemas.microsoft.com/office/powerpoint/2010/main" val="42218476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Correlation Coefficient</a:t>
            </a:r>
            <a:r>
              <a:rPr lang="en-US" dirty="0"/>
              <a:t>—Slide 3</a:t>
            </a:r>
            <a:endParaRPr dirty="0"/>
          </a:p>
        </p:txBody>
      </p:sp>
      <p:sp>
        <p:nvSpPr>
          <p:cNvPr id="3" name="Text Placeholder 2"/>
          <p:cNvSpPr>
            <a:spLocks noGrp="1" noRot="1" noMove="1" noResize="1" noEditPoints="1" noAdjustHandles="1" noChangeArrowheads="1" noChangeShapeType="1"/>
          </p:cNvSpPr>
          <p:nvPr>
            <p:ph type="body" sz="quarter" idx="10"/>
          </p:nvPr>
        </p:nvSpPr>
        <p:spPr>
          <a:xfrm>
            <a:off x="457200" y="1039993"/>
            <a:ext cx="8229600" cy="4967067"/>
          </a:xfrm>
        </p:spPr>
        <p:txBody>
          <a:bodyPr>
            <a:normAutofit fontScale="85000" lnSpcReduction="20000"/>
          </a:bodyPr>
          <a:lstStyle/>
          <a:p>
            <a:pPr algn="just"/>
            <a:r>
              <a:rPr sz="2600" b="1" dirty="0"/>
              <a:t>Solution</a:t>
            </a:r>
            <a:endParaRPr lang="en-US" sz="2600" b="1" dirty="0"/>
          </a:p>
          <a:p>
            <a:pPr marL="457200" lvl="1" indent="0" algn="just">
              <a:buNone/>
              <a:defRPr b="1"/>
            </a:pPr>
            <a:r>
              <a:rPr lang="en-US" sz="2600" dirty="0"/>
              <a:t>TI-83/84 Plus</a:t>
            </a:r>
          </a:p>
          <a:p>
            <a:pPr marL="457200" lvl="1" indent="0" algn="just">
              <a:buNone/>
            </a:pPr>
            <a:r>
              <a:rPr lang="en-US" sz="2600" dirty="0"/>
              <a:t>To calculate the Pearson correlation coefficient, we need to input the data in the calculator. Begin by pressing stat and select </a:t>
            </a:r>
            <a:r>
              <a:rPr lang="en-US" sz="2600" dirty="0">
                <a:latin typeface="Ti86pc" panose="020B0609020003040203" pitchFamily="49" charset="0"/>
              </a:rPr>
              <a:t>Edit</a:t>
            </a:r>
            <a:r>
              <a:rPr lang="en-US" sz="2600" dirty="0"/>
              <a:t>…. Enter the values for the BMIs in </a:t>
            </a:r>
            <a:r>
              <a:rPr lang="en-US" sz="2600" dirty="0">
                <a:latin typeface="Ti86pc" panose="020B0609020003040203" pitchFamily="49" charset="0"/>
              </a:rPr>
              <a:t>L1</a:t>
            </a:r>
            <a:r>
              <a:rPr lang="en-US" sz="2600" dirty="0"/>
              <a:t> and the values for the ages in </a:t>
            </a:r>
            <a:r>
              <a:rPr lang="en-US" sz="2600" dirty="0">
                <a:latin typeface="Ti86pc" panose="020B0609020003040203" pitchFamily="49" charset="0"/>
              </a:rPr>
              <a:t>L2</a:t>
            </a:r>
            <a:r>
              <a:rPr lang="en-US" sz="2600" dirty="0"/>
              <a:t>. Then press stat, choose </a:t>
            </a:r>
            <a:r>
              <a:rPr lang="en-US" sz="2600" dirty="0">
                <a:latin typeface="Ti86pc" panose="020B0609020003040203" pitchFamily="49" charset="0"/>
              </a:rPr>
              <a:t>CALC</a:t>
            </a:r>
            <a:r>
              <a:rPr lang="en-US" sz="2600" dirty="0"/>
              <a:t> and select </a:t>
            </a:r>
            <a:r>
              <a:rPr lang="en-US" sz="2600" dirty="0" err="1">
                <a:latin typeface="Ti86pc" panose="020B0609020003040203" pitchFamily="49" charset="0"/>
              </a:rPr>
              <a:t>LinReg</a:t>
            </a:r>
            <a:r>
              <a:rPr lang="en-US" sz="2600" dirty="0">
                <a:latin typeface="Ti86pc" panose="020B0609020003040203" pitchFamily="49" charset="0"/>
              </a:rPr>
              <a:t>(</a:t>
            </a:r>
            <a:r>
              <a:rPr lang="en-US" sz="2600" dirty="0" err="1">
                <a:latin typeface="Ti86pc" panose="020B0609020003040203" pitchFamily="49" charset="0"/>
              </a:rPr>
              <a:t>ax+b</a:t>
            </a:r>
            <a:r>
              <a:rPr lang="en-US" sz="2600" dirty="0">
                <a:latin typeface="Ti86pc" panose="020B0609020003040203" pitchFamily="49" charset="0"/>
              </a:rPr>
              <a:t>)</a:t>
            </a:r>
            <a:r>
              <a:rPr lang="en-US" sz="2600" dirty="0"/>
              <a:t>. Be sure that </a:t>
            </a:r>
            <a:r>
              <a:rPr lang="en-US" sz="2600" dirty="0">
                <a:latin typeface="Ti86pc" panose="020B0609020003040203" pitchFamily="49" charset="0"/>
              </a:rPr>
              <a:t>L1</a:t>
            </a:r>
            <a:r>
              <a:rPr lang="en-US" sz="2600" dirty="0"/>
              <a:t> is listed for </a:t>
            </a:r>
            <a:r>
              <a:rPr lang="en-US" sz="2600" dirty="0" err="1">
                <a:latin typeface="Ti86pc" panose="020B0609020003040203" pitchFamily="49" charset="0"/>
              </a:rPr>
              <a:t>Xlist</a:t>
            </a:r>
            <a:r>
              <a:rPr lang="en-US" sz="2600" dirty="0"/>
              <a:t>:, </a:t>
            </a:r>
            <a:r>
              <a:rPr lang="en-US" sz="2600" dirty="0">
                <a:latin typeface="Ti86pc" panose="020B0609020003040203" pitchFamily="49" charset="0"/>
              </a:rPr>
              <a:t>L2</a:t>
            </a:r>
            <a:r>
              <a:rPr lang="en-US" sz="2600" dirty="0"/>
              <a:t> is listed for </a:t>
            </a:r>
            <a:r>
              <a:rPr lang="en-US" sz="2600" dirty="0" err="1">
                <a:latin typeface="Ti86pc" panose="020B0609020003040203" pitchFamily="49" charset="0"/>
              </a:rPr>
              <a:t>Ylist</a:t>
            </a:r>
            <a:r>
              <a:rPr lang="en-US" sz="2600" dirty="0"/>
              <a:t>:, and </a:t>
            </a:r>
            <a:r>
              <a:rPr lang="en-US" sz="2600" dirty="0" err="1">
                <a:latin typeface="Ti86pc" panose="020B0609020003040203" pitchFamily="49" charset="0"/>
              </a:rPr>
              <a:t>FreqList</a:t>
            </a:r>
            <a:r>
              <a:rPr lang="en-US" sz="2600" dirty="0"/>
              <a:t>: is left blank. Highlight </a:t>
            </a:r>
            <a:r>
              <a:rPr lang="en-US" sz="2600" dirty="0">
                <a:latin typeface="Ti86pc" panose="020B0609020003040203" pitchFamily="49" charset="0"/>
              </a:rPr>
              <a:t>Calculate</a:t>
            </a:r>
            <a:r>
              <a:rPr lang="en-US" sz="2600" dirty="0"/>
              <a:t> and press enter</a:t>
            </a:r>
            <a:r>
              <a:rPr lang="en-US" sz="1300" dirty="0"/>
              <a:t> </a:t>
            </a:r>
            <a:r>
              <a:rPr lang="en-US" sz="2600" dirty="0"/>
              <a:t>. The output should appear as shown in Figure 8.</a:t>
            </a:r>
          </a:p>
          <a:p>
            <a:endParaRPr lang="en-IN" b="1" dirty="0"/>
          </a:p>
          <a:p>
            <a:endParaRPr lang="en-IN" b="1" dirty="0"/>
          </a:p>
          <a:p>
            <a:endParaRPr lang="en-IN" b="1" dirty="0"/>
          </a:p>
          <a:p>
            <a:endParaRPr lang="en-IN" b="1" dirty="0"/>
          </a:p>
          <a:p>
            <a:endParaRPr lang="en-IN" b="1" dirty="0"/>
          </a:p>
          <a:p>
            <a:r>
              <a:rPr lang="en-IN" b="1" dirty="0"/>
              <a:t> </a:t>
            </a:r>
            <a:endParaRPr sz="2800" b="1" dirty="0"/>
          </a:p>
        </p:txBody>
      </p:sp>
      <p:pic>
        <p:nvPicPr>
          <p:cNvPr id="5" name="Picture 4" descr="A graphing calculator screen has six lines that read as follows: Line 1, LinReg. Line 2, y equals to ax plus b. Line 3, a equals to 4.473199484. Line 4, b equals to negative 60.08491435. Line 5, r squared equals to 0.3321307024. Line 6, r equals to 0.5763078191.">
            <a:extLst>
              <a:ext uri="{FF2B5EF4-FFF2-40B4-BE49-F238E27FC236}">
                <a16:creationId xmlns:a16="http://schemas.microsoft.com/office/drawing/2014/main" id="{7CA45DEE-5BB6-4651-A68A-9B4C3525C627}"/>
              </a:ext>
            </a:extLst>
          </p:cNvPr>
          <p:cNvPicPr>
            <a:picLocks noChangeAspect="1"/>
          </p:cNvPicPr>
          <p:nvPr/>
        </p:nvPicPr>
        <p:blipFill>
          <a:blip r:embed="rId2"/>
          <a:srcRect b="11918"/>
          <a:stretch>
            <a:fillRect/>
          </a:stretch>
        </p:blipFill>
        <p:spPr>
          <a:xfrm>
            <a:off x="3352800" y="3735009"/>
            <a:ext cx="2736573" cy="1979992"/>
          </a:xfrm>
          <a:prstGeom prst="rect">
            <a:avLst/>
          </a:prstGeom>
        </p:spPr>
      </p:pic>
      <p:sp>
        <p:nvSpPr>
          <p:cNvPr id="6" name="TextBox 5">
            <a:extLst>
              <a:ext uri="{FF2B5EF4-FFF2-40B4-BE49-F238E27FC236}">
                <a16:creationId xmlns:a16="http://schemas.microsoft.com/office/drawing/2014/main" id="{F0DED8D5-054A-71D6-1025-273B589ADC84}"/>
              </a:ext>
            </a:extLst>
          </p:cNvPr>
          <p:cNvSpPr txBox="1"/>
          <p:nvPr/>
        </p:nvSpPr>
        <p:spPr>
          <a:xfrm>
            <a:off x="3124200" y="5666738"/>
            <a:ext cx="3048000" cy="430887"/>
          </a:xfrm>
          <a:prstGeom prst="rect">
            <a:avLst/>
          </a:prstGeom>
          <a:noFill/>
        </p:spPr>
        <p:txBody>
          <a:bodyPr wrap="square">
            <a:spAutoFit/>
          </a:bodyPr>
          <a:lstStyle/>
          <a:p>
            <a:pPr algn="ctr"/>
            <a:r>
              <a:rPr lang="en-IN" sz="2200" dirty="0"/>
              <a:t>Figure 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Fun Fact</a:t>
            </a:r>
          </a:p>
        </p:txBody>
      </p:sp>
      <p:sp>
        <p:nvSpPr>
          <p:cNvPr id="3" name="Text Placeholder 2"/>
          <p:cNvSpPr>
            <a:spLocks noGrp="1"/>
          </p:cNvSpPr>
          <p:nvPr>
            <p:ph type="body" sz="quarter" idx="10"/>
          </p:nvPr>
        </p:nvSpPr>
        <p:spPr/>
        <p:txBody>
          <a:bodyPr>
            <a:normAutofit/>
          </a:bodyPr>
          <a:lstStyle/>
          <a:p>
            <a:pPr algn="just"/>
            <a:r>
              <a:rPr sz="2000" dirty="0"/>
              <a:t>John Snow was a British doctor and scientist who is viewed as the father of modern epidemiology because of his work on cholera. His reputation in anesthesiology at the time was so considerable that he was asked to administer chloroform to Queen Victoria at the birth of two of her children, Prince Leopold in 1853 and Princess Beatrice in 1857.</a:t>
            </a:r>
          </a:p>
        </p:txBody>
      </p:sp>
      <p:pic>
        <p:nvPicPr>
          <p:cNvPr id="5" name="Picture 4">
            <a:extLst>
              <a:ext uri="{FF2B5EF4-FFF2-40B4-BE49-F238E27FC236}">
                <a16:creationId xmlns:a16="http://schemas.microsoft.com/office/drawing/2014/main" id="{21861000-0A80-44A8-88DB-8B759BD3449D}"/>
              </a:ext>
            </a:extLst>
          </p:cNvPr>
          <p:cNvPicPr>
            <a:picLocks noChangeAspect="1"/>
          </p:cNvPicPr>
          <p:nvPr/>
        </p:nvPicPr>
        <p:blipFill>
          <a:blip r:embed="rId2"/>
          <a:srcRect b="11715"/>
          <a:stretch>
            <a:fillRect/>
          </a:stretch>
        </p:blipFill>
        <p:spPr>
          <a:xfrm>
            <a:off x="3733800" y="2654076"/>
            <a:ext cx="2057400" cy="2756124"/>
          </a:xfrm>
          <a:prstGeom prst="rect">
            <a:avLst/>
          </a:prstGeom>
        </p:spPr>
      </p:pic>
      <p:sp>
        <p:nvSpPr>
          <p:cNvPr id="4" name="TextBox 3">
            <a:extLst>
              <a:ext uri="{FF2B5EF4-FFF2-40B4-BE49-F238E27FC236}">
                <a16:creationId xmlns:a16="http://schemas.microsoft.com/office/drawing/2014/main" id="{85AADD2B-3AC0-18AD-DDA4-8F80E13909DA}"/>
              </a:ext>
            </a:extLst>
          </p:cNvPr>
          <p:cNvSpPr txBox="1"/>
          <p:nvPr/>
        </p:nvSpPr>
        <p:spPr>
          <a:xfrm>
            <a:off x="1790700" y="5410200"/>
            <a:ext cx="5943600" cy="430887"/>
          </a:xfrm>
          <a:prstGeom prst="rect">
            <a:avLst/>
          </a:prstGeom>
          <a:noFill/>
        </p:spPr>
        <p:txBody>
          <a:bodyPr wrap="square">
            <a:spAutoFit/>
          </a:bodyPr>
          <a:lstStyle/>
          <a:p>
            <a:pPr algn="ctr"/>
            <a:r>
              <a:rPr lang="en-IN" sz="2200" dirty="0"/>
              <a:t>Figure 1: John Snow Memorial Pump</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3</a:t>
            </a:r>
            <a:r>
              <a:rPr dirty="0"/>
              <a:t>: Calculating the Correlation Coefficient</a:t>
            </a:r>
            <a:r>
              <a:rPr lang="en-US" dirty="0"/>
              <a:t>—Slide 4</a:t>
            </a:r>
            <a:endParaRPr dirty="0"/>
          </a:p>
        </p:txBody>
      </p:sp>
      <p:sp>
        <p:nvSpPr>
          <p:cNvPr id="3" name="Text Placeholder 2"/>
          <p:cNvSpPr>
            <a:spLocks noGrp="1"/>
          </p:cNvSpPr>
          <p:nvPr>
            <p:ph type="body" sz="quarter" idx="10"/>
          </p:nvPr>
        </p:nvSpPr>
        <p:spPr/>
        <p:txBody>
          <a:bodyPr>
            <a:normAutofit/>
          </a:bodyPr>
          <a:lstStyle/>
          <a:p>
            <a:pPr marL="457200" lvl="1" indent="0" algn="just">
              <a:buNone/>
              <a:defRPr b="1"/>
            </a:pPr>
            <a:r>
              <a:rPr sz="2000" dirty="0"/>
              <a:t>Microsoft Excel</a:t>
            </a:r>
          </a:p>
          <a:p>
            <a:pPr marL="457200" lvl="1" indent="0" algn="just">
              <a:buNone/>
              <a:defRPr sz="2800"/>
            </a:pPr>
            <a:r>
              <a:rPr sz="2000" dirty="0"/>
              <a:t>To calculate the Pearson correlation coefficient in Excel, we will use the </a:t>
            </a:r>
            <a:r>
              <a:rPr sz="2000" b="1" dirty="0"/>
              <a:t>PEARSON(array1, array2)</a:t>
            </a:r>
            <a:r>
              <a:rPr sz="2000" dirty="0"/>
              <a:t> function, where "array1" refers to the cells containing the </a:t>
            </a:r>
            <a:r>
              <a:rPr lang="en-US" sz="2000" i="1" dirty="0"/>
              <a:t>x</a:t>
            </a:r>
            <a:r>
              <a:rPr sz="2000" dirty="0"/>
              <a:t>-values and "array2" refers to the cells containing the </a:t>
            </a:r>
            <a:r>
              <a:rPr lang="en-US" sz="2000" i="1" dirty="0"/>
              <a:t>y</a:t>
            </a:r>
            <a:r>
              <a:rPr sz="2000" dirty="0"/>
              <a:t>-values.</a:t>
            </a:r>
          </a:p>
          <a:p>
            <a:pPr marL="457200" lvl="1" indent="0" algn="just">
              <a:buNone/>
              <a:defRPr sz="2800"/>
            </a:pPr>
            <a:r>
              <a:rPr sz="2000" dirty="0"/>
              <a:t>Enter labels for your columns in cells A1 and </a:t>
            </a:r>
            <a:r>
              <a:rPr lang="en-US" sz="2000" dirty="0"/>
              <a:t>B1</a:t>
            </a:r>
            <a:r>
              <a:rPr sz="2000" dirty="0"/>
              <a:t>, then enter the values for BMI in column A and the values for age in column B. In an empty cell, type "=PEARSON(A2:A13,B2:B13)" and press Enter. The value of </a:t>
            </a:r>
            <a:r>
              <a:rPr lang="en-US" sz="2000" i="1" dirty="0"/>
              <a:t>r</a:t>
            </a:r>
            <a:r>
              <a:rPr sz="2000" dirty="0"/>
              <a:t> will appear in the cell.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the Correlation Coefficient</a:t>
            </a:r>
            <a:r>
              <a:rPr lang="en-US" dirty="0"/>
              <a:t>—Slide 5</a:t>
            </a:r>
            <a:endParaRPr dirty="0"/>
          </a:p>
        </p:txBody>
      </p:sp>
      <p:pic>
        <p:nvPicPr>
          <p:cNvPr id="5" name="Picture 4" descr="A screenshot of an Excel sheet shows the calculation of the Pearson correlation coefficient. A drop box at the top left reads, E2. The formula bar reads, fx equals PEARSON(A2:A13,B2:B13). The columns in the excel screen are labeled, A, B, C, D, E, F, G. A table has two columns and thirteen rows. From left to right, the columns are labeled in row 1: BMI, Age. Column A contains the BMI data and column B contains the Age data from Table 2. Cell D2 reads, r equals to. Cell E2 reads, 0.576308.">
            <a:extLst>
              <a:ext uri="{FF2B5EF4-FFF2-40B4-BE49-F238E27FC236}">
                <a16:creationId xmlns:a16="http://schemas.microsoft.com/office/drawing/2014/main" id="{04154DCD-C60B-4833-920A-49A419DE2B38}"/>
              </a:ext>
            </a:extLst>
          </p:cNvPr>
          <p:cNvPicPr>
            <a:picLocks noChangeAspect="1"/>
          </p:cNvPicPr>
          <p:nvPr/>
        </p:nvPicPr>
        <p:blipFill>
          <a:blip r:embed="rId2"/>
          <a:srcRect b="9533"/>
          <a:stretch>
            <a:fillRect/>
          </a:stretch>
        </p:blipFill>
        <p:spPr>
          <a:xfrm>
            <a:off x="2514600" y="1143000"/>
            <a:ext cx="3877216" cy="3180113"/>
          </a:xfrm>
          <a:prstGeom prst="rect">
            <a:avLst/>
          </a:prstGeom>
        </p:spPr>
      </p:pic>
      <p:sp>
        <p:nvSpPr>
          <p:cNvPr id="4" name="TextBox 3">
            <a:extLst>
              <a:ext uri="{FF2B5EF4-FFF2-40B4-BE49-F238E27FC236}">
                <a16:creationId xmlns:a16="http://schemas.microsoft.com/office/drawing/2014/main" id="{E4FEF59D-4230-B85E-9650-54CFC085F109}"/>
              </a:ext>
            </a:extLst>
          </p:cNvPr>
          <p:cNvSpPr txBox="1"/>
          <p:nvPr/>
        </p:nvSpPr>
        <p:spPr>
          <a:xfrm>
            <a:off x="2929208" y="4307308"/>
            <a:ext cx="3048000" cy="430887"/>
          </a:xfrm>
          <a:prstGeom prst="rect">
            <a:avLst/>
          </a:prstGeom>
          <a:noFill/>
        </p:spPr>
        <p:txBody>
          <a:bodyPr wrap="square">
            <a:spAutoFit/>
          </a:bodyPr>
          <a:lstStyle/>
          <a:p>
            <a:pPr algn="ctr"/>
            <a:r>
              <a:rPr lang="en-IN" sz="2200" dirty="0"/>
              <a:t>Figure 9</a:t>
            </a:r>
          </a:p>
        </p:txBody>
      </p:sp>
      <p:sp>
        <p:nvSpPr>
          <p:cNvPr id="9" name="TextBox 8">
            <a:extLst>
              <a:ext uri="{FF2B5EF4-FFF2-40B4-BE49-F238E27FC236}">
                <a16:creationId xmlns:a16="http://schemas.microsoft.com/office/drawing/2014/main" id="{E36C8065-275E-43E2-BA03-AC3F8E1C8FCD}"/>
              </a:ext>
            </a:extLst>
          </p:cNvPr>
          <p:cNvSpPr txBox="1"/>
          <p:nvPr/>
        </p:nvSpPr>
        <p:spPr>
          <a:xfrm>
            <a:off x="457200" y="4800600"/>
            <a:ext cx="8229600" cy="1015663"/>
          </a:xfrm>
          <a:prstGeom prst="rect">
            <a:avLst/>
          </a:prstGeom>
          <a:noFill/>
        </p:spPr>
        <p:txBody>
          <a:bodyPr wrap="square">
            <a:spAutoFit/>
          </a:bodyPr>
          <a:lstStyle/>
          <a:p>
            <a:pPr algn="just">
              <a:defRPr sz="2800"/>
            </a:pPr>
            <a:r>
              <a:rPr lang="en-US" sz="2000" dirty="0"/>
              <a:t>Notice that the value of </a:t>
            </a:r>
            <a:r>
              <a:rPr lang="en-US" sz="2000" i="1" dirty="0"/>
              <a:t>r</a:t>
            </a:r>
            <a:r>
              <a:rPr lang="en-US" sz="2000" dirty="0"/>
              <a:t> is positive, which matches with the positive slope of the scatter plot. Since </a:t>
            </a:r>
            <a:r>
              <a:rPr lang="en-US" sz="2000" i="1" dirty="0"/>
              <a:t>r</a:t>
            </a:r>
            <a:r>
              <a:rPr lang="en-US" sz="2000" dirty="0"/>
              <a:t> </a:t>
            </a:r>
            <a:r>
              <a:rPr lang="en-US" sz="2000" dirty="0">
                <a:latin typeface="Calibri" panose="020F0502020204030204" pitchFamily="34" charset="0"/>
                <a:ea typeface="Calibri" panose="020F0502020204030204" pitchFamily="34" charset="0"/>
                <a:cs typeface="Calibri" panose="020F0502020204030204" pitchFamily="34" charset="0"/>
              </a:rPr>
              <a:t>≈ 0.5763</a:t>
            </a:r>
            <a:r>
              <a:rPr lang="en-US" sz="2000" dirty="0"/>
              <a:t>, we know that there is a weak positive linear correlation between a male participant's BMI and his age.</a:t>
            </a:r>
          </a:p>
        </p:txBody>
      </p:sp>
    </p:spTree>
    <p:extLst>
      <p:ext uri="{BB962C8B-B14F-4D97-AF65-F5344CB8AC3E}">
        <p14:creationId xmlns:p14="http://schemas.microsoft.com/office/powerpoint/2010/main" val="3886275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Tech Tip</a:t>
            </a:r>
          </a:p>
        </p:txBody>
      </p:sp>
      <p:sp>
        <p:nvSpPr>
          <p:cNvPr id="3" name="Text Placeholder 2"/>
          <p:cNvSpPr>
            <a:spLocks noGrp="1" noRot="1" noMove="1" noResize="1" noEditPoints="1" noAdjustHandles="1" noChangeArrowheads="1" noChangeShapeType="1"/>
          </p:cNvSpPr>
          <p:nvPr>
            <p:ph type="body" sz="quarter" idx="10"/>
          </p:nvPr>
        </p:nvSpPr>
        <p:spPr>
          <a:xfrm>
            <a:off x="457200" y="1143000"/>
            <a:ext cx="8229600" cy="4861484"/>
          </a:xfrm>
        </p:spPr>
        <p:txBody>
          <a:bodyPr>
            <a:normAutofit/>
          </a:bodyPr>
          <a:lstStyle/>
          <a:p>
            <a:pPr algn="just"/>
            <a:r>
              <a:rPr sz="2000" dirty="0"/>
              <a:t>To view the Pearson correlation coefficient, you will need to turn on diagnostics. This only needs to be done once unless you reset your calculator. To turn this on, press 2nd then </a:t>
            </a:r>
            <a:r>
              <a:rPr sz="2000" dirty="0">
                <a:latin typeface="Ti86pc" panose="020B0609020003040203" pitchFamily="49" charset="0"/>
              </a:rPr>
              <a:t>0</a:t>
            </a:r>
            <a:r>
              <a:rPr sz="2000" dirty="0"/>
              <a:t>. Scroll down to </a:t>
            </a:r>
            <a:r>
              <a:rPr sz="2000" dirty="0" err="1"/>
              <a:t>DiagnosticON</a:t>
            </a:r>
            <a:r>
              <a:rPr sz="2000" dirty="0"/>
              <a:t> and press enter twice.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p:txBody>
          <a:bodyPr>
            <a:normAutofit/>
          </a:bodyPr>
          <a:lstStyle/>
          <a:p>
            <a:r>
              <a:rPr sz="2000" dirty="0"/>
              <a:t>Calculate the correlation coefficient for the following data.</a:t>
            </a:r>
            <a:endParaRPr lang="en-US" sz="2000" dirty="0"/>
          </a:p>
          <a:p>
            <a:endParaRPr lang="en-IN" dirty="0"/>
          </a:p>
          <a:p>
            <a:endParaRPr lang="en-IN" sz="2800" dirty="0"/>
          </a:p>
          <a:p>
            <a:endParaRPr lang="en-IN" dirty="0"/>
          </a:p>
        </p:txBody>
      </p:sp>
      <p:sp>
        <p:nvSpPr>
          <p:cNvPr id="6" name="TextBox 5">
            <a:extLst>
              <a:ext uri="{FF2B5EF4-FFF2-40B4-BE49-F238E27FC236}">
                <a16:creationId xmlns:a16="http://schemas.microsoft.com/office/drawing/2014/main" id="{56926A09-9849-E5CB-CB1D-60C220F69D42}"/>
              </a:ext>
            </a:extLst>
          </p:cNvPr>
          <p:cNvSpPr txBox="1"/>
          <p:nvPr/>
        </p:nvSpPr>
        <p:spPr>
          <a:xfrm>
            <a:off x="2286000" y="1524000"/>
            <a:ext cx="4572000" cy="369332"/>
          </a:xfrm>
          <a:prstGeom prst="rect">
            <a:avLst/>
          </a:prstGeom>
          <a:noFill/>
        </p:spPr>
        <p:txBody>
          <a:bodyPr wrap="square">
            <a:spAutoFit/>
          </a:bodyPr>
          <a:lstStyle/>
          <a:p>
            <a:pPr algn="ctr">
              <a:defRPr sz="1800" b="1"/>
            </a:pPr>
            <a:r>
              <a:rPr lang="en-IN" dirty="0"/>
              <a:t>Table 3</a:t>
            </a:r>
          </a:p>
        </p:txBody>
      </p:sp>
      <p:graphicFrame>
        <p:nvGraphicFramePr>
          <p:cNvPr id="4" name="Table Placeholder 2" descr="Age is 34 and bone density is 946 milligrams per centimeter squared&#10;Age is 43 and bone density is 875 milligrams per centimeter squared&#10;Age is 49 and bone density is 804 milligrams per centimeter squared&#10;Age is 51 and bone density is 723 milligrams per centimeter squared&#10;Age is 65 and bone density is 691 milligrams per centimeter squared">
            <a:extLst>
              <a:ext uri="{FF2B5EF4-FFF2-40B4-BE49-F238E27FC236}">
                <a16:creationId xmlns:a16="http://schemas.microsoft.com/office/drawing/2014/main" id="{E5D00A4D-9C03-41D9-9CC9-0DD4CDFE1878}"/>
              </a:ext>
            </a:extLst>
          </p:cNvPr>
          <p:cNvGraphicFramePr>
            <a:graphicFrameLocks/>
          </p:cNvGraphicFramePr>
          <p:nvPr>
            <p:extLst>
              <p:ext uri="{D42A27DB-BD31-4B8C-83A1-F6EECF244321}">
                <p14:modId xmlns:p14="http://schemas.microsoft.com/office/powerpoint/2010/main" val="2468537559"/>
              </p:ext>
            </p:extLst>
          </p:nvPr>
        </p:nvGraphicFramePr>
        <p:xfrm>
          <a:off x="533400" y="2001520"/>
          <a:ext cx="8229600" cy="74168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143000">
                  <a:extLst>
                    <a:ext uri="{9D8B030D-6E8A-4147-A177-3AD203B41FA5}">
                      <a16:colId xmlns:a16="http://schemas.microsoft.com/office/drawing/2014/main" val="20002"/>
                    </a:ext>
                  </a:extLst>
                </a:gridCol>
                <a:gridCol w="990600">
                  <a:extLst>
                    <a:ext uri="{9D8B030D-6E8A-4147-A177-3AD203B41FA5}">
                      <a16:colId xmlns:a16="http://schemas.microsoft.com/office/drawing/2014/main" val="20003"/>
                    </a:ext>
                  </a:extLst>
                </a:gridCol>
                <a:gridCol w="1066800">
                  <a:extLst>
                    <a:ext uri="{9D8B030D-6E8A-4147-A177-3AD203B41FA5}">
                      <a16:colId xmlns:a16="http://schemas.microsoft.com/office/drawing/2014/main" val="20004"/>
                    </a:ext>
                  </a:extLst>
                </a:gridCol>
                <a:gridCol w="990600">
                  <a:extLst>
                    <a:ext uri="{9D8B030D-6E8A-4147-A177-3AD203B41FA5}">
                      <a16:colId xmlns:a16="http://schemas.microsoft.com/office/drawing/2014/main" val="20005"/>
                    </a:ext>
                  </a:extLst>
                </a:gridCol>
              </a:tblGrid>
              <a:tr h="370840">
                <a:tc>
                  <a:txBody>
                    <a:bodyPr/>
                    <a:lstStyle/>
                    <a:p>
                      <a:pPr algn="ctr">
                        <a:defRPr sz="1400" b="1"/>
                      </a:pPr>
                      <a:r>
                        <a:rPr dirty="0"/>
                        <a:t>Age (in Years)</a:t>
                      </a:r>
                    </a:p>
                  </a:txBody>
                  <a:tcPr/>
                </a:tc>
                <a:tc>
                  <a:txBody>
                    <a:bodyPr/>
                    <a:lstStyle/>
                    <a:p>
                      <a:pPr algn="ctr"/>
                      <a:r>
                        <a:rPr sz="1400"/>
                        <a:t>34</a:t>
                      </a:r>
                      <a:endParaRPr sz="1400">
                        <a:latin typeface="Cambria Math"/>
                      </a:endParaRPr>
                    </a:p>
                  </a:txBody>
                  <a:tcPr/>
                </a:tc>
                <a:tc>
                  <a:txBody>
                    <a:bodyPr/>
                    <a:lstStyle/>
                    <a:p>
                      <a:pPr algn="ctr"/>
                      <a:r>
                        <a:rPr sz="1400"/>
                        <a:t>43</a:t>
                      </a:r>
                      <a:endParaRPr sz="1400">
                        <a:latin typeface="Cambria Math"/>
                      </a:endParaRPr>
                    </a:p>
                  </a:txBody>
                  <a:tcPr/>
                </a:tc>
                <a:tc>
                  <a:txBody>
                    <a:bodyPr/>
                    <a:lstStyle/>
                    <a:p>
                      <a:pPr algn="ctr"/>
                      <a:r>
                        <a:rPr sz="1400"/>
                        <a:t>49</a:t>
                      </a:r>
                      <a:endParaRPr sz="1400">
                        <a:latin typeface="Cambria Math"/>
                      </a:endParaRPr>
                    </a:p>
                  </a:txBody>
                  <a:tcPr/>
                </a:tc>
                <a:tc>
                  <a:txBody>
                    <a:bodyPr/>
                    <a:lstStyle/>
                    <a:p>
                      <a:pPr algn="ctr"/>
                      <a:r>
                        <a:rPr sz="1400"/>
                        <a:t>51</a:t>
                      </a:r>
                      <a:endParaRPr sz="1400">
                        <a:latin typeface="Cambria Math"/>
                      </a:endParaRPr>
                    </a:p>
                  </a:txBody>
                  <a:tcPr/>
                </a:tc>
                <a:tc>
                  <a:txBody>
                    <a:bodyPr/>
                    <a:lstStyle/>
                    <a:p>
                      <a:pPr algn="ctr"/>
                      <a:r>
                        <a:rPr sz="1400" dirty="0"/>
                        <a:t>65</a:t>
                      </a:r>
                      <a:endParaRPr sz="1400" dirty="0">
                        <a:latin typeface="Cambria Math"/>
                      </a:endParaRPr>
                    </a:p>
                  </a:txBody>
                  <a:tcPr/>
                </a:tc>
                <a:extLst>
                  <a:ext uri="{0D108BD9-81ED-4DB2-BD59-A6C34878D82A}">
                    <a16:rowId xmlns:a16="http://schemas.microsoft.com/office/drawing/2014/main" val="10001"/>
                  </a:ext>
                </a:extLst>
              </a:tr>
              <a:tr h="370840">
                <a:tc>
                  <a:txBody>
                    <a:bodyPr/>
                    <a:lstStyle/>
                    <a:p>
                      <a:pPr algn="ctr">
                        <a:defRPr b="1"/>
                      </a:pPr>
                      <a:r>
                        <a:rPr sz="1400"/>
                        <a:t>Bone Density (in mg/cm</a:t>
                      </a:r>
                      <a:r>
                        <a:rPr sz="1400" baseline="30000"/>
                        <a:t>2</a:t>
                      </a:r>
                      <a:r>
                        <a:rPr sz="1400"/>
                        <a:t>)</a:t>
                      </a:r>
                    </a:p>
                  </a:txBody>
                  <a:tcPr/>
                </a:tc>
                <a:tc>
                  <a:txBody>
                    <a:bodyPr/>
                    <a:lstStyle/>
                    <a:p>
                      <a:pPr algn="ctr"/>
                      <a:r>
                        <a:rPr sz="1400" dirty="0"/>
                        <a:t>946</a:t>
                      </a:r>
                      <a:endParaRPr sz="1400" dirty="0">
                        <a:latin typeface="Cambria Math"/>
                      </a:endParaRPr>
                    </a:p>
                  </a:txBody>
                  <a:tcPr/>
                </a:tc>
                <a:tc>
                  <a:txBody>
                    <a:bodyPr/>
                    <a:lstStyle/>
                    <a:p>
                      <a:pPr algn="ctr"/>
                      <a:r>
                        <a:rPr sz="1400" dirty="0"/>
                        <a:t>875</a:t>
                      </a:r>
                      <a:endParaRPr sz="1400" dirty="0">
                        <a:latin typeface="Cambria Math"/>
                      </a:endParaRPr>
                    </a:p>
                  </a:txBody>
                  <a:tcPr/>
                </a:tc>
                <a:tc>
                  <a:txBody>
                    <a:bodyPr/>
                    <a:lstStyle/>
                    <a:p>
                      <a:pPr algn="ctr"/>
                      <a:r>
                        <a:rPr sz="1400"/>
                        <a:t>804</a:t>
                      </a:r>
                      <a:endParaRPr sz="1400">
                        <a:latin typeface="Cambria Math"/>
                      </a:endParaRPr>
                    </a:p>
                  </a:txBody>
                  <a:tcPr/>
                </a:tc>
                <a:tc>
                  <a:txBody>
                    <a:bodyPr/>
                    <a:lstStyle/>
                    <a:p>
                      <a:pPr algn="ctr"/>
                      <a:r>
                        <a:rPr sz="1400"/>
                        <a:t>723</a:t>
                      </a:r>
                      <a:endParaRPr sz="1400">
                        <a:latin typeface="Cambria Math"/>
                      </a:endParaRPr>
                    </a:p>
                  </a:txBody>
                  <a:tcPr/>
                </a:tc>
                <a:tc>
                  <a:txBody>
                    <a:bodyPr/>
                    <a:lstStyle/>
                    <a:p>
                      <a:pPr algn="ctr"/>
                      <a:r>
                        <a:rPr sz="1400" dirty="0"/>
                        <a:t>691</a:t>
                      </a:r>
                      <a:endParaRPr sz="1400" dirty="0">
                        <a:latin typeface="Cambria Math"/>
                      </a:endParaRPr>
                    </a:p>
                  </a:txBody>
                  <a:tcPr/>
                </a:tc>
                <a:extLst>
                  <a:ext uri="{0D108BD9-81ED-4DB2-BD59-A6C34878D82A}">
                    <a16:rowId xmlns:a16="http://schemas.microsoft.com/office/drawing/2014/main" val="10002"/>
                  </a:ext>
                </a:extLst>
              </a:tr>
            </a:tbl>
          </a:graphicData>
        </a:graphic>
      </p:graphicFrame>
      <p:sp>
        <p:nvSpPr>
          <p:cNvPr id="8" name="TextBox 7">
            <a:extLst>
              <a:ext uri="{FF2B5EF4-FFF2-40B4-BE49-F238E27FC236}">
                <a16:creationId xmlns:a16="http://schemas.microsoft.com/office/drawing/2014/main" id="{0414639A-C270-E322-1087-9A411A605B5C}"/>
              </a:ext>
            </a:extLst>
          </p:cNvPr>
          <p:cNvSpPr txBox="1"/>
          <p:nvPr/>
        </p:nvSpPr>
        <p:spPr>
          <a:xfrm>
            <a:off x="457200" y="3059668"/>
            <a:ext cx="4572000" cy="369332"/>
          </a:xfrm>
          <a:prstGeom prst="rect">
            <a:avLst/>
          </a:prstGeom>
          <a:noFill/>
        </p:spPr>
        <p:txBody>
          <a:bodyPr wrap="square">
            <a:spAutoFit/>
          </a:bodyPr>
          <a:lstStyle/>
          <a:p>
            <a:r>
              <a:rPr lang="en-IN" sz="1800" dirty="0"/>
              <a:t>Answer: </a:t>
            </a:r>
            <a:r>
              <a:rPr lang="en-IN" sz="1800" i="1" dirty="0"/>
              <a:t>r</a:t>
            </a:r>
            <a:r>
              <a:rPr lang="en-IN" sz="1800" dirty="0"/>
              <a:t> </a:t>
            </a:r>
            <a:r>
              <a:rPr lang="en-IN" sz="1800" dirty="0">
                <a:latin typeface="Calibri" panose="020F0502020204030204" pitchFamily="34" charset="0"/>
                <a:ea typeface="Calibri" panose="020F0502020204030204" pitchFamily="34" charset="0"/>
                <a:cs typeface="Calibri" panose="020F0502020204030204" pitchFamily="34" charset="0"/>
              </a:rPr>
              <a:t>≈</a:t>
            </a:r>
            <a:r>
              <a:rPr lang="en-US" sz="1800" dirty="0"/>
              <a:t> </a:t>
            </a:r>
            <a:r>
              <a:rPr lang="en-US" sz="1800" dirty="0">
                <a:latin typeface="Calibri" panose="020F0502020204030204" pitchFamily="34" charset="0"/>
                <a:ea typeface="Calibri" panose="020F0502020204030204" pitchFamily="34" charset="0"/>
                <a:cs typeface="Calibri" panose="020F0502020204030204" pitchFamily="34" charset="0"/>
              </a:rPr>
              <a:t>−</a:t>
            </a:r>
            <a:r>
              <a:rPr lang="en-US" sz="1800" dirty="0"/>
              <a:t>0.9396</a:t>
            </a:r>
            <a:endParaRPr lang="en-IN" sz="1800" dirty="0">
              <a:solidFill>
                <a:schemeClr val="dk1"/>
              </a:solidFill>
              <a:latin typeface="Cambria Math"/>
            </a:endParaRPr>
          </a:p>
        </p:txBody>
      </p:sp>
    </p:spTree>
    <p:extLst>
      <p:ext uri="{BB962C8B-B14F-4D97-AF65-F5344CB8AC3E}">
        <p14:creationId xmlns:p14="http://schemas.microsoft.com/office/powerpoint/2010/main" val="19550042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Level of Confidence and Level of Significance</a:t>
            </a:r>
          </a:p>
        </p:txBody>
      </p:sp>
      <p:sp>
        <p:nvSpPr>
          <p:cNvPr id="3" name="Text Placeholder 2"/>
          <p:cNvSpPr>
            <a:spLocks noGrp="1"/>
          </p:cNvSpPr>
          <p:nvPr>
            <p:ph type="body" sz="quarter" idx="10"/>
          </p:nvPr>
        </p:nvSpPr>
        <p:spPr/>
        <p:txBody>
          <a:bodyPr>
            <a:normAutofit/>
          </a:bodyPr>
          <a:lstStyle/>
          <a:p>
            <a:pPr algn="ctr">
              <a:defRPr sz="2800" b="1"/>
            </a:pPr>
            <a:endParaRPr lang="en-US" sz="2000" dirty="0"/>
          </a:p>
          <a:p>
            <a:pPr>
              <a:defRPr b="1"/>
            </a:pPr>
            <a:r>
              <a:rPr sz="2000" dirty="0"/>
              <a:t>Level of Confidence</a:t>
            </a:r>
          </a:p>
          <a:p>
            <a:pPr>
              <a:defRPr sz="2800"/>
            </a:pPr>
            <a:r>
              <a:rPr sz="2000" dirty="0"/>
              <a:t>The </a:t>
            </a:r>
            <a:r>
              <a:rPr sz="2000" b="1" dirty="0"/>
              <a:t>level of confidence</a:t>
            </a:r>
            <a:r>
              <a:rPr sz="2000" dirty="0"/>
              <a:t>, </a:t>
            </a:r>
            <a:r>
              <a:rPr lang="en-US" sz="2000" i="1" dirty="0"/>
              <a:t>c</a:t>
            </a:r>
            <a:r>
              <a:rPr sz="2000" dirty="0"/>
              <a:t>, is the probability that the assertions made about the data are correct.</a:t>
            </a:r>
            <a:endParaRPr lang="en-US" sz="2000" dirty="0"/>
          </a:p>
          <a:p>
            <a:pPr>
              <a:defRPr sz="2800"/>
            </a:pPr>
            <a:endParaRPr sz="1000" dirty="0"/>
          </a:p>
          <a:p>
            <a:pPr>
              <a:defRPr b="1"/>
            </a:pPr>
            <a:r>
              <a:rPr sz="2000" dirty="0"/>
              <a:t>Level of Significance</a:t>
            </a:r>
          </a:p>
          <a:p>
            <a:pPr>
              <a:defRPr sz="2800"/>
            </a:pPr>
            <a:r>
              <a:rPr sz="2000" dirty="0"/>
              <a:t>The </a:t>
            </a:r>
            <a:r>
              <a:rPr sz="2000" b="1" dirty="0"/>
              <a:t>level of significance</a:t>
            </a:r>
            <a:r>
              <a:rPr sz="2000" dirty="0"/>
              <a:t>, </a:t>
            </a:r>
            <a:r>
              <a:rPr lang="el-GR" sz="2000" i="1" dirty="0"/>
              <a:t>α</a:t>
            </a:r>
            <a:r>
              <a:rPr sz="2000" dirty="0"/>
              <a:t>, is the probability that the assertions made about the data are incorrect.</a:t>
            </a:r>
            <a:endParaRPr lang="en-US" sz="2000" dirty="0"/>
          </a:p>
          <a:p>
            <a:pPr>
              <a:defRPr sz="2800"/>
            </a:pPr>
            <a:endParaRPr sz="1000" dirty="0"/>
          </a:p>
          <a:p>
            <a:pPr algn="ctr">
              <a:defRPr sz="2800"/>
            </a:pPr>
            <a:r>
              <a:rPr lang="en-US" sz="2000" i="1" dirty="0"/>
              <a:t>c</a:t>
            </a:r>
            <a:r>
              <a:rPr lang="en-US" sz="2000" dirty="0"/>
              <a:t> + </a:t>
            </a:r>
            <a:r>
              <a:rPr lang="el-GR" sz="2000" dirty="0"/>
              <a:t>α</a:t>
            </a:r>
            <a:r>
              <a:rPr lang="en-US" sz="2000" dirty="0"/>
              <a:t> = 1</a:t>
            </a:r>
            <a:endParaRPr sz="2000" dirty="0"/>
          </a:p>
          <a:p>
            <a:endParaRPr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Statistically Significant</a:t>
            </a:r>
          </a:p>
        </p:txBody>
      </p:sp>
      <p:sp>
        <p:nvSpPr>
          <p:cNvPr id="3" name="Text Placeholder 2"/>
          <p:cNvSpPr>
            <a:spLocks noGrp="1"/>
          </p:cNvSpPr>
          <p:nvPr>
            <p:ph type="body" sz="quarter" idx="10"/>
          </p:nvPr>
        </p:nvSpPr>
        <p:spPr/>
        <p:txBody>
          <a:bodyPr>
            <a:normAutofit/>
          </a:bodyPr>
          <a:lstStyle/>
          <a:p>
            <a:pPr algn="ctr">
              <a:defRPr sz="2800" b="1"/>
            </a:pPr>
            <a:endParaRPr sz="2000" dirty="0"/>
          </a:p>
          <a:p>
            <a:pPr algn="just">
              <a:defRPr sz="2800"/>
            </a:pPr>
            <a:r>
              <a:rPr sz="2000" dirty="0"/>
              <a:t>If </a:t>
            </a:r>
            <a:endParaRPr lang="en-US" sz="2000" dirty="0"/>
          </a:p>
          <a:p>
            <a:endParaRPr sz="2800" dirty="0"/>
          </a:p>
        </p:txBody>
      </p:sp>
      <p:pic>
        <p:nvPicPr>
          <p:cNvPr id="6" name="Picture 5">
            <a:extLst>
              <a:ext uri="{FF2B5EF4-FFF2-40B4-BE49-F238E27FC236}">
                <a16:creationId xmlns:a16="http://schemas.microsoft.com/office/drawing/2014/main" id="{43CF29A6-5B08-3F90-69C7-8498E59A8C26}"/>
              </a:ext>
            </a:extLst>
          </p:cNvPr>
          <p:cNvPicPr>
            <a:picLocks noChangeAspect="1"/>
          </p:cNvPicPr>
          <p:nvPr/>
        </p:nvPicPr>
        <p:blipFill>
          <a:blip r:embed="rId2"/>
          <a:stretch>
            <a:fillRect/>
          </a:stretch>
        </p:blipFill>
        <p:spPr>
          <a:xfrm>
            <a:off x="781477" y="1447800"/>
            <a:ext cx="265846" cy="432000"/>
          </a:xfrm>
          <a:prstGeom prst="rect">
            <a:avLst/>
          </a:prstGeom>
        </p:spPr>
      </p:pic>
      <p:sp>
        <p:nvSpPr>
          <p:cNvPr id="8" name="TextBox 7">
            <a:extLst>
              <a:ext uri="{FF2B5EF4-FFF2-40B4-BE49-F238E27FC236}">
                <a16:creationId xmlns:a16="http://schemas.microsoft.com/office/drawing/2014/main" id="{15264038-320A-1E78-C4B5-A459C254676F}"/>
              </a:ext>
            </a:extLst>
          </p:cNvPr>
          <p:cNvSpPr txBox="1"/>
          <p:nvPr/>
        </p:nvSpPr>
        <p:spPr>
          <a:xfrm>
            <a:off x="990600" y="1447800"/>
            <a:ext cx="7772400" cy="400110"/>
          </a:xfrm>
          <a:prstGeom prst="rect">
            <a:avLst/>
          </a:prstGeom>
          <a:noFill/>
        </p:spPr>
        <p:txBody>
          <a:bodyPr wrap="square">
            <a:spAutoFit/>
          </a:bodyPr>
          <a:lstStyle/>
          <a:p>
            <a:r>
              <a:rPr lang="en-US" sz="2000" dirty="0">
                <a:solidFill>
                  <a:srgbClr val="000000"/>
                </a:solidFill>
              </a:rPr>
              <a:t>is greater than the critical value listed in Pearson's Correlation table, then</a:t>
            </a:r>
            <a:endParaRPr lang="en-IN" sz="2000" dirty="0">
              <a:solidFill>
                <a:srgbClr val="000000"/>
              </a:solidFill>
            </a:endParaRPr>
          </a:p>
        </p:txBody>
      </p:sp>
      <p:sp>
        <p:nvSpPr>
          <p:cNvPr id="10" name="TextBox 9">
            <a:extLst>
              <a:ext uri="{FF2B5EF4-FFF2-40B4-BE49-F238E27FC236}">
                <a16:creationId xmlns:a16="http://schemas.microsoft.com/office/drawing/2014/main" id="{9A00B45C-0DEF-A1CE-24D6-63028F3A4475}"/>
              </a:ext>
            </a:extLst>
          </p:cNvPr>
          <p:cNvSpPr txBox="1"/>
          <p:nvPr/>
        </p:nvSpPr>
        <p:spPr>
          <a:xfrm>
            <a:off x="457200" y="1836648"/>
            <a:ext cx="8153400" cy="707886"/>
          </a:xfrm>
          <a:prstGeom prst="rect">
            <a:avLst/>
          </a:prstGeom>
          <a:noFill/>
        </p:spPr>
        <p:txBody>
          <a:bodyPr wrap="square">
            <a:spAutoFit/>
          </a:bodyPr>
          <a:lstStyle/>
          <a:p>
            <a:pPr algn="just">
              <a:defRPr sz="2800"/>
            </a:pPr>
            <a:r>
              <a:rPr lang="en-US" sz="2000" i="1" dirty="0">
                <a:solidFill>
                  <a:srgbClr val="000000"/>
                </a:solidFill>
              </a:rPr>
              <a:t>r</a:t>
            </a:r>
            <a:r>
              <a:rPr lang="en-US" sz="2000" dirty="0">
                <a:solidFill>
                  <a:srgbClr val="000000"/>
                </a:solidFill>
              </a:rPr>
              <a:t> is </a:t>
            </a:r>
            <a:r>
              <a:rPr lang="en-US" sz="2000" b="1" dirty="0">
                <a:solidFill>
                  <a:srgbClr val="000000"/>
                </a:solidFill>
              </a:rPr>
              <a:t>statistically significant</a:t>
            </a:r>
            <a:r>
              <a:rPr lang="en-US" sz="2000" dirty="0">
                <a:solidFill>
                  <a:srgbClr val="000000"/>
                </a:solidFill>
              </a:rPr>
              <a:t>, which means the relationship is unlikely to have occurred by chance.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Identifying Statistical Significance</a:t>
            </a:r>
            <a:r>
              <a:rPr lang="en-US" dirty="0"/>
              <a:t>—Slide 1</a:t>
            </a:r>
            <a:endParaRPr dirty="0"/>
          </a:p>
        </p:txBody>
      </p:sp>
      <p:sp>
        <p:nvSpPr>
          <p:cNvPr id="3" name="Text Placeholder 2"/>
          <p:cNvSpPr>
            <a:spLocks noGrp="1"/>
          </p:cNvSpPr>
          <p:nvPr>
            <p:ph type="body" sz="quarter" idx="10"/>
          </p:nvPr>
        </p:nvSpPr>
        <p:spPr/>
        <p:txBody>
          <a:bodyPr>
            <a:normAutofit/>
          </a:bodyPr>
          <a:lstStyle/>
          <a:p>
            <a:pPr algn="just">
              <a:defRPr sz="2800"/>
            </a:pPr>
            <a:r>
              <a:rPr sz="2200" dirty="0"/>
              <a:t>Use the critical values in Table 5 to determine if the correlation between BMI and age from the previous example is statistically significant. Recall that</a:t>
            </a:r>
            <a:r>
              <a:rPr lang="en-US" sz="2200" dirty="0"/>
              <a:t> </a:t>
            </a:r>
            <a:r>
              <a:rPr lang="en-US" sz="2200" i="1" dirty="0"/>
              <a:t>r</a:t>
            </a:r>
            <a:r>
              <a:rPr lang="en-US" sz="2200" dirty="0"/>
              <a:t> </a:t>
            </a:r>
            <a:r>
              <a:rPr lang="en-US" sz="2200" dirty="0">
                <a:latin typeface="Calibri" panose="020F0502020204030204" pitchFamily="34" charset="0"/>
                <a:ea typeface="Calibri" panose="020F0502020204030204" pitchFamily="34" charset="0"/>
                <a:cs typeface="Calibri" panose="020F0502020204030204" pitchFamily="34" charset="0"/>
              </a:rPr>
              <a:t>≈ 0.5763.</a:t>
            </a:r>
            <a:r>
              <a:rPr sz="2200" dirty="0"/>
              <a:t> Use a </a:t>
            </a:r>
            <a:r>
              <a:rPr sz="2200" dirty="0">
                <a:latin typeface="Cambria Math"/>
              </a:rPr>
              <a:t>0.05</a:t>
            </a:r>
            <a:r>
              <a:rPr sz="2200" dirty="0"/>
              <a:t> level of significance.</a:t>
            </a:r>
            <a:endParaRPr lang="en-US" sz="2200" dirty="0"/>
          </a:p>
          <a:p>
            <a:pPr>
              <a:defRPr sz="2800"/>
            </a:pPr>
            <a:endParaRPr lang="en-US" sz="2800" dirty="0"/>
          </a:p>
          <a:p>
            <a:pPr>
              <a:defRPr sz="2800"/>
            </a:pPr>
            <a:endParaRPr lang="en-IN" dirty="0"/>
          </a:p>
          <a:p>
            <a:pPr>
              <a:defRPr sz="2800"/>
            </a:pPr>
            <a:endParaRPr lang="en-IN" sz="2800" dirty="0"/>
          </a:p>
          <a:p>
            <a:pPr>
              <a:defRPr sz="2800"/>
            </a:pPr>
            <a:endParaRPr sz="2800" dirty="0"/>
          </a:p>
        </p:txBody>
      </p:sp>
      <p:sp>
        <p:nvSpPr>
          <p:cNvPr id="6" name="TextBox 5">
            <a:extLst>
              <a:ext uri="{FF2B5EF4-FFF2-40B4-BE49-F238E27FC236}">
                <a16:creationId xmlns:a16="http://schemas.microsoft.com/office/drawing/2014/main" id="{9DF9C300-143A-92A3-8406-E8AC5C0ACC07}"/>
              </a:ext>
            </a:extLst>
          </p:cNvPr>
          <p:cNvSpPr txBox="1"/>
          <p:nvPr/>
        </p:nvSpPr>
        <p:spPr>
          <a:xfrm>
            <a:off x="1447800" y="2209800"/>
            <a:ext cx="6705600" cy="369332"/>
          </a:xfrm>
          <a:prstGeom prst="rect">
            <a:avLst/>
          </a:prstGeom>
          <a:noFill/>
        </p:spPr>
        <p:txBody>
          <a:bodyPr wrap="square">
            <a:spAutoFit/>
          </a:bodyPr>
          <a:lstStyle/>
          <a:p>
            <a:pPr algn="ctr">
              <a:defRPr b="1"/>
            </a:pPr>
            <a:r>
              <a:rPr lang="en-US" sz="1800" dirty="0"/>
              <a:t>Table 5: BMI vs. Age for Men in a 161 km Trail Ultramarathon</a:t>
            </a:r>
          </a:p>
        </p:txBody>
      </p:sp>
      <p:graphicFrame>
        <p:nvGraphicFramePr>
          <p:cNvPr id="4" name="Table 4" descr="BMI is 23 point 4 and AGE is 53&#10;BMI is 25 point 7 and AGE is 47&#10;BMI is 23 point 3 and AGE is 28&#10;BMI is 25 point 9 and AGE is 52&#10;BMI is 24 point 1 and AGE is 60&#10;BMI is 23 point 0 and AGE is 34&#10;BMI is 22 point 4 and AGE is 39&#10;BMI is 21 point 6 and AGE is 36&#10;BMI is 23 point 4 and AGE is 52&#10;BMI is 24 point 8 and AGE is 54&#10;BMI is 24 point 3 and AGE is 53&#10;BMI is 24 point 7 and AGE is 53">
            <a:extLst>
              <a:ext uri="{FF2B5EF4-FFF2-40B4-BE49-F238E27FC236}">
                <a16:creationId xmlns:a16="http://schemas.microsoft.com/office/drawing/2014/main" id="{D9A3E913-29B3-4BAA-828D-F29C13F29287}"/>
              </a:ext>
            </a:extLst>
          </p:cNvPr>
          <p:cNvGraphicFramePr>
            <a:graphicFrameLocks noGrp="1"/>
          </p:cNvGraphicFramePr>
          <p:nvPr>
            <p:extLst>
              <p:ext uri="{D42A27DB-BD31-4B8C-83A1-F6EECF244321}">
                <p14:modId xmlns:p14="http://schemas.microsoft.com/office/powerpoint/2010/main" val="3243062651"/>
              </p:ext>
            </p:extLst>
          </p:nvPr>
        </p:nvGraphicFramePr>
        <p:xfrm>
          <a:off x="457202" y="2664908"/>
          <a:ext cx="8229598" cy="741680"/>
        </p:xfrm>
        <a:graphic>
          <a:graphicData uri="http://schemas.openxmlformats.org/drawingml/2006/table">
            <a:tbl>
              <a:tblPr firstRow="1" bandRow="1">
                <a:tableStyleId>{5940675A-B579-460E-94D1-54222C63F5DA}</a:tableStyleId>
              </a:tblPr>
              <a:tblGrid>
                <a:gridCol w="633046">
                  <a:extLst>
                    <a:ext uri="{9D8B030D-6E8A-4147-A177-3AD203B41FA5}">
                      <a16:colId xmlns:a16="http://schemas.microsoft.com/office/drawing/2014/main" val="3052331900"/>
                    </a:ext>
                  </a:extLst>
                </a:gridCol>
                <a:gridCol w="633046">
                  <a:extLst>
                    <a:ext uri="{9D8B030D-6E8A-4147-A177-3AD203B41FA5}">
                      <a16:colId xmlns:a16="http://schemas.microsoft.com/office/drawing/2014/main" val="3142351175"/>
                    </a:ext>
                  </a:extLst>
                </a:gridCol>
                <a:gridCol w="633046">
                  <a:extLst>
                    <a:ext uri="{9D8B030D-6E8A-4147-A177-3AD203B41FA5}">
                      <a16:colId xmlns:a16="http://schemas.microsoft.com/office/drawing/2014/main" val="4269000198"/>
                    </a:ext>
                  </a:extLst>
                </a:gridCol>
                <a:gridCol w="633046">
                  <a:extLst>
                    <a:ext uri="{9D8B030D-6E8A-4147-A177-3AD203B41FA5}">
                      <a16:colId xmlns:a16="http://schemas.microsoft.com/office/drawing/2014/main" val="4083863467"/>
                    </a:ext>
                  </a:extLst>
                </a:gridCol>
                <a:gridCol w="633046">
                  <a:extLst>
                    <a:ext uri="{9D8B030D-6E8A-4147-A177-3AD203B41FA5}">
                      <a16:colId xmlns:a16="http://schemas.microsoft.com/office/drawing/2014/main" val="2422257912"/>
                    </a:ext>
                  </a:extLst>
                </a:gridCol>
                <a:gridCol w="633046">
                  <a:extLst>
                    <a:ext uri="{9D8B030D-6E8A-4147-A177-3AD203B41FA5}">
                      <a16:colId xmlns:a16="http://schemas.microsoft.com/office/drawing/2014/main" val="3204207609"/>
                    </a:ext>
                  </a:extLst>
                </a:gridCol>
                <a:gridCol w="633046">
                  <a:extLst>
                    <a:ext uri="{9D8B030D-6E8A-4147-A177-3AD203B41FA5}">
                      <a16:colId xmlns:a16="http://schemas.microsoft.com/office/drawing/2014/main" val="3162847826"/>
                    </a:ext>
                  </a:extLst>
                </a:gridCol>
                <a:gridCol w="633046">
                  <a:extLst>
                    <a:ext uri="{9D8B030D-6E8A-4147-A177-3AD203B41FA5}">
                      <a16:colId xmlns:a16="http://schemas.microsoft.com/office/drawing/2014/main" val="1157222222"/>
                    </a:ext>
                  </a:extLst>
                </a:gridCol>
                <a:gridCol w="633046">
                  <a:extLst>
                    <a:ext uri="{9D8B030D-6E8A-4147-A177-3AD203B41FA5}">
                      <a16:colId xmlns:a16="http://schemas.microsoft.com/office/drawing/2014/main" val="3300768715"/>
                    </a:ext>
                  </a:extLst>
                </a:gridCol>
                <a:gridCol w="633046">
                  <a:extLst>
                    <a:ext uri="{9D8B030D-6E8A-4147-A177-3AD203B41FA5}">
                      <a16:colId xmlns:a16="http://schemas.microsoft.com/office/drawing/2014/main" val="2668999903"/>
                    </a:ext>
                  </a:extLst>
                </a:gridCol>
                <a:gridCol w="633046">
                  <a:extLst>
                    <a:ext uri="{9D8B030D-6E8A-4147-A177-3AD203B41FA5}">
                      <a16:colId xmlns:a16="http://schemas.microsoft.com/office/drawing/2014/main" val="984442621"/>
                    </a:ext>
                  </a:extLst>
                </a:gridCol>
                <a:gridCol w="633046">
                  <a:extLst>
                    <a:ext uri="{9D8B030D-6E8A-4147-A177-3AD203B41FA5}">
                      <a16:colId xmlns:a16="http://schemas.microsoft.com/office/drawing/2014/main" val="2281629149"/>
                    </a:ext>
                  </a:extLst>
                </a:gridCol>
                <a:gridCol w="633046">
                  <a:extLst>
                    <a:ext uri="{9D8B030D-6E8A-4147-A177-3AD203B41FA5}">
                      <a16:colId xmlns:a16="http://schemas.microsoft.com/office/drawing/2014/main" val="4200313727"/>
                    </a:ext>
                  </a:extLst>
                </a:gridCol>
              </a:tblGrid>
              <a:tr h="370840">
                <a:tc>
                  <a:txBody>
                    <a:bodyPr/>
                    <a:lstStyle/>
                    <a:p>
                      <a:pPr algn="ctr"/>
                      <a:r>
                        <a:rPr lang="en-US" b="1" dirty="0"/>
                        <a:t>BMI</a:t>
                      </a:r>
                      <a:endParaRPr lang="en-IN" b="1" dirty="0"/>
                    </a:p>
                  </a:txBody>
                  <a:tcPr/>
                </a:tc>
                <a:tc>
                  <a:txBody>
                    <a:bodyPr/>
                    <a:lstStyle/>
                    <a:p>
                      <a:pPr algn="ctr"/>
                      <a:r>
                        <a:rPr lang="en-US" dirty="0"/>
                        <a:t>23.4</a:t>
                      </a:r>
                      <a:endParaRPr lang="en-IN" dirty="0"/>
                    </a:p>
                  </a:txBody>
                  <a:tcPr/>
                </a:tc>
                <a:tc>
                  <a:txBody>
                    <a:bodyPr/>
                    <a:lstStyle/>
                    <a:p>
                      <a:pPr algn="ctr"/>
                      <a:r>
                        <a:rPr lang="en-US" dirty="0"/>
                        <a:t>25.7</a:t>
                      </a:r>
                      <a:endParaRPr lang="en-IN" dirty="0"/>
                    </a:p>
                  </a:txBody>
                  <a:tcPr/>
                </a:tc>
                <a:tc>
                  <a:txBody>
                    <a:bodyPr/>
                    <a:lstStyle/>
                    <a:p>
                      <a:pPr algn="ctr"/>
                      <a:r>
                        <a:rPr lang="en-US" dirty="0"/>
                        <a:t>23.3</a:t>
                      </a:r>
                      <a:endParaRPr lang="en-IN" dirty="0"/>
                    </a:p>
                  </a:txBody>
                  <a:tcPr/>
                </a:tc>
                <a:tc>
                  <a:txBody>
                    <a:bodyPr/>
                    <a:lstStyle/>
                    <a:p>
                      <a:pPr algn="ctr"/>
                      <a:r>
                        <a:rPr lang="en-US" dirty="0"/>
                        <a:t>25.9</a:t>
                      </a:r>
                      <a:endParaRPr lang="en-IN" dirty="0"/>
                    </a:p>
                  </a:txBody>
                  <a:tcPr/>
                </a:tc>
                <a:tc>
                  <a:txBody>
                    <a:bodyPr/>
                    <a:lstStyle/>
                    <a:p>
                      <a:pPr algn="ctr"/>
                      <a:r>
                        <a:rPr lang="en-US" dirty="0"/>
                        <a:t>24.1</a:t>
                      </a:r>
                      <a:endParaRPr lang="en-IN" dirty="0"/>
                    </a:p>
                  </a:txBody>
                  <a:tcPr/>
                </a:tc>
                <a:tc>
                  <a:txBody>
                    <a:bodyPr/>
                    <a:lstStyle/>
                    <a:p>
                      <a:pPr algn="ctr"/>
                      <a:r>
                        <a:rPr lang="en-US" dirty="0"/>
                        <a:t>23.0</a:t>
                      </a:r>
                      <a:endParaRPr lang="en-IN" dirty="0"/>
                    </a:p>
                  </a:txBody>
                  <a:tcPr/>
                </a:tc>
                <a:tc>
                  <a:txBody>
                    <a:bodyPr/>
                    <a:lstStyle/>
                    <a:p>
                      <a:pPr algn="ctr"/>
                      <a:r>
                        <a:rPr lang="en-US" dirty="0"/>
                        <a:t>22.4</a:t>
                      </a:r>
                      <a:endParaRPr lang="en-IN" dirty="0"/>
                    </a:p>
                  </a:txBody>
                  <a:tcPr/>
                </a:tc>
                <a:tc>
                  <a:txBody>
                    <a:bodyPr/>
                    <a:lstStyle/>
                    <a:p>
                      <a:pPr algn="ctr"/>
                      <a:r>
                        <a:rPr lang="en-US" dirty="0"/>
                        <a:t>21.6</a:t>
                      </a:r>
                      <a:endParaRPr lang="en-IN" dirty="0"/>
                    </a:p>
                  </a:txBody>
                  <a:tcPr/>
                </a:tc>
                <a:tc>
                  <a:txBody>
                    <a:bodyPr/>
                    <a:lstStyle/>
                    <a:p>
                      <a:pPr algn="ctr"/>
                      <a:r>
                        <a:rPr lang="en-US" dirty="0"/>
                        <a:t>23.4</a:t>
                      </a:r>
                      <a:endParaRPr lang="en-IN" dirty="0"/>
                    </a:p>
                  </a:txBody>
                  <a:tcPr/>
                </a:tc>
                <a:tc>
                  <a:txBody>
                    <a:bodyPr/>
                    <a:lstStyle/>
                    <a:p>
                      <a:pPr algn="ctr"/>
                      <a:r>
                        <a:rPr lang="en-US" dirty="0"/>
                        <a:t>24.8</a:t>
                      </a:r>
                      <a:endParaRPr lang="en-IN" dirty="0"/>
                    </a:p>
                  </a:txBody>
                  <a:tcPr/>
                </a:tc>
                <a:tc>
                  <a:txBody>
                    <a:bodyPr/>
                    <a:lstStyle/>
                    <a:p>
                      <a:pPr algn="ctr"/>
                      <a:r>
                        <a:rPr lang="en-US" dirty="0"/>
                        <a:t>24.3</a:t>
                      </a:r>
                      <a:endParaRPr lang="en-IN" dirty="0"/>
                    </a:p>
                  </a:txBody>
                  <a:tcPr/>
                </a:tc>
                <a:tc>
                  <a:txBody>
                    <a:bodyPr/>
                    <a:lstStyle/>
                    <a:p>
                      <a:pPr algn="ctr"/>
                      <a:r>
                        <a:rPr lang="en-US" dirty="0"/>
                        <a:t>24.7</a:t>
                      </a:r>
                      <a:endParaRPr lang="en-IN" dirty="0"/>
                    </a:p>
                  </a:txBody>
                  <a:tcPr/>
                </a:tc>
                <a:extLst>
                  <a:ext uri="{0D108BD9-81ED-4DB2-BD59-A6C34878D82A}">
                    <a16:rowId xmlns:a16="http://schemas.microsoft.com/office/drawing/2014/main" val="636773317"/>
                  </a:ext>
                </a:extLst>
              </a:tr>
              <a:tr h="370840">
                <a:tc>
                  <a:txBody>
                    <a:bodyPr/>
                    <a:lstStyle/>
                    <a:p>
                      <a:pPr algn="ctr"/>
                      <a:r>
                        <a:rPr lang="en-US" b="1" dirty="0"/>
                        <a:t>AGE</a:t>
                      </a:r>
                      <a:endParaRPr lang="en-IN" b="1" dirty="0"/>
                    </a:p>
                  </a:txBody>
                  <a:tcPr/>
                </a:tc>
                <a:tc>
                  <a:txBody>
                    <a:bodyPr/>
                    <a:lstStyle/>
                    <a:p>
                      <a:pPr algn="ctr"/>
                      <a:r>
                        <a:rPr lang="en-US" dirty="0"/>
                        <a:t>53</a:t>
                      </a:r>
                      <a:endParaRPr lang="en-IN" dirty="0"/>
                    </a:p>
                  </a:txBody>
                  <a:tcPr/>
                </a:tc>
                <a:tc>
                  <a:txBody>
                    <a:bodyPr/>
                    <a:lstStyle/>
                    <a:p>
                      <a:pPr algn="ctr"/>
                      <a:r>
                        <a:rPr lang="en-US" dirty="0"/>
                        <a:t>47</a:t>
                      </a:r>
                      <a:endParaRPr lang="en-IN" dirty="0"/>
                    </a:p>
                  </a:txBody>
                  <a:tcPr/>
                </a:tc>
                <a:tc>
                  <a:txBody>
                    <a:bodyPr/>
                    <a:lstStyle/>
                    <a:p>
                      <a:pPr algn="ctr"/>
                      <a:r>
                        <a:rPr lang="en-US" dirty="0"/>
                        <a:t>28</a:t>
                      </a:r>
                      <a:endParaRPr lang="en-IN" dirty="0"/>
                    </a:p>
                  </a:txBody>
                  <a:tcPr/>
                </a:tc>
                <a:tc>
                  <a:txBody>
                    <a:bodyPr/>
                    <a:lstStyle/>
                    <a:p>
                      <a:pPr algn="ctr"/>
                      <a:r>
                        <a:rPr lang="en-US" dirty="0"/>
                        <a:t>52</a:t>
                      </a:r>
                      <a:endParaRPr lang="en-IN" dirty="0"/>
                    </a:p>
                  </a:txBody>
                  <a:tcPr/>
                </a:tc>
                <a:tc>
                  <a:txBody>
                    <a:bodyPr/>
                    <a:lstStyle/>
                    <a:p>
                      <a:pPr algn="ctr"/>
                      <a:r>
                        <a:rPr lang="en-US" dirty="0"/>
                        <a:t>60</a:t>
                      </a:r>
                      <a:endParaRPr lang="en-IN" dirty="0"/>
                    </a:p>
                  </a:txBody>
                  <a:tcPr/>
                </a:tc>
                <a:tc>
                  <a:txBody>
                    <a:bodyPr/>
                    <a:lstStyle/>
                    <a:p>
                      <a:pPr algn="ctr"/>
                      <a:r>
                        <a:rPr lang="en-US" dirty="0"/>
                        <a:t>34</a:t>
                      </a:r>
                      <a:endParaRPr lang="en-IN" dirty="0"/>
                    </a:p>
                  </a:txBody>
                  <a:tcPr/>
                </a:tc>
                <a:tc>
                  <a:txBody>
                    <a:bodyPr/>
                    <a:lstStyle/>
                    <a:p>
                      <a:pPr algn="ctr"/>
                      <a:r>
                        <a:rPr lang="en-US" dirty="0"/>
                        <a:t>39</a:t>
                      </a:r>
                      <a:endParaRPr lang="en-IN" dirty="0"/>
                    </a:p>
                  </a:txBody>
                  <a:tcPr/>
                </a:tc>
                <a:tc>
                  <a:txBody>
                    <a:bodyPr/>
                    <a:lstStyle/>
                    <a:p>
                      <a:pPr algn="ctr"/>
                      <a:r>
                        <a:rPr lang="en-US" dirty="0"/>
                        <a:t>36</a:t>
                      </a:r>
                      <a:endParaRPr lang="en-IN" dirty="0"/>
                    </a:p>
                  </a:txBody>
                  <a:tcPr/>
                </a:tc>
                <a:tc>
                  <a:txBody>
                    <a:bodyPr/>
                    <a:lstStyle/>
                    <a:p>
                      <a:pPr algn="ctr"/>
                      <a:r>
                        <a:rPr lang="en-US" dirty="0"/>
                        <a:t>52</a:t>
                      </a:r>
                      <a:endParaRPr lang="en-IN" dirty="0"/>
                    </a:p>
                  </a:txBody>
                  <a:tcPr/>
                </a:tc>
                <a:tc>
                  <a:txBody>
                    <a:bodyPr/>
                    <a:lstStyle/>
                    <a:p>
                      <a:pPr algn="ctr"/>
                      <a:r>
                        <a:rPr lang="en-US" dirty="0"/>
                        <a:t>54</a:t>
                      </a:r>
                      <a:endParaRPr lang="en-IN" dirty="0"/>
                    </a:p>
                  </a:txBody>
                  <a:tcPr/>
                </a:tc>
                <a:tc>
                  <a:txBody>
                    <a:bodyPr/>
                    <a:lstStyle/>
                    <a:p>
                      <a:pPr algn="ctr"/>
                      <a:r>
                        <a:rPr lang="en-US" dirty="0"/>
                        <a:t>53</a:t>
                      </a:r>
                      <a:endParaRPr lang="en-IN" dirty="0"/>
                    </a:p>
                  </a:txBody>
                  <a:tcPr/>
                </a:tc>
                <a:tc>
                  <a:txBody>
                    <a:bodyPr/>
                    <a:lstStyle/>
                    <a:p>
                      <a:pPr algn="ctr"/>
                      <a:r>
                        <a:rPr lang="en-US" dirty="0"/>
                        <a:t>53</a:t>
                      </a:r>
                      <a:endParaRPr lang="en-IN" dirty="0"/>
                    </a:p>
                  </a:txBody>
                  <a:tcPr/>
                </a:tc>
                <a:extLst>
                  <a:ext uri="{0D108BD9-81ED-4DB2-BD59-A6C34878D82A}">
                    <a16:rowId xmlns:a16="http://schemas.microsoft.com/office/drawing/2014/main" val="3573037529"/>
                  </a:ext>
                </a:extLst>
              </a:tr>
            </a:tbl>
          </a:graphicData>
        </a:graphic>
      </p:graphicFrame>
      <p:sp>
        <p:nvSpPr>
          <p:cNvPr id="8" name="TextBox 7">
            <a:extLst>
              <a:ext uri="{FF2B5EF4-FFF2-40B4-BE49-F238E27FC236}">
                <a16:creationId xmlns:a16="http://schemas.microsoft.com/office/drawing/2014/main" id="{A92C112D-33EB-DB5B-5C84-77EF264F5C4F}"/>
              </a:ext>
            </a:extLst>
          </p:cNvPr>
          <p:cNvSpPr txBox="1"/>
          <p:nvPr/>
        </p:nvSpPr>
        <p:spPr>
          <a:xfrm>
            <a:off x="381000" y="3581400"/>
            <a:ext cx="8305800" cy="1785104"/>
          </a:xfrm>
          <a:prstGeom prst="rect">
            <a:avLst/>
          </a:prstGeom>
          <a:noFill/>
        </p:spPr>
        <p:txBody>
          <a:bodyPr wrap="square">
            <a:spAutoFit/>
          </a:bodyPr>
          <a:lstStyle/>
          <a:p>
            <a:pPr algn="just"/>
            <a:r>
              <a:rPr lang="en-US" sz="2200" b="1" dirty="0"/>
              <a:t>Solution</a:t>
            </a:r>
          </a:p>
          <a:p>
            <a:pPr algn="just">
              <a:defRPr sz="2800"/>
            </a:pPr>
            <a:r>
              <a:rPr lang="en-US" sz="2200" dirty="0"/>
              <a:t>There are twelve pairs of data in Example 3, so the sample size, </a:t>
            </a:r>
            <a:r>
              <a:rPr lang="en-US" sz="2200" i="1" dirty="0"/>
              <a:t>n</a:t>
            </a:r>
            <a:r>
              <a:rPr lang="en-US" sz="2200" dirty="0"/>
              <a:t>, is </a:t>
            </a:r>
            <a:r>
              <a:rPr lang="en-US" sz="2200" dirty="0">
                <a:latin typeface="Cambria Math"/>
              </a:rPr>
              <a:t>12</a:t>
            </a:r>
            <a:r>
              <a:rPr lang="en-US" sz="2200" dirty="0"/>
              <a:t>. We are told to use a </a:t>
            </a:r>
            <a:r>
              <a:rPr lang="en-US" sz="2200" dirty="0">
                <a:latin typeface="Cambria Math"/>
              </a:rPr>
              <a:t>0.05</a:t>
            </a:r>
            <a:r>
              <a:rPr lang="en-US" sz="2200" dirty="0"/>
              <a:t> level of significance, so </a:t>
            </a:r>
            <a:r>
              <a:rPr lang="el-GR" sz="2200" dirty="0"/>
              <a:t>α</a:t>
            </a:r>
            <a:r>
              <a:rPr lang="en-US" sz="2200" dirty="0"/>
              <a:t> = 0.05. In Table 6, the critical value is found where the row for </a:t>
            </a:r>
            <a:r>
              <a:rPr lang="en-US" sz="2200" i="1" dirty="0"/>
              <a:t>n</a:t>
            </a:r>
            <a:r>
              <a:rPr lang="en-US" sz="2200" dirty="0"/>
              <a:t> = 12 intersects the column for </a:t>
            </a:r>
            <a:r>
              <a:rPr lang="el-GR" sz="2200" dirty="0"/>
              <a:t>α</a:t>
            </a:r>
            <a:r>
              <a:rPr lang="en-US" sz="2200" dirty="0"/>
              <a:t> = 0.05.</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Identifying Statistical Significance</a:t>
            </a:r>
            <a:r>
              <a:rPr lang="en-US" dirty="0"/>
              <a:t>—Slide 2</a:t>
            </a:r>
            <a:endParaRPr dirty="0"/>
          </a:p>
        </p:txBody>
      </p:sp>
      <p:sp>
        <p:nvSpPr>
          <p:cNvPr id="5" name="TextBox 4">
            <a:extLst>
              <a:ext uri="{FF2B5EF4-FFF2-40B4-BE49-F238E27FC236}">
                <a16:creationId xmlns:a16="http://schemas.microsoft.com/office/drawing/2014/main" id="{1F610B36-2D97-DF26-0604-24ED2CB1941A}"/>
              </a:ext>
            </a:extLst>
          </p:cNvPr>
          <p:cNvSpPr txBox="1"/>
          <p:nvPr/>
        </p:nvSpPr>
        <p:spPr>
          <a:xfrm>
            <a:off x="533400" y="1066800"/>
            <a:ext cx="8229600" cy="369332"/>
          </a:xfrm>
          <a:prstGeom prst="rect">
            <a:avLst/>
          </a:prstGeom>
          <a:noFill/>
        </p:spPr>
        <p:txBody>
          <a:bodyPr wrap="square">
            <a:spAutoFit/>
          </a:bodyPr>
          <a:lstStyle/>
          <a:p>
            <a:pPr algn="ctr">
              <a:defRPr b="1"/>
            </a:pPr>
            <a:r>
              <a:rPr lang="en-US" sz="1800" dirty="0"/>
              <a:t>Table 6: Critical Values of the Pearson Correlation Coefficient</a:t>
            </a:r>
          </a:p>
        </p:txBody>
      </p:sp>
      <mc:AlternateContent xmlns:mc="http://schemas.openxmlformats.org/markup-compatibility/2006" xmlns:a14="http://schemas.microsoft.com/office/drawing/2010/main">
        <mc:Choice Requires="a14">
          <p:graphicFrame>
            <p:nvGraphicFramePr>
              <p:cNvPr id="3" name="Table Placeholder 2" descr="When n is 4, alpha equals 0 point 05 gives 0 point 950 and alpha equals 0 point 01 gives 0 point 990&#10;When n is 5, alpha equals 0 point 05 gives 0 point 878 and alpha equals 0 point 01 gives 0 point 959&#10;When n is 6, alpha equals 0 point 05 gives 0 point 811 and alpha equals 0 point 01 gives 0 point 917&#10;When n is 7, alpha equals 0 point 05 gives 0 point 754 and alpha equals 0 point 01 gives 0 point 875&#10;When n is 8, alpha equals 0 point 05 gives 0 point 707 and alpha equals 0 point 01 gives 0 point 834&#10;When n is 9, alpha equals 0 point 05 gives 0 point 666 and alpha equals 0 point 01 gives 0 point 798&#10;When n is 10, alpha equals 0 point 05 gives 0 point 632 and alpha equals 0 point 01 gives 0 point 765&#10;When n is 11, alpha equals 0 point 05 gives 0 point 602 and alpha equals 0 point 01 gives 0 point 735&#10;When n is 12, alpha equals 0 point 05 gives 0 point 576 and alpha equals 0 point 01 gives 0 point 708&#10;When n is 13, alpha equals 0 point 05 gives 0 point 553 and alpha equals 0 point 01 gives 0 point 684&#10;When n is 14, alpha equals 0 point 05 gives 0 point 532 and alpha equals 0 point 01 gives 0 point 661"/>
              <p:cNvGraphicFramePr>
                <a:graphicFrameLocks noGrp="1"/>
              </p:cNvGraphicFramePr>
              <p:nvPr>
                <p:ph type="tbl" sz="quarter" idx="10"/>
                <p:extLst>
                  <p:ext uri="{D42A27DB-BD31-4B8C-83A1-F6EECF244321}">
                    <p14:modId xmlns:p14="http://schemas.microsoft.com/office/powerpoint/2010/main" val="3948925798"/>
                  </p:ext>
                </p:extLst>
              </p:nvPr>
            </p:nvGraphicFramePr>
            <p:xfrm>
              <a:off x="457200" y="1493520"/>
              <a:ext cx="8229600" cy="445008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n</a:t>
                          </a:r>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𝛼</m:t>
                                </m:r>
                                <m:r>
                                  <a:rPr sz="1800">
                                    <a:latin typeface="Cambria Math" panose="02040503050406030204" pitchFamily="18" charset="0"/>
                                  </a:rPr>
                                  <m:t>=0.05</m:t>
                                </m:r>
                              </m:oMath>
                            </m:oMathPara>
                          </a14:m>
                          <a:endParaRPr dirty="0"/>
                        </a:p>
                      </a:txBody>
                      <a:tcPr/>
                    </a:tc>
                    <a:tc>
                      <a:txBody>
                        <a:bodyPr/>
                        <a:lstStyle/>
                        <a:p>
                          <a:pPr algn="ctr">
                            <a:defRPr sz="1800" b="1"/>
                          </a:pPr>
                          <a14:m>
                            <m:oMathPara xmlns:m="http://schemas.openxmlformats.org/officeDocument/2006/math">
                              <m:oMathParaPr>
                                <m:jc m:val="centerGroup"/>
                              </m:oMathParaPr>
                              <m:oMath xmlns:m="http://schemas.openxmlformats.org/officeDocument/2006/math">
                                <m:r>
                                  <a:rPr sz="1800">
                                    <a:latin typeface="Cambria Math" panose="02040503050406030204" pitchFamily="18" charset="0"/>
                                  </a:rPr>
                                  <m:t>𝛼</m:t>
                                </m:r>
                                <m:r>
                                  <a:rPr sz="1800">
                                    <a:latin typeface="Cambria Math" panose="02040503050406030204" pitchFamily="18" charset="0"/>
                                  </a:rPr>
                                  <m:t>=0.01</m:t>
                                </m:r>
                              </m:oMath>
                            </m:oMathPara>
                          </a14:m>
                          <a:endParaRPr dirty="0"/>
                        </a:p>
                      </a:txBody>
                      <a:tcPr/>
                    </a:tc>
                    <a:extLst>
                      <a:ext uri="{0D108BD9-81ED-4DB2-BD59-A6C34878D82A}">
                        <a16:rowId xmlns:a16="http://schemas.microsoft.com/office/drawing/2014/main" val="10001"/>
                      </a:ext>
                    </a:extLst>
                  </a:tr>
                  <a:tr h="370840">
                    <a:tc>
                      <a:txBody>
                        <a:bodyPr/>
                        <a:lstStyle/>
                        <a:p>
                          <a:pPr algn="ctr"/>
                          <a:r>
                            <a:rPr sz="1800"/>
                            <a:t>4</a:t>
                          </a:r>
                          <a:endParaRPr sz="1800">
                            <a:latin typeface="Cambria Math"/>
                          </a:endParaRPr>
                        </a:p>
                      </a:txBody>
                      <a:tcPr/>
                    </a:tc>
                    <a:tc>
                      <a:txBody>
                        <a:bodyPr/>
                        <a:lstStyle/>
                        <a:p>
                          <a:pPr algn="ctr"/>
                          <a:r>
                            <a:rPr sz="1800"/>
                            <a:t>0.950</a:t>
                          </a:r>
                          <a:endParaRPr sz="1800">
                            <a:latin typeface="Cambria Math"/>
                          </a:endParaRPr>
                        </a:p>
                      </a:txBody>
                      <a:tcPr/>
                    </a:tc>
                    <a:tc>
                      <a:txBody>
                        <a:bodyPr/>
                        <a:lstStyle/>
                        <a:p>
                          <a:pPr algn="ctr"/>
                          <a:r>
                            <a:rPr sz="1800"/>
                            <a:t>0.990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5</a:t>
                          </a:r>
                          <a:endParaRPr sz="1800">
                            <a:latin typeface="Cambria Math"/>
                          </a:endParaRPr>
                        </a:p>
                      </a:txBody>
                      <a:tcPr/>
                    </a:tc>
                    <a:tc>
                      <a:txBody>
                        <a:bodyPr/>
                        <a:lstStyle/>
                        <a:p>
                          <a:pPr algn="ctr"/>
                          <a:r>
                            <a:rPr sz="1800"/>
                            <a:t>0.878</a:t>
                          </a:r>
                          <a:endParaRPr sz="1800">
                            <a:latin typeface="Cambria Math"/>
                          </a:endParaRPr>
                        </a:p>
                      </a:txBody>
                      <a:tcPr/>
                    </a:tc>
                    <a:tc>
                      <a:txBody>
                        <a:bodyPr/>
                        <a:lstStyle/>
                        <a:p>
                          <a:pPr algn="ctr"/>
                          <a:r>
                            <a:rPr sz="1800"/>
                            <a:t>0.959</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6</a:t>
                          </a:r>
                          <a:endParaRPr sz="1800">
                            <a:latin typeface="Cambria Math"/>
                          </a:endParaRPr>
                        </a:p>
                      </a:txBody>
                      <a:tcPr/>
                    </a:tc>
                    <a:tc>
                      <a:txBody>
                        <a:bodyPr/>
                        <a:lstStyle/>
                        <a:p>
                          <a:pPr algn="ctr"/>
                          <a:r>
                            <a:rPr sz="1800"/>
                            <a:t>0.811</a:t>
                          </a:r>
                          <a:endParaRPr sz="1800">
                            <a:latin typeface="Cambria Math"/>
                          </a:endParaRPr>
                        </a:p>
                      </a:txBody>
                      <a:tcPr/>
                    </a:tc>
                    <a:tc>
                      <a:txBody>
                        <a:bodyPr/>
                        <a:lstStyle/>
                        <a:p>
                          <a:pPr algn="ctr"/>
                          <a:r>
                            <a:rPr sz="1800"/>
                            <a:t>0.917</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7</a:t>
                          </a:r>
                          <a:endParaRPr sz="1800">
                            <a:latin typeface="Cambria Math"/>
                          </a:endParaRPr>
                        </a:p>
                      </a:txBody>
                      <a:tcPr/>
                    </a:tc>
                    <a:tc>
                      <a:txBody>
                        <a:bodyPr/>
                        <a:lstStyle/>
                        <a:p>
                          <a:pPr algn="ctr"/>
                          <a:r>
                            <a:rPr sz="1800"/>
                            <a:t>0.754</a:t>
                          </a:r>
                          <a:endParaRPr sz="1800">
                            <a:latin typeface="Cambria Math"/>
                          </a:endParaRPr>
                        </a:p>
                      </a:txBody>
                      <a:tcPr/>
                    </a:tc>
                    <a:tc>
                      <a:txBody>
                        <a:bodyPr/>
                        <a:lstStyle/>
                        <a:p>
                          <a:pPr algn="ctr"/>
                          <a:r>
                            <a:rPr sz="1800"/>
                            <a:t>0.875</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8</a:t>
                          </a:r>
                          <a:endParaRPr sz="1800">
                            <a:latin typeface="Cambria Math"/>
                          </a:endParaRPr>
                        </a:p>
                      </a:txBody>
                      <a:tcPr/>
                    </a:tc>
                    <a:tc>
                      <a:txBody>
                        <a:bodyPr/>
                        <a:lstStyle/>
                        <a:p>
                          <a:pPr algn="ctr"/>
                          <a:r>
                            <a:rPr sz="1800"/>
                            <a:t>0.707</a:t>
                          </a:r>
                          <a:endParaRPr sz="1800">
                            <a:latin typeface="Cambria Math"/>
                          </a:endParaRPr>
                        </a:p>
                      </a:txBody>
                      <a:tcPr/>
                    </a:tc>
                    <a:tc>
                      <a:txBody>
                        <a:bodyPr/>
                        <a:lstStyle/>
                        <a:p>
                          <a:pPr algn="ctr"/>
                          <a:r>
                            <a:rPr sz="1800"/>
                            <a:t>0.834</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9</a:t>
                          </a:r>
                          <a:endParaRPr sz="1800">
                            <a:latin typeface="Cambria Math"/>
                          </a:endParaRPr>
                        </a:p>
                      </a:txBody>
                      <a:tcPr/>
                    </a:tc>
                    <a:tc>
                      <a:txBody>
                        <a:bodyPr/>
                        <a:lstStyle/>
                        <a:p>
                          <a:pPr algn="ctr"/>
                          <a:r>
                            <a:rPr sz="1800"/>
                            <a:t>0.666</a:t>
                          </a:r>
                          <a:endParaRPr sz="1800">
                            <a:latin typeface="Cambria Math"/>
                          </a:endParaRPr>
                        </a:p>
                      </a:txBody>
                      <a:tcPr/>
                    </a:tc>
                    <a:tc>
                      <a:txBody>
                        <a:bodyPr/>
                        <a:lstStyle/>
                        <a:p>
                          <a:pPr algn="ctr"/>
                          <a:r>
                            <a:rPr sz="1800"/>
                            <a:t>0.798</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10</a:t>
                          </a:r>
                          <a:endParaRPr sz="1800">
                            <a:latin typeface="Cambria Math"/>
                          </a:endParaRPr>
                        </a:p>
                      </a:txBody>
                      <a:tcPr/>
                    </a:tc>
                    <a:tc>
                      <a:txBody>
                        <a:bodyPr/>
                        <a:lstStyle/>
                        <a:p>
                          <a:pPr algn="ctr"/>
                          <a:r>
                            <a:rPr sz="1800"/>
                            <a:t>0.632</a:t>
                          </a:r>
                          <a:endParaRPr sz="1800">
                            <a:latin typeface="Cambria Math"/>
                          </a:endParaRPr>
                        </a:p>
                      </a:txBody>
                      <a:tcPr/>
                    </a:tc>
                    <a:tc>
                      <a:txBody>
                        <a:bodyPr/>
                        <a:lstStyle/>
                        <a:p>
                          <a:pPr algn="ctr"/>
                          <a:r>
                            <a:rPr sz="1800"/>
                            <a:t>0.765</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r>
                            <a:rPr sz="1800"/>
                            <a:t>11</a:t>
                          </a:r>
                          <a:endParaRPr sz="1800">
                            <a:latin typeface="Cambria Math"/>
                          </a:endParaRPr>
                        </a:p>
                      </a:txBody>
                      <a:tcPr/>
                    </a:tc>
                    <a:tc>
                      <a:txBody>
                        <a:bodyPr/>
                        <a:lstStyle/>
                        <a:p>
                          <a:pPr algn="ctr"/>
                          <a:r>
                            <a:rPr sz="1800"/>
                            <a:t>0.602</a:t>
                          </a:r>
                          <a:endParaRPr sz="1800">
                            <a:latin typeface="Cambria Math"/>
                          </a:endParaRPr>
                        </a:p>
                      </a:txBody>
                      <a:tcPr/>
                    </a:tc>
                    <a:tc>
                      <a:txBody>
                        <a:bodyPr/>
                        <a:lstStyle/>
                        <a:p>
                          <a:pPr algn="ctr"/>
                          <a:r>
                            <a:rPr sz="1800"/>
                            <a:t>0.735</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r>
                            <a:rPr sz="1800"/>
                            <a:t>12</a:t>
                          </a:r>
                          <a:endParaRPr sz="1800">
                            <a:latin typeface="Cambria Math"/>
                          </a:endParaRPr>
                        </a:p>
                      </a:txBody>
                      <a:tcPr/>
                    </a:tc>
                    <a:tc>
                      <a:txBody>
                        <a:bodyPr/>
                        <a:lstStyle/>
                        <a:p>
                          <a:pPr algn="ctr"/>
                          <a:r>
                            <a:rPr sz="1800"/>
                            <a:t>0.576</a:t>
                          </a:r>
                          <a:endParaRPr sz="1800">
                            <a:latin typeface="Cambria Math"/>
                          </a:endParaRPr>
                        </a:p>
                      </a:txBody>
                      <a:tcPr/>
                    </a:tc>
                    <a:tc>
                      <a:txBody>
                        <a:bodyPr/>
                        <a:lstStyle/>
                        <a:p>
                          <a:pPr algn="ctr"/>
                          <a:r>
                            <a:rPr sz="1800"/>
                            <a:t>0.708</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r>
                            <a:rPr sz="1800"/>
                            <a:t>13</a:t>
                          </a:r>
                          <a:endParaRPr sz="1800">
                            <a:latin typeface="Cambria Math"/>
                          </a:endParaRPr>
                        </a:p>
                      </a:txBody>
                      <a:tcPr/>
                    </a:tc>
                    <a:tc>
                      <a:txBody>
                        <a:bodyPr/>
                        <a:lstStyle/>
                        <a:p>
                          <a:pPr algn="ctr"/>
                          <a:r>
                            <a:rPr sz="1800"/>
                            <a:t>0.553</a:t>
                          </a:r>
                          <a:endParaRPr sz="1800">
                            <a:latin typeface="Cambria Math"/>
                          </a:endParaRPr>
                        </a:p>
                      </a:txBody>
                      <a:tcPr/>
                    </a:tc>
                    <a:tc>
                      <a:txBody>
                        <a:bodyPr/>
                        <a:lstStyle/>
                        <a:p>
                          <a:pPr algn="ctr"/>
                          <a:r>
                            <a:rPr sz="1800"/>
                            <a:t>0.684</a:t>
                          </a:r>
                          <a:endParaRPr sz="1800">
                            <a:latin typeface="Cambria Math"/>
                          </a:endParaRPr>
                        </a:p>
                      </a:txBody>
                      <a:tcPr/>
                    </a:tc>
                    <a:extLst>
                      <a:ext uri="{0D108BD9-81ED-4DB2-BD59-A6C34878D82A}">
                        <a16:rowId xmlns:a16="http://schemas.microsoft.com/office/drawing/2014/main" val="10011"/>
                      </a:ext>
                    </a:extLst>
                  </a:tr>
                  <a:tr h="370840">
                    <a:tc>
                      <a:txBody>
                        <a:bodyPr/>
                        <a:lstStyle/>
                        <a:p>
                          <a:pPr algn="ctr"/>
                          <a:r>
                            <a:rPr sz="1800"/>
                            <a:t>14</a:t>
                          </a:r>
                          <a:endParaRPr sz="1800">
                            <a:latin typeface="Cambria Math"/>
                          </a:endParaRPr>
                        </a:p>
                      </a:txBody>
                      <a:tcPr/>
                    </a:tc>
                    <a:tc>
                      <a:txBody>
                        <a:bodyPr/>
                        <a:lstStyle/>
                        <a:p>
                          <a:pPr algn="ctr"/>
                          <a:r>
                            <a:rPr sz="1800"/>
                            <a:t>0.532</a:t>
                          </a:r>
                          <a:endParaRPr sz="1800">
                            <a:latin typeface="Cambria Math"/>
                          </a:endParaRPr>
                        </a:p>
                      </a:txBody>
                      <a:tcPr/>
                    </a:tc>
                    <a:tc>
                      <a:txBody>
                        <a:bodyPr/>
                        <a:lstStyle/>
                        <a:p>
                          <a:pPr algn="ctr"/>
                          <a:r>
                            <a:rPr sz="1800" dirty="0"/>
                            <a:t>0.661</a:t>
                          </a:r>
                          <a:endParaRPr sz="1800" dirty="0">
                            <a:latin typeface="Cambria Math"/>
                          </a:endParaRPr>
                        </a:p>
                      </a:txBody>
                      <a:tcPr/>
                    </a:tc>
                    <a:extLst>
                      <a:ext uri="{0D108BD9-81ED-4DB2-BD59-A6C34878D82A}">
                        <a16:rowId xmlns:a16="http://schemas.microsoft.com/office/drawing/2014/main" val="10012"/>
                      </a:ext>
                    </a:extLst>
                  </a:tr>
                </a:tbl>
              </a:graphicData>
            </a:graphic>
          </p:graphicFrame>
        </mc:Choice>
        <mc:Fallback xmlns="">
          <p:graphicFrame>
            <p:nvGraphicFramePr>
              <p:cNvPr id="3" name="Table Placeholder 2" descr="When n is 4, alpha equals 0 point 05 gives 0 point 950 and alpha equals 0 point 01 gives 0 point 990&#10;When n is 5, alpha equals 0 point 05 gives 0 point 878 and alpha equals 0 point 01 gives 0 point 959&#10;When n is 6, alpha equals 0 point 05 gives 0 point 811 and alpha equals 0 point 01 gives 0 point 917&#10;When n is 7, alpha equals 0 point 05 gives 0 point 754 and alpha equals 0 point 01 gives 0 point 875&#10;When n is 8, alpha equals 0 point 05 gives 0 point 707 and alpha equals 0 point 01 gives 0 point 834&#10;When n is 9, alpha equals 0 point 05 gives 0 point 666 and alpha equals 0 point 01 gives 0 point 798&#10;When n is 10, alpha equals 0 point 05 gives 0 point 632 and alpha equals 0 point 01 gives 0 point 765&#10;When n is 11, alpha equals 0 point 05 gives 0 point 602 and alpha equals 0 point 01 gives 0 point 735&#10;When n is 12, alpha equals 0 point 05 gives 0 point 576 and alpha equals 0 point 01 gives 0 point 708&#10;When n is 13, alpha equals 0 point 05 gives 0 point 553 and alpha equals 0 point 01 gives 0 point 684&#10;When n is 14, alpha equals 0 point 05 gives 0 point 532 and alpha equals 0 point 01 gives 0 point 661"/>
              <p:cNvGraphicFramePr>
                <a:graphicFrameLocks noGrp="1"/>
              </p:cNvGraphicFramePr>
              <p:nvPr>
                <p:ph type="tbl" sz="quarter" idx="10"/>
                <p:extLst>
                  <p:ext uri="{D42A27DB-BD31-4B8C-83A1-F6EECF244321}">
                    <p14:modId xmlns:p14="http://schemas.microsoft.com/office/powerpoint/2010/main" val="3948925798"/>
                  </p:ext>
                </p:extLst>
              </p:nvPr>
            </p:nvGraphicFramePr>
            <p:xfrm>
              <a:off x="457200" y="1493520"/>
              <a:ext cx="8229600" cy="445008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n</a:t>
                          </a:r>
                        </a:p>
                      </a:txBody>
                      <a:tcPr/>
                    </a:tc>
                    <a:tc>
                      <a:txBody>
                        <a:bodyPr/>
                        <a:lstStyle/>
                        <a:p>
                          <a:endParaRPr lang="en-US"/>
                        </a:p>
                      </a:txBody>
                      <a:tcPr>
                        <a:blipFill>
                          <a:blip r:embed="rId2"/>
                          <a:stretch>
                            <a:fillRect l="-100444" t="-8197" r="-100667" b="-1121311"/>
                          </a:stretch>
                        </a:blipFill>
                      </a:tcPr>
                    </a:tc>
                    <a:tc>
                      <a:txBody>
                        <a:bodyPr/>
                        <a:lstStyle/>
                        <a:p>
                          <a:endParaRPr lang="en-US"/>
                        </a:p>
                      </a:txBody>
                      <a:tcPr>
                        <a:blipFill>
                          <a:blip r:embed="rId2"/>
                          <a:stretch>
                            <a:fillRect l="-200444" t="-8197" r="-667" b="-1121311"/>
                          </a:stretch>
                        </a:blipFill>
                      </a:tcPr>
                    </a:tc>
                    <a:extLst>
                      <a:ext uri="{0D108BD9-81ED-4DB2-BD59-A6C34878D82A}">
                        <a16:rowId xmlns:a16="http://schemas.microsoft.com/office/drawing/2014/main" val="10001"/>
                      </a:ext>
                    </a:extLst>
                  </a:tr>
                  <a:tr h="370840">
                    <a:tc>
                      <a:txBody>
                        <a:bodyPr/>
                        <a:lstStyle/>
                        <a:p>
                          <a:pPr algn="ctr"/>
                          <a:r>
                            <a:rPr sz="1800"/>
                            <a:t>4</a:t>
                          </a:r>
                          <a:endParaRPr sz="1800">
                            <a:latin typeface="Cambria Math"/>
                          </a:endParaRPr>
                        </a:p>
                      </a:txBody>
                      <a:tcPr/>
                    </a:tc>
                    <a:tc>
                      <a:txBody>
                        <a:bodyPr/>
                        <a:lstStyle/>
                        <a:p>
                          <a:pPr algn="ctr"/>
                          <a:r>
                            <a:rPr sz="1800"/>
                            <a:t>0.950</a:t>
                          </a:r>
                          <a:endParaRPr sz="1800">
                            <a:latin typeface="Cambria Math"/>
                          </a:endParaRPr>
                        </a:p>
                      </a:txBody>
                      <a:tcPr/>
                    </a:tc>
                    <a:tc>
                      <a:txBody>
                        <a:bodyPr/>
                        <a:lstStyle/>
                        <a:p>
                          <a:pPr algn="ctr"/>
                          <a:r>
                            <a:rPr sz="1800"/>
                            <a:t>0.990</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5</a:t>
                          </a:r>
                          <a:endParaRPr sz="1800">
                            <a:latin typeface="Cambria Math"/>
                          </a:endParaRPr>
                        </a:p>
                      </a:txBody>
                      <a:tcPr/>
                    </a:tc>
                    <a:tc>
                      <a:txBody>
                        <a:bodyPr/>
                        <a:lstStyle/>
                        <a:p>
                          <a:pPr algn="ctr"/>
                          <a:r>
                            <a:rPr sz="1800"/>
                            <a:t>0.878</a:t>
                          </a:r>
                          <a:endParaRPr sz="1800">
                            <a:latin typeface="Cambria Math"/>
                          </a:endParaRPr>
                        </a:p>
                      </a:txBody>
                      <a:tcPr/>
                    </a:tc>
                    <a:tc>
                      <a:txBody>
                        <a:bodyPr/>
                        <a:lstStyle/>
                        <a:p>
                          <a:pPr algn="ctr"/>
                          <a:r>
                            <a:rPr sz="1800"/>
                            <a:t>0.959</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6</a:t>
                          </a:r>
                          <a:endParaRPr sz="1800">
                            <a:latin typeface="Cambria Math"/>
                          </a:endParaRPr>
                        </a:p>
                      </a:txBody>
                      <a:tcPr/>
                    </a:tc>
                    <a:tc>
                      <a:txBody>
                        <a:bodyPr/>
                        <a:lstStyle/>
                        <a:p>
                          <a:pPr algn="ctr"/>
                          <a:r>
                            <a:rPr sz="1800"/>
                            <a:t>0.811</a:t>
                          </a:r>
                          <a:endParaRPr sz="1800">
                            <a:latin typeface="Cambria Math"/>
                          </a:endParaRPr>
                        </a:p>
                      </a:txBody>
                      <a:tcPr/>
                    </a:tc>
                    <a:tc>
                      <a:txBody>
                        <a:bodyPr/>
                        <a:lstStyle/>
                        <a:p>
                          <a:pPr algn="ctr"/>
                          <a:r>
                            <a:rPr sz="1800"/>
                            <a:t>0.917</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7</a:t>
                          </a:r>
                          <a:endParaRPr sz="1800">
                            <a:latin typeface="Cambria Math"/>
                          </a:endParaRPr>
                        </a:p>
                      </a:txBody>
                      <a:tcPr/>
                    </a:tc>
                    <a:tc>
                      <a:txBody>
                        <a:bodyPr/>
                        <a:lstStyle/>
                        <a:p>
                          <a:pPr algn="ctr"/>
                          <a:r>
                            <a:rPr sz="1800"/>
                            <a:t>0.754</a:t>
                          </a:r>
                          <a:endParaRPr sz="1800">
                            <a:latin typeface="Cambria Math"/>
                          </a:endParaRPr>
                        </a:p>
                      </a:txBody>
                      <a:tcPr/>
                    </a:tc>
                    <a:tc>
                      <a:txBody>
                        <a:bodyPr/>
                        <a:lstStyle/>
                        <a:p>
                          <a:pPr algn="ctr"/>
                          <a:r>
                            <a:rPr sz="1800"/>
                            <a:t>0.875</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8</a:t>
                          </a:r>
                          <a:endParaRPr sz="1800">
                            <a:latin typeface="Cambria Math"/>
                          </a:endParaRPr>
                        </a:p>
                      </a:txBody>
                      <a:tcPr/>
                    </a:tc>
                    <a:tc>
                      <a:txBody>
                        <a:bodyPr/>
                        <a:lstStyle/>
                        <a:p>
                          <a:pPr algn="ctr"/>
                          <a:r>
                            <a:rPr sz="1800"/>
                            <a:t>0.707</a:t>
                          </a:r>
                          <a:endParaRPr sz="1800">
                            <a:latin typeface="Cambria Math"/>
                          </a:endParaRPr>
                        </a:p>
                      </a:txBody>
                      <a:tcPr/>
                    </a:tc>
                    <a:tc>
                      <a:txBody>
                        <a:bodyPr/>
                        <a:lstStyle/>
                        <a:p>
                          <a:pPr algn="ctr"/>
                          <a:r>
                            <a:rPr sz="1800"/>
                            <a:t>0.834</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9</a:t>
                          </a:r>
                          <a:endParaRPr sz="1800">
                            <a:latin typeface="Cambria Math"/>
                          </a:endParaRPr>
                        </a:p>
                      </a:txBody>
                      <a:tcPr/>
                    </a:tc>
                    <a:tc>
                      <a:txBody>
                        <a:bodyPr/>
                        <a:lstStyle/>
                        <a:p>
                          <a:pPr algn="ctr"/>
                          <a:r>
                            <a:rPr sz="1800"/>
                            <a:t>0.666</a:t>
                          </a:r>
                          <a:endParaRPr sz="1800">
                            <a:latin typeface="Cambria Math"/>
                          </a:endParaRPr>
                        </a:p>
                      </a:txBody>
                      <a:tcPr/>
                    </a:tc>
                    <a:tc>
                      <a:txBody>
                        <a:bodyPr/>
                        <a:lstStyle/>
                        <a:p>
                          <a:pPr algn="ctr"/>
                          <a:r>
                            <a:rPr sz="1800"/>
                            <a:t>0.798</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10</a:t>
                          </a:r>
                          <a:endParaRPr sz="1800">
                            <a:latin typeface="Cambria Math"/>
                          </a:endParaRPr>
                        </a:p>
                      </a:txBody>
                      <a:tcPr/>
                    </a:tc>
                    <a:tc>
                      <a:txBody>
                        <a:bodyPr/>
                        <a:lstStyle/>
                        <a:p>
                          <a:pPr algn="ctr"/>
                          <a:r>
                            <a:rPr sz="1800"/>
                            <a:t>0.632</a:t>
                          </a:r>
                          <a:endParaRPr sz="1800">
                            <a:latin typeface="Cambria Math"/>
                          </a:endParaRPr>
                        </a:p>
                      </a:txBody>
                      <a:tcPr/>
                    </a:tc>
                    <a:tc>
                      <a:txBody>
                        <a:bodyPr/>
                        <a:lstStyle/>
                        <a:p>
                          <a:pPr algn="ctr"/>
                          <a:r>
                            <a:rPr sz="1800"/>
                            <a:t>0.765</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r>
                            <a:rPr sz="1800"/>
                            <a:t>11</a:t>
                          </a:r>
                          <a:endParaRPr sz="1800">
                            <a:latin typeface="Cambria Math"/>
                          </a:endParaRPr>
                        </a:p>
                      </a:txBody>
                      <a:tcPr/>
                    </a:tc>
                    <a:tc>
                      <a:txBody>
                        <a:bodyPr/>
                        <a:lstStyle/>
                        <a:p>
                          <a:pPr algn="ctr"/>
                          <a:r>
                            <a:rPr sz="1800"/>
                            <a:t>0.602</a:t>
                          </a:r>
                          <a:endParaRPr sz="1800">
                            <a:latin typeface="Cambria Math"/>
                          </a:endParaRPr>
                        </a:p>
                      </a:txBody>
                      <a:tcPr/>
                    </a:tc>
                    <a:tc>
                      <a:txBody>
                        <a:bodyPr/>
                        <a:lstStyle/>
                        <a:p>
                          <a:pPr algn="ctr"/>
                          <a:r>
                            <a:rPr sz="1800"/>
                            <a:t>0.735</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r>
                            <a:rPr sz="1800"/>
                            <a:t>12</a:t>
                          </a:r>
                          <a:endParaRPr sz="1800">
                            <a:latin typeface="Cambria Math"/>
                          </a:endParaRPr>
                        </a:p>
                      </a:txBody>
                      <a:tcPr/>
                    </a:tc>
                    <a:tc>
                      <a:txBody>
                        <a:bodyPr/>
                        <a:lstStyle/>
                        <a:p>
                          <a:pPr algn="ctr"/>
                          <a:r>
                            <a:rPr sz="1800"/>
                            <a:t>0.576</a:t>
                          </a:r>
                          <a:endParaRPr sz="1800">
                            <a:latin typeface="Cambria Math"/>
                          </a:endParaRPr>
                        </a:p>
                      </a:txBody>
                      <a:tcPr/>
                    </a:tc>
                    <a:tc>
                      <a:txBody>
                        <a:bodyPr/>
                        <a:lstStyle/>
                        <a:p>
                          <a:pPr algn="ctr"/>
                          <a:r>
                            <a:rPr sz="1800"/>
                            <a:t>0.708</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r>
                            <a:rPr sz="1800"/>
                            <a:t>13</a:t>
                          </a:r>
                          <a:endParaRPr sz="1800">
                            <a:latin typeface="Cambria Math"/>
                          </a:endParaRPr>
                        </a:p>
                      </a:txBody>
                      <a:tcPr/>
                    </a:tc>
                    <a:tc>
                      <a:txBody>
                        <a:bodyPr/>
                        <a:lstStyle/>
                        <a:p>
                          <a:pPr algn="ctr"/>
                          <a:r>
                            <a:rPr sz="1800"/>
                            <a:t>0.553</a:t>
                          </a:r>
                          <a:endParaRPr sz="1800">
                            <a:latin typeface="Cambria Math"/>
                          </a:endParaRPr>
                        </a:p>
                      </a:txBody>
                      <a:tcPr/>
                    </a:tc>
                    <a:tc>
                      <a:txBody>
                        <a:bodyPr/>
                        <a:lstStyle/>
                        <a:p>
                          <a:pPr algn="ctr"/>
                          <a:r>
                            <a:rPr sz="1800"/>
                            <a:t>0.684</a:t>
                          </a:r>
                          <a:endParaRPr sz="1800">
                            <a:latin typeface="Cambria Math"/>
                          </a:endParaRPr>
                        </a:p>
                      </a:txBody>
                      <a:tcPr/>
                    </a:tc>
                    <a:extLst>
                      <a:ext uri="{0D108BD9-81ED-4DB2-BD59-A6C34878D82A}">
                        <a16:rowId xmlns:a16="http://schemas.microsoft.com/office/drawing/2014/main" val="10011"/>
                      </a:ext>
                    </a:extLst>
                  </a:tr>
                  <a:tr h="370840">
                    <a:tc>
                      <a:txBody>
                        <a:bodyPr/>
                        <a:lstStyle/>
                        <a:p>
                          <a:pPr algn="ctr"/>
                          <a:r>
                            <a:rPr sz="1800"/>
                            <a:t>14</a:t>
                          </a:r>
                          <a:endParaRPr sz="1800">
                            <a:latin typeface="Cambria Math"/>
                          </a:endParaRPr>
                        </a:p>
                      </a:txBody>
                      <a:tcPr/>
                    </a:tc>
                    <a:tc>
                      <a:txBody>
                        <a:bodyPr/>
                        <a:lstStyle/>
                        <a:p>
                          <a:pPr algn="ctr"/>
                          <a:r>
                            <a:rPr sz="1800"/>
                            <a:t>0.532</a:t>
                          </a:r>
                          <a:endParaRPr sz="1800">
                            <a:latin typeface="Cambria Math"/>
                          </a:endParaRPr>
                        </a:p>
                      </a:txBody>
                      <a:tcPr/>
                    </a:tc>
                    <a:tc>
                      <a:txBody>
                        <a:bodyPr/>
                        <a:lstStyle/>
                        <a:p>
                          <a:pPr algn="ctr"/>
                          <a:r>
                            <a:rPr sz="1800" dirty="0"/>
                            <a:t>0.661</a:t>
                          </a:r>
                          <a:endParaRPr sz="1800" dirty="0">
                            <a:latin typeface="Cambria Math"/>
                          </a:endParaRPr>
                        </a:p>
                      </a:txBody>
                      <a:tcPr/>
                    </a:tc>
                    <a:extLst>
                      <a:ext uri="{0D108BD9-81ED-4DB2-BD59-A6C34878D82A}">
                        <a16:rowId xmlns:a16="http://schemas.microsoft.com/office/drawing/2014/main" val="10012"/>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Identifying Statistical Significance</a:t>
            </a:r>
            <a:r>
              <a:rPr lang="en-US" dirty="0"/>
              <a:t>—Slide 3</a:t>
            </a:r>
            <a:endParaRPr dirty="0"/>
          </a:p>
        </p:txBody>
      </p:sp>
      <p:sp>
        <p:nvSpPr>
          <p:cNvPr id="3" name="Text Placeholder 2"/>
          <p:cNvSpPr>
            <a:spLocks noGrp="1"/>
          </p:cNvSpPr>
          <p:nvPr>
            <p:ph type="body" sz="quarter" idx="10"/>
          </p:nvPr>
        </p:nvSpPr>
        <p:spPr/>
        <p:txBody>
          <a:bodyPr>
            <a:normAutofit/>
          </a:bodyPr>
          <a:lstStyle/>
          <a:p>
            <a:pPr algn="just">
              <a:defRPr sz="2800"/>
            </a:pPr>
            <a:r>
              <a:rPr sz="2000" dirty="0"/>
              <a:t>Thus, the critical value is </a:t>
            </a:r>
            <a:r>
              <a:rPr sz="2000" dirty="0">
                <a:latin typeface="Cambria Math"/>
              </a:rPr>
              <a:t>0.576</a:t>
            </a:r>
            <a:r>
              <a:rPr sz="2000" dirty="0"/>
              <a:t>. Comparing this critical value to the absolute value of the correlation coefficient we found for the data in Example 3, we have</a:t>
            </a:r>
            <a:r>
              <a:rPr lang="en-US" sz="2000" dirty="0"/>
              <a:t> 		 			 </a:t>
            </a:r>
          </a:p>
        </p:txBody>
      </p:sp>
      <p:pic>
        <p:nvPicPr>
          <p:cNvPr id="8" name="Picture 7" descr="The absolute value of 0 point 5763 is greater than 0 point 576">
            <a:extLst>
              <a:ext uri="{FF2B5EF4-FFF2-40B4-BE49-F238E27FC236}">
                <a16:creationId xmlns:a16="http://schemas.microsoft.com/office/drawing/2014/main" id="{78C56105-6063-C916-9052-113D17D0AD23}"/>
              </a:ext>
            </a:extLst>
          </p:cNvPr>
          <p:cNvPicPr>
            <a:picLocks noChangeAspect="1"/>
          </p:cNvPicPr>
          <p:nvPr/>
        </p:nvPicPr>
        <p:blipFill>
          <a:blip r:embed="rId2"/>
          <a:stretch>
            <a:fillRect/>
          </a:stretch>
        </p:blipFill>
        <p:spPr>
          <a:xfrm>
            <a:off x="1066800" y="1676400"/>
            <a:ext cx="1800225" cy="390525"/>
          </a:xfrm>
          <a:prstGeom prst="rect">
            <a:avLst/>
          </a:prstGeom>
        </p:spPr>
      </p:pic>
      <p:pic>
        <p:nvPicPr>
          <p:cNvPr id="14" name="Picture 13" descr="and thus the absolute value of r is greater than the critical value">
            <a:extLst>
              <a:ext uri="{FF2B5EF4-FFF2-40B4-BE49-F238E27FC236}">
                <a16:creationId xmlns:a16="http://schemas.microsoft.com/office/drawing/2014/main" id="{742E8FEF-72B0-FC92-F731-2CF834EF0ED1}"/>
              </a:ext>
            </a:extLst>
          </p:cNvPr>
          <p:cNvPicPr>
            <a:picLocks noChangeAspect="1"/>
          </p:cNvPicPr>
          <p:nvPr/>
        </p:nvPicPr>
        <p:blipFill>
          <a:blip r:embed="rId3"/>
          <a:stretch>
            <a:fillRect/>
          </a:stretch>
        </p:blipFill>
        <p:spPr>
          <a:xfrm>
            <a:off x="2881312" y="1666875"/>
            <a:ext cx="2895600" cy="390525"/>
          </a:xfrm>
          <a:prstGeom prst="rect">
            <a:avLst/>
          </a:prstGeom>
        </p:spPr>
      </p:pic>
      <p:sp>
        <p:nvSpPr>
          <p:cNvPr id="16" name="TextBox 15">
            <a:extLst>
              <a:ext uri="{FF2B5EF4-FFF2-40B4-BE49-F238E27FC236}">
                <a16:creationId xmlns:a16="http://schemas.microsoft.com/office/drawing/2014/main" id="{18BACFDA-E2F1-B3A1-D0C8-15B44E36E5AA}"/>
              </a:ext>
            </a:extLst>
          </p:cNvPr>
          <p:cNvSpPr txBox="1"/>
          <p:nvPr/>
        </p:nvSpPr>
        <p:spPr>
          <a:xfrm>
            <a:off x="5791199" y="1657290"/>
            <a:ext cx="3107112" cy="400110"/>
          </a:xfrm>
          <a:prstGeom prst="rect">
            <a:avLst/>
          </a:prstGeom>
          <a:noFill/>
        </p:spPr>
        <p:txBody>
          <a:bodyPr wrap="square">
            <a:spAutoFit/>
          </a:bodyPr>
          <a:lstStyle/>
          <a:p>
            <a:r>
              <a:rPr lang="en-IN" sz="2000" dirty="0"/>
              <a:t>So the linear relationship</a:t>
            </a:r>
          </a:p>
        </p:txBody>
      </p:sp>
      <p:sp>
        <p:nvSpPr>
          <p:cNvPr id="18" name="TextBox 17">
            <a:extLst>
              <a:ext uri="{FF2B5EF4-FFF2-40B4-BE49-F238E27FC236}">
                <a16:creationId xmlns:a16="http://schemas.microsoft.com/office/drawing/2014/main" id="{3A30EAAD-2C54-D8DD-CD4C-25EDF2B3152B}"/>
              </a:ext>
            </a:extLst>
          </p:cNvPr>
          <p:cNvSpPr txBox="1"/>
          <p:nvPr/>
        </p:nvSpPr>
        <p:spPr>
          <a:xfrm>
            <a:off x="469806" y="1981200"/>
            <a:ext cx="8216993" cy="1015663"/>
          </a:xfrm>
          <a:prstGeom prst="rect">
            <a:avLst/>
          </a:prstGeom>
          <a:noFill/>
        </p:spPr>
        <p:txBody>
          <a:bodyPr wrap="square">
            <a:spAutoFit/>
          </a:bodyPr>
          <a:lstStyle/>
          <a:p>
            <a:pPr algn="just">
              <a:defRPr sz="2800"/>
            </a:pPr>
            <a:r>
              <a:rPr lang="en-US" sz="2000" dirty="0"/>
              <a:t>between the variables is statistically significant at the </a:t>
            </a:r>
            <a:r>
              <a:rPr lang="en-US" sz="2000" dirty="0">
                <a:latin typeface="Cambria Math"/>
              </a:rPr>
              <a:t>0.05</a:t>
            </a:r>
            <a:r>
              <a:rPr lang="en-US" sz="2000" dirty="0"/>
              <a:t> level of significance. Therefore, we have enough evidence to conclude that a linear relationship exists between BMI and age for male ultramarathoners.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pPr algn="just"/>
            <a:r>
              <a:rPr sz="2000" dirty="0"/>
              <a:t>Determine whether the correlation coefficient is statistically significant at the specified level of significance assuming that the scatter plot of the data shows a linear pattern.</a:t>
            </a:r>
            <a:endParaRPr lang="en-US" sz="2000" dirty="0"/>
          </a:p>
          <a:p>
            <a:pPr algn="just"/>
            <a:endParaRPr sz="2000" dirty="0"/>
          </a:p>
          <a:p>
            <a:pPr algn="ctr"/>
            <a:r>
              <a:rPr lang="en-US" sz="2000" i="1" dirty="0"/>
              <a:t>r</a:t>
            </a:r>
            <a:r>
              <a:rPr lang="en-US" sz="2000" dirty="0"/>
              <a:t> = </a:t>
            </a:r>
            <a:r>
              <a:rPr lang="en-US" sz="2000" dirty="0">
                <a:latin typeface="Calibri" panose="020F0502020204030204" pitchFamily="34" charset="0"/>
                <a:ea typeface="Calibri" panose="020F0502020204030204" pitchFamily="34" charset="0"/>
                <a:cs typeface="Calibri" panose="020F0502020204030204" pitchFamily="34" charset="0"/>
              </a:rPr>
              <a:t>−</a:t>
            </a:r>
            <a:r>
              <a:rPr lang="en-US" sz="2000" dirty="0"/>
              <a:t>0.499, </a:t>
            </a:r>
            <a:r>
              <a:rPr lang="el-GR" sz="2000" dirty="0"/>
              <a:t>α</a:t>
            </a:r>
            <a:r>
              <a:rPr lang="en-US" sz="2000" dirty="0"/>
              <a:t> = 0.01, </a:t>
            </a:r>
            <a:r>
              <a:rPr lang="en-US" sz="2000" i="1" dirty="0"/>
              <a:t>n</a:t>
            </a:r>
            <a:r>
              <a:rPr lang="en-US" sz="2000" dirty="0"/>
              <a:t> = 26</a:t>
            </a:r>
          </a:p>
          <a:p>
            <a:pPr algn="ctr"/>
            <a:endParaRPr sz="2000" dirty="0"/>
          </a:p>
          <a:p>
            <a:pPr>
              <a:defRPr sz="2800"/>
            </a:pPr>
            <a:r>
              <a:rPr sz="2000" dirty="0"/>
              <a:t>Answer: Yes, </a:t>
            </a:r>
            <a:r>
              <a:rPr lang="en-US" sz="2000" i="1" dirty="0"/>
              <a:t>r</a:t>
            </a:r>
            <a:r>
              <a:rPr sz="2000" dirty="0"/>
              <a:t> is statistically significant.</a:t>
            </a:r>
          </a:p>
        </p:txBody>
      </p:sp>
    </p:spTree>
    <p:extLst>
      <p:ext uri="{BB962C8B-B14F-4D97-AF65-F5344CB8AC3E}">
        <p14:creationId xmlns:p14="http://schemas.microsoft.com/office/powerpoint/2010/main" val="13763108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Scatter Plot</a:t>
            </a:r>
          </a:p>
        </p:txBody>
      </p:sp>
      <p:sp>
        <p:nvSpPr>
          <p:cNvPr id="3" name="Text Placeholder 2"/>
          <p:cNvSpPr>
            <a:spLocks noGrp="1"/>
          </p:cNvSpPr>
          <p:nvPr>
            <p:ph type="body" sz="quarter" idx="10"/>
          </p:nvPr>
        </p:nvSpPr>
        <p:spPr/>
        <p:txBody>
          <a:bodyPr>
            <a:normAutofit/>
          </a:bodyPr>
          <a:lstStyle/>
          <a:p>
            <a:pPr algn="just"/>
            <a:r>
              <a:rPr sz="2000" dirty="0"/>
              <a:t>A </a:t>
            </a:r>
            <a:r>
              <a:rPr sz="2000" b="1" dirty="0"/>
              <a:t>scatter plot</a:t>
            </a:r>
            <a:r>
              <a:rPr sz="2000" dirty="0"/>
              <a:t> is a graphical display of data that is used to show how variables might relate to one another. The most common type of scatter plot is created by plotting two variables on the coordinate plane, where each piece of data is represented by a point.</a:t>
            </a:r>
          </a:p>
          <a:p>
            <a:endParaRP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Regression Line</a:t>
            </a:r>
          </a:p>
        </p:txBody>
      </p:sp>
      <p:sp>
        <p:nvSpPr>
          <p:cNvPr id="3" name="Text Placeholder 2"/>
          <p:cNvSpPr>
            <a:spLocks noGrp="1"/>
          </p:cNvSpPr>
          <p:nvPr>
            <p:ph type="body" sz="quarter" idx="10"/>
          </p:nvPr>
        </p:nvSpPr>
        <p:spPr/>
        <p:txBody>
          <a:bodyPr>
            <a:normAutofit/>
          </a:bodyPr>
          <a:lstStyle/>
          <a:p>
            <a:pPr algn="ctr">
              <a:defRPr sz="2800" b="1"/>
            </a:pPr>
            <a:endParaRPr sz="2000" dirty="0"/>
          </a:p>
          <a:p>
            <a:r>
              <a:rPr sz="2000" dirty="0"/>
              <a:t>The </a:t>
            </a:r>
            <a:r>
              <a:rPr sz="2000" b="1" dirty="0"/>
              <a:t>regression line</a:t>
            </a:r>
            <a:r>
              <a:rPr sz="2000" dirty="0"/>
              <a:t>, also known as the </a:t>
            </a:r>
            <a:r>
              <a:rPr sz="2000" b="1" dirty="0"/>
              <a:t>line of best fit</a:t>
            </a:r>
            <a:r>
              <a:rPr sz="2000" dirty="0"/>
              <a:t>, is the line for which the average variation from the data is the smallest. It can be represented by</a:t>
            </a:r>
            <a:endParaRPr lang="en-US" sz="2000" dirty="0"/>
          </a:p>
          <a:p>
            <a:endParaRPr sz="2000" dirty="0"/>
          </a:p>
          <a:p>
            <a:pPr algn="ctr">
              <a:defRPr sz="2800"/>
            </a:pPr>
            <a:endParaRPr sz="2000" dirty="0"/>
          </a:p>
          <a:p>
            <a:endParaRPr sz="2800" dirty="0"/>
          </a:p>
        </p:txBody>
      </p:sp>
      <p:pic>
        <p:nvPicPr>
          <p:cNvPr id="6" name="Picture 5" descr="y hat equals a times x plus b">
            <a:extLst>
              <a:ext uri="{FF2B5EF4-FFF2-40B4-BE49-F238E27FC236}">
                <a16:creationId xmlns:a16="http://schemas.microsoft.com/office/drawing/2014/main" id="{79E81030-CCE9-BDCF-18B6-B6D843EF8EFD}"/>
              </a:ext>
            </a:extLst>
          </p:cNvPr>
          <p:cNvPicPr>
            <a:picLocks noChangeAspect="1"/>
          </p:cNvPicPr>
          <p:nvPr/>
        </p:nvPicPr>
        <p:blipFill>
          <a:blip r:embed="rId2"/>
          <a:stretch>
            <a:fillRect/>
          </a:stretch>
        </p:blipFill>
        <p:spPr>
          <a:xfrm>
            <a:off x="3810000" y="2362200"/>
            <a:ext cx="1133475" cy="323850"/>
          </a:xfrm>
          <a:prstGeom prst="rect">
            <a:avLst/>
          </a:prstGeom>
        </p:spPr>
      </p:pic>
      <p:sp>
        <p:nvSpPr>
          <p:cNvPr id="8" name="TextBox 7">
            <a:extLst>
              <a:ext uri="{FF2B5EF4-FFF2-40B4-BE49-F238E27FC236}">
                <a16:creationId xmlns:a16="http://schemas.microsoft.com/office/drawing/2014/main" id="{F4D1DE2D-1A60-E610-FB60-8A2699F92580}"/>
              </a:ext>
            </a:extLst>
          </p:cNvPr>
          <p:cNvSpPr txBox="1"/>
          <p:nvPr/>
        </p:nvSpPr>
        <p:spPr>
          <a:xfrm>
            <a:off x="448234" y="2915297"/>
            <a:ext cx="8086165" cy="369332"/>
          </a:xfrm>
          <a:prstGeom prst="rect">
            <a:avLst/>
          </a:prstGeom>
          <a:noFill/>
        </p:spPr>
        <p:txBody>
          <a:bodyPr wrap="square">
            <a:spAutoFit/>
          </a:bodyPr>
          <a:lstStyle/>
          <a:p>
            <a:pPr>
              <a:defRPr sz="2800"/>
            </a:pPr>
            <a:r>
              <a:rPr lang="en-US" sz="1800" dirty="0">
                <a:solidFill>
                  <a:srgbClr val="000000"/>
                </a:solidFill>
              </a:rPr>
              <a:t>Where </a:t>
            </a:r>
            <a:r>
              <a:rPr lang="en-US" sz="1800" i="1" dirty="0">
                <a:solidFill>
                  <a:srgbClr val="000000"/>
                </a:solidFill>
              </a:rPr>
              <a:t>a</a:t>
            </a:r>
            <a:r>
              <a:rPr lang="en-US" sz="1800" dirty="0">
                <a:solidFill>
                  <a:srgbClr val="000000"/>
                </a:solidFill>
              </a:rPr>
              <a:t> is the slope of the line and </a:t>
            </a:r>
            <a:r>
              <a:rPr lang="en-US" sz="1800" i="1" dirty="0">
                <a:solidFill>
                  <a:srgbClr val="000000"/>
                </a:solidFill>
              </a:rPr>
              <a:t>b</a:t>
            </a:r>
            <a:r>
              <a:rPr lang="en-US" sz="1800" dirty="0">
                <a:solidFill>
                  <a:srgbClr val="000000"/>
                </a:solidFill>
              </a:rPr>
              <a:t> is the </a:t>
            </a:r>
            <a:r>
              <a:rPr lang="en-US" sz="1800" i="1" dirty="0">
                <a:solidFill>
                  <a:srgbClr val="000000"/>
                </a:solidFill>
              </a:rPr>
              <a:t>y</a:t>
            </a:r>
            <a:r>
              <a:rPr lang="en-US" sz="1800" dirty="0">
                <a:solidFill>
                  <a:srgbClr val="000000"/>
                </a:solidFill>
              </a:rPr>
              <a:t>-intercept.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4</a:t>
            </a:r>
            <a:endParaRPr dirty="0"/>
          </a:p>
        </p:txBody>
      </p:sp>
      <p:sp>
        <p:nvSpPr>
          <p:cNvPr id="3" name="Text Placeholder 2"/>
          <p:cNvSpPr>
            <a:spLocks noGrp="1"/>
          </p:cNvSpPr>
          <p:nvPr>
            <p:ph type="body" sz="quarter" idx="10"/>
          </p:nvPr>
        </p:nvSpPr>
        <p:spPr/>
        <p:txBody>
          <a:bodyPr>
            <a:normAutofit/>
          </a:bodyPr>
          <a:lstStyle/>
          <a:p>
            <a:r>
              <a:rPr sz="2000" dirty="0"/>
              <a:t>Excel can also quickly calculate the necessary variables for the regression line, as we will demonstrate in Example 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5</a:t>
            </a:r>
            <a:endParaRPr dirty="0"/>
          </a:p>
        </p:txBody>
      </p:sp>
      <p:sp>
        <p:nvSpPr>
          <p:cNvPr id="3" name="Text Placeholder 2"/>
          <p:cNvSpPr>
            <a:spLocks noGrp="1"/>
          </p:cNvSpPr>
          <p:nvPr>
            <p:ph type="body" sz="quarter" idx="10"/>
          </p:nvPr>
        </p:nvSpPr>
        <p:spPr/>
        <p:txBody>
          <a:bodyPr>
            <a:normAutofit/>
          </a:bodyPr>
          <a:lstStyle/>
          <a:p>
            <a:pPr algn="just"/>
            <a:r>
              <a:rPr sz="2000" dirty="0"/>
              <a:t>A prediction should </a:t>
            </a:r>
            <a:r>
              <a:rPr sz="2000" b="1" dirty="0"/>
              <a:t>not</a:t>
            </a:r>
            <a:r>
              <a:rPr sz="2000" dirty="0"/>
              <a:t> be made with a regression model if any of the following statements are true.</a:t>
            </a:r>
          </a:p>
          <a:p>
            <a:pPr marL="514350" indent="-514350" algn="just">
              <a:buFont typeface="+mj-lt"/>
              <a:buChar char="•"/>
              <a:defRPr sz="2800"/>
            </a:pPr>
            <a:r>
              <a:rPr sz="2000" dirty="0"/>
              <a:t>​The data do not fall in a linear pattern when graphed on a scatter plot.</a:t>
            </a:r>
          </a:p>
          <a:p>
            <a:pPr marL="514350" indent="-514350" algn="just">
              <a:buFont typeface="+mj-lt"/>
              <a:buChar char="•"/>
              <a:defRPr sz="2800"/>
            </a:pPr>
            <a:r>
              <a:rPr sz="2000" dirty="0"/>
              <a:t>​The correlation coefficient is not statistically significant.</a:t>
            </a:r>
          </a:p>
          <a:p>
            <a:pPr marL="514350" indent="-514350" algn="just">
              <a:buFont typeface="+mj-lt"/>
              <a:buChar char="•"/>
              <a:defRPr sz="2800"/>
            </a:pPr>
            <a:r>
              <a:rPr sz="2000" dirty="0"/>
              <a:t>​You wish to make a prediction about a value outside the range of the sample data.</a:t>
            </a:r>
          </a:p>
          <a:p>
            <a:pPr marL="514350" indent="-514350" algn="just">
              <a:buFont typeface="+mj-lt"/>
              <a:buChar char="•"/>
              <a:defRPr sz="2800"/>
            </a:pPr>
            <a:r>
              <a:rPr sz="2000" dirty="0"/>
              <a:t>​The population is different than that from which the sample data were drawn.</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Predictions Using the Regression Line</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The following data set gives the teen birth rates (per </a:t>
            </a:r>
            <a:r>
              <a:rPr sz="2000" dirty="0">
                <a:latin typeface="Cambria Math"/>
              </a:rPr>
              <a:t>1000</a:t>
            </a:r>
            <a:r>
              <a:rPr sz="2000" dirty="0"/>
              <a:t>) during one year in fourteen of the northeastern states along with the percent of the state's population who are living with incomes below the federally defined poverty level. Use the data, along with its scatter plot, to answer the following questions.</a:t>
            </a:r>
          </a:p>
        </p:txBody>
      </p:sp>
      <p:sp>
        <p:nvSpPr>
          <p:cNvPr id="6" name="TextBox 5">
            <a:extLst>
              <a:ext uri="{FF2B5EF4-FFF2-40B4-BE49-F238E27FC236}">
                <a16:creationId xmlns:a16="http://schemas.microsoft.com/office/drawing/2014/main" id="{CC80113E-AFEC-14E0-7B8A-3EC44FB081FD}"/>
              </a:ext>
            </a:extLst>
          </p:cNvPr>
          <p:cNvSpPr txBox="1"/>
          <p:nvPr/>
        </p:nvSpPr>
        <p:spPr>
          <a:xfrm>
            <a:off x="1538113" y="2722733"/>
            <a:ext cx="6553200" cy="369332"/>
          </a:xfrm>
          <a:prstGeom prst="rect">
            <a:avLst/>
          </a:prstGeom>
          <a:noFill/>
        </p:spPr>
        <p:txBody>
          <a:bodyPr wrap="square">
            <a:spAutoFit/>
          </a:bodyPr>
          <a:lstStyle/>
          <a:p>
            <a:pPr algn="ctr">
              <a:defRPr b="1"/>
            </a:pPr>
            <a:r>
              <a:rPr lang="en-US" sz="1800" dirty="0"/>
              <a:t>Tables 8: State Poverty Levels vs. Teen Birth Rate (per 1000)</a:t>
            </a:r>
          </a:p>
        </p:txBody>
      </p:sp>
      <p:graphicFrame>
        <p:nvGraphicFramePr>
          <p:cNvPr id="4" name="Table Placeholder 2" descr="In the state of Maine, poverty is 12 point 0 percent and birth rate for ages 15 to 19 is 11 point 1&#10;In the state of New Hampshire, poverty is 6 point 6 percent and birth rate for ages 15 to 19 is 8&#10;In the state of Vermont, poverty is 9 point 2 percent and birth rate for ages 15 to 19 is 8 point 8&#10;In the state of Massachusetts, poverty is 10 point 0 percent and birth rate for ages 15 to 19 is 7 point 2&#10;In the state of New York, poverty is 11 point 9 percent and birth rate for ages 15 to 19 is 11 point 7&#10;In the state of Pennsylvania, poverty is 11 point 4 percent and birth rate for ages 15 to 19 is 14 point 1&#10;In the state of Connecticut, poverty is 10 point 4 percent and birth rate for ages 15 to 19 is 8 point 3">
            <a:extLst>
              <a:ext uri="{FF2B5EF4-FFF2-40B4-BE49-F238E27FC236}">
                <a16:creationId xmlns:a16="http://schemas.microsoft.com/office/drawing/2014/main" id="{4DBE6DE4-86A7-4614-AF96-E05BC4BA34F2}"/>
              </a:ext>
            </a:extLst>
          </p:cNvPr>
          <p:cNvGraphicFramePr>
            <a:graphicFrameLocks/>
          </p:cNvGraphicFramePr>
          <p:nvPr>
            <p:extLst>
              <p:ext uri="{D42A27DB-BD31-4B8C-83A1-F6EECF244321}">
                <p14:modId xmlns:p14="http://schemas.microsoft.com/office/powerpoint/2010/main" val="4047587888"/>
              </p:ext>
            </p:extLst>
          </p:nvPr>
        </p:nvGraphicFramePr>
        <p:xfrm>
          <a:off x="1030275" y="3185160"/>
          <a:ext cx="7083450" cy="2682240"/>
        </p:xfrm>
        <a:graphic>
          <a:graphicData uri="http://schemas.openxmlformats.org/drawingml/2006/table">
            <a:tbl>
              <a:tblPr firstRow="1" bandRow="1">
                <a:tableStyleId>{5940675A-B579-460E-94D1-54222C63F5DA}</a:tableStyleId>
              </a:tblPr>
              <a:tblGrid>
                <a:gridCol w="2361150">
                  <a:extLst>
                    <a:ext uri="{9D8B030D-6E8A-4147-A177-3AD203B41FA5}">
                      <a16:colId xmlns:a16="http://schemas.microsoft.com/office/drawing/2014/main" val="20000"/>
                    </a:ext>
                  </a:extLst>
                </a:gridCol>
                <a:gridCol w="2361150">
                  <a:extLst>
                    <a:ext uri="{9D8B030D-6E8A-4147-A177-3AD203B41FA5}">
                      <a16:colId xmlns:a16="http://schemas.microsoft.com/office/drawing/2014/main" val="20001"/>
                    </a:ext>
                  </a:extLst>
                </a:gridCol>
                <a:gridCol w="2361150">
                  <a:extLst>
                    <a:ext uri="{9D8B030D-6E8A-4147-A177-3AD203B41FA5}">
                      <a16:colId xmlns:a16="http://schemas.microsoft.com/office/drawing/2014/main" val="20002"/>
                    </a:ext>
                  </a:extLst>
                </a:gridCol>
              </a:tblGrid>
              <a:tr h="251460">
                <a:tc>
                  <a:txBody>
                    <a:bodyPr/>
                    <a:lstStyle/>
                    <a:p>
                      <a:pPr algn="ctr">
                        <a:defRPr sz="1800" b="1"/>
                      </a:pPr>
                      <a:r>
                        <a:rPr sz="1600" dirty="0"/>
                        <a:t>State</a:t>
                      </a:r>
                    </a:p>
                  </a:txBody>
                  <a:tcPr/>
                </a:tc>
                <a:tc>
                  <a:txBody>
                    <a:bodyPr/>
                    <a:lstStyle/>
                    <a:p>
                      <a:pPr algn="ctr">
                        <a:defRPr sz="1800" b="1"/>
                      </a:pPr>
                      <a:r>
                        <a:rPr sz="1600"/>
                        <a:t>Poverty %</a:t>
                      </a:r>
                    </a:p>
                  </a:txBody>
                  <a:tcPr/>
                </a:tc>
                <a:tc>
                  <a:txBody>
                    <a:bodyPr/>
                    <a:lstStyle/>
                    <a:p>
                      <a:pPr algn="ctr">
                        <a:defRPr sz="1800" b="1"/>
                      </a:pPr>
                      <a:r>
                        <a:rPr sz="1600" dirty="0"/>
                        <a:t>Birth Rate (ages 15–19)</a:t>
                      </a:r>
                    </a:p>
                  </a:txBody>
                  <a:tcPr/>
                </a:tc>
                <a:extLst>
                  <a:ext uri="{0D108BD9-81ED-4DB2-BD59-A6C34878D82A}">
                    <a16:rowId xmlns:a16="http://schemas.microsoft.com/office/drawing/2014/main" val="10001"/>
                  </a:ext>
                </a:extLst>
              </a:tr>
              <a:tr h="251460">
                <a:tc>
                  <a:txBody>
                    <a:bodyPr/>
                    <a:lstStyle/>
                    <a:p>
                      <a:pPr algn="ctr">
                        <a:defRPr sz="1800"/>
                      </a:pPr>
                      <a:r>
                        <a:rPr sz="1600" dirty="0"/>
                        <a:t>Maine</a:t>
                      </a:r>
                    </a:p>
                  </a:txBody>
                  <a:tcPr/>
                </a:tc>
                <a:tc>
                  <a:txBody>
                    <a:bodyPr/>
                    <a:lstStyle/>
                    <a:p>
                      <a:pPr algn="ctr"/>
                      <a:r>
                        <a:rPr sz="1600"/>
                        <a:t>12.0</a:t>
                      </a:r>
                      <a:endParaRPr sz="1600">
                        <a:latin typeface="Cambria Math"/>
                      </a:endParaRPr>
                    </a:p>
                  </a:txBody>
                  <a:tcPr/>
                </a:tc>
                <a:tc>
                  <a:txBody>
                    <a:bodyPr/>
                    <a:lstStyle/>
                    <a:p>
                      <a:pPr algn="ctr"/>
                      <a:r>
                        <a:rPr sz="1600"/>
                        <a:t>11.1</a:t>
                      </a:r>
                      <a:endParaRPr sz="1600">
                        <a:latin typeface="Cambria Math"/>
                      </a:endParaRPr>
                    </a:p>
                  </a:txBody>
                  <a:tcPr/>
                </a:tc>
                <a:extLst>
                  <a:ext uri="{0D108BD9-81ED-4DB2-BD59-A6C34878D82A}">
                    <a16:rowId xmlns:a16="http://schemas.microsoft.com/office/drawing/2014/main" val="10002"/>
                  </a:ext>
                </a:extLst>
              </a:tr>
              <a:tr h="251460">
                <a:tc>
                  <a:txBody>
                    <a:bodyPr/>
                    <a:lstStyle/>
                    <a:p>
                      <a:pPr algn="ctr">
                        <a:defRPr sz="1800"/>
                      </a:pPr>
                      <a:r>
                        <a:rPr sz="1600" dirty="0"/>
                        <a:t>New Hampshire</a:t>
                      </a:r>
                    </a:p>
                  </a:txBody>
                  <a:tcPr/>
                </a:tc>
                <a:tc>
                  <a:txBody>
                    <a:bodyPr/>
                    <a:lstStyle/>
                    <a:p>
                      <a:pPr algn="ctr"/>
                      <a:r>
                        <a:rPr sz="1600"/>
                        <a:t>6.6</a:t>
                      </a:r>
                      <a:endParaRPr sz="1600">
                        <a:latin typeface="Cambria Math"/>
                      </a:endParaRPr>
                    </a:p>
                  </a:txBody>
                  <a:tcPr/>
                </a:tc>
                <a:tc>
                  <a:txBody>
                    <a:bodyPr/>
                    <a:lstStyle/>
                    <a:p>
                      <a:pPr algn="ctr"/>
                      <a:r>
                        <a:rPr sz="1600"/>
                        <a:t>8</a:t>
                      </a:r>
                      <a:endParaRPr sz="1600">
                        <a:latin typeface="Cambria Math"/>
                      </a:endParaRPr>
                    </a:p>
                  </a:txBody>
                  <a:tcPr/>
                </a:tc>
                <a:extLst>
                  <a:ext uri="{0D108BD9-81ED-4DB2-BD59-A6C34878D82A}">
                    <a16:rowId xmlns:a16="http://schemas.microsoft.com/office/drawing/2014/main" val="10003"/>
                  </a:ext>
                </a:extLst>
              </a:tr>
              <a:tr h="251460">
                <a:tc>
                  <a:txBody>
                    <a:bodyPr/>
                    <a:lstStyle/>
                    <a:p>
                      <a:pPr algn="ctr">
                        <a:defRPr sz="1800"/>
                      </a:pPr>
                      <a:r>
                        <a:rPr sz="1600" dirty="0"/>
                        <a:t>Vermont</a:t>
                      </a:r>
                    </a:p>
                  </a:txBody>
                  <a:tcPr/>
                </a:tc>
                <a:tc>
                  <a:txBody>
                    <a:bodyPr/>
                    <a:lstStyle/>
                    <a:p>
                      <a:pPr algn="ctr"/>
                      <a:r>
                        <a:rPr sz="1600"/>
                        <a:t>9.2</a:t>
                      </a:r>
                      <a:endParaRPr sz="1600">
                        <a:latin typeface="Cambria Math"/>
                      </a:endParaRPr>
                    </a:p>
                  </a:txBody>
                  <a:tcPr/>
                </a:tc>
                <a:tc>
                  <a:txBody>
                    <a:bodyPr/>
                    <a:lstStyle/>
                    <a:p>
                      <a:pPr algn="ctr"/>
                      <a:r>
                        <a:rPr sz="1600"/>
                        <a:t>8.8</a:t>
                      </a:r>
                      <a:endParaRPr sz="1600">
                        <a:latin typeface="Cambria Math"/>
                      </a:endParaRPr>
                    </a:p>
                  </a:txBody>
                  <a:tcPr/>
                </a:tc>
                <a:extLst>
                  <a:ext uri="{0D108BD9-81ED-4DB2-BD59-A6C34878D82A}">
                    <a16:rowId xmlns:a16="http://schemas.microsoft.com/office/drawing/2014/main" val="10004"/>
                  </a:ext>
                </a:extLst>
              </a:tr>
              <a:tr h="251460">
                <a:tc>
                  <a:txBody>
                    <a:bodyPr/>
                    <a:lstStyle/>
                    <a:p>
                      <a:pPr algn="ctr">
                        <a:defRPr sz="1800"/>
                      </a:pPr>
                      <a:r>
                        <a:rPr sz="1600" dirty="0"/>
                        <a:t>Massachusetts</a:t>
                      </a:r>
                    </a:p>
                  </a:txBody>
                  <a:tcPr/>
                </a:tc>
                <a:tc>
                  <a:txBody>
                    <a:bodyPr/>
                    <a:lstStyle/>
                    <a:p>
                      <a:pPr algn="ctr"/>
                      <a:r>
                        <a:rPr sz="1600"/>
                        <a:t>10.0</a:t>
                      </a:r>
                      <a:endParaRPr sz="1600">
                        <a:latin typeface="Cambria Math"/>
                      </a:endParaRPr>
                    </a:p>
                  </a:txBody>
                  <a:tcPr/>
                </a:tc>
                <a:tc>
                  <a:txBody>
                    <a:bodyPr/>
                    <a:lstStyle/>
                    <a:p>
                      <a:pPr algn="ctr"/>
                      <a:r>
                        <a:rPr sz="1600" dirty="0"/>
                        <a:t>7.2</a:t>
                      </a:r>
                      <a:endParaRPr sz="1600" dirty="0">
                        <a:latin typeface="Cambria Math"/>
                      </a:endParaRPr>
                    </a:p>
                  </a:txBody>
                  <a:tcPr/>
                </a:tc>
                <a:extLst>
                  <a:ext uri="{0D108BD9-81ED-4DB2-BD59-A6C34878D82A}">
                    <a16:rowId xmlns:a16="http://schemas.microsoft.com/office/drawing/2014/main" val="10005"/>
                  </a:ext>
                </a:extLst>
              </a:tr>
              <a:tr h="251460">
                <a:tc>
                  <a:txBody>
                    <a:bodyPr/>
                    <a:lstStyle/>
                    <a:p>
                      <a:pPr algn="ctr">
                        <a:defRPr sz="1800"/>
                      </a:pPr>
                      <a:r>
                        <a:rPr sz="1600" dirty="0"/>
                        <a:t>New York</a:t>
                      </a:r>
                    </a:p>
                  </a:txBody>
                  <a:tcPr/>
                </a:tc>
                <a:tc>
                  <a:txBody>
                    <a:bodyPr/>
                    <a:lstStyle/>
                    <a:p>
                      <a:pPr algn="ctr"/>
                      <a:r>
                        <a:rPr sz="1600" dirty="0"/>
                        <a:t>11.9</a:t>
                      </a:r>
                      <a:endParaRPr sz="1600" dirty="0">
                        <a:latin typeface="Cambria Math"/>
                      </a:endParaRPr>
                    </a:p>
                  </a:txBody>
                  <a:tcPr/>
                </a:tc>
                <a:tc>
                  <a:txBody>
                    <a:bodyPr/>
                    <a:lstStyle/>
                    <a:p>
                      <a:pPr algn="ctr"/>
                      <a:r>
                        <a:rPr sz="1600" dirty="0"/>
                        <a:t>11.7</a:t>
                      </a:r>
                      <a:endParaRPr sz="1600" dirty="0">
                        <a:latin typeface="Cambria Math"/>
                      </a:endParaRPr>
                    </a:p>
                  </a:txBody>
                  <a:tcPr/>
                </a:tc>
                <a:extLst>
                  <a:ext uri="{0D108BD9-81ED-4DB2-BD59-A6C34878D82A}">
                    <a16:rowId xmlns:a16="http://schemas.microsoft.com/office/drawing/2014/main" val="1063983676"/>
                  </a:ext>
                </a:extLst>
              </a:tr>
              <a:tr h="251460">
                <a:tc>
                  <a:txBody>
                    <a:bodyPr/>
                    <a:lstStyle/>
                    <a:p>
                      <a:pPr algn="ctr">
                        <a:defRPr sz="1800"/>
                      </a:pPr>
                      <a:r>
                        <a:rPr sz="1600" dirty="0"/>
                        <a:t>Pennsylvania</a:t>
                      </a:r>
                    </a:p>
                  </a:txBody>
                  <a:tcPr/>
                </a:tc>
                <a:tc>
                  <a:txBody>
                    <a:bodyPr/>
                    <a:lstStyle/>
                    <a:p>
                      <a:pPr algn="ctr"/>
                      <a:r>
                        <a:rPr sz="1600" dirty="0"/>
                        <a:t>11.4</a:t>
                      </a:r>
                      <a:endParaRPr sz="1600" dirty="0">
                        <a:latin typeface="Cambria Math"/>
                      </a:endParaRPr>
                    </a:p>
                  </a:txBody>
                  <a:tcPr/>
                </a:tc>
                <a:tc>
                  <a:txBody>
                    <a:bodyPr/>
                    <a:lstStyle/>
                    <a:p>
                      <a:pPr algn="ctr"/>
                      <a:r>
                        <a:rPr sz="1600" dirty="0"/>
                        <a:t>14.1</a:t>
                      </a:r>
                      <a:endParaRPr sz="1600" dirty="0">
                        <a:latin typeface="Cambria Math"/>
                      </a:endParaRPr>
                    </a:p>
                  </a:txBody>
                  <a:tcPr/>
                </a:tc>
                <a:extLst>
                  <a:ext uri="{0D108BD9-81ED-4DB2-BD59-A6C34878D82A}">
                    <a16:rowId xmlns:a16="http://schemas.microsoft.com/office/drawing/2014/main" val="1809707649"/>
                  </a:ext>
                </a:extLst>
              </a:tr>
              <a:tr h="251460">
                <a:tc>
                  <a:txBody>
                    <a:bodyPr/>
                    <a:lstStyle/>
                    <a:p>
                      <a:pPr algn="ctr">
                        <a:defRPr sz="1800"/>
                      </a:pPr>
                      <a:r>
                        <a:rPr sz="1600" dirty="0"/>
                        <a:t>Connecticut</a:t>
                      </a:r>
                    </a:p>
                  </a:txBody>
                  <a:tcPr/>
                </a:tc>
                <a:tc>
                  <a:txBody>
                    <a:bodyPr/>
                    <a:lstStyle/>
                    <a:p>
                      <a:pPr algn="ctr"/>
                      <a:r>
                        <a:rPr sz="1600" dirty="0"/>
                        <a:t>10.4</a:t>
                      </a:r>
                      <a:endParaRPr sz="1600" dirty="0">
                        <a:latin typeface="Cambria Math"/>
                      </a:endParaRPr>
                    </a:p>
                  </a:txBody>
                  <a:tcPr/>
                </a:tc>
                <a:tc>
                  <a:txBody>
                    <a:bodyPr/>
                    <a:lstStyle/>
                    <a:p>
                      <a:pPr algn="ctr"/>
                      <a:r>
                        <a:rPr sz="1600" dirty="0"/>
                        <a:t>8.3</a:t>
                      </a:r>
                      <a:endParaRPr sz="1600" dirty="0">
                        <a:latin typeface="Cambria Math"/>
                      </a:endParaRPr>
                    </a:p>
                  </a:txBody>
                  <a:tcPr/>
                </a:tc>
                <a:extLst>
                  <a:ext uri="{0D108BD9-81ED-4DB2-BD59-A6C34878D82A}">
                    <a16:rowId xmlns:a16="http://schemas.microsoft.com/office/drawing/2014/main" val="845246940"/>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Predictions Using the Regression Line</a:t>
            </a:r>
            <a:r>
              <a:rPr lang="en-US" dirty="0"/>
              <a:t>—Slide 2</a:t>
            </a:r>
            <a:endParaRPr dirty="0"/>
          </a:p>
        </p:txBody>
      </p:sp>
      <p:sp>
        <p:nvSpPr>
          <p:cNvPr id="5" name="TextBox 4">
            <a:extLst>
              <a:ext uri="{FF2B5EF4-FFF2-40B4-BE49-F238E27FC236}">
                <a16:creationId xmlns:a16="http://schemas.microsoft.com/office/drawing/2014/main" id="{3D713335-51AF-BE70-7DE2-ACABC23DE64E}"/>
              </a:ext>
            </a:extLst>
          </p:cNvPr>
          <p:cNvSpPr txBox="1"/>
          <p:nvPr/>
        </p:nvSpPr>
        <p:spPr>
          <a:xfrm>
            <a:off x="1143000" y="1295400"/>
            <a:ext cx="6934200" cy="369332"/>
          </a:xfrm>
          <a:prstGeom prst="rect">
            <a:avLst/>
          </a:prstGeom>
          <a:noFill/>
        </p:spPr>
        <p:txBody>
          <a:bodyPr wrap="square">
            <a:spAutoFit/>
          </a:bodyPr>
          <a:lstStyle/>
          <a:p>
            <a:pPr algn="ctr">
              <a:defRPr b="1"/>
            </a:pPr>
            <a:r>
              <a:rPr lang="en-US" sz="1800" dirty="0"/>
              <a:t>Tables 8: State Poverty Levels vs. Teen Birth Rate (per 1000) (cont.)</a:t>
            </a:r>
          </a:p>
        </p:txBody>
      </p:sp>
      <p:graphicFrame>
        <p:nvGraphicFramePr>
          <p:cNvPr id="3" name="Table Placeholder 2" descr="In the state of Rhode Island, poverty is 10 point 1 percent and birth rate for ages 15 to 19 is 11 point 5&#10;In the state of New Jersey, poverty is 9 point 1 percent and birth rate for ages 15 to 19 is 10 point 3&#10;In the state of Delaware, poverty is 8 point 1 percent and birth rate for ages 15 to 19 is 16 point 7&#10;In the state of Maryland, poverty is 7 point 8 percent and birth rate for ages 15 to 19 is 14 point 1&#10;In the state of Ohio, poverty is 12 point 4 percent and birth rate for ages 15 to 19 is 18 point 9&#10;In the state of Virginia, poverty is 10 point 1 percent and birth rate for ages 15 to 19 is 14 point 3&#10;In the state of West Virginia, poverty is 16 point 5 percent and birth rate for ages 15 to 19 is 25 point 4"/>
          <p:cNvGraphicFramePr>
            <a:graphicFrameLocks noGrp="1"/>
          </p:cNvGraphicFramePr>
          <p:nvPr>
            <p:ph type="tbl" sz="quarter" idx="10"/>
            <p:extLst>
              <p:ext uri="{D42A27DB-BD31-4B8C-83A1-F6EECF244321}">
                <p14:modId xmlns:p14="http://schemas.microsoft.com/office/powerpoint/2010/main" val="3068348328"/>
              </p:ext>
            </p:extLst>
          </p:nvPr>
        </p:nvGraphicFramePr>
        <p:xfrm>
          <a:off x="838200" y="1813560"/>
          <a:ext cx="7467600" cy="2682240"/>
        </p:xfrm>
        <a:graphic>
          <a:graphicData uri="http://schemas.openxmlformats.org/drawingml/2006/table">
            <a:tbl>
              <a:tblPr firstRow="1" bandRow="1">
                <a:tableStyleId>{5940675A-B579-460E-94D1-54222C63F5DA}</a:tableStyleId>
              </a:tblPr>
              <a:tblGrid>
                <a:gridCol w="2489200">
                  <a:extLst>
                    <a:ext uri="{9D8B030D-6E8A-4147-A177-3AD203B41FA5}">
                      <a16:colId xmlns:a16="http://schemas.microsoft.com/office/drawing/2014/main" val="20000"/>
                    </a:ext>
                  </a:extLst>
                </a:gridCol>
                <a:gridCol w="2489200">
                  <a:extLst>
                    <a:ext uri="{9D8B030D-6E8A-4147-A177-3AD203B41FA5}">
                      <a16:colId xmlns:a16="http://schemas.microsoft.com/office/drawing/2014/main" val="20001"/>
                    </a:ext>
                  </a:extLst>
                </a:gridCol>
                <a:gridCol w="2489200">
                  <a:extLst>
                    <a:ext uri="{9D8B030D-6E8A-4147-A177-3AD203B41FA5}">
                      <a16:colId xmlns:a16="http://schemas.microsoft.com/office/drawing/2014/main" val="20002"/>
                    </a:ext>
                  </a:extLst>
                </a:gridCol>
              </a:tblGrid>
              <a:tr h="258164">
                <a:tc>
                  <a:txBody>
                    <a:bodyPr/>
                    <a:lstStyle/>
                    <a:p>
                      <a:pPr algn="ctr">
                        <a:defRPr sz="1800" b="1"/>
                      </a:pPr>
                      <a:r>
                        <a:rPr sz="1600" dirty="0"/>
                        <a:t>State</a:t>
                      </a:r>
                    </a:p>
                  </a:txBody>
                  <a:tcPr/>
                </a:tc>
                <a:tc>
                  <a:txBody>
                    <a:bodyPr/>
                    <a:lstStyle/>
                    <a:p>
                      <a:pPr algn="ctr">
                        <a:defRPr sz="1800" b="1"/>
                      </a:pPr>
                      <a:r>
                        <a:rPr sz="1600"/>
                        <a:t>Poverty %</a:t>
                      </a:r>
                    </a:p>
                  </a:txBody>
                  <a:tcPr/>
                </a:tc>
                <a:tc>
                  <a:txBody>
                    <a:bodyPr/>
                    <a:lstStyle/>
                    <a:p>
                      <a:pPr algn="ctr">
                        <a:defRPr sz="1800" b="1"/>
                      </a:pPr>
                      <a:r>
                        <a:rPr sz="1600" dirty="0"/>
                        <a:t>Birth Rate (ages 15–19)</a:t>
                      </a:r>
                    </a:p>
                  </a:txBody>
                  <a:tcPr/>
                </a:tc>
                <a:extLst>
                  <a:ext uri="{0D108BD9-81ED-4DB2-BD59-A6C34878D82A}">
                    <a16:rowId xmlns:a16="http://schemas.microsoft.com/office/drawing/2014/main" val="10001"/>
                  </a:ext>
                </a:extLst>
              </a:tr>
              <a:tr h="258164">
                <a:tc>
                  <a:txBody>
                    <a:bodyPr/>
                    <a:lstStyle/>
                    <a:p>
                      <a:pPr algn="ctr">
                        <a:defRPr sz="1800"/>
                      </a:pPr>
                      <a:r>
                        <a:rPr sz="1600"/>
                        <a:t>Rhode Island</a:t>
                      </a:r>
                    </a:p>
                  </a:txBody>
                  <a:tcPr/>
                </a:tc>
                <a:tc>
                  <a:txBody>
                    <a:bodyPr/>
                    <a:lstStyle/>
                    <a:p>
                      <a:pPr algn="ctr"/>
                      <a:r>
                        <a:rPr sz="1600"/>
                        <a:t>10.1</a:t>
                      </a:r>
                      <a:endParaRPr sz="1600">
                        <a:latin typeface="Cambria Math"/>
                      </a:endParaRPr>
                    </a:p>
                  </a:txBody>
                  <a:tcPr/>
                </a:tc>
                <a:tc>
                  <a:txBody>
                    <a:bodyPr/>
                    <a:lstStyle/>
                    <a:p>
                      <a:pPr algn="ctr"/>
                      <a:r>
                        <a:rPr sz="1600" dirty="0"/>
                        <a:t>11.5</a:t>
                      </a:r>
                      <a:endParaRPr sz="1600" dirty="0">
                        <a:latin typeface="Cambria Math"/>
                      </a:endParaRPr>
                    </a:p>
                  </a:txBody>
                  <a:tcPr/>
                </a:tc>
                <a:extLst>
                  <a:ext uri="{0D108BD9-81ED-4DB2-BD59-A6C34878D82A}">
                    <a16:rowId xmlns:a16="http://schemas.microsoft.com/office/drawing/2014/main" val="10009"/>
                  </a:ext>
                </a:extLst>
              </a:tr>
              <a:tr h="258164">
                <a:tc>
                  <a:txBody>
                    <a:bodyPr/>
                    <a:lstStyle/>
                    <a:p>
                      <a:pPr algn="ctr">
                        <a:defRPr sz="1800"/>
                      </a:pPr>
                      <a:r>
                        <a:rPr sz="1600"/>
                        <a:t>New Jersey</a:t>
                      </a:r>
                    </a:p>
                  </a:txBody>
                  <a:tcPr/>
                </a:tc>
                <a:tc>
                  <a:txBody>
                    <a:bodyPr/>
                    <a:lstStyle/>
                    <a:p>
                      <a:pPr algn="ctr"/>
                      <a:r>
                        <a:rPr sz="1600" dirty="0"/>
                        <a:t>9.1</a:t>
                      </a:r>
                      <a:endParaRPr sz="1600" dirty="0">
                        <a:latin typeface="Cambria Math"/>
                      </a:endParaRPr>
                    </a:p>
                  </a:txBody>
                  <a:tcPr/>
                </a:tc>
                <a:tc>
                  <a:txBody>
                    <a:bodyPr/>
                    <a:lstStyle/>
                    <a:p>
                      <a:pPr algn="ctr"/>
                      <a:r>
                        <a:rPr sz="1600"/>
                        <a:t>10.3</a:t>
                      </a:r>
                      <a:endParaRPr sz="1600">
                        <a:latin typeface="Cambria Math"/>
                      </a:endParaRPr>
                    </a:p>
                  </a:txBody>
                  <a:tcPr/>
                </a:tc>
                <a:extLst>
                  <a:ext uri="{0D108BD9-81ED-4DB2-BD59-A6C34878D82A}">
                    <a16:rowId xmlns:a16="http://schemas.microsoft.com/office/drawing/2014/main" val="10010"/>
                  </a:ext>
                </a:extLst>
              </a:tr>
              <a:tr h="258164">
                <a:tc>
                  <a:txBody>
                    <a:bodyPr/>
                    <a:lstStyle/>
                    <a:p>
                      <a:pPr algn="ctr">
                        <a:defRPr sz="1800"/>
                      </a:pPr>
                      <a:r>
                        <a:rPr sz="1600"/>
                        <a:t>Delaware</a:t>
                      </a:r>
                    </a:p>
                  </a:txBody>
                  <a:tcPr/>
                </a:tc>
                <a:tc>
                  <a:txBody>
                    <a:bodyPr/>
                    <a:lstStyle/>
                    <a:p>
                      <a:pPr algn="ctr"/>
                      <a:r>
                        <a:rPr sz="1600"/>
                        <a:t>8.1</a:t>
                      </a:r>
                      <a:endParaRPr sz="1600">
                        <a:latin typeface="Cambria Math"/>
                      </a:endParaRPr>
                    </a:p>
                  </a:txBody>
                  <a:tcPr/>
                </a:tc>
                <a:tc>
                  <a:txBody>
                    <a:bodyPr/>
                    <a:lstStyle/>
                    <a:p>
                      <a:pPr algn="ctr"/>
                      <a:r>
                        <a:rPr sz="1600" dirty="0"/>
                        <a:t>16.7</a:t>
                      </a:r>
                      <a:endParaRPr sz="1600" dirty="0">
                        <a:latin typeface="Cambria Math"/>
                      </a:endParaRPr>
                    </a:p>
                  </a:txBody>
                  <a:tcPr/>
                </a:tc>
                <a:extLst>
                  <a:ext uri="{0D108BD9-81ED-4DB2-BD59-A6C34878D82A}">
                    <a16:rowId xmlns:a16="http://schemas.microsoft.com/office/drawing/2014/main" val="10011"/>
                  </a:ext>
                </a:extLst>
              </a:tr>
              <a:tr h="258164">
                <a:tc>
                  <a:txBody>
                    <a:bodyPr/>
                    <a:lstStyle/>
                    <a:p>
                      <a:pPr algn="ctr">
                        <a:defRPr sz="1800"/>
                      </a:pPr>
                      <a:r>
                        <a:rPr sz="1600"/>
                        <a:t>Maryland</a:t>
                      </a:r>
                    </a:p>
                  </a:txBody>
                  <a:tcPr/>
                </a:tc>
                <a:tc>
                  <a:txBody>
                    <a:bodyPr/>
                    <a:lstStyle/>
                    <a:p>
                      <a:pPr algn="ctr"/>
                      <a:r>
                        <a:rPr sz="1600"/>
                        <a:t>7.8</a:t>
                      </a:r>
                      <a:endParaRPr sz="1600">
                        <a:latin typeface="Cambria Math"/>
                      </a:endParaRPr>
                    </a:p>
                  </a:txBody>
                  <a:tcPr/>
                </a:tc>
                <a:tc>
                  <a:txBody>
                    <a:bodyPr/>
                    <a:lstStyle/>
                    <a:p>
                      <a:pPr algn="ctr"/>
                      <a:r>
                        <a:rPr sz="1600"/>
                        <a:t>14.1</a:t>
                      </a:r>
                      <a:endParaRPr sz="1600">
                        <a:latin typeface="Cambria Math"/>
                      </a:endParaRPr>
                    </a:p>
                  </a:txBody>
                  <a:tcPr/>
                </a:tc>
                <a:extLst>
                  <a:ext uri="{0D108BD9-81ED-4DB2-BD59-A6C34878D82A}">
                    <a16:rowId xmlns:a16="http://schemas.microsoft.com/office/drawing/2014/main" val="10012"/>
                  </a:ext>
                </a:extLst>
              </a:tr>
              <a:tr h="258164">
                <a:tc>
                  <a:txBody>
                    <a:bodyPr/>
                    <a:lstStyle/>
                    <a:p>
                      <a:pPr algn="ctr">
                        <a:defRPr sz="1800"/>
                      </a:pPr>
                      <a:r>
                        <a:rPr sz="1600"/>
                        <a:t>Ohio</a:t>
                      </a:r>
                    </a:p>
                  </a:txBody>
                  <a:tcPr/>
                </a:tc>
                <a:tc>
                  <a:txBody>
                    <a:bodyPr/>
                    <a:lstStyle/>
                    <a:p>
                      <a:pPr algn="ctr"/>
                      <a:r>
                        <a:rPr sz="1600"/>
                        <a:t>12.4</a:t>
                      </a:r>
                      <a:endParaRPr sz="1600">
                        <a:latin typeface="Cambria Math"/>
                      </a:endParaRPr>
                    </a:p>
                  </a:txBody>
                  <a:tcPr/>
                </a:tc>
                <a:tc>
                  <a:txBody>
                    <a:bodyPr/>
                    <a:lstStyle/>
                    <a:p>
                      <a:pPr algn="ctr"/>
                      <a:r>
                        <a:rPr sz="1600"/>
                        <a:t>18.9</a:t>
                      </a:r>
                      <a:endParaRPr sz="1600">
                        <a:latin typeface="Cambria Math"/>
                      </a:endParaRPr>
                    </a:p>
                  </a:txBody>
                  <a:tcPr/>
                </a:tc>
                <a:extLst>
                  <a:ext uri="{0D108BD9-81ED-4DB2-BD59-A6C34878D82A}">
                    <a16:rowId xmlns:a16="http://schemas.microsoft.com/office/drawing/2014/main" val="10013"/>
                  </a:ext>
                </a:extLst>
              </a:tr>
              <a:tr h="258164">
                <a:tc>
                  <a:txBody>
                    <a:bodyPr/>
                    <a:lstStyle/>
                    <a:p>
                      <a:pPr algn="ctr">
                        <a:defRPr sz="1800"/>
                      </a:pPr>
                      <a:r>
                        <a:rPr sz="1600"/>
                        <a:t>Virginia</a:t>
                      </a:r>
                    </a:p>
                  </a:txBody>
                  <a:tcPr/>
                </a:tc>
                <a:tc>
                  <a:txBody>
                    <a:bodyPr/>
                    <a:lstStyle/>
                    <a:p>
                      <a:pPr algn="ctr"/>
                      <a:r>
                        <a:rPr sz="1600"/>
                        <a:t>10.1</a:t>
                      </a:r>
                      <a:endParaRPr sz="1600">
                        <a:latin typeface="Cambria Math"/>
                      </a:endParaRPr>
                    </a:p>
                  </a:txBody>
                  <a:tcPr/>
                </a:tc>
                <a:tc>
                  <a:txBody>
                    <a:bodyPr/>
                    <a:lstStyle/>
                    <a:p>
                      <a:pPr algn="ctr"/>
                      <a:r>
                        <a:rPr sz="1600"/>
                        <a:t>14.3</a:t>
                      </a:r>
                      <a:endParaRPr sz="1600">
                        <a:latin typeface="Cambria Math"/>
                      </a:endParaRPr>
                    </a:p>
                  </a:txBody>
                  <a:tcPr/>
                </a:tc>
                <a:extLst>
                  <a:ext uri="{0D108BD9-81ED-4DB2-BD59-A6C34878D82A}">
                    <a16:rowId xmlns:a16="http://schemas.microsoft.com/office/drawing/2014/main" val="10014"/>
                  </a:ext>
                </a:extLst>
              </a:tr>
              <a:tr h="258164">
                <a:tc>
                  <a:txBody>
                    <a:bodyPr/>
                    <a:lstStyle/>
                    <a:p>
                      <a:pPr algn="ctr">
                        <a:defRPr sz="1800"/>
                      </a:pPr>
                      <a:r>
                        <a:rPr sz="1600"/>
                        <a:t>West Virginia</a:t>
                      </a:r>
                    </a:p>
                  </a:txBody>
                  <a:tcPr/>
                </a:tc>
                <a:tc>
                  <a:txBody>
                    <a:bodyPr/>
                    <a:lstStyle/>
                    <a:p>
                      <a:pPr algn="ctr"/>
                      <a:r>
                        <a:rPr sz="1600"/>
                        <a:t>16.5</a:t>
                      </a:r>
                      <a:endParaRPr sz="1600">
                        <a:latin typeface="Cambria Math"/>
                      </a:endParaRPr>
                    </a:p>
                  </a:txBody>
                  <a:tcPr/>
                </a:tc>
                <a:tc>
                  <a:txBody>
                    <a:bodyPr/>
                    <a:lstStyle/>
                    <a:p>
                      <a:pPr algn="ctr"/>
                      <a:r>
                        <a:rPr sz="1600" dirty="0"/>
                        <a:t>25.4</a:t>
                      </a:r>
                      <a:endParaRPr sz="1600" dirty="0">
                        <a:latin typeface="Cambria Math"/>
                      </a:endParaRPr>
                    </a:p>
                  </a:txBody>
                  <a:tcPr/>
                </a:tc>
                <a:extLst>
                  <a:ext uri="{0D108BD9-81ED-4DB2-BD59-A6C34878D82A}">
                    <a16:rowId xmlns:a16="http://schemas.microsoft.com/office/drawing/2014/main" val="10015"/>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Predictions Using the Regression Line</a:t>
            </a:r>
            <a:r>
              <a:rPr lang="en-US" dirty="0"/>
              <a:t>—Slide 3</a:t>
            </a:r>
            <a:endParaRPr dirty="0"/>
          </a:p>
        </p:txBody>
      </p:sp>
      <p:pic>
        <p:nvPicPr>
          <p:cNvPr id="7" name="Picture 6" descr="A scatter plot. The horizontal axis labeled Percentage of state population below the federal poverty level ranges from 0 to 18, in increments of 2. The vertical axis labeled State birth rates for 15 to 19 year olds ranges from 0 to 30, in increments of 5. The points plotted are (6.6,8.0), (7.8,14.1), (8.1,16.7), (9.1,10.3), (9.2,8.8), (10.0,7.2), (10.1,11.5), (10.1,14.3), (10.4,8.3), (11.4,14.1), (11.9,11.7), (12.0,11.1), (12.4,18.9), and (16.5,25.4).">
            <a:extLst>
              <a:ext uri="{FF2B5EF4-FFF2-40B4-BE49-F238E27FC236}">
                <a16:creationId xmlns:a16="http://schemas.microsoft.com/office/drawing/2014/main" id="{71736E64-274E-4038-9A20-D374D765AB60}"/>
              </a:ext>
            </a:extLst>
          </p:cNvPr>
          <p:cNvPicPr>
            <a:picLocks noChangeAspect="1"/>
          </p:cNvPicPr>
          <p:nvPr/>
        </p:nvPicPr>
        <p:blipFill>
          <a:blip r:embed="rId2"/>
          <a:srcRect b="7518"/>
          <a:stretch>
            <a:fillRect/>
          </a:stretch>
        </p:blipFill>
        <p:spPr>
          <a:xfrm>
            <a:off x="2104680" y="1219200"/>
            <a:ext cx="4934639" cy="4343400"/>
          </a:xfrm>
          <a:prstGeom prst="rect">
            <a:avLst/>
          </a:prstGeom>
        </p:spPr>
      </p:pic>
      <p:sp>
        <p:nvSpPr>
          <p:cNvPr id="3" name="TextBox 2">
            <a:extLst>
              <a:ext uri="{FF2B5EF4-FFF2-40B4-BE49-F238E27FC236}">
                <a16:creationId xmlns:a16="http://schemas.microsoft.com/office/drawing/2014/main" id="{3CCCC5FE-D561-64B5-1030-D29EF01565E7}"/>
              </a:ext>
            </a:extLst>
          </p:cNvPr>
          <p:cNvSpPr txBox="1"/>
          <p:nvPr/>
        </p:nvSpPr>
        <p:spPr>
          <a:xfrm>
            <a:off x="3047999" y="5537069"/>
            <a:ext cx="3048000" cy="430887"/>
          </a:xfrm>
          <a:prstGeom prst="rect">
            <a:avLst/>
          </a:prstGeom>
          <a:noFill/>
        </p:spPr>
        <p:txBody>
          <a:bodyPr wrap="square">
            <a:spAutoFit/>
          </a:bodyPr>
          <a:lstStyle/>
          <a:p>
            <a:pPr algn="ctr"/>
            <a:r>
              <a:rPr lang="en-IN" sz="2200" dirty="0"/>
              <a:t>Figure 13</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Predictions Using the Regression Line</a:t>
            </a:r>
            <a:r>
              <a:rPr lang="en-US" dirty="0"/>
              <a:t>—Slide 4</a:t>
            </a:r>
            <a:endParaRPr dirty="0"/>
          </a:p>
        </p:txBody>
      </p:sp>
      <p:sp>
        <p:nvSpPr>
          <p:cNvPr id="3" name="Text Placeholder 2"/>
          <p:cNvSpPr>
            <a:spLocks noGrp="1"/>
          </p:cNvSpPr>
          <p:nvPr>
            <p:ph type="body" sz="quarter" idx="10"/>
          </p:nvPr>
        </p:nvSpPr>
        <p:spPr/>
        <p:txBody>
          <a:bodyPr>
            <a:normAutofit/>
          </a:bodyPr>
          <a:lstStyle/>
          <a:p>
            <a:pPr marL="538163" indent="-538163" algn="just">
              <a:defRPr sz="2800"/>
            </a:pPr>
            <a:r>
              <a:rPr lang="en-US" sz="2000" dirty="0"/>
              <a:t>a.</a:t>
            </a:r>
            <a:r>
              <a:rPr sz="2000" dirty="0"/>
              <a:t>​</a:t>
            </a:r>
            <a:r>
              <a:rPr lang="en-US" sz="2000" dirty="0"/>
              <a:t>	</a:t>
            </a:r>
            <a:r>
              <a:rPr sz="2000" dirty="0"/>
              <a:t>Determine if there is a statistically significant relationship between state poverty levels and teen birth rates at the </a:t>
            </a:r>
            <a:r>
              <a:rPr sz="2000" dirty="0">
                <a:latin typeface="Cambria Math"/>
              </a:rPr>
              <a:t>0.05</a:t>
            </a:r>
            <a:r>
              <a:rPr sz="2000" dirty="0"/>
              <a:t> level.</a:t>
            </a:r>
          </a:p>
          <a:p>
            <a:pPr marL="538163" indent="-538163" algn="just">
              <a:defRPr sz="2800"/>
            </a:pPr>
            <a:r>
              <a:rPr lang="en-US" sz="2000" dirty="0"/>
              <a:t>b.</a:t>
            </a:r>
            <a:r>
              <a:rPr sz="2000" dirty="0"/>
              <a:t>​</a:t>
            </a:r>
            <a:r>
              <a:rPr lang="en-US" sz="2000" dirty="0"/>
              <a:t>	</a:t>
            </a:r>
            <a:r>
              <a:rPr sz="2000" dirty="0"/>
              <a:t>If the relationship is significant, find the linear regression line in the form </a:t>
            </a:r>
            <a:r>
              <a:rPr lang="en-US" sz="2000" dirty="0"/>
              <a:t>	</a:t>
            </a:r>
            <a:endParaRPr sz="2000" dirty="0"/>
          </a:p>
        </p:txBody>
      </p:sp>
      <p:graphicFrame>
        <p:nvGraphicFramePr>
          <p:cNvPr id="4" name="Object 3" descr="y hat equals a times x plus b">
            <a:extLst>
              <a:ext uri="{FF2B5EF4-FFF2-40B4-BE49-F238E27FC236}">
                <a16:creationId xmlns:a16="http://schemas.microsoft.com/office/drawing/2014/main" id="{B7E60B80-178E-5A96-026D-F956BD04929C}"/>
              </a:ext>
            </a:extLst>
          </p:cNvPr>
          <p:cNvGraphicFramePr>
            <a:graphicFrameLocks noChangeAspect="1"/>
          </p:cNvGraphicFramePr>
          <p:nvPr>
            <p:extLst>
              <p:ext uri="{D42A27DB-BD31-4B8C-83A1-F6EECF244321}">
                <p14:modId xmlns:p14="http://schemas.microsoft.com/office/powerpoint/2010/main" val="2743449580"/>
              </p:ext>
            </p:extLst>
          </p:nvPr>
        </p:nvGraphicFramePr>
        <p:xfrm>
          <a:off x="1066800" y="2057400"/>
          <a:ext cx="1057275" cy="311150"/>
        </p:xfrm>
        <a:graphic>
          <a:graphicData uri="http://schemas.openxmlformats.org/presentationml/2006/ole">
            <mc:AlternateContent xmlns:mc="http://schemas.openxmlformats.org/markup-compatibility/2006">
              <mc:Choice xmlns:v="urn:schemas-microsoft-com:vml" Requires="v">
                <p:oleObj name="Equation" r:id="rId2" imgW="1056939" imgH="311297" progId="Equation.DSMT4">
                  <p:embed/>
                </p:oleObj>
              </mc:Choice>
              <mc:Fallback>
                <p:oleObj name="Equation" r:id="rId2" imgW="1056939" imgH="311297" progId="Equation.DSMT4">
                  <p:embed/>
                  <p:pic>
                    <p:nvPicPr>
                      <p:cNvPr id="0" name=""/>
                      <p:cNvPicPr/>
                      <p:nvPr/>
                    </p:nvPicPr>
                    <p:blipFill>
                      <a:blip r:embed="rId3"/>
                      <a:stretch>
                        <a:fillRect/>
                      </a:stretch>
                    </p:blipFill>
                    <p:spPr>
                      <a:xfrm>
                        <a:off x="1066800" y="2057400"/>
                        <a:ext cx="1057275" cy="311150"/>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CD7A3FB6-AFB4-4696-A6F9-EBB4E36BDF7F}"/>
              </a:ext>
            </a:extLst>
          </p:cNvPr>
          <p:cNvSpPr txBox="1"/>
          <p:nvPr/>
        </p:nvSpPr>
        <p:spPr>
          <a:xfrm>
            <a:off x="2124075" y="2028309"/>
            <a:ext cx="1600200" cy="369332"/>
          </a:xfrm>
          <a:prstGeom prst="rect">
            <a:avLst/>
          </a:prstGeom>
          <a:noFill/>
        </p:spPr>
        <p:txBody>
          <a:bodyPr wrap="square">
            <a:spAutoFit/>
          </a:bodyPr>
          <a:lstStyle/>
          <a:p>
            <a:r>
              <a:rPr lang="en-IN" sz="1800" dirty="0"/>
              <a:t>for these data.</a:t>
            </a:r>
            <a:endParaRPr lang="en-IN" dirty="0"/>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8F107B74-3539-CEB0-FF02-A11D4AF416F4}"/>
                  </a:ext>
                </a:extLst>
              </p:cNvPr>
              <p:cNvSpPr txBox="1"/>
              <p:nvPr/>
            </p:nvSpPr>
            <p:spPr>
              <a:xfrm>
                <a:off x="457200" y="2362200"/>
                <a:ext cx="8229600" cy="2246769"/>
              </a:xfrm>
              <a:prstGeom prst="rect">
                <a:avLst/>
              </a:prstGeom>
              <a:noFill/>
            </p:spPr>
            <p:txBody>
              <a:bodyPr wrap="square">
                <a:spAutoFit/>
              </a:bodyPr>
              <a:lstStyle/>
              <a:p>
                <a:pPr marL="538163" indent="-538163" algn="just">
                  <a:defRPr sz="2800"/>
                </a:pPr>
                <a:r>
                  <a:rPr lang="en-US" sz="2000" dirty="0"/>
                  <a:t>c.​	If appropriate, predict the teen birth rate for a northeastern state that has </a:t>
                </a:r>
                <a14:m>
                  <m:oMath xmlns:m="http://schemas.openxmlformats.org/officeDocument/2006/math">
                    <m:r>
                      <a:rPr lang="en-US" sz="2000">
                        <a:latin typeface="Cambria Math" panose="02040503050406030204" pitchFamily="18" charset="0"/>
                      </a:rPr>
                      <m:t>11%</m:t>
                    </m:r>
                  </m:oMath>
                </a14:m>
                <a:r>
                  <a:rPr lang="en-US" sz="2000" dirty="0"/>
                  <a:t> of its population with incomes below the federal poverty level.</a:t>
                </a:r>
              </a:p>
              <a:p>
                <a:pPr marL="538163" indent="-538163" algn="just">
                  <a:defRPr sz="2800"/>
                </a:pPr>
                <a:r>
                  <a:rPr lang="en-US" sz="2000" dirty="0"/>
                  <a:t>d.​	Discuss why it is or is not appropriate to use this regression line to predict the birth rate of the state of California.</a:t>
                </a:r>
              </a:p>
              <a:p>
                <a:pPr marL="538163" indent="-538163" algn="just">
                  <a:defRPr sz="2800"/>
                </a:pPr>
                <a:r>
                  <a:rPr lang="en-US" sz="2000" dirty="0"/>
                  <a:t>e.​	Discuss why it is or is not appropriate to use this regression line to predict the birth rate for a northeastern state where only </a:t>
                </a:r>
                <a14:m>
                  <m:oMath xmlns:m="http://schemas.openxmlformats.org/officeDocument/2006/math">
                    <m:r>
                      <a:rPr lang="en-US" sz="2000">
                        <a:latin typeface="Cambria Math" panose="02040503050406030204" pitchFamily="18" charset="0"/>
                      </a:rPr>
                      <m:t>1.5%</m:t>
                    </m:r>
                  </m:oMath>
                </a14:m>
                <a:r>
                  <a:rPr lang="en-US" sz="2000" dirty="0"/>
                  <a:t> of the population has incomes below the federal poverty level.</a:t>
                </a:r>
              </a:p>
            </p:txBody>
          </p:sp>
        </mc:Choice>
        <mc:Fallback xmlns="">
          <p:sp>
            <p:nvSpPr>
              <p:cNvPr id="8" name="TextBox 7">
                <a:extLst>
                  <a:ext uri="{FF2B5EF4-FFF2-40B4-BE49-F238E27FC236}">
                    <a16:creationId xmlns:a16="http://schemas.microsoft.com/office/drawing/2014/main" id="{8F107B74-3539-CEB0-FF02-A11D4AF416F4}"/>
                  </a:ext>
                </a:extLst>
              </p:cNvPr>
              <p:cNvSpPr txBox="1">
                <a:spLocks noRot="1" noChangeAspect="1" noMove="1" noResize="1" noEditPoints="1" noAdjustHandles="1" noChangeArrowheads="1" noChangeShapeType="1" noTextEdit="1"/>
              </p:cNvSpPr>
              <p:nvPr/>
            </p:nvSpPr>
            <p:spPr>
              <a:xfrm>
                <a:off x="457200" y="2362200"/>
                <a:ext cx="8229600" cy="2246769"/>
              </a:xfrm>
              <a:prstGeom prst="rect">
                <a:avLst/>
              </a:prstGeom>
              <a:blipFill>
                <a:blip r:embed="rId4"/>
                <a:stretch>
                  <a:fillRect l="-741" t="-1630" r="-741" b="-3804"/>
                </a:stretch>
              </a:blipFill>
            </p:spPr>
            <p:txBody>
              <a:bodyPr/>
              <a:lstStyle/>
              <a:p>
                <a:r>
                  <a:rPr lang="en-IN">
                    <a:noFill/>
                  </a:rPr>
                  <a:t> </a:t>
                </a:r>
              </a:p>
            </p:txBody>
          </p:sp>
        </mc:Fallback>
      </mc:AlternateContent>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Predictions Using the Regression Line</a:t>
            </a:r>
            <a:r>
              <a:rPr lang="en-US" dirty="0"/>
              <a:t>—Slide 5</a:t>
            </a:r>
            <a:endParaRPr dirty="0"/>
          </a:p>
        </p:txBody>
      </p:sp>
      <p:sp>
        <p:nvSpPr>
          <p:cNvPr id="3" name="Text Placeholder 2"/>
          <p:cNvSpPr>
            <a:spLocks noGrp="1"/>
          </p:cNvSpPr>
          <p:nvPr>
            <p:ph type="body" sz="quarter" idx="10"/>
          </p:nvPr>
        </p:nvSpPr>
        <p:spPr>
          <a:xfrm>
            <a:off x="487680" y="1044527"/>
            <a:ext cx="8229600" cy="4967067"/>
          </a:xfrm>
        </p:spPr>
        <p:txBody>
          <a:bodyPr>
            <a:normAutofit/>
          </a:bodyPr>
          <a:lstStyle/>
          <a:p>
            <a:r>
              <a:rPr sz="2000" b="1" dirty="0"/>
              <a:t>Solution</a:t>
            </a:r>
          </a:p>
          <a:p>
            <a:pPr marL="538163" indent="-538163">
              <a:defRPr sz="2800"/>
            </a:pPr>
            <a:r>
              <a:rPr lang="en-US" sz="2000" dirty="0"/>
              <a:t>a.</a:t>
            </a:r>
            <a:r>
              <a:rPr sz="2000" dirty="0"/>
              <a:t>​</a:t>
            </a:r>
            <a:r>
              <a:rPr lang="en-US" sz="2000" dirty="0"/>
              <a:t>	</a:t>
            </a:r>
            <a:r>
              <a:rPr sz="2000" dirty="0"/>
              <a:t>Begin by letting the variable </a:t>
            </a:r>
            <a:r>
              <a:rPr lang="en-US" sz="2000" i="1" dirty="0"/>
              <a:t>x</a:t>
            </a:r>
            <a:r>
              <a:rPr sz="2000" dirty="0"/>
              <a:t> represent the poverty percentages in each state and the variable </a:t>
            </a:r>
            <a:r>
              <a:rPr lang="en-US" sz="2000" i="1" dirty="0"/>
              <a:t>y</a:t>
            </a:r>
            <a:r>
              <a:rPr sz="2000" dirty="0"/>
              <a:t> represent the teen birth rates. We can see from the scatter plot that the points do fall in somewhat of a linear pattern. In order to determine if there is a statistically significant relationship, we must calculate the value of the correlation coefficient, </a:t>
            </a:r>
            <a:r>
              <a:rPr lang="en-US" sz="2000" i="1" dirty="0"/>
              <a:t>r</a:t>
            </a:r>
            <a:r>
              <a:rPr sz="2000" dirty="0"/>
              <a:t>.</a:t>
            </a:r>
            <a:endParaRPr lang="en-US" sz="2000" dirty="0"/>
          </a:p>
          <a:p>
            <a:pPr marL="857250" lvl="2" indent="0">
              <a:buNone/>
              <a:defRPr b="1"/>
            </a:pPr>
            <a:r>
              <a:rPr lang="en-US" sz="2000" dirty="0"/>
              <a:t>TI-83/84 Plus</a:t>
            </a:r>
          </a:p>
          <a:p>
            <a:pPr marL="857250" lvl="2" indent="0">
              <a:buNone/>
            </a:pPr>
            <a:r>
              <a:rPr lang="en-US" sz="2000" dirty="0"/>
              <a:t>Begin by pressing stat and selecting </a:t>
            </a:r>
            <a:r>
              <a:rPr lang="en-US" sz="2000" dirty="0">
                <a:latin typeface="Ti86pc" panose="020B0609020003040203" pitchFamily="49" charset="0"/>
              </a:rPr>
              <a:t>Edit</a:t>
            </a:r>
            <a:r>
              <a:rPr lang="en-US" sz="2000" dirty="0"/>
              <a:t>…. Enter the values for the poverty percentages in </a:t>
            </a:r>
            <a:r>
              <a:rPr lang="en-US" sz="2000" dirty="0">
                <a:latin typeface="Ti86pc" panose="020B0609020003040203" pitchFamily="49" charset="0"/>
              </a:rPr>
              <a:t>L1</a:t>
            </a:r>
            <a:r>
              <a:rPr lang="en-US" sz="2000" dirty="0"/>
              <a:t> and the values for birth rates in </a:t>
            </a:r>
            <a:r>
              <a:rPr lang="en-US" sz="2000" dirty="0">
                <a:latin typeface="Ti86pc" panose="020B0609020003040203" pitchFamily="49" charset="0"/>
              </a:rPr>
              <a:t>L2</a:t>
            </a:r>
            <a:r>
              <a:rPr lang="en-US" sz="2000" dirty="0"/>
              <a:t>. Then press stat and choose </a:t>
            </a:r>
            <a:r>
              <a:rPr lang="en-US" sz="2000" dirty="0">
                <a:latin typeface="Ti86pc" panose="020B0609020003040203" pitchFamily="49" charset="0"/>
              </a:rPr>
              <a:t>CALC </a:t>
            </a:r>
            <a:r>
              <a:rPr lang="en-US" sz="2000" dirty="0"/>
              <a:t>and select </a:t>
            </a:r>
            <a:r>
              <a:rPr lang="en-US" sz="2000" dirty="0" err="1">
                <a:latin typeface="Ti86pc" panose="020B0609020003040203" pitchFamily="49" charset="0"/>
              </a:rPr>
              <a:t>LinReg</a:t>
            </a:r>
            <a:r>
              <a:rPr lang="en-US" sz="2000" dirty="0">
                <a:latin typeface="Ti86pc" panose="020B0609020003040203" pitchFamily="49" charset="0"/>
              </a:rPr>
              <a:t>(</a:t>
            </a:r>
            <a:r>
              <a:rPr lang="en-US" sz="2000" dirty="0" err="1">
                <a:latin typeface="Ti86pc" panose="020B0609020003040203" pitchFamily="49" charset="0"/>
              </a:rPr>
              <a:t>ax+b</a:t>
            </a:r>
            <a:r>
              <a:rPr lang="en-US" sz="2000" dirty="0"/>
              <a:t>). Be sure that </a:t>
            </a:r>
            <a:r>
              <a:rPr lang="en-US" sz="2000" dirty="0">
                <a:latin typeface="Ti86pc" panose="020B0609020003040203" pitchFamily="49" charset="0"/>
              </a:rPr>
              <a:t>L1</a:t>
            </a:r>
            <a:r>
              <a:rPr lang="en-US" sz="2000" dirty="0"/>
              <a:t> is listed for </a:t>
            </a:r>
            <a:r>
              <a:rPr lang="en-US" sz="2000" dirty="0" err="1">
                <a:latin typeface="Ti86pc" panose="020B0609020003040203" pitchFamily="49" charset="0"/>
              </a:rPr>
              <a:t>Xlist</a:t>
            </a:r>
            <a:r>
              <a:rPr lang="en-US" sz="2000" dirty="0">
                <a:latin typeface="Ti86pc" panose="020B0609020003040203" pitchFamily="49" charset="0"/>
              </a:rPr>
              <a:t>:</a:t>
            </a:r>
            <a:r>
              <a:rPr lang="en-US" sz="2000" dirty="0"/>
              <a:t>, </a:t>
            </a:r>
            <a:r>
              <a:rPr lang="en-US" sz="2000" dirty="0">
                <a:latin typeface="Ti86pc" panose="020B0609020003040203" pitchFamily="49" charset="0"/>
              </a:rPr>
              <a:t>L2</a:t>
            </a:r>
            <a:r>
              <a:rPr lang="en-US" sz="2000" dirty="0"/>
              <a:t> is listed for </a:t>
            </a:r>
            <a:r>
              <a:rPr lang="en-US" sz="2000" dirty="0" err="1">
                <a:latin typeface="Ti86pc" panose="020B0609020003040203" pitchFamily="49" charset="0"/>
              </a:rPr>
              <a:t>Ylist</a:t>
            </a:r>
            <a:r>
              <a:rPr lang="en-US" sz="2000" dirty="0">
                <a:latin typeface="Ti86pc" panose="020B0609020003040203" pitchFamily="49" charset="0"/>
              </a:rPr>
              <a:t>:</a:t>
            </a:r>
            <a:r>
              <a:rPr lang="en-US" sz="2000" dirty="0"/>
              <a:t>, and </a:t>
            </a:r>
            <a:r>
              <a:rPr lang="en-US" sz="2000" dirty="0" err="1">
                <a:latin typeface="Ti86pc" panose="020B0609020003040203" pitchFamily="49" charset="0"/>
              </a:rPr>
              <a:t>FreqList</a:t>
            </a:r>
            <a:r>
              <a:rPr lang="en-US" sz="2000" dirty="0">
                <a:latin typeface="Ti86pc" panose="020B0609020003040203" pitchFamily="49" charset="0"/>
              </a:rPr>
              <a:t>:</a:t>
            </a:r>
            <a:r>
              <a:rPr lang="en-US" sz="2000" dirty="0"/>
              <a:t> is left blank. Highlight </a:t>
            </a:r>
            <a:r>
              <a:rPr lang="en-US" sz="2000" dirty="0">
                <a:latin typeface="Ti86pc" panose="020B0609020003040203" pitchFamily="49" charset="0"/>
              </a:rPr>
              <a:t>Calculate</a:t>
            </a:r>
            <a:r>
              <a:rPr lang="en-US" sz="2000" dirty="0"/>
              <a:t> and press enter . The output should appear as shown in Figure 14.</a:t>
            </a:r>
            <a:endParaRPr sz="2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Predictions Using the Regression Line</a:t>
            </a:r>
            <a:r>
              <a:rPr lang="en-US" dirty="0"/>
              <a:t>—Slide 6</a:t>
            </a:r>
            <a:endParaRPr dirty="0"/>
          </a:p>
        </p:txBody>
      </p:sp>
      <p:pic>
        <p:nvPicPr>
          <p:cNvPr id="5" name="Picture 4" descr="A graphing calculator screen has six lines that read as follows: Line 1, LinReg. Line 2, y equals to ax plus b. Line 3, a equals to 1.326448428. Line 4, b equals to negative 0.9093493672. Line 5, r squared equals to 0.4240603024. Line 6, r equals to 0.6511991266.">
            <a:extLst>
              <a:ext uri="{FF2B5EF4-FFF2-40B4-BE49-F238E27FC236}">
                <a16:creationId xmlns:a16="http://schemas.microsoft.com/office/drawing/2014/main" id="{663B0049-2848-43CC-A96A-BBA253768C6B}"/>
              </a:ext>
            </a:extLst>
          </p:cNvPr>
          <p:cNvPicPr>
            <a:picLocks noChangeAspect="1"/>
          </p:cNvPicPr>
          <p:nvPr/>
        </p:nvPicPr>
        <p:blipFill>
          <a:blip r:embed="rId2"/>
          <a:srcRect b="10888"/>
          <a:stretch>
            <a:fillRect/>
          </a:stretch>
        </p:blipFill>
        <p:spPr>
          <a:xfrm>
            <a:off x="3124200" y="1143000"/>
            <a:ext cx="2438400" cy="1855113"/>
          </a:xfrm>
          <a:prstGeom prst="rect">
            <a:avLst/>
          </a:prstGeom>
        </p:spPr>
      </p:pic>
      <p:sp>
        <p:nvSpPr>
          <p:cNvPr id="4" name="TextBox 3">
            <a:extLst>
              <a:ext uri="{FF2B5EF4-FFF2-40B4-BE49-F238E27FC236}">
                <a16:creationId xmlns:a16="http://schemas.microsoft.com/office/drawing/2014/main" id="{26DCEF42-A95D-FC99-4C34-E2DB4D905EDF}"/>
              </a:ext>
            </a:extLst>
          </p:cNvPr>
          <p:cNvSpPr txBox="1"/>
          <p:nvPr/>
        </p:nvSpPr>
        <p:spPr>
          <a:xfrm>
            <a:off x="2743200" y="2896382"/>
            <a:ext cx="3048000" cy="430887"/>
          </a:xfrm>
          <a:prstGeom prst="rect">
            <a:avLst/>
          </a:prstGeom>
          <a:noFill/>
        </p:spPr>
        <p:txBody>
          <a:bodyPr wrap="square">
            <a:spAutoFit/>
          </a:bodyPr>
          <a:lstStyle/>
          <a:p>
            <a:pPr algn="ctr"/>
            <a:r>
              <a:rPr lang="en-IN" sz="2200" dirty="0"/>
              <a:t>Figure 14</a:t>
            </a:r>
          </a:p>
        </p:txBody>
      </p:sp>
      <p:sp>
        <p:nvSpPr>
          <p:cNvPr id="7" name="TextBox 6">
            <a:extLst>
              <a:ext uri="{FF2B5EF4-FFF2-40B4-BE49-F238E27FC236}">
                <a16:creationId xmlns:a16="http://schemas.microsoft.com/office/drawing/2014/main" id="{9D557289-7E4C-F048-5105-E2643C9271F0}"/>
              </a:ext>
            </a:extLst>
          </p:cNvPr>
          <p:cNvSpPr txBox="1"/>
          <p:nvPr/>
        </p:nvSpPr>
        <p:spPr>
          <a:xfrm>
            <a:off x="457200" y="3157478"/>
            <a:ext cx="8229600" cy="2862322"/>
          </a:xfrm>
          <a:prstGeom prst="rect">
            <a:avLst/>
          </a:prstGeom>
          <a:noFill/>
        </p:spPr>
        <p:txBody>
          <a:bodyPr wrap="square">
            <a:spAutoFit/>
          </a:bodyPr>
          <a:lstStyle/>
          <a:p>
            <a:pPr marL="857250" lvl="2" indent="0" algn="just">
              <a:buNone/>
              <a:defRPr b="1"/>
            </a:pPr>
            <a:r>
              <a:rPr lang="en-US" sz="2000" dirty="0"/>
              <a:t>Microsoft Excel</a:t>
            </a:r>
          </a:p>
          <a:p>
            <a:pPr marL="857250" lvl="2" indent="0" algn="just">
              <a:buNone/>
              <a:defRPr sz="2800"/>
            </a:pPr>
            <a:r>
              <a:rPr lang="en-US" sz="2000" dirty="0"/>
              <a:t>To calculate the Pearson correlation coefficient, we will again use the </a:t>
            </a:r>
            <a:r>
              <a:rPr lang="en-US" sz="2000" b="1" dirty="0"/>
              <a:t>PEARSON(array1, array2)</a:t>
            </a:r>
            <a:r>
              <a:rPr lang="en-US" sz="2000" dirty="0"/>
              <a:t> function, where "array1" refers to the cells containing the </a:t>
            </a:r>
            <a:r>
              <a:rPr lang="en-US" sz="2000" i="1" dirty="0"/>
              <a:t>x</a:t>
            </a:r>
            <a:r>
              <a:rPr lang="en-US" sz="2000" dirty="0"/>
              <a:t>-values and "array2" refers to the cells containing the </a:t>
            </a:r>
            <a:r>
              <a:rPr lang="en-US" sz="2000" i="1" dirty="0"/>
              <a:t>y</a:t>
            </a:r>
            <a:r>
              <a:rPr lang="en-US" sz="2000" dirty="0"/>
              <a:t>-values.</a:t>
            </a:r>
          </a:p>
          <a:p>
            <a:pPr marL="857250" lvl="2" indent="0" algn="just">
              <a:buNone/>
              <a:defRPr sz="2800"/>
            </a:pPr>
            <a:r>
              <a:rPr lang="en-US" sz="2000" dirty="0"/>
              <a:t>Enter labels for your columns in cells A1 and B1, then enter the values for the poverty percentages in column A and the values for the birth rates in column B. In an empty cell, type "=PEARSON(A2:A15,B2:</a:t>
            </a:r>
          </a:p>
          <a:p>
            <a:pPr marL="857250" lvl="2" indent="0" algn="just">
              <a:buNone/>
              <a:defRPr sz="2800"/>
            </a:pPr>
            <a:r>
              <a:rPr lang="en-US" sz="2000" dirty="0"/>
              <a:t>B15)" and press Enter. The value of </a:t>
            </a:r>
            <a:r>
              <a:rPr lang="en-US" sz="2000" i="1" dirty="0"/>
              <a:t>r</a:t>
            </a:r>
            <a:r>
              <a:rPr lang="en-US" sz="2000" dirty="0"/>
              <a:t> will appear in the cell.</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a:t>
            </a:r>
            <a:r>
              <a:rPr lang="en-US" dirty="0"/>
              <a:t>5</a:t>
            </a:r>
            <a:r>
              <a:rPr dirty="0"/>
              <a:t>: Predictions Using the Regression Line</a:t>
            </a:r>
            <a:r>
              <a:rPr lang="en-US" dirty="0"/>
              <a:t>—Slide 7</a:t>
            </a:r>
            <a:endParaRPr dirty="0"/>
          </a:p>
        </p:txBody>
      </p:sp>
      <p:pic>
        <p:nvPicPr>
          <p:cNvPr id="6" name="Picture 5" descr="A screenshot of an Excel sheet shows the calculation of the Pearson correlation coefficient. A drop box at the top left reads, E2. The formula bar reads, fx equals PEARSON(A2:A15,B2:B15). The columns in the excel screen are labeled, A, B, C, D, E. A table has two columns and fifteen rows. From left to right, the columns are labeled in row 1: Poverty %, Birth Rate (15-19). Column A contains the Poverty % data and column B contains the Birth Rate (15-19) data from Table 8. Cell D2 reads, r equals to . Cell E2 reads, 0.651199.">
            <a:extLst>
              <a:ext uri="{FF2B5EF4-FFF2-40B4-BE49-F238E27FC236}">
                <a16:creationId xmlns:a16="http://schemas.microsoft.com/office/drawing/2014/main" id="{A4EF693A-D8F0-416D-BCF1-61192662E0A5}"/>
              </a:ext>
            </a:extLst>
          </p:cNvPr>
          <p:cNvPicPr>
            <a:picLocks noChangeAspect="1"/>
          </p:cNvPicPr>
          <p:nvPr/>
        </p:nvPicPr>
        <p:blipFill>
          <a:blip r:embed="rId2"/>
          <a:srcRect b="6899"/>
          <a:stretch>
            <a:fillRect/>
          </a:stretch>
        </p:blipFill>
        <p:spPr>
          <a:xfrm>
            <a:off x="2895601" y="1030183"/>
            <a:ext cx="2885986" cy="3084617"/>
          </a:xfrm>
          <a:prstGeom prst="rect">
            <a:avLst/>
          </a:prstGeom>
        </p:spPr>
      </p:pic>
      <p:sp>
        <p:nvSpPr>
          <p:cNvPr id="4" name="TextBox 3">
            <a:extLst>
              <a:ext uri="{FF2B5EF4-FFF2-40B4-BE49-F238E27FC236}">
                <a16:creationId xmlns:a16="http://schemas.microsoft.com/office/drawing/2014/main" id="{ECBF8D25-73F8-823F-176D-BE052D1D40CE}"/>
              </a:ext>
            </a:extLst>
          </p:cNvPr>
          <p:cNvSpPr txBox="1"/>
          <p:nvPr/>
        </p:nvSpPr>
        <p:spPr>
          <a:xfrm>
            <a:off x="2814594" y="3962400"/>
            <a:ext cx="3048000" cy="430887"/>
          </a:xfrm>
          <a:prstGeom prst="rect">
            <a:avLst/>
          </a:prstGeom>
          <a:noFill/>
        </p:spPr>
        <p:txBody>
          <a:bodyPr wrap="square">
            <a:spAutoFit/>
          </a:bodyPr>
          <a:lstStyle/>
          <a:p>
            <a:pPr algn="ctr"/>
            <a:r>
              <a:rPr lang="en-IN" sz="2200" dirty="0"/>
              <a:t>Figure 15</a:t>
            </a:r>
          </a:p>
        </p:txBody>
      </p:sp>
      <p:sp>
        <p:nvSpPr>
          <p:cNvPr id="17" name="TextBox 16">
            <a:extLst>
              <a:ext uri="{FF2B5EF4-FFF2-40B4-BE49-F238E27FC236}">
                <a16:creationId xmlns:a16="http://schemas.microsoft.com/office/drawing/2014/main" id="{CB6906B6-24B6-DED1-5D84-333A7EEC654A}"/>
              </a:ext>
            </a:extLst>
          </p:cNvPr>
          <p:cNvSpPr txBox="1"/>
          <p:nvPr/>
        </p:nvSpPr>
        <p:spPr>
          <a:xfrm>
            <a:off x="452556" y="4331216"/>
            <a:ext cx="8216638" cy="923330"/>
          </a:xfrm>
          <a:prstGeom prst="rect">
            <a:avLst/>
          </a:prstGeom>
          <a:noFill/>
        </p:spPr>
        <p:txBody>
          <a:bodyPr wrap="square">
            <a:spAutoFit/>
          </a:bodyPr>
          <a:lstStyle/>
          <a:p>
            <a:pPr marL="857250" lvl="2" indent="0" algn="just">
              <a:buNone/>
              <a:defRPr sz="2800"/>
            </a:pPr>
            <a:r>
              <a:rPr lang="en-US" sz="1800" dirty="0"/>
              <a:t>Using Table C in Appendix A, we find that with a sample size of </a:t>
            </a:r>
            <a:r>
              <a:rPr lang="en-US" sz="1800" dirty="0">
                <a:latin typeface="Cambria Math"/>
              </a:rPr>
              <a:t>14</a:t>
            </a:r>
            <a:r>
              <a:rPr lang="en-US" sz="1800" dirty="0"/>
              <a:t> and a </a:t>
            </a:r>
            <a:r>
              <a:rPr lang="en-US" sz="1800" dirty="0">
                <a:latin typeface="Cambria Math"/>
              </a:rPr>
              <a:t>0.05</a:t>
            </a:r>
            <a:r>
              <a:rPr lang="en-US" sz="1800" dirty="0"/>
              <a:t> level of significance, the critical value is </a:t>
            </a:r>
            <a:r>
              <a:rPr lang="en-US" sz="1800" dirty="0">
                <a:latin typeface="Cambria Math"/>
              </a:rPr>
              <a:t>0.532</a:t>
            </a:r>
            <a:r>
              <a:rPr lang="en-US" sz="1800" dirty="0"/>
              <a:t>. The absolute value of the correlation coefficient, 		 	</a:t>
            </a:r>
          </a:p>
        </p:txBody>
      </p:sp>
      <p:pic>
        <p:nvPicPr>
          <p:cNvPr id="11" name="Picture 10" descr="The absolute value of r is approximately equal to 0 point 6512">
            <a:extLst>
              <a:ext uri="{FF2B5EF4-FFF2-40B4-BE49-F238E27FC236}">
                <a16:creationId xmlns:a16="http://schemas.microsoft.com/office/drawing/2014/main" id="{B915E435-E4F2-BBF8-5F18-B6D085EF4278}"/>
              </a:ext>
            </a:extLst>
          </p:cNvPr>
          <p:cNvPicPr>
            <a:picLocks noChangeAspect="1"/>
          </p:cNvPicPr>
          <p:nvPr/>
        </p:nvPicPr>
        <p:blipFill>
          <a:blip r:embed="rId3"/>
          <a:stretch>
            <a:fillRect/>
          </a:stretch>
        </p:blipFill>
        <p:spPr>
          <a:xfrm>
            <a:off x="3522806" y="4903742"/>
            <a:ext cx="1190625" cy="371475"/>
          </a:xfrm>
          <a:prstGeom prst="rect">
            <a:avLst/>
          </a:prstGeom>
        </p:spPr>
      </p:pic>
      <p:sp>
        <p:nvSpPr>
          <p:cNvPr id="13" name="TextBox 12">
            <a:extLst>
              <a:ext uri="{FF2B5EF4-FFF2-40B4-BE49-F238E27FC236}">
                <a16:creationId xmlns:a16="http://schemas.microsoft.com/office/drawing/2014/main" id="{B931E460-E66D-A9ED-5EFA-409D84E806BB}"/>
              </a:ext>
            </a:extLst>
          </p:cNvPr>
          <p:cNvSpPr txBox="1"/>
          <p:nvPr/>
        </p:nvSpPr>
        <p:spPr>
          <a:xfrm>
            <a:off x="4648200" y="4827542"/>
            <a:ext cx="4020994" cy="400110"/>
          </a:xfrm>
          <a:prstGeom prst="rect">
            <a:avLst/>
          </a:prstGeom>
          <a:noFill/>
        </p:spPr>
        <p:txBody>
          <a:bodyPr wrap="square">
            <a:spAutoFit/>
          </a:bodyPr>
          <a:lstStyle/>
          <a:p>
            <a:r>
              <a:rPr lang="en-IN" sz="2000" dirty="0"/>
              <a:t>is greater </a:t>
            </a:r>
            <a:r>
              <a:rPr lang="en-US" sz="2000" dirty="0"/>
              <a:t>than </a:t>
            </a:r>
            <a:r>
              <a:rPr lang="en-US" sz="2000" dirty="0">
                <a:latin typeface="Cambria Math"/>
              </a:rPr>
              <a:t>0.532</a:t>
            </a:r>
            <a:r>
              <a:rPr lang="en-US" sz="2000" dirty="0"/>
              <a:t>, so there is</a:t>
            </a:r>
            <a:endParaRPr lang="en-IN" sz="2000" dirty="0"/>
          </a:p>
        </p:txBody>
      </p:sp>
      <p:sp>
        <p:nvSpPr>
          <p:cNvPr id="15" name="TextBox 14">
            <a:extLst>
              <a:ext uri="{FF2B5EF4-FFF2-40B4-BE49-F238E27FC236}">
                <a16:creationId xmlns:a16="http://schemas.microsoft.com/office/drawing/2014/main" id="{21A5CF92-7115-82E7-9BA8-CAD01C2AFE18}"/>
              </a:ext>
            </a:extLst>
          </p:cNvPr>
          <p:cNvSpPr txBox="1"/>
          <p:nvPr/>
        </p:nvSpPr>
        <p:spPr>
          <a:xfrm>
            <a:off x="1290594" y="5105400"/>
            <a:ext cx="7396206" cy="707886"/>
          </a:xfrm>
          <a:prstGeom prst="rect">
            <a:avLst/>
          </a:prstGeom>
          <a:noFill/>
        </p:spPr>
        <p:txBody>
          <a:bodyPr wrap="square">
            <a:spAutoFit/>
          </a:bodyPr>
          <a:lstStyle/>
          <a:p>
            <a:r>
              <a:rPr lang="en-US" sz="2000" dirty="0"/>
              <a:t>enough evidence at the </a:t>
            </a:r>
            <a:r>
              <a:rPr lang="en-US" sz="2000" dirty="0">
                <a:latin typeface="Cambria Math"/>
              </a:rPr>
              <a:t>0.05</a:t>
            </a:r>
            <a:r>
              <a:rPr lang="en-US" sz="2000" dirty="0"/>
              <a:t> level of significance to conclude that the correlation between the two variables is statistically significant.</a:t>
            </a:r>
            <a:endParaRPr lang="en-IN" sz="2000" dirty="0"/>
          </a:p>
        </p:txBody>
      </p:sp>
    </p:spTree>
    <p:extLst>
      <p:ext uri="{BB962C8B-B14F-4D97-AF65-F5344CB8AC3E}">
        <p14:creationId xmlns:p14="http://schemas.microsoft.com/office/powerpoint/2010/main" val="523669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pPr algn="just"/>
            <a:r>
              <a:rPr sz="2000" dirty="0"/>
              <a:t>Quantitative variables are </a:t>
            </a:r>
            <a:r>
              <a:rPr lang="en-US" sz="2000" dirty="0"/>
              <a:t>counts </a:t>
            </a:r>
            <a:r>
              <a:rPr sz="2000" dirty="0"/>
              <a:t>or </a:t>
            </a:r>
            <a:r>
              <a:rPr lang="en-US" sz="2000" dirty="0"/>
              <a:t>measurements. See Section 11.1 for more on types of variables.</a:t>
            </a:r>
            <a:endParaRPr sz="20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Predictions Using the Regression Line</a:t>
            </a:r>
            <a:r>
              <a:rPr lang="en-US" dirty="0"/>
              <a:t>—Slide 8</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381000" y="1015432"/>
                <a:ext cx="8229600" cy="4967067"/>
              </a:xfrm>
            </p:spPr>
            <p:txBody>
              <a:bodyPr>
                <a:normAutofit/>
              </a:bodyPr>
              <a:lstStyle/>
              <a:p>
                <a:pPr marL="538163" indent="-538163" algn="just">
                  <a:defRPr sz="2800"/>
                </a:pPr>
                <a:r>
                  <a:rPr lang="en-US" sz="2000" dirty="0"/>
                  <a:t>b.</a:t>
                </a:r>
                <a:r>
                  <a:rPr sz="2000" dirty="0"/>
                  <a:t>​</a:t>
                </a:r>
                <a:r>
                  <a:rPr lang="en-US" sz="2000" dirty="0"/>
                  <a:t>	</a:t>
                </a:r>
                <a:r>
                  <a:rPr sz="2000" dirty="0"/>
                  <a:t>From part a. we know it is now appropriate to consider the linear regression model.</a:t>
                </a:r>
                <a:endParaRPr lang="en-US" sz="2000" dirty="0"/>
              </a:p>
              <a:p>
                <a:pPr marL="857250" lvl="2" indent="0" algn="just">
                  <a:buNone/>
                  <a:defRPr b="1"/>
                </a:pPr>
                <a:r>
                  <a:rPr lang="en-US" sz="2000" dirty="0"/>
                  <a:t>TI-83/84 Plus</a:t>
                </a:r>
              </a:p>
              <a:p>
                <a:pPr marL="857250" lvl="2" indent="0" algn="just">
                  <a:buNone/>
                </a:pPr>
                <a:r>
                  <a:rPr lang="en-US" sz="2000" dirty="0"/>
                  <a:t>To determine the coefficients in the linear regression model, we will once again press stat, choose CALC and select </a:t>
                </a:r>
                <a:r>
                  <a:rPr lang="en-US" sz="2000" dirty="0" err="1"/>
                  <a:t>LinReg</a:t>
                </a:r>
                <a:r>
                  <a:rPr lang="en-US" sz="2000" dirty="0"/>
                  <a:t>(</a:t>
                </a:r>
                <a:r>
                  <a:rPr lang="en-US" sz="2000" dirty="0" err="1"/>
                  <a:t>ax+b</a:t>
                </a:r>
                <a:r>
                  <a:rPr lang="en-US" sz="2000" dirty="0"/>
                  <a:t>). Figure 14 shows that a = 1.326 and b = –</a:t>
                </a:r>
                <a:r>
                  <a:rPr lang="en-US" sz="2000" dirty="0">
                    <a:latin typeface="Ti86pc" panose="020B0609020003040203" pitchFamily="49" charset="0"/>
                  </a:rPr>
                  <a:t>0.909</a:t>
                </a:r>
                <a:r>
                  <a:rPr lang="en-US" sz="2000" dirty="0"/>
                  <a:t>.</a:t>
                </a:r>
              </a:p>
              <a:p>
                <a:pPr marL="857250" lvl="2" indent="0" algn="just">
                  <a:buNone/>
                  <a:defRPr b="1"/>
                </a:pPr>
                <a:r>
                  <a:rPr lang="en-US" sz="2000" dirty="0"/>
                  <a:t>Microsoft Excel</a:t>
                </a:r>
              </a:p>
              <a:p>
                <a:pPr marL="857250" lvl="2" indent="0" algn="just">
                  <a:buNone/>
                  <a:defRPr sz="2800"/>
                </a:pPr>
                <a:r>
                  <a:rPr lang="en-US" sz="2000" dirty="0"/>
                  <a:t>We need to calculate the slope and </a:t>
                </a:r>
                <a:r>
                  <a:rPr lang="en-US" sz="2000" i="1" dirty="0"/>
                  <a:t>y</a:t>
                </a:r>
                <a:r>
                  <a:rPr lang="en-US" sz="2000" dirty="0"/>
                  <a:t>-intercept separately. To calculate the slope, we can use the Excel formula </a:t>
                </a:r>
                <a:r>
                  <a:rPr lang="en-US" sz="2000" b="1" dirty="0"/>
                  <a:t>SLOPE(</a:t>
                </a:r>
                <a:r>
                  <a:rPr lang="en-US" sz="2000" b="1" dirty="0" err="1"/>
                  <a:t>known_ys</a:t>
                </a:r>
                <a:r>
                  <a:rPr lang="en-US" sz="2000" b="1" dirty="0"/>
                  <a:t>, </a:t>
                </a:r>
                <a:r>
                  <a:rPr lang="en-US" sz="2000" b="1" dirty="0" err="1"/>
                  <a:t>known_xs</a:t>
                </a:r>
                <a:r>
                  <a:rPr lang="en-US" sz="2000" b="1" dirty="0"/>
                  <a:t>)</a:t>
                </a:r>
                <a:r>
                  <a:rPr lang="en-US" sz="2000" dirty="0"/>
                  <a:t>. (Notice that this formula uses the </a:t>
                </a:r>
                <a14:m>
                  <m:oMath xmlns:m="http://schemas.openxmlformats.org/officeDocument/2006/math">
                    <m:r>
                      <a:rPr lang="en-US" sz="2000">
                        <a:latin typeface="Cambria Math" panose="02040503050406030204" pitchFamily="18" charset="0"/>
                      </a:rPr>
                      <m:t>𝑦</m:t>
                    </m:r>
                  </m:oMath>
                </a14:m>
                <a:r>
                  <a:rPr lang="en-US" sz="2000" dirty="0"/>
                  <a:t>-values in column B and then the </a:t>
                </a:r>
                <a:r>
                  <a:rPr lang="en-US" sz="2000" i="1" dirty="0"/>
                  <a:t>x</a:t>
                </a:r>
                <a:r>
                  <a:rPr lang="en-US" sz="2000" dirty="0"/>
                  <a:t>-values in column A.) In part a., we entered the </a:t>
                </a:r>
                <a:r>
                  <a:rPr lang="en-US" sz="2000" i="1" dirty="0"/>
                  <a:t>x</a:t>
                </a:r>
                <a:r>
                  <a:rPr lang="en-US" sz="2000" dirty="0"/>
                  <a:t>-values into column A and the </a:t>
                </a:r>
                <a:r>
                  <a:rPr lang="en-US" sz="2000" i="1" dirty="0"/>
                  <a:t>y</a:t>
                </a:r>
                <a:r>
                  <a:rPr lang="en-US" sz="2000" dirty="0"/>
                  <a:t>-values into column B. In an empty cell, type "=SLOPE(B2:B15,A2:A15)" and press Enter. Excel returns the value </a:t>
                </a:r>
                <a:r>
                  <a:rPr lang="en-US" sz="2000" dirty="0">
                    <a:latin typeface="Cambria Math"/>
                  </a:rPr>
                  <a:t>1.326448</a:t>
                </a:r>
                <a:r>
                  <a:rPr lang="en-US" sz="2000" dirty="0"/>
                  <a:t>.</a:t>
                </a:r>
                <a:endParaRPr sz="20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381000" y="1015432"/>
                <a:ext cx="8229600" cy="4967067"/>
              </a:xfrm>
              <a:blipFill>
                <a:blip r:embed="rId2"/>
                <a:stretch>
                  <a:fillRect l="-815" t="-737" r="-741"/>
                </a:stretch>
              </a:blipFill>
            </p:spPr>
            <p:txBody>
              <a:bodyPr/>
              <a:lstStyle/>
              <a:p>
                <a:r>
                  <a:rPr lang="en-IN">
                    <a:noFill/>
                  </a:rPr>
                  <a:t> </a:t>
                </a:r>
              </a:p>
            </p:txBody>
          </p:sp>
        </mc:Fallback>
      </mc:AlternateContent>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Predictions Using the Regression Line</a:t>
            </a:r>
            <a:r>
              <a:rPr lang="en-US" dirty="0"/>
              <a:t>—Slide 9</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55000" lnSpcReduction="20000"/>
              </a:bodyPr>
              <a:lstStyle/>
              <a:p>
                <a:pPr marL="857250" lvl="2" indent="0" algn="just">
                  <a:buNone/>
                  <a:defRPr sz="2800"/>
                </a:pPr>
                <a:r>
                  <a:rPr sz="4200" dirty="0"/>
                  <a:t>Similarly, to calculate the </a:t>
                </a:r>
                <a:r>
                  <a:rPr lang="en-US" sz="4200" i="1" dirty="0"/>
                  <a:t>y</a:t>
                </a:r>
                <a:r>
                  <a:rPr sz="4200" dirty="0"/>
                  <a:t>-intercept, we can use the Excel formula </a:t>
                </a:r>
                <a:r>
                  <a:rPr sz="4200" b="1" dirty="0"/>
                  <a:t>INTERCEPT(</a:t>
                </a:r>
                <a:r>
                  <a:rPr sz="4200" b="1" dirty="0" err="1"/>
                  <a:t>known_ys</a:t>
                </a:r>
                <a:r>
                  <a:rPr sz="4200" b="1" dirty="0"/>
                  <a:t>, </a:t>
                </a:r>
                <a:r>
                  <a:rPr sz="4200" b="1" dirty="0" err="1"/>
                  <a:t>known_xs</a:t>
                </a:r>
                <a:r>
                  <a:rPr sz="4200" b="1" dirty="0"/>
                  <a:t>)</a:t>
                </a:r>
                <a:r>
                  <a:rPr sz="4200" dirty="0"/>
                  <a:t>. In an empty cell, type "=INTERCEPT(B2:B15,A2,A15)" and press Enter. Excel returns the value </a:t>
                </a:r>
                <a14:m>
                  <m:oMath xmlns:m="http://schemas.openxmlformats.org/officeDocument/2006/math">
                    <m:r>
                      <a:rPr sz="4200">
                        <a:latin typeface="Cambria Math" panose="02040503050406030204" pitchFamily="18" charset="0"/>
                      </a:rPr>
                      <m:t>−0.90935</m:t>
                    </m:r>
                  </m:oMath>
                </a14:m>
                <a:r>
                  <a:rPr sz="4200" dirty="0"/>
                  <a:t>.</a:t>
                </a:r>
                <a:endParaRPr lang="en-US" sz="4200" dirty="0"/>
              </a:p>
              <a:p>
                <a:pPr lvl="2">
                  <a:defRPr sz="2800"/>
                </a:pPr>
                <a:endParaRPr lang="en-IN" dirty="0"/>
              </a:p>
              <a:p>
                <a:pPr lvl="2">
                  <a:defRPr sz="2800"/>
                </a:pPr>
                <a:endParaRPr lang="en-IN" dirty="0"/>
              </a:p>
              <a:p>
                <a:pPr lvl="2">
                  <a:defRPr sz="2800"/>
                </a:pPr>
                <a:endParaRPr lang="en-IN" dirty="0"/>
              </a:p>
              <a:p>
                <a:pPr lvl="2">
                  <a:defRPr sz="2800"/>
                </a:pPr>
                <a:endParaRPr lang="en-US" dirty="0"/>
              </a:p>
              <a:p>
                <a:pPr lvl="2">
                  <a:defRPr sz="2800"/>
                </a:pPr>
                <a:endParaRPr lang="en-US" dirty="0"/>
              </a:p>
              <a:p>
                <a:pPr lvl="2">
                  <a:defRPr sz="2800"/>
                </a:pPr>
                <a:endParaRPr lang="en-US" dirty="0"/>
              </a:p>
              <a:p>
                <a:pPr lvl="2">
                  <a:defRPr sz="2800"/>
                </a:pPr>
                <a:endParaRPr lang="en-US" dirty="0"/>
              </a:p>
              <a:p>
                <a:pPr lvl="2">
                  <a:defRPr sz="2800"/>
                </a:pPr>
                <a:endParaRPr lang="en-US" dirty="0"/>
              </a:p>
              <a:p>
                <a:pPr lvl="2">
                  <a:defRPr sz="2800"/>
                </a:pPr>
                <a:endParaRPr lang="en-US" dirty="0"/>
              </a:p>
              <a:p>
                <a:pPr lvl="2">
                  <a:defRPr sz="2800"/>
                </a:pPr>
                <a:endParaRPr lang="en-US" dirty="0"/>
              </a:p>
              <a:p>
                <a:pPr lvl="2">
                  <a:defRPr sz="2800"/>
                </a:pPr>
                <a:endParaRPr lang="en-US" dirty="0"/>
              </a:p>
              <a:p>
                <a:pPr lvl="2">
                  <a:defRPr sz="2800"/>
                </a:pPr>
                <a:endParaRPr lang="en-US" dirty="0"/>
              </a:p>
              <a:p>
                <a:pPr marL="914400" lvl="2" indent="0">
                  <a:buNone/>
                  <a:defRPr sz="2800"/>
                </a:pPr>
                <a:endParaRPr lang="en-US" dirty="0"/>
              </a:p>
              <a:p>
                <a:pPr lvl="2">
                  <a:defRPr sz="2800"/>
                </a:pPr>
                <a:endParaRPr lang="en-US" dirty="0"/>
              </a:p>
              <a:p>
                <a:pPr marL="857250" lvl="2" indent="0">
                  <a:buNone/>
                  <a:defRPr sz="2800"/>
                </a:pPr>
                <a:r>
                  <a:rPr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t="-2209" r="-1037"/>
                </a:stretch>
              </a:blipFill>
            </p:spPr>
            <p:txBody>
              <a:bodyPr/>
              <a:lstStyle/>
              <a:p>
                <a:r>
                  <a:rPr lang="en-IN">
                    <a:noFill/>
                  </a:rPr>
                  <a:t> </a:t>
                </a:r>
              </a:p>
            </p:txBody>
          </p:sp>
        </mc:Fallback>
      </mc:AlternateContent>
      <p:pic>
        <p:nvPicPr>
          <p:cNvPr id="5" name="Picture 4" descr="A screenshot of the Excel sheet from Figure 12.3.15. Cell D3 reads, a equals to . Cell E3 reads, 1.326448. Cell D4 reads, b equals to . Cell E4 reads, negative 0.90935.">
            <a:extLst>
              <a:ext uri="{FF2B5EF4-FFF2-40B4-BE49-F238E27FC236}">
                <a16:creationId xmlns:a16="http://schemas.microsoft.com/office/drawing/2014/main" id="{A44DC3CD-1F0A-4962-A8B1-8D661736A6F8}"/>
              </a:ext>
            </a:extLst>
          </p:cNvPr>
          <p:cNvPicPr>
            <a:picLocks noChangeAspect="1"/>
          </p:cNvPicPr>
          <p:nvPr/>
        </p:nvPicPr>
        <p:blipFill>
          <a:blip r:embed="rId3"/>
          <a:srcRect b="7520"/>
          <a:stretch>
            <a:fillRect/>
          </a:stretch>
        </p:blipFill>
        <p:spPr>
          <a:xfrm>
            <a:off x="2879541" y="2286000"/>
            <a:ext cx="3384917" cy="3174087"/>
          </a:xfrm>
          <a:prstGeom prst="rect">
            <a:avLst/>
          </a:prstGeom>
        </p:spPr>
      </p:pic>
      <p:sp>
        <p:nvSpPr>
          <p:cNvPr id="4" name="TextBox 3">
            <a:extLst>
              <a:ext uri="{FF2B5EF4-FFF2-40B4-BE49-F238E27FC236}">
                <a16:creationId xmlns:a16="http://schemas.microsoft.com/office/drawing/2014/main" id="{A91C0629-79A2-BA98-D127-EAB8CF5094B3}"/>
              </a:ext>
            </a:extLst>
          </p:cNvPr>
          <p:cNvSpPr txBox="1"/>
          <p:nvPr/>
        </p:nvSpPr>
        <p:spPr>
          <a:xfrm>
            <a:off x="3047999" y="5397826"/>
            <a:ext cx="3048000" cy="430887"/>
          </a:xfrm>
          <a:prstGeom prst="rect">
            <a:avLst/>
          </a:prstGeom>
          <a:noFill/>
        </p:spPr>
        <p:txBody>
          <a:bodyPr wrap="square">
            <a:spAutoFit/>
          </a:bodyPr>
          <a:lstStyle/>
          <a:p>
            <a:pPr algn="ctr"/>
            <a:r>
              <a:rPr lang="en-IN" sz="2200" dirty="0"/>
              <a:t>Figure 16</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Predictions Using the Regression Line</a:t>
            </a:r>
            <a:r>
              <a:rPr lang="en-US" dirty="0"/>
              <a:t>—Slide 10</a:t>
            </a:r>
            <a:endParaRPr dirty="0"/>
          </a:p>
        </p:txBody>
      </p:sp>
      <p:sp>
        <p:nvSpPr>
          <p:cNvPr id="3" name="Text Placeholder 2"/>
          <p:cNvSpPr>
            <a:spLocks noGrp="1"/>
          </p:cNvSpPr>
          <p:nvPr>
            <p:ph type="body" sz="quarter" idx="10"/>
          </p:nvPr>
        </p:nvSpPr>
        <p:spPr/>
        <p:txBody>
          <a:bodyPr>
            <a:normAutofit/>
          </a:bodyPr>
          <a:lstStyle/>
          <a:p>
            <a:pPr marL="512064" lvl="2" indent="0">
              <a:buNone/>
              <a:defRPr sz="2800"/>
            </a:pPr>
            <a:r>
              <a:rPr lang="en-US" sz="2000" dirty="0"/>
              <a:t>Thus, the equation of the regression line, in the form 		</a:t>
            </a:r>
          </a:p>
          <a:p>
            <a:pPr marL="512064" lvl="2" indent="0">
              <a:buNone/>
              <a:defRPr sz="2800"/>
            </a:pPr>
            <a:endParaRPr lang="en-US" sz="2000" dirty="0"/>
          </a:p>
          <a:p>
            <a:pPr marL="512064" lvl="2" indent="0">
              <a:buNone/>
              <a:defRPr sz="2800"/>
            </a:pPr>
            <a:r>
              <a:rPr lang="en-US" sz="2000" dirty="0"/>
              <a:t>​</a:t>
            </a:r>
            <a:endParaRPr lang="ar-AE" sz="2000" dirty="0"/>
          </a:p>
          <a:p>
            <a:pPr>
              <a:defRPr sz="2800"/>
            </a:pPr>
            <a:endParaRPr lang="en-US" sz="2000" dirty="0"/>
          </a:p>
          <a:p>
            <a:pPr marL="538163" indent="-538163">
              <a:defRPr sz="2800"/>
            </a:pPr>
            <a:endParaRPr lang="en-US" sz="2000" dirty="0"/>
          </a:p>
          <a:p>
            <a:pPr marL="538163" indent="-538163">
              <a:defRPr sz="2800"/>
            </a:pPr>
            <a:r>
              <a:rPr lang="en-IN" sz="2000" dirty="0"/>
              <a:t>	</a:t>
            </a:r>
            <a:endParaRPr lang="en-US" sz="2000" dirty="0"/>
          </a:p>
          <a:p>
            <a:pPr>
              <a:defRPr sz="2800"/>
            </a:pPr>
            <a:endParaRPr sz="2000" dirty="0"/>
          </a:p>
          <a:p>
            <a:endParaRPr lang="en-US" sz="2000" dirty="0"/>
          </a:p>
          <a:p>
            <a:endParaRPr lang="en-IN" sz="2000" dirty="0"/>
          </a:p>
          <a:p>
            <a:endParaRPr sz="2000" dirty="0"/>
          </a:p>
          <a:p>
            <a:pPr marL="457200" lvl="1" indent="0">
              <a:buNone/>
              <a:defRPr sz="2800"/>
            </a:pPr>
            <a:r>
              <a:rPr sz="2000" dirty="0"/>
              <a:t>​</a:t>
            </a:r>
          </a:p>
        </p:txBody>
      </p:sp>
      <p:pic>
        <p:nvPicPr>
          <p:cNvPr id="7" name="Picture 6" descr="y hat equals a times x plus b">
            <a:extLst>
              <a:ext uri="{FF2B5EF4-FFF2-40B4-BE49-F238E27FC236}">
                <a16:creationId xmlns:a16="http://schemas.microsoft.com/office/drawing/2014/main" id="{6C43E58C-55CA-71CC-217A-DD29BCDE0B55}"/>
              </a:ext>
            </a:extLst>
          </p:cNvPr>
          <p:cNvPicPr>
            <a:picLocks noChangeAspect="1"/>
          </p:cNvPicPr>
          <p:nvPr/>
        </p:nvPicPr>
        <p:blipFill>
          <a:blip r:embed="rId2"/>
          <a:stretch>
            <a:fillRect/>
          </a:stretch>
        </p:blipFill>
        <p:spPr>
          <a:xfrm>
            <a:off x="6553200" y="1070334"/>
            <a:ext cx="1226250" cy="360000"/>
          </a:xfrm>
          <a:prstGeom prst="rect">
            <a:avLst/>
          </a:prstGeom>
        </p:spPr>
      </p:pic>
      <p:sp>
        <p:nvSpPr>
          <p:cNvPr id="9" name="TextBox 8">
            <a:extLst>
              <a:ext uri="{FF2B5EF4-FFF2-40B4-BE49-F238E27FC236}">
                <a16:creationId xmlns:a16="http://schemas.microsoft.com/office/drawing/2014/main" id="{03D58710-EEF2-D1EF-5030-E731B128A06A}"/>
              </a:ext>
            </a:extLst>
          </p:cNvPr>
          <p:cNvSpPr txBox="1"/>
          <p:nvPr/>
        </p:nvSpPr>
        <p:spPr>
          <a:xfrm>
            <a:off x="457200" y="1307068"/>
            <a:ext cx="2286000" cy="400110"/>
          </a:xfrm>
          <a:prstGeom prst="rect">
            <a:avLst/>
          </a:prstGeom>
          <a:noFill/>
        </p:spPr>
        <p:txBody>
          <a:bodyPr wrap="square">
            <a:spAutoFit/>
          </a:bodyPr>
          <a:lstStyle/>
          <a:p>
            <a:pPr marL="512064" lvl="2" indent="0">
              <a:buNone/>
              <a:defRPr sz="2800"/>
            </a:pPr>
            <a:r>
              <a:rPr lang="en-US" sz="2000" dirty="0"/>
              <a:t>is as follows.</a:t>
            </a:r>
          </a:p>
        </p:txBody>
      </p:sp>
      <p:pic>
        <p:nvPicPr>
          <p:cNvPr id="12" name="Picture 11" descr="y hat equals 1 point 326 times x minus 0 point 909">
            <a:extLst>
              <a:ext uri="{FF2B5EF4-FFF2-40B4-BE49-F238E27FC236}">
                <a16:creationId xmlns:a16="http://schemas.microsoft.com/office/drawing/2014/main" id="{9173AEB9-822E-1361-11FE-6D35783AF8A0}"/>
              </a:ext>
            </a:extLst>
          </p:cNvPr>
          <p:cNvPicPr>
            <a:picLocks noChangeAspect="1"/>
          </p:cNvPicPr>
          <p:nvPr/>
        </p:nvPicPr>
        <p:blipFill>
          <a:blip r:embed="rId3"/>
          <a:stretch>
            <a:fillRect/>
          </a:stretch>
        </p:blipFill>
        <p:spPr>
          <a:xfrm>
            <a:off x="3505200" y="1905000"/>
            <a:ext cx="1944000" cy="324000"/>
          </a:xfrm>
          <a:prstGeom prst="rect">
            <a:avLst/>
          </a:prstGeom>
        </p:spPr>
      </p:pic>
      <p:sp>
        <p:nvSpPr>
          <p:cNvPr id="18" name="TextBox 17">
            <a:extLst>
              <a:ext uri="{FF2B5EF4-FFF2-40B4-BE49-F238E27FC236}">
                <a16:creationId xmlns:a16="http://schemas.microsoft.com/office/drawing/2014/main" id="{F8D4F2C0-2AD6-966A-D134-AA02D38FDED8}"/>
              </a:ext>
            </a:extLst>
          </p:cNvPr>
          <p:cNvSpPr txBox="1"/>
          <p:nvPr/>
        </p:nvSpPr>
        <p:spPr>
          <a:xfrm>
            <a:off x="412376" y="2374593"/>
            <a:ext cx="8172000" cy="800219"/>
          </a:xfrm>
          <a:prstGeom prst="rect">
            <a:avLst/>
          </a:prstGeom>
          <a:noFill/>
        </p:spPr>
        <p:txBody>
          <a:bodyPr wrap="square">
            <a:spAutoFit/>
          </a:bodyPr>
          <a:lstStyle/>
          <a:p>
            <a:pPr marL="538163" indent="-538163"/>
            <a:r>
              <a:rPr lang="en-US" sz="2200" dirty="0"/>
              <a:t>c.​	To make a prediction, substitute the value </a:t>
            </a:r>
            <a:r>
              <a:rPr lang="en-US" sz="2200" i="1" dirty="0"/>
              <a:t>x</a:t>
            </a:r>
            <a:r>
              <a:rPr lang="en-US" sz="2200" dirty="0"/>
              <a:t> = 11 into the regression line</a:t>
            </a:r>
            <a:r>
              <a:rPr lang="en-IN" sz="2400" dirty="0"/>
              <a:t> and solve for </a:t>
            </a:r>
            <a:endParaRPr lang="en-IN" sz="2200" dirty="0"/>
          </a:p>
        </p:txBody>
      </p:sp>
      <p:pic>
        <p:nvPicPr>
          <p:cNvPr id="8" name="Picture 7" descr="y hat">
            <a:extLst>
              <a:ext uri="{FF2B5EF4-FFF2-40B4-BE49-F238E27FC236}">
                <a16:creationId xmlns:a16="http://schemas.microsoft.com/office/drawing/2014/main" id="{8B98ECFA-823B-FB0A-9DBC-406156C69BE8}"/>
              </a:ext>
            </a:extLst>
          </p:cNvPr>
          <p:cNvPicPr>
            <a:picLocks noChangeAspect="1"/>
          </p:cNvPicPr>
          <p:nvPr/>
        </p:nvPicPr>
        <p:blipFill>
          <a:blip r:embed="rId4"/>
          <a:stretch>
            <a:fillRect/>
          </a:stretch>
        </p:blipFill>
        <p:spPr>
          <a:xfrm>
            <a:off x="4369788" y="2774702"/>
            <a:ext cx="257175" cy="361950"/>
          </a:xfrm>
          <a:prstGeom prst="rect">
            <a:avLst/>
          </a:prstGeom>
        </p:spPr>
      </p:pic>
      <p:pic>
        <p:nvPicPr>
          <p:cNvPr id="14" name="Picture 13" descr="y hat equals 1 point 326 times x minus 0 point 909&#10;y hat equals 1 point 326 times open parenthesis 11 close parenthesis minus 0 point 909&#10;y hat equals 13 point 677">
            <a:extLst>
              <a:ext uri="{FF2B5EF4-FFF2-40B4-BE49-F238E27FC236}">
                <a16:creationId xmlns:a16="http://schemas.microsoft.com/office/drawing/2014/main" id="{7137EEC1-7134-EEB8-B5FE-EBB34B1CA155}"/>
              </a:ext>
            </a:extLst>
          </p:cNvPr>
          <p:cNvPicPr>
            <a:picLocks noChangeAspect="1"/>
          </p:cNvPicPr>
          <p:nvPr/>
        </p:nvPicPr>
        <p:blipFill>
          <a:blip r:embed="rId5"/>
          <a:stretch>
            <a:fillRect/>
          </a:stretch>
        </p:blipFill>
        <p:spPr>
          <a:xfrm>
            <a:off x="3410400" y="3429000"/>
            <a:ext cx="2133600" cy="1076325"/>
          </a:xfrm>
          <a:prstGeom prst="rect">
            <a:avLst/>
          </a:prstGeom>
        </p:spPr>
      </p:pic>
      <mc:AlternateContent xmlns:mc="http://schemas.openxmlformats.org/markup-compatibility/2006">
        <mc:Choice xmlns:a14="http://schemas.microsoft.com/office/drawing/2010/main" Requires="a14">
          <p:sp>
            <p:nvSpPr>
              <p:cNvPr id="16" name="TextBox 15">
                <a:extLst>
                  <a:ext uri="{FF2B5EF4-FFF2-40B4-BE49-F238E27FC236}">
                    <a16:creationId xmlns:a16="http://schemas.microsoft.com/office/drawing/2014/main" id="{9E207A3A-899B-D2B0-E734-C74E6DB2F678}"/>
                  </a:ext>
                </a:extLst>
              </p:cNvPr>
              <p:cNvSpPr txBox="1"/>
              <p:nvPr/>
            </p:nvSpPr>
            <p:spPr>
              <a:xfrm>
                <a:off x="1066800" y="4625391"/>
                <a:ext cx="7562400" cy="1015663"/>
              </a:xfrm>
              <a:prstGeom prst="rect">
                <a:avLst/>
              </a:prstGeom>
              <a:noFill/>
            </p:spPr>
            <p:txBody>
              <a:bodyPr wrap="square">
                <a:spAutoFit/>
              </a:bodyPr>
              <a:lstStyle/>
              <a:p>
                <a:r>
                  <a:rPr lang="en-US" sz="2000" dirty="0"/>
                  <a:t>Thus, we would predict that a northeastern state with </a:t>
                </a:r>
                <a14:m>
                  <m:oMath xmlns:m="http://schemas.openxmlformats.org/officeDocument/2006/math">
                    <m:r>
                      <a:rPr lang="en-US" sz="2000">
                        <a:latin typeface="Cambria Math" panose="02040503050406030204" pitchFamily="18" charset="0"/>
                      </a:rPr>
                      <m:t>11%</m:t>
                    </m:r>
                  </m:oMath>
                </a14:m>
                <a:r>
                  <a:rPr lang="en-US" sz="2000" dirty="0"/>
                  <a:t> of its population at an income less than the federal poverty level would have a teen birth rate of </a:t>
                </a:r>
                <a:r>
                  <a:rPr lang="en-US" sz="2000" dirty="0">
                    <a:latin typeface="Cambria Math"/>
                  </a:rPr>
                  <a:t>13.677</a:t>
                </a:r>
                <a:r>
                  <a:rPr lang="en-US" sz="2000" dirty="0"/>
                  <a:t> births per </a:t>
                </a:r>
                <a:r>
                  <a:rPr lang="en-US" sz="2000" dirty="0">
                    <a:latin typeface="Cambria Math"/>
                  </a:rPr>
                  <a:t>1000</a:t>
                </a:r>
                <a:r>
                  <a:rPr lang="en-US" sz="2000" dirty="0"/>
                  <a:t>.</a:t>
                </a:r>
                <a:endParaRPr lang="en-IN" sz="2000" dirty="0"/>
              </a:p>
            </p:txBody>
          </p:sp>
        </mc:Choice>
        <mc:Fallback>
          <p:sp>
            <p:nvSpPr>
              <p:cNvPr id="16" name="TextBox 15">
                <a:extLst>
                  <a:ext uri="{FF2B5EF4-FFF2-40B4-BE49-F238E27FC236}">
                    <a16:creationId xmlns:a16="http://schemas.microsoft.com/office/drawing/2014/main" id="{9E207A3A-899B-D2B0-E734-C74E6DB2F678}"/>
                  </a:ext>
                </a:extLst>
              </p:cNvPr>
              <p:cNvSpPr txBox="1">
                <a:spLocks noRot="1" noChangeAspect="1" noMove="1" noResize="1" noEditPoints="1" noAdjustHandles="1" noChangeArrowheads="1" noChangeShapeType="1" noTextEdit="1"/>
              </p:cNvSpPr>
              <p:nvPr/>
            </p:nvSpPr>
            <p:spPr>
              <a:xfrm>
                <a:off x="1066800" y="4625391"/>
                <a:ext cx="7562400" cy="1015663"/>
              </a:xfrm>
              <a:prstGeom prst="rect">
                <a:avLst/>
              </a:prstGeom>
              <a:blipFill>
                <a:blip r:embed="rId6"/>
                <a:stretch>
                  <a:fillRect l="-806" t="-3614" r="-564" b="-10241"/>
                </a:stretch>
              </a:blipFill>
            </p:spPr>
            <p:txBody>
              <a:bodyPr/>
              <a:lstStyle/>
              <a:p>
                <a:r>
                  <a:rPr lang="en-IN">
                    <a:noFill/>
                  </a:rPr>
                  <a:t> </a:t>
                </a:r>
              </a:p>
            </p:txBody>
          </p:sp>
        </mc:Fallback>
      </mc:AlternateContent>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Predictions Using the Regression Line</a:t>
            </a:r>
            <a:r>
              <a:rPr lang="en-US" dirty="0"/>
              <a:t>—Slide 11</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38163" indent="-538163" algn="just">
                  <a:defRPr sz="2800"/>
                </a:pPr>
                <a:r>
                  <a:rPr lang="en-US" sz="2000" dirty="0"/>
                  <a:t>d.</a:t>
                </a:r>
                <a:r>
                  <a:rPr sz="2000" dirty="0"/>
                  <a:t>​</a:t>
                </a:r>
                <a:r>
                  <a:rPr lang="en-US" sz="2000" dirty="0"/>
                  <a:t>	</a:t>
                </a:r>
                <a:r>
                  <a:rPr sz="2000" dirty="0"/>
                  <a:t>Predictions should only be made for states that fall into the original population. California is not in the northeast of the United States and cannot be assumed to have the same characteristics. So it is not appropriate to use the regression line for predictions in this case.</a:t>
                </a:r>
                <a:endParaRPr lang="en-US" sz="2000" dirty="0"/>
              </a:p>
              <a:p>
                <a:pPr marL="538163" indent="-538163" algn="just">
                  <a:defRPr sz="2800"/>
                </a:pPr>
                <a:r>
                  <a:rPr lang="en-US" sz="2000" dirty="0"/>
                  <a:t>e.	​It is not meaningful to predict the value of </a:t>
                </a:r>
                <a:r>
                  <a:rPr lang="en-US" sz="2000" i="1" dirty="0"/>
                  <a:t>y</a:t>
                </a:r>
                <a:r>
                  <a:rPr lang="en-US" sz="2000" dirty="0"/>
                  <a:t> for this percentage level because the value of </a:t>
                </a:r>
                <a:r>
                  <a:rPr lang="en-US" sz="2000" i="1" dirty="0"/>
                  <a:t>x</a:t>
                </a:r>
                <a:r>
                  <a:rPr lang="en-US" sz="2000" dirty="0"/>
                  <a:t> </a:t>
                </a:r>
                <a14:m>
                  <m:oMath xmlns:m="http://schemas.openxmlformats.org/officeDocument/2006/math">
                    <m:r>
                      <a:rPr lang="en-US" sz="2000">
                        <a:latin typeface="Cambria Math" panose="02040503050406030204" pitchFamily="18" charset="0"/>
                      </a:rPr>
                      <m:t>=1.5</m:t>
                    </m:r>
                  </m:oMath>
                </a14:m>
                <a:r>
                  <a:rPr lang="en-US" sz="2000" dirty="0"/>
                  <a:t> is outside the range of the original data. The original data only considered poverty levels between </a:t>
                </a:r>
                <a14:m>
                  <m:oMath xmlns:m="http://schemas.openxmlformats.org/officeDocument/2006/math">
                    <m:r>
                      <a:rPr lang="en-US" sz="2000">
                        <a:latin typeface="Cambria Math" panose="02040503050406030204" pitchFamily="18" charset="0"/>
                      </a:rPr>
                      <m:t>6.6%</m:t>
                    </m:r>
                  </m:oMath>
                </a14:m>
                <a:r>
                  <a:rPr lang="en-US" sz="2000" dirty="0"/>
                  <a:t> and </a:t>
                </a:r>
                <a14:m>
                  <m:oMath xmlns:m="http://schemas.openxmlformats.org/officeDocument/2006/math">
                    <m:r>
                      <a:rPr lang="en-US" sz="2000">
                        <a:latin typeface="Cambria Math" panose="02040503050406030204" pitchFamily="18" charset="0"/>
                      </a:rPr>
                      <m:t>16.5%</m:t>
                    </m:r>
                  </m:oMath>
                </a14:m>
                <a:r>
                  <a:rPr lang="en-US" sz="2000" dirty="0"/>
                  <a:t>, so we should only predict teen birth rates for poverty-level percentages within this range.</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IN">
                    <a:noFill/>
                  </a:rPr>
                  <a:t> </a:t>
                </a:r>
              </a:p>
            </p:txBody>
          </p:sp>
        </mc:Fallback>
      </mc:AlternateContent>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4</a:t>
            </a:r>
          </a:p>
        </p:txBody>
      </p:sp>
      <p:sp>
        <p:nvSpPr>
          <p:cNvPr id="3" name="Text Placeholder 2"/>
          <p:cNvSpPr>
            <a:spLocks noGrp="1"/>
          </p:cNvSpPr>
          <p:nvPr>
            <p:ph type="body" sz="quarter" idx="10"/>
          </p:nvPr>
        </p:nvSpPr>
        <p:spPr/>
        <p:txBody>
          <a:bodyPr>
            <a:normAutofit/>
          </a:bodyPr>
          <a:lstStyle/>
          <a:p>
            <a:pPr algn="just">
              <a:defRPr sz="2800"/>
            </a:pPr>
            <a:r>
              <a:rPr sz="2000" dirty="0"/>
              <a:t>The average temperature in Florida has a statistically significant correlation to the monthly precipitation in inches in the state. The regression line </a:t>
            </a:r>
            <a:r>
              <a:rPr lang="en-US" sz="2000" dirty="0"/>
              <a:t>			 </a:t>
            </a:r>
          </a:p>
        </p:txBody>
      </p:sp>
      <p:pic>
        <p:nvPicPr>
          <p:cNvPr id="6" name="Picture 5" descr="y hat equals 0 point 225 times x minus 15 point 42">
            <a:extLst>
              <a:ext uri="{FF2B5EF4-FFF2-40B4-BE49-F238E27FC236}">
                <a16:creationId xmlns:a16="http://schemas.microsoft.com/office/drawing/2014/main" id="{948FB896-9373-DEFD-0379-9FE3382F0A51}"/>
              </a:ext>
            </a:extLst>
          </p:cNvPr>
          <p:cNvPicPr>
            <a:picLocks noChangeAspect="1"/>
          </p:cNvPicPr>
          <p:nvPr/>
        </p:nvPicPr>
        <p:blipFill>
          <a:blip r:embed="rId2"/>
          <a:stretch>
            <a:fillRect/>
          </a:stretch>
        </p:blipFill>
        <p:spPr>
          <a:xfrm>
            <a:off x="533400" y="1676400"/>
            <a:ext cx="1944000" cy="324000"/>
          </a:xfrm>
          <a:prstGeom prst="rect">
            <a:avLst/>
          </a:prstGeom>
        </p:spPr>
      </p:pic>
      <p:sp>
        <p:nvSpPr>
          <p:cNvPr id="8" name="TextBox 7">
            <a:extLst>
              <a:ext uri="{FF2B5EF4-FFF2-40B4-BE49-F238E27FC236}">
                <a16:creationId xmlns:a16="http://schemas.microsoft.com/office/drawing/2014/main" id="{9B0BBD4D-C6DB-298D-8906-4FD1AF3064A6}"/>
              </a:ext>
            </a:extLst>
          </p:cNvPr>
          <p:cNvSpPr txBox="1"/>
          <p:nvPr/>
        </p:nvSpPr>
        <p:spPr>
          <a:xfrm>
            <a:off x="2438400" y="1600200"/>
            <a:ext cx="6375248" cy="400110"/>
          </a:xfrm>
          <a:prstGeom prst="rect">
            <a:avLst/>
          </a:prstGeom>
          <a:noFill/>
        </p:spPr>
        <p:txBody>
          <a:bodyPr wrap="square">
            <a:spAutoFit/>
          </a:bodyPr>
          <a:lstStyle/>
          <a:p>
            <a:r>
              <a:rPr lang="en-US" sz="2000" dirty="0"/>
              <a:t>models this relationship when the temperature is between</a:t>
            </a:r>
            <a:endParaRPr lang="en-IN" sz="2000" dirty="0"/>
          </a:p>
        </p:txBody>
      </p:sp>
      <p:sp>
        <p:nvSpPr>
          <p:cNvPr id="10" name="TextBox 9">
            <a:extLst>
              <a:ext uri="{FF2B5EF4-FFF2-40B4-BE49-F238E27FC236}">
                <a16:creationId xmlns:a16="http://schemas.microsoft.com/office/drawing/2014/main" id="{02A82265-024C-572E-9221-4DF0704AB36E}"/>
              </a:ext>
            </a:extLst>
          </p:cNvPr>
          <p:cNvSpPr txBox="1"/>
          <p:nvPr/>
        </p:nvSpPr>
        <p:spPr>
          <a:xfrm>
            <a:off x="439270" y="1957134"/>
            <a:ext cx="8247529" cy="1323439"/>
          </a:xfrm>
          <a:prstGeom prst="rect">
            <a:avLst/>
          </a:prstGeom>
          <a:noFill/>
        </p:spPr>
        <p:txBody>
          <a:bodyPr wrap="square">
            <a:spAutoFit/>
          </a:bodyPr>
          <a:lstStyle/>
          <a:p>
            <a:pPr algn="just">
              <a:defRPr sz="2800"/>
            </a:pPr>
            <a:r>
              <a:rPr lang="en-US" sz="2000" dirty="0">
                <a:latin typeface="Cambria Math"/>
              </a:rPr>
              <a:t>75</a:t>
            </a:r>
            <a:r>
              <a:rPr lang="en-US" sz="2000" dirty="0"/>
              <a:t> and </a:t>
            </a:r>
            <a:r>
              <a:rPr lang="en-US" sz="2000" dirty="0">
                <a:latin typeface="Cambria Math"/>
              </a:rPr>
              <a:t>90</a:t>
            </a:r>
            <a:r>
              <a:rPr lang="en-US" sz="2000" dirty="0"/>
              <a:t>. Use the line to predict the monthly precipitation if the temperature is </a:t>
            </a:r>
            <a:r>
              <a:rPr lang="en-US" sz="2000" dirty="0">
                <a:latin typeface="Cambria Math"/>
              </a:rPr>
              <a:t>80</a:t>
            </a:r>
            <a:r>
              <a:rPr lang="en-US" sz="2000" dirty="0"/>
              <a:t> degrees.</a:t>
            </a:r>
          </a:p>
          <a:p>
            <a:endParaRPr lang="en-US" sz="2000" dirty="0"/>
          </a:p>
          <a:p>
            <a:r>
              <a:rPr lang="en-US" sz="2000" dirty="0"/>
              <a:t>Answer: </a:t>
            </a:r>
            <a:r>
              <a:rPr lang="en-US" sz="2000" dirty="0">
                <a:latin typeface="Cambria Math"/>
              </a:rPr>
              <a:t>2.58</a:t>
            </a:r>
            <a:r>
              <a:rPr lang="en-US" sz="2000" dirty="0"/>
              <a:t> inches</a:t>
            </a:r>
          </a:p>
        </p:txBody>
      </p:sp>
    </p:spTree>
    <p:extLst>
      <p:ext uri="{BB962C8B-B14F-4D97-AF65-F5344CB8AC3E}">
        <p14:creationId xmlns:p14="http://schemas.microsoft.com/office/powerpoint/2010/main" val="2067154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Creating a Scatter Plot to Identify Trends in Data</a:t>
            </a:r>
            <a:r>
              <a:rPr lang="en-US" dirty="0"/>
              <a:t>—Slide 1</a:t>
            </a:r>
            <a:endParaRPr dirty="0"/>
          </a:p>
        </p:txBody>
      </p:sp>
      <p:sp>
        <p:nvSpPr>
          <p:cNvPr id="3" name="Text Placeholder 2"/>
          <p:cNvSpPr>
            <a:spLocks noGrp="1"/>
          </p:cNvSpPr>
          <p:nvPr>
            <p:ph type="body" sz="quarter" idx="10"/>
          </p:nvPr>
        </p:nvSpPr>
        <p:spPr/>
        <p:txBody>
          <a:bodyPr>
            <a:normAutofit/>
          </a:bodyPr>
          <a:lstStyle/>
          <a:p>
            <a:pPr algn="just"/>
            <a:r>
              <a:rPr sz="2000" dirty="0"/>
              <a:t>Providers of cloud computing offer services such as email hosting, data storage, and online office applications—all available over the internet. Consider the following data collected from a sample of small businesses regarding the number of years they have been in business and the approximate percentage of their workload that is in the cloud, whether public or private. Use the data in Table 1 to create a scatter plot that shows the relationship between the number of years in business and the percentage of workload in the cloud. Remember to label both axes as well as the graph itself.</a:t>
            </a:r>
          </a:p>
        </p:txBody>
      </p:sp>
      <p:sp>
        <p:nvSpPr>
          <p:cNvPr id="6" name="TextBox 5">
            <a:extLst>
              <a:ext uri="{FF2B5EF4-FFF2-40B4-BE49-F238E27FC236}">
                <a16:creationId xmlns:a16="http://schemas.microsoft.com/office/drawing/2014/main" id="{85C4D26F-9021-47CA-DB76-61B421B47E0C}"/>
              </a:ext>
            </a:extLst>
          </p:cNvPr>
          <p:cNvSpPr txBox="1"/>
          <p:nvPr/>
        </p:nvSpPr>
        <p:spPr>
          <a:xfrm>
            <a:off x="800100" y="3962400"/>
            <a:ext cx="7543800" cy="369332"/>
          </a:xfrm>
          <a:prstGeom prst="rect">
            <a:avLst/>
          </a:prstGeom>
          <a:noFill/>
        </p:spPr>
        <p:txBody>
          <a:bodyPr wrap="square">
            <a:spAutoFit/>
          </a:bodyPr>
          <a:lstStyle/>
          <a:p>
            <a:pPr algn="ctr">
              <a:defRPr sz="1800" b="1"/>
            </a:pPr>
            <a:r>
              <a:rPr lang="en-US" dirty="0"/>
              <a:t>Table 1: Sample of Cloud Usage by Small Businesses</a:t>
            </a:r>
          </a:p>
        </p:txBody>
      </p:sp>
      <mc:AlternateContent xmlns:mc="http://schemas.openxmlformats.org/markup-compatibility/2006" xmlns:a14="http://schemas.microsoft.com/office/drawing/2010/main">
        <mc:Choice Requires="a14">
          <p:graphicFrame>
            <p:nvGraphicFramePr>
              <p:cNvPr id="4" name="Table Placeholder 2" descr="The number of years in business is 1 point 25 and the percentage of workload in the cloud is 88 percent&#10;The number of years in business is 8 point 0 and the percentage of workload in the cloud is 25 percent&#10;The number of years in business is 0 point 5 and the percentage of workload in the cloud is 100 percent&#10;The number of years in business is 3 point 75 and the percentage of workload in the cloud is 75 percent&#10;The number of years in business is 5 point 0 and the percentage of workload in the cloud is 50 percent&#10;The number of years in business is 12 point 25 and the percentage of workload in the cloud is 10 percent&#10;The number of years in business is 3 point 5 and the percentage of workload in the cloud is 25 percent&#10;The number of years in business is 2 point 25 and the percentage of workload in the cloud is 80 percent">
                <a:extLst>
                  <a:ext uri="{FF2B5EF4-FFF2-40B4-BE49-F238E27FC236}">
                    <a16:creationId xmlns:a16="http://schemas.microsoft.com/office/drawing/2014/main" id="{5418EDDC-EA9D-4C3A-8436-E2B182F2BB8E}"/>
                  </a:ext>
                </a:extLst>
              </p:cNvPr>
              <p:cNvGraphicFramePr>
                <a:graphicFrameLocks/>
              </p:cNvGraphicFramePr>
              <p:nvPr>
                <p:extLst>
                  <p:ext uri="{D42A27DB-BD31-4B8C-83A1-F6EECF244321}">
                    <p14:modId xmlns:p14="http://schemas.microsoft.com/office/powerpoint/2010/main" val="4186180855"/>
                  </p:ext>
                </p:extLst>
              </p:nvPr>
            </p:nvGraphicFramePr>
            <p:xfrm>
              <a:off x="457200" y="4472354"/>
              <a:ext cx="8229600" cy="741680"/>
            </p:xfrm>
            <a:graphic>
              <a:graphicData uri="http://schemas.openxmlformats.org/drawingml/2006/table">
                <a:tbl>
                  <a:tblPr firstRow="1" bandRow="1">
                    <a:tableStyleId>{5940675A-B579-460E-94D1-54222C63F5DA}</a:tableStyleId>
                  </a:tblPr>
                  <a:tblGrid>
                    <a:gridCol w="24384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8382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85800">
                      <a:extLst>
                        <a:ext uri="{9D8B030D-6E8A-4147-A177-3AD203B41FA5}">
                          <a16:colId xmlns:a16="http://schemas.microsoft.com/office/drawing/2014/main" val="20008"/>
                        </a:ext>
                      </a:extLst>
                    </a:gridCol>
                  </a:tblGrid>
                  <a:tr h="370840">
                    <a:tc>
                      <a:txBody>
                        <a:bodyPr/>
                        <a:lstStyle/>
                        <a:p>
                          <a:pPr algn="ctr">
                            <a:defRPr b="1"/>
                          </a:pPr>
                          <a:r>
                            <a:rPr sz="1400" dirty="0"/>
                            <a:t>Number of Years in Business</a:t>
                          </a:r>
                        </a:p>
                      </a:txBody>
                      <a:tcPr/>
                    </a:tc>
                    <a:tc>
                      <a:txBody>
                        <a:bodyPr/>
                        <a:lstStyle/>
                        <a:p>
                          <a:pPr algn="ctr"/>
                          <a:r>
                            <a:rPr sz="1400"/>
                            <a:t>1.25</a:t>
                          </a:r>
                          <a:endParaRPr sz="1400">
                            <a:latin typeface="Cambria Math"/>
                          </a:endParaRPr>
                        </a:p>
                      </a:txBody>
                      <a:tcPr/>
                    </a:tc>
                    <a:tc>
                      <a:txBody>
                        <a:bodyPr/>
                        <a:lstStyle/>
                        <a:p>
                          <a:pPr algn="ctr"/>
                          <a:r>
                            <a:rPr sz="1400"/>
                            <a:t>8.0</a:t>
                          </a:r>
                          <a:endParaRPr sz="1400">
                            <a:latin typeface="Cambria Math"/>
                          </a:endParaRPr>
                        </a:p>
                      </a:txBody>
                      <a:tcPr/>
                    </a:tc>
                    <a:tc>
                      <a:txBody>
                        <a:bodyPr/>
                        <a:lstStyle/>
                        <a:p>
                          <a:pPr algn="ctr"/>
                          <a:r>
                            <a:rPr sz="1400"/>
                            <a:t>0.5</a:t>
                          </a:r>
                          <a:endParaRPr sz="1400">
                            <a:latin typeface="Cambria Math"/>
                          </a:endParaRPr>
                        </a:p>
                      </a:txBody>
                      <a:tcPr/>
                    </a:tc>
                    <a:tc>
                      <a:txBody>
                        <a:bodyPr/>
                        <a:lstStyle/>
                        <a:p>
                          <a:pPr algn="ctr"/>
                          <a:r>
                            <a:rPr sz="1400"/>
                            <a:t>3.75</a:t>
                          </a:r>
                          <a:endParaRPr sz="1400">
                            <a:latin typeface="Cambria Math"/>
                          </a:endParaRPr>
                        </a:p>
                      </a:txBody>
                      <a:tcPr/>
                    </a:tc>
                    <a:tc>
                      <a:txBody>
                        <a:bodyPr/>
                        <a:lstStyle/>
                        <a:p>
                          <a:pPr algn="ctr"/>
                          <a:r>
                            <a:rPr sz="1400"/>
                            <a:t>5.0</a:t>
                          </a:r>
                          <a:endParaRPr sz="1400">
                            <a:latin typeface="Cambria Math"/>
                          </a:endParaRPr>
                        </a:p>
                      </a:txBody>
                      <a:tcPr/>
                    </a:tc>
                    <a:tc>
                      <a:txBody>
                        <a:bodyPr/>
                        <a:lstStyle/>
                        <a:p>
                          <a:pPr algn="ctr"/>
                          <a:r>
                            <a:rPr sz="1400"/>
                            <a:t>12.25</a:t>
                          </a:r>
                          <a:endParaRPr sz="1400">
                            <a:latin typeface="Cambria Math"/>
                          </a:endParaRPr>
                        </a:p>
                      </a:txBody>
                      <a:tcPr/>
                    </a:tc>
                    <a:tc>
                      <a:txBody>
                        <a:bodyPr/>
                        <a:lstStyle/>
                        <a:p>
                          <a:pPr algn="ctr"/>
                          <a:r>
                            <a:rPr sz="1400"/>
                            <a:t>3.5</a:t>
                          </a:r>
                          <a:endParaRPr sz="1400">
                            <a:latin typeface="Cambria Math"/>
                          </a:endParaRPr>
                        </a:p>
                      </a:txBody>
                      <a:tcPr/>
                    </a:tc>
                    <a:tc>
                      <a:txBody>
                        <a:bodyPr/>
                        <a:lstStyle/>
                        <a:p>
                          <a:pPr algn="ctr"/>
                          <a:r>
                            <a:rPr sz="1400" dirty="0"/>
                            <a:t>2.25</a:t>
                          </a:r>
                          <a:endParaRPr sz="1400" dirty="0">
                            <a:latin typeface="Cambria Math"/>
                          </a:endParaRPr>
                        </a:p>
                      </a:txBody>
                      <a:tcPr/>
                    </a:tc>
                    <a:extLst>
                      <a:ext uri="{0D108BD9-81ED-4DB2-BD59-A6C34878D82A}">
                        <a16:rowId xmlns:a16="http://schemas.microsoft.com/office/drawing/2014/main" val="10001"/>
                      </a:ext>
                    </a:extLst>
                  </a:tr>
                  <a:tr h="370840">
                    <a:tc>
                      <a:txBody>
                        <a:bodyPr/>
                        <a:lstStyle/>
                        <a:p>
                          <a:pPr algn="ctr">
                            <a:defRPr b="1"/>
                          </a:pPr>
                          <a:r>
                            <a:rPr sz="1400" dirty="0"/>
                            <a:t>% of Workload in the Cloud</a:t>
                          </a: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88%</m:t>
                                </m:r>
                              </m:oMath>
                            </m:oMathPara>
                          </a14:m>
                          <a:endParaRPr dirty="0"/>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25%</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100%</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75%</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50%</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10%</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25%</m:t>
                                </m:r>
                              </m:oMath>
                            </m:oMathPara>
                          </a14:m>
                          <a:endParaRPr/>
                        </a:p>
                      </a:txBody>
                      <a:tcPr/>
                    </a:tc>
                    <a:tc>
                      <a:txBody>
                        <a:bodyPr/>
                        <a:lstStyle/>
                        <a:p>
                          <a:pPr algn="ctr">
                            <a:defRPr sz="1400"/>
                          </a:pPr>
                          <a14:m>
                            <m:oMathPara xmlns:m="http://schemas.openxmlformats.org/officeDocument/2006/math">
                              <m:oMathParaPr>
                                <m:jc m:val="centerGroup"/>
                              </m:oMathParaPr>
                              <m:oMath xmlns:m="http://schemas.openxmlformats.org/officeDocument/2006/math">
                                <m:r>
                                  <a:rPr sz="1400">
                                    <a:latin typeface="Cambria Math" panose="02040503050406030204" pitchFamily="18" charset="0"/>
                                  </a:rPr>
                                  <m:t>80%</m:t>
                                </m:r>
                              </m:oMath>
                            </m:oMathPara>
                          </a14:m>
                          <a:endParaRPr dirty="0"/>
                        </a:p>
                      </a:txBody>
                      <a:tcPr/>
                    </a:tc>
                    <a:extLst>
                      <a:ext uri="{0D108BD9-81ED-4DB2-BD59-A6C34878D82A}">
                        <a16:rowId xmlns:a16="http://schemas.microsoft.com/office/drawing/2014/main" val="10002"/>
                      </a:ext>
                    </a:extLst>
                  </a:tr>
                </a:tbl>
              </a:graphicData>
            </a:graphic>
          </p:graphicFrame>
        </mc:Choice>
        <mc:Fallback xmlns="">
          <p:graphicFrame>
            <p:nvGraphicFramePr>
              <p:cNvPr id="4" name="Table Placeholder 2" descr="The number of years in business is 1 point 25 and the percentage of workload in the cloud is 88 percent&#10;The number of years in business is 8 point 0 and the percentage of workload in the cloud is 25 percent&#10;The number of years in business is 0 point 5 and the percentage of workload in the cloud is 100 percent&#10;The number of years in business is 3 point 75 and the percentage of workload in the cloud is 75 percent&#10;The number of years in business is 5 point 0 and the percentage of workload in the cloud is 50 percent&#10;The number of years in business is 12 point 25 and the percentage of workload in the cloud is 10 percent&#10;The number of years in business is 3 point 5 and the percentage of workload in the cloud is 25 percent&#10;The number of years in business is 2 point 25 and the percentage of workload in the cloud is 80 percent">
                <a:extLst>
                  <a:ext uri="{FF2B5EF4-FFF2-40B4-BE49-F238E27FC236}">
                    <a16:creationId xmlns:a16="http://schemas.microsoft.com/office/drawing/2014/main" id="{5418EDDC-EA9D-4C3A-8436-E2B182F2BB8E}"/>
                  </a:ext>
                </a:extLst>
              </p:cNvPr>
              <p:cNvGraphicFramePr>
                <a:graphicFrameLocks/>
              </p:cNvGraphicFramePr>
              <p:nvPr>
                <p:extLst>
                  <p:ext uri="{D42A27DB-BD31-4B8C-83A1-F6EECF244321}">
                    <p14:modId xmlns:p14="http://schemas.microsoft.com/office/powerpoint/2010/main" val="4186180855"/>
                  </p:ext>
                </p:extLst>
              </p:nvPr>
            </p:nvGraphicFramePr>
            <p:xfrm>
              <a:off x="457200" y="4472354"/>
              <a:ext cx="8229600" cy="741680"/>
            </p:xfrm>
            <a:graphic>
              <a:graphicData uri="http://schemas.openxmlformats.org/drawingml/2006/table">
                <a:tbl>
                  <a:tblPr firstRow="1" bandRow="1">
                    <a:tableStyleId>{5940675A-B579-460E-94D1-54222C63F5DA}</a:tableStyleId>
                  </a:tblPr>
                  <a:tblGrid>
                    <a:gridCol w="24384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533400">
                      <a:extLst>
                        <a:ext uri="{9D8B030D-6E8A-4147-A177-3AD203B41FA5}">
                          <a16:colId xmlns:a16="http://schemas.microsoft.com/office/drawing/2014/main" val="20003"/>
                        </a:ext>
                      </a:extLst>
                    </a:gridCol>
                    <a:gridCol w="685800">
                      <a:extLst>
                        <a:ext uri="{9D8B030D-6E8A-4147-A177-3AD203B41FA5}">
                          <a16:colId xmlns:a16="http://schemas.microsoft.com/office/drawing/2014/main" val="20004"/>
                        </a:ext>
                      </a:extLst>
                    </a:gridCol>
                    <a:gridCol w="685800">
                      <a:extLst>
                        <a:ext uri="{9D8B030D-6E8A-4147-A177-3AD203B41FA5}">
                          <a16:colId xmlns:a16="http://schemas.microsoft.com/office/drawing/2014/main" val="20005"/>
                        </a:ext>
                      </a:extLst>
                    </a:gridCol>
                    <a:gridCol w="838200">
                      <a:extLst>
                        <a:ext uri="{9D8B030D-6E8A-4147-A177-3AD203B41FA5}">
                          <a16:colId xmlns:a16="http://schemas.microsoft.com/office/drawing/2014/main" val="20006"/>
                        </a:ext>
                      </a:extLst>
                    </a:gridCol>
                    <a:gridCol w="609600">
                      <a:extLst>
                        <a:ext uri="{9D8B030D-6E8A-4147-A177-3AD203B41FA5}">
                          <a16:colId xmlns:a16="http://schemas.microsoft.com/office/drawing/2014/main" val="20007"/>
                        </a:ext>
                      </a:extLst>
                    </a:gridCol>
                    <a:gridCol w="685800">
                      <a:extLst>
                        <a:ext uri="{9D8B030D-6E8A-4147-A177-3AD203B41FA5}">
                          <a16:colId xmlns:a16="http://schemas.microsoft.com/office/drawing/2014/main" val="20008"/>
                        </a:ext>
                      </a:extLst>
                    </a:gridCol>
                  </a:tblGrid>
                  <a:tr h="370840">
                    <a:tc>
                      <a:txBody>
                        <a:bodyPr/>
                        <a:lstStyle/>
                        <a:p>
                          <a:pPr algn="ctr">
                            <a:defRPr b="1"/>
                          </a:pPr>
                          <a:r>
                            <a:rPr sz="1400" dirty="0"/>
                            <a:t>Number of Years in Business</a:t>
                          </a:r>
                        </a:p>
                      </a:txBody>
                      <a:tcPr/>
                    </a:tc>
                    <a:tc>
                      <a:txBody>
                        <a:bodyPr/>
                        <a:lstStyle/>
                        <a:p>
                          <a:pPr algn="ctr"/>
                          <a:r>
                            <a:rPr sz="1400"/>
                            <a:t>1.25</a:t>
                          </a:r>
                          <a:endParaRPr sz="1400">
                            <a:latin typeface="Cambria Math"/>
                          </a:endParaRPr>
                        </a:p>
                      </a:txBody>
                      <a:tcPr/>
                    </a:tc>
                    <a:tc>
                      <a:txBody>
                        <a:bodyPr/>
                        <a:lstStyle/>
                        <a:p>
                          <a:pPr algn="ctr"/>
                          <a:r>
                            <a:rPr sz="1400"/>
                            <a:t>8.0</a:t>
                          </a:r>
                          <a:endParaRPr sz="1400">
                            <a:latin typeface="Cambria Math"/>
                          </a:endParaRPr>
                        </a:p>
                      </a:txBody>
                      <a:tcPr/>
                    </a:tc>
                    <a:tc>
                      <a:txBody>
                        <a:bodyPr/>
                        <a:lstStyle/>
                        <a:p>
                          <a:pPr algn="ctr"/>
                          <a:r>
                            <a:rPr sz="1400"/>
                            <a:t>0.5</a:t>
                          </a:r>
                          <a:endParaRPr sz="1400">
                            <a:latin typeface="Cambria Math"/>
                          </a:endParaRPr>
                        </a:p>
                      </a:txBody>
                      <a:tcPr/>
                    </a:tc>
                    <a:tc>
                      <a:txBody>
                        <a:bodyPr/>
                        <a:lstStyle/>
                        <a:p>
                          <a:pPr algn="ctr"/>
                          <a:r>
                            <a:rPr sz="1400"/>
                            <a:t>3.75</a:t>
                          </a:r>
                          <a:endParaRPr sz="1400">
                            <a:latin typeface="Cambria Math"/>
                          </a:endParaRPr>
                        </a:p>
                      </a:txBody>
                      <a:tcPr/>
                    </a:tc>
                    <a:tc>
                      <a:txBody>
                        <a:bodyPr/>
                        <a:lstStyle/>
                        <a:p>
                          <a:pPr algn="ctr"/>
                          <a:r>
                            <a:rPr sz="1400"/>
                            <a:t>5.0</a:t>
                          </a:r>
                          <a:endParaRPr sz="1400">
                            <a:latin typeface="Cambria Math"/>
                          </a:endParaRPr>
                        </a:p>
                      </a:txBody>
                      <a:tcPr/>
                    </a:tc>
                    <a:tc>
                      <a:txBody>
                        <a:bodyPr/>
                        <a:lstStyle/>
                        <a:p>
                          <a:pPr algn="ctr"/>
                          <a:r>
                            <a:rPr sz="1400"/>
                            <a:t>12.25</a:t>
                          </a:r>
                          <a:endParaRPr sz="1400">
                            <a:latin typeface="Cambria Math"/>
                          </a:endParaRPr>
                        </a:p>
                      </a:txBody>
                      <a:tcPr/>
                    </a:tc>
                    <a:tc>
                      <a:txBody>
                        <a:bodyPr/>
                        <a:lstStyle/>
                        <a:p>
                          <a:pPr algn="ctr"/>
                          <a:r>
                            <a:rPr sz="1400"/>
                            <a:t>3.5</a:t>
                          </a:r>
                          <a:endParaRPr sz="1400">
                            <a:latin typeface="Cambria Math"/>
                          </a:endParaRPr>
                        </a:p>
                      </a:txBody>
                      <a:tcPr/>
                    </a:tc>
                    <a:tc>
                      <a:txBody>
                        <a:bodyPr/>
                        <a:lstStyle/>
                        <a:p>
                          <a:pPr algn="ctr"/>
                          <a:r>
                            <a:rPr sz="1400" dirty="0"/>
                            <a:t>2.25</a:t>
                          </a:r>
                          <a:endParaRPr sz="1400" dirty="0">
                            <a:latin typeface="Cambria Math"/>
                          </a:endParaRPr>
                        </a:p>
                      </a:txBody>
                      <a:tcPr/>
                    </a:tc>
                    <a:extLst>
                      <a:ext uri="{0D108BD9-81ED-4DB2-BD59-A6C34878D82A}">
                        <a16:rowId xmlns:a16="http://schemas.microsoft.com/office/drawing/2014/main" val="10001"/>
                      </a:ext>
                    </a:extLst>
                  </a:tr>
                  <a:tr h="370840">
                    <a:tc>
                      <a:txBody>
                        <a:bodyPr/>
                        <a:lstStyle/>
                        <a:p>
                          <a:pPr algn="ctr">
                            <a:defRPr b="1"/>
                          </a:pPr>
                          <a:r>
                            <a:rPr sz="1400" dirty="0"/>
                            <a:t>% of Workload in the Cloud</a:t>
                          </a:r>
                        </a:p>
                      </a:txBody>
                      <a:tcPr/>
                    </a:tc>
                    <a:tc>
                      <a:txBody>
                        <a:bodyPr/>
                        <a:lstStyle/>
                        <a:p>
                          <a:endParaRPr lang="en-US"/>
                        </a:p>
                      </a:txBody>
                      <a:tcPr>
                        <a:blipFill>
                          <a:blip r:embed="rId2"/>
                          <a:stretch>
                            <a:fillRect l="-246626" t="-103279" r="-484663" b="-3279"/>
                          </a:stretch>
                        </a:blipFill>
                      </a:tcPr>
                    </a:tc>
                    <a:tc>
                      <a:txBody>
                        <a:bodyPr/>
                        <a:lstStyle/>
                        <a:p>
                          <a:endParaRPr lang="en-US"/>
                        </a:p>
                      </a:txBody>
                      <a:tcPr>
                        <a:blipFill>
                          <a:blip r:embed="rId2"/>
                          <a:stretch>
                            <a:fillRect l="-452000" t="-103279" r="-532000" b="-3279"/>
                          </a:stretch>
                        </a:blipFill>
                      </a:tcPr>
                    </a:tc>
                    <a:tc>
                      <a:txBody>
                        <a:bodyPr/>
                        <a:lstStyle/>
                        <a:p>
                          <a:endParaRPr lang="en-US"/>
                        </a:p>
                      </a:txBody>
                      <a:tcPr>
                        <a:blipFill>
                          <a:blip r:embed="rId2"/>
                          <a:stretch>
                            <a:fillRect l="-793103" t="-103279" r="-664368" b="-3279"/>
                          </a:stretch>
                        </a:blipFill>
                      </a:tcPr>
                    </a:tc>
                    <a:tc>
                      <a:txBody>
                        <a:bodyPr/>
                        <a:lstStyle/>
                        <a:p>
                          <a:endParaRPr lang="en-US"/>
                        </a:p>
                      </a:txBody>
                      <a:tcPr>
                        <a:blipFill>
                          <a:blip r:embed="rId2"/>
                          <a:stretch>
                            <a:fillRect l="-687611" t="-103279" r="-411504" b="-3279"/>
                          </a:stretch>
                        </a:blipFill>
                      </a:tcPr>
                    </a:tc>
                    <a:tc>
                      <a:txBody>
                        <a:bodyPr/>
                        <a:lstStyle/>
                        <a:p>
                          <a:endParaRPr lang="en-US"/>
                        </a:p>
                      </a:txBody>
                      <a:tcPr>
                        <a:blipFill>
                          <a:blip r:embed="rId2"/>
                          <a:stretch>
                            <a:fillRect l="-794643" t="-103279" r="-315179" b="-3279"/>
                          </a:stretch>
                        </a:blipFill>
                      </a:tcPr>
                    </a:tc>
                    <a:tc>
                      <a:txBody>
                        <a:bodyPr/>
                        <a:lstStyle/>
                        <a:p>
                          <a:endParaRPr lang="en-US"/>
                        </a:p>
                      </a:txBody>
                      <a:tcPr>
                        <a:blipFill>
                          <a:blip r:embed="rId2"/>
                          <a:stretch>
                            <a:fillRect l="-726087" t="-103279" r="-155797" b="-3279"/>
                          </a:stretch>
                        </a:blipFill>
                      </a:tcPr>
                    </a:tc>
                    <a:tc>
                      <a:txBody>
                        <a:bodyPr/>
                        <a:lstStyle/>
                        <a:p>
                          <a:endParaRPr lang="en-US"/>
                        </a:p>
                      </a:txBody>
                      <a:tcPr>
                        <a:blipFill>
                          <a:blip r:embed="rId2"/>
                          <a:stretch>
                            <a:fillRect l="-1140000" t="-103279" r="-115000" b="-3279"/>
                          </a:stretch>
                        </a:blipFill>
                      </a:tcPr>
                    </a:tc>
                    <a:tc>
                      <a:txBody>
                        <a:bodyPr/>
                        <a:lstStyle/>
                        <a:p>
                          <a:endParaRPr lang="en-US"/>
                        </a:p>
                      </a:txBody>
                      <a:tcPr>
                        <a:blipFill>
                          <a:blip r:embed="rId2"/>
                          <a:stretch>
                            <a:fillRect l="-1107143" t="-103279" r="-2679" b="-3279"/>
                          </a:stretch>
                        </a:blipFill>
                      </a:tcPr>
                    </a:tc>
                    <a:extLst>
                      <a:ext uri="{0D108BD9-81ED-4DB2-BD59-A6C34878D82A}">
                        <a16:rowId xmlns:a16="http://schemas.microsoft.com/office/drawing/2014/main" val="10002"/>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Creating a Scatter Plot to Identify Trends in Data</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r>
                  <a:rPr sz="2200" b="1" dirty="0"/>
                  <a:t>Solution</a:t>
                </a:r>
              </a:p>
              <a:p>
                <a:pPr algn="just">
                  <a:defRPr sz="2800"/>
                </a:pPr>
                <a:r>
                  <a:rPr sz="2200" dirty="0"/>
                  <a:t>When creating a scatter plot, the first step is to determine which variable each axis represents. We will let the </a:t>
                </a:r>
                <a:r>
                  <a:rPr lang="en-US" sz="2200" i="1" dirty="0"/>
                  <a:t>x</a:t>
                </a:r>
                <a:r>
                  <a:rPr sz="2200" dirty="0"/>
                  <a:t>-axis represent the number of years the business has been in operation and the </a:t>
                </a:r>
                <a:r>
                  <a:rPr lang="en-US" sz="2200" i="1" dirty="0"/>
                  <a:t>y</a:t>
                </a:r>
                <a:r>
                  <a:rPr sz="2200" dirty="0"/>
                  <a:t>-axis represent the percentage of cloud usage.</a:t>
                </a:r>
              </a:p>
              <a:p>
                <a:pPr marL="457200" lvl="1" indent="0" algn="just">
                  <a:buNone/>
                  <a:defRPr b="1"/>
                </a:pPr>
                <a:r>
                  <a:rPr sz="2000" dirty="0"/>
                  <a:t>By Hand</a:t>
                </a:r>
              </a:p>
              <a:p>
                <a:pPr marL="457200" lvl="1" indent="0" algn="just">
                  <a:buNone/>
                  <a:defRPr sz="2800"/>
                </a:pPr>
                <a:r>
                  <a:rPr sz="2000" dirty="0"/>
                  <a:t>To create the scatter plot, graph each year-percentage pair as a point on the graph. For instance, the first business has been around </a:t>
                </a:r>
                <a:r>
                  <a:rPr sz="2000" dirty="0">
                    <a:latin typeface="Cambria Math"/>
                  </a:rPr>
                  <a:t>1.25</a:t>
                </a:r>
                <a:r>
                  <a:rPr sz="2000" dirty="0"/>
                  <a:t> years and has </a:t>
                </a:r>
                <a14:m>
                  <m:oMath xmlns:m="http://schemas.openxmlformats.org/officeDocument/2006/math">
                    <m:r>
                      <a:rPr sz="2000">
                        <a:latin typeface="Cambria Math" panose="02040503050406030204" pitchFamily="18" charset="0"/>
                      </a:rPr>
                      <m:t>88%</m:t>
                    </m:r>
                  </m:oMath>
                </a14:m>
                <a:r>
                  <a:rPr sz="2000" dirty="0"/>
                  <a:t> of their workload in the cloud. This is represented by the point </a:t>
                </a:r>
                <a14:m>
                  <m:oMath xmlns:m="http://schemas.openxmlformats.org/officeDocument/2006/math">
                    <m:d>
                      <m:dPr>
                        <m:ctrlPr>
                          <a:rPr sz="2000" i="1">
                            <a:latin typeface="Cambria Math" panose="02040503050406030204" pitchFamily="18" charset="0"/>
                          </a:rPr>
                        </m:ctrlPr>
                      </m:dPr>
                      <m:e>
                        <m:r>
                          <a:rPr sz="2000">
                            <a:latin typeface="Cambria Math" panose="02040503050406030204" pitchFamily="18" charset="0"/>
                          </a:rPr>
                          <m:t>1.25</m:t>
                        </m:r>
                        <m:r>
                          <m:rPr>
                            <m:nor/>
                          </m:rPr>
                          <a:rPr sz="2000"/>
                          <m:t>, </m:t>
                        </m:r>
                        <m:r>
                          <a:rPr sz="2000">
                            <a:latin typeface="Cambria Math" panose="02040503050406030204" pitchFamily="18" charset="0"/>
                          </a:rPr>
                          <m:t>88</m:t>
                        </m:r>
                      </m:e>
                    </m:d>
                  </m:oMath>
                </a14:m>
                <a:r>
                  <a:rPr sz="2000" dirty="0"/>
                  <a:t>. When we plot each of these points, we obtain the following scatter plot.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859" r="-963"/>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Creating a Scatter Plot to Identify Trends in Data</a:t>
            </a:r>
            <a:r>
              <a:rPr lang="en-US" dirty="0"/>
              <a:t>—Slide 3</a:t>
            </a:r>
            <a:endParaRPr dirty="0"/>
          </a:p>
        </p:txBody>
      </p:sp>
      <p:pic>
        <p:nvPicPr>
          <p:cNvPr id="7" name="Picture 6" descr="A scatter plot of a sample of cloud usage by small businesses. The horizontal axis labeled number of years in business ranges from 0 to 14, in increments of 2. The vertical axis labeled % of workload in the cloud ranges from 0% to 100%, in increments of 20%. The points plotted are (0.5,100%), (1.25,88%), (2.25,80%), (3.5,25%), (3.75,75%), (5,50%), (8,25%), and (12.25,10%).">
            <a:extLst>
              <a:ext uri="{FF2B5EF4-FFF2-40B4-BE49-F238E27FC236}">
                <a16:creationId xmlns:a16="http://schemas.microsoft.com/office/drawing/2014/main" id="{D1B1A87C-5531-48CA-82DB-73FAF1B6352B}"/>
              </a:ext>
            </a:extLst>
          </p:cNvPr>
          <p:cNvPicPr>
            <a:picLocks noChangeAspect="1"/>
          </p:cNvPicPr>
          <p:nvPr/>
        </p:nvPicPr>
        <p:blipFill>
          <a:blip r:embed="rId2"/>
          <a:srcRect b="12136"/>
          <a:stretch>
            <a:fillRect/>
          </a:stretch>
        </p:blipFill>
        <p:spPr>
          <a:xfrm>
            <a:off x="2785813" y="1819051"/>
            <a:ext cx="3572374" cy="2829150"/>
          </a:xfrm>
          <a:prstGeom prst="rect">
            <a:avLst/>
          </a:prstGeom>
        </p:spPr>
      </p:pic>
      <p:sp>
        <p:nvSpPr>
          <p:cNvPr id="3" name="TextBox 2">
            <a:extLst>
              <a:ext uri="{FF2B5EF4-FFF2-40B4-BE49-F238E27FC236}">
                <a16:creationId xmlns:a16="http://schemas.microsoft.com/office/drawing/2014/main" id="{A881FE5C-5DFC-5E03-586B-12610D3EEA08}"/>
              </a:ext>
            </a:extLst>
          </p:cNvPr>
          <p:cNvSpPr txBox="1"/>
          <p:nvPr/>
        </p:nvSpPr>
        <p:spPr>
          <a:xfrm>
            <a:off x="3048000" y="4724400"/>
            <a:ext cx="3048000" cy="430887"/>
          </a:xfrm>
          <a:prstGeom prst="rect">
            <a:avLst/>
          </a:prstGeom>
          <a:noFill/>
        </p:spPr>
        <p:txBody>
          <a:bodyPr wrap="square">
            <a:spAutoFit/>
          </a:bodyPr>
          <a:lstStyle/>
          <a:p>
            <a:pPr algn="ctr"/>
            <a:r>
              <a:rPr lang="en-IN" sz="2200" dirty="0"/>
              <a:t>Figure 3</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Creating a Scatter Plot to Identify Trends in Data</a:t>
            </a:r>
            <a:r>
              <a:rPr lang="en-US" dirty="0"/>
              <a:t>—Slide 4</a:t>
            </a:r>
            <a:endParaRPr dirty="0"/>
          </a:p>
        </p:txBody>
      </p:sp>
      <p:sp>
        <p:nvSpPr>
          <p:cNvPr id="3" name="Text Placeholder 2"/>
          <p:cNvSpPr>
            <a:spLocks noGrp="1" noRot="1" noMove="1" noResize="1" noEditPoints="1" noAdjustHandles="1" noChangeArrowheads="1" noChangeShapeType="1"/>
          </p:cNvSpPr>
          <p:nvPr>
            <p:ph type="body" sz="quarter" idx="10"/>
          </p:nvPr>
        </p:nvSpPr>
        <p:spPr>
          <a:xfrm>
            <a:off x="457200" y="1143000"/>
            <a:ext cx="8229600" cy="4967067"/>
          </a:xfrm>
        </p:spPr>
        <p:txBody>
          <a:bodyPr>
            <a:normAutofit/>
          </a:bodyPr>
          <a:lstStyle/>
          <a:p>
            <a:pPr>
              <a:defRPr b="1"/>
            </a:pPr>
            <a:r>
              <a:rPr lang="en-US" sz="2000" dirty="0"/>
              <a:t>TI-83/84 Plus</a:t>
            </a:r>
          </a:p>
          <a:p>
            <a:pPr marL="457200" lvl="1" indent="0">
              <a:buNone/>
            </a:pPr>
            <a:r>
              <a:rPr lang="en-US" sz="2000" dirty="0"/>
              <a:t>To create a scatter plot using a TI-83/84 Plus CE calculator, start by turning on </a:t>
            </a:r>
            <a:r>
              <a:rPr lang="en-US" sz="2000" dirty="0">
                <a:latin typeface="Ti86pc" panose="020B0609020003040203" pitchFamily="49" charset="0"/>
              </a:rPr>
              <a:t>STAT PLOT</a:t>
            </a:r>
            <a:r>
              <a:rPr lang="en-US" sz="2000" dirty="0"/>
              <a:t>. Press 2nd then </a:t>
            </a:r>
            <a:r>
              <a:rPr lang="en-US" sz="2000" dirty="0">
                <a:latin typeface="Cambria Math" panose="02040503050406030204" pitchFamily="18" charset="0"/>
                <a:ea typeface="Cambria Math" panose="02040503050406030204" pitchFamily="18" charset="0"/>
              </a:rPr>
              <a:t>y</a:t>
            </a:r>
            <a:r>
              <a:rPr lang="en-US" sz="2000" dirty="0"/>
              <a:t>=</a:t>
            </a:r>
            <a:r>
              <a:rPr lang="en-US" sz="1000" dirty="0"/>
              <a:t> </a:t>
            </a:r>
            <a:r>
              <a:rPr lang="en-US" sz="2000" dirty="0"/>
              <a:t>. Select </a:t>
            </a:r>
            <a:r>
              <a:rPr lang="en-US" sz="2000" dirty="0">
                <a:latin typeface="Ti86pc" panose="020B0609020003040203" pitchFamily="49" charset="0"/>
              </a:rPr>
              <a:t>Plot1</a:t>
            </a:r>
            <a:r>
              <a:rPr lang="en-US" sz="2000" dirty="0"/>
              <a:t> and highlight </a:t>
            </a:r>
            <a:r>
              <a:rPr lang="en-US" sz="2000" dirty="0">
                <a:latin typeface="Ti86pc" panose="020B0609020003040203" pitchFamily="49" charset="0"/>
              </a:rPr>
              <a:t>On</a:t>
            </a:r>
            <a:r>
              <a:rPr lang="en-US" sz="2000" dirty="0"/>
              <a:t>. Press enter and then press 2nd</a:t>
            </a:r>
            <a:r>
              <a:rPr lang="en-US" sz="1000" dirty="0"/>
              <a:t>  </a:t>
            </a:r>
            <a:r>
              <a:rPr lang="en-US" sz="2000" dirty="0"/>
              <a:t>mode to return to the home screen.</a:t>
            </a:r>
          </a:p>
          <a:p>
            <a:pPr marL="457200" lvl="1" indent="0">
              <a:buNone/>
            </a:pPr>
            <a:endParaRPr lang="en-US" sz="2000" dirty="0"/>
          </a:p>
          <a:p>
            <a:pPr marL="457200" lvl="1" indent="0">
              <a:buNone/>
            </a:pPr>
            <a:endParaRPr lang="en-US" sz="2000" dirty="0"/>
          </a:p>
          <a:p>
            <a:pPr marL="457200" lvl="1" indent="0">
              <a:buNone/>
            </a:pPr>
            <a:endParaRPr lang="en-US" sz="2000" dirty="0"/>
          </a:p>
          <a:p>
            <a:pPr marL="457200" lvl="1" indent="0">
              <a:buNone/>
            </a:pPr>
            <a:endParaRPr lang="en-US" sz="2000" dirty="0"/>
          </a:p>
          <a:p>
            <a:pPr marL="457200" lvl="1" indent="0">
              <a:buNone/>
            </a:pPr>
            <a:endParaRPr lang="en-US" sz="2000" dirty="0"/>
          </a:p>
          <a:p>
            <a:pPr marL="457200" lvl="1" indent="0">
              <a:buNone/>
            </a:pPr>
            <a:endParaRPr lang="en-US" sz="2000" dirty="0"/>
          </a:p>
          <a:p>
            <a:pPr marL="457200" lvl="1" indent="0">
              <a:buNone/>
            </a:pPr>
            <a:endParaRPr lang="en-US" sz="2000" dirty="0"/>
          </a:p>
          <a:p>
            <a:pPr marL="457200" lvl="1" indent="0">
              <a:buNone/>
            </a:pPr>
            <a:endParaRPr lang="en-US" sz="2000" dirty="0"/>
          </a:p>
        </p:txBody>
      </p:sp>
      <p:pic>
        <p:nvPicPr>
          <p:cNvPr id="5" name="Picture 4" descr="A graphing calculator screen has nine lines. Line 1, STAT PLOTS. Line 2, 1: Plot 1...ON. Line 3, A graph symbol, L1, L2. Line 4, 2: Plot 2...ON. Line 5, A graph symbol, L1, L2. Line 6, 3: Plot 3...ON. Line 7, A graph symbol, L1, L2. Line 8, 4: PlotsOff. Line 9, 5: PlotsOn.">
            <a:extLst>
              <a:ext uri="{FF2B5EF4-FFF2-40B4-BE49-F238E27FC236}">
                <a16:creationId xmlns:a16="http://schemas.microsoft.com/office/drawing/2014/main" id="{FD6CD33A-B478-4BCF-8F6E-14DFCED03F39}"/>
              </a:ext>
            </a:extLst>
          </p:cNvPr>
          <p:cNvPicPr>
            <a:picLocks noChangeAspect="1"/>
          </p:cNvPicPr>
          <p:nvPr/>
        </p:nvPicPr>
        <p:blipFill>
          <a:blip r:embed="rId2"/>
          <a:srcRect b="13550"/>
          <a:stretch>
            <a:fillRect/>
          </a:stretch>
        </p:blipFill>
        <p:spPr>
          <a:xfrm>
            <a:off x="3204971" y="2743200"/>
            <a:ext cx="2734057" cy="2100057"/>
          </a:xfrm>
          <a:prstGeom prst="rect">
            <a:avLst/>
          </a:prstGeom>
        </p:spPr>
      </p:pic>
      <p:sp>
        <p:nvSpPr>
          <p:cNvPr id="6" name="TextBox 5">
            <a:extLst>
              <a:ext uri="{FF2B5EF4-FFF2-40B4-BE49-F238E27FC236}">
                <a16:creationId xmlns:a16="http://schemas.microsoft.com/office/drawing/2014/main" id="{8EAFADB1-A042-E7F2-C2B7-8F8842D39F1B}"/>
              </a:ext>
            </a:extLst>
          </p:cNvPr>
          <p:cNvSpPr txBox="1"/>
          <p:nvPr/>
        </p:nvSpPr>
        <p:spPr>
          <a:xfrm>
            <a:off x="3047999" y="4866190"/>
            <a:ext cx="3048000" cy="430887"/>
          </a:xfrm>
          <a:prstGeom prst="rect">
            <a:avLst/>
          </a:prstGeom>
          <a:noFill/>
        </p:spPr>
        <p:txBody>
          <a:bodyPr wrap="square">
            <a:spAutoFit/>
          </a:bodyPr>
          <a:lstStyle/>
          <a:p>
            <a:pPr algn="ctr"/>
            <a:r>
              <a:rPr lang="en-IN" sz="2200" dirty="0"/>
              <a:t>Figure 4</a:t>
            </a:r>
          </a:p>
        </p:txBody>
      </p:sp>
      <p:sp>
        <p:nvSpPr>
          <p:cNvPr id="8" name="TextBox 7">
            <a:extLst>
              <a:ext uri="{FF2B5EF4-FFF2-40B4-BE49-F238E27FC236}">
                <a16:creationId xmlns:a16="http://schemas.microsoft.com/office/drawing/2014/main" id="{D8CF5C3C-8E45-0B02-9FC0-3E284AD0A0BB}"/>
              </a:ext>
            </a:extLst>
          </p:cNvPr>
          <p:cNvSpPr txBox="1"/>
          <p:nvPr/>
        </p:nvSpPr>
        <p:spPr>
          <a:xfrm>
            <a:off x="609600" y="5362477"/>
            <a:ext cx="7924800" cy="400110"/>
          </a:xfrm>
          <a:prstGeom prst="rect">
            <a:avLst/>
          </a:prstGeom>
          <a:noFill/>
        </p:spPr>
        <p:txBody>
          <a:bodyPr wrap="square">
            <a:spAutoFit/>
          </a:bodyPr>
          <a:lstStyle/>
          <a:p>
            <a:pPr marL="457200" lvl="1" indent="0">
              <a:buNone/>
            </a:pPr>
            <a:r>
              <a:rPr lang="en-US" sz="2000" dirty="0"/>
              <a:t>Now press  </a:t>
            </a:r>
            <a:r>
              <a:rPr lang="en-US" sz="2000" dirty="0">
                <a:latin typeface="Cambria Math" panose="02040503050406030204" pitchFamily="18" charset="0"/>
                <a:ea typeface="Cambria Math" panose="02040503050406030204" pitchFamily="18" charset="0"/>
              </a:rPr>
              <a:t>y</a:t>
            </a:r>
            <a:r>
              <a:rPr lang="en-US" sz="2000" b="1" dirty="0"/>
              <a:t>=</a:t>
            </a:r>
            <a:r>
              <a:rPr lang="en-US" sz="2000" dirty="0"/>
              <a:t>  and clear any functions listed.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Creating a Scatter Plot to Identify Trends in Data</a:t>
            </a:r>
            <a:r>
              <a:rPr lang="en-US" dirty="0"/>
              <a:t>—Slide 5</a:t>
            </a:r>
            <a:endParaRPr dirty="0"/>
          </a:p>
        </p:txBody>
      </p:sp>
      <p:sp>
        <p:nvSpPr>
          <p:cNvPr id="3" name="Text Placeholder 2"/>
          <p:cNvSpPr>
            <a:spLocks noGrp="1" noRot="1" noMove="1" noResize="1" noEditPoints="1" noAdjustHandles="1" noChangeArrowheads="1" noChangeShapeType="1"/>
          </p:cNvSpPr>
          <p:nvPr>
            <p:ph type="body" sz="quarter" idx="10"/>
          </p:nvPr>
        </p:nvSpPr>
        <p:spPr>
          <a:xfrm>
            <a:off x="439567" y="1029287"/>
            <a:ext cx="8229600" cy="4967067"/>
          </a:xfrm>
        </p:spPr>
        <p:txBody>
          <a:bodyPr>
            <a:normAutofit/>
          </a:bodyPr>
          <a:lstStyle/>
          <a:p>
            <a:pPr marL="457200" lvl="1" indent="0" algn="just">
              <a:buNone/>
            </a:pPr>
            <a:r>
              <a:rPr sz="2000" dirty="0"/>
              <a:t>Press stat and select </a:t>
            </a:r>
            <a:r>
              <a:rPr sz="2000" dirty="0">
                <a:latin typeface="Ti86pc" panose="020B0609020003040203" pitchFamily="49" charset="0"/>
              </a:rPr>
              <a:t>Edit</a:t>
            </a:r>
            <a:r>
              <a:rPr sz="2000" dirty="0"/>
              <a:t>…. Enter the scatter plot values in </a:t>
            </a:r>
            <a:r>
              <a:rPr sz="2000" dirty="0">
                <a:latin typeface="Ti86pc" panose="020B0609020003040203" pitchFamily="49" charset="0"/>
              </a:rPr>
              <a:t>L1</a:t>
            </a:r>
            <a:r>
              <a:rPr sz="2000" dirty="0"/>
              <a:t> and </a:t>
            </a:r>
            <a:r>
              <a:rPr sz="2000" dirty="0">
                <a:latin typeface="Ti86pc" panose="020B0609020003040203" pitchFamily="49" charset="0"/>
              </a:rPr>
              <a:t>L2</a:t>
            </a:r>
            <a:r>
              <a:rPr sz="2000" dirty="0"/>
              <a:t>. Be sure you are entering the number of years in business in </a:t>
            </a:r>
            <a:r>
              <a:rPr sz="2000" dirty="0">
                <a:latin typeface="Ti86pc" panose="020B0609020003040203" pitchFamily="49" charset="0"/>
              </a:rPr>
              <a:t>L1</a:t>
            </a:r>
            <a:r>
              <a:rPr sz="2000" dirty="0"/>
              <a:t> and the percentage of cloud usage in </a:t>
            </a:r>
            <a:r>
              <a:rPr sz="2000" dirty="0">
                <a:latin typeface="Ti86pc" panose="020B0609020003040203" pitchFamily="49" charset="0"/>
              </a:rPr>
              <a:t>L2</a:t>
            </a:r>
            <a:r>
              <a:rPr sz="2000" dirty="0"/>
              <a:t>. Once all the values are entered, press zoom and select </a:t>
            </a:r>
            <a:r>
              <a:rPr sz="2000" dirty="0" err="1">
                <a:latin typeface="Ti86pc" panose="020B0609020003040203" pitchFamily="49" charset="0"/>
              </a:rPr>
              <a:t>ZoomStat</a:t>
            </a:r>
            <a:r>
              <a:rPr sz="2000" dirty="0"/>
              <a:t>. The scatter plot will appear as in Figure 5.</a:t>
            </a:r>
          </a:p>
          <a:p>
            <a:endParaRPr lang="en-US" sz="2000" dirty="0"/>
          </a:p>
          <a:p>
            <a:endParaRPr lang="en-IN" sz="2000" dirty="0"/>
          </a:p>
          <a:p>
            <a:endParaRPr lang="en-US" sz="2000" dirty="0"/>
          </a:p>
          <a:p>
            <a:endParaRPr lang="en-US" sz="2000" dirty="0"/>
          </a:p>
          <a:p>
            <a:endParaRPr lang="en-US" sz="2000" dirty="0"/>
          </a:p>
          <a:p>
            <a:endParaRPr lang="en-US" sz="2000" dirty="0"/>
          </a:p>
        </p:txBody>
      </p:sp>
      <p:pic>
        <p:nvPicPr>
          <p:cNvPr id="5" name="Picture 4">
            <a:extLst>
              <a:ext uri="{FF2B5EF4-FFF2-40B4-BE49-F238E27FC236}">
                <a16:creationId xmlns:a16="http://schemas.microsoft.com/office/drawing/2014/main" id="{1F1785DE-DF97-43BB-A07F-00BB812A7D0D}"/>
              </a:ext>
            </a:extLst>
          </p:cNvPr>
          <p:cNvPicPr>
            <a:picLocks noChangeAspect="1"/>
          </p:cNvPicPr>
          <p:nvPr/>
        </p:nvPicPr>
        <p:blipFill>
          <a:blip r:embed="rId2"/>
          <a:srcRect b="12110"/>
          <a:stretch>
            <a:fillRect/>
          </a:stretch>
        </p:blipFill>
        <p:spPr>
          <a:xfrm>
            <a:off x="3048000" y="2590801"/>
            <a:ext cx="2438400" cy="1905000"/>
          </a:xfrm>
          <a:prstGeom prst="rect">
            <a:avLst/>
          </a:prstGeom>
        </p:spPr>
      </p:pic>
      <p:sp>
        <p:nvSpPr>
          <p:cNvPr id="6" name="TextBox 5">
            <a:extLst>
              <a:ext uri="{FF2B5EF4-FFF2-40B4-BE49-F238E27FC236}">
                <a16:creationId xmlns:a16="http://schemas.microsoft.com/office/drawing/2014/main" id="{F35F9004-A9DE-57B4-5510-C92A82AAF5D8}"/>
              </a:ext>
            </a:extLst>
          </p:cNvPr>
          <p:cNvSpPr txBox="1"/>
          <p:nvPr/>
        </p:nvSpPr>
        <p:spPr>
          <a:xfrm>
            <a:off x="2743200" y="4419600"/>
            <a:ext cx="3048000" cy="430887"/>
          </a:xfrm>
          <a:prstGeom prst="rect">
            <a:avLst/>
          </a:prstGeom>
          <a:noFill/>
        </p:spPr>
        <p:txBody>
          <a:bodyPr wrap="square">
            <a:spAutoFit/>
          </a:bodyPr>
          <a:lstStyle/>
          <a:p>
            <a:pPr algn="ctr"/>
            <a:r>
              <a:rPr lang="en-IN" sz="2200" dirty="0"/>
              <a:t>Figure 5</a:t>
            </a:r>
          </a:p>
        </p:txBody>
      </p:sp>
      <p:sp>
        <p:nvSpPr>
          <p:cNvPr id="9" name="TextBox 8">
            <a:extLst>
              <a:ext uri="{FF2B5EF4-FFF2-40B4-BE49-F238E27FC236}">
                <a16:creationId xmlns:a16="http://schemas.microsoft.com/office/drawing/2014/main" id="{2FC61756-E246-908F-0D6B-CCC0DE55CA56}"/>
              </a:ext>
            </a:extLst>
          </p:cNvPr>
          <p:cNvSpPr txBox="1"/>
          <p:nvPr/>
        </p:nvSpPr>
        <p:spPr>
          <a:xfrm>
            <a:off x="945775" y="4927937"/>
            <a:ext cx="7723391" cy="1015663"/>
          </a:xfrm>
          <a:prstGeom prst="rect">
            <a:avLst/>
          </a:prstGeom>
          <a:noFill/>
        </p:spPr>
        <p:txBody>
          <a:bodyPr wrap="square">
            <a:spAutoFit/>
          </a:bodyPr>
          <a:lstStyle/>
          <a:p>
            <a:r>
              <a:rPr lang="en-US" sz="2000" dirty="0"/>
              <a:t>Notice that the points fall in a linear pattern that moves downward from left to right. This type of pattern can be described as a linear relationship with a negative slope.</a:t>
            </a:r>
          </a:p>
        </p:txBody>
      </p:sp>
    </p:spTree>
    <p:extLst>
      <p:ext uri="{BB962C8B-B14F-4D97-AF65-F5344CB8AC3E}">
        <p14:creationId xmlns:p14="http://schemas.microsoft.com/office/powerpoint/2010/main" val="3082435053"/>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65E0BB42-F561-46E0-B9F1-1B769CAB8FC3}"/>
</file>

<file path=customXml/itemProps2.xml><?xml version="1.0" encoding="utf-8"?>
<ds:datastoreItem xmlns:ds="http://schemas.openxmlformats.org/officeDocument/2006/customXml" ds:itemID="{E07C4585-82E8-47F7-AE6E-F8EF7AD22AEE}"/>
</file>

<file path=customXml/itemProps3.xml><?xml version="1.0" encoding="utf-8"?>
<ds:datastoreItem xmlns:ds="http://schemas.openxmlformats.org/officeDocument/2006/customXml" ds:itemID="{A781D9C9-517E-465A-A9B6-B6CF635ECAAE}"/>
</file>

<file path=docProps/app.xml><?xml version="1.0" encoding="utf-8"?>
<Properties xmlns="http://schemas.openxmlformats.org/officeDocument/2006/extended-properties" xmlns:vt="http://schemas.openxmlformats.org/officeDocument/2006/docPropsVTypes">
  <TotalTime>1041</TotalTime>
  <Words>3534</Words>
  <Application>Microsoft Office PowerPoint</Application>
  <PresentationFormat>On-screen Show (4:3)</PresentationFormat>
  <Paragraphs>387</Paragraphs>
  <Slides>44</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44</vt:i4>
      </vt:variant>
    </vt:vector>
  </HeadingPairs>
  <TitlesOfParts>
    <vt:vector size="52" baseType="lpstr">
      <vt:lpstr>Arial</vt:lpstr>
      <vt:lpstr>Cambria Math</vt:lpstr>
      <vt:lpstr>Courier New</vt:lpstr>
      <vt:lpstr>Ti86pc</vt:lpstr>
      <vt:lpstr>Calibri</vt:lpstr>
      <vt:lpstr>Symbol</vt:lpstr>
      <vt:lpstr>Office Theme</vt:lpstr>
      <vt:lpstr>Equation</vt:lpstr>
      <vt:lpstr>Section 12.3</vt:lpstr>
      <vt:lpstr>Fun Fact</vt:lpstr>
      <vt:lpstr>Definition: Scatter Plot</vt:lpstr>
      <vt:lpstr>Helpful Hint 1</vt:lpstr>
      <vt:lpstr>Example 1: Creating a Scatter Plot to Identify Trends in Data—Slide 1</vt:lpstr>
      <vt:lpstr>Example 1: Creating a Scatter Plot to Identify Trends in Data—Slide 2</vt:lpstr>
      <vt:lpstr>Example 1: Creating a Scatter Plot to Identify Trends in Data—Slide 3</vt:lpstr>
      <vt:lpstr>Example 1: Creating a Scatter Plot to Identify Trends in Data—Slide 4</vt:lpstr>
      <vt:lpstr>Example 1: Creating a Scatter Plot to Identify Trends in Data—Slide 5</vt:lpstr>
      <vt:lpstr>Helpful Hint 2</vt:lpstr>
      <vt:lpstr>Definition: Linear Correlation</vt:lpstr>
      <vt:lpstr>Example 2: Identifying Correlations—Slide 1</vt:lpstr>
      <vt:lpstr>Example 2: Identifying Correlations—Slide 2</vt:lpstr>
      <vt:lpstr>Skill Check 1</vt:lpstr>
      <vt:lpstr>Definition: Pearson Correlation Coefficient</vt:lpstr>
      <vt:lpstr>Helpful Hint 3</vt:lpstr>
      <vt:lpstr>Example 3: Calculating the Correlation Coefficient—Slide 1</vt:lpstr>
      <vt:lpstr>Example 3: Calculating the Correlation Coefficient—Slide 2</vt:lpstr>
      <vt:lpstr>Example 3: Calculating the Correlation Coefficient—Slide 3</vt:lpstr>
      <vt:lpstr>Example 3: Calculating the Correlation Coefficient—Slide 4</vt:lpstr>
      <vt:lpstr>Example 3: Calculating the Correlation Coefficient—Slide 5</vt:lpstr>
      <vt:lpstr>Tech Tip</vt:lpstr>
      <vt:lpstr>Skill Check 2</vt:lpstr>
      <vt:lpstr>Definition: Level of Confidence and Level of Significance</vt:lpstr>
      <vt:lpstr>Definition: Statistically Significant</vt:lpstr>
      <vt:lpstr>Example 4: Identifying Statistical Significance—Slide 1</vt:lpstr>
      <vt:lpstr>Example 4: Identifying Statistical Significance—Slide 2</vt:lpstr>
      <vt:lpstr>Example 4: Identifying Statistical Significance—Slide 3</vt:lpstr>
      <vt:lpstr>Skill Check 3</vt:lpstr>
      <vt:lpstr>Definition: Regression Line</vt:lpstr>
      <vt:lpstr>Helpful Hint 4</vt:lpstr>
      <vt:lpstr>Helpful Hint 5</vt:lpstr>
      <vt:lpstr>Example 5: Predictions Using the Regression Line—Slide 1</vt:lpstr>
      <vt:lpstr>Example 5: Predictions Using the Regression Line—Slide 2</vt:lpstr>
      <vt:lpstr>Example 5: Predictions Using the Regression Line—Slide 3</vt:lpstr>
      <vt:lpstr>Example 5: Predictions Using the Regression Line—Slide 4</vt:lpstr>
      <vt:lpstr>Example 5: Predictions Using the Regression Line—Slide 5</vt:lpstr>
      <vt:lpstr>Example 5: Predictions Using the Regression Line—Slide 6</vt:lpstr>
      <vt:lpstr>Example 5: Predictions Using the Regression Line—Slide 7</vt:lpstr>
      <vt:lpstr>Example 5: Predictions Using the Regression Line—Slide 8</vt:lpstr>
      <vt:lpstr>Example 5: Predictions Using the Regression Line—Slide 9</vt:lpstr>
      <vt:lpstr>Example 5: Predictions Using the Regression Line—Slide 10</vt:lpstr>
      <vt:lpstr>Example 5: Predictions Using the Regression Line—Slide 11</vt:lpstr>
      <vt:lpstr>Skill Check 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jeevan</cp:lastModifiedBy>
  <cp:revision>145</cp:revision>
  <dcterms:created xsi:type="dcterms:W3CDTF">2013-04-26T14:43:13Z</dcterms:created>
  <dcterms:modified xsi:type="dcterms:W3CDTF">2025-09-09T10:11:04Z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