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6"/>
  </p:notesMasterIdLst>
  <p:handoutMasterIdLst>
    <p:handoutMasterId r:id="rId37"/>
  </p:handoutMasterIdLst>
  <p:sldIdLst>
    <p:sldId id="256" r:id="rId5"/>
    <p:sldId id="257" r:id="rId6"/>
    <p:sldId id="258" r:id="rId7"/>
    <p:sldId id="297" r:id="rId8"/>
    <p:sldId id="260" r:id="rId9"/>
    <p:sldId id="288" r:id="rId10"/>
    <p:sldId id="262" r:id="rId11"/>
    <p:sldId id="263" r:id="rId12"/>
    <p:sldId id="289" r:id="rId13"/>
    <p:sldId id="265" r:id="rId14"/>
    <p:sldId id="266" r:id="rId15"/>
    <p:sldId id="267" r:id="rId16"/>
    <p:sldId id="290" r:id="rId17"/>
    <p:sldId id="299" r:id="rId18"/>
    <p:sldId id="269" r:id="rId19"/>
    <p:sldId id="270" r:id="rId20"/>
    <p:sldId id="293" r:id="rId21"/>
    <p:sldId id="273" r:id="rId22"/>
    <p:sldId id="275" r:id="rId23"/>
    <p:sldId id="294" r:id="rId24"/>
    <p:sldId id="276" r:id="rId25"/>
    <p:sldId id="277" r:id="rId26"/>
    <p:sldId id="279" r:id="rId27"/>
    <p:sldId id="295" r:id="rId28"/>
    <p:sldId id="280" r:id="rId29"/>
    <p:sldId id="282" r:id="rId30"/>
    <p:sldId id="296" r:id="rId31"/>
    <p:sldId id="283" r:id="rId32"/>
    <p:sldId id="284" r:id="rId33"/>
    <p:sldId id="285" r:id="rId34"/>
    <p:sldId id="286" r:id="rId35"/>
  </p:sldIdLst>
  <p:sldSz cx="9144000" cy="6858000" type="screen4x3"/>
  <p:notesSz cx="6858000" cy="9144000"/>
  <p:embeddedFontLs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6CAB"/>
    <a:srgbClr val="FFFFFF"/>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1" d="100"/>
          <a:sy n="111" d="100"/>
        </p:scale>
        <p:origin x="93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Conger" userId="ade6c5c3-e633-4050-96d1-34f11caf605e" providerId="ADAL" clId="{B229F4E2-7D65-4017-B0C2-C037AAC74F9B}"/>
    <pc:docChg chg="modSld">
      <pc:chgData name="Allison Conger" userId="ade6c5c3-e633-4050-96d1-34f11caf605e" providerId="ADAL" clId="{B229F4E2-7D65-4017-B0C2-C037AAC74F9B}" dt="2025-11-07T14:31:39.270" v="1" actId="962"/>
      <pc:docMkLst>
        <pc:docMk/>
      </pc:docMkLst>
      <pc:sldChg chg="modSp mod">
        <pc:chgData name="Allison Conger" userId="ade6c5c3-e633-4050-96d1-34f11caf605e" providerId="ADAL" clId="{B229F4E2-7D65-4017-B0C2-C037AAC74F9B}" dt="2025-11-07T14:31:39.270" v="1" actId="962"/>
        <pc:sldMkLst>
          <pc:docMk/>
          <pc:sldMk cId="0" sldId="285"/>
        </pc:sldMkLst>
        <pc:picChg chg="mod">
          <ac:chgData name="Allison Conger" userId="ade6c5c3-e633-4050-96d1-34f11caf605e" providerId="ADAL" clId="{B229F4E2-7D65-4017-B0C2-C037AAC74F9B}" dt="2025-11-07T14:31:39.270" v="1" actId="962"/>
          <ac:picMkLst>
            <pc:docMk/>
            <pc:sldMk cId="0" sldId="285"/>
            <ac:picMk id="5" creationId="{D573C698-B31B-4C95-8195-483CD9372C0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12.4</a:t>
            </a:r>
          </a:p>
        </p:txBody>
      </p:sp>
      <p:sp>
        <p:nvSpPr>
          <p:cNvPr id="2" name="Text Placeholder 1"/>
          <p:cNvSpPr>
            <a:spLocks noGrp="1"/>
          </p:cNvSpPr>
          <p:nvPr>
            <p:ph type="body" sz="quarter" idx="10"/>
          </p:nvPr>
        </p:nvSpPr>
        <p:spPr/>
        <p:txBody>
          <a:bodyPr/>
          <a:lstStyle/>
          <a:p>
            <a:pPr algn="ctr"/>
            <a:r>
              <a:t>Data Storytelling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Interpreting Word Clouds</a:t>
            </a:r>
            <a:r>
              <a:rPr lang="en-US" dirty="0"/>
              <a:t>—Slide 3</a:t>
            </a:r>
            <a:endParaRPr dirty="0"/>
          </a:p>
        </p:txBody>
      </p:sp>
      <p:sp>
        <p:nvSpPr>
          <p:cNvPr id="3" name="Text Placeholder 2"/>
          <p:cNvSpPr>
            <a:spLocks noGrp="1"/>
          </p:cNvSpPr>
          <p:nvPr>
            <p:ph type="body" sz="quarter" idx="10"/>
          </p:nvPr>
        </p:nvSpPr>
        <p:spPr/>
        <p:txBody>
          <a:bodyPr>
            <a:normAutofit/>
          </a:bodyPr>
          <a:lstStyle/>
          <a:p>
            <a:pPr algn="just"/>
            <a:r>
              <a:rPr sz="2000" b="1" dirty="0"/>
              <a:t>Solution</a:t>
            </a:r>
          </a:p>
          <a:p>
            <a:pPr marL="538163" indent="-538163" algn="just">
              <a:defRPr sz="2800"/>
            </a:pPr>
            <a:r>
              <a:rPr lang="en-US" sz="2000" dirty="0"/>
              <a:t>a.</a:t>
            </a:r>
            <a:r>
              <a:rPr sz="2000" dirty="0"/>
              <a:t>​</a:t>
            </a:r>
            <a:r>
              <a:rPr lang="en-US" sz="2000" dirty="0"/>
              <a:t>	</a:t>
            </a:r>
            <a:r>
              <a:rPr sz="2000" dirty="0"/>
              <a:t>The most prominent words are </a:t>
            </a:r>
            <a:r>
              <a:rPr sz="2000" i="1" dirty="0"/>
              <a:t>American, people, will, must</a:t>
            </a:r>
            <a:r>
              <a:rPr sz="2000" dirty="0"/>
              <a:t>, and </a:t>
            </a:r>
            <a:r>
              <a:rPr sz="2000" i="1" dirty="0"/>
              <a:t>new</a:t>
            </a:r>
            <a:r>
              <a:rPr sz="2000" dirty="0"/>
              <a:t>. However, other weighty words are to do with jobs, tax cuts, healthcare, and the deficit. The focus may have been on improving the economy.</a:t>
            </a:r>
          </a:p>
          <a:p>
            <a:pPr marL="538163" indent="-538163" algn="just">
              <a:defRPr sz="2800"/>
            </a:pPr>
            <a:r>
              <a:rPr lang="en-US" sz="2000" dirty="0"/>
              <a:t>b.</a:t>
            </a:r>
            <a:r>
              <a:rPr sz="2000" dirty="0"/>
              <a:t>​</a:t>
            </a:r>
            <a:r>
              <a:rPr lang="en-US" sz="2000" dirty="0"/>
              <a:t>	</a:t>
            </a:r>
            <a:r>
              <a:rPr sz="2000" dirty="0"/>
              <a:t>Removing some of the common but less informative words like </a:t>
            </a:r>
            <a:r>
              <a:rPr sz="2000" i="1" dirty="0"/>
              <a:t>will, can</a:t>
            </a:r>
            <a:r>
              <a:rPr sz="2000" dirty="0"/>
              <a:t>, and </a:t>
            </a:r>
            <a:r>
              <a:rPr sz="2000" i="1" dirty="0"/>
              <a:t>must</a:t>
            </a:r>
            <a:r>
              <a:rPr sz="2000" dirty="0"/>
              <a:t> would make the policy intentions more pronounced.</a:t>
            </a:r>
          </a:p>
          <a:p>
            <a:pPr marL="538163" indent="-538163" algn="just">
              <a:defRPr sz="2800"/>
            </a:pPr>
            <a:r>
              <a:rPr lang="en-US" sz="2000" dirty="0"/>
              <a:t>c.</a:t>
            </a:r>
            <a:r>
              <a:rPr sz="2000" dirty="0"/>
              <a:t>​</a:t>
            </a:r>
            <a:r>
              <a:rPr lang="en-US" sz="2000" dirty="0"/>
              <a:t>	</a:t>
            </a:r>
            <a:r>
              <a:rPr sz="2000" dirty="0"/>
              <a:t>The words </a:t>
            </a:r>
            <a:r>
              <a:rPr sz="2000" i="1" dirty="0"/>
              <a:t>will</a:t>
            </a:r>
            <a:r>
              <a:rPr sz="2000" dirty="0"/>
              <a:t> and </a:t>
            </a:r>
            <a:r>
              <a:rPr sz="2000" i="1" dirty="0"/>
              <a:t>American</a:t>
            </a:r>
            <a:r>
              <a:rPr sz="2000" dirty="0"/>
              <a:t> are still very prominent, but there is more focus on security and terror in the world since the September 11</a:t>
            </a:r>
            <a:r>
              <a:rPr sz="2000" baseline="30000" dirty="0"/>
              <a:t>th</a:t>
            </a:r>
            <a:r>
              <a:rPr sz="2000" dirty="0"/>
              <a:t> terrorist attacks occurred only </a:t>
            </a:r>
            <a:r>
              <a:rPr sz="2000" dirty="0">
                <a:latin typeface="Cambria Math"/>
              </a:rPr>
              <a:t>4</a:t>
            </a:r>
            <a:r>
              <a:rPr sz="2000" dirty="0"/>
              <a:t> months before.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Creating Word Clouds</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sz="2000" dirty="0"/>
              <a:t>Create a word cloud of the text of </a:t>
            </a:r>
            <a:r>
              <a:rPr sz="2000" i="1" dirty="0"/>
              <a:t>Little Women </a:t>
            </a:r>
            <a:r>
              <a:rPr sz="2000" dirty="0"/>
              <a:t>by Louisa May Alcott, downloaded from Project Gutenberg website (gutenberg.org). Use your word cloud to deduce who is the main protagonist, as well as supporting characters.</a:t>
            </a:r>
            <a:endParaRPr lang="en-US" sz="2000" dirty="0"/>
          </a:p>
          <a:p>
            <a:pPr algn="just"/>
            <a:endParaRPr lang="en-US" sz="2000" dirty="0"/>
          </a:p>
          <a:p>
            <a:pPr algn="just"/>
            <a:r>
              <a:rPr lang="en-US" sz="2000" b="1" dirty="0"/>
              <a:t>Solution</a:t>
            </a:r>
          </a:p>
          <a:p>
            <a:pPr algn="just"/>
            <a:r>
              <a:rPr lang="en-US" sz="2000" dirty="0"/>
              <a:t>The first step in creating a word cloud of </a:t>
            </a:r>
            <a:r>
              <a:rPr lang="en-US" sz="2000" i="1" dirty="0"/>
              <a:t>Little Women </a:t>
            </a:r>
            <a:r>
              <a:rPr lang="en-US" sz="2000" dirty="0"/>
              <a:t>is to obtain the full text from Project Gutenberg. To do this, go to Gutenberg.org and search for "Little Women". After selecting the correct book from the results, click on the link for the text in the Plain Text UTF-8 format. This will open the .txt file in a separate browser window. (If you wanted to download the text, you would need to right-click on the link and select "Save link as.") Note that the link is </a:t>
            </a:r>
            <a:r>
              <a:rPr lang="en-US" sz="2000" b="1" dirty="0"/>
              <a:t>"</a:t>
            </a:r>
            <a:r>
              <a:rPr lang="en-US" sz="2000" dirty="0">
                <a:solidFill>
                  <a:srgbClr val="0070C0"/>
                </a:solidFill>
              </a:rPr>
              <a:t>https://www.gutenberg.org/cache/epub/514/pg514.txt</a:t>
            </a:r>
            <a:r>
              <a:rPr lang="en-US" sz="2000" b="1" dirty="0"/>
              <a:t>"</a:t>
            </a:r>
            <a:r>
              <a:rPr lang="en-US" sz="2000" dirty="0"/>
              <a:t>. This will be useful in the next step.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Creating Word Clouds</a:t>
            </a:r>
            <a:r>
              <a:rPr lang="en-US" dirty="0"/>
              <a:t>—Slide 2</a:t>
            </a:r>
            <a:endParaRPr dirty="0"/>
          </a:p>
        </p:txBody>
      </p:sp>
      <p:sp>
        <p:nvSpPr>
          <p:cNvPr id="3" name="Text Placeholder 2"/>
          <p:cNvSpPr>
            <a:spLocks noGrp="1"/>
          </p:cNvSpPr>
          <p:nvPr>
            <p:ph type="body" sz="quarter" idx="10"/>
          </p:nvPr>
        </p:nvSpPr>
        <p:spPr/>
        <p:txBody>
          <a:bodyPr>
            <a:normAutofit/>
          </a:bodyPr>
          <a:lstStyle/>
          <a:p>
            <a:pPr algn="just"/>
            <a:r>
              <a:rPr sz="2000" dirty="0"/>
              <a:t>Next, go to wordart.com and click on the "Create Now" link. In the new browser window that opens, remove any existing words from the "Words" area, then click the "Import" button. In the pop-up box, select the "Web" option and enter the Web URL of the .txt file of Little Women in the box, as shown in Figure 7.</a:t>
            </a:r>
            <a:endParaRPr lang="en-US" sz="2000" dirty="0"/>
          </a:p>
          <a:p>
            <a:endParaRPr sz="2000" dirty="0"/>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5" name="Picture 4" descr="A screenshot of a dialog box with title, import words from, toggle switch text or web. A text box labeled web URL: https://www.gutenberg.org/cache/epub/514/pg514.txt. From left to right, three check boxes are labeled Remove common words, Remove numbers, Stemming. All three boxes are selected. Two buttons on the left bottom read, import words and cancel.">
            <a:extLst>
              <a:ext uri="{FF2B5EF4-FFF2-40B4-BE49-F238E27FC236}">
                <a16:creationId xmlns:a16="http://schemas.microsoft.com/office/drawing/2014/main" id="{08C03412-8885-418E-B6A5-37D896B2883A}"/>
              </a:ext>
            </a:extLst>
          </p:cNvPr>
          <p:cNvPicPr>
            <a:picLocks noChangeAspect="1"/>
          </p:cNvPicPr>
          <p:nvPr/>
        </p:nvPicPr>
        <p:blipFill>
          <a:blip r:embed="rId2"/>
          <a:srcRect b="15277"/>
          <a:stretch>
            <a:fillRect/>
          </a:stretch>
        </p:blipFill>
        <p:spPr>
          <a:xfrm>
            <a:off x="2197417" y="2525180"/>
            <a:ext cx="3877963" cy="1620000"/>
          </a:xfrm>
          <a:prstGeom prst="rect">
            <a:avLst/>
          </a:prstGeom>
        </p:spPr>
      </p:pic>
      <p:sp>
        <p:nvSpPr>
          <p:cNvPr id="4" name="TextBox 3">
            <a:extLst>
              <a:ext uri="{FF2B5EF4-FFF2-40B4-BE49-F238E27FC236}">
                <a16:creationId xmlns:a16="http://schemas.microsoft.com/office/drawing/2014/main" id="{F4111D5D-F9E4-9363-7967-2B276A241ED4}"/>
              </a:ext>
            </a:extLst>
          </p:cNvPr>
          <p:cNvSpPr txBox="1"/>
          <p:nvPr/>
        </p:nvSpPr>
        <p:spPr>
          <a:xfrm>
            <a:off x="2612398" y="4066947"/>
            <a:ext cx="3048000" cy="430887"/>
          </a:xfrm>
          <a:prstGeom prst="rect">
            <a:avLst/>
          </a:prstGeom>
          <a:noFill/>
        </p:spPr>
        <p:txBody>
          <a:bodyPr wrap="square">
            <a:spAutoFit/>
          </a:bodyPr>
          <a:lstStyle/>
          <a:p>
            <a:pPr algn="ctr"/>
            <a:r>
              <a:rPr lang="en-IN" sz="2200" dirty="0"/>
              <a:t>Figure 7</a:t>
            </a:r>
          </a:p>
        </p:txBody>
      </p:sp>
      <p:sp>
        <p:nvSpPr>
          <p:cNvPr id="7" name="TextBox 6">
            <a:extLst>
              <a:ext uri="{FF2B5EF4-FFF2-40B4-BE49-F238E27FC236}">
                <a16:creationId xmlns:a16="http://schemas.microsoft.com/office/drawing/2014/main" id="{B2559556-5BD4-BD1B-6135-5AAE4434FEE2}"/>
              </a:ext>
            </a:extLst>
          </p:cNvPr>
          <p:cNvSpPr txBox="1"/>
          <p:nvPr/>
        </p:nvSpPr>
        <p:spPr>
          <a:xfrm>
            <a:off x="533400" y="4419600"/>
            <a:ext cx="8153400" cy="1631216"/>
          </a:xfrm>
          <a:prstGeom prst="rect">
            <a:avLst/>
          </a:prstGeom>
          <a:noFill/>
        </p:spPr>
        <p:txBody>
          <a:bodyPr wrap="square">
            <a:spAutoFit/>
          </a:bodyPr>
          <a:lstStyle/>
          <a:p>
            <a:pPr algn="just"/>
            <a:r>
              <a:rPr lang="en-US" sz="2000" dirty="0"/>
              <a:t>Ensure that the boxes next to "Remove common words," "Remove numbers," and "Stemming" are checked. Then, click "Import words." Once the words are selected, click "Visualize." The resulting word cloud will look similar to Figure 8. (Note that the visualization is randomized, so your word cloud will look different.)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Creating Word Clouds</a:t>
            </a:r>
            <a:r>
              <a:rPr lang="en-US" dirty="0"/>
              <a:t>—Slide 3</a:t>
            </a:r>
            <a:endParaRPr dirty="0"/>
          </a:p>
        </p:txBody>
      </p:sp>
      <p:pic>
        <p:nvPicPr>
          <p:cNvPr id="5" name="Picture 4" descr="A word cloud containing words from the book Little Women. Words Jo, up, little, one, look, Meg, Mr, Beth, Amy, and Laurie are largest and most prominent.">
            <a:extLst>
              <a:ext uri="{FF2B5EF4-FFF2-40B4-BE49-F238E27FC236}">
                <a16:creationId xmlns:a16="http://schemas.microsoft.com/office/drawing/2014/main" id="{B787FEBC-1F07-49CD-B2A7-54B81CC2BA52}"/>
              </a:ext>
            </a:extLst>
          </p:cNvPr>
          <p:cNvPicPr>
            <a:picLocks noChangeAspect="1"/>
          </p:cNvPicPr>
          <p:nvPr/>
        </p:nvPicPr>
        <p:blipFill>
          <a:blip r:embed="rId2"/>
          <a:srcRect b="16510"/>
          <a:stretch>
            <a:fillRect/>
          </a:stretch>
        </p:blipFill>
        <p:spPr>
          <a:xfrm>
            <a:off x="2590800" y="1676400"/>
            <a:ext cx="3486637" cy="2362200"/>
          </a:xfrm>
          <a:prstGeom prst="rect">
            <a:avLst/>
          </a:prstGeom>
        </p:spPr>
      </p:pic>
      <p:sp>
        <p:nvSpPr>
          <p:cNvPr id="4" name="TextBox 3">
            <a:extLst>
              <a:ext uri="{FF2B5EF4-FFF2-40B4-BE49-F238E27FC236}">
                <a16:creationId xmlns:a16="http://schemas.microsoft.com/office/drawing/2014/main" id="{7ADCC491-FE4A-A180-FC29-5334DDB0B91B}"/>
              </a:ext>
            </a:extLst>
          </p:cNvPr>
          <p:cNvSpPr txBox="1"/>
          <p:nvPr/>
        </p:nvSpPr>
        <p:spPr>
          <a:xfrm>
            <a:off x="2810118" y="4114800"/>
            <a:ext cx="3048000" cy="430887"/>
          </a:xfrm>
          <a:prstGeom prst="rect">
            <a:avLst/>
          </a:prstGeom>
          <a:noFill/>
        </p:spPr>
        <p:txBody>
          <a:bodyPr wrap="square">
            <a:spAutoFit/>
          </a:bodyPr>
          <a:lstStyle/>
          <a:p>
            <a:pPr algn="ctr"/>
            <a:r>
              <a:rPr lang="en-IN" sz="2200" dirty="0"/>
              <a:t>Figure 8</a:t>
            </a:r>
          </a:p>
        </p:txBody>
      </p:sp>
      <p:sp>
        <p:nvSpPr>
          <p:cNvPr id="7" name="TextBox 6">
            <a:extLst>
              <a:ext uri="{FF2B5EF4-FFF2-40B4-BE49-F238E27FC236}">
                <a16:creationId xmlns:a16="http://schemas.microsoft.com/office/drawing/2014/main" id="{0D8D2E02-836E-8EDF-B779-E8590A6D6B69}"/>
              </a:ext>
            </a:extLst>
          </p:cNvPr>
          <p:cNvSpPr txBox="1"/>
          <p:nvPr/>
        </p:nvSpPr>
        <p:spPr>
          <a:xfrm>
            <a:off x="457200" y="4621887"/>
            <a:ext cx="8229600" cy="707886"/>
          </a:xfrm>
          <a:prstGeom prst="rect">
            <a:avLst/>
          </a:prstGeom>
          <a:noFill/>
        </p:spPr>
        <p:txBody>
          <a:bodyPr wrap="square">
            <a:spAutoFit/>
          </a:bodyPr>
          <a:lstStyle/>
          <a:p>
            <a:pPr algn="just"/>
            <a:r>
              <a:rPr lang="en-US" sz="2000" dirty="0"/>
              <a:t>Judging from the word cloud, Louisa May Alcott's main character in the book Little Women is Jo. Other characters include Meg, Laurie, Amy, and Beth.</a:t>
            </a:r>
          </a:p>
        </p:txBody>
      </p:sp>
    </p:spTree>
    <p:extLst>
      <p:ext uri="{BB962C8B-B14F-4D97-AF65-F5344CB8AC3E}">
        <p14:creationId xmlns:p14="http://schemas.microsoft.com/office/powerpoint/2010/main" val="339827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p:sp>
        <p:nvSpPr>
          <p:cNvPr id="3" name="Text Placeholder 2"/>
          <p:cNvSpPr>
            <a:spLocks noGrp="1"/>
          </p:cNvSpPr>
          <p:nvPr>
            <p:ph type="body" sz="quarter" idx="10"/>
          </p:nvPr>
        </p:nvSpPr>
        <p:spPr/>
        <p:txBody>
          <a:bodyPr>
            <a:normAutofit/>
          </a:bodyPr>
          <a:lstStyle/>
          <a:p>
            <a:pPr algn="just"/>
            <a:r>
              <a:rPr sz="2000" dirty="0"/>
              <a:t>Identify the most used word in the text of the Declaration of Independence based on the word cloud. Name the next three most prevalent words in the text. Can you tell how many times each word was used?</a:t>
            </a:r>
          </a:p>
          <a:p>
            <a:endParaRPr lang="en-US" sz="2800" dirty="0"/>
          </a:p>
          <a:p>
            <a:endParaRPr lang="en-IN" dirty="0"/>
          </a:p>
          <a:p>
            <a:endParaRPr lang="en-IN" sz="2800" dirty="0"/>
          </a:p>
          <a:p>
            <a:endParaRPr lang="en-US" sz="2800" dirty="0"/>
          </a:p>
          <a:p>
            <a:r>
              <a:rPr lang="en-US" sz="2800" dirty="0"/>
              <a:t>           </a:t>
            </a:r>
          </a:p>
        </p:txBody>
      </p:sp>
      <p:pic>
        <p:nvPicPr>
          <p:cNvPr id="4" name="Picture 3" descr="A word cloud containing words from the Declaration of Independence. Words state, people, laws, and right are largest and most prominent. State is the largest. Other words include time, new, free, declare, power, and abolish.">
            <a:extLst>
              <a:ext uri="{FF2B5EF4-FFF2-40B4-BE49-F238E27FC236}">
                <a16:creationId xmlns:a16="http://schemas.microsoft.com/office/drawing/2014/main" id="{6C86AD8B-DF81-4836-A290-665C76C003F9}"/>
              </a:ext>
            </a:extLst>
          </p:cNvPr>
          <p:cNvPicPr>
            <a:picLocks noChangeAspect="1"/>
          </p:cNvPicPr>
          <p:nvPr/>
        </p:nvPicPr>
        <p:blipFill>
          <a:blip r:embed="rId2"/>
          <a:srcRect b="17817"/>
          <a:stretch>
            <a:fillRect/>
          </a:stretch>
        </p:blipFill>
        <p:spPr>
          <a:xfrm>
            <a:off x="3268980" y="2209800"/>
            <a:ext cx="2606040" cy="1878687"/>
          </a:xfrm>
          <a:prstGeom prst="rect">
            <a:avLst/>
          </a:prstGeom>
        </p:spPr>
      </p:pic>
      <p:sp>
        <p:nvSpPr>
          <p:cNvPr id="5" name="TextBox 4">
            <a:extLst>
              <a:ext uri="{FF2B5EF4-FFF2-40B4-BE49-F238E27FC236}">
                <a16:creationId xmlns:a16="http://schemas.microsoft.com/office/drawing/2014/main" id="{362A1690-8A25-D4FF-83D9-4DB655A35A84}"/>
              </a:ext>
            </a:extLst>
          </p:cNvPr>
          <p:cNvSpPr txBox="1"/>
          <p:nvPr/>
        </p:nvSpPr>
        <p:spPr>
          <a:xfrm>
            <a:off x="3048000" y="4191000"/>
            <a:ext cx="3048000" cy="430887"/>
          </a:xfrm>
          <a:prstGeom prst="rect">
            <a:avLst/>
          </a:prstGeom>
          <a:noFill/>
        </p:spPr>
        <p:txBody>
          <a:bodyPr wrap="square">
            <a:spAutoFit/>
          </a:bodyPr>
          <a:lstStyle/>
          <a:p>
            <a:pPr algn="ctr"/>
            <a:r>
              <a:rPr lang="en-IN" sz="2200" dirty="0"/>
              <a:t>Figure 9</a:t>
            </a:r>
          </a:p>
        </p:txBody>
      </p:sp>
      <p:sp>
        <p:nvSpPr>
          <p:cNvPr id="6" name="TextBox 5">
            <a:extLst>
              <a:ext uri="{FF2B5EF4-FFF2-40B4-BE49-F238E27FC236}">
                <a16:creationId xmlns:a16="http://schemas.microsoft.com/office/drawing/2014/main" id="{1775A5FD-A7CF-418D-9FC2-FC1AFF742240}"/>
              </a:ext>
            </a:extLst>
          </p:cNvPr>
          <p:cNvSpPr txBox="1"/>
          <p:nvPr/>
        </p:nvSpPr>
        <p:spPr>
          <a:xfrm>
            <a:off x="457200" y="4980691"/>
            <a:ext cx="8229600" cy="1015663"/>
          </a:xfrm>
          <a:prstGeom prst="rect">
            <a:avLst/>
          </a:prstGeom>
          <a:noFill/>
        </p:spPr>
        <p:txBody>
          <a:bodyPr wrap="square">
            <a:spAutoFit/>
          </a:bodyPr>
          <a:lstStyle/>
          <a:p>
            <a:pPr algn="just"/>
            <a:r>
              <a:rPr lang="en-US" sz="2000" dirty="0"/>
              <a:t>Answer: Most used word is State. Next three highest used words are People, Laws, and Right; No, you cannot tell how many times each word was used in a word cloud.</a:t>
            </a:r>
          </a:p>
        </p:txBody>
      </p:sp>
    </p:spTree>
    <p:extLst>
      <p:ext uri="{BB962C8B-B14F-4D97-AF65-F5344CB8AC3E}">
        <p14:creationId xmlns:p14="http://schemas.microsoft.com/office/powerpoint/2010/main" val="3936304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3</a:t>
            </a:r>
            <a:endParaRPr dirty="0"/>
          </a:p>
        </p:txBody>
      </p:sp>
      <p:sp>
        <p:nvSpPr>
          <p:cNvPr id="3" name="Text Placeholder 2"/>
          <p:cNvSpPr>
            <a:spLocks noGrp="1"/>
          </p:cNvSpPr>
          <p:nvPr>
            <p:ph type="body" sz="quarter" idx="10"/>
          </p:nvPr>
        </p:nvSpPr>
        <p:spPr/>
        <p:txBody>
          <a:bodyPr>
            <a:normAutofit/>
          </a:bodyPr>
          <a:lstStyle/>
          <a:p>
            <a:pPr algn="just"/>
            <a:r>
              <a:rPr sz="2000" dirty="0"/>
              <a:t>Hans </a:t>
            </a:r>
            <a:r>
              <a:rPr sz="2000" dirty="0" err="1"/>
              <a:t>Rosling</a:t>
            </a:r>
            <a:r>
              <a:rPr sz="2000" dirty="0"/>
              <a:t> dispelled common myths about the so-called developing world with his first Ted Talk presentation in 2006. With almost </a:t>
            </a:r>
            <a:r>
              <a:rPr sz="2000" dirty="0">
                <a:latin typeface="Cambria Math"/>
              </a:rPr>
              <a:t>15,000,000</a:t>
            </a:r>
            <a:r>
              <a:rPr sz="2000" dirty="0"/>
              <a:t> on-line views since then, his bubble charts have become legendary around the world. His bio on the website accurately states that "In Hans </a:t>
            </a:r>
            <a:r>
              <a:rPr sz="2000" dirty="0" err="1"/>
              <a:t>Rosling's</a:t>
            </a:r>
            <a:r>
              <a:rPr sz="2000" dirty="0"/>
              <a:t> hands, data sings." </a:t>
            </a:r>
            <a:r>
              <a:rPr lang="en-US" sz="2000" dirty="0"/>
              <a:t> </a:t>
            </a:r>
            <a:r>
              <a:rPr sz="2000" dirty="0"/>
              <a:t>You </a:t>
            </a:r>
            <a:r>
              <a:rPr lang="en-US" sz="2000" dirty="0"/>
              <a:t> </a:t>
            </a:r>
            <a:r>
              <a:rPr sz="2000" dirty="0"/>
              <a:t>can </a:t>
            </a:r>
            <a:r>
              <a:rPr lang="en-US" sz="2000" dirty="0"/>
              <a:t> </a:t>
            </a:r>
            <a:r>
              <a:rPr sz="2000" dirty="0"/>
              <a:t>watch</a:t>
            </a:r>
            <a:r>
              <a:rPr lang="en-US" sz="2000" dirty="0"/>
              <a:t> </a:t>
            </a:r>
            <a:r>
              <a:rPr sz="2000" dirty="0"/>
              <a:t> his </a:t>
            </a:r>
            <a:r>
              <a:rPr lang="en-US" sz="2000" dirty="0"/>
              <a:t> </a:t>
            </a:r>
            <a:r>
              <a:rPr sz="2000" dirty="0"/>
              <a:t>Ted </a:t>
            </a:r>
            <a:r>
              <a:rPr lang="en-US" sz="2000" dirty="0"/>
              <a:t> </a:t>
            </a:r>
            <a:r>
              <a:rPr sz="2000" dirty="0"/>
              <a:t>Talk </a:t>
            </a:r>
            <a:r>
              <a:rPr lang="en-US" sz="2000" dirty="0"/>
              <a:t> </a:t>
            </a:r>
            <a:r>
              <a:rPr sz="2000" dirty="0"/>
              <a:t>here:</a:t>
            </a:r>
            <a:r>
              <a:rPr lang="en-US" sz="2000" dirty="0"/>
              <a:t> </a:t>
            </a:r>
            <a:r>
              <a:rPr lang="en-US" sz="2000" dirty="0">
                <a:solidFill>
                  <a:srgbClr val="0070C0"/>
                </a:solidFill>
              </a:rPr>
              <a:t>https://www.ted.com/talks/hans_</a:t>
            </a:r>
          </a:p>
          <a:p>
            <a:pPr algn="just"/>
            <a:r>
              <a:rPr sz="2000" dirty="0" err="1">
                <a:solidFill>
                  <a:srgbClr val="0070C0"/>
                </a:solidFill>
              </a:rPr>
              <a:t>rosling_the_best_stats_you_ve_ever_seen?language</a:t>
            </a:r>
            <a:r>
              <a:rPr sz="2000" dirty="0">
                <a:solidFill>
                  <a:srgbClr val="0070C0"/>
                </a:solidFill>
              </a:rPr>
              <a:t>=en#t-182992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Interpreting a Bubble Chart</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sz="2000" dirty="0"/>
              <a:t>Figure 11 shows a bubble chart made from data shown in Table 2. The table lists the top ten NBA players with the highest average points per game between 1996 and 2020 according to </a:t>
            </a:r>
            <a:r>
              <a:rPr sz="2000" dirty="0" err="1"/>
              <a:t>data.world</a:t>
            </a:r>
            <a:r>
              <a:rPr sz="2000" dirty="0"/>
              <a:t>.</a:t>
            </a:r>
          </a:p>
        </p:txBody>
      </p:sp>
      <p:sp>
        <p:nvSpPr>
          <p:cNvPr id="6" name="TextBox 5">
            <a:extLst>
              <a:ext uri="{FF2B5EF4-FFF2-40B4-BE49-F238E27FC236}">
                <a16:creationId xmlns:a16="http://schemas.microsoft.com/office/drawing/2014/main" id="{27CE49C0-5034-927D-9771-D66A09C32503}"/>
              </a:ext>
            </a:extLst>
          </p:cNvPr>
          <p:cNvSpPr txBox="1"/>
          <p:nvPr/>
        </p:nvSpPr>
        <p:spPr>
          <a:xfrm>
            <a:off x="952500" y="2137338"/>
            <a:ext cx="7315200" cy="369332"/>
          </a:xfrm>
          <a:prstGeom prst="rect">
            <a:avLst/>
          </a:prstGeom>
          <a:noFill/>
        </p:spPr>
        <p:txBody>
          <a:bodyPr wrap="square">
            <a:spAutoFit/>
          </a:bodyPr>
          <a:lstStyle/>
          <a:p>
            <a:pPr algn="ctr">
              <a:defRPr b="1"/>
            </a:pPr>
            <a:r>
              <a:rPr lang="en-US" sz="1800" dirty="0"/>
              <a:t>Table 2: Top Ten </a:t>
            </a:r>
            <a:r>
              <a:rPr lang="en-US" sz="1800" b="1" dirty="0"/>
              <a:t>NBA</a:t>
            </a:r>
            <a:r>
              <a:rPr lang="en-US" sz="1800" dirty="0"/>
              <a:t> Players between 1996 and 2020</a:t>
            </a:r>
          </a:p>
        </p:txBody>
      </p:sp>
      <p:graphicFrame>
        <p:nvGraphicFramePr>
          <p:cNvPr id="4" name="Table Placeholder 2" descr="Allen Iverson played 914 games, scored 23823 points, and made 5484 assists&#10;Anthony Davis played 519 games, scored 12430 points, and made 1181 assists&#10;Damian Lillard played 606 games, scored 14733 points, and made 3962 assists&#10;James Harden played 824 games, scored 20727 points, and made 5161 assists&#10;Kevin Durant played 849 games, scored 22824 points, and made 3502 assists&#10;Kobe Bryant played 1346 games, scored 32573 points, and made 6407 assists&#10;LeBron James played 1256 games, scored 33993 points, and made 9346 assists&#10;Luka Dončić played 123 games, scored 3050 points, and made 904 assists&#10;Michael Jordan played 306 games, scored 7742 points, and made 1285 assists&#10;Trae Young played 139 games, scored 3371 points, and made 1202 assists">
            <a:extLst>
              <a:ext uri="{FF2B5EF4-FFF2-40B4-BE49-F238E27FC236}">
                <a16:creationId xmlns:a16="http://schemas.microsoft.com/office/drawing/2014/main" id="{1DEF3A18-447D-4EA8-B815-D0891A846DC7}"/>
              </a:ext>
            </a:extLst>
          </p:cNvPr>
          <p:cNvGraphicFramePr>
            <a:graphicFrameLocks/>
          </p:cNvGraphicFramePr>
          <p:nvPr>
            <p:extLst>
              <p:ext uri="{D42A27DB-BD31-4B8C-83A1-F6EECF244321}">
                <p14:modId xmlns:p14="http://schemas.microsoft.com/office/powerpoint/2010/main" val="3448365025"/>
              </p:ext>
            </p:extLst>
          </p:nvPr>
        </p:nvGraphicFramePr>
        <p:xfrm>
          <a:off x="685800" y="2590800"/>
          <a:ext cx="7848600" cy="3352800"/>
        </p:xfrm>
        <a:graphic>
          <a:graphicData uri="http://schemas.openxmlformats.org/drawingml/2006/table">
            <a:tbl>
              <a:tblPr firstRow="1" bandRow="1">
                <a:tableStyleId>{5940675A-B579-460E-94D1-54222C63F5DA}</a:tableStyleId>
              </a:tblPr>
              <a:tblGrid>
                <a:gridCol w="196215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1962150">
                  <a:extLst>
                    <a:ext uri="{9D8B030D-6E8A-4147-A177-3AD203B41FA5}">
                      <a16:colId xmlns:a16="http://schemas.microsoft.com/office/drawing/2014/main" val="20002"/>
                    </a:ext>
                  </a:extLst>
                </a:gridCol>
                <a:gridCol w="1962150">
                  <a:extLst>
                    <a:ext uri="{9D8B030D-6E8A-4147-A177-3AD203B41FA5}">
                      <a16:colId xmlns:a16="http://schemas.microsoft.com/office/drawing/2014/main" val="20003"/>
                    </a:ext>
                  </a:extLst>
                </a:gridCol>
              </a:tblGrid>
              <a:tr h="250773">
                <a:tc>
                  <a:txBody>
                    <a:bodyPr/>
                    <a:lstStyle/>
                    <a:p>
                      <a:pPr algn="ctr">
                        <a:defRPr sz="1600" b="1"/>
                      </a:pPr>
                      <a:r>
                        <a:rPr sz="1400" dirty="0"/>
                        <a:t>Name</a:t>
                      </a:r>
                    </a:p>
                  </a:txBody>
                  <a:tcPr/>
                </a:tc>
                <a:tc>
                  <a:txBody>
                    <a:bodyPr/>
                    <a:lstStyle/>
                    <a:p>
                      <a:pPr algn="ctr">
                        <a:defRPr sz="1600" b="1"/>
                      </a:pPr>
                      <a:r>
                        <a:rPr sz="1400"/>
                        <a:t>Total Games</a:t>
                      </a:r>
                    </a:p>
                  </a:txBody>
                  <a:tcPr/>
                </a:tc>
                <a:tc>
                  <a:txBody>
                    <a:bodyPr/>
                    <a:lstStyle/>
                    <a:p>
                      <a:pPr algn="ctr">
                        <a:defRPr sz="1600" b="1"/>
                      </a:pPr>
                      <a:r>
                        <a:rPr sz="1400"/>
                        <a:t>Total Points</a:t>
                      </a:r>
                    </a:p>
                  </a:txBody>
                  <a:tcPr/>
                </a:tc>
                <a:tc>
                  <a:txBody>
                    <a:bodyPr/>
                    <a:lstStyle/>
                    <a:p>
                      <a:pPr algn="ctr">
                        <a:defRPr sz="1600" b="1"/>
                      </a:pPr>
                      <a:r>
                        <a:rPr sz="1400" dirty="0"/>
                        <a:t>Total Assists</a:t>
                      </a:r>
                    </a:p>
                  </a:txBody>
                  <a:tcPr/>
                </a:tc>
                <a:extLst>
                  <a:ext uri="{0D108BD9-81ED-4DB2-BD59-A6C34878D82A}">
                    <a16:rowId xmlns:a16="http://schemas.microsoft.com/office/drawing/2014/main" val="10001"/>
                  </a:ext>
                </a:extLst>
              </a:tr>
              <a:tr h="250773">
                <a:tc>
                  <a:txBody>
                    <a:bodyPr/>
                    <a:lstStyle/>
                    <a:p>
                      <a:pPr algn="ctr">
                        <a:defRPr sz="1600" b="1"/>
                      </a:pPr>
                      <a:r>
                        <a:rPr sz="1400"/>
                        <a:t>Allen Iverson</a:t>
                      </a:r>
                    </a:p>
                  </a:txBody>
                  <a:tcPr/>
                </a:tc>
                <a:tc>
                  <a:txBody>
                    <a:bodyPr/>
                    <a:lstStyle/>
                    <a:p>
                      <a:pPr algn="ctr">
                        <a:defRPr sz="1600"/>
                      </a:pPr>
                      <a:r>
                        <a:rPr sz="1400"/>
                        <a:t>914</a:t>
                      </a:r>
                    </a:p>
                  </a:txBody>
                  <a:tcPr/>
                </a:tc>
                <a:tc>
                  <a:txBody>
                    <a:bodyPr/>
                    <a:lstStyle/>
                    <a:p>
                      <a:pPr algn="ctr">
                        <a:defRPr sz="1600"/>
                      </a:pPr>
                      <a:r>
                        <a:rPr sz="1400"/>
                        <a:t>23,823</a:t>
                      </a:r>
                    </a:p>
                  </a:txBody>
                  <a:tcPr/>
                </a:tc>
                <a:tc>
                  <a:txBody>
                    <a:bodyPr/>
                    <a:lstStyle/>
                    <a:p>
                      <a:pPr algn="ctr">
                        <a:defRPr sz="1600"/>
                      </a:pPr>
                      <a:r>
                        <a:rPr sz="1400"/>
                        <a:t>5484</a:t>
                      </a:r>
                    </a:p>
                  </a:txBody>
                  <a:tcPr/>
                </a:tc>
                <a:extLst>
                  <a:ext uri="{0D108BD9-81ED-4DB2-BD59-A6C34878D82A}">
                    <a16:rowId xmlns:a16="http://schemas.microsoft.com/office/drawing/2014/main" val="10002"/>
                  </a:ext>
                </a:extLst>
              </a:tr>
              <a:tr h="250773">
                <a:tc>
                  <a:txBody>
                    <a:bodyPr/>
                    <a:lstStyle/>
                    <a:p>
                      <a:pPr algn="ctr">
                        <a:defRPr sz="1600" b="1"/>
                      </a:pPr>
                      <a:r>
                        <a:rPr sz="1400"/>
                        <a:t>Anthony Davis</a:t>
                      </a:r>
                    </a:p>
                  </a:txBody>
                  <a:tcPr/>
                </a:tc>
                <a:tc>
                  <a:txBody>
                    <a:bodyPr/>
                    <a:lstStyle/>
                    <a:p>
                      <a:pPr algn="ctr">
                        <a:defRPr sz="1600"/>
                      </a:pPr>
                      <a:r>
                        <a:rPr sz="1400"/>
                        <a:t>519</a:t>
                      </a:r>
                    </a:p>
                  </a:txBody>
                  <a:tcPr/>
                </a:tc>
                <a:tc>
                  <a:txBody>
                    <a:bodyPr/>
                    <a:lstStyle/>
                    <a:p>
                      <a:pPr algn="ctr">
                        <a:defRPr sz="1600"/>
                      </a:pPr>
                      <a:r>
                        <a:rPr sz="1400"/>
                        <a:t>12,430</a:t>
                      </a:r>
                    </a:p>
                  </a:txBody>
                  <a:tcPr/>
                </a:tc>
                <a:tc>
                  <a:txBody>
                    <a:bodyPr/>
                    <a:lstStyle/>
                    <a:p>
                      <a:pPr algn="ctr">
                        <a:defRPr sz="1600"/>
                      </a:pPr>
                      <a:r>
                        <a:rPr sz="1400"/>
                        <a:t>1181</a:t>
                      </a:r>
                    </a:p>
                  </a:txBody>
                  <a:tcPr/>
                </a:tc>
                <a:extLst>
                  <a:ext uri="{0D108BD9-81ED-4DB2-BD59-A6C34878D82A}">
                    <a16:rowId xmlns:a16="http://schemas.microsoft.com/office/drawing/2014/main" val="10003"/>
                  </a:ext>
                </a:extLst>
              </a:tr>
              <a:tr h="250773">
                <a:tc>
                  <a:txBody>
                    <a:bodyPr/>
                    <a:lstStyle/>
                    <a:p>
                      <a:pPr algn="ctr">
                        <a:defRPr sz="1600" b="1"/>
                      </a:pPr>
                      <a:r>
                        <a:rPr sz="1400"/>
                        <a:t>Damian Lillard</a:t>
                      </a:r>
                    </a:p>
                  </a:txBody>
                  <a:tcPr/>
                </a:tc>
                <a:tc>
                  <a:txBody>
                    <a:bodyPr/>
                    <a:lstStyle/>
                    <a:p>
                      <a:pPr algn="ctr">
                        <a:defRPr sz="1600"/>
                      </a:pPr>
                      <a:r>
                        <a:rPr sz="1400"/>
                        <a:t>606</a:t>
                      </a:r>
                    </a:p>
                  </a:txBody>
                  <a:tcPr/>
                </a:tc>
                <a:tc>
                  <a:txBody>
                    <a:bodyPr/>
                    <a:lstStyle/>
                    <a:p>
                      <a:pPr algn="ctr">
                        <a:defRPr sz="1600"/>
                      </a:pPr>
                      <a:r>
                        <a:rPr sz="1400"/>
                        <a:t>14,733</a:t>
                      </a:r>
                    </a:p>
                  </a:txBody>
                  <a:tcPr/>
                </a:tc>
                <a:tc>
                  <a:txBody>
                    <a:bodyPr/>
                    <a:lstStyle/>
                    <a:p>
                      <a:pPr algn="ctr">
                        <a:defRPr sz="1600"/>
                      </a:pPr>
                      <a:r>
                        <a:rPr sz="1400"/>
                        <a:t>3962</a:t>
                      </a:r>
                    </a:p>
                  </a:txBody>
                  <a:tcPr/>
                </a:tc>
                <a:extLst>
                  <a:ext uri="{0D108BD9-81ED-4DB2-BD59-A6C34878D82A}">
                    <a16:rowId xmlns:a16="http://schemas.microsoft.com/office/drawing/2014/main" val="10004"/>
                  </a:ext>
                </a:extLst>
              </a:tr>
              <a:tr h="250773">
                <a:tc>
                  <a:txBody>
                    <a:bodyPr/>
                    <a:lstStyle/>
                    <a:p>
                      <a:pPr algn="ctr">
                        <a:defRPr sz="1600" b="1"/>
                      </a:pPr>
                      <a:r>
                        <a:rPr sz="1400"/>
                        <a:t>James Harden</a:t>
                      </a:r>
                    </a:p>
                  </a:txBody>
                  <a:tcPr/>
                </a:tc>
                <a:tc>
                  <a:txBody>
                    <a:bodyPr/>
                    <a:lstStyle/>
                    <a:p>
                      <a:pPr algn="ctr">
                        <a:defRPr sz="1600"/>
                      </a:pPr>
                      <a:r>
                        <a:rPr sz="1400"/>
                        <a:t>824</a:t>
                      </a:r>
                    </a:p>
                  </a:txBody>
                  <a:tcPr/>
                </a:tc>
                <a:tc>
                  <a:txBody>
                    <a:bodyPr/>
                    <a:lstStyle/>
                    <a:p>
                      <a:pPr algn="ctr">
                        <a:defRPr sz="1600"/>
                      </a:pPr>
                      <a:r>
                        <a:rPr sz="1400"/>
                        <a:t>20,727</a:t>
                      </a:r>
                    </a:p>
                  </a:txBody>
                  <a:tcPr/>
                </a:tc>
                <a:tc>
                  <a:txBody>
                    <a:bodyPr/>
                    <a:lstStyle/>
                    <a:p>
                      <a:pPr algn="ctr">
                        <a:defRPr sz="1600"/>
                      </a:pPr>
                      <a:r>
                        <a:rPr sz="1400"/>
                        <a:t>5161</a:t>
                      </a:r>
                    </a:p>
                  </a:txBody>
                  <a:tcPr/>
                </a:tc>
                <a:extLst>
                  <a:ext uri="{0D108BD9-81ED-4DB2-BD59-A6C34878D82A}">
                    <a16:rowId xmlns:a16="http://schemas.microsoft.com/office/drawing/2014/main" val="10005"/>
                  </a:ext>
                </a:extLst>
              </a:tr>
              <a:tr h="250773">
                <a:tc>
                  <a:txBody>
                    <a:bodyPr/>
                    <a:lstStyle/>
                    <a:p>
                      <a:pPr algn="ctr">
                        <a:defRPr sz="1600" b="1"/>
                      </a:pPr>
                      <a:r>
                        <a:rPr sz="1400"/>
                        <a:t>Kevin Durant</a:t>
                      </a:r>
                    </a:p>
                  </a:txBody>
                  <a:tcPr/>
                </a:tc>
                <a:tc>
                  <a:txBody>
                    <a:bodyPr/>
                    <a:lstStyle/>
                    <a:p>
                      <a:pPr algn="ctr">
                        <a:defRPr sz="1600"/>
                      </a:pPr>
                      <a:r>
                        <a:rPr sz="1400"/>
                        <a:t>849</a:t>
                      </a:r>
                    </a:p>
                  </a:txBody>
                  <a:tcPr/>
                </a:tc>
                <a:tc>
                  <a:txBody>
                    <a:bodyPr/>
                    <a:lstStyle/>
                    <a:p>
                      <a:pPr algn="ctr">
                        <a:defRPr sz="1600"/>
                      </a:pPr>
                      <a:r>
                        <a:rPr sz="1400"/>
                        <a:t>22,824</a:t>
                      </a:r>
                    </a:p>
                  </a:txBody>
                  <a:tcPr/>
                </a:tc>
                <a:tc>
                  <a:txBody>
                    <a:bodyPr/>
                    <a:lstStyle/>
                    <a:p>
                      <a:pPr algn="ctr">
                        <a:defRPr sz="1600"/>
                      </a:pPr>
                      <a:r>
                        <a:rPr sz="1400"/>
                        <a:t>3502</a:t>
                      </a:r>
                    </a:p>
                  </a:txBody>
                  <a:tcPr/>
                </a:tc>
                <a:extLst>
                  <a:ext uri="{0D108BD9-81ED-4DB2-BD59-A6C34878D82A}">
                    <a16:rowId xmlns:a16="http://schemas.microsoft.com/office/drawing/2014/main" val="10006"/>
                  </a:ext>
                </a:extLst>
              </a:tr>
              <a:tr h="250773">
                <a:tc>
                  <a:txBody>
                    <a:bodyPr/>
                    <a:lstStyle/>
                    <a:p>
                      <a:pPr algn="ctr">
                        <a:defRPr sz="1600" b="1"/>
                      </a:pPr>
                      <a:r>
                        <a:rPr sz="1400"/>
                        <a:t>Kobe Bryant</a:t>
                      </a:r>
                    </a:p>
                  </a:txBody>
                  <a:tcPr/>
                </a:tc>
                <a:tc>
                  <a:txBody>
                    <a:bodyPr/>
                    <a:lstStyle/>
                    <a:p>
                      <a:pPr algn="ctr">
                        <a:defRPr sz="1600"/>
                      </a:pPr>
                      <a:r>
                        <a:rPr sz="1400"/>
                        <a:t>1346</a:t>
                      </a:r>
                    </a:p>
                  </a:txBody>
                  <a:tcPr/>
                </a:tc>
                <a:tc>
                  <a:txBody>
                    <a:bodyPr/>
                    <a:lstStyle/>
                    <a:p>
                      <a:pPr algn="ctr">
                        <a:defRPr sz="1600"/>
                      </a:pPr>
                      <a:r>
                        <a:rPr sz="1400"/>
                        <a:t>32,573</a:t>
                      </a:r>
                    </a:p>
                  </a:txBody>
                  <a:tcPr/>
                </a:tc>
                <a:tc>
                  <a:txBody>
                    <a:bodyPr/>
                    <a:lstStyle/>
                    <a:p>
                      <a:pPr algn="ctr">
                        <a:defRPr sz="1600"/>
                      </a:pPr>
                      <a:r>
                        <a:rPr sz="1400"/>
                        <a:t>6407</a:t>
                      </a:r>
                    </a:p>
                  </a:txBody>
                  <a:tcPr/>
                </a:tc>
                <a:extLst>
                  <a:ext uri="{0D108BD9-81ED-4DB2-BD59-A6C34878D82A}">
                    <a16:rowId xmlns:a16="http://schemas.microsoft.com/office/drawing/2014/main" val="10007"/>
                  </a:ext>
                </a:extLst>
              </a:tr>
              <a:tr h="250773">
                <a:tc>
                  <a:txBody>
                    <a:bodyPr/>
                    <a:lstStyle/>
                    <a:p>
                      <a:pPr algn="ctr">
                        <a:defRPr sz="1600" b="1"/>
                      </a:pPr>
                      <a:r>
                        <a:rPr sz="1400"/>
                        <a:t>LeBron James</a:t>
                      </a:r>
                    </a:p>
                  </a:txBody>
                  <a:tcPr/>
                </a:tc>
                <a:tc>
                  <a:txBody>
                    <a:bodyPr/>
                    <a:lstStyle/>
                    <a:p>
                      <a:pPr algn="ctr">
                        <a:defRPr sz="1600"/>
                      </a:pPr>
                      <a:r>
                        <a:rPr sz="1400"/>
                        <a:t>1256</a:t>
                      </a:r>
                    </a:p>
                  </a:txBody>
                  <a:tcPr/>
                </a:tc>
                <a:tc>
                  <a:txBody>
                    <a:bodyPr/>
                    <a:lstStyle/>
                    <a:p>
                      <a:pPr algn="ctr">
                        <a:defRPr sz="1600"/>
                      </a:pPr>
                      <a:r>
                        <a:rPr sz="1400"/>
                        <a:t>33,993</a:t>
                      </a:r>
                    </a:p>
                  </a:txBody>
                  <a:tcPr/>
                </a:tc>
                <a:tc>
                  <a:txBody>
                    <a:bodyPr/>
                    <a:lstStyle/>
                    <a:p>
                      <a:pPr algn="ctr">
                        <a:defRPr sz="1600"/>
                      </a:pPr>
                      <a:r>
                        <a:rPr sz="1400"/>
                        <a:t>9346</a:t>
                      </a:r>
                    </a:p>
                  </a:txBody>
                  <a:tcPr/>
                </a:tc>
                <a:extLst>
                  <a:ext uri="{0D108BD9-81ED-4DB2-BD59-A6C34878D82A}">
                    <a16:rowId xmlns:a16="http://schemas.microsoft.com/office/drawing/2014/main" val="10008"/>
                  </a:ext>
                </a:extLst>
              </a:tr>
              <a:tr h="250773">
                <a:tc>
                  <a:txBody>
                    <a:bodyPr/>
                    <a:lstStyle/>
                    <a:p>
                      <a:pPr algn="ctr">
                        <a:defRPr sz="1600" b="1"/>
                      </a:pPr>
                      <a:r>
                        <a:rPr sz="1400"/>
                        <a:t>Luka Dončić</a:t>
                      </a:r>
                    </a:p>
                  </a:txBody>
                  <a:tcPr/>
                </a:tc>
                <a:tc>
                  <a:txBody>
                    <a:bodyPr/>
                    <a:lstStyle/>
                    <a:p>
                      <a:pPr algn="ctr">
                        <a:defRPr sz="1600"/>
                      </a:pPr>
                      <a:r>
                        <a:rPr sz="1400"/>
                        <a:t>123</a:t>
                      </a:r>
                    </a:p>
                  </a:txBody>
                  <a:tcPr/>
                </a:tc>
                <a:tc>
                  <a:txBody>
                    <a:bodyPr/>
                    <a:lstStyle/>
                    <a:p>
                      <a:pPr algn="ctr">
                        <a:defRPr sz="1600"/>
                      </a:pPr>
                      <a:r>
                        <a:rPr sz="1400"/>
                        <a:t>3050</a:t>
                      </a:r>
                    </a:p>
                  </a:txBody>
                  <a:tcPr/>
                </a:tc>
                <a:tc>
                  <a:txBody>
                    <a:bodyPr/>
                    <a:lstStyle/>
                    <a:p>
                      <a:pPr algn="ctr">
                        <a:defRPr sz="1600"/>
                      </a:pPr>
                      <a:r>
                        <a:rPr sz="1400"/>
                        <a:t>904</a:t>
                      </a:r>
                    </a:p>
                  </a:txBody>
                  <a:tcPr/>
                </a:tc>
                <a:extLst>
                  <a:ext uri="{0D108BD9-81ED-4DB2-BD59-A6C34878D82A}">
                    <a16:rowId xmlns:a16="http://schemas.microsoft.com/office/drawing/2014/main" val="10009"/>
                  </a:ext>
                </a:extLst>
              </a:tr>
              <a:tr h="250773">
                <a:tc>
                  <a:txBody>
                    <a:bodyPr/>
                    <a:lstStyle/>
                    <a:p>
                      <a:pPr algn="ctr">
                        <a:defRPr sz="1600" b="1"/>
                      </a:pPr>
                      <a:r>
                        <a:rPr sz="1400"/>
                        <a:t>Michael Jordan</a:t>
                      </a:r>
                    </a:p>
                  </a:txBody>
                  <a:tcPr/>
                </a:tc>
                <a:tc>
                  <a:txBody>
                    <a:bodyPr/>
                    <a:lstStyle/>
                    <a:p>
                      <a:pPr algn="ctr">
                        <a:defRPr sz="1600"/>
                      </a:pPr>
                      <a:r>
                        <a:rPr sz="1400"/>
                        <a:t>306</a:t>
                      </a:r>
                    </a:p>
                  </a:txBody>
                  <a:tcPr/>
                </a:tc>
                <a:tc>
                  <a:txBody>
                    <a:bodyPr/>
                    <a:lstStyle/>
                    <a:p>
                      <a:pPr algn="ctr">
                        <a:defRPr sz="1600"/>
                      </a:pPr>
                      <a:r>
                        <a:rPr sz="1400"/>
                        <a:t>7742</a:t>
                      </a:r>
                    </a:p>
                  </a:txBody>
                  <a:tcPr/>
                </a:tc>
                <a:tc>
                  <a:txBody>
                    <a:bodyPr/>
                    <a:lstStyle/>
                    <a:p>
                      <a:pPr algn="ctr">
                        <a:defRPr sz="1600"/>
                      </a:pPr>
                      <a:r>
                        <a:rPr sz="1400"/>
                        <a:t>1285</a:t>
                      </a:r>
                    </a:p>
                  </a:txBody>
                  <a:tcPr/>
                </a:tc>
                <a:extLst>
                  <a:ext uri="{0D108BD9-81ED-4DB2-BD59-A6C34878D82A}">
                    <a16:rowId xmlns:a16="http://schemas.microsoft.com/office/drawing/2014/main" val="10010"/>
                  </a:ext>
                </a:extLst>
              </a:tr>
              <a:tr h="250773">
                <a:tc>
                  <a:txBody>
                    <a:bodyPr/>
                    <a:lstStyle/>
                    <a:p>
                      <a:pPr algn="ctr">
                        <a:defRPr sz="1600" b="1"/>
                      </a:pPr>
                      <a:r>
                        <a:rPr sz="1400"/>
                        <a:t>Trae Young</a:t>
                      </a:r>
                    </a:p>
                  </a:txBody>
                  <a:tcPr/>
                </a:tc>
                <a:tc>
                  <a:txBody>
                    <a:bodyPr/>
                    <a:lstStyle/>
                    <a:p>
                      <a:pPr algn="ctr">
                        <a:defRPr sz="1600"/>
                      </a:pPr>
                      <a:r>
                        <a:rPr sz="1400"/>
                        <a:t>139</a:t>
                      </a:r>
                    </a:p>
                  </a:txBody>
                  <a:tcPr/>
                </a:tc>
                <a:tc>
                  <a:txBody>
                    <a:bodyPr/>
                    <a:lstStyle/>
                    <a:p>
                      <a:pPr algn="ctr">
                        <a:defRPr sz="1600"/>
                      </a:pPr>
                      <a:r>
                        <a:rPr sz="1400"/>
                        <a:t>3371</a:t>
                      </a:r>
                    </a:p>
                  </a:txBody>
                  <a:tcPr/>
                </a:tc>
                <a:tc>
                  <a:txBody>
                    <a:bodyPr/>
                    <a:lstStyle/>
                    <a:p>
                      <a:pPr algn="ctr">
                        <a:defRPr sz="1600"/>
                      </a:pPr>
                      <a:r>
                        <a:rPr sz="1400" dirty="0"/>
                        <a:t>1202</a:t>
                      </a: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Interpreting a Bubble Chart</a:t>
            </a:r>
            <a:r>
              <a:rPr lang="en-US" dirty="0"/>
              <a:t>—Slide 2</a:t>
            </a:r>
            <a:endParaRPr dirty="0"/>
          </a:p>
        </p:txBody>
      </p:sp>
      <p:pic>
        <p:nvPicPr>
          <p:cNvPr id="6" name="Graphic 5" descr="A bubble chart represents top ten NBA players between 1996 and 2020. The horizontal axis labeled, total games played ranges from 0 to 1600 in increments of 200. The vertical axis labeled total assists ranges from 0 to 12000 in increments of 2000. The bubbles are as follows, listed in order from smallest bubble to largest bubble, Luka Dončić, (123,904). Trae Young, (139,1202). Michael Jordan, (306,1285). Anthony Davis, (519,1181). Damian Lillard, (606,3962). James Harden, (824,5161). Kevin Durant, (849,3502). Allen Iverson, (914,5484). Kobe Bryant, (1346,6407). LeBron James, (1256,9346).">
            <a:extLst>
              <a:ext uri="{FF2B5EF4-FFF2-40B4-BE49-F238E27FC236}">
                <a16:creationId xmlns:a16="http://schemas.microsoft.com/office/drawing/2014/main" id="{0D7CBE04-0640-4E18-B2D0-9B9A7ECA79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1348443"/>
            <a:ext cx="4341276" cy="2326838"/>
          </a:xfrm>
          <a:prstGeom prst="rect">
            <a:avLst/>
          </a:prstGeom>
        </p:spPr>
      </p:pic>
      <p:sp>
        <p:nvSpPr>
          <p:cNvPr id="5" name="TextBox 4">
            <a:extLst>
              <a:ext uri="{FF2B5EF4-FFF2-40B4-BE49-F238E27FC236}">
                <a16:creationId xmlns:a16="http://schemas.microsoft.com/office/drawing/2014/main" id="{F10062DD-6D11-8B18-DFED-A923745EF1D7}"/>
              </a:ext>
            </a:extLst>
          </p:cNvPr>
          <p:cNvSpPr txBox="1"/>
          <p:nvPr/>
        </p:nvSpPr>
        <p:spPr>
          <a:xfrm>
            <a:off x="1066800" y="3795266"/>
            <a:ext cx="3048000" cy="430887"/>
          </a:xfrm>
          <a:prstGeom prst="rect">
            <a:avLst/>
          </a:prstGeom>
          <a:noFill/>
        </p:spPr>
        <p:txBody>
          <a:bodyPr wrap="square">
            <a:spAutoFit/>
          </a:bodyPr>
          <a:lstStyle/>
          <a:p>
            <a:pPr algn="ctr"/>
            <a:r>
              <a:rPr lang="en-IN" sz="2200" dirty="0"/>
              <a:t>Figure 11</a:t>
            </a:r>
          </a:p>
        </p:txBody>
      </p:sp>
      <p:sp>
        <p:nvSpPr>
          <p:cNvPr id="3" name="TextBox 2">
            <a:extLst>
              <a:ext uri="{FF2B5EF4-FFF2-40B4-BE49-F238E27FC236}">
                <a16:creationId xmlns:a16="http://schemas.microsoft.com/office/drawing/2014/main" id="{A9AF645E-586F-4118-B479-3566CB7B31A5}"/>
              </a:ext>
            </a:extLst>
          </p:cNvPr>
          <p:cNvSpPr txBox="1"/>
          <p:nvPr/>
        </p:nvSpPr>
        <p:spPr>
          <a:xfrm>
            <a:off x="4724399" y="1219200"/>
            <a:ext cx="3959251" cy="3293209"/>
          </a:xfrm>
          <a:prstGeom prst="rect">
            <a:avLst/>
          </a:prstGeom>
          <a:noFill/>
        </p:spPr>
        <p:txBody>
          <a:bodyPr wrap="square" rtlCol="0">
            <a:spAutoFit/>
          </a:bodyPr>
          <a:lstStyle/>
          <a:p>
            <a:pPr marL="538163" indent="-538163" algn="just">
              <a:defRPr sz="2800"/>
            </a:pPr>
            <a:r>
              <a:rPr lang="en-US" sz="2000" dirty="0"/>
              <a:t>a.​	What does the size of each bubble represent?</a:t>
            </a:r>
          </a:p>
          <a:p>
            <a:pPr marL="538163" indent="-538163" algn="just">
              <a:buFont typeface="+mj-lt"/>
              <a:buAutoNum type="alphaLcPeriod"/>
              <a:defRPr sz="2800"/>
            </a:pPr>
            <a:endParaRPr lang="en-US" sz="1000" dirty="0"/>
          </a:p>
          <a:p>
            <a:pPr marL="538163" indent="-538163" algn="just">
              <a:defRPr sz="2800"/>
            </a:pPr>
            <a:r>
              <a:rPr lang="en-US" sz="2000" dirty="0"/>
              <a:t>b.	​Given that Michael Jordan began his NBA career in 1984 and retired for good in 2003, (retiring twice in between by sitting out four of those years) do you think this bubble chart fairly represents his career?</a:t>
            </a:r>
          </a:p>
          <a:p>
            <a:pPr marL="538163" indent="-538163"/>
            <a:endParaRPr lang="en-US" dirty="0"/>
          </a:p>
        </p:txBody>
      </p:sp>
      <p:sp>
        <p:nvSpPr>
          <p:cNvPr id="4" name="TextBox 3">
            <a:extLst>
              <a:ext uri="{FF2B5EF4-FFF2-40B4-BE49-F238E27FC236}">
                <a16:creationId xmlns:a16="http://schemas.microsoft.com/office/drawing/2014/main" id="{D1AFEDD6-2CF6-40B4-BDB1-AF887BA733D1}"/>
              </a:ext>
            </a:extLst>
          </p:cNvPr>
          <p:cNvSpPr txBox="1"/>
          <p:nvPr/>
        </p:nvSpPr>
        <p:spPr>
          <a:xfrm>
            <a:off x="533399" y="4346138"/>
            <a:ext cx="8150251" cy="1292662"/>
          </a:xfrm>
          <a:prstGeom prst="rect">
            <a:avLst/>
          </a:prstGeom>
          <a:noFill/>
        </p:spPr>
        <p:txBody>
          <a:bodyPr wrap="square" rtlCol="0">
            <a:spAutoFit/>
          </a:bodyPr>
          <a:lstStyle/>
          <a:p>
            <a:pPr marL="538163" indent="-538163" algn="just"/>
            <a:r>
              <a:rPr lang="en-US" sz="2000" dirty="0"/>
              <a:t>c.	What can you deduce from the bubble chart about the relationship between the number of games played and the number of points a player had, as well as the number of assists and the number of points?</a:t>
            </a:r>
          </a:p>
          <a:p>
            <a:pPr marL="538163" indent="-538163"/>
            <a:endParaRPr lang="en-US" dirty="0"/>
          </a:p>
        </p:txBody>
      </p:sp>
    </p:spTree>
    <p:extLst>
      <p:ext uri="{BB962C8B-B14F-4D97-AF65-F5344CB8AC3E}">
        <p14:creationId xmlns:p14="http://schemas.microsoft.com/office/powerpoint/2010/main" val="218235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Interpreting a Bubble Chart</a:t>
            </a:r>
            <a:r>
              <a:rPr lang="en-US" dirty="0"/>
              <a:t>—Slide 3</a:t>
            </a:r>
            <a:endParaRPr dirty="0"/>
          </a:p>
        </p:txBody>
      </p:sp>
      <p:sp>
        <p:nvSpPr>
          <p:cNvPr id="3" name="Text Placeholder 2"/>
          <p:cNvSpPr>
            <a:spLocks noGrp="1"/>
          </p:cNvSpPr>
          <p:nvPr>
            <p:ph type="body" sz="quarter" idx="10"/>
          </p:nvPr>
        </p:nvSpPr>
        <p:spPr/>
        <p:txBody>
          <a:bodyPr>
            <a:normAutofit fontScale="70000" lnSpcReduction="20000"/>
          </a:bodyPr>
          <a:lstStyle/>
          <a:p>
            <a:pPr algn="just"/>
            <a:r>
              <a:rPr sz="2800" b="1" dirty="0"/>
              <a:t>Solution</a:t>
            </a:r>
          </a:p>
          <a:p>
            <a:pPr marL="538163" indent="-538163" algn="just">
              <a:defRPr sz="2800"/>
            </a:pPr>
            <a:r>
              <a:rPr lang="en-US" dirty="0"/>
              <a:t>a.</a:t>
            </a:r>
            <a:r>
              <a:rPr dirty="0"/>
              <a:t>​</a:t>
            </a:r>
            <a:r>
              <a:rPr lang="en-US" dirty="0"/>
              <a:t>	</a:t>
            </a:r>
            <a:r>
              <a:rPr sz="2800" dirty="0"/>
              <a:t>From the bubble chart, we can see that the horizontal and vertical axes represent the number of games played and the number of assists for each player. Thus, the size of the bubbles represents the total number of points each player scored.</a:t>
            </a:r>
          </a:p>
          <a:p>
            <a:pPr marL="538163" indent="-538163" algn="just">
              <a:defRPr sz="2800"/>
            </a:pPr>
            <a:r>
              <a:rPr lang="en-US" dirty="0"/>
              <a:t>b.</a:t>
            </a:r>
            <a:r>
              <a:rPr dirty="0"/>
              <a:t>​</a:t>
            </a:r>
            <a:r>
              <a:rPr lang="en-US" dirty="0"/>
              <a:t>	</a:t>
            </a:r>
            <a:r>
              <a:rPr sz="2800" dirty="0"/>
              <a:t>Because Michael Jordan began his career in the NBA in 1984, these data only contain about half of his games, career total points and assists. Therefore, we can say that this bubble chart does not represent his whole career fairly.</a:t>
            </a:r>
            <a:endParaRPr lang="en-US" sz="2800" dirty="0"/>
          </a:p>
          <a:p>
            <a:pPr marL="538163" indent="-538163" algn="just">
              <a:defRPr sz="2800"/>
            </a:pPr>
            <a:r>
              <a:rPr lang="en-US" dirty="0"/>
              <a:t>c.​	</a:t>
            </a:r>
            <a:r>
              <a:rPr lang="en-US" sz="2800" dirty="0"/>
              <a:t>The number of points a player attained is represented by the size of the bubble. In general, each player's bubble gets bigger as you move along the </a:t>
            </a:r>
            <a:r>
              <a:rPr lang="en-US" sz="2800" i="1" dirty="0"/>
              <a:t>x</a:t>
            </a:r>
            <a:r>
              <a:rPr lang="en-US" sz="2800" dirty="0"/>
              <a:t>-axis. The bubbles also increase in size as you move up the </a:t>
            </a:r>
            <a:r>
              <a:rPr lang="en-US" sz="2800" i="1" dirty="0"/>
              <a:t>y</a:t>
            </a:r>
            <a:r>
              <a:rPr lang="en-US" sz="2800" dirty="0"/>
              <a:t>-axis. Thus, the more games a player played, the more points he scored. Similarly, a player with more assists tended to score more points. The exception to this second point is with Anthony Davis. The size of his bubble, indicating the number of points he scored, is larger in comparison to the three other players with similar numbers of assists.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Interpreting a Bubble Chart</a:t>
            </a:r>
            <a:r>
              <a:rPr lang="en-US" dirty="0"/>
              <a:t>—Slide 1</a:t>
            </a:r>
            <a:endParaRPr dirty="0"/>
          </a:p>
        </p:txBody>
      </p:sp>
      <p:sp>
        <p:nvSpPr>
          <p:cNvPr id="3" name="Text Placeholder 2"/>
          <p:cNvSpPr>
            <a:spLocks noGrp="1"/>
          </p:cNvSpPr>
          <p:nvPr>
            <p:ph type="body" sz="quarter" idx="10"/>
          </p:nvPr>
        </p:nvSpPr>
        <p:spPr/>
        <p:txBody>
          <a:bodyPr>
            <a:normAutofit fontScale="92500" lnSpcReduction="10000"/>
          </a:bodyPr>
          <a:lstStyle/>
          <a:p>
            <a:pPr algn="just">
              <a:defRPr sz="2800"/>
            </a:pPr>
            <a:r>
              <a:rPr sz="2200" dirty="0"/>
              <a:t>Data for six-month's worth of loans made in a certain county in Illinois is displayed in the bubble chart in Figure 12. The </a:t>
            </a:r>
            <a:r>
              <a:rPr lang="en-US" sz="2200" i="1" dirty="0"/>
              <a:t>x</a:t>
            </a:r>
            <a:r>
              <a:rPr sz="2200" dirty="0"/>
              <a:t>-axis shows the size of the loan, the </a:t>
            </a:r>
            <a:r>
              <a:rPr lang="en-US" sz="2200" i="1" dirty="0"/>
              <a:t>y</a:t>
            </a:r>
            <a:r>
              <a:rPr sz="2200" dirty="0"/>
              <a:t>-axis shows the number of loans made at that level, and the size of the bubbles represents the total amount of money the banks needed to fund the loans at that level.</a:t>
            </a:r>
          </a:p>
          <a:p>
            <a:r>
              <a:rPr lang="en-US" sz="2800" dirty="0"/>
              <a:t>  </a:t>
            </a:r>
          </a:p>
          <a:p>
            <a:endParaRPr lang="en-US" dirty="0"/>
          </a:p>
          <a:p>
            <a:endParaRPr lang="en-US" sz="2800" dirty="0"/>
          </a:p>
          <a:p>
            <a:endParaRPr lang="en-US" sz="2800" dirty="0"/>
          </a:p>
          <a:p>
            <a:endParaRPr lang="en-US" sz="2800" dirty="0"/>
          </a:p>
          <a:p>
            <a:endParaRPr lang="en-US" sz="2800" dirty="0"/>
          </a:p>
          <a:p>
            <a:endParaRPr lang="en-US" sz="2800" dirty="0"/>
          </a:p>
          <a:p>
            <a:r>
              <a:rPr lang="en-US" sz="2800" dirty="0"/>
              <a:t>   </a:t>
            </a:r>
            <a:endParaRPr sz="2800" dirty="0"/>
          </a:p>
        </p:txBody>
      </p:sp>
      <p:pic>
        <p:nvPicPr>
          <p:cNvPr id="6" name="Graphic 5" descr="A bubble chart represents county-wide bank loans in Illinois. The horizontal axis is labeled loan size and it ranges from $0 to $5,000,000 in increments of $1,000,000. The vertical axis is labeled number of loans and it ranges from negative 50 to 200 in increments of 50. Two big bubbles and five small bubbles are clustered ranging from $0 and $1,000,000 horizontally, and ranging from 80 to 200 vertically. Four medium-sized bubbles are placed in a line ranging from $2,000,000 to $4,000,000 horizontally with the number of loans between 0 and 50. All the values are approximated.">
            <a:extLst>
              <a:ext uri="{FF2B5EF4-FFF2-40B4-BE49-F238E27FC236}">
                <a16:creationId xmlns:a16="http://schemas.microsoft.com/office/drawing/2014/main" id="{B3F8EB41-599B-4FDC-A47D-6766164800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19400" y="2442432"/>
            <a:ext cx="3904034" cy="3132000"/>
          </a:xfrm>
          <a:prstGeom prst="rect">
            <a:avLst/>
          </a:prstGeom>
        </p:spPr>
      </p:pic>
      <p:sp>
        <p:nvSpPr>
          <p:cNvPr id="4" name="TextBox 3">
            <a:extLst>
              <a:ext uri="{FF2B5EF4-FFF2-40B4-BE49-F238E27FC236}">
                <a16:creationId xmlns:a16="http://schemas.microsoft.com/office/drawing/2014/main" id="{6473C20C-8A8B-799F-3E46-3816EC15736C}"/>
              </a:ext>
            </a:extLst>
          </p:cNvPr>
          <p:cNvSpPr txBox="1"/>
          <p:nvPr/>
        </p:nvSpPr>
        <p:spPr>
          <a:xfrm>
            <a:off x="3200400" y="5613269"/>
            <a:ext cx="3048000" cy="430887"/>
          </a:xfrm>
          <a:prstGeom prst="rect">
            <a:avLst/>
          </a:prstGeom>
          <a:noFill/>
        </p:spPr>
        <p:txBody>
          <a:bodyPr wrap="square">
            <a:spAutoFit/>
          </a:bodyPr>
          <a:lstStyle/>
          <a:p>
            <a:pPr algn="ctr"/>
            <a:r>
              <a:rPr lang="en-IN" sz="2200" dirty="0"/>
              <a:t>Figure 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1</a:t>
            </a:r>
            <a:endParaRPr dirty="0"/>
          </a:p>
        </p:txBody>
      </p:sp>
      <p:sp>
        <p:nvSpPr>
          <p:cNvPr id="3" name="Text Placeholder 2"/>
          <p:cNvSpPr>
            <a:spLocks noGrp="1"/>
          </p:cNvSpPr>
          <p:nvPr>
            <p:ph type="body" sz="quarter" idx="10"/>
          </p:nvPr>
        </p:nvSpPr>
        <p:spPr/>
        <p:txBody>
          <a:bodyPr>
            <a:normAutofit/>
          </a:bodyPr>
          <a:lstStyle/>
          <a:p>
            <a:pPr algn="just"/>
            <a:r>
              <a:rPr sz="2400" dirty="0"/>
              <a:t>British chef Jamie Oliver kicked off his 2014 </a:t>
            </a:r>
            <a:r>
              <a:rPr sz="2400" b="1" dirty="0"/>
              <a:t>TED</a:t>
            </a:r>
            <a:r>
              <a:rPr sz="2400" dirty="0"/>
              <a:t> talk, "Teach Every Child about Food," with this powerful opening line:</a:t>
            </a:r>
            <a:endParaRPr lang="en-US" sz="2400" dirty="0"/>
          </a:p>
          <a:p>
            <a:pPr algn="just"/>
            <a:endParaRPr sz="1000" dirty="0"/>
          </a:p>
          <a:p>
            <a:pPr algn="just"/>
            <a:r>
              <a:rPr sz="2400" dirty="0"/>
              <a:t>"Sadly, in the next eighteen minutes, when I do our chat, four Americans that are alive will be dead from the food they eat."</a:t>
            </a:r>
            <a:endParaRPr lang="en-US" sz="2400" dirty="0"/>
          </a:p>
          <a:p>
            <a:pPr algn="just"/>
            <a:endParaRPr sz="1000" dirty="0"/>
          </a:p>
          <a:p>
            <a:pPr algn="just"/>
            <a:r>
              <a:rPr sz="2400" dirty="0"/>
              <a:t>Watch the full TED talk here: </a:t>
            </a:r>
            <a:r>
              <a:rPr sz="2400" dirty="0">
                <a:solidFill>
                  <a:srgbClr val="0070C0"/>
                </a:solidFill>
              </a:rPr>
              <a:t>hawkes.biz/</a:t>
            </a:r>
            <a:r>
              <a:rPr sz="2400" dirty="0" err="1">
                <a:solidFill>
                  <a:srgbClr val="0070C0"/>
                </a:solidFill>
              </a:rPr>
              <a:t>OliverTEDTalk</a:t>
            </a:r>
            <a:endParaRPr sz="2400"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Interpreting a Bubble Chart</a:t>
            </a:r>
            <a:r>
              <a:rPr lang="en-US" dirty="0"/>
              <a:t>—Slide 2</a:t>
            </a:r>
            <a:endParaRPr dirty="0"/>
          </a:p>
        </p:txBody>
      </p:sp>
      <p:sp>
        <p:nvSpPr>
          <p:cNvPr id="3" name="Text Placeholder 2"/>
          <p:cNvSpPr>
            <a:spLocks noGrp="1"/>
          </p:cNvSpPr>
          <p:nvPr>
            <p:ph type="body" sz="quarter" idx="10"/>
          </p:nvPr>
        </p:nvSpPr>
        <p:spPr/>
        <p:txBody>
          <a:bodyPr>
            <a:normAutofit/>
          </a:bodyPr>
          <a:lstStyle/>
          <a:p>
            <a:pPr marL="538163" indent="-538163" algn="just"/>
            <a:r>
              <a:rPr sz="2000" dirty="0"/>
              <a:t>Use the bubble chart to answer the following questions.</a:t>
            </a:r>
          </a:p>
          <a:p>
            <a:pPr marL="538163" indent="-538163" algn="just">
              <a:defRPr sz="2800"/>
            </a:pPr>
            <a:r>
              <a:rPr lang="en-US" sz="2000" dirty="0"/>
              <a:t>a.</a:t>
            </a:r>
            <a:r>
              <a:rPr sz="2000" dirty="0"/>
              <a:t>​</a:t>
            </a:r>
            <a:r>
              <a:rPr lang="en-US" sz="2000" dirty="0"/>
              <a:t>	</a:t>
            </a:r>
            <a:r>
              <a:rPr sz="2000" dirty="0"/>
              <a:t>What is the largest loan that was made?</a:t>
            </a:r>
          </a:p>
          <a:p>
            <a:pPr marL="538163" indent="-538163" algn="just">
              <a:defRPr sz="2800"/>
            </a:pPr>
            <a:r>
              <a:rPr lang="en-US" sz="2000" dirty="0"/>
              <a:t>b.	</a:t>
            </a:r>
            <a:r>
              <a:rPr sz="2000" dirty="0"/>
              <a:t>​What level of loan was made most during the six months?</a:t>
            </a:r>
          </a:p>
          <a:p>
            <a:pPr marL="538163" indent="-538163" algn="just">
              <a:defRPr sz="2800"/>
            </a:pPr>
            <a:r>
              <a:rPr lang="en-US" sz="2000" dirty="0"/>
              <a:t>c.</a:t>
            </a:r>
            <a:r>
              <a:rPr sz="2000" dirty="0"/>
              <a:t>​</a:t>
            </a:r>
            <a:r>
              <a:rPr lang="en-US" sz="2000" dirty="0"/>
              <a:t>	</a:t>
            </a:r>
            <a:r>
              <a:rPr sz="2000" dirty="0"/>
              <a:t>Which level of loan required the most funds from the bank during this time?</a:t>
            </a:r>
          </a:p>
          <a:p>
            <a:pPr marL="538163" indent="-538163" algn="just">
              <a:defRPr sz="2800"/>
            </a:pPr>
            <a:r>
              <a:rPr lang="en-US" sz="2000" dirty="0"/>
              <a:t>d.</a:t>
            </a:r>
            <a:r>
              <a:rPr sz="2000" dirty="0"/>
              <a:t>​</a:t>
            </a:r>
            <a:r>
              <a:rPr lang="en-US" sz="2000" dirty="0"/>
              <a:t>	</a:t>
            </a:r>
            <a:r>
              <a:rPr sz="2000" dirty="0"/>
              <a:t>Why are the answers to questions a. and b. different?</a:t>
            </a:r>
          </a:p>
          <a:p>
            <a:pPr marL="538163" indent="-538163" algn="just">
              <a:defRPr sz="2800"/>
            </a:pPr>
            <a:r>
              <a:rPr lang="en-US" sz="2000" dirty="0"/>
              <a:t>e.	</a:t>
            </a:r>
            <a:r>
              <a:rPr sz="2000" dirty="0"/>
              <a:t>​If you were presenting the answers to questions a. through d. to a local civic group, would you use the bubble chart in your presentation?</a:t>
            </a:r>
          </a:p>
          <a:p>
            <a:pPr marL="538163" indent="-538163" algn="just">
              <a:defRPr sz="2800"/>
            </a:pPr>
            <a:r>
              <a:rPr lang="en-US" sz="2000" dirty="0"/>
              <a:t>f.</a:t>
            </a:r>
            <a:r>
              <a:rPr sz="2000" dirty="0"/>
              <a:t>​</a:t>
            </a:r>
            <a:r>
              <a:rPr lang="en-US" sz="2000" dirty="0"/>
              <a:t>	</a:t>
            </a:r>
            <a:r>
              <a:rPr sz="2000" dirty="0"/>
              <a:t>A bank is planning to open a new branch in this county. Based on the bubble chart, what types of loans should the bank expect to have applications for? How would this influence the staffing of the bank and marketing targets?</a:t>
            </a:r>
          </a:p>
        </p:txBody>
      </p:sp>
    </p:spTree>
    <p:extLst>
      <p:ext uri="{BB962C8B-B14F-4D97-AF65-F5344CB8AC3E}">
        <p14:creationId xmlns:p14="http://schemas.microsoft.com/office/powerpoint/2010/main" val="3115954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Interpreting a Bubble Chart</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lgn="just"/>
                <a:r>
                  <a:rPr sz="2000" b="1" dirty="0"/>
                  <a:t>Solution</a:t>
                </a:r>
              </a:p>
              <a:p>
                <a:pPr marL="538163" indent="-538163" algn="just">
                  <a:defRPr sz="2800"/>
                </a:pPr>
                <a:r>
                  <a:rPr lang="en-US" sz="2000" dirty="0"/>
                  <a:t>a.</a:t>
                </a:r>
                <a:r>
                  <a:rPr sz="2000" dirty="0"/>
                  <a:t>​</a:t>
                </a:r>
                <a:r>
                  <a:rPr lang="en-US" sz="2000" dirty="0"/>
                  <a:t>	</a:t>
                </a:r>
                <a:r>
                  <a:rPr sz="2000" dirty="0"/>
                  <a:t>The bubble that is farthest to the right is at </a:t>
                </a:r>
                <a14:m>
                  <m:oMath xmlns:m="http://schemas.openxmlformats.org/officeDocument/2006/math">
                    <m:r>
                      <a:rPr sz="2000">
                        <a:latin typeface="Cambria Math" panose="02040503050406030204" pitchFamily="18" charset="0"/>
                      </a:rPr>
                      <m:t>$4,000,000</m:t>
                    </m:r>
                  </m:oMath>
                </a14:m>
                <a:r>
                  <a:rPr sz="2000" dirty="0"/>
                  <a:t>, so the largest loan made during this period was for </a:t>
                </a:r>
                <a14:m>
                  <m:oMath xmlns:m="http://schemas.openxmlformats.org/officeDocument/2006/math">
                    <m:r>
                      <a:rPr sz="2000">
                        <a:latin typeface="Cambria Math" panose="02040503050406030204" pitchFamily="18" charset="0"/>
                      </a:rPr>
                      <m:t>$4,000,000</m:t>
                    </m:r>
                  </m:oMath>
                </a14:m>
                <a:r>
                  <a:rPr sz="2000" dirty="0"/>
                  <a:t>.</a:t>
                </a:r>
              </a:p>
              <a:p>
                <a:pPr marL="538163" indent="-538163" algn="just">
                  <a:defRPr sz="2800"/>
                </a:pPr>
                <a:r>
                  <a:rPr lang="en-US" sz="2000" dirty="0"/>
                  <a:t>b.</a:t>
                </a:r>
                <a:r>
                  <a:rPr sz="2000" dirty="0"/>
                  <a:t>​</a:t>
                </a:r>
                <a:r>
                  <a:rPr lang="en-US" sz="2000" dirty="0"/>
                  <a:t>	</a:t>
                </a:r>
                <a:r>
                  <a:rPr sz="2000" dirty="0"/>
                  <a:t>The bubble that is highest along the </a:t>
                </a:r>
                <a:r>
                  <a:rPr lang="en-US" sz="2000" i="1" dirty="0"/>
                  <a:t>y</a:t>
                </a:r>
                <a:r>
                  <a:rPr sz="2000" dirty="0"/>
                  <a:t>-axis is the most frequently made loan. Its </a:t>
                </a:r>
                <a:r>
                  <a:rPr lang="en-US" sz="2000" i="1" dirty="0"/>
                  <a:t>x</a:t>
                </a:r>
                <a:r>
                  <a:rPr sz="2000" dirty="0"/>
                  <a:t>-value is around </a:t>
                </a:r>
                <a:r>
                  <a:rPr sz="2000" dirty="0">
                    <a:latin typeface="Cambria Math"/>
                  </a:rPr>
                  <a:t>500,000</a:t>
                </a:r>
                <a:r>
                  <a:rPr sz="2000" dirty="0"/>
                  <a:t>, so we know that loans at the </a:t>
                </a:r>
                <a14:m>
                  <m:oMath xmlns:m="http://schemas.openxmlformats.org/officeDocument/2006/math">
                    <m:r>
                      <a:rPr sz="2000">
                        <a:latin typeface="Cambria Math" panose="02040503050406030204" pitchFamily="18" charset="0"/>
                      </a:rPr>
                      <m:t>$500,000</m:t>
                    </m:r>
                  </m:oMath>
                </a14:m>
                <a:r>
                  <a:rPr sz="2000" dirty="0"/>
                  <a:t> level were made the most during this period.</a:t>
                </a:r>
              </a:p>
              <a:p>
                <a:pPr marL="538163" indent="-538163" algn="just">
                  <a:defRPr sz="2800"/>
                </a:pPr>
                <a:r>
                  <a:rPr lang="en-US" sz="2000" dirty="0"/>
                  <a:t>c.</a:t>
                </a:r>
                <a:r>
                  <a:rPr sz="2000" dirty="0"/>
                  <a:t>​</a:t>
                </a:r>
                <a:r>
                  <a:rPr lang="en-US" sz="2000" dirty="0"/>
                  <a:t>	</a:t>
                </a:r>
                <a:r>
                  <a:rPr sz="2000" dirty="0"/>
                  <a:t>Because the bubble at the million-dollar level is the largest, we know that million-dollar loans required the most funds during this time.</a:t>
                </a:r>
                <a:endParaRPr lang="en-US" sz="2000" dirty="0"/>
              </a:p>
              <a:p>
                <a:pPr marL="538163" indent="-538163" algn="just">
                  <a:defRPr sz="2800"/>
                </a:pPr>
                <a:r>
                  <a:rPr lang="en-US" sz="2000" dirty="0"/>
                  <a:t>d.​	Although the largest loan was for </a:t>
                </a:r>
                <a14:m>
                  <m:oMath xmlns:m="http://schemas.openxmlformats.org/officeDocument/2006/math">
                    <m:r>
                      <a:rPr lang="en-US" sz="2000">
                        <a:latin typeface="Cambria Math" panose="02040503050406030204" pitchFamily="18" charset="0"/>
                      </a:rPr>
                      <m:t>$4,000,000</m:t>
                    </m:r>
                  </m:oMath>
                </a14:m>
                <a:r>
                  <a:rPr lang="en-US" sz="2000" dirty="0"/>
                  <a:t>, there were fewer of these loans granted. There were many more loans at the </a:t>
                </a:r>
                <a14:m>
                  <m:oMath xmlns:m="http://schemas.openxmlformats.org/officeDocument/2006/math">
                    <m:r>
                      <a:rPr lang="en-US" sz="2000">
                        <a:latin typeface="Cambria Math" panose="02040503050406030204" pitchFamily="18" charset="0"/>
                      </a:rPr>
                      <m:t>$1,000,000</m:t>
                    </m:r>
                  </m:oMath>
                </a14:m>
                <a:r>
                  <a:rPr lang="en-US" sz="2000" dirty="0"/>
                  <a:t> level, which accounts for their larger portion of the overall net funds.</a:t>
                </a:r>
              </a:p>
              <a:p>
                <a:pPr marL="538163" indent="-538163" algn="just">
                  <a:defRPr sz="2800"/>
                </a:pPr>
                <a:r>
                  <a:rPr lang="en-US" sz="2000" dirty="0"/>
                  <a:t>e.​	A local civic group would likely be less interested in the exact figures of the loans, and thus the overall picture the bubble chart gives is a good resource to use for the presentation.</a:t>
                </a:r>
              </a:p>
              <a:p>
                <a:pPr marL="538163" indent="-538163" algn="just">
                  <a:buFont typeface="+mj-lt"/>
                  <a:buAutoNum type="alphaLcPeriod" startAt="3"/>
                  <a:defRPr sz="2800"/>
                </a:pP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Interpreting a Bubble Chart</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lgn="just">
                  <a:defRPr sz="2800"/>
                </a:pPr>
                <a:r>
                  <a:rPr lang="en-US" sz="2000" dirty="0"/>
                  <a:t>f.​	Loans at or below the </a:t>
                </a:r>
                <a14:m>
                  <m:oMath xmlns:m="http://schemas.openxmlformats.org/officeDocument/2006/math">
                    <m:r>
                      <a:rPr lang="en-US" sz="2000">
                        <a:latin typeface="Cambria Math" panose="02040503050406030204" pitchFamily="18" charset="0"/>
                      </a:rPr>
                      <m:t>$1,000,000</m:t>
                    </m:r>
                  </m:oMath>
                </a14:m>
                <a:r>
                  <a:rPr lang="en-US" sz="2000" dirty="0"/>
                  <a:t> level account for both the most loans granted and the largest portion of overall net funds. Therefore, the bank should expect most applications to be for loans at or below </a:t>
                </a:r>
                <a14:m>
                  <m:oMath xmlns:m="http://schemas.openxmlformats.org/officeDocument/2006/math">
                    <m:r>
                      <a:rPr lang="en-US" sz="2000">
                        <a:latin typeface="Cambria Math" panose="02040503050406030204" pitchFamily="18" charset="0"/>
                      </a:rPr>
                      <m:t>$1,000,000</m:t>
                    </m:r>
                  </m:oMath>
                </a14:m>
                <a:r>
                  <a:rPr lang="en-US" sz="2000" dirty="0"/>
                  <a:t>, with few loans above </a:t>
                </a:r>
                <a14:m>
                  <m:oMath xmlns:m="http://schemas.openxmlformats.org/officeDocument/2006/math">
                    <m:r>
                      <a:rPr lang="en-US" sz="2000">
                        <a:latin typeface="Cambria Math" panose="02040503050406030204" pitchFamily="18" charset="0"/>
                      </a:rPr>
                      <m:t>$2,000,000</m:t>
                    </m:r>
                  </m:oMath>
                </a14:m>
                <a:r>
                  <a:rPr lang="en-US" sz="2000" dirty="0"/>
                  <a:t>. The bank should train employees to process loans in this range and focus marketing campaigns aimed at attracting customers needing loans up to </a:t>
                </a:r>
                <a14:m>
                  <m:oMath xmlns:m="http://schemas.openxmlformats.org/officeDocument/2006/math">
                    <m:r>
                      <a:rPr lang="en-US" sz="2000">
                        <a:latin typeface="Cambria Math" panose="02040503050406030204" pitchFamily="18" charset="0"/>
                      </a:rPr>
                      <m:t>$1,000,000</m:t>
                    </m:r>
                  </m:oMath>
                </a14:m>
                <a:r>
                  <a:rPr lang="en-US" sz="20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Interpreting Infographics</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sz="2000" dirty="0"/>
              <a:t>The portion of an infographic</a:t>
            </a:r>
            <a:r>
              <a:rPr lang="en-US" sz="2000" baseline="30000" dirty="0"/>
              <a:t>5 </a:t>
            </a:r>
            <a:r>
              <a:rPr sz="2000" dirty="0"/>
              <a:t> </a:t>
            </a:r>
            <a:r>
              <a:rPr lang="en-US" sz="2000" dirty="0"/>
              <a:t>shown in Figure 14 i</a:t>
            </a:r>
            <a:r>
              <a:rPr sz="2000" dirty="0"/>
              <a:t>s from the University of Southern California Rossier's online teaching degree program. In it they compare the amount of money spent on education to education performance metrics for the United States and eleven other countries.</a:t>
            </a:r>
          </a:p>
          <a:p>
            <a:pPr marL="538163" indent="-538163" algn="just">
              <a:defRPr sz="2800"/>
            </a:pPr>
            <a:r>
              <a:rPr lang="en-US" sz="2000" dirty="0"/>
              <a:t>a.	</a:t>
            </a:r>
            <a:r>
              <a:rPr sz="2000" dirty="0"/>
              <a:t>Who spends the most overall on education among the </a:t>
            </a:r>
            <a:r>
              <a:rPr sz="2000" dirty="0">
                <a:latin typeface="Cambria Math"/>
              </a:rPr>
              <a:t>12</a:t>
            </a:r>
            <a:r>
              <a:rPr sz="2000" dirty="0"/>
              <a:t> countries?</a:t>
            </a:r>
          </a:p>
          <a:p>
            <a:pPr marL="538163" indent="-538163" algn="just">
              <a:defRPr sz="2800"/>
            </a:pPr>
            <a:r>
              <a:rPr lang="en-US" sz="2000" dirty="0"/>
              <a:t>b.</a:t>
            </a:r>
            <a:r>
              <a:rPr sz="2000" dirty="0"/>
              <a:t>​</a:t>
            </a:r>
            <a:r>
              <a:rPr lang="en-US" sz="2000" dirty="0"/>
              <a:t>	</a:t>
            </a:r>
            <a:r>
              <a:rPr sz="2000" dirty="0"/>
              <a:t>Who spends the most per school-aged child among the </a:t>
            </a:r>
            <a:r>
              <a:rPr sz="2000" dirty="0">
                <a:latin typeface="Cambria Math"/>
              </a:rPr>
              <a:t>12</a:t>
            </a:r>
            <a:r>
              <a:rPr sz="2000" dirty="0"/>
              <a:t> countries?</a:t>
            </a:r>
          </a:p>
          <a:p>
            <a:pPr marL="538163" indent="-538163" algn="just">
              <a:defRPr sz="2800"/>
            </a:pPr>
            <a:r>
              <a:rPr lang="en-US" sz="2000" dirty="0"/>
              <a:t>c.</a:t>
            </a:r>
            <a:r>
              <a:rPr sz="2000" dirty="0"/>
              <a:t>​</a:t>
            </a:r>
            <a:r>
              <a:rPr lang="en-US" sz="2000" dirty="0"/>
              <a:t>	</a:t>
            </a:r>
            <a:r>
              <a:rPr sz="2000" dirty="0"/>
              <a:t>Where does the US rank in math test scores among the </a:t>
            </a:r>
            <a:r>
              <a:rPr sz="2000" dirty="0">
                <a:latin typeface="Cambria Math"/>
              </a:rPr>
              <a:t>12</a:t>
            </a:r>
            <a:r>
              <a:rPr sz="2000" dirty="0"/>
              <a:t> countries?</a:t>
            </a:r>
          </a:p>
          <a:p>
            <a:pPr marL="538163" indent="-538163" algn="just">
              <a:defRPr sz="2800"/>
            </a:pPr>
            <a:r>
              <a:rPr lang="en-US" sz="2000" dirty="0"/>
              <a:t>d.</a:t>
            </a:r>
            <a:r>
              <a:rPr sz="2000" dirty="0"/>
              <a:t>​</a:t>
            </a:r>
            <a:r>
              <a:rPr lang="en-US" sz="2000" dirty="0"/>
              <a:t>	</a:t>
            </a:r>
            <a:r>
              <a:rPr sz="2000" dirty="0"/>
              <a:t>Do you think this is an effective infographic? Why or why not?</a:t>
            </a:r>
          </a:p>
        </p:txBody>
      </p:sp>
      <p:sp>
        <p:nvSpPr>
          <p:cNvPr id="5" name="TextBox 4">
            <a:extLst>
              <a:ext uri="{FF2B5EF4-FFF2-40B4-BE49-F238E27FC236}">
                <a16:creationId xmlns:a16="http://schemas.microsoft.com/office/drawing/2014/main" id="{6A659473-CA0B-44B0-9340-DB386E19FDC6}"/>
              </a:ext>
            </a:extLst>
          </p:cNvPr>
          <p:cNvSpPr txBox="1"/>
          <p:nvPr/>
        </p:nvSpPr>
        <p:spPr>
          <a:xfrm>
            <a:off x="457200" y="4343400"/>
            <a:ext cx="8229600" cy="461665"/>
          </a:xfrm>
          <a:prstGeom prst="rect">
            <a:avLst/>
          </a:prstGeom>
          <a:noFill/>
        </p:spPr>
        <p:txBody>
          <a:bodyPr wrap="square">
            <a:spAutoFit/>
          </a:bodyPr>
          <a:lstStyle/>
          <a:p>
            <a:pPr marL="228600" indent="-228600">
              <a:buAutoNum type="arabicPlain" startAt="5"/>
            </a:pPr>
            <a:r>
              <a:rPr lang="en-US" sz="1200" dirty="0" err="1"/>
              <a:t>Rossier</a:t>
            </a:r>
            <a:r>
              <a:rPr lang="en-US" sz="1200" dirty="0"/>
              <a:t> Staff, "U.S. Education Spending and Performance vs. The World [INFOGRAPHIC]", </a:t>
            </a:r>
            <a:r>
              <a:rPr lang="en-US" sz="1200" dirty="0" err="1"/>
              <a:t>USCROssier</a:t>
            </a:r>
            <a:r>
              <a:rPr lang="en-US" sz="1200" dirty="0"/>
              <a:t>, February 9, 2011,   </a:t>
            </a:r>
            <a:r>
              <a:rPr lang="en-US" sz="1200" dirty="0">
                <a:solidFill>
                  <a:srgbClr val="0070C0"/>
                </a:solidFill>
              </a:rPr>
              <a:t>https://rossieronline.usc.edu/blog/u-s-education-versus-the-world-infographic/.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Interpreting Infographics</a:t>
            </a:r>
            <a:r>
              <a:rPr lang="en-US" dirty="0"/>
              <a:t>—Slide 2</a:t>
            </a:r>
            <a:endParaRPr dirty="0"/>
          </a:p>
        </p:txBody>
      </p:sp>
      <p:pic>
        <p:nvPicPr>
          <p:cNvPr id="7" name="Picture 6" descr="A diagram represents US education versus the World, education spending and performance in twelve countries. The twelve countries are United States (US), Japan (JP), South Korea (KP), United Kingdom (UK), Mexico (MX), Russia (RU), Germany (DE), France (FR), Canada (CA), Brazil (BR), Australia (AU), and Finland (FI). The first section is total annual spending, where the spending for each country is represented by the size of a bubble. The bubble for the US is the largest. The second section is five lines of bar graphs. The first line shows a bar graph for annual spending per school-aged child, Brazil is ranked the lowest and US is ranked the highest. The second line shows a bar graph for literacy rate, Mexico is ranked lowest and Finland is ranked highest. The third line shows a bar graph for school life expectancy, Mexico is ranked the lowest and Australia is ranked the highest. The fourth line shows a bar graph for math test scores, Brazil is ranked the lowest and Finland is ranked the highest. The US is the tenth out of the twelve countries for math test scores. The fifth line shows a bar graph for science test scores, Brazil is ranked the lowest and Finland is ranked the highest. ">
            <a:extLst>
              <a:ext uri="{FF2B5EF4-FFF2-40B4-BE49-F238E27FC236}">
                <a16:creationId xmlns:a16="http://schemas.microsoft.com/office/drawing/2014/main" id="{692F7D18-2C78-4A1E-AFB0-EA1F8762D2D7}"/>
              </a:ext>
            </a:extLst>
          </p:cNvPr>
          <p:cNvPicPr>
            <a:picLocks noChangeAspect="1"/>
          </p:cNvPicPr>
          <p:nvPr/>
        </p:nvPicPr>
        <p:blipFill>
          <a:blip r:embed="rId2"/>
          <a:stretch>
            <a:fillRect/>
          </a:stretch>
        </p:blipFill>
        <p:spPr>
          <a:xfrm rot="16200000">
            <a:off x="3380265" y="-1662671"/>
            <a:ext cx="2278277" cy="7703757"/>
          </a:xfrm>
          <a:prstGeom prst="rect">
            <a:avLst/>
          </a:prstGeom>
        </p:spPr>
      </p:pic>
      <p:pic>
        <p:nvPicPr>
          <p:cNvPr id="9" name="Picture 8" descr="A line is used for each country to connect the bubble in the first section to each of the five bars for that country in the bar graphs. The third section is a pie diagram for school-aged children in all the twelve countries. It shows that school-aged children make up 33.7% of the total population.">
            <a:extLst>
              <a:ext uri="{FF2B5EF4-FFF2-40B4-BE49-F238E27FC236}">
                <a16:creationId xmlns:a16="http://schemas.microsoft.com/office/drawing/2014/main" id="{5FEDE3D4-D391-4140-A98C-EF22AB11A288}"/>
              </a:ext>
            </a:extLst>
          </p:cNvPr>
          <p:cNvPicPr>
            <a:picLocks noChangeAspect="1"/>
          </p:cNvPicPr>
          <p:nvPr/>
        </p:nvPicPr>
        <p:blipFill>
          <a:blip r:embed="rId3"/>
          <a:stretch>
            <a:fillRect/>
          </a:stretch>
        </p:blipFill>
        <p:spPr>
          <a:xfrm>
            <a:off x="2895599" y="3429000"/>
            <a:ext cx="3352802" cy="2565038"/>
          </a:xfrm>
          <a:prstGeom prst="rect">
            <a:avLst/>
          </a:prstGeom>
        </p:spPr>
      </p:pic>
      <p:sp>
        <p:nvSpPr>
          <p:cNvPr id="3" name="TextBox 2">
            <a:extLst>
              <a:ext uri="{FF2B5EF4-FFF2-40B4-BE49-F238E27FC236}">
                <a16:creationId xmlns:a16="http://schemas.microsoft.com/office/drawing/2014/main" id="{ABD700D4-F8B0-7F0B-7F29-61C12C126800}"/>
              </a:ext>
            </a:extLst>
          </p:cNvPr>
          <p:cNvSpPr txBox="1"/>
          <p:nvPr/>
        </p:nvSpPr>
        <p:spPr>
          <a:xfrm>
            <a:off x="4488027" y="5592488"/>
            <a:ext cx="3048000" cy="430887"/>
          </a:xfrm>
          <a:prstGeom prst="rect">
            <a:avLst/>
          </a:prstGeom>
          <a:noFill/>
        </p:spPr>
        <p:txBody>
          <a:bodyPr wrap="square">
            <a:spAutoFit/>
          </a:bodyPr>
          <a:lstStyle/>
          <a:p>
            <a:pPr algn="ctr"/>
            <a:r>
              <a:rPr lang="en-IN" sz="2200" dirty="0"/>
              <a:t>Figure 14</a:t>
            </a:r>
          </a:p>
        </p:txBody>
      </p:sp>
    </p:spTree>
    <p:extLst>
      <p:ext uri="{BB962C8B-B14F-4D97-AF65-F5344CB8AC3E}">
        <p14:creationId xmlns:p14="http://schemas.microsoft.com/office/powerpoint/2010/main" val="3369614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Interpreting Infographics</a:t>
            </a:r>
            <a:r>
              <a:rPr lang="en-US" dirty="0"/>
              <a:t>—Slide 3</a:t>
            </a:r>
            <a:endParaRPr dirty="0"/>
          </a:p>
        </p:txBody>
      </p:sp>
      <p:sp>
        <p:nvSpPr>
          <p:cNvPr id="3" name="Text Placeholder 2"/>
          <p:cNvSpPr>
            <a:spLocks noGrp="1"/>
          </p:cNvSpPr>
          <p:nvPr>
            <p:ph type="body" sz="quarter" idx="10"/>
          </p:nvPr>
        </p:nvSpPr>
        <p:spPr/>
        <p:txBody>
          <a:bodyPr>
            <a:normAutofit lnSpcReduction="10000"/>
          </a:bodyPr>
          <a:lstStyle/>
          <a:p>
            <a:pPr algn="just"/>
            <a:r>
              <a:rPr sz="2000" b="1" dirty="0"/>
              <a:t>Solution</a:t>
            </a:r>
          </a:p>
          <a:p>
            <a:pPr marL="538163" indent="-538163" algn="just">
              <a:defRPr sz="2800"/>
            </a:pPr>
            <a:r>
              <a:rPr lang="en-US" sz="2000" dirty="0"/>
              <a:t>a.</a:t>
            </a:r>
            <a:r>
              <a:rPr sz="2000" dirty="0"/>
              <a:t>​</a:t>
            </a:r>
            <a:r>
              <a:rPr lang="en-US" sz="2000" dirty="0"/>
              <a:t>	</a:t>
            </a:r>
            <a:r>
              <a:rPr sz="2000" dirty="0"/>
              <a:t>The size of the circle indicates that out of the twelve countries shown, the United States spends the most on education.</a:t>
            </a:r>
          </a:p>
          <a:p>
            <a:pPr marL="538163" indent="-538163" algn="just">
              <a:defRPr sz="2800"/>
            </a:pPr>
            <a:r>
              <a:rPr lang="en-US" sz="2000" dirty="0"/>
              <a:t>b.</a:t>
            </a:r>
            <a:r>
              <a:rPr sz="2000" dirty="0"/>
              <a:t>​</a:t>
            </a:r>
            <a:r>
              <a:rPr lang="en-US" sz="2000" dirty="0"/>
              <a:t>	</a:t>
            </a:r>
            <a:r>
              <a:rPr sz="2000" dirty="0"/>
              <a:t>Based on the bar graphs in the first line, we can see that the United States also has the highest per-child spending amount.</a:t>
            </a:r>
          </a:p>
          <a:p>
            <a:pPr marL="538163" indent="-538163" algn="just">
              <a:defRPr sz="2800"/>
            </a:pPr>
            <a:r>
              <a:rPr lang="en-US" sz="2000" dirty="0"/>
              <a:t>c.	</a:t>
            </a:r>
            <a:r>
              <a:rPr sz="2000" dirty="0"/>
              <a:t>​Math test scores rankings are shown on the fourth line of bar charts. The United States is the tenth out of the twelve countries for math test scores.</a:t>
            </a:r>
            <a:endParaRPr lang="en-US" sz="2000" dirty="0"/>
          </a:p>
          <a:p>
            <a:pPr marL="538163" indent="-538163" algn="just">
              <a:defRPr sz="2800"/>
            </a:pPr>
            <a:r>
              <a:rPr lang="en-US" sz="2000" dirty="0"/>
              <a:t>d.	The infographic is both eye-catching and memorable. The use of lines joining the data to its respective country communicates a sense of complexity that is almost certainly involved in the data story. However, it is a very busy graphic, which might turn some users away. The use of the total amount spent on education as the main category could be questioned since the United States is the wealthiest country in the list. The per-student spending amount would have been a better metric to use at the top.</a:t>
            </a:r>
          </a:p>
          <a:p>
            <a:pPr marL="514350" indent="-514350" algn="just">
              <a:buFont typeface="+mj-lt"/>
              <a:buAutoNum type="alphaLcPeriod" startAt="3"/>
              <a:defRPr sz="2800"/>
            </a:pPr>
            <a:endParaRPr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Reading Dashboards</a:t>
            </a:r>
            <a:r>
              <a:rPr lang="en-US" dirty="0"/>
              <a:t>—Slide 1</a:t>
            </a:r>
            <a:endParaRPr dirty="0"/>
          </a:p>
        </p:txBody>
      </p:sp>
      <p:sp>
        <p:nvSpPr>
          <p:cNvPr id="3" name="Text Placeholder 2"/>
          <p:cNvSpPr>
            <a:spLocks noGrp="1"/>
          </p:cNvSpPr>
          <p:nvPr>
            <p:ph type="body" sz="quarter" idx="10"/>
          </p:nvPr>
        </p:nvSpPr>
        <p:spPr/>
        <p:txBody>
          <a:bodyPr>
            <a:normAutofit fontScale="92500" lnSpcReduction="10000"/>
          </a:bodyPr>
          <a:lstStyle/>
          <a:p>
            <a:pPr algn="just"/>
            <a:r>
              <a:rPr sz="2200" dirty="0"/>
              <a:t>As part of the push to increase student reading outside of class assignments, Peace Middle School put together the following reading dashboard for their students.</a:t>
            </a:r>
            <a:endParaRPr lang="en-US" sz="2200"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     </a:t>
            </a:r>
            <a:endParaRPr sz="2800" dirty="0"/>
          </a:p>
        </p:txBody>
      </p:sp>
      <p:pic>
        <p:nvPicPr>
          <p:cNvPr id="6" name="Graphic 5" descr="A screenshot displays reading dash board of students. A rectangular box at the top middle reads, number of books read 87. Section 1, Top Left. A screenshot of a table with scroll bar at the right. A table has 2 columns and 6 rows. The column headers are Book Name and Number. The column wise entries are as follows. Column 1: The Lightening Thief, Shadow Children, Wringler, Monster, The Remarkable Journey of Coyote Sunrise, Grand Total. Column 2: 5, 4, 4, 3, 3, 87. Section 2, Bottom Left. Bar chart titled what grade level is reading the most books? From left to right values in the horizontal axis are 6th grade, 7th grade, 8th grade. The vertical axis ranges from 0 to 80, in increments of 20. The data is as follows. Number of books read: 6th grade, 62. 7th grade, 4. 8th grade, 21. Section 3, Top Right. Pie chart titled what genre of text are we reading? The data is as follows. Fiction, 48.8%. Series, 29.9%. Non-fiction, 10.3%. Graphic Novel, 10.3% Other. Section 4, Bottom Right. A horizontal bar graph titled, whose class is reading the most books? The number of books read by each class is as follows. K. Smith, 31. S. Young, 25. M. Campbell, 15. B. Willis, 6. W. Ellis, 3. M. Maxwell, 2. T. Gillespie, 2. G. Cox, 1. M. Hollinger, 1. B. Davis, 1.">
            <a:extLst>
              <a:ext uri="{FF2B5EF4-FFF2-40B4-BE49-F238E27FC236}">
                <a16:creationId xmlns:a16="http://schemas.microsoft.com/office/drawing/2014/main" id="{DBAC57A7-1882-46EE-B905-34B5FA132D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8287" y="1943687"/>
            <a:ext cx="6067425" cy="3640455"/>
          </a:xfrm>
          <a:prstGeom prst="rect">
            <a:avLst/>
          </a:prstGeom>
        </p:spPr>
      </p:pic>
      <p:sp>
        <p:nvSpPr>
          <p:cNvPr id="4" name="TextBox 3">
            <a:extLst>
              <a:ext uri="{FF2B5EF4-FFF2-40B4-BE49-F238E27FC236}">
                <a16:creationId xmlns:a16="http://schemas.microsoft.com/office/drawing/2014/main" id="{0962D79C-5DA1-8D96-92AE-E0DEEE004461}"/>
              </a:ext>
            </a:extLst>
          </p:cNvPr>
          <p:cNvSpPr txBox="1"/>
          <p:nvPr/>
        </p:nvSpPr>
        <p:spPr>
          <a:xfrm>
            <a:off x="3047999" y="5613269"/>
            <a:ext cx="3048000" cy="430887"/>
          </a:xfrm>
          <a:prstGeom prst="rect">
            <a:avLst/>
          </a:prstGeom>
          <a:noFill/>
        </p:spPr>
        <p:txBody>
          <a:bodyPr wrap="square">
            <a:spAutoFit/>
          </a:bodyPr>
          <a:lstStyle/>
          <a:p>
            <a:pPr algn="ctr"/>
            <a:r>
              <a:rPr lang="en-IN" sz="2200" dirty="0"/>
              <a:t>Figure 16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Reading Dashboards</a:t>
            </a:r>
            <a:r>
              <a:rPr lang="en-US" dirty="0"/>
              <a:t>—Slide 2</a:t>
            </a:r>
            <a:endParaRPr dirty="0"/>
          </a:p>
        </p:txBody>
      </p:sp>
      <p:sp>
        <p:nvSpPr>
          <p:cNvPr id="3" name="Text Placeholder 2"/>
          <p:cNvSpPr>
            <a:spLocks noGrp="1"/>
          </p:cNvSpPr>
          <p:nvPr>
            <p:ph type="body" sz="quarter" idx="10"/>
          </p:nvPr>
        </p:nvSpPr>
        <p:spPr/>
        <p:txBody>
          <a:bodyPr>
            <a:normAutofit/>
          </a:bodyPr>
          <a:lstStyle/>
          <a:p>
            <a:pPr marL="538163" indent="-538163" algn="just">
              <a:defRPr sz="2800"/>
            </a:pPr>
            <a:r>
              <a:rPr lang="en-US" sz="2000" dirty="0"/>
              <a:t>a.</a:t>
            </a:r>
            <a:r>
              <a:rPr sz="2000" dirty="0"/>
              <a:t>​</a:t>
            </a:r>
            <a:r>
              <a:rPr lang="en-US" sz="2000" dirty="0"/>
              <a:t>	</a:t>
            </a:r>
            <a:r>
              <a:rPr sz="2000" dirty="0"/>
              <a:t>Describe what each of the five graphics displays and any connections that exist between the graphs.</a:t>
            </a:r>
          </a:p>
          <a:p>
            <a:pPr marL="538163" indent="-538163" algn="just">
              <a:defRPr sz="2800"/>
            </a:pPr>
            <a:r>
              <a:rPr lang="en-US" sz="2000" dirty="0"/>
              <a:t>b.</a:t>
            </a:r>
            <a:r>
              <a:rPr sz="2000" dirty="0"/>
              <a:t>​</a:t>
            </a:r>
            <a:r>
              <a:rPr lang="en-US" sz="2000" dirty="0"/>
              <a:t>	</a:t>
            </a:r>
            <a:r>
              <a:rPr sz="2000" dirty="0"/>
              <a:t>How many grades levels are represented in the dashboard? How many teachers are represented?</a:t>
            </a:r>
          </a:p>
          <a:p>
            <a:pPr marL="538163" indent="-538163" algn="just">
              <a:defRPr sz="2800"/>
            </a:pPr>
            <a:r>
              <a:rPr lang="en-US" sz="2000" dirty="0"/>
              <a:t>c.</a:t>
            </a:r>
            <a:r>
              <a:rPr sz="2000" dirty="0"/>
              <a:t>​</a:t>
            </a:r>
            <a:r>
              <a:rPr lang="en-US" sz="2000" dirty="0"/>
              <a:t>	</a:t>
            </a:r>
            <a:r>
              <a:rPr sz="2000" dirty="0"/>
              <a:t>How many fiction books were read to date?</a:t>
            </a:r>
          </a:p>
          <a:p>
            <a:pPr marL="538163" indent="-538163" algn="just">
              <a:defRPr sz="2800"/>
            </a:pPr>
            <a:r>
              <a:rPr lang="en-US" sz="2000" dirty="0"/>
              <a:t>d.</a:t>
            </a:r>
            <a:r>
              <a:rPr sz="2000" dirty="0"/>
              <a:t>​</a:t>
            </a:r>
            <a:r>
              <a:rPr lang="en-US" sz="2000" dirty="0"/>
              <a:t>	</a:t>
            </a:r>
            <a:r>
              <a:rPr sz="2000" dirty="0"/>
              <a:t>How could you change the graphic for "Number of Books Read" so that it tells a better story?</a:t>
            </a:r>
          </a:p>
          <a:p>
            <a:pPr marL="538163" indent="-538163" algn="just">
              <a:defRPr sz="2800"/>
            </a:pPr>
            <a:r>
              <a:rPr lang="en-US" sz="2000" dirty="0"/>
              <a:t>e.</a:t>
            </a:r>
            <a:r>
              <a:rPr sz="2000" dirty="0"/>
              <a:t>​</a:t>
            </a:r>
            <a:r>
              <a:rPr lang="en-US" sz="2000" dirty="0"/>
              <a:t>	</a:t>
            </a:r>
            <a:r>
              <a:rPr sz="2000" dirty="0"/>
              <a:t>Does the dashboard give you a good sense of where the school is on their progress for reading? List any ways that you might make the dashboard better and explain your reasoning.</a:t>
            </a:r>
          </a:p>
        </p:txBody>
      </p:sp>
    </p:spTree>
    <p:extLst>
      <p:ext uri="{BB962C8B-B14F-4D97-AF65-F5344CB8AC3E}">
        <p14:creationId xmlns:p14="http://schemas.microsoft.com/office/powerpoint/2010/main" val="2296587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Reading Dashboards</a:t>
            </a:r>
            <a:r>
              <a:rPr lang="en-US" dirty="0"/>
              <a:t>—Slide 3</a:t>
            </a:r>
            <a:endParaRPr dirty="0"/>
          </a:p>
        </p:txBody>
      </p:sp>
      <p:sp>
        <p:nvSpPr>
          <p:cNvPr id="3" name="Text Placeholder 2"/>
          <p:cNvSpPr>
            <a:spLocks noGrp="1"/>
          </p:cNvSpPr>
          <p:nvPr>
            <p:ph type="body" sz="quarter" idx="10"/>
          </p:nvPr>
        </p:nvSpPr>
        <p:spPr/>
        <p:txBody>
          <a:bodyPr>
            <a:normAutofit/>
          </a:bodyPr>
          <a:lstStyle/>
          <a:p>
            <a:r>
              <a:rPr sz="2000" b="1" dirty="0"/>
              <a:t>Solution</a:t>
            </a:r>
          </a:p>
          <a:p>
            <a:pPr marL="511175" indent="-511175">
              <a:defRPr sz="2800"/>
            </a:pPr>
            <a:r>
              <a:rPr lang="en-US" sz="2000" dirty="0"/>
              <a:t>a.</a:t>
            </a:r>
            <a:r>
              <a:rPr sz="2000" dirty="0"/>
              <a:t>​</a:t>
            </a:r>
            <a:r>
              <a:rPr lang="en-US" sz="2000" dirty="0"/>
              <a:t>	</a:t>
            </a:r>
            <a:r>
              <a:rPr sz="2000" dirty="0"/>
              <a:t>There are five graphics, and each displays a different type of data.</a:t>
            </a:r>
          </a:p>
          <a:p>
            <a:pPr marL="511175" indent="-511175" algn="just"/>
            <a:r>
              <a:rPr lang="en-US" sz="2200" dirty="0"/>
              <a:t>	</a:t>
            </a:r>
            <a:r>
              <a:rPr sz="2200" dirty="0"/>
              <a:t>​</a:t>
            </a:r>
            <a:r>
              <a:rPr sz="2000" dirty="0"/>
              <a:t>Top Left: This graphic displays the book titles that students are reading along with the number of times a student has read the book. The "Grand Total" at the bottom will be the same as the middle figure, "Number of Books Read."</a:t>
            </a:r>
          </a:p>
          <a:p>
            <a:pPr marL="511175" indent="-511175" algn="just"/>
            <a:r>
              <a:rPr lang="en-US" sz="2000" dirty="0"/>
              <a:t>	</a:t>
            </a:r>
            <a:r>
              <a:rPr sz="2000" dirty="0"/>
              <a:t>​Top Middle: The grand total matches the sum of the bars in the bottom left graph as well as the sum of the bars in the bottom right graph.</a:t>
            </a:r>
          </a:p>
          <a:p>
            <a:pPr marL="511175" indent="-511175" algn="just"/>
            <a:r>
              <a:rPr lang="en-US" sz="2000" dirty="0"/>
              <a:t>	</a:t>
            </a:r>
            <a:r>
              <a:rPr sz="2000" dirty="0"/>
              <a:t>​Top Right: The pie chart displays the percentages of each genre of book read.</a:t>
            </a:r>
          </a:p>
          <a:p>
            <a:pPr marL="511175" indent="-511175" algn="just"/>
            <a:r>
              <a:rPr lang="en-US" sz="2000" dirty="0"/>
              <a:t>	</a:t>
            </a:r>
            <a:r>
              <a:rPr sz="2000" dirty="0"/>
              <a:t>​Bottom Left: This bar chart displays of the numbers of books read by each grade level.</a:t>
            </a:r>
          </a:p>
          <a:p>
            <a:pPr marL="511175" indent="-511175" algn="just"/>
            <a:r>
              <a:rPr lang="en-US" sz="2000" dirty="0"/>
              <a:t>	</a:t>
            </a:r>
            <a:r>
              <a:rPr sz="2000" dirty="0"/>
              <a:t>​Bottom Right: This bar graph displays the numbers of books read by the students, grouped by teacher.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Reading Dashboards</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lgn="just">
                  <a:defRPr sz="2800"/>
                </a:pPr>
                <a:r>
                  <a:rPr lang="en-US" sz="2000" dirty="0"/>
                  <a:t>b.</a:t>
                </a:r>
                <a:r>
                  <a:rPr sz="2000" dirty="0"/>
                  <a:t>​</a:t>
                </a:r>
                <a:r>
                  <a:rPr lang="en-US" sz="2000" dirty="0"/>
                  <a:t>	</a:t>
                </a:r>
                <a:r>
                  <a:rPr sz="2000" dirty="0"/>
                  <a:t>The bottom-left bar chart shows that there are three grades (6</a:t>
                </a:r>
                <a:r>
                  <a:rPr sz="2000" baseline="30000" dirty="0"/>
                  <a:t>th</a:t>
                </a:r>
                <a:r>
                  <a:rPr sz="2000" dirty="0"/>
                  <a:t>, 7</a:t>
                </a:r>
                <a:r>
                  <a:rPr sz="2000" baseline="30000" dirty="0"/>
                  <a:t>th</a:t>
                </a:r>
                <a:r>
                  <a:rPr sz="2000" dirty="0"/>
                  <a:t>, and 8th) represented in the dashboard. The bottom-right bar graph shows that the classrooms of </a:t>
                </a:r>
                <a:r>
                  <a:rPr sz="2000" dirty="0">
                    <a:latin typeface="Cambria Math"/>
                  </a:rPr>
                  <a:t>12</a:t>
                </a:r>
                <a:r>
                  <a:rPr sz="2000" dirty="0"/>
                  <a:t> teachers are represented.</a:t>
                </a:r>
              </a:p>
              <a:p>
                <a:pPr marL="538163" indent="-538163" algn="just">
                  <a:defRPr sz="2800"/>
                </a:pPr>
                <a:r>
                  <a:rPr lang="en-US" sz="2000" dirty="0"/>
                  <a:t>c.</a:t>
                </a:r>
                <a:r>
                  <a:rPr sz="2000" dirty="0"/>
                  <a:t>​</a:t>
                </a:r>
                <a:r>
                  <a:rPr lang="en-US" sz="2000" dirty="0"/>
                  <a:t>	</a:t>
                </a:r>
                <a:r>
                  <a:rPr sz="2000" dirty="0"/>
                  <a:t>Although the number of fiction books is not directly given on the dashboard, we can calculate this number by multiplying the percentage of fiction books read, </a:t>
                </a:r>
                <a14:m>
                  <m:oMath xmlns:m="http://schemas.openxmlformats.org/officeDocument/2006/math">
                    <m:r>
                      <a:rPr sz="2000">
                        <a:latin typeface="Cambria Math" panose="02040503050406030204" pitchFamily="18" charset="0"/>
                      </a:rPr>
                      <m:t>44.8%</m:t>
                    </m:r>
                  </m:oMath>
                </a14:m>
                <a:r>
                  <a:rPr sz="2000" dirty="0"/>
                  <a:t>, by the total number of books read, </a:t>
                </a:r>
                <a:r>
                  <a:rPr sz="2000" dirty="0">
                    <a:latin typeface="Cambria Math"/>
                  </a:rPr>
                  <a:t>87</a:t>
                </a:r>
                <a:r>
                  <a:rPr sz="2000" dirty="0"/>
                  <a:t>.</a:t>
                </a:r>
              </a:p>
              <a:p>
                <a:pPr marL="538163" indent="-538163" algn="just">
                  <a:defRPr sz="2800"/>
                </a:pPr>
                <a:r>
                  <a:rPr lang="en-US" sz="2000" dirty="0"/>
                  <a:t>	</a:t>
                </a:r>
              </a:p>
              <a:p>
                <a:pPr marL="538163" indent="-538163" algn="just">
                  <a:defRPr sz="2800"/>
                </a:pPr>
                <a:endParaRPr sz="1000" dirty="0"/>
              </a:p>
              <a:p>
                <a:pPr marL="538163" lvl="1" indent="-538163" algn="just">
                  <a:buNone/>
                </a:pPr>
                <a:r>
                  <a:rPr lang="en-US" sz="2000" dirty="0"/>
                  <a:t>	</a:t>
                </a: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pic>
        <p:nvPicPr>
          <p:cNvPr id="7" name="Picture 6" descr="Zero point four four eight multiplied by eighty-seven equals thirty-eight point nine seven six">
            <a:extLst>
              <a:ext uri="{FF2B5EF4-FFF2-40B4-BE49-F238E27FC236}">
                <a16:creationId xmlns:a16="http://schemas.microsoft.com/office/drawing/2014/main" id="{90C5B0DB-495A-12D4-A5B1-11CA5B172086}"/>
              </a:ext>
            </a:extLst>
          </p:cNvPr>
          <p:cNvPicPr>
            <a:picLocks noChangeAspect="1"/>
          </p:cNvPicPr>
          <p:nvPr/>
        </p:nvPicPr>
        <p:blipFill>
          <a:blip r:embed="rId3"/>
          <a:stretch>
            <a:fillRect/>
          </a:stretch>
        </p:blipFill>
        <p:spPr>
          <a:xfrm>
            <a:off x="1143000" y="3048000"/>
            <a:ext cx="2038350" cy="257175"/>
          </a:xfrm>
          <a:prstGeom prst="rect">
            <a:avLst/>
          </a:prstGeom>
        </p:spPr>
      </p:pic>
      <p:sp>
        <p:nvSpPr>
          <p:cNvPr id="9" name="TextBox 8">
            <a:extLst>
              <a:ext uri="{FF2B5EF4-FFF2-40B4-BE49-F238E27FC236}">
                <a16:creationId xmlns:a16="http://schemas.microsoft.com/office/drawing/2014/main" id="{5A9D4115-EF60-6BBE-EB18-4C5C2C615C8B}"/>
              </a:ext>
            </a:extLst>
          </p:cNvPr>
          <p:cNvSpPr txBox="1"/>
          <p:nvPr/>
        </p:nvSpPr>
        <p:spPr>
          <a:xfrm>
            <a:off x="457200" y="3597228"/>
            <a:ext cx="8229600" cy="1631216"/>
          </a:xfrm>
          <a:prstGeom prst="rect">
            <a:avLst/>
          </a:prstGeom>
          <a:noFill/>
        </p:spPr>
        <p:txBody>
          <a:bodyPr wrap="square">
            <a:spAutoFit/>
          </a:bodyPr>
          <a:lstStyle/>
          <a:p>
            <a:pPr marL="538163" lvl="1" indent="-538163" algn="just">
              <a:buNone/>
            </a:pPr>
            <a:r>
              <a:rPr lang="en-US" sz="2000" dirty="0"/>
              <a:t>	Thus, approximately </a:t>
            </a:r>
            <a:r>
              <a:rPr lang="en-US" sz="2000" dirty="0">
                <a:latin typeface="Cambria Math"/>
              </a:rPr>
              <a:t>39</a:t>
            </a:r>
            <a:r>
              <a:rPr lang="en-US" sz="2000" dirty="0"/>
              <a:t> of the books read were fiction.</a:t>
            </a:r>
          </a:p>
          <a:p>
            <a:pPr marL="538163" lvl="1" indent="-538163" algn="just">
              <a:buNone/>
            </a:pPr>
            <a:endParaRPr lang="en-US" sz="2000" dirty="0"/>
          </a:p>
          <a:p>
            <a:pPr marL="538163" lvl="1" indent="-538163" algn="just">
              <a:buNone/>
            </a:pPr>
            <a:r>
              <a:rPr lang="en-US" sz="2000" dirty="0"/>
              <a:t>d.​	Including a target goal for the "Number of Books Read" would strengthen the dashboard. The graphic could be a gauge, a thermometer, or a line graph showing the overall progress.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2</a:t>
            </a:r>
            <a:endParaRPr dirty="0"/>
          </a:p>
        </p:txBody>
      </p:sp>
      <p:sp>
        <p:nvSpPr>
          <p:cNvPr id="3" name="Text Placeholder 2"/>
          <p:cNvSpPr>
            <a:spLocks noGrp="1"/>
          </p:cNvSpPr>
          <p:nvPr>
            <p:ph type="body" sz="quarter" idx="10"/>
          </p:nvPr>
        </p:nvSpPr>
        <p:spPr/>
        <p:txBody>
          <a:bodyPr>
            <a:normAutofit/>
          </a:bodyPr>
          <a:lstStyle/>
          <a:p>
            <a:pPr algn="just"/>
            <a:r>
              <a:rPr sz="2400" dirty="0"/>
              <a:t>Professor David </a:t>
            </a:r>
            <a:r>
              <a:rPr sz="2400" dirty="0" err="1"/>
              <a:t>Spiegelhalter</a:t>
            </a:r>
            <a:r>
              <a:rPr sz="2400" dirty="0"/>
              <a:t>, Chair of the Winton Centre for Risk and Evidence Communication at the University of Cambridge, won the 2020 Faraday Prize for his ability to vividly illustrate key insights from the disciplines of statistics and probability to the public at large and to key decision makers. He urges people to think about their emotional reactions to numbers.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Reading Dashboards</a:t>
            </a:r>
            <a:r>
              <a:rPr lang="en-US" dirty="0"/>
              <a:t>—Slide 5</a:t>
            </a:r>
            <a:endParaRPr dirty="0"/>
          </a:p>
        </p:txBody>
      </p:sp>
      <p:sp>
        <p:nvSpPr>
          <p:cNvPr id="3" name="Text Placeholder 2"/>
          <p:cNvSpPr>
            <a:spLocks noGrp="1"/>
          </p:cNvSpPr>
          <p:nvPr>
            <p:ph type="body" sz="quarter" idx="10"/>
          </p:nvPr>
        </p:nvSpPr>
        <p:spPr/>
        <p:txBody>
          <a:bodyPr>
            <a:normAutofit/>
          </a:bodyPr>
          <a:lstStyle/>
          <a:p>
            <a:r>
              <a:rPr dirty="0"/>
              <a:t>​</a:t>
            </a:r>
            <a:r>
              <a:rPr lang="en-US" sz="2800" dirty="0"/>
              <a:t> </a:t>
            </a:r>
          </a:p>
          <a:p>
            <a:endParaRPr lang="en-US" dirty="0"/>
          </a:p>
          <a:p>
            <a:endParaRPr lang="en-US" sz="2800" dirty="0"/>
          </a:p>
          <a:p>
            <a:endParaRPr lang="en-US" dirty="0"/>
          </a:p>
          <a:p>
            <a:endParaRPr lang="en-US" dirty="0"/>
          </a:p>
          <a:p>
            <a:endParaRPr lang="en-US" dirty="0"/>
          </a:p>
          <a:p>
            <a:r>
              <a:rPr lang="en-US" dirty="0"/>
              <a:t>    </a:t>
            </a:r>
            <a:endParaRPr sz="2800" dirty="0"/>
          </a:p>
        </p:txBody>
      </p:sp>
      <p:pic>
        <p:nvPicPr>
          <p:cNvPr id="5" name="Picture 4" descr="A dashboard with three examples; a dashboard like a car, a temperature thermometer, and a graph.">
            <a:extLst>
              <a:ext uri="{FF2B5EF4-FFF2-40B4-BE49-F238E27FC236}">
                <a16:creationId xmlns:a16="http://schemas.microsoft.com/office/drawing/2014/main" id="{D573C698-B31B-4C95-8195-483CD9372C07}"/>
              </a:ext>
            </a:extLst>
          </p:cNvPr>
          <p:cNvPicPr>
            <a:picLocks noChangeAspect="1"/>
          </p:cNvPicPr>
          <p:nvPr/>
        </p:nvPicPr>
        <p:blipFill>
          <a:blip r:embed="rId2"/>
          <a:srcRect b="14776"/>
          <a:stretch>
            <a:fillRect/>
          </a:stretch>
        </p:blipFill>
        <p:spPr>
          <a:xfrm>
            <a:off x="1676400" y="1258212"/>
            <a:ext cx="6039693" cy="2208271"/>
          </a:xfrm>
          <a:prstGeom prst="rect">
            <a:avLst/>
          </a:prstGeom>
        </p:spPr>
      </p:pic>
      <p:sp>
        <p:nvSpPr>
          <p:cNvPr id="4" name="TextBox 3">
            <a:extLst>
              <a:ext uri="{FF2B5EF4-FFF2-40B4-BE49-F238E27FC236}">
                <a16:creationId xmlns:a16="http://schemas.microsoft.com/office/drawing/2014/main" id="{5F0B60A6-8625-502D-DC75-D7E409A016F7}"/>
              </a:ext>
            </a:extLst>
          </p:cNvPr>
          <p:cNvSpPr txBox="1"/>
          <p:nvPr/>
        </p:nvSpPr>
        <p:spPr>
          <a:xfrm>
            <a:off x="1723186" y="3521785"/>
            <a:ext cx="6019801" cy="430887"/>
          </a:xfrm>
          <a:prstGeom prst="rect">
            <a:avLst/>
          </a:prstGeom>
          <a:noFill/>
        </p:spPr>
        <p:txBody>
          <a:bodyPr wrap="square">
            <a:spAutoFit/>
          </a:bodyPr>
          <a:lstStyle/>
          <a:p>
            <a:pPr algn="ctr"/>
            <a:r>
              <a:rPr lang="en-IN" sz="2200" dirty="0"/>
              <a:t>Figure 17: Suggestions to Improve the Dashboard</a:t>
            </a:r>
          </a:p>
        </p:txBody>
      </p:sp>
      <p:sp>
        <p:nvSpPr>
          <p:cNvPr id="6" name="TextBox 5">
            <a:extLst>
              <a:ext uri="{FF2B5EF4-FFF2-40B4-BE49-F238E27FC236}">
                <a16:creationId xmlns:a16="http://schemas.microsoft.com/office/drawing/2014/main" id="{7C6F0B6C-3B6A-49ED-B9CE-47D122CF0927}"/>
              </a:ext>
            </a:extLst>
          </p:cNvPr>
          <p:cNvSpPr txBox="1"/>
          <p:nvPr/>
        </p:nvSpPr>
        <p:spPr>
          <a:xfrm>
            <a:off x="491207" y="4191000"/>
            <a:ext cx="8229600" cy="1754326"/>
          </a:xfrm>
          <a:prstGeom prst="rect">
            <a:avLst/>
          </a:prstGeom>
          <a:noFill/>
        </p:spPr>
        <p:txBody>
          <a:bodyPr wrap="square">
            <a:spAutoFit/>
          </a:bodyPr>
          <a:lstStyle/>
          <a:p>
            <a:pPr marL="538163" indent="-538163" algn="just"/>
            <a:r>
              <a:rPr lang="en-US" sz="1800" dirty="0"/>
              <a:t>e.​	Overall, the dashboard gives a good snapshot of which students in general are reading, and which grade levels and classes could be doing a better job. All of the different graphs are very easy to read, and the dashboard does not feel overcrowded. However, there is nothing on the dashboard which gives a sense of how this rate of book reading compares to other years, or what goals each grade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Reading Dashboards</a:t>
            </a:r>
            <a:r>
              <a:rPr lang="en-US" dirty="0"/>
              <a:t>—Slide 6</a:t>
            </a:r>
            <a:endParaRPr dirty="0"/>
          </a:p>
        </p:txBody>
      </p:sp>
      <p:sp>
        <p:nvSpPr>
          <p:cNvPr id="3" name="Text Placeholder 2"/>
          <p:cNvSpPr>
            <a:spLocks noGrp="1"/>
          </p:cNvSpPr>
          <p:nvPr>
            <p:ph type="body" sz="quarter" idx="10"/>
          </p:nvPr>
        </p:nvSpPr>
        <p:spPr/>
        <p:txBody>
          <a:bodyPr>
            <a:normAutofit/>
          </a:bodyPr>
          <a:lstStyle/>
          <a:p>
            <a:pPr marL="512064" algn="just">
              <a:defRPr sz="2800"/>
            </a:pPr>
            <a:r>
              <a:rPr sz="2000" dirty="0"/>
              <a:t>is trying to attain. Having a graphic such as the one described in part d. could help in this area. There is also nothing to indicate how current the data in the charts are or how many students there are in each grade. Lastly, the bar chart showing breakdown by teacher does not provide any indication what grade level each teacher teaches. It could be helpful as a link between the two bar charts.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p:sp>
        <p:nvSpPr>
          <p:cNvPr id="3" name="Text Placeholder 2"/>
          <p:cNvSpPr>
            <a:spLocks noGrp="1"/>
          </p:cNvSpPr>
          <p:nvPr>
            <p:ph type="body" sz="quarter" idx="10"/>
          </p:nvPr>
        </p:nvSpPr>
        <p:spPr/>
        <p:txBody>
          <a:bodyPr>
            <a:normAutofit/>
          </a:bodyPr>
          <a:lstStyle/>
          <a:p>
            <a:pPr algn="just"/>
            <a:r>
              <a:rPr sz="2400" dirty="0"/>
              <a:t>Brainstorm appropriate engagement activities for the following audiences:</a:t>
            </a:r>
          </a:p>
          <a:p>
            <a:pPr marL="538163" indent="-538163" algn="just">
              <a:defRPr sz="2800"/>
            </a:pPr>
            <a:r>
              <a:rPr lang="en-US" sz="2400" dirty="0"/>
              <a:t>a.</a:t>
            </a:r>
            <a:r>
              <a:rPr sz="2400" dirty="0"/>
              <a:t>​</a:t>
            </a:r>
            <a:r>
              <a:rPr lang="en-US" sz="2400" dirty="0"/>
              <a:t>	</a:t>
            </a:r>
            <a:r>
              <a:rPr sz="2400" dirty="0"/>
              <a:t>A club's fundraising committee</a:t>
            </a:r>
          </a:p>
          <a:p>
            <a:pPr marL="538163" indent="-538163" algn="just">
              <a:defRPr sz="2800"/>
            </a:pPr>
            <a:r>
              <a:rPr lang="en-US" sz="2400" dirty="0"/>
              <a:t>b.</a:t>
            </a:r>
            <a:r>
              <a:rPr sz="2400" dirty="0"/>
              <a:t>​</a:t>
            </a:r>
            <a:r>
              <a:rPr lang="en-US" sz="2400" dirty="0"/>
              <a:t>	</a:t>
            </a:r>
            <a:r>
              <a:rPr sz="2400" dirty="0"/>
              <a:t>A women's motivational conference</a:t>
            </a:r>
          </a:p>
          <a:p>
            <a:pPr marL="538163" indent="-538163" algn="just">
              <a:defRPr sz="2800"/>
            </a:pPr>
            <a:r>
              <a:rPr lang="en-US" sz="2400" dirty="0"/>
              <a:t>c.	</a:t>
            </a:r>
            <a:r>
              <a:rPr sz="2400" dirty="0"/>
              <a:t>​A training session for new sales associates</a:t>
            </a:r>
            <a:endParaRPr lang="en-US" sz="2400" dirty="0"/>
          </a:p>
          <a:p>
            <a:pPr marL="514350" indent="-514350" algn="just">
              <a:buFont typeface="+mj-lt"/>
              <a:buAutoNum type="alphaLcPeriod" startAt="3"/>
              <a:defRPr sz="2800"/>
            </a:pPr>
            <a:endParaRPr lang="en-US" sz="2400" dirty="0"/>
          </a:p>
          <a:p>
            <a:r>
              <a:rPr lang="en-US" sz="2400" dirty="0"/>
              <a:t>Answer: Answers will vary. For example,</a:t>
            </a:r>
          </a:p>
          <a:p>
            <a:pPr marL="538163" indent="-538163">
              <a:defRPr sz="2800"/>
            </a:pPr>
            <a:r>
              <a:rPr lang="en-US" sz="2400" dirty="0"/>
              <a:t>a.​	Tell a story about past fundraising experiences</a:t>
            </a:r>
          </a:p>
          <a:p>
            <a:pPr marL="538163" indent="-538163">
              <a:defRPr sz="2800"/>
            </a:pPr>
            <a:r>
              <a:rPr lang="en-US" sz="2400" dirty="0"/>
              <a:t>b.	​Tell a funny story about unmotivated people</a:t>
            </a:r>
          </a:p>
          <a:p>
            <a:pPr marL="538163" indent="-538163">
              <a:defRPr sz="2800"/>
            </a:pPr>
            <a:r>
              <a:rPr lang="en-US" sz="2400" dirty="0"/>
              <a:t>c.​	Do an icebreaker activity</a:t>
            </a:r>
          </a:p>
          <a:p>
            <a:pPr algn="just">
              <a:defRPr sz="2800"/>
            </a:pPr>
            <a:endParaRPr sz="2400" dirty="0"/>
          </a:p>
        </p:txBody>
      </p:sp>
    </p:spTree>
    <p:extLst>
      <p:ext uri="{BB962C8B-B14F-4D97-AF65-F5344CB8AC3E}">
        <p14:creationId xmlns:p14="http://schemas.microsoft.com/office/powerpoint/2010/main" val="72817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1</a:t>
            </a:r>
            <a:endParaRPr dirty="0"/>
          </a:p>
        </p:txBody>
      </p:sp>
      <p:sp>
        <p:nvSpPr>
          <p:cNvPr id="3" name="Text Placeholder 2"/>
          <p:cNvSpPr>
            <a:spLocks noGrp="1"/>
          </p:cNvSpPr>
          <p:nvPr>
            <p:ph type="body" sz="quarter" idx="10"/>
          </p:nvPr>
        </p:nvSpPr>
        <p:spPr/>
        <p:txBody>
          <a:bodyPr>
            <a:normAutofit/>
          </a:bodyPr>
          <a:lstStyle/>
          <a:p>
            <a:pPr algn="just"/>
            <a:r>
              <a:rPr sz="2400" dirty="0"/>
              <a:t>Eye contact between the speaker and the audience is very powerful. Hold your head up and look into the eyes of your audience—just try not to stare at a single person.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p:sp>
        <p:nvSpPr>
          <p:cNvPr id="3" name="Text Placeholder 2"/>
          <p:cNvSpPr>
            <a:spLocks noGrp="1"/>
          </p:cNvSpPr>
          <p:nvPr>
            <p:ph type="body" sz="quarter" idx="10"/>
          </p:nvPr>
        </p:nvSpPr>
        <p:spPr/>
        <p:txBody>
          <a:bodyPr>
            <a:normAutofit/>
          </a:bodyPr>
          <a:lstStyle/>
          <a:p>
            <a:pPr algn="just"/>
            <a:r>
              <a:rPr sz="2400" dirty="0"/>
              <a:t>Think of at least two gestures not listed in Table 1 and explain what the gestures might suggest.</a:t>
            </a:r>
            <a:endParaRPr lang="en-US" sz="2400" dirty="0"/>
          </a:p>
          <a:p>
            <a:pPr algn="just"/>
            <a:endParaRPr sz="2400" dirty="0"/>
          </a:p>
          <a:p>
            <a:pPr algn="just"/>
            <a:r>
              <a:rPr sz="2400" dirty="0"/>
              <a:t>Answer: Answers will vary.</a:t>
            </a:r>
          </a:p>
          <a:p>
            <a:pPr marL="538163" indent="-538163" algn="just">
              <a:defRPr sz="2800"/>
            </a:pPr>
            <a:r>
              <a:rPr lang="en-US" sz="2400" dirty="0"/>
              <a:t>a.</a:t>
            </a:r>
            <a:r>
              <a:rPr sz="2400" dirty="0"/>
              <a:t>​</a:t>
            </a:r>
            <a:r>
              <a:rPr lang="en-US" sz="2400" dirty="0"/>
              <a:t>	</a:t>
            </a:r>
            <a:r>
              <a:rPr sz="2400" dirty="0"/>
              <a:t>Scratching head suggests confusion or uncertainty.</a:t>
            </a:r>
          </a:p>
          <a:p>
            <a:pPr marL="538163" indent="-538163" algn="just">
              <a:defRPr sz="2800"/>
            </a:pPr>
            <a:r>
              <a:rPr lang="en-US" sz="2400" dirty="0"/>
              <a:t>b.</a:t>
            </a:r>
            <a:r>
              <a:rPr sz="2400" dirty="0"/>
              <a:t>​</a:t>
            </a:r>
            <a:r>
              <a:rPr lang="en-US" sz="2400" dirty="0"/>
              <a:t>	</a:t>
            </a:r>
            <a:r>
              <a:rPr sz="2400" dirty="0"/>
              <a:t>Raising eyebrows suggests shock or disbelief.</a:t>
            </a:r>
          </a:p>
          <a:p>
            <a:pPr marL="538163" indent="-538163" algn="just">
              <a:defRPr sz="2800"/>
            </a:pPr>
            <a:r>
              <a:rPr lang="en-US" sz="2400" dirty="0"/>
              <a:t>c.</a:t>
            </a:r>
            <a:r>
              <a:rPr sz="2400" dirty="0"/>
              <a:t>​</a:t>
            </a:r>
            <a:r>
              <a:rPr lang="en-US" sz="2400" dirty="0"/>
              <a:t>	</a:t>
            </a:r>
            <a:r>
              <a:rPr sz="2400" dirty="0"/>
              <a:t>Bowing suggests gratitude or respect.</a:t>
            </a:r>
          </a:p>
          <a:p>
            <a:pPr marL="538163" indent="-538163" algn="just">
              <a:defRPr sz="2800"/>
            </a:pPr>
            <a:r>
              <a:rPr lang="en-US" sz="2400" dirty="0"/>
              <a:t>d.</a:t>
            </a:r>
            <a:r>
              <a:rPr sz="2400" dirty="0"/>
              <a:t>​</a:t>
            </a:r>
            <a:r>
              <a:rPr lang="en-US" sz="2400" dirty="0"/>
              <a:t>	</a:t>
            </a:r>
            <a:r>
              <a:rPr sz="2400" dirty="0"/>
              <a:t>Sitting down (with good posture) suggests comfort/ease or focus on something else.</a:t>
            </a:r>
          </a:p>
        </p:txBody>
      </p:sp>
    </p:spTree>
    <p:extLst>
      <p:ext uri="{BB962C8B-B14F-4D97-AF65-F5344CB8AC3E}">
        <p14:creationId xmlns:p14="http://schemas.microsoft.com/office/powerpoint/2010/main" val="226006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2</a:t>
            </a:r>
            <a:endParaRPr dirty="0"/>
          </a:p>
        </p:txBody>
      </p:sp>
      <p:sp>
        <p:nvSpPr>
          <p:cNvPr id="3" name="Text Placeholder 2"/>
          <p:cNvSpPr>
            <a:spLocks noGrp="1"/>
          </p:cNvSpPr>
          <p:nvPr>
            <p:ph type="body" sz="quarter" idx="10"/>
          </p:nvPr>
        </p:nvSpPr>
        <p:spPr/>
        <p:txBody>
          <a:bodyPr>
            <a:normAutofit/>
          </a:bodyPr>
          <a:lstStyle/>
          <a:p>
            <a:pPr algn="just"/>
            <a:r>
              <a:rPr sz="2400" dirty="0"/>
              <a:t>Don't turn your back to the audience and read from the screen. Doing so suggests that you don't know what it says or that you've lost your place.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Interpreting Word Clouds</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sz="2000" dirty="0"/>
              <a:t>Bill Clinton's first State of the Union address, delivered on February 17, 1993, was one of the most-watched State of the Union addresses in history according to the Nielsen TV ratings, pulling in nearly </a:t>
            </a:r>
            <a:r>
              <a:rPr sz="2000" dirty="0">
                <a:latin typeface="Cambria Math"/>
              </a:rPr>
              <a:t>67</a:t>
            </a:r>
            <a:r>
              <a:rPr sz="2000" dirty="0"/>
              <a:t> million viewers. The flag word cloud in Figure 5 is made from the text of his speech.</a:t>
            </a:r>
            <a:endParaRPr lang="en-US" sz="2000" dirty="0"/>
          </a:p>
          <a:p>
            <a:endParaRPr lang="en-IN" sz="2200" dirty="0"/>
          </a:p>
          <a:p>
            <a:endParaRPr lang="en-IN" sz="2200" dirty="0"/>
          </a:p>
          <a:p>
            <a:endParaRPr lang="en-IN" sz="2200" dirty="0"/>
          </a:p>
          <a:p>
            <a:endParaRPr lang="en-IN" sz="2200" dirty="0"/>
          </a:p>
          <a:p>
            <a:endParaRPr lang="en-IN" sz="2200" dirty="0"/>
          </a:p>
          <a:p>
            <a:endParaRPr lang="en-IN" sz="2200" dirty="0"/>
          </a:p>
          <a:p>
            <a:endParaRPr lang="en-IN" sz="2200" dirty="0"/>
          </a:p>
          <a:p>
            <a:endParaRPr sz="2200" dirty="0"/>
          </a:p>
        </p:txBody>
      </p:sp>
      <p:pic>
        <p:nvPicPr>
          <p:cNvPr id="5" name="Picture 4" descr="A word cloud containing words from President Clinton's speech is shaped like a flag. Words American, people, will, must, new, jobs, year, care, plan, and deficit are largest and most prominent.">
            <a:extLst>
              <a:ext uri="{FF2B5EF4-FFF2-40B4-BE49-F238E27FC236}">
                <a16:creationId xmlns:a16="http://schemas.microsoft.com/office/drawing/2014/main" id="{6B709E05-1333-4C2B-AEBE-77AD03FD8FE0}"/>
              </a:ext>
            </a:extLst>
          </p:cNvPr>
          <p:cNvPicPr>
            <a:picLocks noChangeAspect="1"/>
          </p:cNvPicPr>
          <p:nvPr/>
        </p:nvPicPr>
        <p:blipFill>
          <a:blip r:embed="rId2"/>
          <a:srcRect b="13262"/>
          <a:stretch>
            <a:fillRect/>
          </a:stretch>
        </p:blipFill>
        <p:spPr>
          <a:xfrm>
            <a:off x="2209800" y="2362200"/>
            <a:ext cx="3981772" cy="2133600"/>
          </a:xfrm>
          <a:prstGeom prst="rect">
            <a:avLst/>
          </a:prstGeom>
        </p:spPr>
      </p:pic>
      <p:sp>
        <p:nvSpPr>
          <p:cNvPr id="4" name="TextBox 3">
            <a:extLst>
              <a:ext uri="{FF2B5EF4-FFF2-40B4-BE49-F238E27FC236}">
                <a16:creationId xmlns:a16="http://schemas.microsoft.com/office/drawing/2014/main" id="{97A4AFD0-7779-CF8D-09BD-135033C90233}"/>
              </a:ext>
            </a:extLst>
          </p:cNvPr>
          <p:cNvSpPr txBox="1"/>
          <p:nvPr/>
        </p:nvSpPr>
        <p:spPr>
          <a:xfrm>
            <a:off x="1066800" y="4511123"/>
            <a:ext cx="5943600" cy="430887"/>
          </a:xfrm>
          <a:prstGeom prst="rect">
            <a:avLst/>
          </a:prstGeom>
          <a:noFill/>
        </p:spPr>
        <p:txBody>
          <a:bodyPr wrap="square">
            <a:spAutoFit/>
          </a:bodyPr>
          <a:lstStyle/>
          <a:p>
            <a:pPr algn="ctr"/>
            <a:r>
              <a:rPr lang="en-IN" sz="2200" dirty="0"/>
              <a:t>Figure 5: Word Cloud of President Clinton’s Speech</a:t>
            </a:r>
          </a:p>
        </p:txBody>
      </p:sp>
      <p:sp>
        <p:nvSpPr>
          <p:cNvPr id="7" name="TextBox 6">
            <a:extLst>
              <a:ext uri="{FF2B5EF4-FFF2-40B4-BE49-F238E27FC236}">
                <a16:creationId xmlns:a16="http://schemas.microsoft.com/office/drawing/2014/main" id="{F268A330-EB61-372E-F338-E6E2539BF38C}"/>
              </a:ext>
            </a:extLst>
          </p:cNvPr>
          <p:cNvSpPr txBox="1"/>
          <p:nvPr/>
        </p:nvSpPr>
        <p:spPr>
          <a:xfrm>
            <a:off x="457200" y="5000281"/>
            <a:ext cx="8229600" cy="707886"/>
          </a:xfrm>
          <a:prstGeom prst="rect">
            <a:avLst/>
          </a:prstGeom>
          <a:noFill/>
        </p:spPr>
        <p:txBody>
          <a:bodyPr wrap="square">
            <a:spAutoFit/>
          </a:bodyPr>
          <a:lstStyle/>
          <a:p>
            <a:pPr marL="538163" indent="-538163" algn="just"/>
            <a:r>
              <a:rPr lang="en-US" sz="2000" dirty="0"/>
              <a:t>a.​	Based on the word cloud, what do you think was the main policy focus that President Clinton laid out in his speech?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Interpreting Word Clouds</a:t>
            </a:r>
            <a:r>
              <a:rPr lang="en-US" dirty="0"/>
              <a:t>—Slide 2</a:t>
            </a:r>
            <a:endParaRPr dirty="0"/>
          </a:p>
        </p:txBody>
      </p:sp>
      <p:sp>
        <p:nvSpPr>
          <p:cNvPr id="3" name="Text Placeholder 2"/>
          <p:cNvSpPr>
            <a:spLocks noGrp="1"/>
          </p:cNvSpPr>
          <p:nvPr>
            <p:ph type="body" sz="quarter" idx="10"/>
          </p:nvPr>
        </p:nvSpPr>
        <p:spPr/>
        <p:txBody>
          <a:bodyPr>
            <a:normAutofit fontScale="85000" lnSpcReduction="20000"/>
          </a:bodyPr>
          <a:lstStyle/>
          <a:p>
            <a:pPr marL="538163" indent="-538163" algn="just">
              <a:defRPr sz="2800"/>
            </a:pPr>
            <a:r>
              <a:rPr lang="en-US" sz="2600" dirty="0"/>
              <a:t>b.</a:t>
            </a:r>
            <a:r>
              <a:rPr sz="2600" dirty="0"/>
              <a:t>​</a:t>
            </a:r>
            <a:r>
              <a:rPr lang="en-US" sz="2600" dirty="0"/>
              <a:t>	</a:t>
            </a:r>
            <a:r>
              <a:rPr sz="2600" dirty="0"/>
              <a:t>How might you modify the word cloud to help make those main points more prominent?</a:t>
            </a:r>
            <a:endParaRPr lang="en-US" sz="2600" dirty="0"/>
          </a:p>
          <a:p>
            <a:pPr marL="538163" indent="-538163" algn="just">
              <a:defRPr sz="2800"/>
            </a:pPr>
            <a:r>
              <a:rPr lang="en-US" sz="2600" dirty="0"/>
              <a:t>c.​	Compare the word cloud of President Clinton's speech to the word cloud in Figure 6 of the second State of the Union speech from President George W. Bush, who became president after Clinton. In his speech, President Bush was addressing the September 11</a:t>
            </a:r>
            <a:r>
              <a:rPr lang="en-US" sz="2600" baseline="30000" dirty="0"/>
              <a:t>th</a:t>
            </a:r>
            <a:r>
              <a:rPr lang="en-US" sz="2600" dirty="0"/>
              <a:t> terrorist attacks on the World Trade Center in New York. Can you recognize the different topics that were addressed in January 2002?</a:t>
            </a:r>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lang="en-US" dirty="0"/>
              <a:t>  </a:t>
            </a:r>
            <a:endParaRPr lang="en-US" sz="2800" dirty="0"/>
          </a:p>
        </p:txBody>
      </p:sp>
      <p:pic>
        <p:nvPicPr>
          <p:cNvPr id="4" name="Picture 3" descr="A word cloud containing words from President Bush's speech is shaped like a flag. Words America, will, terror, security, world, home, and war are largest and most prominent.">
            <a:extLst>
              <a:ext uri="{FF2B5EF4-FFF2-40B4-BE49-F238E27FC236}">
                <a16:creationId xmlns:a16="http://schemas.microsoft.com/office/drawing/2014/main" id="{38CED775-1E91-46BF-9D48-DBE95DAA6DB9}"/>
              </a:ext>
            </a:extLst>
          </p:cNvPr>
          <p:cNvPicPr>
            <a:picLocks noChangeAspect="1"/>
          </p:cNvPicPr>
          <p:nvPr/>
        </p:nvPicPr>
        <p:blipFill>
          <a:blip r:embed="rId2"/>
          <a:srcRect b="15767"/>
          <a:stretch>
            <a:fillRect/>
          </a:stretch>
        </p:blipFill>
        <p:spPr>
          <a:xfrm>
            <a:off x="2743200" y="3657601"/>
            <a:ext cx="3411748" cy="1828800"/>
          </a:xfrm>
          <a:prstGeom prst="rect">
            <a:avLst/>
          </a:prstGeom>
        </p:spPr>
      </p:pic>
      <p:sp>
        <p:nvSpPr>
          <p:cNvPr id="5" name="TextBox 4">
            <a:extLst>
              <a:ext uri="{FF2B5EF4-FFF2-40B4-BE49-F238E27FC236}">
                <a16:creationId xmlns:a16="http://schemas.microsoft.com/office/drawing/2014/main" id="{83DE1F0D-5866-B0C3-52F2-F3231CF89576}"/>
              </a:ext>
            </a:extLst>
          </p:cNvPr>
          <p:cNvSpPr txBox="1"/>
          <p:nvPr/>
        </p:nvSpPr>
        <p:spPr>
          <a:xfrm>
            <a:off x="1691137" y="5486401"/>
            <a:ext cx="5761726" cy="430887"/>
          </a:xfrm>
          <a:prstGeom prst="rect">
            <a:avLst/>
          </a:prstGeom>
          <a:noFill/>
        </p:spPr>
        <p:txBody>
          <a:bodyPr wrap="square">
            <a:spAutoFit/>
          </a:bodyPr>
          <a:lstStyle/>
          <a:p>
            <a:pPr algn="ctr"/>
            <a:r>
              <a:rPr lang="en-IN" sz="2200" dirty="0"/>
              <a:t>Figure 6: Word Cloud of President Bush’s Speech</a:t>
            </a:r>
          </a:p>
        </p:txBody>
      </p:sp>
    </p:spTree>
    <p:extLst>
      <p:ext uri="{BB962C8B-B14F-4D97-AF65-F5344CB8AC3E}">
        <p14:creationId xmlns:p14="http://schemas.microsoft.com/office/powerpoint/2010/main" val="310339179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67DBBF-74E3-4B53-9F86-31F4D09F4D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62099F-C703-42A5-A515-AE652D9192A8}">
  <ds:schemaRefs>
    <ds:schemaRef ds:uri="http://schemas.microsoft.com/office/2006/metadata/properties"/>
    <ds:schemaRef ds:uri="http://schemas.microsoft.com/office/infopath/2007/PartnerControls"/>
    <ds:schemaRef ds:uri="fdab59f7-c3a7-48e5-acd8-618ce834776e"/>
    <ds:schemaRef ds:uri="06d9c582-05c2-476b-83d2-72ab8b1380b2"/>
  </ds:schemaRefs>
</ds:datastoreItem>
</file>

<file path=customXml/itemProps3.xml><?xml version="1.0" encoding="utf-8"?>
<ds:datastoreItem xmlns:ds="http://schemas.openxmlformats.org/officeDocument/2006/customXml" ds:itemID="{1D831701-5D2C-47F9-BB47-238B73E958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1582</TotalTime>
  <Words>3303</Words>
  <Application>Microsoft Office PowerPoint</Application>
  <PresentationFormat>On-screen Show (4:3)</PresentationFormat>
  <Paragraphs>234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Courier New</vt:lpstr>
      <vt:lpstr>Calibri</vt:lpstr>
      <vt:lpstr>Arial</vt:lpstr>
      <vt:lpstr>Cambria Math</vt:lpstr>
      <vt:lpstr>Office Theme</vt:lpstr>
      <vt:lpstr>Section 12.4</vt:lpstr>
      <vt:lpstr>Fun Fact 1</vt:lpstr>
      <vt:lpstr>Fun Fact 2</vt:lpstr>
      <vt:lpstr>Skill Check 1</vt:lpstr>
      <vt:lpstr>Helpful Hint 1</vt:lpstr>
      <vt:lpstr>Skill Check 2</vt:lpstr>
      <vt:lpstr>Helpful Hint 2</vt:lpstr>
      <vt:lpstr>Example 1: Interpreting Word Clouds—Slide 1</vt:lpstr>
      <vt:lpstr>Example 1: Interpreting Word Clouds—Slide 2</vt:lpstr>
      <vt:lpstr>Example 1: Interpreting Word Clouds—Slide 3</vt:lpstr>
      <vt:lpstr>Example 2: Creating Word Clouds—Slide 1</vt:lpstr>
      <vt:lpstr>Example 2: Creating Word Clouds—Slide 2</vt:lpstr>
      <vt:lpstr>Example 2: Creating Word Clouds—Slide 3</vt:lpstr>
      <vt:lpstr>Skill Check 3</vt:lpstr>
      <vt:lpstr>Fun Fact 3</vt:lpstr>
      <vt:lpstr>Example 3: Interpreting a Bubble Chart—Slide 1</vt:lpstr>
      <vt:lpstr>Example 3: Interpreting a Bubble Chart—Slide 2</vt:lpstr>
      <vt:lpstr>Example 3: Interpreting a Bubble Chart—Slide 3</vt:lpstr>
      <vt:lpstr>Example 4: Interpreting a Bubble Chart—Slide 1</vt:lpstr>
      <vt:lpstr>Example 4: Interpreting a Bubble Chart—Slide 2</vt:lpstr>
      <vt:lpstr>Example 4: Interpreting a Bubble Chart—Slide 3</vt:lpstr>
      <vt:lpstr>Example 4: Interpreting a Bubble Chart—Slide 4</vt:lpstr>
      <vt:lpstr>Example 5: Interpreting Infographics—Slide 1</vt:lpstr>
      <vt:lpstr>Example 5: Interpreting Infographics—Slide 2</vt:lpstr>
      <vt:lpstr>Example 5: Interpreting Infographics—Slide 3</vt:lpstr>
      <vt:lpstr>Example 6: Reading Dashboards—Slide 1</vt:lpstr>
      <vt:lpstr>Example 6: Reading Dashboards—Slide 2</vt:lpstr>
      <vt:lpstr>Example 6: Reading Dashboards—Slide 3</vt:lpstr>
      <vt:lpstr>Example 6: Reading Dashboards—Slide 4</vt:lpstr>
      <vt:lpstr>Example 6: Reading Dashboards—Slide 5</vt:lpstr>
      <vt:lpstr>Example 6: Reading Dashboards—Slide 6</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Allison Conger</cp:lastModifiedBy>
  <cp:revision>135</cp:revision>
  <dcterms:created xsi:type="dcterms:W3CDTF">2013-04-26T14:43:13Z</dcterms:created>
  <dcterms:modified xsi:type="dcterms:W3CDTF">2025-11-07T14:31:42Z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