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01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Chapter 12</a:t>
            </a:r>
          </a:p>
        </p:txBody>
      </p:sp>
      <p:sp>
        <p:nvSpPr>
          <p:cNvPr id="2" name="Text Placeholder 1"/>
          <p:cNvSpPr>
            <a:spLocks noGrp="1"/>
          </p:cNvSpPr>
          <p:nvPr>
            <p:ph type="body" sz="quarter" idx="10"/>
          </p:nvPr>
        </p:nvSpPr>
        <p:spPr/>
        <p:txBody>
          <a:bodyPr/>
          <a:lstStyle/>
          <a:p>
            <a:pPr algn="ctr"/>
            <a:r>
              <a:t>Review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Level of Confidence</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level of confidence</a:t>
            </a:r>
            <a:r>
              <a:rPr sz="2800" dirty="0"/>
              <a:t>, </a:t>
            </a:r>
            <a:r>
              <a:rPr lang="en-US" sz="2800" i="1" dirty="0"/>
              <a:t>c</a:t>
            </a:r>
            <a:r>
              <a:rPr sz="2800" dirty="0"/>
              <a:t>, is the probability that the assertions made about the data are correct.</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Level of Significance</a:t>
            </a:r>
          </a:p>
        </p:txBody>
      </p:sp>
      <p:sp>
        <p:nvSpPr>
          <p:cNvPr id="3" name="Text Placeholder 2"/>
          <p:cNvSpPr>
            <a:spLocks noGrp="1"/>
          </p:cNvSpPr>
          <p:nvPr>
            <p:ph type="body" sz="quarter" idx="10"/>
          </p:nvPr>
        </p:nvSpPr>
        <p:spPr/>
        <p:txBody>
          <a:bodyPr>
            <a:normAutofit/>
          </a:bodyPr>
          <a:lstStyle/>
          <a:p>
            <a:pPr algn="just">
              <a:defRPr sz="2800"/>
            </a:pPr>
            <a:r>
              <a:rPr sz="2800" dirty="0"/>
              <a:t>The </a:t>
            </a:r>
            <a:r>
              <a:rPr sz="2800" b="1" dirty="0"/>
              <a:t>level of significance</a:t>
            </a:r>
            <a:r>
              <a:rPr sz="2800" dirty="0"/>
              <a:t>, </a:t>
            </a:r>
            <a:r>
              <a:rPr lang="el-GR" sz="2800" dirty="0"/>
              <a:t>α</a:t>
            </a:r>
            <a:r>
              <a:rPr sz="2800" dirty="0"/>
              <a:t>, is the probability that the assertions made about the data are incorrect.</a:t>
            </a:r>
          </a:p>
          <a:p>
            <a:pPr algn="ctr">
              <a:defRPr sz="2800"/>
            </a:pPr>
            <a:endParaRPr lang="en-US" dirty="0">
              <a:latin typeface="Cambria Math" panose="02040503050406030204" pitchFamily="18" charset="0"/>
            </a:endParaRPr>
          </a:p>
          <a:p>
            <a:pPr algn="ctr">
              <a:defRPr sz="2800"/>
            </a:pPr>
            <a:r>
              <a:rPr lang="en-US" i="1" dirty="0"/>
              <a:t>c</a:t>
            </a:r>
            <a:r>
              <a:rPr lang="en-US" dirty="0"/>
              <a:t> + </a:t>
            </a:r>
            <a:r>
              <a:rPr lang="el-GR" dirty="0"/>
              <a:t>α</a:t>
            </a:r>
            <a:r>
              <a:rPr lang="en-US" dirty="0"/>
              <a:t> = 1</a:t>
            </a:r>
            <a:endParaRPr sz="2800" dirty="0"/>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Statistically Significant</a:t>
            </a:r>
          </a:p>
        </p:txBody>
      </p:sp>
      <p:sp>
        <p:nvSpPr>
          <p:cNvPr id="3" name="Text Placeholder 2"/>
          <p:cNvSpPr>
            <a:spLocks noGrp="1"/>
          </p:cNvSpPr>
          <p:nvPr>
            <p:ph type="body" sz="quarter" idx="10"/>
          </p:nvPr>
        </p:nvSpPr>
        <p:spPr/>
        <p:txBody>
          <a:bodyPr>
            <a:normAutofit/>
          </a:bodyPr>
          <a:lstStyle/>
          <a:p>
            <a:pPr algn="just">
              <a:defRPr sz="2800"/>
            </a:pPr>
            <a:r>
              <a:rPr lang="en-US" sz="2800" dirty="0"/>
              <a:t>If |</a:t>
            </a:r>
            <a:r>
              <a:rPr lang="en-US" sz="2800" i="1" dirty="0"/>
              <a:t>r</a:t>
            </a:r>
            <a:r>
              <a:rPr lang="en-US" sz="2800" dirty="0"/>
              <a:t>| is greater than the critical value listed in Pearson's Correlation table, then </a:t>
            </a:r>
            <a:r>
              <a:rPr lang="en-US" sz="2800" i="1" dirty="0"/>
              <a:t>r</a:t>
            </a:r>
            <a:r>
              <a:rPr lang="en-US" sz="2800" dirty="0"/>
              <a:t> is </a:t>
            </a:r>
            <a:r>
              <a:rPr lang="en-US" sz="2800" b="1" dirty="0"/>
              <a:t>statistically significant</a:t>
            </a:r>
            <a:r>
              <a:rPr lang="en-US" sz="2800" dirty="0"/>
              <a:t>, which means the relationship is unlikely to have occurred by chance.</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Regression Line</a:t>
            </a:r>
          </a:p>
        </p:txBody>
      </p:sp>
      <p:sp>
        <p:nvSpPr>
          <p:cNvPr id="3" name="Text Placeholder 2"/>
          <p:cNvSpPr>
            <a:spLocks noGrp="1"/>
          </p:cNvSpPr>
          <p:nvPr>
            <p:ph type="body" sz="quarter" idx="10"/>
          </p:nvPr>
        </p:nvSpPr>
        <p:spPr/>
        <p:txBody>
          <a:bodyPr>
            <a:normAutofit/>
          </a:bodyPr>
          <a:lstStyle/>
          <a:p>
            <a:pPr algn="just"/>
            <a:r>
              <a:rPr sz="2800" dirty="0"/>
              <a:t>The </a:t>
            </a:r>
            <a:r>
              <a:rPr sz="2800" b="1" dirty="0"/>
              <a:t>regression line</a:t>
            </a:r>
            <a:r>
              <a:rPr sz="2800" dirty="0"/>
              <a:t>, also known as the </a:t>
            </a:r>
            <a:r>
              <a:rPr sz="2800" i="1" dirty="0"/>
              <a:t>line of best fit</a:t>
            </a:r>
            <a:r>
              <a:rPr sz="2800" dirty="0"/>
              <a:t>, is the line for which the average variation from the data is the smallest. It can be represented by</a:t>
            </a:r>
          </a:p>
          <a:p>
            <a:pPr algn="just">
              <a:defRPr sz="2800"/>
            </a:pPr>
            <a:endParaRPr lang="en-US" sz="2800" dirty="0"/>
          </a:p>
          <a:p>
            <a:endParaRPr sz="2800" dirty="0"/>
          </a:p>
        </p:txBody>
      </p:sp>
      <p:pic>
        <p:nvPicPr>
          <p:cNvPr id="7" name="Picture 6" descr="y hat equals a multiplied by x plus b">
            <a:extLst>
              <a:ext uri="{FF2B5EF4-FFF2-40B4-BE49-F238E27FC236}">
                <a16:creationId xmlns:a16="http://schemas.microsoft.com/office/drawing/2014/main" id="{CFF5A681-3125-9E74-B6E4-5722A2EFF30C}"/>
              </a:ext>
            </a:extLst>
          </p:cNvPr>
          <p:cNvPicPr>
            <a:picLocks noChangeAspect="1"/>
          </p:cNvPicPr>
          <p:nvPr/>
        </p:nvPicPr>
        <p:blipFill>
          <a:blip r:embed="rId2"/>
          <a:stretch>
            <a:fillRect/>
          </a:stretch>
        </p:blipFill>
        <p:spPr>
          <a:xfrm>
            <a:off x="3733800" y="2514600"/>
            <a:ext cx="1571625" cy="428625"/>
          </a:xfrm>
          <a:prstGeom prst="rect">
            <a:avLst/>
          </a:prstGeom>
        </p:spPr>
      </p:pic>
      <p:sp>
        <p:nvSpPr>
          <p:cNvPr id="9" name="TextBox 8">
            <a:extLst>
              <a:ext uri="{FF2B5EF4-FFF2-40B4-BE49-F238E27FC236}">
                <a16:creationId xmlns:a16="http://schemas.microsoft.com/office/drawing/2014/main" id="{024CDAAA-59C8-F33B-8DE3-7FFC87DBF797}"/>
              </a:ext>
            </a:extLst>
          </p:cNvPr>
          <p:cNvSpPr txBox="1"/>
          <p:nvPr/>
        </p:nvSpPr>
        <p:spPr>
          <a:xfrm>
            <a:off x="457200" y="2965637"/>
            <a:ext cx="8077200" cy="954107"/>
          </a:xfrm>
          <a:prstGeom prst="rect">
            <a:avLst/>
          </a:prstGeom>
          <a:noFill/>
        </p:spPr>
        <p:txBody>
          <a:bodyPr wrap="square">
            <a:spAutoFit/>
          </a:bodyPr>
          <a:lstStyle/>
          <a:p>
            <a:pPr algn="just">
              <a:defRPr sz="2800"/>
            </a:pPr>
            <a:r>
              <a:rPr lang="en-US" sz="2800" dirty="0">
                <a:solidFill>
                  <a:srgbClr val="000000"/>
                </a:solidFill>
              </a:rPr>
              <a:t>Where </a:t>
            </a:r>
            <a:r>
              <a:rPr lang="en-US" sz="2800" i="1" dirty="0">
                <a:solidFill>
                  <a:srgbClr val="000000"/>
                </a:solidFill>
              </a:rPr>
              <a:t>a</a:t>
            </a:r>
            <a:r>
              <a:rPr lang="en-US" sz="2800" dirty="0">
                <a:solidFill>
                  <a:srgbClr val="000000"/>
                </a:solidFill>
              </a:rPr>
              <a:t> is the slope of the line and </a:t>
            </a:r>
            <a:r>
              <a:rPr lang="en-US" sz="2800" i="1" dirty="0">
                <a:solidFill>
                  <a:srgbClr val="000000"/>
                </a:solidFill>
              </a:rPr>
              <a:t>b</a:t>
            </a:r>
            <a:r>
              <a:rPr lang="en-US" sz="2800" dirty="0">
                <a:solidFill>
                  <a:srgbClr val="000000"/>
                </a:solidFill>
              </a:rPr>
              <a:t> is the </a:t>
            </a:r>
            <a:r>
              <a:rPr lang="en-US" sz="2800" i="1" dirty="0">
                <a:solidFill>
                  <a:srgbClr val="000000"/>
                </a:solidFill>
              </a:rPr>
              <a:t>y</a:t>
            </a:r>
            <a:r>
              <a:rPr lang="en-US" sz="2800" dirty="0">
                <a:solidFill>
                  <a:srgbClr val="000000"/>
                </a:solidFill>
              </a:rPr>
              <a:t>-intercept.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Word Clouds</a:t>
            </a:r>
          </a:p>
        </p:txBody>
      </p:sp>
      <p:sp>
        <p:nvSpPr>
          <p:cNvPr id="3" name="Text Placeholder 2"/>
          <p:cNvSpPr>
            <a:spLocks noGrp="1"/>
          </p:cNvSpPr>
          <p:nvPr>
            <p:ph type="body" sz="quarter" idx="10"/>
          </p:nvPr>
        </p:nvSpPr>
        <p:spPr/>
        <p:txBody>
          <a:bodyPr>
            <a:normAutofit/>
          </a:bodyPr>
          <a:lstStyle/>
          <a:p>
            <a:pPr algn="just"/>
            <a:r>
              <a:rPr sz="2800" b="1" dirty="0"/>
              <a:t>Word clouds</a:t>
            </a:r>
            <a:r>
              <a:rPr sz="2800" dirty="0"/>
              <a:t>, or </a:t>
            </a:r>
            <a:r>
              <a:rPr sz="2800" i="1" dirty="0"/>
              <a:t>tag clouds</a:t>
            </a:r>
            <a:r>
              <a:rPr sz="2800" dirty="0"/>
              <a:t>, represent word counts in a passage of text using a picture format. Each word is counted and then represented by how frequently it appears. The font size or color of the word visually signifies its frequency in the body of the text—the bigger and bolder the word, the more it occurs.</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Bubble Charts</a:t>
            </a:r>
          </a:p>
        </p:txBody>
      </p:sp>
      <p:sp>
        <p:nvSpPr>
          <p:cNvPr id="3" name="Text Placeholder 2"/>
          <p:cNvSpPr>
            <a:spLocks noGrp="1"/>
          </p:cNvSpPr>
          <p:nvPr>
            <p:ph type="body" sz="quarter" idx="10"/>
          </p:nvPr>
        </p:nvSpPr>
        <p:spPr/>
        <p:txBody>
          <a:bodyPr>
            <a:normAutofit/>
          </a:bodyPr>
          <a:lstStyle/>
          <a:p>
            <a:pPr algn="just">
              <a:defRPr sz="2800"/>
            </a:pPr>
            <a:r>
              <a:rPr sz="2800" dirty="0"/>
              <a:t>A </a:t>
            </a:r>
            <a:r>
              <a:rPr sz="2800" b="1" dirty="0"/>
              <a:t>bubble chart </a:t>
            </a:r>
            <a:r>
              <a:rPr sz="2800" dirty="0"/>
              <a:t>is an extension of the scatter plot. It allows the analysis of data points that each consist of three pieces of information. Two of the variables are plotted along the </a:t>
            </a:r>
            <a:r>
              <a:rPr lang="en-US" sz="2800" i="1" dirty="0"/>
              <a:t>x</a:t>
            </a:r>
            <a:r>
              <a:rPr sz="2800" dirty="0"/>
              <a:t>- and </a:t>
            </a:r>
            <a:r>
              <a:rPr lang="en-US" sz="2800" i="1" dirty="0"/>
              <a:t>y</a:t>
            </a:r>
            <a:r>
              <a:rPr sz="2800" dirty="0"/>
              <a:t>-axes, while the size of the dot is determined by the third variable. Sometimes, by making the color of each bubble have a significance, a fourth dimension can also be represented.</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Infographics</a:t>
            </a:r>
          </a:p>
        </p:txBody>
      </p:sp>
      <p:sp>
        <p:nvSpPr>
          <p:cNvPr id="3" name="Text Placeholder 2"/>
          <p:cNvSpPr>
            <a:spLocks noGrp="1"/>
          </p:cNvSpPr>
          <p:nvPr>
            <p:ph type="body" sz="quarter" idx="10"/>
          </p:nvPr>
        </p:nvSpPr>
        <p:spPr/>
        <p:txBody>
          <a:bodyPr>
            <a:normAutofit/>
          </a:bodyPr>
          <a:lstStyle/>
          <a:p>
            <a:pPr algn="just"/>
            <a:r>
              <a:rPr sz="2800" b="1" dirty="0"/>
              <a:t>Infographics</a:t>
            </a:r>
            <a:r>
              <a:rPr sz="2800" dirty="0"/>
              <a:t> are visual representations of any kind of information, not just data. They can describe timelines, processes, comparisons, as well as information. A good infographic is clear and memorable with concise text.</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Data Dashboards</a:t>
            </a:r>
          </a:p>
        </p:txBody>
      </p:sp>
      <p:sp>
        <p:nvSpPr>
          <p:cNvPr id="3" name="Text Placeholder 2"/>
          <p:cNvSpPr>
            <a:spLocks noGrp="1"/>
          </p:cNvSpPr>
          <p:nvPr>
            <p:ph type="body" sz="quarter" idx="10"/>
          </p:nvPr>
        </p:nvSpPr>
        <p:spPr/>
        <p:txBody>
          <a:bodyPr>
            <a:normAutofit/>
          </a:bodyPr>
          <a:lstStyle/>
          <a:p>
            <a:pPr algn="just"/>
            <a:r>
              <a:rPr sz="2800" dirty="0"/>
              <a:t>A </a:t>
            </a:r>
            <a:r>
              <a:rPr sz="2800" b="1" dirty="0"/>
              <a:t>data dashboard </a:t>
            </a:r>
            <a:r>
              <a:rPr sz="2800" dirty="0"/>
              <a:t>is fundamentally a compilation of dynamic graphs all in one location. It allows users the ability to visually intake a wide range of information all at once, providing a means to both monitor and analyzing relevant datasets.</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Scientific Method for Data Science</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lang="en-US" sz="2800" dirty="0"/>
          </a:p>
          <a:p>
            <a:endParaRPr lang="en-US" dirty="0"/>
          </a:p>
          <a:p>
            <a:endParaRPr lang="en-US" sz="2800" dirty="0"/>
          </a:p>
          <a:p>
            <a:endParaRPr lang="en-US" dirty="0"/>
          </a:p>
          <a:p>
            <a:endParaRPr lang="en-US" sz="2800" dirty="0"/>
          </a:p>
          <a:p>
            <a:endParaRPr lang="en-US" dirty="0"/>
          </a:p>
          <a:p>
            <a:endParaRPr lang="en-US" sz="2800" dirty="0"/>
          </a:p>
          <a:p>
            <a:endParaRPr lang="en-US" sz="2800" dirty="0"/>
          </a:p>
          <a:p>
            <a:endParaRPr lang="en-US" sz="2800" dirty="0"/>
          </a:p>
          <a:p>
            <a:pPr algn="ctr"/>
            <a:endParaRPr lang="en-US" sz="1800" dirty="0"/>
          </a:p>
        </p:txBody>
      </p:sp>
      <p:pic>
        <p:nvPicPr>
          <p:cNvPr id="6" name="Graphic 5" descr="An illustration of scientific method for data science. A column with five rows is shown. The entries in the column from top to bottom are as follows. Ask a question, Wrangle the data, Explore the data, Model the data, Communicate the results. Arrows flow from each cell to the cell below it in a downward direction on the left side and arrows flow from each cell to the cell above it in a an upward direction on the right side. An arrow points to the top cell from the bottom cell.">
            <a:extLst>
              <a:ext uri="{FF2B5EF4-FFF2-40B4-BE49-F238E27FC236}">
                <a16:creationId xmlns:a16="http://schemas.microsoft.com/office/drawing/2014/main" id="{1748C6FF-F104-4A3F-B93C-589E5CF3E0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57500" y="1295400"/>
            <a:ext cx="3429000" cy="4119733"/>
          </a:xfrm>
          <a:prstGeom prst="rect">
            <a:avLst/>
          </a:prstGeom>
        </p:spPr>
      </p:pic>
      <p:sp>
        <p:nvSpPr>
          <p:cNvPr id="4" name="TextBox 3">
            <a:extLst>
              <a:ext uri="{FF2B5EF4-FFF2-40B4-BE49-F238E27FC236}">
                <a16:creationId xmlns:a16="http://schemas.microsoft.com/office/drawing/2014/main" id="{D60CABF7-E8B6-AA79-BB2B-B93C2AF94439}"/>
              </a:ext>
            </a:extLst>
          </p:cNvPr>
          <p:cNvSpPr txBox="1"/>
          <p:nvPr/>
        </p:nvSpPr>
        <p:spPr>
          <a:xfrm>
            <a:off x="2743200" y="5467924"/>
            <a:ext cx="3048000" cy="430887"/>
          </a:xfrm>
          <a:prstGeom prst="rect">
            <a:avLst/>
          </a:prstGeom>
          <a:noFill/>
        </p:spPr>
        <p:txBody>
          <a:bodyPr wrap="square">
            <a:spAutoFit/>
          </a:bodyPr>
          <a:lstStyle/>
          <a:p>
            <a:pPr algn="ctr"/>
            <a:r>
              <a:rPr lang="en-IN" sz="2200" dirty="0">
                <a:solidFill>
                  <a:srgbClr val="000000"/>
                </a:solidFill>
              </a:rPr>
              <a:t>Figure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Domain Knowledge</a:t>
            </a:r>
          </a:p>
        </p:txBody>
      </p:sp>
      <p:sp>
        <p:nvSpPr>
          <p:cNvPr id="3" name="Text Placeholder 2"/>
          <p:cNvSpPr>
            <a:spLocks noGrp="1"/>
          </p:cNvSpPr>
          <p:nvPr>
            <p:ph type="body" sz="quarter" idx="10"/>
          </p:nvPr>
        </p:nvSpPr>
        <p:spPr/>
        <p:txBody>
          <a:bodyPr>
            <a:normAutofit lnSpcReduction="10000"/>
          </a:bodyPr>
          <a:lstStyle/>
          <a:p>
            <a:pPr algn="just"/>
            <a:r>
              <a:rPr sz="2800" b="1" dirty="0"/>
              <a:t>Domain knowledge</a:t>
            </a:r>
            <a:r>
              <a:rPr sz="2800" dirty="0"/>
              <a:t>, or </a:t>
            </a:r>
            <a:r>
              <a:rPr sz="2800" i="1" dirty="0"/>
              <a:t>business insight</a:t>
            </a:r>
            <a:r>
              <a:rPr sz="2800" dirty="0"/>
              <a:t>, implies an understanding of how a particular business works in general and how a company's data can be used to achieve aspirational business goals. Regardless of the domain you are working in, there are some important things to keep in mind when forming the question(s) to be answered.</a:t>
            </a:r>
          </a:p>
          <a:p>
            <a:pPr marL="514350" indent="-514350" algn="just">
              <a:buFont typeface="+mj-lt"/>
              <a:buChar char="•"/>
              <a:defRPr sz="2800"/>
            </a:pPr>
            <a:r>
              <a:rPr dirty="0"/>
              <a:t>​</a:t>
            </a:r>
            <a:r>
              <a:rPr sz="2800" dirty="0"/>
              <a:t>Use specific well-defined terms and concepts.</a:t>
            </a:r>
          </a:p>
          <a:p>
            <a:pPr marL="514350" indent="-514350" algn="just">
              <a:buFont typeface="+mj-lt"/>
              <a:buChar char="•"/>
              <a:defRPr sz="2800"/>
            </a:pPr>
            <a:r>
              <a:rPr dirty="0"/>
              <a:t>​</a:t>
            </a:r>
            <a:r>
              <a:rPr sz="2800" dirty="0"/>
              <a:t>Avoid subjective judgements.</a:t>
            </a:r>
          </a:p>
          <a:p>
            <a:pPr marL="514350" indent="-514350" algn="just">
              <a:buFont typeface="+mj-lt"/>
              <a:buChar char="•"/>
              <a:defRPr sz="2800"/>
            </a:pPr>
            <a:r>
              <a:rPr dirty="0"/>
              <a:t>​</a:t>
            </a:r>
            <a:r>
              <a:rPr sz="2800" dirty="0"/>
              <a:t>Focus on a specific area of concern.</a:t>
            </a:r>
          </a:p>
          <a:p>
            <a:pPr marL="514350" indent="-514350" algn="just">
              <a:buFont typeface="+mj-lt"/>
              <a:buChar char="•"/>
              <a:defRPr sz="2800"/>
            </a:pPr>
            <a:r>
              <a:rPr dirty="0"/>
              <a:t>​</a:t>
            </a:r>
            <a:r>
              <a:rPr sz="2800" dirty="0"/>
              <a:t>Ask questions within the data you have access to.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Data Wrangling</a:t>
            </a:r>
          </a:p>
        </p:txBody>
      </p:sp>
      <p:sp>
        <p:nvSpPr>
          <p:cNvPr id="3" name="Text Placeholder 2"/>
          <p:cNvSpPr>
            <a:spLocks noGrp="1"/>
          </p:cNvSpPr>
          <p:nvPr>
            <p:ph type="body" sz="quarter" idx="10"/>
          </p:nvPr>
        </p:nvSpPr>
        <p:spPr/>
        <p:txBody>
          <a:bodyPr>
            <a:normAutofit/>
          </a:bodyPr>
          <a:lstStyle/>
          <a:p>
            <a:pPr algn="just"/>
            <a:r>
              <a:rPr sz="2800" b="1" dirty="0"/>
              <a:t>Data wrangling</a:t>
            </a:r>
            <a:r>
              <a:rPr sz="2800" dirty="0"/>
              <a:t>, or </a:t>
            </a:r>
            <a:r>
              <a:rPr sz="2800" i="1" dirty="0"/>
              <a:t>data munging</a:t>
            </a:r>
            <a:r>
              <a:rPr sz="2800" dirty="0"/>
              <a:t>, is the process of acquiring raw data, cleaning it, organizing it, and transforming it so that the data is user-friendly.</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Text String</a:t>
            </a:r>
          </a:p>
        </p:txBody>
      </p:sp>
      <p:sp>
        <p:nvSpPr>
          <p:cNvPr id="3" name="Text Placeholder 2"/>
          <p:cNvSpPr>
            <a:spLocks noGrp="1"/>
          </p:cNvSpPr>
          <p:nvPr>
            <p:ph type="body" sz="quarter" idx="10"/>
          </p:nvPr>
        </p:nvSpPr>
        <p:spPr/>
        <p:txBody>
          <a:bodyPr>
            <a:normAutofit/>
          </a:bodyPr>
          <a:lstStyle/>
          <a:p>
            <a:r>
              <a:rPr sz="2800" dirty="0"/>
              <a:t>A </a:t>
            </a:r>
            <a:r>
              <a:rPr sz="2800" b="1" dirty="0"/>
              <a:t>text string</a:t>
            </a:r>
            <a:r>
              <a:rPr sz="2800" dirty="0"/>
              <a:t>, or </a:t>
            </a:r>
            <a:r>
              <a:rPr sz="2800" i="1" dirty="0"/>
              <a:t>string</a:t>
            </a:r>
            <a:r>
              <a:rPr sz="2800" dirty="0"/>
              <a:t>, is a group of characters used as data.</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Scatter Plot</a:t>
            </a:r>
          </a:p>
        </p:txBody>
      </p:sp>
      <p:sp>
        <p:nvSpPr>
          <p:cNvPr id="3" name="Text Placeholder 2"/>
          <p:cNvSpPr>
            <a:spLocks noGrp="1"/>
          </p:cNvSpPr>
          <p:nvPr>
            <p:ph type="body" sz="quarter" idx="10"/>
          </p:nvPr>
        </p:nvSpPr>
        <p:spPr/>
        <p:txBody>
          <a:bodyPr>
            <a:normAutofit/>
          </a:bodyPr>
          <a:lstStyle/>
          <a:p>
            <a:pPr algn="just"/>
            <a:r>
              <a:rPr sz="2800" dirty="0"/>
              <a:t>A </a:t>
            </a:r>
            <a:r>
              <a:rPr sz="2800" b="1" dirty="0"/>
              <a:t>scatter plot </a:t>
            </a:r>
            <a:r>
              <a:rPr sz="2800" dirty="0"/>
              <a:t>is a graphical display of data that is used to show how variables might relate to one another. The most common type of scatter plot is created by plotting two variables on the coordinate plane, where each piece of data is represented by a point.</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Positive Linear Correlation</a:t>
            </a:r>
          </a:p>
        </p:txBody>
      </p:sp>
      <p:sp>
        <p:nvSpPr>
          <p:cNvPr id="3" name="Text Placeholder 2"/>
          <p:cNvSpPr>
            <a:spLocks noGrp="1"/>
          </p:cNvSpPr>
          <p:nvPr>
            <p:ph type="body" sz="quarter" idx="10"/>
          </p:nvPr>
        </p:nvSpPr>
        <p:spPr/>
        <p:txBody>
          <a:bodyPr>
            <a:normAutofit/>
          </a:bodyPr>
          <a:lstStyle/>
          <a:p>
            <a:pPr algn="just"/>
            <a:r>
              <a:rPr sz="2800" dirty="0"/>
              <a:t>When data are plotted in a scatter plot and there appears to be an upward trend (that is, as one variable increases, the other variable increases as well), we say there is a </a:t>
            </a:r>
            <a:r>
              <a:rPr sz="2800" b="1" dirty="0"/>
              <a:t>positive linear correlation </a:t>
            </a:r>
            <a:r>
              <a:rPr sz="2800" dirty="0"/>
              <a:t>between the variables.</a:t>
            </a:r>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Negative Linear Correlation</a:t>
            </a:r>
          </a:p>
        </p:txBody>
      </p:sp>
      <p:sp>
        <p:nvSpPr>
          <p:cNvPr id="3" name="Text Placeholder 2"/>
          <p:cNvSpPr>
            <a:spLocks noGrp="1"/>
          </p:cNvSpPr>
          <p:nvPr>
            <p:ph type="body" sz="quarter" idx="10"/>
          </p:nvPr>
        </p:nvSpPr>
        <p:spPr/>
        <p:txBody>
          <a:bodyPr>
            <a:normAutofit/>
          </a:bodyPr>
          <a:lstStyle/>
          <a:p>
            <a:pPr algn="just"/>
            <a:r>
              <a:rPr sz="2800" dirty="0"/>
              <a:t>When data are plotted in a scatter plot and there appears to be a downward trend (that is, as one variable increases, the other decreases), we say there is a </a:t>
            </a:r>
            <a:r>
              <a:rPr sz="2800" b="1" dirty="0"/>
              <a:t>negative linear correlation </a:t>
            </a:r>
            <a:r>
              <a:rPr sz="2800" dirty="0"/>
              <a:t>between the variables.</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Pearson Correlation Coefficient</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Pearson correlation coefficient </a:t>
            </a:r>
            <a:r>
              <a:rPr sz="2800" dirty="0"/>
              <a:t>is the parameter that measures the strength of a linear relationship between two quantitative variables. The correlation coefficient for a sample is denoted by </a:t>
            </a:r>
            <a:r>
              <a:rPr lang="en-US" sz="2800" i="1" dirty="0"/>
              <a:t>r</a:t>
            </a:r>
            <a:r>
              <a:rPr sz="2800" dirty="0"/>
              <a:t>. It always takes a value between </a:t>
            </a:r>
            <a:r>
              <a:rPr lang="en-US" sz="2800" dirty="0">
                <a:latin typeface="Symbol" panose="05050102010706020507" pitchFamily="18" charset="2"/>
              </a:rPr>
              <a:t>-</a:t>
            </a:r>
            <a:r>
              <a:rPr lang="en-US" sz="2800" dirty="0"/>
              <a:t>1</a:t>
            </a:r>
            <a:r>
              <a:rPr sz="2800" dirty="0"/>
              <a:t> and </a:t>
            </a:r>
            <a:r>
              <a:rPr lang="en-US" sz="2800" dirty="0"/>
              <a:t>1</a:t>
            </a:r>
            <a:r>
              <a:rPr sz="2800" dirty="0"/>
              <a:t>, inclusive.</a:t>
            </a:r>
            <a:endParaRPr lang="en-US" sz="2800" dirty="0"/>
          </a:p>
          <a:p>
            <a:pPr>
              <a:defRPr sz="2800"/>
            </a:pPr>
            <a:endParaRPr sz="2800" dirty="0"/>
          </a:p>
          <a:p>
            <a:pPr algn="ctr">
              <a:defRPr sz="2800"/>
            </a:pPr>
            <a:r>
              <a:rPr lang="en-US" dirty="0">
                <a:latin typeface="Symbol" panose="05050102010706020507" pitchFamily="18" charset="2"/>
              </a:rPr>
              <a:t>-</a:t>
            </a:r>
            <a:r>
              <a:rPr lang="en-US" dirty="0"/>
              <a:t>1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latin typeface="Calibri" panose="020F0502020204030204" pitchFamily="34" charset="0"/>
                <a:ea typeface="Calibri" panose="020F0502020204030204" pitchFamily="34" charset="0"/>
                <a:cs typeface="Calibri" panose="020F0502020204030204" pitchFamily="34" charset="0"/>
              </a:rPr>
              <a:t> ≤ 1</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B15F00F-EA4F-46A4-AE25-04A83F49A690}"/>
</file>

<file path=customXml/itemProps2.xml><?xml version="1.0" encoding="utf-8"?>
<ds:datastoreItem xmlns:ds="http://schemas.openxmlformats.org/officeDocument/2006/customXml" ds:itemID="{0BFAD96B-AC5E-4F2F-9ECC-ECD70C7429F2}"/>
</file>

<file path=customXml/itemProps3.xml><?xml version="1.0" encoding="utf-8"?>
<ds:datastoreItem xmlns:ds="http://schemas.openxmlformats.org/officeDocument/2006/customXml" ds:itemID="{F2ED1B48-5406-40EF-B24E-48FE45FA299E}"/>
</file>

<file path=docProps/app.xml><?xml version="1.0" encoding="utf-8"?>
<Properties xmlns="http://schemas.openxmlformats.org/officeDocument/2006/extended-properties" xmlns:vt="http://schemas.openxmlformats.org/officeDocument/2006/docPropsVTypes">
  <TotalTime>440</TotalTime>
  <Words>748</Words>
  <Application>Microsoft Office PowerPoint</Application>
  <PresentationFormat>On-screen Show (4:3)</PresentationFormat>
  <Paragraphs>51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Courier New</vt:lpstr>
      <vt:lpstr>Arial</vt:lpstr>
      <vt:lpstr>Symbol</vt:lpstr>
      <vt:lpstr>Calibri</vt:lpstr>
      <vt:lpstr>Cambria Math</vt:lpstr>
      <vt:lpstr>Office Theme</vt:lpstr>
      <vt:lpstr>Chapter 12</vt:lpstr>
      <vt:lpstr>Scientific Method for Data Science</vt:lpstr>
      <vt:lpstr>Definition: Domain Knowledge</vt:lpstr>
      <vt:lpstr>Definition: Data Wrangling</vt:lpstr>
      <vt:lpstr>Definition: Text String</vt:lpstr>
      <vt:lpstr>Definition: Scatter Plot</vt:lpstr>
      <vt:lpstr>Definition: Positive Linear Correlation</vt:lpstr>
      <vt:lpstr>Definition: Negative Linear Correlation</vt:lpstr>
      <vt:lpstr>Definition: Pearson Correlation Coefficient</vt:lpstr>
      <vt:lpstr>Definition: Level of Confidence</vt:lpstr>
      <vt:lpstr>Definition: Level of Significance</vt:lpstr>
      <vt:lpstr>Definition: Statistically Significant</vt:lpstr>
      <vt:lpstr>Definition: Regression Line</vt:lpstr>
      <vt:lpstr>Definition: Word Clouds</vt:lpstr>
      <vt:lpstr>Definition: Bubble Charts</vt:lpstr>
      <vt:lpstr>Definition: Infographics</vt:lpstr>
      <vt:lpstr>Definition: Data Dashboards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123</cp:revision>
  <dcterms:created xsi:type="dcterms:W3CDTF">2013-04-26T14:43:13Z</dcterms:created>
  <dcterms:modified xsi:type="dcterms:W3CDTF">2025-10-21T13:46:15Z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