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7" r:id="rId3"/>
    <p:sldId id="258" r:id="rId4"/>
    <p:sldId id="259" r:id="rId5"/>
    <p:sldId id="260" r:id="rId6"/>
    <p:sldId id="262" r:id="rId7"/>
    <p:sldId id="266" r:id="rId8"/>
    <p:sldId id="268" r:id="rId9"/>
    <p:sldId id="270" r:id="rId10"/>
    <p:sldId id="316" r:id="rId11"/>
    <p:sldId id="273" r:id="rId12"/>
    <p:sldId id="275" r:id="rId13"/>
    <p:sldId id="277" r:id="rId14"/>
    <p:sldId id="278" r:id="rId15"/>
    <p:sldId id="280" r:id="rId16"/>
    <p:sldId id="283" r:id="rId17"/>
    <p:sldId id="284" r:id="rId18"/>
    <p:sldId id="286" r:id="rId19"/>
    <p:sldId id="287" r:id="rId20"/>
    <p:sldId id="288" r:id="rId21"/>
    <p:sldId id="291" r:id="rId22"/>
    <p:sldId id="292" r:id="rId23"/>
    <p:sldId id="294" r:id="rId24"/>
    <p:sldId id="296" r:id="rId25"/>
    <p:sldId id="298" r:id="rId26"/>
    <p:sldId id="317" r:id="rId27"/>
    <p:sldId id="302" r:id="rId28"/>
    <p:sldId id="303" r:id="rId29"/>
    <p:sldId id="304" r:id="rId30"/>
    <p:sldId id="305" r:id="rId31"/>
    <p:sldId id="307" r:id="rId32"/>
    <p:sldId id="309" r:id="rId33"/>
    <p:sldId id="311" r:id="rId34"/>
    <p:sldId id="313" r:id="rId35"/>
    <p:sldId id="315" r:id="rId36"/>
  </p:sldIdLst>
  <p:sldSz cx="9144000" cy="6858000" type="screen4x3"/>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5" d="100"/>
          <a:sy n="105" d="100"/>
        </p:scale>
        <p:origin x="111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46"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15.png"/><Relationship Id="rId1" Type="http://schemas.openxmlformats.org/officeDocument/2006/relationships/slideLayout" Target="../slideLayouts/slideLayout3.xml"/><Relationship Id="rId4" Type="http://schemas.openxmlformats.org/officeDocument/2006/relationships/image" Target="../media/image15.emf"/></Relationships>
</file>

<file path=ppt/slides/_rels/slide3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3.x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How to Determine a Winner</a:t>
            </a:r>
          </a:p>
        </p:txBody>
      </p:sp>
      <p:sp>
        <p:nvSpPr>
          <p:cNvPr id="3" name="Title 2"/>
          <p:cNvSpPr>
            <a:spLocks noGrp="1"/>
          </p:cNvSpPr>
          <p:nvPr>
            <p:ph type="title"/>
          </p:nvPr>
        </p:nvSpPr>
        <p:spPr/>
        <p:txBody>
          <a:bodyPr/>
          <a:lstStyle/>
          <a:p>
            <a:r>
              <a:rPr dirty="0"/>
              <a:t>Section 13.1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a:xfrm>
            <a:off x="457200" y="1029287"/>
            <a:ext cx="8229600" cy="3314113"/>
          </a:xfrm>
        </p:spPr>
        <p:txBody>
          <a:bodyPr>
            <a:normAutofit/>
          </a:bodyPr>
          <a:lstStyle/>
          <a:p>
            <a:r>
              <a:rPr sz="2400" dirty="0"/>
              <a:t>Which candidate in Example 1 had the most rankings for fifth place?</a:t>
            </a:r>
            <a:endParaRPr lang="en-IN" sz="2400" dirty="0"/>
          </a:p>
          <a:p>
            <a:endParaRPr lang="en-IN" sz="2400" dirty="0"/>
          </a:p>
          <a:p>
            <a:r>
              <a:rPr lang="en-IN" sz="2400" dirty="0"/>
              <a:t>Answer: Sydney, with </a:t>
            </a:r>
            <a:r>
              <a:rPr lang="en-IN" sz="2400" dirty="0">
                <a:latin typeface="Cambria Math"/>
              </a:rPr>
              <a:t>53</a:t>
            </a:r>
            <a:r>
              <a:rPr lang="en-IN" sz="2400" dirty="0"/>
              <a:t> votes that gave her a fifth place ranking.</a:t>
            </a:r>
          </a:p>
          <a:p>
            <a:endParaRPr lang="en-US" sz="2400" dirty="0"/>
          </a:p>
        </p:txBody>
      </p:sp>
    </p:spTree>
    <p:extLst>
      <p:ext uri="{BB962C8B-B14F-4D97-AF65-F5344CB8AC3E}">
        <p14:creationId xmlns:p14="http://schemas.microsoft.com/office/powerpoint/2010/main" val="1639434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the Majority Rule</a:t>
            </a:r>
            <a:br>
              <a:rPr lang="en-US" dirty="0"/>
            </a:br>
            <a:r>
              <a:rPr dirty="0"/>
              <a:t>Decision</a:t>
            </a:r>
            <a:r>
              <a:rPr lang="en-US" dirty="0"/>
              <a:t>—Slide 1</a:t>
            </a:r>
            <a:endParaRPr dirty="0"/>
          </a:p>
        </p:txBody>
      </p:sp>
      <p:sp>
        <p:nvSpPr>
          <p:cNvPr id="7" name="TextBox 6">
            <a:extLst>
              <a:ext uri="{FF2B5EF4-FFF2-40B4-BE49-F238E27FC236}">
                <a16:creationId xmlns:a16="http://schemas.microsoft.com/office/drawing/2014/main" id="{91C74EC6-D2BF-62CF-1DFD-49100A6B292A}"/>
              </a:ext>
            </a:extLst>
          </p:cNvPr>
          <p:cNvSpPr txBox="1"/>
          <p:nvPr/>
        </p:nvSpPr>
        <p:spPr>
          <a:xfrm>
            <a:off x="457200" y="1110496"/>
            <a:ext cx="8229599" cy="1107996"/>
          </a:xfrm>
          <a:prstGeom prst="rect">
            <a:avLst/>
          </a:prstGeom>
          <a:noFill/>
        </p:spPr>
        <p:txBody>
          <a:bodyPr wrap="square">
            <a:spAutoFit/>
          </a:bodyPr>
          <a:lstStyle/>
          <a:p>
            <a:pPr algn="just"/>
            <a:r>
              <a:rPr lang="en-IN" sz="2200" dirty="0"/>
              <a:t>Use the majority rule decision to determine a winner in the election results from Satou, Williams, Tremblay, and Russo. The preference table is reprinted as Table 6 for ease of reference.</a:t>
            </a:r>
          </a:p>
        </p:txBody>
      </p:sp>
      <p:sp>
        <p:nvSpPr>
          <p:cNvPr id="5" name="TextBox 4">
            <a:extLst>
              <a:ext uri="{FF2B5EF4-FFF2-40B4-BE49-F238E27FC236}">
                <a16:creationId xmlns:a16="http://schemas.microsoft.com/office/drawing/2014/main" id="{0ED7B54F-DF31-AA8B-2D00-B463B3D20B50}"/>
              </a:ext>
            </a:extLst>
          </p:cNvPr>
          <p:cNvSpPr txBox="1"/>
          <p:nvPr/>
        </p:nvSpPr>
        <p:spPr>
          <a:xfrm>
            <a:off x="457199" y="2221468"/>
            <a:ext cx="8229599" cy="369332"/>
          </a:xfrm>
          <a:prstGeom prst="rect">
            <a:avLst/>
          </a:prstGeom>
          <a:noFill/>
        </p:spPr>
        <p:txBody>
          <a:bodyPr wrap="square">
            <a:spAutoFit/>
          </a:bodyPr>
          <a:lstStyle/>
          <a:p>
            <a:pPr algn="ctr"/>
            <a:r>
              <a:rPr lang="en-IN" sz="1800" dirty="0"/>
              <a:t>Table 6: Preference Table for Candidates</a:t>
            </a:r>
          </a:p>
        </p:txBody>
      </p:sp>
      <p:sp>
        <p:nvSpPr>
          <p:cNvPr id="3" name="TextBox 2">
            <a:extLst>
              <a:ext uri="{FF2B5EF4-FFF2-40B4-BE49-F238E27FC236}">
                <a16:creationId xmlns:a16="http://schemas.microsoft.com/office/drawing/2014/main" id="{A9B75824-ADC5-C97B-00DE-9E9AB307855E}"/>
              </a:ext>
            </a:extLst>
          </p:cNvPr>
          <p:cNvSpPr txBox="1"/>
          <p:nvPr/>
        </p:nvSpPr>
        <p:spPr>
          <a:xfrm>
            <a:off x="4072666" y="2563905"/>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graphicFrame>
        <p:nvGraphicFramePr>
          <p:cNvPr id="4" name="Table Placeholder 2" descr="The table contains 5 columns and 5 rows.&#10;&#10;The Table titled Rankings.&#10;&#10;Row 1: 1st, Williams, Tremblay, Satou, Russo.&#10;&#10;Row 2: 2nd, Satou, Satou, Williams, Williams.&#10;&#10;Row 3: 3rd, Tremblay, Williams, Tremblay, Satou.&#10;&#10;Row 4: 4th, Russo, Russo, Russo, Tremblay.&#10;&#10;Row 5: Total Votes, 132, 210, 167, 267.">
            <a:extLst>
              <a:ext uri="{FF2B5EF4-FFF2-40B4-BE49-F238E27FC236}">
                <a16:creationId xmlns:a16="http://schemas.microsoft.com/office/drawing/2014/main" id="{0B557338-699C-4867-884D-D5E94C99F107}"/>
              </a:ext>
            </a:extLst>
          </p:cNvPr>
          <p:cNvGraphicFramePr>
            <a:graphicFrameLocks/>
          </p:cNvGraphicFramePr>
          <p:nvPr>
            <p:extLst>
              <p:ext uri="{D42A27DB-BD31-4B8C-83A1-F6EECF244321}">
                <p14:modId xmlns:p14="http://schemas.microsoft.com/office/powerpoint/2010/main" val="3854300188"/>
              </p:ext>
            </p:extLst>
          </p:nvPr>
        </p:nvGraphicFramePr>
        <p:xfrm>
          <a:off x="491266" y="2971800"/>
          <a:ext cx="8229600" cy="18542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t>1st</a:t>
                      </a:r>
                    </a:p>
                  </a:txBody>
                  <a:tcPr/>
                </a:tc>
                <a:tc>
                  <a:txBody>
                    <a:bodyPr/>
                    <a:lstStyle/>
                    <a:p>
                      <a:pPr algn="ctr">
                        <a:defRPr sz="1600"/>
                      </a:pPr>
                      <a:r>
                        <a:t>Williams</a:t>
                      </a:r>
                    </a:p>
                  </a:txBody>
                  <a:tcPr/>
                </a:tc>
                <a:tc>
                  <a:txBody>
                    <a:bodyPr/>
                    <a:lstStyle/>
                    <a:p>
                      <a:pPr algn="ctr">
                        <a:defRPr sz="1600"/>
                      </a:pPr>
                      <a:r>
                        <a:t>Tremblay</a:t>
                      </a:r>
                    </a:p>
                  </a:txBody>
                  <a:tcPr/>
                </a:tc>
                <a:tc>
                  <a:txBody>
                    <a:bodyPr/>
                    <a:lstStyle/>
                    <a:p>
                      <a:pPr algn="ctr">
                        <a:defRPr sz="1600"/>
                      </a:pPr>
                      <a:r>
                        <a:t>Satou</a:t>
                      </a:r>
                    </a:p>
                  </a:txBody>
                  <a:tcPr/>
                </a:tc>
                <a:tc>
                  <a:txBody>
                    <a:bodyPr/>
                    <a:lstStyle/>
                    <a:p>
                      <a:pPr algn="ctr">
                        <a:defRPr sz="1600"/>
                      </a:pPr>
                      <a:r>
                        <a:rPr dirty="0"/>
                        <a:t>Russo</a:t>
                      </a:r>
                    </a:p>
                  </a:txBody>
                  <a:tcPr/>
                </a:tc>
                <a:extLst>
                  <a:ext uri="{0D108BD9-81ED-4DB2-BD59-A6C34878D82A}">
                    <a16:rowId xmlns:a16="http://schemas.microsoft.com/office/drawing/2014/main" val="10002"/>
                  </a:ext>
                </a:extLst>
              </a:tr>
              <a:tr h="370840">
                <a:tc>
                  <a:txBody>
                    <a:bodyPr/>
                    <a:lstStyle/>
                    <a:p>
                      <a:pPr algn="ctr">
                        <a:defRPr sz="1600" b="1"/>
                      </a:pPr>
                      <a:r>
                        <a:rPr dirty="0"/>
                        <a:t>2nd</a:t>
                      </a:r>
                    </a:p>
                  </a:txBody>
                  <a:tcPr/>
                </a:tc>
                <a:tc>
                  <a:txBody>
                    <a:bodyPr/>
                    <a:lstStyle/>
                    <a:p>
                      <a:pPr algn="ctr">
                        <a:defRPr sz="1600"/>
                      </a:pPr>
                      <a:r>
                        <a:t>Satou</a:t>
                      </a:r>
                    </a:p>
                  </a:txBody>
                  <a:tcPr/>
                </a:tc>
                <a:tc>
                  <a:txBody>
                    <a:bodyPr/>
                    <a:lstStyle/>
                    <a:p>
                      <a:pPr algn="ctr">
                        <a:defRPr sz="1600"/>
                      </a:pPr>
                      <a:r>
                        <a:t>Satou</a:t>
                      </a:r>
                    </a:p>
                  </a:txBody>
                  <a:tcPr/>
                </a:tc>
                <a:tc>
                  <a:txBody>
                    <a:bodyPr/>
                    <a:lstStyle/>
                    <a:p>
                      <a:pPr algn="ctr">
                        <a:defRPr sz="1600"/>
                      </a:pPr>
                      <a:r>
                        <a:t>Williams</a:t>
                      </a:r>
                    </a:p>
                  </a:txBody>
                  <a:tcPr/>
                </a:tc>
                <a:tc>
                  <a:txBody>
                    <a:bodyPr/>
                    <a:lstStyle/>
                    <a:p>
                      <a:pPr algn="ctr">
                        <a:defRPr sz="1600"/>
                      </a:pPr>
                      <a:r>
                        <a:t>Williams</a:t>
                      </a:r>
                    </a:p>
                  </a:txBody>
                  <a:tcPr/>
                </a:tc>
                <a:extLst>
                  <a:ext uri="{0D108BD9-81ED-4DB2-BD59-A6C34878D82A}">
                    <a16:rowId xmlns:a16="http://schemas.microsoft.com/office/drawing/2014/main" val="10003"/>
                  </a:ext>
                </a:extLst>
              </a:tr>
              <a:tr h="370840">
                <a:tc>
                  <a:txBody>
                    <a:bodyPr/>
                    <a:lstStyle/>
                    <a:p>
                      <a:pPr algn="ctr">
                        <a:defRPr sz="1600" b="1"/>
                      </a:pPr>
                      <a:r>
                        <a:t>3rd</a:t>
                      </a:r>
                    </a:p>
                  </a:txBody>
                  <a:tcPr/>
                </a:tc>
                <a:tc>
                  <a:txBody>
                    <a:bodyPr/>
                    <a:lstStyle/>
                    <a:p>
                      <a:pPr algn="ctr">
                        <a:defRPr sz="1600"/>
                      </a:pPr>
                      <a:r>
                        <a:t>Tremblay</a:t>
                      </a:r>
                    </a:p>
                  </a:txBody>
                  <a:tcPr/>
                </a:tc>
                <a:tc>
                  <a:txBody>
                    <a:bodyPr/>
                    <a:lstStyle/>
                    <a:p>
                      <a:pPr algn="ctr">
                        <a:defRPr sz="1600"/>
                      </a:pPr>
                      <a:r>
                        <a:rPr dirty="0"/>
                        <a:t>Williams</a:t>
                      </a:r>
                    </a:p>
                  </a:txBody>
                  <a:tcPr/>
                </a:tc>
                <a:tc>
                  <a:txBody>
                    <a:bodyPr/>
                    <a:lstStyle/>
                    <a:p>
                      <a:pPr algn="ctr">
                        <a:defRPr sz="1600"/>
                      </a:pPr>
                      <a:r>
                        <a:t>Tremblay</a:t>
                      </a:r>
                    </a:p>
                  </a:txBody>
                  <a:tcPr/>
                </a:tc>
                <a:tc>
                  <a:txBody>
                    <a:bodyPr/>
                    <a:lstStyle/>
                    <a:p>
                      <a:pPr algn="ctr">
                        <a:defRPr sz="1600"/>
                      </a:pPr>
                      <a:r>
                        <a:t>Satou</a:t>
                      </a:r>
                    </a:p>
                  </a:txBody>
                  <a:tcPr/>
                </a:tc>
                <a:extLst>
                  <a:ext uri="{0D108BD9-81ED-4DB2-BD59-A6C34878D82A}">
                    <a16:rowId xmlns:a16="http://schemas.microsoft.com/office/drawing/2014/main" val="10004"/>
                  </a:ext>
                </a:extLst>
              </a:tr>
              <a:tr h="370840">
                <a:tc>
                  <a:txBody>
                    <a:bodyPr/>
                    <a:lstStyle/>
                    <a:p>
                      <a:pPr algn="ctr">
                        <a:defRPr sz="1600" b="1"/>
                      </a:pPr>
                      <a:r>
                        <a:t>4th</a:t>
                      </a:r>
                    </a:p>
                  </a:txBody>
                  <a:tcPr/>
                </a:tc>
                <a:tc>
                  <a:txBody>
                    <a:bodyPr/>
                    <a:lstStyle/>
                    <a:p>
                      <a:pPr algn="ctr">
                        <a:defRPr sz="1600"/>
                      </a:pPr>
                      <a:r>
                        <a:t>Russo</a:t>
                      </a:r>
                    </a:p>
                  </a:txBody>
                  <a:tcPr/>
                </a:tc>
                <a:tc>
                  <a:txBody>
                    <a:bodyPr/>
                    <a:lstStyle/>
                    <a:p>
                      <a:pPr algn="ctr">
                        <a:defRPr sz="1600"/>
                      </a:pPr>
                      <a:r>
                        <a:t>Russo</a:t>
                      </a:r>
                    </a:p>
                  </a:txBody>
                  <a:tcPr/>
                </a:tc>
                <a:tc>
                  <a:txBody>
                    <a:bodyPr/>
                    <a:lstStyle/>
                    <a:p>
                      <a:pPr algn="ctr">
                        <a:defRPr sz="1600"/>
                      </a:pPr>
                      <a:r>
                        <a:t>Russo</a:t>
                      </a:r>
                    </a:p>
                  </a:txBody>
                  <a:tcPr/>
                </a:tc>
                <a:tc>
                  <a:txBody>
                    <a:bodyPr/>
                    <a:lstStyle/>
                    <a:p>
                      <a:pPr algn="ctr">
                        <a:defRPr sz="1600"/>
                      </a:pPr>
                      <a:r>
                        <a:t>Tremblay</a:t>
                      </a:r>
                    </a:p>
                  </a:txBody>
                  <a:tcPr/>
                </a:tc>
                <a:extLst>
                  <a:ext uri="{0D108BD9-81ED-4DB2-BD59-A6C34878D82A}">
                    <a16:rowId xmlns:a16="http://schemas.microsoft.com/office/drawing/2014/main" val="10005"/>
                  </a:ext>
                </a:extLst>
              </a:tr>
              <a:tr h="370840">
                <a:tc>
                  <a:txBody>
                    <a:bodyPr/>
                    <a:lstStyle/>
                    <a:p>
                      <a:pPr algn="ctr">
                        <a:defRPr sz="1600" b="1"/>
                      </a:pPr>
                      <a:r>
                        <a:t>Total Votes</a:t>
                      </a:r>
                    </a:p>
                  </a:txBody>
                  <a:tcPr/>
                </a:tc>
                <a:tc>
                  <a:txBody>
                    <a:bodyPr/>
                    <a:lstStyle/>
                    <a:p>
                      <a:pPr algn="ctr"/>
                      <a:r>
                        <a:rPr sz="1600" b="1" dirty="0"/>
                        <a:t>132</a:t>
                      </a:r>
                      <a:endParaRPr sz="1600" b="1" dirty="0">
                        <a:latin typeface="Cambria Math"/>
                      </a:endParaRPr>
                    </a:p>
                  </a:txBody>
                  <a:tcPr/>
                </a:tc>
                <a:tc>
                  <a:txBody>
                    <a:bodyPr/>
                    <a:lstStyle/>
                    <a:p>
                      <a:pPr algn="ctr"/>
                      <a:r>
                        <a:rPr sz="1600" b="1" dirty="0"/>
                        <a:t>210</a:t>
                      </a:r>
                      <a:endParaRPr sz="1600" b="1" dirty="0">
                        <a:latin typeface="Cambria Math"/>
                      </a:endParaRPr>
                    </a:p>
                  </a:txBody>
                  <a:tcPr/>
                </a:tc>
                <a:tc>
                  <a:txBody>
                    <a:bodyPr/>
                    <a:lstStyle/>
                    <a:p>
                      <a:pPr algn="ctr"/>
                      <a:r>
                        <a:rPr sz="1600" b="1" dirty="0"/>
                        <a:t>167</a:t>
                      </a:r>
                      <a:endParaRPr sz="1600" b="1" dirty="0">
                        <a:latin typeface="Cambria Math"/>
                      </a:endParaRPr>
                    </a:p>
                  </a:txBody>
                  <a:tcPr/>
                </a:tc>
                <a:tc>
                  <a:txBody>
                    <a:bodyPr/>
                    <a:lstStyle/>
                    <a:p>
                      <a:pPr algn="ctr"/>
                      <a:r>
                        <a:rPr sz="1600" b="1" dirty="0"/>
                        <a:t>267</a:t>
                      </a:r>
                      <a:endParaRPr sz="1600" b="1"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Majority Rule</a:t>
            </a:r>
            <a:br>
              <a:rPr lang="en-US" dirty="0"/>
            </a:br>
            <a:r>
              <a:rPr dirty="0"/>
              <a:t>Decision</a:t>
            </a:r>
            <a:r>
              <a:rPr lang="en-US" dirty="0"/>
              <a:t>—Slide 2</a:t>
            </a:r>
            <a:endParaRPr dirty="0"/>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24DDAE2F-2857-0A58-3E14-AB581A69B2D0}"/>
                  </a:ext>
                </a:extLst>
              </p:cNvPr>
              <p:cNvSpPr txBox="1"/>
              <p:nvPr/>
            </p:nvSpPr>
            <p:spPr>
              <a:xfrm>
                <a:off x="457199" y="1066800"/>
                <a:ext cx="8229597" cy="2031325"/>
              </a:xfrm>
              <a:prstGeom prst="rect">
                <a:avLst/>
              </a:prstGeom>
              <a:noFill/>
            </p:spPr>
            <p:txBody>
              <a:bodyPr wrap="square">
                <a:spAutoFit/>
              </a:bodyPr>
              <a:lstStyle/>
              <a:p>
                <a:pPr algn="just"/>
                <a:r>
                  <a:rPr lang="en-IN" sz="1800" b="1" dirty="0"/>
                  <a:t>Solution</a:t>
                </a:r>
              </a:p>
              <a:p>
                <a:pPr algn="just">
                  <a:defRPr sz="2800"/>
                </a:pPr>
                <a:r>
                  <a:rPr lang="en-IN" sz="1800" dirty="0"/>
                  <a:t>In order to be declared a winner with the majority rule decision, a candidate must have more than </a:t>
                </a:r>
                <a14:m>
                  <m:oMath xmlns:m="http://schemas.openxmlformats.org/officeDocument/2006/math">
                    <m:r>
                      <a:rPr lang="en-IN" sz="1800">
                        <a:latin typeface="Cambria Math" panose="02040503050406030204" pitchFamily="18" charset="0"/>
                      </a:rPr>
                      <m:t>50%</m:t>
                    </m:r>
                  </m:oMath>
                </a14:m>
                <a:r>
                  <a:rPr lang="en-IN" sz="1800" dirty="0"/>
                  <a:t> of the first-place votes. The first thing to determine is the total number of voters so we can calculate the number needed for a majority. To find the total number of voters, we add the values in the row labeled "Total Votes.“ </a:t>
                </a:r>
              </a:p>
              <a:p>
                <a:pPr algn="just">
                  <a:defRPr sz="2800"/>
                </a:pPr>
                <a:endParaRPr lang="en-IN" sz="1800" dirty="0"/>
              </a:p>
              <a:p>
                <a:pPr algn="ctr">
                  <a:defRPr sz="2800"/>
                </a:pPr>
                <a:r>
                  <a:rPr lang="en-IN" sz="1800" dirty="0"/>
                  <a:t>132 + 210 + 167 + 267 = 776</a:t>
                </a:r>
                <a:endParaRPr lang="en-IN" dirty="0"/>
              </a:p>
            </p:txBody>
          </p:sp>
        </mc:Choice>
        <mc:Fallback xmlns="">
          <p:sp>
            <p:nvSpPr>
              <p:cNvPr id="16" name="TextBox 15">
                <a:extLst>
                  <a:ext uri="{FF2B5EF4-FFF2-40B4-BE49-F238E27FC236}">
                    <a16:creationId xmlns:a16="http://schemas.microsoft.com/office/drawing/2014/main" id="{24DDAE2F-2857-0A58-3E14-AB581A69B2D0}"/>
                  </a:ext>
                </a:extLst>
              </p:cNvPr>
              <p:cNvSpPr txBox="1">
                <a:spLocks noRot="1" noChangeAspect="1" noMove="1" noResize="1" noEditPoints="1" noAdjustHandles="1" noChangeArrowheads="1" noChangeShapeType="1" noTextEdit="1"/>
              </p:cNvSpPr>
              <p:nvPr/>
            </p:nvSpPr>
            <p:spPr>
              <a:xfrm>
                <a:off x="457199" y="1066800"/>
                <a:ext cx="8229597" cy="2031325"/>
              </a:xfrm>
              <a:prstGeom prst="rect">
                <a:avLst/>
              </a:prstGeom>
              <a:blipFill>
                <a:blip r:embed="rId2"/>
                <a:stretch>
                  <a:fillRect l="-593" t="-1502" r="-593" b="-3904"/>
                </a:stretch>
              </a:blipFill>
            </p:spPr>
            <p:txBody>
              <a:bodyPr/>
              <a:lstStyle/>
              <a:p>
                <a:r>
                  <a:rPr lang="en-IN">
                    <a:noFill/>
                  </a:rPr>
                  <a:t> </a:t>
                </a:r>
              </a:p>
            </p:txBody>
          </p:sp>
        </mc:Fallback>
      </mc:AlternateContent>
      <p:sp>
        <p:nvSpPr>
          <p:cNvPr id="10" name="TextBox 9">
            <a:extLst>
              <a:ext uri="{FF2B5EF4-FFF2-40B4-BE49-F238E27FC236}">
                <a16:creationId xmlns:a16="http://schemas.microsoft.com/office/drawing/2014/main" id="{955B8D03-8DC9-DB01-85F8-A1B7F4F8E176}"/>
              </a:ext>
            </a:extLst>
          </p:cNvPr>
          <p:cNvSpPr txBox="1"/>
          <p:nvPr/>
        </p:nvSpPr>
        <p:spPr>
          <a:xfrm>
            <a:off x="457200" y="3219271"/>
            <a:ext cx="8229598" cy="646331"/>
          </a:xfrm>
          <a:prstGeom prst="rect">
            <a:avLst/>
          </a:prstGeom>
          <a:noFill/>
        </p:spPr>
        <p:txBody>
          <a:bodyPr wrap="square">
            <a:spAutoFit/>
          </a:bodyPr>
          <a:lstStyle/>
          <a:p>
            <a:pPr algn="just"/>
            <a:r>
              <a:rPr lang="en-IN" sz="1800" dirty="0"/>
              <a:t>There were </a:t>
            </a:r>
            <a:r>
              <a:rPr lang="en-IN" sz="1800" dirty="0">
                <a:latin typeface="Cambria Math"/>
              </a:rPr>
              <a:t>776</a:t>
            </a:r>
            <a:r>
              <a:rPr lang="en-IN" sz="1800" dirty="0"/>
              <a:t> votes cast in this election. To have a majority, a candidate needs more than half of the votes, or more than</a:t>
            </a:r>
          </a:p>
        </p:txBody>
      </p:sp>
      <p:pic>
        <p:nvPicPr>
          <p:cNvPr id="8" name="Picture 7" descr="Seven hundred seventy-six divided by two equals three hundred eighty-eight votes.">
            <a:extLst>
              <a:ext uri="{FF2B5EF4-FFF2-40B4-BE49-F238E27FC236}">
                <a16:creationId xmlns:a16="http://schemas.microsoft.com/office/drawing/2014/main" id="{A869DB0D-D8AC-D5E1-5659-FFB39CDDC173}"/>
              </a:ext>
            </a:extLst>
          </p:cNvPr>
          <p:cNvPicPr>
            <a:picLocks noChangeAspect="1"/>
          </p:cNvPicPr>
          <p:nvPr/>
        </p:nvPicPr>
        <p:blipFill>
          <a:blip r:embed="rId3"/>
          <a:stretch>
            <a:fillRect/>
          </a:stretch>
        </p:blipFill>
        <p:spPr>
          <a:xfrm>
            <a:off x="3621598" y="3915936"/>
            <a:ext cx="1900798" cy="396000"/>
          </a:xfrm>
          <a:prstGeom prst="rect">
            <a:avLst/>
          </a:prstGeom>
        </p:spPr>
      </p:pic>
      <p:sp>
        <p:nvSpPr>
          <p:cNvPr id="6" name="TextBox 5">
            <a:extLst>
              <a:ext uri="{FF2B5EF4-FFF2-40B4-BE49-F238E27FC236}">
                <a16:creationId xmlns:a16="http://schemas.microsoft.com/office/drawing/2014/main" id="{96F9A028-831D-9054-0E27-B886FFC656D9}"/>
              </a:ext>
            </a:extLst>
          </p:cNvPr>
          <p:cNvSpPr txBox="1"/>
          <p:nvPr/>
        </p:nvSpPr>
        <p:spPr>
          <a:xfrm>
            <a:off x="448234" y="4362271"/>
            <a:ext cx="8229599" cy="1200329"/>
          </a:xfrm>
          <a:prstGeom prst="rect">
            <a:avLst/>
          </a:prstGeom>
          <a:noFill/>
        </p:spPr>
        <p:txBody>
          <a:bodyPr wrap="square">
            <a:spAutoFit/>
          </a:bodyPr>
          <a:lstStyle/>
          <a:p>
            <a:pPr algn="just"/>
            <a:r>
              <a:rPr lang="en-IN" sz="1800" dirty="0"/>
              <a:t>So a minimum of </a:t>
            </a:r>
            <a:r>
              <a:rPr lang="en-IN" sz="1800" dirty="0">
                <a:latin typeface="Cambria Math"/>
              </a:rPr>
              <a:t>389</a:t>
            </a:r>
            <a:r>
              <a:rPr lang="en-IN" sz="1800" dirty="0"/>
              <a:t> votes are needed for a majority.</a:t>
            </a:r>
          </a:p>
          <a:p>
            <a:pPr algn="just"/>
            <a:endParaRPr lang="en-IN" sz="1800" dirty="0"/>
          </a:p>
          <a:p>
            <a:pPr algn="just"/>
            <a:r>
              <a:rPr lang="en-IN" sz="1800" dirty="0"/>
              <a:t>Looking across the first row, we can see that each candidate has only one ranking where they were placed first. The number of first place rankings are as follows.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Majority Rule</a:t>
            </a:r>
            <a:br>
              <a:rPr lang="en-US" dirty="0"/>
            </a:br>
            <a:r>
              <a:rPr dirty="0"/>
              <a:t>Decision</a:t>
            </a:r>
            <a:r>
              <a:rPr lang="en-US" dirty="0"/>
              <a:t>—Slide 3</a:t>
            </a:r>
            <a:endParaRPr dirty="0"/>
          </a:p>
        </p:txBody>
      </p:sp>
      <p:graphicFrame>
        <p:nvGraphicFramePr>
          <p:cNvPr id="5" name="Table 5" descr="The table contains 2 columns and 2 rows.&#10;&#10;Row 1: Name: Russo; Votes: 267 first-place votes.&#10;&#10;Row 2: Name: Satou; Votes: 167 first-place votes.&#10;&#10;Row 3: Name: Tremblay; Votes: 210 first-place votes.&#10;&#10;Row 4: Name: Williams; Votes: 132 first-place votes.">
            <a:extLst>
              <a:ext uri="{FF2B5EF4-FFF2-40B4-BE49-F238E27FC236}">
                <a16:creationId xmlns:a16="http://schemas.microsoft.com/office/drawing/2014/main" id="{F56CEB1A-96B9-4D19-B6AC-B2A4E7E8AC1D}"/>
              </a:ext>
            </a:extLst>
          </p:cNvPr>
          <p:cNvGraphicFramePr>
            <a:graphicFrameLocks noGrp="1"/>
          </p:cNvGraphicFramePr>
          <p:nvPr>
            <p:extLst>
              <p:ext uri="{D42A27DB-BD31-4B8C-83A1-F6EECF244321}">
                <p14:modId xmlns:p14="http://schemas.microsoft.com/office/powerpoint/2010/main" val="723380119"/>
              </p:ext>
            </p:extLst>
          </p:nvPr>
        </p:nvGraphicFramePr>
        <p:xfrm>
          <a:off x="1981200" y="1202007"/>
          <a:ext cx="5029200" cy="1483360"/>
        </p:xfrm>
        <a:graphic>
          <a:graphicData uri="http://schemas.openxmlformats.org/drawingml/2006/table">
            <a:tbl>
              <a:tblPr firstRow="1" bandRow="1">
                <a:tableStyleId>{2D5ABB26-0587-4C30-8999-92F81FD0307C}</a:tableStyleId>
              </a:tblPr>
              <a:tblGrid>
                <a:gridCol w="2514600">
                  <a:extLst>
                    <a:ext uri="{9D8B030D-6E8A-4147-A177-3AD203B41FA5}">
                      <a16:colId xmlns:a16="http://schemas.microsoft.com/office/drawing/2014/main" val="3529759400"/>
                    </a:ext>
                  </a:extLst>
                </a:gridCol>
                <a:gridCol w="2514600">
                  <a:extLst>
                    <a:ext uri="{9D8B030D-6E8A-4147-A177-3AD203B41FA5}">
                      <a16:colId xmlns:a16="http://schemas.microsoft.com/office/drawing/2014/main" val="2106492564"/>
                    </a:ext>
                  </a:extLst>
                </a:gridCol>
              </a:tblGrid>
              <a:tr h="370840">
                <a:tc>
                  <a:txBody>
                    <a:bodyPr/>
                    <a:lstStyle/>
                    <a:p>
                      <a:pPr algn="ctr">
                        <a:defRPr sz="1800"/>
                      </a:pPr>
                      <a:r>
                        <a:rPr dirty="0"/>
                        <a:t>Russo:</a:t>
                      </a:r>
                    </a:p>
                  </a:txBody>
                  <a:tcPr>
                    <a:lnT w="12700" cap="flat" cmpd="sng" algn="ctr">
                      <a:solidFill>
                        <a:schemeClr val="tx1"/>
                      </a:solidFill>
                      <a:prstDash val="solid"/>
                      <a:round/>
                      <a:headEnd type="none" w="med" len="med"/>
                      <a:tailEnd type="none" w="med" len="med"/>
                    </a:lnT>
                  </a:tcPr>
                </a:tc>
                <a:tc>
                  <a:txBody>
                    <a:bodyPr/>
                    <a:lstStyle/>
                    <a:p>
                      <a:pPr algn="ctr"/>
                      <a:r>
                        <a:rPr sz="1800" dirty="0">
                          <a:latin typeface="Cambria Math"/>
                        </a:rPr>
                        <a:t>267</a:t>
                      </a:r>
                      <a:r>
                        <a:rPr sz="1800" dirty="0"/>
                        <a:t> first-place votes</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50205253"/>
                  </a:ext>
                </a:extLst>
              </a:tr>
              <a:tr h="370840">
                <a:tc>
                  <a:txBody>
                    <a:bodyPr/>
                    <a:lstStyle/>
                    <a:p>
                      <a:pPr algn="ctr">
                        <a:defRPr sz="1800"/>
                      </a:pPr>
                      <a:r>
                        <a:rPr dirty="0" err="1"/>
                        <a:t>Satou</a:t>
                      </a:r>
                      <a:r>
                        <a:rPr dirty="0"/>
                        <a:t>:</a:t>
                      </a:r>
                    </a:p>
                  </a:txBody>
                  <a:tcPr/>
                </a:tc>
                <a:tc>
                  <a:txBody>
                    <a:bodyPr/>
                    <a:lstStyle/>
                    <a:p>
                      <a:pPr algn="ctr"/>
                      <a:r>
                        <a:rPr sz="1800" dirty="0">
                          <a:latin typeface="Cambria Math"/>
                        </a:rPr>
                        <a:t>167</a:t>
                      </a:r>
                      <a:r>
                        <a:rPr sz="1800" dirty="0"/>
                        <a:t> first-place votes</a:t>
                      </a:r>
                    </a:p>
                  </a:txBody>
                  <a:tcPr/>
                </a:tc>
                <a:extLst>
                  <a:ext uri="{0D108BD9-81ED-4DB2-BD59-A6C34878D82A}">
                    <a16:rowId xmlns:a16="http://schemas.microsoft.com/office/drawing/2014/main" val="1508245193"/>
                  </a:ext>
                </a:extLst>
              </a:tr>
              <a:tr h="370840">
                <a:tc>
                  <a:txBody>
                    <a:bodyPr/>
                    <a:lstStyle/>
                    <a:p>
                      <a:pPr algn="ctr">
                        <a:defRPr sz="1800"/>
                      </a:pPr>
                      <a:r>
                        <a:rPr dirty="0"/>
                        <a:t>Tremblay:</a:t>
                      </a:r>
                    </a:p>
                  </a:txBody>
                  <a:tcPr/>
                </a:tc>
                <a:tc>
                  <a:txBody>
                    <a:bodyPr/>
                    <a:lstStyle/>
                    <a:p>
                      <a:pPr algn="ctr"/>
                      <a:r>
                        <a:rPr sz="1800" dirty="0">
                          <a:latin typeface="Cambria Math"/>
                        </a:rPr>
                        <a:t>210</a:t>
                      </a:r>
                      <a:r>
                        <a:rPr sz="1800" dirty="0"/>
                        <a:t> first-place votes</a:t>
                      </a:r>
                    </a:p>
                  </a:txBody>
                  <a:tcPr/>
                </a:tc>
                <a:extLst>
                  <a:ext uri="{0D108BD9-81ED-4DB2-BD59-A6C34878D82A}">
                    <a16:rowId xmlns:a16="http://schemas.microsoft.com/office/drawing/2014/main" val="759759266"/>
                  </a:ext>
                </a:extLst>
              </a:tr>
              <a:tr h="370840">
                <a:tc>
                  <a:txBody>
                    <a:bodyPr/>
                    <a:lstStyle/>
                    <a:p>
                      <a:pPr algn="ctr">
                        <a:defRPr sz="1800"/>
                      </a:pPr>
                      <a:r>
                        <a:rPr dirty="0"/>
                        <a:t>Williams:</a:t>
                      </a:r>
                    </a:p>
                  </a:txBody>
                  <a:tcPr>
                    <a:lnB w="12700" cap="flat" cmpd="sng" algn="ctr">
                      <a:solidFill>
                        <a:schemeClr val="tx1"/>
                      </a:solidFill>
                      <a:prstDash val="solid"/>
                      <a:round/>
                      <a:headEnd type="none" w="med" len="med"/>
                      <a:tailEnd type="none" w="med" len="med"/>
                    </a:lnB>
                  </a:tcPr>
                </a:tc>
                <a:tc>
                  <a:txBody>
                    <a:bodyPr/>
                    <a:lstStyle/>
                    <a:p>
                      <a:pPr algn="ctr"/>
                      <a:r>
                        <a:rPr sz="1800" dirty="0">
                          <a:latin typeface="Cambria Math"/>
                        </a:rPr>
                        <a:t>132</a:t>
                      </a:r>
                      <a:r>
                        <a:rPr sz="1800" dirty="0"/>
                        <a:t> first-place votes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4945563"/>
                  </a:ext>
                </a:extLst>
              </a:tr>
            </a:tbl>
          </a:graphicData>
        </a:graphic>
      </p:graphicFrame>
      <p:sp>
        <p:nvSpPr>
          <p:cNvPr id="9" name="TextBox 8">
            <a:extLst>
              <a:ext uri="{FF2B5EF4-FFF2-40B4-BE49-F238E27FC236}">
                <a16:creationId xmlns:a16="http://schemas.microsoft.com/office/drawing/2014/main" id="{F3BDEAB7-199A-4E2C-13E5-FD6D0024DF6F}"/>
              </a:ext>
            </a:extLst>
          </p:cNvPr>
          <p:cNvSpPr txBox="1"/>
          <p:nvPr/>
        </p:nvSpPr>
        <p:spPr>
          <a:xfrm>
            <a:off x="457200" y="2858087"/>
            <a:ext cx="8229600" cy="1323439"/>
          </a:xfrm>
          <a:prstGeom prst="rect">
            <a:avLst/>
          </a:prstGeom>
          <a:noFill/>
        </p:spPr>
        <p:txBody>
          <a:bodyPr wrap="square">
            <a:spAutoFit/>
          </a:bodyPr>
          <a:lstStyle/>
          <a:p>
            <a:pPr algn="just"/>
            <a:r>
              <a:rPr lang="en-IN" sz="2000" dirty="0"/>
              <a:t>This means that no candidate obtained the minimum of </a:t>
            </a:r>
            <a:r>
              <a:rPr lang="en-IN" sz="2000" dirty="0">
                <a:latin typeface="Cambria Math"/>
              </a:rPr>
              <a:t>389</a:t>
            </a:r>
            <a:r>
              <a:rPr lang="en-IN" sz="2000" dirty="0"/>
              <a:t> first-place votes needed for a majority. Therefore, using the majority rule decision, we cannot declare an immediate winner. Instead, an alternative method for choosing a winner will be needed.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Using the Plurality Method</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Use a plurality method to determine a winner with the four candidates: </a:t>
            </a:r>
            <a:r>
              <a:rPr sz="2000" dirty="0" err="1"/>
              <a:t>Satou</a:t>
            </a:r>
            <a:r>
              <a:rPr sz="2000" dirty="0"/>
              <a:t>, Williams, Tremblay, and Russo. The preference table is reprinted as Table 7.</a:t>
            </a:r>
            <a:endParaRPr lang="en-IN" sz="2000" dirty="0"/>
          </a:p>
        </p:txBody>
      </p:sp>
      <p:sp>
        <p:nvSpPr>
          <p:cNvPr id="6" name="TextBox 5">
            <a:extLst>
              <a:ext uri="{FF2B5EF4-FFF2-40B4-BE49-F238E27FC236}">
                <a16:creationId xmlns:a16="http://schemas.microsoft.com/office/drawing/2014/main" id="{A7112C7F-8A22-CB7B-DFE1-C3DCA508931D}"/>
              </a:ext>
            </a:extLst>
          </p:cNvPr>
          <p:cNvSpPr txBox="1"/>
          <p:nvPr/>
        </p:nvSpPr>
        <p:spPr>
          <a:xfrm>
            <a:off x="2590800" y="2080417"/>
            <a:ext cx="3962400" cy="369332"/>
          </a:xfrm>
          <a:prstGeom prst="rect">
            <a:avLst/>
          </a:prstGeom>
          <a:noFill/>
        </p:spPr>
        <p:txBody>
          <a:bodyPr wrap="square">
            <a:spAutoFit/>
          </a:bodyPr>
          <a:lstStyle/>
          <a:p>
            <a:pPr algn="ctr"/>
            <a:r>
              <a:rPr lang="en-IN" sz="1800" dirty="0"/>
              <a:t>Table 7: Preference Table for Candidates</a:t>
            </a:r>
          </a:p>
        </p:txBody>
      </p:sp>
      <p:sp>
        <p:nvSpPr>
          <p:cNvPr id="5" name="TextBox 4">
            <a:extLst>
              <a:ext uri="{FF2B5EF4-FFF2-40B4-BE49-F238E27FC236}">
                <a16:creationId xmlns:a16="http://schemas.microsoft.com/office/drawing/2014/main" id="{82A6B180-1C4C-591E-07FF-E0F40A33CA80}"/>
              </a:ext>
            </a:extLst>
          </p:cNvPr>
          <p:cNvSpPr txBox="1"/>
          <p:nvPr/>
        </p:nvSpPr>
        <p:spPr>
          <a:xfrm>
            <a:off x="4038600" y="2436302"/>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graphicFrame>
        <p:nvGraphicFramePr>
          <p:cNvPr id="4" name="Table Placeholder 2" descr="The table contains 5 columns and 5 rows.&#10;&#10;The Table titled Rankings.&#10;&#10;Row 1: 1st, Williams, Tremblay, Satou, Russo.&#10;&#10;Row 2: 2nd, Satou, Satou, Williams, Williams.&#10;&#10;Row 3: 3rd, Tremblay, Williams, Tremblay, Satou.&#10;&#10;Row 4: 4th, Russo, Russo, Russo, Tremblay.&#10;&#10;Row 5: Total Votes, 132, 210, 167, 267.">
            <a:extLst>
              <a:ext uri="{FF2B5EF4-FFF2-40B4-BE49-F238E27FC236}">
                <a16:creationId xmlns:a16="http://schemas.microsoft.com/office/drawing/2014/main" id="{97D011E7-BEAB-457A-BC29-426386BD9393}"/>
              </a:ext>
            </a:extLst>
          </p:cNvPr>
          <p:cNvGraphicFramePr>
            <a:graphicFrameLocks/>
          </p:cNvGraphicFramePr>
          <p:nvPr>
            <p:extLst>
              <p:ext uri="{D42A27DB-BD31-4B8C-83A1-F6EECF244321}">
                <p14:modId xmlns:p14="http://schemas.microsoft.com/office/powerpoint/2010/main" val="2703072747"/>
              </p:ext>
            </p:extLst>
          </p:nvPr>
        </p:nvGraphicFramePr>
        <p:xfrm>
          <a:off x="838200" y="2870200"/>
          <a:ext cx="7467600" cy="1854200"/>
        </p:xfrm>
        <a:graphic>
          <a:graphicData uri="http://schemas.openxmlformats.org/drawingml/2006/table">
            <a:tbl>
              <a:tblPr firstRow="1" bandRow="1">
                <a:tableStyleId>{5940675A-B579-460E-94D1-54222C63F5DA}</a:tableStyleId>
              </a:tblPr>
              <a:tblGrid>
                <a:gridCol w="1493520">
                  <a:extLst>
                    <a:ext uri="{9D8B030D-6E8A-4147-A177-3AD203B41FA5}">
                      <a16:colId xmlns:a16="http://schemas.microsoft.com/office/drawing/2014/main" val="20000"/>
                    </a:ext>
                  </a:extLst>
                </a:gridCol>
                <a:gridCol w="1493520">
                  <a:extLst>
                    <a:ext uri="{9D8B030D-6E8A-4147-A177-3AD203B41FA5}">
                      <a16:colId xmlns:a16="http://schemas.microsoft.com/office/drawing/2014/main" val="20001"/>
                    </a:ext>
                  </a:extLst>
                </a:gridCol>
                <a:gridCol w="1493520">
                  <a:extLst>
                    <a:ext uri="{9D8B030D-6E8A-4147-A177-3AD203B41FA5}">
                      <a16:colId xmlns:a16="http://schemas.microsoft.com/office/drawing/2014/main" val="20002"/>
                    </a:ext>
                  </a:extLst>
                </a:gridCol>
                <a:gridCol w="1493520">
                  <a:extLst>
                    <a:ext uri="{9D8B030D-6E8A-4147-A177-3AD203B41FA5}">
                      <a16:colId xmlns:a16="http://schemas.microsoft.com/office/drawing/2014/main" val="20003"/>
                    </a:ext>
                  </a:extLst>
                </a:gridCol>
                <a:gridCol w="1493520">
                  <a:extLst>
                    <a:ext uri="{9D8B030D-6E8A-4147-A177-3AD203B41FA5}">
                      <a16:colId xmlns:a16="http://schemas.microsoft.com/office/drawing/2014/main" val="20004"/>
                    </a:ext>
                  </a:extLst>
                </a:gridCol>
              </a:tblGrid>
              <a:tr h="370840">
                <a:tc>
                  <a:txBody>
                    <a:bodyPr/>
                    <a:lstStyle/>
                    <a:p>
                      <a:pPr algn="ctr">
                        <a:defRPr sz="1600" b="1"/>
                      </a:pPr>
                      <a:r>
                        <a:t>1st</a:t>
                      </a:r>
                    </a:p>
                  </a:txBody>
                  <a:tcPr/>
                </a:tc>
                <a:tc>
                  <a:txBody>
                    <a:bodyPr/>
                    <a:lstStyle/>
                    <a:p>
                      <a:pPr algn="l">
                        <a:defRPr sz="1600"/>
                      </a:pPr>
                      <a:r>
                        <a:rPr dirty="0"/>
                        <a:t>Williams</a:t>
                      </a:r>
                    </a:p>
                  </a:txBody>
                  <a:tcPr/>
                </a:tc>
                <a:tc>
                  <a:txBody>
                    <a:bodyPr/>
                    <a:lstStyle/>
                    <a:p>
                      <a:pPr algn="l">
                        <a:defRPr sz="1600"/>
                      </a:pPr>
                      <a:r>
                        <a:rPr dirty="0"/>
                        <a:t>Tremblay</a:t>
                      </a:r>
                    </a:p>
                  </a:txBody>
                  <a:tcPr/>
                </a:tc>
                <a:tc>
                  <a:txBody>
                    <a:bodyPr/>
                    <a:lstStyle/>
                    <a:p>
                      <a:pPr algn="l">
                        <a:defRPr sz="1600"/>
                      </a:pPr>
                      <a:r>
                        <a:rPr dirty="0" err="1"/>
                        <a:t>Satou</a:t>
                      </a:r>
                      <a:endParaRPr dirty="0"/>
                    </a:p>
                  </a:txBody>
                  <a:tcPr/>
                </a:tc>
                <a:tc>
                  <a:txBody>
                    <a:bodyPr/>
                    <a:lstStyle/>
                    <a:p>
                      <a:pPr algn="l">
                        <a:defRPr sz="1600"/>
                      </a:pPr>
                      <a:r>
                        <a:rPr dirty="0"/>
                        <a:t>Russo</a:t>
                      </a:r>
                    </a:p>
                  </a:txBody>
                  <a:tcPr/>
                </a:tc>
                <a:extLst>
                  <a:ext uri="{0D108BD9-81ED-4DB2-BD59-A6C34878D82A}">
                    <a16:rowId xmlns:a16="http://schemas.microsoft.com/office/drawing/2014/main" val="10002"/>
                  </a:ext>
                </a:extLst>
              </a:tr>
              <a:tr h="370840">
                <a:tc>
                  <a:txBody>
                    <a:bodyPr/>
                    <a:lstStyle/>
                    <a:p>
                      <a:pPr algn="ctr">
                        <a:defRPr sz="1600" b="1"/>
                      </a:pPr>
                      <a:r>
                        <a:rPr dirty="0"/>
                        <a:t>2nd</a:t>
                      </a:r>
                    </a:p>
                  </a:txBody>
                  <a:tcPr/>
                </a:tc>
                <a:tc>
                  <a:txBody>
                    <a:bodyPr/>
                    <a:lstStyle/>
                    <a:p>
                      <a:pPr algn="l">
                        <a:defRPr sz="1600"/>
                      </a:pPr>
                      <a:r>
                        <a:t>Satou</a:t>
                      </a:r>
                    </a:p>
                  </a:txBody>
                  <a:tcPr/>
                </a:tc>
                <a:tc>
                  <a:txBody>
                    <a:bodyPr/>
                    <a:lstStyle/>
                    <a:p>
                      <a:pPr algn="l">
                        <a:defRPr sz="1600"/>
                      </a:pPr>
                      <a:r>
                        <a:t>Satou</a:t>
                      </a:r>
                    </a:p>
                  </a:txBody>
                  <a:tcPr/>
                </a:tc>
                <a:tc>
                  <a:txBody>
                    <a:bodyPr/>
                    <a:lstStyle/>
                    <a:p>
                      <a:pPr algn="l">
                        <a:defRPr sz="1600"/>
                      </a:pPr>
                      <a:r>
                        <a:rPr dirty="0"/>
                        <a:t>Williams</a:t>
                      </a:r>
                    </a:p>
                  </a:txBody>
                  <a:tcPr/>
                </a:tc>
                <a:tc>
                  <a:txBody>
                    <a:bodyPr/>
                    <a:lstStyle/>
                    <a:p>
                      <a:pPr algn="l">
                        <a:defRPr sz="1600"/>
                      </a:pPr>
                      <a:r>
                        <a:rPr dirty="0"/>
                        <a:t>Williams</a:t>
                      </a:r>
                    </a:p>
                  </a:txBody>
                  <a:tcPr/>
                </a:tc>
                <a:extLst>
                  <a:ext uri="{0D108BD9-81ED-4DB2-BD59-A6C34878D82A}">
                    <a16:rowId xmlns:a16="http://schemas.microsoft.com/office/drawing/2014/main" val="10003"/>
                  </a:ext>
                </a:extLst>
              </a:tr>
              <a:tr h="370840">
                <a:tc>
                  <a:txBody>
                    <a:bodyPr/>
                    <a:lstStyle/>
                    <a:p>
                      <a:pPr algn="ctr">
                        <a:defRPr sz="1600" b="1"/>
                      </a:pPr>
                      <a:r>
                        <a:t>3rd</a:t>
                      </a:r>
                    </a:p>
                  </a:txBody>
                  <a:tcPr/>
                </a:tc>
                <a:tc>
                  <a:txBody>
                    <a:bodyPr/>
                    <a:lstStyle/>
                    <a:p>
                      <a:pPr algn="l">
                        <a:defRPr sz="1600"/>
                      </a:pPr>
                      <a:r>
                        <a:t>Tremblay</a:t>
                      </a:r>
                    </a:p>
                  </a:txBody>
                  <a:tcPr/>
                </a:tc>
                <a:tc>
                  <a:txBody>
                    <a:bodyPr/>
                    <a:lstStyle/>
                    <a:p>
                      <a:pPr algn="l">
                        <a:defRPr sz="1600"/>
                      </a:pPr>
                      <a:r>
                        <a:t>Williams</a:t>
                      </a:r>
                    </a:p>
                  </a:txBody>
                  <a:tcPr/>
                </a:tc>
                <a:tc>
                  <a:txBody>
                    <a:bodyPr/>
                    <a:lstStyle/>
                    <a:p>
                      <a:pPr algn="l">
                        <a:defRPr sz="1600"/>
                      </a:pPr>
                      <a:r>
                        <a:t>Tremblay</a:t>
                      </a:r>
                    </a:p>
                  </a:txBody>
                  <a:tcPr/>
                </a:tc>
                <a:tc>
                  <a:txBody>
                    <a:bodyPr/>
                    <a:lstStyle/>
                    <a:p>
                      <a:pPr algn="l">
                        <a:defRPr sz="1600"/>
                      </a:pPr>
                      <a:r>
                        <a:rPr dirty="0" err="1"/>
                        <a:t>Satou</a:t>
                      </a:r>
                      <a:endParaRPr dirty="0"/>
                    </a:p>
                  </a:txBody>
                  <a:tcPr/>
                </a:tc>
                <a:extLst>
                  <a:ext uri="{0D108BD9-81ED-4DB2-BD59-A6C34878D82A}">
                    <a16:rowId xmlns:a16="http://schemas.microsoft.com/office/drawing/2014/main" val="10004"/>
                  </a:ext>
                </a:extLst>
              </a:tr>
              <a:tr h="370840">
                <a:tc>
                  <a:txBody>
                    <a:bodyPr/>
                    <a:lstStyle/>
                    <a:p>
                      <a:pPr algn="ctr">
                        <a:defRPr sz="1600" b="1"/>
                      </a:pPr>
                      <a:r>
                        <a:t>4th</a:t>
                      </a:r>
                    </a:p>
                  </a:txBody>
                  <a:tcPr/>
                </a:tc>
                <a:tc>
                  <a:txBody>
                    <a:bodyPr/>
                    <a:lstStyle/>
                    <a:p>
                      <a:pPr algn="l">
                        <a:defRPr sz="1600"/>
                      </a:pPr>
                      <a:r>
                        <a:t>Russo</a:t>
                      </a:r>
                    </a:p>
                  </a:txBody>
                  <a:tcPr/>
                </a:tc>
                <a:tc>
                  <a:txBody>
                    <a:bodyPr/>
                    <a:lstStyle/>
                    <a:p>
                      <a:pPr algn="l">
                        <a:defRPr sz="1600"/>
                      </a:pPr>
                      <a:r>
                        <a:rPr dirty="0"/>
                        <a:t>Russo</a:t>
                      </a:r>
                    </a:p>
                  </a:txBody>
                  <a:tcPr/>
                </a:tc>
                <a:tc>
                  <a:txBody>
                    <a:bodyPr/>
                    <a:lstStyle/>
                    <a:p>
                      <a:pPr algn="l">
                        <a:defRPr sz="1600"/>
                      </a:pPr>
                      <a:r>
                        <a:t>Russo</a:t>
                      </a:r>
                    </a:p>
                  </a:txBody>
                  <a:tcPr/>
                </a:tc>
                <a:tc>
                  <a:txBody>
                    <a:bodyPr/>
                    <a:lstStyle/>
                    <a:p>
                      <a:pPr algn="l">
                        <a:defRPr sz="1600"/>
                      </a:pPr>
                      <a:r>
                        <a:rPr dirty="0"/>
                        <a:t>Tremblay</a:t>
                      </a:r>
                    </a:p>
                  </a:txBody>
                  <a:tcPr/>
                </a:tc>
                <a:extLst>
                  <a:ext uri="{0D108BD9-81ED-4DB2-BD59-A6C34878D82A}">
                    <a16:rowId xmlns:a16="http://schemas.microsoft.com/office/drawing/2014/main" val="10005"/>
                  </a:ext>
                </a:extLst>
              </a:tr>
              <a:tr h="370840">
                <a:tc>
                  <a:txBody>
                    <a:bodyPr/>
                    <a:lstStyle/>
                    <a:p>
                      <a:pPr algn="ctr">
                        <a:defRPr sz="1600" b="1"/>
                      </a:pPr>
                      <a:r>
                        <a:t>Total Votes</a:t>
                      </a:r>
                    </a:p>
                  </a:txBody>
                  <a:tcPr/>
                </a:tc>
                <a:tc>
                  <a:txBody>
                    <a:bodyPr/>
                    <a:lstStyle/>
                    <a:p>
                      <a:pPr algn="ctr"/>
                      <a:r>
                        <a:rPr sz="1600" b="1" dirty="0"/>
                        <a:t>132</a:t>
                      </a:r>
                      <a:endParaRPr sz="1600" b="1" dirty="0">
                        <a:latin typeface="Cambria Math"/>
                      </a:endParaRPr>
                    </a:p>
                  </a:txBody>
                  <a:tcPr/>
                </a:tc>
                <a:tc>
                  <a:txBody>
                    <a:bodyPr/>
                    <a:lstStyle/>
                    <a:p>
                      <a:pPr algn="ctr"/>
                      <a:r>
                        <a:rPr sz="1600" b="1" dirty="0"/>
                        <a:t>210</a:t>
                      </a:r>
                      <a:endParaRPr sz="1600" b="1" dirty="0">
                        <a:latin typeface="Cambria Math"/>
                      </a:endParaRPr>
                    </a:p>
                  </a:txBody>
                  <a:tcPr/>
                </a:tc>
                <a:tc>
                  <a:txBody>
                    <a:bodyPr/>
                    <a:lstStyle/>
                    <a:p>
                      <a:pPr algn="ctr"/>
                      <a:r>
                        <a:rPr sz="1600" b="1" dirty="0"/>
                        <a:t>167</a:t>
                      </a:r>
                      <a:endParaRPr sz="1600" b="1" dirty="0">
                        <a:latin typeface="Cambria Math"/>
                      </a:endParaRPr>
                    </a:p>
                  </a:txBody>
                  <a:tcPr/>
                </a:tc>
                <a:tc>
                  <a:txBody>
                    <a:bodyPr/>
                    <a:lstStyle/>
                    <a:p>
                      <a:pPr algn="ctr"/>
                      <a:r>
                        <a:rPr sz="1600" b="1" dirty="0"/>
                        <a:t>267</a:t>
                      </a:r>
                      <a:endParaRPr sz="1600" b="1"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the Plurality Method</a:t>
            </a:r>
            <a:r>
              <a:rPr lang="en-US" dirty="0"/>
              <a:t>—Slide 2</a:t>
            </a:r>
            <a:endParaRPr dirty="0"/>
          </a:p>
        </p:txBody>
      </p:sp>
      <p:sp>
        <p:nvSpPr>
          <p:cNvPr id="11" name="TextBox 10">
            <a:extLst>
              <a:ext uri="{FF2B5EF4-FFF2-40B4-BE49-F238E27FC236}">
                <a16:creationId xmlns:a16="http://schemas.microsoft.com/office/drawing/2014/main" id="{19023DDF-7583-8767-4F06-07192EED0152}"/>
              </a:ext>
            </a:extLst>
          </p:cNvPr>
          <p:cNvSpPr txBox="1"/>
          <p:nvPr/>
        </p:nvSpPr>
        <p:spPr>
          <a:xfrm>
            <a:off x="457200" y="1143000"/>
            <a:ext cx="8229600" cy="1323439"/>
          </a:xfrm>
          <a:prstGeom prst="rect">
            <a:avLst/>
          </a:prstGeom>
          <a:noFill/>
        </p:spPr>
        <p:txBody>
          <a:bodyPr wrap="square">
            <a:spAutoFit/>
          </a:bodyPr>
          <a:lstStyle/>
          <a:p>
            <a:r>
              <a:rPr lang="en-IN" sz="2000" b="1" dirty="0"/>
              <a:t>Solution</a:t>
            </a:r>
          </a:p>
          <a:p>
            <a:pPr algn="just"/>
            <a:r>
              <a:rPr lang="en-IN" sz="2000" dirty="0"/>
              <a:t>When using the plurality method, the only consideration is who has the most first-place votes. The other rankings play no role in the process here. Recall each candidate's first-place votes from Example 2.</a:t>
            </a:r>
          </a:p>
        </p:txBody>
      </p:sp>
      <p:graphicFrame>
        <p:nvGraphicFramePr>
          <p:cNvPr id="5" name="Table 5" descr="The table contains 2 columns and 2 rows.&#10;&#10;Row 1: Name: Russo; Votes: 267 first-place votes.&#10;&#10;Row 2: Name: Satou; Votes: 167 first-place votes.&#10;&#10;Row 3: Name: Tremblay; Votes: 210 first-place votes.&#10;&#10;Row 4: Name: Williams; Votes: 132 first-place votes.">
            <a:extLst>
              <a:ext uri="{FF2B5EF4-FFF2-40B4-BE49-F238E27FC236}">
                <a16:creationId xmlns:a16="http://schemas.microsoft.com/office/drawing/2014/main" id="{AB8AC3E6-956C-4A1C-9473-3FF841A236DC}"/>
              </a:ext>
            </a:extLst>
          </p:cNvPr>
          <p:cNvGraphicFramePr>
            <a:graphicFrameLocks noGrp="1"/>
          </p:cNvGraphicFramePr>
          <p:nvPr>
            <p:extLst>
              <p:ext uri="{D42A27DB-BD31-4B8C-83A1-F6EECF244321}">
                <p14:modId xmlns:p14="http://schemas.microsoft.com/office/powerpoint/2010/main" val="1595435012"/>
              </p:ext>
            </p:extLst>
          </p:nvPr>
        </p:nvGraphicFramePr>
        <p:xfrm>
          <a:off x="1828800" y="2971800"/>
          <a:ext cx="5029200" cy="1483360"/>
        </p:xfrm>
        <a:graphic>
          <a:graphicData uri="http://schemas.openxmlformats.org/drawingml/2006/table">
            <a:tbl>
              <a:tblPr firstRow="1" bandRow="1">
                <a:tableStyleId>{2D5ABB26-0587-4C30-8999-92F81FD0307C}</a:tableStyleId>
              </a:tblPr>
              <a:tblGrid>
                <a:gridCol w="2514600">
                  <a:extLst>
                    <a:ext uri="{9D8B030D-6E8A-4147-A177-3AD203B41FA5}">
                      <a16:colId xmlns:a16="http://schemas.microsoft.com/office/drawing/2014/main" val="3529759400"/>
                    </a:ext>
                  </a:extLst>
                </a:gridCol>
                <a:gridCol w="2514600">
                  <a:extLst>
                    <a:ext uri="{9D8B030D-6E8A-4147-A177-3AD203B41FA5}">
                      <a16:colId xmlns:a16="http://schemas.microsoft.com/office/drawing/2014/main" val="2106492564"/>
                    </a:ext>
                  </a:extLst>
                </a:gridCol>
              </a:tblGrid>
              <a:tr h="370840">
                <a:tc>
                  <a:txBody>
                    <a:bodyPr/>
                    <a:lstStyle/>
                    <a:p>
                      <a:pPr algn="ctr">
                        <a:defRPr sz="1800"/>
                      </a:pPr>
                      <a:r>
                        <a:rPr dirty="0"/>
                        <a:t>Russo:</a:t>
                      </a:r>
                    </a:p>
                  </a:txBody>
                  <a:tcPr>
                    <a:lnT w="12700" cap="flat" cmpd="sng" algn="ctr">
                      <a:solidFill>
                        <a:schemeClr val="tx1"/>
                      </a:solidFill>
                      <a:prstDash val="solid"/>
                      <a:round/>
                      <a:headEnd type="none" w="med" len="med"/>
                      <a:tailEnd type="none" w="med" len="med"/>
                    </a:lnT>
                  </a:tcPr>
                </a:tc>
                <a:tc>
                  <a:txBody>
                    <a:bodyPr/>
                    <a:lstStyle/>
                    <a:p>
                      <a:pPr algn="ctr"/>
                      <a:r>
                        <a:rPr sz="1800" dirty="0">
                          <a:latin typeface="Cambria Math"/>
                        </a:rPr>
                        <a:t>267</a:t>
                      </a:r>
                      <a:r>
                        <a:rPr sz="1800" dirty="0"/>
                        <a:t> first-place votes</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50205253"/>
                  </a:ext>
                </a:extLst>
              </a:tr>
              <a:tr h="370840">
                <a:tc>
                  <a:txBody>
                    <a:bodyPr/>
                    <a:lstStyle/>
                    <a:p>
                      <a:pPr algn="ctr">
                        <a:defRPr sz="1800"/>
                      </a:pPr>
                      <a:r>
                        <a:rPr dirty="0" err="1"/>
                        <a:t>Satou</a:t>
                      </a:r>
                      <a:r>
                        <a:rPr dirty="0"/>
                        <a:t>:</a:t>
                      </a:r>
                    </a:p>
                  </a:txBody>
                  <a:tcPr/>
                </a:tc>
                <a:tc>
                  <a:txBody>
                    <a:bodyPr/>
                    <a:lstStyle/>
                    <a:p>
                      <a:pPr algn="ctr"/>
                      <a:r>
                        <a:rPr sz="1800" dirty="0">
                          <a:latin typeface="Cambria Math"/>
                        </a:rPr>
                        <a:t>167</a:t>
                      </a:r>
                      <a:r>
                        <a:rPr sz="1800" dirty="0"/>
                        <a:t> first-place votes</a:t>
                      </a:r>
                    </a:p>
                  </a:txBody>
                  <a:tcPr/>
                </a:tc>
                <a:extLst>
                  <a:ext uri="{0D108BD9-81ED-4DB2-BD59-A6C34878D82A}">
                    <a16:rowId xmlns:a16="http://schemas.microsoft.com/office/drawing/2014/main" val="1508245193"/>
                  </a:ext>
                </a:extLst>
              </a:tr>
              <a:tr h="370840">
                <a:tc>
                  <a:txBody>
                    <a:bodyPr/>
                    <a:lstStyle/>
                    <a:p>
                      <a:pPr algn="ctr">
                        <a:defRPr sz="1800"/>
                      </a:pPr>
                      <a:r>
                        <a:rPr dirty="0"/>
                        <a:t>Tremblay:</a:t>
                      </a:r>
                    </a:p>
                  </a:txBody>
                  <a:tcPr/>
                </a:tc>
                <a:tc>
                  <a:txBody>
                    <a:bodyPr/>
                    <a:lstStyle/>
                    <a:p>
                      <a:pPr algn="ctr"/>
                      <a:r>
                        <a:rPr sz="1800" dirty="0">
                          <a:latin typeface="Cambria Math"/>
                        </a:rPr>
                        <a:t>210</a:t>
                      </a:r>
                      <a:r>
                        <a:rPr sz="1800" dirty="0"/>
                        <a:t> first-place votes</a:t>
                      </a:r>
                    </a:p>
                  </a:txBody>
                  <a:tcPr/>
                </a:tc>
                <a:extLst>
                  <a:ext uri="{0D108BD9-81ED-4DB2-BD59-A6C34878D82A}">
                    <a16:rowId xmlns:a16="http://schemas.microsoft.com/office/drawing/2014/main" val="759759266"/>
                  </a:ext>
                </a:extLst>
              </a:tr>
              <a:tr h="370840">
                <a:tc>
                  <a:txBody>
                    <a:bodyPr/>
                    <a:lstStyle/>
                    <a:p>
                      <a:pPr algn="ctr">
                        <a:defRPr sz="1800"/>
                      </a:pPr>
                      <a:r>
                        <a:rPr dirty="0"/>
                        <a:t>Williams:</a:t>
                      </a:r>
                    </a:p>
                  </a:txBody>
                  <a:tcPr>
                    <a:lnB w="12700" cap="flat" cmpd="sng" algn="ctr">
                      <a:solidFill>
                        <a:schemeClr val="tx1"/>
                      </a:solidFill>
                      <a:prstDash val="solid"/>
                      <a:round/>
                      <a:headEnd type="none" w="med" len="med"/>
                      <a:tailEnd type="none" w="med" len="med"/>
                    </a:lnB>
                  </a:tcPr>
                </a:tc>
                <a:tc>
                  <a:txBody>
                    <a:bodyPr/>
                    <a:lstStyle/>
                    <a:p>
                      <a:pPr algn="ctr"/>
                      <a:r>
                        <a:rPr sz="1800" dirty="0">
                          <a:latin typeface="Cambria Math"/>
                        </a:rPr>
                        <a:t>132</a:t>
                      </a:r>
                      <a:r>
                        <a:rPr sz="1800" dirty="0"/>
                        <a:t> first-place votes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4945563"/>
                  </a:ext>
                </a:extLst>
              </a:tr>
            </a:tbl>
          </a:graphicData>
        </a:graphic>
      </p:graphicFrame>
      <p:sp>
        <p:nvSpPr>
          <p:cNvPr id="7" name="TextBox 6">
            <a:extLst>
              <a:ext uri="{FF2B5EF4-FFF2-40B4-BE49-F238E27FC236}">
                <a16:creationId xmlns:a16="http://schemas.microsoft.com/office/drawing/2014/main" id="{A22FD04B-E94A-9EB4-9AD9-D4D002A2EBC0}"/>
              </a:ext>
            </a:extLst>
          </p:cNvPr>
          <p:cNvSpPr txBox="1"/>
          <p:nvPr/>
        </p:nvSpPr>
        <p:spPr>
          <a:xfrm>
            <a:off x="457200" y="4723229"/>
            <a:ext cx="8229600" cy="707886"/>
          </a:xfrm>
          <a:prstGeom prst="rect">
            <a:avLst/>
          </a:prstGeom>
          <a:noFill/>
        </p:spPr>
        <p:txBody>
          <a:bodyPr wrap="square">
            <a:spAutoFit/>
          </a:bodyPr>
          <a:lstStyle/>
          <a:p>
            <a:r>
              <a:rPr lang="en-US" sz="2000" dirty="0"/>
              <a:t>Therefore, Russo wins the election using the plurality method with </a:t>
            </a:r>
            <a:r>
              <a:rPr lang="en-US" sz="2000" dirty="0">
                <a:latin typeface="Cambria Math"/>
              </a:rPr>
              <a:t>267</a:t>
            </a:r>
            <a:r>
              <a:rPr lang="en-US" sz="2000" dirty="0"/>
              <a:t> first-place votes.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Milestone</a:t>
            </a:r>
          </a:p>
        </p:txBody>
      </p:sp>
      <p:sp>
        <p:nvSpPr>
          <p:cNvPr id="3" name="Text Placeholder 2"/>
          <p:cNvSpPr>
            <a:spLocks noGrp="1"/>
          </p:cNvSpPr>
          <p:nvPr>
            <p:ph type="body" sz="quarter" idx="10"/>
          </p:nvPr>
        </p:nvSpPr>
        <p:spPr/>
        <p:txBody>
          <a:bodyPr>
            <a:normAutofit/>
          </a:bodyPr>
          <a:lstStyle/>
          <a:p>
            <a:pPr algn="just"/>
            <a:r>
              <a:rPr sz="2000" dirty="0"/>
              <a:t>The </a:t>
            </a:r>
            <a:r>
              <a:rPr sz="2000" dirty="0" err="1"/>
              <a:t>Borda</a:t>
            </a:r>
            <a:r>
              <a:rPr sz="2000" dirty="0"/>
              <a:t> count method was named after 18th-century French mathematician Jean-Charles de </a:t>
            </a:r>
            <a:r>
              <a:rPr sz="2000" dirty="0" err="1"/>
              <a:t>Borda</a:t>
            </a:r>
            <a:r>
              <a:rPr sz="2000" dirty="0"/>
              <a:t>. The French Academy of Science used this method to elect its members for almost two decades. </a:t>
            </a:r>
            <a:r>
              <a:rPr sz="2000" dirty="0" err="1"/>
              <a:t>Borda</a:t>
            </a:r>
            <a:r>
              <a:rPr sz="2000" dirty="0"/>
              <a:t> was not only a mathematician, but a scientist and a sailor as well. Among his many accomplishments, he helped fight in the American Revolutionary War and is known for constructing instruments to measure angles. The </a:t>
            </a:r>
            <a:r>
              <a:rPr sz="2000" dirty="0" err="1"/>
              <a:t>Borda</a:t>
            </a:r>
            <a:r>
              <a:rPr sz="2000" dirty="0"/>
              <a:t> crater on the moon is named in honor of him, as well as asteroid #175726.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Using the Borda Count Method</a:t>
            </a:r>
            <a:r>
              <a:rPr lang="en-US" dirty="0"/>
              <a:t>—Slide 1</a:t>
            </a:r>
            <a:endParaRPr dirty="0"/>
          </a:p>
        </p:txBody>
      </p:sp>
      <p:sp>
        <p:nvSpPr>
          <p:cNvPr id="3" name="Text Placeholder 2"/>
          <p:cNvSpPr>
            <a:spLocks noGrp="1"/>
          </p:cNvSpPr>
          <p:nvPr>
            <p:ph type="body" sz="quarter" idx="10"/>
          </p:nvPr>
        </p:nvSpPr>
        <p:spPr/>
        <p:txBody>
          <a:bodyPr>
            <a:normAutofit/>
          </a:bodyPr>
          <a:lstStyle/>
          <a:p>
            <a:r>
              <a:rPr sz="2200" dirty="0"/>
              <a:t>Use the </a:t>
            </a:r>
            <a:r>
              <a:rPr sz="2200" dirty="0" err="1"/>
              <a:t>Borda</a:t>
            </a:r>
            <a:r>
              <a:rPr sz="2200" dirty="0"/>
              <a:t> count method to determine a winner with our four candidates. The preference table is reprinted as Table 8.</a:t>
            </a:r>
            <a:endParaRPr lang="en-IN" sz="2200" dirty="0"/>
          </a:p>
          <a:p>
            <a:endParaRPr lang="en-IN" sz="1800" dirty="0"/>
          </a:p>
          <a:p>
            <a:endParaRPr lang="en-IN" sz="2200" dirty="0"/>
          </a:p>
          <a:p>
            <a:endParaRPr sz="2200" dirty="0"/>
          </a:p>
        </p:txBody>
      </p:sp>
      <p:sp>
        <p:nvSpPr>
          <p:cNvPr id="6" name="TextBox 5">
            <a:extLst>
              <a:ext uri="{FF2B5EF4-FFF2-40B4-BE49-F238E27FC236}">
                <a16:creationId xmlns:a16="http://schemas.microsoft.com/office/drawing/2014/main" id="{BCBB5641-57F0-9F54-B3A1-472792B1E166}"/>
              </a:ext>
            </a:extLst>
          </p:cNvPr>
          <p:cNvSpPr txBox="1"/>
          <p:nvPr/>
        </p:nvSpPr>
        <p:spPr>
          <a:xfrm>
            <a:off x="457200" y="2057400"/>
            <a:ext cx="8229600" cy="369332"/>
          </a:xfrm>
          <a:prstGeom prst="rect">
            <a:avLst/>
          </a:prstGeom>
          <a:noFill/>
        </p:spPr>
        <p:txBody>
          <a:bodyPr wrap="square">
            <a:spAutoFit/>
          </a:bodyPr>
          <a:lstStyle/>
          <a:p>
            <a:pPr algn="ctr"/>
            <a:r>
              <a:rPr lang="en-IN" sz="1800" dirty="0"/>
              <a:t>Table 8: Preference Table for Candidates</a:t>
            </a:r>
          </a:p>
        </p:txBody>
      </p:sp>
      <p:sp>
        <p:nvSpPr>
          <p:cNvPr id="5" name="TextBox 4">
            <a:extLst>
              <a:ext uri="{FF2B5EF4-FFF2-40B4-BE49-F238E27FC236}">
                <a16:creationId xmlns:a16="http://schemas.microsoft.com/office/drawing/2014/main" id="{3A5AE124-AADA-ABA9-1F65-8A42A021F3A6}"/>
              </a:ext>
            </a:extLst>
          </p:cNvPr>
          <p:cNvSpPr txBox="1"/>
          <p:nvPr/>
        </p:nvSpPr>
        <p:spPr>
          <a:xfrm>
            <a:off x="4038600" y="2540000"/>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graphicFrame>
        <p:nvGraphicFramePr>
          <p:cNvPr id="4" name="Table Placeholder 2" descr="The table contains 5 columns and 5 rows. &#10;&#10;Row 1: 1st, Williams, Tremblay, Satou, Russo.&#10;&#10;Row 2: 2nd, Satou, Satou, Williams, Williams.&#10;&#10;Row 3: 3rd, Tremblay, Williams, Tremblay, Satou.&#10;&#10;Row 4: 4th, Russo, Russo, Russo, Tremblay.&#10;&#10;Row 5: Total Votes, 132, 210, 167, 267">
            <a:extLst>
              <a:ext uri="{FF2B5EF4-FFF2-40B4-BE49-F238E27FC236}">
                <a16:creationId xmlns:a16="http://schemas.microsoft.com/office/drawing/2014/main" id="{C14E9605-E30D-4733-AF52-2D40EC2CCB55}"/>
              </a:ext>
            </a:extLst>
          </p:cNvPr>
          <p:cNvGraphicFramePr>
            <a:graphicFrameLocks/>
          </p:cNvGraphicFramePr>
          <p:nvPr>
            <p:extLst>
              <p:ext uri="{D42A27DB-BD31-4B8C-83A1-F6EECF244321}">
                <p14:modId xmlns:p14="http://schemas.microsoft.com/office/powerpoint/2010/main" val="3941989149"/>
              </p:ext>
            </p:extLst>
          </p:nvPr>
        </p:nvGraphicFramePr>
        <p:xfrm>
          <a:off x="457200" y="3022600"/>
          <a:ext cx="8229600" cy="18542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t>1st</a:t>
                      </a:r>
                    </a:p>
                  </a:txBody>
                  <a:tcPr/>
                </a:tc>
                <a:tc>
                  <a:txBody>
                    <a:bodyPr/>
                    <a:lstStyle/>
                    <a:p>
                      <a:pPr algn="ctr">
                        <a:defRPr sz="1600"/>
                      </a:pPr>
                      <a:r>
                        <a:rPr dirty="0"/>
                        <a:t>Williams</a:t>
                      </a:r>
                    </a:p>
                  </a:txBody>
                  <a:tcPr/>
                </a:tc>
                <a:tc>
                  <a:txBody>
                    <a:bodyPr/>
                    <a:lstStyle/>
                    <a:p>
                      <a:pPr algn="ctr">
                        <a:defRPr sz="1600"/>
                      </a:pPr>
                      <a:r>
                        <a:rPr dirty="0"/>
                        <a:t>Tremblay</a:t>
                      </a:r>
                    </a:p>
                  </a:txBody>
                  <a:tcPr/>
                </a:tc>
                <a:tc>
                  <a:txBody>
                    <a:bodyPr/>
                    <a:lstStyle/>
                    <a:p>
                      <a:pPr algn="ctr">
                        <a:defRPr sz="1600"/>
                      </a:pPr>
                      <a:r>
                        <a:rPr dirty="0" err="1"/>
                        <a:t>Satou</a:t>
                      </a:r>
                      <a:endParaRPr dirty="0"/>
                    </a:p>
                  </a:txBody>
                  <a:tcPr/>
                </a:tc>
                <a:tc>
                  <a:txBody>
                    <a:bodyPr/>
                    <a:lstStyle/>
                    <a:p>
                      <a:pPr algn="ctr">
                        <a:defRPr sz="1600"/>
                      </a:pPr>
                      <a:r>
                        <a:rPr dirty="0"/>
                        <a:t>Russo</a:t>
                      </a:r>
                    </a:p>
                  </a:txBody>
                  <a:tcPr/>
                </a:tc>
                <a:extLst>
                  <a:ext uri="{0D108BD9-81ED-4DB2-BD59-A6C34878D82A}">
                    <a16:rowId xmlns:a16="http://schemas.microsoft.com/office/drawing/2014/main" val="10002"/>
                  </a:ext>
                </a:extLst>
              </a:tr>
              <a:tr h="370840">
                <a:tc>
                  <a:txBody>
                    <a:bodyPr/>
                    <a:lstStyle/>
                    <a:p>
                      <a:pPr algn="ctr">
                        <a:defRPr sz="1600" b="1"/>
                      </a:pPr>
                      <a:r>
                        <a:t>2nd</a:t>
                      </a:r>
                    </a:p>
                  </a:txBody>
                  <a:tcPr/>
                </a:tc>
                <a:tc>
                  <a:txBody>
                    <a:bodyPr/>
                    <a:lstStyle/>
                    <a:p>
                      <a:pPr algn="ctr">
                        <a:defRPr sz="1600"/>
                      </a:pPr>
                      <a:r>
                        <a:t>Satou</a:t>
                      </a:r>
                    </a:p>
                  </a:txBody>
                  <a:tcPr/>
                </a:tc>
                <a:tc>
                  <a:txBody>
                    <a:bodyPr/>
                    <a:lstStyle/>
                    <a:p>
                      <a:pPr algn="ctr">
                        <a:defRPr sz="1600"/>
                      </a:pPr>
                      <a:r>
                        <a:t>Satou</a:t>
                      </a:r>
                    </a:p>
                  </a:txBody>
                  <a:tcPr/>
                </a:tc>
                <a:tc>
                  <a:txBody>
                    <a:bodyPr/>
                    <a:lstStyle/>
                    <a:p>
                      <a:pPr algn="ctr">
                        <a:defRPr sz="1600"/>
                      </a:pPr>
                      <a:r>
                        <a:rPr dirty="0"/>
                        <a:t>Williams</a:t>
                      </a:r>
                    </a:p>
                  </a:txBody>
                  <a:tcPr/>
                </a:tc>
                <a:tc>
                  <a:txBody>
                    <a:bodyPr/>
                    <a:lstStyle/>
                    <a:p>
                      <a:pPr algn="ctr">
                        <a:defRPr sz="1600"/>
                      </a:pPr>
                      <a:r>
                        <a:rPr dirty="0"/>
                        <a:t>Williams</a:t>
                      </a:r>
                    </a:p>
                  </a:txBody>
                  <a:tcPr/>
                </a:tc>
                <a:extLst>
                  <a:ext uri="{0D108BD9-81ED-4DB2-BD59-A6C34878D82A}">
                    <a16:rowId xmlns:a16="http://schemas.microsoft.com/office/drawing/2014/main" val="10003"/>
                  </a:ext>
                </a:extLst>
              </a:tr>
              <a:tr h="370840">
                <a:tc>
                  <a:txBody>
                    <a:bodyPr/>
                    <a:lstStyle/>
                    <a:p>
                      <a:pPr algn="ctr">
                        <a:defRPr sz="1600" b="1"/>
                      </a:pPr>
                      <a:r>
                        <a:t>3rd</a:t>
                      </a:r>
                    </a:p>
                  </a:txBody>
                  <a:tcPr/>
                </a:tc>
                <a:tc>
                  <a:txBody>
                    <a:bodyPr/>
                    <a:lstStyle/>
                    <a:p>
                      <a:pPr algn="ctr">
                        <a:defRPr sz="1600"/>
                      </a:pPr>
                      <a:r>
                        <a:t>Tremblay</a:t>
                      </a:r>
                    </a:p>
                  </a:txBody>
                  <a:tcPr/>
                </a:tc>
                <a:tc>
                  <a:txBody>
                    <a:bodyPr/>
                    <a:lstStyle/>
                    <a:p>
                      <a:pPr algn="ctr">
                        <a:defRPr sz="1600"/>
                      </a:pPr>
                      <a:r>
                        <a:t>Williams</a:t>
                      </a:r>
                    </a:p>
                  </a:txBody>
                  <a:tcPr/>
                </a:tc>
                <a:tc>
                  <a:txBody>
                    <a:bodyPr/>
                    <a:lstStyle/>
                    <a:p>
                      <a:pPr algn="ctr">
                        <a:defRPr sz="1600"/>
                      </a:pPr>
                      <a:r>
                        <a:t>Tremblay</a:t>
                      </a:r>
                    </a:p>
                  </a:txBody>
                  <a:tcPr/>
                </a:tc>
                <a:tc>
                  <a:txBody>
                    <a:bodyPr/>
                    <a:lstStyle/>
                    <a:p>
                      <a:pPr algn="ctr">
                        <a:defRPr sz="1600"/>
                      </a:pPr>
                      <a:r>
                        <a:rPr dirty="0" err="1"/>
                        <a:t>Satou</a:t>
                      </a:r>
                      <a:endParaRPr dirty="0"/>
                    </a:p>
                  </a:txBody>
                  <a:tcPr/>
                </a:tc>
                <a:extLst>
                  <a:ext uri="{0D108BD9-81ED-4DB2-BD59-A6C34878D82A}">
                    <a16:rowId xmlns:a16="http://schemas.microsoft.com/office/drawing/2014/main" val="10004"/>
                  </a:ext>
                </a:extLst>
              </a:tr>
              <a:tr h="370840">
                <a:tc>
                  <a:txBody>
                    <a:bodyPr/>
                    <a:lstStyle/>
                    <a:p>
                      <a:pPr algn="ctr">
                        <a:defRPr sz="1600" b="1"/>
                      </a:pPr>
                      <a:r>
                        <a:rPr dirty="0"/>
                        <a:t>4th</a:t>
                      </a:r>
                    </a:p>
                  </a:txBody>
                  <a:tcPr/>
                </a:tc>
                <a:tc>
                  <a:txBody>
                    <a:bodyPr/>
                    <a:lstStyle/>
                    <a:p>
                      <a:pPr algn="ctr">
                        <a:defRPr sz="1600"/>
                      </a:pPr>
                      <a:r>
                        <a:t>Russo</a:t>
                      </a:r>
                    </a:p>
                  </a:txBody>
                  <a:tcPr/>
                </a:tc>
                <a:tc>
                  <a:txBody>
                    <a:bodyPr/>
                    <a:lstStyle/>
                    <a:p>
                      <a:pPr algn="ctr">
                        <a:defRPr sz="1600"/>
                      </a:pPr>
                      <a:r>
                        <a:rPr dirty="0"/>
                        <a:t>Russo</a:t>
                      </a:r>
                    </a:p>
                  </a:txBody>
                  <a:tcPr/>
                </a:tc>
                <a:tc>
                  <a:txBody>
                    <a:bodyPr/>
                    <a:lstStyle/>
                    <a:p>
                      <a:pPr algn="ctr">
                        <a:defRPr sz="1600"/>
                      </a:pPr>
                      <a:r>
                        <a:t>Russo</a:t>
                      </a:r>
                    </a:p>
                  </a:txBody>
                  <a:tcPr/>
                </a:tc>
                <a:tc>
                  <a:txBody>
                    <a:bodyPr/>
                    <a:lstStyle/>
                    <a:p>
                      <a:pPr algn="ctr">
                        <a:defRPr sz="1600"/>
                      </a:pPr>
                      <a:r>
                        <a:rPr dirty="0"/>
                        <a:t>Tremblay</a:t>
                      </a:r>
                    </a:p>
                  </a:txBody>
                  <a:tcPr/>
                </a:tc>
                <a:extLst>
                  <a:ext uri="{0D108BD9-81ED-4DB2-BD59-A6C34878D82A}">
                    <a16:rowId xmlns:a16="http://schemas.microsoft.com/office/drawing/2014/main" val="10005"/>
                  </a:ext>
                </a:extLst>
              </a:tr>
              <a:tr h="370840">
                <a:tc>
                  <a:txBody>
                    <a:bodyPr/>
                    <a:lstStyle/>
                    <a:p>
                      <a:pPr algn="ctr">
                        <a:defRPr sz="1600" b="1"/>
                      </a:pPr>
                      <a:r>
                        <a:t>Total Votes</a:t>
                      </a:r>
                    </a:p>
                  </a:txBody>
                  <a:tcPr/>
                </a:tc>
                <a:tc>
                  <a:txBody>
                    <a:bodyPr/>
                    <a:lstStyle/>
                    <a:p>
                      <a:pPr algn="ctr"/>
                      <a:r>
                        <a:rPr sz="1600" b="1" dirty="0"/>
                        <a:t>132</a:t>
                      </a:r>
                      <a:endParaRPr sz="1600" b="1" dirty="0">
                        <a:latin typeface="Cambria Math"/>
                      </a:endParaRPr>
                    </a:p>
                  </a:txBody>
                  <a:tcPr/>
                </a:tc>
                <a:tc>
                  <a:txBody>
                    <a:bodyPr/>
                    <a:lstStyle/>
                    <a:p>
                      <a:pPr algn="ctr"/>
                      <a:r>
                        <a:rPr sz="1600" b="1" dirty="0"/>
                        <a:t>210</a:t>
                      </a:r>
                      <a:endParaRPr sz="1600" b="1" dirty="0">
                        <a:latin typeface="Cambria Math"/>
                      </a:endParaRPr>
                    </a:p>
                  </a:txBody>
                  <a:tcPr/>
                </a:tc>
                <a:tc>
                  <a:txBody>
                    <a:bodyPr/>
                    <a:lstStyle/>
                    <a:p>
                      <a:pPr algn="ctr"/>
                      <a:r>
                        <a:rPr sz="1600" b="1"/>
                        <a:t>167</a:t>
                      </a:r>
                      <a:endParaRPr sz="1600" b="1">
                        <a:latin typeface="Cambria Math"/>
                      </a:endParaRPr>
                    </a:p>
                  </a:txBody>
                  <a:tcPr/>
                </a:tc>
                <a:tc>
                  <a:txBody>
                    <a:bodyPr/>
                    <a:lstStyle/>
                    <a:p>
                      <a:pPr algn="ctr"/>
                      <a:r>
                        <a:rPr sz="1600" b="1" dirty="0"/>
                        <a:t>267</a:t>
                      </a:r>
                      <a:endParaRPr sz="1600" b="1"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Using the Borda Count Method</a:t>
            </a:r>
            <a:r>
              <a:rPr lang="en-US" dirty="0"/>
              <a:t>—Slide 2</a:t>
            </a:r>
            <a:endParaRPr dirty="0"/>
          </a:p>
        </p:txBody>
      </p:sp>
      <p:sp>
        <p:nvSpPr>
          <p:cNvPr id="16" name="TextBox 15">
            <a:extLst>
              <a:ext uri="{FF2B5EF4-FFF2-40B4-BE49-F238E27FC236}">
                <a16:creationId xmlns:a16="http://schemas.microsoft.com/office/drawing/2014/main" id="{7BC4EBC5-CD16-999D-BAB8-211496BF5139}"/>
              </a:ext>
            </a:extLst>
          </p:cNvPr>
          <p:cNvSpPr txBox="1"/>
          <p:nvPr/>
        </p:nvSpPr>
        <p:spPr>
          <a:xfrm>
            <a:off x="457199" y="1154388"/>
            <a:ext cx="8229600" cy="1200329"/>
          </a:xfrm>
          <a:prstGeom prst="rect">
            <a:avLst/>
          </a:prstGeom>
          <a:noFill/>
        </p:spPr>
        <p:txBody>
          <a:bodyPr wrap="square">
            <a:spAutoFit/>
          </a:bodyPr>
          <a:lstStyle/>
          <a:p>
            <a:r>
              <a:rPr lang="en-IN" sz="1800" b="1" dirty="0"/>
              <a:t>Solution</a:t>
            </a:r>
          </a:p>
          <a:p>
            <a:pPr algn="just"/>
            <a:r>
              <a:rPr lang="en-IN" sz="1800" dirty="0"/>
              <a:t>The Borda count method requires that we assign points for each ranking. Because there are four candidates in our election, each ranking will receive the following number of points. </a:t>
            </a:r>
          </a:p>
        </p:txBody>
      </p:sp>
      <p:sp>
        <p:nvSpPr>
          <p:cNvPr id="14" name="TextBox 13">
            <a:extLst>
              <a:ext uri="{FF2B5EF4-FFF2-40B4-BE49-F238E27FC236}">
                <a16:creationId xmlns:a16="http://schemas.microsoft.com/office/drawing/2014/main" id="{2FE26DE3-A32F-7117-8FBF-44F4ADC5B1DE}"/>
              </a:ext>
            </a:extLst>
          </p:cNvPr>
          <p:cNvSpPr txBox="1"/>
          <p:nvPr/>
        </p:nvSpPr>
        <p:spPr>
          <a:xfrm>
            <a:off x="1380565" y="2722106"/>
            <a:ext cx="2438400" cy="400110"/>
          </a:xfrm>
          <a:prstGeom prst="rect">
            <a:avLst/>
          </a:prstGeom>
          <a:noFill/>
        </p:spPr>
        <p:txBody>
          <a:bodyPr wrap="square">
            <a:spAutoFit/>
          </a:bodyPr>
          <a:lstStyle/>
          <a:p>
            <a:r>
              <a:rPr lang="en-IN" sz="2000" dirty="0"/>
              <a:t>1st place = 4 points</a:t>
            </a:r>
          </a:p>
        </p:txBody>
      </p:sp>
      <p:sp>
        <p:nvSpPr>
          <p:cNvPr id="10" name="TextBox 9">
            <a:extLst>
              <a:ext uri="{FF2B5EF4-FFF2-40B4-BE49-F238E27FC236}">
                <a16:creationId xmlns:a16="http://schemas.microsoft.com/office/drawing/2014/main" id="{59FBAFC4-8EBA-70B2-FD9E-A019539DC881}"/>
              </a:ext>
            </a:extLst>
          </p:cNvPr>
          <p:cNvSpPr txBox="1"/>
          <p:nvPr/>
        </p:nvSpPr>
        <p:spPr>
          <a:xfrm>
            <a:off x="1371600" y="3464858"/>
            <a:ext cx="2286000" cy="400110"/>
          </a:xfrm>
          <a:prstGeom prst="rect">
            <a:avLst/>
          </a:prstGeom>
          <a:noFill/>
        </p:spPr>
        <p:txBody>
          <a:bodyPr wrap="square">
            <a:spAutoFit/>
          </a:bodyPr>
          <a:lstStyle/>
          <a:p>
            <a:r>
              <a:rPr lang="en-IN" sz="2000" dirty="0"/>
              <a:t>2nd place = 3 points</a:t>
            </a:r>
          </a:p>
        </p:txBody>
      </p:sp>
      <p:sp>
        <p:nvSpPr>
          <p:cNvPr id="12" name="TextBox 11">
            <a:extLst>
              <a:ext uri="{FF2B5EF4-FFF2-40B4-BE49-F238E27FC236}">
                <a16:creationId xmlns:a16="http://schemas.microsoft.com/office/drawing/2014/main" id="{1471923F-E96E-EF0B-42B2-23A4903CCC1F}"/>
              </a:ext>
            </a:extLst>
          </p:cNvPr>
          <p:cNvSpPr txBox="1"/>
          <p:nvPr/>
        </p:nvSpPr>
        <p:spPr>
          <a:xfrm>
            <a:off x="5038165" y="2734235"/>
            <a:ext cx="2286000" cy="400110"/>
          </a:xfrm>
          <a:prstGeom prst="rect">
            <a:avLst/>
          </a:prstGeom>
          <a:noFill/>
        </p:spPr>
        <p:txBody>
          <a:bodyPr wrap="square">
            <a:spAutoFit/>
          </a:bodyPr>
          <a:lstStyle/>
          <a:p>
            <a:r>
              <a:rPr lang="en-US" sz="2000" dirty="0"/>
              <a:t>3rd place = 2 points</a:t>
            </a:r>
            <a:endParaRPr lang="en-IN" sz="2000" dirty="0"/>
          </a:p>
        </p:txBody>
      </p:sp>
      <p:sp>
        <p:nvSpPr>
          <p:cNvPr id="8" name="TextBox 7">
            <a:extLst>
              <a:ext uri="{FF2B5EF4-FFF2-40B4-BE49-F238E27FC236}">
                <a16:creationId xmlns:a16="http://schemas.microsoft.com/office/drawing/2014/main" id="{99C56ECA-F86B-3D06-F4B7-AA8AB078E8BD}"/>
              </a:ext>
            </a:extLst>
          </p:cNvPr>
          <p:cNvSpPr txBox="1"/>
          <p:nvPr/>
        </p:nvSpPr>
        <p:spPr>
          <a:xfrm>
            <a:off x="5020235" y="3464859"/>
            <a:ext cx="2133600" cy="400110"/>
          </a:xfrm>
          <a:prstGeom prst="rect">
            <a:avLst/>
          </a:prstGeom>
          <a:noFill/>
        </p:spPr>
        <p:txBody>
          <a:bodyPr wrap="square">
            <a:spAutoFit/>
          </a:bodyPr>
          <a:lstStyle/>
          <a:p>
            <a:r>
              <a:rPr lang="en-US" sz="2000" dirty="0"/>
              <a:t>4th place = 1 point</a:t>
            </a:r>
            <a:endParaRPr lang="en-IN" sz="2000" dirty="0"/>
          </a:p>
        </p:txBody>
      </p:sp>
      <p:sp>
        <p:nvSpPr>
          <p:cNvPr id="6" name="TextBox 5">
            <a:extLst>
              <a:ext uri="{FF2B5EF4-FFF2-40B4-BE49-F238E27FC236}">
                <a16:creationId xmlns:a16="http://schemas.microsoft.com/office/drawing/2014/main" id="{FC8F0C18-1931-DC3B-6590-7144EB40BC09}"/>
              </a:ext>
            </a:extLst>
          </p:cNvPr>
          <p:cNvSpPr txBox="1"/>
          <p:nvPr/>
        </p:nvSpPr>
        <p:spPr>
          <a:xfrm>
            <a:off x="457200" y="4237672"/>
            <a:ext cx="8229600" cy="1477328"/>
          </a:xfrm>
          <a:prstGeom prst="rect">
            <a:avLst/>
          </a:prstGeom>
          <a:noFill/>
        </p:spPr>
        <p:txBody>
          <a:bodyPr wrap="square">
            <a:spAutoFit/>
          </a:bodyPr>
          <a:lstStyle/>
          <a:p>
            <a:pPr algn="just"/>
            <a:r>
              <a:rPr lang="en-IN" sz="1800" dirty="0"/>
              <a:t>To help keep the information straight, the calculations for each candidate are organized in a table. For instance, Russo was ranked fourth in the first three rankings, so each of those votes gets </a:t>
            </a:r>
            <a:r>
              <a:rPr lang="en-IN" sz="1800" dirty="0">
                <a:latin typeface="Cambria Math"/>
              </a:rPr>
              <a:t>1</a:t>
            </a:r>
            <a:r>
              <a:rPr lang="en-IN" sz="1800" dirty="0"/>
              <a:t> point. He then gets four points for each of the </a:t>
            </a:r>
            <a:r>
              <a:rPr lang="en-IN" sz="1800" dirty="0">
                <a:latin typeface="Cambria Math"/>
              </a:rPr>
              <a:t>267</a:t>
            </a:r>
            <a:r>
              <a:rPr lang="en-IN" sz="1800" dirty="0"/>
              <a:t> votes that had him ranked in first place. Added together, this gives Russo a total of </a:t>
            </a:r>
            <a:r>
              <a:rPr lang="en-IN" sz="1800" dirty="0">
                <a:latin typeface="Cambria Math"/>
              </a:rPr>
              <a:t>1577</a:t>
            </a:r>
            <a:r>
              <a:rPr lang="en-IN" sz="1800" dirty="0"/>
              <a:t> points.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a:t>
            </a:r>
            <a:r>
              <a:rPr lang="en-IN" dirty="0"/>
              <a:t> </a:t>
            </a:r>
            <a:r>
              <a:rPr dirty="0"/>
              <a:t>4: Using the Borda Count Method</a:t>
            </a:r>
            <a:r>
              <a:rPr lang="en-US" dirty="0"/>
              <a:t>—Slide 3</a:t>
            </a:r>
            <a:endParaRPr dirty="0"/>
          </a:p>
        </p:txBody>
      </p:sp>
      <p:sp>
        <p:nvSpPr>
          <p:cNvPr id="6" name="TextBox 5">
            <a:extLst>
              <a:ext uri="{FF2B5EF4-FFF2-40B4-BE49-F238E27FC236}">
                <a16:creationId xmlns:a16="http://schemas.microsoft.com/office/drawing/2014/main" id="{89FC193C-BE3C-9D7A-F464-B093928BBBFF}"/>
              </a:ext>
            </a:extLst>
          </p:cNvPr>
          <p:cNvSpPr txBox="1"/>
          <p:nvPr/>
        </p:nvSpPr>
        <p:spPr>
          <a:xfrm>
            <a:off x="457200" y="1104900"/>
            <a:ext cx="8229600" cy="430887"/>
          </a:xfrm>
          <a:prstGeom prst="rect">
            <a:avLst/>
          </a:prstGeom>
          <a:noFill/>
        </p:spPr>
        <p:txBody>
          <a:bodyPr wrap="square">
            <a:spAutoFit/>
          </a:bodyPr>
          <a:lstStyle/>
          <a:p>
            <a:pPr algn="ctr"/>
            <a:r>
              <a:rPr lang="en-IN" sz="2200" dirty="0"/>
              <a:t>Table 9: Borda Count Tally</a:t>
            </a:r>
          </a:p>
        </p:txBody>
      </p:sp>
      <p:sp>
        <p:nvSpPr>
          <p:cNvPr id="4" name="TextBox 3">
            <a:extLst>
              <a:ext uri="{FF2B5EF4-FFF2-40B4-BE49-F238E27FC236}">
                <a16:creationId xmlns:a16="http://schemas.microsoft.com/office/drawing/2014/main" id="{F2050529-9FC0-E77E-29BB-16EFB94C2497}"/>
              </a:ext>
            </a:extLst>
          </p:cNvPr>
          <p:cNvSpPr txBox="1"/>
          <p:nvPr/>
        </p:nvSpPr>
        <p:spPr>
          <a:xfrm>
            <a:off x="4114800" y="1600200"/>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sp>
        <p:nvSpPr>
          <p:cNvPr id="5" name="TextBox 4">
            <a:extLst>
              <a:ext uri="{FF2B5EF4-FFF2-40B4-BE49-F238E27FC236}">
                <a16:creationId xmlns:a16="http://schemas.microsoft.com/office/drawing/2014/main" id="{484A1F14-C5D2-D34A-B7AF-0BDFCC1D0060}"/>
              </a:ext>
            </a:extLst>
          </p:cNvPr>
          <p:cNvSpPr txBox="1"/>
          <p:nvPr/>
        </p:nvSpPr>
        <p:spPr>
          <a:xfrm>
            <a:off x="7467600" y="1600200"/>
            <a:ext cx="12954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Total Points</a:t>
            </a:r>
            <a:endParaRPr lang="en-IN" dirty="0"/>
          </a:p>
        </p:txBody>
      </p:sp>
      <mc:AlternateContent xmlns:mc="http://schemas.openxmlformats.org/markup-compatibility/2006" xmlns:a14="http://schemas.microsoft.com/office/drawing/2010/main">
        <mc:Choice Requires="a14">
          <p:graphicFrame>
            <p:nvGraphicFramePr>
              <p:cNvPr id="3" name="Table Placeholder 2" descr="The table contains 6 columns and 5 rows. &#10;&#10;Row 1: Russo, Rankings 4th 1 times (132) equals 132, 4th 1 times (210) equals 210, 4th 1 times (167) equals 167, 1st 4 times (267) equals 1068, Total Points 1577.&#10;&#10;Row 2: Satou, 2rd, 3 times (132) equals 396, 2nd, 3 times (210) equals 630, 1st, 4 times (167) equals 668, 3rd, 2 times (267) equals 534, Total Points 2228.&#10;&#10;Row 3: Tremblay, 3rd, 2 times (132) equals 264, 1st, 4 times (210) equals 840, 3rd, 2 times (167) equals 334, &#10;4th, 1 times (267) equals 267, Total Points 1705.&#10;&#10;Row 4: Williams, 1st, 4 times (132) equals 528, 3rd, 2 times (210) equals 420, 2nd, 3 times (167) equals 501, 2nd, 3 times (267) equals 801, Total Points 2250.&#10;&#10;Row 5: Total Votes 132, 210, 167, 267"/>
              <p:cNvGraphicFramePr>
                <a:graphicFrameLocks noGrp="1"/>
              </p:cNvGraphicFramePr>
              <p:nvPr>
                <p:ph type="tbl" sz="quarter" idx="10"/>
                <p:extLst>
                  <p:ext uri="{D42A27DB-BD31-4B8C-83A1-F6EECF244321}">
                    <p14:modId xmlns:p14="http://schemas.microsoft.com/office/powerpoint/2010/main" val="2692172342"/>
                  </p:ext>
                </p:extLst>
              </p:nvPr>
            </p:nvGraphicFramePr>
            <p:xfrm>
              <a:off x="457200" y="2057400"/>
              <a:ext cx="8229600" cy="2443480"/>
            </p:xfrm>
            <a:graphic>
              <a:graphicData uri="http://schemas.openxmlformats.org/drawingml/2006/table">
                <a:tbl>
                  <a:tblPr firstRow="1" bandRow="1">
                    <a:tableStyleId>{5940675A-B579-460E-94D1-54222C63F5DA}</a:tableStyleId>
                  </a:tblPr>
                  <a:tblGrid>
                    <a:gridCol w="11430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a:txBody>
                        <a:bodyPr/>
                        <a:lstStyle/>
                        <a:p>
                          <a:pPr algn="ctr">
                            <a:defRPr sz="1400" b="1"/>
                          </a:pPr>
                          <a:r>
                            <a:rPr dirty="0"/>
                            <a:t>Russo</a:t>
                          </a:r>
                        </a:p>
                      </a:txBody>
                      <a:tcPr/>
                    </a:tc>
                    <a:tc>
                      <a:txBody>
                        <a:bodyPr/>
                        <a:lstStyle/>
                        <a:p>
                          <a:pPr algn="ctr">
                            <a:defRPr sz="1400"/>
                          </a:pPr>
                          <a:r>
                            <a:rPr sz="1400" dirty="0"/>
                            <a:t>4th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m:t>
                                </m:r>
                                <m:d>
                                  <m:dPr>
                                    <m:ctrlPr>
                                      <a:rPr sz="1400" i="1">
                                        <a:latin typeface="Cambria Math" panose="02040503050406030204" pitchFamily="18" charset="0"/>
                                      </a:rPr>
                                    </m:ctrlPr>
                                  </m:dPr>
                                  <m:e>
                                    <m:r>
                                      <a:rPr lang="en-IN" sz="1400" smtClean="0">
                                        <a:solidFill>
                                          <a:srgbClr val="C00000"/>
                                        </a:solidFill>
                                        <a:latin typeface="Cambria Math" panose="02040503050406030204" pitchFamily="18" charset="0"/>
                                      </a:rPr>
                                      <m:t>132</m:t>
                                    </m:r>
                                  </m:e>
                                </m:d>
                                <m:r>
                                  <a:rPr sz="1400">
                                    <a:latin typeface="Cambria Math" panose="02040503050406030204" pitchFamily="18" charset="0"/>
                                  </a:rPr>
                                  <m:t>=</m:t>
                                </m:r>
                                <m:r>
                                  <a:rPr lang="en-IN" sz="1400" smtClean="0">
                                    <a:solidFill>
                                      <a:srgbClr val="C00000"/>
                                    </a:solidFill>
                                    <a:latin typeface="Cambria Math" panose="02040503050406030204" pitchFamily="18" charset="0"/>
                                  </a:rPr>
                                  <m:t>132</m:t>
                                </m:r>
                              </m:oMath>
                            </m:oMathPara>
                          </a14:m>
                          <a:endParaRPr sz="1400" dirty="0"/>
                        </a:p>
                      </a:txBody>
                      <a:tcPr/>
                    </a:tc>
                    <a:tc>
                      <a:txBody>
                        <a:bodyPr/>
                        <a:lstStyle/>
                        <a:p>
                          <a:pPr algn="ctr">
                            <a:defRPr sz="1400"/>
                          </a:pPr>
                          <a:r>
                            <a:rPr sz="1400" dirty="0"/>
                            <a:t>4</a:t>
                          </a:r>
                          <a:r>
                            <a:rPr sz="1400" baseline="30000" dirty="0"/>
                            <a:t>th</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m:t>
                                </m:r>
                                <m:d>
                                  <m:dPr>
                                    <m:ctrlPr>
                                      <a:rPr sz="1400" i="1">
                                        <a:latin typeface="Cambria Math" panose="02040503050406030204" pitchFamily="18" charset="0"/>
                                      </a:rPr>
                                    </m:ctrlPr>
                                  </m:dPr>
                                  <m:e>
                                    <m:r>
                                      <a:rPr sz="1400">
                                        <a:latin typeface="Cambria Math" panose="02040503050406030204" pitchFamily="18" charset="0"/>
                                      </a:rPr>
                                      <m:t>210</m:t>
                                    </m:r>
                                  </m:e>
                                </m:d>
                                <m:r>
                                  <a:rPr sz="1400">
                                    <a:latin typeface="Cambria Math" panose="02040503050406030204" pitchFamily="18" charset="0"/>
                                  </a:rPr>
                                  <m:t>=210</m:t>
                                </m:r>
                              </m:oMath>
                            </m:oMathPara>
                          </a14:m>
                          <a:endParaRPr sz="1400" dirty="0"/>
                        </a:p>
                      </a:txBody>
                      <a:tcPr/>
                    </a:tc>
                    <a:tc>
                      <a:txBody>
                        <a:bodyPr/>
                        <a:lstStyle/>
                        <a:p>
                          <a:pPr algn="ctr">
                            <a:defRPr sz="1400"/>
                          </a:pPr>
                          <a:r>
                            <a:rPr sz="1400" dirty="0"/>
                            <a:t>4</a:t>
                          </a:r>
                          <a:r>
                            <a:rPr sz="1400" baseline="30000" dirty="0"/>
                            <a:t>th</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m:t>
                                </m:r>
                                <m:d>
                                  <m:dPr>
                                    <m:ctrlPr>
                                      <a:rPr sz="1400" i="1">
                                        <a:latin typeface="Cambria Math" panose="02040503050406030204" pitchFamily="18" charset="0"/>
                                      </a:rPr>
                                    </m:ctrlPr>
                                  </m:dPr>
                                  <m:e>
                                    <m:r>
                                      <a:rPr sz="1400">
                                        <a:latin typeface="Cambria Math" panose="02040503050406030204" pitchFamily="18" charset="0"/>
                                      </a:rPr>
                                      <m:t>167</m:t>
                                    </m:r>
                                  </m:e>
                                </m:d>
                                <m:r>
                                  <a:rPr sz="1400">
                                    <a:latin typeface="Cambria Math" panose="02040503050406030204" pitchFamily="18" charset="0"/>
                                  </a:rPr>
                                  <m:t>=167</m:t>
                                </m:r>
                              </m:oMath>
                            </m:oMathPara>
                          </a14:m>
                          <a:endParaRPr sz="1400" dirty="0"/>
                        </a:p>
                      </a:txBody>
                      <a:tcPr/>
                    </a:tc>
                    <a:tc>
                      <a:txBody>
                        <a:bodyPr/>
                        <a:lstStyle/>
                        <a:p>
                          <a:pPr algn="ctr">
                            <a:defRPr sz="1400"/>
                          </a:pPr>
                          <a:r>
                            <a:rPr sz="1400" dirty="0"/>
                            <a:t>1</a:t>
                          </a:r>
                          <a:r>
                            <a:rPr sz="1400" baseline="30000" dirty="0"/>
                            <a:t>st</a:t>
                          </a:r>
                          <a:endParaRPr lang="en-US" sz="1400" dirty="0"/>
                        </a:p>
                        <a:p>
                          <a:pPr algn="ctr">
                            <a:defRPr sz="1400"/>
                          </a:pPr>
                          <a:r>
                            <a:rPr sz="1400" dirty="0"/>
                            <a:t> </a:t>
                          </a:r>
                          <a14:m>
                            <m:oMath xmlns:m="http://schemas.openxmlformats.org/officeDocument/2006/math">
                              <m:r>
                                <a:rPr sz="1400">
                                  <a:latin typeface="Cambria Math" panose="02040503050406030204" pitchFamily="18" charset="0"/>
                                </a:rPr>
                                <m:t>4</m:t>
                              </m:r>
                              <m:d>
                                <m:dPr>
                                  <m:ctrlPr>
                                    <a:rPr sz="1400" i="1">
                                      <a:latin typeface="Cambria Math" panose="02040503050406030204" pitchFamily="18" charset="0"/>
                                    </a:rPr>
                                  </m:ctrlPr>
                                </m:dPr>
                                <m:e>
                                  <m:r>
                                    <a:rPr sz="1400">
                                      <a:latin typeface="Cambria Math" panose="02040503050406030204" pitchFamily="18" charset="0"/>
                                    </a:rPr>
                                    <m:t>267</m:t>
                                  </m:r>
                                </m:e>
                              </m:d>
                              <m:r>
                                <a:rPr sz="1400">
                                  <a:latin typeface="Cambria Math" panose="02040503050406030204" pitchFamily="18" charset="0"/>
                                </a:rPr>
                                <m:t>=1068</m:t>
                              </m:r>
                            </m:oMath>
                          </a14:m>
                          <a:endParaRPr sz="1400" dirty="0"/>
                        </a:p>
                      </a:txBody>
                      <a:tcPr/>
                    </a:tc>
                    <a:tc>
                      <a:txBody>
                        <a:bodyPr/>
                        <a:lstStyle/>
                        <a:p>
                          <a:pPr algn="ctr"/>
                          <a:r>
                            <a:rPr sz="1400" dirty="0"/>
                            <a:t>1577</a:t>
                          </a:r>
                          <a:endParaRPr sz="1400" dirty="0">
                            <a:latin typeface="Cambria Math"/>
                          </a:endParaRPr>
                        </a:p>
                      </a:txBody>
                      <a:tcPr/>
                    </a:tc>
                    <a:extLst>
                      <a:ext uri="{0D108BD9-81ED-4DB2-BD59-A6C34878D82A}">
                        <a16:rowId xmlns:a16="http://schemas.microsoft.com/office/drawing/2014/main" val="10002"/>
                      </a:ext>
                    </a:extLst>
                  </a:tr>
                  <a:tr h="370840">
                    <a:tc>
                      <a:txBody>
                        <a:bodyPr/>
                        <a:lstStyle/>
                        <a:p>
                          <a:pPr algn="ctr">
                            <a:defRPr sz="1400" b="1"/>
                          </a:pPr>
                          <a:r>
                            <a:t>Satou</a:t>
                          </a:r>
                        </a:p>
                      </a:txBody>
                      <a:tcPr/>
                    </a:tc>
                    <a:tc>
                      <a:txBody>
                        <a:bodyPr/>
                        <a:lstStyle/>
                        <a:p>
                          <a:pPr algn="ctr">
                            <a:defRPr sz="1400"/>
                          </a:pPr>
                          <a:r>
                            <a:rPr sz="1400" dirty="0"/>
                            <a:t>2nd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3</m:t>
                                </m:r>
                                <m:d>
                                  <m:dPr>
                                    <m:ctrlPr>
                                      <a:rPr sz="1400" i="1">
                                        <a:latin typeface="Cambria Math" panose="02040503050406030204" pitchFamily="18" charset="0"/>
                                      </a:rPr>
                                    </m:ctrlPr>
                                  </m:dPr>
                                  <m:e>
                                    <m:r>
                                      <a:rPr lang="en-IN" sz="1400" smtClean="0">
                                        <a:solidFill>
                                          <a:srgbClr val="C00000"/>
                                        </a:solidFill>
                                        <a:latin typeface="Cambria Math" panose="02040503050406030204" pitchFamily="18" charset="0"/>
                                      </a:rPr>
                                      <m:t>132</m:t>
                                    </m:r>
                                  </m:e>
                                </m:d>
                                <m:r>
                                  <a:rPr sz="1400">
                                    <a:latin typeface="Cambria Math" panose="02040503050406030204" pitchFamily="18" charset="0"/>
                                  </a:rPr>
                                  <m:t>=396</m:t>
                                </m:r>
                              </m:oMath>
                            </m:oMathPara>
                          </a14:m>
                          <a:endParaRPr sz="1400" dirty="0"/>
                        </a:p>
                      </a:txBody>
                      <a:tcPr/>
                    </a:tc>
                    <a:tc>
                      <a:txBody>
                        <a:bodyPr/>
                        <a:lstStyle/>
                        <a:p>
                          <a:pPr algn="ctr">
                            <a:defRPr sz="1400"/>
                          </a:pPr>
                          <a:r>
                            <a:rPr sz="1400" dirty="0"/>
                            <a:t>2nd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3</m:t>
                                </m:r>
                                <m:d>
                                  <m:dPr>
                                    <m:ctrlPr>
                                      <a:rPr sz="1400" i="1">
                                        <a:latin typeface="Cambria Math" panose="02040503050406030204" pitchFamily="18" charset="0"/>
                                      </a:rPr>
                                    </m:ctrlPr>
                                  </m:dPr>
                                  <m:e>
                                    <m:r>
                                      <a:rPr sz="1400">
                                        <a:latin typeface="Cambria Math" panose="02040503050406030204" pitchFamily="18" charset="0"/>
                                      </a:rPr>
                                      <m:t>210</m:t>
                                    </m:r>
                                  </m:e>
                                </m:d>
                                <m:r>
                                  <a:rPr sz="1400">
                                    <a:latin typeface="Cambria Math" panose="02040503050406030204" pitchFamily="18" charset="0"/>
                                  </a:rPr>
                                  <m:t>=630</m:t>
                                </m:r>
                              </m:oMath>
                            </m:oMathPara>
                          </a14:m>
                          <a:endParaRPr sz="1400" dirty="0"/>
                        </a:p>
                      </a:txBody>
                      <a:tcPr/>
                    </a:tc>
                    <a:tc>
                      <a:txBody>
                        <a:bodyPr/>
                        <a:lstStyle/>
                        <a:p>
                          <a:pPr algn="ctr">
                            <a:defRPr sz="1400"/>
                          </a:pPr>
                          <a:r>
                            <a:rPr sz="1400" dirty="0"/>
                            <a:t>1</a:t>
                          </a:r>
                          <a:r>
                            <a:rPr sz="1400" baseline="30000" dirty="0"/>
                            <a:t>st</a:t>
                          </a:r>
                          <a:endParaRPr lang="en-US" sz="1400" dirty="0"/>
                        </a:p>
                        <a:p>
                          <a:pPr algn="ctr">
                            <a:defRPr sz="1400"/>
                          </a:pPr>
                          <a:r>
                            <a:rPr sz="1400" dirty="0"/>
                            <a:t> </a:t>
                          </a:r>
                          <a14:m>
                            <m:oMath xmlns:m="http://schemas.openxmlformats.org/officeDocument/2006/math">
                              <m:r>
                                <a:rPr sz="1400">
                                  <a:latin typeface="Cambria Math" panose="02040503050406030204" pitchFamily="18" charset="0"/>
                                </a:rPr>
                                <m:t>4</m:t>
                              </m:r>
                              <m:d>
                                <m:dPr>
                                  <m:ctrlPr>
                                    <a:rPr sz="1400" i="1">
                                      <a:latin typeface="Cambria Math" panose="02040503050406030204" pitchFamily="18" charset="0"/>
                                    </a:rPr>
                                  </m:ctrlPr>
                                </m:dPr>
                                <m:e>
                                  <m:r>
                                    <a:rPr sz="1400">
                                      <a:latin typeface="Cambria Math" panose="02040503050406030204" pitchFamily="18" charset="0"/>
                                    </a:rPr>
                                    <m:t>167</m:t>
                                  </m:r>
                                </m:e>
                              </m:d>
                              <m:r>
                                <a:rPr sz="1400">
                                  <a:latin typeface="Cambria Math" panose="02040503050406030204" pitchFamily="18" charset="0"/>
                                </a:rPr>
                                <m:t>=668</m:t>
                              </m:r>
                            </m:oMath>
                          </a14:m>
                          <a:endParaRPr sz="1400" dirty="0"/>
                        </a:p>
                      </a:txBody>
                      <a:tcPr/>
                    </a:tc>
                    <a:tc>
                      <a:txBody>
                        <a:bodyPr/>
                        <a:lstStyle/>
                        <a:p>
                          <a:pPr algn="ctr">
                            <a:defRPr sz="1400"/>
                          </a:pPr>
                          <a:r>
                            <a:rPr sz="1400" dirty="0"/>
                            <a:t>3</a:t>
                          </a:r>
                          <a:r>
                            <a:rPr sz="1400" baseline="30000" dirty="0"/>
                            <a:t>rd</a:t>
                          </a:r>
                          <a:endParaRPr lang="en-US" sz="1400" dirty="0"/>
                        </a:p>
                        <a:p>
                          <a:pPr algn="ctr">
                            <a:defRPr sz="1400"/>
                          </a:pPr>
                          <a:r>
                            <a:rPr sz="1400" dirty="0"/>
                            <a:t> </a:t>
                          </a:r>
                          <a14:m>
                            <m:oMath xmlns:m="http://schemas.openxmlformats.org/officeDocument/2006/math">
                              <m:r>
                                <a:rPr sz="1400">
                                  <a:latin typeface="Cambria Math" panose="02040503050406030204" pitchFamily="18" charset="0"/>
                                </a:rPr>
                                <m:t>2</m:t>
                              </m:r>
                              <m:d>
                                <m:dPr>
                                  <m:ctrlPr>
                                    <a:rPr sz="1400" i="1">
                                      <a:latin typeface="Cambria Math" panose="02040503050406030204" pitchFamily="18" charset="0"/>
                                    </a:rPr>
                                  </m:ctrlPr>
                                </m:dPr>
                                <m:e>
                                  <m:r>
                                    <a:rPr sz="1400">
                                      <a:latin typeface="Cambria Math" panose="02040503050406030204" pitchFamily="18" charset="0"/>
                                    </a:rPr>
                                    <m:t>267</m:t>
                                  </m:r>
                                </m:e>
                              </m:d>
                              <m:r>
                                <a:rPr sz="1400">
                                  <a:latin typeface="Cambria Math" panose="02040503050406030204" pitchFamily="18" charset="0"/>
                                </a:rPr>
                                <m:t>=534</m:t>
                              </m:r>
                            </m:oMath>
                          </a14:m>
                          <a:endParaRPr sz="1400" dirty="0"/>
                        </a:p>
                      </a:txBody>
                      <a:tcPr/>
                    </a:tc>
                    <a:tc>
                      <a:txBody>
                        <a:bodyPr/>
                        <a:lstStyle/>
                        <a:p>
                          <a:pPr algn="ctr"/>
                          <a:r>
                            <a:rPr sz="1400"/>
                            <a:t>2228</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defRPr sz="1400" b="1"/>
                          </a:pPr>
                          <a:r>
                            <a:t>Tremblay</a:t>
                          </a:r>
                        </a:p>
                      </a:txBody>
                      <a:tcPr/>
                    </a:tc>
                    <a:tc>
                      <a:txBody>
                        <a:bodyPr/>
                        <a:lstStyle/>
                        <a:p>
                          <a:pPr algn="ctr">
                            <a:defRPr sz="1400"/>
                          </a:pPr>
                          <a:r>
                            <a:rPr sz="1400" dirty="0"/>
                            <a:t>3rd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2</m:t>
                                </m:r>
                                <m:d>
                                  <m:dPr>
                                    <m:ctrlPr>
                                      <a:rPr sz="1400" i="1">
                                        <a:latin typeface="Cambria Math" panose="02040503050406030204" pitchFamily="18" charset="0"/>
                                      </a:rPr>
                                    </m:ctrlPr>
                                  </m:dPr>
                                  <m:e>
                                    <m:r>
                                      <a:rPr lang="en-IN" sz="1400" smtClean="0">
                                        <a:solidFill>
                                          <a:srgbClr val="C00000"/>
                                        </a:solidFill>
                                        <a:latin typeface="Cambria Math" panose="02040503050406030204" pitchFamily="18" charset="0"/>
                                      </a:rPr>
                                      <m:t>132</m:t>
                                    </m:r>
                                  </m:e>
                                </m:d>
                                <m:r>
                                  <a:rPr sz="1400">
                                    <a:latin typeface="Cambria Math" panose="02040503050406030204" pitchFamily="18" charset="0"/>
                                  </a:rPr>
                                  <m:t>=264</m:t>
                                </m:r>
                              </m:oMath>
                            </m:oMathPara>
                          </a14:m>
                          <a:endParaRPr sz="1400" dirty="0"/>
                        </a:p>
                      </a:txBody>
                      <a:tcPr/>
                    </a:tc>
                    <a:tc>
                      <a:txBody>
                        <a:bodyPr/>
                        <a:lstStyle/>
                        <a:p>
                          <a:pPr algn="ctr">
                            <a:defRPr sz="1400"/>
                          </a:pPr>
                          <a:r>
                            <a:rPr sz="1400" dirty="0"/>
                            <a:t>1</a:t>
                          </a:r>
                          <a:r>
                            <a:rPr sz="1400" baseline="30000" dirty="0"/>
                            <a:t>st</a:t>
                          </a:r>
                          <a:endParaRPr lang="en-US" sz="1400" dirty="0"/>
                        </a:p>
                        <a:p>
                          <a:pPr algn="ctr">
                            <a:defRPr sz="1400"/>
                          </a:pPr>
                          <a:r>
                            <a:rPr sz="1400" dirty="0"/>
                            <a:t> </a:t>
                          </a:r>
                          <a14:m>
                            <m:oMath xmlns:m="http://schemas.openxmlformats.org/officeDocument/2006/math">
                              <m:r>
                                <a:rPr sz="1400">
                                  <a:latin typeface="Cambria Math" panose="02040503050406030204" pitchFamily="18" charset="0"/>
                                </a:rPr>
                                <m:t>4</m:t>
                              </m:r>
                              <m:d>
                                <m:dPr>
                                  <m:ctrlPr>
                                    <a:rPr sz="1400" i="1">
                                      <a:latin typeface="Cambria Math" panose="02040503050406030204" pitchFamily="18" charset="0"/>
                                    </a:rPr>
                                  </m:ctrlPr>
                                </m:dPr>
                                <m:e>
                                  <m:r>
                                    <a:rPr sz="1400">
                                      <a:latin typeface="Cambria Math" panose="02040503050406030204" pitchFamily="18" charset="0"/>
                                    </a:rPr>
                                    <m:t>210</m:t>
                                  </m:r>
                                </m:e>
                              </m:d>
                              <m:r>
                                <a:rPr sz="1400">
                                  <a:latin typeface="Cambria Math" panose="02040503050406030204" pitchFamily="18" charset="0"/>
                                </a:rPr>
                                <m:t>=840</m:t>
                              </m:r>
                            </m:oMath>
                          </a14:m>
                          <a:endParaRPr sz="1400" dirty="0"/>
                        </a:p>
                      </a:txBody>
                      <a:tcPr/>
                    </a:tc>
                    <a:tc>
                      <a:txBody>
                        <a:bodyPr/>
                        <a:lstStyle/>
                        <a:p>
                          <a:pPr algn="ctr">
                            <a:defRPr sz="1400"/>
                          </a:pPr>
                          <a:r>
                            <a:rPr sz="1400" dirty="0"/>
                            <a:t>3</a:t>
                          </a:r>
                          <a:r>
                            <a:rPr sz="1400" baseline="30000" dirty="0"/>
                            <a:t>rd</a:t>
                          </a:r>
                          <a:endParaRPr lang="en-US" sz="1400" dirty="0"/>
                        </a:p>
                        <a:p>
                          <a:pPr algn="ctr">
                            <a:defRPr sz="1400"/>
                          </a:pPr>
                          <a:r>
                            <a:rPr sz="1400" dirty="0"/>
                            <a:t> </a:t>
                          </a:r>
                          <a14:m>
                            <m:oMath xmlns:m="http://schemas.openxmlformats.org/officeDocument/2006/math">
                              <m:r>
                                <a:rPr sz="1400">
                                  <a:latin typeface="Cambria Math" panose="02040503050406030204" pitchFamily="18" charset="0"/>
                                </a:rPr>
                                <m:t>2</m:t>
                              </m:r>
                              <m:d>
                                <m:dPr>
                                  <m:ctrlPr>
                                    <a:rPr sz="1400" i="1">
                                      <a:latin typeface="Cambria Math" panose="02040503050406030204" pitchFamily="18" charset="0"/>
                                    </a:rPr>
                                  </m:ctrlPr>
                                </m:dPr>
                                <m:e>
                                  <m:r>
                                    <a:rPr sz="1400">
                                      <a:latin typeface="Cambria Math" panose="02040503050406030204" pitchFamily="18" charset="0"/>
                                    </a:rPr>
                                    <m:t>167</m:t>
                                  </m:r>
                                </m:e>
                              </m:d>
                              <m:r>
                                <a:rPr sz="1400">
                                  <a:latin typeface="Cambria Math" panose="02040503050406030204" pitchFamily="18" charset="0"/>
                                </a:rPr>
                                <m:t>=334</m:t>
                              </m:r>
                            </m:oMath>
                          </a14:m>
                          <a:endParaRPr sz="1400" dirty="0"/>
                        </a:p>
                      </a:txBody>
                      <a:tcPr/>
                    </a:tc>
                    <a:tc>
                      <a:txBody>
                        <a:bodyPr/>
                        <a:lstStyle/>
                        <a:p>
                          <a:pPr algn="ctr">
                            <a:defRPr sz="1400"/>
                          </a:pPr>
                          <a:r>
                            <a:rPr sz="1400" dirty="0"/>
                            <a:t>4</a:t>
                          </a:r>
                          <a:r>
                            <a:rPr sz="1400" baseline="30000" dirty="0"/>
                            <a:t>th</a:t>
                          </a:r>
                          <a:endParaRPr lang="en-US" sz="1400" dirty="0"/>
                        </a:p>
                        <a:p>
                          <a:pPr algn="ctr">
                            <a:defRPr sz="1400"/>
                          </a:pPr>
                          <a:r>
                            <a:rPr sz="1400" dirty="0"/>
                            <a:t> </a:t>
                          </a:r>
                          <a14:m>
                            <m:oMath xmlns:m="http://schemas.openxmlformats.org/officeDocument/2006/math">
                              <m:r>
                                <a:rPr sz="1400">
                                  <a:latin typeface="Cambria Math" panose="02040503050406030204" pitchFamily="18" charset="0"/>
                                </a:rPr>
                                <m:t>1</m:t>
                              </m:r>
                              <m:d>
                                <m:dPr>
                                  <m:ctrlPr>
                                    <a:rPr sz="1400" i="1">
                                      <a:latin typeface="Cambria Math" panose="02040503050406030204" pitchFamily="18" charset="0"/>
                                    </a:rPr>
                                  </m:ctrlPr>
                                </m:dPr>
                                <m:e>
                                  <m:r>
                                    <a:rPr sz="1400">
                                      <a:latin typeface="Cambria Math" panose="02040503050406030204" pitchFamily="18" charset="0"/>
                                    </a:rPr>
                                    <m:t>267</m:t>
                                  </m:r>
                                </m:e>
                              </m:d>
                              <m:r>
                                <a:rPr sz="1400">
                                  <a:latin typeface="Cambria Math" panose="02040503050406030204" pitchFamily="18" charset="0"/>
                                </a:rPr>
                                <m:t>=267</m:t>
                              </m:r>
                            </m:oMath>
                          </a14:m>
                          <a:endParaRPr sz="1400" dirty="0"/>
                        </a:p>
                      </a:txBody>
                      <a:tcPr/>
                    </a:tc>
                    <a:tc>
                      <a:txBody>
                        <a:bodyPr/>
                        <a:lstStyle/>
                        <a:p>
                          <a:pPr algn="ctr"/>
                          <a:r>
                            <a:rPr sz="1400"/>
                            <a:t>1705</a:t>
                          </a:r>
                          <a:endParaRPr sz="1400">
                            <a:latin typeface="Cambria Math"/>
                          </a:endParaRPr>
                        </a:p>
                      </a:txBody>
                      <a:tcPr/>
                    </a:tc>
                    <a:extLst>
                      <a:ext uri="{0D108BD9-81ED-4DB2-BD59-A6C34878D82A}">
                        <a16:rowId xmlns:a16="http://schemas.microsoft.com/office/drawing/2014/main" val="10004"/>
                      </a:ext>
                    </a:extLst>
                  </a:tr>
                  <a:tr h="370840">
                    <a:tc>
                      <a:txBody>
                        <a:bodyPr/>
                        <a:lstStyle/>
                        <a:p>
                          <a:pPr algn="ctr">
                            <a:defRPr sz="1400" b="1"/>
                          </a:pPr>
                          <a:r>
                            <a:t>Williams</a:t>
                          </a:r>
                        </a:p>
                      </a:txBody>
                      <a:tcPr/>
                    </a:tc>
                    <a:tc>
                      <a:txBody>
                        <a:bodyPr/>
                        <a:lstStyle/>
                        <a:p>
                          <a:pPr algn="ctr">
                            <a:defRPr sz="1400"/>
                          </a:pPr>
                          <a:r>
                            <a:rPr sz="1400" dirty="0"/>
                            <a:t>1st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4</m:t>
                                </m:r>
                                <m:d>
                                  <m:dPr>
                                    <m:ctrlPr>
                                      <a:rPr sz="1400" i="1">
                                        <a:latin typeface="Cambria Math" panose="02040503050406030204" pitchFamily="18" charset="0"/>
                                      </a:rPr>
                                    </m:ctrlPr>
                                  </m:dPr>
                                  <m:e>
                                    <m:r>
                                      <a:rPr lang="en-IN" sz="1400" smtClean="0">
                                        <a:solidFill>
                                          <a:srgbClr val="C00000"/>
                                        </a:solidFill>
                                        <a:latin typeface="Cambria Math" panose="02040503050406030204" pitchFamily="18" charset="0"/>
                                      </a:rPr>
                                      <m:t>132</m:t>
                                    </m:r>
                                  </m:e>
                                </m:d>
                                <m:r>
                                  <a:rPr sz="1400">
                                    <a:latin typeface="Cambria Math" panose="02040503050406030204" pitchFamily="18" charset="0"/>
                                  </a:rPr>
                                  <m:t>=528</m:t>
                                </m:r>
                              </m:oMath>
                            </m:oMathPara>
                          </a14:m>
                          <a:endParaRPr sz="1400" dirty="0"/>
                        </a:p>
                      </a:txBody>
                      <a:tcPr/>
                    </a:tc>
                    <a:tc>
                      <a:txBody>
                        <a:bodyPr/>
                        <a:lstStyle/>
                        <a:p>
                          <a:pPr algn="ctr">
                            <a:defRPr sz="1400"/>
                          </a:pPr>
                          <a:r>
                            <a:rPr sz="1400" dirty="0"/>
                            <a:t>3rd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2</m:t>
                                </m:r>
                                <m:d>
                                  <m:dPr>
                                    <m:ctrlPr>
                                      <a:rPr sz="1400" i="1">
                                        <a:latin typeface="Cambria Math" panose="02040503050406030204" pitchFamily="18" charset="0"/>
                                      </a:rPr>
                                    </m:ctrlPr>
                                  </m:dPr>
                                  <m:e>
                                    <m:r>
                                      <a:rPr sz="1400">
                                        <a:latin typeface="Cambria Math" panose="02040503050406030204" pitchFamily="18" charset="0"/>
                                      </a:rPr>
                                      <m:t>210</m:t>
                                    </m:r>
                                  </m:e>
                                </m:d>
                                <m:r>
                                  <a:rPr sz="1400">
                                    <a:latin typeface="Cambria Math" panose="02040503050406030204" pitchFamily="18" charset="0"/>
                                  </a:rPr>
                                  <m:t>=420</m:t>
                                </m:r>
                              </m:oMath>
                            </m:oMathPara>
                          </a14:m>
                          <a:endParaRPr sz="1400" dirty="0"/>
                        </a:p>
                      </a:txBody>
                      <a:tcPr/>
                    </a:tc>
                    <a:tc>
                      <a:txBody>
                        <a:bodyPr/>
                        <a:lstStyle/>
                        <a:p>
                          <a:pPr algn="ctr">
                            <a:defRPr sz="1400"/>
                          </a:pPr>
                          <a:r>
                            <a:rPr sz="1400" dirty="0"/>
                            <a:t>2nd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3</m:t>
                                </m:r>
                                <m:d>
                                  <m:dPr>
                                    <m:ctrlPr>
                                      <a:rPr sz="1400" i="1">
                                        <a:latin typeface="Cambria Math" panose="02040503050406030204" pitchFamily="18" charset="0"/>
                                      </a:rPr>
                                    </m:ctrlPr>
                                  </m:dPr>
                                  <m:e>
                                    <m:r>
                                      <a:rPr sz="1400">
                                        <a:latin typeface="Cambria Math" panose="02040503050406030204" pitchFamily="18" charset="0"/>
                                      </a:rPr>
                                      <m:t>167</m:t>
                                    </m:r>
                                  </m:e>
                                </m:d>
                                <m:r>
                                  <a:rPr sz="1400">
                                    <a:latin typeface="Cambria Math" panose="02040503050406030204" pitchFamily="18" charset="0"/>
                                  </a:rPr>
                                  <m:t>=501</m:t>
                                </m:r>
                              </m:oMath>
                            </m:oMathPara>
                          </a14:m>
                          <a:endParaRPr sz="1400" dirty="0"/>
                        </a:p>
                      </a:txBody>
                      <a:tcPr/>
                    </a:tc>
                    <a:tc>
                      <a:txBody>
                        <a:bodyPr/>
                        <a:lstStyle/>
                        <a:p>
                          <a:pPr algn="ctr">
                            <a:defRPr sz="1400"/>
                          </a:pPr>
                          <a:r>
                            <a:rPr sz="1400" dirty="0"/>
                            <a:t>2</a:t>
                          </a:r>
                          <a:r>
                            <a:rPr sz="1400" baseline="30000" dirty="0"/>
                            <a:t>nd</a:t>
                          </a:r>
                          <a:endParaRPr lang="en-US" sz="1400" dirty="0"/>
                        </a:p>
                        <a:p>
                          <a:pPr algn="ctr">
                            <a:defRPr sz="1400"/>
                          </a:pPr>
                          <a:r>
                            <a:rPr sz="1400" dirty="0"/>
                            <a:t> </a:t>
                          </a:r>
                          <a14:m>
                            <m:oMath xmlns:m="http://schemas.openxmlformats.org/officeDocument/2006/math">
                              <m:r>
                                <a:rPr sz="1400">
                                  <a:latin typeface="Cambria Math" panose="02040503050406030204" pitchFamily="18" charset="0"/>
                                </a:rPr>
                                <m:t>3</m:t>
                              </m:r>
                              <m:d>
                                <m:dPr>
                                  <m:ctrlPr>
                                    <a:rPr sz="1400" i="1">
                                      <a:latin typeface="Cambria Math" panose="02040503050406030204" pitchFamily="18" charset="0"/>
                                    </a:rPr>
                                  </m:ctrlPr>
                                </m:dPr>
                                <m:e>
                                  <m:r>
                                    <a:rPr sz="1400">
                                      <a:latin typeface="Cambria Math" panose="02040503050406030204" pitchFamily="18" charset="0"/>
                                    </a:rPr>
                                    <m:t>267</m:t>
                                  </m:r>
                                </m:e>
                              </m:d>
                              <m:r>
                                <a:rPr sz="1400">
                                  <a:latin typeface="Cambria Math" panose="02040503050406030204" pitchFamily="18" charset="0"/>
                                </a:rPr>
                                <m:t>=801</m:t>
                              </m:r>
                            </m:oMath>
                          </a14:m>
                          <a:endParaRPr sz="1400" dirty="0"/>
                        </a:p>
                      </a:txBody>
                      <a:tcPr/>
                    </a:tc>
                    <a:tc>
                      <a:txBody>
                        <a:bodyPr/>
                        <a:lstStyle/>
                        <a:p>
                          <a:pPr algn="ctr"/>
                          <a:r>
                            <a:rPr sz="1400"/>
                            <a:t>2250</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defRPr sz="1400" b="1"/>
                          </a:pPr>
                          <a:r>
                            <a:t>Total Votes</a:t>
                          </a:r>
                        </a:p>
                      </a:txBody>
                      <a:tcPr/>
                    </a:tc>
                    <a:tc>
                      <a:txBody>
                        <a:bodyPr/>
                        <a:lstStyle/>
                        <a:p>
                          <a:pPr algn="ctr"/>
                          <a:r>
                            <a:rPr sz="1400" b="1" dirty="0">
                              <a:solidFill>
                                <a:srgbClr val="C00000"/>
                              </a:solidFill>
                            </a:rPr>
                            <a:t>132</a:t>
                          </a:r>
                          <a:endParaRPr sz="1400" b="1" dirty="0">
                            <a:solidFill>
                              <a:srgbClr val="C00000"/>
                            </a:solidFill>
                            <a:latin typeface="Cambria Math"/>
                          </a:endParaRPr>
                        </a:p>
                      </a:txBody>
                      <a:tcPr/>
                    </a:tc>
                    <a:tc>
                      <a:txBody>
                        <a:bodyPr/>
                        <a:lstStyle/>
                        <a:p>
                          <a:pPr algn="ctr"/>
                          <a:r>
                            <a:rPr sz="1400" b="1" dirty="0"/>
                            <a:t>210</a:t>
                          </a:r>
                          <a:endParaRPr sz="1400" b="1" dirty="0">
                            <a:latin typeface="Cambria Math"/>
                          </a:endParaRPr>
                        </a:p>
                      </a:txBody>
                      <a:tcPr/>
                    </a:tc>
                    <a:tc>
                      <a:txBody>
                        <a:bodyPr/>
                        <a:lstStyle/>
                        <a:p>
                          <a:pPr algn="ctr"/>
                          <a:r>
                            <a:rPr sz="1400" b="1" dirty="0"/>
                            <a:t>167</a:t>
                          </a:r>
                          <a:endParaRPr sz="1400" b="1" dirty="0">
                            <a:latin typeface="Cambria Math"/>
                          </a:endParaRPr>
                        </a:p>
                      </a:txBody>
                      <a:tcPr/>
                    </a:tc>
                    <a:tc>
                      <a:txBody>
                        <a:bodyPr/>
                        <a:lstStyle/>
                        <a:p>
                          <a:pPr algn="ctr"/>
                          <a:r>
                            <a:rPr sz="1400" b="1" dirty="0"/>
                            <a:t>267</a:t>
                          </a:r>
                          <a:endParaRPr sz="1400" b="1" dirty="0">
                            <a:latin typeface="Cambria Math"/>
                          </a:endParaRPr>
                        </a:p>
                      </a:txBody>
                      <a:tcPr/>
                    </a:tc>
                    <a:tc>
                      <a:txBody>
                        <a:bodyPr/>
                        <a:lstStyle/>
                        <a:p>
                          <a:pPr algn="ctr">
                            <a:defRPr sz="1400"/>
                          </a:pPr>
                          <a:endParaRPr b="1" dirty="0"/>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e table contains 6 columns and 5 rows. &#10;&#10;Row 1: Russo, Rankings 4th 1 times (132) equals 132, 4th 1 times (210) equals 210, 4th 1 times (167) equals 167, 1st 4 times (267) equals 1068, Total Points 1577.&#10;&#10;Row 2: Satou, 2rd, 3 times (132) equals 396, 2nd, 3 times (210) equals 630, 1st, 4 times (167) equals 668, 3rd, 2 times (267) equals 534, Total Points 2228.&#10;&#10;Row 3: Tremblay, 3rd, 2 times (132) equals 264, 1st, 4 times (210) equals 840, 3rd, 2 times (167) equals 334, &#10;4th, 1 times (267) equals 267, Total Points 1705.&#10;&#10;Row 4: Williams, 1st, 4 times (132) equals 528, 3rd, 2 times (210) equals 420, 2nd, 3 times (167) equals 501, 2nd, 3 times (267) equals 801, Total Points 2250.&#10;&#10;Row 5: Total Votes 132, 210, 167, 267"/>
              <p:cNvGraphicFramePr>
                <a:graphicFrameLocks noGrp="1"/>
              </p:cNvGraphicFramePr>
              <p:nvPr>
                <p:ph type="tbl" sz="quarter" idx="10"/>
                <p:extLst>
                  <p:ext uri="{D42A27DB-BD31-4B8C-83A1-F6EECF244321}">
                    <p14:modId xmlns:p14="http://schemas.microsoft.com/office/powerpoint/2010/main" val="2692172342"/>
                  </p:ext>
                </p:extLst>
              </p:nvPr>
            </p:nvGraphicFramePr>
            <p:xfrm>
              <a:off x="457200" y="2057400"/>
              <a:ext cx="8229600" cy="2443480"/>
            </p:xfrm>
            <a:graphic>
              <a:graphicData uri="http://schemas.openxmlformats.org/drawingml/2006/table">
                <a:tbl>
                  <a:tblPr firstRow="1" bandRow="1">
                    <a:tableStyleId>{5940675A-B579-460E-94D1-54222C63F5DA}</a:tableStyleId>
                  </a:tblPr>
                  <a:tblGrid>
                    <a:gridCol w="11430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518160">
                    <a:tc>
                      <a:txBody>
                        <a:bodyPr/>
                        <a:lstStyle/>
                        <a:p>
                          <a:pPr algn="ctr">
                            <a:defRPr sz="1400" b="1"/>
                          </a:pPr>
                          <a:r>
                            <a:rPr dirty="0"/>
                            <a:t>Russo</a:t>
                          </a:r>
                        </a:p>
                      </a:txBody>
                      <a:tcPr/>
                    </a:tc>
                    <a:tc>
                      <a:txBody>
                        <a:bodyPr/>
                        <a:lstStyle/>
                        <a:p>
                          <a:endParaRPr lang="en-US"/>
                        </a:p>
                      </a:txBody>
                      <a:tcPr>
                        <a:blipFill>
                          <a:blip r:embed="rId2"/>
                          <a:stretch>
                            <a:fillRect l="-80169" t="-1176" r="-391561" b="-375294"/>
                          </a:stretch>
                        </a:blipFill>
                      </a:tcPr>
                    </a:tc>
                    <a:tc>
                      <a:txBody>
                        <a:bodyPr/>
                        <a:lstStyle/>
                        <a:p>
                          <a:endParaRPr lang="en-US"/>
                        </a:p>
                      </a:txBody>
                      <a:tcPr>
                        <a:blipFill>
                          <a:blip r:embed="rId2"/>
                          <a:stretch>
                            <a:fillRect l="-170800" t="-1176" r="-271200" b="-375294"/>
                          </a:stretch>
                        </a:blipFill>
                      </a:tcPr>
                    </a:tc>
                    <a:tc>
                      <a:txBody>
                        <a:bodyPr/>
                        <a:lstStyle/>
                        <a:p>
                          <a:endParaRPr lang="en-US"/>
                        </a:p>
                      </a:txBody>
                      <a:tcPr>
                        <a:blipFill>
                          <a:blip r:embed="rId2"/>
                          <a:stretch>
                            <a:fillRect l="-300889" t="-1176" r="-201333" b="-375294"/>
                          </a:stretch>
                        </a:blipFill>
                      </a:tcPr>
                    </a:tc>
                    <a:tc>
                      <a:txBody>
                        <a:bodyPr/>
                        <a:lstStyle/>
                        <a:p>
                          <a:endParaRPr lang="en-US"/>
                        </a:p>
                      </a:txBody>
                      <a:tcPr>
                        <a:blipFill>
                          <a:blip r:embed="rId2"/>
                          <a:stretch>
                            <a:fillRect l="-360800" t="-1176" r="-81200" b="-375294"/>
                          </a:stretch>
                        </a:blipFill>
                      </a:tcPr>
                    </a:tc>
                    <a:tc>
                      <a:txBody>
                        <a:bodyPr/>
                        <a:lstStyle/>
                        <a:p>
                          <a:pPr algn="ctr"/>
                          <a:r>
                            <a:rPr sz="1400" dirty="0"/>
                            <a:t>1577</a:t>
                          </a:r>
                          <a:endParaRPr sz="1400" dirty="0">
                            <a:latin typeface="Cambria Math"/>
                          </a:endParaRPr>
                        </a:p>
                      </a:txBody>
                      <a:tcPr/>
                    </a:tc>
                    <a:extLst>
                      <a:ext uri="{0D108BD9-81ED-4DB2-BD59-A6C34878D82A}">
                        <a16:rowId xmlns:a16="http://schemas.microsoft.com/office/drawing/2014/main" val="10002"/>
                      </a:ext>
                    </a:extLst>
                  </a:tr>
                  <a:tr h="518160">
                    <a:tc>
                      <a:txBody>
                        <a:bodyPr/>
                        <a:lstStyle/>
                        <a:p>
                          <a:pPr algn="ctr">
                            <a:defRPr sz="1400" b="1"/>
                          </a:pPr>
                          <a:r>
                            <a:t>Satou</a:t>
                          </a:r>
                        </a:p>
                      </a:txBody>
                      <a:tcPr/>
                    </a:tc>
                    <a:tc>
                      <a:txBody>
                        <a:bodyPr/>
                        <a:lstStyle/>
                        <a:p>
                          <a:endParaRPr lang="en-US"/>
                        </a:p>
                      </a:txBody>
                      <a:tcPr>
                        <a:blipFill>
                          <a:blip r:embed="rId2"/>
                          <a:stretch>
                            <a:fillRect l="-80169" t="-101176" r="-391561" b="-275294"/>
                          </a:stretch>
                        </a:blipFill>
                      </a:tcPr>
                    </a:tc>
                    <a:tc>
                      <a:txBody>
                        <a:bodyPr/>
                        <a:lstStyle/>
                        <a:p>
                          <a:endParaRPr lang="en-US"/>
                        </a:p>
                      </a:txBody>
                      <a:tcPr>
                        <a:blipFill>
                          <a:blip r:embed="rId2"/>
                          <a:stretch>
                            <a:fillRect l="-170800" t="-101176" r="-271200" b="-275294"/>
                          </a:stretch>
                        </a:blipFill>
                      </a:tcPr>
                    </a:tc>
                    <a:tc>
                      <a:txBody>
                        <a:bodyPr/>
                        <a:lstStyle/>
                        <a:p>
                          <a:endParaRPr lang="en-US"/>
                        </a:p>
                      </a:txBody>
                      <a:tcPr>
                        <a:blipFill>
                          <a:blip r:embed="rId2"/>
                          <a:stretch>
                            <a:fillRect l="-300889" t="-101176" r="-201333" b="-275294"/>
                          </a:stretch>
                        </a:blipFill>
                      </a:tcPr>
                    </a:tc>
                    <a:tc>
                      <a:txBody>
                        <a:bodyPr/>
                        <a:lstStyle/>
                        <a:p>
                          <a:endParaRPr lang="en-US"/>
                        </a:p>
                      </a:txBody>
                      <a:tcPr>
                        <a:blipFill>
                          <a:blip r:embed="rId2"/>
                          <a:stretch>
                            <a:fillRect l="-360800" t="-101176" r="-81200" b="-275294"/>
                          </a:stretch>
                        </a:blipFill>
                      </a:tcPr>
                    </a:tc>
                    <a:tc>
                      <a:txBody>
                        <a:bodyPr/>
                        <a:lstStyle/>
                        <a:p>
                          <a:pPr algn="ctr"/>
                          <a:r>
                            <a:rPr sz="1400"/>
                            <a:t>2228</a:t>
                          </a:r>
                          <a:endParaRPr sz="1400">
                            <a:latin typeface="Cambria Math"/>
                          </a:endParaRPr>
                        </a:p>
                      </a:txBody>
                      <a:tcPr/>
                    </a:tc>
                    <a:extLst>
                      <a:ext uri="{0D108BD9-81ED-4DB2-BD59-A6C34878D82A}">
                        <a16:rowId xmlns:a16="http://schemas.microsoft.com/office/drawing/2014/main" val="10003"/>
                      </a:ext>
                    </a:extLst>
                  </a:tr>
                  <a:tr h="518160">
                    <a:tc>
                      <a:txBody>
                        <a:bodyPr/>
                        <a:lstStyle/>
                        <a:p>
                          <a:pPr algn="ctr">
                            <a:defRPr sz="1400" b="1"/>
                          </a:pPr>
                          <a:r>
                            <a:t>Tremblay</a:t>
                          </a:r>
                        </a:p>
                      </a:txBody>
                      <a:tcPr/>
                    </a:tc>
                    <a:tc>
                      <a:txBody>
                        <a:bodyPr/>
                        <a:lstStyle/>
                        <a:p>
                          <a:endParaRPr lang="en-US"/>
                        </a:p>
                      </a:txBody>
                      <a:tcPr>
                        <a:blipFill>
                          <a:blip r:embed="rId2"/>
                          <a:stretch>
                            <a:fillRect l="-80169" t="-198837" r="-391561" b="-172093"/>
                          </a:stretch>
                        </a:blipFill>
                      </a:tcPr>
                    </a:tc>
                    <a:tc>
                      <a:txBody>
                        <a:bodyPr/>
                        <a:lstStyle/>
                        <a:p>
                          <a:endParaRPr lang="en-US"/>
                        </a:p>
                      </a:txBody>
                      <a:tcPr>
                        <a:blipFill>
                          <a:blip r:embed="rId2"/>
                          <a:stretch>
                            <a:fillRect l="-170800" t="-198837" r="-271200" b="-172093"/>
                          </a:stretch>
                        </a:blipFill>
                      </a:tcPr>
                    </a:tc>
                    <a:tc>
                      <a:txBody>
                        <a:bodyPr/>
                        <a:lstStyle/>
                        <a:p>
                          <a:endParaRPr lang="en-US"/>
                        </a:p>
                      </a:txBody>
                      <a:tcPr>
                        <a:blipFill>
                          <a:blip r:embed="rId2"/>
                          <a:stretch>
                            <a:fillRect l="-300889" t="-198837" r="-201333" b="-172093"/>
                          </a:stretch>
                        </a:blipFill>
                      </a:tcPr>
                    </a:tc>
                    <a:tc>
                      <a:txBody>
                        <a:bodyPr/>
                        <a:lstStyle/>
                        <a:p>
                          <a:endParaRPr lang="en-US"/>
                        </a:p>
                      </a:txBody>
                      <a:tcPr>
                        <a:blipFill>
                          <a:blip r:embed="rId2"/>
                          <a:stretch>
                            <a:fillRect l="-360800" t="-198837" r="-81200" b="-172093"/>
                          </a:stretch>
                        </a:blipFill>
                      </a:tcPr>
                    </a:tc>
                    <a:tc>
                      <a:txBody>
                        <a:bodyPr/>
                        <a:lstStyle/>
                        <a:p>
                          <a:pPr algn="ctr"/>
                          <a:r>
                            <a:rPr sz="1400"/>
                            <a:t>1705</a:t>
                          </a:r>
                          <a:endParaRPr sz="1400">
                            <a:latin typeface="Cambria Math"/>
                          </a:endParaRPr>
                        </a:p>
                      </a:txBody>
                      <a:tcPr/>
                    </a:tc>
                    <a:extLst>
                      <a:ext uri="{0D108BD9-81ED-4DB2-BD59-A6C34878D82A}">
                        <a16:rowId xmlns:a16="http://schemas.microsoft.com/office/drawing/2014/main" val="10004"/>
                      </a:ext>
                    </a:extLst>
                  </a:tr>
                  <a:tr h="518160">
                    <a:tc>
                      <a:txBody>
                        <a:bodyPr/>
                        <a:lstStyle/>
                        <a:p>
                          <a:pPr algn="ctr">
                            <a:defRPr sz="1400" b="1"/>
                          </a:pPr>
                          <a:r>
                            <a:t>Williams</a:t>
                          </a:r>
                        </a:p>
                      </a:txBody>
                      <a:tcPr/>
                    </a:tc>
                    <a:tc>
                      <a:txBody>
                        <a:bodyPr/>
                        <a:lstStyle/>
                        <a:p>
                          <a:endParaRPr lang="en-US"/>
                        </a:p>
                      </a:txBody>
                      <a:tcPr>
                        <a:blipFill>
                          <a:blip r:embed="rId2"/>
                          <a:stretch>
                            <a:fillRect l="-80169" t="-302353" r="-391561" b="-74118"/>
                          </a:stretch>
                        </a:blipFill>
                      </a:tcPr>
                    </a:tc>
                    <a:tc>
                      <a:txBody>
                        <a:bodyPr/>
                        <a:lstStyle/>
                        <a:p>
                          <a:endParaRPr lang="en-US"/>
                        </a:p>
                      </a:txBody>
                      <a:tcPr>
                        <a:blipFill>
                          <a:blip r:embed="rId2"/>
                          <a:stretch>
                            <a:fillRect l="-170800" t="-302353" r="-271200" b="-74118"/>
                          </a:stretch>
                        </a:blipFill>
                      </a:tcPr>
                    </a:tc>
                    <a:tc>
                      <a:txBody>
                        <a:bodyPr/>
                        <a:lstStyle/>
                        <a:p>
                          <a:endParaRPr lang="en-US"/>
                        </a:p>
                      </a:txBody>
                      <a:tcPr>
                        <a:blipFill>
                          <a:blip r:embed="rId2"/>
                          <a:stretch>
                            <a:fillRect l="-300889" t="-302353" r="-201333" b="-74118"/>
                          </a:stretch>
                        </a:blipFill>
                      </a:tcPr>
                    </a:tc>
                    <a:tc>
                      <a:txBody>
                        <a:bodyPr/>
                        <a:lstStyle/>
                        <a:p>
                          <a:endParaRPr lang="en-US"/>
                        </a:p>
                      </a:txBody>
                      <a:tcPr>
                        <a:blipFill>
                          <a:blip r:embed="rId2"/>
                          <a:stretch>
                            <a:fillRect l="-360800" t="-302353" r="-81200" b="-74118"/>
                          </a:stretch>
                        </a:blipFill>
                      </a:tcPr>
                    </a:tc>
                    <a:tc>
                      <a:txBody>
                        <a:bodyPr/>
                        <a:lstStyle/>
                        <a:p>
                          <a:pPr algn="ctr"/>
                          <a:r>
                            <a:rPr sz="1400"/>
                            <a:t>2250</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defRPr sz="1400" b="1"/>
                          </a:pPr>
                          <a:r>
                            <a:t>Total Votes</a:t>
                          </a:r>
                        </a:p>
                      </a:txBody>
                      <a:tcPr/>
                    </a:tc>
                    <a:tc>
                      <a:txBody>
                        <a:bodyPr/>
                        <a:lstStyle/>
                        <a:p>
                          <a:pPr algn="ctr"/>
                          <a:r>
                            <a:rPr sz="1400" b="1" dirty="0">
                              <a:solidFill>
                                <a:srgbClr val="C00000"/>
                              </a:solidFill>
                            </a:rPr>
                            <a:t>132</a:t>
                          </a:r>
                          <a:endParaRPr sz="1400" b="1" dirty="0">
                            <a:solidFill>
                              <a:srgbClr val="C00000"/>
                            </a:solidFill>
                            <a:latin typeface="Cambria Math"/>
                          </a:endParaRPr>
                        </a:p>
                      </a:txBody>
                      <a:tcPr/>
                    </a:tc>
                    <a:tc>
                      <a:txBody>
                        <a:bodyPr/>
                        <a:lstStyle/>
                        <a:p>
                          <a:pPr algn="ctr"/>
                          <a:r>
                            <a:rPr sz="1400" b="1" dirty="0"/>
                            <a:t>210</a:t>
                          </a:r>
                          <a:endParaRPr sz="1400" b="1" dirty="0">
                            <a:latin typeface="Cambria Math"/>
                          </a:endParaRPr>
                        </a:p>
                      </a:txBody>
                      <a:tcPr/>
                    </a:tc>
                    <a:tc>
                      <a:txBody>
                        <a:bodyPr/>
                        <a:lstStyle/>
                        <a:p>
                          <a:pPr algn="ctr"/>
                          <a:r>
                            <a:rPr sz="1400" b="1" dirty="0"/>
                            <a:t>167</a:t>
                          </a:r>
                          <a:endParaRPr sz="1400" b="1" dirty="0">
                            <a:latin typeface="Cambria Math"/>
                          </a:endParaRPr>
                        </a:p>
                      </a:txBody>
                      <a:tcPr/>
                    </a:tc>
                    <a:tc>
                      <a:txBody>
                        <a:bodyPr/>
                        <a:lstStyle/>
                        <a:p>
                          <a:pPr algn="ctr"/>
                          <a:r>
                            <a:rPr sz="1400" b="1" dirty="0"/>
                            <a:t>267</a:t>
                          </a:r>
                          <a:endParaRPr sz="1400" b="1" dirty="0">
                            <a:latin typeface="Cambria Math"/>
                          </a:endParaRPr>
                        </a:p>
                      </a:txBody>
                      <a:tcPr/>
                    </a:tc>
                    <a:tc>
                      <a:txBody>
                        <a:bodyPr/>
                        <a:lstStyle/>
                        <a:p>
                          <a:pPr algn="ctr">
                            <a:defRPr sz="1400"/>
                          </a:pPr>
                          <a:endParaRPr b="1" dirty="0"/>
                        </a:p>
                      </a:txBody>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Preference Ballot</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000" dirty="0"/>
              <a:t>A </a:t>
            </a:r>
            <a:r>
              <a:rPr sz="2000" b="1" dirty="0"/>
              <a:t>preference ballot</a:t>
            </a:r>
            <a:r>
              <a:rPr sz="2000" dirty="0"/>
              <a:t> is a ballot that allows a voter to rank the items in order of preference from most preferred to least preferred.</a:t>
            </a:r>
          </a:p>
          <a:p>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Using the Borda Count Method</a:t>
            </a:r>
            <a:r>
              <a:rPr lang="en-US" dirty="0"/>
              <a:t>—Slide 4</a:t>
            </a:r>
            <a:endParaRPr dirty="0"/>
          </a:p>
        </p:txBody>
      </p:sp>
      <p:sp>
        <p:nvSpPr>
          <p:cNvPr id="11" name="TextBox 10">
            <a:extLst>
              <a:ext uri="{FF2B5EF4-FFF2-40B4-BE49-F238E27FC236}">
                <a16:creationId xmlns:a16="http://schemas.microsoft.com/office/drawing/2014/main" id="{2A9F20B1-9AC3-74C7-F949-7A7DBA514274}"/>
              </a:ext>
            </a:extLst>
          </p:cNvPr>
          <p:cNvSpPr txBox="1"/>
          <p:nvPr/>
        </p:nvSpPr>
        <p:spPr>
          <a:xfrm>
            <a:off x="457200" y="1295400"/>
            <a:ext cx="8229600" cy="707886"/>
          </a:xfrm>
          <a:prstGeom prst="rect">
            <a:avLst/>
          </a:prstGeom>
          <a:noFill/>
        </p:spPr>
        <p:txBody>
          <a:bodyPr wrap="square">
            <a:spAutoFit/>
          </a:bodyPr>
          <a:lstStyle/>
          <a:p>
            <a:pPr algn="just"/>
            <a:r>
              <a:rPr lang="en-IN" sz="2000" dirty="0"/>
              <a:t>The final column in the table calculates each candidate's point total as follows.</a:t>
            </a:r>
          </a:p>
        </p:txBody>
      </p:sp>
      <mc:AlternateContent xmlns:mc="http://schemas.openxmlformats.org/markup-compatibility/2006" xmlns:a14="http://schemas.microsoft.com/office/drawing/2010/main">
        <mc:Choice Requires="a14">
          <p:graphicFrame>
            <p:nvGraphicFramePr>
              <p:cNvPr id="5" name="Table 5" descr="Row 1: Russo receives 132 plus 210 plus 167 plus 1068 equals 1577 points.&#10;&#10;Row 2: Satou receives, 396 plus 630 plus 668 plus 534 equals 2228 points.&#10;&#10;Row 3: Tremblay receives, 264 plus 840 plus 334 plus 267 equals 1705 points.&#10;&#10;Row 4: Williams receives, 528 plus 420 plus 501 plus 801, equals 2250 points.">
                <a:extLst>
                  <a:ext uri="{FF2B5EF4-FFF2-40B4-BE49-F238E27FC236}">
                    <a16:creationId xmlns:a16="http://schemas.microsoft.com/office/drawing/2014/main" id="{463998BD-C57E-433F-928E-04C753282856}"/>
                  </a:ext>
                </a:extLst>
              </p:cNvPr>
              <p:cNvGraphicFramePr>
                <a:graphicFrameLocks noGrp="1"/>
              </p:cNvGraphicFramePr>
              <p:nvPr>
                <p:extLst>
                  <p:ext uri="{D42A27DB-BD31-4B8C-83A1-F6EECF244321}">
                    <p14:modId xmlns:p14="http://schemas.microsoft.com/office/powerpoint/2010/main" val="3741162556"/>
                  </p:ext>
                </p:extLst>
              </p:nvPr>
            </p:nvGraphicFramePr>
            <p:xfrm>
              <a:off x="1104900" y="2209800"/>
              <a:ext cx="6934200" cy="1483360"/>
            </p:xfrm>
            <a:graphic>
              <a:graphicData uri="http://schemas.openxmlformats.org/drawingml/2006/table">
                <a:tbl>
                  <a:tblPr firstRow="1" bandRow="1">
                    <a:tableStyleId>{2D5ABB26-0587-4C30-8999-92F81FD0307C}</a:tableStyleId>
                  </a:tblPr>
                  <a:tblGrid>
                    <a:gridCol w="2430544">
                      <a:extLst>
                        <a:ext uri="{9D8B030D-6E8A-4147-A177-3AD203B41FA5}">
                          <a16:colId xmlns:a16="http://schemas.microsoft.com/office/drawing/2014/main" val="3529759400"/>
                        </a:ext>
                      </a:extLst>
                    </a:gridCol>
                    <a:gridCol w="4503656">
                      <a:extLst>
                        <a:ext uri="{9D8B030D-6E8A-4147-A177-3AD203B41FA5}">
                          <a16:colId xmlns:a16="http://schemas.microsoft.com/office/drawing/2014/main" val="2106492564"/>
                        </a:ext>
                      </a:extLst>
                    </a:gridCol>
                  </a:tblGrid>
                  <a:tr h="370840">
                    <a:tc>
                      <a:txBody>
                        <a:bodyPr/>
                        <a:lstStyle/>
                        <a:p>
                          <a:pPr algn="ctr">
                            <a:defRPr sz="1800"/>
                          </a:pPr>
                          <a:r>
                            <a:rPr dirty="0"/>
                            <a:t>Russo receives</a:t>
                          </a:r>
                        </a:p>
                      </a:txBody>
                      <a:tcPr>
                        <a:lnT w="12700" cap="flat" cmpd="sng" algn="ctr">
                          <a:solidFill>
                            <a:schemeClr val="tx1"/>
                          </a:solidFill>
                          <a:prstDash val="solid"/>
                          <a:round/>
                          <a:headEnd type="none" w="med" len="med"/>
                          <a:tailEnd type="none" w="med" len="med"/>
                        </a:lnT>
                      </a:tcPr>
                    </a:tc>
                    <a:tc>
                      <a:txBody>
                        <a:bodyPr/>
                        <a:lstStyle/>
                        <a:p>
                          <a:pPr algn="ctr">
                            <a:defRPr sz="1800"/>
                          </a:pPr>
                          <a14:m>
                            <m:oMath xmlns:m="http://schemas.openxmlformats.org/officeDocument/2006/math">
                              <m:r>
                                <a:rPr sz="1800">
                                  <a:latin typeface="Cambria Math"/>
                                </a:rPr>
                                <m:t>132+210+167+1068=1577</m:t>
                              </m:r>
                            </m:oMath>
                          </a14:m>
                          <a:r>
                            <a:rPr sz="1800" dirty="0"/>
                            <a:t> points.</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50205253"/>
                      </a:ext>
                    </a:extLst>
                  </a:tr>
                  <a:tr h="370840">
                    <a:tc>
                      <a:txBody>
                        <a:bodyPr/>
                        <a:lstStyle/>
                        <a:p>
                          <a:pPr algn="ctr">
                            <a:defRPr sz="1800"/>
                          </a:pPr>
                          <a:r>
                            <a:rPr dirty="0" err="1"/>
                            <a:t>Satou</a:t>
                          </a:r>
                          <a:r>
                            <a:rPr dirty="0"/>
                            <a:t> receives</a:t>
                          </a:r>
                        </a:p>
                      </a:txBody>
                      <a:tcPr/>
                    </a:tc>
                    <a:tc>
                      <a:txBody>
                        <a:bodyPr/>
                        <a:lstStyle/>
                        <a:p>
                          <a:pPr algn="ctr">
                            <a:defRPr sz="1800"/>
                          </a:pPr>
                          <a14:m>
                            <m:oMath xmlns:m="http://schemas.openxmlformats.org/officeDocument/2006/math">
                              <m:r>
                                <a:rPr sz="1800">
                                  <a:latin typeface="Cambria Math"/>
                                </a:rPr>
                                <m:t>396+630+668+534=2228</m:t>
                              </m:r>
                            </m:oMath>
                          </a14:m>
                          <a:r>
                            <a:rPr sz="1800" dirty="0"/>
                            <a:t> points.</a:t>
                          </a:r>
                        </a:p>
                      </a:txBody>
                      <a:tcPr/>
                    </a:tc>
                    <a:extLst>
                      <a:ext uri="{0D108BD9-81ED-4DB2-BD59-A6C34878D82A}">
                        <a16:rowId xmlns:a16="http://schemas.microsoft.com/office/drawing/2014/main" val="1508245193"/>
                      </a:ext>
                    </a:extLst>
                  </a:tr>
                  <a:tr h="370840">
                    <a:tc>
                      <a:txBody>
                        <a:bodyPr/>
                        <a:lstStyle/>
                        <a:p>
                          <a:pPr algn="ctr">
                            <a:defRPr sz="1800"/>
                          </a:pPr>
                          <a:r>
                            <a:rPr dirty="0"/>
                            <a:t>Tremblay receives</a:t>
                          </a:r>
                        </a:p>
                      </a:txBody>
                      <a:tcPr/>
                    </a:tc>
                    <a:tc>
                      <a:txBody>
                        <a:bodyPr/>
                        <a:lstStyle/>
                        <a:p>
                          <a:pPr algn="ctr">
                            <a:defRPr sz="1800"/>
                          </a:pPr>
                          <a14:m>
                            <m:oMath xmlns:m="http://schemas.openxmlformats.org/officeDocument/2006/math">
                              <m:r>
                                <a:rPr sz="1800">
                                  <a:latin typeface="Cambria Math"/>
                                </a:rPr>
                                <m:t>264+840+334+267=1705</m:t>
                              </m:r>
                            </m:oMath>
                          </a14:m>
                          <a:r>
                            <a:rPr sz="1800" dirty="0"/>
                            <a:t> points.</a:t>
                          </a:r>
                        </a:p>
                      </a:txBody>
                      <a:tcPr/>
                    </a:tc>
                    <a:extLst>
                      <a:ext uri="{0D108BD9-81ED-4DB2-BD59-A6C34878D82A}">
                        <a16:rowId xmlns:a16="http://schemas.microsoft.com/office/drawing/2014/main" val="759759266"/>
                      </a:ext>
                    </a:extLst>
                  </a:tr>
                  <a:tr h="370840">
                    <a:tc>
                      <a:txBody>
                        <a:bodyPr/>
                        <a:lstStyle/>
                        <a:p>
                          <a:pPr algn="ctr">
                            <a:defRPr sz="1800"/>
                          </a:pPr>
                          <a:r>
                            <a:rPr dirty="0"/>
                            <a:t>Williams receives</a:t>
                          </a:r>
                        </a:p>
                      </a:txBody>
                      <a:tcPr>
                        <a:lnB w="12700" cap="flat" cmpd="sng" algn="ctr">
                          <a:solidFill>
                            <a:schemeClr val="tx1"/>
                          </a:solidFill>
                          <a:prstDash val="solid"/>
                          <a:round/>
                          <a:headEnd type="none" w="med" len="med"/>
                          <a:tailEnd type="none" w="med" len="med"/>
                        </a:lnB>
                      </a:tcPr>
                    </a:tc>
                    <a:tc>
                      <a:txBody>
                        <a:bodyPr/>
                        <a:lstStyle/>
                        <a:p>
                          <a:pPr algn="ctr">
                            <a:defRPr sz="1800"/>
                          </a:pPr>
                          <a14:m>
                            <m:oMath xmlns:m="http://schemas.openxmlformats.org/officeDocument/2006/math">
                              <m:r>
                                <a:rPr sz="1800">
                                  <a:latin typeface="Cambria Math"/>
                                </a:rPr>
                                <m:t>528+420+501+801=2250</m:t>
                              </m:r>
                            </m:oMath>
                          </a14:m>
                          <a:r>
                            <a:rPr sz="1800" dirty="0"/>
                            <a:t> points.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4945563"/>
                      </a:ext>
                    </a:extLst>
                  </a:tr>
                </a:tbl>
              </a:graphicData>
            </a:graphic>
          </p:graphicFrame>
        </mc:Choice>
        <mc:Fallback xmlns="">
          <p:graphicFrame>
            <p:nvGraphicFramePr>
              <p:cNvPr id="5" name="Table 5" descr="Row 1: Russo receives 132 plus 210 plus 167 plus 1068 equals 1577 points.&#10;&#10;Row 2: Satou receives, 396 plus 630 plus 668 plus 534 equals 2228 points.&#10;&#10;Row 3: Tremblay receives, 264 plus 840 plus 334 plus 267 equals 1705 points.&#10;&#10;Row 4: Williams receives, 528 plus 420 plus 501 plus 801, equals 2250 points.">
                <a:extLst>
                  <a:ext uri="{FF2B5EF4-FFF2-40B4-BE49-F238E27FC236}">
                    <a16:creationId xmlns:a16="http://schemas.microsoft.com/office/drawing/2014/main" id="{463998BD-C57E-433F-928E-04C753282856}"/>
                  </a:ext>
                </a:extLst>
              </p:cNvPr>
              <p:cNvGraphicFramePr>
                <a:graphicFrameLocks noGrp="1"/>
              </p:cNvGraphicFramePr>
              <p:nvPr>
                <p:extLst>
                  <p:ext uri="{D42A27DB-BD31-4B8C-83A1-F6EECF244321}">
                    <p14:modId xmlns:p14="http://schemas.microsoft.com/office/powerpoint/2010/main" val="3741162556"/>
                  </p:ext>
                </p:extLst>
              </p:nvPr>
            </p:nvGraphicFramePr>
            <p:xfrm>
              <a:off x="1104900" y="2209800"/>
              <a:ext cx="6934200" cy="1483360"/>
            </p:xfrm>
            <a:graphic>
              <a:graphicData uri="http://schemas.openxmlformats.org/drawingml/2006/table">
                <a:tbl>
                  <a:tblPr firstRow="1" bandRow="1">
                    <a:tableStyleId>{2D5ABB26-0587-4C30-8999-92F81FD0307C}</a:tableStyleId>
                  </a:tblPr>
                  <a:tblGrid>
                    <a:gridCol w="2430544">
                      <a:extLst>
                        <a:ext uri="{9D8B030D-6E8A-4147-A177-3AD203B41FA5}">
                          <a16:colId xmlns:a16="http://schemas.microsoft.com/office/drawing/2014/main" val="3529759400"/>
                        </a:ext>
                      </a:extLst>
                    </a:gridCol>
                    <a:gridCol w="4503656">
                      <a:extLst>
                        <a:ext uri="{9D8B030D-6E8A-4147-A177-3AD203B41FA5}">
                          <a16:colId xmlns:a16="http://schemas.microsoft.com/office/drawing/2014/main" val="2106492564"/>
                        </a:ext>
                      </a:extLst>
                    </a:gridCol>
                  </a:tblGrid>
                  <a:tr h="370840">
                    <a:tc>
                      <a:txBody>
                        <a:bodyPr/>
                        <a:lstStyle/>
                        <a:p>
                          <a:pPr algn="ctr">
                            <a:defRPr sz="1800"/>
                          </a:pPr>
                          <a:r>
                            <a:rPr dirty="0"/>
                            <a:t>Russo receives</a:t>
                          </a:r>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blipFill>
                          <a:blip r:embed="rId2"/>
                          <a:stretch>
                            <a:fillRect l="-53992" t="-8197" r="-135" b="-324590"/>
                          </a:stretch>
                        </a:blipFill>
                      </a:tcPr>
                    </a:tc>
                    <a:extLst>
                      <a:ext uri="{0D108BD9-81ED-4DB2-BD59-A6C34878D82A}">
                        <a16:rowId xmlns:a16="http://schemas.microsoft.com/office/drawing/2014/main" val="550205253"/>
                      </a:ext>
                    </a:extLst>
                  </a:tr>
                  <a:tr h="370840">
                    <a:tc>
                      <a:txBody>
                        <a:bodyPr/>
                        <a:lstStyle/>
                        <a:p>
                          <a:pPr algn="ctr">
                            <a:defRPr sz="1800"/>
                          </a:pPr>
                          <a:r>
                            <a:rPr dirty="0" err="1"/>
                            <a:t>Satou</a:t>
                          </a:r>
                          <a:r>
                            <a:rPr dirty="0"/>
                            <a:t> receives</a:t>
                          </a:r>
                        </a:p>
                      </a:txBody>
                      <a:tcPr/>
                    </a:tc>
                    <a:tc>
                      <a:txBody>
                        <a:bodyPr/>
                        <a:lstStyle/>
                        <a:p>
                          <a:endParaRPr lang="en-US"/>
                        </a:p>
                      </a:txBody>
                      <a:tcPr>
                        <a:blipFill>
                          <a:blip r:embed="rId2"/>
                          <a:stretch>
                            <a:fillRect l="-53992" t="-108197" r="-135" b="-224590"/>
                          </a:stretch>
                        </a:blipFill>
                      </a:tcPr>
                    </a:tc>
                    <a:extLst>
                      <a:ext uri="{0D108BD9-81ED-4DB2-BD59-A6C34878D82A}">
                        <a16:rowId xmlns:a16="http://schemas.microsoft.com/office/drawing/2014/main" val="1508245193"/>
                      </a:ext>
                    </a:extLst>
                  </a:tr>
                  <a:tr h="370840">
                    <a:tc>
                      <a:txBody>
                        <a:bodyPr/>
                        <a:lstStyle/>
                        <a:p>
                          <a:pPr algn="ctr">
                            <a:defRPr sz="1800"/>
                          </a:pPr>
                          <a:r>
                            <a:rPr dirty="0"/>
                            <a:t>Tremblay receives</a:t>
                          </a:r>
                        </a:p>
                      </a:txBody>
                      <a:tcPr/>
                    </a:tc>
                    <a:tc>
                      <a:txBody>
                        <a:bodyPr/>
                        <a:lstStyle/>
                        <a:p>
                          <a:endParaRPr lang="en-US"/>
                        </a:p>
                      </a:txBody>
                      <a:tcPr>
                        <a:blipFill>
                          <a:blip r:embed="rId2"/>
                          <a:stretch>
                            <a:fillRect l="-53992" t="-208197" r="-135" b="-124590"/>
                          </a:stretch>
                        </a:blipFill>
                      </a:tcPr>
                    </a:tc>
                    <a:extLst>
                      <a:ext uri="{0D108BD9-81ED-4DB2-BD59-A6C34878D82A}">
                        <a16:rowId xmlns:a16="http://schemas.microsoft.com/office/drawing/2014/main" val="759759266"/>
                      </a:ext>
                    </a:extLst>
                  </a:tr>
                  <a:tr h="370840">
                    <a:tc>
                      <a:txBody>
                        <a:bodyPr/>
                        <a:lstStyle/>
                        <a:p>
                          <a:pPr algn="ctr">
                            <a:defRPr sz="1800"/>
                          </a:pPr>
                          <a:r>
                            <a:rPr dirty="0"/>
                            <a:t>Williams receives</a:t>
                          </a:r>
                        </a:p>
                      </a:txBody>
                      <a:tcPr>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blipFill>
                          <a:blip r:embed="rId2"/>
                          <a:stretch>
                            <a:fillRect l="-53992" t="-308197" r="-135" b="-24590"/>
                          </a:stretch>
                        </a:blipFill>
                      </a:tcPr>
                    </a:tc>
                    <a:extLst>
                      <a:ext uri="{0D108BD9-81ED-4DB2-BD59-A6C34878D82A}">
                        <a16:rowId xmlns:a16="http://schemas.microsoft.com/office/drawing/2014/main" val="2604945563"/>
                      </a:ext>
                    </a:extLst>
                  </a:tr>
                </a:tbl>
              </a:graphicData>
            </a:graphic>
          </p:graphicFrame>
        </mc:Fallback>
      </mc:AlternateContent>
      <p:sp>
        <p:nvSpPr>
          <p:cNvPr id="7" name="TextBox 6">
            <a:extLst>
              <a:ext uri="{FF2B5EF4-FFF2-40B4-BE49-F238E27FC236}">
                <a16:creationId xmlns:a16="http://schemas.microsoft.com/office/drawing/2014/main" id="{60A46FD3-F326-8645-FAC4-CA477E67E730}"/>
              </a:ext>
            </a:extLst>
          </p:cNvPr>
          <p:cNvSpPr txBox="1"/>
          <p:nvPr/>
        </p:nvSpPr>
        <p:spPr>
          <a:xfrm>
            <a:off x="457200" y="3861137"/>
            <a:ext cx="8229600" cy="1015663"/>
          </a:xfrm>
          <a:prstGeom prst="rect">
            <a:avLst/>
          </a:prstGeom>
          <a:noFill/>
        </p:spPr>
        <p:txBody>
          <a:bodyPr wrap="square">
            <a:spAutoFit/>
          </a:bodyPr>
          <a:lstStyle/>
          <a:p>
            <a:pPr algn="just"/>
            <a:r>
              <a:rPr lang="en-US" sz="2000" dirty="0"/>
              <a:t>When we take into account the ranking preferences of all the voters, we have Williams as the overall winner with </a:t>
            </a:r>
            <a:r>
              <a:rPr lang="en-US" sz="2000" dirty="0">
                <a:latin typeface="Cambria Math"/>
              </a:rPr>
              <a:t>2250</a:t>
            </a:r>
            <a:r>
              <a:rPr lang="en-US" sz="2000" dirty="0"/>
              <a:t> total points. Recall from the previous example that he received the fewest first-place votes.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IN" dirty="0"/>
              <a:t> 1</a:t>
            </a:r>
            <a:endParaRPr dirty="0"/>
          </a:p>
        </p:txBody>
      </p:sp>
      <p:sp>
        <p:nvSpPr>
          <p:cNvPr id="3" name="Text Placeholder 2"/>
          <p:cNvSpPr>
            <a:spLocks noGrp="1"/>
          </p:cNvSpPr>
          <p:nvPr>
            <p:ph type="body" sz="quarter" idx="10"/>
          </p:nvPr>
        </p:nvSpPr>
        <p:spPr/>
        <p:txBody>
          <a:bodyPr>
            <a:normAutofit/>
          </a:bodyPr>
          <a:lstStyle/>
          <a:p>
            <a:pPr algn="just"/>
            <a:r>
              <a:rPr sz="2400" dirty="0"/>
              <a:t>The Plurality with Elimination Method is also referred to as instant run-off voting.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Using the Plurality with Elimination Method</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Use a plurality with elimination to determine a winner with the four candidates. The preference table is reprinted as Table 10.</a:t>
            </a:r>
            <a:endParaRPr lang="en-IN" sz="2000" dirty="0"/>
          </a:p>
          <a:p>
            <a:pPr algn="just"/>
            <a:endParaRPr lang="en-IN" sz="2000" dirty="0"/>
          </a:p>
          <a:p>
            <a:pPr algn="just"/>
            <a:endParaRPr sz="2000" dirty="0"/>
          </a:p>
        </p:txBody>
      </p:sp>
      <p:sp>
        <p:nvSpPr>
          <p:cNvPr id="6" name="TextBox 5">
            <a:extLst>
              <a:ext uri="{FF2B5EF4-FFF2-40B4-BE49-F238E27FC236}">
                <a16:creationId xmlns:a16="http://schemas.microsoft.com/office/drawing/2014/main" id="{09899A7C-F43E-500F-FA9A-30F807836788}"/>
              </a:ext>
            </a:extLst>
          </p:cNvPr>
          <p:cNvSpPr txBox="1"/>
          <p:nvPr/>
        </p:nvSpPr>
        <p:spPr>
          <a:xfrm>
            <a:off x="457200" y="1905000"/>
            <a:ext cx="8229600" cy="369332"/>
          </a:xfrm>
          <a:prstGeom prst="rect">
            <a:avLst/>
          </a:prstGeom>
          <a:noFill/>
        </p:spPr>
        <p:txBody>
          <a:bodyPr wrap="square">
            <a:spAutoFit/>
          </a:bodyPr>
          <a:lstStyle/>
          <a:p>
            <a:pPr algn="ctr"/>
            <a:r>
              <a:rPr lang="en-IN" sz="1800" dirty="0"/>
              <a:t>Table 10: Preference Table for Candidates</a:t>
            </a:r>
          </a:p>
        </p:txBody>
      </p:sp>
      <p:sp>
        <p:nvSpPr>
          <p:cNvPr id="5" name="TextBox 4">
            <a:extLst>
              <a:ext uri="{FF2B5EF4-FFF2-40B4-BE49-F238E27FC236}">
                <a16:creationId xmlns:a16="http://schemas.microsoft.com/office/drawing/2014/main" id="{7BD83F1A-660D-4F3D-4791-6B22B894C5D5}"/>
              </a:ext>
            </a:extLst>
          </p:cNvPr>
          <p:cNvSpPr txBox="1"/>
          <p:nvPr/>
        </p:nvSpPr>
        <p:spPr>
          <a:xfrm>
            <a:off x="4038600" y="2286000"/>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graphicFrame>
        <p:nvGraphicFramePr>
          <p:cNvPr id="4" name="Table Placeholder 2" descr="The table contains 5 columns and 5 rows.&#10;&#10;Row 1: 1st, Williams, Tremblay, Satou, Russo.&#10;&#10;Row 2: 2nd, Satou, Satou, Williams, Williams.&#10;&#10;Row 3: 3rd, Tremblay, Williams, Tremblay, Satou.&#10;&#10;Row 4: 4th, Russo, Russo, Russo, Tremblay.&#10;&#10;Row 5: Total Votes, 132, 210, 167, 267.">
            <a:extLst>
              <a:ext uri="{FF2B5EF4-FFF2-40B4-BE49-F238E27FC236}">
                <a16:creationId xmlns:a16="http://schemas.microsoft.com/office/drawing/2014/main" id="{DAA430E8-DFDF-4B12-AB55-27004F37E697}"/>
              </a:ext>
            </a:extLst>
          </p:cNvPr>
          <p:cNvGraphicFramePr>
            <a:graphicFrameLocks/>
          </p:cNvGraphicFramePr>
          <p:nvPr>
            <p:extLst>
              <p:ext uri="{D42A27DB-BD31-4B8C-83A1-F6EECF244321}">
                <p14:modId xmlns:p14="http://schemas.microsoft.com/office/powerpoint/2010/main" val="4024965905"/>
              </p:ext>
            </p:extLst>
          </p:nvPr>
        </p:nvGraphicFramePr>
        <p:xfrm>
          <a:off x="457200" y="2794000"/>
          <a:ext cx="8229600" cy="18542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1st</a:t>
                      </a:r>
                    </a:p>
                  </a:txBody>
                  <a:tcPr/>
                </a:tc>
                <a:tc>
                  <a:txBody>
                    <a:bodyPr/>
                    <a:lstStyle/>
                    <a:p>
                      <a:pPr algn="ctr">
                        <a:defRPr sz="1600"/>
                      </a:pPr>
                      <a:r>
                        <a:t>Williams</a:t>
                      </a:r>
                    </a:p>
                  </a:txBody>
                  <a:tcPr/>
                </a:tc>
                <a:tc>
                  <a:txBody>
                    <a:bodyPr/>
                    <a:lstStyle/>
                    <a:p>
                      <a:pPr algn="ctr">
                        <a:defRPr sz="1600"/>
                      </a:pPr>
                      <a:r>
                        <a:t>Tremblay</a:t>
                      </a:r>
                    </a:p>
                  </a:txBody>
                  <a:tcPr/>
                </a:tc>
                <a:tc>
                  <a:txBody>
                    <a:bodyPr/>
                    <a:lstStyle/>
                    <a:p>
                      <a:pPr algn="ctr">
                        <a:defRPr sz="1600"/>
                      </a:pPr>
                      <a:r>
                        <a:t>Satou</a:t>
                      </a:r>
                    </a:p>
                  </a:txBody>
                  <a:tcPr/>
                </a:tc>
                <a:tc>
                  <a:txBody>
                    <a:bodyPr/>
                    <a:lstStyle/>
                    <a:p>
                      <a:pPr algn="ctr">
                        <a:defRPr sz="1600"/>
                      </a:pPr>
                      <a:r>
                        <a:rPr dirty="0"/>
                        <a:t>Russo</a:t>
                      </a:r>
                    </a:p>
                  </a:txBody>
                  <a:tcPr/>
                </a:tc>
                <a:extLst>
                  <a:ext uri="{0D108BD9-81ED-4DB2-BD59-A6C34878D82A}">
                    <a16:rowId xmlns:a16="http://schemas.microsoft.com/office/drawing/2014/main" val="10002"/>
                  </a:ext>
                </a:extLst>
              </a:tr>
              <a:tr h="370840">
                <a:tc>
                  <a:txBody>
                    <a:bodyPr/>
                    <a:lstStyle/>
                    <a:p>
                      <a:pPr algn="ctr">
                        <a:defRPr sz="1600" b="1"/>
                      </a:pPr>
                      <a:r>
                        <a:t>2nd</a:t>
                      </a:r>
                    </a:p>
                  </a:txBody>
                  <a:tcPr/>
                </a:tc>
                <a:tc>
                  <a:txBody>
                    <a:bodyPr/>
                    <a:lstStyle/>
                    <a:p>
                      <a:pPr algn="ctr">
                        <a:defRPr sz="1600"/>
                      </a:pPr>
                      <a:r>
                        <a:t>Satou</a:t>
                      </a:r>
                    </a:p>
                  </a:txBody>
                  <a:tcPr/>
                </a:tc>
                <a:tc>
                  <a:txBody>
                    <a:bodyPr/>
                    <a:lstStyle/>
                    <a:p>
                      <a:pPr algn="ctr">
                        <a:defRPr sz="1600"/>
                      </a:pPr>
                      <a:r>
                        <a:t>Satou</a:t>
                      </a:r>
                    </a:p>
                  </a:txBody>
                  <a:tcPr/>
                </a:tc>
                <a:tc>
                  <a:txBody>
                    <a:bodyPr/>
                    <a:lstStyle/>
                    <a:p>
                      <a:pPr algn="ctr">
                        <a:defRPr sz="1600"/>
                      </a:pPr>
                      <a:r>
                        <a:t>Williams</a:t>
                      </a:r>
                    </a:p>
                  </a:txBody>
                  <a:tcPr/>
                </a:tc>
                <a:tc>
                  <a:txBody>
                    <a:bodyPr/>
                    <a:lstStyle/>
                    <a:p>
                      <a:pPr algn="ctr">
                        <a:defRPr sz="1600"/>
                      </a:pPr>
                      <a:r>
                        <a:t>Williams</a:t>
                      </a:r>
                    </a:p>
                  </a:txBody>
                  <a:tcPr/>
                </a:tc>
                <a:extLst>
                  <a:ext uri="{0D108BD9-81ED-4DB2-BD59-A6C34878D82A}">
                    <a16:rowId xmlns:a16="http://schemas.microsoft.com/office/drawing/2014/main" val="10003"/>
                  </a:ext>
                </a:extLst>
              </a:tr>
              <a:tr h="370840">
                <a:tc>
                  <a:txBody>
                    <a:bodyPr/>
                    <a:lstStyle/>
                    <a:p>
                      <a:pPr algn="ctr">
                        <a:defRPr sz="1600" b="1"/>
                      </a:pPr>
                      <a:r>
                        <a:t>3rd</a:t>
                      </a:r>
                    </a:p>
                  </a:txBody>
                  <a:tcPr/>
                </a:tc>
                <a:tc>
                  <a:txBody>
                    <a:bodyPr/>
                    <a:lstStyle/>
                    <a:p>
                      <a:pPr algn="ctr">
                        <a:defRPr sz="1600"/>
                      </a:pPr>
                      <a:r>
                        <a:rPr dirty="0"/>
                        <a:t>Tremblay</a:t>
                      </a:r>
                    </a:p>
                  </a:txBody>
                  <a:tcPr/>
                </a:tc>
                <a:tc>
                  <a:txBody>
                    <a:bodyPr/>
                    <a:lstStyle/>
                    <a:p>
                      <a:pPr algn="ctr">
                        <a:defRPr sz="1600"/>
                      </a:pPr>
                      <a:r>
                        <a:t>Williams</a:t>
                      </a:r>
                    </a:p>
                  </a:txBody>
                  <a:tcPr/>
                </a:tc>
                <a:tc>
                  <a:txBody>
                    <a:bodyPr/>
                    <a:lstStyle/>
                    <a:p>
                      <a:pPr algn="ctr">
                        <a:defRPr sz="1600"/>
                      </a:pPr>
                      <a:r>
                        <a:t>Tremblay</a:t>
                      </a:r>
                    </a:p>
                  </a:txBody>
                  <a:tcPr/>
                </a:tc>
                <a:tc>
                  <a:txBody>
                    <a:bodyPr/>
                    <a:lstStyle/>
                    <a:p>
                      <a:pPr algn="ctr">
                        <a:defRPr sz="1600"/>
                      </a:pPr>
                      <a:r>
                        <a:t>Satou</a:t>
                      </a:r>
                    </a:p>
                  </a:txBody>
                  <a:tcPr/>
                </a:tc>
                <a:extLst>
                  <a:ext uri="{0D108BD9-81ED-4DB2-BD59-A6C34878D82A}">
                    <a16:rowId xmlns:a16="http://schemas.microsoft.com/office/drawing/2014/main" val="10004"/>
                  </a:ext>
                </a:extLst>
              </a:tr>
              <a:tr h="370840">
                <a:tc>
                  <a:txBody>
                    <a:bodyPr/>
                    <a:lstStyle/>
                    <a:p>
                      <a:pPr algn="ctr">
                        <a:defRPr sz="1600" b="1"/>
                      </a:pPr>
                      <a:r>
                        <a:t>4th</a:t>
                      </a:r>
                    </a:p>
                  </a:txBody>
                  <a:tcPr/>
                </a:tc>
                <a:tc>
                  <a:txBody>
                    <a:bodyPr/>
                    <a:lstStyle/>
                    <a:p>
                      <a:pPr algn="ctr">
                        <a:defRPr sz="1600"/>
                      </a:pPr>
                      <a:r>
                        <a:t>Russo</a:t>
                      </a:r>
                    </a:p>
                  </a:txBody>
                  <a:tcPr/>
                </a:tc>
                <a:tc>
                  <a:txBody>
                    <a:bodyPr/>
                    <a:lstStyle/>
                    <a:p>
                      <a:pPr algn="ctr">
                        <a:defRPr sz="1600"/>
                      </a:pPr>
                      <a:r>
                        <a:t>Russo</a:t>
                      </a:r>
                    </a:p>
                  </a:txBody>
                  <a:tcPr/>
                </a:tc>
                <a:tc>
                  <a:txBody>
                    <a:bodyPr/>
                    <a:lstStyle/>
                    <a:p>
                      <a:pPr algn="ctr">
                        <a:defRPr sz="1600"/>
                      </a:pPr>
                      <a:r>
                        <a:t>Russo</a:t>
                      </a:r>
                    </a:p>
                  </a:txBody>
                  <a:tcPr/>
                </a:tc>
                <a:tc>
                  <a:txBody>
                    <a:bodyPr/>
                    <a:lstStyle/>
                    <a:p>
                      <a:pPr algn="ctr">
                        <a:defRPr sz="1600"/>
                      </a:pPr>
                      <a:r>
                        <a:t>Tremblay</a:t>
                      </a:r>
                    </a:p>
                  </a:txBody>
                  <a:tcPr/>
                </a:tc>
                <a:extLst>
                  <a:ext uri="{0D108BD9-81ED-4DB2-BD59-A6C34878D82A}">
                    <a16:rowId xmlns:a16="http://schemas.microsoft.com/office/drawing/2014/main" val="10005"/>
                  </a:ext>
                </a:extLst>
              </a:tr>
              <a:tr h="370840">
                <a:tc>
                  <a:txBody>
                    <a:bodyPr/>
                    <a:lstStyle/>
                    <a:p>
                      <a:pPr algn="ctr">
                        <a:defRPr sz="1600" b="1"/>
                      </a:pPr>
                      <a:r>
                        <a:t>Total Votes</a:t>
                      </a:r>
                    </a:p>
                  </a:txBody>
                  <a:tcPr/>
                </a:tc>
                <a:tc>
                  <a:txBody>
                    <a:bodyPr/>
                    <a:lstStyle/>
                    <a:p>
                      <a:pPr algn="ctr"/>
                      <a:r>
                        <a:rPr sz="1600" b="1" dirty="0"/>
                        <a:t>132</a:t>
                      </a:r>
                      <a:endParaRPr sz="1600" b="1" dirty="0">
                        <a:latin typeface="Cambria Math"/>
                      </a:endParaRPr>
                    </a:p>
                  </a:txBody>
                  <a:tcPr/>
                </a:tc>
                <a:tc>
                  <a:txBody>
                    <a:bodyPr/>
                    <a:lstStyle/>
                    <a:p>
                      <a:pPr algn="ctr"/>
                      <a:r>
                        <a:rPr sz="1600" b="1" dirty="0"/>
                        <a:t>210</a:t>
                      </a:r>
                      <a:endParaRPr sz="1600" b="1" dirty="0">
                        <a:latin typeface="Cambria Math"/>
                      </a:endParaRPr>
                    </a:p>
                  </a:txBody>
                  <a:tcPr/>
                </a:tc>
                <a:tc>
                  <a:txBody>
                    <a:bodyPr/>
                    <a:lstStyle/>
                    <a:p>
                      <a:pPr algn="ctr"/>
                      <a:r>
                        <a:rPr sz="1600" b="1" dirty="0"/>
                        <a:t>167</a:t>
                      </a:r>
                      <a:endParaRPr sz="1600" b="1" dirty="0">
                        <a:latin typeface="Cambria Math"/>
                      </a:endParaRPr>
                    </a:p>
                  </a:txBody>
                  <a:tcPr/>
                </a:tc>
                <a:tc>
                  <a:txBody>
                    <a:bodyPr/>
                    <a:lstStyle/>
                    <a:p>
                      <a:pPr algn="ctr"/>
                      <a:r>
                        <a:rPr sz="1600" b="1" dirty="0"/>
                        <a:t>267</a:t>
                      </a:r>
                      <a:endParaRPr sz="1600" b="1"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Plurality with Elimination Method</a:t>
            </a:r>
            <a:r>
              <a:rPr lang="en-US" dirty="0"/>
              <a:t>—Slide 2</a:t>
            </a:r>
            <a:endParaRPr dirty="0"/>
          </a:p>
        </p:txBody>
      </p:sp>
      <p:sp>
        <p:nvSpPr>
          <p:cNvPr id="11" name="TextBox 10">
            <a:extLst>
              <a:ext uri="{FF2B5EF4-FFF2-40B4-BE49-F238E27FC236}">
                <a16:creationId xmlns:a16="http://schemas.microsoft.com/office/drawing/2014/main" id="{085DEB81-FF22-58BA-48EA-BF1173999D6B}"/>
              </a:ext>
            </a:extLst>
          </p:cNvPr>
          <p:cNvSpPr txBox="1"/>
          <p:nvPr/>
        </p:nvSpPr>
        <p:spPr>
          <a:xfrm>
            <a:off x="457200" y="1143000"/>
            <a:ext cx="8229600" cy="1631216"/>
          </a:xfrm>
          <a:prstGeom prst="rect">
            <a:avLst/>
          </a:prstGeom>
          <a:noFill/>
        </p:spPr>
        <p:txBody>
          <a:bodyPr wrap="square">
            <a:spAutoFit/>
          </a:bodyPr>
          <a:lstStyle/>
          <a:p>
            <a:pPr algn="just"/>
            <a:r>
              <a:rPr lang="en-IN" sz="2000" b="1" dirty="0"/>
              <a:t>Solution</a:t>
            </a:r>
          </a:p>
          <a:p>
            <a:pPr algn="just"/>
            <a:r>
              <a:rPr lang="en-IN" sz="2000" dirty="0"/>
              <a:t>In the plurality with elimination process, only first-place votes are considered in each counting cycle. By looking at the preference table, we know that each of the candidates has the following number of first-place votes. Recall that a majority of the votes in this election is </a:t>
            </a:r>
            <a:r>
              <a:rPr lang="en-IN" sz="2000" dirty="0">
                <a:latin typeface="Cambria Math"/>
              </a:rPr>
              <a:t>389</a:t>
            </a:r>
            <a:r>
              <a:rPr lang="en-IN" sz="2000" dirty="0"/>
              <a:t>.</a:t>
            </a:r>
          </a:p>
        </p:txBody>
      </p:sp>
      <p:graphicFrame>
        <p:nvGraphicFramePr>
          <p:cNvPr id="4" name="Table 4" descr="Row 1: Russo: 267 first-place votes&#10;&#10;Row 2: Satou: 167 first-place votes&#10;&#10;Row 3: Tremblay: 210 first-place votes&#10;&#10;Row 4: Williams: 132 first-place votes">
            <a:extLst>
              <a:ext uri="{FF2B5EF4-FFF2-40B4-BE49-F238E27FC236}">
                <a16:creationId xmlns:a16="http://schemas.microsoft.com/office/drawing/2014/main" id="{E22BEE32-ADD0-478F-812B-F5DC67571D26}"/>
              </a:ext>
            </a:extLst>
          </p:cNvPr>
          <p:cNvGraphicFramePr>
            <a:graphicFrameLocks noGrp="1"/>
          </p:cNvGraphicFramePr>
          <p:nvPr>
            <p:extLst>
              <p:ext uri="{D42A27DB-BD31-4B8C-83A1-F6EECF244321}">
                <p14:modId xmlns:p14="http://schemas.microsoft.com/office/powerpoint/2010/main" val="4146768525"/>
              </p:ext>
            </p:extLst>
          </p:nvPr>
        </p:nvGraphicFramePr>
        <p:xfrm>
          <a:off x="2362200" y="2971800"/>
          <a:ext cx="4419600" cy="1483360"/>
        </p:xfrm>
        <a:graphic>
          <a:graphicData uri="http://schemas.openxmlformats.org/drawingml/2006/table">
            <a:tbl>
              <a:tblPr firstRow="1" bandRow="1">
                <a:tableStyleId>{2D5ABB26-0587-4C30-8999-92F81FD0307C}</a:tableStyleId>
              </a:tblPr>
              <a:tblGrid>
                <a:gridCol w="1657350">
                  <a:extLst>
                    <a:ext uri="{9D8B030D-6E8A-4147-A177-3AD203B41FA5}">
                      <a16:colId xmlns:a16="http://schemas.microsoft.com/office/drawing/2014/main" val="991329786"/>
                    </a:ext>
                  </a:extLst>
                </a:gridCol>
                <a:gridCol w="2762250">
                  <a:extLst>
                    <a:ext uri="{9D8B030D-6E8A-4147-A177-3AD203B41FA5}">
                      <a16:colId xmlns:a16="http://schemas.microsoft.com/office/drawing/2014/main" val="1638136235"/>
                    </a:ext>
                  </a:extLst>
                </a:gridCol>
              </a:tblGrid>
              <a:tr h="370840">
                <a:tc>
                  <a:txBody>
                    <a:bodyPr/>
                    <a:lstStyle/>
                    <a:p>
                      <a:r>
                        <a:rPr lang="en-IN" dirty="0"/>
                        <a:t>Russo: </a:t>
                      </a:r>
                    </a:p>
                  </a:txBody>
                  <a:tcP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latin typeface="Cambria Math"/>
                        </a:rPr>
                        <a:t>267</a:t>
                      </a:r>
                      <a:r>
                        <a:rPr lang="en-IN" dirty="0"/>
                        <a:t> first-place votes</a:t>
                      </a:r>
                    </a:p>
                  </a:txBody>
                  <a:tcPr>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69021991"/>
                  </a:ext>
                </a:extLst>
              </a:tr>
              <a:tr h="370840">
                <a:tc>
                  <a:txBody>
                    <a:bodyPr/>
                    <a:lstStyle/>
                    <a:p>
                      <a:r>
                        <a:rPr lang="en-IN" dirty="0" err="1"/>
                        <a:t>Satou</a:t>
                      </a:r>
                      <a:r>
                        <a:rPr lang="en-IN" dirty="0"/>
                        <a:t>:</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dirty="0">
                          <a:latin typeface="Cambria Math"/>
                        </a:rPr>
                        <a:t>167</a:t>
                      </a:r>
                      <a:r>
                        <a:rPr lang="en-IN" dirty="0"/>
                        <a:t> first-place votes</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88543487"/>
                  </a:ext>
                </a:extLst>
              </a:tr>
              <a:tr h="370840">
                <a:tc>
                  <a:txBody>
                    <a:bodyPr/>
                    <a:lstStyle/>
                    <a:p>
                      <a:r>
                        <a:rPr lang="en-IN" dirty="0"/>
                        <a:t>Tremblay:</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dirty="0">
                          <a:latin typeface="Cambria Math"/>
                        </a:rPr>
                        <a:t>210</a:t>
                      </a:r>
                      <a:r>
                        <a:rPr lang="en-IN" dirty="0"/>
                        <a:t> first-place votes</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517390"/>
                  </a:ext>
                </a:extLst>
              </a:tr>
              <a:tr h="370840">
                <a:tc>
                  <a:txBody>
                    <a:bodyPr/>
                    <a:lstStyle/>
                    <a:p>
                      <a:r>
                        <a:rPr lang="en-IN" dirty="0"/>
                        <a:t>Williams: </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dirty="0">
                          <a:latin typeface="Cambria Math"/>
                        </a:rPr>
                        <a:t>132</a:t>
                      </a:r>
                      <a:r>
                        <a:rPr lang="en-IN" dirty="0"/>
                        <a:t> first-place votes</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2349328"/>
                  </a:ext>
                </a:extLst>
              </a:tr>
            </a:tbl>
          </a:graphicData>
        </a:graphic>
      </p:graphicFrame>
      <p:sp>
        <p:nvSpPr>
          <p:cNvPr id="7" name="TextBox 6">
            <a:extLst>
              <a:ext uri="{FF2B5EF4-FFF2-40B4-BE49-F238E27FC236}">
                <a16:creationId xmlns:a16="http://schemas.microsoft.com/office/drawing/2014/main" id="{47EC5255-173C-8DE4-B0A4-F227B8EFA1AA}"/>
              </a:ext>
            </a:extLst>
          </p:cNvPr>
          <p:cNvSpPr txBox="1"/>
          <p:nvPr/>
        </p:nvSpPr>
        <p:spPr>
          <a:xfrm>
            <a:off x="457200" y="4620161"/>
            <a:ext cx="8229600" cy="1323439"/>
          </a:xfrm>
          <a:prstGeom prst="rect">
            <a:avLst/>
          </a:prstGeom>
          <a:noFill/>
        </p:spPr>
        <p:txBody>
          <a:bodyPr wrap="square">
            <a:spAutoFit/>
          </a:bodyPr>
          <a:lstStyle/>
          <a:p>
            <a:pPr algn="just"/>
            <a:r>
              <a:rPr lang="en-IN" sz="2000" dirty="0"/>
              <a:t>We already know that Russo would win in a plurality contest with his </a:t>
            </a:r>
            <a:r>
              <a:rPr lang="en-IN" sz="2000" dirty="0">
                <a:latin typeface="Cambria Math"/>
              </a:rPr>
              <a:t>267</a:t>
            </a:r>
            <a:r>
              <a:rPr lang="en-IN" sz="2000" dirty="0"/>
              <a:t> votes, but since he doesn’t have the required </a:t>
            </a:r>
            <a:r>
              <a:rPr lang="en-IN" sz="2000" dirty="0">
                <a:latin typeface="Cambria Math"/>
              </a:rPr>
              <a:t>389</a:t>
            </a:r>
            <a:r>
              <a:rPr lang="en-IN" sz="2000" dirty="0"/>
              <a:t> votes for a majority, an elimination must happen. Since Williams has the least amount of first-place votes with </a:t>
            </a:r>
            <a:r>
              <a:rPr lang="en-IN" sz="2000" dirty="0">
                <a:latin typeface="Cambria Math"/>
              </a:rPr>
              <a:t>132</a:t>
            </a:r>
            <a:r>
              <a:rPr lang="en-IN" sz="2000" dirty="0"/>
              <a:t>, he is eliminated, as shown in Table 11.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Plurality with Elimination Method</a:t>
            </a:r>
            <a:r>
              <a:rPr lang="en-US" dirty="0"/>
              <a:t>—Slide 3</a:t>
            </a:r>
            <a:endParaRPr dirty="0"/>
          </a:p>
        </p:txBody>
      </p:sp>
      <p:sp>
        <p:nvSpPr>
          <p:cNvPr id="23" name="TextBox 22">
            <a:extLst>
              <a:ext uri="{FF2B5EF4-FFF2-40B4-BE49-F238E27FC236}">
                <a16:creationId xmlns:a16="http://schemas.microsoft.com/office/drawing/2014/main" id="{1BB158B4-2C68-11E2-154D-058C47E76DCE}"/>
              </a:ext>
            </a:extLst>
          </p:cNvPr>
          <p:cNvSpPr txBox="1"/>
          <p:nvPr/>
        </p:nvSpPr>
        <p:spPr>
          <a:xfrm>
            <a:off x="533400" y="1044387"/>
            <a:ext cx="8153400" cy="384721"/>
          </a:xfrm>
          <a:prstGeom prst="rect">
            <a:avLst/>
          </a:prstGeom>
          <a:noFill/>
        </p:spPr>
        <p:txBody>
          <a:bodyPr wrap="square">
            <a:spAutoFit/>
          </a:bodyPr>
          <a:lstStyle/>
          <a:p>
            <a:pPr algn="ctr"/>
            <a:r>
              <a:rPr lang="en-IN" sz="1900" dirty="0"/>
              <a:t>Table 11: Plurality with Elimination Cycle 1</a:t>
            </a:r>
          </a:p>
        </p:txBody>
      </p:sp>
      <p:sp>
        <p:nvSpPr>
          <p:cNvPr id="17" name="TextBox 16">
            <a:extLst>
              <a:ext uri="{FF2B5EF4-FFF2-40B4-BE49-F238E27FC236}">
                <a16:creationId xmlns:a16="http://schemas.microsoft.com/office/drawing/2014/main" id="{E637A0A4-CCD7-551C-B468-4260F0C1ED6C}"/>
              </a:ext>
            </a:extLst>
          </p:cNvPr>
          <p:cNvSpPr txBox="1"/>
          <p:nvPr/>
        </p:nvSpPr>
        <p:spPr>
          <a:xfrm>
            <a:off x="4038600" y="1443067"/>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pic>
        <p:nvPicPr>
          <p:cNvPr id="20" name="Picture 19" descr="The table contains 5 columns and 5 rows.&#10;&#10;Row 1: 1st, Williams (eliminated), Tremblay, Satou, Russo.&#10;&#10;Row 2: 2nd, Satou, Satou, Williams (eliminated), Williams (eliminated).&#10;&#10;Row 3: 3rd, Tremblay, Williams (eliminated), Tremblay, Satou.&#10;&#10;Row 4: 4th, Russo, Russo, Russo, Tremblay.&#10;&#10;Row 5: Total Votes, 132, 210, 167, 267.&#10;">
            <a:extLst>
              <a:ext uri="{FF2B5EF4-FFF2-40B4-BE49-F238E27FC236}">
                <a16:creationId xmlns:a16="http://schemas.microsoft.com/office/drawing/2014/main" id="{0A6B1C3F-B8F9-56B7-C81B-6462DD4248A0}"/>
              </a:ext>
            </a:extLst>
          </p:cNvPr>
          <p:cNvPicPr>
            <a:picLocks noChangeAspect="1"/>
          </p:cNvPicPr>
          <p:nvPr/>
        </p:nvPicPr>
        <p:blipFill>
          <a:blip r:embed="rId2"/>
          <a:stretch>
            <a:fillRect/>
          </a:stretch>
        </p:blipFill>
        <p:spPr>
          <a:xfrm>
            <a:off x="509980" y="1830328"/>
            <a:ext cx="8200240" cy="1872000"/>
          </a:xfrm>
          <a:prstGeom prst="rect">
            <a:avLst/>
          </a:prstGeom>
        </p:spPr>
      </p:pic>
      <p:sp>
        <p:nvSpPr>
          <p:cNvPr id="19" name="TextBox 18">
            <a:extLst>
              <a:ext uri="{FF2B5EF4-FFF2-40B4-BE49-F238E27FC236}">
                <a16:creationId xmlns:a16="http://schemas.microsoft.com/office/drawing/2014/main" id="{55298C69-3181-13E6-20B0-9EBC2D775618}"/>
              </a:ext>
            </a:extLst>
          </p:cNvPr>
          <p:cNvSpPr txBox="1"/>
          <p:nvPr/>
        </p:nvSpPr>
        <p:spPr>
          <a:xfrm>
            <a:off x="466165" y="3751730"/>
            <a:ext cx="8229600" cy="2139047"/>
          </a:xfrm>
          <a:prstGeom prst="rect">
            <a:avLst/>
          </a:prstGeom>
          <a:noFill/>
        </p:spPr>
        <p:txBody>
          <a:bodyPr wrap="square">
            <a:spAutoFit/>
          </a:bodyPr>
          <a:lstStyle/>
          <a:p>
            <a:pPr algn="just"/>
            <a:r>
              <a:rPr lang="en-IN" sz="1900" dirty="0"/>
              <a:t>Now, the preference table must be adjusted accordingly. In the first column, Satou will now be ranked first, Tremblay second, and Russo third. In the second rankings column, Tremblay and Satou remain in first and second place, but Russo will move into third place. In the third rankings column, both Tremblay and Russo move up one place. Finally, in the last rankings column, Satou and Tremblay move up one place. The new preference table for the second cycle is shown in Table 12. Note that the total votes in the bottom row will stay the same in each cycle.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Plurality with Elimination Method</a:t>
            </a:r>
            <a:r>
              <a:rPr lang="en-US" dirty="0"/>
              <a:t>—Slide 4</a:t>
            </a:r>
            <a:endParaRPr dirty="0"/>
          </a:p>
        </p:txBody>
      </p:sp>
      <p:sp>
        <p:nvSpPr>
          <p:cNvPr id="13" name="TextBox 12">
            <a:extLst>
              <a:ext uri="{FF2B5EF4-FFF2-40B4-BE49-F238E27FC236}">
                <a16:creationId xmlns:a16="http://schemas.microsoft.com/office/drawing/2014/main" id="{E2BAB829-AC83-CDDE-1BAD-579D8DB55E32}"/>
              </a:ext>
            </a:extLst>
          </p:cNvPr>
          <p:cNvSpPr txBox="1"/>
          <p:nvPr/>
        </p:nvSpPr>
        <p:spPr>
          <a:xfrm>
            <a:off x="457200" y="1048869"/>
            <a:ext cx="8229600" cy="400110"/>
          </a:xfrm>
          <a:prstGeom prst="rect">
            <a:avLst/>
          </a:prstGeom>
          <a:noFill/>
        </p:spPr>
        <p:txBody>
          <a:bodyPr wrap="square">
            <a:spAutoFit/>
          </a:bodyPr>
          <a:lstStyle/>
          <a:p>
            <a:pPr algn="ctr"/>
            <a:r>
              <a:rPr lang="en-IN" sz="2000" dirty="0"/>
              <a:t>Table 12: Plurality with Elimination Cycle 1 Simplified</a:t>
            </a:r>
          </a:p>
        </p:txBody>
      </p:sp>
      <p:sp>
        <p:nvSpPr>
          <p:cNvPr id="3" name="TextBox 2">
            <a:extLst>
              <a:ext uri="{FF2B5EF4-FFF2-40B4-BE49-F238E27FC236}">
                <a16:creationId xmlns:a16="http://schemas.microsoft.com/office/drawing/2014/main" id="{5BC9DD5A-1129-4C85-B0EE-72C6DACBBE58}"/>
              </a:ext>
            </a:extLst>
          </p:cNvPr>
          <p:cNvSpPr txBox="1"/>
          <p:nvPr/>
        </p:nvSpPr>
        <p:spPr>
          <a:xfrm>
            <a:off x="4076700" y="1465730"/>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graphicFrame>
        <p:nvGraphicFramePr>
          <p:cNvPr id="4" name="Table Placeholder 2" descr="The table contains 5 columns and 4 rows.&#10;&#10;Row 1: 1st, Satou, Tremblay, Satou, Russo.&#10;&#10;Row 2: 2nd, Tremblay, Satou, Tremblay, Satou.&#10;&#10;Row 3: 3rd, Russo, Russo, Russo, Tremblay.&#10;&#10;Row 4: Total Votes, 132, 210, 167, 267.">
            <a:extLst>
              <a:ext uri="{FF2B5EF4-FFF2-40B4-BE49-F238E27FC236}">
                <a16:creationId xmlns:a16="http://schemas.microsoft.com/office/drawing/2014/main" id="{2EF79595-7388-4D81-986B-4EEC59955D36}"/>
              </a:ext>
            </a:extLst>
          </p:cNvPr>
          <p:cNvGraphicFramePr>
            <a:graphicFrameLocks/>
          </p:cNvGraphicFramePr>
          <p:nvPr>
            <p:extLst>
              <p:ext uri="{D42A27DB-BD31-4B8C-83A1-F6EECF244321}">
                <p14:modId xmlns:p14="http://schemas.microsoft.com/office/powerpoint/2010/main" val="1408901015"/>
              </p:ext>
            </p:extLst>
          </p:nvPr>
        </p:nvGraphicFramePr>
        <p:xfrm>
          <a:off x="685800" y="1971456"/>
          <a:ext cx="7848600" cy="1396584"/>
        </p:xfrm>
        <a:graphic>
          <a:graphicData uri="http://schemas.openxmlformats.org/drawingml/2006/table">
            <a:tbl>
              <a:tblPr firstRow="1" bandRow="1">
                <a:tableStyleId>{5940675A-B579-460E-94D1-54222C63F5DA}</a:tableStyleId>
              </a:tblPr>
              <a:tblGrid>
                <a:gridCol w="1569720">
                  <a:extLst>
                    <a:ext uri="{9D8B030D-6E8A-4147-A177-3AD203B41FA5}">
                      <a16:colId xmlns:a16="http://schemas.microsoft.com/office/drawing/2014/main" val="20000"/>
                    </a:ext>
                  </a:extLst>
                </a:gridCol>
                <a:gridCol w="1569720">
                  <a:extLst>
                    <a:ext uri="{9D8B030D-6E8A-4147-A177-3AD203B41FA5}">
                      <a16:colId xmlns:a16="http://schemas.microsoft.com/office/drawing/2014/main" val="20001"/>
                    </a:ext>
                  </a:extLst>
                </a:gridCol>
                <a:gridCol w="1569720">
                  <a:extLst>
                    <a:ext uri="{9D8B030D-6E8A-4147-A177-3AD203B41FA5}">
                      <a16:colId xmlns:a16="http://schemas.microsoft.com/office/drawing/2014/main" val="20002"/>
                    </a:ext>
                  </a:extLst>
                </a:gridCol>
                <a:gridCol w="1569720">
                  <a:extLst>
                    <a:ext uri="{9D8B030D-6E8A-4147-A177-3AD203B41FA5}">
                      <a16:colId xmlns:a16="http://schemas.microsoft.com/office/drawing/2014/main" val="20003"/>
                    </a:ext>
                  </a:extLst>
                </a:gridCol>
                <a:gridCol w="1569720">
                  <a:extLst>
                    <a:ext uri="{9D8B030D-6E8A-4147-A177-3AD203B41FA5}">
                      <a16:colId xmlns:a16="http://schemas.microsoft.com/office/drawing/2014/main" val="20004"/>
                    </a:ext>
                  </a:extLst>
                </a:gridCol>
              </a:tblGrid>
              <a:tr h="349146">
                <a:tc>
                  <a:txBody>
                    <a:bodyPr/>
                    <a:lstStyle/>
                    <a:p>
                      <a:pPr algn="ctr">
                        <a:defRPr sz="1600" b="1"/>
                      </a:pPr>
                      <a:r>
                        <a:rPr dirty="0"/>
                        <a:t>1st</a:t>
                      </a:r>
                    </a:p>
                  </a:txBody>
                  <a:tcPr/>
                </a:tc>
                <a:tc>
                  <a:txBody>
                    <a:bodyPr/>
                    <a:lstStyle/>
                    <a:p>
                      <a:pPr algn="ctr">
                        <a:defRPr sz="1600"/>
                      </a:pPr>
                      <a:r>
                        <a:t>Satou</a:t>
                      </a:r>
                    </a:p>
                  </a:txBody>
                  <a:tcPr/>
                </a:tc>
                <a:tc>
                  <a:txBody>
                    <a:bodyPr/>
                    <a:lstStyle/>
                    <a:p>
                      <a:pPr algn="ctr">
                        <a:defRPr sz="1600"/>
                      </a:pPr>
                      <a:r>
                        <a:t>Tremblay</a:t>
                      </a:r>
                    </a:p>
                  </a:txBody>
                  <a:tcPr/>
                </a:tc>
                <a:tc>
                  <a:txBody>
                    <a:bodyPr/>
                    <a:lstStyle/>
                    <a:p>
                      <a:pPr algn="ctr">
                        <a:defRPr sz="1600"/>
                      </a:pPr>
                      <a:r>
                        <a:t>Satou</a:t>
                      </a:r>
                    </a:p>
                  </a:txBody>
                  <a:tcPr/>
                </a:tc>
                <a:tc>
                  <a:txBody>
                    <a:bodyPr/>
                    <a:lstStyle/>
                    <a:p>
                      <a:pPr algn="ctr">
                        <a:defRPr sz="1600"/>
                      </a:pPr>
                      <a:r>
                        <a:rPr dirty="0"/>
                        <a:t>Russo</a:t>
                      </a:r>
                    </a:p>
                  </a:txBody>
                  <a:tcPr/>
                </a:tc>
                <a:extLst>
                  <a:ext uri="{0D108BD9-81ED-4DB2-BD59-A6C34878D82A}">
                    <a16:rowId xmlns:a16="http://schemas.microsoft.com/office/drawing/2014/main" val="10002"/>
                  </a:ext>
                </a:extLst>
              </a:tr>
              <a:tr h="349146">
                <a:tc>
                  <a:txBody>
                    <a:bodyPr/>
                    <a:lstStyle/>
                    <a:p>
                      <a:pPr algn="ctr">
                        <a:defRPr sz="1600" b="1"/>
                      </a:pPr>
                      <a:r>
                        <a:t>2nd</a:t>
                      </a:r>
                    </a:p>
                  </a:txBody>
                  <a:tcPr/>
                </a:tc>
                <a:tc>
                  <a:txBody>
                    <a:bodyPr/>
                    <a:lstStyle/>
                    <a:p>
                      <a:pPr algn="ctr">
                        <a:defRPr sz="1600"/>
                      </a:pPr>
                      <a:r>
                        <a:rPr dirty="0"/>
                        <a:t>Tremblay</a:t>
                      </a:r>
                    </a:p>
                  </a:txBody>
                  <a:tcPr/>
                </a:tc>
                <a:tc>
                  <a:txBody>
                    <a:bodyPr/>
                    <a:lstStyle/>
                    <a:p>
                      <a:pPr algn="ctr">
                        <a:defRPr sz="1600"/>
                      </a:pPr>
                      <a:r>
                        <a:t>Satou</a:t>
                      </a:r>
                    </a:p>
                  </a:txBody>
                  <a:tcPr/>
                </a:tc>
                <a:tc>
                  <a:txBody>
                    <a:bodyPr/>
                    <a:lstStyle/>
                    <a:p>
                      <a:pPr algn="ctr">
                        <a:defRPr sz="1600"/>
                      </a:pPr>
                      <a:r>
                        <a:t>Tremblay</a:t>
                      </a:r>
                    </a:p>
                  </a:txBody>
                  <a:tcPr/>
                </a:tc>
                <a:tc>
                  <a:txBody>
                    <a:bodyPr/>
                    <a:lstStyle/>
                    <a:p>
                      <a:pPr algn="ctr">
                        <a:defRPr sz="1600"/>
                      </a:pPr>
                      <a:r>
                        <a:t>Satou</a:t>
                      </a:r>
                    </a:p>
                  </a:txBody>
                  <a:tcPr/>
                </a:tc>
                <a:extLst>
                  <a:ext uri="{0D108BD9-81ED-4DB2-BD59-A6C34878D82A}">
                    <a16:rowId xmlns:a16="http://schemas.microsoft.com/office/drawing/2014/main" val="10003"/>
                  </a:ext>
                </a:extLst>
              </a:tr>
              <a:tr h="349146">
                <a:tc>
                  <a:txBody>
                    <a:bodyPr/>
                    <a:lstStyle/>
                    <a:p>
                      <a:pPr algn="ctr">
                        <a:defRPr sz="1600" b="1"/>
                      </a:pPr>
                      <a:r>
                        <a:t>3rd</a:t>
                      </a:r>
                    </a:p>
                  </a:txBody>
                  <a:tcPr/>
                </a:tc>
                <a:tc>
                  <a:txBody>
                    <a:bodyPr/>
                    <a:lstStyle/>
                    <a:p>
                      <a:pPr algn="ctr">
                        <a:defRPr sz="1600"/>
                      </a:pPr>
                      <a:r>
                        <a:t>Russo</a:t>
                      </a:r>
                    </a:p>
                  </a:txBody>
                  <a:tcPr/>
                </a:tc>
                <a:tc>
                  <a:txBody>
                    <a:bodyPr/>
                    <a:lstStyle/>
                    <a:p>
                      <a:pPr algn="ctr">
                        <a:defRPr sz="1600"/>
                      </a:pPr>
                      <a:r>
                        <a:t>Russo</a:t>
                      </a:r>
                    </a:p>
                  </a:txBody>
                  <a:tcPr/>
                </a:tc>
                <a:tc>
                  <a:txBody>
                    <a:bodyPr/>
                    <a:lstStyle/>
                    <a:p>
                      <a:pPr algn="ctr">
                        <a:defRPr sz="1600"/>
                      </a:pPr>
                      <a:r>
                        <a:t>Russo</a:t>
                      </a:r>
                    </a:p>
                  </a:txBody>
                  <a:tcPr/>
                </a:tc>
                <a:tc>
                  <a:txBody>
                    <a:bodyPr/>
                    <a:lstStyle/>
                    <a:p>
                      <a:pPr algn="ctr">
                        <a:defRPr sz="1600"/>
                      </a:pPr>
                      <a:r>
                        <a:t>Tremblay</a:t>
                      </a:r>
                    </a:p>
                  </a:txBody>
                  <a:tcPr/>
                </a:tc>
                <a:extLst>
                  <a:ext uri="{0D108BD9-81ED-4DB2-BD59-A6C34878D82A}">
                    <a16:rowId xmlns:a16="http://schemas.microsoft.com/office/drawing/2014/main" val="10004"/>
                  </a:ext>
                </a:extLst>
              </a:tr>
              <a:tr h="349146">
                <a:tc>
                  <a:txBody>
                    <a:bodyPr/>
                    <a:lstStyle/>
                    <a:p>
                      <a:pPr algn="ctr">
                        <a:defRPr sz="1600" b="1"/>
                      </a:pPr>
                      <a:r>
                        <a:rPr dirty="0"/>
                        <a:t>Total Votes</a:t>
                      </a:r>
                    </a:p>
                  </a:txBody>
                  <a:tcPr/>
                </a:tc>
                <a:tc>
                  <a:txBody>
                    <a:bodyPr/>
                    <a:lstStyle/>
                    <a:p>
                      <a:pPr algn="ctr"/>
                      <a:r>
                        <a:rPr sz="1600" b="1" dirty="0"/>
                        <a:t>132</a:t>
                      </a:r>
                      <a:endParaRPr sz="1600" b="1" dirty="0">
                        <a:latin typeface="Cambria Math"/>
                      </a:endParaRPr>
                    </a:p>
                  </a:txBody>
                  <a:tcPr/>
                </a:tc>
                <a:tc>
                  <a:txBody>
                    <a:bodyPr/>
                    <a:lstStyle/>
                    <a:p>
                      <a:pPr algn="ctr"/>
                      <a:r>
                        <a:rPr sz="1600" b="1" dirty="0"/>
                        <a:t>210</a:t>
                      </a:r>
                      <a:endParaRPr sz="1600" b="1" dirty="0">
                        <a:latin typeface="Cambria Math"/>
                      </a:endParaRPr>
                    </a:p>
                  </a:txBody>
                  <a:tcPr/>
                </a:tc>
                <a:tc>
                  <a:txBody>
                    <a:bodyPr/>
                    <a:lstStyle/>
                    <a:p>
                      <a:pPr algn="ctr"/>
                      <a:r>
                        <a:rPr sz="1600" b="1" dirty="0"/>
                        <a:t>167</a:t>
                      </a:r>
                      <a:endParaRPr sz="1600" b="1" dirty="0">
                        <a:latin typeface="Cambria Math"/>
                      </a:endParaRPr>
                    </a:p>
                  </a:txBody>
                  <a:tcPr/>
                </a:tc>
                <a:tc>
                  <a:txBody>
                    <a:bodyPr/>
                    <a:lstStyle/>
                    <a:p>
                      <a:pPr algn="ctr"/>
                      <a:r>
                        <a:rPr sz="1600" b="1" dirty="0"/>
                        <a:t>267</a:t>
                      </a:r>
                      <a:endParaRPr sz="1600" b="1" dirty="0">
                        <a:latin typeface="Cambria Math"/>
                      </a:endParaRPr>
                    </a:p>
                  </a:txBody>
                  <a:tcPr/>
                </a:tc>
                <a:extLst>
                  <a:ext uri="{0D108BD9-81ED-4DB2-BD59-A6C34878D82A}">
                    <a16:rowId xmlns:a16="http://schemas.microsoft.com/office/drawing/2014/main" val="10005"/>
                  </a:ext>
                </a:extLst>
              </a:tr>
            </a:tbl>
          </a:graphicData>
        </a:graphic>
      </p:graphicFrame>
      <p:sp>
        <p:nvSpPr>
          <p:cNvPr id="9" name="TextBox 8">
            <a:extLst>
              <a:ext uri="{FF2B5EF4-FFF2-40B4-BE49-F238E27FC236}">
                <a16:creationId xmlns:a16="http://schemas.microsoft.com/office/drawing/2014/main" id="{F31EC964-B597-B155-5B07-E64B25168CDB}"/>
              </a:ext>
            </a:extLst>
          </p:cNvPr>
          <p:cNvSpPr txBox="1"/>
          <p:nvPr/>
        </p:nvSpPr>
        <p:spPr>
          <a:xfrm>
            <a:off x="457200" y="3626584"/>
            <a:ext cx="8229600" cy="1631216"/>
          </a:xfrm>
          <a:prstGeom prst="rect">
            <a:avLst/>
          </a:prstGeom>
          <a:noFill/>
        </p:spPr>
        <p:txBody>
          <a:bodyPr wrap="square">
            <a:spAutoFit/>
          </a:bodyPr>
          <a:lstStyle/>
          <a:p>
            <a:pPr algn="just"/>
            <a:r>
              <a:rPr lang="en-IN" sz="2000" dirty="0"/>
              <a:t>Now, we recount the number of first-place votes for each candidate and determine if anyone has the required </a:t>
            </a:r>
            <a:r>
              <a:rPr lang="en-IN" sz="2000" dirty="0">
                <a:latin typeface="Cambria Math"/>
              </a:rPr>
              <a:t>389</a:t>
            </a:r>
            <a:r>
              <a:rPr lang="en-IN" sz="2000" dirty="0"/>
              <a:t> votes for a majority. </a:t>
            </a:r>
          </a:p>
          <a:p>
            <a:pPr algn="just"/>
            <a:endParaRPr lang="en-IN" sz="2000" dirty="0"/>
          </a:p>
          <a:p>
            <a:pPr algn="just"/>
            <a:r>
              <a:rPr lang="en-IN" sz="2000" dirty="0"/>
              <a:t>Satou now has two rankings that place him in first place, which gives him a total of</a:t>
            </a:r>
          </a:p>
        </p:txBody>
      </p:sp>
      <p:pic>
        <p:nvPicPr>
          <p:cNvPr id="7" name="Picture 6" descr="One hundred thirty-two plus one hundred sixty-seven equals two hundred ninety-nine votes.">
            <a:extLst>
              <a:ext uri="{FF2B5EF4-FFF2-40B4-BE49-F238E27FC236}">
                <a16:creationId xmlns:a16="http://schemas.microsoft.com/office/drawing/2014/main" id="{41AC984A-9A03-EE03-4A4A-18FFA3CFF7F3}"/>
              </a:ext>
            </a:extLst>
          </p:cNvPr>
          <p:cNvPicPr>
            <a:picLocks noChangeAspect="1"/>
          </p:cNvPicPr>
          <p:nvPr/>
        </p:nvPicPr>
        <p:blipFill>
          <a:blip r:embed="rId2"/>
          <a:stretch>
            <a:fillRect/>
          </a:stretch>
        </p:blipFill>
        <p:spPr>
          <a:xfrm>
            <a:off x="3352800" y="5468777"/>
            <a:ext cx="2438399" cy="246223"/>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Plurality with Elimination Method</a:t>
            </a:r>
            <a:r>
              <a:rPr lang="en-US" dirty="0"/>
              <a:t>—Slide 5</a:t>
            </a:r>
            <a:endParaRPr dirty="0"/>
          </a:p>
        </p:txBody>
      </p:sp>
      <p:sp>
        <p:nvSpPr>
          <p:cNvPr id="21" name="TextBox 20">
            <a:extLst>
              <a:ext uri="{FF2B5EF4-FFF2-40B4-BE49-F238E27FC236}">
                <a16:creationId xmlns:a16="http://schemas.microsoft.com/office/drawing/2014/main" id="{E955F0C7-85D5-9067-8E2B-0E02A640D770}"/>
              </a:ext>
            </a:extLst>
          </p:cNvPr>
          <p:cNvSpPr txBox="1"/>
          <p:nvPr/>
        </p:nvSpPr>
        <p:spPr>
          <a:xfrm>
            <a:off x="457200" y="1113472"/>
            <a:ext cx="8229600" cy="1477328"/>
          </a:xfrm>
          <a:prstGeom prst="rect">
            <a:avLst/>
          </a:prstGeom>
          <a:noFill/>
        </p:spPr>
        <p:txBody>
          <a:bodyPr wrap="square">
            <a:spAutoFit/>
          </a:bodyPr>
          <a:lstStyle/>
          <a:p>
            <a:pPr algn="just"/>
            <a:r>
              <a:rPr lang="en-IN" dirty="0"/>
              <a:t>Tremblay and Russo remain the same with </a:t>
            </a:r>
            <a:r>
              <a:rPr lang="en-IN" dirty="0">
                <a:latin typeface="Cambria Math"/>
              </a:rPr>
              <a:t>210</a:t>
            </a:r>
            <a:r>
              <a:rPr lang="en-IN" dirty="0"/>
              <a:t> and </a:t>
            </a:r>
            <a:r>
              <a:rPr lang="en-IN" dirty="0">
                <a:latin typeface="Cambria Math"/>
              </a:rPr>
              <a:t>267</a:t>
            </a:r>
            <a:r>
              <a:rPr lang="en-IN" dirty="0"/>
              <a:t> first-place votes, respectively.</a:t>
            </a:r>
          </a:p>
          <a:p>
            <a:endParaRPr lang="en-IN" dirty="0"/>
          </a:p>
          <a:p>
            <a:pPr algn="just"/>
            <a:r>
              <a:rPr lang="en-IN" dirty="0"/>
              <a:t>Although Satou is now the leader with </a:t>
            </a:r>
            <a:r>
              <a:rPr lang="en-IN" dirty="0">
                <a:latin typeface="Cambria Math"/>
              </a:rPr>
              <a:t>299</a:t>
            </a:r>
            <a:r>
              <a:rPr lang="en-IN" dirty="0"/>
              <a:t> first place votes, he does not have a majority, so we must remove a candidate and continue with another elimination. This time it is Tremblay who has the least amount of first-place votes, so he is eliminated. </a:t>
            </a:r>
          </a:p>
        </p:txBody>
      </p:sp>
      <p:sp>
        <p:nvSpPr>
          <p:cNvPr id="23" name="TextBox 22">
            <a:extLst>
              <a:ext uri="{FF2B5EF4-FFF2-40B4-BE49-F238E27FC236}">
                <a16:creationId xmlns:a16="http://schemas.microsoft.com/office/drawing/2014/main" id="{B7D690DC-4427-89B5-7BCC-13985071BFFD}"/>
              </a:ext>
            </a:extLst>
          </p:cNvPr>
          <p:cNvSpPr txBox="1"/>
          <p:nvPr/>
        </p:nvSpPr>
        <p:spPr>
          <a:xfrm>
            <a:off x="457200" y="2590800"/>
            <a:ext cx="8229600" cy="369332"/>
          </a:xfrm>
          <a:prstGeom prst="rect">
            <a:avLst/>
          </a:prstGeom>
          <a:noFill/>
        </p:spPr>
        <p:txBody>
          <a:bodyPr wrap="square">
            <a:spAutoFit/>
          </a:bodyPr>
          <a:lstStyle/>
          <a:p>
            <a:pPr algn="ctr"/>
            <a:r>
              <a:rPr lang="en-IN" dirty="0"/>
              <a:t>Table 13: Plurality with Elimination Cycle 2</a:t>
            </a:r>
          </a:p>
        </p:txBody>
      </p:sp>
      <p:sp>
        <p:nvSpPr>
          <p:cNvPr id="3" name="TextBox 2">
            <a:extLst>
              <a:ext uri="{FF2B5EF4-FFF2-40B4-BE49-F238E27FC236}">
                <a16:creationId xmlns:a16="http://schemas.microsoft.com/office/drawing/2014/main" id="{286FFE26-7C67-75B0-12A6-6A07F9D7A792}"/>
              </a:ext>
            </a:extLst>
          </p:cNvPr>
          <p:cNvSpPr txBox="1"/>
          <p:nvPr/>
        </p:nvSpPr>
        <p:spPr>
          <a:xfrm>
            <a:off x="4038600" y="2914435"/>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pic>
        <p:nvPicPr>
          <p:cNvPr id="18" name="Picture 17" descr="The table contains 5 columns and 4 rows.&#10;&#10;Row 1: 1st Satou , Tremblay (eliminated) , Satou , Russo.&#10;&#10;Row 2: 2nd Tremblay , Satou , Tremblay , Satou.&#10;&#10;Row 3: 3rd Russo , Russo , Russo , Tremblay (eliminated)&#10;&#10;Row 4: Total Votes 132 , 210 , 167 , 267">
            <a:extLst>
              <a:ext uri="{FF2B5EF4-FFF2-40B4-BE49-F238E27FC236}">
                <a16:creationId xmlns:a16="http://schemas.microsoft.com/office/drawing/2014/main" id="{CBBB6E6F-FAB8-7D72-DF6D-C4CEAA1EE14F}"/>
              </a:ext>
            </a:extLst>
          </p:cNvPr>
          <p:cNvPicPr>
            <a:picLocks noChangeAspect="1"/>
          </p:cNvPicPr>
          <p:nvPr/>
        </p:nvPicPr>
        <p:blipFill>
          <a:blip r:embed="rId2"/>
          <a:stretch>
            <a:fillRect/>
          </a:stretch>
        </p:blipFill>
        <p:spPr>
          <a:xfrm>
            <a:off x="438959" y="3283767"/>
            <a:ext cx="8266082" cy="1584000"/>
          </a:xfrm>
          <a:prstGeom prst="rect">
            <a:avLst/>
          </a:prstGeom>
        </p:spPr>
      </p:pic>
      <p:sp>
        <p:nvSpPr>
          <p:cNvPr id="19" name="TextBox 18">
            <a:extLst>
              <a:ext uri="{FF2B5EF4-FFF2-40B4-BE49-F238E27FC236}">
                <a16:creationId xmlns:a16="http://schemas.microsoft.com/office/drawing/2014/main" id="{33F8AB99-BDE8-19C5-B532-58F5AB443AEB}"/>
              </a:ext>
            </a:extLst>
          </p:cNvPr>
          <p:cNvSpPr txBox="1"/>
          <p:nvPr/>
        </p:nvSpPr>
        <p:spPr>
          <a:xfrm>
            <a:off x="457200" y="5019591"/>
            <a:ext cx="8229600" cy="646331"/>
          </a:xfrm>
          <a:prstGeom prst="rect">
            <a:avLst/>
          </a:prstGeom>
          <a:noFill/>
        </p:spPr>
        <p:txBody>
          <a:bodyPr wrap="square">
            <a:spAutoFit/>
          </a:bodyPr>
          <a:lstStyle/>
          <a:p>
            <a:pPr algn="just"/>
            <a:r>
              <a:rPr lang="en-US" sz="1800" dirty="0"/>
              <a:t>Adjusting the table in the same manner as before, we have the following preference table with the two remaining candidates, Satou and Russo.</a:t>
            </a:r>
          </a:p>
        </p:txBody>
      </p:sp>
    </p:spTree>
    <p:extLst>
      <p:ext uri="{BB962C8B-B14F-4D97-AF65-F5344CB8AC3E}">
        <p14:creationId xmlns:p14="http://schemas.microsoft.com/office/powerpoint/2010/main" val="2242191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Plurality with Elimination Method</a:t>
            </a:r>
            <a:r>
              <a:rPr lang="en-US" dirty="0"/>
              <a:t>—Slide 6</a:t>
            </a:r>
            <a:endParaRPr dirty="0"/>
          </a:p>
        </p:txBody>
      </p:sp>
      <p:sp>
        <p:nvSpPr>
          <p:cNvPr id="13" name="TextBox 12">
            <a:extLst>
              <a:ext uri="{FF2B5EF4-FFF2-40B4-BE49-F238E27FC236}">
                <a16:creationId xmlns:a16="http://schemas.microsoft.com/office/drawing/2014/main" id="{2F38CABD-C3FE-DCAC-1DAF-CFCDCF48E793}"/>
              </a:ext>
            </a:extLst>
          </p:cNvPr>
          <p:cNvSpPr txBox="1"/>
          <p:nvPr/>
        </p:nvSpPr>
        <p:spPr>
          <a:xfrm>
            <a:off x="457200" y="1066800"/>
            <a:ext cx="8229600" cy="400110"/>
          </a:xfrm>
          <a:prstGeom prst="rect">
            <a:avLst/>
          </a:prstGeom>
          <a:noFill/>
        </p:spPr>
        <p:txBody>
          <a:bodyPr wrap="square">
            <a:spAutoFit/>
          </a:bodyPr>
          <a:lstStyle/>
          <a:p>
            <a:pPr algn="ctr">
              <a:defRPr sz="2800"/>
            </a:pPr>
            <a:r>
              <a:rPr lang="en-IN" sz="2000" dirty="0"/>
              <a:t>Table 14: Plurality with Elimination Cycle 2</a:t>
            </a:r>
          </a:p>
        </p:txBody>
      </p:sp>
      <p:sp>
        <p:nvSpPr>
          <p:cNvPr id="3" name="TextBox 2">
            <a:extLst>
              <a:ext uri="{FF2B5EF4-FFF2-40B4-BE49-F238E27FC236}">
                <a16:creationId xmlns:a16="http://schemas.microsoft.com/office/drawing/2014/main" id="{AF9C9BD5-22F9-041E-4324-8B5FFA4DC3F3}"/>
              </a:ext>
            </a:extLst>
          </p:cNvPr>
          <p:cNvSpPr txBox="1"/>
          <p:nvPr/>
        </p:nvSpPr>
        <p:spPr>
          <a:xfrm>
            <a:off x="4038600" y="1524000"/>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graphicFrame>
        <p:nvGraphicFramePr>
          <p:cNvPr id="4" name="Table Placeholder 2" descr="The table contains 5 columns and 3 rows.&#10;&#10;Row 1: 1st Satou , Satou , Satou, Russo.&#10;&#10;Row 2: 2nd Russo , Russo , Russo , Satou.&#10;&#10;Row 3: Total Votes 132 , 210 , 167 , 267">
            <a:extLst>
              <a:ext uri="{FF2B5EF4-FFF2-40B4-BE49-F238E27FC236}">
                <a16:creationId xmlns:a16="http://schemas.microsoft.com/office/drawing/2014/main" id="{94B73ABC-114B-45AF-8AE7-5A2644752622}"/>
              </a:ext>
            </a:extLst>
          </p:cNvPr>
          <p:cNvGraphicFramePr>
            <a:graphicFrameLocks/>
          </p:cNvGraphicFramePr>
          <p:nvPr>
            <p:extLst>
              <p:ext uri="{D42A27DB-BD31-4B8C-83A1-F6EECF244321}">
                <p14:modId xmlns:p14="http://schemas.microsoft.com/office/powerpoint/2010/main" val="800756146"/>
              </p:ext>
            </p:extLst>
          </p:nvPr>
        </p:nvGraphicFramePr>
        <p:xfrm>
          <a:off x="457200" y="2057400"/>
          <a:ext cx="8229600" cy="111252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1st</a:t>
                      </a:r>
                    </a:p>
                  </a:txBody>
                  <a:tcPr/>
                </a:tc>
                <a:tc>
                  <a:txBody>
                    <a:bodyPr/>
                    <a:lstStyle/>
                    <a:p>
                      <a:pPr algn="ctr">
                        <a:defRPr sz="1600"/>
                      </a:pPr>
                      <a:r>
                        <a:t>Satou</a:t>
                      </a:r>
                    </a:p>
                  </a:txBody>
                  <a:tcPr/>
                </a:tc>
                <a:tc>
                  <a:txBody>
                    <a:bodyPr/>
                    <a:lstStyle/>
                    <a:p>
                      <a:pPr algn="ctr">
                        <a:defRPr sz="1600"/>
                      </a:pPr>
                      <a:r>
                        <a:t>Satou</a:t>
                      </a:r>
                    </a:p>
                  </a:txBody>
                  <a:tcPr/>
                </a:tc>
                <a:tc>
                  <a:txBody>
                    <a:bodyPr/>
                    <a:lstStyle/>
                    <a:p>
                      <a:pPr algn="ctr">
                        <a:defRPr sz="1600"/>
                      </a:pPr>
                      <a:r>
                        <a:t>Satou</a:t>
                      </a:r>
                    </a:p>
                  </a:txBody>
                  <a:tcPr/>
                </a:tc>
                <a:tc>
                  <a:txBody>
                    <a:bodyPr/>
                    <a:lstStyle/>
                    <a:p>
                      <a:pPr algn="ctr">
                        <a:defRPr sz="1600"/>
                      </a:pPr>
                      <a:r>
                        <a:rPr dirty="0"/>
                        <a:t>Russo</a:t>
                      </a:r>
                    </a:p>
                  </a:txBody>
                  <a:tcPr/>
                </a:tc>
                <a:extLst>
                  <a:ext uri="{0D108BD9-81ED-4DB2-BD59-A6C34878D82A}">
                    <a16:rowId xmlns:a16="http://schemas.microsoft.com/office/drawing/2014/main" val="10002"/>
                  </a:ext>
                </a:extLst>
              </a:tr>
              <a:tr h="370840">
                <a:tc>
                  <a:txBody>
                    <a:bodyPr/>
                    <a:lstStyle/>
                    <a:p>
                      <a:pPr algn="ctr">
                        <a:defRPr sz="1600" b="1"/>
                      </a:pPr>
                      <a:r>
                        <a:rPr dirty="0"/>
                        <a:t>2nd</a:t>
                      </a:r>
                    </a:p>
                  </a:txBody>
                  <a:tcPr/>
                </a:tc>
                <a:tc>
                  <a:txBody>
                    <a:bodyPr/>
                    <a:lstStyle/>
                    <a:p>
                      <a:pPr algn="ctr">
                        <a:defRPr sz="1600"/>
                      </a:pPr>
                      <a:r>
                        <a:rPr dirty="0"/>
                        <a:t>Russo</a:t>
                      </a:r>
                    </a:p>
                  </a:txBody>
                  <a:tcPr/>
                </a:tc>
                <a:tc>
                  <a:txBody>
                    <a:bodyPr/>
                    <a:lstStyle/>
                    <a:p>
                      <a:pPr algn="ctr">
                        <a:defRPr sz="1600"/>
                      </a:pPr>
                      <a:r>
                        <a:t>Russo</a:t>
                      </a:r>
                    </a:p>
                  </a:txBody>
                  <a:tcPr/>
                </a:tc>
                <a:tc>
                  <a:txBody>
                    <a:bodyPr/>
                    <a:lstStyle/>
                    <a:p>
                      <a:pPr algn="ctr">
                        <a:defRPr sz="1600"/>
                      </a:pPr>
                      <a:r>
                        <a:t>Russo</a:t>
                      </a:r>
                    </a:p>
                  </a:txBody>
                  <a:tcPr/>
                </a:tc>
                <a:tc>
                  <a:txBody>
                    <a:bodyPr/>
                    <a:lstStyle/>
                    <a:p>
                      <a:pPr algn="ctr">
                        <a:defRPr sz="1600"/>
                      </a:pPr>
                      <a:r>
                        <a:t>Satou</a:t>
                      </a:r>
                    </a:p>
                  </a:txBody>
                  <a:tcPr/>
                </a:tc>
                <a:extLst>
                  <a:ext uri="{0D108BD9-81ED-4DB2-BD59-A6C34878D82A}">
                    <a16:rowId xmlns:a16="http://schemas.microsoft.com/office/drawing/2014/main" val="10003"/>
                  </a:ext>
                </a:extLst>
              </a:tr>
              <a:tr h="370840">
                <a:tc>
                  <a:txBody>
                    <a:bodyPr/>
                    <a:lstStyle/>
                    <a:p>
                      <a:pPr algn="ctr">
                        <a:defRPr sz="1600" b="1"/>
                      </a:pPr>
                      <a:r>
                        <a:rPr dirty="0"/>
                        <a:t>Total Votes</a:t>
                      </a:r>
                    </a:p>
                  </a:txBody>
                  <a:tcPr/>
                </a:tc>
                <a:tc>
                  <a:txBody>
                    <a:bodyPr/>
                    <a:lstStyle/>
                    <a:p>
                      <a:pPr algn="ctr"/>
                      <a:r>
                        <a:rPr sz="1600" b="1" dirty="0"/>
                        <a:t>132</a:t>
                      </a:r>
                      <a:endParaRPr sz="1600" b="1" dirty="0">
                        <a:latin typeface="Cambria Math"/>
                      </a:endParaRPr>
                    </a:p>
                  </a:txBody>
                  <a:tcPr/>
                </a:tc>
                <a:tc>
                  <a:txBody>
                    <a:bodyPr/>
                    <a:lstStyle/>
                    <a:p>
                      <a:pPr algn="ctr"/>
                      <a:r>
                        <a:rPr sz="1600" b="1" dirty="0"/>
                        <a:t>210</a:t>
                      </a:r>
                      <a:endParaRPr sz="1600" b="1" dirty="0">
                        <a:latin typeface="Cambria Math"/>
                      </a:endParaRPr>
                    </a:p>
                  </a:txBody>
                  <a:tcPr/>
                </a:tc>
                <a:tc>
                  <a:txBody>
                    <a:bodyPr/>
                    <a:lstStyle/>
                    <a:p>
                      <a:pPr algn="ctr"/>
                      <a:r>
                        <a:rPr sz="1600" b="1" dirty="0"/>
                        <a:t>167</a:t>
                      </a:r>
                      <a:endParaRPr sz="1600" b="1" dirty="0">
                        <a:latin typeface="Cambria Math"/>
                      </a:endParaRPr>
                    </a:p>
                  </a:txBody>
                  <a:tcPr/>
                </a:tc>
                <a:tc>
                  <a:txBody>
                    <a:bodyPr/>
                    <a:lstStyle/>
                    <a:p>
                      <a:pPr algn="ctr"/>
                      <a:r>
                        <a:rPr sz="1600" b="1" dirty="0"/>
                        <a:t>267</a:t>
                      </a:r>
                      <a:endParaRPr sz="1600" b="1" dirty="0">
                        <a:latin typeface="Cambria Math"/>
                      </a:endParaRPr>
                    </a:p>
                  </a:txBody>
                  <a:tcPr/>
                </a:tc>
                <a:extLst>
                  <a:ext uri="{0D108BD9-81ED-4DB2-BD59-A6C34878D82A}">
                    <a16:rowId xmlns:a16="http://schemas.microsoft.com/office/drawing/2014/main" val="10004"/>
                  </a:ext>
                </a:extLst>
              </a:tr>
            </a:tbl>
          </a:graphicData>
        </a:graphic>
      </p:graphicFrame>
      <p:sp>
        <p:nvSpPr>
          <p:cNvPr id="7" name="TextBox 6">
            <a:extLst>
              <a:ext uri="{FF2B5EF4-FFF2-40B4-BE49-F238E27FC236}">
                <a16:creationId xmlns:a16="http://schemas.microsoft.com/office/drawing/2014/main" id="{AA8B6EDD-A0F5-13C7-40B4-620E8274F9F7}"/>
              </a:ext>
            </a:extLst>
          </p:cNvPr>
          <p:cNvSpPr txBox="1"/>
          <p:nvPr/>
        </p:nvSpPr>
        <p:spPr>
          <a:xfrm>
            <a:off x="457200" y="3352800"/>
            <a:ext cx="8229600" cy="1015663"/>
          </a:xfrm>
          <a:prstGeom prst="rect">
            <a:avLst/>
          </a:prstGeom>
          <a:noFill/>
        </p:spPr>
        <p:txBody>
          <a:bodyPr wrap="square">
            <a:spAutoFit/>
          </a:bodyPr>
          <a:lstStyle/>
          <a:p>
            <a:pPr algn="just">
              <a:defRPr sz="2800"/>
            </a:pPr>
            <a:r>
              <a:rPr lang="en-IN" sz="2000" dirty="0"/>
              <a:t>Counting the votes, we see that Satou now has 132 + 210 + 167 = 509 first-place votes to Russo's </a:t>
            </a:r>
            <a:r>
              <a:rPr lang="en-IN" sz="2000" dirty="0">
                <a:latin typeface="Cambria Math"/>
              </a:rPr>
              <a:t>267</a:t>
            </a:r>
            <a:r>
              <a:rPr lang="en-IN" sz="2000" dirty="0"/>
              <a:t>. Therefore, Satou now wins with a majority of the first-place votes.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Number of Pairwise Comparisons</a:t>
            </a:r>
          </a:p>
        </p:txBody>
      </p:sp>
      <p:sp>
        <p:nvSpPr>
          <p:cNvPr id="3" name="Text Placeholder 2"/>
          <p:cNvSpPr>
            <a:spLocks noGrp="1"/>
          </p:cNvSpPr>
          <p:nvPr>
            <p:ph type="body" sz="quarter" idx="10"/>
          </p:nvPr>
        </p:nvSpPr>
        <p:spPr>
          <a:xfrm>
            <a:off x="457200" y="1082078"/>
            <a:ext cx="8229600" cy="4785322"/>
          </a:xfrm>
        </p:spPr>
        <p:txBody>
          <a:bodyPr>
            <a:normAutofit/>
          </a:bodyPr>
          <a:lstStyle/>
          <a:p>
            <a:pPr algn="ctr">
              <a:defRPr sz="2800" b="1"/>
            </a:pPr>
            <a:endParaRPr sz="2000" dirty="0"/>
          </a:p>
          <a:p>
            <a:pPr>
              <a:defRPr sz="2800"/>
            </a:pPr>
            <a:r>
              <a:rPr sz="2000" dirty="0"/>
              <a:t>The </a:t>
            </a:r>
            <a:r>
              <a:rPr sz="2000" b="1" dirty="0"/>
              <a:t>number of pairwise comparisons</a:t>
            </a:r>
            <a:r>
              <a:rPr sz="2000" dirty="0"/>
              <a:t> that must be made if there are</a:t>
            </a:r>
            <a:r>
              <a:rPr lang="en-IN" sz="2000" dirty="0"/>
              <a:t> </a:t>
            </a:r>
            <a:r>
              <a:rPr lang="en-IN" sz="2000" i="1" dirty="0"/>
              <a:t>n</a:t>
            </a:r>
            <a:r>
              <a:rPr sz="2000" dirty="0"/>
              <a:t> candidates is</a:t>
            </a:r>
          </a:p>
          <a:p>
            <a:endParaRPr sz="2800" dirty="0"/>
          </a:p>
        </p:txBody>
      </p:sp>
      <p:pic>
        <p:nvPicPr>
          <p:cNvPr id="5" name="Picture 4" descr="n times open parenthesis n plus one close parenthesis divided by two&#10;">
            <a:extLst>
              <a:ext uri="{FF2B5EF4-FFF2-40B4-BE49-F238E27FC236}">
                <a16:creationId xmlns:a16="http://schemas.microsoft.com/office/drawing/2014/main" id="{39B885C0-15F0-52EF-F044-054B7F17F53B}"/>
              </a:ext>
            </a:extLst>
          </p:cNvPr>
          <p:cNvPicPr>
            <a:picLocks noChangeAspect="1"/>
          </p:cNvPicPr>
          <p:nvPr/>
        </p:nvPicPr>
        <p:blipFill>
          <a:blip r:embed="rId2"/>
          <a:stretch>
            <a:fillRect/>
          </a:stretch>
        </p:blipFill>
        <p:spPr>
          <a:xfrm>
            <a:off x="4114800" y="2590800"/>
            <a:ext cx="914400" cy="62865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IN" dirty="0"/>
              <a:t> 2</a:t>
            </a:r>
            <a:endParaRPr dirty="0"/>
          </a:p>
        </p:txBody>
      </p:sp>
      <p:sp>
        <p:nvSpPr>
          <p:cNvPr id="3" name="Text Placeholder 2"/>
          <p:cNvSpPr>
            <a:spLocks noGrp="1"/>
          </p:cNvSpPr>
          <p:nvPr>
            <p:ph type="body" sz="quarter" idx="10"/>
          </p:nvPr>
        </p:nvSpPr>
        <p:spPr/>
        <p:txBody>
          <a:bodyPr>
            <a:normAutofit/>
          </a:bodyPr>
          <a:lstStyle/>
          <a:p>
            <a:pPr>
              <a:defRPr sz="2800"/>
            </a:pPr>
            <a:r>
              <a:rPr sz="2000" dirty="0"/>
              <a:t>We can think of the number of pairwise comparisons as the combination of choosing two candidates from a pool of</a:t>
            </a:r>
            <a:r>
              <a:rPr lang="en-IN" sz="2000" dirty="0"/>
              <a:t> </a:t>
            </a:r>
            <a:r>
              <a:rPr lang="en-IN" sz="2000" i="1" dirty="0"/>
              <a:t>n</a:t>
            </a:r>
            <a:r>
              <a:rPr sz="2000" dirty="0"/>
              <a:t> candidates, or</a:t>
            </a:r>
          </a:p>
        </p:txBody>
      </p:sp>
      <p:pic>
        <p:nvPicPr>
          <p:cNvPr id="5" name="Picture 4" descr="Combination: n choose 2">
            <a:extLst>
              <a:ext uri="{FF2B5EF4-FFF2-40B4-BE49-F238E27FC236}">
                <a16:creationId xmlns:a16="http://schemas.microsoft.com/office/drawing/2014/main" id="{07C989D5-3C1B-5708-D945-F5E137FE91A1}"/>
              </a:ext>
            </a:extLst>
          </p:cNvPr>
          <p:cNvPicPr>
            <a:picLocks noChangeAspect="1"/>
          </p:cNvPicPr>
          <p:nvPr/>
        </p:nvPicPr>
        <p:blipFill>
          <a:blip r:embed="rId2"/>
          <a:stretch>
            <a:fillRect/>
          </a:stretch>
        </p:blipFill>
        <p:spPr>
          <a:xfrm>
            <a:off x="6408947" y="1470210"/>
            <a:ext cx="422158" cy="33169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Preference Table</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000" dirty="0"/>
              <a:t>A </a:t>
            </a:r>
            <a:r>
              <a:rPr sz="2000" b="1" dirty="0"/>
              <a:t>preference table</a:t>
            </a:r>
            <a:r>
              <a:rPr sz="2000" dirty="0"/>
              <a:t> summarizes all of the individual preference ballots in an election by tallying the number of ballots with the same order of ranking.</a:t>
            </a:r>
          </a:p>
          <a:p>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Using the Pairwise Comparison Method</a:t>
            </a:r>
            <a:r>
              <a:rPr lang="en-US" dirty="0"/>
              <a:t>—Slide 1</a:t>
            </a:r>
            <a:endParaRPr dirty="0"/>
          </a:p>
        </p:txBody>
      </p:sp>
      <p:sp>
        <p:nvSpPr>
          <p:cNvPr id="9" name="TextBox 8">
            <a:extLst>
              <a:ext uri="{FF2B5EF4-FFF2-40B4-BE49-F238E27FC236}">
                <a16:creationId xmlns:a16="http://schemas.microsoft.com/office/drawing/2014/main" id="{8E999856-8AA7-40A6-F6C4-A5ECF92605C7}"/>
              </a:ext>
            </a:extLst>
          </p:cNvPr>
          <p:cNvSpPr txBox="1"/>
          <p:nvPr/>
        </p:nvSpPr>
        <p:spPr>
          <a:xfrm>
            <a:off x="434787" y="1066800"/>
            <a:ext cx="8229599" cy="707886"/>
          </a:xfrm>
          <a:prstGeom prst="rect">
            <a:avLst/>
          </a:prstGeom>
          <a:noFill/>
        </p:spPr>
        <p:txBody>
          <a:bodyPr wrap="square">
            <a:spAutoFit/>
          </a:bodyPr>
          <a:lstStyle/>
          <a:p>
            <a:r>
              <a:rPr lang="en-IN" sz="2000" dirty="0"/>
              <a:t>Use the pairwise comparison method to determine a winner with our four candidates. The preference table is reprinted as Table 15. </a:t>
            </a:r>
          </a:p>
        </p:txBody>
      </p:sp>
      <p:sp>
        <p:nvSpPr>
          <p:cNvPr id="7" name="TextBox 6">
            <a:extLst>
              <a:ext uri="{FF2B5EF4-FFF2-40B4-BE49-F238E27FC236}">
                <a16:creationId xmlns:a16="http://schemas.microsoft.com/office/drawing/2014/main" id="{8637C0A3-012E-1212-3B94-F2E8A70BACA8}"/>
              </a:ext>
            </a:extLst>
          </p:cNvPr>
          <p:cNvSpPr txBox="1"/>
          <p:nvPr/>
        </p:nvSpPr>
        <p:spPr>
          <a:xfrm>
            <a:off x="434786" y="1828800"/>
            <a:ext cx="8252013" cy="400110"/>
          </a:xfrm>
          <a:prstGeom prst="rect">
            <a:avLst/>
          </a:prstGeom>
          <a:noFill/>
        </p:spPr>
        <p:txBody>
          <a:bodyPr wrap="square">
            <a:spAutoFit/>
          </a:bodyPr>
          <a:lstStyle/>
          <a:p>
            <a:pPr algn="ctr"/>
            <a:r>
              <a:rPr lang="en-IN" sz="2000" dirty="0"/>
              <a:t>Table 15: Preference Table for Candidates</a:t>
            </a:r>
          </a:p>
        </p:txBody>
      </p:sp>
      <p:sp>
        <p:nvSpPr>
          <p:cNvPr id="5" name="TextBox 4">
            <a:extLst>
              <a:ext uri="{FF2B5EF4-FFF2-40B4-BE49-F238E27FC236}">
                <a16:creationId xmlns:a16="http://schemas.microsoft.com/office/drawing/2014/main" id="{EFD19A73-5318-EE5C-A92A-16739976280D}"/>
              </a:ext>
            </a:extLst>
          </p:cNvPr>
          <p:cNvSpPr txBox="1"/>
          <p:nvPr/>
        </p:nvSpPr>
        <p:spPr>
          <a:xfrm>
            <a:off x="4055633" y="2286000"/>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graphicFrame>
        <p:nvGraphicFramePr>
          <p:cNvPr id="4" name="Table Placeholder 2" descr="The table contains 5 columns and 5 rows.&#10;&#10;Row 1: 1st Williams , Tremblay , Satou , Russo.&#10;&#10;Row 2: 2nd Satou , Satou , Williams , Williams.&#10;&#10;Row 3: 3rd Tremblay , Williams , Tremblay , Satou&#10;&#10;Row 4: 4th Russo , Russo , Russo , Tremblay&#10;&#10;Row 5: Total Votes 132 , 210 , 167 , 267">
            <a:extLst>
              <a:ext uri="{FF2B5EF4-FFF2-40B4-BE49-F238E27FC236}">
                <a16:creationId xmlns:a16="http://schemas.microsoft.com/office/drawing/2014/main" id="{7776AD30-82D0-4C24-8E0D-C31FEF2D2462}"/>
              </a:ext>
            </a:extLst>
          </p:cNvPr>
          <p:cNvGraphicFramePr>
            <a:graphicFrameLocks/>
          </p:cNvGraphicFramePr>
          <p:nvPr>
            <p:extLst>
              <p:ext uri="{D42A27DB-BD31-4B8C-83A1-F6EECF244321}">
                <p14:modId xmlns:p14="http://schemas.microsoft.com/office/powerpoint/2010/main" val="1235800840"/>
              </p:ext>
            </p:extLst>
          </p:nvPr>
        </p:nvGraphicFramePr>
        <p:xfrm>
          <a:off x="474233" y="2819400"/>
          <a:ext cx="8229600" cy="18542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1st</a:t>
                      </a:r>
                    </a:p>
                  </a:txBody>
                  <a:tcPr/>
                </a:tc>
                <a:tc>
                  <a:txBody>
                    <a:bodyPr/>
                    <a:lstStyle/>
                    <a:p>
                      <a:pPr algn="ctr">
                        <a:defRPr sz="1600"/>
                      </a:pPr>
                      <a:r>
                        <a:t>Williams</a:t>
                      </a:r>
                    </a:p>
                  </a:txBody>
                  <a:tcPr/>
                </a:tc>
                <a:tc>
                  <a:txBody>
                    <a:bodyPr/>
                    <a:lstStyle/>
                    <a:p>
                      <a:pPr algn="ctr">
                        <a:defRPr sz="1600"/>
                      </a:pPr>
                      <a:r>
                        <a:t>Tremblay</a:t>
                      </a:r>
                    </a:p>
                  </a:txBody>
                  <a:tcPr/>
                </a:tc>
                <a:tc>
                  <a:txBody>
                    <a:bodyPr/>
                    <a:lstStyle/>
                    <a:p>
                      <a:pPr algn="ctr">
                        <a:defRPr sz="1600"/>
                      </a:pPr>
                      <a:r>
                        <a:t>Satou</a:t>
                      </a:r>
                    </a:p>
                  </a:txBody>
                  <a:tcPr/>
                </a:tc>
                <a:tc>
                  <a:txBody>
                    <a:bodyPr/>
                    <a:lstStyle/>
                    <a:p>
                      <a:pPr algn="ctr">
                        <a:defRPr sz="1600"/>
                      </a:pPr>
                      <a:r>
                        <a:rPr dirty="0"/>
                        <a:t>Russo</a:t>
                      </a:r>
                    </a:p>
                  </a:txBody>
                  <a:tcPr/>
                </a:tc>
                <a:extLst>
                  <a:ext uri="{0D108BD9-81ED-4DB2-BD59-A6C34878D82A}">
                    <a16:rowId xmlns:a16="http://schemas.microsoft.com/office/drawing/2014/main" val="10002"/>
                  </a:ext>
                </a:extLst>
              </a:tr>
              <a:tr h="370840">
                <a:tc>
                  <a:txBody>
                    <a:bodyPr/>
                    <a:lstStyle/>
                    <a:p>
                      <a:pPr algn="ctr">
                        <a:defRPr sz="1600" b="1"/>
                      </a:pPr>
                      <a:r>
                        <a:rPr dirty="0"/>
                        <a:t>2nd</a:t>
                      </a:r>
                    </a:p>
                  </a:txBody>
                  <a:tcPr/>
                </a:tc>
                <a:tc>
                  <a:txBody>
                    <a:bodyPr/>
                    <a:lstStyle/>
                    <a:p>
                      <a:pPr algn="ctr">
                        <a:defRPr sz="1600"/>
                      </a:pPr>
                      <a:r>
                        <a:t>Satou</a:t>
                      </a:r>
                    </a:p>
                  </a:txBody>
                  <a:tcPr/>
                </a:tc>
                <a:tc>
                  <a:txBody>
                    <a:bodyPr/>
                    <a:lstStyle/>
                    <a:p>
                      <a:pPr algn="ctr">
                        <a:defRPr sz="1600"/>
                      </a:pPr>
                      <a:r>
                        <a:t>Satou</a:t>
                      </a:r>
                    </a:p>
                  </a:txBody>
                  <a:tcPr/>
                </a:tc>
                <a:tc>
                  <a:txBody>
                    <a:bodyPr/>
                    <a:lstStyle/>
                    <a:p>
                      <a:pPr algn="ctr">
                        <a:defRPr sz="1600"/>
                      </a:pPr>
                      <a:r>
                        <a:t>Williams</a:t>
                      </a:r>
                    </a:p>
                  </a:txBody>
                  <a:tcPr/>
                </a:tc>
                <a:tc>
                  <a:txBody>
                    <a:bodyPr/>
                    <a:lstStyle/>
                    <a:p>
                      <a:pPr algn="ctr">
                        <a:defRPr sz="1600"/>
                      </a:pPr>
                      <a:r>
                        <a:t>Williams</a:t>
                      </a:r>
                    </a:p>
                  </a:txBody>
                  <a:tcPr/>
                </a:tc>
                <a:extLst>
                  <a:ext uri="{0D108BD9-81ED-4DB2-BD59-A6C34878D82A}">
                    <a16:rowId xmlns:a16="http://schemas.microsoft.com/office/drawing/2014/main" val="10003"/>
                  </a:ext>
                </a:extLst>
              </a:tr>
              <a:tr h="370840">
                <a:tc>
                  <a:txBody>
                    <a:bodyPr/>
                    <a:lstStyle/>
                    <a:p>
                      <a:pPr algn="ctr">
                        <a:defRPr sz="1600" b="1"/>
                      </a:pPr>
                      <a:r>
                        <a:t>3rd</a:t>
                      </a:r>
                    </a:p>
                  </a:txBody>
                  <a:tcPr/>
                </a:tc>
                <a:tc>
                  <a:txBody>
                    <a:bodyPr/>
                    <a:lstStyle/>
                    <a:p>
                      <a:pPr algn="ctr">
                        <a:defRPr sz="1600"/>
                      </a:pPr>
                      <a:r>
                        <a:t>Tremblay</a:t>
                      </a:r>
                    </a:p>
                  </a:txBody>
                  <a:tcPr/>
                </a:tc>
                <a:tc>
                  <a:txBody>
                    <a:bodyPr/>
                    <a:lstStyle/>
                    <a:p>
                      <a:pPr algn="ctr">
                        <a:defRPr sz="1600"/>
                      </a:pPr>
                      <a:r>
                        <a:t>Williams</a:t>
                      </a:r>
                    </a:p>
                  </a:txBody>
                  <a:tcPr/>
                </a:tc>
                <a:tc>
                  <a:txBody>
                    <a:bodyPr/>
                    <a:lstStyle/>
                    <a:p>
                      <a:pPr algn="ctr">
                        <a:defRPr sz="1600"/>
                      </a:pPr>
                      <a:r>
                        <a:t>Tremblay</a:t>
                      </a:r>
                    </a:p>
                  </a:txBody>
                  <a:tcPr/>
                </a:tc>
                <a:tc>
                  <a:txBody>
                    <a:bodyPr/>
                    <a:lstStyle/>
                    <a:p>
                      <a:pPr algn="ctr">
                        <a:defRPr sz="1600"/>
                      </a:pPr>
                      <a:r>
                        <a:t>Satou</a:t>
                      </a:r>
                    </a:p>
                  </a:txBody>
                  <a:tcPr/>
                </a:tc>
                <a:extLst>
                  <a:ext uri="{0D108BD9-81ED-4DB2-BD59-A6C34878D82A}">
                    <a16:rowId xmlns:a16="http://schemas.microsoft.com/office/drawing/2014/main" val="10004"/>
                  </a:ext>
                </a:extLst>
              </a:tr>
              <a:tr h="370840">
                <a:tc>
                  <a:txBody>
                    <a:bodyPr/>
                    <a:lstStyle/>
                    <a:p>
                      <a:pPr algn="ctr">
                        <a:defRPr sz="1600" b="1"/>
                      </a:pPr>
                      <a:r>
                        <a:t>4th</a:t>
                      </a:r>
                    </a:p>
                  </a:txBody>
                  <a:tcPr/>
                </a:tc>
                <a:tc>
                  <a:txBody>
                    <a:bodyPr/>
                    <a:lstStyle/>
                    <a:p>
                      <a:pPr algn="ctr">
                        <a:defRPr sz="1600"/>
                      </a:pPr>
                      <a:r>
                        <a:t>Russo</a:t>
                      </a:r>
                    </a:p>
                  </a:txBody>
                  <a:tcPr/>
                </a:tc>
                <a:tc>
                  <a:txBody>
                    <a:bodyPr/>
                    <a:lstStyle/>
                    <a:p>
                      <a:pPr algn="ctr">
                        <a:defRPr sz="1600"/>
                      </a:pPr>
                      <a:r>
                        <a:t>Russo</a:t>
                      </a:r>
                    </a:p>
                  </a:txBody>
                  <a:tcPr/>
                </a:tc>
                <a:tc>
                  <a:txBody>
                    <a:bodyPr/>
                    <a:lstStyle/>
                    <a:p>
                      <a:pPr algn="ctr">
                        <a:defRPr sz="1600"/>
                      </a:pPr>
                      <a:r>
                        <a:t>Russo</a:t>
                      </a:r>
                    </a:p>
                  </a:txBody>
                  <a:tcPr/>
                </a:tc>
                <a:tc>
                  <a:txBody>
                    <a:bodyPr/>
                    <a:lstStyle/>
                    <a:p>
                      <a:pPr algn="ctr">
                        <a:defRPr sz="1600"/>
                      </a:pPr>
                      <a:r>
                        <a:t>Tremblay</a:t>
                      </a:r>
                    </a:p>
                  </a:txBody>
                  <a:tcPr/>
                </a:tc>
                <a:extLst>
                  <a:ext uri="{0D108BD9-81ED-4DB2-BD59-A6C34878D82A}">
                    <a16:rowId xmlns:a16="http://schemas.microsoft.com/office/drawing/2014/main" val="10005"/>
                  </a:ext>
                </a:extLst>
              </a:tr>
              <a:tr h="370840">
                <a:tc>
                  <a:txBody>
                    <a:bodyPr/>
                    <a:lstStyle/>
                    <a:p>
                      <a:pPr algn="ctr">
                        <a:defRPr sz="1600" b="1"/>
                      </a:pPr>
                      <a:r>
                        <a:t>Total Votes</a:t>
                      </a:r>
                    </a:p>
                  </a:txBody>
                  <a:tcPr/>
                </a:tc>
                <a:tc>
                  <a:txBody>
                    <a:bodyPr/>
                    <a:lstStyle/>
                    <a:p>
                      <a:pPr algn="ctr"/>
                      <a:r>
                        <a:rPr sz="1600" b="1" dirty="0"/>
                        <a:t>132</a:t>
                      </a:r>
                      <a:endParaRPr sz="1600" b="1" dirty="0">
                        <a:latin typeface="Cambria Math"/>
                      </a:endParaRPr>
                    </a:p>
                  </a:txBody>
                  <a:tcPr/>
                </a:tc>
                <a:tc>
                  <a:txBody>
                    <a:bodyPr/>
                    <a:lstStyle/>
                    <a:p>
                      <a:pPr algn="ctr"/>
                      <a:r>
                        <a:rPr sz="1600" b="1" dirty="0"/>
                        <a:t>210</a:t>
                      </a:r>
                      <a:endParaRPr sz="1600" b="1" dirty="0">
                        <a:latin typeface="Cambria Math"/>
                      </a:endParaRPr>
                    </a:p>
                  </a:txBody>
                  <a:tcPr/>
                </a:tc>
                <a:tc>
                  <a:txBody>
                    <a:bodyPr/>
                    <a:lstStyle/>
                    <a:p>
                      <a:pPr algn="ctr"/>
                      <a:r>
                        <a:rPr sz="1600" b="1" dirty="0"/>
                        <a:t>167</a:t>
                      </a:r>
                      <a:endParaRPr sz="1600" b="1" dirty="0">
                        <a:latin typeface="Cambria Math"/>
                      </a:endParaRPr>
                    </a:p>
                  </a:txBody>
                  <a:tcPr/>
                </a:tc>
                <a:tc>
                  <a:txBody>
                    <a:bodyPr/>
                    <a:lstStyle/>
                    <a:p>
                      <a:pPr algn="ctr"/>
                      <a:r>
                        <a:rPr sz="1600" b="1" dirty="0"/>
                        <a:t>267</a:t>
                      </a:r>
                      <a:endParaRPr sz="1600" b="1"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the Pairwise Comparison Method</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229600" cy="1897688"/>
              </a:xfrm>
            </p:spPr>
            <p:txBody>
              <a:bodyPr>
                <a:noAutofit/>
              </a:bodyPr>
              <a:lstStyle/>
              <a:p>
                <a:pPr algn="just"/>
                <a:r>
                  <a:rPr lang="en-IN" sz="1900" b="1" dirty="0"/>
                  <a:t>Solution</a:t>
                </a:r>
              </a:p>
              <a:p>
                <a:pPr algn="just">
                  <a:defRPr sz="2800"/>
                </a:pPr>
                <a:r>
                  <a:rPr lang="en-IN" sz="1900" dirty="0"/>
                  <a:t>In the pairwise comparison method, each candidate is pitted against every other candidate to see who received the highest ranking. We can use the formula to determine how many comparisons will need to be made in our tally. Since there are four candidates, </a:t>
                </a:r>
                <a:r>
                  <a:rPr lang="en-IN" sz="1900" i="1" dirty="0"/>
                  <a:t>n</a:t>
                </a:r>
                <a14:m>
                  <m:oMath xmlns:m="http://schemas.openxmlformats.org/officeDocument/2006/math">
                    <m:r>
                      <a:rPr lang="en-IN" sz="1900" b="0" i="1" smtClean="0">
                        <a:latin typeface="Cambria Math" panose="02040503050406030204" pitchFamily="18" charset="0"/>
                      </a:rPr>
                      <m:t> </m:t>
                    </m:r>
                    <m:r>
                      <a:rPr lang="en-IN" sz="1900">
                        <a:latin typeface="Cambria Math" panose="02040503050406030204" pitchFamily="18" charset="0"/>
                      </a:rPr>
                      <m:t>=4</m:t>
                    </m:r>
                  </m:oMath>
                </a14:m>
                <a:r>
                  <a:rPr lang="en-IN" sz="1900" dirty="0"/>
                  <a:t>. Substituting this into the formula, we have the following.</a:t>
                </a:r>
                <a:endParaRPr lang="ar-AE" sz="19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229600" cy="1897688"/>
              </a:xfrm>
              <a:blipFill>
                <a:blip r:embed="rId2"/>
                <a:stretch>
                  <a:fillRect l="-667" t="-1608" r="-667" b="-5145"/>
                </a:stretch>
              </a:blipFill>
            </p:spPr>
            <p:txBody>
              <a:bodyPr/>
              <a:lstStyle/>
              <a:p>
                <a:r>
                  <a:rPr lang="en-IN">
                    <a:noFill/>
                  </a:rPr>
                  <a:t> </a:t>
                </a:r>
              </a:p>
            </p:txBody>
          </p:sp>
        </mc:Fallback>
      </mc:AlternateContent>
      <p:pic>
        <p:nvPicPr>
          <p:cNvPr id="5" name="Picture 4" descr="Number of comparisons equals open parenthesis four times open parenthesis four minus one close parenthesis close parenthesis divided by two equals twelve divided by two equals six">
            <a:extLst>
              <a:ext uri="{FF2B5EF4-FFF2-40B4-BE49-F238E27FC236}">
                <a16:creationId xmlns:a16="http://schemas.microsoft.com/office/drawing/2014/main" id="{D9575744-E1E3-3B4D-F27C-DF736A4B4BDD}"/>
              </a:ext>
            </a:extLst>
          </p:cNvPr>
          <p:cNvPicPr>
            <a:picLocks noChangeAspect="1"/>
          </p:cNvPicPr>
          <p:nvPr/>
        </p:nvPicPr>
        <p:blipFill>
          <a:blip r:embed="rId3"/>
          <a:stretch>
            <a:fillRect/>
          </a:stretch>
        </p:blipFill>
        <p:spPr>
          <a:xfrm>
            <a:off x="2476500" y="2926975"/>
            <a:ext cx="4190999" cy="607591"/>
          </a:xfrm>
          <a:prstGeom prst="rect">
            <a:avLst/>
          </a:prstGeom>
        </p:spPr>
      </p:pic>
      <p:sp>
        <p:nvSpPr>
          <p:cNvPr id="7" name="TextBox 6">
            <a:extLst>
              <a:ext uri="{FF2B5EF4-FFF2-40B4-BE49-F238E27FC236}">
                <a16:creationId xmlns:a16="http://schemas.microsoft.com/office/drawing/2014/main" id="{29A95C03-3BD7-E876-5A10-F38FE266D0E8}"/>
              </a:ext>
            </a:extLst>
          </p:cNvPr>
          <p:cNvSpPr txBox="1"/>
          <p:nvPr/>
        </p:nvSpPr>
        <p:spPr>
          <a:xfrm>
            <a:off x="457200" y="3581400"/>
            <a:ext cx="8229600" cy="2431435"/>
          </a:xfrm>
          <a:prstGeom prst="rect">
            <a:avLst/>
          </a:prstGeom>
          <a:noFill/>
        </p:spPr>
        <p:txBody>
          <a:bodyPr wrap="square">
            <a:spAutoFit/>
          </a:bodyPr>
          <a:lstStyle/>
          <a:p>
            <a:pPr algn="just"/>
            <a:r>
              <a:rPr lang="en-IN" sz="1900" dirty="0"/>
              <a:t>In order to help us keep track of all six comparisons, we'll create a table where each candidate has a column and a row. Since there is no need for comparisons between a candidate and himself, an X is placed in the cells that appear on the diagonal. Notice that each head‑to-head comparison is listed twice in the chart; that is, a comparison between Russo and Satou (Row 1, Column 2) is the same as a comparison between Satou and Russo (Row 2, Column 1). Since there is no need to duplicate the comparisons, we've </a:t>
            </a:r>
            <a:r>
              <a:rPr lang="en-IN" sz="1900" dirty="0" err="1"/>
              <a:t>grayed</a:t>
            </a:r>
            <a:r>
              <a:rPr lang="en-IN" sz="1900" dirty="0"/>
              <a:t> out the cells that are duplicates. Check for yourself that this leaves us with the required six comparisons.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a:t>
            </a:r>
            <a:r>
              <a:rPr lang="en-IN" dirty="0"/>
              <a:t> </a:t>
            </a:r>
            <a:r>
              <a:rPr dirty="0"/>
              <a:t>6: Using the Pairwise Comparison Method</a:t>
            </a:r>
            <a:r>
              <a:rPr lang="en-US" dirty="0"/>
              <a:t>—Slide 3</a:t>
            </a:r>
            <a:endParaRPr dirty="0"/>
          </a:p>
        </p:txBody>
      </p:sp>
      <p:sp>
        <p:nvSpPr>
          <p:cNvPr id="6" name="TextBox 5">
            <a:extLst>
              <a:ext uri="{FF2B5EF4-FFF2-40B4-BE49-F238E27FC236}">
                <a16:creationId xmlns:a16="http://schemas.microsoft.com/office/drawing/2014/main" id="{E3176719-8419-69A3-AD48-72BE5DB74817}"/>
              </a:ext>
            </a:extLst>
          </p:cNvPr>
          <p:cNvSpPr txBox="1"/>
          <p:nvPr/>
        </p:nvSpPr>
        <p:spPr>
          <a:xfrm>
            <a:off x="457200" y="1193577"/>
            <a:ext cx="8229600" cy="369332"/>
          </a:xfrm>
          <a:prstGeom prst="rect">
            <a:avLst/>
          </a:prstGeom>
          <a:noFill/>
        </p:spPr>
        <p:txBody>
          <a:bodyPr wrap="square">
            <a:spAutoFit/>
          </a:bodyPr>
          <a:lstStyle/>
          <a:p>
            <a:pPr algn="ctr">
              <a:defRPr sz="1800" b="1"/>
            </a:pPr>
            <a:r>
              <a:rPr lang="fr-FR" dirty="0"/>
              <a:t>Table 16: </a:t>
            </a:r>
            <a:r>
              <a:rPr lang="fr-FR" dirty="0" err="1"/>
              <a:t>Pairwise</a:t>
            </a:r>
            <a:r>
              <a:rPr lang="fr-FR" dirty="0"/>
              <a:t> </a:t>
            </a:r>
            <a:r>
              <a:rPr lang="fr-FR" dirty="0" err="1"/>
              <a:t>Comparison</a:t>
            </a:r>
            <a:r>
              <a:rPr lang="fr-FR" dirty="0"/>
              <a:t> </a:t>
            </a:r>
            <a:r>
              <a:rPr lang="fr-FR" dirty="0" err="1"/>
              <a:t>Grid</a:t>
            </a:r>
            <a:endParaRPr lang="fr-FR" dirty="0"/>
          </a:p>
        </p:txBody>
      </p:sp>
      <p:graphicFrame>
        <p:nvGraphicFramePr>
          <p:cNvPr id="4" name="Table Placeholder 2" descr="Rows and columns are labeled with the names of four candidates: Russo, Satou, Tremblay, and Williams.&#10;&#10;The cells where the row and column names match (e.g., Russo vs. Russo, Satou vs. Satou) contain an &quot;X&quot;, indicating that a candidate is not compared against themselves.&#10;&#10;All other cells are empty, meaning no additional data (like wins, losses, or preferences) is shown in this table.&#10;">
            <a:extLst>
              <a:ext uri="{FF2B5EF4-FFF2-40B4-BE49-F238E27FC236}">
                <a16:creationId xmlns:a16="http://schemas.microsoft.com/office/drawing/2014/main" id="{6F3AD7A9-146F-426F-84DC-9FA8B3FA4FAC}"/>
              </a:ext>
            </a:extLst>
          </p:cNvPr>
          <p:cNvGraphicFramePr>
            <a:graphicFrameLocks/>
          </p:cNvGraphicFramePr>
          <p:nvPr>
            <p:extLst>
              <p:ext uri="{D42A27DB-BD31-4B8C-83A1-F6EECF244321}">
                <p14:modId xmlns:p14="http://schemas.microsoft.com/office/powerpoint/2010/main" val="1074227707"/>
              </p:ext>
            </p:extLst>
          </p:nvPr>
        </p:nvGraphicFramePr>
        <p:xfrm>
          <a:off x="457200" y="1727199"/>
          <a:ext cx="8229600" cy="18542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endParaRPr dirty="0"/>
                    </a:p>
                  </a:txBody>
                  <a:tcPr/>
                </a:tc>
                <a:tc>
                  <a:txBody>
                    <a:bodyPr/>
                    <a:lstStyle/>
                    <a:p>
                      <a:pPr algn="ctr">
                        <a:defRPr sz="1600" b="1"/>
                      </a:pPr>
                      <a:r>
                        <a:rPr dirty="0"/>
                        <a:t>Russo</a:t>
                      </a:r>
                    </a:p>
                  </a:txBody>
                  <a:tcPr/>
                </a:tc>
                <a:tc>
                  <a:txBody>
                    <a:bodyPr/>
                    <a:lstStyle/>
                    <a:p>
                      <a:pPr algn="ctr">
                        <a:defRPr sz="1600" b="1"/>
                      </a:pPr>
                      <a:r>
                        <a:rPr dirty="0"/>
                        <a:t>Satou</a:t>
                      </a:r>
                    </a:p>
                  </a:txBody>
                  <a:tcPr/>
                </a:tc>
                <a:tc>
                  <a:txBody>
                    <a:bodyPr/>
                    <a:lstStyle/>
                    <a:p>
                      <a:pPr algn="ctr">
                        <a:defRPr sz="1600" b="1"/>
                      </a:pPr>
                      <a:r>
                        <a:rPr dirty="0"/>
                        <a:t>Tremblay</a:t>
                      </a:r>
                    </a:p>
                  </a:txBody>
                  <a:tcPr/>
                </a:tc>
                <a:tc>
                  <a:txBody>
                    <a:bodyPr/>
                    <a:lstStyle/>
                    <a:p>
                      <a:pPr algn="ctr">
                        <a:defRPr sz="1600" b="1"/>
                      </a:pPr>
                      <a:r>
                        <a:rPr dirty="0"/>
                        <a:t>Williams</a:t>
                      </a:r>
                    </a:p>
                  </a:txBody>
                  <a:tcPr/>
                </a:tc>
                <a:extLst>
                  <a:ext uri="{0D108BD9-81ED-4DB2-BD59-A6C34878D82A}">
                    <a16:rowId xmlns:a16="http://schemas.microsoft.com/office/drawing/2014/main" val="10001"/>
                  </a:ext>
                </a:extLst>
              </a:tr>
              <a:tr h="370840">
                <a:tc>
                  <a:txBody>
                    <a:bodyPr/>
                    <a:lstStyle/>
                    <a:p>
                      <a:pPr algn="ctr">
                        <a:defRPr sz="1600" b="1"/>
                      </a:pPr>
                      <a:r>
                        <a:rPr dirty="0"/>
                        <a:t>Russo</a:t>
                      </a:r>
                    </a:p>
                  </a:txBody>
                  <a:tcPr/>
                </a:tc>
                <a:tc>
                  <a:txBody>
                    <a:bodyPr/>
                    <a:lstStyle/>
                    <a:p>
                      <a:pPr algn="ctr">
                        <a:defRPr sz="1600"/>
                      </a:pPr>
                      <a:r>
                        <a:rPr dirty="0"/>
                        <a:t>X</a:t>
                      </a:r>
                    </a:p>
                  </a:txBody>
                  <a:tcPr/>
                </a:tc>
                <a:tc>
                  <a:txBody>
                    <a:bodyPr/>
                    <a:lstStyle/>
                    <a:p>
                      <a:pPr algn="ctr"/>
                      <a:endParaRPr dirty="0"/>
                    </a:p>
                  </a:txBody>
                  <a:tcPr/>
                </a:tc>
                <a:tc>
                  <a:txBody>
                    <a:bodyPr/>
                    <a:lstStyle/>
                    <a:p>
                      <a:pPr algn="ctr"/>
                      <a:endParaRPr dirty="0"/>
                    </a:p>
                  </a:txBody>
                  <a:tcPr/>
                </a:tc>
                <a:tc>
                  <a:txBody>
                    <a:bodyPr/>
                    <a:lstStyle/>
                    <a:p>
                      <a:pPr algn="ctr"/>
                      <a:endParaRPr dirty="0"/>
                    </a:p>
                  </a:txBody>
                  <a:tcPr/>
                </a:tc>
                <a:extLst>
                  <a:ext uri="{0D108BD9-81ED-4DB2-BD59-A6C34878D82A}">
                    <a16:rowId xmlns:a16="http://schemas.microsoft.com/office/drawing/2014/main" val="10002"/>
                  </a:ext>
                </a:extLst>
              </a:tr>
              <a:tr h="370840">
                <a:tc>
                  <a:txBody>
                    <a:bodyPr/>
                    <a:lstStyle/>
                    <a:p>
                      <a:pPr algn="ctr">
                        <a:defRPr sz="1600" b="1"/>
                      </a:pPr>
                      <a:r>
                        <a:rPr dirty="0"/>
                        <a:t>Satou</a:t>
                      </a:r>
                    </a:p>
                  </a:txBody>
                  <a:tcPr/>
                </a:tc>
                <a:tc>
                  <a:txBody>
                    <a:bodyPr/>
                    <a:lstStyle/>
                    <a:p>
                      <a:pPr algn="ctr"/>
                      <a:endParaRPr dirty="0"/>
                    </a:p>
                  </a:txBody>
                  <a:tcPr/>
                </a:tc>
                <a:tc>
                  <a:txBody>
                    <a:bodyPr/>
                    <a:lstStyle/>
                    <a:p>
                      <a:pPr algn="ctr">
                        <a:defRPr sz="1600"/>
                      </a:pPr>
                      <a:r>
                        <a:rPr dirty="0"/>
                        <a:t>X</a:t>
                      </a:r>
                    </a:p>
                  </a:txBody>
                  <a:tcPr/>
                </a:tc>
                <a:tc>
                  <a:txBody>
                    <a:bodyPr/>
                    <a:lstStyle/>
                    <a:p>
                      <a:pPr algn="ctr"/>
                      <a:endParaRPr dirty="0"/>
                    </a:p>
                  </a:txBody>
                  <a:tcPr/>
                </a:tc>
                <a:tc>
                  <a:txBody>
                    <a:bodyPr/>
                    <a:lstStyle/>
                    <a:p>
                      <a:pPr algn="ctr"/>
                      <a:endParaRPr dirty="0"/>
                    </a:p>
                  </a:txBody>
                  <a:tcPr/>
                </a:tc>
                <a:extLst>
                  <a:ext uri="{0D108BD9-81ED-4DB2-BD59-A6C34878D82A}">
                    <a16:rowId xmlns:a16="http://schemas.microsoft.com/office/drawing/2014/main" val="10003"/>
                  </a:ext>
                </a:extLst>
              </a:tr>
              <a:tr h="370840">
                <a:tc>
                  <a:txBody>
                    <a:bodyPr/>
                    <a:lstStyle/>
                    <a:p>
                      <a:pPr algn="ctr">
                        <a:defRPr sz="1600" b="1"/>
                      </a:pPr>
                      <a:r>
                        <a:rPr dirty="0"/>
                        <a:t>Tremblay</a:t>
                      </a:r>
                    </a:p>
                  </a:txBody>
                  <a:tcPr/>
                </a:tc>
                <a:tc>
                  <a:txBody>
                    <a:bodyPr/>
                    <a:lstStyle/>
                    <a:p>
                      <a:pPr algn="ctr"/>
                      <a:endParaRPr dirty="0"/>
                    </a:p>
                  </a:txBody>
                  <a:tcPr/>
                </a:tc>
                <a:tc>
                  <a:txBody>
                    <a:bodyPr/>
                    <a:lstStyle/>
                    <a:p>
                      <a:pPr algn="ctr"/>
                      <a:endParaRPr dirty="0"/>
                    </a:p>
                  </a:txBody>
                  <a:tcPr/>
                </a:tc>
                <a:tc>
                  <a:txBody>
                    <a:bodyPr/>
                    <a:lstStyle/>
                    <a:p>
                      <a:pPr algn="ctr">
                        <a:defRPr sz="1600"/>
                      </a:pPr>
                      <a:r>
                        <a:rPr dirty="0"/>
                        <a:t>X</a:t>
                      </a:r>
                    </a:p>
                  </a:txBody>
                  <a:tcPr/>
                </a:tc>
                <a:tc>
                  <a:txBody>
                    <a:bodyPr/>
                    <a:lstStyle/>
                    <a:p>
                      <a:pPr algn="ctr"/>
                      <a:endParaRPr dirty="0"/>
                    </a:p>
                  </a:txBody>
                  <a:tcPr/>
                </a:tc>
                <a:extLst>
                  <a:ext uri="{0D108BD9-81ED-4DB2-BD59-A6C34878D82A}">
                    <a16:rowId xmlns:a16="http://schemas.microsoft.com/office/drawing/2014/main" val="10004"/>
                  </a:ext>
                </a:extLst>
              </a:tr>
              <a:tr h="370840">
                <a:tc>
                  <a:txBody>
                    <a:bodyPr/>
                    <a:lstStyle/>
                    <a:p>
                      <a:pPr algn="ctr">
                        <a:defRPr sz="1600" b="1"/>
                      </a:pPr>
                      <a:r>
                        <a:rPr dirty="0"/>
                        <a:t>Williams</a:t>
                      </a:r>
                    </a:p>
                  </a:txBody>
                  <a:tcPr/>
                </a:tc>
                <a:tc>
                  <a:txBody>
                    <a:bodyPr/>
                    <a:lstStyle/>
                    <a:p>
                      <a:pPr algn="ctr"/>
                      <a:endParaRPr dirty="0"/>
                    </a:p>
                  </a:txBody>
                  <a:tcPr/>
                </a:tc>
                <a:tc>
                  <a:txBody>
                    <a:bodyPr/>
                    <a:lstStyle/>
                    <a:p>
                      <a:pPr algn="ctr"/>
                      <a:endParaRPr dirty="0"/>
                    </a:p>
                  </a:txBody>
                  <a:tcPr/>
                </a:tc>
                <a:tc>
                  <a:txBody>
                    <a:bodyPr/>
                    <a:lstStyle/>
                    <a:p>
                      <a:pPr algn="ctr"/>
                      <a:endParaRPr dirty="0"/>
                    </a:p>
                  </a:txBody>
                  <a:tcPr/>
                </a:tc>
                <a:tc>
                  <a:txBody>
                    <a:bodyPr/>
                    <a:lstStyle/>
                    <a:p>
                      <a:pPr algn="ctr">
                        <a:defRPr sz="1600"/>
                      </a:pPr>
                      <a:r>
                        <a:rPr dirty="0"/>
                        <a:t>X</a:t>
                      </a:r>
                    </a:p>
                  </a:txBody>
                  <a:tcPr/>
                </a:tc>
                <a:extLst>
                  <a:ext uri="{0D108BD9-81ED-4DB2-BD59-A6C34878D82A}">
                    <a16:rowId xmlns:a16="http://schemas.microsoft.com/office/drawing/2014/main" val="10005"/>
                  </a:ext>
                </a:extLst>
              </a:tr>
            </a:tbl>
          </a:graphicData>
        </a:graphic>
      </p:graphicFrame>
      <p:sp>
        <p:nvSpPr>
          <p:cNvPr id="8" name="TextBox 7">
            <a:extLst>
              <a:ext uri="{FF2B5EF4-FFF2-40B4-BE49-F238E27FC236}">
                <a16:creationId xmlns:a16="http://schemas.microsoft.com/office/drawing/2014/main" id="{AF5ACE49-21C1-B54E-FB3B-990CA75863DE}"/>
              </a:ext>
            </a:extLst>
          </p:cNvPr>
          <p:cNvSpPr txBox="1"/>
          <p:nvPr/>
        </p:nvSpPr>
        <p:spPr>
          <a:xfrm>
            <a:off x="457200" y="3733800"/>
            <a:ext cx="8229600" cy="1200329"/>
          </a:xfrm>
          <a:prstGeom prst="rect">
            <a:avLst/>
          </a:prstGeom>
          <a:noFill/>
        </p:spPr>
        <p:txBody>
          <a:bodyPr wrap="square">
            <a:spAutoFit/>
          </a:bodyPr>
          <a:lstStyle/>
          <a:p>
            <a:pPr algn="just"/>
            <a:r>
              <a:rPr lang="en-IN" sz="1800" dirty="0"/>
              <a:t>In each head-to-head cell, list the candidate with the higher ranking from each of the four original rankings and the number of votes he received from that ranking. For the comparison in the Russo vs. Satou cell, we can create a table to compare the rankings for the two candidates.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the Pairwise Comparison Method</a:t>
            </a:r>
            <a:r>
              <a:rPr lang="en-US" dirty="0"/>
              <a:t>—Slide 4</a:t>
            </a:r>
            <a:endParaRPr dirty="0"/>
          </a:p>
        </p:txBody>
      </p:sp>
      <p:sp>
        <p:nvSpPr>
          <p:cNvPr id="6" name="TextBox 5">
            <a:extLst>
              <a:ext uri="{FF2B5EF4-FFF2-40B4-BE49-F238E27FC236}">
                <a16:creationId xmlns:a16="http://schemas.microsoft.com/office/drawing/2014/main" id="{9E38F6CD-D39F-D212-6C3B-0E0C1E9C684F}"/>
              </a:ext>
            </a:extLst>
          </p:cNvPr>
          <p:cNvSpPr txBox="1"/>
          <p:nvPr/>
        </p:nvSpPr>
        <p:spPr>
          <a:xfrm>
            <a:off x="457200" y="1043280"/>
            <a:ext cx="8229600" cy="369332"/>
          </a:xfrm>
          <a:prstGeom prst="rect">
            <a:avLst/>
          </a:prstGeom>
          <a:noFill/>
        </p:spPr>
        <p:txBody>
          <a:bodyPr wrap="square">
            <a:spAutoFit/>
          </a:bodyPr>
          <a:lstStyle/>
          <a:p>
            <a:pPr algn="ctr">
              <a:defRPr sz="1800" b="1"/>
            </a:pPr>
            <a:r>
              <a:rPr lang="en-IN" dirty="0"/>
              <a:t>Table 17: Head-to-Head Comparison for Russo and Satou</a:t>
            </a:r>
          </a:p>
        </p:txBody>
      </p:sp>
      <p:sp>
        <p:nvSpPr>
          <p:cNvPr id="3" name="TextBox 2">
            <a:extLst>
              <a:ext uri="{FF2B5EF4-FFF2-40B4-BE49-F238E27FC236}">
                <a16:creationId xmlns:a16="http://schemas.microsoft.com/office/drawing/2014/main" id="{69FE671C-97A1-77A7-AE61-57BF28034D20}"/>
              </a:ext>
            </a:extLst>
          </p:cNvPr>
          <p:cNvSpPr txBox="1"/>
          <p:nvPr/>
        </p:nvSpPr>
        <p:spPr>
          <a:xfrm>
            <a:off x="4038600" y="1371600"/>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graphicFrame>
        <p:nvGraphicFramePr>
          <p:cNvPr id="4" name="Table Placeholder 2" descr="The table contains 5 columns and 3 rows.&#10;&#10;Row 1: Russo , 4th , 4th , 4th , 1st.&#10;&#10;Row 2: Satou , 2nd , 2nd , 1st , 3rd.&#10;&#10;Row 3: Total Votes 132 , 210 , 167 , 267&#10;">
            <a:extLst>
              <a:ext uri="{FF2B5EF4-FFF2-40B4-BE49-F238E27FC236}">
                <a16:creationId xmlns:a16="http://schemas.microsoft.com/office/drawing/2014/main" id="{6DDBB849-E27F-4829-B202-0286825E1768}"/>
              </a:ext>
            </a:extLst>
          </p:cNvPr>
          <p:cNvGraphicFramePr>
            <a:graphicFrameLocks/>
          </p:cNvGraphicFramePr>
          <p:nvPr>
            <p:extLst>
              <p:ext uri="{D42A27DB-BD31-4B8C-83A1-F6EECF244321}">
                <p14:modId xmlns:p14="http://schemas.microsoft.com/office/powerpoint/2010/main" val="396899069"/>
              </p:ext>
            </p:extLst>
          </p:nvPr>
        </p:nvGraphicFramePr>
        <p:xfrm>
          <a:off x="457200" y="1783080"/>
          <a:ext cx="8229600" cy="111252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Russo</a:t>
                      </a:r>
                    </a:p>
                  </a:txBody>
                  <a:tcPr/>
                </a:tc>
                <a:tc>
                  <a:txBody>
                    <a:bodyPr/>
                    <a:lstStyle/>
                    <a:p>
                      <a:pPr algn="ctr">
                        <a:defRPr sz="1600"/>
                      </a:pPr>
                      <a:r>
                        <a:t>4th</a:t>
                      </a:r>
                    </a:p>
                  </a:txBody>
                  <a:tcPr/>
                </a:tc>
                <a:tc>
                  <a:txBody>
                    <a:bodyPr/>
                    <a:lstStyle/>
                    <a:p>
                      <a:pPr algn="ctr">
                        <a:defRPr sz="1600"/>
                      </a:pPr>
                      <a:r>
                        <a:t>4th</a:t>
                      </a:r>
                    </a:p>
                  </a:txBody>
                  <a:tcPr/>
                </a:tc>
                <a:tc>
                  <a:txBody>
                    <a:bodyPr/>
                    <a:lstStyle/>
                    <a:p>
                      <a:pPr algn="ctr">
                        <a:defRPr sz="1600"/>
                      </a:pPr>
                      <a:r>
                        <a:t>4th</a:t>
                      </a:r>
                    </a:p>
                  </a:txBody>
                  <a:tcPr/>
                </a:tc>
                <a:tc>
                  <a:txBody>
                    <a:bodyPr/>
                    <a:lstStyle/>
                    <a:p>
                      <a:pPr algn="ctr">
                        <a:defRPr sz="1600"/>
                      </a:pPr>
                      <a:r>
                        <a:rPr dirty="0"/>
                        <a:t>1st</a:t>
                      </a:r>
                    </a:p>
                  </a:txBody>
                  <a:tcPr/>
                </a:tc>
                <a:extLst>
                  <a:ext uri="{0D108BD9-81ED-4DB2-BD59-A6C34878D82A}">
                    <a16:rowId xmlns:a16="http://schemas.microsoft.com/office/drawing/2014/main" val="10002"/>
                  </a:ext>
                </a:extLst>
              </a:tr>
              <a:tr h="370840">
                <a:tc>
                  <a:txBody>
                    <a:bodyPr/>
                    <a:lstStyle/>
                    <a:p>
                      <a:pPr algn="ctr">
                        <a:defRPr sz="1600" b="1"/>
                      </a:pPr>
                      <a:r>
                        <a:t>Satou</a:t>
                      </a:r>
                    </a:p>
                  </a:txBody>
                  <a:tcPr/>
                </a:tc>
                <a:tc>
                  <a:txBody>
                    <a:bodyPr/>
                    <a:lstStyle/>
                    <a:p>
                      <a:pPr algn="ctr">
                        <a:defRPr sz="1600"/>
                      </a:pPr>
                      <a:r>
                        <a:t>2nd</a:t>
                      </a:r>
                    </a:p>
                  </a:txBody>
                  <a:tcPr/>
                </a:tc>
                <a:tc>
                  <a:txBody>
                    <a:bodyPr/>
                    <a:lstStyle/>
                    <a:p>
                      <a:pPr algn="ctr">
                        <a:defRPr sz="1600"/>
                      </a:pPr>
                      <a:r>
                        <a:rPr dirty="0"/>
                        <a:t>2nd</a:t>
                      </a:r>
                    </a:p>
                  </a:txBody>
                  <a:tcPr/>
                </a:tc>
                <a:tc>
                  <a:txBody>
                    <a:bodyPr/>
                    <a:lstStyle/>
                    <a:p>
                      <a:pPr algn="ctr">
                        <a:defRPr sz="1600"/>
                      </a:pPr>
                      <a:r>
                        <a:t>1st</a:t>
                      </a:r>
                    </a:p>
                  </a:txBody>
                  <a:tcPr/>
                </a:tc>
                <a:tc>
                  <a:txBody>
                    <a:bodyPr/>
                    <a:lstStyle/>
                    <a:p>
                      <a:pPr algn="ctr">
                        <a:defRPr sz="1600"/>
                      </a:pPr>
                      <a:r>
                        <a:t>3rd</a:t>
                      </a:r>
                    </a:p>
                  </a:txBody>
                  <a:tcPr/>
                </a:tc>
                <a:extLst>
                  <a:ext uri="{0D108BD9-81ED-4DB2-BD59-A6C34878D82A}">
                    <a16:rowId xmlns:a16="http://schemas.microsoft.com/office/drawing/2014/main" val="10003"/>
                  </a:ext>
                </a:extLst>
              </a:tr>
              <a:tr h="370840">
                <a:tc>
                  <a:txBody>
                    <a:bodyPr/>
                    <a:lstStyle/>
                    <a:p>
                      <a:pPr algn="ctr">
                        <a:defRPr sz="1600" b="1"/>
                      </a:pPr>
                      <a:r>
                        <a:t>Total Votes</a:t>
                      </a:r>
                    </a:p>
                  </a:txBody>
                  <a:tcPr/>
                </a:tc>
                <a:tc>
                  <a:txBody>
                    <a:bodyPr/>
                    <a:lstStyle/>
                    <a:p>
                      <a:pPr algn="ctr"/>
                      <a:r>
                        <a:rPr sz="1600" b="1" dirty="0"/>
                        <a:t>132</a:t>
                      </a:r>
                      <a:endParaRPr sz="1600" b="1" dirty="0">
                        <a:latin typeface="Cambria Math"/>
                      </a:endParaRPr>
                    </a:p>
                  </a:txBody>
                  <a:tcPr/>
                </a:tc>
                <a:tc>
                  <a:txBody>
                    <a:bodyPr/>
                    <a:lstStyle/>
                    <a:p>
                      <a:pPr algn="ctr"/>
                      <a:r>
                        <a:rPr sz="1600" b="1" dirty="0"/>
                        <a:t>210</a:t>
                      </a:r>
                      <a:endParaRPr sz="1600" b="1" dirty="0">
                        <a:latin typeface="Cambria Math"/>
                      </a:endParaRPr>
                    </a:p>
                  </a:txBody>
                  <a:tcPr/>
                </a:tc>
                <a:tc>
                  <a:txBody>
                    <a:bodyPr/>
                    <a:lstStyle/>
                    <a:p>
                      <a:pPr algn="ctr"/>
                      <a:r>
                        <a:rPr sz="1600" b="1" dirty="0"/>
                        <a:t>167</a:t>
                      </a:r>
                      <a:endParaRPr sz="1600" b="1" dirty="0">
                        <a:latin typeface="Cambria Math"/>
                      </a:endParaRPr>
                    </a:p>
                  </a:txBody>
                  <a:tcPr/>
                </a:tc>
                <a:tc>
                  <a:txBody>
                    <a:bodyPr/>
                    <a:lstStyle/>
                    <a:p>
                      <a:pPr algn="ctr"/>
                      <a:r>
                        <a:rPr sz="1600" b="1" dirty="0"/>
                        <a:t>267</a:t>
                      </a:r>
                      <a:endParaRPr sz="1600" b="1" dirty="0">
                        <a:latin typeface="Cambria Math"/>
                      </a:endParaRPr>
                    </a:p>
                  </a:txBody>
                  <a:tcPr/>
                </a:tc>
                <a:extLst>
                  <a:ext uri="{0D108BD9-81ED-4DB2-BD59-A6C34878D82A}">
                    <a16:rowId xmlns:a16="http://schemas.microsoft.com/office/drawing/2014/main" val="10004"/>
                  </a:ext>
                </a:extLst>
              </a:tr>
            </a:tbl>
          </a:graphicData>
        </a:graphic>
      </p:graphicFrame>
      <p:sp>
        <p:nvSpPr>
          <p:cNvPr id="8" name="TextBox 7">
            <a:extLst>
              <a:ext uri="{FF2B5EF4-FFF2-40B4-BE49-F238E27FC236}">
                <a16:creationId xmlns:a16="http://schemas.microsoft.com/office/drawing/2014/main" id="{07102465-3390-287E-EC84-9F2C0AE5015B}"/>
              </a:ext>
            </a:extLst>
          </p:cNvPr>
          <p:cNvSpPr txBox="1"/>
          <p:nvPr/>
        </p:nvSpPr>
        <p:spPr>
          <a:xfrm>
            <a:off x="457200" y="3066871"/>
            <a:ext cx="8229600" cy="1200329"/>
          </a:xfrm>
          <a:prstGeom prst="rect">
            <a:avLst/>
          </a:prstGeom>
          <a:noFill/>
        </p:spPr>
        <p:txBody>
          <a:bodyPr wrap="square">
            <a:spAutoFit/>
          </a:bodyPr>
          <a:lstStyle/>
          <a:p>
            <a:pPr algn="just"/>
            <a:r>
              <a:rPr lang="en-IN" sz="1800" dirty="0"/>
              <a:t>Using Table 17, we can see that Satou is ranked higher in the first three columns, so he receives all of the votes for those rankings. The last </a:t>
            </a:r>
            <a:r>
              <a:rPr lang="en-IN" sz="1800" dirty="0">
                <a:latin typeface="Cambria Math"/>
              </a:rPr>
              <a:t>267</a:t>
            </a:r>
            <a:r>
              <a:rPr lang="en-IN" sz="1800" dirty="0"/>
              <a:t> votes go to Russo in this head‑to‑head comparison. The same is done for each of the head-to-head matchups, and the results are shown in Table 18.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the Pairwise Comparison Method</a:t>
            </a:r>
            <a:r>
              <a:rPr lang="en-US" dirty="0"/>
              <a:t>—Slide 5</a:t>
            </a:r>
            <a:endParaRPr dirty="0"/>
          </a:p>
        </p:txBody>
      </p:sp>
      <p:sp>
        <p:nvSpPr>
          <p:cNvPr id="6" name="TextBox 5">
            <a:extLst>
              <a:ext uri="{FF2B5EF4-FFF2-40B4-BE49-F238E27FC236}">
                <a16:creationId xmlns:a16="http://schemas.microsoft.com/office/drawing/2014/main" id="{3A34DFA6-EE2D-0A38-E04D-D5D790C981B7}"/>
              </a:ext>
            </a:extLst>
          </p:cNvPr>
          <p:cNvSpPr txBox="1"/>
          <p:nvPr/>
        </p:nvSpPr>
        <p:spPr>
          <a:xfrm>
            <a:off x="457200" y="1219200"/>
            <a:ext cx="8229600" cy="369332"/>
          </a:xfrm>
          <a:prstGeom prst="rect">
            <a:avLst/>
          </a:prstGeom>
          <a:noFill/>
        </p:spPr>
        <p:txBody>
          <a:bodyPr wrap="square">
            <a:spAutoFit/>
          </a:bodyPr>
          <a:lstStyle/>
          <a:p>
            <a:pPr algn="ctr">
              <a:defRPr sz="1800" b="1"/>
            </a:pPr>
            <a:r>
              <a:rPr lang="en-IN" dirty="0"/>
              <a:t>Table 18: Completed Pairwise Comparison Grid</a:t>
            </a:r>
          </a:p>
        </p:txBody>
      </p:sp>
      <mc:AlternateContent xmlns:mc="http://schemas.openxmlformats.org/markup-compatibility/2006" xmlns:a14="http://schemas.microsoft.com/office/drawing/2010/main">
        <mc:Choice Requires="a14">
          <p:graphicFrame>
            <p:nvGraphicFramePr>
              <p:cNvPr id="4" name="Table Placeholder 2" descr="Rows and columns are labeled with the names of four candidates: Russo, Satou, Tremblay, and Williams.&#10;&#10;The cells where the row and column names match (e.g., Russo vs. Russo, Satou vs. Satou) contain an &quot;X&quot;, indicating that a candidate is not compared against themselves.&#10;&#10;All other cells are empty, meaning no additional data (like wins, losses, or preferences) is shown in this table.&#10;&#10;Row 1: Russo Vs Satou: S equals 132; S equals 210; S equals 167: R equals 267.&#10;&#10;Russo Vs Tremblay: T equals 132: T equals 210: T equals 167: R equals 267.&#10;&#10;Russo Vs Williams: W equals 132: W equals 210: W equals 167: R equals 267.&#10;&#10;Row 2: Satou Vs Tremblay: S equals 132; T equals 210; S equals 167: S equals 267.&#10;&#10;Satou Vs Williams: W equals 132; S equals 210; S equals 167: W equals 267.&#10;&#10;Row 3: Tremblay Vs Williams: W equals 132; T equals 210: W equals 167: W equals 267&#10;">
                <a:extLst>
                  <a:ext uri="{FF2B5EF4-FFF2-40B4-BE49-F238E27FC236}">
                    <a16:creationId xmlns:a16="http://schemas.microsoft.com/office/drawing/2014/main" id="{D186F01A-CBCA-4BC7-B56F-A0F1B6D75AB4}"/>
                  </a:ext>
                </a:extLst>
              </p:cNvPr>
              <p:cNvGraphicFramePr>
                <a:graphicFrameLocks/>
              </p:cNvGraphicFramePr>
              <p:nvPr>
                <p:extLst>
                  <p:ext uri="{D42A27DB-BD31-4B8C-83A1-F6EECF244321}">
                    <p14:modId xmlns:p14="http://schemas.microsoft.com/office/powerpoint/2010/main" val="3435813953"/>
                  </p:ext>
                </p:extLst>
              </p:nvPr>
            </p:nvGraphicFramePr>
            <p:xfrm>
              <a:off x="620358" y="1622611"/>
              <a:ext cx="7772400" cy="2568389"/>
            </p:xfrm>
            <a:graphic>
              <a:graphicData uri="http://schemas.openxmlformats.org/drawingml/2006/table">
                <a:tbl>
                  <a:tblPr firstRow="1" bandRow="1">
                    <a:tableStyleId>{5940675A-B579-460E-94D1-54222C63F5DA}</a:tableStyleId>
                  </a:tblPr>
                  <a:tblGrid>
                    <a:gridCol w="1056042">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981200">
                      <a:extLst>
                        <a:ext uri="{9D8B030D-6E8A-4147-A177-3AD203B41FA5}">
                          <a16:colId xmlns:a16="http://schemas.microsoft.com/office/drawing/2014/main" val="20003"/>
                        </a:ext>
                      </a:extLst>
                    </a:gridCol>
                    <a:gridCol w="2068158">
                      <a:extLst>
                        <a:ext uri="{9D8B030D-6E8A-4147-A177-3AD203B41FA5}">
                          <a16:colId xmlns:a16="http://schemas.microsoft.com/office/drawing/2014/main" val="20004"/>
                        </a:ext>
                      </a:extLst>
                    </a:gridCol>
                  </a:tblGrid>
                  <a:tr h="332090">
                    <a:tc>
                      <a:txBody>
                        <a:bodyPr/>
                        <a:lstStyle/>
                        <a:p>
                          <a:pPr algn="ctr"/>
                          <a:endParaRPr dirty="0"/>
                        </a:p>
                      </a:txBody>
                      <a:tcPr/>
                    </a:tc>
                    <a:tc>
                      <a:txBody>
                        <a:bodyPr/>
                        <a:lstStyle/>
                        <a:p>
                          <a:pPr algn="ctr">
                            <a:defRPr sz="1600" b="1"/>
                          </a:pPr>
                          <a:r>
                            <a:rPr dirty="0"/>
                            <a:t>Russo</a:t>
                          </a:r>
                        </a:p>
                      </a:txBody>
                      <a:tcPr/>
                    </a:tc>
                    <a:tc>
                      <a:txBody>
                        <a:bodyPr/>
                        <a:lstStyle/>
                        <a:p>
                          <a:pPr algn="ctr">
                            <a:defRPr sz="1600" b="1"/>
                          </a:pPr>
                          <a:r>
                            <a:rPr dirty="0"/>
                            <a:t>Satou</a:t>
                          </a:r>
                        </a:p>
                      </a:txBody>
                      <a:tcPr/>
                    </a:tc>
                    <a:tc>
                      <a:txBody>
                        <a:bodyPr/>
                        <a:lstStyle/>
                        <a:p>
                          <a:pPr algn="ctr">
                            <a:defRPr sz="1600" b="1"/>
                          </a:pPr>
                          <a:r>
                            <a:t>Tremblay</a:t>
                          </a:r>
                        </a:p>
                      </a:txBody>
                      <a:tcPr/>
                    </a:tc>
                    <a:tc>
                      <a:txBody>
                        <a:bodyPr/>
                        <a:lstStyle/>
                        <a:p>
                          <a:pPr algn="ctr">
                            <a:defRPr sz="1600" b="1"/>
                          </a:pPr>
                          <a:r>
                            <a:rPr dirty="0"/>
                            <a:t>Williams</a:t>
                          </a:r>
                        </a:p>
                      </a:txBody>
                      <a:tcPr/>
                    </a:tc>
                    <a:extLst>
                      <a:ext uri="{0D108BD9-81ED-4DB2-BD59-A6C34878D82A}">
                        <a16:rowId xmlns:a16="http://schemas.microsoft.com/office/drawing/2014/main" val="10001"/>
                      </a:ext>
                    </a:extLst>
                  </a:tr>
                  <a:tr h="617669">
                    <a:tc>
                      <a:txBody>
                        <a:bodyPr/>
                        <a:lstStyle/>
                        <a:p>
                          <a:pPr algn="ctr">
                            <a:defRPr sz="1600" b="1"/>
                          </a:pPr>
                          <a:r>
                            <a:rPr dirty="0"/>
                            <a:t>Russo</a:t>
                          </a:r>
                        </a:p>
                      </a:txBody>
                      <a:tcPr/>
                    </a:tc>
                    <a:tc>
                      <a:txBody>
                        <a:bodyPr/>
                        <a:lstStyle/>
                        <a:p>
                          <a:pPr algn="ctr">
                            <a:defRPr sz="1600"/>
                          </a:pPr>
                          <a:endParaRPr lang="en-US" sz="1000" dirty="0"/>
                        </a:p>
                        <a:p>
                          <a:pPr algn="ctr">
                            <a:defRPr sz="1600"/>
                          </a:pPr>
                          <a:r>
                            <a:rPr dirty="0"/>
                            <a:t>X</a:t>
                          </a:r>
                        </a:p>
                      </a:txBody>
                      <a:tcPr/>
                    </a:tc>
                    <a:tc>
                      <a:txBody>
                        <a:bodyPr/>
                        <a:lstStyle/>
                        <a:p>
                          <a:pPr algn="ctr">
                            <a:defRPr sz="1600"/>
                          </a:pPr>
                          <a14:m>
                            <m:oMath xmlns:m="http://schemas.openxmlformats.org/officeDocument/2006/math">
                              <m:r>
                                <m:rPr>
                                  <m:sty m:val="p"/>
                                </m:rPr>
                                <a:rPr sz="1600">
                                  <a:latin typeface="Cambria Math" panose="02040503050406030204" pitchFamily="18" charset="0"/>
                                </a:rPr>
                                <m:t>S</m:t>
                              </m:r>
                              <m:r>
                                <a:rPr sz="1600">
                                  <a:latin typeface="Cambria Math" panose="02040503050406030204" pitchFamily="18" charset="0"/>
                                </a:rPr>
                                <m:t>=</m:t>
                              </m:r>
                              <m:r>
                                <a:rPr sz="1600">
                                  <a:latin typeface="Cambria Math" panose="02040503050406030204" pitchFamily="18" charset="0"/>
                                </a:rPr>
                                <m:t>132</m:t>
                              </m:r>
                            </m:oMath>
                          </a14:m>
                          <a:r>
                            <a:rPr sz="1600" dirty="0"/>
                            <a:t>; </a:t>
                          </a:r>
                          <a14:m>
                            <m:oMath xmlns:m="http://schemas.openxmlformats.org/officeDocument/2006/math">
                              <m:r>
                                <m:rPr>
                                  <m:sty m:val="p"/>
                                </m:rPr>
                                <a:rPr sz="1600">
                                  <a:latin typeface="Cambria Math" panose="02040503050406030204" pitchFamily="18" charset="0"/>
                                </a:rPr>
                                <m:t>S</m:t>
                              </m:r>
                              <m:r>
                                <a:rPr sz="1600">
                                  <a:latin typeface="Cambria Math" panose="02040503050406030204" pitchFamily="18" charset="0"/>
                                </a:rPr>
                                <m:t>=</m:t>
                              </m:r>
                              <m:r>
                                <a:rPr sz="1600">
                                  <a:latin typeface="Cambria Math" panose="02040503050406030204" pitchFamily="18" charset="0"/>
                                </a:rPr>
                                <m:t>210</m:t>
                              </m:r>
                            </m:oMath>
                          </a14:m>
                          <a:r>
                            <a:rPr sz="1600" dirty="0"/>
                            <a:t>; </a:t>
                          </a:r>
                          <a14:m>
                            <m:oMath xmlns:m="http://schemas.openxmlformats.org/officeDocument/2006/math">
                              <m:r>
                                <m:rPr>
                                  <m:sty m:val="p"/>
                                </m:rPr>
                                <a:rPr sz="1600">
                                  <a:latin typeface="Cambria Math" panose="02040503050406030204" pitchFamily="18" charset="0"/>
                                </a:rPr>
                                <m:t>S</m:t>
                              </m:r>
                              <m:r>
                                <a:rPr sz="1600">
                                  <a:latin typeface="Cambria Math" panose="02040503050406030204" pitchFamily="18" charset="0"/>
                                </a:rPr>
                                <m:t>=</m:t>
                              </m:r>
                              <m:r>
                                <a:rPr sz="1600">
                                  <a:latin typeface="Cambria Math" panose="02040503050406030204" pitchFamily="18" charset="0"/>
                                </a:rPr>
                                <m:t>167</m:t>
                              </m:r>
                            </m:oMath>
                          </a14:m>
                          <a:r>
                            <a:rPr sz="1600" dirty="0"/>
                            <a:t>; </a:t>
                          </a:r>
                          <a14:m>
                            <m:oMath xmlns:m="http://schemas.openxmlformats.org/officeDocument/2006/math">
                              <m:r>
                                <m:rPr>
                                  <m:sty m:val="p"/>
                                </m:rPr>
                                <a:rPr sz="1600">
                                  <a:latin typeface="Cambria Math" panose="02040503050406030204" pitchFamily="18" charset="0"/>
                                </a:rPr>
                                <m:t>R</m:t>
                              </m:r>
                              <m:r>
                                <a:rPr sz="1600">
                                  <a:latin typeface="Cambria Math" panose="02040503050406030204" pitchFamily="18" charset="0"/>
                                </a:rPr>
                                <m:t>=</m:t>
                              </m:r>
                              <m:r>
                                <a:rPr sz="1600">
                                  <a:latin typeface="Cambria Math" panose="02040503050406030204" pitchFamily="18" charset="0"/>
                                </a:rPr>
                                <m:t>267</m:t>
                              </m:r>
                            </m:oMath>
                          </a14:m>
                          <a:endParaRPr sz="1600" dirty="0"/>
                        </a:p>
                      </a:txBody>
                      <a:tcPr/>
                    </a:tc>
                    <a:tc>
                      <a:txBody>
                        <a:bodyPr/>
                        <a:lstStyle/>
                        <a:p>
                          <a:pPr algn="ctr">
                            <a:defRPr sz="1600"/>
                          </a:pPr>
                          <a14:m>
                            <m:oMath xmlns:m="http://schemas.openxmlformats.org/officeDocument/2006/math">
                              <m:r>
                                <m:rPr>
                                  <m:sty m:val="p"/>
                                </m:rPr>
                                <a:rPr sz="1600">
                                  <a:latin typeface="Cambria Math" panose="02040503050406030204" pitchFamily="18" charset="0"/>
                                </a:rPr>
                                <m:t>T</m:t>
                              </m:r>
                              <m:r>
                                <a:rPr sz="1600">
                                  <a:latin typeface="Cambria Math" panose="02040503050406030204" pitchFamily="18" charset="0"/>
                                </a:rPr>
                                <m:t>=</m:t>
                              </m:r>
                              <m:r>
                                <a:rPr sz="1600">
                                  <a:latin typeface="Cambria Math" panose="02040503050406030204" pitchFamily="18" charset="0"/>
                                </a:rPr>
                                <m:t>132</m:t>
                              </m:r>
                            </m:oMath>
                          </a14:m>
                          <a:r>
                            <a:rPr sz="1600" dirty="0"/>
                            <a:t>; </a:t>
                          </a:r>
                          <a14:m>
                            <m:oMath xmlns:m="http://schemas.openxmlformats.org/officeDocument/2006/math">
                              <m:r>
                                <m:rPr>
                                  <m:sty m:val="p"/>
                                </m:rPr>
                                <a:rPr sz="1600">
                                  <a:latin typeface="Cambria Math" panose="02040503050406030204" pitchFamily="18" charset="0"/>
                                </a:rPr>
                                <m:t>T</m:t>
                              </m:r>
                              <m:r>
                                <a:rPr sz="1600">
                                  <a:latin typeface="Cambria Math" panose="02040503050406030204" pitchFamily="18" charset="0"/>
                                </a:rPr>
                                <m:t>=</m:t>
                              </m:r>
                              <m:r>
                                <a:rPr sz="1600">
                                  <a:latin typeface="Cambria Math" panose="02040503050406030204" pitchFamily="18" charset="0"/>
                                </a:rPr>
                                <m:t>210</m:t>
                              </m:r>
                            </m:oMath>
                          </a14:m>
                          <a:r>
                            <a:rPr sz="1600" dirty="0"/>
                            <a:t>; </a:t>
                          </a:r>
                          <a14:m>
                            <m:oMath xmlns:m="http://schemas.openxmlformats.org/officeDocument/2006/math">
                              <m:r>
                                <m:rPr>
                                  <m:sty m:val="p"/>
                                </m:rPr>
                                <a:rPr sz="1600">
                                  <a:latin typeface="Cambria Math" panose="02040503050406030204" pitchFamily="18" charset="0"/>
                                </a:rPr>
                                <m:t>T</m:t>
                              </m:r>
                              <m:r>
                                <a:rPr sz="1600">
                                  <a:latin typeface="Cambria Math" panose="02040503050406030204" pitchFamily="18" charset="0"/>
                                </a:rPr>
                                <m:t>=</m:t>
                              </m:r>
                              <m:r>
                                <a:rPr sz="1600">
                                  <a:latin typeface="Cambria Math" panose="02040503050406030204" pitchFamily="18" charset="0"/>
                                </a:rPr>
                                <m:t>167</m:t>
                              </m:r>
                            </m:oMath>
                          </a14:m>
                          <a:r>
                            <a:rPr sz="1600" dirty="0"/>
                            <a:t>; </a:t>
                          </a:r>
                          <a14:m>
                            <m:oMath xmlns:m="http://schemas.openxmlformats.org/officeDocument/2006/math">
                              <m:r>
                                <m:rPr>
                                  <m:sty m:val="p"/>
                                </m:rPr>
                                <a:rPr sz="1600">
                                  <a:latin typeface="Cambria Math" panose="02040503050406030204" pitchFamily="18" charset="0"/>
                                </a:rPr>
                                <m:t>R</m:t>
                              </m:r>
                              <m:r>
                                <a:rPr sz="1600">
                                  <a:latin typeface="Cambria Math" panose="02040503050406030204" pitchFamily="18" charset="0"/>
                                </a:rPr>
                                <m:t>=</m:t>
                              </m:r>
                              <m:r>
                                <a:rPr sz="1600">
                                  <a:latin typeface="Cambria Math" panose="02040503050406030204" pitchFamily="18" charset="0"/>
                                </a:rPr>
                                <m:t>267</m:t>
                              </m:r>
                            </m:oMath>
                          </a14:m>
                          <a:endParaRPr sz="1600" dirty="0"/>
                        </a:p>
                      </a:txBody>
                      <a:tcPr/>
                    </a:tc>
                    <a:tc>
                      <a:txBody>
                        <a:bodyPr/>
                        <a:lstStyle/>
                        <a:p>
                          <a:pPr algn="ctr">
                            <a:defRPr sz="1600"/>
                          </a:pPr>
                          <a14:m>
                            <m:oMath xmlns:m="http://schemas.openxmlformats.org/officeDocument/2006/math">
                              <m:r>
                                <m:rPr>
                                  <m:sty m:val="p"/>
                                </m:rPr>
                                <a:rPr sz="1600">
                                  <a:latin typeface="Cambria Math" panose="02040503050406030204" pitchFamily="18" charset="0"/>
                                </a:rPr>
                                <m:t>W</m:t>
                              </m:r>
                              <m:r>
                                <a:rPr sz="1600">
                                  <a:latin typeface="Cambria Math" panose="02040503050406030204" pitchFamily="18" charset="0"/>
                                </a:rPr>
                                <m:t>=</m:t>
                              </m:r>
                              <m:r>
                                <a:rPr sz="1600">
                                  <a:latin typeface="Cambria Math" panose="02040503050406030204" pitchFamily="18" charset="0"/>
                                </a:rPr>
                                <m:t>132</m:t>
                              </m:r>
                            </m:oMath>
                          </a14:m>
                          <a:r>
                            <a:rPr sz="1600"/>
                            <a:t>; </a:t>
                          </a:r>
                          <a14:m>
                            <m:oMath xmlns:m="http://schemas.openxmlformats.org/officeDocument/2006/math">
                              <m:r>
                                <m:rPr>
                                  <m:sty m:val="p"/>
                                </m:rPr>
                                <a:rPr sz="1600">
                                  <a:latin typeface="Cambria Math" panose="02040503050406030204" pitchFamily="18" charset="0"/>
                                </a:rPr>
                                <m:t>W</m:t>
                              </m:r>
                              <m:r>
                                <a:rPr sz="1600">
                                  <a:latin typeface="Cambria Math" panose="02040503050406030204" pitchFamily="18" charset="0"/>
                                </a:rPr>
                                <m:t>=</m:t>
                              </m:r>
                              <m:r>
                                <a:rPr sz="1600">
                                  <a:latin typeface="Cambria Math" panose="02040503050406030204" pitchFamily="18" charset="0"/>
                                </a:rPr>
                                <m:t>210</m:t>
                              </m:r>
                            </m:oMath>
                          </a14:m>
                          <a:r>
                            <a:rPr sz="1600"/>
                            <a:t>; </a:t>
                          </a:r>
                          <a14:m>
                            <m:oMath xmlns:m="http://schemas.openxmlformats.org/officeDocument/2006/math">
                              <m:r>
                                <m:rPr>
                                  <m:sty m:val="p"/>
                                </m:rPr>
                                <a:rPr sz="1600">
                                  <a:latin typeface="Cambria Math" panose="02040503050406030204" pitchFamily="18" charset="0"/>
                                </a:rPr>
                                <m:t>W</m:t>
                              </m:r>
                              <m:r>
                                <a:rPr sz="1600">
                                  <a:latin typeface="Cambria Math" panose="02040503050406030204" pitchFamily="18" charset="0"/>
                                </a:rPr>
                                <m:t>=</m:t>
                              </m:r>
                              <m:r>
                                <a:rPr sz="1600">
                                  <a:latin typeface="Cambria Math" panose="02040503050406030204" pitchFamily="18" charset="0"/>
                                </a:rPr>
                                <m:t>167</m:t>
                              </m:r>
                            </m:oMath>
                          </a14:m>
                          <a:r>
                            <a:rPr sz="1600"/>
                            <a:t>; </a:t>
                          </a:r>
                          <a14:m>
                            <m:oMath xmlns:m="http://schemas.openxmlformats.org/officeDocument/2006/math">
                              <m:r>
                                <m:rPr>
                                  <m:sty m:val="p"/>
                                </m:rPr>
                                <a:rPr sz="1600">
                                  <a:latin typeface="Cambria Math" panose="02040503050406030204" pitchFamily="18" charset="0"/>
                                </a:rPr>
                                <m:t>R</m:t>
                              </m:r>
                              <m:r>
                                <a:rPr sz="1600">
                                  <a:latin typeface="Cambria Math" panose="02040503050406030204" pitchFamily="18" charset="0"/>
                                </a:rPr>
                                <m:t>=</m:t>
                              </m:r>
                              <m:r>
                                <a:rPr sz="1600">
                                  <a:latin typeface="Cambria Math" panose="02040503050406030204" pitchFamily="18" charset="0"/>
                                </a:rPr>
                                <m:t>267</m:t>
                              </m:r>
                            </m:oMath>
                          </a14:m>
                          <a:endParaRPr sz="1600"/>
                        </a:p>
                      </a:txBody>
                      <a:tcPr/>
                    </a:tc>
                    <a:extLst>
                      <a:ext uri="{0D108BD9-81ED-4DB2-BD59-A6C34878D82A}">
                        <a16:rowId xmlns:a16="http://schemas.microsoft.com/office/drawing/2014/main" val="10002"/>
                      </a:ext>
                    </a:extLst>
                  </a:tr>
                  <a:tr h="609600">
                    <a:tc>
                      <a:txBody>
                        <a:bodyPr/>
                        <a:lstStyle/>
                        <a:p>
                          <a:pPr algn="ctr">
                            <a:defRPr sz="1600" b="1"/>
                          </a:pPr>
                          <a:r>
                            <a:t>Satou</a:t>
                          </a:r>
                        </a:p>
                      </a:txBody>
                      <a:tcPr/>
                    </a:tc>
                    <a:tc>
                      <a:txBody>
                        <a:bodyPr/>
                        <a:lstStyle/>
                        <a:p>
                          <a:pPr algn="ctr"/>
                          <a:endParaRPr dirty="0"/>
                        </a:p>
                      </a:txBody>
                      <a:tcPr/>
                    </a:tc>
                    <a:tc>
                      <a:txBody>
                        <a:bodyPr/>
                        <a:lstStyle/>
                        <a:p>
                          <a:pPr algn="ctr">
                            <a:defRPr sz="1600"/>
                          </a:pPr>
                          <a:endParaRPr lang="en-US" sz="1000" dirty="0"/>
                        </a:p>
                        <a:p>
                          <a:pPr algn="ctr">
                            <a:defRPr sz="1600"/>
                          </a:pPr>
                          <a:r>
                            <a:rPr dirty="0"/>
                            <a:t>X</a:t>
                          </a:r>
                        </a:p>
                      </a:txBody>
                      <a:tcPr/>
                    </a:tc>
                    <a:tc>
                      <a:txBody>
                        <a:bodyPr/>
                        <a:lstStyle/>
                        <a:p>
                          <a:pPr algn="ctr">
                            <a:defRPr sz="1600"/>
                          </a:pPr>
                          <a14:m>
                            <m:oMath xmlns:m="http://schemas.openxmlformats.org/officeDocument/2006/math">
                              <m:r>
                                <m:rPr>
                                  <m:sty m:val="p"/>
                                </m:rPr>
                                <a:rPr sz="1600">
                                  <a:latin typeface="Cambria Math" panose="02040503050406030204" pitchFamily="18" charset="0"/>
                                </a:rPr>
                                <m:t>S</m:t>
                              </m:r>
                              <m:r>
                                <a:rPr sz="1600">
                                  <a:latin typeface="Cambria Math" panose="02040503050406030204" pitchFamily="18" charset="0"/>
                                </a:rPr>
                                <m:t>=</m:t>
                              </m:r>
                              <m:r>
                                <a:rPr sz="1600">
                                  <a:latin typeface="Cambria Math" panose="02040503050406030204" pitchFamily="18" charset="0"/>
                                </a:rPr>
                                <m:t>132</m:t>
                              </m:r>
                            </m:oMath>
                          </a14:m>
                          <a:r>
                            <a:rPr sz="1600" dirty="0"/>
                            <a:t>; </a:t>
                          </a:r>
                          <a14:m>
                            <m:oMath xmlns:m="http://schemas.openxmlformats.org/officeDocument/2006/math">
                              <m:r>
                                <m:rPr>
                                  <m:sty m:val="p"/>
                                </m:rPr>
                                <a:rPr sz="1600">
                                  <a:latin typeface="Cambria Math" panose="02040503050406030204" pitchFamily="18" charset="0"/>
                                </a:rPr>
                                <m:t>T</m:t>
                              </m:r>
                              <m:r>
                                <a:rPr sz="1600">
                                  <a:latin typeface="Cambria Math" panose="02040503050406030204" pitchFamily="18" charset="0"/>
                                </a:rPr>
                                <m:t>=</m:t>
                              </m:r>
                              <m:r>
                                <a:rPr sz="1600">
                                  <a:latin typeface="Cambria Math" panose="02040503050406030204" pitchFamily="18" charset="0"/>
                                </a:rPr>
                                <m:t>210</m:t>
                              </m:r>
                            </m:oMath>
                          </a14:m>
                          <a:r>
                            <a:rPr sz="1600" dirty="0"/>
                            <a:t>; </a:t>
                          </a:r>
                          <a14:m>
                            <m:oMath xmlns:m="http://schemas.openxmlformats.org/officeDocument/2006/math">
                              <m:r>
                                <m:rPr>
                                  <m:sty m:val="p"/>
                                </m:rPr>
                                <a:rPr sz="1600">
                                  <a:latin typeface="Cambria Math" panose="02040503050406030204" pitchFamily="18" charset="0"/>
                                </a:rPr>
                                <m:t>S</m:t>
                              </m:r>
                              <m:r>
                                <a:rPr sz="1600">
                                  <a:latin typeface="Cambria Math" panose="02040503050406030204" pitchFamily="18" charset="0"/>
                                </a:rPr>
                                <m:t>=</m:t>
                              </m:r>
                              <m:r>
                                <a:rPr sz="1600">
                                  <a:latin typeface="Cambria Math" panose="02040503050406030204" pitchFamily="18" charset="0"/>
                                </a:rPr>
                                <m:t>167</m:t>
                              </m:r>
                            </m:oMath>
                          </a14:m>
                          <a:r>
                            <a:rPr sz="1600" dirty="0"/>
                            <a:t>; </a:t>
                          </a:r>
                          <a14:m>
                            <m:oMath xmlns:m="http://schemas.openxmlformats.org/officeDocument/2006/math">
                              <m:r>
                                <m:rPr>
                                  <m:sty m:val="p"/>
                                </m:rPr>
                                <a:rPr sz="1600">
                                  <a:latin typeface="Cambria Math" panose="02040503050406030204" pitchFamily="18" charset="0"/>
                                </a:rPr>
                                <m:t>S</m:t>
                              </m:r>
                              <m:r>
                                <a:rPr sz="1600">
                                  <a:latin typeface="Cambria Math" panose="02040503050406030204" pitchFamily="18" charset="0"/>
                                </a:rPr>
                                <m:t>=</m:t>
                              </m:r>
                              <m:r>
                                <a:rPr sz="1600">
                                  <a:latin typeface="Cambria Math" panose="02040503050406030204" pitchFamily="18" charset="0"/>
                                </a:rPr>
                                <m:t>267</m:t>
                              </m:r>
                            </m:oMath>
                          </a14:m>
                          <a:endParaRPr sz="1600" dirty="0"/>
                        </a:p>
                      </a:txBody>
                      <a:tcPr/>
                    </a:tc>
                    <a:tc>
                      <a:txBody>
                        <a:bodyPr/>
                        <a:lstStyle/>
                        <a:p>
                          <a:pPr algn="ctr">
                            <a:defRPr sz="1600"/>
                          </a:pPr>
                          <a14:m>
                            <m:oMath xmlns:m="http://schemas.openxmlformats.org/officeDocument/2006/math">
                              <m:r>
                                <m:rPr>
                                  <m:sty m:val="p"/>
                                </m:rPr>
                                <a:rPr sz="1600">
                                  <a:latin typeface="Cambria Math" panose="02040503050406030204" pitchFamily="18" charset="0"/>
                                </a:rPr>
                                <m:t>W</m:t>
                              </m:r>
                              <m:r>
                                <a:rPr sz="1600">
                                  <a:latin typeface="Cambria Math" panose="02040503050406030204" pitchFamily="18" charset="0"/>
                                </a:rPr>
                                <m:t>=</m:t>
                              </m:r>
                              <m:r>
                                <a:rPr sz="1600">
                                  <a:latin typeface="Cambria Math" panose="02040503050406030204" pitchFamily="18" charset="0"/>
                                </a:rPr>
                                <m:t>132</m:t>
                              </m:r>
                            </m:oMath>
                          </a14:m>
                          <a:r>
                            <a:rPr sz="1600"/>
                            <a:t>; </a:t>
                          </a:r>
                          <a14:m>
                            <m:oMath xmlns:m="http://schemas.openxmlformats.org/officeDocument/2006/math">
                              <m:r>
                                <m:rPr>
                                  <m:sty m:val="p"/>
                                </m:rPr>
                                <a:rPr sz="1600">
                                  <a:latin typeface="Cambria Math" panose="02040503050406030204" pitchFamily="18" charset="0"/>
                                </a:rPr>
                                <m:t>S</m:t>
                              </m:r>
                              <m:r>
                                <a:rPr sz="1600">
                                  <a:latin typeface="Cambria Math" panose="02040503050406030204" pitchFamily="18" charset="0"/>
                                </a:rPr>
                                <m:t>=</m:t>
                              </m:r>
                              <m:r>
                                <a:rPr sz="1600">
                                  <a:latin typeface="Cambria Math" panose="02040503050406030204" pitchFamily="18" charset="0"/>
                                </a:rPr>
                                <m:t>210</m:t>
                              </m:r>
                            </m:oMath>
                          </a14:m>
                          <a:r>
                            <a:rPr sz="1600"/>
                            <a:t>; </a:t>
                          </a:r>
                          <a14:m>
                            <m:oMath xmlns:m="http://schemas.openxmlformats.org/officeDocument/2006/math">
                              <m:r>
                                <m:rPr>
                                  <m:sty m:val="p"/>
                                </m:rPr>
                                <a:rPr sz="1600">
                                  <a:latin typeface="Cambria Math" panose="02040503050406030204" pitchFamily="18" charset="0"/>
                                </a:rPr>
                                <m:t>S</m:t>
                              </m:r>
                              <m:r>
                                <a:rPr sz="1600">
                                  <a:latin typeface="Cambria Math" panose="02040503050406030204" pitchFamily="18" charset="0"/>
                                </a:rPr>
                                <m:t>=</m:t>
                              </m:r>
                              <m:r>
                                <a:rPr sz="1600">
                                  <a:latin typeface="Cambria Math" panose="02040503050406030204" pitchFamily="18" charset="0"/>
                                </a:rPr>
                                <m:t>167</m:t>
                              </m:r>
                            </m:oMath>
                          </a14:m>
                          <a:r>
                            <a:rPr sz="1600"/>
                            <a:t>; </a:t>
                          </a:r>
                          <a14:m>
                            <m:oMath xmlns:m="http://schemas.openxmlformats.org/officeDocument/2006/math">
                              <m:r>
                                <m:rPr>
                                  <m:sty m:val="p"/>
                                </m:rPr>
                                <a:rPr sz="1600">
                                  <a:latin typeface="Cambria Math" panose="02040503050406030204" pitchFamily="18" charset="0"/>
                                </a:rPr>
                                <m:t>W</m:t>
                              </m:r>
                              <m:r>
                                <a:rPr sz="1600">
                                  <a:latin typeface="Cambria Math" panose="02040503050406030204" pitchFamily="18" charset="0"/>
                                </a:rPr>
                                <m:t>=</m:t>
                              </m:r>
                              <m:r>
                                <a:rPr sz="1600">
                                  <a:latin typeface="Cambria Math" panose="02040503050406030204" pitchFamily="18" charset="0"/>
                                </a:rPr>
                                <m:t>267</m:t>
                              </m:r>
                            </m:oMath>
                          </a14:m>
                          <a:endParaRPr sz="1600"/>
                        </a:p>
                      </a:txBody>
                      <a:tcPr/>
                    </a:tc>
                    <a:extLst>
                      <a:ext uri="{0D108BD9-81ED-4DB2-BD59-A6C34878D82A}">
                        <a16:rowId xmlns:a16="http://schemas.microsoft.com/office/drawing/2014/main" val="10003"/>
                      </a:ext>
                    </a:extLst>
                  </a:tr>
                  <a:tr h="609600">
                    <a:tc>
                      <a:txBody>
                        <a:bodyPr/>
                        <a:lstStyle/>
                        <a:p>
                          <a:pPr algn="ctr">
                            <a:defRPr sz="1600" b="1"/>
                          </a:pPr>
                          <a:r>
                            <a:t>Tremblay</a:t>
                          </a:r>
                        </a:p>
                      </a:txBody>
                      <a:tcPr/>
                    </a:tc>
                    <a:tc>
                      <a:txBody>
                        <a:bodyPr/>
                        <a:lstStyle/>
                        <a:p>
                          <a:pPr algn="ctr"/>
                          <a:endParaRPr dirty="0"/>
                        </a:p>
                      </a:txBody>
                      <a:tcPr/>
                    </a:tc>
                    <a:tc>
                      <a:txBody>
                        <a:bodyPr/>
                        <a:lstStyle/>
                        <a:p>
                          <a:pPr algn="ctr"/>
                          <a:endParaRPr dirty="0"/>
                        </a:p>
                      </a:txBody>
                      <a:tcPr/>
                    </a:tc>
                    <a:tc>
                      <a:txBody>
                        <a:bodyPr/>
                        <a:lstStyle/>
                        <a:p>
                          <a:pPr algn="ctr">
                            <a:defRPr sz="1600"/>
                          </a:pPr>
                          <a:endParaRPr lang="en-US" sz="1000" dirty="0"/>
                        </a:p>
                        <a:p>
                          <a:pPr algn="ctr">
                            <a:defRPr sz="1600"/>
                          </a:pPr>
                          <a:r>
                            <a:rPr dirty="0"/>
                            <a:t>X</a:t>
                          </a:r>
                        </a:p>
                      </a:txBody>
                      <a:tcPr/>
                    </a:tc>
                    <a:tc>
                      <a:txBody>
                        <a:bodyPr/>
                        <a:lstStyle/>
                        <a:p>
                          <a:pPr algn="ctr">
                            <a:defRPr sz="1600"/>
                          </a:pPr>
                          <a14:m>
                            <m:oMath xmlns:m="http://schemas.openxmlformats.org/officeDocument/2006/math">
                              <m:r>
                                <m:rPr>
                                  <m:sty m:val="p"/>
                                </m:rPr>
                                <a:rPr sz="1600">
                                  <a:latin typeface="Cambria Math" panose="02040503050406030204" pitchFamily="18" charset="0"/>
                                </a:rPr>
                                <m:t>W</m:t>
                              </m:r>
                              <m:r>
                                <a:rPr sz="1600">
                                  <a:latin typeface="Cambria Math" panose="02040503050406030204" pitchFamily="18" charset="0"/>
                                </a:rPr>
                                <m:t>=</m:t>
                              </m:r>
                              <m:r>
                                <a:rPr sz="1600">
                                  <a:latin typeface="Cambria Math" panose="02040503050406030204" pitchFamily="18" charset="0"/>
                                </a:rPr>
                                <m:t>132</m:t>
                              </m:r>
                            </m:oMath>
                          </a14:m>
                          <a:r>
                            <a:rPr sz="1600" dirty="0"/>
                            <a:t>; </a:t>
                          </a:r>
                          <a14:m>
                            <m:oMath xmlns:m="http://schemas.openxmlformats.org/officeDocument/2006/math">
                              <m:r>
                                <m:rPr>
                                  <m:sty m:val="p"/>
                                </m:rPr>
                                <a:rPr sz="1600">
                                  <a:latin typeface="Cambria Math" panose="02040503050406030204" pitchFamily="18" charset="0"/>
                                </a:rPr>
                                <m:t>T</m:t>
                              </m:r>
                              <m:r>
                                <a:rPr sz="1600">
                                  <a:latin typeface="Cambria Math" panose="02040503050406030204" pitchFamily="18" charset="0"/>
                                </a:rPr>
                                <m:t>=</m:t>
                              </m:r>
                              <m:r>
                                <a:rPr sz="1600">
                                  <a:latin typeface="Cambria Math" panose="02040503050406030204" pitchFamily="18" charset="0"/>
                                </a:rPr>
                                <m:t>210</m:t>
                              </m:r>
                            </m:oMath>
                          </a14:m>
                          <a:r>
                            <a:rPr sz="1600" dirty="0"/>
                            <a:t>; </a:t>
                          </a:r>
                          <a14:m>
                            <m:oMath xmlns:m="http://schemas.openxmlformats.org/officeDocument/2006/math">
                              <m:r>
                                <m:rPr>
                                  <m:sty m:val="p"/>
                                </m:rPr>
                                <a:rPr sz="1600">
                                  <a:latin typeface="Cambria Math" panose="02040503050406030204" pitchFamily="18" charset="0"/>
                                </a:rPr>
                                <m:t>W</m:t>
                              </m:r>
                              <m:r>
                                <a:rPr sz="1600">
                                  <a:latin typeface="Cambria Math" panose="02040503050406030204" pitchFamily="18" charset="0"/>
                                </a:rPr>
                                <m:t>=</m:t>
                              </m:r>
                              <m:r>
                                <a:rPr sz="1600">
                                  <a:latin typeface="Cambria Math" panose="02040503050406030204" pitchFamily="18" charset="0"/>
                                </a:rPr>
                                <m:t>167</m:t>
                              </m:r>
                            </m:oMath>
                          </a14:m>
                          <a:r>
                            <a:rPr sz="1600" dirty="0"/>
                            <a:t>; </a:t>
                          </a:r>
                          <a14:m>
                            <m:oMath xmlns:m="http://schemas.openxmlformats.org/officeDocument/2006/math">
                              <m:r>
                                <m:rPr>
                                  <m:sty m:val="p"/>
                                </m:rPr>
                                <a:rPr sz="1600">
                                  <a:latin typeface="Cambria Math" panose="02040503050406030204" pitchFamily="18" charset="0"/>
                                </a:rPr>
                                <m:t>W</m:t>
                              </m:r>
                              <m:r>
                                <a:rPr sz="1600">
                                  <a:latin typeface="Cambria Math" panose="02040503050406030204" pitchFamily="18" charset="0"/>
                                </a:rPr>
                                <m:t>=</m:t>
                              </m:r>
                              <m:r>
                                <a:rPr sz="1600">
                                  <a:latin typeface="Cambria Math" panose="02040503050406030204" pitchFamily="18" charset="0"/>
                                </a:rPr>
                                <m:t>267</m:t>
                              </m:r>
                            </m:oMath>
                          </a14:m>
                          <a:endParaRPr sz="1600" dirty="0"/>
                        </a:p>
                      </a:txBody>
                      <a:tcPr/>
                    </a:tc>
                    <a:extLst>
                      <a:ext uri="{0D108BD9-81ED-4DB2-BD59-A6C34878D82A}">
                        <a16:rowId xmlns:a16="http://schemas.microsoft.com/office/drawing/2014/main" val="10004"/>
                      </a:ext>
                    </a:extLst>
                  </a:tr>
                  <a:tr h="332090">
                    <a:tc>
                      <a:txBody>
                        <a:bodyPr/>
                        <a:lstStyle/>
                        <a:p>
                          <a:pPr algn="ctr">
                            <a:defRPr sz="1600" b="1"/>
                          </a:pPr>
                          <a:r>
                            <a:t>Williams</a:t>
                          </a:r>
                        </a:p>
                      </a:txBody>
                      <a:tcPr/>
                    </a:tc>
                    <a:tc>
                      <a:txBody>
                        <a:bodyPr/>
                        <a:lstStyle/>
                        <a:p>
                          <a:pPr algn="ctr"/>
                          <a:endParaRPr dirty="0"/>
                        </a:p>
                      </a:txBody>
                      <a:tcPr/>
                    </a:tc>
                    <a:tc>
                      <a:txBody>
                        <a:bodyPr/>
                        <a:lstStyle/>
                        <a:p>
                          <a:pPr algn="ctr"/>
                          <a:endParaRPr dirty="0"/>
                        </a:p>
                      </a:txBody>
                      <a:tcPr/>
                    </a:tc>
                    <a:tc>
                      <a:txBody>
                        <a:bodyPr/>
                        <a:lstStyle/>
                        <a:p>
                          <a:pPr algn="ctr"/>
                          <a:endParaRPr dirty="0"/>
                        </a:p>
                      </a:txBody>
                      <a:tcPr/>
                    </a:tc>
                    <a:tc>
                      <a:txBody>
                        <a:bodyPr/>
                        <a:lstStyle/>
                        <a:p>
                          <a:pPr algn="ctr">
                            <a:defRPr sz="1600"/>
                          </a:pPr>
                          <a:r>
                            <a:rPr dirty="0"/>
                            <a:t>X</a:t>
                          </a:r>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Rows and columns are labeled with the names of four candidates: Russo, Satou, Tremblay, and Williams.&#10;&#10;The cells where the row and column names match (e.g., Russo vs. Russo, Satou vs. Satou) contain an &quot;X&quot;, indicating that a candidate is not compared against themselves.&#10;&#10;All other cells are empty, meaning no additional data (like wins, losses, or preferences) is shown in this table.&#10;&#10;Row 1: Russo Vs Satou: S equals 132; S equals 210; S equals 167: R equals 267.&#10;&#10;Russo Vs Tremblay: T equals 132: T equals 210: T equals 167: R equals 267.&#10;&#10;Russo Vs Williams: W equals 132: W equals 210: W equals 167: R equals 267.&#10;&#10;Row 2: Satou Vs Tremblay: S equals 132; T equals 210; S equals 167: S equals 267.&#10;&#10;Satou Vs Williams: W equals 132; S equals 210; S equals 167: W equals 267.&#10;&#10;Row 3: Tremblay Vs Williams: W equals 132; T equals 210: W equals 167: W equals 267&#10;">
                <a:extLst>
                  <a:ext uri="{FF2B5EF4-FFF2-40B4-BE49-F238E27FC236}">
                    <a16:creationId xmlns:a16="http://schemas.microsoft.com/office/drawing/2014/main" id="{D186F01A-CBCA-4BC7-B56F-A0F1B6D75AB4}"/>
                  </a:ext>
                </a:extLst>
              </p:cNvPr>
              <p:cNvGraphicFramePr>
                <a:graphicFrameLocks/>
              </p:cNvGraphicFramePr>
              <p:nvPr>
                <p:extLst>
                  <p:ext uri="{D42A27DB-BD31-4B8C-83A1-F6EECF244321}">
                    <p14:modId xmlns:p14="http://schemas.microsoft.com/office/powerpoint/2010/main" val="3435813953"/>
                  </p:ext>
                </p:extLst>
              </p:nvPr>
            </p:nvGraphicFramePr>
            <p:xfrm>
              <a:off x="620358" y="1622611"/>
              <a:ext cx="7772400" cy="2568389"/>
            </p:xfrm>
            <a:graphic>
              <a:graphicData uri="http://schemas.openxmlformats.org/drawingml/2006/table">
                <a:tbl>
                  <a:tblPr firstRow="1" bandRow="1">
                    <a:tableStyleId>{5940675A-B579-460E-94D1-54222C63F5DA}</a:tableStyleId>
                  </a:tblPr>
                  <a:tblGrid>
                    <a:gridCol w="1056042">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981200">
                      <a:extLst>
                        <a:ext uri="{9D8B030D-6E8A-4147-A177-3AD203B41FA5}">
                          <a16:colId xmlns:a16="http://schemas.microsoft.com/office/drawing/2014/main" val="20003"/>
                        </a:ext>
                      </a:extLst>
                    </a:gridCol>
                    <a:gridCol w="2068158">
                      <a:extLst>
                        <a:ext uri="{9D8B030D-6E8A-4147-A177-3AD203B41FA5}">
                          <a16:colId xmlns:a16="http://schemas.microsoft.com/office/drawing/2014/main" val="20004"/>
                        </a:ext>
                      </a:extLst>
                    </a:gridCol>
                  </a:tblGrid>
                  <a:tr h="365760">
                    <a:tc>
                      <a:txBody>
                        <a:bodyPr/>
                        <a:lstStyle/>
                        <a:p>
                          <a:pPr algn="ctr"/>
                          <a:endParaRPr dirty="0"/>
                        </a:p>
                      </a:txBody>
                      <a:tcPr/>
                    </a:tc>
                    <a:tc>
                      <a:txBody>
                        <a:bodyPr/>
                        <a:lstStyle/>
                        <a:p>
                          <a:pPr algn="ctr">
                            <a:defRPr sz="1600" b="1"/>
                          </a:pPr>
                          <a:r>
                            <a:rPr dirty="0"/>
                            <a:t>Russo</a:t>
                          </a:r>
                        </a:p>
                      </a:txBody>
                      <a:tcPr/>
                    </a:tc>
                    <a:tc>
                      <a:txBody>
                        <a:bodyPr/>
                        <a:lstStyle/>
                        <a:p>
                          <a:pPr algn="ctr">
                            <a:defRPr sz="1600" b="1"/>
                          </a:pPr>
                          <a:r>
                            <a:rPr dirty="0"/>
                            <a:t>Satou</a:t>
                          </a:r>
                        </a:p>
                      </a:txBody>
                      <a:tcPr/>
                    </a:tc>
                    <a:tc>
                      <a:txBody>
                        <a:bodyPr/>
                        <a:lstStyle/>
                        <a:p>
                          <a:pPr algn="ctr">
                            <a:defRPr sz="1600" b="1"/>
                          </a:pPr>
                          <a:r>
                            <a:t>Tremblay</a:t>
                          </a:r>
                        </a:p>
                      </a:txBody>
                      <a:tcPr/>
                    </a:tc>
                    <a:tc>
                      <a:txBody>
                        <a:bodyPr/>
                        <a:lstStyle/>
                        <a:p>
                          <a:pPr algn="ctr">
                            <a:defRPr sz="1600" b="1"/>
                          </a:pPr>
                          <a:r>
                            <a:rPr dirty="0"/>
                            <a:t>Williams</a:t>
                          </a:r>
                        </a:p>
                      </a:txBody>
                      <a:tcPr/>
                    </a:tc>
                    <a:extLst>
                      <a:ext uri="{0D108BD9-81ED-4DB2-BD59-A6C34878D82A}">
                        <a16:rowId xmlns:a16="http://schemas.microsoft.com/office/drawing/2014/main" val="10001"/>
                      </a:ext>
                    </a:extLst>
                  </a:tr>
                  <a:tr h="617669">
                    <a:tc>
                      <a:txBody>
                        <a:bodyPr/>
                        <a:lstStyle/>
                        <a:p>
                          <a:pPr algn="ctr">
                            <a:defRPr sz="1600" b="1"/>
                          </a:pPr>
                          <a:r>
                            <a:rPr dirty="0"/>
                            <a:t>Russo</a:t>
                          </a:r>
                        </a:p>
                      </a:txBody>
                      <a:tcPr/>
                    </a:tc>
                    <a:tc>
                      <a:txBody>
                        <a:bodyPr/>
                        <a:lstStyle/>
                        <a:p>
                          <a:pPr algn="ctr">
                            <a:defRPr sz="1600"/>
                          </a:pPr>
                          <a:endParaRPr lang="en-US" sz="1000" dirty="0"/>
                        </a:p>
                        <a:p>
                          <a:pPr algn="ctr">
                            <a:defRPr sz="1600"/>
                          </a:pPr>
                          <a:r>
                            <a:rPr dirty="0"/>
                            <a:t>X</a:t>
                          </a:r>
                        </a:p>
                      </a:txBody>
                      <a:tcPr/>
                    </a:tc>
                    <a:tc>
                      <a:txBody>
                        <a:bodyPr/>
                        <a:lstStyle/>
                        <a:p>
                          <a:endParaRPr lang="en-US"/>
                        </a:p>
                      </a:txBody>
                      <a:tcPr>
                        <a:blipFill>
                          <a:blip r:embed="rId2"/>
                          <a:stretch>
                            <a:fillRect l="-112500" t="-61765" r="-231597" b="-261765"/>
                          </a:stretch>
                        </a:blipFill>
                      </a:tcPr>
                    </a:tc>
                    <a:tc>
                      <a:txBody>
                        <a:bodyPr/>
                        <a:lstStyle/>
                        <a:p>
                          <a:endParaRPr lang="en-US"/>
                        </a:p>
                      </a:txBody>
                      <a:tcPr>
                        <a:blipFill>
                          <a:blip r:embed="rId2"/>
                          <a:stretch>
                            <a:fillRect l="-188308" t="-61765" r="-105231" b="-261765"/>
                          </a:stretch>
                        </a:blipFill>
                      </a:tcPr>
                    </a:tc>
                    <a:tc>
                      <a:txBody>
                        <a:bodyPr/>
                        <a:lstStyle/>
                        <a:p>
                          <a:endParaRPr lang="en-US"/>
                        </a:p>
                      </a:txBody>
                      <a:tcPr>
                        <a:blipFill>
                          <a:blip r:embed="rId2"/>
                          <a:stretch>
                            <a:fillRect l="-275588" t="-61765" r="-588" b="-261765"/>
                          </a:stretch>
                        </a:blipFill>
                      </a:tcPr>
                    </a:tc>
                    <a:extLst>
                      <a:ext uri="{0D108BD9-81ED-4DB2-BD59-A6C34878D82A}">
                        <a16:rowId xmlns:a16="http://schemas.microsoft.com/office/drawing/2014/main" val="10002"/>
                      </a:ext>
                    </a:extLst>
                  </a:tr>
                  <a:tr h="609600">
                    <a:tc>
                      <a:txBody>
                        <a:bodyPr/>
                        <a:lstStyle/>
                        <a:p>
                          <a:pPr algn="ctr">
                            <a:defRPr sz="1600" b="1"/>
                          </a:pPr>
                          <a:r>
                            <a:t>Satou</a:t>
                          </a:r>
                        </a:p>
                      </a:txBody>
                      <a:tcPr/>
                    </a:tc>
                    <a:tc>
                      <a:txBody>
                        <a:bodyPr/>
                        <a:lstStyle/>
                        <a:p>
                          <a:pPr algn="ctr"/>
                          <a:endParaRPr dirty="0"/>
                        </a:p>
                      </a:txBody>
                      <a:tcPr/>
                    </a:tc>
                    <a:tc>
                      <a:txBody>
                        <a:bodyPr/>
                        <a:lstStyle/>
                        <a:p>
                          <a:pPr algn="ctr">
                            <a:defRPr sz="1600"/>
                          </a:pPr>
                          <a:endParaRPr lang="en-US" sz="1000" dirty="0"/>
                        </a:p>
                        <a:p>
                          <a:pPr algn="ctr">
                            <a:defRPr sz="1600"/>
                          </a:pPr>
                          <a:r>
                            <a:rPr dirty="0"/>
                            <a:t>X</a:t>
                          </a:r>
                        </a:p>
                      </a:txBody>
                      <a:tcPr/>
                    </a:tc>
                    <a:tc>
                      <a:txBody>
                        <a:bodyPr/>
                        <a:lstStyle/>
                        <a:p>
                          <a:endParaRPr lang="en-US"/>
                        </a:p>
                      </a:txBody>
                      <a:tcPr>
                        <a:blipFill>
                          <a:blip r:embed="rId2"/>
                          <a:stretch>
                            <a:fillRect l="-188308" t="-165000" r="-105231" b="-167000"/>
                          </a:stretch>
                        </a:blipFill>
                      </a:tcPr>
                    </a:tc>
                    <a:tc>
                      <a:txBody>
                        <a:bodyPr/>
                        <a:lstStyle/>
                        <a:p>
                          <a:endParaRPr lang="en-US"/>
                        </a:p>
                      </a:txBody>
                      <a:tcPr>
                        <a:blipFill>
                          <a:blip r:embed="rId2"/>
                          <a:stretch>
                            <a:fillRect l="-275588" t="-165000" r="-588" b="-167000"/>
                          </a:stretch>
                        </a:blipFill>
                      </a:tcPr>
                    </a:tc>
                    <a:extLst>
                      <a:ext uri="{0D108BD9-81ED-4DB2-BD59-A6C34878D82A}">
                        <a16:rowId xmlns:a16="http://schemas.microsoft.com/office/drawing/2014/main" val="10003"/>
                      </a:ext>
                    </a:extLst>
                  </a:tr>
                  <a:tr h="609600">
                    <a:tc>
                      <a:txBody>
                        <a:bodyPr/>
                        <a:lstStyle/>
                        <a:p>
                          <a:pPr algn="ctr">
                            <a:defRPr sz="1600" b="1"/>
                          </a:pPr>
                          <a:r>
                            <a:t>Tremblay</a:t>
                          </a:r>
                        </a:p>
                      </a:txBody>
                      <a:tcPr/>
                    </a:tc>
                    <a:tc>
                      <a:txBody>
                        <a:bodyPr/>
                        <a:lstStyle/>
                        <a:p>
                          <a:pPr algn="ctr"/>
                          <a:endParaRPr dirty="0"/>
                        </a:p>
                      </a:txBody>
                      <a:tcPr/>
                    </a:tc>
                    <a:tc>
                      <a:txBody>
                        <a:bodyPr/>
                        <a:lstStyle/>
                        <a:p>
                          <a:pPr algn="ctr"/>
                          <a:endParaRPr dirty="0"/>
                        </a:p>
                      </a:txBody>
                      <a:tcPr/>
                    </a:tc>
                    <a:tc>
                      <a:txBody>
                        <a:bodyPr/>
                        <a:lstStyle/>
                        <a:p>
                          <a:pPr algn="ctr">
                            <a:defRPr sz="1600"/>
                          </a:pPr>
                          <a:endParaRPr lang="en-US" sz="1000" dirty="0"/>
                        </a:p>
                        <a:p>
                          <a:pPr algn="ctr">
                            <a:defRPr sz="1600"/>
                          </a:pPr>
                          <a:r>
                            <a:rPr dirty="0"/>
                            <a:t>X</a:t>
                          </a:r>
                        </a:p>
                      </a:txBody>
                      <a:tcPr/>
                    </a:tc>
                    <a:tc>
                      <a:txBody>
                        <a:bodyPr/>
                        <a:lstStyle/>
                        <a:p>
                          <a:endParaRPr lang="en-US"/>
                        </a:p>
                      </a:txBody>
                      <a:tcPr>
                        <a:blipFill>
                          <a:blip r:embed="rId2"/>
                          <a:stretch>
                            <a:fillRect l="-275588" t="-265000" r="-588" b="-67000"/>
                          </a:stretch>
                        </a:blipFill>
                      </a:tcPr>
                    </a:tc>
                    <a:extLst>
                      <a:ext uri="{0D108BD9-81ED-4DB2-BD59-A6C34878D82A}">
                        <a16:rowId xmlns:a16="http://schemas.microsoft.com/office/drawing/2014/main" val="10004"/>
                      </a:ext>
                    </a:extLst>
                  </a:tr>
                  <a:tr h="365760">
                    <a:tc>
                      <a:txBody>
                        <a:bodyPr/>
                        <a:lstStyle/>
                        <a:p>
                          <a:pPr algn="ctr">
                            <a:defRPr sz="1600" b="1"/>
                          </a:pPr>
                          <a:r>
                            <a:t>Williams</a:t>
                          </a:r>
                        </a:p>
                      </a:txBody>
                      <a:tcPr/>
                    </a:tc>
                    <a:tc>
                      <a:txBody>
                        <a:bodyPr/>
                        <a:lstStyle/>
                        <a:p>
                          <a:pPr algn="ctr"/>
                          <a:endParaRPr dirty="0"/>
                        </a:p>
                      </a:txBody>
                      <a:tcPr/>
                    </a:tc>
                    <a:tc>
                      <a:txBody>
                        <a:bodyPr/>
                        <a:lstStyle/>
                        <a:p>
                          <a:pPr algn="ctr"/>
                          <a:endParaRPr dirty="0"/>
                        </a:p>
                      </a:txBody>
                      <a:tcPr/>
                    </a:tc>
                    <a:tc>
                      <a:txBody>
                        <a:bodyPr/>
                        <a:lstStyle/>
                        <a:p>
                          <a:pPr algn="ctr"/>
                          <a:endParaRPr dirty="0"/>
                        </a:p>
                      </a:txBody>
                      <a:tcPr/>
                    </a:tc>
                    <a:tc>
                      <a:txBody>
                        <a:bodyPr/>
                        <a:lstStyle/>
                        <a:p>
                          <a:pPr algn="ctr">
                            <a:defRPr sz="1600"/>
                          </a:pPr>
                          <a:r>
                            <a:rPr dirty="0"/>
                            <a:t>X</a:t>
                          </a:r>
                        </a:p>
                      </a:txBody>
                      <a:tcPr/>
                    </a:tc>
                    <a:extLst>
                      <a:ext uri="{0D108BD9-81ED-4DB2-BD59-A6C34878D82A}">
                        <a16:rowId xmlns:a16="http://schemas.microsoft.com/office/drawing/2014/main" val="10005"/>
                      </a:ext>
                    </a:extLst>
                  </a:tr>
                </a:tbl>
              </a:graphicData>
            </a:graphic>
          </p:graphicFrame>
        </mc:Fallback>
      </mc:AlternateContent>
      <p:sp>
        <p:nvSpPr>
          <p:cNvPr id="10" name="TextBox 9">
            <a:extLst>
              <a:ext uri="{FF2B5EF4-FFF2-40B4-BE49-F238E27FC236}">
                <a16:creationId xmlns:a16="http://schemas.microsoft.com/office/drawing/2014/main" id="{65201A99-EAC4-9E1D-66D2-D95AE31EB033}"/>
              </a:ext>
            </a:extLst>
          </p:cNvPr>
          <p:cNvSpPr txBox="1"/>
          <p:nvPr/>
        </p:nvSpPr>
        <p:spPr>
          <a:xfrm>
            <a:off x="457200" y="4419600"/>
            <a:ext cx="8229600" cy="923330"/>
          </a:xfrm>
          <a:prstGeom prst="rect">
            <a:avLst/>
          </a:prstGeom>
          <a:noFill/>
        </p:spPr>
        <p:txBody>
          <a:bodyPr wrap="square">
            <a:spAutoFit/>
          </a:bodyPr>
          <a:lstStyle/>
          <a:p>
            <a:pPr algn="just">
              <a:defRPr sz="2800"/>
            </a:pPr>
            <a:r>
              <a:rPr lang="en-IN" sz="1800" dirty="0"/>
              <a:t>Once all of the votes have been awarded based on the different rankings, the overall winner in each head-to-head matchup is given 1 point. If there is a tie in the votes, </a:t>
            </a:r>
          </a:p>
          <a:p>
            <a:pPr algn="just">
              <a:defRPr sz="2800"/>
            </a:pPr>
            <a:r>
              <a:rPr lang="en-IN" sz="1800" dirty="0"/>
              <a:t>each candidate gets</a:t>
            </a:r>
          </a:p>
        </p:txBody>
      </p:sp>
      <p:graphicFrame>
        <p:nvGraphicFramePr>
          <p:cNvPr id="13" name="Object 12" descr="One divided by two">
            <a:extLst>
              <a:ext uri="{FF2B5EF4-FFF2-40B4-BE49-F238E27FC236}">
                <a16:creationId xmlns:a16="http://schemas.microsoft.com/office/drawing/2014/main" id="{61730753-E450-3904-6972-B8FE36BE6636}"/>
              </a:ext>
            </a:extLst>
          </p:cNvPr>
          <p:cNvGraphicFramePr>
            <a:graphicFrameLocks noChangeAspect="1"/>
          </p:cNvGraphicFramePr>
          <p:nvPr>
            <p:extLst>
              <p:ext uri="{D42A27DB-BD31-4B8C-83A1-F6EECF244321}">
                <p14:modId xmlns:p14="http://schemas.microsoft.com/office/powerpoint/2010/main" val="3726135479"/>
              </p:ext>
            </p:extLst>
          </p:nvPr>
        </p:nvGraphicFramePr>
        <p:xfrm>
          <a:off x="2465295" y="4928876"/>
          <a:ext cx="161040" cy="508219"/>
        </p:xfrm>
        <a:graphic>
          <a:graphicData uri="http://schemas.openxmlformats.org/presentationml/2006/ole">
            <mc:AlternateContent xmlns:mc="http://schemas.openxmlformats.org/markup-compatibility/2006">
              <mc:Choice xmlns:v="urn:schemas-microsoft-com:vml" Requires="v">
                <p:oleObj name="Equation" r:id="rId3" imgW="243968" imgH="771525" progId="Equation.DSMT4">
                  <p:embed/>
                </p:oleObj>
              </mc:Choice>
              <mc:Fallback>
                <p:oleObj name="Equation" r:id="rId3" imgW="243968" imgH="771525" progId="Equation.DSMT4">
                  <p:embed/>
                  <p:pic>
                    <p:nvPicPr>
                      <p:cNvPr id="0" name=""/>
                      <p:cNvPicPr/>
                      <p:nvPr/>
                    </p:nvPicPr>
                    <p:blipFill>
                      <a:blip r:embed="rId4"/>
                      <a:stretch>
                        <a:fillRect/>
                      </a:stretch>
                    </p:blipFill>
                    <p:spPr>
                      <a:xfrm>
                        <a:off x="2465295" y="4928876"/>
                        <a:ext cx="161040" cy="508219"/>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EBDD5656-4B46-A248-8CA1-13A6E47F970B}"/>
              </a:ext>
            </a:extLst>
          </p:cNvPr>
          <p:cNvSpPr txBox="1"/>
          <p:nvPr/>
        </p:nvSpPr>
        <p:spPr>
          <a:xfrm>
            <a:off x="457200" y="5410200"/>
            <a:ext cx="8229600" cy="369332"/>
          </a:xfrm>
          <a:prstGeom prst="rect">
            <a:avLst/>
          </a:prstGeom>
          <a:noFill/>
        </p:spPr>
        <p:txBody>
          <a:bodyPr wrap="square">
            <a:spAutoFit/>
          </a:bodyPr>
          <a:lstStyle/>
          <a:p>
            <a:r>
              <a:rPr lang="en-IN" sz="1800" dirty="0"/>
              <a:t>of a point. Table 19 shows who received the point for each matchup.</a:t>
            </a:r>
            <a:endParaRPr lang="en-I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the Pairwise Comparison Method</a:t>
            </a:r>
            <a:r>
              <a:rPr lang="en-US" dirty="0"/>
              <a:t>—Slide 6</a:t>
            </a:r>
            <a:endParaRPr dirty="0"/>
          </a:p>
        </p:txBody>
      </p:sp>
      <p:sp>
        <p:nvSpPr>
          <p:cNvPr id="6" name="TextBox 5">
            <a:extLst>
              <a:ext uri="{FF2B5EF4-FFF2-40B4-BE49-F238E27FC236}">
                <a16:creationId xmlns:a16="http://schemas.microsoft.com/office/drawing/2014/main" id="{FBABE7E2-1659-DC60-F3DE-FABF38CDE8C1}"/>
              </a:ext>
            </a:extLst>
          </p:cNvPr>
          <p:cNvSpPr txBox="1"/>
          <p:nvPr/>
        </p:nvSpPr>
        <p:spPr>
          <a:xfrm>
            <a:off x="457200" y="1535668"/>
            <a:ext cx="8229600" cy="369332"/>
          </a:xfrm>
          <a:prstGeom prst="rect">
            <a:avLst/>
          </a:prstGeom>
          <a:noFill/>
        </p:spPr>
        <p:txBody>
          <a:bodyPr wrap="square">
            <a:spAutoFit/>
          </a:bodyPr>
          <a:lstStyle/>
          <a:p>
            <a:pPr algn="ctr">
              <a:defRPr sz="1800" b="1"/>
            </a:pPr>
            <a:r>
              <a:rPr lang="en-IN" dirty="0"/>
              <a:t>Table 19: Pairwise Comparison Grid of Winners</a:t>
            </a:r>
          </a:p>
        </p:txBody>
      </p:sp>
      <mc:AlternateContent xmlns:mc="http://schemas.openxmlformats.org/markup-compatibility/2006" xmlns:a14="http://schemas.microsoft.com/office/drawing/2010/main">
        <mc:Choice Requires="a14">
          <p:graphicFrame>
            <p:nvGraphicFramePr>
              <p:cNvPr id="4" name="Table Placeholder 2" descr="Rows and columns are labeled with the names of four candidates: Russo, Satou, Tremblay, and Williams.&#10;&#10;The cells where the row and column names match (e.g., Russo vs. Russo, Satou vs. Satou) contain an &quot;X&quot;, indicating that a candidate is not compared against themselves.&#10;&#10;All other cells are empty, meaning no additional data (like wins, losses, or preferences) is shown in this table.&#10;&#10;Row 1: Russo: Russo Vs Satou: S equals 132; S equals 210; S equals 167; R equals 267.&#10;&#10;Russo Vs Tremblay: T equals 132; T equals 210; T equals 167; R equals 267.&#10;&#10;Russo Vs Williams: W equals 132; W equals 210; W equals 167; R equals 267.&#10;&#10;Row 2: Satou: Satou Vs Tremblay: S equals 132; T equals 210; S equals 167; S equals 267.&#10;&#10;Satou Vs Williams: W equals 132; S equals 210; S equals 167; W equals 267.&#10;&#10;Row 3: Tremblay: Tremblay Vs Williams: W equals 132; T equals 210; W equals 167; W equals 267.">
                <a:extLst>
                  <a:ext uri="{FF2B5EF4-FFF2-40B4-BE49-F238E27FC236}">
                    <a16:creationId xmlns:a16="http://schemas.microsoft.com/office/drawing/2014/main" id="{BFA5418E-E036-4C7F-B85A-4FC308151BEE}"/>
                  </a:ext>
                </a:extLst>
              </p:cNvPr>
              <p:cNvGraphicFramePr>
                <a:graphicFrameLocks/>
              </p:cNvGraphicFramePr>
              <p:nvPr>
                <p:extLst>
                  <p:ext uri="{D42A27DB-BD31-4B8C-83A1-F6EECF244321}">
                    <p14:modId xmlns:p14="http://schemas.microsoft.com/office/powerpoint/2010/main" val="1331411457"/>
                  </p:ext>
                </p:extLst>
              </p:nvPr>
            </p:nvGraphicFramePr>
            <p:xfrm>
              <a:off x="457200" y="2092960"/>
              <a:ext cx="8229600" cy="24790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981200">
                      <a:extLst>
                        <a:ext uri="{9D8B030D-6E8A-4147-A177-3AD203B41FA5}">
                          <a16:colId xmlns:a16="http://schemas.microsoft.com/office/drawing/2014/main" val="20004"/>
                        </a:ext>
                      </a:extLst>
                    </a:gridCol>
                  </a:tblGrid>
                  <a:tr h="370840">
                    <a:tc>
                      <a:txBody>
                        <a:bodyPr/>
                        <a:lstStyle/>
                        <a:p>
                          <a:pPr algn="ctr"/>
                          <a:endParaRPr dirty="0"/>
                        </a:p>
                      </a:txBody>
                      <a:tcPr/>
                    </a:tc>
                    <a:tc>
                      <a:txBody>
                        <a:bodyPr/>
                        <a:lstStyle/>
                        <a:p>
                          <a:pPr algn="ctr">
                            <a:defRPr sz="1600" b="1"/>
                          </a:pPr>
                          <a:r>
                            <a:rPr dirty="0"/>
                            <a:t>Russo</a:t>
                          </a:r>
                        </a:p>
                      </a:txBody>
                      <a:tcPr/>
                    </a:tc>
                    <a:tc>
                      <a:txBody>
                        <a:bodyPr/>
                        <a:lstStyle/>
                        <a:p>
                          <a:pPr algn="ctr">
                            <a:defRPr sz="1600" b="1"/>
                          </a:pPr>
                          <a:r>
                            <a:rPr dirty="0"/>
                            <a:t>Satou</a:t>
                          </a:r>
                        </a:p>
                      </a:txBody>
                      <a:tcPr/>
                    </a:tc>
                    <a:tc>
                      <a:txBody>
                        <a:bodyPr/>
                        <a:lstStyle/>
                        <a:p>
                          <a:pPr algn="ctr">
                            <a:defRPr sz="1600" b="1"/>
                          </a:pPr>
                          <a:r>
                            <a:t>Tremblay</a:t>
                          </a:r>
                        </a:p>
                      </a:txBody>
                      <a:tcPr/>
                    </a:tc>
                    <a:tc>
                      <a:txBody>
                        <a:bodyPr/>
                        <a:lstStyle/>
                        <a:p>
                          <a:pPr algn="ctr">
                            <a:defRPr sz="1600" b="1"/>
                          </a:pPr>
                          <a:r>
                            <a:rPr dirty="0"/>
                            <a:t>Williams</a:t>
                          </a:r>
                        </a:p>
                      </a:txBody>
                      <a:tcPr/>
                    </a:tc>
                    <a:extLst>
                      <a:ext uri="{0D108BD9-81ED-4DB2-BD59-A6C34878D82A}">
                        <a16:rowId xmlns:a16="http://schemas.microsoft.com/office/drawing/2014/main" val="10001"/>
                      </a:ext>
                    </a:extLst>
                  </a:tr>
                  <a:tr h="370840">
                    <a:tc>
                      <a:txBody>
                        <a:bodyPr/>
                        <a:lstStyle/>
                        <a:p>
                          <a:pPr algn="ctr">
                            <a:defRPr sz="1600" b="1"/>
                          </a:pPr>
                          <a:r>
                            <a:t>Russo</a:t>
                          </a:r>
                        </a:p>
                      </a:txBody>
                      <a:tcPr/>
                    </a:tc>
                    <a:tc>
                      <a:txBody>
                        <a:bodyPr/>
                        <a:lstStyle/>
                        <a:p>
                          <a:pPr algn="ctr">
                            <a:defRPr sz="1600"/>
                          </a:pPr>
                          <a:endParaRPr lang="en-US" sz="1000" dirty="0"/>
                        </a:p>
                        <a:p>
                          <a:pPr algn="ctr">
                            <a:defRPr sz="1600"/>
                          </a:pPr>
                          <a:r>
                            <a:rPr dirty="0"/>
                            <a:t>X</a:t>
                          </a:r>
                        </a:p>
                      </a:txBody>
                      <a:tcPr/>
                    </a:tc>
                    <a:tc>
                      <a:txBody>
                        <a:bodyPr/>
                        <a:lstStyle/>
                        <a:p>
                          <a:pPr algn="ctr">
                            <a:defRPr sz="1600"/>
                          </a:pPr>
                          <a14:m>
                            <m:oMath xmlns:m="http://schemas.openxmlformats.org/officeDocument/2006/math">
                              <m:r>
                                <m:rPr>
                                  <m:sty m:val="p"/>
                                </m:rPr>
                                <a:rPr sz="1600">
                                  <a:latin typeface="Cambria Math" panose="02040503050406030204" pitchFamily="18" charset="0"/>
                                </a:rPr>
                                <m:t>S</m:t>
                              </m:r>
                              <m:r>
                                <a:rPr sz="1600">
                                  <a:latin typeface="Cambria Math" panose="02040503050406030204" pitchFamily="18" charset="0"/>
                                </a:rPr>
                                <m:t>=509</m:t>
                              </m:r>
                            </m:oMath>
                          </a14:m>
                          <a:r>
                            <a:rPr sz="1600" dirty="0"/>
                            <a:t>; </a:t>
                          </a:r>
                          <a14:m>
                            <m:oMath xmlns:m="http://schemas.openxmlformats.org/officeDocument/2006/math">
                              <m:r>
                                <m:rPr>
                                  <m:sty m:val="p"/>
                                </m:rPr>
                                <a:rPr sz="1600">
                                  <a:latin typeface="Cambria Math" panose="02040503050406030204" pitchFamily="18" charset="0"/>
                                </a:rPr>
                                <m:t>R</m:t>
                              </m:r>
                              <m:r>
                                <a:rPr sz="1600">
                                  <a:latin typeface="Cambria Math" panose="02040503050406030204" pitchFamily="18" charset="0"/>
                                </a:rPr>
                                <m:t>=267</m:t>
                              </m:r>
                            </m:oMath>
                          </a14:m>
                          <a:r>
                            <a:rPr sz="1600" dirty="0"/>
                            <a:t> </a:t>
                          </a:r>
                          <a:r>
                            <a:rPr sz="1600" dirty="0">
                              <a:solidFill>
                                <a:srgbClr val="C00000"/>
                              </a:solidFill>
                            </a:rPr>
                            <a:t>[</a:t>
                          </a:r>
                          <a:r>
                            <a:rPr sz="1600" dirty="0" err="1">
                              <a:solidFill>
                                <a:srgbClr val="C00000"/>
                              </a:solidFill>
                            </a:rPr>
                            <a:t>Satou</a:t>
                          </a:r>
                          <a:r>
                            <a:rPr sz="1600" dirty="0">
                              <a:solidFill>
                                <a:srgbClr val="C00000"/>
                              </a:solidFill>
                            </a:rPr>
                            <a:t>]</a:t>
                          </a:r>
                        </a:p>
                      </a:txBody>
                      <a:tcPr/>
                    </a:tc>
                    <a:tc>
                      <a:txBody>
                        <a:bodyPr/>
                        <a:lstStyle/>
                        <a:p>
                          <a:pPr algn="ctr">
                            <a:defRPr sz="1600"/>
                          </a:pPr>
                          <a:r>
                            <a:rPr sz="1600" dirty="0"/>
                            <a:t> </a:t>
                          </a:r>
                          <a14:m>
                            <m:oMath xmlns:m="http://schemas.openxmlformats.org/officeDocument/2006/math">
                              <m:r>
                                <m:rPr>
                                  <m:sty m:val="p"/>
                                </m:rPr>
                                <a:rPr sz="1600">
                                  <a:latin typeface="Cambria Math" panose="02040503050406030204" pitchFamily="18" charset="0"/>
                                </a:rPr>
                                <m:t>T</m:t>
                              </m:r>
                              <m:r>
                                <a:rPr sz="1600">
                                  <a:latin typeface="Cambria Math" panose="02040503050406030204" pitchFamily="18" charset="0"/>
                                </a:rPr>
                                <m:t>=509</m:t>
                              </m:r>
                            </m:oMath>
                          </a14:m>
                          <a:r>
                            <a:rPr sz="1600" dirty="0"/>
                            <a:t>; </a:t>
                          </a:r>
                          <a14:m>
                            <m:oMath xmlns:m="http://schemas.openxmlformats.org/officeDocument/2006/math">
                              <m:r>
                                <m:rPr>
                                  <m:sty m:val="p"/>
                                </m:rPr>
                                <a:rPr sz="1600">
                                  <a:latin typeface="Cambria Math" panose="02040503050406030204" pitchFamily="18" charset="0"/>
                                </a:rPr>
                                <m:t>R</m:t>
                              </m:r>
                              <m:r>
                                <a:rPr sz="1600">
                                  <a:latin typeface="Cambria Math" panose="02040503050406030204" pitchFamily="18" charset="0"/>
                                </a:rPr>
                                <m:t>=267</m:t>
                              </m:r>
                            </m:oMath>
                          </a14:m>
                          <a:r>
                            <a:rPr sz="1600" dirty="0"/>
                            <a:t> </a:t>
                          </a:r>
                          <a:r>
                            <a:rPr sz="1600" dirty="0">
                              <a:solidFill>
                                <a:srgbClr val="C00000"/>
                              </a:solidFill>
                            </a:rPr>
                            <a:t>[Tremblay]</a:t>
                          </a:r>
                        </a:p>
                      </a:txBody>
                      <a:tcPr/>
                    </a:tc>
                    <a:tc>
                      <a:txBody>
                        <a:bodyPr/>
                        <a:lstStyle/>
                        <a:p>
                          <a:pPr algn="ctr">
                            <a:defRPr sz="1600"/>
                          </a:pPr>
                          <a:r>
                            <a:rPr sz="1600" dirty="0"/>
                            <a:t> </a:t>
                          </a:r>
                          <a14:m>
                            <m:oMath xmlns:m="http://schemas.openxmlformats.org/officeDocument/2006/math">
                              <m:r>
                                <m:rPr>
                                  <m:sty m:val="p"/>
                                </m:rPr>
                                <a:rPr sz="1600">
                                  <a:latin typeface="Cambria Math" panose="02040503050406030204" pitchFamily="18" charset="0"/>
                                </a:rPr>
                                <m:t>W</m:t>
                              </m:r>
                              <m:r>
                                <a:rPr sz="1600">
                                  <a:latin typeface="Cambria Math" panose="02040503050406030204" pitchFamily="18" charset="0"/>
                                </a:rPr>
                                <m:t>=509</m:t>
                              </m:r>
                            </m:oMath>
                          </a14:m>
                          <a:r>
                            <a:rPr sz="1600" dirty="0"/>
                            <a:t>; </a:t>
                          </a:r>
                          <a14:m>
                            <m:oMath xmlns:m="http://schemas.openxmlformats.org/officeDocument/2006/math">
                              <m:r>
                                <m:rPr>
                                  <m:sty m:val="p"/>
                                </m:rPr>
                                <a:rPr sz="1600">
                                  <a:latin typeface="Cambria Math" panose="02040503050406030204" pitchFamily="18" charset="0"/>
                                </a:rPr>
                                <m:t>R</m:t>
                              </m:r>
                              <m:r>
                                <a:rPr sz="1600">
                                  <a:latin typeface="Cambria Math" panose="02040503050406030204" pitchFamily="18" charset="0"/>
                                </a:rPr>
                                <m:t>=267</m:t>
                              </m:r>
                            </m:oMath>
                          </a14:m>
                          <a:r>
                            <a:rPr sz="1600" dirty="0"/>
                            <a:t> </a:t>
                          </a:r>
                          <a:r>
                            <a:rPr sz="1600" dirty="0">
                              <a:solidFill>
                                <a:srgbClr val="C00000"/>
                              </a:solidFill>
                            </a:rPr>
                            <a:t>[Williams]</a:t>
                          </a:r>
                        </a:p>
                      </a:txBody>
                      <a:tcPr/>
                    </a:tc>
                    <a:extLst>
                      <a:ext uri="{0D108BD9-81ED-4DB2-BD59-A6C34878D82A}">
                        <a16:rowId xmlns:a16="http://schemas.microsoft.com/office/drawing/2014/main" val="10002"/>
                      </a:ext>
                    </a:extLst>
                  </a:tr>
                  <a:tr h="370840">
                    <a:tc>
                      <a:txBody>
                        <a:bodyPr/>
                        <a:lstStyle/>
                        <a:p>
                          <a:pPr algn="ctr">
                            <a:defRPr sz="1600" b="1"/>
                          </a:pPr>
                          <a:r>
                            <a:t>Satou</a:t>
                          </a:r>
                        </a:p>
                      </a:txBody>
                      <a:tcPr/>
                    </a:tc>
                    <a:tc>
                      <a:txBody>
                        <a:bodyPr/>
                        <a:lstStyle/>
                        <a:p>
                          <a:pPr algn="ctr"/>
                          <a:endParaRPr dirty="0"/>
                        </a:p>
                      </a:txBody>
                      <a:tcPr/>
                    </a:tc>
                    <a:tc>
                      <a:txBody>
                        <a:bodyPr/>
                        <a:lstStyle/>
                        <a:p>
                          <a:pPr algn="ctr">
                            <a:defRPr sz="1600"/>
                          </a:pPr>
                          <a:endParaRPr lang="en-US" sz="1000" dirty="0"/>
                        </a:p>
                        <a:p>
                          <a:pPr algn="ctr">
                            <a:defRPr sz="1600"/>
                          </a:pPr>
                          <a:r>
                            <a:rPr dirty="0"/>
                            <a:t>X</a:t>
                          </a:r>
                        </a:p>
                      </a:txBody>
                      <a:tcPr/>
                    </a:tc>
                    <a:tc>
                      <a:txBody>
                        <a:bodyPr/>
                        <a:lstStyle/>
                        <a:p>
                          <a:pPr algn="ctr">
                            <a:defRPr sz="1600"/>
                          </a:pPr>
                          <a14:m>
                            <m:oMath xmlns:m="http://schemas.openxmlformats.org/officeDocument/2006/math">
                              <m:r>
                                <m:rPr>
                                  <m:sty m:val="p"/>
                                </m:rPr>
                                <a:rPr sz="1600">
                                  <a:latin typeface="Cambria Math" panose="02040503050406030204" pitchFamily="18" charset="0"/>
                                </a:rPr>
                                <m:t>S</m:t>
                              </m:r>
                              <m:r>
                                <a:rPr sz="1600">
                                  <a:latin typeface="Cambria Math" panose="02040503050406030204" pitchFamily="18" charset="0"/>
                                </a:rPr>
                                <m:t>=566</m:t>
                              </m:r>
                            </m:oMath>
                          </a14:m>
                          <a:r>
                            <a:rPr sz="1600" dirty="0"/>
                            <a:t>; </a:t>
                          </a:r>
                          <a14:m>
                            <m:oMath xmlns:m="http://schemas.openxmlformats.org/officeDocument/2006/math">
                              <m:r>
                                <m:rPr>
                                  <m:sty m:val="p"/>
                                </m:rPr>
                                <a:rPr sz="1600">
                                  <a:latin typeface="Cambria Math" panose="02040503050406030204" pitchFamily="18" charset="0"/>
                                </a:rPr>
                                <m:t>T</m:t>
                              </m:r>
                              <m:r>
                                <a:rPr sz="1600">
                                  <a:latin typeface="Cambria Math" panose="02040503050406030204" pitchFamily="18" charset="0"/>
                                </a:rPr>
                                <m:t>=210</m:t>
                              </m:r>
                            </m:oMath>
                          </a14:m>
                          <a:r>
                            <a:rPr sz="1600" dirty="0"/>
                            <a:t>; </a:t>
                          </a:r>
                          <a:r>
                            <a:rPr sz="1600" dirty="0">
                              <a:solidFill>
                                <a:srgbClr val="C00000"/>
                              </a:solidFill>
                            </a:rPr>
                            <a:t>[</a:t>
                          </a:r>
                          <a:r>
                            <a:rPr sz="1600" dirty="0" err="1">
                              <a:solidFill>
                                <a:srgbClr val="C00000"/>
                              </a:solidFill>
                            </a:rPr>
                            <a:t>Satou</a:t>
                          </a:r>
                          <a:r>
                            <a:rPr sz="1600" dirty="0">
                              <a:solidFill>
                                <a:srgbClr val="C00000"/>
                              </a:solidFill>
                            </a:rPr>
                            <a:t>]</a:t>
                          </a:r>
                        </a:p>
                      </a:txBody>
                      <a:tcPr/>
                    </a:tc>
                    <a:tc>
                      <a:txBody>
                        <a:bodyPr/>
                        <a:lstStyle/>
                        <a:p>
                          <a:pPr algn="ctr">
                            <a:defRPr sz="1600"/>
                          </a:pPr>
                          <a14:m>
                            <m:oMath xmlns:m="http://schemas.openxmlformats.org/officeDocument/2006/math">
                              <m:r>
                                <m:rPr>
                                  <m:sty m:val="p"/>
                                </m:rPr>
                                <a:rPr sz="1600">
                                  <a:latin typeface="Cambria Math" panose="02040503050406030204" pitchFamily="18" charset="0"/>
                                </a:rPr>
                                <m:t>W</m:t>
                              </m:r>
                              <m:r>
                                <a:rPr sz="1600">
                                  <a:latin typeface="Cambria Math" panose="02040503050406030204" pitchFamily="18" charset="0"/>
                                </a:rPr>
                                <m:t>=399</m:t>
                              </m:r>
                            </m:oMath>
                          </a14:m>
                          <a:r>
                            <a:rPr sz="1600" dirty="0"/>
                            <a:t>; </a:t>
                          </a:r>
                          <a14:m>
                            <m:oMath xmlns:m="http://schemas.openxmlformats.org/officeDocument/2006/math">
                              <m:r>
                                <m:rPr>
                                  <m:sty m:val="p"/>
                                </m:rPr>
                                <a:rPr sz="1600">
                                  <a:latin typeface="Cambria Math" panose="02040503050406030204" pitchFamily="18" charset="0"/>
                                </a:rPr>
                                <m:t>S</m:t>
                              </m:r>
                              <m:r>
                                <a:rPr sz="1600">
                                  <a:latin typeface="Cambria Math" panose="02040503050406030204" pitchFamily="18" charset="0"/>
                                </a:rPr>
                                <m:t>=377</m:t>
                              </m:r>
                            </m:oMath>
                          </a14:m>
                          <a:r>
                            <a:rPr sz="1600" dirty="0"/>
                            <a:t>; </a:t>
                          </a:r>
                          <a:r>
                            <a:rPr sz="1600" dirty="0">
                              <a:solidFill>
                                <a:srgbClr val="C00000"/>
                              </a:solidFill>
                            </a:rPr>
                            <a:t>[Williams]</a:t>
                          </a:r>
                        </a:p>
                      </a:txBody>
                      <a:tcPr/>
                    </a:tc>
                    <a:extLst>
                      <a:ext uri="{0D108BD9-81ED-4DB2-BD59-A6C34878D82A}">
                        <a16:rowId xmlns:a16="http://schemas.microsoft.com/office/drawing/2014/main" val="10003"/>
                      </a:ext>
                    </a:extLst>
                  </a:tr>
                  <a:tr h="370840">
                    <a:tc>
                      <a:txBody>
                        <a:bodyPr/>
                        <a:lstStyle/>
                        <a:p>
                          <a:pPr algn="ctr">
                            <a:defRPr sz="1600" b="1"/>
                          </a:pPr>
                          <a:r>
                            <a:t>Tremblay</a:t>
                          </a:r>
                        </a:p>
                      </a:txBody>
                      <a:tcPr/>
                    </a:tc>
                    <a:tc>
                      <a:txBody>
                        <a:bodyPr/>
                        <a:lstStyle/>
                        <a:p>
                          <a:pPr algn="ctr"/>
                          <a:endParaRPr/>
                        </a:p>
                      </a:txBody>
                      <a:tcPr/>
                    </a:tc>
                    <a:tc>
                      <a:txBody>
                        <a:bodyPr/>
                        <a:lstStyle/>
                        <a:p>
                          <a:pPr algn="ctr"/>
                          <a:endParaRPr dirty="0"/>
                        </a:p>
                      </a:txBody>
                      <a:tcPr/>
                    </a:tc>
                    <a:tc>
                      <a:txBody>
                        <a:bodyPr/>
                        <a:lstStyle/>
                        <a:p>
                          <a:pPr algn="ctr">
                            <a:defRPr sz="1600"/>
                          </a:pPr>
                          <a:endParaRPr lang="en-US" sz="1000" dirty="0"/>
                        </a:p>
                        <a:p>
                          <a:pPr algn="ctr">
                            <a:defRPr sz="1600"/>
                          </a:pPr>
                          <a:r>
                            <a:rPr dirty="0"/>
                            <a:t>X</a:t>
                          </a:r>
                        </a:p>
                      </a:txBody>
                      <a:tcPr/>
                    </a:tc>
                    <a:tc>
                      <a:txBody>
                        <a:bodyPr/>
                        <a:lstStyle/>
                        <a:p>
                          <a:pPr algn="ctr">
                            <a:defRPr sz="1600"/>
                          </a:pPr>
                          <a14:m>
                            <m:oMath xmlns:m="http://schemas.openxmlformats.org/officeDocument/2006/math">
                              <m:r>
                                <m:rPr>
                                  <m:sty m:val="p"/>
                                </m:rPr>
                                <a:rPr sz="1600">
                                  <a:latin typeface="Cambria Math" panose="02040503050406030204" pitchFamily="18" charset="0"/>
                                </a:rPr>
                                <m:t>W</m:t>
                              </m:r>
                              <m:r>
                                <a:rPr sz="1600">
                                  <a:latin typeface="Cambria Math" panose="02040503050406030204" pitchFamily="18" charset="0"/>
                                </a:rPr>
                                <m:t>=566</m:t>
                              </m:r>
                            </m:oMath>
                          </a14:m>
                          <a:r>
                            <a:rPr sz="1600" dirty="0"/>
                            <a:t>; </a:t>
                          </a:r>
                          <a14:m>
                            <m:oMath xmlns:m="http://schemas.openxmlformats.org/officeDocument/2006/math">
                              <m:r>
                                <m:rPr>
                                  <m:sty m:val="p"/>
                                </m:rPr>
                                <a:rPr sz="1600">
                                  <a:latin typeface="Cambria Math" panose="02040503050406030204" pitchFamily="18" charset="0"/>
                                </a:rPr>
                                <m:t>T</m:t>
                              </m:r>
                              <m:r>
                                <a:rPr sz="1600">
                                  <a:latin typeface="Cambria Math" panose="02040503050406030204" pitchFamily="18" charset="0"/>
                                </a:rPr>
                                <m:t>=210</m:t>
                              </m:r>
                            </m:oMath>
                          </a14:m>
                          <a:r>
                            <a:rPr sz="1600" dirty="0"/>
                            <a:t>; </a:t>
                          </a:r>
                          <a:r>
                            <a:rPr sz="1600" dirty="0">
                              <a:solidFill>
                                <a:srgbClr val="C00000"/>
                              </a:solidFill>
                            </a:rPr>
                            <a:t>[Williams]</a:t>
                          </a:r>
                        </a:p>
                      </a:txBody>
                      <a:tcPr/>
                    </a:tc>
                    <a:extLst>
                      <a:ext uri="{0D108BD9-81ED-4DB2-BD59-A6C34878D82A}">
                        <a16:rowId xmlns:a16="http://schemas.microsoft.com/office/drawing/2014/main" val="10004"/>
                      </a:ext>
                    </a:extLst>
                  </a:tr>
                  <a:tr h="370840">
                    <a:tc>
                      <a:txBody>
                        <a:bodyPr/>
                        <a:lstStyle/>
                        <a:p>
                          <a:pPr algn="ctr">
                            <a:defRPr sz="1600" b="1"/>
                          </a:pPr>
                          <a:r>
                            <a:t>Williams</a:t>
                          </a:r>
                        </a:p>
                      </a:txBody>
                      <a:tcPr/>
                    </a:tc>
                    <a:tc>
                      <a:txBody>
                        <a:bodyPr/>
                        <a:lstStyle/>
                        <a:p>
                          <a:pPr algn="ctr"/>
                          <a:endParaRPr dirty="0"/>
                        </a:p>
                      </a:txBody>
                      <a:tcPr/>
                    </a:tc>
                    <a:tc>
                      <a:txBody>
                        <a:bodyPr/>
                        <a:lstStyle/>
                        <a:p>
                          <a:pPr algn="ctr"/>
                          <a:endParaRPr dirty="0"/>
                        </a:p>
                      </a:txBody>
                      <a:tcPr/>
                    </a:tc>
                    <a:tc>
                      <a:txBody>
                        <a:bodyPr/>
                        <a:lstStyle/>
                        <a:p>
                          <a:pPr algn="ctr"/>
                          <a:endParaRPr dirty="0"/>
                        </a:p>
                      </a:txBody>
                      <a:tcPr/>
                    </a:tc>
                    <a:tc>
                      <a:txBody>
                        <a:bodyPr/>
                        <a:lstStyle/>
                        <a:p>
                          <a:pPr algn="ctr">
                            <a:defRPr sz="1600"/>
                          </a:pPr>
                          <a:r>
                            <a:rPr dirty="0"/>
                            <a:t>X</a:t>
                          </a:r>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Rows and columns are labeled with the names of four candidates: Russo, Satou, Tremblay, and Williams.&#10;&#10;The cells where the row and column names match (e.g., Russo vs. Russo, Satou vs. Satou) contain an &quot;X&quot;, indicating that a candidate is not compared against themselves.&#10;&#10;All other cells are empty, meaning no additional data (like wins, losses, or preferences) is shown in this table.&#10;&#10;Row 1: Russo: Russo Vs Satou: S equals 132; S equals 210; S equals 167; R equals 267.&#10;&#10;Russo Vs Tremblay: T equals 132; T equals 210; T equals 167; R equals 267.&#10;&#10;Russo Vs Williams: W equals 132; W equals 210; W equals 167; R equals 267.&#10;&#10;Row 2: Satou: Satou Vs Tremblay: S equals 132; T equals 210; S equals 167; S equals 267.&#10;&#10;Satou Vs Williams: W equals 132; S equals 210; S equals 167; W equals 267.&#10;&#10;Row 3: Tremblay: Tremblay Vs Williams: W equals 132; T equals 210; W equals 167; W equals 267.">
                <a:extLst>
                  <a:ext uri="{FF2B5EF4-FFF2-40B4-BE49-F238E27FC236}">
                    <a16:creationId xmlns:a16="http://schemas.microsoft.com/office/drawing/2014/main" id="{BFA5418E-E036-4C7F-B85A-4FC308151BEE}"/>
                  </a:ext>
                </a:extLst>
              </p:cNvPr>
              <p:cNvGraphicFramePr>
                <a:graphicFrameLocks/>
              </p:cNvGraphicFramePr>
              <p:nvPr>
                <p:extLst>
                  <p:ext uri="{D42A27DB-BD31-4B8C-83A1-F6EECF244321}">
                    <p14:modId xmlns:p14="http://schemas.microsoft.com/office/powerpoint/2010/main" val="1331411457"/>
                  </p:ext>
                </p:extLst>
              </p:nvPr>
            </p:nvGraphicFramePr>
            <p:xfrm>
              <a:off x="457200" y="2092960"/>
              <a:ext cx="8229600" cy="24790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981200">
                      <a:extLst>
                        <a:ext uri="{9D8B030D-6E8A-4147-A177-3AD203B41FA5}">
                          <a16:colId xmlns:a16="http://schemas.microsoft.com/office/drawing/2014/main" val="20004"/>
                        </a:ext>
                      </a:extLst>
                    </a:gridCol>
                  </a:tblGrid>
                  <a:tr h="370840">
                    <a:tc>
                      <a:txBody>
                        <a:bodyPr/>
                        <a:lstStyle/>
                        <a:p>
                          <a:pPr algn="ctr"/>
                          <a:endParaRPr dirty="0"/>
                        </a:p>
                      </a:txBody>
                      <a:tcPr/>
                    </a:tc>
                    <a:tc>
                      <a:txBody>
                        <a:bodyPr/>
                        <a:lstStyle/>
                        <a:p>
                          <a:pPr algn="ctr">
                            <a:defRPr sz="1600" b="1"/>
                          </a:pPr>
                          <a:r>
                            <a:rPr dirty="0"/>
                            <a:t>Russo</a:t>
                          </a:r>
                        </a:p>
                      </a:txBody>
                      <a:tcPr/>
                    </a:tc>
                    <a:tc>
                      <a:txBody>
                        <a:bodyPr/>
                        <a:lstStyle/>
                        <a:p>
                          <a:pPr algn="ctr">
                            <a:defRPr sz="1600" b="1"/>
                          </a:pPr>
                          <a:r>
                            <a:rPr dirty="0"/>
                            <a:t>Satou</a:t>
                          </a:r>
                        </a:p>
                      </a:txBody>
                      <a:tcPr/>
                    </a:tc>
                    <a:tc>
                      <a:txBody>
                        <a:bodyPr/>
                        <a:lstStyle/>
                        <a:p>
                          <a:pPr algn="ctr">
                            <a:defRPr sz="1600" b="1"/>
                          </a:pPr>
                          <a:r>
                            <a:t>Tremblay</a:t>
                          </a:r>
                        </a:p>
                      </a:txBody>
                      <a:tcPr/>
                    </a:tc>
                    <a:tc>
                      <a:txBody>
                        <a:bodyPr/>
                        <a:lstStyle/>
                        <a:p>
                          <a:pPr algn="ctr">
                            <a:defRPr sz="1600" b="1"/>
                          </a:pPr>
                          <a:r>
                            <a:rPr dirty="0"/>
                            <a:t>Williams</a:t>
                          </a:r>
                        </a:p>
                      </a:txBody>
                      <a:tcPr/>
                    </a:tc>
                    <a:extLst>
                      <a:ext uri="{0D108BD9-81ED-4DB2-BD59-A6C34878D82A}">
                        <a16:rowId xmlns:a16="http://schemas.microsoft.com/office/drawing/2014/main" val="10001"/>
                      </a:ext>
                    </a:extLst>
                  </a:tr>
                  <a:tr h="579120">
                    <a:tc>
                      <a:txBody>
                        <a:bodyPr/>
                        <a:lstStyle/>
                        <a:p>
                          <a:pPr algn="ctr">
                            <a:defRPr sz="1600" b="1"/>
                          </a:pPr>
                          <a:r>
                            <a:t>Russo</a:t>
                          </a:r>
                        </a:p>
                      </a:txBody>
                      <a:tcPr/>
                    </a:tc>
                    <a:tc>
                      <a:txBody>
                        <a:bodyPr/>
                        <a:lstStyle/>
                        <a:p>
                          <a:pPr algn="ctr">
                            <a:defRPr sz="1600"/>
                          </a:pPr>
                          <a:endParaRPr lang="en-US" sz="1000" dirty="0"/>
                        </a:p>
                        <a:p>
                          <a:pPr algn="ctr">
                            <a:defRPr sz="1600"/>
                          </a:pPr>
                          <a:r>
                            <a:rPr dirty="0"/>
                            <a:t>X</a:t>
                          </a:r>
                        </a:p>
                      </a:txBody>
                      <a:tcPr/>
                    </a:tc>
                    <a:tc>
                      <a:txBody>
                        <a:bodyPr/>
                        <a:lstStyle/>
                        <a:p>
                          <a:endParaRPr lang="en-US"/>
                        </a:p>
                      </a:txBody>
                      <a:tcPr>
                        <a:blipFill>
                          <a:blip r:embed="rId2"/>
                          <a:stretch>
                            <a:fillRect l="-123692" t="-67368" r="-193231" b="-271579"/>
                          </a:stretch>
                        </a:blipFill>
                      </a:tcPr>
                    </a:tc>
                    <a:tc>
                      <a:txBody>
                        <a:bodyPr/>
                        <a:lstStyle/>
                        <a:p>
                          <a:endParaRPr lang="en-US"/>
                        </a:p>
                      </a:txBody>
                      <a:tcPr>
                        <a:blipFill>
                          <a:blip r:embed="rId2"/>
                          <a:stretch>
                            <a:fillRect l="-242333" t="-67368" r="-109333" b="-271579"/>
                          </a:stretch>
                        </a:blipFill>
                      </a:tcPr>
                    </a:tc>
                    <a:tc>
                      <a:txBody>
                        <a:bodyPr/>
                        <a:lstStyle/>
                        <a:p>
                          <a:endParaRPr lang="en-US"/>
                        </a:p>
                      </a:txBody>
                      <a:tcPr>
                        <a:blipFill>
                          <a:blip r:embed="rId2"/>
                          <a:stretch>
                            <a:fillRect l="-316000" t="-67368" r="-923" b="-271579"/>
                          </a:stretch>
                        </a:blipFill>
                      </a:tcPr>
                    </a:tc>
                    <a:extLst>
                      <a:ext uri="{0D108BD9-81ED-4DB2-BD59-A6C34878D82A}">
                        <a16:rowId xmlns:a16="http://schemas.microsoft.com/office/drawing/2014/main" val="10002"/>
                      </a:ext>
                    </a:extLst>
                  </a:tr>
                  <a:tr h="579120">
                    <a:tc>
                      <a:txBody>
                        <a:bodyPr/>
                        <a:lstStyle/>
                        <a:p>
                          <a:pPr algn="ctr">
                            <a:defRPr sz="1600" b="1"/>
                          </a:pPr>
                          <a:r>
                            <a:t>Satou</a:t>
                          </a:r>
                        </a:p>
                      </a:txBody>
                      <a:tcPr/>
                    </a:tc>
                    <a:tc>
                      <a:txBody>
                        <a:bodyPr/>
                        <a:lstStyle/>
                        <a:p>
                          <a:pPr algn="ctr"/>
                          <a:endParaRPr dirty="0"/>
                        </a:p>
                      </a:txBody>
                      <a:tcPr/>
                    </a:tc>
                    <a:tc>
                      <a:txBody>
                        <a:bodyPr/>
                        <a:lstStyle/>
                        <a:p>
                          <a:pPr algn="ctr">
                            <a:defRPr sz="1600"/>
                          </a:pPr>
                          <a:endParaRPr lang="en-US" sz="1000" dirty="0"/>
                        </a:p>
                        <a:p>
                          <a:pPr algn="ctr">
                            <a:defRPr sz="1600"/>
                          </a:pPr>
                          <a:r>
                            <a:rPr dirty="0"/>
                            <a:t>X</a:t>
                          </a:r>
                        </a:p>
                      </a:txBody>
                      <a:tcPr/>
                    </a:tc>
                    <a:tc>
                      <a:txBody>
                        <a:bodyPr/>
                        <a:lstStyle/>
                        <a:p>
                          <a:endParaRPr lang="en-US"/>
                        </a:p>
                      </a:txBody>
                      <a:tcPr>
                        <a:blipFill>
                          <a:blip r:embed="rId2"/>
                          <a:stretch>
                            <a:fillRect l="-242333" t="-167368" r="-109333" b="-171579"/>
                          </a:stretch>
                        </a:blipFill>
                      </a:tcPr>
                    </a:tc>
                    <a:tc>
                      <a:txBody>
                        <a:bodyPr/>
                        <a:lstStyle/>
                        <a:p>
                          <a:endParaRPr lang="en-US"/>
                        </a:p>
                      </a:txBody>
                      <a:tcPr>
                        <a:blipFill>
                          <a:blip r:embed="rId2"/>
                          <a:stretch>
                            <a:fillRect l="-316000" t="-167368" r="-923" b="-171579"/>
                          </a:stretch>
                        </a:blipFill>
                      </a:tcPr>
                    </a:tc>
                    <a:extLst>
                      <a:ext uri="{0D108BD9-81ED-4DB2-BD59-A6C34878D82A}">
                        <a16:rowId xmlns:a16="http://schemas.microsoft.com/office/drawing/2014/main" val="10003"/>
                      </a:ext>
                    </a:extLst>
                  </a:tr>
                  <a:tr h="579120">
                    <a:tc>
                      <a:txBody>
                        <a:bodyPr/>
                        <a:lstStyle/>
                        <a:p>
                          <a:pPr algn="ctr">
                            <a:defRPr sz="1600" b="1"/>
                          </a:pPr>
                          <a:r>
                            <a:t>Tremblay</a:t>
                          </a:r>
                        </a:p>
                      </a:txBody>
                      <a:tcPr/>
                    </a:tc>
                    <a:tc>
                      <a:txBody>
                        <a:bodyPr/>
                        <a:lstStyle/>
                        <a:p>
                          <a:pPr algn="ctr"/>
                          <a:endParaRPr/>
                        </a:p>
                      </a:txBody>
                      <a:tcPr/>
                    </a:tc>
                    <a:tc>
                      <a:txBody>
                        <a:bodyPr/>
                        <a:lstStyle/>
                        <a:p>
                          <a:pPr algn="ctr"/>
                          <a:endParaRPr dirty="0"/>
                        </a:p>
                      </a:txBody>
                      <a:tcPr/>
                    </a:tc>
                    <a:tc>
                      <a:txBody>
                        <a:bodyPr/>
                        <a:lstStyle/>
                        <a:p>
                          <a:pPr algn="ctr">
                            <a:defRPr sz="1600"/>
                          </a:pPr>
                          <a:endParaRPr lang="en-US" sz="1000" dirty="0"/>
                        </a:p>
                        <a:p>
                          <a:pPr algn="ctr">
                            <a:defRPr sz="1600"/>
                          </a:pPr>
                          <a:r>
                            <a:rPr dirty="0"/>
                            <a:t>X</a:t>
                          </a:r>
                        </a:p>
                      </a:txBody>
                      <a:tcPr/>
                    </a:tc>
                    <a:tc>
                      <a:txBody>
                        <a:bodyPr/>
                        <a:lstStyle/>
                        <a:p>
                          <a:endParaRPr lang="en-US"/>
                        </a:p>
                      </a:txBody>
                      <a:tcPr>
                        <a:blipFill>
                          <a:blip r:embed="rId2"/>
                          <a:stretch>
                            <a:fillRect l="-316000" t="-267368" r="-923" b="-71579"/>
                          </a:stretch>
                        </a:blipFill>
                      </a:tcPr>
                    </a:tc>
                    <a:extLst>
                      <a:ext uri="{0D108BD9-81ED-4DB2-BD59-A6C34878D82A}">
                        <a16:rowId xmlns:a16="http://schemas.microsoft.com/office/drawing/2014/main" val="10004"/>
                      </a:ext>
                    </a:extLst>
                  </a:tr>
                  <a:tr h="370840">
                    <a:tc>
                      <a:txBody>
                        <a:bodyPr/>
                        <a:lstStyle/>
                        <a:p>
                          <a:pPr algn="ctr">
                            <a:defRPr sz="1600" b="1"/>
                          </a:pPr>
                          <a:r>
                            <a:t>Williams</a:t>
                          </a:r>
                        </a:p>
                      </a:txBody>
                      <a:tcPr/>
                    </a:tc>
                    <a:tc>
                      <a:txBody>
                        <a:bodyPr/>
                        <a:lstStyle/>
                        <a:p>
                          <a:pPr algn="ctr"/>
                          <a:endParaRPr dirty="0"/>
                        </a:p>
                      </a:txBody>
                      <a:tcPr/>
                    </a:tc>
                    <a:tc>
                      <a:txBody>
                        <a:bodyPr/>
                        <a:lstStyle/>
                        <a:p>
                          <a:pPr algn="ctr"/>
                          <a:endParaRPr dirty="0"/>
                        </a:p>
                      </a:txBody>
                      <a:tcPr/>
                    </a:tc>
                    <a:tc>
                      <a:txBody>
                        <a:bodyPr/>
                        <a:lstStyle/>
                        <a:p>
                          <a:pPr algn="ctr"/>
                          <a:endParaRPr dirty="0"/>
                        </a:p>
                      </a:txBody>
                      <a:tcPr/>
                    </a:tc>
                    <a:tc>
                      <a:txBody>
                        <a:bodyPr/>
                        <a:lstStyle/>
                        <a:p>
                          <a:pPr algn="ctr">
                            <a:defRPr sz="1600"/>
                          </a:pPr>
                          <a:r>
                            <a:rPr dirty="0"/>
                            <a:t>X</a:t>
                          </a:r>
                        </a:p>
                      </a:txBody>
                      <a:tcPr/>
                    </a:tc>
                    <a:extLst>
                      <a:ext uri="{0D108BD9-81ED-4DB2-BD59-A6C34878D82A}">
                        <a16:rowId xmlns:a16="http://schemas.microsoft.com/office/drawing/2014/main" val="10005"/>
                      </a:ext>
                    </a:extLst>
                  </a:tr>
                </a:tbl>
              </a:graphicData>
            </a:graphic>
          </p:graphicFrame>
        </mc:Fallback>
      </mc:AlternateContent>
      <p:sp>
        <p:nvSpPr>
          <p:cNvPr id="3" name="Text Placeholder 2"/>
          <p:cNvSpPr>
            <a:spLocks noGrp="1"/>
          </p:cNvSpPr>
          <p:nvPr>
            <p:ph type="body" sz="quarter" idx="10"/>
          </p:nvPr>
        </p:nvSpPr>
        <p:spPr>
          <a:xfrm>
            <a:off x="457200" y="4759960"/>
            <a:ext cx="8229600" cy="1236394"/>
          </a:xfrm>
        </p:spPr>
        <p:txBody>
          <a:bodyPr>
            <a:normAutofit/>
          </a:bodyPr>
          <a:lstStyle/>
          <a:p>
            <a:pPr algn="just"/>
            <a:r>
              <a:rPr sz="2000" dirty="0"/>
              <a:t>We can see that Russo received </a:t>
            </a:r>
            <a:r>
              <a:rPr sz="2000" dirty="0">
                <a:latin typeface="Cambria Math"/>
              </a:rPr>
              <a:t>0</a:t>
            </a:r>
            <a:r>
              <a:rPr sz="2000" dirty="0"/>
              <a:t> points, Satou received </a:t>
            </a:r>
            <a:r>
              <a:rPr sz="2000" dirty="0">
                <a:latin typeface="Cambria Math"/>
              </a:rPr>
              <a:t>2</a:t>
            </a:r>
            <a:r>
              <a:rPr sz="2000" dirty="0"/>
              <a:t> points, Tremblay received </a:t>
            </a:r>
            <a:r>
              <a:rPr sz="2000" dirty="0">
                <a:latin typeface="Cambria Math"/>
              </a:rPr>
              <a:t>1</a:t>
            </a:r>
            <a:r>
              <a:rPr sz="2000" dirty="0"/>
              <a:t> point, and Williams received </a:t>
            </a:r>
            <a:r>
              <a:rPr sz="2000" dirty="0">
                <a:latin typeface="Cambria Math"/>
              </a:rPr>
              <a:t>3</a:t>
            </a:r>
            <a:r>
              <a:rPr sz="2000" dirty="0"/>
              <a:t> points. Therefore, Williams is the winner when using the pairwise comparison method.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p>
        </p:txBody>
      </p:sp>
      <p:sp>
        <p:nvSpPr>
          <p:cNvPr id="3" name="Text Placeholder 2"/>
          <p:cNvSpPr>
            <a:spLocks noGrp="1"/>
          </p:cNvSpPr>
          <p:nvPr>
            <p:ph type="body" sz="quarter" idx="10"/>
          </p:nvPr>
        </p:nvSpPr>
        <p:spPr/>
        <p:txBody>
          <a:bodyPr>
            <a:normAutofit/>
          </a:bodyPr>
          <a:lstStyle/>
          <a:p>
            <a:pPr>
              <a:defRPr sz="2800"/>
            </a:pPr>
            <a:r>
              <a:rPr sz="2000" dirty="0"/>
              <a:t>The Fundamental Counting Principle states that for a sequence of</a:t>
            </a:r>
            <a:r>
              <a:rPr lang="en-IN" sz="2000" dirty="0"/>
              <a:t> </a:t>
            </a:r>
            <a:r>
              <a:rPr lang="en-IN" sz="2000" i="1" dirty="0"/>
              <a:t>n</a:t>
            </a:r>
            <a:r>
              <a:rPr sz="2000" dirty="0"/>
              <a:t> experiments where the first experiment has</a:t>
            </a:r>
            <a:r>
              <a:rPr lang="en-IN" sz="2000" dirty="0"/>
              <a:t> </a:t>
            </a:r>
            <a:r>
              <a:rPr lang="en-IN" sz="2000" i="1" dirty="0"/>
              <a:t>k</a:t>
            </a:r>
            <a:r>
              <a:rPr lang="en-IN" sz="1050" i="1" dirty="0"/>
              <a:t> </a:t>
            </a:r>
            <a:r>
              <a:rPr lang="en-IN" sz="2000" dirty="0">
                <a:latin typeface="Calibri" panose="020F0502020204030204" pitchFamily="34" charset="0"/>
                <a:ea typeface="Calibri" panose="020F0502020204030204" pitchFamily="34" charset="0"/>
                <a:cs typeface="Calibri" panose="020F0502020204030204" pitchFamily="34" charset="0"/>
              </a:rPr>
              <a:t>₁</a:t>
            </a:r>
            <a:r>
              <a:rPr sz="2000" dirty="0"/>
              <a:t> outcomes, the second experiment has</a:t>
            </a:r>
            <a:r>
              <a:rPr lang="en-IN" sz="2000" dirty="0"/>
              <a:t> </a:t>
            </a:r>
            <a:r>
              <a:rPr lang="en-IN" sz="2000" i="1" dirty="0"/>
              <a:t>k</a:t>
            </a:r>
            <a:r>
              <a:rPr lang="en-IN" sz="1050" i="1" dirty="0"/>
              <a:t> </a:t>
            </a:r>
            <a:r>
              <a:rPr lang="en-IN" sz="2000" dirty="0">
                <a:latin typeface="Calibri" panose="020F0502020204030204" pitchFamily="34" charset="0"/>
                <a:ea typeface="Calibri" panose="020F0502020204030204" pitchFamily="34" charset="0"/>
                <a:cs typeface="Calibri" panose="020F0502020204030204" pitchFamily="34" charset="0"/>
              </a:rPr>
              <a:t>₂</a:t>
            </a:r>
            <a:r>
              <a:rPr sz="2000" dirty="0"/>
              <a:t> outcomes, the third experiment has</a:t>
            </a:r>
            <a:r>
              <a:rPr lang="en-IN" sz="2000" dirty="0"/>
              <a:t> </a:t>
            </a:r>
            <a:r>
              <a:rPr lang="en-IN" sz="2000" i="1" dirty="0"/>
              <a:t>k</a:t>
            </a:r>
            <a:r>
              <a:rPr lang="en-IN" sz="1050" i="1" dirty="0"/>
              <a:t> </a:t>
            </a:r>
            <a:r>
              <a:rPr lang="en-IN" sz="2000" dirty="0">
                <a:latin typeface="Calibri" panose="020F0502020204030204" pitchFamily="34" charset="0"/>
                <a:ea typeface="Calibri" panose="020F0502020204030204" pitchFamily="34" charset="0"/>
                <a:cs typeface="Calibri" panose="020F0502020204030204" pitchFamily="34" charset="0"/>
              </a:rPr>
              <a:t>₃</a:t>
            </a:r>
            <a:r>
              <a:rPr sz="2000" dirty="0"/>
              <a:t> outcomes, and so on, the total number of possible outcomes for the sequence of experiments is</a:t>
            </a:r>
          </a:p>
        </p:txBody>
      </p:sp>
      <p:pic>
        <p:nvPicPr>
          <p:cNvPr id="7" name="Picture 6" descr="Open parenthesis k sub one close parenthesis, open parenthesis &#10;k sub two close parenthesis, open parenthesis k sub three close parenthesis, and so on up to open parenthesis k sub n close parenthesis.">
            <a:extLst>
              <a:ext uri="{FF2B5EF4-FFF2-40B4-BE49-F238E27FC236}">
                <a16:creationId xmlns:a16="http://schemas.microsoft.com/office/drawing/2014/main" id="{C05BA434-D590-7359-CC92-679F6F00B1A5}"/>
              </a:ext>
            </a:extLst>
          </p:cNvPr>
          <p:cNvPicPr>
            <a:picLocks noChangeAspect="1"/>
          </p:cNvPicPr>
          <p:nvPr/>
        </p:nvPicPr>
        <p:blipFill>
          <a:blip r:embed="rId2"/>
          <a:stretch>
            <a:fillRect/>
          </a:stretch>
        </p:blipFill>
        <p:spPr>
          <a:xfrm>
            <a:off x="533400" y="2438400"/>
            <a:ext cx="2052637" cy="37114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Reading a Preference Table</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1900" dirty="0"/>
              <a:t>Answer the following questions about the preference table shown for the election for Senior Class President at Clarkstown High School.</a:t>
            </a:r>
            <a:endParaRPr lang="en-US" sz="1900" dirty="0"/>
          </a:p>
          <a:p>
            <a:pPr algn="just">
              <a:tabLst>
                <a:tab pos="358775" algn="l"/>
              </a:tabLst>
              <a:defRPr sz="2800"/>
            </a:pPr>
            <a:r>
              <a:rPr lang="en-US" sz="1900" dirty="0"/>
              <a:t>a.	How many different rankings were possible for the election?</a:t>
            </a:r>
          </a:p>
          <a:p>
            <a:pPr algn="just">
              <a:tabLst>
                <a:tab pos="358775" algn="l"/>
              </a:tabLst>
              <a:defRPr sz="2800"/>
            </a:pPr>
            <a:r>
              <a:rPr lang="en-US" sz="1900" dirty="0"/>
              <a:t>b.	How many students voted in the election?</a:t>
            </a:r>
          </a:p>
          <a:p>
            <a:pPr algn="just">
              <a:tabLst>
                <a:tab pos="358775" algn="l"/>
              </a:tabLst>
              <a:defRPr sz="2800"/>
            </a:pPr>
            <a:r>
              <a:rPr lang="en-US" sz="1900" dirty="0"/>
              <a:t>c.	Which candidate had the most first-lace votes?</a:t>
            </a:r>
          </a:p>
          <a:p>
            <a:pPr algn="just">
              <a:tabLst>
                <a:tab pos="358775" algn="l"/>
              </a:tabLst>
              <a:defRPr sz="2800"/>
            </a:pPr>
            <a:r>
              <a:rPr lang="en-US" sz="1900" dirty="0"/>
              <a:t>d.	How many students thought that the order of candidates should be Ava, 	Carley, Sydney, Ryan, then Zaire?</a:t>
            </a:r>
            <a:endParaRPr sz="2000" dirty="0"/>
          </a:p>
        </p:txBody>
      </p:sp>
      <p:sp>
        <p:nvSpPr>
          <p:cNvPr id="6" name="TextBox 5">
            <a:extLst>
              <a:ext uri="{FF2B5EF4-FFF2-40B4-BE49-F238E27FC236}">
                <a16:creationId xmlns:a16="http://schemas.microsoft.com/office/drawing/2014/main" id="{BF7AA8E2-6AEE-5F55-E74F-FA7A871B5F9A}"/>
              </a:ext>
            </a:extLst>
          </p:cNvPr>
          <p:cNvSpPr txBox="1"/>
          <p:nvPr/>
        </p:nvSpPr>
        <p:spPr>
          <a:xfrm>
            <a:off x="2095500" y="3429000"/>
            <a:ext cx="4953000" cy="369332"/>
          </a:xfrm>
          <a:prstGeom prst="rect">
            <a:avLst/>
          </a:prstGeom>
          <a:noFill/>
        </p:spPr>
        <p:txBody>
          <a:bodyPr wrap="square">
            <a:spAutoFit/>
          </a:bodyPr>
          <a:lstStyle/>
          <a:p>
            <a:pPr algn="ctr">
              <a:defRPr sz="2800"/>
            </a:pPr>
            <a:r>
              <a:rPr lang="en-IN" sz="1800" dirty="0"/>
              <a:t>Table 2: Preference Table for Senior Class President</a:t>
            </a:r>
          </a:p>
        </p:txBody>
      </p:sp>
      <p:sp>
        <p:nvSpPr>
          <p:cNvPr id="7" name="TextBox 6">
            <a:extLst>
              <a:ext uri="{FF2B5EF4-FFF2-40B4-BE49-F238E27FC236}">
                <a16:creationId xmlns:a16="http://schemas.microsoft.com/office/drawing/2014/main" id="{98280AFE-2C69-E7D9-666A-84C22A753F6C}"/>
              </a:ext>
            </a:extLst>
          </p:cNvPr>
          <p:cNvSpPr txBox="1"/>
          <p:nvPr/>
        </p:nvSpPr>
        <p:spPr>
          <a:xfrm>
            <a:off x="4016375" y="3728429"/>
            <a:ext cx="1111250" cy="369332"/>
          </a:xfrm>
          <a:prstGeom prst="rect">
            <a:avLst/>
          </a:prstGeom>
          <a:noFill/>
        </p:spPr>
        <p:txBody>
          <a:bodyPr wrap="square">
            <a:spAutoFit/>
          </a:bodyPr>
          <a:lstStyle/>
          <a:p>
            <a:r>
              <a:rPr kumimoji="0" lang="en-IN" b="1" i="0" u="none" strike="noStrike" kern="1200" cap="none" spc="0" normalizeH="0" baseline="0" noProof="0" dirty="0">
                <a:ln>
                  <a:noFill/>
                </a:ln>
                <a:effectLst/>
                <a:uLnTx/>
                <a:uFillTx/>
                <a:latin typeface="Calibri"/>
                <a:ea typeface="+mn-ea"/>
                <a:cs typeface="+mn-cs"/>
              </a:rPr>
              <a:t>Rankings</a:t>
            </a:r>
            <a:endParaRPr lang="en-IN" dirty="0"/>
          </a:p>
        </p:txBody>
      </p:sp>
      <p:graphicFrame>
        <p:nvGraphicFramePr>
          <p:cNvPr id="4" name="Table Placeholder 2" descr="The table contains 6 columns and 6 rows. The table header titled Rankings.&#10;&#10;Row 1: 1st, Sydney, Ava, Ava, Carley, Carley.&#10;&#10;Row 2: 2nd, Ryan, Carley, Carley, Zaire, Sydney.&#10;&#10;Row 3: 3rd, Ava, Ryan, Sydney, Ryan, Ava.&#10;&#10;Row 4: 4th, Carley, Zaire, Ryan, Ava, Zaire.&#10;&#10;Row 5: 5th, Zaire, Sydney, Zaire, Sydney, Ryan.&#10;&#10;Row 6: Total Votes, 15, 29, 6, 24, 1">
            <a:extLst>
              <a:ext uri="{FF2B5EF4-FFF2-40B4-BE49-F238E27FC236}">
                <a16:creationId xmlns:a16="http://schemas.microsoft.com/office/drawing/2014/main" id="{5C758E59-E29C-4E92-A903-13DF3916D0EB}"/>
              </a:ext>
            </a:extLst>
          </p:cNvPr>
          <p:cNvGraphicFramePr>
            <a:graphicFrameLocks/>
          </p:cNvGraphicFramePr>
          <p:nvPr>
            <p:extLst>
              <p:ext uri="{D42A27DB-BD31-4B8C-83A1-F6EECF244321}">
                <p14:modId xmlns:p14="http://schemas.microsoft.com/office/powerpoint/2010/main" val="150669784"/>
              </p:ext>
            </p:extLst>
          </p:nvPr>
        </p:nvGraphicFramePr>
        <p:xfrm>
          <a:off x="800100" y="4092390"/>
          <a:ext cx="7543800" cy="1828800"/>
        </p:xfrm>
        <a:graphic>
          <a:graphicData uri="http://schemas.openxmlformats.org/drawingml/2006/table">
            <a:tbl>
              <a:tblPr firstRow="1" bandRow="1">
                <a:tableStyleId>{5940675A-B579-460E-94D1-54222C63F5DA}</a:tableStyleId>
              </a:tblPr>
              <a:tblGrid>
                <a:gridCol w="1257300">
                  <a:extLst>
                    <a:ext uri="{9D8B030D-6E8A-4147-A177-3AD203B41FA5}">
                      <a16:colId xmlns:a16="http://schemas.microsoft.com/office/drawing/2014/main" val="20000"/>
                    </a:ext>
                  </a:extLst>
                </a:gridCol>
                <a:gridCol w="1257300">
                  <a:extLst>
                    <a:ext uri="{9D8B030D-6E8A-4147-A177-3AD203B41FA5}">
                      <a16:colId xmlns:a16="http://schemas.microsoft.com/office/drawing/2014/main" val="20001"/>
                    </a:ext>
                  </a:extLst>
                </a:gridCol>
                <a:gridCol w="1257300">
                  <a:extLst>
                    <a:ext uri="{9D8B030D-6E8A-4147-A177-3AD203B41FA5}">
                      <a16:colId xmlns:a16="http://schemas.microsoft.com/office/drawing/2014/main" val="20002"/>
                    </a:ext>
                  </a:extLst>
                </a:gridCol>
                <a:gridCol w="1257300">
                  <a:extLst>
                    <a:ext uri="{9D8B030D-6E8A-4147-A177-3AD203B41FA5}">
                      <a16:colId xmlns:a16="http://schemas.microsoft.com/office/drawing/2014/main" val="20003"/>
                    </a:ext>
                  </a:extLst>
                </a:gridCol>
                <a:gridCol w="1257300">
                  <a:extLst>
                    <a:ext uri="{9D8B030D-6E8A-4147-A177-3AD203B41FA5}">
                      <a16:colId xmlns:a16="http://schemas.microsoft.com/office/drawing/2014/main" val="20004"/>
                    </a:ext>
                  </a:extLst>
                </a:gridCol>
                <a:gridCol w="1257300">
                  <a:extLst>
                    <a:ext uri="{9D8B030D-6E8A-4147-A177-3AD203B41FA5}">
                      <a16:colId xmlns:a16="http://schemas.microsoft.com/office/drawing/2014/main" val="20005"/>
                    </a:ext>
                  </a:extLst>
                </a:gridCol>
              </a:tblGrid>
              <a:tr h="239751">
                <a:tc>
                  <a:txBody>
                    <a:bodyPr/>
                    <a:lstStyle/>
                    <a:p>
                      <a:pPr algn="ctr">
                        <a:defRPr sz="1400" b="1"/>
                      </a:pPr>
                      <a:r>
                        <a:rPr sz="1400" dirty="0"/>
                        <a:t>1st</a:t>
                      </a:r>
                    </a:p>
                  </a:txBody>
                  <a:tcPr/>
                </a:tc>
                <a:tc>
                  <a:txBody>
                    <a:bodyPr/>
                    <a:lstStyle/>
                    <a:p>
                      <a:pPr algn="ctr">
                        <a:defRPr sz="1400"/>
                      </a:pPr>
                      <a:r>
                        <a:rPr sz="1400" dirty="0"/>
                        <a:t>Sydney</a:t>
                      </a:r>
                    </a:p>
                  </a:txBody>
                  <a:tcPr/>
                </a:tc>
                <a:tc>
                  <a:txBody>
                    <a:bodyPr/>
                    <a:lstStyle/>
                    <a:p>
                      <a:pPr algn="ctr">
                        <a:defRPr sz="1400"/>
                      </a:pPr>
                      <a:r>
                        <a:rPr sz="1400"/>
                        <a:t>Ava</a:t>
                      </a:r>
                    </a:p>
                  </a:txBody>
                  <a:tcPr/>
                </a:tc>
                <a:tc>
                  <a:txBody>
                    <a:bodyPr/>
                    <a:lstStyle/>
                    <a:p>
                      <a:pPr algn="ctr">
                        <a:defRPr sz="1400"/>
                      </a:pPr>
                      <a:r>
                        <a:rPr sz="1400"/>
                        <a:t>Ava</a:t>
                      </a:r>
                    </a:p>
                  </a:txBody>
                  <a:tcPr/>
                </a:tc>
                <a:tc>
                  <a:txBody>
                    <a:bodyPr/>
                    <a:lstStyle/>
                    <a:p>
                      <a:pPr algn="ctr">
                        <a:defRPr sz="1400"/>
                      </a:pPr>
                      <a:r>
                        <a:rPr sz="1400"/>
                        <a:t>Carley</a:t>
                      </a:r>
                    </a:p>
                  </a:txBody>
                  <a:tcPr/>
                </a:tc>
                <a:tc>
                  <a:txBody>
                    <a:bodyPr/>
                    <a:lstStyle/>
                    <a:p>
                      <a:pPr algn="ctr">
                        <a:defRPr sz="1400"/>
                      </a:pPr>
                      <a:r>
                        <a:rPr sz="1400" dirty="0"/>
                        <a:t>Carley</a:t>
                      </a:r>
                    </a:p>
                  </a:txBody>
                  <a:tcPr/>
                </a:tc>
                <a:extLst>
                  <a:ext uri="{0D108BD9-81ED-4DB2-BD59-A6C34878D82A}">
                    <a16:rowId xmlns:a16="http://schemas.microsoft.com/office/drawing/2014/main" val="10002"/>
                  </a:ext>
                </a:extLst>
              </a:tr>
              <a:tr h="239751">
                <a:tc>
                  <a:txBody>
                    <a:bodyPr/>
                    <a:lstStyle/>
                    <a:p>
                      <a:pPr algn="ctr">
                        <a:defRPr sz="1400" b="1"/>
                      </a:pPr>
                      <a:r>
                        <a:rPr sz="1400"/>
                        <a:t>2nd</a:t>
                      </a:r>
                    </a:p>
                  </a:txBody>
                  <a:tcPr/>
                </a:tc>
                <a:tc>
                  <a:txBody>
                    <a:bodyPr/>
                    <a:lstStyle/>
                    <a:p>
                      <a:pPr algn="ctr">
                        <a:defRPr sz="1400"/>
                      </a:pPr>
                      <a:r>
                        <a:rPr sz="1400"/>
                        <a:t>Ryan</a:t>
                      </a:r>
                    </a:p>
                  </a:txBody>
                  <a:tcPr/>
                </a:tc>
                <a:tc>
                  <a:txBody>
                    <a:bodyPr/>
                    <a:lstStyle/>
                    <a:p>
                      <a:pPr algn="ctr">
                        <a:defRPr sz="1400"/>
                      </a:pPr>
                      <a:r>
                        <a:rPr sz="1400"/>
                        <a:t>Carley</a:t>
                      </a:r>
                    </a:p>
                  </a:txBody>
                  <a:tcPr/>
                </a:tc>
                <a:tc>
                  <a:txBody>
                    <a:bodyPr/>
                    <a:lstStyle/>
                    <a:p>
                      <a:pPr algn="ctr">
                        <a:defRPr sz="1400"/>
                      </a:pPr>
                      <a:r>
                        <a:rPr sz="1400"/>
                        <a:t>Carley</a:t>
                      </a:r>
                    </a:p>
                  </a:txBody>
                  <a:tcPr/>
                </a:tc>
                <a:tc>
                  <a:txBody>
                    <a:bodyPr/>
                    <a:lstStyle/>
                    <a:p>
                      <a:pPr algn="ctr">
                        <a:defRPr sz="1400"/>
                      </a:pPr>
                      <a:r>
                        <a:rPr sz="1400"/>
                        <a:t>Zaire</a:t>
                      </a:r>
                    </a:p>
                  </a:txBody>
                  <a:tcPr/>
                </a:tc>
                <a:tc>
                  <a:txBody>
                    <a:bodyPr/>
                    <a:lstStyle/>
                    <a:p>
                      <a:pPr algn="ctr">
                        <a:defRPr sz="1400"/>
                      </a:pPr>
                      <a:r>
                        <a:rPr sz="1400"/>
                        <a:t>Sydney</a:t>
                      </a:r>
                    </a:p>
                  </a:txBody>
                  <a:tcPr/>
                </a:tc>
                <a:extLst>
                  <a:ext uri="{0D108BD9-81ED-4DB2-BD59-A6C34878D82A}">
                    <a16:rowId xmlns:a16="http://schemas.microsoft.com/office/drawing/2014/main" val="10003"/>
                  </a:ext>
                </a:extLst>
              </a:tr>
              <a:tr h="239751">
                <a:tc>
                  <a:txBody>
                    <a:bodyPr/>
                    <a:lstStyle/>
                    <a:p>
                      <a:pPr algn="ctr">
                        <a:defRPr sz="1400" b="1"/>
                      </a:pPr>
                      <a:r>
                        <a:rPr sz="1400"/>
                        <a:t>3rd</a:t>
                      </a:r>
                    </a:p>
                  </a:txBody>
                  <a:tcPr/>
                </a:tc>
                <a:tc>
                  <a:txBody>
                    <a:bodyPr/>
                    <a:lstStyle/>
                    <a:p>
                      <a:pPr algn="ctr">
                        <a:defRPr sz="1400"/>
                      </a:pPr>
                      <a:r>
                        <a:rPr sz="1400"/>
                        <a:t>Ava</a:t>
                      </a:r>
                    </a:p>
                  </a:txBody>
                  <a:tcPr/>
                </a:tc>
                <a:tc>
                  <a:txBody>
                    <a:bodyPr/>
                    <a:lstStyle/>
                    <a:p>
                      <a:pPr algn="ctr">
                        <a:defRPr sz="1400"/>
                      </a:pPr>
                      <a:r>
                        <a:rPr sz="1400"/>
                        <a:t>Ryan</a:t>
                      </a:r>
                    </a:p>
                  </a:txBody>
                  <a:tcPr/>
                </a:tc>
                <a:tc>
                  <a:txBody>
                    <a:bodyPr/>
                    <a:lstStyle/>
                    <a:p>
                      <a:pPr algn="ctr">
                        <a:defRPr sz="1400"/>
                      </a:pPr>
                      <a:r>
                        <a:rPr sz="1400"/>
                        <a:t>Sydney</a:t>
                      </a:r>
                    </a:p>
                  </a:txBody>
                  <a:tcPr/>
                </a:tc>
                <a:tc>
                  <a:txBody>
                    <a:bodyPr/>
                    <a:lstStyle/>
                    <a:p>
                      <a:pPr algn="ctr">
                        <a:defRPr sz="1400"/>
                      </a:pPr>
                      <a:r>
                        <a:rPr sz="1400"/>
                        <a:t>Ryan</a:t>
                      </a:r>
                    </a:p>
                  </a:txBody>
                  <a:tcPr/>
                </a:tc>
                <a:tc>
                  <a:txBody>
                    <a:bodyPr/>
                    <a:lstStyle/>
                    <a:p>
                      <a:pPr algn="ctr">
                        <a:defRPr sz="1400"/>
                      </a:pPr>
                      <a:r>
                        <a:rPr sz="1400"/>
                        <a:t>Ava</a:t>
                      </a:r>
                    </a:p>
                  </a:txBody>
                  <a:tcPr/>
                </a:tc>
                <a:extLst>
                  <a:ext uri="{0D108BD9-81ED-4DB2-BD59-A6C34878D82A}">
                    <a16:rowId xmlns:a16="http://schemas.microsoft.com/office/drawing/2014/main" val="10004"/>
                  </a:ext>
                </a:extLst>
              </a:tr>
              <a:tr h="239751">
                <a:tc>
                  <a:txBody>
                    <a:bodyPr/>
                    <a:lstStyle/>
                    <a:p>
                      <a:pPr algn="ctr">
                        <a:defRPr sz="1400" b="1"/>
                      </a:pPr>
                      <a:r>
                        <a:rPr sz="1400"/>
                        <a:t>4th</a:t>
                      </a:r>
                    </a:p>
                  </a:txBody>
                  <a:tcPr/>
                </a:tc>
                <a:tc>
                  <a:txBody>
                    <a:bodyPr/>
                    <a:lstStyle/>
                    <a:p>
                      <a:pPr algn="ctr">
                        <a:defRPr sz="1400"/>
                      </a:pPr>
                      <a:r>
                        <a:rPr sz="1400"/>
                        <a:t>Carley</a:t>
                      </a:r>
                    </a:p>
                  </a:txBody>
                  <a:tcPr/>
                </a:tc>
                <a:tc>
                  <a:txBody>
                    <a:bodyPr/>
                    <a:lstStyle/>
                    <a:p>
                      <a:pPr algn="ctr">
                        <a:defRPr sz="1400"/>
                      </a:pPr>
                      <a:r>
                        <a:rPr sz="1400"/>
                        <a:t>Zaire</a:t>
                      </a:r>
                    </a:p>
                  </a:txBody>
                  <a:tcPr/>
                </a:tc>
                <a:tc>
                  <a:txBody>
                    <a:bodyPr/>
                    <a:lstStyle/>
                    <a:p>
                      <a:pPr algn="ctr">
                        <a:defRPr sz="1400"/>
                      </a:pPr>
                      <a:r>
                        <a:rPr sz="1400"/>
                        <a:t>Ryan</a:t>
                      </a:r>
                    </a:p>
                  </a:txBody>
                  <a:tcPr/>
                </a:tc>
                <a:tc>
                  <a:txBody>
                    <a:bodyPr/>
                    <a:lstStyle/>
                    <a:p>
                      <a:pPr algn="ctr">
                        <a:defRPr sz="1400"/>
                      </a:pPr>
                      <a:r>
                        <a:rPr sz="1400"/>
                        <a:t>Ava</a:t>
                      </a:r>
                    </a:p>
                  </a:txBody>
                  <a:tcPr/>
                </a:tc>
                <a:tc>
                  <a:txBody>
                    <a:bodyPr/>
                    <a:lstStyle/>
                    <a:p>
                      <a:pPr algn="ctr">
                        <a:defRPr sz="1400"/>
                      </a:pPr>
                      <a:r>
                        <a:rPr sz="1400"/>
                        <a:t>Zaire</a:t>
                      </a:r>
                    </a:p>
                  </a:txBody>
                  <a:tcPr/>
                </a:tc>
                <a:extLst>
                  <a:ext uri="{0D108BD9-81ED-4DB2-BD59-A6C34878D82A}">
                    <a16:rowId xmlns:a16="http://schemas.microsoft.com/office/drawing/2014/main" val="10005"/>
                  </a:ext>
                </a:extLst>
              </a:tr>
              <a:tr h="239751">
                <a:tc>
                  <a:txBody>
                    <a:bodyPr/>
                    <a:lstStyle/>
                    <a:p>
                      <a:pPr algn="ctr">
                        <a:defRPr sz="1400" b="1"/>
                      </a:pPr>
                      <a:r>
                        <a:rPr sz="1400"/>
                        <a:t>5th</a:t>
                      </a:r>
                    </a:p>
                  </a:txBody>
                  <a:tcPr/>
                </a:tc>
                <a:tc>
                  <a:txBody>
                    <a:bodyPr/>
                    <a:lstStyle/>
                    <a:p>
                      <a:pPr algn="ctr">
                        <a:defRPr sz="1400"/>
                      </a:pPr>
                      <a:r>
                        <a:rPr sz="1400"/>
                        <a:t>Zaire</a:t>
                      </a:r>
                    </a:p>
                  </a:txBody>
                  <a:tcPr/>
                </a:tc>
                <a:tc>
                  <a:txBody>
                    <a:bodyPr/>
                    <a:lstStyle/>
                    <a:p>
                      <a:pPr algn="ctr">
                        <a:defRPr sz="1400"/>
                      </a:pPr>
                      <a:r>
                        <a:rPr sz="1400"/>
                        <a:t>Sydney</a:t>
                      </a:r>
                    </a:p>
                  </a:txBody>
                  <a:tcPr/>
                </a:tc>
                <a:tc>
                  <a:txBody>
                    <a:bodyPr/>
                    <a:lstStyle/>
                    <a:p>
                      <a:pPr algn="ctr">
                        <a:defRPr sz="1400"/>
                      </a:pPr>
                      <a:r>
                        <a:rPr sz="1400"/>
                        <a:t>Zaire</a:t>
                      </a:r>
                    </a:p>
                  </a:txBody>
                  <a:tcPr/>
                </a:tc>
                <a:tc>
                  <a:txBody>
                    <a:bodyPr/>
                    <a:lstStyle/>
                    <a:p>
                      <a:pPr algn="ctr">
                        <a:defRPr sz="1400"/>
                      </a:pPr>
                      <a:r>
                        <a:rPr sz="1400"/>
                        <a:t>Sydney</a:t>
                      </a:r>
                    </a:p>
                  </a:txBody>
                  <a:tcPr/>
                </a:tc>
                <a:tc>
                  <a:txBody>
                    <a:bodyPr/>
                    <a:lstStyle/>
                    <a:p>
                      <a:pPr algn="ctr">
                        <a:defRPr sz="1400"/>
                      </a:pPr>
                      <a:r>
                        <a:rPr sz="1400"/>
                        <a:t>Ryan</a:t>
                      </a:r>
                    </a:p>
                  </a:txBody>
                  <a:tcPr/>
                </a:tc>
                <a:extLst>
                  <a:ext uri="{0D108BD9-81ED-4DB2-BD59-A6C34878D82A}">
                    <a16:rowId xmlns:a16="http://schemas.microsoft.com/office/drawing/2014/main" val="10006"/>
                  </a:ext>
                </a:extLst>
              </a:tr>
              <a:tr h="239751">
                <a:tc>
                  <a:txBody>
                    <a:bodyPr/>
                    <a:lstStyle/>
                    <a:p>
                      <a:pPr algn="ctr">
                        <a:defRPr sz="1400" b="1"/>
                      </a:pPr>
                      <a:r>
                        <a:rPr sz="1400"/>
                        <a:t>Total Votes</a:t>
                      </a:r>
                    </a:p>
                  </a:txBody>
                  <a:tcPr/>
                </a:tc>
                <a:tc>
                  <a:txBody>
                    <a:bodyPr/>
                    <a:lstStyle/>
                    <a:p>
                      <a:pPr algn="ctr"/>
                      <a:r>
                        <a:rPr sz="1400" b="1" dirty="0"/>
                        <a:t>15</a:t>
                      </a:r>
                      <a:endParaRPr sz="1400" b="1" dirty="0">
                        <a:latin typeface="Cambria Math"/>
                      </a:endParaRPr>
                    </a:p>
                  </a:txBody>
                  <a:tcPr/>
                </a:tc>
                <a:tc>
                  <a:txBody>
                    <a:bodyPr/>
                    <a:lstStyle/>
                    <a:p>
                      <a:pPr algn="ctr"/>
                      <a:r>
                        <a:rPr sz="1400" b="1" dirty="0"/>
                        <a:t>29</a:t>
                      </a:r>
                      <a:endParaRPr sz="1400" b="1" dirty="0">
                        <a:latin typeface="Cambria Math"/>
                      </a:endParaRPr>
                    </a:p>
                  </a:txBody>
                  <a:tcPr/>
                </a:tc>
                <a:tc>
                  <a:txBody>
                    <a:bodyPr/>
                    <a:lstStyle/>
                    <a:p>
                      <a:pPr algn="ctr"/>
                      <a:r>
                        <a:rPr sz="1400" b="1" dirty="0"/>
                        <a:t>6</a:t>
                      </a:r>
                      <a:endParaRPr sz="1400" b="1" dirty="0">
                        <a:latin typeface="Cambria Math"/>
                      </a:endParaRPr>
                    </a:p>
                  </a:txBody>
                  <a:tcPr/>
                </a:tc>
                <a:tc>
                  <a:txBody>
                    <a:bodyPr/>
                    <a:lstStyle/>
                    <a:p>
                      <a:pPr algn="ctr"/>
                      <a:r>
                        <a:rPr sz="1400" b="1" dirty="0"/>
                        <a:t>24</a:t>
                      </a:r>
                      <a:endParaRPr sz="1400" b="1" dirty="0">
                        <a:latin typeface="Cambria Math"/>
                      </a:endParaRPr>
                    </a:p>
                  </a:txBody>
                  <a:tcPr/>
                </a:tc>
                <a:tc>
                  <a:txBody>
                    <a:bodyPr/>
                    <a:lstStyle/>
                    <a:p>
                      <a:pPr algn="ctr"/>
                      <a:r>
                        <a:rPr sz="1400" b="1" dirty="0"/>
                        <a:t>1</a:t>
                      </a:r>
                      <a:endParaRPr sz="1400" b="1" dirty="0">
                        <a:latin typeface="Cambria Math"/>
                      </a:endParaRP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Reading a Preference Table</a:t>
            </a:r>
            <a:r>
              <a:rPr lang="en-US" dirty="0"/>
              <a:t>—Slide 2</a:t>
            </a:r>
            <a:endParaRPr dirty="0"/>
          </a:p>
        </p:txBody>
      </p:sp>
      <p:sp>
        <p:nvSpPr>
          <p:cNvPr id="3" name="Text Placeholder 2"/>
          <p:cNvSpPr>
            <a:spLocks noGrp="1"/>
          </p:cNvSpPr>
          <p:nvPr>
            <p:ph type="body" sz="quarter" idx="10"/>
          </p:nvPr>
        </p:nvSpPr>
        <p:spPr/>
        <p:txBody>
          <a:bodyPr>
            <a:normAutofit/>
          </a:bodyPr>
          <a:lstStyle/>
          <a:p>
            <a:pPr algn="just"/>
            <a:r>
              <a:rPr lang="en-US" sz="2000" b="1" dirty="0"/>
              <a:t>Solution</a:t>
            </a:r>
          </a:p>
          <a:p>
            <a:pPr marL="457200" lvl="1" indent="0" algn="just">
              <a:buNone/>
            </a:pPr>
            <a:endParaRPr lang="en-US" sz="2000" dirty="0"/>
          </a:p>
          <a:p>
            <a:pPr marL="512064" lvl="1" indent="0" algn="just">
              <a:buNone/>
            </a:pPr>
            <a:endParaRPr lang="en-US" sz="1900" dirty="0"/>
          </a:p>
          <a:p>
            <a:pPr marL="457200" lvl="1" indent="0" algn="just">
              <a:buNone/>
            </a:pPr>
            <a:endParaRPr lang="en-US" sz="2000" dirty="0"/>
          </a:p>
        </p:txBody>
      </p:sp>
      <p:sp>
        <p:nvSpPr>
          <p:cNvPr id="18" name="TextBox 17">
            <a:extLst>
              <a:ext uri="{FF2B5EF4-FFF2-40B4-BE49-F238E27FC236}">
                <a16:creationId xmlns:a16="http://schemas.microsoft.com/office/drawing/2014/main" id="{DA8E5B7D-8621-6F10-A2D5-B72EC656F58F}"/>
              </a:ext>
            </a:extLst>
          </p:cNvPr>
          <p:cNvSpPr txBox="1"/>
          <p:nvPr/>
        </p:nvSpPr>
        <p:spPr>
          <a:xfrm>
            <a:off x="457200" y="1495904"/>
            <a:ext cx="8229600" cy="646331"/>
          </a:xfrm>
          <a:prstGeom prst="rect">
            <a:avLst/>
          </a:prstGeom>
          <a:noFill/>
        </p:spPr>
        <p:txBody>
          <a:bodyPr wrap="square">
            <a:spAutoFit/>
          </a:bodyPr>
          <a:lstStyle/>
          <a:p>
            <a:pPr algn="just">
              <a:tabLst>
                <a:tab pos="358775" algn="l"/>
              </a:tabLst>
              <a:defRPr sz="2800"/>
            </a:pPr>
            <a:r>
              <a:rPr lang="en-US" sz="1800" dirty="0"/>
              <a:t>a.	Because there were five candidates on the ballot, we can use factorials to find the 	number of possible rankings.</a:t>
            </a:r>
          </a:p>
        </p:txBody>
      </p:sp>
      <p:pic>
        <p:nvPicPr>
          <p:cNvPr id="8" name="Picture 7" descr="Five factorial equals five times four times three times two times one equals one hundred twenty&#10;">
            <a:extLst>
              <a:ext uri="{FF2B5EF4-FFF2-40B4-BE49-F238E27FC236}">
                <a16:creationId xmlns:a16="http://schemas.microsoft.com/office/drawing/2014/main" id="{FA012A74-4030-EAC8-9BCA-573A75AEC5F8}"/>
              </a:ext>
            </a:extLst>
          </p:cNvPr>
          <p:cNvPicPr>
            <a:picLocks noChangeAspect="1"/>
          </p:cNvPicPr>
          <p:nvPr/>
        </p:nvPicPr>
        <p:blipFill>
          <a:blip r:embed="rId2"/>
          <a:stretch>
            <a:fillRect/>
          </a:stretch>
        </p:blipFill>
        <p:spPr>
          <a:xfrm>
            <a:off x="3524250" y="2198610"/>
            <a:ext cx="2095500" cy="232834"/>
          </a:xfrm>
          <a:prstGeom prst="rect">
            <a:avLst/>
          </a:prstGeom>
        </p:spPr>
      </p:pic>
      <p:pic>
        <p:nvPicPr>
          <p:cNvPr id="16" name="Picture 15" descr="Therefore, there were 120 possible rankings of the five candidates in the election.">
            <a:extLst>
              <a:ext uri="{FF2B5EF4-FFF2-40B4-BE49-F238E27FC236}">
                <a16:creationId xmlns:a16="http://schemas.microsoft.com/office/drawing/2014/main" id="{EB1A2975-EDC6-BA5D-5C5E-826B25DBADFE}"/>
              </a:ext>
            </a:extLst>
          </p:cNvPr>
          <p:cNvPicPr>
            <a:picLocks noChangeAspect="1"/>
          </p:cNvPicPr>
          <p:nvPr/>
        </p:nvPicPr>
        <p:blipFill>
          <a:blip r:embed="rId3"/>
          <a:stretch>
            <a:fillRect/>
          </a:stretch>
        </p:blipFill>
        <p:spPr>
          <a:xfrm>
            <a:off x="762000" y="2446387"/>
            <a:ext cx="7924800" cy="548688"/>
          </a:xfrm>
          <a:prstGeom prst="rect">
            <a:avLst/>
          </a:prstGeom>
        </p:spPr>
      </p:pic>
      <p:sp>
        <p:nvSpPr>
          <p:cNvPr id="14" name="TextBox 13">
            <a:extLst>
              <a:ext uri="{FF2B5EF4-FFF2-40B4-BE49-F238E27FC236}">
                <a16:creationId xmlns:a16="http://schemas.microsoft.com/office/drawing/2014/main" id="{4AA81CBF-2D93-713A-E877-3F5DDE6F543E}"/>
              </a:ext>
            </a:extLst>
          </p:cNvPr>
          <p:cNvSpPr txBox="1"/>
          <p:nvPr/>
        </p:nvSpPr>
        <p:spPr>
          <a:xfrm>
            <a:off x="457200" y="3156962"/>
            <a:ext cx="8229600" cy="646331"/>
          </a:xfrm>
          <a:prstGeom prst="rect">
            <a:avLst/>
          </a:prstGeom>
          <a:noFill/>
        </p:spPr>
        <p:txBody>
          <a:bodyPr wrap="square">
            <a:spAutoFit/>
          </a:bodyPr>
          <a:lstStyle/>
          <a:p>
            <a:pPr algn="just">
              <a:tabLst>
                <a:tab pos="358775" algn="l"/>
              </a:tabLst>
              <a:defRPr sz="2800"/>
            </a:pPr>
            <a:r>
              <a:rPr lang="en-US" sz="1800" dirty="0"/>
              <a:t>b.	​To find the total number of students that voted in the election, we add the 	numbers in the row labeled "Total Votes."</a:t>
            </a:r>
          </a:p>
        </p:txBody>
      </p:sp>
      <p:pic>
        <p:nvPicPr>
          <p:cNvPr id="6" name="Picture 5" descr="Fifteen plus twenty-nine plus six plus twenty-four plus one equals seventy-five.">
            <a:extLst>
              <a:ext uri="{FF2B5EF4-FFF2-40B4-BE49-F238E27FC236}">
                <a16:creationId xmlns:a16="http://schemas.microsoft.com/office/drawing/2014/main" id="{6336EF10-A553-1365-4C8B-82D77CF53458}"/>
              </a:ext>
            </a:extLst>
          </p:cNvPr>
          <p:cNvPicPr>
            <a:picLocks noChangeAspect="1"/>
          </p:cNvPicPr>
          <p:nvPr/>
        </p:nvPicPr>
        <p:blipFill>
          <a:blip r:embed="rId4"/>
          <a:stretch>
            <a:fillRect/>
          </a:stretch>
        </p:blipFill>
        <p:spPr>
          <a:xfrm>
            <a:off x="3390900" y="3895739"/>
            <a:ext cx="2362200" cy="228125"/>
          </a:xfrm>
          <a:prstGeom prst="rect">
            <a:avLst/>
          </a:prstGeom>
        </p:spPr>
      </p:pic>
      <p:sp>
        <p:nvSpPr>
          <p:cNvPr id="12" name="TextBox 11">
            <a:extLst>
              <a:ext uri="{FF2B5EF4-FFF2-40B4-BE49-F238E27FC236}">
                <a16:creationId xmlns:a16="http://schemas.microsoft.com/office/drawing/2014/main" id="{F2B24C57-9EC9-9961-9F03-1574BD8CE3A6}"/>
              </a:ext>
            </a:extLst>
          </p:cNvPr>
          <p:cNvSpPr txBox="1"/>
          <p:nvPr/>
        </p:nvSpPr>
        <p:spPr>
          <a:xfrm>
            <a:off x="457200" y="4148878"/>
            <a:ext cx="8229600" cy="369332"/>
          </a:xfrm>
          <a:prstGeom prst="rect">
            <a:avLst/>
          </a:prstGeom>
          <a:noFill/>
        </p:spPr>
        <p:txBody>
          <a:bodyPr wrap="square">
            <a:spAutoFit/>
          </a:bodyPr>
          <a:lstStyle/>
          <a:p>
            <a:pPr marL="358775" lvl="1" algn="just">
              <a:buNone/>
            </a:pPr>
            <a:r>
              <a:rPr lang="en-US" sz="1800" dirty="0"/>
              <a:t>Thus, there were </a:t>
            </a:r>
            <a:r>
              <a:rPr lang="en-US" sz="1800" dirty="0">
                <a:latin typeface="Cambria Math"/>
              </a:rPr>
              <a:t>75</a:t>
            </a:r>
            <a:r>
              <a:rPr lang="en-US" sz="1800" dirty="0"/>
              <a:t> students who voted in the election.</a:t>
            </a:r>
          </a:p>
        </p:txBody>
      </p:sp>
      <p:sp>
        <p:nvSpPr>
          <p:cNvPr id="10" name="TextBox 9">
            <a:extLst>
              <a:ext uri="{FF2B5EF4-FFF2-40B4-BE49-F238E27FC236}">
                <a16:creationId xmlns:a16="http://schemas.microsoft.com/office/drawing/2014/main" id="{B8DB4398-1591-A1B5-F9F2-066EB0BB7B99}"/>
              </a:ext>
            </a:extLst>
          </p:cNvPr>
          <p:cNvSpPr txBox="1"/>
          <p:nvPr/>
        </p:nvSpPr>
        <p:spPr>
          <a:xfrm>
            <a:off x="457200" y="4495800"/>
            <a:ext cx="8229600" cy="1477328"/>
          </a:xfrm>
          <a:prstGeom prst="rect">
            <a:avLst/>
          </a:prstGeom>
          <a:noFill/>
        </p:spPr>
        <p:txBody>
          <a:bodyPr wrap="square">
            <a:spAutoFit/>
          </a:bodyPr>
          <a:lstStyle/>
          <a:p>
            <a:pPr algn="just">
              <a:tabLst>
                <a:tab pos="358775" algn="l"/>
              </a:tabLst>
            </a:pPr>
            <a:r>
              <a:rPr lang="en-US" sz="1800" dirty="0"/>
              <a:t>c.	​To find the candidate with the most first-place votes, we need to count the 	number of votes each candidate received where they were ranked in first place. By 	looking across the 1</a:t>
            </a:r>
            <a:r>
              <a:rPr lang="en-US" sz="1800" baseline="30000" dirty="0"/>
              <a:t>st</a:t>
            </a:r>
            <a:r>
              <a:rPr lang="en-US" sz="1800" dirty="0"/>
              <a:t> row, we see that there was only one ranking order that 	placed Sydney first. At the bottom of that column, we know that this particular 	ranking received </a:t>
            </a:r>
            <a:r>
              <a:rPr lang="en-US" sz="1800" dirty="0">
                <a:latin typeface="Cambria Math"/>
              </a:rPr>
              <a:t>15</a:t>
            </a:r>
            <a:r>
              <a:rPr lang="en-US" sz="1800" dirty="0"/>
              <a:t> votes. So Sydney received </a:t>
            </a:r>
            <a:r>
              <a:rPr lang="en-US" sz="1800" dirty="0">
                <a:latin typeface="Cambria Math"/>
              </a:rPr>
              <a:t>15</a:t>
            </a:r>
            <a:r>
              <a:rPr lang="en-US" sz="1800" dirty="0"/>
              <a:t> first-place votes overall.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Reading a Preference Table</a:t>
            </a:r>
            <a:r>
              <a:rPr lang="en-US" dirty="0"/>
              <a:t>—Slide 3</a:t>
            </a:r>
            <a:endParaRPr dirty="0"/>
          </a:p>
        </p:txBody>
      </p:sp>
      <p:sp>
        <p:nvSpPr>
          <p:cNvPr id="17" name="TextBox 16">
            <a:extLst>
              <a:ext uri="{FF2B5EF4-FFF2-40B4-BE49-F238E27FC236}">
                <a16:creationId xmlns:a16="http://schemas.microsoft.com/office/drawing/2014/main" id="{10040D8A-6B23-8D7C-F1F4-9181CF3232B2}"/>
              </a:ext>
            </a:extLst>
          </p:cNvPr>
          <p:cNvSpPr txBox="1"/>
          <p:nvPr/>
        </p:nvSpPr>
        <p:spPr>
          <a:xfrm>
            <a:off x="457200" y="1066800"/>
            <a:ext cx="8229600" cy="400110"/>
          </a:xfrm>
          <a:prstGeom prst="rect">
            <a:avLst/>
          </a:prstGeom>
          <a:noFill/>
        </p:spPr>
        <p:txBody>
          <a:bodyPr wrap="square">
            <a:spAutoFit/>
          </a:bodyPr>
          <a:lstStyle/>
          <a:p>
            <a:pPr algn="ctr"/>
            <a:r>
              <a:rPr lang="en-IN" sz="2000" dirty="0"/>
              <a:t>Table 3: Preference Table for Senior Class President</a:t>
            </a:r>
          </a:p>
        </p:txBody>
      </p:sp>
      <p:sp>
        <p:nvSpPr>
          <p:cNvPr id="5" name="TextBox 4">
            <a:extLst>
              <a:ext uri="{FF2B5EF4-FFF2-40B4-BE49-F238E27FC236}">
                <a16:creationId xmlns:a16="http://schemas.microsoft.com/office/drawing/2014/main" id="{D1F0385D-5270-8700-29E4-F8BFFC36E69A}"/>
              </a:ext>
            </a:extLst>
          </p:cNvPr>
          <p:cNvSpPr txBox="1"/>
          <p:nvPr/>
        </p:nvSpPr>
        <p:spPr>
          <a:xfrm>
            <a:off x="3962400" y="1447800"/>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graphicFrame>
        <p:nvGraphicFramePr>
          <p:cNvPr id="4" name="Table Placeholder 2" descr="The table contains 6 columns and 6 rows. The table header titled Rankings.&#10;&#10;Row 1: 1st, Sydney, Ava, Ava, Carley, Carley.&#10;&#10;Row 2: 2nd, Ryan, Carley, Carley, Zaire, Sydney.&#10;&#10;Row 3: 3rd, Ava, Ryan, Sydney, Ryan, Ava.&#10;&#10;Row 4: 4th, Carley, Zaire, Ryan, Ava, Zaire.&#10;&#10;Row 5: 5th, Zaire, Sydney, Zaire, Sydney, Ryan.&#10;&#10;Row 6: Total Votes, 15, 29, 6, 24, 1.">
            <a:extLst>
              <a:ext uri="{FF2B5EF4-FFF2-40B4-BE49-F238E27FC236}">
                <a16:creationId xmlns:a16="http://schemas.microsoft.com/office/drawing/2014/main" id="{A3F7D5F8-DA79-434E-9FE5-FBFD730D6E5E}"/>
              </a:ext>
            </a:extLst>
          </p:cNvPr>
          <p:cNvGraphicFramePr>
            <a:graphicFrameLocks/>
          </p:cNvGraphicFramePr>
          <p:nvPr>
            <p:extLst>
              <p:ext uri="{D42A27DB-BD31-4B8C-83A1-F6EECF244321}">
                <p14:modId xmlns:p14="http://schemas.microsoft.com/office/powerpoint/2010/main" val="164219775"/>
              </p:ext>
            </p:extLst>
          </p:nvPr>
        </p:nvGraphicFramePr>
        <p:xfrm>
          <a:off x="457200" y="1905000"/>
          <a:ext cx="8229600" cy="22250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t>1st</a:t>
                      </a:r>
                    </a:p>
                  </a:txBody>
                  <a:tcPr/>
                </a:tc>
                <a:tc>
                  <a:txBody>
                    <a:bodyPr/>
                    <a:lstStyle/>
                    <a:p>
                      <a:pPr algn="ctr">
                        <a:defRPr sz="1400"/>
                      </a:pPr>
                      <a:r>
                        <a:t>Sydney</a:t>
                      </a:r>
                    </a:p>
                  </a:txBody>
                  <a:tcPr/>
                </a:tc>
                <a:tc>
                  <a:txBody>
                    <a:bodyPr/>
                    <a:lstStyle/>
                    <a:p>
                      <a:pPr algn="ctr">
                        <a:defRPr sz="1400"/>
                      </a:pPr>
                      <a:r>
                        <a:t>Ava</a:t>
                      </a:r>
                    </a:p>
                  </a:txBody>
                  <a:tcPr/>
                </a:tc>
                <a:tc>
                  <a:txBody>
                    <a:bodyPr/>
                    <a:lstStyle/>
                    <a:p>
                      <a:pPr algn="ctr">
                        <a:defRPr sz="1400"/>
                      </a:pPr>
                      <a:r>
                        <a:t>Ava</a:t>
                      </a:r>
                    </a:p>
                  </a:txBody>
                  <a:tcPr/>
                </a:tc>
                <a:tc>
                  <a:txBody>
                    <a:bodyPr/>
                    <a:lstStyle/>
                    <a:p>
                      <a:pPr algn="ctr">
                        <a:defRPr sz="1400"/>
                      </a:pPr>
                      <a:r>
                        <a:t>Carley</a:t>
                      </a:r>
                    </a:p>
                  </a:txBody>
                  <a:tcPr/>
                </a:tc>
                <a:tc>
                  <a:txBody>
                    <a:bodyPr/>
                    <a:lstStyle/>
                    <a:p>
                      <a:pPr algn="ctr">
                        <a:defRPr sz="1400"/>
                      </a:pPr>
                      <a:r>
                        <a:rPr dirty="0"/>
                        <a:t>Carley</a:t>
                      </a:r>
                    </a:p>
                  </a:txBody>
                  <a:tcPr/>
                </a:tc>
                <a:extLst>
                  <a:ext uri="{0D108BD9-81ED-4DB2-BD59-A6C34878D82A}">
                    <a16:rowId xmlns:a16="http://schemas.microsoft.com/office/drawing/2014/main" val="10002"/>
                  </a:ext>
                </a:extLst>
              </a:tr>
              <a:tr h="370840">
                <a:tc>
                  <a:txBody>
                    <a:bodyPr/>
                    <a:lstStyle/>
                    <a:p>
                      <a:pPr algn="ctr">
                        <a:defRPr sz="1400" b="1"/>
                      </a:pPr>
                      <a:r>
                        <a:t>2nd</a:t>
                      </a:r>
                    </a:p>
                  </a:txBody>
                  <a:tcPr/>
                </a:tc>
                <a:tc>
                  <a:txBody>
                    <a:bodyPr/>
                    <a:lstStyle/>
                    <a:p>
                      <a:pPr algn="ctr">
                        <a:defRPr sz="1400"/>
                      </a:pPr>
                      <a:r>
                        <a:rPr dirty="0"/>
                        <a:t>Ryan</a:t>
                      </a:r>
                    </a:p>
                  </a:txBody>
                  <a:tcPr/>
                </a:tc>
                <a:tc>
                  <a:txBody>
                    <a:bodyPr/>
                    <a:lstStyle/>
                    <a:p>
                      <a:pPr algn="ctr">
                        <a:defRPr sz="1400"/>
                      </a:pPr>
                      <a:r>
                        <a:t>Carley</a:t>
                      </a:r>
                    </a:p>
                  </a:txBody>
                  <a:tcPr/>
                </a:tc>
                <a:tc>
                  <a:txBody>
                    <a:bodyPr/>
                    <a:lstStyle/>
                    <a:p>
                      <a:pPr algn="ctr">
                        <a:defRPr sz="1400"/>
                      </a:pPr>
                      <a:r>
                        <a:t>Carley</a:t>
                      </a:r>
                    </a:p>
                  </a:txBody>
                  <a:tcPr/>
                </a:tc>
                <a:tc>
                  <a:txBody>
                    <a:bodyPr/>
                    <a:lstStyle/>
                    <a:p>
                      <a:pPr algn="ctr">
                        <a:defRPr sz="1400"/>
                      </a:pPr>
                      <a:r>
                        <a:t>Zaire</a:t>
                      </a:r>
                    </a:p>
                  </a:txBody>
                  <a:tcPr/>
                </a:tc>
                <a:tc>
                  <a:txBody>
                    <a:bodyPr/>
                    <a:lstStyle/>
                    <a:p>
                      <a:pPr algn="ctr">
                        <a:defRPr sz="1400"/>
                      </a:pPr>
                      <a:r>
                        <a:t>Sydney</a:t>
                      </a:r>
                    </a:p>
                  </a:txBody>
                  <a:tcPr/>
                </a:tc>
                <a:extLst>
                  <a:ext uri="{0D108BD9-81ED-4DB2-BD59-A6C34878D82A}">
                    <a16:rowId xmlns:a16="http://schemas.microsoft.com/office/drawing/2014/main" val="10003"/>
                  </a:ext>
                </a:extLst>
              </a:tr>
              <a:tr h="370840">
                <a:tc>
                  <a:txBody>
                    <a:bodyPr/>
                    <a:lstStyle/>
                    <a:p>
                      <a:pPr algn="ctr">
                        <a:defRPr sz="1400" b="1"/>
                      </a:pPr>
                      <a:r>
                        <a:t>3rd</a:t>
                      </a:r>
                    </a:p>
                  </a:txBody>
                  <a:tcPr/>
                </a:tc>
                <a:tc>
                  <a:txBody>
                    <a:bodyPr/>
                    <a:lstStyle/>
                    <a:p>
                      <a:pPr algn="ctr">
                        <a:defRPr sz="1400"/>
                      </a:pPr>
                      <a:r>
                        <a:t>Ava</a:t>
                      </a:r>
                    </a:p>
                  </a:txBody>
                  <a:tcPr/>
                </a:tc>
                <a:tc>
                  <a:txBody>
                    <a:bodyPr/>
                    <a:lstStyle/>
                    <a:p>
                      <a:pPr algn="ctr">
                        <a:defRPr sz="1400"/>
                      </a:pPr>
                      <a:r>
                        <a:t>Ryan</a:t>
                      </a:r>
                    </a:p>
                  </a:txBody>
                  <a:tcPr/>
                </a:tc>
                <a:tc>
                  <a:txBody>
                    <a:bodyPr/>
                    <a:lstStyle/>
                    <a:p>
                      <a:pPr algn="ctr">
                        <a:defRPr sz="1400"/>
                      </a:pPr>
                      <a:r>
                        <a:t>Sydney</a:t>
                      </a:r>
                    </a:p>
                  </a:txBody>
                  <a:tcPr/>
                </a:tc>
                <a:tc>
                  <a:txBody>
                    <a:bodyPr/>
                    <a:lstStyle/>
                    <a:p>
                      <a:pPr algn="ctr">
                        <a:defRPr sz="1400"/>
                      </a:pPr>
                      <a:r>
                        <a:t>Ryan</a:t>
                      </a:r>
                    </a:p>
                  </a:txBody>
                  <a:tcPr/>
                </a:tc>
                <a:tc>
                  <a:txBody>
                    <a:bodyPr/>
                    <a:lstStyle/>
                    <a:p>
                      <a:pPr algn="ctr">
                        <a:defRPr sz="1400"/>
                      </a:pPr>
                      <a:r>
                        <a:t>Ava</a:t>
                      </a:r>
                    </a:p>
                  </a:txBody>
                  <a:tcPr/>
                </a:tc>
                <a:extLst>
                  <a:ext uri="{0D108BD9-81ED-4DB2-BD59-A6C34878D82A}">
                    <a16:rowId xmlns:a16="http://schemas.microsoft.com/office/drawing/2014/main" val="10004"/>
                  </a:ext>
                </a:extLst>
              </a:tr>
              <a:tr h="370840">
                <a:tc>
                  <a:txBody>
                    <a:bodyPr/>
                    <a:lstStyle/>
                    <a:p>
                      <a:pPr algn="ctr">
                        <a:defRPr sz="1400" b="1"/>
                      </a:pPr>
                      <a:r>
                        <a:t>4th</a:t>
                      </a:r>
                    </a:p>
                  </a:txBody>
                  <a:tcPr/>
                </a:tc>
                <a:tc>
                  <a:txBody>
                    <a:bodyPr/>
                    <a:lstStyle/>
                    <a:p>
                      <a:pPr algn="ctr">
                        <a:defRPr sz="1400"/>
                      </a:pPr>
                      <a:r>
                        <a:t>Carley</a:t>
                      </a:r>
                    </a:p>
                  </a:txBody>
                  <a:tcPr/>
                </a:tc>
                <a:tc>
                  <a:txBody>
                    <a:bodyPr/>
                    <a:lstStyle/>
                    <a:p>
                      <a:pPr algn="ctr">
                        <a:defRPr sz="1400"/>
                      </a:pPr>
                      <a:r>
                        <a:t>Zaire</a:t>
                      </a:r>
                    </a:p>
                  </a:txBody>
                  <a:tcPr/>
                </a:tc>
                <a:tc>
                  <a:txBody>
                    <a:bodyPr/>
                    <a:lstStyle/>
                    <a:p>
                      <a:pPr algn="ctr">
                        <a:defRPr sz="1400"/>
                      </a:pPr>
                      <a:r>
                        <a:t>Ryan</a:t>
                      </a:r>
                    </a:p>
                  </a:txBody>
                  <a:tcPr/>
                </a:tc>
                <a:tc>
                  <a:txBody>
                    <a:bodyPr/>
                    <a:lstStyle/>
                    <a:p>
                      <a:pPr algn="ctr">
                        <a:defRPr sz="1400"/>
                      </a:pPr>
                      <a:r>
                        <a:t>Ava</a:t>
                      </a:r>
                    </a:p>
                  </a:txBody>
                  <a:tcPr/>
                </a:tc>
                <a:tc>
                  <a:txBody>
                    <a:bodyPr/>
                    <a:lstStyle/>
                    <a:p>
                      <a:pPr algn="ctr">
                        <a:defRPr sz="1400"/>
                      </a:pPr>
                      <a:r>
                        <a:t>Zaire</a:t>
                      </a:r>
                    </a:p>
                  </a:txBody>
                  <a:tcPr/>
                </a:tc>
                <a:extLst>
                  <a:ext uri="{0D108BD9-81ED-4DB2-BD59-A6C34878D82A}">
                    <a16:rowId xmlns:a16="http://schemas.microsoft.com/office/drawing/2014/main" val="10005"/>
                  </a:ext>
                </a:extLst>
              </a:tr>
              <a:tr h="370840">
                <a:tc>
                  <a:txBody>
                    <a:bodyPr/>
                    <a:lstStyle/>
                    <a:p>
                      <a:pPr algn="ctr">
                        <a:defRPr sz="1400" b="1"/>
                      </a:pPr>
                      <a:r>
                        <a:rPr dirty="0"/>
                        <a:t>5th</a:t>
                      </a:r>
                    </a:p>
                  </a:txBody>
                  <a:tcPr/>
                </a:tc>
                <a:tc>
                  <a:txBody>
                    <a:bodyPr/>
                    <a:lstStyle/>
                    <a:p>
                      <a:pPr algn="ctr">
                        <a:defRPr sz="1400"/>
                      </a:pPr>
                      <a:r>
                        <a:t>Zaire</a:t>
                      </a:r>
                    </a:p>
                  </a:txBody>
                  <a:tcPr/>
                </a:tc>
                <a:tc>
                  <a:txBody>
                    <a:bodyPr/>
                    <a:lstStyle/>
                    <a:p>
                      <a:pPr algn="ctr">
                        <a:defRPr sz="1400"/>
                      </a:pPr>
                      <a:r>
                        <a:t>Sydney</a:t>
                      </a:r>
                    </a:p>
                  </a:txBody>
                  <a:tcPr/>
                </a:tc>
                <a:tc>
                  <a:txBody>
                    <a:bodyPr/>
                    <a:lstStyle/>
                    <a:p>
                      <a:pPr algn="ctr">
                        <a:defRPr sz="1400"/>
                      </a:pPr>
                      <a:r>
                        <a:t>Zaire</a:t>
                      </a:r>
                    </a:p>
                  </a:txBody>
                  <a:tcPr/>
                </a:tc>
                <a:tc>
                  <a:txBody>
                    <a:bodyPr/>
                    <a:lstStyle/>
                    <a:p>
                      <a:pPr algn="ctr">
                        <a:defRPr sz="1400"/>
                      </a:pPr>
                      <a:r>
                        <a:t>Sydney</a:t>
                      </a:r>
                    </a:p>
                  </a:txBody>
                  <a:tcPr/>
                </a:tc>
                <a:tc>
                  <a:txBody>
                    <a:bodyPr/>
                    <a:lstStyle/>
                    <a:p>
                      <a:pPr algn="ctr">
                        <a:defRPr sz="1400"/>
                      </a:pPr>
                      <a:r>
                        <a:t>Ryan</a:t>
                      </a:r>
                    </a:p>
                  </a:txBody>
                  <a:tcPr/>
                </a:tc>
                <a:extLst>
                  <a:ext uri="{0D108BD9-81ED-4DB2-BD59-A6C34878D82A}">
                    <a16:rowId xmlns:a16="http://schemas.microsoft.com/office/drawing/2014/main" val="10006"/>
                  </a:ext>
                </a:extLst>
              </a:tr>
              <a:tr h="370840">
                <a:tc>
                  <a:txBody>
                    <a:bodyPr/>
                    <a:lstStyle/>
                    <a:p>
                      <a:pPr algn="ctr">
                        <a:defRPr sz="1400" b="1"/>
                      </a:pPr>
                      <a:r>
                        <a:rPr dirty="0"/>
                        <a:t>Total Votes</a:t>
                      </a:r>
                    </a:p>
                  </a:txBody>
                  <a:tcPr/>
                </a:tc>
                <a:tc>
                  <a:txBody>
                    <a:bodyPr/>
                    <a:lstStyle/>
                    <a:p>
                      <a:pPr algn="ctr"/>
                      <a:r>
                        <a:rPr sz="1400" b="1" dirty="0">
                          <a:solidFill>
                            <a:srgbClr val="C00000"/>
                          </a:solidFill>
                        </a:rPr>
                        <a:t>15</a:t>
                      </a:r>
                      <a:endParaRPr sz="1400" b="1" dirty="0">
                        <a:solidFill>
                          <a:srgbClr val="C00000"/>
                        </a:solidFill>
                        <a:latin typeface="Cambria Math"/>
                      </a:endParaRPr>
                    </a:p>
                  </a:txBody>
                  <a:tcPr/>
                </a:tc>
                <a:tc>
                  <a:txBody>
                    <a:bodyPr/>
                    <a:lstStyle/>
                    <a:p>
                      <a:pPr algn="ctr"/>
                      <a:r>
                        <a:rPr sz="1400" b="1" dirty="0"/>
                        <a:t>29</a:t>
                      </a:r>
                      <a:endParaRPr sz="1400" b="1" dirty="0">
                        <a:latin typeface="Cambria Math"/>
                      </a:endParaRPr>
                    </a:p>
                  </a:txBody>
                  <a:tcPr/>
                </a:tc>
                <a:tc>
                  <a:txBody>
                    <a:bodyPr/>
                    <a:lstStyle/>
                    <a:p>
                      <a:pPr algn="ctr"/>
                      <a:r>
                        <a:rPr sz="1400" b="1" dirty="0"/>
                        <a:t>6</a:t>
                      </a:r>
                      <a:endParaRPr sz="1400" b="1" dirty="0">
                        <a:latin typeface="Cambria Math"/>
                      </a:endParaRPr>
                    </a:p>
                  </a:txBody>
                  <a:tcPr/>
                </a:tc>
                <a:tc>
                  <a:txBody>
                    <a:bodyPr/>
                    <a:lstStyle/>
                    <a:p>
                      <a:pPr algn="ctr"/>
                      <a:r>
                        <a:rPr sz="1400" b="1" dirty="0"/>
                        <a:t>24</a:t>
                      </a:r>
                      <a:endParaRPr sz="1400" b="1" dirty="0">
                        <a:latin typeface="Cambria Math"/>
                      </a:endParaRPr>
                    </a:p>
                  </a:txBody>
                  <a:tcPr/>
                </a:tc>
                <a:tc>
                  <a:txBody>
                    <a:bodyPr/>
                    <a:lstStyle/>
                    <a:p>
                      <a:pPr algn="ctr"/>
                      <a:r>
                        <a:rPr sz="1400" b="1" dirty="0"/>
                        <a:t>1</a:t>
                      </a:r>
                      <a:endParaRPr sz="1400" b="1" dirty="0">
                        <a:latin typeface="Cambria Math"/>
                      </a:endParaRPr>
                    </a:p>
                  </a:txBody>
                  <a:tcPr/>
                </a:tc>
                <a:extLst>
                  <a:ext uri="{0D108BD9-81ED-4DB2-BD59-A6C34878D82A}">
                    <a16:rowId xmlns:a16="http://schemas.microsoft.com/office/drawing/2014/main" val="10007"/>
                  </a:ext>
                </a:extLst>
              </a:tr>
            </a:tbl>
          </a:graphicData>
        </a:graphic>
      </p:graphicFrame>
      <p:sp>
        <p:nvSpPr>
          <p:cNvPr id="9" name="TextBox 8">
            <a:extLst>
              <a:ext uri="{FF2B5EF4-FFF2-40B4-BE49-F238E27FC236}">
                <a16:creationId xmlns:a16="http://schemas.microsoft.com/office/drawing/2014/main" id="{64184CA0-5DB5-165A-2B53-8FBC62B0F4C8}"/>
              </a:ext>
            </a:extLst>
          </p:cNvPr>
          <p:cNvSpPr txBox="1"/>
          <p:nvPr/>
        </p:nvSpPr>
        <p:spPr>
          <a:xfrm>
            <a:off x="381000" y="4267200"/>
            <a:ext cx="8229600" cy="1200329"/>
          </a:xfrm>
          <a:prstGeom prst="rect">
            <a:avLst/>
          </a:prstGeom>
          <a:noFill/>
        </p:spPr>
        <p:txBody>
          <a:bodyPr wrap="square">
            <a:spAutoFit/>
          </a:bodyPr>
          <a:lstStyle/>
          <a:p>
            <a:pPr algn="just">
              <a:defRPr sz="2800"/>
            </a:pPr>
            <a:r>
              <a:rPr lang="en-IN" sz="2400" dirty="0"/>
              <a:t>There were two rankings in which Ava received first-place votes: the second column of rankings and the third. Therefore, Ava had a total of 29 + 6 = 35 first-place votes.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Reading a Preference Table</a:t>
            </a:r>
            <a:r>
              <a:rPr lang="en-US" dirty="0"/>
              <a:t>—Slide 4</a:t>
            </a:r>
            <a:endParaRPr dirty="0"/>
          </a:p>
        </p:txBody>
      </p:sp>
      <p:sp>
        <p:nvSpPr>
          <p:cNvPr id="12" name="TextBox 11">
            <a:extLst>
              <a:ext uri="{FF2B5EF4-FFF2-40B4-BE49-F238E27FC236}">
                <a16:creationId xmlns:a16="http://schemas.microsoft.com/office/drawing/2014/main" id="{EBF6FCEE-68A9-EBDB-86E6-BBCE5EEB0ECC}"/>
              </a:ext>
            </a:extLst>
          </p:cNvPr>
          <p:cNvSpPr txBox="1"/>
          <p:nvPr/>
        </p:nvSpPr>
        <p:spPr>
          <a:xfrm>
            <a:off x="457200" y="1066800"/>
            <a:ext cx="8229600" cy="400110"/>
          </a:xfrm>
          <a:prstGeom prst="rect">
            <a:avLst/>
          </a:prstGeom>
          <a:noFill/>
        </p:spPr>
        <p:txBody>
          <a:bodyPr wrap="square">
            <a:spAutoFit/>
          </a:bodyPr>
          <a:lstStyle/>
          <a:p>
            <a:pPr algn="ctr"/>
            <a:r>
              <a:rPr lang="en-IN" sz="2000" dirty="0"/>
              <a:t>Table 4: Preference Table for Senior Class President</a:t>
            </a:r>
          </a:p>
        </p:txBody>
      </p:sp>
      <p:sp>
        <p:nvSpPr>
          <p:cNvPr id="3" name="TextBox 2">
            <a:extLst>
              <a:ext uri="{FF2B5EF4-FFF2-40B4-BE49-F238E27FC236}">
                <a16:creationId xmlns:a16="http://schemas.microsoft.com/office/drawing/2014/main" id="{F04F4683-D951-20EC-28F8-D8ECEB09A249}"/>
              </a:ext>
            </a:extLst>
          </p:cNvPr>
          <p:cNvSpPr txBox="1"/>
          <p:nvPr/>
        </p:nvSpPr>
        <p:spPr>
          <a:xfrm>
            <a:off x="3962400" y="1447800"/>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graphicFrame>
        <p:nvGraphicFramePr>
          <p:cNvPr id="4" name="Table Placeholder 2" descr="The table contains 6 columns and 6 rows.&#10;&#10;The Table titled Rankings.&#10;&#10;The columns are labeled: &quot;1st,&quot; &quot;2nd,&quot; &quot;3rd,&quot; &quot;4th,&quot; &quot;5th,&quot; and &quot;Total Votes.&quot;&#10;&#10;Row 1: 1st, Sydney, Ava, Ava, Carley, Carley.&#10;&#10;Row 2: 2nd, Ryan, Carley, Carley, Zaire, Sydney.&#10;&#10;Row 3: 3rd, Ava, Ryan, Sydney, Ryan, Ava.&#10;&#10;Row 4: 4th, Carley, Zaire, Ryan, Ava, Zaire.&#10;&#10;Row 5: 5th, Zaire, Sydney, Zaire, Sydney, Ryan.&#10;&#10;Row 6: Total Votes, 15 (Sydney), 29 (Ava), 6 (Ava), 24 (Carley), 1 (Carley).">
            <a:extLst>
              <a:ext uri="{FF2B5EF4-FFF2-40B4-BE49-F238E27FC236}">
                <a16:creationId xmlns:a16="http://schemas.microsoft.com/office/drawing/2014/main" id="{3E2B865B-B358-4EF3-A6CA-16F293CC75C8}"/>
              </a:ext>
            </a:extLst>
          </p:cNvPr>
          <p:cNvGraphicFramePr>
            <a:graphicFrameLocks/>
          </p:cNvGraphicFramePr>
          <p:nvPr>
            <p:extLst>
              <p:ext uri="{D42A27DB-BD31-4B8C-83A1-F6EECF244321}">
                <p14:modId xmlns:p14="http://schemas.microsoft.com/office/powerpoint/2010/main" val="280670636"/>
              </p:ext>
            </p:extLst>
          </p:nvPr>
        </p:nvGraphicFramePr>
        <p:xfrm>
          <a:off x="457200" y="1889760"/>
          <a:ext cx="8229600" cy="22250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t>1st</a:t>
                      </a:r>
                    </a:p>
                  </a:txBody>
                  <a:tcPr/>
                </a:tc>
                <a:tc>
                  <a:txBody>
                    <a:bodyPr/>
                    <a:lstStyle/>
                    <a:p>
                      <a:pPr algn="ctr">
                        <a:defRPr sz="1400"/>
                      </a:pPr>
                      <a:r>
                        <a:t>Sydney</a:t>
                      </a:r>
                    </a:p>
                  </a:txBody>
                  <a:tcPr/>
                </a:tc>
                <a:tc>
                  <a:txBody>
                    <a:bodyPr/>
                    <a:lstStyle/>
                    <a:p>
                      <a:pPr algn="ctr">
                        <a:defRPr sz="1400"/>
                      </a:pPr>
                      <a:r>
                        <a:t>Ava</a:t>
                      </a:r>
                    </a:p>
                  </a:txBody>
                  <a:tcPr/>
                </a:tc>
                <a:tc>
                  <a:txBody>
                    <a:bodyPr/>
                    <a:lstStyle/>
                    <a:p>
                      <a:pPr algn="ctr">
                        <a:defRPr sz="1400"/>
                      </a:pPr>
                      <a:r>
                        <a:t>Ava</a:t>
                      </a:r>
                    </a:p>
                  </a:txBody>
                  <a:tcPr/>
                </a:tc>
                <a:tc>
                  <a:txBody>
                    <a:bodyPr/>
                    <a:lstStyle/>
                    <a:p>
                      <a:pPr algn="ctr">
                        <a:defRPr sz="1400"/>
                      </a:pPr>
                      <a:r>
                        <a:t>Carley</a:t>
                      </a:r>
                    </a:p>
                  </a:txBody>
                  <a:tcPr/>
                </a:tc>
                <a:tc>
                  <a:txBody>
                    <a:bodyPr/>
                    <a:lstStyle/>
                    <a:p>
                      <a:pPr algn="ctr">
                        <a:defRPr sz="1400"/>
                      </a:pPr>
                      <a:r>
                        <a:rPr dirty="0"/>
                        <a:t>Carley</a:t>
                      </a:r>
                    </a:p>
                  </a:txBody>
                  <a:tcPr/>
                </a:tc>
                <a:extLst>
                  <a:ext uri="{0D108BD9-81ED-4DB2-BD59-A6C34878D82A}">
                    <a16:rowId xmlns:a16="http://schemas.microsoft.com/office/drawing/2014/main" val="10002"/>
                  </a:ext>
                </a:extLst>
              </a:tr>
              <a:tr h="370840">
                <a:tc>
                  <a:txBody>
                    <a:bodyPr/>
                    <a:lstStyle/>
                    <a:p>
                      <a:pPr algn="ctr">
                        <a:defRPr sz="1400" b="1"/>
                      </a:pPr>
                      <a:r>
                        <a:t>2nd</a:t>
                      </a:r>
                    </a:p>
                  </a:txBody>
                  <a:tcPr/>
                </a:tc>
                <a:tc>
                  <a:txBody>
                    <a:bodyPr/>
                    <a:lstStyle/>
                    <a:p>
                      <a:pPr algn="ctr">
                        <a:defRPr sz="1400"/>
                      </a:pPr>
                      <a:r>
                        <a:rPr dirty="0"/>
                        <a:t>Ryan</a:t>
                      </a:r>
                    </a:p>
                  </a:txBody>
                  <a:tcPr/>
                </a:tc>
                <a:tc>
                  <a:txBody>
                    <a:bodyPr/>
                    <a:lstStyle/>
                    <a:p>
                      <a:pPr algn="ctr">
                        <a:defRPr sz="1400"/>
                      </a:pPr>
                      <a:r>
                        <a:t>Carley</a:t>
                      </a:r>
                    </a:p>
                  </a:txBody>
                  <a:tcPr/>
                </a:tc>
                <a:tc>
                  <a:txBody>
                    <a:bodyPr/>
                    <a:lstStyle/>
                    <a:p>
                      <a:pPr algn="ctr">
                        <a:defRPr sz="1400"/>
                      </a:pPr>
                      <a:r>
                        <a:t>Carley</a:t>
                      </a:r>
                    </a:p>
                  </a:txBody>
                  <a:tcPr/>
                </a:tc>
                <a:tc>
                  <a:txBody>
                    <a:bodyPr/>
                    <a:lstStyle/>
                    <a:p>
                      <a:pPr algn="ctr">
                        <a:defRPr sz="1400"/>
                      </a:pPr>
                      <a:r>
                        <a:t>Zaire</a:t>
                      </a:r>
                    </a:p>
                  </a:txBody>
                  <a:tcPr/>
                </a:tc>
                <a:tc>
                  <a:txBody>
                    <a:bodyPr/>
                    <a:lstStyle/>
                    <a:p>
                      <a:pPr algn="ctr">
                        <a:defRPr sz="1400"/>
                      </a:pPr>
                      <a:r>
                        <a:t>Sydney</a:t>
                      </a:r>
                    </a:p>
                  </a:txBody>
                  <a:tcPr/>
                </a:tc>
                <a:extLst>
                  <a:ext uri="{0D108BD9-81ED-4DB2-BD59-A6C34878D82A}">
                    <a16:rowId xmlns:a16="http://schemas.microsoft.com/office/drawing/2014/main" val="10003"/>
                  </a:ext>
                </a:extLst>
              </a:tr>
              <a:tr h="370840">
                <a:tc>
                  <a:txBody>
                    <a:bodyPr/>
                    <a:lstStyle/>
                    <a:p>
                      <a:pPr algn="ctr">
                        <a:defRPr sz="1400" b="1"/>
                      </a:pPr>
                      <a:r>
                        <a:t>3rd</a:t>
                      </a:r>
                    </a:p>
                  </a:txBody>
                  <a:tcPr/>
                </a:tc>
                <a:tc>
                  <a:txBody>
                    <a:bodyPr/>
                    <a:lstStyle/>
                    <a:p>
                      <a:pPr algn="ctr">
                        <a:defRPr sz="1400"/>
                      </a:pPr>
                      <a:r>
                        <a:t>Ava</a:t>
                      </a:r>
                    </a:p>
                  </a:txBody>
                  <a:tcPr/>
                </a:tc>
                <a:tc>
                  <a:txBody>
                    <a:bodyPr/>
                    <a:lstStyle/>
                    <a:p>
                      <a:pPr algn="ctr">
                        <a:defRPr sz="1400"/>
                      </a:pPr>
                      <a:r>
                        <a:t>Ryan</a:t>
                      </a:r>
                    </a:p>
                  </a:txBody>
                  <a:tcPr/>
                </a:tc>
                <a:tc>
                  <a:txBody>
                    <a:bodyPr/>
                    <a:lstStyle/>
                    <a:p>
                      <a:pPr algn="ctr">
                        <a:defRPr sz="1400"/>
                      </a:pPr>
                      <a:r>
                        <a:t>Sydney</a:t>
                      </a:r>
                    </a:p>
                  </a:txBody>
                  <a:tcPr/>
                </a:tc>
                <a:tc>
                  <a:txBody>
                    <a:bodyPr/>
                    <a:lstStyle/>
                    <a:p>
                      <a:pPr algn="ctr">
                        <a:defRPr sz="1400"/>
                      </a:pPr>
                      <a:r>
                        <a:t>Ryan</a:t>
                      </a:r>
                    </a:p>
                  </a:txBody>
                  <a:tcPr/>
                </a:tc>
                <a:tc>
                  <a:txBody>
                    <a:bodyPr/>
                    <a:lstStyle/>
                    <a:p>
                      <a:pPr algn="ctr">
                        <a:defRPr sz="1400"/>
                      </a:pPr>
                      <a:r>
                        <a:t>Ava</a:t>
                      </a:r>
                    </a:p>
                  </a:txBody>
                  <a:tcPr/>
                </a:tc>
                <a:extLst>
                  <a:ext uri="{0D108BD9-81ED-4DB2-BD59-A6C34878D82A}">
                    <a16:rowId xmlns:a16="http://schemas.microsoft.com/office/drawing/2014/main" val="10004"/>
                  </a:ext>
                </a:extLst>
              </a:tr>
              <a:tr h="370840">
                <a:tc>
                  <a:txBody>
                    <a:bodyPr/>
                    <a:lstStyle/>
                    <a:p>
                      <a:pPr algn="ctr">
                        <a:defRPr sz="1400" b="1"/>
                      </a:pPr>
                      <a:r>
                        <a:t>4th</a:t>
                      </a:r>
                    </a:p>
                  </a:txBody>
                  <a:tcPr/>
                </a:tc>
                <a:tc>
                  <a:txBody>
                    <a:bodyPr/>
                    <a:lstStyle/>
                    <a:p>
                      <a:pPr algn="ctr">
                        <a:defRPr sz="1400"/>
                      </a:pPr>
                      <a:r>
                        <a:t>Carley</a:t>
                      </a:r>
                    </a:p>
                  </a:txBody>
                  <a:tcPr/>
                </a:tc>
                <a:tc>
                  <a:txBody>
                    <a:bodyPr/>
                    <a:lstStyle/>
                    <a:p>
                      <a:pPr algn="ctr">
                        <a:defRPr sz="1400"/>
                      </a:pPr>
                      <a:r>
                        <a:t>Zaire</a:t>
                      </a:r>
                    </a:p>
                  </a:txBody>
                  <a:tcPr/>
                </a:tc>
                <a:tc>
                  <a:txBody>
                    <a:bodyPr/>
                    <a:lstStyle/>
                    <a:p>
                      <a:pPr algn="ctr">
                        <a:defRPr sz="1400"/>
                      </a:pPr>
                      <a:r>
                        <a:t>Ryan</a:t>
                      </a:r>
                    </a:p>
                  </a:txBody>
                  <a:tcPr/>
                </a:tc>
                <a:tc>
                  <a:txBody>
                    <a:bodyPr/>
                    <a:lstStyle/>
                    <a:p>
                      <a:pPr algn="ctr">
                        <a:defRPr sz="1400"/>
                      </a:pPr>
                      <a:r>
                        <a:t>Ava</a:t>
                      </a:r>
                    </a:p>
                  </a:txBody>
                  <a:tcPr/>
                </a:tc>
                <a:tc>
                  <a:txBody>
                    <a:bodyPr/>
                    <a:lstStyle/>
                    <a:p>
                      <a:pPr algn="ctr">
                        <a:defRPr sz="1400"/>
                      </a:pPr>
                      <a:r>
                        <a:t>Zaire</a:t>
                      </a:r>
                    </a:p>
                  </a:txBody>
                  <a:tcPr/>
                </a:tc>
                <a:extLst>
                  <a:ext uri="{0D108BD9-81ED-4DB2-BD59-A6C34878D82A}">
                    <a16:rowId xmlns:a16="http://schemas.microsoft.com/office/drawing/2014/main" val="10005"/>
                  </a:ext>
                </a:extLst>
              </a:tr>
              <a:tr h="370840">
                <a:tc>
                  <a:txBody>
                    <a:bodyPr/>
                    <a:lstStyle/>
                    <a:p>
                      <a:pPr algn="ctr">
                        <a:defRPr sz="1400" b="1"/>
                      </a:pPr>
                      <a:r>
                        <a:rPr dirty="0"/>
                        <a:t>5th</a:t>
                      </a:r>
                    </a:p>
                  </a:txBody>
                  <a:tcPr/>
                </a:tc>
                <a:tc>
                  <a:txBody>
                    <a:bodyPr/>
                    <a:lstStyle/>
                    <a:p>
                      <a:pPr algn="ctr">
                        <a:defRPr sz="1400"/>
                      </a:pPr>
                      <a:r>
                        <a:t>Zaire</a:t>
                      </a:r>
                    </a:p>
                  </a:txBody>
                  <a:tcPr/>
                </a:tc>
                <a:tc>
                  <a:txBody>
                    <a:bodyPr/>
                    <a:lstStyle/>
                    <a:p>
                      <a:pPr algn="ctr">
                        <a:defRPr sz="1400"/>
                      </a:pPr>
                      <a:r>
                        <a:t>Sydney</a:t>
                      </a:r>
                    </a:p>
                  </a:txBody>
                  <a:tcPr/>
                </a:tc>
                <a:tc>
                  <a:txBody>
                    <a:bodyPr/>
                    <a:lstStyle/>
                    <a:p>
                      <a:pPr algn="ctr">
                        <a:defRPr sz="1400"/>
                      </a:pPr>
                      <a:r>
                        <a:t>Zaire</a:t>
                      </a:r>
                    </a:p>
                  </a:txBody>
                  <a:tcPr/>
                </a:tc>
                <a:tc>
                  <a:txBody>
                    <a:bodyPr/>
                    <a:lstStyle/>
                    <a:p>
                      <a:pPr algn="ctr">
                        <a:defRPr sz="1400"/>
                      </a:pPr>
                      <a:r>
                        <a:t>Sydney</a:t>
                      </a:r>
                    </a:p>
                  </a:txBody>
                  <a:tcPr/>
                </a:tc>
                <a:tc>
                  <a:txBody>
                    <a:bodyPr/>
                    <a:lstStyle/>
                    <a:p>
                      <a:pPr algn="ctr">
                        <a:defRPr sz="1400"/>
                      </a:pPr>
                      <a:r>
                        <a:t>Ryan</a:t>
                      </a:r>
                    </a:p>
                  </a:txBody>
                  <a:tcPr/>
                </a:tc>
                <a:extLst>
                  <a:ext uri="{0D108BD9-81ED-4DB2-BD59-A6C34878D82A}">
                    <a16:rowId xmlns:a16="http://schemas.microsoft.com/office/drawing/2014/main" val="10006"/>
                  </a:ext>
                </a:extLst>
              </a:tr>
              <a:tr h="370840">
                <a:tc>
                  <a:txBody>
                    <a:bodyPr/>
                    <a:lstStyle/>
                    <a:p>
                      <a:pPr algn="ctr">
                        <a:defRPr sz="1400" b="1"/>
                      </a:pPr>
                      <a:r>
                        <a:t>Total Votes</a:t>
                      </a:r>
                    </a:p>
                  </a:txBody>
                  <a:tcPr/>
                </a:tc>
                <a:tc>
                  <a:txBody>
                    <a:bodyPr/>
                    <a:lstStyle/>
                    <a:p>
                      <a:pPr algn="ctr"/>
                      <a:r>
                        <a:rPr sz="1400" b="1" dirty="0"/>
                        <a:t>15</a:t>
                      </a:r>
                      <a:endParaRPr sz="1400" b="1" dirty="0">
                        <a:latin typeface="Cambria Math"/>
                      </a:endParaRPr>
                    </a:p>
                  </a:txBody>
                  <a:tcPr/>
                </a:tc>
                <a:tc>
                  <a:txBody>
                    <a:bodyPr/>
                    <a:lstStyle/>
                    <a:p>
                      <a:pPr algn="ctr"/>
                      <a:r>
                        <a:rPr sz="1400" b="1" dirty="0">
                          <a:solidFill>
                            <a:srgbClr val="C00000"/>
                          </a:solidFill>
                        </a:rPr>
                        <a:t>29</a:t>
                      </a:r>
                      <a:endParaRPr sz="1400" b="1" dirty="0">
                        <a:solidFill>
                          <a:srgbClr val="C00000"/>
                        </a:solidFill>
                        <a:latin typeface="Cambria Math"/>
                      </a:endParaRPr>
                    </a:p>
                  </a:txBody>
                  <a:tcPr/>
                </a:tc>
                <a:tc>
                  <a:txBody>
                    <a:bodyPr/>
                    <a:lstStyle/>
                    <a:p>
                      <a:pPr algn="ctr"/>
                      <a:r>
                        <a:rPr sz="1400" b="1" dirty="0">
                          <a:solidFill>
                            <a:srgbClr val="C00000"/>
                          </a:solidFill>
                        </a:rPr>
                        <a:t>6</a:t>
                      </a:r>
                      <a:endParaRPr sz="1400" b="1" dirty="0">
                        <a:solidFill>
                          <a:srgbClr val="C00000"/>
                        </a:solidFill>
                        <a:latin typeface="Cambria Math"/>
                      </a:endParaRPr>
                    </a:p>
                  </a:txBody>
                  <a:tcPr/>
                </a:tc>
                <a:tc>
                  <a:txBody>
                    <a:bodyPr/>
                    <a:lstStyle/>
                    <a:p>
                      <a:pPr algn="ctr"/>
                      <a:r>
                        <a:rPr sz="1400" b="1" dirty="0"/>
                        <a:t>24</a:t>
                      </a:r>
                      <a:endParaRPr sz="1400" b="1" dirty="0">
                        <a:latin typeface="Cambria Math"/>
                      </a:endParaRPr>
                    </a:p>
                  </a:txBody>
                  <a:tcPr/>
                </a:tc>
                <a:tc>
                  <a:txBody>
                    <a:bodyPr/>
                    <a:lstStyle/>
                    <a:p>
                      <a:pPr algn="ctr"/>
                      <a:r>
                        <a:rPr sz="1400" b="1" dirty="0"/>
                        <a:t>1</a:t>
                      </a:r>
                      <a:endParaRPr sz="1400" b="1" dirty="0">
                        <a:latin typeface="Cambria Math"/>
                      </a:endParaRPr>
                    </a:p>
                  </a:txBody>
                  <a:tcPr/>
                </a:tc>
                <a:extLst>
                  <a:ext uri="{0D108BD9-81ED-4DB2-BD59-A6C34878D82A}">
                    <a16:rowId xmlns:a16="http://schemas.microsoft.com/office/drawing/2014/main" val="10007"/>
                  </a:ext>
                </a:extLst>
              </a:tr>
            </a:tbl>
          </a:graphicData>
        </a:graphic>
      </p:graphicFrame>
      <p:sp>
        <p:nvSpPr>
          <p:cNvPr id="9" name="TextBox 8">
            <a:extLst>
              <a:ext uri="{FF2B5EF4-FFF2-40B4-BE49-F238E27FC236}">
                <a16:creationId xmlns:a16="http://schemas.microsoft.com/office/drawing/2014/main" id="{A7BB56A1-C73F-1D3F-73D6-C67B5913815E}"/>
              </a:ext>
            </a:extLst>
          </p:cNvPr>
          <p:cNvSpPr txBox="1"/>
          <p:nvPr/>
        </p:nvSpPr>
        <p:spPr>
          <a:xfrm>
            <a:off x="439271" y="4267200"/>
            <a:ext cx="8229600" cy="769441"/>
          </a:xfrm>
          <a:prstGeom prst="rect">
            <a:avLst/>
          </a:prstGeom>
          <a:noFill/>
        </p:spPr>
        <p:txBody>
          <a:bodyPr wrap="square">
            <a:spAutoFit/>
          </a:bodyPr>
          <a:lstStyle/>
          <a:p>
            <a:pPr algn="just">
              <a:defRPr sz="2800"/>
            </a:pPr>
            <a:r>
              <a:rPr lang="en-IN" sz="2200" dirty="0"/>
              <a:t>Carley was also ranked first in two rankings, which are shown in the last two columns of the table. Her first-place rankings total 24 + 1 = 25.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Reading a Preference Table</a:t>
            </a:r>
            <a:r>
              <a:rPr lang="en-US" dirty="0"/>
              <a:t>—Slide 5</a:t>
            </a:r>
            <a:endParaRPr dirty="0"/>
          </a:p>
        </p:txBody>
      </p:sp>
      <p:sp>
        <p:nvSpPr>
          <p:cNvPr id="11" name="TextBox 10">
            <a:extLst>
              <a:ext uri="{FF2B5EF4-FFF2-40B4-BE49-F238E27FC236}">
                <a16:creationId xmlns:a16="http://schemas.microsoft.com/office/drawing/2014/main" id="{900CF98B-A3B9-8B96-97B7-1793426F77DF}"/>
              </a:ext>
            </a:extLst>
          </p:cNvPr>
          <p:cNvSpPr txBox="1"/>
          <p:nvPr/>
        </p:nvSpPr>
        <p:spPr>
          <a:xfrm>
            <a:off x="434789" y="1066800"/>
            <a:ext cx="8229600" cy="400110"/>
          </a:xfrm>
          <a:prstGeom prst="rect">
            <a:avLst/>
          </a:prstGeom>
          <a:noFill/>
        </p:spPr>
        <p:txBody>
          <a:bodyPr wrap="square">
            <a:spAutoFit/>
          </a:bodyPr>
          <a:lstStyle/>
          <a:p>
            <a:pPr algn="ctr"/>
            <a:r>
              <a:rPr lang="en-IN" sz="2000" dirty="0"/>
              <a:t>Table 5: Preference Table for Senior Class President</a:t>
            </a:r>
          </a:p>
        </p:txBody>
      </p:sp>
      <p:sp>
        <p:nvSpPr>
          <p:cNvPr id="3" name="TextBox 2">
            <a:extLst>
              <a:ext uri="{FF2B5EF4-FFF2-40B4-BE49-F238E27FC236}">
                <a16:creationId xmlns:a16="http://schemas.microsoft.com/office/drawing/2014/main" id="{053030FA-A77D-0B90-FEFC-B01B7380C5CD}"/>
              </a:ext>
            </a:extLst>
          </p:cNvPr>
          <p:cNvSpPr txBox="1"/>
          <p:nvPr/>
        </p:nvSpPr>
        <p:spPr>
          <a:xfrm>
            <a:off x="3962400" y="1447800"/>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graphicFrame>
        <p:nvGraphicFramePr>
          <p:cNvPr id="4" name="Table Placeholder 2" descr="The table contains 6 columns and 6 rows.&#10;&#10;The Table titled Rankings.&#10;&#10;Row 1: 1st, Sydney, Ava, Ava, Carley, Carley.&#10;&#10;Row 2: 2nd, Ryan, Carley, Carley, Zaire, Sydney.&#10;&#10;Row 3: 3rd, Ava, Ryan, Sydney, Ryan, Ava.&#10;&#10;Row 4: 4th, Carley, Zaire, Ryan, Ava, Zaire.&#10;&#10;Row 5: 5th, Zaire, Sydney, Zaire, Sydney, Ryan.&#10;&#10;Row 6: Total Votes, 15, 29, 6, 24, 1.">
            <a:extLst>
              <a:ext uri="{FF2B5EF4-FFF2-40B4-BE49-F238E27FC236}">
                <a16:creationId xmlns:a16="http://schemas.microsoft.com/office/drawing/2014/main" id="{91963452-DD74-47F6-B107-2E60196E71B7}"/>
              </a:ext>
            </a:extLst>
          </p:cNvPr>
          <p:cNvGraphicFramePr>
            <a:graphicFrameLocks/>
          </p:cNvGraphicFramePr>
          <p:nvPr>
            <p:extLst>
              <p:ext uri="{D42A27DB-BD31-4B8C-83A1-F6EECF244321}">
                <p14:modId xmlns:p14="http://schemas.microsoft.com/office/powerpoint/2010/main" val="2807164186"/>
              </p:ext>
            </p:extLst>
          </p:nvPr>
        </p:nvGraphicFramePr>
        <p:xfrm>
          <a:off x="457200" y="1905000"/>
          <a:ext cx="8229600" cy="18288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03272">
                <a:tc>
                  <a:txBody>
                    <a:bodyPr/>
                    <a:lstStyle/>
                    <a:p>
                      <a:pPr algn="ctr">
                        <a:defRPr sz="1400" b="1"/>
                      </a:pPr>
                      <a:r>
                        <a:t>1st</a:t>
                      </a:r>
                    </a:p>
                  </a:txBody>
                  <a:tcPr/>
                </a:tc>
                <a:tc>
                  <a:txBody>
                    <a:bodyPr/>
                    <a:lstStyle/>
                    <a:p>
                      <a:pPr algn="ctr">
                        <a:defRPr sz="1400"/>
                      </a:pPr>
                      <a:r>
                        <a:t>Sydney</a:t>
                      </a:r>
                    </a:p>
                  </a:txBody>
                  <a:tcPr/>
                </a:tc>
                <a:tc>
                  <a:txBody>
                    <a:bodyPr/>
                    <a:lstStyle/>
                    <a:p>
                      <a:pPr algn="ctr">
                        <a:defRPr sz="1400"/>
                      </a:pPr>
                      <a:r>
                        <a:t>Ava</a:t>
                      </a:r>
                    </a:p>
                  </a:txBody>
                  <a:tcPr/>
                </a:tc>
                <a:tc>
                  <a:txBody>
                    <a:bodyPr/>
                    <a:lstStyle/>
                    <a:p>
                      <a:pPr algn="ctr">
                        <a:defRPr sz="1400"/>
                      </a:pPr>
                      <a:r>
                        <a:t>Ava</a:t>
                      </a:r>
                    </a:p>
                  </a:txBody>
                  <a:tcPr/>
                </a:tc>
                <a:tc>
                  <a:txBody>
                    <a:bodyPr/>
                    <a:lstStyle/>
                    <a:p>
                      <a:pPr algn="ctr">
                        <a:defRPr sz="1400"/>
                      </a:pPr>
                      <a:r>
                        <a:t>Carley</a:t>
                      </a:r>
                    </a:p>
                  </a:txBody>
                  <a:tcPr/>
                </a:tc>
                <a:tc>
                  <a:txBody>
                    <a:bodyPr/>
                    <a:lstStyle/>
                    <a:p>
                      <a:pPr algn="ctr">
                        <a:defRPr sz="1400"/>
                      </a:pPr>
                      <a:r>
                        <a:rPr dirty="0"/>
                        <a:t>Carley</a:t>
                      </a:r>
                    </a:p>
                  </a:txBody>
                  <a:tcPr/>
                </a:tc>
                <a:extLst>
                  <a:ext uri="{0D108BD9-81ED-4DB2-BD59-A6C34878D82A}">
                    <a16:rowId xmlns:a16="http://schemas.microsoft.com/office/drawing/2014/main" val="10002"/>
                  </a:ext>
                </a:extLst>
              </a:tr>
              <a:tr h="303272">
                <a:tc>
                  <a:txBody>
                    <a:bodyPr/>
                    <a:lstStyle/>
                    <a:p>
                      <a:pPr algn="ctr">
                        <a:defRPr sz="1400" b="1"/>
                      </a:pPr>
                      <a:r>
                        <a:t>2nd</a:t>
                      </a:r>
                    </a:p>
                  </a:txBody>
                  <a:tcPr/>
                </a:tc>
                <a:tc>
                  <a:txBody>
                    <a:bodyPr/>
                    <a:lstStyle/>
                    <a:p>
                      <a:pPr algn="ctr">
                        <a:defRPr sz="1400"/>
                      </a:pPr>
                      <a:r>
                        <a:t>Ryan</a:t>
                      </a:r>
                    </a:p>
                  </a:txBody>
                  <a:tcPr/>
                </a:tc>
                <a:tc>
                  <a:txBody>
                    <a:bodyPr/>
                    <a:lstStyle/>
                    <a:p>
                      <a:pPr algn="ctr">
                        <a:defRPr sz="1400"/>
                      </a:pPr>
                      <a:r>
                        <a:t>Carley</a:t>
                      </a:r>
                    </a:p>
                  </a:txBody>
                  <a:tcPr/>
                </a:tc>
                <a:tc>
                  <a:txBody>
                    <a:bodyPr/>
                    <a:lstStyle/>
                    <a:p>
                      <a:pPr algn="ctr">
                        <a:defRPr sz="1400"/>
                      </a:pPr>
                      <a:r>
                        <a:t>Carley</a:t>
                      </a:r>
                    </a:p>
                  </a:txBody>
                  <a:tcPr/>
                </a:tc>
                <a:tc>
                  <a:txBody>
                    <a:bodyPr/>
                    <a:lstStyle/>
                    <a:p>
                      <a:pPr algn="ctr">
                        <a:defRPr sz="1400"/>
                      </a:pPr>
                      <a:r>
                        <a:t>Zaire</a:t>
                      </a:r>
                    </a:p>
                  </a:txBody>
                  <a:tcPr/>
                </a:tc>
                <a:tc>
                  <a:txBody>
                    <a:bodyPr/>
                    <a:lstStyle/>
                    <a:p>
                      <a:pPr algn="ctr">
                        <a:defRPr sz="1400"/>
                      </a:pPr>
                      <a:r>
                        <a:t>Sydney</a:t>
                      </a:r>
                    </a:p>
                  </a:txBody>
                  <a:tcPr/>
                </a:tc>
                <a:extLst>
                  <a:ext uri="{0D108BD9-81ED-4DB2-BD59-A6C34878D82A}">
                    <a16:rowId xmlns:a16="http://schemas.microsoft.com/office/drawing/2014/main" val="10003"/>
                  </a:ext>
                </a:extLst>
              </a:tr>
              <a:tr h="303272">
                <a:tc>
                  <a:txBody>
                    <a:bodyPr/>
                    <a:lstStyle/>
                    <a:p>
                      <a:pPr algn="ctr">
                        <a:defRPr sz="1400" b="1"/>
                      </a:pPr>
                      <a:r>
                        <a:t>3rd</a:t>
                      </a:r>
                    </a:p>
                  </a:txBody>
                  <a:tcPr/>
                </a:tc>
                <a:tc>
                  <a:txBody>
                    <a:bodyPr/>
                    <a:lstStyle/>
                    <a:p>
                      <a:pPr algn="ctr">
                        <a:defRPr sz="1400"/>
                      </a:pPr>
                      <a:r>
                        <a:t>Ava</a:t>
                      </a:r>
                    </a:p>
                  </a:txBody>
                  <a:tcPr/>
                </a:tc>
                <a:tc>
                  <a:txBody>
                    <a:bodyPr/>
                    <a:lstStyle/>
                    <a:p>
                      <a:pPr algn="ctr">
                        <a:defRPr sz="1400"/>
                      </a:pPr>
                      <a:r>
                        <a:t>Ryan</a:t>
                      </a:r>
                    </a:p>
                  </a:txBody>
                  <a:tcPr/>
                </a:tc>
                <a:tc>
                  <a:txBody>
                    <a:bodyPr/>
                    <a:lstStyle/>
                    <a:p>
                      <a:pPr algn="ctr">
                        <a:defRPr sz="1400"/>
                      </a:pPr>
                      <a:r>
                        <a:t>Sydney</a:t>
                      </a:r>
                    </a:p>
                  </a:txBody>
                  <a:tcPr/>
                </a:tc>
                <a:tc>
                  <a:txBody>
                    <a:bodyPr/>
                    <a:lstStyle/>
                    <a:p>
                      <a:pPr algn="ctr">
                        <a:defRPr sz="1400"/>
                      </a:pPr>
                      <a:r>
                        <a:t>Ryan</a:t>
                      </a:r>
                    </a:p>
                  </a:txBody>
                  <a:tcPr/>
                </a:tc>
                <a:tc>
                  <a:txBody>
                    <a:bodyPr/>
                    <a:lstStyle/>
                    <a:p>
                      <a:pPr algn="ctr">
                        <a:defRPr sz="1400"/>
                      </a:pPr>
                      <a:r>
                        <a:t>Ava</a:t>
                      </a:r>
                    </a:p>
                  </a:txBody>
                  <a:tcPr/>
                </a:tc>
                <a:extLst>
                  <a:ext uri="{0D108BD9-81ED-4DB2-BD59-A6C34878D82A}">
                    <a16:rowId xmlns:a16="http://schemas.microsoft.com/office/drawing/2014/main" val="10004"/>
                  </a:ext>
                </a:extLst>
              </a:tr>
              <a:tr h="303272">
                <a:tc>
                  <a:txBody>
                    <a:bodyPr/>
                    <a:lstStyle/>
                    <a:p>
                      <a:pPr algn="ctr">
                        <a:defRPr sz="1400" b="1"/>
                      </a:pPr>
                      <a:r>
                        <a:t>4th</a:t>
                      </a:r>
                    </a:p>
                  </a:txBody>
                  <a:tcPr/>
                </a:tc>
                <a:tc>
                  <a:txBody>
                    <a:bodyPr/>
                    <a:lstStyle/>
                    <a:p>
                      <a:pPr algn="ctr">
                        <a:defRPr sz="1400"/>
                      </a:pPr>
                      <a:r>
                        <a:t>Carley</a:t>
                      </a:r>
                    </a:p>
                  </a:txBody>
                  <a:tcPr/>
                </a:tc>
                <a:tc>
                  <a:txBody>
                    <a:bodyPr/>
                    <a:lstStyle/>
                    <a:p>
                      <a:pPr algn="ctr">
                        <a:defRPr sz="1400"/>
                      </a:pPr>
                      <a:r>
                        <a:t>Zaire</a:t>
                      </a:r>
                    </a:p>
                  </a:txBody>
                  <a:tcPr/>
                </a:tc>
                <a:tc>
                  <a:txBody>
                    <a:bodyPr/>
                    <a:lstStyle/>
                    <a:p>
                      <a:pPr algn="ctr">
                        <a:defRPr sz="1400"/>
                      </a:pPr>
                      <a:r>
                        <a:t>Ryan</a:t>
                      </a:r>
                    </a:p>
                  </a:txBody>
                  <a:tcPr/>
                </a:tc>
                <a:tc>
                  <a:txBody>
                    <a:bodyPr/>
                    <a:lstStyle/>
                    <a:p>
                      <a:pPr algn="ctr">
                        <a:defRPr sz="1400"/>
                      </a:pPr>
                      <a:r>
                        <a:t>Ava</a:t>
                      </a:r>
                    </a:p>
                  </a:txBody>
                  <a:tcPr/>
                </a:tc>
                <a:tc>
                  <a:txBody>
                    <a:bodyPr/>
                    <a:lstStyle/>
                    <a:p>
                      <a:pPr algn="ctr">
                        <a:defRPr sz="1400"/>
                      </a:pPr>
                      <a:r>
                        <a:rPr dirty="0"/>
                        <a:t>Zaire</a:t>
                      </a:r>
                    </a:p>
                  </a:txBody>
                  <a:tcPr/>
                </a:tc>
                <a:extLst>
                  <a:ext uri="{0D108BD9-81ED-4DB2-BD59-A6C34878D82A}">
                    <a16:rowId xmlns:a16="http://schemas.microsoft.com/office/drawing/2014/main" val="10005"/>
                  </a:ext>
                </a:extLst>
              </a:tr>
              <a:tr h="303272">
                <a:tc>
                  <a:txBody>
                    <a:bodyPr/>
                    <a:lstStyle/>
                    <a:p>
                      <a:pPr algn="ctr">
                        <a:defRPr sz="1400" b="1"/>
                      </a:pPr>
                      <a:r>
                        <a:t>5th</a:t>
                      </a:r>
                    </a:p>
                  </a:txBody>
                  <a:tcPr/>
                </a:tc>
                <a:tc>
                  <a:txBody>
                    <a:bodyPr/>
                    <a:lstStyle/>
                    <a:p>
                      <a:pPr algn="ctr">
                        <a:defRPr sz="1400"/>
                      </a:pPr>
                      <a:r>
                        <a:t>Zaire</a:t>
                      </a:r>
                    </a:p>
                  </a:txBody>
                  <a:tcPr/>
                </a:tc>
                <a:tc>
                  <a:txBody>
                    <a:bodyPr/>
                    <a:lstStyle/>
                    <a:p>
                      <a:pPr algn="ctr">
                        <a:defRPr sz="1400"/>
                      </a:pPr>
                      <a:r>
                        <a:t>Sydney</a:t>
                      </a:r>
                    </a:p>
                  </a:txBody>
                  <a:tcPr/>
                </a:tc>
                <a:tc>
                  <a:txBody>
                    <a:bodyPr/>
                    <a:lstStyle/>
                    <a:p>
                      <a:pPr algn="ctr">
                        <a:defRPr sz="1400"/>
                      </a:pPr>
                      <a:r>
                        <a:t>Zaire</a:t>
                      </a:r>
                    </a:p>
                  </a:txBody>
                  <a:tcPr/>
                </a:tc>
                <a:tc>
                  <a:txBody>
                    <a:bodyPr/>
                    <a:lstStyle/>
                    <a:p>
                      <a:pPr algn="ctr">
                        <a:defRPr sz="1400"/>
                      </a:pPr>
                      <a:r>
                        <a:t>Sydney</a:t>
                      </a:r>
                    </a:p>
                  </a:txBody>
                  <a:tcPr/>
                </a:tc>
                <a:tc>
                  <a:txBody>
                    <a:bodyPr/>
                    <a:lstStyle/>
                    <a:p>
                      <a:pPr algn="ctr">
                        <a:defRPr sz="1400"/>
                      </a:pPr>
                      <a:r>
                        <a:t>Ryan</a:t>
                      </a:r>
                    </a:p>
                  </a:txBody>
                  <a:tcPr/>
                </a:tc>
                <a:extLst>
                  <a:ext uri="{0D108BD9-81ED-4DB2-BD59-A6C34878D82A}">
                    <a16:rowId xmlns:a16="http://schemas.microsoft.com/office/drawing/2014/main" val="10006"/>
                  </a:ext>
                </a:extLst>
              </a:tr>
              <a:tr h="303272">
                <a:tc>
                  <a:txBody>
                    <a:bodyPr/>
                    <a:lstStyle/>
                    <a:p>
                      <a:pPr algn="ctr">
                        <a:defRPr sz="1400" b="1"/>
                      </a:pPr>
                      <a:r>
                        <a:t>Total Votes</a:t>
                      </a:r>
                    </a:p>
                  </a:txBody>
                  <a:tcPr/>
                </a:tc>
                <a:tc>
                  <a:txBody>
                    <a:bodyPr/>
                    <a:lstStyle/>
                    <a:p>
                      <a:pPr algn="ctr"/>
                      <a:r>
                        <a:rPr sz="1400" b="1" dirty="0"/>
                        <a:t>15</a:t>
                      </a:r>
                      <a:endParaRPr sz="1400" b="1" dirty="0">
                        <a:latin typeface="Cambria Math"/>
                      </a:endParaRPr>
                    </a:p>
                  </a:txBody>
                  <a:tcPr/>
                </a:tc>
                <a:tc>
                  <a:txBody>
                    <a:bodyPr/>
                    <a:lstStyle/>
                    <a:p>
                      <a:pPr algn="ctr"/>
                      <a:r>
                        <a:rPr sz="1400" b="1" dirty="0"/>
                        <a:t>29</a:t>
                      </a:r>
                      <a:endParaRPr sz="1400" b="1" dirty="0">
                        <a:latin typeface="Cambria Math"/>
                      </a:endParaRPr>
                    </a:p>
                  </a:txBody>
                  <a:tcPr/>
                </a:tc>
                <a:tc>
                  <a:txBody>
                    <a:bodyPr/>
                    <a:lstStyle/>
                    <a:p>
                      <a:pPr algn="ctr"/>
                      <a:r>
                        <a:rPr sz="1400" b="1" dirty="0"/>
                        <a:t>6</a:t>
                      </a:r>
                      <a:endParaRPr sz="1400" b="1" dirty="0">
                        <a:latin typeface="Cambria Math"/>
                      </a:endParaRPr>
                    </a:p>
                  </a:txBody>
                  <a:tcPr/>
                </a:tc>
                <a:tc>
                  <a:txBody>
                    <a:bodyPr/>
                    <a:lstStyle/>
                    <a:p>
                      <a:pPr algn="ctr"/>
                      <a:r>
                        <a:rPr sz="1400" b="1" dirty="0">
                          <a:solidFill>
                            <a:srgbClr val="C00000"/>
                          </a:solidFill>
                        </a:rPr>
                        <a:t>24</a:t>
                      </a:r>
                      <a:endParaRPr sz="1400" b="1" dirty="0">
                        <a:solidFill>
                          <a:srgbClr val="C00000"/>
                        </a:solidFill>
                        <a:latin typeface="Cambria Math"/>
                      </a:endParaRPr>
                    </a:p>
                  </a:txBody>
                  <a:tcPr/>
                </a:tc>
                <a:tc>
                  <a:txBody>
                    <a:bodyPr/>
                    <a:lstStyle/>
                    <a:p>
                      <a:pPr algn="ctr"/>
                      <a:r>
                        <a:rPr sz="1400" b="1" dirty="0">
                          <a:solidFill>
                            <a:srgbClr val="C00000"/>
                          </a:solidFill>
                        </a:rPr>
                        <a:t>1</a:t>
                      </a:r>
                      <a:endParaRPr sz="1400" b="1" dirty="0">
                        <a:solidFill>
                          <a:srgbClr val="C00000"/>
                        </a:solidFill>
                        <a:latin typeface="Cambria Math"/>
                      </a:endParaRPr>
                    </a:p>
                  </a:txBody>
                  <a:tcPr/>
                </a:tc>
                <a:extLst>
                  <a:ext uri="{0D108BD9-81ED-4DB2-BD59-A6C34878D82A}">
                    <a16:rowId xmlns:a16="http://schemas.microsoft.com/office/drawing/2014/main" val="10007"/>
                  </a:ext>
                </a:extLst>
              </a:tr>
            </a:tbl>
          </a:graphicData>
        </a:graphic>
      </p:graphicFrame>
      <p:sp>
        <p:nvSpPr>
          <p:cNvPr id="9" name="TextBox 8">
            <a:extLst>
              <a:ext uri="{FF2B5EF4-FFF2-40B4-BE49-F238E27FC236}">
                <a16:creationId xmlns:a16="http://schemas.microsoft.com/office/drawing/2014/main" id="{6D0F2288-A240-882E-6BD8-B3F287EF92CE}"/>
              </a:ext>
            </a:extLst>
          </p:cNvPr>
          <p:cNvSpPr txBox="1"/>
          <p:nvPr/>
        </p:nvSpPr>
        <p:spPr>
          <a:xfrm>
            <a:off x="452718" y="3886200"/>
            <a:ext cx="8229600" cy="646331"/>
          </a:xfrm>
          <a:prstGeom prst="rect">
            <a:avLst/>
          </a:prstGeom>
          <a:noFill/>
        </p:spPr>
        <p:txBody>
          <a:bodyPr wrap="square">
            <a:spAutoFit/>
          </a:bodyPr>
          <a:lstStyle/>
          <a:p>
            <a:pPr marL="358775" lvl="1" algn="just">
              <a:buNone/>
            </a:pPr>
            <a:r>
              <a:rPr lang="en-IN" dirty="0"/>
              <a:t>Notice that there are no rankings that place either Ryan or Zaire in first. Therefore, Ava received the most first place rankings with a total of </a:t>
            </a:r>
            <a:r>
              <a:rPr lang="en-IN" dirty="0">
                <a:latin typeface="Cambria Math"/>
              </a:rPr>
              <a:t>35</a:t>
            </a:r>
            <a:r>
              <a:rPr lang="en-IN" dirty="0"/>
              <a:t> votes.</a:t>
            </a:r>
          </a:p>
        </p:txBody>
      </p:sp>
      <p:sp>
        <p:nvSpPr>
          <p:cNvPr id="7" name="TextBox 6">
            <a:extLst>
              <a:ext uri="{FF2B5EF4-FFF2-40B4-BE49-F238E27FC236}">
                <a16:creationId xmlns:a16="http://schemas.microsoft.com/office/drawing/2014/main" id="{7C020D8D-7DB4-B978-3C3A-4F1A6DED49EF}"/>
              </a:ext>
            </a:extLst>
          </p:cNvPr>
          <p:cNvSpPr txBox="1"/>
          <p:nvPr/>
        </p:nvSpPr>
        <p:spPr>
          <a:xfrm>
            <a:off x="457200" y="4572000"/>
            <a:ext cx="8229600" cy="923330"/>
          </a:xfrm>
          <a:prstGeom prst="rect">
            <a:avLst/>
          </a:prstGeom>
          <a:noFill/>
        </p:spPr>
        <p:txBody>
          <a:bodyPr wrap="square">
            <a:spAutoFit/>
          </a:bodyPr>
          <a:lstStyle/>
          <a:p>
            <a:pPr algn="just">
              <a:tabLst>
                <a:tab pos="358775" algn="l"/>
              </a:tabLst>
            </a:pPr>
            <a:r>
              <a:rPr lang="en-US" dirty="0"/>
              <a:t>d. 	​The number of students who prefer the order of ranking to be Ava, Carley, Sydney, 	Ryan, and then Zaire is found in the third column of rankings. The total votes for 	this column is </a:t>
            </a:r>
            <a:r>
              <a:rPr lang="en-US" dirty="0">
                <a:latin typeface="Cambria Math"/>
              </a:rPr>
              <a:t>6</a:t>
            </a:r>
            <a:r>
              <a:rPr lang="en-US" dirty="0"/>
              <a:t>, so there were </a:t>
            </a:r>
            <a:r>
              <a:rPr lang="en-US" dirty="0">
                <a:latin typeface="Cambria Math"/>
              </a:rPr>
              <a:t>6</a:t>
            </a:r>
            <a:r>
              <a:rPr lang="en-US" dirty="0"/>
              <a:t> students who chose this ranking.</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1BBCA31-88CA-4F48-9B9E-A695498FAD0D}"/>
</file>

<file path=customXml/itemProps2.xml><?xml version="1.0" encoding="utf-8"?>
<ds:datastoreItem xmlns:ds="http://schemas.openxmlformats.org/officeDocument/2006/customXml" ds:itemID="{A829E092-01F1-41BF-8CDA-A204C12793A5}"/>
</file>

<file path=customXml/itemProps3.xml><?xml version="1.0" encoding="utf-8"?>
<ds:datastoreItem xmlns:ds="http://schemas.openxmlformats.org/officeDocument/2006/customXml" ds:itemID="{499DC980-1234-4539-89BF-4DF7521EA7B8}"/>
</file>

<file path=docProps/app.xml><?xml version="1.0" encoding="utf-8"?>
<Properties xmlns="http://schemas.openxmlformats.org/officeDocument/2006/extended-properties" xmlns:vt="http://schemas.openxmlformats.org/officeDocument/2006/docPropsVTypes">
  <TotalTime>6652</TotalTime>
  <Words>3202</Words>
  <Application>Microsoft Office PowerPoint</Application>
  <PresentationFormat>On-screen Show (4:3)</PresentationFormat>
  <Paragraphs>594</Paragraphs>
  <Slides>35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1" baseType="lpstr">
      <vt:lpstr>Courier New</vt:lpstr>
      <vt:lpstr>Arial</vt:lpstr>
      <vt:lpstr>Calibri</vt:lpstr>
      <vt:lpstr>Cambria Math</vt:lpstr>
      <vt:lpstr>Office Theme</vt:lpstr>
      <vt:lpstr>Equation</vt:lpstr>
      <vt:lpstr>Section 13.1</vt:lpstr>
      <vt:lpstr>Definition: Preference Ballot</vt:lpstr>
      <vt:lpstr>Definition: Preference Table</vt:lpstr>
      <vt:lpstr>Think Back</vt:lpstr>
      <vt:lpstr>Example 1: Reading a Preference Table—Slide 1</vt:lpstr>
      <vt:lpstr>Example 1: Reading a Preference Table—Slide 2</vt:lpstr>
      <vt:lpstr>Example 1: Reading a Preference Table—Slide 3</vt:lpstr>
      <vt:lpstr>Example 1: Reading a Preference Table—Slide 4</vt:lpstr>
      <vt:lpstr>Example 1: Reading a Preference Table—Slide 5</vt:lpstr>
      <vt:lpstr>Skill Check 1</vt:lpstr>
      <vt:lpstr>Example 2: Using the Majority Rule Decision—Slide 1</vt:lpstr>
      <vt:lpstr>Example 2: Using the Majority Rule Decision—Slide 2</vt:lpstr>
      <vt:lpstr>Example 2: Using the Majority Rule Decision—Slide 3</vt:lpstr>
      <vt:lpstr>Example 3: Using the Plurality Method—Slide 1</vt:lpstr>
      <vt:lpstr>Example 3: Using the Plurality Method—Slide 2</vt:lpstr>
      <vt:lpstr>Math Milestone</vt:lpstr>
      <vt:lpstr>Example 4: Using the Borda Count Method—Slide 1</vt:lpstr>
      <vt:lpstr>Example 4: Using the Borda Count Method—Slide 2</vt:lpstr>
      <vt:lpstr>Example 4: Using the Borda Count Method—Slide 3</vt:lpstr>
      <vt:lpstr>Example 4: Using the Borda Count Method—Slide 4</vt:lpstr>
      <vt:lpstr>Helpful Hint 1</vt:lpstr>
      <vt:lpstr>Example 5: Using the Plurality with Elimination Method—Slide 1</vt:lpstr>
      <vt:lpstr>Example 5: Using the Plurality with Elimination Method—Slide 2</vt:lpstr>
      <vt:lpstr>Example 5: Using the Plurality with Elimination Method—Slide 3</vt:lpstr>
      <vt:lpstr>Example 5: Using the Plurality with Elimination Method—Slide 4</vt:lpstr>
      <vt:lpstr>Example 5: Using the Plurality with Elimination Method—Slide 5</vt:lpstr>
      <vt:lpstr>Example 5: Using the Plurality with Elimination Method—Slide 6</vt:lpstr>
      <vt:lpstr>Definition: Number of Pairwise Comparisons</vt:lpstr>
      <vt:lpstr>Helpful Hint 2</vt:lpstr>
      <vt:lpstr>Example 6: Using the Pairwise Comparison Method—Slide 1</vt:lpstr>
      <vt:lpstr>Example 6: Using the Pairwise Comparison Method—Slide 2</vt:lpstr>
      <vt:lpstr>Example 6: Using the Pairwise Comparison Method—Slide 3</vt:lpstr>
      <vt:lpstr>Example 6: Using the Pairwise Comparison Method—Slide 4</vt:lpstr>
      <vt:lpstr>Example 6: Using the Pairwise Comparison Method—Slide 5</vt:lpstr>
      <vt:lpstr>Example 6: Using the Pairwise Comparison Method—Slide 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Allison Conger</cp:lastModifiedBy>
  <cp:revision>187</cp:revision>
  <dcterms:created xsi:type="dcterms:W3CDTF">2013-04-26T14:43:13Z</dcterms:created>
  <dcterms:modified xsi:type="dcterms:W3CDTF">2025-10-21T14:05:22Z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