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60" r:id="rId5"/>
    <p:sldId id="262" r:id="rId6"/>
    <p:sldId id="265" r:id="rId7"/>
    <p:sldId id="268" r:id="rId8"/>
    <p:sldId id="270" r:id="rId9"/>
    <p:sldId id="271" r:id="rId10"/>
    <p:sldId id="275" r:id="rId11"/>
    <p:sldId id="310" r:id="rId12"/>
    <p:sldId id="276" r:id="rId13"/>
    <p:sldId id="277" r:id="rId14"/>
    <p:sldId id="279" r:id="rId15"/>
    <p:sldId id="280" r:id="rId16"/>
    <p:sldId id="282" r:id="rId17"/>
    <p:sldId id="284" r:id="rId18"/>
    <p:sldId id="286" r:id="rId19"/>
    <p:sldId id="288" r:id="rId20"/>
    <p:sldId id="308" r:id="rId21"/>
    <p:sldId id="309" r:id="rId22"/>
    <p:sldId id="294" r:id="rId23"/>
    <p:sldId id="295" r:id="rId24"/>
    <p:sldId id="296" r:id="rId25"/>
    <p:sldId id="298" r:id="rId26"/>
    <p:sldId id="299" r:id="rId27"/>
    <p:sldId id="300" r:id="rId28"/>
    <p:sldId id="302" r:id="rId29"/>
    <p:sldId id="303" r:id="rId30"/>
    <p:sldId id="306" r:id="rId31"/>
    <p:sldId id="307" r:id="rId32"/>
  </p:sldIdLst>
  <p:sldSz cx="9144000" cy="6858000" type="screen4x3"/>
  <p:notesSz cx="6858000" cy="9144000"/>
  <p:embeddedFontLs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FD7"/>
    <a:srgbClr val="E7E9EC"/>
    <a:srgbClr val="CCECFF"/>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87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Flaws in Voting Methods</a:t>
            </a:r>
          </a:p>
        </p:txBody>
      </p:sp>
      <p:sp>
        <p:nvSpPr>
          <p:cNvPr id="3" name="Title 2"/>
          <p:cNvSpPr>
            <a:spLocks noGrp="1"/>
          </p:cNvSpPr>
          <p:nvPr>
            <p:ph type="title"/>
          </p:nvPr>
        </p:nvSpPr>
        <p:spPr/>
        <p:txBody>
          <a:bodyPr/>
          <a:lstStyle/>
          <a:p>
            <a:r>
              <a:t>Section 13.2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Majority Criterion and the Borda Count Method</a:t>
            </a:r>
            <a:r>
              <a:rPr lang="en-US" dirty="0"/>
              <a:t>—Slide 2</a:t>
            </a:r>
            <a:endParaRPr dirty="0"/>
          </a:p>
        </p:txBody>
      </p:sp>
      <p:sp>
        <p:nvSpPr>
          <p:cNvPr id="3" name="Text Placeholder 2"/>
          <p:cNvSpPr>
            <a:spLocks noGrp="1"/>
          </p:cNvSpPr>
          <p:nvPr>
            <p:ph type="body" sz="quarter" idx="10"/>
          </p:nvPr>
        </p:nvSpPr>
        <p:spPr>
          <a:xfrm>
            <a:off x="457200" y="1029287"/>
            <a:ext cx="8229600" cy="1038041"/>
          </a:xfrm>
        </p:spPr>
        <p:txBody>
          <a:bodyPr>
            <a:normAutofit lnSpcReduction="10000"/>
          </a:bodyPr>
          <a:lstStyle/>
          <a:p>
            <a:r>
              <a:rPr lang="en-IN" sz="2000" b="1" dirty="0"/>
              <a:t>Solution</a:t>
            </a:r>
          </a:p>
          <a:p>
            <a:pPr>
              <a:tabLst>
                <a:tab pos="358775" algn="l"/>
              </a:tabLst>
              <a:defRPr sz="2800"/>
            </a:pPr>
            <a:r>
              <a:rPr lang="en-IN" sz="2000" dirty="0"/>
              <a:t>a.	​To find a winner using the majority rule decision, we simply count the 	number of </a:t>
            </a:r>
            <a:r>
              <a:rPr lang="en-IN" sz="2000" dirty="0" err="1"/>
              <a:t>firstplace</a:t>
            </a:r>
            <a:r>
              <a:rPr lang="en-IN" sz="2000" dirty="0"/>
              <a:t> votes for each candidate. They are as follows.</a:t>
            </a:r>
          </a:p>
        </p:txBody>
      </p:sp>
      <mc:AlternateContent xmlns:mc="http://schemas.openxmlformats.org/markup-compatibility/2006" xmlns:a14="http://schemas.microsoft.com/office/drawing/2010/main">
        <mc:Choice Requires="a14">
          <p:graphicFrame>
            <p:nvGraphicFramePr>
              <p:cNvPr id="7" name="Table 4" descr="Row 1: H. Beridze: 2300 first-place votes&#10;&#10;Row 2: M. Gruber: 3100 first-place votes&#10;&#10;Row 3: R. Jensen: 0 first-place votes&#10;&#10;Row 4: T. Taylor: 4000 + 2200 = 6200 first-place votes&#10;&#10;Row 5: L. Wright: 0 first-place votes&#10;">
                <a:extLst>
                  <a:ext uri="{FF2B5EF4-FFF2-40B4-BE49-F238E27FC236}">
                    <a16:creationId xmlns:a16="http://schemas.microsoft.com/office/drawing/2014/main" id="{96BC4C1A-576E-AA5B-AEF0-EA97C9B517CD}"/>
                  </a:ext>
                </a:extLst>
              </p:cNvPr>
              <p:cNvGraphicFramePr>
                <a:graphicFrameLocks/>
              </p:cNvGraphicFramePr>
              <p:nvPr>
                <p:extLst>
                  <p:ext uri="{D42A27DB-BD31-4B8C-83A1-F6EECF244321}">
                    <p14:modId xmlns:p14="http://schemas.microsoft.com/office/powerpoint/2010/main" val="418425530"/>
                  </p:ext>
                </p:extLst>
              </p:nvPr>
            </p:nvGraphicFramePr>
            <p:xfrm>
              <a:off x="1524000" y="2133600"/>
              <a:ext cx="6096000" cy="1828800"/>
            </p:xfrm>
            <a:graphic>
              <a:graphicData uri="http://schemas.openxmlformats.org/drawingml/2006/table">
                <a:tbl>
                  <a:tblPr firstRow="1" bandRow="1">
                    <a:tableStyleId>{2D5ABB26-0587-4C30-8999-92F81FD0307C}</a:tableStyleId>
                  </a:tblPr>
                  <a:tblGrid>
                    <a:gridCol w="1730963">
                      <a:extLst>
                        <a:ext uri="{9D8B030D-6E8A-4147-A177-3AD203B41FA5}">
                          <a16:colId xmlns:a16="http://schemas.microsoft.com/office/drawing/2014/main" val="2349919703"/>
                        </a:ext>
                      </a:extLst>
                    </a:gridCol>
                    <a:gridCol w="4365037">
                      <a:extLst>
                        <a:ext uri="{9D8B030D-6E8A-4147-A177-3AD203B41FA5}">
                          <a16:colId xmlns:a16="http://schemas.microsoft.com/office/drawing/2014/main" val="2407626575"/>
                        </a:ext>
                      </a:extLst>
                    </a:gridCol>
                  </a:tblGrid>
                  <a:tr h="350520">
                    <a:tc>
                      <a:txBody>
                        <a:bodyPr/>
                        <a:lstStyle/>
                        <a:p>
                          <a:r>
                            <a:rPr lang="en-IN" sz="1800" dirty="0"/>
                            <a:t>H. </a:t>
                          </a:r>
                          <a:r>
                            <a:rPr lang="en-IN" sz="1800" dirty="0" err="1"/>
                            <a:t>Beridze</a:t>
                          </a:r>
                          <a:r>
                            <a:rPr lang="en-IN" sz="1800" dirty="0"/>
                            <a:t>: </a:t>
                          </a:r>
                          <a:endParaRPr lang="en-IN" dirty="0"/>
                        </a:p>
                      </a:txBody>
                      <a:tcPr>
                        <a:lnT w="12700" cap="flat" cmpd="sng" algn="ctr">
                          <a:solidFill>
                            <a:schemeClr val="tx1"/>
                          </a:solidFill>
                          <a:prstDash val="solid"/>
                          <a:round/>
                          <a:headEnd type="none" w="med" len="med"/>
                          <a:tailEnd type="none" w="med" len="med"/>
                        </a:lnT>
                      </a:tcPr>
                    </a:tc>
                    <a:tc>
                      <a:txBody>
                        <a:bodyPr/>
                        <a:lstStyle/>
                        <a:p>
                          <a:r>
                            <a:rPr lang="en-IN" sz="1800" dirty="0">
                              <a:latin typeface="Cambria Math"/>
                            </a:rPr>
                            <a:t>2300</a:t>
                          </a:r>
                          <a:r>
                            <a:rPr lang="en-IN" sz="1800" dirty="0"/>
                            <a:t> first-place votes</a:t>
                          </a:r>
                          <a:endParaRPr lang="en-IN"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56059996"/>
                      </a:ext>
                    </a:extLst>
                  </a:tr>
                  <a:tr h="350520">
                    <a:tc>
                      <a:txBody>
                        <a:bodyPr/>
                        <a:lstStyle/>
                        <a:p>
                          <a:r>
                            <a:rPr lang="en-IN" dirty="0"/>
                            <a:t>​</a:t>
                          </a:r>
                          <a:r>
                            <a:rPr lang="en-IN" sz="1800" dirty="0"/>
                            <a:t>M. Gruber: </a:t>
                          </a:r>
                          <a:endParaRPr lang="en-IN" dirty="0"/>
                        </a:p>
                      </a:txBody>
                      <a:tcPr/>
                    </a:tc>
                    <a:tc>
                      <a:txBody>
                        <a:bodyPr/>
                        <a:lstStyle/>
                        <a:p>
                          <a:r>
                            <a:rPr lang="en-IN" sz="1800" dirty="0">
                              <a:latin typeface="Cambria Math"/>
                            </a:rPr>
                            <a:t>3100</a:t>
                          </a:r>
                          <a:r>
                            <a:rPr lang="en-IN" sz="1800" dirty="0"/>
                            <a:t> first-place votes</a:t>
                          </a:r>
                          <a:endParaRPr lang="en-IN" dirty="0"/>
                        </a:p>
                      </a:txBody>
                      <a:tcPr/>
                    </a:tc>
                    <a:extLst>
                      <a:ext uri="{0D108BD9-81ED-4DB2-BD59-A6C34878D82A}">
                        <a16:rowId xmlns:a16="http://schemas.microsoft.com/office/drawing/2014/main" val="1142027831"/>
                      </a:ext>
                    </a:extLst>
                  </a:tr>
                  <a:tr h="350520">
                    <a:tc>
                      <a:txBody>
                        <a:bodyPr/>
                        <a:lstStyle/>
                        <a:p>
                          <a:r>
                            <a:rPr lang="en-IN" sz="1800" dirty="0"/>
                            <a:t>R. Jensen: </a:t>
                          </a:r>
                          <a:endParaRPr lang="en-IN" dirty="0"/>
                        </a:p>
                      </a:txBody>
                      <a:tcPr/>
                    </a:tc>
                    <a:tc>
                      <a:txBody>
                        <a:bodyPr/>
                        <a:lstStyle/>
                        <a:p>
                          <a:r>
                            <a:rPr lang="en-IN" sz="1800" dirty="0">
                              <a:latin typeface="Cambria Math"/>
                            </a:rPr>
                            <a:t>0</a:t>
                          </a:r>
                          <a:r>
                            <a:rPr lang="en-IN" sz="1800" dirty="0"/>
                            <a:t> first-place votes</a:t>
                          </a:r>
                          <a:endParaRPr lang="en-IN" dirty="0"/>
                        </a:p>
                      </a:txBody>
                      <a:tcPr/>
                    </a:tc>
                    <a:extLst>
                      <a:ext uri="{0D108BD9-81ED-4DB2-BD59-A6C34878D82A}">
                        <a16:rowId xmlns:a16="http://schemas.microsoft.com/office/drawing/2014/main" val="2965421480"/>
                      </a:ext>
                    </a:extLst>
                  </a:tr>
                  <a:tr h="350520">
                    <a:tc>
                      <a:txBody>
                        <a:bodyPr/>
                        <a:lstStyle/>
                        <a:p>
                          <a:r>
                            <a:rPr lang="en-IN" dirty="0"/>
                            <a:t>​</a:t>
                          </a:r>
                          <a:r>
                            <a:rPr lang="en-IN" sz="1800" dirty="0"/>
                            <a:t>T. Taylor: </a:t>
                          </a:r>
                          <a:endParaRPr lang="en-IN" dirty="0"/>
                        </a:p>
                      </a:txBody>
                      <a:tcPr/>
                    </a:tc>
                    <a:tc>
                      <a:txBody>
                        <a:bodyPr/>
                        <a:lstStyle/>
                        <a:p>
                          <a14:m>
                            <m:oMath xmlns:m="http://schemas.openxmlformats.org/officeDocument/2006/math">
                              <m:r>
                                <a:rPr lang="en-IN" smtClean="0">
                                  <a:latin typeface="Cambria Math" panose="02040503050406030204" pitchFamily="18" charset="0"/>
                                </a:rPr>
                                <m:t>4000+2200=6200</m:t>
                              </m:r>
                            </m:oMath>
                          </a14:m>
                          <a:r>
                            <a:rPr lang="en-IN" sz="1800" dirty="0"/>
                            <a:t> first-place votes</a:t>
                          </a:r>
                          <a:endParaRPr lang="en-IN" dirty="0"/>
                        </a:p>
                      </a:txBody>
                      <a:tcPr/>
                    </a:tc>
                    <a:extLst>
                      <a:ext uri="{0D108BD9-81ED-4DB2-BD59-A6C34878D82A}">
                        <a16:rowId xmlns:a16="http://schemas.microsoft.com/office/drawing/2014/main" val="1957053815"/>
                      </a:ext>
                    </a:extLst>
                  </a:tr>
                  <a:tr h="350520">
                    <a:tc>
                      <a:txBody>
                        <a:bodyPr/>
                        <a:lstStyle/>
                        <a:p>
                          <a:r>
                            <a:rPr lang="en-IN" sz="1800" dirty="0"/>
                            <a:t>L. Wright: </a:t>
                          </a:r>
                          <a:endParaRPr lang="en-IN" dirty="0"/>
                        </a:p>
                      </a:txBody>
                      <a:tcPr>
                        <a:lnB w="12700" cap="flat" cmpd="sng" algn="ctr">
                          <a:solidFill>
                            <a:schemeClr val="tx1"/>
                          </a:solidFill>
                          <a:prstDash val="solid"/>
                          <a:round/>
                          <a:headEnd type="none" w="med" len="med"/>
                          <a:tailEnd type="none" w="med" len="med"/>
                        </a:lnB>
                      </a:tcPr>
                    </a:tc>
                    <a:tc>
                      <a:txBody>
                        <a:bodyPr/>
                        <a:lstStyle/>
                        <a:p>
                          <a:r>
                            <a:rPr lang="en-IN" sz="1800" dirty="0">
                              <a:latin typeface="Cambria Math"/>
                            </a:rPr>
                            <a:t>0</a:t>
                          </a:r>
                          <a:r>
                            <a:rPr lang="en-IN" sz="1800" dirty="0"/>
                            <a:t> first-place votes</a:t>
                          </a: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9270464"/>
                      </a:ext>
                    </a:extLst>
                  </a:tr>
                </a:tbl>
              </a:graphicData>
            </a:graphic>
          </p:graphicFrame>
        </mc:Choice>
        <mc:Fallback xmlns="">
          <p:graphicFrame>
            <p:nvGraphicFramePr>
              <p:cNvPr id="7" name="Table 4" descr="Row 1: H. Beridze: 2300 first-place votes&#10;&#10;Row 2: M. Gruber: 3100 first-place votes&#10;&#10;Row 3: R. Jensen: 0 first-place votes&#10;&#10;Row 4: T. Taylor: 4000 + 2200 = 6200 first-place votes&#10;&#10;Row 5: L. Wright: 0 first-place votes&#10;">
                <a:extLst>
                  <a:ext uri="{FF2B5EF4-FFF2-40B4-BE49-F238E27FC236}">
                    <a16:creationId xmlns:a16="http://schemas.microsoft.com/office/drawing/2014/main" id="{96BC4C1A-576E-AA5B-AEF0-EA97C9B517CD}"/>
                  </a:ext>
                </a:extLst>
              </p:cNvPr>
              <p:cNvGraphicFramePr>
                <a:graphicFrameLocks/>
              </p:cNvGraphicFramePr>
              <p:nvPr>
                <p:extLst>
                  <p:ext uri="{D42A27DB-BD31-4B8C-83A1-F6EECF244321}">
                    <p14:modId xmlns:p14="http://schemas.microsoft.com/office/powerpoint/2010/main" val="418425530"/>
                  </p:ext>
                </p:extLst>
              </p:nvPr>
            </p:nvGraphicFramePr>
            <p:xfrm>
              <a:off x="1524000" y="2133600"/>
              <a:ext cx="6096000" cy="1828800"/>
            </p:xfrm>
            <a:graphic>
              <a:graphicData uri="http://schemas.openxmlformats.org/drawingml/2006/table">
                <a:tbl>
                  <a:tblPr firstRow="1" bandRow="1">
                    <a:tableStyleId>{2D5ABB26-0587-4C30-8999-92F81FD0307C}</a:tableStyleId>
                  </a:tblPr>
                  <a:tblGrid>
                    <a:gridCol w="1730963">
                      <a:extLst>
                        <a:ext uri="{9D8B030D-6E8A-4147-A177-3AD203B41FA5}">
                          <a16:colId xmlns:a16="http://schemas.microsoft.com/office/drawing/2014/main" val="2349919703"/>
                        </a:ext>
                      </a:extLst>
                    </a:gridCol>
                    <a:gridCol w="4365037">
                      <a:extLst>
                        <a:ext uri="{9D8B030D-6E8A-4147-A177-3AD203B41FA5}">
                          <a16:colId xmlns:a16="http://schemas.microsoft.com/office/drawing/2014/main" val="2407626575"/>
                        </a:ext>
                      </a:extLst>
                    </a:gridCol>
                  </a:tblGrid>
                  <a:tr h="365760">
                    <a:tc>
                      <a:txBody>
                        <a:bodyPr/>
                        <a:lstStyle/>
                        <a:p>
                          <a:r>
                            <a:rPr lang="en-IN" sz="1800" dirty="0"/>
                            <a:t>H. </a:t>
                          </a:r>
                          <a:r>
                            <a:rPr lang="en-IN" sz="1800" dirty="0" err="1"/>
                            <a:t>Beridze</a:t>
                          </a:r>
                          <a:r>
                            <a:rPr lang="en-IN" sz="1800" dirty="0"/>
                            <a:t>: </a:t>
                          </a:r>
                          <a:endParaRPr lang="en-IN" dirty="0"/>
                        </a:p>
                      </a:txBody>
                      <a:tcPr>
                        <a:lnT w="12700" cap="flat" cmpd="sng" algn="ctr">
                          <a:solidFill>
                            <a:schemeClr val="tx1"/>
                          </a:solidFill>
                          <a:prstDash val="solid"/>
                          <a:round/>
                          <a:headEnd type="none" w="med" len="med"/>
                          <a:tailEnd type="none" w="med" len="med"/>
                        </a:lnT>
                      </a:tcPr>
                    </a:tc>
                    <a:tc>
                      <a:txBody>
                        <a:bodyPr/>
                        <a:lstStyle/>
                        <a:p>
                          <a:r>
                            <a:rPr lang="en-IN" sz="1800" dirty="0">
                              <a:latin typeface="Cambria Math"/>
                            </a:rPr>
                            <a:t>2300</a:t>
                          </a:r>
                          <a:r>
                            <a:rPr lang="en-IN" sz="1800" dirty="0"/>
                            <a:t> first-place votes</a:t>
                          </a:r>
                          <a:endParaRPr lang="en-IN"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56059996"/>
                      </a:ext>
                    </a:extLst>
                  </a:tr>
                  <a:tr h="365760">
                    <a:tc>
                      <a:txBody>
                        <a:bodyPr/>
                        <a:lstStyle/>
                        <a:p>
                          <a:r>
                            <a:rPr lang="en-IN" dirty="0"/>
                            <a:t>​</a:t>
                          </a:r>
                          <a:r>
                            <a:rPr lang="en-IN" sz="1800" dirty="0"/>
                            <a:t>M. Gruber: </a:t>
                          </a:r>
                          <a:endParaRPr lang="en-IN" dirty="0"/>
                        </a:p>
                      </a:txBody>
                      <a:tcPr/>
                    </a:tc>
                    <a:tc>
                      <a:txBody>
                        <a:bodyPr/>
                        <a:lstStyle/>
                        <a:p>
                          <a:r>
                            <a:rPr lang="en-IN" sz="1800" dirty="0">
                              <a:latin typeface="Cambria Math"/>
                            </a:rPr>
                            <a:t>3100</a:t>
                          </a:r>
                          <a:r>
                            <a:rPr lang="en-IN" sz="1800" dirty="0"/>
                            <a:t> first-place votes</a:t>
                          </a:r>
                          <a:endParaRPr lang="en-IN" dirty="0"/>
                        </a:p>
                      </a:txBody>
                      <a:tcPr/>
                    </a:tc>
                    <a:extLst>
                      <a:ext uri="{0D108BD9-81ED-4DB2-BD59-A6C34878D82A}">
                        <a16:rowId xmlns:a16="http://schemas.microsoft.com/office/drawing/2014/main" val="1142027831"/>
                      </a:ext>
                    </a:extLst>
                  </a:tr>
                  <a:tr h="365760">
                    <a:tc>
                      <a:txBody>
                        <a:bodyPr/>
                        <a:lstStyle/>
                        <a:p>
                          <a:r>
                            <a:rPr lang="en-IN" sz="1800" dirty="0"/>
                            <a:t>R. Jensen: </a:t>
                          </a:r>
                          <a:endParaRPr lang="en-IN" dirty="0"/>
                        </a:p>
                      </a:txBody>
                      <a:tcPr/>
                    </a:tc>
                    <a:tc>
                      <a:txBody>
                        <a:bodyPr/>
                        <a:lstStyle/>
                        <a:p>
                          <a:r>
                            <a:rPr lang="en-IN" sz="1800" dirty="0">
                              <a:latin typeface="Cambria Math"/>
                            </a:rPr>
                            <a:t>0</a:t>
                          </a:r>
                          <a:r>
                            <a:rPr lang="en-IN" sz="1800" dirty="0"/>
                            <a:t> first-place votes</a:t>
                          </a:r>
                          <a:endParaRPr lang="en-IN" dirty="0"/>
                        </a:p>
                      </a:txBody>
                      <a:tcPr/>
                    </a:tc>
                    <a:extLst>
                      <a:ext uri="{0D108BD9-81ED-4DB2-BD59-A6C34878D82A}">
                        <a16:rowId xmlns:a16="http://schemas.microsoft.com/office/drawing/2014/main" val="2965421480"/>
                      </a:ext>
                    </a:extLst>
                  </a:tr>
                  <a:tr h="365760">
                    <a:tc>
                      <a:txBody>
                        <a:bodyPr/>
                        <a:lstStyle/>
                        <a:p>
                          <a:r>
                            <a:rPr lang="en-IN" dirty="0"/>
                            <a:t>​</a:t>
                          </a:r>
                          <a:r>
                            <a:rPr lang="en-IN" sz="1800" dirty="0"/>
                            <a:t>T. Taylor: </a:t>
                          </a:r>
                          <a:endParaRPr lang="en-IN" dirty="0"/>
                        </a:p>
                      </a:txBody>
                      <a:tcPr/>
                    </a:tc>
                    <a:tc>
                      <a:txBody>
                        <a:bodyPr/>
                        <a:lstStyle/>
                        <a:p>
                          <a:endParaRPr lang="en-US"/>
                        </a:p>
                      </a:txBody>
                      <a:tcPr>
                        <a:blipFill>
                          <a:blip r:embed="rId2"/>
                          <a:stretch>
                            <a:fillRect l="-39665" t="-311667" r="-279" b="-126667"/>
                          </a:stretch>
                        </a:blipFill>
                      </a:tcPr>
                    </a:tc>
                    <a:extLst>
                      <a:ext uri="{0D108BD9-81ED-4DB2-BD59-A6C34878D82A}">
                        <a16:rowId xmlns:a16="http://schemas.microsoft.com/office/drawing/2014/main" val="1957053815"/>
                      </a:ext>
                    </a:extLst>
                  </a:tr>
                  <a:tr h="365760">
                    <a:tc>
                      <a:txBody>
                        <a:bodyPr/>
                        <a:lstStyle/>
                        <a:p>
                          <a:r>
                            <a:rPr lang="en-IN" sz="1800" dirty="0"/>
                            <a:t>L. Wright: </a:t>
                          </a:r>
                          <a:endParaRPr lang="en-IN" dirty="0"/>
                        </a:p>
                      </a:txBody>
                      <a:tcPr>
                        <a:lnB w="12700" cap="flat" cmpd="sng" algn="ctr">
                          <a:solidFill>
                            <a:schemeClr val="tx1"/>
                          </a:solidFill>
                          <a:prstDash val="solid"/>
                          <a:round/>
                          <a:headEnd type="none" w="med" len="med"/>
                          <a:tailEnd type="none" w="med" len="med"/>
                        </a:lnB>
                      </a:tcPr>
                    </a:tc>
                    <a:tc>
                      <a:txBody>
                        <a:bodyPr/>
                        <a:lstStyle/>
                        <a:p>
                          <a:r>
                            <a:rPr lang="en-IN" sz="1800" dirty="0">
                              <a:latin typeface="Cambria Math"/>
                            </a:rPr>
                            <a:t>0</a:t>
                          </a:r>
                          <a:r>
                            <a:rPr lang="en-IN" sz="1800" dirty="0"/>
                            <a:t> first-place votes</a:t>
                          </a: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9270464"/>
                      </a:ext>
                    </a:extLst>
                  </a:tr>
                </a:tbl>
              </a:graphicData>
            </a:graphic>
          </p:graphicFrame>
        </mc:Fallback>
      </mc:AlternateContent>
      <p:sp>
        <p:nvSpPr>
          <p:cNvPr id="4" name="TextBox 3">
            <a:extLst>
              <a:ext uri="{FF2B5EF4-FFF2-40B4-BE49-F238E27FC236}">
                <a16:creationId xmlns:a16="http://schemas.microsoft.com/office/drawing/2014/main" id="{BEDE6BB8-8F9F-D576-A905-27BB721912F5}"/>
              </a:ext>
            </a:extLst>
          </p:cNvPr>
          <p:cNvSpPr txBox="1"/>
          <p:nvPr/>
        </p:nvSpPr>
        <p:spPr>
          <a:xfrm>
            <a:off x="457200" y="4114800"/>
            <a:ext cx="8229600" cy="923330"/>
          </a:xfrm>
          <a:prstGeom prst="rect">
            <a:avLst/>
          </a:prstGeom>
          <a:noFill/>
        </p:spPr>
        <p:txBody>
          <a:bodyPr wrap="square">
            <a:spAutoFit/>
          </a:bodyPr>
          <a:lstStyle/>
          <a:p>
            <a:pPr marL="0" lvl="1" indent="0" algn="just">
              <a:buNone/>
              <a:tabLst>
                <a:tab pos="358775" algn="l"/>
              </a:tabLst>
              <a:defRPr sz="2800"/>
            </a:pPr>
            <a:r>
              <a:rPr lang="en-IN" sz="1800" dirty="0"/>
              <a:t>	In order to win an election with a majority rule decision, a candidate needs more 	than half of the votes. In this case, there are 2300 + 3100 + 4000 + 2200 = 11,600 </a:t>
            </a:r>
            <a:r>
              <a:rPr lang="en-IN" sz="1800" dirty="0">
                <a:latin typeface="Cambria Math" panose="02040503050406030204" pitchFamily="18" charset="0"/>
              </a:rPr>
              <a:t>	</a:t>
            </a:r>
            <a:r>
              <a:rPr lang="en-IN" sz="1800" dirty="0"/>
              <a:t>votes available. Half of the votes would be</a:t>
            </a:r>
          </a:p>
        </p:txBody>
      </p:sp>
      <p:pic>
        <p:nvPicPr>
          <p:cNvPr id="11" name="Picture 10" descr="Eleven thousand six hundred divided by two equals five thousand eight hundred votes&#10;">
            <a:extLst>
              <a:ext uri="{FF2B5EF4-FFF2-40B4-BE49-F238E27FC236}">
                <a16:creationId xmlns:a16="http://schemas.microsoft.com/office/drawing/2014/main" id="{413C75CF-EFEF-7145-E3F7-04AF9382AD44}"/>
              </a:ext>
            </a:extLst>
          </p:cNvPr>
          <p:cNvPicPr>
            <a:picLocks noChangeAspect="1"/>
          </p:cNvPicPr>
          <p:nvPr/>
        </p:nvPicPr>
        <p:blipFill>
          <a:blip r:embed="rId3"/>
          <a:stretch>
            <a:fillRect/>
          </a:stretch>
        </p:blipFill>
        <p:spPr>
          <a:xfrm>
            <a:off x="3636168" y="5115783"/>
            <a:ext cx="1871663" cy="516755"/>
          </a:xfrm>
          <a:prstGeom prst="rect">
            <a:avLst/>
          </a:prstGeom>
        </p:spPr>
      </p:pic>
      <p:sp>
        <p:nvSpPr>
          <p:cNvPr id="5" name="TextBox 4">
            <a:extLst>
              <a:ext uri="{FF2B5EF4-FFF2-40B4-BE49-F238E27FC236}">
                <a16:creationId xmlns:a16="http://schemas.microsoft.com/office/drawing/2014/main" id="{23CB5105-7EA1-F2D5-6F53-6D0BABCB7CD8}"/>
              </a:ext>
            </a:extLst>
          </p:cNvPr>
          <p:cNvSpPr txBox="1"/>
          <p:nvPr/>
        </p:nvSpPr>
        <p:spPr>
          <a:xfrm>
            <a:off x="457200" y="5632538"/>
            <a:ext cx="8229600" cy="369332"/>
          </a:xfrm>
          <a:prstGeom prst="rect">
            <a:avLst/>
          </a:prstGeom>
          <a:noFill/>
        </p:spPr>
        <p:txBody>
          <a:bodyPr wrap="square">
            <a:spAutoFit/>
          </a:bodyPr>
          <a:lstStyle/>
          <a:p>
            <a:pPr>
              <a:tabLst>
                <a:tab pos="358775" algn="l"/>
              </a:tabLst>
            </a:pPr>
            <a:r>
              <a:rPr lang="en-IN" sz="1800" dirty="0"/>
              <a:t>	So a minimum of </a:t>
            </a:r>
            <a:r>
              <a:rPr lang="en-IN" sz="1800" dirty="0">
                <a:latin typeface="Cambria Math"/>
              </a:rPr>
              <a:t>5801</a:t>
            </a:r>
            <a:r>
              <a:rPr lang="en-IN" sz="1800" dirty="0"/>
              <a:t> votes are needed for a majority.</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CCEE4-6CFB-9116-A727-CB47334790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FA0744-1A38-BAD4-A4BC-ACD3A6833C04}"/>
              </a:ext>
            </a:extLst>
          </p:cNvPr>
          <p:cNvSpPr>
            <a:spLocks noGrp="1"/>
          </p:cNvSpPr>
          <p:nvPr>
            <p:ph type="title"/>
          </p:nvPr>
        </p:nvSpPr>
        <p:spPr/>
        <p:txBody>
          <a:bodyPr>
            <a:normAutofit/>
          </a:bodyPr>
          <a:lstStyle/>
          <a:p>
            <a:pPr>
              <a:defRPr sz="3200"/>
            </a:pPr>
            <a:r>
              <a:rPr dirty="0"/>
              <a:t>Example 2: Majority Criterion and the Borda Count Method</a:t>
            </a:r>
            <a:r>
              <a:rPr lang="en-US" dirty="0"/>
              <a:t>—Slide 3</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9D4600F5-4BB2-26AA-36CA-17F72AA0323D}"/>
                  </a:ext>
                </a:extLst>
              </p:cNvPr>
              <p:cNvSpPr>
                <a:spLocks noGrp="1"/>
              </p:cNvSpPr>
              <p:nvPr>
                <p:ph type="body" sz="quarter" idx="10"/>
              </p:nvPr>
            </p:nvSpPr>
            <p:spPr/>
            <p:txBody>
              <a:bodyPr>
                <a:normAutofit/>
              </a:bodyPr>
              <a:lstStyle/>
              <a:p>
                <a:pPr>
                  <a:tabLst>
                    <a:tab pos="358775" algn="l"/>
                  </a:tabLst>
                  <a:defRPr sz="2800"/>
                </a:pPr>
                <a:r>
                  <a:rPr lang="en-IN" sz="2000" dirty="0"/>
                  <a:t>b.	</a:t>
                </a:r>
                <a:r>
                  <a:rPr sz="2000" dirty="0"/>
                  <a:t>​To determine a winner using the Borda count method, each ranking will </a:t>
                </a:r>
                <a:r>
                  <a:rPr lang="en-IN" sz="2000" dirty="0"/>
                  <a:t>	</a:t>
                </a:r>
                <a:r>
                  <a:rPr sz="2000" dirty="0"/>
                  <a:t>receive the following number of points.</a:t>
                </a:r>
                <a:endParaRPr lang="en-US" sz="2000" dirty="0"/>
              </a:p>
              <a:p>
                <a:pPr>
                  <a:tabLst>
                    <a:tab pos="358775" algn="l"/>
                  </a:tabLst>
                  <a:defRPr sz="2800"/>
                </a:pPr>
                <a:endParaRPr sz="800" dirty="0"/>
              </a:p>
              <a:p>
                <a:pPr marL="0" lvl="2" indent="0">
                  <a:buNone/>
                  <a:tabLst>
                    <a:tab pos="358775" algn="l"/>
                  </a:tabLst>
                  <a:defRPr sz="2800"/>
                </a:pPr>
                <a:r>
                  <a:rPr lang="en-IN" sz="2000" dirty="0"/>
                  <a:t>		</a:t>
                </a:r>
                <a:r>
                  <a:rPr sz="2000" dirty="0"/>
                  <a:t>1st place </a:t>
                </a:r>
                <a14:m>
                  <m:oMath xmlns:m="http://schemas.openxmlformats.org/officeDocument/2006/math">
                    <m:r>
                      <a:rPr sz="2000">
                        <a:latin typeface="Cambria Math" panose="02040503050406030204" pitchFamily="18" charset="0"/>
                      </a:rPr>
                      <m:t>=5</m:t>
                    </m:r>
                    <m:r>
                      <m:rPr>
                        <m:nor/>
                      </m:rPr>
                      <a:rPr sz="2000"/>
                      <m:t>points</m:t>
                    </m:r>
                  </m:oMath>
                </a14:m>
                <a:endParaRPr lang="en-US" sz="2000" dirty="0"/>
              </a:p>
              <a:p>
                <a:pPr marL="0" lvl="2" indent="0">
                  <a:buNone/>
                  <a:tabLst>
                    <a:tab pos="358775" algn="l"/>
                  </a:tabLst>
                  <a:defRPr sz="2800"/>
                </a:pPr>
                <a:r>
                  <a:rPr lang="en-IN" sz="2000" dirty="0"/>
                  <a:t>		</a:t>
                </a:r>
                <a:r>
                  <a:rPr sz="2000" dirty="0"/>
                  <a:t>​2nd place </a:t>
                </a:r>
                <a14:m>
                  <m:oMath xmlns:m="http://schemas.openxmlformats.org/officeDocument/2006/math">
                    <m:r>
                      <a:rPr sz="2000">
                        <a:latin typeface="Cambria Math" panose="02040503050406030204" pitchFamily="18" charset="0"/>
                      </a:rPr>
                      <m:t>=4</m:t>
                    </m:r>
                    <m:r>
                      <m:rPr>
                        <m:nor/>
                      </m:rPr>
                      <a:rPr sz="2000"/>
                      <m:t>points</m:t>
                    </m:r>
                  </m:oMath>
                </a14:m>
                <a:endParaRPr lang="en-US" sz="2000" dirty="0"/>
              </a:p>
              <a:p>
                <a:pPr marL="0" lvl="2" indent="0">
                  <a:buNone/>
                  <a:tabLst>
                    <a:tab pos="358775" algn="l"/>
                  </a:tabLst>
                  <a:defRPr sz="2800"/>
                </a:pPr>
                <a:r>
                  <a:rPr lang="en-IN" sz="2000" dirty="0"/>
                  <a:t>		</a:t>
                </a:r>
                <a:r>
                  <a:rPr sz="2000" dirty="0"/>
                  <a:t>3rd place </a:t>
                </a:r>
                <a14:m>
                  <m:oMath xmlns:m="http://schemas.openxmlformats.org/officeDocument/2006/math">
                    <m:r>
                      <a:rPr sz="2000">
                        <a:latin typeface="Cambria Math" panose="02040503050406030204" pitchFamily="18" charset="0"/>
                      </a:rPr>
                      <m:t>=3</m:t>
                    </m:r>
                    <m:r>
                      <m:rPr>
                        <m:nor/>
                      </m:rPr>
                      <a:rPr sz="2000"/>
                      <m:t>points</m:t>
                    </m:r>
                  </m:oMath>
                </a14:m>
                <a:endParaRPr lang="en-US" sz="2000" dirty="0"/>
              </a:p>
              <a:p>
                <a:pPr marL="0" lvl="2" indent="0">
                  <a:buNone/>
                  <a:tabLst>
                    <a:tab pos="358775" algn="l"/>
                  </a:tabLst>
                  <a:defRPr sz="2800"/>
                </a:pPr>
                <a:r>
                  <a:rPr lang="en-IN" sz="2000" dirty="0"/>
                  <a:t>		</a:t>
                </a:r>
                <a:r>
                  <a:rPr sz="2000" dirty="0"/>
                  <a:t>​4th place </a:t>
                </a:r>
                <a14:m>
                  <m:oMath xmlns:m="http://schemas.openxmlformats.org/officeDocument/2006/math">
                    <m:r>
                      <a:rPr sz="2000">
                        <a:latin typeface="Cambria Math" panose="02040503050406030204" pitchFamily="18" charset="0"/>
                      </a:rPr>
                      <m:t>=2</m:t>
                    </m:r>
                    <m:r>
                      <m:rPr>
                        <m:nor/>
                      </m:rPr>
                      <a:rPr sz="2000"/>
                      <m:t>points</m:t>
                    </m:r>
                  </m:oMath>
                </a14:m>
                <a:endParaRPr lang="en-US" sz="2000" dirty="0"/>
              </a:p>
              <a:p>
                <a:pPr marL="0" lvl="2" indent="0">
                  <a:buNone/>
                  <a:tabLst>
                    <a:tab pos="358775" algn="l"/>
                  </a:tabLst>
                  <a:defRPr sz="2800"/>
                </a:pPr>
                <a:r>
                  <a:rPr lang="en-IN" sz="2000" dirty="0"/>
                  <a:t>		</a:t>
                </a:r>
                <a:r>
                  <a:rPr sz="2000" dirty="0"/>
                  <a:t>5th place </a:t>
                </a:r>
                <a14:m>
                  <m:oMath xmlns:m="http://schemas.openxmlformats.org/officeDocument/2006/math">
                    <m:r>
                      <a:rPr sz="2000">
                        <a:latin typeface="Cambria Math" panose="02040503050406030204" pitchFamily="18" charset="0"/>
                      </a:rPr>
                      <m:t>=1</m:t>
                    </m:r>
                    <m:r>
                      <m:rPr>
                        <m:nor/>
                      </m:rPr>
                      <a:rPr sz="2000"/>
                      <m:t>points</m:t>
                    </m:r>
                  </m:oMath>
                </a14:m>
                <a:endParaRPr lang="en-US" sz="2000" dirty="0"/>
              </a:p>
              <a:p>
                <a:pPr marL="0" lvl="2" indent="0">
                  <a:buNone/>
                  <a:tabLst>
                    <a:tab pos="358775" algn="l"/>
                  </a:tabLst>
                  <a:defRPr sz="2800"/>
                </a:pPr>
                <a:r>
                  <a:rPr lang="en-IN" sz="2000" dirty="0"/>
                  <a:t>	</a:t>
                </a:r>
                <a:r>
                  <a:rPr sz="2000" dirty="0"/>
                  <a:t>Table 5 shows the point calculations. The final column is the sum of </a:t>
                </a:r>
                <a:r>
                  <a:rPr lang="en-IN" sz="2000" dirty="0"/>
                  <a:t>	</a:t>
                </a:r>
                <a:r>
                  <a:rPr sz="2000" dirty="0"/>
                  <a:t>each candidate's points.</a:t>
                </a:r>
              </a:p>
              <a:p>
                <a:pPr>
                  <a:tabLst>
                    <a:tab pos="358775" algn="l"/>
                  </a:tabLst>
                </a:pPr>
                <a:r>
                  <a:rPr dirty="0"/>
                  <a:t>​</a:t>
                </a:r>
              </a:p>
            </p:txBody>
          </p:sp>
        </mc:Choice>
        <mc:Fallback xmlns="">
          <p:sp>
            <p:nvSpPr>
              <p:cNvPr id="3" name="Text Placeholder 2">
                <a:extLst>
                  <a:ext uri="{FF2B5EF4-FFF2-40B4-BE49-F238E27FC236}">
                    <a16:creationId xmlns:a16="http://schemas.microsoft.com/office/drawing/2014/main" id="{9D4600F5-4BB2-26AA-36CA-17F72AA0323D}"/>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736"/>
                </a:stretch>
              </a:blipFill>
            </p:spPr>
            <p:txBody>
              <a:bodyPr/>
              <a:lstStyle/>
              <a:p>
                <a:r>
                  <a:rPr lang="en-IN">
                    <a:noFill/>
                  </a:rPr>
                  <a:t> </a:t>
                </a:r>
              </a:p>
            </p:txBody>
          </p:sp>
        </mc:Fallback>
      </mc:AlternateContent>
    </p:spTree>
    <p:extLst>
      <p:ext uri="{BB962C8B-B14F-4D97-AF65-F5344CB8AC3E}">
        <p14:creationId xmlns:p14="http://schemas.microsoft.com/office/powerpoint/2010/main" val="916067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Majority Criterion and the Borda Count Method</a:t>
            </a:r>
            <a:r>
              <a:rPr lang="en-US" dirty="0"/>
              <a:t>—Slide 4</a:t>
            </a:r>
            <a:endParaRPr dirty="0"/>
          </a:p>
        </p:txBody>
      </p:sp>
      <p:sp>
        <p:nvSpPr>
          <p:cNvPr id="5" name="TextBox 4">
            <a:extLst>
              <a:ext uri="{FF2B5EF4-FFF2-40B4-BE49-F238E27FC236}">
                <a16:creationId xmlns:a16="http://schemas.microsoft.com/office/drawing/2014/main" id="{90228ADC-B2C9-9D65-1741-A0CED43E9EB4}"/>
              </a:ext>
            </a:extLst>
          </p:cNvPr>
          <p:cNvSpPr txBox="1"/>
          <p:nvPr/>
        </p:nvSpPr>
        <p:spPr>
          <a:xfrm>
            <a:off x="457200" y="1173940"/>
            <a:ext cx="8229600" cy="369332"/>
          </a:xfrm>
          <a:prstGeom prst="rect">
            <a:avLst/>
          </a:prstGeom>
          <a:noFill/>
        </p:spPr>
        <p:txBody>
          <a:bodyPr wrap="square">
            <a:spAutoFit/>
          </a:bodyPr>
          <a:lstStyle/>
          <a:p>
            <a:pPr algn="ctr">
              <a:defRPr sz="1800" b="1"/>
            </a:pPr>
            <a:r>
              <a:rPr lang="en-IN" dirty="0"/>
              <a:t>Table 5: Borda Count Tally for Chairman of the Board</a:t>
            </a:r>
          </a:p>
        </p:txBody>
      </p:sp>
      <p:sp>
        <p:nvSpPr>
          <p:cNvPr id="4" name="TextBox 3">
            <a:extLst>
              <a:ext uri="{FF2B5EF4-FFF2-40B4-BE49-F238E27FC236}">
                <a16:creationId xmlns:a16="http://schemas.microsoft.com/office/drawing/2014/main" id="{9CEE1C9C-7CE5-3AEB-F2C5-CE54ECDB5A4E}"/>
              </a:ext>
            </a:extLst>
          </p:cNvPr>
          <p:cNvSpPr txBox="1"/>
          <p:nvPr/>
        </p:nvSpPr>
        <p:spPr>
          <a:xfrm>
            <a:off x="4114800" y="1600200"/>
            <a:ext cx="1066800" cy="369332"/>
          </a:xfrm>
          <a:prstGeom prst="rect">
            <a:avLst/>
          </a:prstGeom>
          <a:noFill/>
        </p:spPr>
        <p:txBody>
          <a:bodyPr wrap="square">
            <a:spAutoFit/>
          </a:bodyPr>
          <a:lstStyle/>
          <a:p>
            <a:r>
              <a:rPr kumimoji="0" lang="en-IN" sz="1800" b="0" i="0" u="none" strike="noStrike" kern="1200" cap="none" spc="0" normalizeH="0" baseline="0" noProof="0" dirty="0">
                <a:ln>
                  <a:noFill/>
                </a:ln>
                <a:solidFill>
                  <a:srgbClr val="366092"/>
                </a:solidFill>
                <a:effectLst/>
                <a:uLnTx/>
                <a:uFillTx/>
                <a:latin typeface="Calibri"/>
                <a:ea typeface="+mn-ea"/>
                <a:cs typeface="+mn-cs"/>
              </a:rPr>
              <a:t>Rankings</a:t>
            </a:r>
            <a:endParaRPr lang="en-IN" dirty="0"/>
          </a:p>
        </p:txBody>
      </p:sp>
      <p:sp>
        <p:nvSpPr>
          <p:cNvPr id="6" name="TextBox 5">
            <a:extLst>
              <a:ext uri="{FF2B5EF4-FFF2-40B4-BE49-F238E27FC236}">
                <a16:creationId xmlns:a16="http://schemas.microsoft.com/office/drawing/2014/main" id="{BCDEBE13-A8D0-E549-7848-D0F67471C110}"/>
              </a:ext>
            </a:extLst>
          </p:cNvPr>
          <p:cNvSpPr txBox="1"/>
          <p:nvPr/>
        </p:nvSpPr>
        <p:spPr>
          <a:xfrm>
            <a:off x="7875495" y="1411069"/>
            <a:ext cx="762000" cy="646331"/>
          </a:xfrm>
          <a:prstGeom prst="rect">
            <a:avLst/>
          </a:prstGeom>
          <a:noFill/>
        </p:spPr>
        <p:txBody>
          <a:bodyPr wrap="square">
            <a:spAutoFit/>
          </a:bodyPr>
          <a:lstStyle/>
          <a:p>
            <a:pPr algn="ctr"/>
            <a:r>
              <a:rPr kumimoji="0" lang="en-IN" sz="1800" b="0" i="0" u="none" strike="noStrike" kern="1200" cap="none" spc="0" normalizeH="0" baseline="0" noProof="0" dirty="0">
                <a:ln>
                  <a:noFill/>
                </a:ln>
                <a:solidFill>
                  <a:srgbClr val="366092"/>
                </a:solidFill>
                <a:effectLst/>
                <a:uLnTx/>
                <a:uFillTx/>
                <a:latin typeface="Calibri"/>
                <a:ea typeface="+mn-ea"/>
                <a:cs typeface="+mn-cs"/>
              </a:rPr>
              <a:t>Total Points</a:t>
            </a:r>
            <a:endParaRPr lang="en-IN" dirty="0"/>
          </a:p>
        </p:txBody>
      </p:sp>
      <mc:AlternateContent xmlns:mc="http://schemas.openxmlformats.org/markup-compatibility/2006">
        <mc:Choice xmlns:a14="http://schemas.microsoft.com/office/drawing/2010/main" Requires="a14">
          <p:graphicFrame>
            <p:nvGraphicFramePr>
              <p:cNvPr id="3" name="Table Placeholder 2" descr="The table contains 6 columns and 5 rows. &#10;&#10;Row 1: H. Beridze: Rankings 1st; 5 times (2300) equals 11,500, 3rd 3 times (3100) equals 9300, 2nd 4 times (4000) equals 16000, 2nd 4 times (2200) equals 8800, Total Points 45,600.&#10;&#10;Row 2: M. Gruber, 3rd, 3 times (2300) equals 6900, 1st, 5 times (3100) equals 15,500, 3rd, 3 times (4000) equals 12,000, 4th, 2 times (2200) equals 4400, Total Points 38,800.&#10;&#10;Row 3: R. Jensen, 5th, 1 times (2300) equals 2300, 2nd, 4 times (3100) equals 12,400, 5th, 1 times (2200) equals 4400, Total Points 24,900.&#10;&#10;Row 4: T. Taylor, 4th, 2 times (2300) equals 4600, 4th, 2 times (3100) equals 6200, 1st, 5 times (4000) equals 20,000, 1st, 5 times (2200) equals 11,000, Total Points 41,800.&#10;&#10;Row 5: L. Wright, 2nd, 4 times (2300) equals 9200, 5th, 1 times (3100) equals 3100, 5th, 1 times (4000) equals 4,000, 3rd, 3 times (2200) equals 6,600, Total Points 22,900.&#10;&#10;Row 6: Total Votes 2300, 3100, 4000, 2200"/>
              <p:cNvGraphicFramePr>
                <a:graphicFrameLocks noGrp="1"/>
              </p:cNvGraphicFramePr>
              <p:nvPr>
                <p:ph type="tbl" sz="quarter" idx="10"/>
                <p:extLst>
                  <p:ext uri="{D42A27DB-BD31-4B8C-83A1-F6EECF244321}">
                    <p14:modId xmlns:p14="http://schemas.microsoft.com/office/powerpoint/2010/main" val="2974607985"/>
                  </p:ext>
                </p:extLst>
              </p:nvPr>
            </p:nvGraphicFramePr>
            <p:xfrm>
              <a:off x="457200" y="2057400"/>
              <a:ext cx="8229600" cy="3587053"/>
            </p:xfrm>
            <a:graphic>
              <a:graphicData uri="http://schemas.openxmlformats.org/drawingml/2006/table">
                <a:tbl>
                  <a:tblPr firstRow="1" bandRow="1">
                    <a:tableStyleId>{5940675A-B579-460E-94D1-54222C63F5DA}</a:tableStyleId>
                  </a:tblPr>
                  <a:tblGrid>
                    <a:gridCol w="1066800">
                      <a:extLst>
                        <a:ext uri="{9D8B030D-6E8A-4147-A177-3AD203B41FA5}">
                          <a16:colId xmlns:a16="http://schemas.microsoft.com/office/drawing/2014/main" val="20000"/>
                        </a:ext>
                      </a:extLst>
                    </a:gridCol>
                    <a:gridCol w="1638748">
                      <a:extLst>
                        <a:ext uri="{9D8B030D-6E8A-4147-A177-3AD203B41FA5}">
                          <a16:colId xmlns:a16="http://schemas.microsoft.com/office/drawing/2014/main" val="20001"/>
                        </a:ext>
                      </a:extLst>
                    </a:gridCol>
                    <a:gridCol w="1485452">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tblGrid>
                  <a:tr h="370840">
                    <a:tc>
                      <a:txBody>
                        <a:bodyPr/>
                        <a:lstStyle/>
                        <a:p>
                          <a:pPr algn="ctr">
                            <a:defRPr sz="1400" b="1"/>
                          </a:pPr>
                          <a:r>
                            <a:rPr sz="1400" dirty="0"/>
                            <a:t>H. </a:t>
                          </a:r>
                          <a:r>
                            <a:rPr sz="1400" dirty="0" err="1"/>
                            <a:t>Beridze</a:t>
                          </a:r>
                          <a:endParaRPr sz="1400" dirty="0"/>
                        </a:p>
                      </a:txBody>
                      <a:tcPr anchor="ctr"/>
                    </a:tc>
                    <a:tc>
                      <a:txBody>
                        <a:bodyPr/>
                        <a:lstStyle/>
                        <a:p>
                          <a:pPr algn="ctr">
                            <a:defRPr sz="1400"/>
                          </a:pPr>
                          <a:r>
                            <a:rPr sz="1400" dirty="0"/>
                            <a:t>1st</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5</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2300</m:t>
                                    </m:r>
                                  </m:e>
                                </m:d>
                                <m:r>
                                  <a:rPr sz="1400">
                                    <a:latin typeface="Cambria Math" panose="02040503050406030204" pitchFamily="18" charset="0"/>
                                  </a:rPr>
                                  <m:t>=11,500</m:t>
                                </m:r>
                              </m:oMath>
                            </m:oMathPara>
                          </a14:m>
                          <a:endParaRPr sz="1400" dirty="0"/>
                        </a:p>
                      </a:txBody>
                      <a:tcPr anchor="ctr"/>
                    </a:tc>
                    <a:tc>
                      <a:txBody>
                        <a:bodyPr/>
                        <a:lstStyle/>
                        <a:p>
                          <a:pPr algn="ctr">
                            <a:defRPr sz="1400"/>
                          </a:pPr>
                          <a:r>
                            <a:rPr sz="1400" dirty="0"/>
                            <a:t>3rd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lang="en-IN" sz="1400" smtClean="0">
                                        <a:solidFill>
                                          <a:srgbClr val="000000"/>
                                        </a:solidFill>
                                        <a:latin typeface="Cambria Math" panose="02040503050406030204" pitchFamily="18" charset="0"/>
                                      </a:rPr>
                                      <m:t>3100</m:t>
                                    </m:r>
                                  </m:e>
                                </m:d>
                                <m:r>
                                  <a:rPr sz="1400">
                                    <a:latin typeface="Cambria Math" panose="02040503050406030204" pitchFamily="18" charset="0"/>
                                  </a:rPr>
                                  <m:t>=9300</m:t>
                                </m:r>
                              </m:oMath>
                            </m:oMathPara>
                          </a14:m>
                          <a:endParaRPr sz="1400" dirty="0"/>
                        </a:p>
                      </a:txBody>
                      <a:tcPr anchor="ctr"/>
                    </a:tc>
                    <a:tc>
                      <a:txBody>
                        <a:bodyPr/>
                        <a:lstStyle/>
                        <a:p>
                          <a:pPr algn="ctr">
                            <a:defRPr sz="1400"/>
                          </a:pPr>
                          <a:r>
                            <a:rPr sz="1400" dirty="0"/>
                            <a:t>2nd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lang="en-IN" sz="1400" smtClean="0">
                                        <a:solidFill>
                                          <a:srgbClr val="00B050"/>
                                        </a:solidFill>
                                        <a:latin typeface="Cambria Math" panose="02040503050406030204" pitchFamily="18" charset="0"/>
                                      </a:rPr>
                                      <m:t>4000</m:t>
                                    </m:r>
                                  </m:e>
                                </m:d>
                                <m:r>
                                  <a:rPr sz="1400">
                                    <a:latin typeface="Cambria Math" panose="02040503050406030204" pitchFamily="18" charset="0"/>
                                  </a:rPr>
                                  <m:t>=16,000</m:t>
                                </m:r>
                              </m:oMath>
                            </m:oMathPara>
                          </a14:m>
                          <a:endParaRPr sz="1400" dirty="0"/>
                        </a:p>
                      </a:txBody>
                      <a:tcPr anchor="ctr"/>
                    </a:tc>
                    <a:tc>
                      <a:txBody>
                        <a:bodyPr/>
                        <a:lstStyle/>
                        <a:p>
                          <a:pPr algn="ctr">
                            <a:defRPr sz="1400"/>
                          </a:pPr>
                          <a:r>
                            <a:rPr sz="1400" dirty="0"/>
                            <a:t>2nd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lang="en-IN" sz="1400" smtClean="0">
                                        <a:solidFill>
                                          <a:srgbClr val="7030A0"/>
                                        </a:solidFill>
                                        <a:latin typeface="Cambria Math" panose="02040503050406030204" pitchFamily="18" charset="0"/>
                                      </a:rPr>
                                      <m:t>2200</m:t>
                                    </m:r>
                                  </m:e>
                                </m:d>
                                <m:r>
                                  <a:rPr sz="1400">
                                    <a:latin typeface="Cambria Math" panose="02040503050406030204" pitchFamily="18" charset="0"/>
                                  </a:rPr>
                                  <m:t>=8800</m:t>
                                </m:r>
                              </m:oMath>
                            </m:oMathPara>
                          </a14:m>
                          <a:endParaRPr sz="1400" dirty="0"/>
                        </a:p>
                      </a:txBody>
                      <a:tcPr anchor="ctr"/>
                    </a:tc>
                    <a:tc>
                      <a:txBody>
                        <a:bodyPr/>
                        <a:lstStyle/>
                        <a:p>
                          <a:pPr algn="ctr"/>
                          <a:r>
                            <a:rPr sz="1400" dirty="0"/>
                            <a:t>45,600</a:t>
                          </a:r>
                          <a:endParaRPr sz="14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400" b="1"/>
                          </a:pPr>
                          <a:r>
                            <a:rPr sz="1400" dirty="0"/>
                            <a:t>M. Gruber</a:t>
                          </a:r>
                        </a:p>
                      </a:txBody>
                      <a:tcPr anchor="ctr"/>
                    </a:tc>
                    <a:tc>
                      <a:txBody>
                        <a:bodyPr/>
                        <a:lstStyle/>
                        <a:p>
                          <a:pPr algn="ctr">
                            <a:defRPr sz="1400"/>
                          </a:pPr>
                          <a:r>
                            <a:rPr sz="1400" dirty="0"/>
                            <a:t>3rd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2300</m:t>
                                    </m:r>
                                  </m:e>
                                </m:d>
                                <m:r>
                                  <a:rPr sz="1400">
                                    <a:latin typeface="Cambria Math" panose="02040503050406030204" pitchFamily="18" charset="0"/>
                                  </a:rPr>
                                  <m:t>=6900</m:t>
                                </m:r>
                              </m:oMath>
                            </m:oMathPara>
                          </a14:m>
                          <a:endParaRPr sz="1400" dirty="0"/>
                        </a:p>
                      </a:txBody>
                      <a:tcPr anchor="ctr"/>
                    </a:tc>
                    <a:tc>
                      <a:txBody>
                        <a:bodyPr/>
                        <a:lstStyle/>
                        <a:p>
                          <a:pPr algn="ctr">
                            <a:defRPr sz="1400"/>
                          </a:pPr>
                          <a:r>
                            <a:rPr sz="1400" dirty="0"/>
                            <a:t>1st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5</m:t>
                                </m:r>
                                <m:d>
                                  <m:dPr>
                                    <m:ctrlPr>
                                      <a:rPr sz="1400" i="1">
                                        <a:latin typeface="Cambria Math" panose="02040503050406030204" pitchFamily="18" charset="0"/>
                                      </a:rPr>
                                    </m:ctrlPr>
                                  </m:dPr>
                                  <m:e>
                                    <m:r>
                                      <a:rPr lang="en-IN" sz="1400" smtClean="0">
                                        <a:solidFill>
                                          <a:srgbClr val="000000"/>
                                        </a:solidFill>
                                        <a:latin typeface="Cambria Math" panose="02040503050406030204" pitchFamily="18" charset="0"/>
                                      </a:rPr>
                                      <m:t>3100</m:t>
                                    </m:r>
                                  </m:e>
                                </m:d>
                                <m:r>
                                  <a:rPr sz="1400">
                                    <a:latin typeface="Cambria Math" panose="02040503050406030204" pitchFamily="18" charset="0"/>
                                  </a:rPr>
                                  <m:t>=15,500</m:t>
                                </m:r>
                              </m:oMath>
                            </m:oMathPara>
                          </a14:m>
                          <a:endParaRPr sz="1400" dirty="0"/>
                        </a:p>
                      </a:txBody>
                      <a:tcPr anchor="ctr"/>
                    </a:tc>
                    <a:tc>
                      <a:txBody>
                        <a:bodyPr/>
                        <a:lstStyle/>
                        <a:p>
                          <a:pPr algn="ctr">
                            <a:defRPr sz="1400"/>
                          </a:pPr>
                          <a:r>
                            <a:rPr sz="1400" dirty="0"/>
                            <a:t>3rd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lang="en-IN" sz="1400" smtClean="0">
                                        <a:solidFill>
                                          <a:srgbClr val="00B050"/>
                                        </a:solidFill>
                                        <a:latin typeface="Cambria Math" panose="02040503050406030204" pitchFamily="18" charset="0"/>
                                      </a:rPr>
                                      <m:t>4000</m:t>
                                    </m:r>
                                  </m:e>
                                </m:d>
                                <m:r>
                                  <a:rPr sz="1400">
                                    <a:latin typeface="Cambria Math" panose="02040503050406030204" pitchFamily="18" charset="0"/>
                                  </a:rPr>
                                  <m:t>=12,000</m:t>
                                </m:r>
                              </m:oMath>
                            </m:oMathPara>
                          </a14:m>
                          <a:endParaRPr sz="1400" dirty="0"/>
                        </a:p>
                      </a:txBody>
                      <a:tcPr anchor="ctr"/>
                    </a:tc>
                    <a:tc>
                      <a:txBody>
                        <a:bodyPr/>
                        <a:lstStyle/>
                        <a:p>
                          <a:pPr algn="ctr">
                            <a:defRPr sz="1400"/>
                          </a:pPr>
                          <a:r>
                            <a:rPr sz="1400" dirty="0"/>
                            <a:t>4th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lang="en-IN" sz="1400" smtClean="0">
                                        <a:solidFill>
                                          <a:srgbClr val="7030A0"/>
                                        </a:solidFill>
                                        <a:latin typeface="Cambria Math" panose="02040503050406030204" pitchFamily="18" charset="0"/>
                                      </a:rPr>
                                      <m:t>2200</m:t>
                                    </m:r>
                                  </m:e>
                                </m:d>
                                <m:r>
                                  <a:rPr sz="1400">
                                    <a:latin typeface="Cambria Math" panose="02040503050406030204" pitchFamily="18" charset="0"/>
                                  </a:rPr>
                                  <m:t>=4400</m:t>
                                </m:r>
                              </m:oMath>
                            </m:oMathPara>
                          </a14:m>
                          <a:endParaRPr sz="1400" dirty="0"/>
                        </a:p>
                      </a:txBody>
                      <a:tcPr anchor="ctr"/>
                    </a:tc>
                    <a:tc>
                      <a:txBody>
                        <a:bodyPr/>
                        <a:lstStyle/>
                        <a:p>
                          <a:pPr algn="ctr"/>
                          <a:r>
                            <a:rPr sz="1400" dirty="0"/>
                            <a:t>38,800</a:t>
                          </a:r>
                          <a:endParaRPr sz="1400" dirty="0">
                            <a:latin typeface="Cambria Math"/>
                          </a:endParaRPr>
                        </a:p>
                      </a:txBody>
                      <a:tcPr anchor="ctr"/>
                    </a:tc>
                    <a:extLst>
                      <a:ext uri="{0D108BD9-81ED-4DB2-BD59-A6C34878D82A}">
                        <a16:rowId xmlns:a16="http://schemas.microsoft.com/office/drawing/2014/main" val="10003"/>
                      </a:ext>
                    </a:extLst>
                  </a:tr>
                  <a:tr h="370840">
                    <a:tc>
                      <a:txBody>
                        <a:bodyPr/>
                        <a:lstStyle/>
                        <a:p>
                          <a:pPr algn="ctr">
                            <a:defRPr sz="1400" b="1"/>
                          </a:pPr>
                          <a:r>
                            <a:rPr sz="1400" dirty="0"/>
                            <a:t>R. Jensen</a:t>
                          </a:r>
                        </a:p>
                      </a:txBody>
                      <a:tcPr anchor="ctr"/>
                    </a:tc>
                    <a:tc>
                      <a:txBody>
                        <a:bodyPr/>
                        <a:lstStyle/>
                        <a:p>
                          <a:pPr algn="ctr">
                            <a:defRPr sz="1400"/>
                          </a:pPr>
                          <a:r>
                            <a:rPr sz="1400" dirty="0"/>
                            <a:t>5th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2300</m:t>
                                    </m:r>
                                  </m:e>
                                </m:d>
                                <m:r>
                                  <a:rPr sz="1400">
                                    <a:latin typeface="Cambria Math" panose="02040503050406030204" pitchFamily="18" charset="0"/>
                                  </a:rPr>
                                  <m:t>=2300</m:t>
                                </m:r>
                              </m:oMath>
                            </m:oMathPara>
                          </a14:m>
                          <a:endParaRPr sz="1400" dirty="0"/>
                        </a:p>
                      </a:txBody>
                      <a:tcPr anchor="ctr"/>
                    </a:tc>
                    <a:tc>
                      <a:txBody>
                        <a:bodyPr/>
                        <a:lstStyle/>
                        <a:p>
                          <a:pPr algn="ctr">
                            <a:defRPr sz="1400"/>
                          </a:pPr>
                          <a:r>
                            <a:rPr sz="1400" dirty="0"/>
                            <a:t>2nd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lang="en-IN" sz="1400" smtClean="0">
                                        <a:solidFill>
                                          <a:srgbClr val="000000"/>
                                        </a:solidFill>
                                        <a:latin typeface="Cambria Math" panose="02040503050406030204" pitchFamily="18" charset="0"/>
                                      </a:rPr>
                                      <m:t>3100</m:t>
                                    </m:r>
                                  </m:e>
                                </m:d>
                                <m:r>
                                  <a:rPr sz="1400">
                                    <a:latin typeface="Cambria Math" panose="02040503050406030204" pitchFamily="18" charset="0"/>
                                  </a:rPr>
                                  <m:t>=12,400</m:t>
                                </m:r>
                              </m:oMath>
                            </m:oMathPara>
                          </a14:m>
                          <a:endParaRPr sz="1400" dirty="0"/>
                        </a:p>
                      </a:txBody>
                      <a:tcPr anchor="ctr"/>
                    </a:tc>
                    <a:tc>
                      <a:txBody>
                        <a:bodyPr/>
                        <a:lstStyle/>
                        <a:p>
                          <a:pPr algn="ctr">
                            <a:defRPr sz="1400"/>
                          </a:pPr>
                          <a:r>
                            <a:rPr sz="1400" dirty="0"/>
                            <a:t>4th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lang="en-IN" sz="1400" smtClean="0">
                                        <a:solidFill>
                                          <a:srgbClr val="00B050"/>
                                        </a:solidFill>
                                        <a:latin typeface="Cambria Math" panose="02040503050406030204" pitchFamily="18" charset="0"/>
                                      </a:rPr>
                                      <m:t>4000</m:t>
                                    </m:r>
                                  </m:e>
                                </m:d>
                                <m:r>
                                  <a:rPr sz="1400">
                                    <a:latin typeface="Cambria Math" panose="02040503050406030204" pitchFamily="18" charset="0"/>
                                  </a:rPr>
                                  <m:t>=8000</m:t>
                                </m:r>
                              </m:oMath>
                            </m:oMathPara>
                          </a14:m>
                          <a:endParaRPr sz="1400" dirty="0"/>
                        </a:p>
                      </a:txBody>
                      <a:tcPr anchor="ctr"/>
                    </a:tc>
                    <a:tc>
                      <a:txBody>
                        <a:bodyPr/>
                        <a:lstStyle/>
                        <a:p>
                          <a:pPr algn="ctr">
                            <a:defRPr sz="1400"/>
                          </a:pPr>
                          <a:r>
                            <a:rPr sz="1400" dirty="0"/>
                            <a:t>5th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lang="en-IN" sz="1400" smtClean="0">
                                        <a:solidFill>
                                          <a:srgbClr val="7030A0"/>
                                        </a:solidFill>
                                        <a:latin typeface="Cambria Math" panose="02040503050406030204" pitchFamily="18" charset="0"/>
                                      </a:rPr>
                                      <m:t>2200</m:t>
                                    </m:r>
                                  </m:e>
                                </m:d>
                                <m:r>
                                  <a:rPr sz="1400">
                                    <a:latin typeface="Cambria Math" panose="02040503050406030204" pitchFamily="18" charset="0"/>
                                  </a:rPr>
                                  <m:t>=2200</m:t>
                                </m:r>
                              </m:oMath>
                            </m:oMathPara>
                          </a14:m>
                          <a:endParaRPr sz="1400" dirty="0"/>
                        </a:p>
                      </a:txBody>
                      <a:tcPr anchor="ctr"/>
                    </a:tc>
                    <a:tc>
                      <a:txBody>
                        <a:bodyPr/>
                        <a:lstStyle/>
                        <a:p>
                          <a:pPr algn="ctr"/>
                          <a:r>
                            <a:rPr sz="1400" dirty="0"/>
                            <a:t>24,900</a:t>
                          </a:r>
                          <a:endParaRPr sz="1400" dirty="0">
                            <a:latin typeface="Cambria Math"/>
                          </a:endParaRPr>
                        </a:p>
                      </a:txBody>
                      <a:tcPr anchor="ctr"/>
                    </a:tc>
                    <a:extLst>
                      <a:ext uri="{0D108BD9-81ED-4DB2-BD59-A6C34878D82A}">
                        <a16:rowId xmlns:a16="http://schemas.microsoft.com/office/drawing/2014/main" val="10004"/>
                      </a:ext>
                    </a:extLst>
                  </a:tr>
                  <a:tr h="370840">
                    <a:tc>
                      <a:txBody>
                        <a:bodyPr/>
                        <a:lstStyle/>
                        <a:p>
                          <a:pPr algn="ctr">
                            <a:defRPr sz="1400" b="1"/>
                          </a:pPr>
                          <a:r>
                            <a:rPr sz="1400" dirty="0"/>
                            <a:t>T. Taylor</a:t>
                          </a:r>
                        </a:p>
                      </a:txBody>
                      <a:tcPr anchor="ctr"/>
                    </a:tc>
                    <a:tc>
                      <a:txBody>
                        <a:bodyPr/>
                        <a:lstStyle/>
                        <a:p>
                          <a:pPr algn="ctr">
                            <a:defRPr sz="1400"/>
                          </a:pPr>
                          <a:r>
                            <a:rPr sz="1400" dirty="0"/>
                            <a:t>4th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2300</m:t>
                                    </m:r>
                                  </m:e>
                                </m:d>
                                <m:r>
                                  <a:rPr sz="1400">
                                    <a:latin typeface="Cambria Math" panose="02040503050406030204" pitchFamily="18" charset="0"/>
                                  </a:rPr>
                                  <m:t>=4600</m:t>
                                </m:r>
                              </m:oMath>
                            </m:oMathPara>
                          </a14:m>
                          <a:endParaRPr sz="1400" dirty="0"/>
                        </a:p>
                      </a:txBody>
                      <a:tcPr anchor="ctr"/>
                    </a:tc>
                    <a:tc>
                      <a:txBody>
                        <a:bodyPr/>
                        <a:lstStyle/>
                        <a:p>
                          <a:pPr algn="ctr">
                            <a:defRPr sz="1400"/>
                          </a:pPr>
                          <a:r>
                            <a:rPr sz="1400" dirty="0"/>
                            <a:t>4th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m:t>
                                </m:r>
                                <m:d>
                                  <m:dPr>
                                    <m:ctrlPr>
                                      <a:rPr sz="1400" i="1">
                                        <a:latin typeface="Cambria Math" panose="02040503050406030204" pitchFamily="18" charset="0"/>
                                      </a:rPr>
                                    </m:ctrlPr>
                                  </m:dPr>
                                  <m:e>
                                    <m:r>
                                      <a:rPr lang="en-IN" sz="1400" smtClean="0">
                                        <a:solidFill>
                                          <a:srgbClr val="000000"/>
                                        </a:solidFill>
                                        <a:latin typeface="Cambria Math" panose="02040503050406030204" pitchFamily="18" charset="0"/>
                                      </a:rPr>
                                      <m:t>3100</m:t>
                                    </m:r>
                                  </m:e>
                                </m:d>
                                <m:r>
                                  <a:rPr sz="1400">
                                    <a:latin typeface="Cambria Math" panose="02040503050406030204" pitchFamily="18" charset="0"/>
                                  </a:rPr>
                                  <m:t>=6200</m:t>
                                </m:r>
                              </m:oMath>
                            </m:oMathPara>
                          </a14:m>
                          <a:endParaRPr sz="1400" dirty="0"/>
                        </a:p>
                      </a:txBody>
                      <a:tcPr anchor="ctr"/>
                    </a:tc>
                    <a:tc>
                      <a:txBody>
                        <a:bodyPr/>
                        <a:lstStyle/>
                        <a:p>
                          <a:pPr algn="ctr">
                            <a:defRPr sz="1400"/>
                          </a:pPr>
                          <a:r>
                            <a:rPr sz="1400" dirty="0"/>
                            <a:t>1st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5</m:t>
                                </m:r>
                                <m:d>
                                  <m:dPr>
                                    <m:ctrlPr>
                                      <a:rPr sz="1400" i="1">
                                        <a:latin typeface="Cambria Math" panose="02040503050406030204" pitchFamily="18" charset="0"/>
                                      </a:rPr>
                                    </m:ctrlPr>
                                  </m:dPr>
                                  <m:e>
                                    <m:r>
                                      <a:rPr lang="en-IN" sz="1400" smtClean="0">
                                        <a:solidFill>
                                          <a:srgbClr val="00B050"/>
                                        </a:solidFill>
                                        <a:latin typeface="Cambria Math" panose="02040503050406030204" pitchFamily="18" charset="0"/>
                                      </a:rPr>
                                      <m:t>4000</m:t>
                                    </m:r>
                                  </m:e>
                                </m:d>
                                <m:r>
                                  <a:rPr sz="1400">
                                    <a:latin typeface="Cambria Math" panose="02040503050406030204" pitchFamily="18" charset="0"/>
                                  </a:rPr>
                                  <m:t>=20,000</m:t>
                                </m:r>
                              </m:oMath>
                            </m:oMathPara>
                          </a14:m>
                          <a:endParaRPr sz="1400" dirty="0"/>
                        </a:p>
                      </a:txBody>
                      <a:tcPr anchor="ctr"/>
                    </a:tc>
                    <a:tc>
                      <a:txBody>
                        <a:bodyPr/>
                        <a:lstStyle/>
                        <a:p>
                          <a:pPr algn="ctr">
                            <a:defRPr sz="1400"/>
                          </a:pPr>
                          <a:r>
                            <a:rPr sz="1400" dirty="0"/>
                            <a:t>1st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5</m:t>
                                </m:r>
                                <m:d>
                                  <m:dPr>
                                    <m:ctrlPr>
                                      <a:rPr sz="1400" i="1">
                                        <a:latin typeface="Cambria Math" panose="02040503050406030204" pitchFamily="18" charset="0"/>
                                      </a:rPr>
                                    </m:ctrlPr>
                                  </m:dPr>
                                  <m:e>
                                    <m:r>
                                      <a:rPr lang="en-IN" sz="1400" smtClean="0">
                                        <a:solidFill>
                                          <a:srgbClr val="7030A0"/>
                                        </a:solidFill>
                                        <a:latin typeface="Cambria Math" panose="02040503050406030204" pitchFamily="18" charset="0"/>
                                      </a:rPr>
                                      <m:t>2200</m:t>
                                    </m:r>
                                  </m:e>
                                </m:d>
                                <m:r>
                                  <a:rPr sz="1400">
                                    <a:latin typeface="Cambria Math" panose="02040503050406030204" pitchFamily="18" charset="0"/>
                                  </a:rPr>
                                  <m:t>=11,000</m:t>
                                </m:r>
                              </m:oMath>
                            </m:oMathPara>
                          </a14:m>
                          <a:endParaRPr sz="1400" dirty="0"/>
                        </a:p>
                      </a:txBody>
                      <a:tcPr anchor="ctr"/>
                    </a:tc>
                    <a:tc>
                      <a:txBody>
                        <a:bodyPr/>
                        <a:lstStyle/>
                        <a:p>
                          <a:pPr algn="ctr"/>
                          <a:r>
                            <a:rPr sz="1400" dirty="0"/>
                            <a:t>41,800</a:t>
                          </a:r>
                          <a:endParaRPr sz="1400" dirty="0">
                            <a:latin typeface="Cambria Math"/>
                          </a:endParaRPr>
                        </a:p>
                      </a:txBody>
                      <a:tcPr anchor="ctr"/>
                    </a:tc>
                    <a:extLst>
                      <a:ext uri="{0D108BD9-81ED-4DB2-BD59-A6C34878D82A}">
                        <a16:rowId xmlns:a16="http://schemas.microsoft.com/office/drawing/2014/main" val="10005"/>
                      </a:ext>
                    </a:extLst>
                  </a:tr>
                  <a:tr h="370840">
                    <a:tc>
                      <a:txBody>
                        <a:bodyPr/>
                        <a:lstStyle/>
                        <a:p>
                          <a:pPr algn="ctr">
                            <a:defRPr sz="1400" b="1"/>
                          </a:pPr>
                          <a:r>
                            <a:rPr sz="1400"/>
                            <a:t>L. Wright</a:t>
                          </a:r>
                        </a:p>
                      </a:txBody>
                      <a:tcPr anchor="ctr"/>
                    </a:tc>
                    <a:tc>
                      <a:txBody>
                        <a:bodyPr/>
                        <a:lstStyle/>
                        <a:p>
                          <a:pPr algn="ctr">
                            <a:defRPr sz="1400"/>
                          </a:pPr>
                          <a:r>
                            <a:rPr sz="1400" dirty="0"/>
                            <a:t>2nd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4</m:t>
                                </m:r>
                                <m:d>
                                  <m:dPr>
                                    <m:ctrlPr>
                                      <a:rPr sz="1400" i="1">
                                        <a:latin typeface="Cambria Math" panose="02040503050406030204" pitchFamily="18" charset="0"/>
                                      </a:rPr>
                                    </m:ctrlPr>
                                  </m:dPr>
                                  <m:e>
                                    <m:r>
                                      <a:rPr lang="en-IN" sz="1400" smtClean="0">
                                        <a:solidFill>
                                          <a:srgbClr val="C00000"/>
                                        </a:solidFill>
                                        <a:latin typeface="Cambria Math" panose="02040503050406030204" pitchFamily="18" charset="0"/>
                                      </a:rPr>
                                      <m:t>2300</m:t>
                                    </m:r>
                                  </m:e>
                                </m:d>
                                <m:r>
                                  <a:rPr sz="1400">
                                    <a:latin typeface="Cambria Math" panose="02040503050406030204" pitchFamily="18" charset="0"/>
                                  </a:rPr>
                                  <m:t>=9200</m:t>
                                </m:r>
                              </m:oMath>
                            </m:oMathPara>
                          </a14:m>
                          <a:endParaRPr sz="1400" dirty="0"/>
                        </a:p>
                      </a:txBody>
                      <a:tcPr anchor="ctr"/>
                    </a:tc>
                    <a:tc>
                      <a:txBody>
                        <a:bodyPr/>
                        <a:lstStyle/>
                        <a:p>
                          <a:pPr algn="ctr">
                            <a:defRPr sz="1400"/>
                          </a:pPr>
                          <a:r>
                            <a:rPr sz="1400" dirty="0"/>
                            <a:t>5th </a:t>
                          </a:r>
                          <a:endParaRPr lang="en-US" sz="1400" dirty="0"/>
                        </a:p>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lang="en-IN" sz="1400" smtClean="0">
                                        <a:solidFill>
                                          <a:srgbClr val="000000"/>
                                        </a:solidFill>
                                        <a:latin typeface="Cambria Math" panose="02040503050406030204" pitchFamily="18" charset="0"/>
                                      </a:rPr>
                                      <m:t>3100</m:t>
                                    </m:r>
                                  </m:e>
                                </m:d>
                                <m:r>
                                  <a:rPr sz="1400">
                                    <a:latin typeface="Cambria Math" panose="02040503050406030204" pitchFamily="18" charset="0"/>
                                  </a:rPr>
                                  <m:t>=3100</m:t>
                                </m:r>
                              </m:oMath>
                            </m:oMathPara>
                          </a14:m>
                          <a:endParaRPr sz="1400" dirty="0"/>
                        </a:p>
                      </a:txBody>
                      <a:tcPr anchor="ctr"/>
                    </a:tc>
                    <a:tc>
                      <a:txBody>
                        <a:bodyPr/>
                        <a:lstStyle/>
                        <a:p>
                          <a:pPr algn="ctr">
                            <a:defRPr sz="1400"/>
                          </a:pPr>
                          <a:r>
                            <a:rPr sz="1400" dirty="0"/>
                            <a:t>5</a:t>
                          </a:r>
                          <a:r>
                            <a:rPr sz="1400" baseline="30000" dirty="0"/>
                            <a:t>th</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1</m:t>
                              </m:r>
                              <m:d>
                                <m:dPr>
                                  <m:ctrlPr>
                                    <a:rPr sz="1400" i="1">
                                      <a:latin typeface="Cambria Math" panose="02040503050406030204" pitchFamily="18" charset="0"/>
                                    </a:rPr>
                                  </m:ctrlPr>
                                </m:dPr>
                                <m:e>
                                  <m:r>
                                    <a:rPr lang="en-IN" sz="1400" smtClean="0">
                                      <a:solidFill>
                                        <a:srgbClr val="00B050"/>
                                      </a:solidFill>
                                      <a:latin typeface="Cambria Math" panose="02040503050406030204" pitchFamily="18" charset="0"/>
                                    </a:rPr>
                                    <m:t>4000</m:t>
                                  </m:r>
                                </m:e>
                              </m:d>
                              <m:r>
                                <a:rPr sz="1400">
                                  <a:latin typeface="Cambria Math" panose="02040503050406030204" pitchFamily="18" charset="0"/>
                                </a:rPr>
                                <m:t>=4000</m:t>
                              </m:r>
                            </m:oMath>
                          </a14:m>
                          <a:endParaRPr sz="1400" dirty="0"/>
                        </a:p>
                      </a:txBody>
                      <a:tcPr anchor="ctr"/>
                    </a:tc>
                    <a:tc>
                      <a:txBody>
                        <a:bodyPr/>
                        <a:lstStyle/>
                        <a:p>
                          <a:pPr algn="ctr">
                            <a:defRPr sz="1400"/>
                          </a:pPr>
                          <a:r>
                            <a:rPr sz="1400" dirty="0"/>
                            <a:t>3</a:t>
                          </a:r>
                          <a:r>
                            <a:rPr sz="1400" baseline="30000" dirty="0"/>
                            <a:t>rd</a:t>
                          </a:r>
                          <a:endParaRPr lang="en-US" sz="1400" dirty="0"/>
                        </a:p>
                        <a:p>
                          <a:pPr algn="ctr">
                            <a:defRPr sz="1400"/>
                          </a:pPr>
                          <a:r>
                            <a:rPr sz="1400" dirty="0"/>
                            <a:t> </a:t>
                          </a:r>
                          <a14:m>
                            <m:oMath xmlns:m="http://schemas.openxmlformats.org/officeDocument/2006/math">
                              <m:r>
                                <a:rPr sz="1400">
                                  <a:latin typeface="Cambria Math" panose="02040503050406030204" pitchFamily="18" charset="0"/>
                                </a:rPr>
                                <m:t>3</m:t>
                              </m:r>
                              <m:d>
                                <m:dPr>
                                  <m:ctrlPr>
                                    <a:rPr sz="1400" i="1">
                                      <a:latin typeface="Cambria Math" panose="02040503050406030204" pitchFamily="18" charset="0"/>
                                    </a:rPr>
                                  </m:ctrlPr>
                                </m:dPr>
                                <m:e>
                                  <m:r>
                                    <a:rPr lang="en-IN" sz="1400" smtClean="0">
                                      <a:solidFill>
                                        <a:srgbClr val="7030A0"/>
                                      </a:solidFill>
                                      <a:latin typeface="Cambria Math" panose="02040503050406030204" pitchFamily="18" charset="0"/>
                                    </a:rPr>
                                    <m:t>2200</m:t>
                                  </m:r>
                                </m:e>
                              </m:d>
                              <m:r>
                                <a:rPr sz="1400">
                                  <a:latin typeface="Cambria Math" panose="02040503050406030204" pitchFamily="18" charset="0"/>
                                </a:rPr>
                                <m:t>=6600</m:t>
                              </m:r>
                            </m:oMath>
                          </a14:m>
                          <a:endParaRPr sz="1400" dirty="0"/>
                        </a:p>
                      </a:txBody>
                      <a:tcPr anchor="ctr"/>
                    </a:tc>
                    <a:tc>
                      <a:txBody>
                        <a:bodyPr/>
                        <a:lstStyle/>
                        <a:p>
                          <a:pPr algn="ctr"/>
                          <a:r>
                            <a:rPr sz="1400" dirty="0"/>
                            <a:t>22,900</a:t>
                          </a:r>
                          <a:endParaRPr sz="1400" dirty="0">
                            <a:latin typeface="Cambria Math"/>
                          </a:endParaRPr>
                        </a:p>
                      </a:txBody>
                      <a:tcPr anchor="ctr"/>
                    </a:tc>
                    <a:extLst>
                      <a:ext uri="{0D108BD9-81ED-4DB2-BD59-A6C34878D82A}">
                        <a16:rowId xmlns:a16="http://schemas.microsoft.com/office/drawing/2014/main" val="10006"/>
                      </a:ext>
                    </a:extLst>
                  </a:tr>
                  <a:tr h="370840">
                    <a:tc>
                      <a:txBody>
                        <a:bodyPr/>
                        <a:lstStyle/>
                        <a:p>
                          <a:pPr algn="ctr">
                            <a:defRPr sz="1400" b="1"/>
                          </a:pPr>
                          <a:r>
                            <a:rPr sz="1400"/>
                            <a:t>Total Votes</a:t>
                          </a:r>
                        </a:p>
                      </a:txBody>
                      <a:tcPr/>
                    </a:tc>
                    <a:tc>
                      <a:txBody>
                        <a:bodyPr/>
                        <a:lstStyle/>
                        <a:p>
                          <a:pPr algn="ctr"/>
                          <a:r>
                            <a:rPr sz="1400" dirty="0">
                              <a:solidFill>
                                <a:srgbClr val="C00000"/>
                              </a:solidFill>
                            </a:rPr>
                            <a:t>2300</a:t>
                          </a:r>
                          <a:endParaRPr sz="1400" dirty="0">
                            <a:solidFill>
                              <a:srgbClr val="C00000"/>
                            </a:solidFill>
                            <a:latin typeface="Cambria Math"/>
                          </a:endParaRPr>
                        </a:p>
                      </a:txBody>
                      <a:tcPr/>
                    </a:tc>
                    <a:tc>
                      <a:txBody>
                        <a:bodyPr/>
                        <a:lstStyle/>
                        <a:p>
                          <a:pPr algn="ctr"/>
                          <a:r>
                            <a:rPr sz="1400" dirty="0">
                              <a:solidFill>
                                <a:srgbClr val="000000"/>
                              </a:solidFill>
                            </a:rPr>
                            <a:t>3100</a:t>
                          </a:r>
                          <a:endParaRPr sz="1400" dirty="0">
                            <a:solidFill>
                              <a:srgbClr val="000000"/>
                            </a:solidFill>
                            <a:latin typeface="Cambria Math"/>
                          </a:endParaRPr>
                        </a:p>
                      </a:txBody>
                      <a:tcPr/>
                    </a:tc>
                    <a:tc>
                      <a:txBody>
                        <a:bodyPr/>
                        <a:lstStyle/>
                        <a:p>
                          <a:pPr algn="ctr"/>
                          <a:r>
                            <a:rPr sz="1400" dirty="0">
                              <a:solidFill>
                                <a:srgbClr val="00B050"/>
                              </a:solidFill>
                            </a:rPr>
                            <a:t>4000</a:t>
                          </a:r>
                          <a:endParaRPr sz="1400" dirty="0">
                            <a:solidFill>
                              <a:srgbClr val="00B050"/>
                            </a:solidFill>
                            <a:latin typeface="Cambria Math"/>
                          </a:endParaRPr>
                        </a:p>
                      </a:txBody>
                      <a:tcPr/>
                    </a:tc>
                    <a:tc>
                      <a:txBody>
                        <a:bodyPr/>
                        <a:lstStyle/>
                        <a:p>
                          <a:pPr algn="ctr"/>
                          <a:r>
                            <a:rPr sz="1400" dirty="0">
                              <a:solidFill>
                                <a:srgbClr val="7030A0"/>
                              </a:solidFill>
                            </a:rPr>
                            <a:t>2200</a:t>
                          </a:r>
                          <a:endParaRPr sz="1400" dirty="0">
                            <a:solidFill>
                              <a:srgbClr val="7030A0"/>
                            </a:solidFill>
                            <a:latin typeface="Cambria Math"/>
                          </a:endParaRPr>
                        </a:p>
                      </a:txBody>
                      <a:tcPr/>
                    </a:tc>
                    <a:tc>
                      <a:txBody>
                        <a:bodyPr/>
                        <a:lstStyle/>
                        <a:p>
                          <a:pPr algn="ctr"/>
                          <a:endParaRPr sz="1400" dirty="0"/>
                        </a:p>
                      </a:txBody>
                      <a:tcPr/>
                    </a:tc>
                    <a:extLst>
                      <a:ext uri="{0D108BD9-81ED-4DB2-BD59-A6C34878D82A}">
                        <a16:rowId xmlns:a16="http://schemas.microsoft.com/office/drawing/2014/main" val="10007"/>
                      </a:ext>
                    </a:extLst>
                  </a:tr>
                </a:tbl>
              </a:graphicData>
            </a:graphic>
          </p:graphicFrame>
        </mc:Choice>
        <mc:Fallback>
          <p:graphicFrame>
            <p:nvGraphicFramePr>
              <p:cNvPr id="3" name="Table Placeholder 2" descr="The table contains 6 columns and 5 rows. &#10;&#10;Row 1: H. Beridze: Rankings 1st; 5 times (2300) equals 11,500, 3rd 3 times (3100) equals 9300, 2nd 4 times (4000) equals 16000, 2nd 4 times (2200) equals 8800, Total Points 45,600.&#10;&#10;Row 2: M. Gruber, 3rd, 3 times (2300) equals 6900, 1st, 5 times (3100) equals 15,500, 3rd, 3 times (4000) equals 12,000, 4th, 2 times (2200) equals 4400, Total Points 38,800.&#10;&#10;Row 3: R. Jensen, 5th, 1 times (2300) equals 2300, 2nd, 4 times (3100) equals 12,400, 5th, 1 times (2200) equals 4400, Total Points 24,900.&#10;&#10;Row 4: T. Taylor, 4th, 2 times (2300) equals 4600, 4th, 2 times (3100) equals 6200, 1st, 5 times (4000) equals 20,000, 1st, 5 times (2200) equals 11,000, Total Points 41,800.&#10;&#10;Row 5: L. Wright, 2nd, 4 times (2300) equals 9200, 5th, 1 times (3100) equals 3100, 5th, 1 times (4000) equals 4,000, 3rd, 3 times (2200) equals 6,600, Total Points 22,900.&#10;&#10;Row 6: Total Votes 2300, 3100, 4000, 2200"/>
              <p:cNvGraphicFramePr>
                <a:graphicFrameLocks noGrp="1"/>
              </p:cNvGraphicFramePr>
              <p:nvPr>
                <p:ph type="tbl" sz="quarter" idx="10"/>
                <p:extLst>
                  <p:ext uri="{D42A27DB-BD31-4B8C-83A1-F6EECF244321}">
                    <p14:modId xmlns:p14="http://schemas.microsoft.com/office/powerpoint/2010/main" val="2974607985"/>
                  </p:ext>
                </p:extLst>
              </p:nvPr>
            </p:nvGraphicFramePr>
            <p:xfrm>
              <a:off x="457200" y="2057400"/>
              <a:ext cx="8229600" cy="3587053"/>
            </p:xfrm>
            <a:graphic>
              <a:graphicData uri="http://schemas.openxmlformats.org/drawingml/2006/table">
                <a:tbl>
                  <a:tblPr firstRow="1" bandRow="1">
                    <a:tableStyleId>{5940675A-B579-460E-94D1-54222C63F5DA}</a:tableStyleId>
                  </a:tblPr>
                  <a:tblGrid>
                    <a:gridCol w="1066800">
                      <a:extLst>
                        <a:ext uri="{9D8B030D-6E8A-4147-A177-3AD203B41FA5}">
                          <a16:colId xmlns:a16="http://schemas.microsoft.com/office/drawing/2014/main" val="20000"/>
                        </a:ext>
                      </a:extLst>
                    </a:gridCol>
                    <a:gridCol w="1638748">
                      <a:extLst>
                        <a:ext uri="{9D8B030D-6E8A-4147-A177-3AD203B41FA5}">
                          <a16:colId xmlns:a16="http://schemas.microsoft.com/office/drawing/2014/main" val="20001"/>
                        </a:ext>
                      </a:extLst>
                    </a:gridCol>
                    <a:gridCol w="1485452">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tblGrid>
                  <a:tr h="518160">
                    <a:tc>
                      <a:txBody>
                        <a:bodyPr/>
                        <a:lstStyle/>
                        <a:p>
                          <a:pPr algn="ctr">
                            <a:defRPr sz="1400" b="1"/>
                          </a:pPr>
                          <a:r>
                            <a:rPr sz="1400" dirty="0"/>
                            <a:t>H. </a:t>
                          </a:r>
                          <a:r>
                            <a:rPr sz="1400" dirty="0" err="1"/>
                            <a:t>Beridze</a:t>
                          </a:r>
                          <a:endParaRPr sz="1400" dirty="0"/>
                        </a:p>
                      </a:txBody>
                      <a:tcPr anchor="ctr"/>
                    </a:tc>
                    <a:tc>
                      <a:txBody>
                        <a:bodyPr/>
                        <a:lstStyle/>
                        <a:p>
                          <a:endParaRPr lang="en-US"/>
                        </a:p>
                      </a:txBody>
                      <a:tcPr anchor="ctr">
                        <a:blipFill>
                          <a:blip r:embed="rId2"/>
                          <a:stretch>
                            <a:fillRect l="-65799" t="-1176" r="-337918" b="-596471"/>
                          </a:stretch>
                        </a:blipFill>
                      </a:tcPr>
                    </a:tc>
                    <a:tc>
                      <a:txBody>
                        <a:bodyPr/>
                        <a:lstStyle/>
                        <a:p>
                          <a:endParaRPr lang="en-US"/>
                        </a:p>
                      </a:txBody>
                      <a:tcPr anchor="ctr">
                        <a:blipFill>
                          <a:blip r:embed="rId2"/>
                          <a:stretch>
                            <a:fillRect l="-182787" t="-1176" r="-272541" b="-596471"/>
                          </a:stretch>
                        </a:blipFill>
                      </a:tcPr>
                    </a:tc>
                    <a:tc>
                      <a:txBody>
                        <a:bodyPr/>
                        <a:lstStyle/>
                        <a:p>
                          <a:endParaRPr lang="en-US"/>
                        </a:p>
                      </a:txBody>
                      <a:tcPr anchor="ctr">
                        <a:blipFill>
                          <a:blip r:embed="rId2"/>
                          <a:stretch>
                            <a:fillRect l="-250909" t="-1176" r="-141818" b="-596471"/>
                          </a:stretch>
                        </a:blipFill>
                      </a:tcPr>
                    </a:tc>
                    <a:tc>
                      <a:txBody>
                        <a:bodyPr/>
                        <a:lstStyle/>
                        <a:p>
                          <a:endParaRPr lang="en-US"/>
                        </a:p>
                      </a:txBody>
                      <a:tcPr anchor="ctr">
                        <a:blipFill>
                          <a:blip r:embed="rId2"/>
                          <a:stretch>
                            <a:fillRect l="-386000" t="-1176" r="-56000" b="-596471"/>
                          </a:stretch>
                        </a:blipFill>
                      </a:tcPr>
                    </a:tc>
                    <a:tc>
                      <a:txBody>
                        <a:bodyPr/>
                        <a:lstStyle/>
                        <a:p>
                          <a:pPr algn="ctr"/>
                          <a:r>
                            <a:rPr sz="1400" dirty="0"/>
                            <a:t>45,600</a:t>
                          </a:r>
                          <a:endParaRPr sz="1400" dirty="0">
                            <a:latin typeface="Cambria Math"/>
                          </a:endParaRPr>
                        </a:p>
                      </a:txBody>
                      <a:tcPr anchor="ctr"/>
                    </a:tc>
                    <a:extLst>
                      <a:ext uri="{0D108BD9-81ED-4DB2-BD59-A6C34878D82A}">
                        <a16:rowId xmlns:a16="http://schemas.microsoft.com/office/drawing/2014/main" val="10002"/>
                      </a:ext>
                    </a:extLst>
                  </a:tr>
                  <a:tr h="726631">
                    <a:tc>
                      <a:txBody>
                        <a:bodyPr/>
                        <a:lstStyle/>
                        <a:p>
                          <a:pPr algn="ctr">
                            <a:defRPr sz="1400" b="1"/>
                          </a:pPr>
                          <a:r>
                            <a:rPr sz="1400" dirty="0"/>
                            <a:t>M. Gruber</a:t>
                          </a:r>
                        </a:p>
                      </a:txBody>
                      <a:tcPr anchor="ctr"/>
                    </a:tc>
                    <a:tc>
                      <a:txBody>
                        <a:bodyPr/>
                        <a:lstStyle/>
                        <a:p>
                          <a:endParaRPr lang="en-US"/>
                        </a:p>
                      </a:txBody>
                      <a:tcPr anchor="ctr">
                        <a:blipFill>
                          <a:blip r:embed="rId2"/>
                          <a:stretch>
                            <a:fillRect l="-65799" t="-72269" r="-337918" b="-326050"/>
                          </a:stretch>
                        </a:blipFill>
                      </a:tcPr>
                    </a:tc>
                    <a:tc>
                      <a:txBody>
                        <a:bodyPr/>
                        <a:lstStyle/>
                        <a:p>
                          <a:endParaRPr lang="en-US"/>
                        </a:p>
                      </a:txBody>
                      <a:tcPr anchor="ctr">
                        <a:blipFill>
                          <a:blip r:embed="rId2"/>
                          <a:stretch>
                            <a:fillRect l="-182787" t="-72269" r="-272541" b="-326050"/>
                          </a:stretch>
                        </a:blipFill>
                      </a:tcPr>
                    </a:tc>
                    <a:tc>
                      <a:txBody>
                        <a:bodyPr/>
                        <a:lstStyle/>
                        <a:p>
                          <a:endParaRPr lang="en-US"/>
                        </a:p>
                      </a:txBody>
                      <a:tcPr anchor="ctr">
                        <a:blipFill>
                          <a:blip r:embed="rId2"/>
                          <a:stretch>
                            <a:fillRect l="-250909" t="-72269" r="-141818" b="-326050"/>
                          </a:stretch>
                        </a:blipFill>
                      </a:tcPr>
                    </a:tc>
                    <a:tc>
                      <a:txBody>
                        <a:bodyPr/>
                        <a:lstStyle/>
                        <a:p>
                          <a:endParaRPr lang="en-US"/>
                        </a:p>
                      </a:txBody>
                      <a:tcPr anchor="ctr">
                        <a:blipFill>
                          <a:blip r:embed="rId2"/>
                          <a:stretch>
                            <a:fillRect l="-386000" t="-72269" r="-56000" b="-326050"/>
                          </a:stretch>
                        </a:blipFill>
                      </a:tcPr>
                    </a:tc>
                    <a:tc>
                      <a:txBody>
                        <a:bodyPr/>
                        <a:lstStyle/>
                        <a:p>
                          <a:pPr algn="ctr"/>
                          <a:r>
                            <a:rPr sz="1400" dirty="0"/>
                            <a:t>38,800</a:t>
                          </a:r>
                          <a:endParaRPr sz="1400" dirty="0">
                            <a:latin typeface="Cambria Math"/>
                          </a:endParaRPr>
                        </a:p>
                      </a:txBody>
                      <a:tcPr anchor="ctr"/>
                    </a:tc>
                    <a:extLst>
                      <a:ext uri="{0D108BD9-81ED-4DB2-BD59-A6C34878D82A}">
                        <a16:rowId xmlns:a16="http://schemas.microsoft.com/office/drawing/2014/main" val="10003"/>
                      </a:ext>
                    </a:extLst>
                  </a:tr>
                  <a:tr h="726631">
                    <a:tc>
                      <a:txBody>
                        <a:bodyPr/>
                        <a:lstStyle/>
                        <a:p>
                          <a:pPr algn="ctr">
                            <a:defRPr sz="1400" b="1"/>
                          </a:pPr>
                          <a:r>
                            <a:rPr sz="1400" dirty="0"/>
                            <a:t>R. Jensen</a:t>
                          </a:r>
                        </a:p>
                      </a:txBody>
                      <a:tcPr anchor="ctr"/>
                    </a:tc>
                    <a:tc>
                      <a:txBody>
                        <a:bodyPr/>
                        <a:lstStyle/>
                        <a:p>
                          <a:endParaRPr lang="en-US"/>
                        </a:p>
                      </a:txBody>
                      <a:tcPr anchor="ctr">
                        <a:blipFill>
                          <a:blip r:embed="rId2"/>
                          <a:stretch>
                            <a:fillRect l="-65799" t="-170833" r="-337918" b="-223333"/>
                          </a:stretch>
                        </a:blipFill>
                      </a:tcPr>
                    </a:tc>
                    <a:tc>
                      <a:txBody>
                        <a:bodyPr/>
                        <a:lstStyle/>
                        <a:p>
                          <a:endParaRPr lang="en-US"/>
                        </a:p>
                      </a:txBody>
                      <a:tcPr anchor="ctr">
                        <a:blipFill>
                          <a:blip r:embed="rId2"/>
                          <a:stretch>
                            <a:fillRect l="-182787" t="-170833" r="-272541" b="-223333"/>
                          </a:stretch>
                        </a:blipFill>
                      </a:tcPr>
                    </a:tc>
                    <a:tc>
                      <a:txBody>
                        <a:bodyPr/>
                        <a:lstStyle/>
                        <a:p>
                          <a:endParaRPr lang="en-US"/>
                        </a:p>
                      </a:txBody>
                      <a:tcPr anchor="ctr">
                        <a:blipFill>
                          <a:blip r:embed="rId2"/>
                          <a:stretch>
                            <a:fillRect l="-250909" t="-170833" r="-141818" b="-223333"/>
                          </a:stretch>
                        </a:blipFill>
                      </a:tcPr>
                    </a:tc>
                    <a:tc>
                      <a:txBody>
                        <a:bodyPr/>
                        <a:lstStyle/>
                        <a:p>
                          <a:endParaRPr lang="en-US"/>
                        </a:p>
                      </a:txBody>
                      <a:tcPr anchor="ctr">
                        <a:blipFill>
                          <a:blip r:embed="rId2"/>
                          <a:stretch>
                            <a:fillRect l="-386000" t="-170833" r="-56000" b="-223333"/>
                          </a:stretch>
                        </a:blipFill>
                      </a:tcPr>
                    </a:tc>
                    <a:tc>
                      <a:txBody>
                        <a:bodyPr/>
                        <a:lstStyle/>
                        <a:p>
                          <a:pPr algn="ctr"/>
                          <a:r>
                            <a:rPr sz="1400" dirty="0"/>
                            <a:t>24,900</a:t>
                          </a:r>
                          <a:endParaRPr sz="1400" dirty="0">
                            <a:latin typeface="Cambria Math"/>
                          </a:endParaRPr>
                        </a:p>
                      </a:txBody>
                      <a:tcPr anchor="ctr"/>
                    </a:tc>
                    <a:extLst>
                      <a:ext uri="{0D108BD9-81ED-4DB2-BD59-A6C34878D82A}">
                        <a16:rowId xmlns:a16="http://schemas.microsoft.com/office/drawing/2014/main" val="10004"/>
                      </a:ext>
                    </a:extLst>
                  </a:tr>
                  <a:tr h="726631">
                    <a:tc>
                      <a:txBody>
                        <a:bodyPr/>
                        <a:lstStyle/>
                        <a:p>
                          <a:pPr algn="ctr">
                            <a:defRPr sz="1400" b="1"/>
                          </a:pPr>
                          <a:r>
                            <a:rPr sz="1400" dirty="0"/>
                            <a:t>T. Taylor</a:t>
                          </a:r>
                        </a:p>
                      </a:txBody>
                      <a:tcPr anchor="ctr"/>
                    </a:tc>
                    <a:tc>
                      <a:txBody>
                        <a:bodyPr/>
                        <a:lstStyle/>
                        <a:p>
                          <a:endParaRPr lang="en-US"/>
                        </a:p>
                      </a:txBody>
                      <a:tcPr anchor="ctr">
                        <a:blipFill>
                          <a:blip r:embed="rId2"/>
                          <a:stretch>
                            <a:fillRect l="-65799" t="-273109" r="-337918" b="-125210"/>
                          </a:stretch>
                        </a:blipFill>
                      </a:tcPr>
                    </a:tc>
                    <a:tc>
                      <a:txBody>
                        <a:bodyPr/>
                        <a:lstStyle/>
                        <a:p>
                          <a:endParaRPr lang="en-US"/>
                        </a:p>
                      </a:txBody>
                      <a:tcPr anchor="ctr">
                        <a:blipFill>
                          <a:blip r:embed="rId2"/>
                          <a:stretch>
                            <a:fillRect l="-182787" t="-273109" r="-272541" b="-125210"/>
                          </a:stretch>
                        </a:blipFill>
                      </a:tcPr>
                    </a:tc>
                    <a:tc>
                      <a:txBody>
                        <a:bodyPr/>
                        <a:lstStyle/>
                        <a:p>
                          <a:endParaRPr lang="en-US"/>
                        </a:p>
                      </a:txBody>
                      <a:tcPr anchor="ctr">
                        <a:blipFill>
                          <a:blip r:embed="rId2"/>
                          <a:stretch>
                            <a:fillRect l="-250909" t="-273109" r="-141818" b="-125210"/>
                          </a:stretch>
                        </a:blipFill>
                      </a:tcPr>
                    </a:tc>
                    <a:tc>
                      <a:txBody>
                        <a:bodyPr/>
                        <a:lstStyle/>
                        <a:p>
                          <a:endParaRPr lang="en-US"/>
                        </a:p>
                      </a:txBody>
                      <a:tcPr anchor="ctr">
                        <a:blipFill>
                          <a:blip r:embed="rId2"/>
                          <a:stretch>
                            <a:fillRect l="-386000" t="-273109" r="-56000" b="-125210"/>
                          </a:stretch>
                        </a:blipFill>
                      </a:tcPr>
                    </a:tc>
                    <a:tc>
                      <a:txBody>
                        <a:bodyPr/>
                        <a:lstStyle/>
                        <a:p>
                          <a:pPr algn="ctr"/>
                          <a:r>
                            <a:rPr sz="1400" dirty="0"/>
                            <a:t>41,800</a:t>
                          </a:r>
                          <a:endParaRPr sz="1400" dirty="0">
                            <a:latin typeface="Cambria Math"/>
                          </a:endParaRPr>
                        </a:p>
                      </a:txBody>
                      <a:tcPr anchor="ctr"/>
                    </a:tc>
                    <a:extLst>
                      <a:ext uri="{0D108BD9-81ED-4DB2-BD59-A6C34878D82A}">
                        <a16:rowId xmlns:a16="http://schemas.microsoft.com/office/drawing/2014/main" val="10005"/>
                      </a:ext>
                    </a:extLst>
                  </a:tr>
                  <a:tr h="518160">
                    <a:tc>
                      <a:txBody>
                        <a:bodyPr/>
                        <a:lstStyle/>
                        <a:p>
                          <a:pPr algn="ctr">
                            <a:defRPr sz="1400" b="1"/>
                          </a:pPr>
                          <a:r>
                            <a:rPr sz="1400"/>
                            <a:t>L. Wright</a:t>
                          </a:r>
                        </a:p>
                      </a:txBody>
                      <a:tcPr anchor="ctr"/>
                    </a:tc>
                    <a:tc>
                      <a:txBody>
                        <a:bodyPr/>
                        <a:lstStyle/>
                        <a:p>
                          <a:endParaRPr lang="en-US"/>
                        </a:p>
                      </a:txBody>
                      <a:tcPr anchor="ctr">
                        <a:blipFill>
                          <a:blip r:embed="rId2"/>
                          <a:stretch>
                            <a:fillRect l="-65799" t="-522353" r="-337918" b="-75294"/>
                          </a:stretch>
                        </a:blipFill>
                      </a:tcPr>
                    </a:tc>
                    <a:tc>
                      <a:txBody>
                        <a:bodyPr/>
                        <a:lstStyle/>
                        <a:p>
                          <a:endParaRPr lang="en-US"/>
                        </a:p>
                      </a:txBody>
                      <a:tcPr anchor="ctr">
                        <a:blipFill>
                          <a:blip r:embed="rId2"/>
                          <a:stretch>
                            <a:fillRect l="-182787" t="-522353" r="-272541" b="-75294"/>
                          </a:stretch>
                        </a:blipFill>
                      </a:tcPr>
                    </a:tc>
                    <a:tc>
                      <a:txBody>
                        <a:bodyPr/>
                        <a:lstStyle/>
                        <a:p>
                          <a:endParaRPr lang="en-US"/>
                        </a:p>
                      </a:txBody>
                      <a:tcPr anchor="ctr">
                        <a:blipFill>
                          <a:blip r:embed="rId2"/>
                          <a:stretch>
                            <a:fillRect l="-250909" t="-522353" r="-141818" b="-75294"/>
                          </a:stretch>
                        </a:blipFill>
                      </a:tcPr>
                    </a:tc>
                    <a:tc>
                      <a:txBody>
                        <a:bodyPr/>
                        <a:lstStyle/>
                        <a:p>
                          <a:endParaRPr lang="en-US"/>
                        </a:p>
                      </a:txBody>
                      <a:tcPr anchor="ctr">
                        <a:blipFill>
                          <a:blip r:embed="rId2"/>
                          <a:stretch>
                            <a:fillRect l="-386000" t="-522353" r="-56000" b="-75294"/>
                          </a:stretch>
                        </a:blipFill>
                      </a:tcPr>
                    </a:tc>
                    <a:tc>
                      <a:txBody>
                        <a:bodyPr/>
                        <a:lstStyle/>
                        <a:p>
                          <a:pPr algn="ctr"/>
                          <a:r>
                            <a:rPr sz="1400" dirty="0"/>
                            <a:t>22,900</a:t>
                          </a:r>
                          <a:endParaRPr sz="1400" dirty="0">
                            <a:latin typeface="Cambria Math"/>
                          </a:endParaRPr>
                        </a:p>
                      </a:txBody>
                      <a:tcPr anchor="ctr"/>
                    </a:tc>
                    <a:extLst>
                      <a:ext uri="{0D108BD9-81ED-4DB2-BD59-A6C34878D82A}">
                        <a16:rowId xmlns:a16="http://schemas.microsoft.com/office/drawing/2014/main" val="10006"/>
                      </a:ext>
                    </a:extLst>
                  </a:tr>
                  <a:tr h="370840">
                    <a:tc>
                      <a:txBody>
                        <a:bodyPr/>
                        <a:lstStyle/>
                        <a:p>
                          <a:pPr algn="ctr">
                            <a:defRPr sz="1400" b="1"/>
                          </a:pPr>
                          <a:r>
                            <a:rPr sz="1400"/>
                            <a:t>Total Votes</a:t>
                          </a:r>
                        </a:p>
                      </a:txBody>
                      <a:tcPr/>
                    </a:tc>
                    <a:tc>
                      <a:txBody>
                        <a:bodyPr/>
                        <a:lstStyle/>
                        <a:p>
                          <a:pPr algn="ctr"/>
                          <a:r>
                            <a:rPr sz="1400" dirty="0">
                              <a:solidFill>
                                <a:srgbClr val="C00000"/>
                              </a:solidFill>
                            </a:rPr>
                            <a:t>2300</a:t>
                          </a:r>
                          <a:endParaRPr sz="1400" dirty="0">
                            <a:solidFill>
                              <a:srgbClr val="C00000"/>
                            </a:solidFill>
                            <a:latin typeface="Cambria Math"/>
                          </a:endParaRPr>
                        </a:p>
                      </a:txBody>
                      <a:tcPr/>
                    </a:tc>
                    <a:tc>
                      <a:txBody>
                        <a:bodyPr/>
                        <a:lstStyle/>
                        <a:p>
                          <a:pPr algn="ctr"/>
                          <a:r>
                            <a:rPr sz="1400" dirty="0">
                              <a:solidFill>
                                <a:srgbClr val="000000"/>
                              </a:solidFill>
                            </a:rPr>
                            <a:t>3100</a:t>
                          </a:r>
                          <a:endParaRPr sz="1400" dirty="0">
                            <a:solidFill>
                              <a:srgbClr val="000000"/>
                            </a:solidFill>
                            <a:latin typeface="Cambria Math"/>
                          </a:endParaRPr>
                        </a:p>
                      </a:txBody>
                      <a:tcPr/>
                    </a:tc>
                    <a:tc>
                      <a:txBody>
                        <a:bodyPr/>
                        <a:lstStyle/>
                        <a:p>
                          <a:pPr algn="ctr"/>
                          <a:r>
                            <a:rPr sz="1400" dirty="0">
                              <a:solidFill>
                                <a:srgbClr val="00B050"/>
                              </a:solidFill>
                            </a:rPr>
                            <a:t>4000</a:t>
                          </a:r>
                          <a:endParaRPr sz="1400" dirty="0">
                            <a:solidFill>
                              <a:srgbClr val="00B050"/>
                            </a:solidFill>
                            <a:latin typeface="Cambria Math"/>
                          </a:endParaRPr>
                        </a:p>
                      </a:txBody>
                      <a:tcPr/>
                    </a:tc>
                    <a:tc>
                      <a:txBody>
                        <a:bodyPr/>
                        <a:lstStyle/>
                        <a:p>
                          <a:pPr algn="ctr"/>
                          <a:r>
                            <a:rPr sz="1400" dirty="0">
                              <a:solidFill>
                                <a:srgbClr val="7030A0"/>
                              </a:solidFill>
                            </a:rPr>
                            <a:t>2200</a:t>
                          </a:r>
                          <a:endParaRPr sz="1400" dirty="0">
                            <a:solidFill>
                              <a:srgbClr val="7030A0"/>
                            </a:solidFill>
                            <a:latin typeface="Cambria Math"/>
                          </a:endParaRPr>
                        </a:p>
                      </a:txBody>
                      <a:tcPr/>
                    </a:tc>
                    <a:tc>
                      <a:txBody>
                        <a:bodyPr/>
                        <a:lstStyle/>
                        <a:p>
                          <a:pPr algn="ctr"/>
                          <a:endParaRPr sz="1400" dirty="0"/>
                        </a:p>
                      </a:txBody>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Majority Criterion and the Borda Count Method</a:t>
            </a:r>
            <a:r>
              <a:rPr lang="en-US" dirty="0"/>
              <a:t>—Slide 5</a:t>
            </a:r>
            <a:endParaRPr dirty="0"/>
          </a:p>
        </p:txBody>
      </p:sp>
      <p:sp>
        <p:nvSpPr>
          <p:cNvPr id="3" name="Text Placeholder 2"/>
          <p:cNvSpPr>
            <a:spLocks noGrp="1"/>
          </p:cNvSpPr>
          <p:nvPr>
            <p:ph type="body" sz="quarter" idx="10"/>
          </p:nvPr>
        </p:nvSpPr>
        <p:spPr/>
        <p:txBody>
          <a:bodyPr>
            <a:normAutofit/>
          </a:bodyPr>
          <a:lstStyle/>
          <a:p>
            <a:pPr marL="0" lvl="1" indent="0" algn="just">
              <a:buNone/>
              <a:tabLst>
                <a:tab pos="358775" algn="l"/>
              </a:tabLst>
            </a:pPr>
            <a:r>
              <a:rPr lang="en-IN" sz="2000" dirty="0"/>
              <a:t>	</a:t>
            </a:r>
            <a:r>
              <a:rPr sz="2000" dirty="0"/>
              <a:t>From the final column, it is clear that H. Beridze is the winner with </a:t>
            </a:r>
            <a:r>
              <a:rPr sz="2000" dirty="0">
                <a:latin typeface="Cambria Math"/>
              </a:rPr>
              <a:t>45,600</a:t>
            </a:r>
            <a:r>
              <a:rPr sz="2000" dirty="0"/>
              <a:t> </a:t>
            </a:r>
            <a:r>
              <a:rPr lang="en-IN" sz="2000" dirty="0"/>
              <a:t>	</a:t>
            </a:r>
            <a:r>
              <a:rPr sz="2000" dirty="0"/>
              <a:t>points using the Borda count method.</a:t>
            </a:r>
            <a:endParaRPr lang="en-US" sz="2000" dirty="0"/>
          </a:p>
          <a:p>
            <a:pPr algn="just">
              <a:tabLst>
                <a:tab pos="358775" algn="l"/>
              </a:tabLst>
            </a:pPr>
            <a:r>
              <a:rPr lang="en-US" sz="2000" dirty="0"/>
              <a:t>c.	​Using the Borda count method, H. </a:t>
            </a:r>
            <a:r>
              <a:rPr lang="en-US" sz="2000" dirty="0" err="1"/>
              <a:t>Berdize</a:t>
            </a:r>
            <a:r>
              <a:rPr lang="en-US" sz="2000" dirty="0"/>
              <a:t> would be declared the winner. 	However, T. Taylor received a majority of the votes and would win using 	the majority rule method. Therefore, the Borda count method does not 	satisfy the majority rule criterion in this election.</a:t>
            </a:r>
          </a:p>
          <a:p>
            <a:pPr>
              <a:tabLst>
                <a:tab pos="358775" algn="l"/>
              </a:tabLst>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Monotonicity Criterion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monotonicity criterion</a:t>
            </a:r>
            <a:r>
              <a:rPr sz="2400" dirty="0"/>
              <a:t> states that if a candidate wins an early round of an election and only gains support and does not lose support in subsequent rounds, then that candidate should win the election.</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Monotonicity Criterion and the Plurality with Elimination Method</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The city council for the town of Whitman voted to elect a new vice president. All council members were asked to rank the four candidates in order of preference. Show that by using the plurality with elimination method, the monotonicity criterion is violated. Table 6 shows the results of the vote.</a:t>
            </a:r>
          </a:p>
        </p:txBody>
      </p:sp>
      <p:sp>
        <p:nvSpPr>
          <p:cNvPr id="6" name="TextBox 5">
            <a:extLst>
              <a:ext uri="{FF2B5EF4-FFF2-40B4-BE49-F238E27FC236}">
                <a16:creationId xmlns:a16="http://schemas.microsoft.com/office/drawing/2014/main" id="{EE3406D6-BBFA-78BF-C1C7-6094B4CC7264}"/>
              </a:ext>
            </a:extLst>
          </p:cNvPr>
          <p:cNvSpPr txBox="1"/>
          <p:nvPr/>
        </p:nvSpPr>
        <p:spPr>
          <a:xfrm>
            <a:off x="457200" y="2450068"/>
            <a:ext cx="8203780" cy="369332"/>
          </a:xfrm>
          <a:prstGeom prst="rect">
            <a:avLst/>
          </a:prstGeom>
          <a:noFill/>
        </p:spPr>
        <p:txBody>
          <a:bodyPr wrap="square">
            <a:spAutoFit/>
          </a:bodyPr>
          <a:lstStyle/>
          <a:p>
            <a:pPr algn="ctr">
              <a:defRPr sz="1800" b="1"/>
            </a:pPr>
            <a:r>
              <a:rPr lang="en-IN" dirty="0"/>
              <a:t>Table 6: Preference Table for Whitman City Council Vice President</a:t>
            </a:r>
          </a:p>
        </p:txBody>
      </p:sp>
      <p:sp>
        <p:nvSpPr>
          <p:cNvPr id="7" name="TextBox 6">
            <a:extLst>
              <a:ext uri="{FF2B5EF4-FFF2-40B4-BE49-F238E27FC236}">
                <a16:creationId xmlns:a16="http://schemas.microsoft.com/office/drawing/2014/main" id="{074A43F1-A417-3B04-4606-FE9FF40F2ED9}"/>
              </a:ext>
            </a:extLst>
          </p:cNvPr>
          <p:cNvSpPr txBox="1"/>
          <p:nvPr/>
        </p:nvSpPr>
        <p:spPr>
          <a:xfrm>
            <a:off x="4064420" y="2819400"/>
            <a:ext cx="10668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4" name="Table Placeholder 2" descr="The table contains 5 columns and 5 rows.&#10;&#10;Row 1: 1st; Clarke, Roberts, Green, Green.&#10;&#10;Row 2: 2nd; Green, Clarke, Roberts, White.&#10;&#10;Row 3: 3rd: Roberts, White, Clarke, Clarke.&#10;&#10;Row 4: White, Green, White, Roberts&#10;&#10;Row 5: Total Votes; 6, 5, 4, 2.">
            <a:extLst>
              <a:ext uri="{FF2B5EF4-FFF2-40B4-BE49-F238E27FC236}">
                <a16:creationId xmlns:a16="http://schemas.microsoft.com/office/drawing/2014/main" id="{3EC02983-A2C2-442F-BFA6-3EFBE17C0467}"/>
              </a:ext>
            </a:extLst>
          </p:cNvPr>
          <p:cNvGraphicFramePr>
            <a:graphicFrameLocks/>
          </p:cNvGraphicFramePr>
          <p:nvPr>
            <p:extLst>
              <p:ext uri="{D42A27DB-BD31-4B8C-83A1-F6EECF244321}">
                <p14:modId xmlns:p14="http://schemas.microsoft.com/office/powerpoint/2010/main" val="783743607"/>
              </p:ext>
            </p:extLst>
          </p:nvPr>
        </p:nvGraphicFramePr>
        <p:xfrm>
          <a:off x="483020" y="327660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1st</a:t>
                      </a:r>
                    </a:p>
                  </a:txBody>
                  <a:tcPr/>
                </a:tc>
                <a:tc>
                  <a:txBody>
                    <a:bodyPr/>
                    <a:lstStyle/>
                    <a:p>
                      <a:pPr algn="ctr">
                        <a:defRPr sz="1600"/>
                      </a:pPr>
                      <a:r>
                        <a:t>Clarke</a:t>
                      </a:r>
                    </a:p>
                  </a:txBody>
                  <a:tcPr/>
                </a:tc>
                <a:tc>
                  <a:txBody>
                    <a:bodyPr/>
                    <a:lstStyle/>
                    <a:p>
                      <a:pPr algn="ctr">
                        <a:defRPr sz="1600"/>
                      </a:pPr>
                      <a:r>
                        <a:t>Roberts</a:t>
                      </a:r>
                    </a:p>
                  </a:txBody>
                  <a:tcPr/>
                </a:tc>
                <a:tc>
                  <a:txBody>
                    <a:bodyPr/>
                    <a:lstStyle/>
                    <a:p>
                      <a:pPr algn="ctr">
                        <a:defRPr sz="1600"/>
                      </a:pPr>
                      <a:r>
                        <a:t>Green</a:t>
                      </a:r>
                    </a:p>
                  </a:txBody>
                  <a:tcPr/>
                </a:tc>
                <a:tc>
                  <a:txBody>
                    <a:bodyPr/>
                    <a:lstStyle/>
                    <a:p>
                      <a:pPr algn="ctr">
                        <a:defRPr sz="1600"/>
                      </a:pPr>
                      <a:r>
                        <a:rPr dirty="0"/>
                        <a:t>Green</a:t>
                      </a:r>
                    </a:p>
                  </a:txBody>
                  <a:tcPr/>
                </a:tc>
                <a:extLst>
                  <a:ext uri="{0D108BD9-81ED-4DB2-BD59-A6C34878D82A}">
                    <a16:rowId xmlns:a16="http://schemas.microsoft.com/office/drawing/2014/main" val="10002"/>
                  </a:ext>
                </a:extLst>
              </a:tr>
              <a:tr h="370840">
                <a:tc>
                  <a:txBody>
                    <a:bodyPr/>
                    <a:lstStyle/>
                    <a:p>
                      <a:pPr algn="ctr">
                        <a:defRPr sz="1600" b="1"/>
                      </a:pPr>
                      <a:r>
                        <a:t>2nd</a:t>
                      </a:r>
                    </a:p>
                  </a:txBody>
                  <a:tcPr/>
                </a:tc>
                <a:tc>
                  <a:txBody>
                    <a:bodyPr/>
                    <a:lstStyle/>
                    <a:p>
                      <a:pPr algn="ctr">
                        <a:defRPr sz="1600"/>
                      </a:pPr>
                      <a:r>
                        <a:rPr dirty="0"/>
                        <a:t>Green</a:t>
                      </a:r>
                    </a:p>
                  </a:txBody>
                  <a:tcPr/>
                </a:tc>
                <a:tc>
                  <a:txBody>
                    <a:bodyPr/>
                    <a:lstStyle/>
                    <a:p>
                      <a:pPr algn="ctr">
                        <a:defRPr sz="1600"/>
                      </a:pPr>
                      <a:r>
                        <a:t>Clarke</a:t>
                      </a:r>
                    </a:p>
                  </a:txBody>
                  <a:tcPr/>
                </a:tc>
                <a:tc>
                  <a:txBody>
                    <a:bodyPr/>
                    <a:lstStyle/>
                    <a:p>
                      <a:pPr algn="ctr">
                        <a:defRPr sz="1600"/>
                      </a:pPr>
                      <a:r>
                        <a:t>Roberts</a:t>
                      </a:r>
                    </a:p>
                  </a:txBody>
                  <a:tcPr/>
                </a:tc>
                <a:tc>
                  <a:txBody>
                    <a:bodyPr/>
                    <a:lstStyle/>
                    <a:p>
                      <a:pPr algn="ctr">
                        <a:defRPr sz="1600"/>
                      </a:pPr>
                      <a:r>
                        <a:t>White</a:t>
                      </a:r>
                    </a:p>
                  </a:txBody>
                  <a:tcPr/>
                </a:tc>
                <a:extLst>
                  <a:ext uri="{0D108BD9-81ED-4DB2-BD59-A6C34878D82A}">
                    <a16:rowId xmlns:a16="http://schemas.microsoft.com/office/drawing/2014/main" val="10003"/>
                  </a:ext>
                </a:extLst>
              </a:tr>
              <a:tr h="370840">
                <a:tc>
                  <a:txBody>
                    <a:bodyPr/>
                    <a:lstStyle/>
                    <a:p>
                      <a:pPr algn="ctr">
                        <a:defRPr sz="1600" b="1"/>
                      </a:pPr>
                      <a:r>
                        <a:rPr dirty="0"/>
                        <a:t>3rd</a:t>
                      </a:r>
                    </a:p>
                  </a:txBody>
                  <a:tcPr/>
                </a:tc>
                <a:tc>
                  <a:txBody>
                    <a:bodyPr/>
                    <a:lstStyle/>
                    <a:p>
                      <a:pPr algn="ctr">
                        <a:defRPr sz="1600"/>
                      </a:pPr>
                      <a:r>
                        <a:t>Roberts</a:t>
                      </a:r>
                    </a:p>
                  </a:txBody>
                  <a:tcPr/>
                </a:tc>
                <a:tc>
                  <a:txBody>
                    <a:bodyPr/>
                    <a:lstStyle/>
                    <a:p>
                      <a:pPr algn="ctr">
                        <a:defRPr sz="1600"/>
                      </a:pPr>
                      <a:r>
                        <a:t>White</a:t>
                      </a:r>
                    </a:p>
                  </a:txBody>
                  <a:tcPr/>
                </a:tc>
                <a:tc>
                  <a:txBody>
                    <a:bodyPr/>
                    <a:lstStyle/>
                    <a:p>
                      <a:pPr algn="ctr">
                        <a:defRPr sz="1600"/>
                      </a:pPr>
                      <a:r>
                        <a:t>Clarke</a:t>
                      </a:r>
                    </a:p>
                  </a:txBody>
                  <a:tcPr/>
                </a:tc>
                <a:tc>
                  <a:txBody>
                    <a:bodyPr/>
                    <a:lstStyle/>
                    <a:p>
                      <a:pPr algn="ctr">
                        <a:defRPr sz="1600"/>
                      </a:pPr>
                      <a:r>
                        <a:t>Clarke</a:t>
                      </a:r>
                    </a:p>
                  </a:txBody>
                  <a:tcPr/>
                </a:tc>
                <a:extLst>
                  <a:ext uri="{0D108BD9-81ED-4DB2-BD59-A6C34878D82A}">
                    <a16:rowId xmlns:a16="http://schemas.microsoft.com/office/drawing/2014/main" val="10004"/>
                  </a:ext>
                </a:extLst>
              </a:tr>
              <a:tr h="370840">
                <a:tc>
                  <a:txBody>
                    <a:bodyPr/>
                    <a:lstStyle/>
                    <a:p>
                      <a:pPr algn="ctr">
                        <a:defRPr sz="1600" b="1"/>
                      </a:pPr>
                      <a:r>
                        <a:t>4th</a:t>
                      </a:r>
                    </a:p>
                  </a:txBody>
                  <a:tcPr/>
                </a:tc>
                <a:tc>
                  <a:txBody>
                    <a:bodyPr/>
                    <a:lstStyle/>
                    <a:p>
                      <a:pPr algn="ctr">
                        <a:defRPr sz="1600"/>
                      </a:pPr>
                      <a:r>
                        <a:t>White</a:t>
                      </a:r>
                    </a:p>
                  </a:txBody>
                  <a:tcPr/>
                </a:tc>
                <a:tc>
                  <a:txBody>
                    <a:bodyPr/>
                    <a:lstStyle/>
                    <a:p>
                      <a:pPr algn="ctr">
                        <a:defRPr sz="1600"/>
                      </a:pPr>
                      <a:r>
                        <a:t>Green</a:t>
                      </a:r>
                    </a:p>
                  </a:txBody>
                  <a:tcPr/>
                </a:tc>
                <a:tc>
                  <a:txBody>
                    <a:bodyPr/>
                    <a:lstStyle/>
                    <a:p>
                      <a:pPr algn="ctr">
                        <a:defRPr sz="1600"/>
                      </a:pPr>
                      <a:r>
                        <a:t>White</a:t>
                      </a:r>
                    </a:p>
                  </a:txBody>
                  <a:tcPr/>
                </a:tc>
                <a:tc>
                  <a:txBody>
                    <a:bodyPr/>
                    <a:lstStyle/>
                    <a:p>
                      <a:pPr algn="ctr">
                        <a:defRPr sz="1600"/>
                      </a:pPr>
                      <a:r>
                        <a:t>Roberts</a:t>
                      </a:r>
                    </a:p>
                  </a:txBody>
                  <a:tcPr/>
                </a:tc>
                <a:extLst>
                  <a:ext uri="{0D108BD9-81ED-4DB2-BD59-A6C34878D82A}">
                    <a16:rowId xmlns:a16="http://schemas.microsoft.com/office/drawing/2014/main" val="10005"/>
                  </a:ext>
                </a:extLst>
              </a:tr>
              <a:tr h="370840">
                <a:tc>
                  <a:txBody>
                    <a:bodyPr/>
                    <a:lstStyle/>
                    <a:p>
                      <a:pPr algn="ctr">
                        <a:defRPr sz="1600" b="1"/>
                      </a:pPr>
                      <a:r>
                        <a:t>Total Votes</a:t>
                      </a:r>
                    </a:p>
                  </a:txBody>
                  <a:tcPr/>
                </a:tc>
                <a:tc>
                  <a:txBody>
                    <a:bodyPr/>
                    <a:lstStyle/>
                    <a:p>
                      <a:pPr algn="ctr"/>
                      <a:r>
                        <a:rPr sz="1600" b="1" dirty="0"/>
                        <a:t>6</a:t>
                      </a:r>
                      <a:endParaRPr sz="1600" b="1" dirty="0">
                        <a:latin typeface="Cambria Math"/>
                      </a:endParaRPr>
                    </a:p>
                  </a:txBody>
                  <a:tcPr/>
                </a:tc>
                <a:tc>
                  <a:txBody>
                    <a:bodyPr/>
                    <a:lstStyle/>
                    <a:p>
                      <a:pPr algn="ctr"/>
                      <a:r>
                        <a:rPr sz="1600" b="1" dirty="0"/>
                        <a:t>5</a:t>
                      </a:r>
                      <a:endParaRPr sz="1600" b="1" dirty="0">
                        <a:latin typeface="Cambria Math"/>
                      </a:endParaRPr>
                    </a:p>
                  </a:txBody>
                  <a:tcPr/>
                </a:tc>
                <a:tc>
                  <a:txBody>
                    <a:bodyPr/>
                    <a:lstStyle/>
                    <a:p>
                      <a:pPr algn="ctr"/>
                      <a:r>
                        <a:rPr sz="1600" b="1" dirty="0"/>
                        <a:t>4</a:t>
                      </a:r>
                      <a:endParaRPr sz="1600" b="1" dirty="0">
                        <a:latin typeface="Cambria Math"/>
                      </a:endParaRPr>
                    </a:p>
                  </a:txBody>
                  <a:tcPr/>
                </a:tc>
                <a:tc>
                  <a:txBody>
                    <a:bodyPr/>
                    <a:lstStyle/>
                    <a:p>
                      <a:pPr algn="ctr"/>
                      <a:r>
                        <a:rPr sz="1600" b="1" dirty="0"/>
                        <a:t>2</a:t>
                      </a:r>
                      <a:endParaRPr sz="1600" b="1"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Monotonicity Criterion and the Plurality with Elimination Method</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52733"/>
                <a:ext cx="8229600" cy="2681067"/>
              </a:xfrm>
            </p:spPr>
            <p:txBody>
              <a:bodyPr>
                <a:normAutofit/>
              </a:bodyPr>
              <a:lstStyle/>
              <a:p>
                <a:pPr algn="just"/>
                <a:r>
                  <a:rPr sz="1800" b="1" dirty="0"/>
                  <a:t>Solution</a:t>
                </a:r>
              </a:p>
              <a:p>
                <a:pPr algn="just">
                  <a:defRPr sz="2800"/>
                </a:pPr>
                <a:r>
                  <a:rPr sz="1800" dirty="0"/>
                  <a:t>In order to show that the monotonicity criterion is violated using the plurality with elimination method, we need to first find the winner of the election using the plurality with elimination method. Recall that when using this method, if no candidate has a majority of the first-place votes, the candidate with the least amount of first-place votes is eliminated in each round. A majority is more than half the number of votes. In this case, there were </a:t>
                </a:r>
                <a14:m>
                  <m:oMath xmlns:m="http://schemas.openxmlformats.org/officeDocument/2006/math">
                    <m:r>
                      <a:rPr sz="1800">
                        <a:latin typeface="Cambria Math" panose="02040503050406030204" pitchFamily="18" charset="0"/>
                      </a:rPr>
                      <m:t>6+5+4+2=17</m:t>
                    </m:r>
                  </m:oMath>
                </a14:m>
                <a:r>
                  <a:rPr sz="1800" dirty="0"/>
                  <a:t> votes. Half of </a:t>
                </a:r>
                <a:r>
                  <a:rPr sz="1800" dirty="0">
                    <a:latin typeface="Cambria Math"/>
                  </a:rPr>
                  <a:t>17</a:t>
                </a:r>
                <a:r>
                  <a:rPr sz="1800" dirty="0"/>
                  <a:t> is </a:t>
                </a:r>
                <a:r>
                  <a:rPr sz="1800" dirty="0">
                    <a:latin typeface="Cambria Math"/>
                  </a:rPr>
                  <a:t>8.5</a:t>
                </a:r>
                <a:r>
                  <a:rPr sz="1800" dirty="0"/>
                  <a:t>, so a majority consists of at least </a:t>
                </a:r>
                <a:r>
                  <a:rPr sz="1800" dirty="0">
                    <a:latin typeface="Cambria Math"/>
                  </a:rPr>
                  <a:t>9</a:t>
                </a:r>
                <a:r>
                  <a:rPr sz="1800" dirty="0"/>
                  <a:t> votes. The following is a list of the number of first-place votes received by each candidate.</a:t>
                </a:r>
                <a:endParaRPr lang="en-IN" sz="1800" dirty="0"/>
              </a:p>
            </p:txBody>
          </p:sp>
        </mc:Choice>
        <mc:Fallback xmlns="">
          <p:sp>
            <p:nvSpPr>
              <p:cNvPr id="3" name="Text Placeholder 2"/>
              <p:cNvSpPr>
                <a:spLocks noRot="1" noChangeAspect="1" noMove="1" noResize="1" noEditPoints="1" noAdjustHandles="1" noChangeArrowheads="1" noChangeShapeType="1" noTextEdit="1"/>
              </p:cNvSpPr>
              <p:nvPr>
                <p:ph type="body" sz="quarter" idx="10"/>
              </p:nvPr>
            </p:nvSpPr>
            <p:spPr>
              <a:xfrm>
                <a:off x="457200" y="1052733"/>
                <a:ext cx="8229600" cy="2681067"/>
              </a:xfrm>
              <a:blipFill>
                <a:blip r:embed="rId2"/>
                <a:stretch>
                  <a:fillRect l="-593" t="-1364" r="-593" b="-1136"/>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4" name="Table 4" descr="Clarke: 6 first-place votes&#10;&#10;Green: 4 plus equals 6 first-place votes&#10;&#10;Roberts: 5 first-place votes&#10;&#10;White: 0 first-place votes">
                <a:extLst>
                  <a:ext uri="{FF2B5EF4-FFF2-40B4-BE49-F238E27FC236}">
                    <a16:creationId xmlns:a16="http://schemas.microsoft.com/office/drawing/2014/main" id="{16FA3479-3ABC-4CBD-B242-660B40EBCAE9}"/>
                  </a:ext>
                </a:extLst>
              </p:cNvPr>
              <p:cNvGraphicFramePr>
                <a:graphicFrameLocks/>
              </p:cNvGraphicFramePr>
              <p:nvPr>
                <p:extLst>
                  <p:ext uri="{D42A27DB-BD31-4B8C-83A1-F6EECF244321}">
                    <p14:modId xmlns:p14="http://schemas.microsoft.com/office/powerpoint/2010/main" val="1300437981"/>
                  </p:ext>
                </p:extLst>
              </p:nvPr>
            </p:nvGraphicFramePr>
            <p:xfrm>
              <a:off x="2400300" y="3733800"/>
              <a:ext cx="4343400" cy="1463040"/>
            </p:xfrm>
            <a:graphic>
              <a:graphicData uri="http://schemas.openxmlformats.org/drawingml/2006/table">
                <a:tbl>
                  <a:tblPr firstRow="1" bandRow="1">
                    <a:tableStyleId>{2D5ABB26-0587-4C30-8999-92F81FD0307C}</a:tableStyleId>
                  </a:tblPr>
                  <a:tblGrid>
                    <a:gridCol w="1233311">
                      <a:extLst>
                        <a:ext uri="{9D8B030D-6E8A-4147-A177-3AD203B41FA5}">
                          <a16:colId xmlns:a16="http://schemas.microsoft.com/office/drawing/2014/main" val="2349919703"/>
                        </a:ext>
                      </a:extLst>
                    </a:gridCol>
                    <a:gridCol w="3110089">
                      <a:extLst>
                        <a:ext uri="{9D8B030D-6E8A-4147-A177-3AD203B41FA5}">
                          <a16:colId xmlns:a16="http://schemas.microsoft.com/office/drawing/2014/main" val="2407626575"/>
                        </a:ext>
                      </a:extLst>
                    </a:gridCol>
                  </a:tblGrid>
                  <a:tr h="350520">
                    <a:tc>
                      <a:txBody>
                        <a:bodyPr/>
                        <a:lstStyle/>
                        <a:p>
                          <a:r>
                            <a:rPr lang="en-IN" sz="1800" dirty="0"/>
                            <a:t>Clarke:</a:t>
                          </a:r>
                          <a:endParaRPr lang="en-IN" dirty="0"/>
                        </a:p>
                      </a:txBody>
                      <a:tcPr>
                        <a:lnT w="12700" cap="flat" cmpd="sng" algn="ctr">
                          <a:solidFill>
                            <a:schemeClr val="tx1"/>
                          </a:solidFill>
                          <a:prstDash val="solid"/>
                          <a:round/>
                          <a:headEnd type="none" w="med" len="med"/>
                          <a:tailEnd type="none" w="med" len="med"/>
                        </a:lnT>
                      </a:tcPr>
                    </a:tc>
                    <a:tc>
                      <a:txBody>
                        <a:bodyPr/>
                        <a:lstStyle/>
                        <a:p>
                          <a:r>
                            <a:rPr lang="en-IN" sz="1800" dirty="0">
                              <a:latin typeface="Cambria Math"/>
                            </a:rPr>
                            <a:t>6</a:t>
                          </a:r>
                          <a:r>
                            <a:rPr lang="en-IN" sz="1800" dirty="0"/>
                            <a:t> first-place votes</a:t>
                          </a:r>
                          <a:endParaRPr lang="en-IN"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56059996"/>
                      </a:ext>
                    </a:extLst>
                  </a:tr>
                  <a:tr h="350520">
                    <a:tc>
                      <a:txBody>
                        <a:bodyPr/>
                        <a:lstStyle/>
                        <a:p>
                          <a:r>
                            <a:rPr lang="en-IN" sz="1800" dirty="0"/>
                            <a:t>Green:</a:t>
                          </a:r>
                          <a:endParaRPr lang="en-IN" dirty="0"/>
                        </a:p>
                      </a:txBody>
                      <a:tcPr/>
                    </a:tc>
                    <a:tc>
                      <a:txBody>
                        <a:bodyPr/>
                        <a:lstStyle/>
                        <a:p>
                          <a14:m>
                            <m:oMath xmlns:m="http://schemas.openxmlformats.org/officeDocument/2006/math">
                              <m:r>
                                <a:rPr lang="en-IN" smtClean="0">
                                  <a:latin typeface="Cambria Math" panose="02040503050406030204" pitchFamily="18" charset="0"/>
                                </a:rPr>
                                <m:t>4+2=6</m:t>
                              </m:r>
                            </m:oMath>
                          </a14:m>
                          <a:r>
                            <a:rPr lang="en-IN" sz="1800" dirty="0"/>
                            <a:t> first-place votes</a:t>
                          </a:r>
                          <a:endParaRPr lang="en-IN" dirty="0"/>
                        </a:p>
                      </a:txBody>
                      <a:tcPr/>
                    </a:tc>
                    <a:extLst>
                      <a:ext uri="{0D108BD9-81ED-4DB2-BD59-A6C34878D82A}">
                        <a16:rowId xmlns:a16="http://schemas.microsoft.com/office/drawing/2014/main" val="1142027831"/>
                      </a:ext>
                    </a:extLst>
                  </a:tr>
                  <a:tr h="350520">
                    <a:tc>
                      <a:txBody>
                        <a:bodyPr/>
                        <a:lstStyle/>
                        <a:p>
                          <a:r>
                            <a:rPr lang="en-IN" sz="1800" dirty="0"/>
                            <a:t>Roberts:</a:t>
                          </a:r>
                          <a:endParaRPr lang="en-IN" dirty="0"/>
                        </a:p>
                      </a:txBody>
                      <a:tcPr/>
                    </a:tc>
                    <a:tc>
                      <a:txBody>
                        <a:bodyPr/>
                        <a:lstStyle/>
                        <a:p>
                          <a:r>
                            <a:rPr lang="en-IN" sz="1800" dirty="0">
                              <a:latin typeface="Cambria Math"/>
                            </a:rPr>
                            <a:t>5</a:t>
                          </a:r>
                          <a:r>
                            <a:rPr lang="en-IN" sz="1800" dirty="0"/>
                            <a:t> first-place votes</a:t>
                          </a:r>
                          <a:endParaRPr lang="en-IN" dirty="0"/>
                        </a:p>
                      </a:txBody>
                      <a:tcPr/>
                    </a:tc>
                    <a:extLst>
                      <a:ext uri="{0D108BD9-81ED-4DB2-BD59-A6C34878D82A}">
                        <a16:rowId xmlns:a16="http://schemas.microsoft.com/office/drawing/2014/main" val="2965421480"/>
                      </a:ext>
                    </a:extLst>
                  </a:tr>
                  <a:tr h="350520">
                    <a:tc>
                      <a:txBody>
                        <a:bodyPr/>
                        <a:lstStyle/>
                        <a:p>
                          <a:r>
                            <a:rPr lang="en-IN" sz="1800" dirty="0"/>
                            <a:t>White:</a:t>
                          </a:r>
                          <a:endParaRPr lang="en-IN" dirty="0"/>
                        </a:p>
                      </a:txBody>
                      <a:tcPr>
                        <a:lnB w="12700" cap="flat" cmpd="sng" algn="ctr">
                          <a:solidFill>
                            <a:schemeClr val="tx1"/>
                          </a:solidFill>
                          <a:prstDash val="solid"/>
                          <a:round/>
                          <a:headEnd type="none" w="med" len="med"/>
                          <a:tailEnd type="none" w="med" len="med"/>
                        </a:lnB>
                      </a:tcPr>
                    </a:tc>
                    <a:tc>
                      <a:txBody>
                        <a:bodyPr/>
                        <a:lstStyle/>
                        <a:p>
                          <a:r>
                            <a:rPr lang="en-IN" sz="1800" dirty="0">
                              <a:latin typeface="Cambria Math"/>
                            </a:rPr>
                            <a:t>0</a:t>
                          </a:r>
                          <a:r>
                            <a:rPr lang="en-IN" sz="1800" dirty="0"/>
                            <a:t> first-place votes</a:t>
                          </a: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7053815"/>
                      </a:ext>
                    </a:extLst>
                  </a:tr>
                </a:tbl>
              </a:graphicData>
            </a:graphic>
          </p:graphicFrame>
        </mc:Choice>
        <mc:Fallback xmlns="">
          <p:graphicFrame>
            <p:nvGraphicFramePr>
              <p:cNvPr id="4" name="Table 4" descr="Clarke: 6 first-place votes&#10;&#10;Green: 4 plus equals 6 first-place votes&#10;&#10;Roberts: 5 first-place votes&#10;&#10;White: 0 first-place votes">
                <a:extLst>
                  <a:ext uri="{FF2B5EF4-FFF2-40B4-BE49-F238E27FC236}">
                    <a16:creationId xmlns:a16="http://schemas.microsoft.com/office/drawing/2014/main" id="{16FA3479-3ABC-4CBD-B242-660B40EBCAE9}"/>
                  </a:ext>
                </a:extLst>
              </p:cNvPr>
              <p:cNvGraphicFramePr>
                <a:graphicFrameLocks/>
              </p:cNvGraphicFramePr>
              <p:nvPr>
                <p:extLst>
                  <p:ext uri="{D42A27DB-BD31-4B8C-83A1-F6EECF244321}">
                    <p14:modId xmlns:p14="http://schemas.microsoft.com/office/powerpoint/2010/main" val="1300437981"/>
                  </p:ext>
                </p:extLst>
              </p:nvPr>
            </p:nvGraphicFramePr>
            <p:xfrm>
              <a:off x="2400300" y="3733800"/>
              <a:ext cx="4343400" cy="1463040"/>
            </p:xfrm>
            <a:graphic>
              <a:graphicData uri="http://schemas.openxmlformats.org/drawingml/2006/table">
                <a:tbl>
                  <a:tblPr firstRow="1" bandRow="1">
                    <a:tableStyleId>{2D5ABB26-0587-4C30-8999-92F81FD0307C}</a:tableStyleId>
                  </a:tblPr>
                  <a:tblGrid>
                    <a:gridCol w="1233311">
                      <a:extLst>
                        <a:ext uri="{9D8B030D-6E8A-4147-A177-3AD203B41FA5}">
                          <a16:colId xmlns:a16="http://schemas.microsoft.com/office/drawing/2014/main" val="2349919703"/>
                        </a:ext>
                      </a:extLst>
                    </a:gridCol>
                    <a:gridCol w="3110089">
                      <a:extLst>
                        <a:ext uri="{9D8B030D-6E8A-4147-A177-3AD203B41FA5}">
                          <a16:colId xmlns:a16="http://schemas.microsoft.com/office/drawing/2014/main" val="2407626575"/>
                        </a:ext>
                      </a:extLst>
                    </a:gridCol>
                  </a:tblGrid>
                  <a:tr h="365760">
                    <a:tc>
                      <a:txBody>
                        <a:bodyPr/>
                        <a:lstStyle/>
                        <a:p>
                          <a:r>
                            <a:rPr lang="en-IN" sz="1800" dirty="0"/>
                            <a:t>Clarke:</a:t>
                          </a:r>
                          <a:endParaRPr lang="en-IN" dirty="0"/>
                        </a:p>
                      </a:txBody>
                      <a:tcPr>
                        <a:lnT w="12700" cap="flat" cmpd="sng" algn="ctr">
                          <a:solidFill>
                            <a:schemeClr val="tx1"/>
                          </a:solidFill>
                          <a:prstDash val="solid"/>
                          <a:round/>
                          <a:headEnd type="none" w="med" len="med"/>
                          <a:tailEnd type="none" w="med" len="med"/>
                        </a:lnT>
                      </a:tcPr>
                    </a:tc>
                    <a:tc>
                      <a:txBody>
                        <a:bodyPr/>
                        <a:lstStyle/>
                        <a:p>
                          <a:r>
                            <a:rPr lang="en-IN" sz="1800" dirty="0">
                              <a:latin typeface="Cambria Math"/>
                            </a:rPr>
                            <a:t>6</a:t>
                          </a:r>
                          <a:r>
                            <a:rPr lang="en-IN" sz="1800" dirty="0"/>
                            <a:t> first-place votes</a:t>
                          </a:r>
                          <a:endParaRPr lang="en-IN"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56059996"/>
                      </a:ext>
                    </a:extLst>
                  </a:tr>
                  <a:tr h="365760">
                    <a:tc>
                      <a:txBody>
                        <a:bodyPr/>
                        <a:lstStyle/>
                        <a:p>
                          <a:r>
                            <a:rPr lang="en-IN" sz="1800" dirty="0"/>
                            <a:t>Green:</a:t>
                          </a:r>
                          <a:endParaRPr lang="en-IN" dirty="0"/>
                        </a:p>
                      </a:txBody>
                      <a:tcPr/>
                    </a:tc>
                    <a:tc>
                      <a:txBody>
                        <a:bodyPr/>
                        <a:lstStyle/>
                        <a:p>
                          <a:endParaRPr lang="en-US"/>
                        </a:p>
                      </a:txBody>
                      <a:tcPr>
                        <a:blipFill>
                          <a:blip r:embed="rId3"/>
                          <a:stretch>
                            <a:fillRect l="-39726" t="-109836" r="-196" b="-221311"/>
                          </a:stretch>
                        </a:blipFill>
                      </a:tcPr>
                    </a:tc>
                    <a:extLst>
                      <a:ext uri="{0D108BD9-81ED-4DB2-BD59-A6C34878D82A}">
                        <a16:rowId xmlns:a16="http://schemas.microsoft.com/office/drawing/2014/main" val="1142027831"/>
                      </a:ext>
                    </a:extLst>
                  </a:tr>
                  <a:tr h="365760">
                    <a:tc>
                      <a:txBody>
                        <a:bodyPr/>
                        <a:lstStyle/>
                        <a:p>
                          <a:r>
                            <a:rPr lang="en-IN" sz="1800" dirty="0"/>
                            <a:t>Roberts:</a:t>
                          </a:r>
                          <a:endParaRPr lang="en-IN" dirty="0"/>
                        </a:p>
                      </a:txBody>
                      <a:tcPr/>
                    </a:tc>
                    <a:tc>
                      <a:txBody>
                        <a:bodyPr/>
                        <a:lstStyle/>
                        <a:p>
                          <a:r>
                            <a:rPr lang="en-IN" sz="1800" dirty="0">
                              <a:latin typeface="Cambria Math"/>
                            </a:rPr>
                            <a:t>5</a:t>
                          </a:r>
                          <a:r>
                            <a:rPr lang="en-IN" sz="1800" dirty="0"/>
                            <a:t> first-place votes</a:t>
                          </a:r>
                          <a:endParaRPr lang="en-IN" dirty="0"/>
                        </a:p>
                      </a:txBody>
                      <a:tcPr/>
                    </a:tc>
                    <a:extLst>
                      <a:ext uri="{0D108BD9-81ED-4DB2-BD59-A6C34878D82A}">
                        <a16:rowId xmlns:a16="http://schemas.microsoft.com/office/drawing/2014/main" val="2965421480"/>
                      </a:ext>
                    </a:extLst>
                  </a:tr>
                  <a:tr h="365760">
                    <a:tc>
                      <a:txBody>
                        <a:bodyPr/>
                        <a:lstStyle/>
                        <a:p>
                          <a:r>
                            <a:rPr lang="en-IN" sz="1800" dirty="0"/>
                            <a:t>White:</a:t>
                          </a:r>
                          <a:endParaRPr lang="en-IN" dirty="0"/>
                        </a:p>
                      </a:txBody>
                      <a:tcPr>
                        <a:lnB w="12700" cap="flat" cmpd="sng" algn="ctr">
                          <a:solidFill>
                            <a:schemeClr val="tx1"/>
                          </a:solidFill>
                          <a:prstDash val="solid"/>
                          <a:round/>
                          <a:headEnd type="none" w="med" len="med"/>
                          <a:tailEnd type="none" w="med" len="med"/>
                        </a:lnB>
                      </a:tcPr>
                    </a:tc>
                    <a:tc>
                      <a:txBody>
                        <a:bodyPr/>
                        <a:lstStyle/>
                        <a:p>
                          <a:r>
                            <a:rPr lang="en-IN" sz="1800" dirty="0">
                              <a:latin typeface="Cambria Math"/>
                            </a:rPr>
                            <a:t>0</a:t>
                          </a:r>
                          <a:r>
                            <a:rPr lang="en-IN" sz="1800" dirty="0"/>
                            <a:t> first-place votes</a:t>
                          </a: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7053815"/>
                      </a:ext>
                    </a:extLst>
                  </a:tr>
                </a:tbl>
              </a:graphicData>
            </a:graphic>
          </p:graphicFrame>
        </mc:Fallback>
      </mc:AlternateContent>
      <p:sp>
        <p:nvSpPr>
          <p:cNvPr id="6" name="TextBox 5">
            <a:extLst>
              <a:ext uri="{FF2B5EF4-FFF2-40B4-BE49-F238E27FC236}">
                <a16:creationId xmlns:a16="http://schemas.microsoft.com/office/drawing/2014/main" id="{DFA3E9B5-0A31-33AB-8D01-BDEBCA43881B}"/>
              </a:ext>
            </a:extLst>
          </p:cNvPr>
          <p:cNvSpPr txBox="1"/>
          <p:nvPr/>
        </p:nvSpPr>
        <p:spPr>
          <a:xfrm>
            <a:off x="457200" y="5324164"/>
            <a:ext cx="8229600" cy="646331"/>
          </a:xfrm>
          <a:prstGeom prst="rect">
            <a:avLst/>
          </a:prstGeom>
          <a:noFill/>
        </p:spPr>
        <p:txBody>
          <a:bodyPr wrap="square">
            <a:spAutoFit/>
          </a:bodyPr>
          <a:lstStyle/>
          <a:p>
            <a:r>
              <a:rPr lang="en-IN" sz="1800" dirty="0"/>
              <a:t>Therefore, since no candidate had a majority of votes, White is eliminated with the least amount of first-place votes.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Monotonicity Criterion and the Plurality with Elimination Method</a:t>
            </a:r>
            <a:r>
              <a:rPr lang="en-US" dirty="0"/>
              <a:t>—Slide 3</a:t>
            </a:r>
            <a:endParaRPr dirty="0"/>
          </a:p>
        </p:txBody>
      </p:sp>
      <p:sp>
        <p:nvSpPr>
          <p:cNvPr id="18" name="TextBox 17">
            <a:extLst>
              <a:ext uri="{FF2B5EF4-FFF2-40B4-BE49-F238E27FC236}">
                <a16:creationId xmlns:a16="http://schemas.microsoft.com/office/drawing/2014/main" id="{53CD190B-0B03-7CAA-31A5-3A8ACBFED6E3}"/>
              </a:ext>
            </a:extLst>
          </p:cNvPr>
          <p:cNvSpPr txBox="1"/>
          <p:nvPr/>
        </p:nvSpPr>
        <p:spPr>
          <a:xfrm>
            <a:off x="454511" y="1093695"/>
            <a:ext cx="8229600" cy="369332"/>
          </a:xfrm>
          <a:prstGeom prst="rect">
            <a:avLst/>
          </a:prstGeom>
          <a:noFill/>
        </p:spPr>
        <p:txBody>
          <a:bodyPr wrap="square">
            <a:spAutoFit/>
          </a:bodyPr>
          <a:lstStyle/>
          <a:p>
            <a:pPr algn="ctr">
              <a:defRPr sz="1800" b="1"/>
            </a:pPr>
            <a:r>
              <a:rPr lang="en-IN" dirty="0"/>
              <a:t>Table 7: Plurality with Elimination Cycle 1</a:t>
            </a:r>
          </a:p>
        </p:txBody>
      </p:sp>
      <p:sp>
        <p:nvSpPr>
          <p:cNvPr id="7" name="TextBox 6">
            <a:extLst>
              <a:ext uri="{FF2B5EF4-FFF2-40B4-BE49-F238E27FC236}">
                <a16:creationId xmlns:a16="http://schemas.microsoft.com/office/drawing/2014/main" id="{AD626EF3-84A8-4F8D-08BF-9C45958AFF9F}"/>
              </a:ext>
            </a:extLst>
          </p:cNvPr>
          <p:cNvSpPr txBox="1"/>
          <p:nvPr/>
        </p:nvSpPr>
        <p:spPr>
          <a:xfrm>
            <a:off x="4035911" y="1492468"/>
            <a:ext cx="10668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Rankings</a:t>
            </a:r>
            <a:endParaRPr lang="en-IN" dirty="0"/>
          </a:p>
        </p:txBody>
      </p:sp>
      <p:pic>
        <p:nvPicPr>
          <p:cNvPr id="17" name="Picture 16" descr="The table contains 5 columns and 5 rows.&#10;&#10;Row 1: 1st; Clarke, Roberts, Green, Green.&#10;&#10;Row 2: 2nd; Green, Clarke, Roberts, White (eliminated).&#10;&#10;Row 3: 3rd: Roberts, White (eliminated), Clarke, Clarke.&#10;&#10;Row 4: White (eliminated), Green, White (eliminated), Roberts&#10;&#10;Row 5: Total Votes; 6, 5, 4, 2. ">
            <a:extLst>
              <a:ext uri="{FF2B5EF4-FFF2-40B4-BE49-F238E27FC236}">
                <a16:creationId xmlns:a16="http://schemas.microsoft.com/office/drawing/2014/main" id="{2E975754-24C1-EC73-D6CC-B160F4D78766}"/>
              </a:ext>
            </a:extLst>
          </p:cNvPr>
          <p:cNvPicPr>
            <a:picLocks noChangeAspect="1"/>
          </p:cNvPicPr>
          <p:nvPr/>
        </p:nvPicPr>
        <p:blipFill>
          <a:blip r:embed="rId2"/>
          <a:stretch>
            <a:fillRect/>
          </a:stretch>
        </p:blipFill>
        <p:spPr>
          <a:xfrm>
            <a:off x="343325" y="1861800"/>
            <a:ext cx="8462727" cy="1872000"/>
          </a:xfrm>
          <a:prstGeom prst="rect">
            <a:avLst/>
          </a:prstGeom>
        </p:spPr>
      </p:pic>
      <p:sp>
        <p:nvSpPr>
          <p:cNvPr id="11" name="TextBox 10">
            <a:extLst>
              <a:ext uri="{FF2B5EF4-FFF2-40B4-BE49-F238E27FC236}">
                <a16:creationId xmlns:a16="http://schemas.microsoft.com/office/drawing/2014/main" id="{11AC2CEC-905F-8DA4-8A61-B14DA853BD01}"/>
              </a:ext>
            </a:extLst>
          </p:cNvPr>
          <p:cNvSpPr txBox="1"/>
          <p:nvPr/>
        </p:nvSpPr>
        <p:spPr>
          <a:xfrm>
            <a:off x="454511" y="3810000"/>
            <a:ext cx="8229600" cy="923330"/>
          </a:xfrm>
          <a:prstGeom prst="rect">
            <a:avLst/>
          </a:prstGeom>
          <a:noFill/>
        </p:spPr>
        <p:txBody>
          <a:bodyPr wrap="square">
            <a:spAutoFit/>
          </a:bodyPr>
          <a:lstStyle/>
          <a:p>
            <a:pPr algn="just"/>
            <a:r>
              <a:rPr lang="en-IN" sz="1800" dirty="0"/>
              <a:t>Note that White did not have any first-place votes, so none of our vote counts change when he is eliminated. So the candidate with the next smallest number of first-place votes, Roberts, is eliminated next.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Monotonicity Criterion and the Plurality with Elimination Method</a:t>
            </a:r>
            <a:r>
              <a:rPr lang="en-US" dirty="0"/>
              <a:t>—Slide 4</a:t>
            </a:r>
            <a:endParaRPr dirty="0"/>
          </a:p>
        </p:txBody>
      </p:sp>
      <p:sp>
        <p:nvSpPr>
          <p:cNvPr id="10" name="TextBox 9">
            <a:extLst>
              <a:ext uri="{FF2B5EF4-FFF2-40B4-BE49-F238E27FC236}">
                <a16:creationId xmlns:a16="http://schemas.microsoft.com/office/drawing/2014/main" id="{E78049AB-C5D2-3A5B-2682-36F58D32A3EA}"/>
              </a:ext>
            </a:extLst>
          </p:cNvPr>
          <p:cNvSpPr txBox="1"/>
          <p:nvPr/>
        </p:nvSpPr>
        <p:spPr>
          <a:xfrm>
            <a:off x="457200" y="1094302"/>
            <a:ext cx="8229600" cy="369332"/>
          </a:xfrm>
          <a:prstGeom prst="rect">
            <a:avLst/>
          </a:prstGeom>
          <a:noFill/>
        </p:spPr>
        <p:txBody>
          <a:bodyPr wrap="square">
            <a:spAutoFit/>
          </a:bodyPr>
          <a:lstStyle/>
          <a:p>
            <a:pPr algn="ctr">
              <a:defRPr sz="1800" b="1"/>
            </a:pPr>
            <a:r>
              <a:rPr lang="en-IN" dirty="0"/>
              <a:t>Table 8: Plurality with Elimination Cycle 2</a:t>
            </a:r>
          </a:p>
        </p:txBody>
      </p:sp>
      <p:sp>
        <p:nvSpPr>
          <p:cNvPr id="5" name="TextBox 4">
            <a:extLst>
              <a:ext uri="{FF2B5EF4-FFF2-40B4-BE49-F238E27FC236}">
                <a16:creationId xmlns:a16="http://schemas.microsoft.com/office/drawing/2014/main" id="{9E03F6A1-4467-2C17-EF12-B9CCBD69058F}"/>
              </a:ext>
            </a:extLst>
          </p:cNvPr>
          <p:cNvSpPr txBox="1"/>
          <p:nvPr/>
        </p:nvSpPr>
        <p:spPr>
          <a:xfrm>
            <a:off x="4038600" y="1438415"/>
            <a:ext cx="10668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Rankings</a:t>
            </a:r>
            <a:endParaRPr lang="en-IN" dirty="0"/>
          </a:p>
        </p:txBody>
      </p:sp>
      <p:pic>
        <p:nvPicPr>
          <p:cNvPr id="16" name="Picture 15" descr="The table contains 5 columns and 4 rows.&#10;&#10;Row 1: 1st; Clarke, Roberts (eliminated), Green, Green.&#10;&#10;Row 2: 2nd; Green, Clarke, Roberts (eliminated), Clarke.&#10;&#10;Row 3: 3rd: Roberts (eliminated), Green, Clarke, Roberts (eliminated).&#10;&#10;Row 4: Total Votes; 6, 5, 4, 2.">
            <a:extLst>
              <a:ext uri="{FF2B5EF4-FFF2-40B4-BE49-F238E27FC236}">
                <a16:creationId xmlns:a16="http://schemas.microsoft.com/office/drawing/2014/main" id="{1CB60B0B-550B-7CF7-11D9-5AA603DD705F}"/>
              </a:ext>
            </a:extLst>
          </p:cNvPr>
          <p:cNvPicPr>
            <a:picLocks noChangeAspect="1"/>
          </p:cNvPicPr>
          <p:nvPr/>
        </p:nvPicPr>
        <p:blipFill>
          <a:blip r:embed="rId2"/>
          <a:stretch>
            <a:fillRect/>
          </a:stretch>
        </p:blipFill>
        <p:spPr>
          <a:xfrm>
            <a:off x="385367" y="1830890"/>
            <a:ext cx="8400976" cy="1584000"/>
          </a:xfrm>
          <a:prstGeom prst="rect">
            <a:avLst/>
          </a:prstGeom>
        </p:spPr>
      </p:pic>
      <p:sp>
        <p:nvSpPr>
          <p:cNvPr id="14" name="TextBox 13">
            <a:extLst>
              <a:ext uri="{FF2B5EF4-FFF2-40B4-BE49-F238E27FC236}">
                <a16:creationId xmlns:a16="http://schemas.microsoft.com/office/drawing/2014/main" id="{5E099FCB-CC1A-F247-B138-5C6232B2B71A}"/>
              </a:ext>
            </a:extLst>
          </p:cNvPr>
          <p:cNvSpPr txBox="1"/>
          <p:nvPr/>
        </p:nvSpPr>
        <p:spPr>
          <a:xfrm>
            <a:off x="457200" y="3452635"/>
            <a:ext cx="8229600" cy="646331"/>
          </a:xfrm>
          <a:prstGeom prst="rect">
            <a:avLst/>
          </a:prstGeom>
          <a:noFill/>
        </p:spPr>
        <p:txBody>
          <a:bodyPr wrap="square">
            <a:spAutoFit/>
          </a:bodyPr>
          <a:lstStyle/>
          <a:p>
            <a:r>
              <a:rPr lang="en-IN" sz="1800" dirty="0"/>
              <a:t>That leaves Green and Clarke as the only remaining candidates. Table 9 shows the standings without White and Roberts.</a:t>
            </a:r>
          </a:p>
        </p:txBody>
      </p:sp>
      <p:sp>
        <p:nvSpPr>
          <p:cNvPr id="7" name="TextBox 6">
            <a:extLst>
              <a:ext uri="{FF2B5EF4-FFF2-40B4-BE49-F238E27FC236}">
                <a16:creationId xmlns:a16="http://schemas.microsoft.com/office/drawing/2014/main" id="{112D1747-3C64-72C1-D7DE-AB0A8C699AAE}"/>
              </a:ext>
            </a:extLst>
          </p:cNvPr>
          <p:cNvSpPr txBox="1"/>
          <p:nvPr/>
        </p:nvSpPr>
        <p:spPr>
          <a:xfrm>
            <a:off x="457200" y="4157511"/>
            <a:ext cx="8229600" cy="369332"/>
          </a:xfrm>
          <a:prstGeom prst="rect">
            <a:avLst/>
          </a:prstGeom>
          <a:noFill/>
        </p:spPr>
        <p:txBody>
          <a:bodyPr wrap="square">
            <a:spAutoFit/>
          </a:bodyPr>
          <a:lstStyle/>
          <a:p>
            <a:pPr algn="ctr">
              <a:defRPr sz="1800" b="1"/>
            </a:pPr>
            <a:r>
              <a:rPr lang="en-IN" dirty="0"/>
              <a:t>Table 9: Plurality with Elimination Cycle 2 Simplified</a:t>
            </a:r>
          </a:p>
        </p:txBody>
      </p:sp>
      <p:sp>
        <p:nvSpPr>
          <p:cNvPr id="8" name="TextBox 7">
            <a:extLst>
              <a:ext uri="{FF2B5EF4-FFF2-40B4-BE49-F238E27FC236}">
                <a16:creationId xmlns:a16="http://schemas.microsoft.com/office/drawing/2014/main" id="{94762AD1-9CE7-0654-434E-94A0D6798AFD}"/>
              </a:ext>
            </a:extLst>
          </p:cNvPr>
          <p:cNvSpPr txBox="1"/>
          <p:nvPr/>
        </p:nvSpPr>
        <p:spPr>
          <a:xfrm>
            <a:off x="4038600" y="4526843"/>
            <a:ext cx="10668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18" name="Table Placeholder 2" descr="The table contains 5 columns and 3 rows.&#10;&#10;Row 1: 1st; Clarke, Clarke, Green, Green.&#10;&#10;Row 2: 2nd; Green, Green, Clarke, Clarke.&#10;&#10;Row 3: Total Votes; 6, 5, 4, 2. ">
            <a:extLst>
              <a:ext uri="{FF2B5EF4-FFF2-40B4-BE49-F238E27FC236}">
                <a16:creationId xmlns:a16="http://schemas.microsoft.com/office/drawing/2014/main" id="{020E20BC-37BA-43C9-A952-22B876D29E8E}"/>
              </a:ext>
            </a:extLst>
          </p:cNvPr>
          <p:cNvGraphicFramePr>
            <a:graphicFrameLocks/>
          </p:cNvGraphicFramePr>
          <p:nvPr>
            <p:extLst>
              <p:ext uri="{D42A27DB-BD31-4B8C-83A1-F6EECF244321}">
                <p14:modId xmlns:p14="http://schemas.microsoft.com/office/powerpoint/2010/main" val="1142034305"/>
              </p:ext>
            </p:extLst>
          </p:nvPr>
        </p:nvGraphicFramePr>
        <p:xfrm>
          <a:off x="457200" y="4937760"/>
          <a:ext cx="8257310" cy="1005840"/>
        </p:xfrm>
        <a:graphic>
          <a:graphicData uri="http://schemas.openxmlformats.org/drawingml/2006/table">
            <a:tbl>
              <a:tblPr firstRow="1" bandRow="1">
                <a:tableStyleId>{5940675A-B579-460E-94D1-54222C63F5DA}</a:tableStyleId>
              </a:tblPr>
              <a:tblGrid>
                <a:gridCol w="1643844">
                  <a:extLst>
                    <a:ext uri="{9D8B030D-6E8A-4147-A177-3AD203B41FA5}">
                      <a16:colId xmlns:a16="http://schemas.microsoft.com/office/drawing/2014/main" val="20000"/>
                    </a:ext>
                  </a:extLst>
                </a:gridCol>
                <a:gridCol w="1643844">
                  <a:extLst>
                    <a:ext uri="{9D8B030D-6E8A-4147-A177-3AD203B41FA5}">
                      <a16:colId xmlns:a16="http://schemas.microsoft.com/office/drawing/2014/main" val="20001"/>
                    </a:ext>
                  </a:extLst>
                </a:gridCol>
                <a:gridCol w="1643844">
                  <a:extLst>
                    <a:ext uri="{9D8B030D-6E8A-4147-A177-3AD203B41FA5}">
                      <a16:colId xmlns:a16="http://schemas.microsoft.com/office/drawing/2014/main" val="20002"/>
                    </a:ext>
                  </a:extLst>
                </a:gridCol>
                <a:gridCol w="1643844">
                  <a:extLst>
                    <a:ext uri="{9D8B030D-6E8A-4147-A177-3AD203B41FA5}">
                      <a16:colId xmlns:a16="http://schemas.microsoft.com/office/drawing/2014/main" val="20003"/>
                    </a:ext>
                  </a:extLst>
                </a:gridCol>
                <a:gridCol w="1681934">
                  <a:extLst>
                    <a:ext uri="{9D8B030D-6E8A-4147-A177-3AD203B41FA5}">
                      <a16:colId xmlns:a16="http://schemas.microsoft.com/office/drawing/2014/main" val="20004"/>
                    </a:ext>
                  </a:extLst>
                </a:gridCol>
              </a:tblGrid>
              <a:tr h="309336">
                <a:tc>
                  <a:txBody>
                    <a:bodyPr/>
                    <a:lstStyle/>
                    <a:p>
                      <a:pPr algn="ctr">
                        <a:defRPr sz="1600" b="1"/>
                      </a:pPr>
                      <a:r>
                        <a:rPr dirty="0"/>
                        <a:t>1st</a:t>
                      </a:r>
                    </a:p>
                  </a:txBody>
                  <a:tcPr/>
                </a:tc>
                <a:tc>
                  <a:txBody>
                    <a:bodyPr/>
                    <a:lstStyle/>
                    <a:p>
                      <a:pPr algn="ctr">
                        <a:defRPr sz="1600"/>
                      </a:pPr>
                      <a:r>
                        <a:rPr dirty="0"/>
                        <a:t>Clarke</a:t>
                      </a:r>
                    </a:p>
                  </a:txBody>
                  <a:tcPr/>
                </a:tc>
                <a:tc>
                  <a:txBody>
                    <a:bodyPr/>
                    <a:lstStyle/>
                    <a:p>
                      <a:pPr algn="ctr">
                        <a:defRPr sz="1600"/>
                      </a:pPr>
                      <a:r>
                        <a:t>Clarke</a:t>
                      </a:r>
                    </a:p>
                  </a:txBody>
                  <a:tcPr/>
                </a:tc>
                <a:tc>
                  <a:txBody>
                    <a:bodyPr/>
                    <a:lstStyle/>
                    <a:p>
                      <a:pPr algn="ctr">
                        <a:defRPr sz="1600"/>
                      </a:pPr>
                      <a:r>
                        <a:t>Green</a:t>
                      </a:r>
                    </a:p>
                  </a:txBody>
                  <a:tcPr/>
                </a:tc>
                <a:tc>
                  <a:txBody>
                    <a:bodyPr/>
                    <a:lstStyle/>
                    <a:p>
                      <a:pPr algn="ctr">
                        <a:defRPr sz="1600"/>
                      </a:pPr>
                      <a:r>
                        <a:rPr dirty="0"/>
                        <a:t>Green</a:t>
                      </a:r>
                    </a:p>
                  </a:txBody>
                  <a:tcPr/>
                </a:tc>
                <a:extLst>
                  <a:ext uri="{0D108BD9-81ED-4DB2-BD59-A6C34878D82A}">
                    <a16:rowId xmlns:a16="http://schemas.microsoft.com/office/drawing/2014/main" val="10002"/>
                  </a:ext>
                </a:extLst>
              </a:tr>
              <a:tr h="309336">
                <a:tc>
                  <a:txBody>
                    <a:bodyPr/>
                    <a:lstStyle/>
                    <a:p>
                      <a:pPr algn="ctr">
                        <a:defRPr sz="1600" b="1"/>
                      </a:pPr>
                      <a:r>
                        <a:t>2nd</a:t>
                      </a:r>
                    </a:p>
                  </a:txBody>
                  <a:tcPr/>
                </a:tc>
                <a:tc>
                  <a:txBody>
                    <a:bodyPr/>
                    <a:lstStyle/>
                    <a:p>
                      <a:pPr algn="ctr">
                        <a:defRPr sz="1600"/>
                      </a:pPr>
                      <a:r>
                        <a:t>Green</a:t>
                      </a:r>
                    </a:p>
                  </a:txBody>
                  <a:tcPr/>
                </a:tc>
                <a:tc>
                  <a:txBody>
                    <a:bodyPr/>
                    <a:lstStyle/>
                    <a:p>
                      <a:pPr algn="ctr">
                        <a:defRPr sz="1600"/>
                      </a:pPr>
                      <a:r>
                        <a:t>Green</a:t>
                      </a:r>
                    </a:p>
                  </a:txBody>
                  <a:tcPr/>
                </a:tc>
                <a:tc>
                  <a:txBody>
                    <a:bodyPr/>
                    <a:lstStyle/>
                    <a:p>
                      <a:pPr algn="ctr">
                        <a:defRPr sz="1600"/>
                      </a:pPr>
                      <a:r>
                        <a:t>Clarke</a:t>
                      </a:r>
                    </a:p>
                  </a:txBody>
                  <a:tcPr/>
                </a:tc>
                <a:tc>
                  <a:txBody>
                    <a:bodyPr/>
                    <a:lstStyle/>
                    <a:p>
                      <a:pPr algn="ctr">
                        <a:defRPr sz="1600"/>
                      </a:pPr>
                      <a:r>
                        <a:t>Clarke</a:t>
                      </a:r>
                    </a:p>
                  </a:txBody>
                  <a:tcPr/>
                </a:tc>
                <a:extLst>
                  <a:ext uri="{0D108BD9-81ED-4DB2-BD59-A6C34878D82A}">
                    <a16:rowId xmlns:a16="http://schemas.microsoft.com/office/drawing/2014/main" val="10003"/>
                  </a:ext>
                </a:extLst>
              </a:tr>
              <a:tr h="309336">
                <a:tc>
                  <a:txBody>
                    <a:bodyPr/>
                    <a:lstStyle/>
                    <a:p>
                      <a:pPr algn="ctr">
                        <a:defRPr sz="1600" b="1"/>
                      </a:pPr>
                      <a:r>
                        <a:t>Total Votes</a:t>
                      </a:r>
                    </a:p>
                  </a:txBody>
                  <a:tcPr/>
                </a:tc>
                <a:tc>
                  <a:txBody>
                    <a:bodyPr/>
                    <a:lstStyle/>
                    <a:p>
                      <a:pPr algn="ctr"/>
                      <a:r>
                        <a:rPr sz="1600" b="1" dirty="0"/>
                        <a:t>6</a:t>
                      </a:r>
                      <a:endParaRPr sz="1600" b="1" dirty="0">
                        <a:latin typeface="Cambria Math"/>
                      </a:endParaRPr>
                    </a:p>
                  </a:txBody>
                  <a:tcPr/>
                </a:tc>
                <a:tc>
                  <a:txBody>
                    <a:bodyPr/>
                    <a:lstStyle/>
                    <a:p>
                      <a:pPr algn="ctr"/>
                      <a:r>
                        <a:rPr sz="1600" b="1" dirty="0"/>
                        <a:t>5</a:t>
                      </a:r>
                      <a:endParaRPr sz="1600" b="1" dirty="0">
                        <a:latin typeface="Cambria Math"/>
                      </a:endParaRPr>
                    </a:p>
                  </a:txBody>
                  <a:tcPr/>
                </a:tc>
                <a:tc>
                  <a:txBody>
                    <a:bodyPr/>
                    <a:lstStyle/>
                    <a:p>
                      <a:pPr algn="ctr"/>
                      <a:r>
                        <a:rPr sz="1600" b="1" dirty="0"/>
                        <a:t>4</a:t>
                      </a:r>
                      <a:endParaRPr sz="1600" b="1" dirty="0">
                        <a:latin typeface="Cambria Math"/>
                      </a:endParaRPr>
                    </a:p>
                  </a:txBody>
                  <a:tcPr/>
                </a:tc>
                <a:tc>
                  <a:txBody>
                    <a:bodyPr/>
                    <a:lstStyle/>
                    <a:p>
                      <a:pPr algn="ctr"/>
                      <a:r>
                        <a:rPr sz="1600" b="1" dirty="0"/>
                        <a:t>2</a:t>
                      </a:r>
                      <a:endParaRPr sz="1600" b="1" dirty="0">
                        <a:latin typeface="Cambria Math"/>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Monotonicity Criterion and the Plurality with Elimination Method</a:t>
            </a:r>
            <a:r>
              <a:rPr lang="en-US" dirty="0"/>
              <a:t>—Slide 5</a:t>
            </a:r>
            <a:endParaRPr dirty="0"/>
          </a:p>
        </p:txBody>
      </p:sp>
      <p:sp>
        <p:nvSpPr>
          <p:cNvPr id="3" name="Text Placeholder 2"/>
          <p:cNvSpPr>
            <a:spLocks noGrp="1"/>
          </p:cNvSpPr>
          <p:nvPr>
            <p:ph type="body" sz="quarter" idx="10"/>
          </p:nvPr>
        </p:nvSpPr>
        <p:spPr/>
        <p:txBody>
          <a:bodyPr>
            <a:normAutofit/>
          </a:bodyPr>
          <a:lstStyle/>
          <a:p>
            <a:pPr algn="just"/>
            <a:r>
              <a:rPr sz="2000" dirty="0"/>
              <a:t>We can now compare Green and Clark and determine the winner. Clarke wins in the first two columns of rankings, but Green wins in the final two. Therefore, Clarke has </a:t>
            </a:r>
            <a:r>
              <a:rPr sz="2000" dirty="0">
                <a:latin typeface="Cambria Math"/>
              </a:rPr>
              <a:t>11</a:t>
            </a:r>
            <a:r>
              <a:rPr sz="2000" dirty="0"/>
              <a:t> first-place votes and Green has six. Clarke is the winner using the plurality with elimination method.</a:t>
            </a:r>
            <a:endParaRPr lang="en-US" sz="2000" dirty="0"/>
          </a:p>
          <a:p>
            <a:pPr algn="just"/>
            <a:endParaRPr lang="en-US" sz="800" dirty="0"/>
          </a:p>
          <a:p>
            <a:pPr algn="just"/>
            <a:r>
              <a:rPr lang="en-US" sz="2000" dirty="0"/>
              <a:t>In order to show that the monotonicity criterion is violated using this method, we need to show that a different winner is produced if some of the council members change their votes in such a way that the winner, Clarke, increases his ranking while the order of the other candidates stays the same. Suppose that the two voters in the last column of the original preference table changed their rankings to place Clarke first. You can see that their rankings for the other candidates stay in the same preference order (Green, White, then Roberts).</a:t>
            </a:r>
          </a:p>
          <a:p>
            <a:pPr algn="just"/>
            <a:endParaRP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Condorcet Criterion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Condorcet criterion</a:t>
            </a:r>
            <a:r>
              <a:rPr sz="2400" dirty="0"/>
              <a:t> states that if a candidate wins the head-to-head comparison against every other candidate, then he should also win the overall election in a fair voting system.</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Monotonicity Criterion and the Plurality with Elimination Method</a:t>
            </a:r>
            <a:r>
              <a:rPr lang="en-US" dirty="0"/>
              <a:t>—Slide 6</a:t>
            </a:r>
            <a:endParaRPr dirty="0"/>
          </a:p>
        </p:txBody>
      </p:sp>
      <p:sp>
        <p:nvSpPr>
          <p:cNvPr id="10" name="TextBox 9">
            <a:extLst>
              <a:ext uri="{FF2B5EF4-FFF2-40B4-BE49-F238E27FC236}">
                <a16:creationId xmlns:a16="http://schemas.microsoft.com/office/drawing/2014/main" id="{017AF96F-8880-A563-D1D7-4AEBE2C7E587}"/>
              </a:ext>
            </a:extLst>
          </p:cNvPr>
          <p:cNvSpPr txBox="1"/>
          <p:nvPr/>
        </p:nvSpPr>
        <p:spPr>
          <a:xfrm>
            <a:off x="457200" y="1143000"/>
            <a:ext cx="8229600" cy="369332"/>
          </a:xfrm>
          <a:prstGeom prst="rect">
            <a:avLst/>
          </a:prstGeom>
          <a:noFill/>
        </p:spPr>
        <p:txBody>
          <a:bodyPr wrap="square">
            <a:spAutoFit/>
          </a:bodyPr>
          <a:lstStyle/>
          <a:p>
            <a:pPr algn="ctr">
              <a:defRPr sz="1800" b="1"/>
            </a:pPr>
            <a:r>
              <a:rPr lang="en-US" sz="1800" dirty="0"/>
              <a:t>Table 10: Whitman City Council Vice President Original Election</a:t>
            </a:r>
          </a:p>
        </p:txBody>
      </p:sp>
      <p:sp>
        <p:nvSpPr>
          <p:cNvPr id="4" name="TextBox 3">
            <a:extLst>
              <a:ext uri="{FF2B5EF4-FFF2-40B4-BE49-F238E27FC236}">
                <a16:creationId xmlns:a16="http://schemas.microsoft.com/office/drawing/2014/main" id="{A37C0B8E-2B1D-189D-F100-7A61440EECF3}"/>
              </a:ext>
            </a:extLst>
          </p:cNvPr>
          <p:cNvSpPr txBox="1"/>
          <p:nvPr/>
        </p:nvSpPr>
        <p:spPr>
          <a:xfrm>
            <a:off x="4114800" y="1526730"/>
            <a:ext cx="914400" cy="307777"/>
          </a:xfrm>
          <a:prstGeom prst="rect">
            <a:avLst/>
          </a:prstGeom>
          <a:noFill/>
        </p:spPr>
        <p:txBody>
          <a:bodyPr wrap="square">
            <a:spAutoFit/>
          </a:bodyPr>
          <a:lstStyle/>
          <a:p>
            <a:r>
              <a:rPr kumimoji="0" lang="en-IN" sz="14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5" name="Table 4" descr="The table contains 5 columns and 5 rows.&#10;&#10;Row 1: 1st; Clarke, Roberts, Green, Green.&#10;&#10;Row 2: 2nd; Green, Clarke, Roberts, White.&#10;&#10;Row 3: Roberts, White, Clarke, Clarke (Highlighted).&#10;&#10;Row 4: White, Green, White, Roberts.&#10;&#10;Row 5: Total Votes; 6, 5, 4, 2.">
            <a:extLst>
              <a:ext uri="{FF2B5EF4-FFF2-40B4-BE49-F238E27FC236}">
                <a16:creationId xmlns:a16="http://schemas.microsoft.com/office/drawing/2014/main" id="{929977FB-DB04-40C4-9B9D-B5738D0549DE}"/>
              </a:ext>
            </a:extLst>
          </p:cNvPr>
          <p:cNvGraphicFramePr>
            <a:graphicFrameLocks noGrp="1"/>
          </p:cNvGraphicFramePr>
          <p:nvPr>
            <p:extLst>
              <p:ext uri="{D42A27DB-BD31-4B8C-83A1-F6EECF244321}">
                <p14:modId xmlns:p14="http://schemas.microsoft.com/office/powerpoint/2010/main" val="1754386373"/>
              </p:ext>
            </p:extLst>
          </p:nvPr>
        </p:nvGraphicFramePr>
        <p:xfrm>
          <a:off x="1011815" y="1905000"/>
          <a:ext cx="7120370" cy="1524000"/>
        </p:xfrm>
        <a:graphic>
          <a:graphicData uri="http://schemas.openxmlformats.org/drawingml/2006/table">
            <a:tbl>
              <a:tblPr firstRow="1" bandRow="1">
                <a:tableStyleId>{5940675A-B579-460E-94D1-54222C63F5DA}</a:tableStyleId>
              </a:tblPr>
              <a:tblGrid>
                <a:gridCol w="1424074">
                  <a:extLst>
                    <a:ext uri="{9D8B030D-6E8A-4147-A177-3AD203B41FA5}">
                      <a16:colId xmlns:a16="http://schemas.microsoft.com/office/drawing/2014/main" val="644903451"/>
                    </a:ext>
                  </a:extLst>
                </a:gridCol>
                <a:gridCol w="1424074">
                  <a:extLst>
                    <a:ext uri="{9D8B030D-6E8A-4147-A177-3AD203B41FA5}">
                      <a16:colId xmlns:a16="http://schemas.microsoft.com/office/drawing/2014/main" val="507138171"/>
                    </a:ext>
                  </a:extLst>
                </a:gridCol>
                <a:gridCol w="1424074">
                  <a:extLst>
                    <a:ext uri="{9D8B030D-6E8A-4147-A177-3AD203B41FA5}">
                      <a16:colId xmlns:a16="http://schemas.microsoft.com/office/drawing/2014/main" val="344024095"/>
                    </a:ext>
                  </a:extLst>
                </a:gridCol>
                <a:gridCol w="1424074">
                  <a:extLst>
                    <a:ext uri="{9D8B030D-6E8A-4147-A177-3AD203B41FA5}">
                      <a16:colId xmlns:a16="http://schemas.microsoft.com/office/drawing/2014/main" val="2557618602"/>
                    </a:ext>
                  </a:extLst>
                </a:gridCol>
                <a:gridCol w="1424074">
                  <a:extLst>
                    <a:ext uri="{9D8B030D-6E8A-4147-A177-3AD203B41FA5}">
                      <a16:colId xmlns:a16="http://schemas.microsoft.com/office/drawing/2014/main" val="3218346539"/>
                    </a:ext>
                  </a:extLst>
                </a:gridCol>
              </a:tblGrid>
              <a:tr h="298439">
                <a:tc>
                  <a:txBody>
                    <a:bodyPr/>
                    <a:lstStyle/>
                    <a:p>
                      <a:pPr algn="ctr">
                        <a:defRPr sz="1600" b="1"/>
                      </a:pPr>
                      <a:r>
                        <a:rPr sz="1400" dirty="0"/>
                        <a:t>1st</a:t>
                      </a:r>
                    </a:p>
                  </a:txBody>
                  <a:tcPr/>
                </a:tc>
                <a:tc>
                  <a:txBody>
                    <a:bodyPr/>
                    <a:lstStyle/>
                    <a:p>
                      <a:pPr algn="ctr">
                        <a:defRPr sz="1600"/>
                      </a:pPr>
                      <a:r>
                        <a:rPr sz="1400" dirty="0"/>
                        <a:t>Clarke</a:t>
                      </a:r>
                    </a:p>
                  </a:txBody>
                  <a:tcPr/>
                </a:tc>
                <a:tc>
                  <a:txBody>
                    <a:bodyPr/>
                    <a:lstStyle/>
                    <a:p>
                      <a:pPr algn="ctr">
                        <a:defRPr sz="1600"/>
                      </a:pPr>
                      <a:r>
                        <a:rPr sz="1400" dirty="0"/>
                        <a:t>Roberts</a:t>
                      </a:r>
                    </a:p>
                  </a:txBody>
                  <a:tcPr/>
                </a:tc>
                <a:tc>
                  <a:txBody>
                    <a:bodyPr/>
                    <a:lstStyle/>
                    <a:p>
                      <a:pPr algn="ctr">
                        <a:defRPr sz="1600"/>
                      </a:pPr>
                      <a:r>
                        <a:rPr sz="1400"/>
                        <a:t>Green</a:t>
                      </a:r>
                    </a:p>
                  </a:txBody>
                  <a:tcPr/>
                </a:tc>
                <a:tc>
                  <a:txBody>
                    <a:bodyPr/>
                    <a:lstStyle/>
                    <a:p>
                      <a:pPr algn="ctr">
                        <a:defRPr sz="1600"/>
                      </a:pPr>
                      <a:r>
                        <a:rPr sz="1400" dirty="0"/>
                        <a:t>Green</a:t>
                      </a:r>
                    </a:p>
                  </a:txBody>
                  <a:tcPr/>
                </a:tc>
                <a:extLst>
                  <a:ext uri="{0D108BD9-81ED-4DB2-BD59-A6C34878D82A}">
                    <a16:rowId xmlns:a16="http://schemas.microsoft.com/office/drawing/2014/main" val="1034998746"/>
                  </a:ext>
                </a:extLst>
              </a:tr>
              <a:tr h="298439">
                <a:tc>
                  <a:txBody>
                    <a:bodyPr/>
                    <a:lstStyle/>
                    <a:p>
                      <a:pPr algn="ctr">
                        <a:defRPr sz="1600" b="1"/>
                      </a:pPr>
                      <a:r>
                        <a:rPr sz="1400" dirty="0"/>
                        <a:t>2nd</a:t>
                      </a:r>
                    </a:p>
                  </a:txBody>
                  <a:tcPr/>
                </a:tc>
                <a:tc>
                  <a:txBody>
                    <a:bodyPr/>
                    <a:lstStyle/>
                    <a:p>
                      <a:pPr algn="ctr">
                        <a:defRPr sz="1600"/>
                      </a:pPr>
                      <a:r>
                        <a:rPr sz="1400" dirty="0"/>
                        <a:t>Green</a:t>
                      </a:r>
                    </a:p>
                  </a:txBody>
                  <a:tcPr/>
                </a:tc>
                <a:tc>
                  <a:txBody>
                    <a:bodyPr/>
                    <a:lstStyle/>
                    <a:p>
                      <a:pPr algn="ctr">
                        <a:defRPr sz="1600"/>
                      </a:pPr>
                      <a:r>
                        <a:rPr sz="1400" dirty="0"/>
                        <a:t>Clarke</a:t>
                      </a:r>
                    </a:p>
                  </a:txBody>
                  <a:tcPr/>
                </a:tc>
                <a:tc>
                  <a:txBody>
                    <a:bodyPr/>
                    <a:lstStyle/>
                    <a:p>
                      <a:pPr algn="ctr">
                        <a:defRPr sz="1600"/>
                      </a:pPr>
                      <a:r>
                        <a:rPr sz="1400" dirty="0"/>
                        <a:t>Roberts</a:t>
                      </a:r>
                    </a:p>
                  </a:txBody>
                  <a:tcPr/>
                </a:tc>
                <a:tc>
                  <a:txBody>
                    <a:bodyPr/>
                    <a:lstStyle/>
                    <a:p>
                      <a:pPr algn="ctr">
                        <a:defRPr sz="1600"/>
                      </a:pPr>
                      <a:r>
                        <a:rPr sz="1400" dirty="0"/>
                        <a:t>White</a:t>
                      </a:r>
                    </a:p>
                  </a:txBody>
                  <a:tcPr/>
                </a:tc>
                <a:extLst>
                  <a:ext uri="{0D108BD9-81ED-4DB2-BD59-A6C34878D82A}">
                    <a16:rowId xmlns:a16="http://schemas.microsoft.com/office/drawing/2014/main" val="99187853"/>
                  </a:ext>
                </a:extLst>
              </a:tr>
              <a:tr h="298439">
                <a:tc>
                  <a:txBody>
                    <a:bodyPr/>
                    <a:lstStyle/>
                    <a:p>
                      <a:pPr algn="ctr">
                        <a:defRPr sz="1600" b="1"/>
                      </a:pPr>
                      <a:r>
                        <a:rPr sz="1400" dirty="0"/>
                        <a:t>3rd</a:t>
                      </a:r>
                    </a:p>
                  </a:txBody>
                  <a:tcPr/>
                </a:tc>
                <a:tc>
                  <a:txBody>
                    <a:bodyPr/>
                    <a:lstStyle/>
                    <a:p>
                      <a:pPr algn="ctr">
                        <a:defRPr sz="1600"/>
                      </a:pPr>
                      <a:r>
                        <a:rPr sz="1400"/>
                        <a:t>Roberts</a:t>
                      </a:r>
                    </a:p>
                  </a:txBody>
                  <a:tcPr/>
                </a:tc>
                <a:tc>
                  <a:txBody>
                    <a:bodyPr/>
                    <a:lstStyle/>
                    <a:p>
                      <a:pPr algn="ctr">
                        <a:defRPr sz="1600"/>
                      </a:pPr>
                      <a:r>
                        <a:rPr sz="1400"/>
                        <a:t>White</a:t>
                      </a:r>
                    </a:p>
                  </a:txBody>
                  <a:tcPr/>
                </a:tc>
                <a:tc>
                  <a:txBody>
                    <a:bodyPr/>
                    <a:lstStyle/>
                    <a:p>
                      <a:pPr algn="ctr">
                        <a:defRPr sz="1600"/>
                      </a:pPr>
                      <a:r>
                        <a:rPr sz="1400" dirty="0"/>
                        <a:t>Clarke</a:t>
                      </a:r>
                    </a:p>
                  </a:txBody>
                  <a:tcPr/>
                </a:tc>
                <a:tc>
                  <a:txBody>
                    <a:bodyPr/>
                    <a:lstStyle/>
                    <a:p>
                      <a:pPr algn="ctr">
                        <a:defRPr sz="1600"/>
                      </a:pPr>
                      <a:r>
                        <a:rPr sz="1400" dirty="0"/>
                        <a:t>Clarke</a:t>
                      </a:r>
                    </a:p>
                  </a:txBody>
                  <a:tcPr/>
                </a:tc>
                <a:extLst>
                  <a:ext uri="{0D108BD9-81ED-4DB2-BD59-A6C34878D82A}">
                    <a16:rowId xmlns:a16="http://schemas.microsoft.com/office/drawing/2014/main" val="417110094"/>
                  </a:ext>
                </a:extLst>
              </a:tr>
              <a:tr h="298439">
                <a:tc>
                  <a:txBody>
                    <a:bodyPr/>
                    <a:lstStyle/>
                    <a:p>
                      <a:pPr algn="ctr">
                        <a:defRPr sz="1600" b="1"/>
                      </a:pPr>
                      <a:r>
                        <a:rPr sz="1400" dirty="0"/>
                        <a:t>4th</a:t>
                      </a:r>
                    </a:p>
                  </a:txBody>
                  <a:tcPr/>
                </a:tc>
                <a:tc>
                  <a:txBody>
                    <a:bodyPr/>
                    <a:lstStyle/>
                    <a:p>
                      <a:pPr algn="ctr">
                        <a:defRPr sz="1600"/>
                      </a:pPr>
                      <a:r>
                        <a:rPr sz="1400"/>
                        <a:t>White</a:t>
                      </a:r>
                    </a:p>
                  </a:txBody>
                  <a:tcPr/>
                </a:tc>
                <a:tc>
                  <a:txBody>
                    <a:bodyPr/>
                    <a:lstStyle/>
                    <a:p>
                      <a:pPr algn="ctr">
                        <a:defRPr sz="1600"/>
                      </a:pPr>
                      <a:r>
                        <a:rPr sz="1400"/>
                        <a:t>Green</a:t>
                      </a:r>
                    </a:p>
                  </a:txBody>
                  <a:tcPr/>
                </a:tc>
                <a:tc>
                  <a:txBody>
                    <a:bodyPr/>
                    <a:lstStyle/>
                    <a:p>
                      <a:pPr algn="ctr">
                        <a:defRPr sz="1600"/>
                      </a:pPr>
                      <a:r>
                        <a:rPr sz="1400"/>
                        <a:t>White</a:t>
                      </a:r>
                    </a:p>
                  </a:txBody>
                  <a:tcPr/>
                </a:tc>
                <a:tc>
                  <a:txBody>
                    <a:bodyPr/>
                    <a:lstStyle/>
                    <a:p>
                      <a:pPr algn="ctr">
                        <a:defRPr sz="1600"/>
                      </a:pPr>
                      <a:r>
                        <a:rPr sz="1400" dirty="0"/>
                        <a:t>Roberts</a:t>
                      </a:r>
                    </a:p>
                  </a:txBody>
                  <a:tcPr/>
                </a:tc>
                <a:extLst>
                  <a:ext uri="{0D108BD9-81ED-4DB2-BD59-A6C34878D82A}">
                    <a16:rowId xmlns:a16="http://schemas.microsoft.com/office/drawing/2014/main" val="2097143734"/>
                  </a:ext>
                </a:extLst>
              </a:tr>
              <a:tr h="298439">
                <a:tc>
                  <a:txBody>
                    <a:bodyPr/>
                    <a:lstStyle/>
                    <a:p>
                      <a:pPr algn="ctr">
                        <a:defRPr sz="1600" b="1"/>
                      </a:pPr>
                      <a:r>
                        <a:rPr sz="1400" dirty="0"/>
                        <a:t>Total Votes</a:t>
                      </a:r>
                    </a:p>
                  </a:txBody>
                  <a:tcPr/>
                </a:tc>
                <a:tc>
                  <a:txBody>
                    <a:bodyPr/>
                    <a:lstStyle/>
                    <a:p>
                      <a:pPr algn="ctr"/>
                      <a:r>
                        <a:rPr sz="1400" b="1" dirty="0"/>
                        <a:t>6</a:t>
                      </a:r>
                      <a:endParaRPr sz="1400" b="1" dirty="0">
                        <a:latin typeface="Cambria Math"/>
                      </a:endParaRPr>
                    </a:p>
                  </a:txBody>
                  <a:tcPr/>
                </a:tc>
                <a:tc>
                  <a:txBody>
                    <a:bodyPr/>
                    <a:lstStyle/>
                    <a:p>
                      <a:pPr algn="ctr"/>
                      <a:r>
                        <a:rPr sz="1400" b="1" dirty="0"/>
                        <a:t>5</a:t>
                      </a:r>
                      <a:endParaRPr sz="1400" b="1" dirty="0">
                        <a:latin typeface="Cambria Math"/>
                      </a:endParaRPr>
                    </a:p>
                  </a:txBody>
                  <a:tcPr/>
                </a:tc>
                <a:tc>
                  <a:txBody>
                    <a:bodyPr/>
                    <a:lstStyle/>
                    <a:p>
                      <a:pPr algn="ctr"/>
                      <a:r>
                        <a:rPr sz="1400" b="1" dirty="0"/>
                        <a:t>4</a:t>
                      </a:r>
                      <a:endParaRPr sz="1400" b="1" dirty="0">
                        <a:latin typeface="Cambria Math"/>
                      </a:endParaRPr>
                    </a:p>
                  </a:txBody>
                  <a:tcPr/>
                </a:tc>
                <a:tc>
                  <a:txBody>
                    <a:bodyPr/>
                    <a:lstStyle/>
                    <a:p>
                      <a:pPr algn="ctr"/>
                      <a:r>
                        <a:rPr sz="1400" b="1" dirty="0"/>
                        <a:t>2</a:t>
                      </a:r>
                      <a:endParaRPr sz="1400" b="1" dirty="0">
                        <a:latin typeface="Cambria Math"/>
                      </a:endParaRPr>
                    </a:p>
                  </a:txBody>
                  <a:tcPr/>
                </a:tc>
                <a:extLst>
                  <a:ext uri="{0D108BD9-81ED-4DB2-BD59-A6C34878D82A}">
                    <a16:rowId xmlns:a16="http://schemas.microsoft.com/office/drawing/2014/main" val="3305595045"/>
                  </a:ext>
                </a:extLst>
              </a:tr>
            </a:tbl>
          </a:graphicData>
        </a:graphic>
      </p:graphicFrame>
      <p:sp>
        <p:nvSpPr>
          <p:cNvPr id="7" name="TextBox 6">
            <a:extLst>
              <a:ext uri="{FF2B5EF4-FFF2-40B4-BE49-F238E27FC236}">
                <a16:creationId xmlns:a16="http://schemas.microsoft.com/office/drawing/2014/main" id="{6F418B1D-FDDC-278E-DF2A-881A71A508B9}"/>
              </a:ext>
            </a:extLst>
          </p:cNvPr>
          <p:cNvSpPr txBox="1"/>
          <p:nvPr/>
        </p:nvSpPr>
        <p:spPr>
          <a:xfrm>
            <a:off x="457200" y="3714093"/>
            <a:ext cx="8229600" cy="369332"/>
          </a:xfrm>
          <a:prstGeom prst="rect">
            <a:avLst/>
          </a:prstGeom>
          <a:noFill/>
        </p:spPr>
        <p:txBody>
          <a:bodyPr wrap="square">
            <a:spAutoFit/>
          </a:bodyPr>
          <a:lstStyle/>
          <a:p>
            <a:pPr algn="ctr">
              <a:defRPr sz="1800" b="1"/>
            </a:pPr>
            <a:r>
              <a:rPr lang="en-US" sz="1800" dirty="0"/>
              <a:t>Table 11: Whitman City Council Vice President Second Election</a:t>
            </a:r>
          </a:p>
        </p:txBody>
      </p:sp>
      <p:sp>
        <p:nvSpPr>
          <p:cNvPr id="9" name="TextBox 8">
            <a:extLst>
              <a:ext uri="{FF2B5EF4-FFF2-40B4-BE49-F238E27FC236}">
                <a16:creationId xmlns:a16="http://schemas.microsoft.com/office/drawing/2014/main" id="{591D6FD3-42AE-F5E4-1850-743B2E89A2AC}"/>
              </a:ext>
            </a:extLst>
          </p:cNvPr>
          <p:cNvSpPr txBox="1"/>
          <p:nvPr/>
        </p:nvSpPr>
        <p:spPr>
          <a:xfrm>
            <a:off x="4114800" y="4064760"/>
            <a:ext cx="914400" cy="307777"/>
          </a:xfrm>
          <a:prstGeom prst="rect">
            <a:avLst/>
          </a:prstGeom>
          <a:noFill/>
        </p:spPr>
        <p:txBody>
          <a:bodyPr wrap="square">
            <a:spAutoFit/>
          </a:bodyPr>
          <a:lstStyle/>
          <a:p>
            <a:r>
              <a:rPr kumimoji="0" lang="en-IN" sz="14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6" name="Table 5" descr="The table contains 5 columns and 5 rows.&#10;&#10;Row 1: 1st; Clarke, Roberts, Green, Clarke (Highlighted).&#10;&#10;Row 2: 2nd; Green, Clarke, Roberts, Green.&#10;&#10;Row 3: Roberts, White, Clarke, White.&#10;&#10;Row 4: White, Green, White, Roberts.&#10;&#10;Row 5: Total Votes; 6, 5, 4, 2. &#10;">
            <a:extLst>
              <a:ext uri="{FF2B5EF4-FFF2-40B4-BE49-F238E27FC236}">
                <a16:creationId xmlns:a16="http://schemas.microsoft.com/office/drawing/2014/main" id="{AC5E26C1-C24E-4E7F-BDF3-1416BD9820AF}"/>
              </a:ext>
            </a:extLst>
          </p:cNvPr>
          <p:cNvGraphicFramePr>
            <a:graphicFrameLocks noGrp="1"/>
          </p:cNvGraphicFramePr>
          <p:nvPr>
            <p:extLst>
              <p:ext uri="{D42A27DB-BD31-4B8C-83A1-F6EECF244321}">
                <p14:modId xmlns:p14="http://schemas.microsoft.com/office/powerpoint/2010/main" val="3693192445"/>
              </p:ext>
            </p:extLst>
          </p:nvPr>
        </p:nvGraphicFramePr>
        <p:xfrm>
          <a:off x="1011815" y="4419600"/>
          <a:ext cx="7120370" cy="1524000"/>
        </p:xfrm>
        <a:graphic>
          <a:graphicData uri="http://schemas.openxmlformats.org/drawingml/2006/table">
            <a:tbl>
              <a:tblPr firstRow="1" bandRow="1">
                <a:tableStyleId>{5940675A-B579-460E-94D1-54222C63F5DA}</a:tableStyleId>
              </a:tblPr>
              <a:tblGrid>
                <a:gridCol w="1424074">
                  <a:extLst>
                    <a:ext uri="{9D8B030D-6E8A-4147-A177-3AD203B41FA5}">
                      <a16:colId xmlns:a16="http://schemas.microsoft.com/office/drawing/2014/main" val="644903451"/>
                    </a:ext>
                  </a:extLst>
                </a:gridCol>
                <a:gridCol w="1424074">
                  <a:extLst>
                    <a:ext uri="{9D8B030D-6E8A-4147-A177-3AD203B41FA5}">
                      <a16:colId xmlns:a16="http://schemas.microsoft.com/office/drawing/2014/main" val="507138171"/>
                    </a:ext>
                  </a:extLst>
                </a:gridCol>
                <a:gridCol w="1424074">
                  <a:extLst>
                    <a:ext uri="{9D8B030D-6E8A-4147-A177-3AD203B41FA5}">
                      <a16:colId xmlns:a16="http://schemas.microsoft.com/office/drawing/2014/main" val="344024095"/>
                    </a:ext>
                  </a:extLst>
                </a:gridCol>
                <a:gridCol w="1424074">
                  <a:extLst>
                    <a:ext uri="{9D8B030D-6E8A-4147-A177-3AD203B41FA5}">
                      <a16:colId xmlns:a16="http://schemas.microsoft.com/office/drawing/2014/main" val="2557618602"/>
                    </a:ext>
                  </a:extLst>
                </a:gridCol>
                <a:gridCol w="1424074">
                  <a:extLst>
                    <a:ext uri="{9D8B030D-6E8A-4147-A177-3AD203B41FA5}">
                      <a16:colId xmlns:a16="http://schemas.microsoft.com/office/drawing/2014/main" val="3218346539"/>
                    </a:ext>
                  </a:extLst>
                </a:gridCol>
              </a:tblGrid>
              <a:tr h="302311">
                <a:tc>
                  <a:txBody>
                    <a:bodyPr/>
                    <a:lstStyle/>
                    <a:p>
                      <a:pPr algn="ctr">
                        <a:defRPr sz="1600" b="1"/>
                      </a:pPr>
                      <a:r>
                        <a:rPr sz="1400" dirty="0"/>
                        <a:t>1st</a:t>
                      </a:r>
                    </a:p>
                  </a:txBody>
                  <a:tcPr/>
                </a:tc>
                <a:tc>
                  <a:txBody>
                    <a:bodyPr/>
                    <a:lstStyle/>
                    <a:p>
                      <a:pPr algn="ctr">
                        <a:defRPr sz="1600"/>
                      </a:pPr>
                      <a:r>
                        <a:rPr sz="1400" dirty="0"/>
                        <a:t>Clarke</a:t>
                      </a:r>
                    </a:p>
                  </a:txBody>
                  <a:tcPr/>
                </a:tc>
                <a:tc>
                  <a:txBody>
                    <a:bodyPr/>
                    <a:lstStyle/>
                    <a:p>
                      <a:pPr algn="ctr">
                        <a:defRPr sz="1600"/>
                      </a:pPr>
                      <a:r>
                        <a:rPr sz="1400" dirty="0"/>
                        <a:t>Roberts</a:t>
                      </a:r>
                    </a:p>
                  </a:txBody>
                  <a:tcPr/>
                </a:tc>
                <a:tc>
                  <a:txBody>
                    <a:bodyPr/>
                    <a:lstStyle/>
                    <a:p>
                      <a:pPr algn="ctr">
                        <a:defRPr sz="1600"/>
                      </a:pPr>
                      <a:r>
                        <a:rPr sz="1400" dirty="0"/>
                        <a:t>Green</a:t>
                      </a:r>
                    </a:p>
                  </a:txBody>
                  <a:tcPr/>
                </a:tc>
                <a:tc>
                  <a:txBody>
                    <a:bodyPr/>
                    <a:lstStyle/>
                    <a:p>
                      <a:pPr algn="ctr">
                        <a:defRPr sz="1600"/>
                      </a:pPr>
                      <a:r>
                        <a:rPr sz="1400" dirty="0"/>
                        <a:t>Clarke</a:t>
                      </a:r>
                    </a:p>
                  </a:txBody>
                  <a:tcPr/>
                </a:tc>
                <a:extLst>
                  <a:ext uri="{0D108BD9-81ED-4DB2-BD59-A6C34878D82A}">
                    <a16:rowId xmlns:a16="http://schemas.microsoft.com/office/drawing/2014/main" val="1034998746"/>
                  </a:ext>
                </a:extLst>
              </a:tr>
              <a:tr h="302311">
                <a:tc>
                  <a:txBody>
                    <a:bodyPr/>
                    <a:lstStyle/>
                    <a:p>
                      <a:pPr algn="ctr">
                        <a:defRPr sz="1600" b="1"/>
                      </a:pPr>
                      <a:r>
                        <a:rPr sz="1400" dirty="0"/>
                        <a:t>2nd</a:t>
                      </a:r>
                    </a:p>
                  </a:txBody>
                  <a:tcPr/>
                </a:tc>
                <a:tc>
                  <a:txBody>
                    <a:bodyPr/>
                    <a:lstStyle/>
                    <a:p>
                      <a:pPr algn="ctr">
                        <a:defRPr sz="1600"/>
                      </a:pPr>
                      <a:r>
                        <a:rPr sz="1400" dirty="0"/>
                        <a:t>Green</a:t>
                      </a:r>
                    </a:p>
                  </a:txBody>
                  <a:tcPr/>
                </a:tc>
                <a:tc>
                  <a:txBody>
                    <a:bodyPr/>
                    <a:lstStyle/>
                    <a:p>
                      <a:pPr algn="ctr">
                        <a:defRPr sz="1600"/>
                      </a:pPr>
                      <a:r>
                        <a:rPr sz="1400" dirty="0"/>
                        <a:t>Clarke</a:t>
                      </a:r>
                    </a:p>
                  </a:txBody>
                  <a:tcPr/>
                </a:tc>
                <a:tc>
                  <a:txBody>
                    <a:bodyPr/>
                    <a:lstStyle/>
                    <a:p>
                      <a:pPr algn="ctr">
                        <a:defRPr sz="1600"/>
                      </a:pPr>
                      <a:r>
                        <a:rPr sz="1400" dirty="0"/>
                        <a:t>Roberts</a:t>
                      </a:r>
                    </a:p>
                  </a:txBody>
                  <a:tcPr/>
                </a:tc>
                <a:tc>
                  <a:txBody>
                    <a:bodyPr/>
                    <a:lstStyle/>
                    <a:p>
                      <a:pPr algn="ctr">
                        <a:defRPr sz="1600"/>
                      </a:pPr>
                      <a:r>
                        <a:rPr sz="1400" dirty="0"/>
                        <a:t>Green</a:t>
                      </a:r>
                    </a:p>
                  </a:txBody>
                  <a:tcPr/>
                </a:tc>
                <a:extLst>
                  <a:ext uri="{0D108BD9-81ED-4DB2-BD59-A6C34878D82A}">
                    <a16:rowId xmlns:a16="http://schemas.microsoft.com/office/drawing/2014/main" val="99187853"/>
                  </a:ext>
                </a:extLst>
              </a:tr>
              <a:tr h="302311">
                <a:tc>
                  <a:txBody>
                    <a:bodyPr/>
                    <a:lstStyle/>
                    <a:p>
                      <a:pPr algn="ctr">
                        <a:defRPr sz="1600" b="1"/>
                      </a:pPr>
                      <a:r>
                        <a:rPr sz="1400" dirty="0"/>
                        <a:t>3rd</a:t>
                      </a:r>
                    </a:p>
                  </a:txBody>
                  <a:tcPr/>
                </a:tc>
                <a:tc>
                  <a:txBody>
                    <a:bodyPr/>
                    <a:lstStyle/>
                    <a:p>
                      <a:pPr algn="ctr">
                        <a:defRPr sz="1600"/>
                      </a:pPr>
                      <a:r>
                        <a:rPr sz="1400" dirty="0"/>
                        <a:t>Roberts</a:t>
                      </a:r>
                    </a:p>
                  </a:txBody>
                  <a:tcPr/>
                </a:tc>
                <a:tc>
                  <a:txBody>
                    <a:bodyPr/>
                    <a:lstStyle/>
                    <a:p>
                      <a:pPr algn="ctr">
                        <a:defRPr sz="1600"/>
                      </a:pPr>
                      <a:r>
                        <a:rPr sz="1400" dirty="0"/>
                        <a:t>White</a:t>
                      </a:r>
                    </a:p>
                  </a:txBody>
                  <a:tcPr/>
                </a:tc>
                <a:tc>
                  <a:txBody>
                    <a:bodyPr/>
                    <a:lstStyle/>
                    <a:p>
                      <a:pPr algn="ctr">
                        <a:defRPr sz="1600"/>
                      </a:pPr>
                      <a:r>
                        <a:rPr sz="1400" dirty="0"/>
                        <a:t>Clarke</a:t>
                      </a:r>
                    </a:p>
                  </a:txBody>
                  <a:tcPr/>
                </a:tc>
                <a:tc>
                  <a:txBody>
                    <a:bodyPr/>
                    <a:lstStyle/>
                    <a:p>
                      <a:pPr algn="ctr">
                        <a:defRPr sz="1600"/>
                      </a:pPr>
                      <a:r>
                        <a:rPr sz="1400" dirty="0"/>
                        <a:t>White</a:t>
                      </a:r>
                    </a:p>
                  </a:txBody>
                  <a:tcPr/>
                </a:tc>
                <a:extLst>
                  <a:ext uri="{0D108BD9-81ED-4DB2-BD59-A6C34878D82A}">
                    <a16:rowId xmlns:a16="http://schemas.microsoft.com/office/drawing/2014/main" val="417110094"/>
                  </a:ext>
                </a:extLst>
              </a:tr>
              <a:tr h="302311">
                <a:tc>
                  <a:txBody>
                    <a:bodyPr/>
                    <a:lstStyle/>
                    <a:p>
                      <a:pPr algn="ctr">
                        <a:defRPr sz="1600" b="1"/>
                      </a:pPr>
                      <a:r>
                        <a:rPr sz="1400" dirty="0"/>
                        <a:t>4th</a:t>
                      </a:r>
                    </a:p>
                  </a:txBody>
                  <a:tcPr/>
                </a:tc>
                <a:tc>
                  <a:txBody>
                    <a:bodyPr/>
                    <a:lstStyle/>
                    <a:p>
                      <a:pPr algn="ctr">
                        <a:defRPr sz="1600"/>
                      </a:pPr>
                      <a:r>
                        <a:rPr sz="1400" dirty="0"/>
                        <a:t>White</a:t>
                      </a:r>
                    </a:p>
                  </a:txBody>
                  <a:tcPr/>
                </a:tc>
                <a:tc>
                  <a:txBody>
                    <a:bodyPr/>
                    <a:lstStyle/>
                    <a:p>
                      <a:pPr algn="ctr">
                        <a:defRPr sz="1600"/>
                      </a:pPr>
                      <a:r>
                        <a:rPr sz="1400" dirty="0"/>
                        <a:t>Green</a:t>
                      </a:r>
                    </a:p>
                  </a:txBody>
                  <a:tcPr/>
                </a:tc>
                <a:tc>
                  <a:txBody>
                    <a:bodyPr/>
                    <a:lstStyle/>
                    <a:p>
                      <a:pPr algn="ctr">
                        <a:defRPr sz="1600"/>
                      </a:pPr>
                      <a:r>
                        <a:rPr sz="1400" dirty="0"/>
                        <a:t>White</a:t>
                      </a:r>
                    </a:p>
                  </a:txBody>
                  <a:tcPr/>
                </a:tc>
                <a:tc>
                  <a:txBody>
                    <a:bodyPr/>
                    <a:lstStyle/>
                    <a:p>
                      <a:pPr algn="ctr">
                        <a:defRPr sz="1600"/>
                      </a:pPr>
                      <a:r>
                        <a:rPr sz="1400" dirty="0"/>
                        <a:t>Roberts</a:t>
                      </a:r>
                    </a:p>
                  </a:txBody>
                  <a:tcPr/>
                </a:tc>
                <a:extLst>
                  <a:ext uri="{0D108BD9-81ED-4DB2-BD59-A6C34878D82A}">
                    <a16:rowId xmlns:a16="http://schemas.microsoft.com/office/drawing/2014/main" val="2097143734"/>
                  </a:ext>
                </a:extLst>
              </a:tr>
              <a:tr h="302311">
                <a:tc>
                  <a:txBody>
                    <a:bodyPr/>
                    <a:lstStyle/>
                    <a:p>
                      <a:pPr algn="ctr">
                        <a:defRPr sz="1600" b="1"/>
                      </a:pPr>
                      <a:r>
                        <a:rPr sz="1400" dirty="0"/>
                        <a:t>Total Votes</a:t>
                      </a:r>
                    </a:p>
                  </a:txBody>
                  <a:tcPr/>
                </a:tc>
                <a:tc>
                  <a:txBody>
                    <a:bodyPr/>
                    <a:lstStyle/>
                    <a:p>
                      <a:pPr algn="ctr"/>
                      <a:r>
                        <a:rPr sz="1400" b="1" dirty="0"/>
                        <a:t>6</a:t>
                      </a:r>
                      <a:endParaRPr sz="1400" b="1" dirty="0">
                        <a:latin typeface="Cambria Math"/>
                      </a:endParaRPr>
                    </a:p>
                  </a:txBody>
                  <a:tcPr/>
                </a:tc>
                <a:tc>
                  <a:txBody>
                    <a:bodyPr/>
                    <a:lstStyle/>
                    <a:p>
                      <a:pPr algn="ctr"/>
                      <a:r>
                        <a:rPr sz="1400" b="1" dirty="0"/>
                        <a:t>5</a:t>
                      </a:r>
                      <a:endParaRPr sz="1400" b="1" dirty="0">
                        <a:latin typeface="Cambria Math"/>
                      </a:endParaRPr>
                    </a:p>
                  </a:txBody>
                  <a:tcPr/>
                </a:tc>
                <a:tc>
                  <a:txBody>
                    <a:bodyPr/>
                    <a:lstStyle/>
                    <a:p>
                      <a:pPr algn="ctr"/>
                      <a:r>
                        <a:rPr sz="1400" b="1" dirty="0"/>
                        <a:t>4</a:t>
                      </a:r>
                      <a:endParaRPr sz="1400" b="1" dirty="0">
                        <a:latin typeface="Cambria Math"/>
                      </a:endParaRPr>
                    </a:p>
                  </a:txBody>
                  <a:tcPr/>
                </a:tc>
                <a:tc>
                  <a:txBody>
                    <a:bodyPr/>
                    <a:lstStyle/>
                    <a:p>
                      <a:pPr algn="ctr"/>
                      <a:r>
                        <a:rPr sz="1400" b="1" dirty="0"/>
                        <a:t>2</a:t>
                      </a:r>
                      <a:endParaRPr sz="1400" b="1" dirty="0">
                        <a:latin typeface="Cambria Math"/>
                      </a:endParaRPr>
                    </a:p>
                  </a:txBody>
                  <a:tcPr/>
                </a:tc>
                <a:extLst>
                  <a:ext uri="{0D108BD9-81ED-4DB2-BD59-A6C34878D82A}">
                    <a16:rowId xmlns:a16="http://schemas.microsoft.com/office/drawing/2014/main" val="3305595045"/>
                  </a:ext>
                </a:extLst>
              </a:tr>
            </a:tbl>
          </a:graphicData>
        </a:graphic>
      </p:graphicFrame>
    </p:spTree>
    <p:extLst>
      <p:ext uri="{BB962C8B-B14F-4D97-AF65-F5344CB8AC3E}">
        <p14:creationId xmlns:p14="http://schemas.microsoft.com/office/powerpoint/2010/main" val="2145548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Monotonicity Criterion and the Plurality with Elimination Method</a:t>
            </a:r>
            <a:r>
              <a:rPr lang="en-US" dirty="0"/>
              <a:t>—Slide 7</a:t>
            </a:r>
            <a:endParaRPr dirty="0"/>
          </a:p>
        </p:txBody>
      </p:sp>
      <p:sp>
        <p:nvSpPr>
          <p:cNvPr id="3" name="Text Placeholder 2"/>
          <p:cNvSpPr>
            <a:spLocks noGrp="1" noRot="1" noMove="1" noResize="1" noEditPoints="1" noAdjustHandles="1" noChangeArrowheads="1" noChangeShapeType="1"/>
          </p:cNvSpPr>
          <p:nvPr>
            <p:ph type="body" sz="quarter" idx="10"/>
          </p:nvPr>
        </p:nvSpPr>
        <p:spPr/>
        <p:txBody>
          <a:bodyPr>
            <a:normAutofit/>
          </a:bodyPr>
          <a:lstStyle/>
          <a:p>
            <a:pPr algn="just"/>
            <a:r>
              <a:rPr lang="en-US" sz="2000" dirty="0"/>
              <a:t>We will once again use the plurality with elimination method. Each candidate has the following number of first-place votes.</a:t>
            </a:r>
          </a:p>
          <a:p>
            <a:endParaRPr lang="en-US" sz="2800" dirty="0"/>
          </a:p>
          <a:p>
            <a:endParaRPr lang="en-IN" dirty="0"/>
          </a:p>
          <a:p>
            <a:endParaRPr lang="en-US" sz="2800" dirty="0"/>
          </a:p>
          <a:p>
            <a:pPr algn="just"/>
            <a:endParaRPr lang="en-US" sz="2000" dirty="0"/>
          </a:p>
          <a:p>
            <a:pPr algn="just"/>
            <a:endParaRPr lang="en-US" sz="2000" dirty="0"/>
          </a:p>
        </p:txBody>
      </p:sp>
      <mc:AlternateContent xmlns:mc="http://schemas.openxmlformats.org/markup-compatibility/2006" xmlns:a14="http://schemas.microsoft.com/office/drawing/2010/main">
        <mc:Choice Requires="a14">
          <p:graphicFrame>
            <p:nvGraphicFramePr>
              <p:cNvPr id="4" name="Table 4" descr="Clarke: 6 plus 2 equals 8 first-place votes&#10;&#10;Green: 4 first-place votes&#10;&#10;Roberts: 5 first-place votes&#10;&#10;White: 0 first-place votes">
                <a:extLst>
                  <a:ext uri="{FF2B5EF4-FFF2-40B4-BE49-F238E27FC236}">
                    <a16:creationId xmlns:a16="http://schemas.microsoft.com/office/drawing/2014/main" id="{513B67F9-93FD-4D3F-9192-48E59F2F2B9C}"/>
                  </a:ext>
                  <a:ext uri="{C183D7F6-B498-43B3-948B-1728B52AA6E4}">
                    <adec:decorative xmlns:adec="http://schemas.microsoft.com/office/drawing/2017/decorative" val="0"/>
                  </a:ext>
                </a:extLst>
              </p:cNvPr>
              <p:cNvGraphicFramePr>
                <a:graphicFrameLocks noGrp="1" noDrilldown="1" noMove="1" noResize="1"/>
              </p:cNvGraphicFramePr>
              <p:nvPr>
                <p:extLst>
                  <p:ext uri="{D42A27DB-BD31-4B8C-83A1-F6EECF244321}">
                    <p14:modId xmlns:p14="http://schemas.microsoft.com/office/powerpoint/2010/main" val="2270839096"/>
                  </p:ext>
                </p:extLst>
              </p:nvPr>
            </p:nvGraphicFramePr>
            <p:xfrm>
              <a:off x="2362200" y="1905000"/>
              <a:ext cx="4114800" cy="1524000"/>
            </p:xfrm>
            <a:graphic>
              <a:graphicData uri="http://schemas.openxmlformats.org/drawingml/2006/table">
                <a:tbl>
                  <a:tblPr firstRow="1" bandRow="1">
                    <a:tableStyleId>{2D5ABB26-0587-4C30-8999-92F81FD0307C}</a:tableStyleId>
                  </a:tblPr>
                  <a:tblGrid>
                    <a:gridCol w="1168400">
                      <a:extLst>
                        <a:ext uri="{9D8B030D-6E8A-4147-A177-3AD203B41FA5}">
                          <a16:colId xmlns:a16="http://schemas.microsoft.com/office/drawing/2014/main" val="2349919703"/>
                        </a:ext>
                      </a:extLst>
                    </a:gridCol>
                    <a:gridCol w="2946400">
                      <a:extLst>
                        <a:ext uri="{9D8B030D-6E8A-4147-A177-3AD203B41FA5}">
                          <a16:colId xmlns:a16="http://schemas.microsoft.com/office/drawing/2014/main" val="2407626575"/>
                        </a:ext>
                      </a:extLst>
                    </a:gridCol>
                  </a:tblGrid>
                  <a:tr h="381000">
                    <a:tc>
                      <a:txBody>
                        <a:bodyPr/>
                        <a:lstStyle/>
                        <a:p>
                          <a:r>
                            <a:rPr lang="en-IN" sz="1800" dirty="0"/>
                            <a:t>Clarke:</a:t>
                          </a:r>
                          <a:endParaRPr lang="en-IN" dirty="0"/>
                        </a:p>
                      </a:txBody>
                      <a:tcPr>
                        <a:lnT w="12700" cap="flat" cmpd="sng" algn="ctr">
                          <a:solidFill>
                            <a:schemeClr val="tx1"/>
                          </a:solidFill>
                          <a:prstDash val="solid"/>
                          <a:round/>
                          <a:headEnd type="none" w="med" len="med"/>
                          <a:tailEnd type="none" w="med" len="med"/>
                        </a:lnT>
                      </a:tcPr>
                    </a:tc>
                    <a:tc>
                      <a:txBody>
                        <a:bodyPr/>
                        <a:lstStyle/>
                        <a:p>
                          <a14:m>
                            <m:oMath xmlns:m="http://schemas.openxmlformats.org/officeDocument/2006/math">
                              <m:r>
                                <a:rPr lang="en-IN" smtClean="0">
                                  <a:latin typeface="Cambria Math" panose="02040503050406030204" pitchFamily="18" charset="0"/>
                                </a:rPr>
                                <m:t>6+2=8</m:t>
                              </m:r>
                            </m:oMath>
                          </a14:m>
                          <a:r>
                            <a:rPr lang="en-IN" sz="1800" dirty="0"/>
                            <a:t> first-place votes</a:t>
                          </a:r>
                          <a:endParaRPr lang="en-IN"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956059996"/>
                      </a:ext>
                    </a:extLst>
                  </a:tr>
                  <a:tr h="381000">
                    <a:tc>
                      <a:txBody>
                        <a:bodyPr/>
                        <a:lstStyle/>
                        <a:p>
                          <a:r>
                            <a:rPr lang="en-IN" sz="1800" dirty="0"/>
                            <a:t>Green:</a:t>
                          </a:r>
                          <a:endParaRPr lang="en-IN" dirty="0"/>
                        </a:p>
                      </a:txBody>
                      <a:tcPr/>
                    </a:tc>
                    <a:tc>
                      <a:txBody>
                        <a:bodyPr/>
                        <a:lstStyle/>
                        <a:p>
                          <a:r>
                            <a:rPr lang="en-IN" sz="1800" dirty="0">
                              <a:latin typeface="Cambria Math"/>
                            </a:rPr>
                            <a:t>4</a:t>
                          </a:r>
                          <a:r>
                            <a:rPr lang="en-IN" sz="1800" dirty="0"/>
                            <a:t> first-place votes</a:t>
                          </a:r>
                          <a:endParaRPr lang="en-IN" dirty="0"/>
                        </a:p>
                      </a:txBody>
                      <a:tcPr/>
                    </a:tc>
                    <a:extLst>
                      <a:ext uri="{0D108BD9-81ED-4DB2-BD59-A6C34878D82A}">
                        <a16:rowId xmlns:a16="http://schemas.microsoft.com/office/drawing/2014/main" val="1142027831"/>
                      </a:ext>
                    </a:extLst>
                  </a:tr>
                  <a:tr h="381000">
                    <a:tc>
                      <a:txBody>
                        <a:bodyPr/>
                        <a:lstStyle/>
                        <a:p>
                          <a:r>
                            <a:rPr lang="en-IN" sz="1800" dirty="0"/>
                            <a:t>Roberts:</a:t>
                          </a:r>
                          <a:endParaRPr lang="en-IN" dirty="0"/>
                        </a:p>
                      </a:txBody>
                      <a:tcPr/>
                    </a:tc>
                    <a:tc>
                      <a:txBody>
                        <a:bodyPr/>
                        <a:lstStyle/>
                        <a:p>
                          <a:r>
                            <a:rPr lang="en-IN" sz="1800" dirty="0">
                              <a:latin typeface="Cambria Math"/>
                            </a:rPr>
                            <a:t>5</a:t>
                          </a:r>
                          <a:r>
                            <a:rPr lang="en-IN" sz="1800" dirty="0"/>
                            <a:t> first-place votes</a:t>
                          </a:r>
                          <a:endParaRPr lang="en-IN" dirty="0"/>
                        </a:p>
                      </a:txBody>
                      <a:tcPr/>
                    </a:tc>
                    <a:extLst>
                      <a:ext uri="{0D108BD9-81ED-4DB2-BD59-A6C34878D82A}">
                        <a16:rowId xmlns:a16="http://schemas.microsoft.com/office/drawing/2014/main" val="2965421480"/>
                      </a:ext>
                    </a:extLst>
                  </a:tr>
                  <a:tr h="381000">
                    <a:tc>
                      <a:txBody>
                        <a:bodyPr/>
                        <a:lstStyle/>
                        <a:p>
                          <a:r>
                            <a:rPr lang="en-IN" sz="1800" dirty="0"/>
                            <a:t>White:</a:t>
                          </a:r>
                          <a:endParaRPr lang="en-IN" dirty="0"/>
                        </a:p>
                      </a:txBody>
                      <a:tcPr>
                        <a:lnB w="12700" cap="flat" cmpd="sng" algn="ctr">
                          <a:solidFill>
                            <a:schemeClr val="tx1"/>
                          </a:solidFill>
                          <a:prstDash val="solid"/>
                          <a:round/>
                          <a:headEnd type="none" w="med" len="med"/>
                          <a:tailEnd type="none" w="med" len="med"/>
                        </a:lnB>
                      </a:tcPr>
                    </a:tc>
                    <a:tc>
                      <a:txBody>
                        <a:bodyPr/>
                        <a:lstStyle/>
                        <a:p>
                          <a:r>
                            <a:rPr lang="en-IN" sz="1800" dirty="0">
                              <a:latin typeface="Cambria Math"/>
                            </a:rPr>
                            <a:t>0</a:t>
                          </a:r>
                          <a:r>
                            <a:rPr lang="en-IN" sz="1800" dirty="0"/>
                            <a:t> first-place votes</a:t>
                          </a: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7053815"/>
                      </a:ext>
                    </a:extLst>
                  </a:tr>
                </a:tbl>
              </a:graphicData>
            </a:graphic>
          </p:graphicFrame>
        </mc:Choice>
        <mc:Fallback xmlns="">
          <p:graphicFrame>
            <p:nvGraphicFramePr>
              <p:cNvPr id="4" name="Table 4" descr="Clarke: 6 plus 2 equals 8 first-place votes&#10;&#10;Green: 4 first-place votes&#10;&#10;Roberts: 5 first-place votes&#10;&#10;White: 0 first-place votes">
                <a:extLst>
                  <a:ext uri="{FF2B5EF4-FFF2-40B4-BE49-F238E27FC236}">
                    <a16:creationId xmlns:a16="http://schemas.microsoft.com/office/drawing/2014/main" id="{513B67F9-93FD-4D3F-9192-48E59F2F2B9C}"/>
                  </a:ext>
                  <a:ext uri="{C183D7F6-B498-43B3-948B-1728B52AA6E4}">
                    <adec:decorative xmlns:adec="http://schemas.microsoft.com/office/drawing/2017/decorative" val="0"/>
                  </a:ext>
                </a:extLst>
              </p:cNvPr>
              <p:cNvGraphicFramePr>
                <a:graphicFrameLocks noGrp="1" noDrilldown="1" noMove="1" noResize="1"/>
              </p:cNvGraphicFramePr>
              <p:nvPr>
                <p:extLst>
                  <p:ext uri="{D42A27DB-BD31-4B8C-83A1-F6EECF244321}">
                    <p14:modId xmlns:p14="http://schemas.microsoft.com/office/powerpoint/2010/main" val="2270839096"/>
                  </p:ext>
                </p:extLst>
              </p:nvPr>
            </p:nvGraphicFramePr>
            <p:xfrm>
              <a:off x="2362200" y="1905000"/>
              <a:ext cx="4114800" cy="1524000"/>
            </p:xfrm>
            <a:graphic>
              <a:graphicData uri="http://schemas.openxmlformats.org/drawingml/2006/table">
                <a:tbl>
                  <a:tblPr firstRow="1" bandRow="1">
                    <a:tableStyleId>{2D5ABB26-0587-4C30-8999-92F81FD0307C}</a:tableStyleId>
                  </a:tblPr>
                  <a:tblGrid>
                    <a:gridCol w="1168400">
                      <a:extLst>
                        <a:ext uri="{9D8B030D-6E8A-4147-A177-3AD203B41FA5}">
                          <a16:colId xmlns:a16="http://schemas.microsoft.com/office/drawing/2014/main" val="2349919703"/>
                        </a:ext>
                      </a:extLst>
                    </a:gridCol>
                    <a:gridCol w="2946400">
                      <a:extLst>
                        <a:ext uri="{9D8B030D-6E8A-4147-A177-3AD203B41FA5}">
                          <a16:colId xmlns:a16="http://schemas.microsoft.com/office/drawing/2014/main" val="2407626575"/>
                        </a:ext>
                      </a:extLst>
                    </a:gridCol>
                  </a:tblGrid>
                  <a:tr h="381000">
                    <a:tc>
                      <a:txBody>
                        <a:bodyPr/>
                        <a:lstStyle/>
                        <a:p>
                          <a:r>
                            <a:rPr lang="en-IN" sz="1800" dirty="0"/>
                            <a:t>Clarke:</a:t>
                          </a:r>
                          <a:endParaRPr lang="en-IN" dirty="0"/>
                        </a:p>
                      </a:txBody>
                      <a:tcPr>
                        <a:lnT w="12700" cap="flat" cmpd="sng" algn="ctr">
                          <a:solidFill>
                            <a:schemeClr val="tx1"/>
                          </a:solidFill>
                          <a:prstDash val="solid"/>
                          <a:round/>
                          <a:headEnd type="none" w="med" len="med"/>
                          <a:tailEnd type="none" w="med" len="med"/>
                        </a:lnT>
                      </a:tcPr>
                    </a:tc>
                    <a:tc>
                      <a:txBody>
                        <a:bodyPr/>
                        <a:lstStyle/>
                        <a:p>
                          <a:endParaRPr lang="en-US"/>
                        </a:p>
                      </a:txBody>
                      <a:tcPr>
                        <a:lnT w="12700" cap="flat" cmpd="sng" algn="ctr">
                          <a:solidFill>
                            <a:schemeClr val="tx1"/>
                          </a:solidFill>
                          <a:prstDash val="solid"/>
                          <a:round/>
                          <a:headEnd type="none" w="med" len="med"/>
                          <a:tailEnd type="none" w="med" len="med"/>
                        </a:lnT>
                        <a:blipFill>
                          <a:blip r:embed="rId2"/>
                          <a:stretch>
                            <a:fillRect l="-39669" t="-7937" r="-207" b="-319048"/>
                          </a:stretch>
                        </a:blipFill>
                      </a:tcPr>
                    </a:tc>
                    <a:extLst>
                      <a:ext uri="{0D108BD9-81ED-4DB2-BD59-A6C34878D82A}">
                        <a16:rowId xmlns:a16="http://schemas.microsoft.com/office/drawing/2014/main" val="1956059996"/>
                      </a:ext>
                    </a:extLst>
                  </a:tr>
                  <a:tr h="381000">
                    <a:tc>
                      <a:txBody>
                        <a:bodyPr/>
                        <a:lstStyle/>
                        <a:p>
                          <a:r>
                            <a:rPr lang="en-IN" sz="1800" dirty="0"/>
                            <a:t>Green:</a:t>
                          </a:r>
                          <a:endParaRPr lang="en-IN" dirty="0"/>
                        </a:p>
                      </a:txBody>
                      <a:tcPr/>
                    </a:tc>
                    <a:tc>
                      <a:txBody>
                        <a:bodyPr/>
                        <a:lstStyle/>
                        <a:p>
                          <a:r>
                            <a:rPr lang="en-IN" sz="1800" dirty="0">
                              <a:latin typeface="Cambria Math"/>
                            </a:rPr>
                            <a:t>4</a:t>
                          </a:r>
                          <a:r>
                            <a:rPr lang="en-IN" sz="1800" dirty="0"/>
                            <a:t> first-place votes</a:t>
                          </a:r>
                          <a:endParaRPr lang="en-IN" dirty="0"/>
                        </a:p>
                      </a:txBody>
                      <a:tcPr/>
                    </a:tc>
                    <a:extLst>
                      <a:ext uri="{0D108BD9-81ED-4DB2-BD59-A6C34878D82A}">
                        <a16:rowId xmlns:a16="http://schemas.microsoft.com/office/drawing/2014/main" val="1142027831"/>
                      </a:ext>
                    </a:extLst>
                  </a:tr>
                  <a:tr h="381000">
                    <a:tc>
                      <a:txBody>
                        <a:bodyPr/>
                        <a:lstStyle/>
                        <a:p>
                          <a:r>
                            <a:rPr lang="en-IN" sz="1800" dirty="0"/>
                            <a:t>Roberts:</a:t>
                          </a:r>
                          <a:endParaRPr lang="en-IN" dirty="0"/>
                        </a:p>
                      </a:txBody>
                      <a:tcPr/>
                    </a:tc>
                    <a:tc>
                      <a:txBody>
                        <a:bodyPr/>
                        <a:lstStyle/>
                        <a:p>
                          <a:r>
                            <a:rPr lang="en-IN" sz="1800" dirty="0">
                              <a:latin typeface="Cambria Math"/>
                            </a:rPr>
                            <a:t>5</a:t>
                          </a:r>
                          <a:r>
                            <a:rPr lang="en-IN" sz="1800" dirty="0"/>
                            <a:t> first-place votes</a:t>
                          </a:r>
                          <a:endParaRPr lang="en-IN" dirty="0"/>
                        </a:p>
                      </a:txBody>
                      <a:tcPr/>
                    </a:tc>
                    <a:extLst>
                      <a:ext uri="{0D108BD9-81ED-4DB2-BD59-A6C34878D82A}">
                        <a16:rowId xmlns:a16="http://schemas.microsoft.com/office/drawing/2014/main" val="2965421480"/>
                      </a:ext>
                    </a:extLst>
                  </a:tr>
                  <a:tr h="381000">
                    <a:tc>
                      <a:txBody>
                        <a:bodyPr/>
                        <a:lstStyle/>
                        <a:p>
                          <a:r>
                            <a:rPr lang="en-IN" sz="1800" dirty="0"/>
                            <a:t>White:</a:t>
                          </a:r>
                          <a:endParaRPr lang="en-IN" dirty="0"/>
                        </a:p>
                      </a:txBody>
                      <a:tcPr>
                        <a:lnB w="12700" cap="flat" cmpd="sng" algn="ctr">
                          <a:solidFill>
                            <a:schemeClr val="tx1"/>
                          </a:solidFill>
                          <a:prstDash val="solid"/>
                          <a:round/>
                          <a:headEnd type="none" w="med" len="med"/>
                          <a:tailEnd type="none" w="med" len="med"/>
                        </a:lnB>
                      </a:tcPr>
                    </a:tc>
                    <a:tc>
                      <a:txBody>
                        <a:bodyPr/>
                        <a:lstStyle/>
                        <a:p>
                          <a:r>
                            <a:rPr lang="en-IN" sz="1800" dirty="0">
                              <a:latin typeface="Cambria Math"/>
                            </a:rPr>
                            <a:t>0</a:t>
                          </a:r>
                          <a:r>
                            <a:rPr lang="en-IN" sz="1800" dirty="0"/>
                            <a:t> first-place votes</a:t>
                          </a:r>
                          <a:endParaRPr lang="en-IN"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7053815"/>
                      </a:ext>
                    </a:extLst>
                  </a:tr>
                </a:tbl>
              </a:graphicData>
            </a:graphic>
          </p:graphicFrame>
        </mc:Fallback>
      </mc:AlternateContent>
      <p:sp>
        <p:nvSpPr>
          <p:cNvPr id="6" name="TextBox 5">
            <a:extLst>
              <a:ext uri="{FF2B5EF4-FFF2-40B4-BE49-F238E27FC236}">
                <a16:creationId xmlns:a16="http://schemas.microsoft.com/office/drawing/2014/main" id="{464AE395-91F3-5E32-5D4E-A42035ACDF91}"/>
              </a:ext>
            </a:extLst>
          </p:cNvPr>
          <p:cNvSpPr txBox="1"/>
          <p:nvPr/>
        </p:nvSpPr>
        <p:spPr>
          <a:xfrm>
            <a:off x="457200" y="3752671"/>
            <a:ext cx="8229600" cy="1200329"/>
          </a:xfrm>
          <a:prstGeom prst="rect">
            <a:avLst/>
          </a:prstGeom>
          <a:noFill/>
        </p:spPr>
        <p:txBody>
          <a:bodyPr wrap="square">
            <a:spAutoFit/>
          </a:bodyPr>
          <a:lstStyle/>
          <a:p>
            <a:pPr algn="just"/>
            <a:r>
              <a:rPr lang="en-IN" sz="1800" dirty="0"/>
              <a:t>Once again, White is eliminated without affecting any of the first-place votes. Therefore, we look to find the candidate with the next lowest number of first-place votes. This time, Green is eliminated with only four votes. The following preference table shows both White and Green eliminated.</a:t>
            </a:r>
          </a:p>
        </p:txBody>
      </p:sp>
    </p:spTree>
    <p:extLst>
      <p:ext uri="{BB962C8B-B14F-4D97-AF65-F5344CB8AC3E}">
        <p14:creationId xmlns:p14="http://schemas.microsoft.com/office/powerpoint/2010/main" val="3142929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Monotonicity Criterion and the Plurality with Elimination Method</a:t>
            </a:r>
            <a:r>
              <a:rPr lang="en-US" dirty="0"/>
              <a:t>—Slide 8</a:t>
            </a:r>
            <a:endParaRPr dirty="0"/>
          </a:p>
        </p:txBody>
      </p:sp>
      <p:sp>
        <p:nvSpPr>
          <p:cNvPr id="6" name="TextBox 5">
            <a:extLst>
              <a:ext uri="{FF2B5EF4-FFF2-40B4-BE49-F238E27FC236}">
                <a16:creationId xmlns:a16="http://schemas.microsoft.com/office/drawing/2014/main" id="{3B72D3E5-A042-241E-7666-456E845ECD8E}"/>
              </a:ext>
            </a:extLst>
          </p:cNvPr>
          <p:cNvSpPr txBox="1"/>
          <p:nvPr/>
        </p:nvSpPr>
        <p:spPr>
          <a:xfrm>
            <a:off x="457200" y="1143000"/>
            <a:ext cx="8229600" cy="369332"/>
          </a:xfrm>
          <a:prstGeom prst="rect">
            <a:avLst/>
          </a:prstGeom>
          <a:noFill/>
        </p:spPr>
        <p:txBody>
          <a:bodyPr wrap="square">
            <a:spAutoFit/>
          </a:bodyPr>
          <a:lstStyle/>
          <a:p>
            <a:pPr algn="ctr">
              <a:defRPr sz="1800" b="1"/>
            </a:pPr>
            <a:r>
              <a:rPr lang="en-IN" dirty="0"/>
              <a:t>Table 12: Plurality with Elimination Cycles 1 and 2 Simplified</a:t>
            </a:r>
          </a:p>
        </p:txBody>
      </p:sp>
      <p:sp>
        <p:nvSpPr>
          <p:cNvPr id="5" name="TextBox 4">
            <a:extLst>
              <a:ext uri="{FF2B5EF4-FFF2-40B4-BE49-F238E27FC236}">
                <a16:creationId xmlns:a16="http://schemas.microsoft.com/office/drawing/2014/main" id="{035617A7-3939-2A61-7418-775DE61F53B8}"/>
              </a:ext>
            </a:extLst>
          </p:cNvPr>
          <p:cNvSpPr txBox="1"/>
          <p:nvPr/>
        </p:nvSpPr>
        <p:spPr>
          <a:xfrm>
            <a:off x="4038600" y="1538795"/>
            <a:ext cx="10668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4" name="Table Placeholder 2" descr="The table contains 5 columns and 3 rows.&#10;&#10;Row 1: 1st; Clarke, Roberts, Roberts, Clarke.&#10;&#10;Row 2: 2nd: Roberts, Clarke, Clarke, Roberts.&#10;&#10;Row 3: Total Votes; 6, 5, 4, 2. &#10;">
            <a:extLst>
              <a:ext uri="{FF2B5EF4-FFF2-40B4-BE49-F238E27FC236}">
                <a16:creationId xmlns:a16="http://schemas.microsoft.com/office/drawing/2014/main" id="{E15ED99D-6ECE-4556-A17E-3E4DDFDDEB13}"/>
              </a:ext>
            </a:extLst>
          </p:cNvPr>
          <p:cNvGraphicFramePr>
            <a:graphicFrameLocks/>
          </p:cNvGraphicFramePr>
          <p:nvPr>
            <p:extLst>
              <p:ext uri="{D42A27DB-BD31-4B8C-83A1-F6EECF244321}">
                <p14:modId xmlns:p14="http://schemas.microsoft.com/office/powerpoint/2010/main" val="1586070614"/>
              </p:ext>
            </p:extLst>
          </p:nvPr>
        </p:nvGraphicFramePr>
        <p:xfrm>
          <a:off x="457200" y="2021840"/>
          <a:ext cx="8229600" cy="11125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1</a:t>
                      </a:r>
                      <a:r>
                        <a:rPr baseline="30000" dirty="0"/>
                        <a:t>st</a:t>
                      </a:r>
                      <a:endParaRPr dirty="0"/>
                    </a:p>
                  </a:txBody>
                  <a:tcPr/>
                </a:tc>
                <a:tc>
                  <a:txBody>
                    <a:bodyPr/>
                    <a:lstStyle/>
                    <a:p>
                      <a:pPr algn="ctr">
                        <a:defRPr sz="1600"/>
                      </a:pPr>
                      <a:r>
                        <a:rPr dirty="0"/>
                        <a:t>Clarke</a:t>
                      </a:r>
                    </a:p>
                  </a:txBody>
                  <a:tcPr/>
                </a:tc>
                <a:tc>
                  <a:txBody>
                    <a:bodyPr/>
                    <a:lstStyle/>
                    <a:p>
                      <a:pPr algn="ctr">
                        <a:defRPr sz="1600"/>
                      </a:pPr>
                      <a:r>
                        <a:rPr dirty="0"/>
                        <a:t>Roberts</a:t>
                      </a:r>
                    </a:p>
                  </a:txBody>
                  <a:tcPr/>
                </a:tc>
                <a:tc>
                  <a:txBody>
                    <a:bodyPr/>
                    <a:lstStyle/>
                    <a:p>
                      <a:pPr algn="ctr">
                        <a:defRPr sz="1600"/>
                      </a:pPr>
                      <a:r>
                        <a:t>Roberts</a:t>
                      </a:r>
                    </a:p>
                  </a:txBody>
                  <a:tcPr/>
                </a:tc>
                <a:tc>
                  <a:txBody>
                    <a:bodyPr/>
                    <a:lstStyle/>
                    <a:p>
                      <a:pPr algn="ctr">
                        <a:defRPr sz="1600"/>
                      </a:pPr>
                      <a:r>
                        <a:rPr dirty="0"/>
                        <a:t>Clarke</a:t>
                      </a:r>
                    </a:p>
                  </a:txBody>
                  <a:tcPr/>
                </a:tc>
                <a:extLst>
                  <a:ext uri="{0D108BD9-81ED-4DB2-BD59-A6C34878D82A}">
                    <a16:rowId xmlns:a16="http://schemas.microsoft.com/office/drawing/2014/main" val="10002"/>
                  </a:ext>
                </a:extLst>
              </a:tr>
              <a:tr h="370840">
                <a:tc>
                  <a:txBody>
                    <a:bodyPr/>
                    <a:lstStyle/>
                    <a:p>
                      <a:pPr algn="ctr">
                        <a:defRPr sz="1600" b="1"/>
                      </a:pPr>
                      <a:r>
                        <a:rPr dirty="0"/>
                        <a:t>2</a:t>
                      </a:r>
                      <a:r>
                        <a:rPr baseline="30000" dirty="0"/>
                        <a:t>nd</a:t>
                      </a:r>
                      <a:endParaRPr dirty="0"/>
                    </a:p>
                  </a:txBody>
                  <a:tcPr/>
                </a:tc>
                <a:tc>
                  <a:txBody>
                    <a:bodyPr/>
                    <a:lstStyle/>
                    <a:p>
                      <a:pPr algn="ctr">
                        <a:defRPr sz="1600"/>
                      </a:pPr>
                      <a:r>
                        <a:rPr dirty="0"/>
                        <a:t>Roberts</a:t>
                      </a:r>
                    </a:p>
                  </a:txBody>
                  <a:tcPr/>
                </a:tc>
                <a:tc>
                  <a:txBody>
                    <a:bodyPr/>
                    <a:lstStyle/>
                    <a:p>
                      <a:pPr algn="ctr">
                        <a:defRPr sz="1600"/>
                      </a:pPr>
                      <a:r>
                        <a:rPr dirty="0"/>
                        <a:t>Clarke</a:t>
                      </a:r>
                    </a:p>
                  </a:txBody>
                  <a:tcPr/>
                </a:tc>
                <a:tc>
                  <a:txBody>
                    <a:bodyPr/>
                    <a:lstStyle/>
                    <a:p>
                      <a:pPr algn="ctr">
                        <a:defRPr sz="1600"/>
                      </a:pPr>
                      <a:r>
                        <a:t>Clarke</a:t>
                      </a:r>
                    </a:p>
                  </a:txBody>
                  <a:tcPr/>
                </a:tc>
                <a:tc>
                  <a:txBody>
                    <a:bodyPr/>
                    <a:lstStyle/>
                    <a:p>
                      <a:pPr algn="ctr">
                        <a:defRPr sz="1600"/>
                      </a:pPr>
                      <a:r>
                        <a:t>Roberts</a:t>
                      </a:r>
                    </a:p>
                  </a:txBody>
                  <a:tcPr/>
                </a:tc>
                <a:extLst>
                  <a:ext uri="{0D108BD9-81ED-4DB2-BD59-A6C34878D82A}">
                    <a16:rowId xmlns:a16="http://schemas.microsoft.com/office/drawing/2014/main" val="10003"/>
                  </a:ext>
                </a:extLst>
              </a:tr>
              <a:tr h="370840">
                <a:tc>
                  <a:txBody>
                    <a:bodyPr/>
                    <a:lstStyle/>
                    <a:p>
                      <a:pPr algn="ctr">
                        <a:defRPr sz="1600" b="1"/>
                      </a:pPr>
                      <a:r>
                        <a:rPr dirty="0"/>
                        <a:t>Total Votes</a:t>
                      </a:r>
                    </a:p>
                  </a:txBody>
                  <a:tcPr/>
                </a:tc>
                <a:tc>
                  <a:txBody>
                    <a:bodyPr/>
                    <a:lstStyle/>
                    <a:p>
                      <a:pPr algn="ctr"/>
                      <a:r>
                        <a:rPr sz="1600" b="1" dirty="0"/>
                        <a:t>6</a:t>
                      </a:r>
                      <a:endParaRPr sz="1600" b="1" dirty="0">
                        <a:latin typeface="Cambria Math"/>
                      </a:endParaRPr>
                    </a:p>
                  </a:txBody>
                  <a:tcPr/>
                </a:tc>
                <a:tc>
                  <a:txBody>
                    <a:bodyPr/>
                    <a:lstStyle/>
                    <a:p>
                      <a:pPr algn="ctr"/>
                      <a:r>
                        <a:rPr sz="1600" b="1" dirty="0"/>
                        <a:t>5</a:t>
                      </a:r>
                      <a:endParaRPr sz="1600" b="1" dirty="0">
                        <a:latin typeface="Cambria Math"/>
                      </a:endParaRPr>
                    </a:p>
                  </a:txBody>
                  <a:tcPr/>
                </a:tc>
                <a:tc>
                  <a:txBody>
                    <a:bodyPr/>
                    <a:lstStyle/>
                    <a:p>
                      <a:pPr algn="ctr"/>
                      <a:r>
                        <a:rPr sz="1600" b="1" dirty="0"/>
                        <a:t>4</a:t>
                      </a:r>
                      <a:endParaRPr sz="1600" b="1" dirty="0">
                        <a:latin typeface="Cambria Math"/>
                      </a:endParaRPr>
                    </a:p>
                  </a:txBody>
                  <a:tcPr/>
                </a:tc>
                <a:tc>
                  <a:txBody>
                    <a:bodyPr/>
                    <a:lstStyle/>
                    <a:p>
                      <a:pPr algn="ctr"/>
                      <a:r>
                        <a:rPr sz="1600" b="1" dirty="0"/>
                        <a:t>2</a:t>
                      </a:r>
                      <a:endParaRPr sz="1600" b="1" dirty="0">
                        <a:latin typeface="Cambria Math"/>
                      </a:endParaRPr>
                    </a:p>
                  </a:txBody>
                  <a:tcPr/>
                </a:tc>
                <a:extLst>
                  <a:ext uri="{0D108BD9-81ED-4DB2-BD59-A6C34878D82A}">
                    <a16:rowId xmlns:a16="http://schemas.microsoft.com/office/drawing/2014/main" val="10004"/>
                  </a:ext>
                </a:extLst>
              </a:tr>
            </a:tbl>
          </a:graphicData>
        </a:graphic>
      </p:graphicFrame>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46C5A35-A1D3-9F43-6C97-3590DD82977D}"/>
                  </a:ext>
                </a:extLst>
              </p:cNvPr>
              <p:cNvSpPr txBox="1"/>
              <p:nvPr/>
            </p:nvSpPr>
            <p:spPr>
              <a:xfrm>
                <a:off x="457200" y="3352800"/>
                <a:ext cx="8229600" cy="2154436"/>
              </a:xfrm>
              <a:prstGeom prst="rect">
                <a:avLst/>
              </a:prstGeom>
              <a:noFill/>
            </p:spPr>
            <p:txBody>
              <a:bodyPr wrap="square">
                <a:spAutoFit/>
              </a:bodyPr>
              <a:lstStyle/>
              <a:p>
                <a:pPr algn="just">
                  <a:defRPr sz="2800"/>
                </a:pPr>
                <a:r>
                  <a:rPr lang="en-IN" sz="1800" dirty="0"/>
                  <a:t>Now we see that Clarke has </a:t>
                </a:r>
                <a14:m>
                  <m:oMath xmlns:m="http://schemas.openxmlformats.org/officeDocument/2006/math">
                    <m:r>
                      <a:rPr lang="en-IN" sz="1800">
                        <a:latin typeface="Cambria Math" panose="02040503050406030204" pitchFamily="18" charset="0"/>
                      </a:rPr>
                      <m:t>6+2=8</m:t>
                    </m:r>
                  </m:oMath>
                </a14:m>
                <a:r>
                  <a:rPr lang="en-IN" sz="1800" dirty="0"/>
                  <a:t> votes and Roberts has </a:t>
                </a:r>
                <a14:m>
                  <m:oMath xmlns:m="http://schemas.openxmlformats.org/officeDocument/2006/math">
                    <m:r>
                      <a:rPr lang="en-IN" sz="1800">
                        <a:latin typeface="Cambria Math" panose="02040503050406030204" pitchFamily="18" charset="0"/>
                      </a:rPr>
                      <m:t>5+4=9</m:t>
                    </m:r>
                  </m:oMath>
                </a14:m>
                <a:r>
                  <a:rPr lang="en-IN" sz="1800" dirty="0"/>
                  <a:t> votes. That gives Roberts a majority and therefore the title of Whitman City Council Vice President in this second voting process.</a:t>
                </a:r>
              </a:p>
              <a:p>
                <a:pPr algn="just">
                  <a:defRPr sz="2800"/>
                </a:pPr>
                <a:endParaRPr lang="en-IN" sz="800" dirty="0"/>
              </a:p>
              <a:p>
                <a:pPr algn="just"/>
                <a:r>
                  <a:rPr lang="en-IN" sz="1800" dirty="0"/>
                  <a:t>Notice that Clarke won in the first voting. He then gained two first-place votes in the second process, but ultimately lost the election to Roberts. This illustrates that by using the plurality with elimination method, it is po</a:t>
                </a:r>
                <a:r>
                  <a:rPr lang="en-IN" sz="1800" dirty="0" err="1"/>
                  <a:t>ssible</a:t>
                </a:r>
                <a:r>
                  <a:rPr lang="en-IN" sz="1800" dirty="0"/>
                  <a:t> to violate the monotonicity criterion.  </a:t>
                </a:r>
              </a:p>
            </p:txBody>
          </p:sp>
        </mc:Choice>
        <mc:Fallback xmlns="">
          <p:sp>
            <p:nvSpPr>
              <p:cNvPr id="10" name="TextBox 9">
                <a:extLst>
                  <a:ext uri="{FF2B5EF4-FFF2-40B4-BE49-F238E27FC236}">
                    <a16:creationId xmlns:a16="http://schemas.microsoft.com/office/drawing/2014/main" id="{846C5A35-A1D3-9F43-6C97-3590DD82977D}"/>
                  </a:ext>
                </a:extLst>
              </p:cNvPr>
              <p:cNvSpPr txBox="1">
                <a:spLocks noRot="1" noChangeAspect="1" noMove="1" noResize="1" noEditPoints="1" noAdjustHandles="1" noChangeArrowheads="1" noChangeShapeType="1" noTextEdit="1"/>
              </p:cNvSpPr>
              <p:nvPr/>
            </p:nvSpPr>
            <p:spPr>
              <a:xfrm>
                <a:off x="457200" y="3352800"/>
                <a:ext cx="8229600" cy="2154436"/>
              </a:xfrm>
              <a:prstGeom prst="rect">
                <a:avLst/>
              </a:prstGeom>
              <a:blipFill>
                <a:blip r:embed="rId2"/>
                <a:stretch>
                  <a:fillRect l="-593" t="-1416" r="-593" b="-3683"/>
                </a:stretch>
              </a:blipFill>
            </p:spPr>
            <p:txBody>
              <a:bodyPr/>
              <a:lstStyle/>
              <a:p>
                <a:r>
                  <a:rPr lang="en-IN">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Irrelevant Alternative Criterion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irrelevant alternatives criterion</a:t>
            </a:r>
            <a:r>
              <a:rPr sz="2400" dirty="0"/>
              <a:t> states that if a candidate wins an election, then that same candidate would win the election even if at least one candidate withdraws from the election.</a:t>
            </a:r>
          </a:p>
          <a:p>
            <a:endParaRP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Irrelevant Alternatives Criterion and the Pairwise Method of Comparison</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As part of the process of choosing the next chancellor of the university, faculty members were asked to rank the four finalists in order of preference. Table 13 summarizes their votes.</a:t>
            </a:r>
          </a:p>
        </p:txBody>
      </p:sp>
      <p:sp>
        <p:nvSpPr>
          <p:cNvPr id="6" name="TextBox 5">
            <a:extLst>
              <a:ext uri="{FF2B5EF4-FFF2-40B4-BE49-F238E27FC236}">
                <a16:creationId xmlns:a16="http://schemas.microsoft.com/office/drawing/2014/main" id="{9BB83F92-E784-CEE0-1DC3-4E4734EF9191}"/>
              </a:ext>
            </a:extLst>
          </p:cNvPr>
          <p:cNvSpPr txBox="1"/>
          <p:nvPr/>
        </p:nvSpPr>
        <p:spPr>
          <a:xfrm>
            <a:off x="461682" y="2185608"/>
            <a:ext cx="8229600" cy="369332"/>
          </a:xfrm>
          <a:prstGeom prst="rect">
            <a:avLst/>
          </a:prstGeom>
          <a:noFill/>
        </p:spPr>
        <p:txBody>
          <a:bodyPr wrap="square">
            <a:spAutoFit/>
          </a:bodyPr>
          <a:lstStyle/>
          <a:p>
            <a:pPr algn="ctr">
              <a:defRPr sz="1800" b="1"/>
            </a:pPr>
            <a:r>
              <a:rPr lang="en-IN" dirty="0"/>
              <a:t>Table 13: Preference Table for Chancellor</a:t>
            </a:r>
          </a:p>
        </p:txBody>
      </p:sp>
      <p:sp>
        <p:nvSpPr>
          <p:cNvPr id="7" name="TextBox 6">
            <a:extLst>
              <a:ext uri="{FF2B5EF4-FFF2-40B4-BE49-F238E27FC236}">
                <a16:creationId xmlns:a16="http://schemas.microsoft.com/office/drawing/2014/main" id="{152924EE-496B-D474-E26F-9EA1DB8E4479}"/>
              </a:ext>
            </a:extLst>
          </p:cNvPr>
          <p:cNvSpPr txBox="1"/>
          <p:nvPr/>
        </p:nvSpPr>
        <p:spPr>
          <a:xfrm>
            <a:off x="4038600" y="2587740"/>
            <a:ext cx="10668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4" name="Table Placeholder 2" descr="The table contains 6 columns and 5 rows.&#10;&#10;Row 1: 1st; Khan, Khan, Patel, Mason, Mason.&#10;&#10;Row 2: 2nd; Patel, Lewis, Lewis, Lewis, Khan.&#10;&#10;Row 3: Mason, Patel, Mason, Khan, Lewis.&#10;&#10;Row 4: Lewis, Mason, Khan, Patel, Patel.&#10;&#10;Row 5: Total Votes; 166, 290, 235, 123, 236.">
            <a:extLst>
              <a:ext uri="{FF2B5EF4-FFF2-40B4-BE49-F238E27FC236}">
                <a16:creationId xmlns:a16="http://schemas.microsoft.com/office/drawing/2014/main" id="{95ADEAA9-9915-446E-B49C-8FE54FBD38E8}"/>
              </a:ext>
            </a:extLst>
          </p:cNvPr>
          <p:cNvGraphicFramePr>
            <a:graphicFrameLocks/>
          </p:cNvGraphicFramePr>
          <p:nvPr>
            <p:extLst>
              <p:ext uri="{D42A27DB-BD31-4B8C-83A1-F6EECF244321}">
                <p14:modId xmlns:p14="http://schemas.microsoft.com/office/powerpoint/2010/main" val="2680105664"/>
              </p:ext>
            </p:extLst>
          </p:nvPr>
        </p:nvGraphicFramePr>
        <p:xfrm>
          <a:off x="457200" y="3098800"/>
          <a:ext cx="8229600" cy="18542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rPr dirty="0"/>
                        <a:t>1st</a:t>
                      </a:r>
                    </a:p>
                  </a:txBody>
                  <a:tcPr/>
                </a:tc>
                <a:tc>
                  <a:txBody>
                    <a:bodyPr/>
                    <a:lstStyle/>
                    <a:p>
                      <a:pPr algn="ctr">
                        <a:defRPr sz="1400"/>
                      </a:pPr>
                      <a:r>
                        <a:t>Khan</a:t>
                      </a:r>
                    </a:p>
                  </a:txBody>
                  <a:tcPr/>
                </a:tc>
                <a:tc>
                  <a:txBody>
                    <a:bodyPr/>
                    <a:lstStyle/>
                    <a:p>
                      <a:pPr algn="ctr">
                        <a:defRPr sz="1400"/>
                      </a:pPr>
                      <a:r>
                        <a:t>Khan</a:t>
                      </a:r>
                    </a:p>
                  </a:txBody>
                  <a:tcPr/>
                </a:tc>
                <a:tc>
                  <a:txBody>
                    <a:bodyPr/>
                    <a:lstStyle/>
                    <a:p>
                      <a:pPr algn="ctr">
                        <a:defRPr sz="1400"/>
                      </a:pPr>
                      <a:r>
                        <a:t>Patel</a:t>
                      </a:r>
                    </a:p>
                  </a:txBody>
                  <a:tcPr/>
                </a:tc>
                <a:tc>
                  <a:txBody>
                    <a:bodyPr/>
                    <a:lstStyle/>
                    <a:p>
                      <a:pPr algn="ctr">
                        <a:defRPr sz="1400"/>
                      </a:pPr>
                      <a:r>
                        <a:t>Mason</a:t>
                      </a:r>
                    </a:p>
                  </a:txBody>
                  <a:tcPr/>
                </a:tc>
                <a:tc>
                  <a:txBody>
                    <a:bodyPr/>
                    <a:lstStyle/>
                    <a:p>
                      <a:pPr algn="ctr">
                        <a:defRPr sz="1400"/>
                      </a:pPr>
                      <a:r>
                        <a:rPr dirty="0"/>
                        <a:t>Mason</a:t>
                      </a:r>
                    </a:p>
                  </a:txBody>
                  <a:tcPr/>
                </a:tc>
                <a:extLst>
                  <a:ext uri="{0D108BD9-81ED-4DB2-BD59-A6C34878D82A}">
                    <a16:rowId xmlns:a16="http://schemas.microsoft.com/office/drawing/2014/main" val="10002"/>
                  </a:ext>
                </a:extLst>
              </a:tr>
              <a:tr h="370840">
                <a:tc>
                  <a:txBody>
                    <a:bodyPr/>
                    <a:lstStyle/>
                    <a:p>
                      <a:pPr algn="ctr">
                        <a:defRPr sz="1400" b="1"/>
                      </a:pPr>
                      <a:r>
                        <a:t>2nd</a:t>
                      </a:r>
                    </a:p>
                  </a:txBody>
                  <a:tcPr/>
                </a:tc>
                <a:tc>
                  <a:txBody>
                    <a:bodyPr/>
                    <a:lstStyle/>
                    <a:p>
                      <a:pPr algn="ctr">
                        <a:defRPr sz="1400"/>
                      </a:pPr>
                      <a:r>
                        <a:t>Patel</a:t>
                      </a:r>
                    </a:p>
                  </a:txBody>
                  <a:tcPr/>
                </a:tc>
                <a:tc>
                  <a:txBody>
                    <a:bodyPr/>
                    <a:lstStyle/>
                    <a:p>
                      <a:pPr algn="ctr">
                        <a:defRPr sz="1400"/>
                      </a:pPr>
                      <a:r>
                        <a:t>Lewis</a:t>
                      </a:r>
                    </a:p>
                  </a:txBody>
                  <a:tcPr/>
                </a:tc>
                <a:tc>
                  <a:txBody>
                    <a:bodyPr/>
                    <a:lstStyle/>
                    <a:p>
                      <a:pPr algn="ctr">
                        <a:defRPr sz="1400"/>
                      </a:pPr>
                      <a:r>
                        <a:t>Lewis</a:t>
                      </a:r>
                    </a:p>
                  </a:txBody>
                  <a:tcPr/>
                </a:tc>
                <a:tc>
                  <a:txBody>
                    <a:bodyPr/>
                    <a:lstStyle/>
                    <a:p>
                      <a:pPr algn="ctr">
                        <a:defRPr sz="1400"/>
                      </a:pPr>
                      <a:r>
                        <a:t>Lewis</a:t>
                      </a:r>
                    </a:p>
                  </a:txBody>
                  <a:tcPr/>
                </a:tc>
                <a:tc>
                  <a:txBody>
                    <a:bodyPr/>
                    <a:lstStyle/>
                    <a:p>
                      <a:pPr algn="ctr">
                        <a:defRPr sz="1400"/>
                      </a:pPr>
                      <a:r>
                        <a:t>Khan</a:t>
                      </a:r>
                    </a:p>
                  </a:txBody>
                  <a:tcPr/>
                </a:tc>
                <a:extLst>
                  <a:ext uri="{0D108BD9-81ED-4DB2-BD59-A6C34878D82A}">
                    <a16:rowId xmlns:a16="http://schemas.microsoft.com/office/drawing/2014/main" val="10003"/>
                  </a:ext>
                </a:extLst>
              </a:tr>
              <a:tr h="370840">
                <a:tc>
                  <a:txBody>
                    <a:bodyPr/>
                    <a:lstStyle/>
                    <a:p>
                      <a:pPr algn="ctr">
                        <a:defRPr sz="1400" b="1"/>
                      </a:pPr>
                      <a:r>
                        <a:t>3rd</a:t>
                      </a:r>
                    </a:p>
                  </a:txBody>
                  <a:tcPr/>
                </a:tc>
                <a:tc>
                  <a:txBody>
                    <a:bodyPr/>
                    <a:lstStyle/>
                    <a:p>
                      <a:pPr algn="ctr">
                        <a:defRPr sz="1400"/>
                      </a:pPr>
                      <a:r>
                        <a:t>Mason</a:t>
                      </a:r>
                    </a:p>
                  </a:txBody>
                  <a:tcPr/>
                </a:tc>
                <a:tc>
                  <a:txBody>
                    <a:bodyPr/>
                    <a:lstStyle/>
                    <a:p>
                      <a:pPr algn="ctr">
                        <a:defRPr sz="1400"/>
                      </a:pPr>
                      <a:r>
                        <a:t>Patel</a:t>
                      </a:r>
                    </a:p>
                  </a:txBody>
                  <a:tcPr/>
                </a:tc>
                <a:tc>
                  <a:txBody>
                    <a:bodyPr/>
                    <a:lstStyle/>
                    <a:p>
                      <a:pPr algn="ctr">
                        <a:defRPr sz="1400"/>
                      </a:pPr>
                      <a:r>
                        <a:rPr dirty="0"/>
                        <a:t>Mason</a:t>
                      </a:r>
                    </a:p>
                  </a:txBody>
                  <a:tcPr/>
                </a:tc>
                <a:tc>
                  <a:txBody>
                    <a:bodyPr/>
                    <a:lstStyle/>
                    <a:p>
                      <a:pPr algn="ctr">
                        <a:defRPr sz="1400"/>
                      </a:pPr>
                      <a:r>
                        <a:t>Khan</a:t>
                      </a:r>
                    </a:p>
                  </a:txBody>
                  <a:tcPr/>
                </a:tc>
                <a:tc>
                  <a:txBody>
                    <a:bodyPr/>
                    <a:lstStyle/>
                    <a:p>
                      <a:pPr algn="ctr">
                        <a:defRPr sz="1400"/>
                      </a:pPr>
                      <a:r>
                        <a:t>Lewis</a:t>
                      </a:r>
                    </a:p>
                  </a:txBody>
                  <a:tcPr/>
                </a:tc>
                <a:extLst>
                  <a:ext uri="{0D108BD9-81ED-4DB2-BD59-A6C34878D82A}">
                    <a16:rowId xmlns:a16="http://schemas.microsoft.com/office/drawing/2014/main" val="10004"/>
                  </a:ext>
                </a:extLst>
              </a:tr>
              <a:tr h="370840">
                <a:tc>
                  <a:txBody>
                    <a:bodyPr/>
                    <a:lstStyle/>
                    <a:p>
                      <a:pPr algn="ctr">
                        <a:defRPr sz="1400" b="1"/>
                      </a:pPr>
                      <a:r>
                        <a:t>4th</a:t>
                      </a:r>
                    </a:p>
                  </a:txBody>
                  <a:tcPr/>
                </a:tc>
                <a:tc>
                  <a:txBody>
                    <a:bodyPr/>
                    <a:lstStyle/>
                    <a:p>
                      <a:pPr algn="ctr">
                        <a:defRPr sz="1400"/>
                      </a:pPr>
                      <a:r>
                        <a:t>Lewis</a:t>
                      </a:r>
                    </a:p>
                  </a:txBody>
                  <a:tcPr/>
                </a:tc>
                <a:tc>
                  <a:txBody>
                    <a:bodyPr/>
                    <a:lstStyle/>
                    <a:p>
                      <a:pPr algn="ctr">
                        <a:defRPr sz="1400"/>
                      </a:pPr>
                      <a:r>
                        <a:t>Mason</a:t>
                      </a:r>
                    </a:p>
                  </a:txBody>
                  <a:tcPr/>
                </a:tc>
                <a:tc>
                  <a:txBody>
                    <a:bodyPr/>
                    <a:lstStyle/>
                    <a:p>
                      <a:pPr algn="ctr">
                        <a:defRPr sz="1400"/>
                      </a:pPr>
                      <a:r>
                        <a:t>Khan</a:t>
                      </a:r>
                    </a:p>
                  </a:txBody>
                  <a:tcPr/>
                </a:tc>
                <a:tc>
                  <a:txBody>
                    <a:bodyPr/>
                    <a:lstStyle/>
                    <a:p>
                      <a:pPr algn="ctr">
                        <a:defRPr sz="1400"/>
                      </a:pPr>
                      <a:r>
                        <a:t>Patel</a:t>
                      </a:r>
                    </a:p>
                  </a:txBody>
                  <a:tcPr/>
                </a:tc>
                <a:tc>
                  <a:txBody>
                    <a:bodyPr/>
                    <a:lstStyle/>
                    <a:p>
                      <a:pPr algn="ctr">
                        <a:defRPr sz="1400"/>
                      </a:pPr>
                      <a:r>
                        <a:t>Patel</a:t>
                      </a:r>
                    </a:p>
                  </a:txBody>
                  <a:tcPr/>
                </a:tc>
                <a:extLst>
                  <a:ext uri="{0D108BD9-81ED-4DB2-BD59-A6C34878D82A}">
                    <a16:rowId xmlns:a16="http://schemas.microsoft.com/office/drawing/2014/main" val="10005"/>
                  </a:ext>
                </a:extLst>
              </a:tr>
              <a:tr h="370840">
                <a:tc>
                  <a:txBody>
                    <a:bodyPr/>
                    <a:lstStyle/>
                    <a:p>
                      <a:pPr algn="ctr">
                        <a:defRPr sz="1400" b="1"/>
                      </a:pPr>
                      <a:r>
                        <a:t>Total Votes</a:t>
                      </a:r>
                    </a:p>
                  </a:txBody>
                  <a:tcPr/>
                </a:tc>
                <a:tc>
                  <a:txBody>
                    <a:bodyPr/>
                    <a:lstStyle/>
                    <a:p>
                      <a:pPr algn="ctr"/>
                      <a:r>
                        <a:rPr sz="1400" b="1" dirty="0"/>
                        <a:t>166</a:t>
                      </a:r>
                      <a:endParaRPr sz="1400" b="1" dirty="0">
                        <a:latin typeface="Cambria Math"/>
                      </a:endParaRPr>
                    </a:p>
                  </a:txBody>
                  <a:tcPr/>
                </a:tc>
                <a:tc>
                  <a:txBody>
                    <a:bodyPr/>
                    <a:lstStyle/>
                    <a:p>
                      <a:pPr algn="ctr"/>
                      <a:r>
                        <a:rPr sz="1400" b="1" dirty="0"/>
                        <a:t>290</a:t>
                      </a:r>
                      <a:endParaRPr sz="1400" b="1" dirty="0">
                        <a:latin typeface="Cambria Math"/>
                      </a:endParaRPr>
                    </a:p>
                  </a:txBody>
                  <a:tcPr/>
                </a:tc>
                <a:tc>
                  <a:txBody>
                    <a:bodyPr/>
                    <a:lstStyle/>
                    <a:p>
                      <a:pPr algn="ctr"/>
                      <a:r>
                        <a:rPr sz="1400" b="1" dirty="0"/>
                        <a:t>235</a:t>
                      </a:r>
                      <a:endParaRPr sz="1400" b="1" dirty="0">
                        <a:latin typeface="Cambria Math"/>
                      </a:endParaRPr>
                    </a:p>
                  </a:txBody>
                  <a:tcPr/>
                </a:tc>
                <a:tc>
                  <a:txBody>
                    <a:bodyPr/>
                    <a:lstStyle/>
                    <a:p>
                      <a:pPr algn="ctr"/>
                      <a:r>
                        <a:rPr sz="1400" b="1" dirty="0"/>
                        <a:t>123</a:t>
                      </a:r>
                      <a:endParaRPr sz="1400" b="1" dirty="0">
                        <a:latin typeface="Cambria Math"/>
                      </a:endParaRPr>
                    </a:p>
                  </a:txBody>
                  <a:tcPr/>
                </a:tc>
                <a:tc>
                  <a:txBody>
                    <a:bodyPr/>
                    <a:lstStyle/>
                    <a:p>
                      <a:pPr algn="ctr"/>
                      <a:r>
                        <a:rPr sz="1400" b="1" dirty="0"/>
                        <a:t>236</a:t>
                      </a:r>
                      <a:endParaRPr sz="1400" b="1"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Irrelevant Alternatives Criterion and the Pairwise Method of Comparison</a:t>
            </a:r>
            <a:r>
              <a:rPr lang="en-US" dirty="0"/>
              <a:t>—Slide 2</a:t>
            </a:r>
            <a:endParaRPr dirty="0"/>
          </a:p>
        </p:txBody>
      </p:sp>
      <p:sp>
        <p:nvSpPr>
          <p:cNvPr id="3" name="Text Placeholder 2"/>
          <p:cNvSpPr>
            <a:spLocks noGrp="1"/>
          </p:cNvSpPr>
          <p:nvPr>
            <p:ph type="body" sz="quarter" idx="10"/>
          </p:nvPr>
        </p:nvSpPr>
        <p:spPr/>
        <p:txBody>
          <a:bodyPr>
            <a:normAutofit/>
          </a:bodyPr>
          <a:lstStyle/>
          <a:p>
            <a:pPr algn="just">
              <a:tabLst>
                <a:tab pos="358775" algn="l"/>
              </a:tabLst>
              <a:defRPr sz="2800"/>
            </a:pPr>
            <a:r>
              <a:rPr lang="en-IN" sz="2000" dirty="0"/>
              <a:t>a.	</a:t>
            </a:r>
            <a:r>
              <a:rPr sz="2000" dirty="0"/>
              <a:t>Use the pairwise comparison method to determine the favorite candidate </a:t>
            </a:r>
            <a:r>
              <a:rPr lang="en-IN" sz="2000" dirty="0"/>
              <a:t>	</a:t>
            </a:r>
            <a:r>
              <a:rPr sz="2000" dirty="0"/>
              <a:t>among the faculty.</a:t>
            </a:r>
          </a:p>
          <a:p>
            <a:pPr algn="just">
              <a:tabLst>
                <a:tab pos="358775" algn="l"/>
              </a:tabLst>
              <a:defRPr sz="2800"/>
            </a:pPr>
            <a:r>
              <a:rPr lang="en-IN" sz="2000" dirty="0"/>
              <a:t>b.	</a:t>
            </a:r>
            <a:r>
              <a:rPr sz="2000" dirty="0"/>
              <a:t>Before a chancellor could be named, Patel took a job elsewhere and Lewis </a:t>
            </a:r>
            <a:r>
              <a:rPr lang="en-IN" sz="2000" dirty="0"/>
              <a:t>	</a:t>
            </a:r>
            <a:r>
              <a:rPr sz="2000" dirty="0"/>
              <a:t>decided the university was not the right fit for him after visiting the </a:t>
            </a:r>
            <a:r>
              <a:rPr lang="en-IN" sz="2000" dirty="0"/>
              <a:t>	</a:t>
            </a:r>
            <a:r>
              <a:rPr sz="2000" dirty="0"/>
              <a:t>campus. Consequently, Patel and Lewis withdrew their names from the </a:t>
            </a:r>
            <a:r>
              <a:rPr lang="en-IN" sz="2000" dirty="0"/>
              <a:t>	</a:t>
            </a:r>
            <a:r>
              <a:rPr sz="2000" dirty="0"/>
              <a:t>application pool. Determine the faculty favorite after Patel and Lewis are </a:t>
            </a:r>
            <a:r>
              <a:rPr lang="en-IN" sz="2000" dirty="0"/>
              <a:t>	</a:t>
            </a:r>
            <a:r>
              <a:rPr sz="2000" dirty="0"/>
              <a:t>removed from the ballot.</a:t>
            </a:r>
          </a:p>
          <a:p>
            <a:pPr algn="just">
              <a:tabLst>
                <a:tab pos="358775" algn="l"/>
              </a:tabLst>
              <a:defRPr sz="2800"/>
            </a:pPr>
            <a:r>
              <a:rPr lang="en-IN" sz="2000" dirty="0"/>
              <a:t>c.	</a:t>
            </a:r>
            <a:r>
              <a:rPr sz="2000" dirty="0"/>
              <a:t>Based on your solutions to parts a. and b., does this election comply with </a:t>
            </a:r>
            <a:r>
              <a:rPr lang="en-IN" sz="2000" dirty="0"/>
              <a:t>	</a:t>
            </a:r>
            <a:r>
              <a:rPr sz="2000" dirty="0"/>
              <a:t>the irrelevant alternative criterion?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Irrelevant Alternatives Criterion and the Pairwise Method of Comparison</a:t>
            </a:r>
            <a:r>
              <a:rPr lang="en-US" dirty="0"/>
              <a:t>—Slide 3</a:t>
            </a:r>
            <a:endParaRPr dirty="0"/>
          </a:p>
        </p:txBody>
      </p:sp>
      <p:sp>
        <p:nvSpPr>
          <p:cNvPr id="3" name="Text Placeholder 2"/>
          <p:cNvSpPr>
            <a:spLocks noGrp="1"/>
          </p:cNvSpPr>
          <p:nvPr>
            <p:ph type="body" sz="quarter" idx="10"/>
          </p:nvPr>
        </p:nvSpPr>
        <p:spPr/>
        <p:txBody>
          <a:bodyPr>
            <a:normAutofit/>
          </a:bodyPr>
          <a:lstStyle/>
          <a:p>
            <a:r>
              <a:rPr sz="2200" b="1" dirty="0"/>
              <a:t>Solution</a:t>
            </a:r>
          </a:p>
          <a:p>
            <a:pPr>
              <a:tabLst>
                <a:tab pos="358775" algn="l"/>
              </a:tabLst>
              <a:defRPr sz="2800"/>
            </a:pPr>
            <a:r>
              <a:rPr lang="en-IN" sz="2200" dirty="0"/>
              <a:t>a.	</a:t>
            </a:r>
            <a:r>
              <a:rPr sz="2200" dirty="0"/>
              <a:t>The pairwise comparison method requires that we determine the </a:t>
            </a:r>
            <a:r>
              <a:rPr lang="en-IN" sz="2200" dirty="0"/>
              <a:t>	</a:t>
            </a:r>
            <a:r>
              <a:rPr sz="2200" dirty="0"/>
              <a:t>winner of each head-to-head matchup between the candidates. </a:t>
            </a:r>
            <a:r>
              <a:rPr lang="en-IN" sz="2200" dirty="0"/>
              <a:t>	</a:t>
            </a:r>
            <a:r>
              <a:rPr sz="2200" dirty="0"/>
              <a:t>Using the formula, we know that there are six comparisons </a:t>
            </a:r>
            <a:r>
              <a:rPr lang="en-IN" sz="2200" dirty="0"/>
              <a:t>	</a:t>
            </a:r>
            <a:r>
              <a:rPr sz="2200" dirty="0"/>
              <a:t>required.</a:t>
            </a:r>
            <a:endParaRPr lang="en-IN" sz="2200" dirty="0"/>
          </a:p>
          <a:p>
            <a:pPr>
              <a:tabLst>
                <a:tab pos="358775" algn="l"/>
              </a:tabLst>
            </a:pPr>
            <a:r>
              <a:rPr lang="en-IN" sz="2200" dirty="0"/>
              <a:t>​</a:t>
            </a:r>
          </a:p>
        </p:txBody>
      </p:sp>
      <p:pic>
        <p:nvPicPr>
          <p:cNvPr id="7" name="Picture 6" descr="Number of comparisons equals open parenthesis four times open parenthesis four minus one close parenthesis close parenthesis divided by two equals twelve divided by two equals six">
            <a:extLst>
              <a:ext uri="{FF2B5EF4-FFF2-40B4-BE49-F238E27FC236}">
                <a16:creationId xmlns:a16="http://schemas.microsoft.com/office/drawing/2014/main" id="{86F031D9-667C-30D9-E0F9-C2DF2FE6D3CA}"/>
              </a:ext>
            </a:extLst>
          </p:cNvPr>
          <p:cNvPicPr>
            <a:picLocks noChangeAspect="1"/>
          </p:cNvPicPr>
          <p:nvPr/>
        </p:nvPicPr>
        <p:blipFill>
          <a:blip r:embed="rId2"/>
          <a:stretch>
            <a:fillRect/>
          </a:stretch>
        </p:blipFill>
        <p:spPr>
          <a:xfrm>
            <a:off x="2325290" y="3074924"/>
            <a:ext cx="4493419" cy="651435"/>
          </a:xfrm>
          <a:prstGeom prst="rect">
            <a:avLst/>
          </a:prstGeom>
        </p:spPr>
      </p:pic>
      <p:sp>
        <p:nvSpPr>
          <p:cNvPr id="5" name="TextBox 4">
            <a:extLst>
              <a:ext uri="{FF2B5EF4-FFF2-40B4-BE49-F238E27FC236}">
                <a16:creationId xmlns:a16="http://schemas.microsoft.com/office/drawing/2014/main" id="{91F5380C-BA8B-5E55-ABDF-EC56412D3CA3}"/>
              </a:ext>
            </a:extLst>
          </p:cNvPr>
          <p:cNvSpPr txBox="1"/>
          <p:nvPr/>
        </p:nvSpPr>
        <p:spPr>
          <a:xfrm>
            <a:off x="457200" y="3871318"/>
            <a:ext cx="8229600" cy="769441"/>
          </a:xfrm>
          <a:prstGeom prst="rect">
            <a:avLst/>
          </a:prstGeom>
          <a:noFill/>
        </p:spPr>
        <p:txBody>
          <a:bodyPr wrap="square">
            <a:spAutoFit/>
          </a:bodyPr>
          <a:lstStyle/>
          <a:p>
            <a:pPr>
              <a:tabLst>
                <a:tab pos="358775" algn="l"/>
              </a:tabLst>
              <a:defRPr sz="2800"/>
            </a:pPr>
            <a:r>
              <a:rPr lang="en-IN" sz="2200" dirty="0"/>
              <a:t>	Using a table to keep track of the head-to-head comparisons, we 	have the following.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Irrelevant Alternatives Criterion and the Pairwise Method of Comparison</a:t>
            </a:r>
            <a:r>
              <a:rPr lang="en-US" dirty="0"/>
              <a:t>—Slide 4</a:t>
            </a:r>
            <a:endParaRPr dirty="0"/>
          </a:p>
        </p:txBody>
      </p:sp>
      <p:sp>
        <p:nvSpPr>
          <p:cNvPr id="5" name="TextBox 4">
            <a:extLst>
              <a:ext uri="{FF2B5EF4-FFF2-40B4-BE49-F238E27FC236}">
                <a16:creationId xmlns:a16="http://schemas.microsoft.com/office/drawing/2014/main" id="{784E3ED2-613E-14B9-293E-8F048024C067}"/>
              </a:ext>
            </a:extLst>
          </p:cNvPr>
          <p:cNvSpPr txBox="1"/>
          <p:nvPr/>
        </p:nvSpPr>
        <p:spPr>
          <a:xfrm>
            <a:off x="457200" y="1414047"/>
            <a:ext cx="8229600" cy="369332"/>
          </a:xfrm>
          <a:prstGeom prst="rect">
            <a:avLst/>
          </a:prstGeom>
          <a:noFill/>
        </p:spPr>
        <p:txBody>
          <a:bodyPr wrap="square">
            <a:spAutoFit/>
          </a:bodyPr>
          <a:lstStyle/>
          <a:p>
            <a:pPr algn="ctr">
              <a:defRPr sz="1800" b="1"/>
            </a:pPr>
            <a:r>
              <a:rPr lang="en-IN" dirty="0"/>
              <a:t>Table 14: Completed Pairwise Comparison Grid for Chancellor</a:t>
            </a:r>
          </a:p>
        </p:txBody>
      </p:sp>
      <mc:AlternateContent xmlns:mc="http://schemas.openxmlformats.org/markup-compatibility/2006" xmlns:a14="http://schemas.microsoft.com/office/drawing/2010/main">
        <mc:Choice Requires="a14">
          <p:graphicFrame>
            <p:nvGraphicFramePr>
              <p:cNvPr id="3" name="Table Placeholder 2" descr="Rows and columns are labeled with the names of four candidates: Patel, Mason, Lewis, and Khan.&#10;&#10;The cells where the row and column names match (e.g., Patel vs. Patel, Mason vs. Mason, Lewis vs. Lewis, Khan Vs Khan) contain an &quot;X&quot;, indicating that a candidate is not compared against themselves.&#10;&#10;All other cells are empty, meaning no additional data (like wins, losses, or preferences) is shown in this table except for the following rows, which contain specific comparison values.&#10;&#10;Row 1: Patel: Patel vs. Mason: P equals 166; P equals 290; P equals 235; M equals 123; M equals 236.&#10;&#10;Patel vs. Lewis: P equals 166; L equals 290; P equals 235; L equals 123; L equals 236.&#10;&#10;Patel Vs. Khan: K equals 166; K equals 290; P equals 235; K equals 123; K equals 236.&#10;&#10;Row 2: Mason: Mason vs. Lewis: M equals 166; L equals 290; L equals 235; M equals 123; M equals 236.&#10;&#10;Mason vs. Khan: K equals 166; K equals 290; M equals 235; L equals 123; K equals 236.&#10;&#10;Row 3: Lewis: Lewis Vs Khan: K equals 166; K equals 290; L equals 235; L equals 123; K equals 236.&#10;"/>
              <p:cNvGraphicFramePr>
                <a:graphicFrameLocks noGrp="1"/>
              </p:cNvGraphicFramePr>
              <p:nvPr>
                <p:ph type="tbl" sz="quarter" idx="10"/>
                <p:extLst>
                  <p:ext uri="{D42A27DB-BD31-4B8C-83A1-F6EECF244321}">
                    <p14:modId xmlns:p14="http://schemas.microsoft.com/office/powerpoint/2010/main" val="2850772389"/>
                  </p:ext>
                </p:extLst>
              </p:nvPr>
            </p:nvGraphicFramePr>
            <p:xfrm>
              <a:off x="457200" y="1823720"/>
              <a:ext cx="8229600" cy="3210560"/>
            </p:xfrm>
            <a:graphic>
              <a:graphicData uri="http://schemas.openxmlformats.org/drawingml/2006/table">
                <a:tbl>
                  <a:tblPr firstRow="1" bandRow="1">
                    <a:tableStyleId>{5940675A-B579-460E-94D1-54222C63F5DA}</a:tableStyleId>
                  </a:tblPr>
                  <a:tblGrid>
                    <a:gridCol w="12954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gridCol w="2057400">
                      <a:extLst>
                        <a:ext uri="{9D8B030D-6E8A-4147-A177-3AD203B41FA5}">
                          <a16:colId xmlns:a16="http://schemas.microsoft.com/office/drawing/2014/main" val="20004"/>
                        </a:ext>
                      </a:extLst>
                    </a:gridCol>
                  </a:tblGrid>
                  <a:tr h="370840">
                    <a:tc>
                      <a:txBody>
                        <a:bodyPr/>
                        <a:lstStyle/>
                        <a:p>
                          <a:pPr algn="ctr"/>
                          <a:endParaRPr dirty="0"/>
                        </a:p>
                      </a:txBody>
                      <a:tcPr anchor="ctr"/>
                    </a:tc>
                    <a:tc>
                      <a:txBody>
                        <a:bodyPr/>
                        <a:lstStyle/>
                        <a:p>
                          <a:pPr algn="ctr">
                            <a:defRPr sz="1600" b="1"/>
                          </a:pPr>
                          <a:r>
                            <a:rPr dirty="0"/>
                            <a:t>Patel</a:t>
                          </a:r>
                        </a:p>
                      </a:txBody>
                      <a:tcPr anchor="ctr"/>
                    </a:tc>
                    <a:tc>
                      <a:txBody>
                        <a:bodyPr/>
                        <a:lstStyle/>
                        <a:p>
                          <a:pPr algn="ctr">
                            <a:defRPr sz="1600" b="1"/>
                          </a:pPr>
                          <a:r>
                            <a:rPr dirty="0"/>
                            <a:t>Mason</a:t>
                          </a:r>
                        </a:p>
                      </a:txBody>
                      <a:tcPr anchor="ctr"/>
                    </a:tc>
                    <a:tc>
                      <a:txBody>
                        <a:bodyPr/>
                        <a:lstStyle/>
                        <a:p>
                          <a:pPr algn="ctr">
                            <a:defRPr sz="1600" b="1"/>
                          </a:pPr>
                          <a:r>
                            <a:t>Lewis</a:t>
                          </a:r>
                        </a:p>
                      </a:txBody>
                      <a:tcPr anchor="ctr"/>
                    </a:tc>
                    <a:tc>
                      <a:txBody>
                        <a:bodyPr/>
                        <a:lstStyle/>
                        <a:p>
                          <a:pPr algn="ctr">
                            <a:defRPr sz="1600" b="1"/>
                          </a:pPr>
                          <a:r>
                            <a:rPr dirty="0"/>
                            <a:t>Khan</a:t>
                          </a:r>
                        </a:p>
                      </a:txBody>
                      <a:tcPr anchor="ctr"/>
                    </a:tc>
                    <a:extLst>
                      <a:ext uri="{0D108BD9-81ED-4DB2-BD59-A6C34878D82A}">
                        <a16:rowId xmlns:a16="http://schemas.microsoft.com/office/drawing/2014/main" val="10001"/>
                      </a:ext>
                    </a:extLst>
                  </a:tr>
                  <a:tr h="370840">
                    <a:tc>
                      <a:txBody>
                        <a:bodyPr/>
                        <a:lstStyle/>
                        <a:p>
                          <a:pPr algn="ctr">
                            <a:defRPr sz="1600" b="1"/>
                          </a:pPr>
                          <a:r>
                            <a:t>Patel</a:t>
                          </a:r>
                        </a:p>
                      </a:txBody>
                      <a:tcPr anchor="ctr"/>
                    </a:tc>
                    <a:tc>
                      <a:txBody>
                        <a:bodyPr/>
                        <a:lstStyle/>
                        <a:p>
                          <a:pPr algn="ctr">
                            <a:defRPr sz="1600"/>
                          </a:pPr>
                          <a:r>
                            <a:rPr dirty="0"/>
                            <a:t>X</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=166</m:t>
                              </m:r>
                            </m:oMath>
                          </a14:m>
                          <a:r>
                            <a:rPr sz="1600" dirty="0"/>
                            <a:t>; </a:t>
                          </a: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=290</m:t>
                              </m:r>
                            </m:oMath>
                          </a14:m>
                          <a:r>
                            <a:rPr sz="1600" dirty="0"/>
                            <a:t>; </a:t>
                          </a: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=235</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=123</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=236</m:t>
                              </m:r>
                            </m:oMath>
                          </a14:m>
                          <a:endParaRPr sz="1600" dirty="0"/>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=166</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=290</m:t>
                              </m:r>
                            </m:oMath>
                          </a14:m>
                          <a:r>
                            <a:rPr sz="1600" dirty="0"/>
                            <a:t>; </a:t>
                          </a: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=235</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=123</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=236</m:t>
                              </m:r>
                            </m:oMath>
                          </a14:m>
                          <a:endParaRPr sz="1600" dirty="0"/>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=166</m:t>
                              </m:r>
                            </m:oMath>
                          </a14:m>
                          <a:r>
                            <a:rPr sz="1600" dirty="0"/>
                            <a:t>; </a:t>
                          </a: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=290</m:t>
                              </m:r>
                            </m:oMath>
                          </a14:m>
                          <a:r>
                            <a:rPr sz="1600" dirty="0"/>
                            <a:t>; </a:t>
                          </a: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=235</m:t>
                              </m:r>
                            </m:oMath>
                          </a14:m>
                          <a:r>
                            <a:rPr sz="1600" dirty="0"/>
                            <a:t>; </a:t>
                          </a: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=123</m:t>
                              </m:r>
                            </m:oMath>
                          </a14:m>
                          <a:r>
                            <a:rPr sz="1600" dirty="0"/>
                            <a:t>; </a:t>
                          </a: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=236</m:t>
                              </m:r>
                            </m:oMath>
                          </a14:m>
                          <a:endParaRPr sz="1600" dirty="0"/>
                        </a:p>
                      </a:txBody>
                      <a:tcPr anchor="ctr"/>
                    </a:tc>
                    <a:extLst>
                      <a:ext uri="{0D108BD9-81ED-4DB2-BD59-A6C34878D82A}">
                        <a16:rowId xmlns:a16="http://schemas.microsoft.com/office/drawing/2014/main" val="10002"/>
                      </a:ext>
                    </a:extLst>
                  </a:tr>
                  <a:tr h="370840">
                    <a:tc>
                      <a:txBody>
                        <a:bodyPr/>
                        <a:lstStyle/>
                        <a:p>
                          <a:pPr algn="ctr">
                            <a:defRPr sz="1600" b="1"/>
                          </a:pPr>
                          <a:r>
                            <a:t>Mason</a:t>
                          </a:r>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=166</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=290</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=235</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=123</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=236</m:t>
                              </m:r>
                            </m:oMath>
                          </a14:m>
                          <a:endParaRPr sz="1600" dirty="0"/>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=166</m:t>
                              </m:r>
                            </m:oMath>
                          </a14:m>
                          <a:r>
                            <a:rPr sz="1600" dirty="0"/>
                            <a:t>; </a:t>
                          </a: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=290</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=235</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=123</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=236</m:t>
                              </m:r>
                            </m:oMath>
                          </a14:m>
                          <a:endParaRPr sz="1600" dirty="0"/>
                        </a:p>
                      </a:txBody>
                      <a:tcPr anchor="ctr"/>
                    </a:tc>
                    <a:extLst>
                      <a:ext uri="{0D108BD9-81ED-4DB2-BD59-A6C34878D82A}">
                        <a16:rowId xmlns:a16="http://schemas.microsoft.com/office/drawing/2014/main" val="10003"/>
                      </a:ext>
                    </a:extLst>
                  </a:tr>
                  <a:tr h="370840">
                    <a:tc>
                      <a:txBody>
                        <a:bodyPr/>
                        <a:lstStyle/>
                        <a:p>
                          <a:pPr algn="ctr">
                            <a:defRPr sz="1600" b="1"/>
                          </a:pPr>
                          <a:r>
                            <a:rPr lang="en-US" dirty="0"/>
                            <a:t>Lewis</a:t>
                          </a:r>
                          <a:endParaRPr dirty="0"/>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=166</m:t>
                              </m:r>
                            </m:oMath>
                          </a14:m>
                          <a:r>
                            <a:rPr sz="1600" dirty="0"/>
                            <a:t>; </a:t>
                          </a: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=290</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=235</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=123</m:t>
                              </m:r>
                            </m:oMath>
                          </a14:m>
                          <a:r>
                            <a:rPr sz="1600" dirty="0"/>
                            <a:t>; </a:t>
                          </a: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=236</m:t>
                              </m:r>
                            </m:oMath>
                          </a14:m>
                          <a:endParaRPr sz="1600" dirty="0"/>
                        </a:p>
                      </a:txBody>
                      <a:tcPr anchor="ctr"/>
                    </a:tc>
                    <a:extLst>
                      <a:ext uri="{0D108BD9-81ED-4DB2-BD59-A6C34878D82A}">
                        <a16:rowId xmlns:a16="http://schemas.microsoft.com/office/drawing/2014/main" val="10004"/>
                      </a:ext>
                    </a:extLst>
                  </a:tr>
                  <a:tr h="370840">
                    <a:tc>
                      <a:txBody>
                        <a:bodyPr/>
                        <a:lstStyle/>
                        <a:p>
                          <a:pPr algn="ctr">
                            <a:defRPr sz="1600" b="1"/>
                          </a:pPr>
                          <a:r>
                            <a:t>Khan</a:t>
                          </a:r>
                        </a:p>
                      </a:txBody>
                      <a:tcPr anchor="ctr"/>
                    </a:tc>
                    <a:tc>
                      <a:txBody>
                        <a:bodyPr/>
                        <a:lstStyle/>
                        <a:p>
                          <a:pPr algn="ctr"/>
                          <a:endParaRPr dirty="0"/>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Rows and columns are labeled with the names of four candidates: Patel, Mason, Lewis, and Khan.&#10;&#10;The cells where the row and column names match (e.g., Patel vs. Patel, Mason vs. Mason, Lewis vs. Lewis, Khan Vs Khan) contain an &quot;X&quot;, indicating that a candidate is not compared against themselves.&#10;&#10;All other cells are empty, meaning no additional data (like wins, losses, or preferences) is shown in this table except for the following rows, which contain specific comparison values.&#10;&#10;Row 1: Patel: Patel vs. Mason: P equals 166; P equals 290; P equals 235; M equals 123; M equals 236.&#10;&#10;Patel vs. Lewis: P equals 166; L equals 290; P equals 235; L equals 123; L equals 236.&#10;&#10;Patel Vs. Khan: K equals 166; K equals 290; P equals 235; K equals 123; K equals 236.&#10;&#10;Row 2: Mason: Mason vs. Lewis: M equals 166; L equals 290; L equals 235; M equals 123; M equals 236.&#10;&#10;Mason vs. Khan: K equals 166; K equals 290; M equals 235; L equals 123; K equals 236.&#10;&#10;Row 3: Lewis: Lewis Vs Khan: K equals 166; K equals 290; L equals 235; L equals 123; K equals 236.&#10;"/>
              <p:cNvGraphicFramePr>
                <a:graphicFrameLocks noGrp="1"/>
              </p:cNvGraphicFramePr>
              <p:nvPr>
                <p:ph type="tbl" sz="quarter" idx="10"/>
                <p:extLst>
                  <p:ext uri="{D42A27DB-BD31-4B8C-83A1-F6EECF244321}">
                    <p14:modId xmlns:p14="http://schemas.microsoft.com/office/powerpoint/2010/main" val="2850772389"/>
                  </p:ext>
                </p:extLst>
              </p:nvPr>
            </p:nvGraphicFramePr>
            <p:xfrm>
              <a:off x="457200" y="1823720"/>
              <a:ext cx="8229600" cy="3210560"/>
            </p:xfrm>
            <a:graphic>
              <a:graphicData uri="http://schemas.openxmlformats.org/drawingml/2006/table">
                <a:tbl>
                  <a:tblPr firstRow="1" bandRow="1">
                    <a:tableStyleId>{5940675A-B579-460E-94D1-54222C63F5DA}</a:tableStyleId>
                  </a:tblPr>
                  <a:tblGrid>
                    <a:gridCol w="12954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gridCol w="2057400">
                      <a:extLst>
                        <a:ext uri="{9D8B030D-6E8A-4147-A177-3AD203B41FA5}">
                          <a16:colId xmlns:a16="http://schemas.microsoft.com/office/drawing/2014/main" val="20004"/>
                        </a:ext>
                      </a:extLst>
                    </a:gridCol>
                  </a:tblGrid>
                  <a:tr h="370840">
                    <a:tc>
                      <a:txBody>
                        <a:bodyPr/>
                        <a:lstStyle/>
                        <a:p>
                          <a:pPr algn="ctr"/>
                          <a:endParaRPr dirty="0"/>
                        </a:p>
                      </a:txBody>
                      <a:tcPr anchor="ctr"/>
                    </a:tc>
                    <a:tc>
                      <a:txBody>
                        <a:bodyPr/>
                        <a:lstStyle/>
                        <a:p>
                          <a:pPr algn="ctr">
                            <a:defRPr sz="1600" b="1"/>
                          </a:pPr>
                          <a:r>
                            <a:rPr dirty="0"/>
                            <a:t>Patel</a:t>
                          </a:r>
                        </a:p>
                      </a:txBody>
                      <a:tcPr anchor="ctr"/>
                    </a:tc>
                    <a:tc>
                      <a:txBody>
                        <a:bodyPr/>
                        <a:lstStyle/>
                        <a:p>
                          <a:pPr algn="ctr">
                            <a:defRPr sz="1600" b="1"/>
                          </a:pPr>
                          <a:r>
                            <a:rPr dirty="0"/>
                            <a:t>Mason</a:t>
                          </a:r>
                        </a:p>
                      </a:txBody>
                      <a:tcPr anchor="ctr"/>
                    </a:tc>
                    <a:tc>
                      <a:txBody>
                        <a:bodyPr/>
                        <a:lstStyle/>
                        <a:p>
                          <a:pPr algn="ctr">
                            <a:defRPr sz="1600" b="1"/>
                          </a:pPr>
                          <a:r>
                            <a:t>Lewis</a:t>
                          </a:r>
                        </a:p>
                      </a:txBody>
                      <a:tcPr anchor="ctr"/>
                    </a:tc>
                    <a:tc>
                      <a:txBody>
                        <a:bodyPr/>
                        <a:lstStyle/>
                        <a:p>
                          <a:pPr algn="ctr">
                            <a:defRPr sz="1600" b="1"/>
                          </a:pPr>
                          <a:r>
                            <a:rPr dirty="0"/>
                            <a:t>Khan</a:t>
                          </a:r>
                        </a:p>
                      </a:txBody>
                      <a:tcPr anchor="ctr"/>
                    </a:tc>
                    <a:extLst>
                      <a:ext uri="{0D108BD9-81ED-4DB2-BD59-A6C34878D82A}">
                        <a16:rowId xmlns:a16="http://schemas.microsoft.com/office/drawing/2014/main" val="10001"/>
                      </a:ext>
                    </a:extLst>
                  </a:tr>
                  <a:tr h="822960">
                    <a:tc>
                      <a:txBody>
                        <a:bodyPr/>
                        <a:lstStyle/>
                        <a:p>
                          <a:pPr algn="ctr">
                            <a:defRPr sz="1600" b="1"/>
                          </a:pPr>
                          <a:r>
                            <a:t>Patel</a:t>
                          </a:r>
                        </a:p>
                      </a:txBody>
                      <a:tcPr anchor="ctr"/>
                    </a:tc>
                    <a:tc>
                      <a:txBody>
                        <a:bodyPr/>
                        <a:lstStyle/>
                        <a:p>
                          <a:pPr algn="ctr">
                            <a:defRPr sz="1600"/>
                          </a:pPr>
                          <a:r>
                            <a:rPr dirty="0"/>
                            <a:t>X</a:t>
                          </a:r>
                        </a:p>
                      </a:txBody>
                      <a:tcPr anchor="ctr"/>
                    </a:tc>
                    <a:tc>
                      <a:txBody>
                        <a:bodyPr/>
                        <a:lstStyle/>
                        <a:p>
                          <a:endParaRPr lang="en-US"/>
                        </a:p>
                      </a:txBody>
                      <a:tcPr anchor="ctr">
                        <a:blipFill>
                          <a:blip r:embed="rId2"/>
                          <a:stretch>
                            <a:fillRect l="-134000" t="-45926" r="-217667" b="-252593"/>
                          </a:stretch>
                        </a:blipFill>
                      </a:tcPr>
                    </a:tc>
                    <a:tc>
                      <a:txBody>
                        <a:bodyPr/>
                        <a:lstStyle/>
                        <a:p>
                          <a:endParaRPr lang="en-US"/>
                        </a:p>
                      </a:txBody>
                      <a:tcPr anchor="ctr">
                        <a:blipFill>
                          <a:blip r:embed="rId2"/>
                          <a:stretch>
                            <a:fillRect l="-224281" t="-45926" r="-108626" b="-252593"/>
                          </a:stretch>
                        </a:blipFill>
                      </a:tcPr>
                    </a:tc>
                    <a:tc>
                      <a:txBody>
                        <a:bodyPr/>
                        <a:lstStyle/>
                        <a:p>
                          <a:endParaRPr lang="en-US"/>
                        </a:p>
                      </a:txBody>
                      <a:tcPr anchor="ctr">
                        <a:blipFill>
                          <a:blip r:embed="rId2"/>
                          <a:stretch>
                            <a:fillRect l="-301187" t="-45926" r="-890" b="-252593"/>
                          </a:stretch>
                        </a:blipFill>
                      </a:tcPr>
                    </a:tc>
                    <a:extLst>
                      <a:ext uri="{0D108BD9-81ED-4DB2-BD59-A6C34878D82A}">
                        <a16:rowId xmlns:a16="http://schemas.microsoft.com/office/drawing/2014/main" val="10002"/>
                      </a:ext>
                    </a:extLst>
                  </a:tr>
                  <a:tr h="822960">
                    <a:tc>
                      <a:txBody>
                        <a:bodyPr/>
                        <a:lstStyle/>
                        <a:p>
                          <a:pPr algn="ctr">
                            <a:defRPr sz="1600" b="1"/>
                          </a:pPr>
                          <a:r>
                            <a:t>Mason</a:t>
                          </a:r>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endParaRPr lang="en-US"/>
                        </a:p>
                      </a:txBody>
                      <a:tcPr anchor="ctr">
                        <a:blipFill>
                          <a:blip r:embed="rId2"/>
                          <a:stretch>
                            <a:fillRect l="-224281" t="-145926" r="-108626" b="-152593"/>
                          </a:stretch>
                        </a:blipFill>
                      </a:tcPr>
                    </a:tc>
                    <a:tc>
                      <a:txBody>
                        <a:bodyPr/>
                        <a:lstStyle/>
                        <a:p>
                          <a:endParaRPr lang="en-US"/>
                        </a:p>
                      </a:txBody>
                      <a:tcPr anchor="ctr">
                        <a:blipFill>
                          <a:blip r:embed="rId2"/>
                          <a:stretch>
                            <a:fillRect l="-301187" t="-145926" r="-890" b="-152593"/>
                          </a:stretch>
                        </a:blipFill>
                      </a:tcPr>
                    </a:tc>
                    <a:extLst>
                      <a:ext uri="{0D108BD9-81ED-4DB2-BD59-A6C34878D82A}">
                        <a16:rowId xmlns:a16="http://schemas.microsoft.com/office/drawing/2014/main" val="10003"/>
                      </a:ext>
                    </a:extLst>
                  </a:tr>
                  <a:tr h="822960">
                    <a:tc>
                      <a:txBody>
                        <a:bodyPr/>
                        <a:lstStyle/>
                        <a:p>
                          <a:pPr algn="ctr">
                            <a:defRPr sz="1600" b="1"/>
                          </a:pPr>
                          <a:r>
                            <a:rPr lang="en-US" dirty="0"/>
                            <a:t>Lewis</a:t>
                          </a:r>
                          <a:endParaRPr dirty="0"/>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endParaRPr lang="en-US"/>
                        </a:p>
                      </a:txBody>
                      <a:tcPr anchor="ctr">
                        <a:blipFill>
                          <a:blip r:embed="rId2"/>
                          <a:stretch>
                            <a:fillRect l="-301187" t="-245926" r="-890" b="-52593"/>
                          </a:stretch>
                        </a:blipFill>
                      </a:tcPr>
                    </a:tc>
                    <a:extLst>
                      <a:ext uri="{0D108BD9-81ED-4DB2-BD59-A6C34878D82A}">
                        <a16:rowId xmlns:a16="http://schemas.microsoft.com/office/drawing/2014/main" val="10004"/>
                      </a:ext>
                    </a:extLst>
                  </a:tr>
                  <a:tr h="370840">
                    <a:tc>
                      <a:txBody>
                        <a:bodyPr/>
                        <a:lstStyle/>
                        <a:p>
                          <a:pPr algn="ctr">
                            <a:defRPr sz="1600" b="1"/>
                          </a:pPr>
                          <a:r>
                            <a:t>Khan</a:t>
                          </a:r>
                        </a:p>
                      </a:txBody>
                      <a:tcPr anchor="ctr"/>
                    </a:tc>
                    <a:tc>
                      <a:txBody>
                        <a:bodyPr/>
                        <a:lstStyle/>
                        <a:p>
                          <a:pPr algn="ctr"/>
                          <a:endParaRPr dirty="0"/>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Irrelevant Alternatives Criterion and the Pairwise Method of Comparison</a:t>
            </a:r>
            <a:r>
              <a:rPr lang="en-US" dirty="0"/>
              <a:t>—Slide 5</a:t>
            </a:r>
            <a:endParaRPr dirty="0"/>
          </a:p>
        </p:txBody>
      </p:sp>
      <p:sp>
        <p:nvSpPr>
          <p:cNvPr id="5" name="TextBox 4">
            <a:extLst>
              <a:ext uri="{FF2B5EF4-FFF2-40B4-BE49-F238E27FC236}">
                <a16:creationId xmlns:a16="http://schemas.microsoft.com/office/drawing/2014/main" id="{82879D60-BDFE-7ADB-20AE-DBF1873B625D}"/>
              </a:ext>
            </a:extLst>
          </p:cNvPr>
          <p:cNvSpPr txBox="1"/>
          <p:nvPr/>
        </p:nvSpPr>
        <p:spPr>
          <a:xfrm>
            <a:off x="457200" y="1371600"/>
            <a:ext cx="8229600" cy="369332"/>
          </a:xfrm>
          <a:prstGeom prst="rect">
            <a:avLst/>
          </a:prstGeom>
          <a:noFill/>
        </p:spPr>
        <p:txBody>
          <a:bodyPr wrap="square">
            <a:spAutoFit/>
          </a:bodyPr>
          <a:lstStyle/>
          <a:p>
            <a:pPr algn="ctr">
              <a:defRPr sz="1800" b="1"/>
            </a:pPr>
            <a:r>
              <a:rPr lang="en-IN" dirty="0"/>
              <a:t>Table 15: Pairwise Comparison Grid of Winners for Chancellor</a:t>
            </a:r>
          </a:p>
        </p:txBody>
      </p:sp>
      <mc:AlternateContent xmlns:mc="http://schemas.openxmlformats.org/markup-compatibility/2006" xmlns:a14="http://schemas.microsoft.com/office/drawing/2010/main">
        <mc:Choice Requires="a14">
          <p:graphicFrame>
            <p:nvGraphicFramePr>
              <p:cNvPr id="3" name="Table Placeholder 2" descr="Rows and columns are labeled with the names of four candidates: Patel, Mason, Lewis, and Khan.&#10;&#10;The cells where the row and column names match (e.g., Patel vs. Patel, Mason vs. Mason, Lewis vs. Lewis, Khan Vs Khan) contain an &quot;X&quot;, indicating that a candidate is not compared against themselves.&#10;&#10;All other cells are empty, meaning no additional data (like wins, losses, or preferences) is shown in this table except for the following rows, which contain specific comparison values.&#10;&#10;Row 1: Patel: Patel vs. Mason: P equals 691; M equals 359.&#10;&#10;Patel vs. Lewis: P equals 401; L equals 649.&#10;&#10;Patel Vs. Khan: K equals 815; L equals 235.&#10;&#10;Row 2: Mason: Mason vs. Lewis: M equals 525; L equals 525.&#10;&#10;Mason vs. Khan: K equals 456; M equals 594.&#10;&#10;Row 3: Lewis: Lewis Vs Khan: K equals 692; L equals 358.&#10;"/>
              <p:cNvGraphicFramePr>
                <a:graphicFrameLocks noGrp="1"/>
              </p:cNvGraphicFramePr>
              <p:nvPr>
                <p:ph type="tbl" sz="quarter" idx="10"/>
                <p:extLst>
                  <p:ext uri="{D42A27DB-BD31-4B8C-83A1-F6EECF244321}">
                    <p14:modId xmlns:p14="http://schemas.microsoft.com/office/powerpoint/2010/main" val="1531030981"/>
                  </p:ext>
                </p:extLst>
              </p:nvPr>
            </p:nvGraphicFramePr>
            <p:xfrm>
              <a:off x="457200" y="1788160"/>
              <a:ext cx="8229600" cy="247904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endParaRPr dirty="0"/>
                        </a:p>
                      </a:txBody>
                      <a:tcPr anchor="ctr"/>
                    </a:tc>
                    <a:tc>
                      <a:txBody>
                        <a:bodyPr/>
                        <a:lstStyle/>
                        <a:p>
                          <a:pPr algn="ctr">
                            <a:defRPr sz="1600" b="1"/>
                          </a:pPr>
                          <a:r>
                            <a:rPr dirty="0"/>
                            <a:t>Patel</a:t>
                          </a:r>
                        </a:p>
                      </a:txBody>
                      <a:tcPr anchor="ctr"/>
                    </a:tc>
                    <a:tc>
                      <a:txBody>
                        <a:bodyPr/>
                        <a:lstStyle/>
                        <a:p>
                          <a:pPr algn="ctr">
                            <a:defRPr sz="1600" b="1"/>
                          </a:pPr>
                          <a:r>
                            <a:t>Mason</a:t>
                          </a:r>
                        </a:p>
                      </a:txBody>
                      <a:tcPr anchor="ctr"/>
                    </a:tc>
                    <a:tc>
                      <a:txBody>
                        <a:bodyPr/>
                        <a:lstStyle/>
                        <a:p>
                          <a:pPr algn="ctr">
                            <a:defRPr sz="1600" b="1"/>
                          </a:pPr>
                          <a:r>
                            <a:t>Lewis</a:t>
                          </a:r>
                        </a:p>
                      </a:txBody>
                      <a:tcPr anchor="ctr"/>
                    </a:tc>
                    <a:tc>
                      <a:txBody>
                        <a:bodyPr/>
                        <a:lstStyle/>
                        <a:p>
                          <a:pPr algn="ctr">
                            <a:defRPr sz="1600" b="1"/>
                          </a:pPr>
                          <a:r>
                            <a:rPr dirty="0"/>
                            <a:t>Khan</a:t>
                          </a:r>
                        </a:p>
                      </a:txBody>
                      <a:tcPr anchor="ctr"/>
                    </a:tc>
                    <a:extLst>
                      <a:ext uri="{0D108BD9-81ED-4DB2-BD59-A6C34878D82A}">
                        <a16:rowId xmlns:a16="http://schemas.microsoft.com/office/drawing/2014/main" val="10001"/>
                      </a:ext>
                    </a:extLst>
                  </a:tr>
                  <a:tr h="370840">
                    <a:tc>
                      <a:txBody>
                        <a:bodyPr/>
                        <a:lstStyle/>
                        <a:p>
                          <a:pPr algn="ctr">
                            <a:defRPr sz="1600" b="1"/>
                          </a:pPr>
                          <a:r>
                            <a:t>Patel</a:t>
                          </a:r>
                        </a:p>
                      </a:txBody>
                      <a:tcPr anchor="ctr"/>
                    </a:tc>
                    <a:tc>
                      <a:txBody>
                        <a:bodyPr/>
                        <a:lstStyle/>
                        <a:p>
                          <a:pPr algn="ctr">
                            <a:defRPr sz="1600"/>
                          </a:pPr>
                          <a:r>
                            <a:rPr dirty="0"/>
                            <a:t>X</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=691</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=359</m:t>
                              </m:r>
                            </m:oMath>
                          </a14:m>
                          <a:r>
                            <a:rPr sz="1600" dirty="0"/>
                            <a:t> </a:t>
                          </a:r>
                          <a:r>
                            <a:rPr sz="1600" dirty="0">
                              <a:solidFill>
                                <a:srgbClr val="C00000"/>
                              </a:solidFill>
                            </a:rPr>
                            <a:t>[Patel]</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P</m:t>
                              </m:r>
                              <m:r>
                                <a:rPr sz="1600">
                                  <a:latin typeface="Cambria Math" panose="02040503050406030204" pitchFamily="18" charset="0"/>
                                </a:rPr>
                                <m:t>=401</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=649</m:t>
                              </m:r>
                            </m:oMath>
                          </a14:m>
                          <a:r>
                            <a:rPr sz="1600" dirty="0"/>
                            <a:t> </a:t>
                          </a:r>
                          <a:r>
                            <a:rPr sz="1600" dirty="0">
                              <a:solidFill>
                                <a:srgbClr val="C00000"/>
                              </a:solidFill>
                            </a:rPr>
                            <a:t>[Lewis]</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=815</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=235</m:t>
                              </m:r>
                            </m:oMath>
                          </a14:m>
                          <a:r>
                            <a:rPr sz="1600" dirty="0"/>
                            <a:t> </a:t>
                          </a:r>
                          <a:r>
                            <a:rPr sz="1600" dirty="0">
                              <a:solidFill>
                                <a:srgbClr val="C00000"/>
                              </a:solidFill>
                            </a:rPr>
                            <a:t>[Khan]</a:t>
                          </a:r>
                        </a:p>
                      </a:txBody>
                      <a:tcPr anchor="ctr"/>
                    </a:tc>
                    <a:extLst>
                      <a:ext uri="{0D108BD9-81ED-4DB2-BD59-A6C34878D82A}">
                        <a16:rowId xmlns:a16="http://schemas.microsoft.com/office/drawing/2014/main" val="10002"/>
                      </a:ext>
                    </a:extLst>
                  </a:tr>
                  <a:tr h="370840">
                    <a:tc>
                      <a:txBody>
                        <a:bodyPr/>
                        <a:lstStyle/>
                        <a:p>
                          <a:pPr algn="ctr">
                            <a:defRPr sz="1600" b="1"/>
                          </a:pPr>
                          <a:r>
                            <a:t>Mason</a:t>
                          </a:r>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=525</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=525</m:t>
                              </m:r>
                            </m:oMath>
                          </a14:m>
                          <a:r>
                            <a:rPr sz="1600" dirty="0"/>
                            <a:t> </a:t>
                          </a:r>
                          <a:r>
                            <a:rPr sz="1600" dirty="0">
                              <a:solidFill>
                                <a:srgbClr val="C00000"/>
                              </a:solidFill>
                            </a:rPr>
                            <a:t>[Tie]</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=456</m:t>
                              </m:r>
                            </m:oMath>
                          </a14:m>
                          <a:r>
                            <a:rPr sz="1600" dirty="0"/>
                            <a:t>; </a:t>
                          </a:r>
                          <a14:m>
                            <m:oMath xmlns:m="http://schemas.openxmlformats.org/officeDocument/2006/math">
                              <m:r>
                                <m:rPr>
                                  <m:sty m:val="p"/>
                                </m:rPr>
                                <a:rPr sz="1600">
                                  <a:latin typeface="Cambria Math" panose="02040503050406030204" pitchFamily="18" charset="0"/>
                                </a:rPr>
                                <m:t>M</m:t>
                              </m:r>
                              <m:r>
                                <a:rPr sz="1600">
                                  <a:latin typeface="Cambria Math" panose="02040503050406030204" pitchFamily="18" charset="0"/>
                                </a:rPr>
                                <m:t>=594</m:t>
                              </m:r>
                            </m:oMath>
                          </a14:m>
                          <a:r>
                            <a:rPr sz="1600" dirty="0"/>
                            <a:t>; </a:t>
                          </a:r>
                          <a:r>
                            <a:rPr sz="1600" dirty="0">
                              <a:solidFill>
                                <a:srgbClr val="C00000"/>
                              </a:solidFill>
                            </a:rPr>
                            <a:t>[Mason]</a:t>
                          </a:r>
                        </a:p>
                      </a:txBody>
                      <a:tcPr anchor="ctr"/>
                    </a:tc>
                    <a:extLst>
                      <a:ext uri="{0D108BD9-81ED-4DB2-BD59-A6C34878D82A}">
                        <a16:rowId xmlns:a16="http://schemas.microsoft.com/office/drawing/2014/main" val="10003"/>
                      </a:ext>
                    </a:extLst>
                  </a:tr>
                  <a:tr h="370840">
                    <a:tc>
                      <a:txBody>
                        <a:bodyPr/>
                        <a:lstStyle/>
                        <a:p>
                          <a:pPr algn="ctr">
                            <a:defRPr sz="1600" b="1"/>
                          </a:pPr>
                          <a:r>
                            <a:rPr dirty="0"/>
                            <a:t>Lewis</a:t>
                          </a:r>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pPr algn="ctr">
                            <a:defRPr sz="1600"/>
                          </a:pPr>
                          <a14:m>
                            <m:oMath xmlns:m="http://schemas.openxmlformats.org/officeDocument/2006/math">
                              <m:r>
                                <m:rPr>
                                  <m:sty m:val="p"/>
                                </m:rPr>
                                <a:rPr sz="1600">
                                  <a:latin typeface="Cambria Math" panose="02040503050406030204" pitchFamily="18" charset="0"/>
                                </a:rPr>
                                <m:t>K</m:t>
                              </m:r>
                              <m:r>
                                <a:rPr sz="1600">
                                  <a:latin typeface="Cambria Math" panose="02040503050406030204" pitchFamily="18" charset="0"/>
                                </a:rPr>
                                <m:t>=692</m:t>
                              </m:r>
                            </m:oMath>
                          </a14:m>
                          <a:r>
                            <a:rPr sz="1600" dirty="0"/>
                            <a:t>; </a:t>
                          </a:r>
                          <a14:m>
                            <m:oMath xmlns:m="http://schemas.openxmlformats.org/officeDocument/2006/math">
                              <m:r>
                                <m:rPr>
                                  <m:sty m:val="p"/>
                                </m:rPr>
                                <a:rPr sz="1600">
                                  <a:latin typeface="Cambria Math" panose="02040503050406030204" pitchFamily="18" charset="0"/>
                                </a:rPr>
                                <m:t>L</m:t>
                              </m:r>
                              <m:r>
                                <a:rPr sz="1600">
                                  <a:latin typeface="Cambria Math" panose="02040503050406030204" pitchFamily="18" charset="0"/>
                                </a:rPr>
                                <m:t>=358</m:t>
                              </m:r>
                            </m:oMath>
                          </a14:m>
                          <a:r>
                            <a:rPr sz="1600" dirty="0"/>
                            <a:t> </a:t>
                          </a:r>
                          <a:r>
                            <a:rPr sz="1600" dirty="0">
                              <a:solidFill>
                                <a:srgbClr val="C00000"/>
                              </a:solidFill>
                            </a:rPr>
                            <a:t>[Khan]</a:t>
                          </a:r>
                        </a:p>
                      </a:txBody>
                      <a:tcPr anchor="ctr"/>
                    </a:tc>
                    <a:extLst>
                      <a:ext uri="{0D108BD9-81ED-4DB2-BD59-A6C34878D82A}">
                        <a16:rowId xmlns:a16="http://schemas.microsoft.com/office/drawing/2014/main" val="10004"/>
                      </a:ext>
                    </a:extLst>
                  </a:tr>
                  <a:tr h="370840">
                    <a:tc>
                      <a:txBody>
                        <a:bodyPr/>
                        <a:lstStyle/>
                        <a:p>
                          <a:pPr algn="ctr">
                            <a:defRPr sz="1600" b="1"/>
                          </a:pPr>
                          <a:r>
                            <a:t>Khan</a:t>
                          </a:r>
                        </a:p>
                      </a:txBody>
                      <a:tcPr anchor="ctr"/>
                    </a:tc>
                    <a:tc>
                      <a:txBody>
                        <a:bodyPr/>
                        <a:lstStyle/>
                        <a:p>
                          <a:pPr algn="ctr"/>
                          <a:endParaRPr dirty="0"/>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Rows and columns are labeled with the names of four candidates: Patel, Mason, Lewis, and Khan.&#10;&#10;The cells where the row and column names match (e.g., Patel vs. Patel, Mason vs. Mason, Lewis vs. Lewis, Khan Vs Khan) contain an &quot;X&quot;, indicating that a candidate is not compared against themselves.&#10;&#10;All other cells are empty, meaning no additional data (like wins, losses, or preferences) is shown in this table except for the following rows, which contain specific comparison values.&#10;&#10;Row 1: Patel: Patel vs. Mason: P equals 691; M equals 359.&#10;&#10;Patel vs. Lewis: P equals 401; L equals 649.&#10;&#10;Patel Vs. Khan: K equals 815; L equals 235.&#10;&#10;Row 2: Mason: Mason vs. Lewis: M equals 525; L equals 525.&#10;&#10;Mason vs. Khan: K equals 456; M equals 594.&#10;&#10;Row 3: Lewis: Lewis Vs Khan: K equals 692; L equals 358.&#10;"/>
              <p:cNvGraphicFramePr>
                <a:graphicFrameLocks noGrp="1"/>
              </p:cNvGraphicFramePr>
              <p:nvPr>
                <p:ph type="tbl" sz="quarter" idx="10"/>
                <p:extLst>
                  <p:ext uri="{D42A27DB-BD31-4B8C-83A1-F6EECF244321}">
                    <p14:modId xmlns:p14="http://schemas.microsoft.com/office/powerpoint/2010/main" val="1531030981"/>
                  </p:ext>
                </p:extLst>
              </p:nvPr>
            </p:nvGraphicFramePr>
            <p:xfrm>
              <a:off x="457200" y="1788160"/>
              <a:ext cx="8229600" cy="247904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endParaRPr dirty="0"/>
                        </a:p>
                      </a:txBody>
                      <a:tcPr anchor="ctr"/>
                    </a:tc>
                    <a:tc>
                      <a:txBody>
                        <a:bodyPr/>
                        <a:lstStyle/>
                        <a:p>
                          <a:pPr algn="ctr">
                            <a:defRPr sz="1600" b="1"/>
                          </a:pPr>
                          <a:r>
                            <a:rPr dirty="0"/>
                            <a:t>Patel</a:t>
                          </a:r>
                        </a:p>
                      </a:txBody>
                      <a:tcPr anchor="ctr"/>
                    </a:tc>
                    <a:tc>
                      <a:txBody>
                        <a:bodyPr/>
                        <a:lstStyle/>
                        <a:p>
                          <a:pPr algn="ctr">
                            <a:defRPr sz="1600" b="1"/>
                          </a:pPr>
                          <a:r>
                            <a:t>Mason</a:t>
                          </a:r>
                        </a:p>
                      </a:txBody>
                      <a:tcPr anchor="ctr"/>
                    </a:tc>
                    <a:tc>
                      <a:txBody>
                        <a:bodyPr/>
                        <a:lstStyle/>
                        <a:p>
                          <a:pPr algn="ctr">
                            <a:defRPr sz="1600" b="1"/>
                          </a:pPr>
                          <a:r>
                            <a:t>Lewis</a:t>
                          </a:r>
                        </a:p>
                      </a:txBody>
                      <a:tcPr anchor="ctr"/>
                    </a:tc>
                    <a:tc>
                      <a:txBody>
                        <a:bodyPr/>
                        <a:lstStyle/>
                        <a:p>
                          <a:pPr algn="ctr">
                            <a:defRPr sz="1600" b="1"/>
                          </a:pPr>
                          <a:r>
                            <a:rPr dirty="0"/>
                            <a:t>Khan</a:t>
                          </a:r>
                        </a:p>
                      </a:txBody>
                      <a:tcPr anchor="ctr"/>
                    </a:tc>
                    <a:extLst>
                      <a:ext uri="{0D108BD9-81ED-4DB2-BD59-A6C34878D82A}">
                        <a16:rowId xmlns:a16="http://schemas.microsoft.com/office/drawing/2014/main" val="10001"/>
                      </a:ext>
                    </a:extLst>
                  </a:tr>
                  <a:tr h="579120">
                    <a:tc>
                      <a:txBody>
                        <a:bodyPr/>
                        <a:lstStyle/>
                        <a:p>
                          <a:pPr algn="ctr">
                            <a:defRPr sz="1600" b="1"/>
                          </a:pPr>
                          <a:r>
                            <a:t>Patel</a:t>
                          </a:r>
                        </a:p>
                      </a:txBody>
                      <a:tcPr anchor="ctr"/>
                    </a:tc>
                    <a:tc>
                      <a:txBody>
                        <a:bodyPr/>
                        <a:lstStyle/>
                        <a:p>
                          <a:pPr algn="ctr">
                            <a:defRPr sz="1600"/>
                          </a:pPr>
                          <a:r>
                            <a:rPr dirty="0"/>
                            <a:t>X</a:t>
                          </a:r>
                        </a:p>
                      </a:txBody>
                      <a:tcPr anchor="ctr"/>
                    </a:tc>
                    <a:tc>
                      <a:txBody>
                        <a:bodyPr/>
                        <a:lstStyle/>
                        <a:p>
                          <a:endParaRPr lang="en-US"/>
                        </a:p>
                      </a:txBody>
                      <a:tcPr anchor="ctr">
                        <a:blipFill>
                          <a:blip r:embed="rId2"/>
                          <a:stretch>
                            <a:fillRect l="-200741" t="-65263" r="-201111" b="-274737"/>
                          </a:stretch>
                        </a:blipFill>
                      </a:tcPr>
                    </a:tc>
                    <a:tc>
                      <a:txBody>
                        <a:bodyPr/>
                        <a:lstStyle/>
                        <a:p>
                          <a:endParaRPr lang="en-US"/>
                        </a:p>
                      </a:txBody>
                      <a:tcPr anchor="ctr">
                        <a:blipFill>
                          <a:blip r:embed="rId2"/>
                          <a:stretch>
                            <a:fillRect l="-300741" t="-65263" r="-101111" b="-274737"/>
                          </a:stretch>
                        </a:blipFill>
                      </a:tcPr>
                    </a:tc>
                    <a:tc>
                      <a:txBody>
                        <a:bodyPr/>
                        <a:lstStyle/>
                        <a:p>
                          <a:endParaRPr lang="en-US"/>
                        </a:p>
                      </a:txBody>
                      <a:tcPr anchor="ctr">
                        <a:blipFill>
                          <a:blip r:embed="rId2"/>
                          <a:stretch>
                            <a:fillRect l="-400741" t="-65263" r="-1111" b="-274737"/>
                          </a:stretch>
                        </a:blipFill>
                      </a:tcPr>
                    </a:tc>
                    <a:extLst>
                      <a:ext uri="{0D108BD9-81ED-4DB2-BD59-A6C34878D82A}">
                        <a16:rowId xmlns:a16="http://schemas.microsoft.com/office/drawing/2014/main" val="10002"/>
                      </a:ext>
                    </a:extLst>
                  </a:tr>
                  <a:tr h="579120">
                    <a:tc>
                      <a:txBody>
                        <a:bodyPr/>
                        <a:lstStyle/>
                        <a:p>
                          <a:pPr algn="ctr">
                            <a:defRPr sz="1600" b="1"/>
                          </a:pPr>
                          <a:r>
                            <a:t>Mason</a:t>
                          </a:r>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endParaRPr lang="en-US"/>
                        </a:p>
                      </a:txBody>
                      <a:tcPr anchor="ctr">
                        <a:blipFill>
                          <a:blip r:embed="rId2"/>
                          <a:stretch>
                            <a:fillRect l="-300741" t="-165263" r="-101111" b="-174737"/>
                          </a:stretch>
                        </a:blipFill>
                      </a:tcPr>
                    </a:tc>
                    <a:tc>
                      <a:txBody>
                        <a:bodyPr/>
                        <a:lstStyle/>
                        <a:p>
                          <a:endParaRPr lang="en-US"/>
                        </a:p>
                      </a:txBody>
                      <a:tcPr anchor="ctr">
                        <a:blipFill>
                          <a:blip r:embed="rId2"/>
                          <a:stretch>
                            <a:fillRect l="-400741" t="-165263" r="-1111" b="-174737"/>
                          </a:stretch>
                        </a:blipFill>
                      </a:tcPr>
                    </a:tc>
                    <a:extLst>
                      <a:ext uri="{0D108BD9-81ED-4DB2-BD59-A6C34878D82A}">
                        <a16:rowId xmlns:a16="http://schemas.microsoft.com/office/drawing/2014/main" val="10003"/>
                      </a:ext>
                    </a:extLst>
                  </a:tr>
                  <a:tr h="579120">
                    <a:tc>
                      <a:txBody>
                        <a:bodyPr/>
                        <a:lstStyle/>
                        <a:p>
                          <a:pPr algn="ctr">
                            <a:defRPr sz="1600" b="1"/>
                          </a:pPr>
                          <a:r>
                            <a:rPr dirty="0"/>
                            <a:t>Lewis</a:t>
                          </a:r>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tc>
                      <a:txBody>
                        <a:bodyPr/>
                        <a:lstStyle/>
                        <a:p>
                          <a:endParaRPr lang="en-US"/>
                        </a:p>
                      </a:txBody>
                      <a:tcPr anchor="ctr">
                        <a:blipFill>
                          <a:blip r:embed="rId2"/>
                          <a:stretch>
                            <a:fillRect l="-400741" t="-265263" r="-1111" b="-74737"/>
                          </a:stretch>
                        </a:blipFill>
                      </a:tcPr>
                    </a:tc>
                    <a:extLst>
                      <a:ext uri="{0D108BD9-81ED-4DB2-BD59-A6C34878D82A}">
                        <a16:rowId xmlns:a16="http://schemas.microsoft.com/office/drawing/2014/main" val="10004"/>
                      </a:ext>
                    </a:extLst>
                  </a:tr>
                  <a:tr h="370840">
                    <a:tc>
                      <a:txBody>
                        <a:bodyPr/>
                        <a:lstStyle/>
                        <a:p>
                          <a:pPr algn="ctr">
                            <a:defRPr sz="1600" b="1"/>
                          </a:pPr>
                          <a:r>
                            <a:t>Khan</a:t>
                          </a:r>
                        </a:p>
                      </a:txBody>
                      <a:tcPr anchor="ctr"/>
                    </a:tc>
                    <a:tc>
                      <a:txBody>
                        <a:bodyPr/>
                        <a:lstStyle/>
                        <a:p>
                          <a:pPr algn="ctr"/>
                          <a:endParaRPr dirty="0"/>
                        </a:p>
                      </a:txBody>
                      <a:tcPr anchor="ctr"/>
                    </a:tc>
                    <a:tc>
                      <a:txBody>
                        <a:bodyPr/>
                        <a:lstStyle/>
                        <a:p>
                          <a:pPr algn="ctr"/>
                          <a:endParaRPr dirty="0"/>
                        </a:p>
                      </a:txBody>
                      <a:tcPr anchor="ctr"/>
                    </a:tc>
                    <a:tc>
                      <a:txBody>
                        <a:bodyPr/>
                        <a:lstStyle/>
                        <a:p>
                          <a:pPr algn="ctr"/>
                          <a:endParaRPr dirty="0"/>
                        </a:p>
                      </a:txBody>
                      <a:tcPr anchor="ctr"/>
                    </a:tc>
                    <a:tc>
                      <a:txBody>
                        <a:bodyPr/>
                        <a:lstStyle/>
                        <a:p>
                          <a:pPr algn="ctr">
                            <a:defRPr sz="1600"/>
                          </a:pPr>
                          <a:r>
                            <a:rPr dirty="0"/>
                            <a:t>X</a:t>
                          </a:r>
                        </a:p>
                      </a:txBody>
                      <a:tcPr anchor="ct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Irrelevant Alternatives Criterion and the Pairwise Method of Comparison</a:t>
            </a:r>
            <a:r>
              <a:rPr lang="en-US" dirty="0"/>
              <a:t>—Slide 6</a:t>
            </a:r>
            <a:endParaRPr dirty="0"/>
          </a:p>
        </p:txBody>
      </p:sp>
      <p:sp>
        <p:nvSpPr>
          <p:cNvPr id="3" name="Text Placeholder 2"/>
          <p:cNvSpPr>
            <a:spLocks noGrp="1"/>
          </p:cNvSpPr>
          <p:nvPr>
            <p:ph type="body" sz="quarter" idx="10"/>
          </p:nvPr>
        </p:nvSpPr>
        <p:spPr>
          <a:xfrm>
            <a:off x="457200" y="1029288"/>
            <a:ext cx="8229600" cy="914400"/>
          </a:xfrm>
        </p:spPr>
        <p:txBody>
          <a:bodyPr>
            <a:normAutofit/>
          </a:bodyPr>
          <a:lstStyle/>
          <a:p>
            <a:pPr algn="just">
              <a:tabLst>
                <a:tab pos="358775" algn="l"/>
              </a:tabLst>
              <a:defRPr sz="2800"/>
            </a:pPr>
            <a:r>
              <a:rPr lang="en-IN" sz="2000" dirty="0"/>
              <a:t>b.	</a:t>
            </a:r>
            <a:r>
              <a:rPr sz="2000" dirty="0"/>
              <a:t>​Adding each candidate's votes together in the comparisons, we see that </a:t>
            </a:r>
            <a:r>
              <a:rPr lang="en-IN" sz="2000" dirty="0"/>
              <a:t>	</a:t>
            </a:r>
            <a:r>
              <a:rPr sz="2000" dirty="0"/>
              <a:t>Patel received </a:t>
            </a:r>
            <a:r>
              <a:rPr sz="2000" dirty="0">
                <a:latin typeface="Cambria Math"/>
              </a:rPr>
              <a:t>1</a:t>
            </a:r>
            <a:r>
              <a:rPr sz="2000" dirty="0"/>
              <a:t> point, Mason received</a:t>
            </a:r>
            <a:endParaRPr lang="en-US" sz="2800" dirty="0"/>
          </a:p>
        </p:txBody>
      </p:sp>
      <p:pic>
        <p:nvPicPr>
          <p:cNvPr id="9" name="Picture 8" descr="One and one-half points">
            <a:extLst>
              <a:ext uri="{FF2B5EF4-FFF2-40B4-BE49-F238E27FC236}">
                <a16:creationId xmlns:a16="http://schemas.microsoft.com/office/drawing/2014/main" id="{BF064D7B-3954-93C9-BEFE-1AE1F71CA6F5}"/>
              </a:ext>
            </a:extLst>
          </p:cNvPr>
          <p:cNvPicPr>
            <a:picLocks noChangeAspect="1"/>
          </p:cNvPicPr>
          <p:nvPr/>
        </p:nvPicPr>
        <p:blipFill>
          <a:blip r:embed="rId2"/>
          <a:stretch>
            <a:fillRect/>
          </a:stretch>
        </p:blipFill>
        <p:spPr>
          <a:xfrm>
            <a:off x="5005635" y="1262519"/>
            <a:ext cx="1090365" cy="596066"/>
          </a:xfrm>
          <a:prstGeom prst="rect">
            <a:avLst/>
          </a:prstGeom>
        </p:spPr>
      </p:pic>
      <p:sp>
        <p:nvSpPr>
          <p:cNvPr id="13" name="TextBox 12">
            <a:extLst>
              <a:ext uri="{FF2B5EF4-FFF2-40B4-BE49-F238E27FC236}">
                <a16:creationId xmlns:a16="http://schemas.microsoft.com/office/drawing/2014/main" id="{3A434659-7162-BAA8-EDF9-B71AA478EE16}"/>
              </a:ext>
            </a:extLst>
          </p:cNvPr>
          <p:cNvSpPr txBox="1"/>
          <p:nvPr/>
        </p:nvSpPr>
        <p:spPr>
          <a:xfrm>
            <a:off x="6019800" y="1368183"/>
            <a:ext cx="1600200" cy="369332"/>
          </a:xfrm>
          <a:prstGeom prst="rect">
            <a:avLst/>
          </a:prstGeom>
          <a:noFill/>
        </p:spPr>
        <p:txBody>
          <a:bodyPr wrap="square">
            <a:spAutoFit/>
          </a:bodyPr>
          <a:lstStyle/>
          <a:p>
            <a:r>
              <a:rPr lang="en-IN" sz="1800" dirty="0"/>
              <a:t>Lewis received</a:t>
            </a:r>
            <a:endParaRPr lang="en-IN" dirty="0"/>
          </a:p>
        </p:txBody>
      </p:sp>
      <p:pic>
        <p:nvPicPr>
          <p:cNvPr id="11" name="Picture 10" descr="One and one-half points">
            <a:extLst>
              <a:ext uri="{FF2B5EF4-FFF2-40B4-BE49-F238E27FC236}">
                <a16:creationId xmlns:a16="http://schemas.microsoft.com/office/drawing/2014/main" id="{EF0D7BC6-3DCF-C4FD-994D-87C290041383}"/>
              </a:ext>
            </a:extLst>
          </p:cNvPr>
          <p:cNvPicPr>
            <a:picLocks noChangeAspect="1"/>
          </p:cNvPicPr>
          <p:nvPr/>
        </p:nvPicPr>
        <p:blipFill>
          <a:blip r:embed="rId2"/>
          <a:stretch>
            <a:fillRect/>
          </a:stretch>
        </p:blipFill>
        <p:spPr>
          <a:xfrm>
            <a:off x="7547130" y="1270963"/>
            <a:ext cx="1090365" cy="596066"/>
          </a:xfrm>
          <a:prstGeom prst="rect">
            <a:avLst/>
          </a:prstGeom>
        </p:spPr>
      </p:pic>
      <p:sp>
        <p:nvSpPr>
          <p:cNvPr id="7" name="TextBox 6">
            <a:extLst>
              <a:ext uri="{FF2B5EF4-FFF2-40B4-BE49-F238E27FC236}">
                <a16:creationId xmlns:a16="http://schemas.microsoft.com/office/drawing/2014/main" id="{265F873A-A693-B299-2C9F-3BEE795606FF}"/>
              </a:ext>
            </a:extLst>
          </p:cNvPr>
          <p:cNvSpPr txBox="1"/>
          <p:nvPr/>
        </p:nvSpPr>
        <p:spPr>
          <a:xfrm>
            <a:off x="457200" y="1828800"/>
            <a:ext cx="8229600" cy="1477328"/>
          </a:xfrm>
          <a:prstGeom prst="rect">
            <a:avLst/>
          </a:prstGeom>
          <a:noFill/>
        </p:spPr>
        <p:txBody>
          <a:bodyPr wrap="square">
            <a:spAutoFit/>
          </a:bodyPr>
          <a:lstStyle/>
          <a:p>
            <a:pPr algn="just">
              <a:tabLst>
                <a:tab pos="358775" algn="l"/>
              </a:tabLst>
              <a:defRPr sz="2800"/>
            </a:pPr>
            <a:r>
              <a:rPr lang="en-IN" sz="1800" dirty="0"/>
              <a:t>	and Khan received </a:t>
            </a:r>
            <a:r>
              <a:rPr lang="en-IN" sz="1800" dirty="0">
                <a:latin typeface="Cambria Math"/>
              </a:rPr>
              <a:t>2</a:t>
            </a:r>
            <a:r>
              <a:rPr lang="en-IN" sz="1800" dirty="0"/>
              <a:t> points. Therefore, Khan is the winner using the pairwise 	method of comparison.​When both Patel and Lewis withdraw from the race, only 	Mason and Khan remain. We know from the head-to-head comparison in Table 15, 	that when these two face one another, Mason is the winner. Therefore, Mason is 	the winner using the pairwise comparison method after Patel and Lewis withdraw.</a:t>
            </a:r>
          </a:p>
        </p:txBody>
      </p:sp>
      <p:sp>
        <p:nvSpPr>
          <p:cNvPr id="5" name="TextBox 4">
            <a:extLst>
              <a:ext uri="{FF2B5EF4-FFF2-40B4-BE49-F238E27FC236}">
                <a16:creationId xmlns:a16="http://schemas.microsoft.com/office/drawing/2014/main" id="{6EC5A477-00B2-1A93-2672-F9CE0C08EDAE}"/>
              </a:ext>
            </a:extLst>
          </p:cNvPr>
          <p:cNvSpPr txBox="1"/>
          <p:nvPr/>
        </p:nvSpPr>
        <p:spPr>
          <a:xfrm>
            <a:off x="457200" y="3352800"/>
            <a:ext cx="8229600" cy="923330"/>
          </a:xfrm>
          <a:prstGeom prst="rect">
            <a:avLst/>
          </a:prstGeom>
          <a:noFill/>
        </p:spPr>
        <p:txBody>
          <a:bodyPr wrap="square">
            <a:spAutoFit/>
          </a:bodyPr>
          <a:lstStyle/>
          <a:p>
            <a:pPr algn="just">
              <a:tabLst>
                <a:tab pos="358775" algn="l"/>
              </a:tabLst>
              <a:defRPr sz="2800"/>
            </a:pPr>
            <a:r>
              <a:rPr lang="en-US" sz="1800" dirty="0"/>
              <a:t>c.	​Using the pairwise comparison method both before and after Patel and Lewis 	withdrew resulted in two different winners. Therefore, this method did not satisfy 	the irrelevant alternative criterion in this election.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 Milestone</a:t>
            </a:r>
          </a:p>
        </p:txBody>
      </p:sp>
      <p:sp>
        <p:nvSpPr>
          <p:cNvPr id="3" name="Text Placeholder 2"/>
          <p:cNvSpPr>
            <a:spLocks noGrp="1"/>
          </p:cNvSpPr>
          <p:nvPr>
            <p:ph type="body" sz="quarter" idx="10"/>
          </p:nvPr>
        </p:nvSpPr>
        <p:spPr/>
        <p:txBody>
          <a:bodyPr>
            <a:normAutofit/>
          </a:bodyPr>
          <a:lstStyle/>
          <a:p>
            <a:pPr algn="just"/>
            <a:r>
              <a:rPr sz="2400" dirty="0"/>
              <a:t>Marie Jean Antoine Nicolas </a:t>
            </a:r>
            <a:r>
              <a:rPr sz="2400" dirty="0" err="1"/>
              <a:t>Caritat</a:t>
            </a:r>
            <a:r>
              <a:rPr sz="2400" dirty="0"/>
              <a:t>, the Marquis de Condorcet, known as Nicolas de Condorcet, was an 18th-century French mathematician and philosopher. After leading a very productive scientific and political career, he died mysteriously in a Paris prison cell after being arrested during the French Revolution for his political views.</a:t>
            </a:r>
            <a:endParaRPr lang="en-US" sz="2400" dirty="0"/>
          </a:p>
          <a:p>
            <a:pPr algn="just"/>
            <a:endParaRPr lang="en-US" sz="2400" dirty="0"/>
          </a:p>
          <a:p>
            <a:pPr algn="just"/>
            <a:endParaRPr lang="en-US" sz="2400" dirty="0"/>
          </a:p>
          <a:p>
            <a:pPr algn="just"/>
            <a:endParaRPr lang="en-US" sz="2400" dirty="0"/>
          </a:p>
          <a:p>
            <a:pPr algn="just"/>
            <a:endParaRPr lang="en-US" sz="2400" dirty="0"/>
          </a:p>
          <a:p>
            <a:pPr algn="just"/>
            <a:endParaRPr lang="en-US" sz="2400" dirty="0"/>
          </a:p>
        </p:txBody>
      </p:sp>
      <p:pic>
        <p:nvPicPr>
          <p:cNvPr id="6" name="Picture 5" descr="A close-up of a person">
            <a:extLst>
              <a:ext uri="{FF2B5EF4-FFF2-40B4-BE49-F238E27FC236}">
                <a16:creationId xmlns:a16="http://schemas.microsoft.com/office/drawing/2014/main" id="{730DF4D1-6325-47CA-85F2-116E1BD2D77E}"/>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681046" y="3048000"/>
            <a:ext cx="1781908" cy="2133600"/>
          </a:xfrm>
          <a:prstGeom prst="rect">
            <a:avLst/>
          </a:prstGeom>
        </p:spPr>
      </p:pic>
      <p:sp>
        <p:nvSpPr>
          <p:cNvPr id="5" name="TextBox 4">
            <a:extLst>
              <a:ext uri="{FF2B5EF4-FFF2-40B4-BE49-F238E27FC236}">
                <a16:creationId xmlns:a16="http://schemas.microsoft.com/office/drawing/2014/main" id="{E74A2F8F-AEF1-67F0-60EB-0F6E0B56A7F6}"/>
              </a:ext>
            </a:extLst>
          </p:cNvPr>
          <p:cNvSpPr txBox="1"/>
          <p:nvPr/>
        </p:nvSpPr>
        <p:spPr>
          <a:xfrm>
            <a:off x="3924300" y="5314257"/>
            <a:ext cx="1295400" cy="461665"/>
          </a:xfrm>
          <a:prstGeom prst="rect">
            <a:avLst/>
          </a:prstGeom>
          <a:noFill/>
        </p:spPr>
        <p:txBody>
          <a:bodyPr wrap="square">
            <a:spAutoFit/>
          </a:bodyPr>
          <a:lstStyle/>
          <a:p>
            <a:pPr algn="ctr"/>
            <a:r>
              <a:rPr lang="en-US" sz="2400" dirty="0"/>
              <a:t>Figure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p>
        </p:txBody>
      </p:sp>
      <p:sp>
        <p:nvSpPr>
          <p:cNvPr id="3" name="Text Placeholder 2"/>
          <p:cNvSpPr>
            <a:spLocks noGrp="1"/>
          </p:cNvSpPr>
          <p:nvPr>
            <p:ph type="body" sz="quarter" idx="10"/>
          </p:nvPr>
        </p:nvSpPr>
        <p:spPr/>
        <p:txBody>
          <a:bodyPr>
            <a:normAutofit/>
          </a:bodyPr>
          <a:lstStyle/>
          <a:p>
            <a:pPr algn="just">
              <a:defRPr sz="2800"/>
            </a:pPr>
            <a:r>
              <a:rPr sz="2400" dirty="0"/>
              <a:t>Remember that in a head-to-head comparison, a tie gives each candidate</a:t>
            </a:r>
          </a:p>
        </p:txBody>
      </p:sp>
      <p:pic>
        <p:nvPicPr>
          <p:cNvPr id="5" name="Picture 4" descr="One divided by two">
            <a:extLst>
              <a:ext uri="{FF2B5EF4-FFF2-40B4-BE49-F238E27FC236}">
                <a16:creationId xmlns:a16="http://schemas.microsoft.com/office/drawing/2014/main" id="{0E53F67E-AABA-E0A3-4770-59DFEAA09365}"/>
              </a:ext>
            </a:extLst>
          </p:cNvPr>
          <p:cNvPicPr>
            <a:picLocks noChangeAspect="1"/>
          </p:cNvPicPr>
          <p:nvPr/>
        </p:nvPicPr>
        <p:blipFill>
          <a:blip r:embed="rId2"/>
          <a:stretch>
            <a:fillRect/>
          </a:stretch>
        </p:blipFill>
        <p:spPr>
          <a:xfrm>
            <a:off x="1855695" y="1389530"/>
            <a:ext cx="203858" cy="619125"/>
          </a:xfrm>
          <a:prstGeom prst="rect">
            <a:avLst/>
          </a:prstGeom>
        </p:spPr>
      </p:pic>
      <p:sp>
        <p:nvSpPr>
          <p:cNvPr id="7" name="TextBox 6">
            <a:extLst>
              <a:ext uri="{FF2B5EF4-FFF2-40B4-BE49-F238E27FC236}">
                <a16:creationId xmlns:a16="http://schemas.microsoft.com/office/drawing/2014/main" id="{10D4AC0C-F0FA-5760-1D08-A78D456C4E47}"/>
              </a:ext>
            </a:extLst>
          </p:cNvPr>
          <p:cNvSpPr txBox="1"/>
          <p:nvPr/>
        </p:nvSpPr>
        <p:spPr>
          <a:xfrm>
            <a:off x="2057400" y="1459294"/>
            <a:ext cx="1447800" cy="461665"/>
          </a:xfrm>
          <a:prstGeom prst="rect">
            <a:avLst/>
          </a:prstGeom>
          <a:noFill/>
        </p:spPr>
        <p:txBody>
          <a:bodyPr wrap="square">
            <a:spAutoFit/>
          </a:bodyPr>
          <a:lstStyle/>
          <a:p>
            <a:r>
              <a:rPr lang="en-IN" sz="2400" dirty="0"/>
              <a:t>of a point.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Dictator Criterion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dictator criterion</a:t>
            </a:r>
            <a:r>
              <a:rPr sz="2400" dirty="0"/>
              <a:t> states that no single vote is allowed to decide the outcome of an election.</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Condorcet Criterion and the Plurality Method</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1900" dirty="0"/>
              <a:t>Three students are in an election for president of the National Society of Collegiate Scholars on campus. Members were asked to rank the three candidates. The results of the membership votes are shown in the following preference table.</a:t>
            </a:r>
            <a:endParaRPr lang="en-US" sz="1900" dirty="0"/>
          </a:p>
          <a:p>
            <a:pPr algn="just"/>
            <a:endParaRPr lang="en-US" sz="1900" dirty="0"/>
          </a:p>
          <a:p>
            <a:pPr algn="just"/>
            <a:endParaRPr lang="en-US" sz="1900" dirty="0"/>
          </a:p>
          <a:p>
            <a:pPr algn="just"/>
            <a:endParaRPr lang="en-US" sz="1900" dirty="0"/>
          </a:p>
          <a:p>
            <a:pPr algn="just"/>
            <a:endParaRPr lang="en-US" sz="1900" dirty="0"/>
          </a:p>
          <a:p>
            <a:pPr algn="just"/>
            <a:endParaRPr lang="en-US" sz="1900" dirty="0"/>
          </a:p>
          <a:p>
            <a:pPr algn="just"/>
            <a:endParaRPr lang="en-US" sz="1900" dirty="0"/>
          </a:p>
          <a:p>
            <a:pPr algn="just"/>
            <a:endParaRPr lang="en-US" sz="1900" dirty="0"/>
          </a:p>
          <a:p>
            <a:pPr marL="514350" indent="-514350">
              <a:buFont typeface="+mj-lt"/>
              <a:buAutoNum type="alphaLcPeriod"/>
              <a:defRPr sz="2800"/>
            </a:pPr>
            <a:endParaRPr lang="en-US" sz="1900" dirty="0"/>
          </a:p>
          <a:p>
            <a:pPr algn="just"/>
            <a:endParaRPr sz="1900" dirty="0"/>
          </a:p>
        </p:txBody>
      </p:sp>
      <p:sp>
        <p:nvSpPr>
          <p:cNvPr id="6" name="TextBox 5">
            <a:extLst>
              <a:ext uri="{FF2B5EF4-FFF2-40B4-BE49-F238E27FC236}">
                <a16:creationId xmlns:a16="http://schemas.microsoft.com/office/drawing/2014/main" id="{F21B77E6-FF75-5765-9FEF-A7FC74075568}"/>
              </a:ext>
            </a:extLst>
          </p:cNvPr>
          <p:cNvSpPr txBox="1"/>
          <p:nvPr/>
        </p:nvSpPr>
        <p:spPr>
          <a:xfrm>
            <a:off x="457199" y="2286000"/>
            <a:ext cx="8229599" cy="369332"/>
          </a:xfrm>
          <a:prstGeom prst="rect">
            <a:avLst/>
          </a:prstGeom>
          <a:noFill/>
        </p:spPr>
        <p:txBody>
          <a:bodyPr wrap="square">
            <a:spAutoFit/>
          </a:bodyPr>
          <a:lstStyle/>
          <a:p>
            <a:pPr algn="ctr">
              <a:defRPr sz="1800" b="1"/>
            </a:pPr>
            <a:r>
              <a:rPr lang="en-IN" dirty="0"/>
              <a:t>Table 1: Preference Table for National Society of Collegiate Scholars</a:t>
            </a:r>
          </a:p>
        </p:txBody>
      </p:sp>
      <p:sp>
        <p:nvSpPr>
          <p:cNvPr id="7" name="TextBox 6">
            <a:extLst>
              <a:ext uri="{FF2B5EF4-FFF2-40B4-BE49-F238E27FC236}">
                <a16:creationId xmlns:a16="http://schemas.microsoft.com/office/drawing/2014/main" id="{76DA9DA7-FA57-CCB5-A88B-AF53CB2EA4C3}"/>
              </a:ext>
            </a:extLst>
          </p:cNvPr>
          <p:cNvSpPr txBox="1"/>
          <p:nvPr/>
        </p:nvSpPr>
        <p:spPr>
          <a:xfrm>
            <a:off x="4114795" y="2608730"/>
            <a:ext cx="914400" cy="307777"/>
          </a:xfrm>
          <a:prstGeom prst="rect">
            <a:avLst/>
          </a:prstGeom>
          <a:noFill/>
        </p:spPr>
        <p:txBody>
          <a:bodyPr wrap="square">
            <a:spAutoFit/>
          </a:bodyPr>
          <a:lstStyle/>
          <a:p>
            <a:r>
              <a:rPr kumimoji="0" lang="en-IN" sz="14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4" name="Table Placeholder 2" descr="The table contains 5 columns and 4 rows.&#10;&#10;Row 1: Charles, Charles, Andrew, Bethany&#10;&#10;Row 2: Bethany, Andrew, Charles, Charles&#10;&#10;Row 3: Andrew, Bethany, Bethany, Andrew&#10;&#10;Row 4: Total Votes 30, 31, 65, 21&#10;">
            <a:extLst>
              <a:ext uri="{FF2B5EF4-FFF2-40B4-BE49-F238E27FC236}">
                <a16:creationId xmlns:a16="http://schemas.microsoft.com/office/drawing/2014/main" id="{9E2D888B-E55A-4143-AFFA-14867FFFC355}"/>
              </a:ext>
            </a:extLst>
          </p:cNvPr>
          <p:cNvGraphicFramePr>
            <a:graphicFrameLocks/>
          </p:cNvGraphicFramePr>
          <p:nvPr>
            <p:extLst>
              <p:ext uri="{D42A27DB-BD31-4B8C-83A1-F6EECF244321}">
                <p14:modId xmlns:p14="http://schemas.microsoft.com/office/powerpoint/2010/main" val="2373331802"/>
              </p:ext>
            </p:extLst>
          </p:nvPr>
        </p:nvGraphicFramePr>
        <p:xfrm>
          <a:off x="714767" y="2971800"/>
          <a:ext cx="7714465" cy="1219200"/>
        </p:xfrm>
        <a:graphic>
          <a:graphicData uri="http://schemas.openxmlformats.org/drawingml/2006/table">
            <a:tbl>
              <a:tblPr firstRow="1" bandRow="1">
                <a:tableStyleId>{5940675A-B579-460E-94D1-54222C63F5DA}</a:tableStyleId>
              </a:tblPr>
              <a:tblGrid>
                <a:gridCol w="1542893">
                  <a:extLst>
                    <a:ext uri="{9D8B030D-6E8A-4147-A177-3AD203B41FA5}">
                      <a16:colId xmlns:a16="http://schemas.microsoft.com/office/drawing/2014/main" val="20000"/>
                    </a:ext>
                  </a:extLst>
                </a:gridCol>
                <a:gridCol w="1542893">
                  <a:extLst>
                    <a:ext uri="{9D8B030D-6E8A-4147-A177-3AD203B41FA5}">
                      <a16:colId xmlns:a16="http://schemas.microsoft.com/office/drawing/2014/main" val="20001"/>
                    </a:ext>
                  </a:extLst>
                </a:gridCol>
                <a:gridCol w="1542893">
                  <a:extLst>
                    <a:ext uri="{9D8B030D-6E8A-4147-A177-3AD203B41FA5}">
                      <a16:colId xmlns:a16="http://schemas.microsoft.com/office/drawing/2014/main" val="20002"/>
                    </a:ext>
                  </a:extLst>
                </a:gridCol>
                <a:gridCol w="1542893">
                  <a:extLst>
                    <a:ext uri="{9D8B030D-6E8A-4147-A177-3AD203B41FA5}">
                      <a16:colId xmlns:a16="http://schemas.microsoft.com/office/drawing/2014/main" val="20003"/>
                    </a:ext>
                  </a:extLst>
                </a:gridCol>
                <a:gridCol w="1542893">
                  <a:extLst>
                    <a:ext uri="{9D8B030D-6E8A-4147-A177-3AD203B41FA5}">
                      <a16:colId xmlns:a16="http://schemas.microsoft.com/office/drawing/2014/main" val="20004"/>
                    </a:ext>
                  </a:extLst>
                </a:gridCol>
              </a:tblGrid>
              <a:tr h="223520">
                <a:tc>
                  <a:txBody>
                    <a:bodyPr/>
                    <a:lstStyle/>
                    <a:p>
                      <a:pPr algn="ctr">
                        <a:defRPr sz="1600" b="1"/>
                      </a:pPr>
                      <a:r>
                        <a:rPr sz="1400" dirty="0"/>
                        <a:t>1st</a:t>
                      </a:r>
                    </a:p>
                  </a:txBody>
                  <a:tcPr/>
                </a:tc>
                <a:tc>
                  <a:txBody>
                    <a:bodyPr/>
                    <a:lstStyle/>
                    <a:p>
                      <a:pPr algn="ctr">
                        <a:defRPr sz="1600"/>
                      </a:pPr>
                      <a:r>
                        <a:rPr sz="1400"/>
                        <a:t>Charles</a:t>
                      </a:r>
                    </a:p>
                  </a:txBody>
                  <a:tcPr/>
                </a:tc>
                <a:tc>
                  <a:txBody>
                    <a:bodyPr/>
                    <a:lstStyle/>
                    <a:p>
                      <a:pPr algn="ctr">
                        <a:defRPr sz="1600"/>
                      </a:pPr>
                      <a:r>
                        <a:rPr sz="1400" dirty="0"/>
                        <a:t>Charles</a:t>
                      </a:r>
                    </a:p>
                  </a:txBody>
                  <a:tcPr/>
                </a:tc>
                <a:tc>
                  <a:txBody>
                    <a:bodyPr/>
                    <a:lstStyle/>
                    <a:p>
                      <a:pPr algn="ctr">
                        <a:defRPr sz="1600"/>
                      </a:pPr>
                      <a:r>
                        <a:rPr sz="1400"/>
                        <a:t>Andrew</a:t>
                      </a:r>
                    </a:p>
                  </a:txBody>
                  <a:tcPr/>
                </a:tc>
                <a:tc>
                  <a:txBody>
                    <a:bodyPr/>
                    <a:lstStyle/>
                    <a:p>
                      <a:pPr algn="ctr">
                        <a:defRPr sz="1600"/>
                      </a:pPr>
                      <a:r>
                        <a:rPr sz="1400" dirty="0"/>
                        <a:t>Bethany</a:t>
                      </a:r>
                    </a:p>
                  </a:txBody>
                  <a:tcPr/>
                </a:tc>
                <a:extLst>
                  <a:ext uri="{0D108BD9-81ED-4DB2-BD59-A6C34878D82A}">
                    <a16:rowId xmlns:a16="http://schemas.microsoft.com/office/drawing/2014/main" val="10002"/>
                  </a:ext>
                </a:extLst>
              </a:tr>
              <a:tr h="223520">
                <a:tc>
                  <a:txBody>
                    <a:bodyPr/>
                    <a:lstStyle/>
                    <a:p>
                      <a:pPr algn="ctr">
                        <a:defRPr sz="1600" b="1"/>
                      </a:pPr>
                      <a:r>
                        <a:rPr sz="1400"/>
                        <a:t>2nd</a:t>
                      </a:r>
                    </a:p>
                  </a:txBody>
                  <a:tcPr/>
                </a:tc>
                <a:tc>
                  <a:txBody>
                    <a:bodyPr/>
                    <a:lstStyle/>
                    <a:p>
                      <a:pPr algn="ctr">
                        <a:defRPr sz="1600"/>
                      </a:pPr>
                      <a:r>
                        <a:rPr sz="1400"/>
                        <a:t>Bethany</a:t>
                      </a:r>
                    </a:p>
                  </a:txBody>
                  <a:tcPr/>
                </a:tc>
                <a:tc>
                  <a:txBody>
                    <a:bodyPr/>
                    <a:lstStyle/>
                    <a:p>
                      <a:pPr algn="ctr">
                        <a:defRPr sz="1600"/>
                      </a:pPr>
                      <a:r>
                        <a:rPr sz="1400"/>
                        <a:t>Andrew</a:t>
                      </a:r>
                    </a:p>
                  </a:txBody>
                  <a:tcPr/>
                </a:tc>
                <a:tc>
                  <a:txBody>
                    <a:bodyPr/>
                    <a:lstStyle/>
                    <a:p>
                      <a:pPr algn="ctr">
                        <a:defRPr sz="1600"/>
                      </a:pPr>
                      <a:r>
                        <a:rPr sz="1400"/>
                        <a:t>Charles</a:t>
                      </a:r>
                    </a:p>
                  </a:txBody>
                  <a:tcPr/>
                </a:tc>
                <a:tc>
                  <a:txBody>
                    <a:bodyPr/>
                    <a:lstStyle/>
                    <a:p>
                      <a:pPr algn="ctr">
                        <a:defRPr sz="1600"/>
                      </a:pPr>
                      <a:r>
                        <a:rPr sz="1400"/>
                        <a:t>Charles</a:t>
                      </a:r>
                    </a:p>
                  </a:txBody>
                  <a:tcPr/>
                </a:tc>
                <a:extLst>
                  <a:ext uri="{0D108BD9-81ED-4DB2-BD59-A6C34878D82A}">
                    <a16:rowId xmlns:a16="http://schemas.microsoft.com/office/drawing/2014/main" val="10003"/>
                  </a:ext>
                </a:extLst>
              </a:tr>
              <a:tr h="223520">
                <a:tc>
                  <a:txBody>
                    <a:bodyPr/>
                    <a:lstStyle/>
                    <a:p>
                      <a:pPr algn="ctr">
                        <a:defRPr sz="1600" b="1"/>
                      </a:pPr>
                      <a:r>
                        <a:rPr sz="1400" dirty="0"/>
                        <a:t>3rd</a:t>
                      </a:r>
                    </a:p>
                  </a:txBody>
                  <a:tcPr/>
                </a:tc>
                <a:tc>
                  <a:txBody>
                    <a:bodyPr/>
                    <a:lstStyle/>
                    <a:p>
                      <a:pPr algn="ctr">
                        <a:defRPr sz="1600"/>
                      </a:pPr>
                      <a:r>
                        <a:rPr sz="1400"/>
                        <a:t>Andrew</a:t>
                      </a:r>
                    </a:p>
                  </a:txBody>
                  <a:tcPr/>
                </a:tc>
                <a:tc>
                  <a:txBody>
                    <a:bodyPr/>
                    <a:lstStyle/>
                    <a:p>
                      <a:pPr algn="ctr">
                        <a:defRPr sz="1600"/>
                      </a:pPr>
                      <a:r>
                        <a:rPr sz="1400"/>
                        <a:t>Bethany</a:t>
                      </a:r>
                    </a:p>
                  </a:txBody>
                  <a:tcPr/>
                </a:tc>
                <a:tc>
                  <a:txBody>
                    <a:bodyPr/>
                    <a:lstStyle/>
                    <a:p>
                      <a:pPr algn="ctr">
                        <a:defRPr sz="1600"/>
                      </a:pPr>
                      <a:r>
                        <a:rPr sz="1400"/>
                        <a:t>Bethany</a:t>
                      </a:r>
                    </a:p>
                  </a:txBody>
                  <a:tcPr/>
                </a:tc>
                <a:tc>
                  <a:txBody>
                    <a:bodyPr/>
                    <a:lstStyle/>
                    <a:p>
                      <a:pPr algn="ctr">
                        <a:defRPr sz="1600"/>
                      </a:pPr>
                      <a:r>
                        <a:rPr sz="1400"/>
                        <a:t>Andrew</a:t>
                      </a:r>
                    </a:p>
                  </a:txBody>
                  <a:tcPr/>
                </a:tc>
                <a:extLst>
                  <a:ext uri="{0D108BD9-81ED-4DB2-BD59-A6C34878D82A}">
                    <a16:rowId xmlns:a16="http://schemas.microsoft.com/office/drawing/2014/main" val="10004"/>
                  </a:ext>
                </a:extLst>
              </a:tr>
              <a:tr h="223520">
                <a:tc>
                  <a:txBody>
                    <a:bodyPr/>
                    <a:lstStyle/>
                    <a:p>
                      <a:pPr algn="ctr">
                        <a:defRPr sz="1600" b="1"/>
                      </a:pPr>
                      <a:r>
                        <a:rPr sz="1400" dirty="0"/>
                        <a:t>Total Votes</a:t>
                      </a:r>
                    </a:p>
                  </a:txBody>
                  <a:tcPr/>
                </a:tc>
                <a:tc>
                  <a:txBody>
                    <a:bodyPr/>
                    <a:lstStyle/>
                    <a:p>
                      <a:pPr algn="ctr"/>
                      <a:r>
                        <a:rPr sz="1400" b="1" dirty="0"/>
                        <a:t>30</a:t>
                      </a:r>
                      <a:endParaRPr sz="1400" b="1" dirty="0">
                        <a:latin typeface="Cambria Math"/>
                      </a:endParaRPr>
                    </a:p>
                  </a:txBody>
                  <a:tcPr/>
                </a:tc>
                <a:tc>
                  <a:txBody>
                    <a:bodyPr/>
                    <a:lstStyle/>
                    <a:p>
                      <a:pPr algn="ctr"/>
                      <a:r>
                        <a:rPr sz="1400" b="1" dirty="0"/>
                        <a:t>31</a:t>
                      </a:r>
                      <a:endParaRPr sz="1400" b="1" dirty="0">
                        <a:latin typeface="Cambria Math"/>
                      </a:endParaRPr>
                    </a:p>
                  </a:txBody>
                  <a:tcPr/>
                </a:tc>
                <a:tc>
                  <a:txBody>
                    <a:bodyPr/>
                    <a:lstStyle/>
                    <a:p>
                      <a:pPr algn="ctr"/>
                      <a:r>
                        <a:rPr sz="1400" b="1" dirty="0"/>
                        <a:t>65</a:t>
                      </a:r>
                      <a:endParaRPr sz="1400" b="1" dirty="0">
                        <a:latin typeface="Cambria Math"/>
                      </a:endParaRPr>
                    </a:p>
                  </a:txBody>
                  <a:tcPr/>
                </a:tc>
                <a:tc>
                  <a:txBody>
                    <a:bodyPr/>
                    <a:lstStyle/>
                    <a:p>
                      <a:pPr algn="ctr"/>
                      <a:r>
                        <a:rPr sz="1400" b="1" dirty="0"/>
                        <a:t>21</a:t>
                      </a:r>
                      <a:endParaRPr sz="1400" b="1" dirty="0">
                        <a:latin typeface="Cambria Math"/>
                      </a:endParaRPr>
                    </a:p>
                  </a:txBody>
                  <a:tcPr/>
                </a:tc>
                <a:extLst>
                  <a:ext uri="{0D108BD9-81ED-4DB2-BD59-A6C34878D82A}">
                    <a16:rowId xmlns:a16="http://schemas.microsoft.com/office/drawing/2014/main" val="10005"/>
                  </a:ext>
                </a:extLst>
              </a:tr>
            </a:tbl>
          </a:graphicData>
        </a:graphic>
      </p:graphicFrame>
      <p:sp>
        <p:nvSpPr>
          <p:cNvPr id="12" name="TextBox 11">
            <a:extLst>
              <a:ext uri="{FF2B5EF4-FFF2-40B4-BE49-F238E27FC236}">
                <a16:creationId xmlns:a16="http://schemas.microsoft.com/office/drawing/2014/main" id="{A7F0778E-CE72-7617-4349-802A0A9B6F68}"/>
              </a:ext>
            </a:extLst>
          </p:cNvPr>
          <p:cNvSpPr txBox="1"/>
          <p:nvPr/>
        </p:nvSpPr>
        <p:spPr>
          <a:xfrm>
            <a:off x="457196" y="4225134"/>
            <a:ext cx="8229598" cy="1846659"/>
          </a:xfrm>
          <a:prstGeom prst="rect">
            <a:avLst/>
          </a:prstGeom>
          <a:noFill/>
        </p:spPr>
        <p:txBody>
          <a:bodyPr wrap="square">
            <a:spAutoFit/>
          </a:bodyPr>
          <a:lstStyle/>
          <a:p>
            <a:pPr algn="just">
              <a:tabLst>
                <a:tab pos="358775" algn="l"/>
              </a:tabLst>
              <a:defRPr sz="2800"/>
            </a:pPr>
            <a:r>
              <a:rPr lang="en-US" sz="1900" dirty="0"/>
              <a:t>a.	​Determine the winner if the society used the plurality method for determining 	the winner.</a:t>
            </a:r>
          </a:p>
          <a:p>
            <a:pPr algn="just">
              <a:tabLst>
                <a:tab pos="358775" algn="l"/>
              </a:tabLst>
              <a:defRPr sz="2800"/>
            </a:pPr>
            <a:r>
              <a:rPr lang="en-US" sz="1900" dirty="0"/>
              <a:t>b.	​Determine the winner if the society used the pairwise comparison method to 	determine the winner.</a:t>
            </a:r>
          </a:p>
          <a:p>
            <a:pPr algn="just">
              <a:tabLst>
                <a:tab pos="358775" algn="l"/>
              </a:tabLst>
              <a:defRPr sz="2800"/>
            </a:pPr>
            <a:r>
              <a:rPr lang="en-US" sz="1900" dirty="0"/>
              <a:t>c.	​Does the plurality method adhere to the Condorcet criterion for this election? 	Explain your answer.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Condorcet Criterion and the Plurality Method</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pPr marL="511175" indent="-511175" algn="just"/>
                <a:r>
                  <a:rPr lang="en-US" sz="1800" b="1" dirty="0"/>
                  <a:t>Solution</a:t>
                </a:r>
              </a:p>
              <a:p>
                <a:pPr algn="just">
                  <a:tabLst>
                    <a:tab pos="358775" algn="l"/>
                  </a:tabLst>
                  <a:defRPr sz="2800"/>
                </a:pPr>
                <a:r>
                  <a:rPr lang="en-US" sz="1800" dirty="0"/>
                  <a:t>a.	​In order to find a winner using the plurality method, we need to see which 	candidate has the most first-place votes. We can read across the first row to find 	the total number of first-place votes each candidate received as shown.</a:t>
                </a:r>
              </a:p>
              <a:p>
                <a:pPr marL="511175" lvl="2" indent="-511175" algn="just">
                  <a:buNone/>
                  <a:tabLst>
                    <a:tab pos="358775" algn="l"/>
                  </a:tabLst>
                </a:pPr>
                <a:r>
                  <a:rPr lang="en-US" sz="1800" dirty="0"/>
                  <a:t>		​Andrew: </a:t>
                </a:r>
                <a:r>
                  <a:rPr lang="en-US" sz="1800" dirty="0">
                    <a:latin typeface="Cambria Math"/>
                  </a:rPr>
                  <a:t>65</a:t>
                </a:r>
                <a:r>
                  <a:rPr lang="en-US" sz="1800" dirty="0"/>
                  <a:t> first-place votes</a:t>
                </a:r>
              </a:p>
              <a:p>
                <a:pPr marL="511175" lvl="2" indent="-511175" algn="just">
                  <a:buNone/>
                  <a:tabLst>
                    <a:tab pos="358775" algn="l"/>
                  </a:tabLst>
                </a:pPr>
                <a:r>
                  <a:rPr lang="en-US" sz="1800" dirty="0"/>
                  <a:t>		​Bethany: </a:t>
                </a:r>
                <a:r>
                  <a:rPr lang="en-US" sz="1800" dirty="0">
                    <a:latin typeface="Cambria Math"/>
                  </a:rPr>
                  <a:t>21</a:t>
                </a:r>
                <a:r>
                  <a:rPr lang="en-US" sz="1800" dirty="0"/>
                  <a:t> first-place votes</a:t>
                </a:r>
              </a:p>
              <a:p>
                <a:pPr marL="511175" lvl="2" indent="-511175" algn="just">
                  <a:buNone/>
                  <a:tabLst>
                    <a:tab pos="358775" algn="l"/>
                  </a:tabLst>
                  <a:defRPr sz="2800"/>
                </a:pPr>
                <a:r>
                  <a:rPr lang="en-US" sz="1800" dirty="0"/>
                  <a:t>		​Charles: </a:t>
                </a:r>
                <a14:m>
                  <m:oMath xmlns:m="http://schemas.openxmlformats.org/officeDocument/2006/math">
                    <m:r>
                      <a:rPr lang="en-US" sz="1800">
                        <a:latin typeface="Cambria Math" panose="02040503050406030204" pitchFamily="18" charset="0"/>
                      </a:rPr>
                      <m:t>30+31=61</m:t>
                    </m:r>
                  </m:oMath>
                </a14:m>
                <a:r>
                  <a:rPr lang="en-US" sz="1800" dirty="0"/>
                  <a:t> first-place votes</a:t>
                </a:r>
              </a:p>
              <a:p>
                <a:pPr marL="0" lvl="1" indent="26988" algn="just">
                  <a:buNone/>
                  <a:tabLst>
                    <a:tab pos="358775" algn="l"/>
                  </a:tabLst>
                </a:pPr>
                <a:r>
                  <a:rPr lang="en-US" sz="1800" dirty="0"/>
                  <a:t>	Therefore, Andrew is the winner if the plurality method is used to elect the 	president of the National Society of Collegiate Scholars.</a:t>
                </a:r>
              </a:p>
              <a:p>
                <a:pPr marL="0" lvl="1" indent="0" algn="just">
                  <a:buNone/>
                  <a:tabLst>
                    <a:tab pos="358775" algn="l"/>
                  </a:tabLst>
                </a:pPr>
                <a:r>
                  <a:rPr lang="en-US" sz="1800" dirty="0"/>
                  <a:t>b.	Using the pairwise comparison method requires that we determine the winner of 	each head-to-head matchup between students. Using the formula we found 	earlier, we know that there are three comparisons required.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r="-593"/>
                </a:stretch>
              </a:blipFill>
            </p:spPr>
            <p:txBody>
              <a:bodyPr/>
              <a:lstStyle/>
              <a:p>
                <a:r>
                  <a:rPr lang="en-IN">
                    <a:noFill/>
                  </a:rPr>
                  <a:t> </a:t>
                </a:r>
              </a:p>
            </p:txBody>
          </p:sp>
        </mc:Fallback>
      </mc:AlternateContent>
      <p:pic>
        <p:nvPicPr>
          <p:cNvPr id="9" name="Picture 8" descr="Number of comparisons equals open parenthesis three times open parenthesis three minus one close parenthesis close parenthesis divided by two equals six divided by two equals three">
            <a:extLst>
              <a:ext uri="{FF2B5EF4-FFF2-40B4-BE49-F238E27FC236}">
                <a16:creationId xmlns:a16="http://schemas.microsoft.com/office/drawing/2014/main" id="{9B99B966-9D03-6FAC-FC1B-C88D9AD58EBE}"/>
              </a:ext>
            </a:extLst>
          </p:cNvPr>
          <p:cNvPicPr>
            <a:picLocks noChangeAspect="1"/>
          </p:cNvPicPr>
          <p:nvPr/>
        </p:nvPicPr>
        <p:blipFill>
          <a:blip r:embed="rId3"/>
          <a:stretch>
            <a:fillRect/>
          </a:stretch>
        </p:blipFill>
        <p:spPr>
          <a:xfrm>
            <a:off x="2789267" y="4811146"/>
            <a:ext cx="3565465" cy="535428"/>
          </a:xfrm>
          <a:prstGeom prst="rect">
            <a:avLst/>
          </a:prstGeom>
        </p:spPr>
      </p:pic>
      <p:sp>
        <p:nvSpPr>
          <p:cNvPr id="7" name="TextBox 6">
            <a:extLst>
              <a:ext uri="{FF2B5EF4-FFF2-40B4-BE49-F238E27FC236}">
                <a16:creationId xmlns:a16="http://schemas.microsoft.com/office/drawing/2014/main" id="{056452B2-B9E2-628E-388F-DC99A75B3A3B}"/>
              </a:ext>
            </a:extLst>
          </p:cNvPr>
          <p:cNvSpPr txBox="1"/>
          <p:nvPr/>
        </p:nvSpPr>
        <p:spPr>
          <a:xfrm>
            <a:off x="457200" y="5373469"/>
            <a:ext cx="8229600" cy="646331"/>
          </a:xfrm>
          <a:prstGeom prst="rect">
            <a:avLst/>
          </a:prstGeom>
          <a:noFill/>
        </p:spPr>
        <p:txBody>
          <a:bodyPr wrap="square">
            <a:spAutoFit/>
          </a:bodyPr>
          <a:lstStyle/>
          <a:p>
            <a:pPr>
              <a:tabLst>
                <a:tab pos="358775" algn="l"/>
              </a:tabLst>
            </a:pPr>
            <a:r>
              <a:rPr lang="en-US" sz="1800" dirty="0"/>
              <a:t>	Therefore, using a comparison table to keep track of the head-to-head 	comparison, we have the following.</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Condorcet Criterion and the Plurality Method</a:t>
            </a:r>
            <a:r>
              <a:rPr lang="en-US" dirty="0"/>
              <a:t>—Slide 3</a:t>
            </a:r>
            <a:endParaRPr dirty="0"/>
          </a:p>
        </p:txBody>
      </p:sp>
      <p:sp>
        <p:nvSpPr>
          <p:cNvPr id="7" name="TextBox 6">
            <a:extLst>
              <a:ext uri="{FF2B5EF4-FFF2-40B4-BE49-F238E27FC236}">
                <a16:creationId xmlns:a16="http://schemas.microsoft.com/office/drawing/2014/main" id="{A87A74A4-FA82-D1B0-AF17-21FE90A6F637}"/>
              </a:ext>
            </a:extLst>
          </p:cNvPr>
          <p:cNvSpPr txBox="1"/>
          <p:nvPr/>
        </p:nvSpPr>
        <p:spPr>
          <a:xfrm>
            <a:off x="457200" y="1029287"/>
            <a:ext cx="8229600" cy="369332"/>
          </a:xfrm>
          <a:prstGeom prst="rect">
            <a:avLst/>
          </a:prstGeom>
          <a:noFill/>
        </p:spPr>
        <p:txBody>
          <a:bodyPr wrap="square">
            <a:spAutoFit/>
          </a:bodyPr>
          <a:lstStyle/>
          <a:p>
            <a:pPr algn="ctr">
              <a:defRPr sz="1800" b="1"/>
            </a:pPr>
            <a:r>
              <a:rPr lang="en-IN" sz="1800" dirty="0"/>
              <a:t>Table 2: Completed Pairwise Comparison Grid</a:t>
            </a:r>
          </a:p>
        </p:txBody>
      </p:sp>
      <mc:AlternateContent xmlns:mc="http://schemas.openxmlformats.org/markup-compatibility/2006" xmlns:a14="http://schemas.microsoft.com/office/drawing/2010/main">
        <mc:Choice Requires="a14">
          <p:graphicFrame>
            <p:nvGraphicFramePr>
              <p:cNvPr id="3" name="Table Placeholder 2" descr="Rows and columns are labeled with the names of three candidates: Andrew, Bethany, and Charles.&#10;&#10;The cells where the row and column names match (e.g., Andrew vs. Andrew, Bethany vs. Bethany, Charles vs. Charles) contain an &quot;X&quot;, indicating that a candidate is not compared against themselves.&#10;&#10;All other cells are empty, meaning no additional data (like wins, losses, or preferences) is shown in this table except for the following rows, which contain specific comparison values.&#10;&#10;Row 1: Andrew: Andrew vs. Bethany: B equals 30: A equals 31: A equals 65: B equals 21&#10;&#10;Andrew vs. Charles: C equals 30: C equals 31: A equals 65: C equals 21&#10;&#10;Row 2: Bethany: Bethany vs. Charles: C equals 30; C equals 31; C equals 65; B equals 21&#10;"/>
              <p:cNvGraphicFramePr>
                <a:graphicFrameLocks noGrp="1"/>
              </p:cNvGraphicFramePr>
              <p:nvPr>
                <p:ph type="tbl" sz="quarter" idx="10"/>
                <p:extLst>
                  <p:ext uri="{D42A27DB-BD31-4B8C-83A1-F6EECF244321}">
                    <p14:modId xmlns:p14="http://schemas.microsoft.com/office/powerpoint/2010/main" val="2218585195"/>
                  </p:ext>
                </p:extLst>
              </p:nvPr>
            </p:nvGraphicFramePr>
            <p:xfrm>
              <a:off x="517026" y="1458690"/>
              <a:ext cx="8109948" cy="1970310"/>
            </p:xfrm>
            <a:graphic>
              <a:graphicData uri="http://schemas.openxmlformats.org/drawingml/2006/table">
                <a:tbl>
                  <a:tblPr firstRow="1" bandRow="1">
                    <a:tableStyleId>{5940675A-B579-460E-94D1-54222C63F5DA}</a:tableStyleId>
                  </a:tblPr>
                  <a:tblGrid>
                    <a:gridCol w="2027487">
                      <a:extLst>
                        <a:ext uri="{9D8B030D-6E8A-4147-A177-3AD203B41FA5}">
                          <a16:colId xmlns:a16="http://schemas.microsoft.com/office/drawing/2014/main" val="20000"/>
                        </a:ext>
                      </a:extLst>
                    </a:gridCol>
                    <a:gridCol w="2027487">
                      <a:extLst>
                        <a:ext uri="{9D8B030D-6E8A-4147-A177-3AD203B41FA5}">
                          <a16:colId xmlns:a16="http://schemas.microsoft.com/office/drawing/2014/main" val="20001"/>
                        </a:ext>
                      </a:extLst>
                    </a:gridCol>
                    <a:gridCol w="2027487">
                      <a:extLst>
                        <a:ext uri="{9D8B030D-6E8A-4147-A177-3AD203B41FA5}">
                          <a16:colId xmlns:a16="http://schemas.microsoft.com/office/drawing/2014/main" val="20002"/>
                        </a:ext>
                      </a:extLst>
                    </a:gridCol>
                    <a:gridCol w="2027487">
                      <a:extLst>
                        <a:ext uri="{9D8B030D-6E8A-4147-A177-3AD203B41FA5}">
                          <a16:colId xmlns:a16="http://schemas.microsoft.com/office/drawing/2014/main" val="20003"/>
                        </a:ext>
                      </a:extLst>
                    </a:gridCol>
                  </a:tblGrid>
                  <a:tr h="364872">
                    <a:tc>
                      <a:txBody>
                        <a:bodyPr/>
                        <a:lstStyle/>
                        <a:p>
                          <a:pPr algn="ctr"/>
                          <a:endParaRPr sz="1400" dirty="0"/>
                        </a:p>
                      </a:txBody>
                      <a:tcPr/>
                    </a:tc>
                    <a:tc>
                      <a:txBody>
                        <a:bodyPr/>
                        <a:lstStyle/>
                        <a:p>
                          <a:pPr algn="ctr">
                            <a:defRPr sz="1600" b="1"/>
                          </a:pPr>
                          <a:r>
                            <a:rPr sz="1400" dirty="0"/>
                            <a:t>Andrew</a:t>
                          </a:r>
                        </a:p>
                      </a:txBody>
                      <a:tcPr/>
                    </a:tc>
                    <a:tc>
                      <a:txBody>
                        <a:bodyPr/>
                        <a:lstStyle/>
                        <a:p>
                          <a:pPr algn="ctr">
                            <a:defRPr sz="1600" b="1"/>
                          </a:pPr>
                          <a:r>
                            <a:rPr sz="1400"/>
                            <a:t>Bethany</a:t>
                          </a:r>
                        </a:p>
                      </a:txBody>
                      <a:tcPr/>
                    </a:tc>
                    <a:tc>
                      <a:txBody>
                        <a:bodyPr/>
                        <a:lstStyle/>
                        <a:p>
                          <a:pPr algn="ctr">
                            <a:defRPr sz="1600" b="1"/>
                          </a:pPr>
                          <a:r>
                            <a:rPr sz="1400" dirty="0"/>
                            <a:t>Charles</a:t>
                          </a:r>
                        </a:p>
                      </a:txBody>
                      <a:tcPr/>
                    </a:tc>
                    <a:extLst>
                      <a:ext uri="{0D108BD9-81ED-4DB2-BD59-A6C34878D82A}">
                        <a16:rowId xmlns:a16="http://schemas.microsoft.com/office/drawing/2014/main" val="10001"/>
                      </a:ext>
                    </a:extLst>
                  </a:tr>
                  <a:tr h="620283">
                    <a:tc>
                      <a:txBody>
                        <a:bodyPr/>
                        <a:lstStyle/>
                        <a:p>
                          <a:pPr algn="ctr">
                            <a:defRPr sz="1600" b="1"/>
                          </a:pPr>
                          <a:r>
                            <a:rPr sz="1400" dirty="0"/>
                            <a:t>Andrew</a:t>
                          </a:r>
                        </a:p>
                      </a:txBody>
                      <a:tcPr anchor="ctr"/>
                    </a:tc>
                    <a:tc>
                      <a:txBody>
                        <a:bodyPr/>
                        <a:lstStyle/>
                        <a:p>
                          <a:pPr algn="ctr">
                            <a:defRPr sz="1600"/>
                          </a:pPr>
                          <a:r>
                            <a:rPr sz="1400" dirty="0"/>
                            <a:t>X</a:t>
                          </a:r>
                        </a:p>
                      </a:txBody>
                      <a:tcPr anchor="ctr"/>
                    </a:tc>
                    <a:tc>
                      <a:txBody>
                        <a:bodyPr/>
                        <a:lstStyle/>
                        <a:p>
                          <a:pPr algn="ctr">
                            <a:defRPr sz="1600"/>
                          </a:pPr>
                          <a14:m>
                            <m:oMath xmlns:m="http://schemas.openxmlformats.org/officeDocument/2006/math">
                              <m:r>
                                <m:rPr>
                                  <m:sty m:val="p"/>
                                </m:rPr>
                                <a:rPr sz="1400">
                                  <a:latin typeface="Cambria Math" panose="02040503050406030204" pitchFamily="18" charset="0"/>
                                </a:rPr>
                                <m:t>B</m:t>
                              </m:r>
                              <m:r>
                                <a:rPr sz="1400">
                                  <a:latin typeface="Cambria Math" panose="02040503050406030204" pitchFamily="18" charset="0"/>
                                </a:rPr>
                                <m:t>=30</m:t>
                              </m:r>
                            </m:oMath>
                          </a14:m>
                          <a:r>
                            <a:rPr sz="1400" dirty="0"/>
                            <a:t>; </a:t>
                          </a:r>
                          <a14:m>
                            <m:oMath xmlns:m="http://schemas.openxmlformats.org/officeDocument/2006/math">
                              <m:r>
                                <m:rPr>
                                  <m:sty m:val="p"/>
                                </m:rPr>
                                <a:rPr sz="1400">
                                  <a:latin typeface="Cambria Math" panose="02040503050406030204" pitchFamily="18" charset="0"/>
                                </a:rPr>
                                <m:t>A</m:t>
                              </m:r>
                              <m:r>
                                <a:rPr sz="1400">
                                  <a:latin typeface="Cambria Math" panose="02040503050406030204" pitchFamily="18" charset="0"/>
                                </a:rPr>
                                <m:t>=31</m:t>
                              </m:r>
                            </m:oMath>
                          </a14:m>
                          <a:r>
                            <a:rPr sz="1400" dirty="0"/>
                            <a:t> </a:t>
                          </a:r>
                          <a14:m>
                            <m:oMath xmlns:m="http://schemas.openxmlformats.org/officeDocument/2006/math">
                              <m:r>
                                <m:rPr>
                                  <m:sty m:val="p"/>
                                </m:rPr>
                                <a:rPr sz="1400">
                                  <a:latin typeface="Cambria Math" panose="02040503050406030204" pitchFamily="18" charset="0"/>
                                </a:rPr>
                                <m:t>A</m:t>
                              </m:r>
                              <m:r>
                                <a:rPr sz="1400">
                                  <a:latin typeface="Cambria Math" panose="02040503050406030204" pitchFamily="18" charset="0"/>
                                </a:rPr>
                                <m:t>=65</m:t>
                              </m:r>
                            </m:oMath>
                          </a14:m>
                          <a:r>
                            <a:rPr sz="1400" dirty="0"/>
                            <a:t>; </a:t>
                          </a:r>
                          <a14:m>
                            <m:oMath xmlns:m="http://schemas.openxmlformats.org/officeDocument/2006/math">
                              <m:r>
                                <m:rPr>
                                  <m:sty m:val="p"/>
                                </m:rPr>
                                <a:rPr sz="1400">
                                  <a:latin typeface="Cambria Math" panose="02040503050406030204" pitchFamily="18" charset="0"/>
                                </a:rPr>
                                <m:t>B</m:t>
                              </m:r>
                              <m:r>
                                <a:rPr sz="1400">
                                  <a:latin typeface="Cambria Math" panose="02040503050406030204" pitchFamily="18" charset="0"/>
                                </a:rPr>
                                <m:t>=21</m:t>
                              </m:r>
                            </m:oMath>
                          </a14:m>
                          <a:endParaRPr sz="1400" dirty="0"/>
                        </a:p>
                      </a:txBody>
                      <a:tcPr anchor="ctr"/>
                    </a:tc>
                    <a:tc>
                      <a:txBody>
                        <a:bodyPr/>
                        <a:lstStyle/>
                        <a:p>
                          <a:pPr algn="ctr">
                            <a:defRPr sz="1600"/>
                          </a:pP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=30</m:t>
                              </m:r>
                            </m:oMath>
                          </a14:m>
                          <a:r>
                            <a:rPr sz="1400" dirty="0"/>
                            <a:t>; </a:t>
                          </a: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=31</m:t>
                              </m:r>
                            </m:oMath>
                          </a14:m>
                          <a:r>
                            <a:rPr sz="1400" dirty="0"/>
                            <a:t> </a:t>
                          </a:r>
                          <a14:m>
                            <m:oMath xmlns:m="http://schemas.openxmlformats.org/officeDocument/2006/math">
                              <m:r>
                                <m:rPr>
                                  <m:sty m:val="p"/>
                                </m:rPr>
                                <a:rPr sz="1400">
                                  <a:latin typeface="Cambria Math" panose="02040503050406030204" pitchFamily="18" charset="0"/>
                                </a:rPr>
                                <m:t>A</m:t>
                              </m:r>
                              <m:r>
                                <a:rPr sz="1400">
                                  <a:latin typeface="Cambria Math" panose="02040503050406030204" pitchFamily="18" charset="0"/>
                                </a:rPr>
                                <m:t>=65</m:t>
                              </m:r>
                            </m:oMath>
                          </a14:m>
                          <a:r>
                            <a:rPr sz="1400" dirty="0"/>
                            <a:t>; </a:t>
                          </a: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=21</m:t>
                              </m:r>
                            </m:oMath>
                          </a14:m>
                          <a:endParaRPr sz="1400" dirty="0"/>
                        </a:p>
                      </a:txBody>
                      <a:tcPr anchor="ctr"/>
                    </a:tc>
                    <a:extLst>
                      <a:ext uri="{0D108BD9-81ED-4DB2-BD59-A6C34878D82A}">
                        <a16:rowId xmlns:a16="http://schemas.microsoft.com/office/drawing/2014/main" val="10002"/>
                      </a:ext>
                    </a:extLst>
                  </a:tr>
                  <a:tr h="620283">
                    <a:tc>
                      <a:txBody>
                        <a:bodyPr/>
                        <a:lstStyle/>
                        <a:p>
                          <a:pPr algn="ctr">
                            <a:defRPr sz="1600" b="1"/>
                          </a:pPr>
                          <a:r>
                            <a:rPr sz="1400" dirty="0"/>
                            <a:t>Bethany</a:t>
                          </a:r>
                        </a:p>
                      </a:txBody>
                      <a:tcPr anchor="ctr"/>
                    </a:tc>
                    <a:tc>
                      <a:txBody>
                        <a:bodyPr/>
                        <a:lstStyle/>
                        <a:p>
                          <a:pPr algn="ctr"/>
                          <a:endParaRPr sz="1400" dirty="0"/>
                        </a:p>
                      </a:txBody>
                      <a:tcPr anchor="ctr"/>
                    </a:tc>
                    <a:tc>
                      <a:txBody>
                        <a:bodyPr/>
                        <a:lstStyle/>
                        <a:p>
                          <a:pPr algn="ctr">
                            <a:defRPr sz="1600"/>
                          </a:pPr>
                          <a:r>
                            <a:rPr sz="1400" dirty="0"/>
                            <a:t>X</a:t>
                          </a:r>
                        </a:p>
                      </a:txBody>
                      <a:tcPr anchor="ctr"/>
                    </a:tc>
                    <a:tc>
                      <a:txBody>
                        <a:bodyPr/>
                        <a:lstStyle/>
                        <a:p>
                          <a:pPr algn="ctr">
                            <a:defRPr sz="1600"/>
                          </a:pP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=30</m:t>
                              </m:r>
                            </m:oMath>
                          </a14:m>
                          <a:r>
                            <a:rPr sz="1400" dirty="0"/>
                            <a:t>; </a:t>
                          </a: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=31</m:t>
                              </m:r>
                            </m:oMath>
                          </a14:m>
                          <a:r>
                            <a:rPr sz="1400" dirty="0"/>
                            <a:t> </a:t>
                          </a: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=65</m:t>
                              </m:r>
                            </m:oMath>
                          </a14:m>
                          <a:r>
                            <a:rPr sz="1400" dirty="0"/>
                            <a:t>; </a:t>
                          </a:r>
                          <a14:m>
                            <m:oMath xmlns:m="http://schemas.openxmlformats.org/officeDocument/2006/math">
                              <m:r>
                                <m:rPr>
                                  <m:sty m:val="p"/>
                                </m:rPr>
                                <a:rPr sz="1400">
                                  <a:latin typeface="Cambria Math" panose="02040503050406030204" pitchFamily="18" charset="0"/>
                                </a:rPr>
                                <m:t>B</m:t>
                              </m:r>
                              <m:r>
                                <a:rPr sz="1400">
                                  <a:latin typeface="Cambria Math" panose="02040503050406030204" pitchFamily="18" charset="0"/>
                                </a:rPr>
                                <m:t>=21</m:t>
                              </m:r>
                            </m:oMath>
                          </a14:m>
                          <a:endParaRPr sz="1400" dirty="0"/>
                        </a:p>
                      </a:txBody>
                      <a:tcPr anchor="ctr"/>
                    </a:tc>
                    <a:extLst>
                      <a:ext uri="{0D108BD9-81ED-4DB2-BD59-A6C34878D82A}">
                        <a16:rowId xmlns:a16="http://schemas.microsoft.com/office/drawing/2014/main" val="10003"/>
                      </a:ext>
                    </a:extLst>
                  </a:tr>
                  <a:tr h="364872">
                    <a:tc>
                      <a:txBody>
                        <a:bodyPr/>
                        <a:lstStyle/>
                        <a:p>
                          <a:pPr algn="ctr">
                            <a:defRPr sz="1600" b="1"/>
                          </a:pPr>
                          <a:r>
                            <a:rPr sz="1400" dirty="0"/>
                            <a:t>Charles</a:t>
                          </a:r>
                        </a:p>
                      </a:txBody>
                      <a:tcPr anchor="ctr"/>
                    </a:tc>
                    <a:tc>
                      <a:txBody>
                        <a:bodyPr/>
                        <a:lstStyle/>
                        <a:p>
                          <a:pPr algn="ctr"/>
                          <a:endParaRPr sz="1400" dirty="0"/>
                        </a:p>
                      </a:txBody>
                      <a:tcPr anchor="ctr"/>
                    </a:tc>
                    <a:tc>
                      <a:txBody>
                        <a:bodyPr/>
                        <a:lstStyle/>
                        <a:p>
                          <a:pPr algn="ctr"/>
                          <a:endParaRPr sz="1400" dirty="0"/>
                        </a:p>
                      </a:txBody>
                      <a:tcPr anchor="ctr"/>
                    </a:tc>
                    <a:tc>
                      <a:txBody>
                        <a:bodyPr/>
                        <a:lstStyle/>
                        <a:p>
                          <a:pPr algn="ctr">
                            <a:defRPr sz="1600"/>
                          </a:pPr>
                          <a:r>
                            <a:rPr sz="1400" dirty="0"/>
                            <a:t>X</a:t>
                          </a:r>
                        </a:p>
                      </a:txBody>
                      <a:tcPr anchor="ctr"/>
                    </a:tc>
                    <a:extLst>
                      <a:ext uri="{0D108BD9-81ED-4DB2-BD59-A6C34878D82A}">
                        <a16:rowId xmlns:a16="http://schemas.microsoft.com/office/drawing/2014/main" val="10004"/>
                      </a:ext>
                    </a:extLst>
                  </a:tr>
                </a:tbl>
              </a:graphicData>
            </a:graphic>
          </p:graphicFrame>
        </mc:Choice>
        <mc:Fallback xmlns="">
          <p:graphicFrame>
            <p:nvGraphicFramePr>
              <p:cNvPr id="3" name="Table Placeholder 2" descr="Rows and columns are labeled with the names of three candidates: Andrew, Bethany, and Charles.&#10;&#10;The cells where the row and column names match (e.g., Andrew vs. Andrew, Bethany vs. Bethany, Charles vs. Charles) contain an &quot;X&quot;, indicating that a candidate is not compared against themselves.&#10;&#10;All other cells are empty, meaning no additional data (like wins, losses, or preferences) is shown in this table except for the following rows, which contain specific comparison values.&#10;&#10;Row 1: Andrew: Andrew vs. Bethany: B equals 30: A equals 31: A equals 65: B equals 21&#10;&#10;Andrew vs. Charles: C equals 30: C equals 31: A equals 65: C equals 21&#10;&#10;Row 2: Bethany: Bethany vs. Charles: C equals 30; C equals 31; C equals 65; B equals 21&#10;"/>
              <p:cNvGraphicFramePr>
                <a:graphicFrameLocks noGrp="1"/>
              </p:cNvGraphicFramePr>
              <p:nvPr>
                <p:ph type="tbl" sz="quarter" idx="10"/>
                <p:extLst>
                  <p:ext uri="{D42A27DB-BD31-4B8C-83A1-F6EECF244321}">
                    <p14:modId xmlns:p14="http://schemas.microsoft.com/office/powerpoint/2010/main" val="2218585195"/>
                  </p:ext>
                </p:extLst>
              </p:nvPr>
            </p:nvGraphicFramePr>
            <p:xfrm>
              <a:off x="517026" y="1458690"/>
              <a:ext cx="8109948" cy="1970310"/>
            </p:xfrm>
            <a:graphic>
              <a:graphicData uri="http://schemas.openxmlformats.org/drawingml/2006/table">
                <a:tbl>
                  <a:tblPr firstRow="1" bandRow="1">
                    <a:tableStyleId>{5940675A-B579-460E-94D1-54222C63F5DA}</a:tableStyleId>
                  </a:tblPr>
                  <a:tblGrid>
                    <a:gridCol w="2027487">
                      <a:extLst>
                        <a:ext uri="{9D8B030D-6E8A-4147-A177-3AD203B41FA5}">
                          <a16:colId xmlns:a16="http://schemas.microsoft.com/office/drawing/2014/main" val="20000"/>
                        </a:ext>
                      </a:extLst>
                    </a:gridCol>
                    <a:gridCol w="2027487">
                      <a:extLst>
                        <a:ext uri="{9D8B030D-6E8A-4147-A177-3AD203B41FA5}">
                          <a16:colId xmlns:a16="http://schemas.microsoft.com/office/drawing/2014/main" val="20001"/>
                        </a:ext>
                      </a:extLst>
                    </a:gridCol>
                    <a:gridCol w="2027487">
                      <a:extLst>
                        <a:ext uri="{9D8B030D-6E8A-4147-A177-3AD203B41FA5}">
                          <a16:colId xmlns:a16="http://schemas.microsoft.com/office/drawing/2014/main" val="20002"/>
                        </a:ext>
                      </a:extLst>
                    </a:gridCol>
                    <a:gridCol w="2027487">
                      <a:extLst>
                        <a:ext uri="{9D8B030D-6E8A-4147-A177-3AD203B41FA5}">
                          <a16:colId xmlns:a16="http://schemas.microsoft.com/office/drawing/2014/main" val="20003"/>
                        </a:ext>
                      </a:extLst>
                    </a:gridCol>
                  </a:tblGrid>
                  <a:tr h="364872">
                    <a:tc>
                      <a:txBody>
                        <a:bodyPr/>
                        <a:lstStyle/>
                        <a:p>
                          <a:pPr algn="ctr"/>
                          <a:endParaRPr sz="1400" dirty="0"/>
                        </a:p>
                      </a:txBody>
                      <a:tcPr/>
                    </a:tc>
                    <a:tc>
                      <a:txBody>
                        <a:bodyPr/>
                        <a:lstStyle/>
                        <a:p>
                          <a:pPr algn="ctr">
                            <a:defRPr sz="1600" b="1"/>
                          </a:pPr>
                          <a:r>
                            <a:rPr sz="1400" dirty="0"/>
                            <a:t>Andrew</a:t>
                          </a:r>
                        </a:p>
                      </a:txBody>
                      <a:tcPr/>
                    </a:tc>
                    <a:tc>
                      <a:txBody>
                        <a:bodyPr/>
                        <a:lstStyle/>
                        <a:p>
                          <a:pPr algn="ctr">
                            <a:defRPr sz="1600" b="1"/>
                          </a:pPr>
                          <a:r>
                            <a:rPr sz="1400"/>
                            <a:t>Bethany</a:t>
                          </a:r>
                        </a:p>
                      </a:txBody>
                      <a:tcPr/>
                    </a:tc>
                    <a:tc>
                      <a:txBody>
                        <a:bodyPr/>
                        <a:lstStyle/>
                        <a:p>
                          <a:pPr algn="ctr">
                            <a:defRPr sz="1600" b="1"/>
                          </a:pPr>
                          <a:r>
                            <a:rPr sz="1400" dirty="0"/>
                            <a:t>Charles</a:t>
                          </a:r>
                        </a:p>
                      </a:txBody>
                      <a:tcPr/>
                    </a:tc>
                    <a:extLst>
                      <a:ext uri="{0D108BD9-81ED-4DB2-BD59-A6C34878D82A}">
                        <a16:rowId xmlns:a16="http://schemas.microsoft.com/office/drawing/2014/main" val="10001"/>
                      </a:ext>
                    </a:extLst>
                  </a:tr>
                  <a:tr h="620283">
                    <a:tc>
                      <a:txBody>
                        <a:bodyPr/>
                        <a:lstStyle/>
                        <a:p>
                          <a:pPr algn="ctr">
                            <a:defRPr sz="1600" b="1"/>
                          </a:pPr>
                          <a:r>
                            <a:rPr sz="1400" dirty="0"/>
                            <a:t>Andrew</a:t>
                          </a:r>
                        </a:p>
                      </a:txBody>
                      <a:tcPr anchor="ctr"/>
                    </a:tc>
                    <a:tc>
                      <a:txBody>
                        <a:bodyPr/>
                        <a:lstStyle/>
                        <a:p>
                          <a:pPr algn="ctr">
                            <a:defRPr sz="1600"/>
                          </a:pPr>
                          <a:r>
                            <a:rPr sz="1400" dirty="0"/>
                            <a:t>X</a:t>
                          </a:r>
                        </a:p>
                      </a:txBody>
                      <a:tcPr anchor="ctr"/>
                    </a:tc>
                    <a:tc>
                      <a:txBody>
                        <a:bodyPr/>
                        <a:lstStyle/>
                        <a:p>
                          <a:endParaRPr lang="en-US"/>
                        </a:p>
                      </a:txBody>
                      <a:tcPr anchor="ctr">
                        <a:blipFill>
                          <a:blip r:embed="rId2"/>
                          <a:stretch>
                            <a:fillRect l="-200300" t="-59804" r="-100601" b="-163725"/>
                          </a:stretch>
                        </a:blipFill>
                      </a:tcPr>
                    </a:tc>
                    <a:tc>
                      <a:txBody>
                        <a:bodyPr/>
                        <a:lstStyle/>
                        <a:p>
                          <a:endParaRPr lang="en-US"/>
                        </a:p>
                      </a:txBody>
                      <a:tcPr anchor="ctr">
                        <a:blipFill>
                          <a:blip r:embed="rId2"/>
                          <a:stretch>
                            <a:fillRect l="-300300" t="-59804" r="-601" b="-163725"/>
                          </a:stretch>
                        </a:blipFill>
                      </a:tcPr>
                    </a:tc>
                    <a:extLst>
                      <a:ext uri="{0D108BD9-81ED-4DB2-BD59-A6C34878D82A}">
                        <a16:rowId xmlns:a16="http://schemas.microsoft.com/office/drawing/2014/main" val="10002"/>
                      </a:ext>
                    </a:extLst>
                  </a:tr>
                  <a:tr h="620283">
                    <a:tc>
                      <a:txBody>
                        <a:bodyPr/>
                        <a:lstStyle/>
                        <a:p>
                          <a:pPr algn="ctr">
                            <a:defRPr sz="1600" b="1"/>
                          </a:pPr>
                          <a:r>
                            <a:rPr sz="1400" dirty="0"/>
                            <a:t>Bethany</a:t>
                          </a:r>
                        </a:p>
                      </a:txBody>
                      <a:tcPr anchor="ctr"/>
                    </a:tc>
                    <a:tc>
                      <a:txBody>
                        <a:bodyPr/>
                        <a:lstStyle/>
                        <a:p>
                          <a:pPr algn="ctr"/>
                          <a:endParaRPr sz="1400" dirty="0"/>
                        </a:p>
                      </a:txBody>
                      <a:tcPr anchor="ctr"/>
                    </a:tc>
                    <a:tc>
                      <a:txBody>
                        <a:bodyPr/>
                        <a:lstStyle/>
                        <a:p>
                          <a:pPr algn="ctr">
                            <a:defRPr sz="1600"/>
                          </a:pPr>
                          <a:r>
                            <a:rPr sz="1400" dirty="0"/>
                            <a:t>X</a:t>
                          </a:r>
                        </a:p>
                      </a:txBody>
                      <a:tcPr anchor="ctr"/>
                    </a:tc>
                    <a:tc>
                      <a:txBody>
                        <a:bodyPr/>
                        <a:lstStyle/>
                        <a:p>
                          <a:endParaRPr lang="en-US"/>
                        </a:p>
                      </a:txBody>
                      <a:tcPr anchor="ctr">
                        <a:blipFill>
                          <a:blip r:embed="rId2"/>
                          <a:stretch>
                            <a:fillRect l="-300300" t="-159804" r="-601" b="-63725"/>
                          </a:stretch>
                        </a:blipFill>
                      </a:tcPr>
                    </a:tc>
                    <a:extLst>
                      <a:ext uri="{0D108BD9-81ED-4DB2-BD59-A6C34878D82A}">
                        <a16:rowId xmlns:a16="http://schemas.microsoft.com/office/drawing/2014/main" val="10003"/>
                      </a:ext>
                    </a:extLst>
                  </a:tr>
                  <a:tr h="364872">
                    <a:tc>
                      <a:txBody>
                        <a:bodyPr/>
                        <a:lstStyle/>
                        <a:p>
                          <a:pPr algn="ctr">
                            <a:defRPr sz="1600" b="1"/>
                          </a:pPr>
                          <a:r>
                            <a:rPr sz="1400" dirty="0"/>
                            <a:t>Charles</a:t>
                          </a:r>
                        </a:p>
                      </a:txBody>
                      <a:tcPr anchor="ctr"/>
                    </a:tc>
                    <a:tc>
                      <a:txBody>
                        <a:bodyPr/>
                        <a:lstStyle/>
                        <a:p>
                          <a:pPr algn="ctr"/>
                          <a:endParaRPr sz="1400" dirty="0"/>
                        </a:p>
                      </a:txBody>
                      <a:tcPr anchor="ctr"/>
                    </a:tc>
                    <a:tc>
                      <a:txBody>
                        <a:bodyPr/>
                        <a:lstStyle/>
                        <a:p>
                          <a:pPr algn="ctr"/>
                          <a:endParaRPr sz="1400" dirty="0"/>
                        </a:p>
                      </a:txBody>
                      <a:tcPr anchor="ctr"/>
                    </a:tc>
                    <a:tc>
                      <a:txBody>
                        <a:bodyPr/>
                        <a:lstStyle/>
                        <a:p>
                          <a:pPr algn="ctr">
                            <a:defRPr sz="1600"/>
                          </a:pPr>
                          <a:r>
                            <a:rPr sz="1400" dirty="0"/>
                            <a:t>X</a:t>
                          </a:r>
                        </a:p>
                      </a:txBody>
                      <a:tcPr anchor="ctr"/>
                    </a:tc>
                    <a:extLst>
                      <a:ext uri="{0D108BD9-81ED-4DB2-BD59-A6C34878D82A}">
                        <a16:rowId xmlns:a16="http://schemas.microsoft.com/office/drawing/2014/main" val="10004"/>
                      </a:ext>
                    </a:extLst>
                  </a:tr>
                </a:tbl>
              </a:graphicData>
            </a:graphic>
          </p:graphicFrame>
        </mc:Fallback>
      </mc:AlternateContent>
      <p:sp>
        <p:nvSpPr>
          <p:cNvPr id="9" name="TextBox 8">
            <a:extLst>
              <a:ext uri="{FF2B5EF4-FFF2-40B4-BE49-F238E27FC236}">
                <a16:creationId xmlns:a16="http://schemas.microsoft.com/office/drawing/2014/main" id="{56E7FD98-6F31-E879-A853-88F45ABB8355}"/>
              </a:ext>
            </a:extLst>
          </p:cNvPr>
          <p:cNvSpPr txBox="1"/>
          <p:nvPr/>
        </p:nvSpPr>
        <p:spPr>
          <a:xfrm>
            <a:off x="457200" y="3516479"/>
            <a:ext cx="8229600" cy="369332"/>
          </a:xfrm>
          <a:prstGeom prst="rect">
            <a:avLst/>
          </a:prstGeom>
          <a:noFill/>
        </p:spPr>
        <p:txBody>
          <a:bodyPr wrap="square">
            <a:spAutoFit/>
          </a:bodyPr>
          <a:lstStyle/>
          <a:p>
            <a:pPr algn="ctr">
              <a:defRPr sz="1800" b="1"/>
            </a:pPr>
            <a:r>
              <a:rPr lang="en-IN" sz="1800" dirty="0"/>
              <a:t>Table 3: Pairwise Comparison Grid of Winners</a:t>
            </a:r>
          </a:p>
        </p:txBody>
      </p:sp>
      <mc:AlternateContent xmlns:mc="http://schemas.openxmlformats.org/markup-compatibility/2006" xmlns:a14="http://schemas.microsoft.com/office/drawing/2010/main">
        <mc:Choice Requires="a14">
          <p:graphicFrame>
            <p:nvGraphicFramePr>
              <p:cNvPr id="4" name="Table Placeholder 2" descr="Rows and columns are labeled with the names of three candidates: Andrew, Bethany, and Charles.&#10;&#10;The cells where the row and column names match (e.g., Andrew vs. Andrew, Bethany vs. Bethany, Charles vs. Charles) contain an &quot;X&quot;, indicating that a candidate is not compared against themselves.&#10;&#10;All other cells are empty, meaning no additional data (like wins, losses, or preferences) is shown in this table except for the following rows, which contain specific comparison values.&#10;&#10;Row 1: Andrew: Andrew vs. Bethany: B equals 51, A equals 96.&#10;&#10;Row 2: Bethany: Bethany vs. Charles: C equals 30; C equals 31; C equals 65; B equals 21.&#10;">
                <a:extLst>
                  <a:ext uri="{FF2B5EF4-FFF2-40B4-BE49-F238E27FC236}">
                    <a16:creationId xmlns:a16="http://schemas.microsoft.com/office/drawing/2014/main" id="{A0C1A37B-037C-4224-ACA6-828AE65115DA}"/>
                  </a:ext>
                </a:extLst>
              </p:cNvPr>
              <p:cNvGraphicFramePr>
                <a:graphicFrameLocks/>
              </p:cNvGraphicFramePr>
              <p:nvPr>
                <p:extLst>
                  <p:ext uri="{D42A27DB-BD31-4B8C-83A1-F6EECF244321}">
                    <p14:modId xmlns:p14="http://schemas.microsoft.com/office/powerpoint/2010/main" val="3304243394"/>
                  </p:ext>
                </p:extLst>
              </p:nvPr>
            </p:nvGraphicFramePr>
            <p:xfrm>
              <a:off x="517026" y="3973290"/>
              <a:ext cx="8109948" cy="1970310"/>
            </p:xfrm>
            <a:graphic>
              <a:graphicData uri="http://schemas.openxmlformats.org/drawingml/2006/table">
                <a:tbl>
                  <a:tblPr firstRow="1" bandRow="1">
                    <a:tableStyleId>{5940675A-B579-460E-94D1-54222C63F5DA}</a:tableStyleId>
                  </a:tblPr>
                  <a:tblGrid>
                    <a:gridCol w="2027487">
                      <a:extLst>
                        <a:ext uri="{9D8B030D-6E8A-4147-A177-3AD203B41FA5}">
                          <a16:colId xmlns:a16="http://schemas.microsoft.com/office/drawing/2014/main" val="20000"/>
                        </a:ext>
                      </a:extLst>
                    </a:gridCol>
                    <a:gridCol w="2027487">
                      <a:extLst>
                        <a:ext uri="{9D8B030D-6E8A-4147-A177-3AD203B41FA5}">
                          <a16:colId xmlns:a16="http://schemas.microsoft.com/office/drawing/2014/main" val="20001"/>
                        </a:ext>
                      </a:extLst>
                    </a:gridCol>
                    <a:gridCol w="2027487">
                      <a:extLst>
                        <a:ext uri="{9D8B030D-6E8A-4147-A177-3AD203B41FA5}">
                          <a16:colId xmlns:a16="http://schemas.microsoft.com/office/drawing/2014/main" val="20002"/>
                        </a:ext>
                      </a:extLst>
                    </a:gridCol>
                    <a:gridCol w="2027487">
                      <a:extLst>
                        <a:ext uri="{9D8B030D-6E8A-4147-A177-3AD203B41FA5}">
                          <a16:colId xmlns:a16="http://schemas.microsoft.com/office/drawing/2014/main" val="20003"/>
                        </a:ext>
                      </a:extLst>
                    </a:gridCol>
                  </a:tblGrid>
                  <a:tr h="364872">
                    <a:tc>
                      <a:txBody>
                        <a:bodyPr/>
                        <a:lstStyle/>
                        <a:p>
                          <a:pPr algn="ctr"/>
                          <a:endParaRPr sz="1400" dirty="0"/>
                        </a:p>
                      </a:txBody>
                      <a:tcPr/>
                    </a:tc>
                    <a:tc>
                      <a:txBody>
                        <a:bodyPr/>
                        <a:lstStyle/>
                        <a:p>
                          <a:pPr algn="ctr">
                            <a:defRPr sz="1600" b="1"/>
                          </a:pPr>
                          <a:r>
                            <a:rPr sz="1400" dirty="0"/>
                            <a:t>Andrew</a:t>
                          </a:r>
                        </a:p>
                      </a:txBody>
                      <a:tcPr/>
                    </a:tc>
                    <a:tc>
                      <a:txBody>
                        <a:bodyPr/>
                        <a:lstStyle/>
                        <a:p>
                          <a:pPr algn="ctr">
                            <a:defRPr sz="1600" b="1"/>
                          </a:pPr>
                          <a:r>
                            <a:rPr sz="1400"/>
                            <a:t>Bethany</a:t>
                          </a:r>
                        </a:p>
                      </a:txBody>
                      <a:tcPr/>
                    </a:tc>
                    <a:tc>
                      <a:txBody>
                        <a:bodyPr/>
                        <a:lstStyle/>
                        <a:p>
                          <a:pPr algn="ctr">
                            <a:defRPr sz="1600" b="1"/>
                          </a:pPr>
                          <a:r>
                            <a:rPr sz="1400" dirty="0"/>
                            <a:t>Charles</a:t>
                          </a:r>
                        </a:p>
                      </a:txBody>
                      <a:tcPr/>
                    </a:tc>
                    <a:extLst>
                      <a:ext uri="{0D108BD9-81ED-4DB2-BD59-A6C34878D82A}">
                        <a16:rowId xmlns:a16="http://schemas.microsoft.com/office/drawing/2014/main" val="10001"/>
                      </a:ext>
                    </a:extLst>
                  </a:tr>
                  <a:tr h="620283">
                    <a:tc>
                      <a:txBody>
                        <a:bodyPr/>
                        <a:lstStyle/>
                        <a:p>
                          <a:pPr algn="ctr">
                            <a:defRPr sz="1600" b="1"/>
                          </a:pPr>
                          <a:r>
                            <a:rPr sz="1400" dirty="0"/>
                            <a:t>Andrew</a:t>
                          </a:r>
                        </a:p>
                      </a:txBody>
                      <a:tcPr anchor="ctr"/>
                    </a:tc>
                    <a:tc>
                      <a:txBody>
                        <a:bodyPr/>
                        <a:lstStyle/>
                        <a:p>
                          <a:pPr algn="ctr">
                            <a:defRPr sz="1600"/>
                          </a:pPr>
                          <a:r>
                            <a:rPr sz="1400" dirty="0"/>
                            <a:t>X</a:t>
                          </a:r>
                        </a:p>
                      </a:txBody>
                      <a:tcPr anchor="ctr"/>
                    </a:tc>
                    <a:tc>
                      <a:txBody>
                        <a:bodyPr/>
                        <a:lstStyle/>
                        <a:p>
                          <a:pPr algn="ctr">
                            <a:defRPr sz="1600"/>
                          </a:pPr>
                          <a14:m>
                            <m:oMath xmlns:m="http://schemas.openxmlformats.org/officeDocument/2006/math">
                              <m:r>
                                <m:rPr>
                                  <m:sty m:val="p"/>
                                </m:rPr>
                                <a:rPr sz="1400">
                                  <a:latin typeface="Cambria Math" panose="02040503050406030204" pitchFamily="18" charset="0"/>
                                </a:rPr>
                                <m:t>B</m:t>
                              </m:r>
                              <m:r>
                                <a:rPr sz="1400">
                                  <a:latin typeface="Cambria Math" panose="02040503050406030204" pitchFamily="18" charset="0"/>
                                </a:rPr>
                                <m:t>=51</m:t>
                              </m:r>
                            </m:oMath>
                          </a14:m>
                          <a:r>
                            <a:rPr sz="1400" dirty="0"/>
                            <a:t>; </a:t>
                          </a:r>
                          <a14:m>
                            <m:oMath xmlns:m="http://schemas.openxmlformats.org/officeDocument/2006/math">
                              <m:r>
                                <m:rPr>
                                  <m:sty m:val="p"/>
                                </m:rPr>
                                <a:rPr sz="1400">
                                  <a:latin typeface="Cambria Math" panose="02040503050406030204" pitchFamily="18" charset="0"/>
                                </a:rPr>
                                <m:t>A</m:t>
                              </m:r>
                              <m:r>
                                <a:rPr sz="1400">
                                  <a:latin typeface="Cambria Math" panose="02040503050406030204" pitchFamily="18" charset="0"/>
                                </a:rPr>
                                <m:t>=96</m:t>
                              </m:r>
                            </m:oMath>
                          </a14:m>
                          <a:r>
                            <a:rPr sz="1400" dirty="0"/>
                            <a:t> </a:t>
                          </a:r>
                          <a:r>
                            <a:rPr sz="1400" dirty="0">
                              <a:solidFill>
                                <a:srgbClr val="C00000"/>
                              </a:solidFill>
                            </a:rPr>
                            <a:t>[Andrew]</a:t>
                          </a:r>
                        </a:p>
                      </a:txBody>
                      <a:tcPr anchor="ctr"/>
                    </a:tc>
                    <a:tc>
                      <a:txBody>
                        <a:bodyPr/>
                        <a:lstStyle/>
                        <a:p>
                          <a:pPr algn="ctr">
                            <a:defRPr sz="1600"/>
                          </a:pP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=82</m:t>
                              </m:r>
                            </m:oMath>
                          </a14:m>
                          <a:r>
                            <a:rPr sz="1400" dirty="0"/>
                            <a:t>; </a:t>
                          </a:r>
                          <a14:m>
                            <m:oMath xmlns:m="http://schemas.openxmlformats.org/officeDocument/2006/math">
                              <m:r>
                                <m:rPr>
                                  <m:sty m:val="p"/>
                                </m:rPr>
                                <a:rPr sz="1400">
                                  <a:latin typeface="Cambria Math" panose="02040503050406030204" pitchFamily="18" charset="0"/>
                                </a:rPr>
                                <m:t>A</m:t>
                              </m:r>
                              <m:r>
                                <a:rPr sz="1400">
                                  <a:latin typeface="Cambria Math" panose="02040503050406030204" pitchFamily="18" charset="0"/>
                                </a:rPr>
                                <m:t>=65</m:t>
                              </m:r>
                            </m:oMath>
                          </a14:m>
                          <a:r>
                            <a:rPr sz="1400" dirty="0"/>
                            <a:t> </a:t>
                          </a:r>
                          <a:r>
                            <a:rPr sz="1400" dirty="0">
                              <a:solidFill>
                                <a:srgbClr val="C00000"/>
                              </a:solidFill>
                            </a:rPr>
                            <a:t>[Charles]</a:t>
                          </a:r>
                        </a:p>
                      </a:txBody>
                      <a:tcPr anchor="ctr"/>
                    </a:tc>
                    <a:extLst>
                      <a:ext uri="{0D108BD9-81ED-4DB2-BD59-A6C34878D82A}">
                        <a16:rowId xmlns:a16="http://schemas.microsoft.com/office/drawing/2014/main" val="10002"/>
                      </a:ext>
                    </a:extLst>
                  </a:tr>
                  <a:tr h="620283">
                    <a:tc>
                      <a:txBody>
                        <a:bodyPr/>
                        <a:lstStyle/>
                        <a:p>
                          <a:pPr algn="ctr">
                            <a:defRPr sz="1600" b="1"/>
                          </a:pPr>
                          <a:r>
                            <a:rPr sz="1400" dirty="0"/>
                            <a:t>Bethany</a:t>
                          </a:r>
                        </a:p>
                      </a:txBody>
                      <a:tcPr anchor="ctr"/>
                    </a:tc>
                    <a:tc>
                      <a:txBody>
                        <a:bodyPr/>
                        <a:lstStyle/>
                        <a:p>
                          <a:pPr algn="ctr"/>
                          <a:endParaRPr sz="1400" dirty="0"/>
                        </a:p>
                      </a:txBody>
                      <a:tcPr anchor="ctr"/>
                    </a:tc>
                    <a:tc>
                      <a:txBody>
                        <a:bodyPr/>
                        <a:lstStyle/>
                        <a:p>
                          <a:pPr algn="ctr">
                            <a:defRPr sz="1600"/>
                          </a:pPr>
                          <a:r>
                            <a:rPr sz="1400" dirty="0"/>
                            <a:t>X</a:t>
                          </a:r>
                        </a:p>
                      </a:txBody>
                      <a:tcPr anchor="ctr"/>
                    </a:tc>
                    <a:tc>
                      <a:txBody>
                        <a:bodyPr/>
                        <a:lstStyle/>
                        <a:p>
                          <a:pPr algn="ctr">
                            <a:defRPr sz="1600"/>
                          </a:pPr>
                          <a14:m>
                            <m:oMath xmlns:m="http://schemas.openxmlformats.org/officeDocument/2006/math">
                              <m:r>
                                <m:rPr>
                                  <m:sty m:val="p"/>
                                </m:rPr>
                                <a:rPr sz="1400">
                                  <a:latin typeface="Cambria Math" panose="02040503050406030204" pitchFamily="18" charset="0"/>
                                </a:rPr>
                                <m:t>C</m:t>
                              </m:r>
                              <m:r>
                                <a:rPr sz="1400">
                                  <a:latin typeface="Cambria Math" panose="02040503050406030204" pitchFamily="18" charset="0"/>
                                </a:rPr>
                                <m:t>=126</m:t>
                              </m:r>
                            </m:oMath>
                          </a14:m>
                          <a:r>
                            <a:rPr sz="1400" dirty="0"/>
                            <a:t>; </a:t>
                          </a:r>
                          <a14:m>
                            <m:oMath xmlns:m="http://schemas.openxmlformats.org/officeDocument/2006/math">
                              <m:r>
                                <m:rPr>
                                  <m:sty m:val="p"/>
                                </m:rPr>
                                <a:rPr sz="1400">
                                  <a:latin typeface="Cambria Math" panose="02040503050406030204" pitchFamily="18" charset="0"/>
                                </a:rPr>
                                <m:t>B</m:t>
                              </m:r>
                              <m:r>
                                <a:rPr sz="1400">
                                  <a:latin typeface="Cambria Math" panose="02040503050406030204" pitchFamily="18" charset="0"/>
                                </a:rPr>
                                <m:t>=21</m:t>
                              </m:r>
                            </m:oMath>
                          </a14:m>
                          <a:r>
                            <a:rPr sz="1400" dirty="0"/>
                            <a:t> </a:t>
                          </a:r>
                          <a:r>
                            <a:rPr sz="1400" dirty="0">
                              <a:solidFill>
                                <a:srgbClr val="C00000"/>
                              </a:solidFill>
                            </a:rPr>
                            <a:t>[Charles]</a:t>
                          </a:r>
                        </a:p>
                      </a:txBody>
                      <a:tcPr anchor="ctr"/>
                    </a:tc>
                    <a:extLst>
                      <a:ext uri="{0D108BD9-81ED-4DB2-BD59-A6C34878D82A}">
                        <a16:rowId xmlns:a16="http://schemas.microsoft.com/office/drawing/2014/main" val="10003"/>
                      </a:ext>
                    </a:extLst>
                  </a:tr>
                  <a:tr h="364872">
                    <a:tc>
                      <a:txBody>
                        <a:bodyPr/>
                        <a:lstStyle/>
                        <a:p>
                          <a:pPr algn="ctr">
                            <a:defRPr sz="1600" b="1"/>
                          </a:pPr>
                          <a:r>
                            <a:rPr sz="1400" dirty="0"/>
                            <a:t>Charles</a:t>
                          </a:r>
                        </a:p>
                      </a:txBody>
                      <a:tcPr anchor="ctr"/>
                    </a:tc>
                    <a:tc>
                      <a:txBody>
                        <a:bodyPr/>
                        <a:lstStyle/>
                        <a:p>
                          <a:pPr algn="ctr"/>
                          <a:endParaRPr sz="1400" dirty="0"/>
                        </a:p>
                      </a:txBody>
                      <a:tcPr anchor="ctr"/>
                    </a:tc>
                    <a:tc>
                      <a:txBody>
                        <a:bodyPr/>
                        <a:lstStyle/>
                        <a:p>
                          <a:pPr algn="ctr"/>
                          <a:endParaRPr sz="1400" dirty="0"/>
                        </a:p>
                      </a:txBody>
                      <a:tcPr anchor="ctr"/>
                    </a:tc>
                    <a:tc>
                      <a:txBody>
                        <a:bodyPr/>
                        <a:lstStyle/>
                        <a:p>
                          <a:pPr algn="ctr">
                            <a:defRPr sz="1600"/>
                          </a:pPr>
                          <a:r>
                            <a:rPr sz="1400" dirty="0"/>
                            <a:t>X</a:t>
                          </a:r>
                        </a:p>
                      </a:txBody>
                      <a:tcPr anchor="ct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Rows and columns are labeled with the names of three candidates: Andrew, Bethany, and Charles.&#10;&#10;The cells where the row and column names match (e.g., Andrew vs. Andrew, Bethany vs. Bethany, Charles vs. Charles) contain an &quot;X&quot;, indicating that a candidate is not compared against themselves.&#10;&#10;All other cells are empty, meaning no additional data (like wins, losses, or preferences) is shown in this table except for the following rows, which contain specific comparison values.&#10;&#10;Row 1: Andrew: Andrew vs. Bethany: B equals 51, A equals 96.&#10;&#10;Row 2: Bethany: Bethany vs. Charles: C equals 30; C equals 31; C equals 65; B equals 21.&#10;">
                <a:extLst>
                  <a:ext uri="{FF2B5EF4-FFF2-40B4-BE49-F238E27FC236}">
                    <a16:creationId xmlns:a16="http://schemas.microsoft.com/office/drawing/2014/main" id="{A0C1A37B-037C-4224-ACA6-828AE65115DA}"/>
                  </a:ext>
                </a:extLst>
              </p:cNvPr>
              <p:cNvGraphicFramePr>
                <a:graphicFrameLocks/>
              </p:cNvGraphicFramePr>
              <p:nvPr>
                <p:extLst>
                  <p:ext uri="{D42A27DB-BD31-4B8C-83A1-F6EECF244321}">
                    <p14:modId xmlns:p14="http://schemas.microsoft.com/office/powerpoint/2010/main" val="3304243394"/>
                  </p:ext>
                </p:extLst>
              </p:nvPr>
            </p:nvGraphicFramePr>
            <p:xfrm>
              <a:off x="517026" y="3973290"/>
              <a:ext cx="8109948" cy="1970310"/>
            </p:xfrm>
            <a:graphic>
              <a:graphicData uri="http://schemas.openxmlformats.org/drawingml/2006/table">
                <a:tbl>
                  <a:tblPr firstRow="1" bandRow="1">
                    <a:tableStyleId>{5940675A-B579-460E-94D1-54222C63F5DA}</a:tableStyleId>
                  </a:tblPr>
                  <a:tblGrid>
                    <a:gridCol w="2027487">
                      <a:extLst>
                        <a:ext uri="{9D8B030D-6E8A-4147-A177-3AD203B41FA5}">
                          <a16:colId xmlns:a16="http://schemas.microsoft.com/office/drawing/2014/main" val="20000"/>
                        </a:ext>
                      </a:extLst>
                    </a:gridCol>
                    <a:gridCol w="2027487">
                      <a:extLst>
                        <a:ext uri="{9D8B030D-6E8A-4147-A177-3AD203B41FA5}">
                          <a16:colId xmlns:a16="http://schemas.microsoft.com/office/drawing/2014/main" val="20001"/>
                        </a:ext>
                      </a:extLst>
                    </a:gridCol>
                    <a:gridCol w="2027487">
                      <a:extLst>
                        <a:ext uri="{9D8B030D-6E8A-4147-A177-3AD203B41FA5}">
                          <a16:colId xmlns:a16="http://schemas.microsoft.com/office/drawing/2014/main" val="20002"/>
                        </a:ext>
                      </a:extLst>
                    </a:gridCol>
                    <a:gridCol w="2027487">
                      <a:extLst>
                        <a:ext uri="{9D8B030D-6E8A-4147-A177-3AD203B41FA5}">
                          <a16:colId xmlns:a16="http://schemas.microsoft.com/office/drawing/2014/main" val="20003"/>
                        </a:ext>
                      </a:extLst>
                    </a:gridCol>
                  </a:tblGrid>
                  <a:tr h="364872">
                    <a:tc>
                      <a:txBody>
                        <a:bodyPr/>
                        <a:lstStyle/>
                        <a:p>
                          <a:pPr algn="ctr"/>
                          <a:endParaRPr sz="1400" dirty="0"/>
                        </a:p>
                      </a:txBody>
                      <a:tcPr/>
                    </a:tc>
                    <a:tc>
                      <a:txBody>
                        <a:bodyPr/>
                        <a:lstStyle/>
                        <a:p>
                          <a:pPr algn="ctr">
                            <a:defRPr sz="1600" b="1"/>
                          </a:pPr>
                          <a:r>
                            <a:rPr sz="1400" dirty="0"/>
                            <a:t>Andrew</a:t>
                          </a:r>
                        </a:p>
                      </a:txBody>
                      <a:tcPr/>
                    </a:tc>
                    <a:tc>
                      <a:txBody>
                        <a:bodyPr/>
                        <a:lstStyle/>
                        <a:p>
                          <a:pPr algn="ctr">
                            <a:defRPr sz="1600" b="1"/>
                          </a:pPr>
                          <a:r>
                            <a:rPr sz="1400"/>
                            <a:t>Bethany</a:t>
                          </a:r>
                        </a:p>
                      </a:txBody>
                      <a:tcPr/>
                    </a:tc>
                    <a:tc>
                      <a:txBody>
                        <a:bodyPr/>
                        <a:lstStyle/>
                        <a:p>
                          <a:pPr algn="ctr">
                            <a:defRPr sz="1600" b="1"/>
                          </a:pPr>
                          <a:r>
                            <a:rPr sz="1400" dirty="0"/>
                            <a:t>Charles</a:t>
                          </a:r>
                        </a:p>
                      </a:txBody>
                      <a:tcPr/>
                    </a:tc>
                    <a:extLst>
                      <a:ext uri="{0D108BD9-81ED-4DB2-BD59-A6C34878D82A}">
                        <a16:rowId xmlns:a16="http://schemas.microsoft.com/office/drawing/2014/main" val="10001"/>
                      </a:ext>
                    </a:extLst>
                  </a:tr>
                  <a:tr h="620283">
                    <a:tc>
                      <a:txBody>
                        <a:bodyPr/>
                        <a:lstStyle/>
                        <a:p>
                          <a:pPr algn="ctr">
                            <a:defRPr sz="1600" b="1"/>
                          </a:pPr>
                          <a:r>
                            <a:rPr sz="1400" dirty="0"/>
                            <a:t>Andrew</a:t>
                          </a:r>
                        </a:p>
                      </a:txBody>
                      <a:tcPr anchor="ctr"/>
                    </a:tc>
                    <a:tc>
                      <a:txBody>
                        <a:bodyPr/>
                        <a:lstStyle/>
                        <a:p>
                          <a:pPr algn="ctr">
                            <a:defRPr sz="1600"/>
                          </a:pPr>
                          <a:r>
                            <a:rPr sz="1400" dirty="0"/>
                            <a:t>X</a:t>
                          </a:r>
                        </a:p>
                      </a:txBody>
                      <a:tcPr anchor="ctr"/>
                    </a:tc>
                    <a:tc>
                      <a:txBody>
                        <a:bodyPr/>
                        <a:lstStyle/>
                        <a:p>
                          <a:endParaRPr lang="en-US"/>
                        </a:p>
                      </a:txBody>
                      <a:tcPr anchor="ctr">
                        <a:blipFill>
                          <a:blip r:embed="rId3"/>
                          <a:stretch>
                            <a:fillRect l="-200300" t="-59804" r="-100601" b="-164706"/>
                          </a:stretch>
                        </a:blipFill>
                      </a:tcPr>
                    </a:tc>
                    <a:tc>
                      <a:txBody>
                        <a:bodyPr/>
                        <a:lstStyle/>
                        <a:p>
                          <a:endParaRPr lang="en-US"/>
                        </a:p>
                      </a:txBody>
                      <a:tcPr anchor="ctr">
                        <a:blipFill>
                          <a:blip r:embed="rId3"/>
                          <a:stretch>
                            <a:fillRect l="-300300" t="-59804" r="-601" b="-164706"/>
                          </a:stretch>
                        </a:blipFill>
                      </a:tcPr>
                    </a:tc>
                    <a:extLst>
                      <a:ext uri="{0D108BD9-81ED-4DB2-BD59-A6C34878D82A}">
                        <a16:rowId xmlns:a16="http://schemas.microsoft.com/office/drawing/2014/main" val="10002"/>
                      </a:ext>
                    </a:extLst>
                  </a:tr>
                  <a:tr h="620283">
                    <a:tc>
                      <a:txBody>
                        <a:bodyPr/>
                        <a:lstStyle/>
                        <a:p>
                          <a:pPr algn="ctr">
                            <a:defRPr sz="1600" b="1"/>
                          </a:pPr>
                          <a:r>
                            <a:rPr sz="1400" dirty="0"/>
                            <a:t>Bethany</a:t>
                          </a:r>
                        </a:p>
                      </a:txBody>
                      <a:tcPr anchor="ctr"/>
                    </a:tc>
                    <a:tc>
                      <a:txBody>
                        <a:bodyPr/>
                        <a:lstStyle/>
                        <a:p>
                          <a:pPr algn="ctr"/>
                          <a:endParaRPr sz="1400" dirty="0"/>
                        </a:p>
                      </a:txBody>
                      <a:tcPr anchor="ctr"/>
                    </a:tc>
                    <a:tc>
                      <a:txBody>
                        <a:bodyPr/>
                        <a:lstStyle/>
                        <a:p>
                          <a:pPr algn="ctr">
                            <a:defRPr sz="1600"/>
                          </a:pPr>
                          <a:r>
                            <a:rPr sz="1400" dirty="0"/>
                            <a:t>X</a:t>
                          </a:r>
                        </a:p>
                      </a:txBody>
                      <a:tcPr anchor="ctr"/>
                    </a:tc>
                    <a:tc>
                      <a:txBody>
                        <a:bodyPr/>
                        <a:lstStyle/>
                        <a:p>
                          <a:endParaRPr lang="en-US"/>
                        </a:p>
                      </a:txBody>
                      <a:tcPr anchor="ctr">
                        <a:blipFill>
                          <a:blip r:embed="rId3"/>
                          <a:stretch>
                            <a:fillRect l="-300300" t="-159804" r="-601" b="-64706"/>
                          </a:stretch>
                        </a:blipFill>
                      </a:tcPr>
                    </a:tc>
                    <a:extLst>
                      <a:ext uri="{0D108BD9-81ED-4DB2-BD59-A6C34878D82A}">
                        <a16:rowId xmlns:a16="http://schemas.microsoft.com/office/drawing/2014/main" val="10003"/>
                      </a:ext>
                    </a:extLst>
                  </a:tr>
                  <a:tr h="364872">
                    <a:tc>
                      <a:txBody>
                        <a:bodyPr/>
                        <a:lstStyle/>
                        <a:p>
                          <a:pPr algn="ctr">
                            <a:defRPr sz="1600" b="1"/>
                          </a:pPr>
                          <a:r>
                            <a:rPr sz="1400" dirty="0"/>
                            <a:t>Charles</a:t>
                          </a:r>
                        </a:p>
                      </a:txBody>
                      <a:tcPr anchor="ctr"/>
                    </a:tc>
                    <a:tc>
                      <a:txBody>
                        <a:bodyPr/>
                        <a:lstStyle/>
                        <a:p>
                          <a:pPr algn="ctr"/>
                          <a:endParaRPr sz="1400" dirty="0"/>
                        </a:p>
                      </a:txBody>
                      <a:tcPr anchor="ctr"/>
                    </a:tc>
                    <a:tc>
                      <a:txBody>
                        <a:bodyPr/>
                        <a:lstStyle/>
                        <a:p>
                          <a:pPr algn="ctr"/>
                          <a:endParaRPr sz="1400" dirty="0"/>
                        </a:p>
                      </a:txBody>
                      <a:tcPr anchor="ctr"/>
                    </a:tc>
                    <a:tc>
                      <a:txBody>
                        <a:bodyPr/>
                        <a:lstStyle/>
                        <a:p>
                          <a:pPr algn="ctr">
                            <a:defRPr sz="1600"/>
                          </a:pPr>
                          <a:r>
                            <a:rPr sz="1400" dirty="0"/>
                            <a:t>X</a:t>
                          </a:r>
                        </a:p>
                      </a:txBody>
                      <a:tcPr anchor="ct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Condorcet Criterion and the Plurality Method</a:t>
            </a:r>
            <a:r>
              <a:rPr lang="en-US" dirty="0"/>
              <a:t>—Slide 4</a:t>
            </a:r>
            <a:endParaRPr dirty="0"/>
          </a:p>
        </p:txBody>
      </p:sp>
      <p:sp>
        <p:nvSpPr>
          <p:cNvPr id="3" name="Text Placeholder 2"/>
          <p:cNvSpPr>
            <a:spLocks noGrp="1"/>
          </p:cNvSpPr>
          <p:nvPr>
            <p:ph type="body" sz="quarter" idx="10"/>
          </p:nvPr>
        </p:nvSpPr>
        <p:spPr/>
        <p:txBody>
          <a:bodyPr>
            <a:normAutofit/>
          </a:bodyPr>
          <a:lstStyle/>
          <a:p>
            <a:pPr marL="0" lvl="1" indent="0" algn="just">
              <a:buNone/>
              <a:tabLst>
                <a:tab pos="358775" algn="l"/>
              </a:tabLst>
            </a:pPr>
            <a:r>
              <a:rPr sz="2000" dirty="0"/>
              <a:t>​</a:t>
            </a:r>
            <a:r>
              <a:rPr lang="en-IN" sz="2000" dirty="0"/>
              <a:t>	</a:t>
            </a:r>
            <a:r>
              <a:rPr sz="2000" dirty="0"/>
              <a:t>Adding each candidate's votes together in the comparisons, we see that </a:t>
            </a:r>
            <a:r>
              <a:rPr lang="en-IN" sz="2000" dirty="0"/>
              <a:t>	</a:t>
            </a:r>
            <a:r>
              <a:rPr sz="2000" dirty="0"/>
              <a:t>Andrew received </a:t>
            </a:r>
            <a:r>
              <a:rPr sz="2000" dirty="0">
                <a:latin typeface="Cambria Math"/>
              </a:rPr>
              <a:t>1</a:t>
            </a:r>
            <a:r>
              <a:rPr sz="2000" dirty="0"/>
              <a:t> point while Charles received </a:t>
            </a:r>
            <a:r>
              <a:rPr sz="2000" dirty="0">
                <a:latin typeface="Cambria Math"/>
              </a:rPr>
              <a:t>2</a:t>
            </a:r>
            <a:r>
              <a:rPr sz="2000" dirty="0"/>
              <a:t> points. Therefore, </a:t>
            </a:r>
            <a:r>
              <a:rPr lang="en-IN" sz="2000" dirty="0"/>
              <a:t>	</a:t>
            </a:r>
            <a:r>
              <a:rPr sz="2000" dirty="0"/>
              <a:t>Charles is the winner using the pairwise comparison method. Notice that </a:t>
            </a:r>
            <a:r>
              <a:rPr lang="en-IN" sz="2000" dirty="0"/>
              <a:t>	</a:t>
            </a:r>
            <a:r>
              <a:rPr sz="2000" dirty="0"/>
              <a:t>Charles won the head-to-head comparison against both of the other </a:t>
            </a:r>
            <a:r>
              <a:rPr lang="en-IN" sz="2000" dirty="0"/>
              <a:t>	</a:t>
            </a:r>
            <a:r>
              <a:rPr sz="2000" dirty="0"/>
              <a:t>candidates, Andrew and Bethany.</a:t>
            </a:r>
            <a:endParaRPr lang="en-US" sz="2000" dirty="0"/>
          </a:p>
          <a:p>
            <a:pPr algn="just">
              <a:tabLst>
                <a:tab pos="358775" algn="l"/>
              </a:tabLst>
            </a:pPr>
            <a:r>
              <a:rPr lang="en-US" sz="2000" dirty="0"/>
              <a:t>c.	​In the pairwise comparison of the candidates, Charles wins the 	head‑to‑head comparisons against all other candidates. However, the 	plurality method chose Andrew as the winner. This means that for this 	election, the Condorcet criterion of fairness is violated by the plurality 	method.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Majority Criterion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majority criterion</a:t>
            </a:r>
            <a:r>
              <a:rPr sz="2400" dirty="0"/>
              <a:t> states that if a candidate receives a majority of the votes in an election, that candidate should win.</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Majority Criterion and the Borda Count Method</a:t>
            </a:r>
            <a:r>
              <a:rPr lang="en-US" dirty="0"/>
              <a:t>—Slide 1</a:t>
            </a:r>
            <a:endParaRPr dirty="0"/>
          </a:p>
        </p:txBody>
      </p:sp>
      <p:sp>
        <p:nvSpPr>
          <p:cNvPr id="3" name="Text Placeholder 2"/>
          <p:cNvSpPr>
            <a:spLocks noGrp="1"/>
          </p:cNvSpPr>
          <p:nvPr>
            <p:ph type="body" sz="quarter" idx="10"/>
          </p:nvPr>
        </p:nvSpPr>
        <p:spPr>
          <a:xfrm>
            <a:off x="457200" y="1029287"/>
            <a:ext cx="8229600" cy="1028113"/>
          </a:xfrm>
        </p:spPr>
        <p:txBody>
          <a:bodyPr>
            <a:normAutofit/>
          </a:bodyPr>
          <a:lstStyle/>
          <a:p>
            <a:pPr algn="just"/>
            <a:r>
              <a:rPr sz="2000" dirty="0"/>
              <a:t>In an election for chairman of the board of directors for a major company, shareholders were given the opportunity to rank the top five nominees. The results are posted in Table 4.</a:t>
            </a:r>
            <a:endParaRPr lang="en-US" sz="2000" dirty="0"/>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endParaRPr sz="2000" dirty="0"/>
          </a:p>
        </p:txBody>
      </p:sp>
      <p:sp>
        <p:nvSpPr>
          <p:cNvPr id="6" name="TextBox 5">
            <a:extLst>
              <a:ext uri="{FF2B5EF4-FFF2-40B4-BE49-F238E27FC236}">
                <a16:creationId xmlns:a16="http://schemas.microsoft.com/office/drawing/2014/main" id="{514C0628-B212-2108-57A3-336F96AFCFE7}"/>
              </a:ext>
            </a:extLst>
          </p:cNvPr>
          <p:cNvSpPr txBox="1"/>
          <p:nvPr/>
        </p:nvSpPr>
        <p:spPr>
          <a:xfrm>
            <a:off x="457200" y="2057400"/>
            <a:ext cx="8229600" cy="369332"/>
          </a:xfrm>
          <a:prstGeom prst="rect">
            <a:avLst/>
          </a:prstGeom>
          <a:noFill/>
        </p:spPr>
        <p:txBody>
          <a:bodyPr wrap="square">
            <a:spAutoFit/>
          </a:bodyPr>
          <a:lstStyle/>
          <a:p>
            <a:pPr algn="ctr">
              <a:defRPr sz="1800" b="1"/>
            </a:pPr>
            <a:r>
              <a:rPr lang="en-IN" sz="1800" dirty="0"/>
              <a:t>Table 4: Preference Table for Chairman Of The Board</a:t>
            </a:r>
          </a:p>
        </p:txBody>
      </p:sp>
      <p:sp>
        <p:nvSpPr>
          <p:cNvPr id="7" name="TextBox 6">
            <a:extLst>
              <a:ext uri="{FF2B5EF4-FFF2-40B4-BE49-F238E27FC236}">
                <a16:creationId xmlns:a16="http://schemas.microsoft.com/office/drawing/2014/main" id="{254AF864-EF15-D0B7-6627-50BE01E32916}"/>
              </a:ext>
            </a:extLst>
          </p:cNvPr>
          <p:cNvSpPr txBox="1"/>
          <p:nvPr/>
        </p:nvSpPr>
        <p:spPr>
          <a:xfrm>
            <a:off x="4114800" y="2438400"/>
            <a:ext cx="914400" cy="307777"/>
          </a:xfrm>
          <a:prstGeom prst="rect">
            <a:avLst/>
          </a:prstGeom>
          <a:noFill/>
        </p:spPr>
        <p:txBody>
          <a:bodyPr wrap="square">
            <a:spAutoFit/>
          </a:bodyPr>
          <a:lstStyle/>
          <a:p>
            <a:r>
              <a:rPr kumimoji="0" lang="en-IN" sz="1400" b="1" i="0" u="none" strike="noStrike" kern="1200" cap="none" spc="0" normalizeH="0" baseline="0" noProof="0" dirty="0">
                <a:ln>
                  <a:noFill/>
                </a:ln>
                <a:effectLst/>
                <a:uLnTx/>
                <a:uFillTx/>
                <a:latin typeface="Calibri"/>
                <a:ea typeface="+mn-ea"/>
                <a:cs typeface="+mn-cs"/>
              </a:rPr>
              <a:t>Rankings</a:t>
            </a:r>
            <a:endParaRPr lang="en-IN" dirty="0"/>
          </a:p>
        </p:txBody>
      </p:sp>
      <p:graphicFrame>
        <p:nvGraphicFramePr>
          <p:cNvPr id="4" name="Table Placeholder 2" descr="The table contains 6 rows and 5 columns. &#10;&#10;Row 1: 1st; H. Beridze, M. Gruber, T. Taylor, T. Taylor&#10;&#10;Row 2: 2nd; L. Wright, R. Jensen, H. Beridze, H. Beridze&#10;&#10;Row 3: 3rd; M. Gruber, H. Beridze, M. Gruber, L. Wright&#10;&#10;Row 4: 4th: T. Taylor, T. Taylor, R. Jensen, M. Gruber&#10;&#10;Row 5: 5th; R. Jensen, L. Wright; L. Wright; R. Jensen&#10;&#10;Total Votes 2300, 3100, 4000, 2200&#10;">
            <a:extLst>
              <a:ext uri="{FF2B5EF4-FFF2-40B4-BE49-F238E27FC236}">
                <a16:creationId xmlns:a16="http://schemas.microsoft.com/office/drawing/2014/main" id="{7AB9B8E6-C999-4E9E-A548-E407051FC8DF}"/>
              </a:ext>
            </a:extLst>
          </p:cNvPr>
          <p:cNvGraphicFramePr>
            <a:graphicFrameLocks/>
          </p:cNvGraphicFramePr>
          <p:nvPr>
            <p:extLst>
              <p:ext uri="{D42A27DB-BD31-4B8C-83A1-F6EECF244321}">
                <p14:modId xmlns:p14="http://schemas.microsoft.com/office/powerpoint/2010/main" val="3736685199"/>
              </p:ext>
            </p:extLst>
          </p:nvPr>
        </p:nvGraphicFramePr>
        <p:xfrm>
          <a:off x="762000" y="2819400"/>
          <a:ext cx="7620000" cy="182880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tblGrid>
              <a:tr h="285750">
                <a:tc>
                  <a:txBody>
                    <a:bodyPr/>
                    <a:lstStyle/>
                    <a:p>
                      <a:pPr algn="ctr">
                        <a:defRPr sz="1600" b="1"/>
                      </a:pPr>
                      <a:r>
                        <a:rPr sz="1400" dirty="0"/>
                        <a:t>1st</a:t>
                      </a:r>
                    </a:p>
                  </a:txBody>
                  <a:tcPr/>
                </a:tc>
                <a:tc>
                  <a:txBody>
                    <a:bodyPr/>
                    <a:lstStyle/>
                    <a:p>
                      <a:pPr algn="ctr">
                        <a:defRPr sz="1600"/>
                      </a:pPr>
                      <a:r>
                        <a:rPr sz="1400"/>
                        <a:t>H. Beridze</a:t>
                      </a:r>
                    </a:p>
                  </a:txBody>
                  <a:tcPr/>
                </a:tc>
                <a:tc>
                  <a:txBody>
                    <a:bodyPr/>
                    <a:lstStyle/>
                    <a:p>
                      <a:pPr algn="ctr">
                        <a:defRPr sz="1600"/>
                      </a:pPr>
                      <a:r>
                        <a:rPr sz="1400"/>
                        <a:t>M. Gruber</a:t>
                      </a:r>
                    </a:p>
                  </a:txBody>
                  <a:tcPr/>
                </a:tc>
                <a:tc>
                  <a:txBody>
                    <a:bodyPr/>
                    <a:lstStyle/>
                    <a:p>
                      <a:pPr algn="ctr">
                        <a:defRPr sz="1600"/>
                      </a:pPr>
                      <a:r>
                        <a:rPr sz="1400"/>
                        <a:t>T. Taylor</a:t>
                      </a:r>
                    </a:p>
                  </a:txBody>
                  <a:tcPr/>
                </a:tc>
                <a:tc>
                  <a:txBody>
                    <a:bodyPr/>
                    <a:lstStyle/>
                    <a:p>
                      <a:pPr algn="ctr">
                        <a:defRPr sz="1600"/>
                      </a:pPr>
                      <a:r>
                        <a:rPr sz="1400" dirty="0"/>
                        <a:t>T. Taylor</a:t>
                      </a:r>
                    </a:p>
                  </a:txBody>
                  <a:tcPr/>
                </a:tc>
                <a:extLst>
                  <a:ext uri="{0D108BD9-81ED-4DB2-BD59-A6C34878D82A}">
                    <a16:rowId xmlns:a16="http://schemas.microsoft.com/office/drawing/2014/main" val="10002"/>
                  </a:ext>
                </a:extLst>
              </a:tr>
              <a:tr h="285750">
                <a:tc>
                  <a:txBody>
                    <a:bodyPr/>
                    <a:lstStyle/>
                    <a:p>
                      <a:pPr algn="ctr">
                        <a:defRPr sz="1600" b="1"/>
                      </a:pPr>
                      <a:r>
                        <a:rPr sz="1400"/>
                        <a:t>2nd</a:t>
                      </a:r>
                    </a:p>
                  </a:txBody>
                  <a:tcPr/>
                </a:tc>
                <a:tc>
                  <a:txBody>
                    <a:bodyPr/>
                    <a:lstStyle/>
                    <a:p>
                      <a:pPr algn="ctr">
                        <a:defRPr sz="1600"/>
                      </a:pPr>
                      <a:r>
                        <a:rPr sz="1400"/>
                        <a:t>L. Wright</a:t>
                      </a:r>
                    </a:p>
                  </a:txBody>
                  <a:tcPr/>
                </a:tc>
                <a:tc>
                  <a:txBody>
                    <a:bodyPr/>
                    <a:lstStyle/>
                    <a:p>
                      <a:pPr algn="ctr">
                        <a:defRPr sz="1600"/>
                      </a:pPr>
                      <a:r>
                        <a:rPr sz="1400"/>
                        <a:t>R. Jensen</a:t>
                      </a:r>
                    </a:p>
                  </a:txBody>
                  <a:tcPr/>
                </a:tc>
                <a:tc>
                  <a:txBody>
                    <a:bodyPr/>
                    <a:lstStyle/>
                    <a:p>
                      <a:pPr algn="ctr">
                        <a:defRPr sz="1600"/>
                      </a:pPr>
                      <a:r>
                        <a:rPr sz="1400"/>
                        <a:t>H. Beridze</a:t>
                      </a:r>
                    </a:p>
                  </a:txBody>
                  <a:tcPr/>
                </a:tc>
                <a:tc>
                  <a:txBody>
                    <a:bodyPr/>
                    <a:lstStyle/>
                    <a:p>
                      <a:pPr algn="ctr">
                        <a:defRPr sz="1600"/>
                      </a:pPr>
                      <a:r>
                        <a:rPr sz="1400" dirty="0"/>
                        <a:t>H. Beridze</a:t>
                      </a:r>
                    </a:p>
                  </a:txBody>
                  <a:tcPr/>
                </a:tc>
                <a:extLst>
                  <a:ext uri="{0D108BD9-81ED-4DB2-BD59-A6C34878D82A}">
                    <a16:rowId xmlns:a16="http://schemas.microsoft.com/office/drawing/2014/main" val="10003"/>
                  </a:ext>
                </a:extLst>
              </a:tr>
              <a:tr h="285750">
                <a:tc>
                  <a:txBody>
                    <a:bodyPr/>
                    <a:lstStyle/>
                    <a:p>
                      <a:pPr algn="ctr">
                        <a:defRPr sz="1600" b="1"/>
                      </a:pPr>
                      <a:r>
                        <a:rPr sz="1400"/>
                        <a:t>3rd</a:t>
                      </a:r>
                    </a:p>
                  </a:txBody>
                  <a:tcPr/>
                </a:tc>
                <a:tc>
                  <a:txBody>
                    <a:bodyPr/>
                    <a:lstStyle/>
                    <a:p>
                      <a:pPr algn="ctr">
                        <a:defRPr sz="1600"/>
                      </a:pPr>
                      <a:r>
                        <a:rPr sz="1400"/>
                        <a:t>M. Gruber</a:t>
                      </a:r>
                    </a:p>
                  </a:txBody>
                  <a:tcPr/>
                </a:tc>
                <a:tc>
                  <a:txBody>
                    <a:bodyPr/>
                    <a:lstStyle/>
                    <a:p>
                      <a:pPr algn="ctr">
                        <a:defRPr sz="1600"/>
                      </a:pPr>
                      <a:r>
                        <a:rPr sz="1400"/>
                        <a:t>H. Beridze</a:t>
                      </a:r>
                    </a:p>
                  </a:txBody>
                  <a:tcPr/>
                </a:tc>
                <a:tc>
                  <a:txBody>
                    <a:bodyPr/>
                    <a:lstStyle/>
                    <a:p>
                      <a:pPr algn="ctr">
                        <a:defRPr sz="1600"/>
                      </a:pPr>
                      <a:r>
                        <a:rPr sz="1400"/>
                        <a:t>M. Gruber</a:t>
                      </a:r>
                    </a:p>
                  </a:txBody>
                  <a:tcPr/>
                </a:tc>
                <a:tc>
                  <a:txBody>
                    <a:bodyPr/>
                    <a:lstStyle/>
                    <a:p>
                      <a:pPr algn="ctr">
                        <a:defRPr sz="1600"/>
                      </a:pPr>
                      <a:r>
                        <a:rPr sz="1400"/>
                        <a:t>L. Wright</a:t>
                      </a:r>
                    </a:p>
                  </a:txBody>
                  <a:tcPr/>
                </a:tc>
                <a:extLst>
                  <a:ext uri="{0D108BD9-81ED-4DB2-BD59-A6C34878D82A}">
                    <a16:rowId xmlns:a16="http://schemas.microsoft.com/office/drawing/2014/main" val="10004"/>
                  </a:ext>
                </a:extLst>
              </a:tr>
              <a:tr h="285750">
                <a:tc>
                  <a:txBody>
                    <a:bodyPr/>
                    <a:lstStyle/>
                    <a:p>
                      <a:pPr algn="ctr">
                        <a:defRPr sz="1600" b="1"/>
                      </a:pPr>
                      <a:r>
                        <a:rPr sz="1400"/>
                        <a:t>4th</a:t>
                      </a:r>
                    </a:p>
                  </a:txBody>
                  <a:tcPr/>
                </a:tc>
                <a:tc>
                  <a:txBody>
                    <a:bodyPr/>
                    <a:lstStyle/>
                    <a:p>
                      <a:pPr algn="ctr">
                        <a:defRPr sz="1600"/>
                      </a:pPr>
                      <a:r>
                        <a:rPr sz="1400"/>
                        <a:t>T. Taylor</a:t>
                      </a:r>
                    </a:p>
                  </a:txBody>
                  <a:tcPr/>
                </a:tc>
                <a:tc>
                  <a:txBody>
                    <a:bodyPr/>
                    <a:lstStyle/>
                    <a:p>
                      <a:pPr algn="ctr">
                        <a:defRPr sz="1600"/>
                      </a:pPr>
                      <a:r>
                        <a:rPr sz="1400"/>
                        <a:t>T. Taylor</a:t>
                      </a:r>
                    </a:p>
                  </a:txBody>
                  <a:tcPr/>
                </a:tc>
                <a:tc>
                  <a:txBody>
                    <a:bodyPr/>
                    <a:lstStyle/>
                    <a:p>
                      <a:pPr algn="ctr">
                        <a:defRPr sz="1600"/>
                      </a:pPr>
                      <a:r>
                        <a:rPr sz="1400"/>
                        <a:t>R. Jensen</a:t>
                      </a:r>
                    </a:p>
                  </a:txBody>
                  <a:tcPr/>
                </a:tc>
                <a:tc>
                  <a:txBody>
                    <a:bodyPr/>
                    <a:lstStyle/>
                    <a:p>
                      <a:pPr algn="ctr">
                        <a:defRPr sz="1600"/>
                      </a:pPr>
                      <a:r>
                        <a:rPr sz="1400"/>
                        <a:t>M. Gruber</a:t>
                      </a:r>
                    </a:p>
                  </a:txBody>
                  <a:tcPr/>
                </a:tc>
                <a:extLst>
                  <a:ext uri="{0D108BD9-81ED-4DB2-BD59-A6C34878D82A}">
                    <a16:rowId xmlns:a16="http://schemas.microsoft.com/office/drawing/2014/main" val="10005"/>
                  </a:ext>
                </a:extLst>
              </a:tr>
              <a:tr h="285750">
                <a:tc>
                  <a:txBody>
                    <a:bodyPr/>
                    <a:lstStyle/>
                    <a:p>
                      <a:pPr algn="ctr">
                        <a:defRPr sz="1600" b="1"/>
                      </a:pPr>
                      <a:r>
                        <a:rPr sz="1400"/>
                        <a:t>5th</a:t>
                      </a:r>
                    </a:p>
                  </a:txBody>
                  <a:tcPr/>
                </a:tc>
                <a:tc>
                  <a:txBody>
                    <a:bodyPr/>
                    <a:lstStyle/>
                    <a:p>
                      <a:pPr algn="ctr">
                        <a:defRPr sz="1600"/>
                      </a:pPr>
                      <a:r>
                        <a:rPr sz="1400"/>
                        <a:t>R. Jensen</a:t>
                      </a:r>
                    </a:p>
                  </a:txBody>
                  <a:tcPr/>
                </a:tc>
                <a:tc>
                  <a:txBody>
                    <a:bodyPr/>
                    <a:lstStyle/>
                    <a:p>
                      <a:pPr algn="ctr">
                        <a:defRPr sz="1600"/>
                      </a:pPr>
                      <a:r>
                        <a:rPr sz="1400" dirty="0"/>
                        <a:t>L. Wright</a:t>
                      </a:r>
                    </a:p>
                  </a:txBody>
                  <a:tcPr/>
                </a:tc>
                <a:tc>
                  <a:txBody>
                    <a:bodyPr/>
                    <a:lstStyle/>
                    <a:p>
                      <a:pPr algn="ctr">
                        <a:defRPr sz="1600"/>
                      </a:pPr>
                      <a:r>
                        <a:rPr sz="1400"/>
                        <a:t>L. Wright</a:t>
                      </a:r>
                    </a:p>
                  </a:txBody>
                  <a:tcPr/>
                </a:tc>
                <a:tc>
                  <a:txBody>
                    <a:bodyPr/>
                    <a:lstStyle/>
                    <a:p>
                      <a:pPr algn="ctr">
                        <a:defRPr sz="1600"/>
                      </a:pPr>
                      <a:r>
                        <a:rPr sz="1400"/>
                        <a:t>R. Jensen</a:t>
                      </a:r>
                    </a:p>
                  </a:txBody>
                  <a:tcPr/>
                </a:tc>
                <a:extLst>
                  <a:ext uri="{0D108BD9-81ED-4DB2-BD59-A6C34878D82A}">
                    <a16:rowId xmlns:a16="http://schemas.microsoft.com/office/drawing/2014/main" val="10006"/>
                  </a:ext>
                </a:extLst>
              </a:tr>
              <a:tr h="285750">
                <a:tc>
                  <a:txBody>
                    <a:bodyPr/>
                    <a:lstStyle/>
                    <a:p>
                      <a:pPr algn="ctr">
                        <a:defRPr sz="1600" b="1"/>
                      </a:pPr>
                      <a:r>
                        <a:rPr sz="1400" dirty="0"/>
                        <a:t>Total Votes</a:t>
                      </a:r>
                    </a:p>
                  </a:txBody>
                  <a:tcPr/>
                </a:tc>
                <a:tc>
                  <a:txBody>
                    <a:bodyPr/>
                    <a:lstStyle/>
                    <a:p>
                      <a:pPr algn="ctr"/>
                      <a:r>
                        <a:rPr sz="1400" b="1" dirty="0"/>
                        <a:t>2300</a:t>
                      </a:r>
                      <a:endParaRPr sz="1400" b="1" dirty="0">
                        <a:latin typeface="Cambria Math"/>
                      </a:endParaRPr>
                    </a:p>
                  </a:txBody>
                  <a:tcPr/>
                </a:tc>
                <a:tc>
                  <a:txBody>
                    <a:bodyPr/>
                    <a:lstStyle/>
                    <a:p>
                      <a:pPr algn="ctr"/>
                      <a:r>
                        <a:rPr sz="1400" b="1" dirty="0"/>
                        <a:t>3100</a:t>
                      </a:r>
                      <a:endParaRPr sz="1400" b="1" dirty="0">
                        <a:latin typeface="Cambria Math"/>
                      </a:endParaRPr>
                    </a:p>
                  </a:txBody>
                  <a:tcPr/>
                </a:tc>
                <a:tc>
                  <a:txBody>
                    <a:bodyPr/>
                    <a:lstStyle/>
                    <a:p>
                      <a:pPr algn="ctr"/>
                      <a:r>
                        <a:rPr sz="1400" b="1" dirty="0"/>
                        <a:t>4000</a:t>
                      </a:r>
                      <a:endParaRPr sz="1400" b="1" dirty="0">
                        <a:latin typeface="Cambria Math"/>
                      </a:endParaRPr>
                    </a:p>
                  </a:txBody>
                  <a:tcPr/>
                </a:tc>
                <a:tc>
                  <a:txBody>
                    <a:bodyPr/>
                    <a:lstStyle/>
                    <a:p>
                      <a:pPr algn="ctr"/>
                      <a:r>
                        <a:rPr sz="1400" b="1" dirty="0"/>
                        <a:t>2200</a:t>
                      </a:r>
                      <a:endParaRPr sz="1400" b="1" dirty="0">
                        <a:latin typeface="Cambria Math"/>
                      </a:endParaRPr>
                    </a:p>
                  </a:txBody>
                  <a:tcPr/>
                </a:tc>
                <a:extLst>
                  <a:ext uri="{0D108BD9-81ED-4DB2-BD59-A6C34878D82A}">
                    <a16:rowId xmlns:a16="http://schemas.microsoft.com/office/drawing/2014/main" val="10007"/>
                  </a:ext>
                </a:extLst>
              </a:tr>
            </a:tbl>
          </a:graphicData>
        </a:graphic>
      </p:graphicFrame>
      <p:sp>
        <p:nvSpPr>
          <p:cNvPr id="8" name="TextBox 7">
            <a:extLst>
              <a:ext uri="{FF2B5EF4-FFF2-40B4-BE49-F238E27FC236}">
                <a16:creationId xmlns:a16="http://schemas.microsoft.com/office/drawing/2014/main" id="{42DF69CC-0BA4-FF01-A733-39AFDCB536B4}"/>
              </a:ext>
            </a:extLst>
          </p:cNvPr>
          <p:cNvSpPr txBox="1"/>
          <p:nvPr/>
        </p:nvSpPr>
        <p:spPr>
          <a:xfrm>
            <a:off x="457200" y="4711896"/>
            <a:ext cx="8229600" cy="1200329"/>
          </a:xfrm>
          <a:prstGeom prst="rect">
            <a:avLst/>
          </a:prstGeom>
          <a:noFill/>
        </p:spPr>
        <p:txBody>
          <a:bodyPr wrap="square">
            <a:spAutoFit/>
          </a:bodyPr>
          <a:lstStyle/>
          <a:p>
            <a:pPr algn="just">
              <a:tabLst>
                <a:tab pos="268288" algn="l"/>
              </a:tabLst>
              <a:defRPr sz="2800"/>
            </a:pPr>
            <a:r>
              <a:rPr lang="en-US" sz="1800" dirty="0"/>
              <a:t>a.	​Determine the winner of the board elections using the majority rule decision.</a:t>
            </a:r>
          </a:p>
          <a:p>
            <a:pPr algn="just">
              <a:tabLst>
                <a:tab pos="268288" algn="l"/>
              </a:tabLst>
              <a:defRPr sz="2800"/>
            </a:pPr>
            <a:r>
              <a:rPr lang="en-US" sz="1800" dirty="0"/>
              <a:t>b.	Determine the winner of the board elections using the Borda count method.</a:t>
            </a:r>
          </a:p>
          <a:p>
            <a:pPr algn="just">
              <a:tabLst>
                <a:tab pos="268288" algn="l"/>
              </a:tabLst>
              <a:defRPr sz="2800"/>
            </a:pPr>
            <a:r>
              <a:rPr lang="en-US" sz="1800" dirty="0"/>
              <a:t>c. 	Does the Borda count method satisfy the majority criterion for this election? 	Explain your answer.</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CB42757-48B6-4F96-A758-99BE1A9203FE}"/>
</file>

<file path=customXml/itemProps2.xml><?xml version="1.0" encoding="utf-8"?>
<ds:datastoreItem xmlns:ds="http://schemas.openxmlformats.org/officeDocument/2006/customXml" ds:itemID="{AA2B110B-E86A-4B74-8EE3-AE5B02A557FA}"/>
</file>

<file path=customXml/itemProps3.xml><?xml version="1.0" encoding="utf-8"?>
<ds:datastoreItem xmlns:ds="http://schemas.openxmlformats.org/officeDocument/2006/customXml" ds:itemID="{15E40037-1824-4BD9-95A1-EA51753117CC}"/>
</file>

<file path=docProps/app.xml><?xml version="1.0" encoding="utf-8"?>
<Properties xmlns="http://schemas.openxmlformats.org/officeDocument/2006/extended-properties" xmlns:vt="http://schemas.openxmlformats.org/officeDocument/2006/docPropsVTypes">
  <TotalTime>2602</TotalTime>
  <Words>3085</Words>
  <Application>Microsoft Office PowerPoint</Application>
  <PresentationFormat>On-screen Show (4:3)</PresentationFormat>
  <Paragraphs>475</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Courier New</vt:lpstr>
      <vt:lpstr>Calibri</vt:lpstr>
      <vt:lpstr>Arial</vt:lpstr>
      <vt:lpstr>Cambria Math</vt:lpstr>
      <vt:lpstr>Office Theme</vt:lpstr>
      <vt:lpstr>Section 13.2</vt:lpstr>
      <vt:lpstr>Definition: Condorcet Criterion</vt:lpstr>
      <vt:lpstr>Math Milestone</vt:lpstr>
      <vt:lpstr>Example 1: Condorcet Criterion and the Plurality Method—Slide 1</vt:lpstr>
      <vt:lpstr>Example 1: Condorcet Criterion and the Plurality Method—Slide 2</vt:lpstr>
      <vt:lpstr>Example 1: Condorcet Criterion and the Plurality Method—Slide 3</vt:lpstr>
      <vt:lpstr>Example 1: Condorcet Criterion and the Plurality Method—Slide 4</vt:lpstr>
      <vt:lpstr>Definition: Majority Criterion</vt:lpstr>
      <vt:lpstr>Example 2: Majority Criterion and the Borda Count Method—Slide 1</vt:lpstr>
      <vt:lpstr>Example 2: Majority Criterion and the Borda Count Method—Slide 2</vt:lpstr>
      <vt:lpstr>Example 2: Majority Criterion and the Borda Count Method—Slide 3</vt:lpstr>
      <vt:lpstr>Example 2: Majority Criterion and the Borda Count Method—Slide 4</vt:lpstr>
      <vt:lpstr>Example 2: Majority Criterion and the Borda Count Method—Slide 5</vt:lpstr>
      <vt:lpstr>Definition: Monotonicity Criterion</vt:lpstr>
      <vt:lpstr>Example 3: Monotonicity Criterion and the Plurality with Elimination Method—Slide 1</vt:lpstr>
      <vt:lpstr>Example 3: Monotonicity Criterion and the Plurality with Elimination Method—Slide 2</vt:lpstr>
      <vt:lpstr>Example 3: Monotonicity Criterion and the Plurality with Elimination Method—Slide 3</vt:lpstr>
      <vt:lpstr>Example 3: Monotonicity Criterion and the Plurality with Elimination Method—Slide 4</vt:lpstr>
      <vt:lpstr>Example 3: Monotonicity Criterion and the Plurality with Elimination Method—Slide 5</vt:lpstr>
      <vt:lpstr>Example 3: Monotonicity Criterion and the Plurality with Elimination Method—Slide 6</vt:lpstr>
      <vt:lpstr>Example 3: Monotonicity Criterion and the Plurality with Elimination Method—Slide 7</vt:lpstr>
      <vt:lpstr>Example 3: Monotonicity Criterion and the Plurality with Elimination Method—Slide 8</vt:lpstr>
      <vt:lpstr>Definition: Irrelevant Alternative Criterion</vt:lpstr>
      <vt:lpstr>Example 4: Irrelevant Alternatives Criterion and the Pairwise Method of Comparison—Slide 1</vt:lpstr>
      <vt:lpstr>Example 4: Irrelevant Alternatives Criterion and the Pairwise Method of Comparison—Slide 2</vt:lpstr>
      <vt:lpstr>Example 4: Irrelevant Alternatives Criterion and the Pairwise Method of Comparison—Slide 3</vt:lpstr>
      <vt:lpstr>Example 4: Irrelevant Alternatives Criterion and the Pairwise Method of Comparison—Slide 4</vt:lpstr>
      <vt:lpstr>Example 4: Irrelevant Alternatives Criterion and the Pairwise Method of Comparison—Slide 5</vt:lpstr>
      <vt:lpstr>Example 4: Irrelevant Alternatives Criterion and the Pairwise Method of Comparison—Slide 6</vt:lpstr>
      <vt:lpstr>Helpful Hint</vt:lpstr>
      <vt:lpstr>Definition: Dictator Criterion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anil</cp:lastModifiedBy>
  <cp:revision>164</cp:revision>
  <dcterms:created xsi:type="dcterms:W3CDTF">2013-04-26T14:43:13Z</dcterms:created>
  <dcterms:modified xsi:type="dcterms:W3CDTF">2025-09-23T09:48:11Z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