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Masters/slideMaster1.xml" ContentType="application/vnd.openxmlformats-officedocument.presentationml.slideMaster+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2"/>
  </p:notesMasterIdLst>
  <p:handoutMasterIdLst>
    <p:handoutMasterId r:id="rId63"/>
  </p:handoutMasterIdLst>
  <p:sldIdLst>
    <p:sldId id="256" r:id="rId2"/>
    <p:sldId id="257" r:id="rId3"/>
    <p:sldId id="258" r:id="rId4"/>
    <p:sldId id="259" r:id="rId5"/>
    <p:sldId id="260" r:id="rId6"/>
    <p:sldId id="261" r:id="rId7"/>
    <p:sldId id="341" r:id="rId8"/>
    <p:sldId id="265" r:id="rId9"/>
    <p:sldId id="266" r:id="rId10"/>
    <p:sldId id="267" r:id="rId11"/>
    <p:sldId id="343" r:id="rId12"/>
    <p:sldId id="344" r:id="rId13"/>
    <p:sldId id="271" r:id="rId14"/>
    <p:sldId id="272" r:id="rId15"/>
    <p:sldId id="273" r:id="rId16"/>
    <p:sldId id="275" r:id="rId17"/>
    <p:sldId id="276" r:id="rId18"/>
    <p:sldId id="277" r:id="rId19"/>
    <p:sldId id="279" r:id="rId20"/>
    <p:sldId id="281" r:id="rId21"/>
    <p:sldId id="283" r:id="rId22"/>
    <p:sldId id="284" r:id="rId23"/>
    <p:sldId id="285" r:id="rId24"/>
    <p:sldId id="286" r:id="rId25"/>
    <p:sldId id="289" r:id="rId26"/>
    <p:sldId id="291" r:id="rId27"/>
    <p:sldId id="293" r:id="rId28"/>
    <p:sldId id="345" r:id="rId29"/>
    <p:sldId id="295" r:id="rId30"/>
    <p:sldId id="296" r:id="rId31"/>
    <p:sldId id="297" r:id="rId32"/>
    <p:sldId id="300" r:id="rId33"/>
    <p:sldId id="346" r:id="rId34"/>
    <p:sldId id="302" r:id="rId35"/>
    <p:sldId id="303" r:id="rId36"/>
    <p:sldId id="304" r:id="rId37"/>
    <p:sldId id="306" r:id="rId38"/>
    <p:sldId id="307" r:id="rId39"/>
    <p:sldId id="309" r:id="rId40"/>
    <p:sldId id="310" r:id="rId41"/>
    <p:sldId id="311" r:id="rId42"/>
    <p:sldId id="312" r:id="rId43"/>
    <p:sldId id="347" r:id="rId44"/>
    <p:sldId id="314" r:id="rId45"/>
    <p:sldId id="315" r:id="rId46"/>
    <p:sldId id="317" r:id="rId47"/>
    <p:sldId id="320" r:id="rId48"/>
    <p:sldId id="321" r:id="rId49"/>
    <p:sldId id="323" r:id="rId50"/>
    <p:sldId id="324" r:id="rId51"/>
    <p:sldId id="327" r:id="rId52"/>
    <p:sldId id="328" r:id="rId53"/>
    <p:sldId id="329" r:id="rId54"/>
    <p:sldId id="330" r:id="rId55"/>
    <p:sldId id="333" r:id="rId56"/>
    <p:sldId id="334" r:id="rId57"/>
    <p:sldId id="336" r:id="rId58"/>
    <p:sldId id="337" r:id="rId59"/>
    <p:sldId id="339" r:id="rId60"/>
    <p:sldId id="340" r:id="rId61"/>
  </p:sldIdLst>
  <p:sldSz cx="9144000" cy="6858000" type="screen4x3"/>
  <p:notesSz cx="6858000" cy="9144000"/>
  <p:embeddedFontLst>
    <p:embeddedFont>
      <p:font typeface="Cambria Math" panose="02040503050406030204" pitchFamily="18" charset="0"/>
      <p:regular r:id="rId6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05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handoutMaster" Target="handoutMasters/handoutMaster1.xml"/><Relationship Id="rId68"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font" Target="fonts/font1.fntdata"/><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customXml" Target="../customXml/item3.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7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3" Type="http://schemas.openxmlformats.org/officeDocument/2006/relationships/image" Target="../media/image180.png"/><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Apportionment</a:t>
            </a:r>
          </a:p>
        </p:txBody>
      </p:sp>
      <p:sp>
        <p:nvSpPr>
          <p:cNvPr id="3" name="Title 2"/>
          <p:cNvSpPr>
            <a:spLocks noGrp="1"/>
          </p:cNvSpPr>
          <p:nvPr>
            <p:ph type="title"/>
          </p:nvPr>
        </p:nvSpPr>
        <p:spPr/>
        <p:txBody>
          <a:bodyPr/>
          <a:lstStyle/>
          <a:p>
            <a:r>
              <a:rPr dirty="0"/>
              <a:t>Section 13.3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Finding the Standard Quota</a:t>
            </a:r>
            <a:r>
              <a:rPr lang="en-US" dirty="0"/>
              <a:t>—Slide 1</a:t>
            </a:r>
            <a:endParaRPr dirty="0"/>
          </a:p>
        </p:txBody>
      </p:sp>
      <p:sp>
        <p:nvSpPr>
          <p:cNvPr id="3" name="Text Placeholder 2"/>
          <p:cNvSpPr>
            <a:spLocks noGrp="1"/>
          </p:cNvSpPr>
          <p:nvPr>
            <p:ph type="body" sz="quarter" idx="10"/>
          </p:nvPr>
        </p:nvSpPr>
        <p:spPr>
          <a:xfrm>
            <a:off x="457200" y="1029287"/>
            <a:ext cx="8229600" cy="1790113"/>
          </a:xfrm>
        </p:spPr>
        <p:txBody>
          <a:bodyPr>
            <a:noAutofit/>
          </a:bodyPr>
          <a:lstStyle/>
          <a:p>
            <a:pPr algn="just"/>
            <a:r>
              <a:rPr lang="en-IN" dirty="0"/>
              <a:t>Use the information from Example 1 to determine the standard quota of representatives for each student class on the school governing board. The class sizes are reprinted for you here.</a:t>
            </a:r>
          </a:p>
          <a:p>
            <a:endParaRPr lang="en-IN" dirty="0"/>
          </a:p>
          <a:p>
            <a:endParaRPr lang="en-IN" dirty="0"/>
          </a:p>
          <a:p>
            <a:endParaRPr lang="en-IN" dirty="0"/>
          </a:p>
          <a:p>
            <a:endParaRPr lang="en-IN" dirty="0"/>
          </a:p>
          <a:p>
            <a:endParaRPr lang="en-IN" dirty="0"/>
          </a:p>
          <a:p>
            <a:endParaRPr lang="en-IN" dirty="0"/>
          </a:p>
          <a:p>
            <a:endParaRPr lang="en-IN" dirty="0"/>
          </a:p>
          <a:p>
            <a:r>
              <a:rPr lang="en-IN" dirty="0"/>
              <a:t>                      </a:t>
            </a:r>
            <a:endParaRPr lang="ar-AE" dirty="0"/>
          </a:p>
        </p:txBody>
      </p:sp>
      <p:sp>
        <p:nvSpPr>
          <p:cNvPr id="6" name="TextBox 5">
            <a:extLst>
              <a:ext uri="{FF2B5EF4-FFF2-40B4-BE49-F238E27FC236}">
                <a16:creationId xmlns:a16="http://schemas.microsoft.com/office/drawing/2014/main" id="{8D42A7F7-CF82-1BDE-95CE-54E75485D548}"/>
              </a:ext>
            </a:extLst>
          </p:cNvPr>
          <p:cNvSpPr txBox="1"/>
          <p:nvPr/>
        </p:nvSpPr>
        <p:spPr>
          <a:xfrm>
            <a:off x="457200" y="3048000"/>
            <a:ext cx="8229600" cy="369332"/>
          </a:xfrm>
          <a:prstGeom prst="rect">
            <a:avLst/>
          </a:prstGeom>
          <a:noFill/>
        </p:spPr>
        <p:txBody>
          <a:bodyPr wrap="square">
            <a:spAutoFit/>
          </a:bodyPr>
          <a:lstStyle/>
          <a:p>
            <a:pPr algn="ctr">
              <a:defRPr sz="1800" b="1"/>
            </a:pPr>
            <a:r>
              <a:rPr lang="en-IN" dirty="0"/>
              <a:t>Table 2: Student Body Class Size</a:t>
            </a:r>
          </a:p>
        </p:txBody>
      </p:sp>
      <p:graphicFrame>
        <p:nvGraphicFramePr>
          <p:cNvPr id="4" name="Table Placeholder 2" descr="The Table contains 4 Columns and 1 Row&#10;&#10;The columns are labeled: Freshmen, Sophomores, Juniors and Seniors&#10;&#10;Row 1: Freshmen 224, Sophomores 267, Juniors 135, Seniors 169">
            <a:extLst>
              <a:ext uri="{FF2B5EF4-FFF2-40B4-BE49-F238E27FC236}">
                <a16:creationId xmlns:a16="http://schemas.microsoft.com/office/drawing/2014/main" id="{E2B9431D-F520-40F3-A9B5-BE14A6E3F541}"/>
              </a:ext>
            </a:extLst>
          </p:cNvPr>
          <p:cNvGraphicFramePr>
            <a:graphicFrameLocks/>
          </p:cNvGraphicFramePr>
          <p:nvPr>
            <p:extLst>
              <p:ext uri="{D42A27DB-BD31-4B8C-83A1-F6EECF244321}">
                <p14:modId xmlns:p14="http://schemas.microsoft.com/office/powerpoint/2010/main" val="2683944052"/>
              </p:ext>
            </p:extLst>
          </p:nvPr>
        </p:nvGraphicFramePr>
        <p:xfrm>
          <a:off x="1600200" y="3444240"/>
          <a:ext cx="5943600" cy="670560"/>
        </p:xfrm>
        <a:graphic>
          <a:graphicData uri="http://schemas.openxmlformats.org/drawingml/2006/table">
            <a:tbl>
              <a:tblPr firstRow="1" bandRow="1">
                <a:tableStyleId>{5940675A-B579-460E-94D1-54222C63F5DA}</a:tableStyleId>
              </a:tblPr>
              <a:tblGrid>
                <a:gridCol w="1485900">
                  <a:extLst>
                    <a:ext uri="{9D8B030D-6E8A-4147-A177-3AD203B41FA5}">
                      <a16:colId xmlns:a16="http://schemas.microsoft.com/office/drawing/2014/main" val="20000"/>
                    </a:ext>
                  </a:extLst>
                </a:gridCol>
                <a:gridCol w="1485900">
                  <a:extLst>
                    <a:ext uri="{9D8B030D-6E8A-4147-A177-3AD203B41FA5}">
                      <a16:colId xmlns:a16="http://schemas.microsoft.com/office/drawing/2014/main" val="20001"/>
                    </a:ext>
                  </a:extLst>
                </a:gridCol>
                <a:gridCol w="1485900">
                  <a:extLst>
                    <a:ext uri="{9D8B030D-6E8A-4147-A177-3AD203B41FA5}">
                      <a16:colId xmlns:a16="http://schemas.microsoft.com/office/drawing/2014/main" val="20002"/>
                    </a:ext>
                  </a:extLst>
                </a:gridCol>
                <a:gridCol w="1485900">
                  <a:extLst>
                    <a:ext uri="{9D8B030D-6E8A-4147-A177-3AD203B41FA5}">
                      <a16:colId xmlns:a16="http://schemas.microsoft.com/office/drawing/2014/main" val="20003"/>
                    </a:ext>
                  </a:extLst>
                </a:gridCol>
              </a:tblGrid>
              <a:tr h="296125">
                <a:tc>
                  <a:txBody>
                    <a:bodyPr/>
                    <a:lstStyle/>
                    <a:p>
                      <a:pPr algn="ctr">
                        <a:defRPr sz="1600" b="1"/>
                      </a:pPr>
                      <a:r>
                        <a:t>Freshmen</a:t>
                      </a:r>
                    </a:p>
                  </a:txBody>
                  <a:tcPr/>
                </a:tc>
                <a:tc>
                  <a:txBody>
                    <a:bodyPr/>
                    <a:lstStyle/>
                    <a:p>
                      <a:pPr algn="ctr">
                        <a:defRPr sz="1600" b="1"/>
                      </a:pPr>
                      <a:r>
                        <a:rPr dirty="0"/>
                        <a:t>Sophomores</a:t>
                      </a:r>
                    </a:p>
                  </a:txBody>
                  <a:tcPr/>
                </a:tc>
                <a:tc>
                  <a:txBody>
                    <a:bodyPr/>
                    <a:lstStyle/>
                    <a:p>
                      <a:pPr algn="ctr">
                        <a:defRPr sz="1600" b="1"/>
                      </a:pPr>
                      <a:r>
                        <a:t>Juniors</a:t>
                      </a:r>
                    </a:p>
                  </a:txBody>
                  <a:tcPr/>
                </a:tc>
                <a:tc>
                  <a:txBody>
                    <a:bodyPr/>
                    <a:lstStyle/>
                    <a:p>
                      <a:pPr algn="ctr">
                        <a:defRPr sz="1600" b="1"/>
                      </a:pPr>
                      <a:r>
                        <a:rPr dirty="0"/>
                        <a:t>Seniors</a:t>
                      </a:r>
                    </a:p>
                  </a:txBody>
                  <a:tcPr/>
                </a:tc>
                <a:extLst>
                  <a:ext uri="{0D108BD9-81ED-4DB2-BD59-A6C34878D82A}">
                    <a16:rowId xmlns:a16="http://schemas.microsoft.com/office/drawing/2014/main" val="10001"/>
                  </a:ext>
                </a:extLst>
              </a:tr>
              <a:tr h="296125">
                <a:tc>
                  <a:txBody>
                    <a:bodyPr/>
                    <a:lstStyle/>
                    <a:p>
                      <a:pPr algn="ctr"/>
                      <a:r>
                        <a:rPr sz="1600" dirty="0"/>
                        <a:t>224</a:t>
                      </a:r>
                      <a:endParaRPr sz="1600" dirty="0">
                        <a:latin typeface="Cambria Math"/>
                      </a:endParaRPr>
                    </a:p>
                  </a:txBody>
                  <a:tcPr/>
                </a:tc>
                <a:tc>
                  <a:txBody>
                    <a:bodyPr/>
                    <a:lstStyle/>
                    <a:p>
                      <a:pPr algn="ctr"/>
                      <a:r>
                        <a:rPr sz="1600" dirty="0"/>
                        <a:t>267</a:t>
                      </a:r>
                      <a:endParaRPr sz="1600" dirty="0">
                        <a:latin typeface="Cambria Math"/>
                      </a:endParaRPr>
                    </a:p>
                  </a:txBody>
                  <a:tcPr/>
                </a:tc>
                <a:tc>
                  <a:txBody>
                    <a:bodyPr/>
                    <a:lstStyle/>
                    <a:p>
                      <a:pPr algn="ctr"/>
                      <a:r>
                        <a:rPr sz="1600" dirty="0"/>
                        <a:t>135</a:t>
                      </a:r>
                      <a:endParaRPr sz="1600" dirty="0">
                        <a:latin typeface="Cambria Math"/>
                      </a:endParaRPr>
                    </a:p>
                  </a:txBody>
                  <a:tcPr/>
                </a:tc>
                <a:tc>
                  <a:txBody>
                    <a:bodyPr/>
                    <a:lstStyle/>
                    <a:p>
                      <a:pPr algn="ctr"/>
                      <a:r>
                        <a:rPr sz="1600" dirty="0"/>
                        <a:t>169</a:t>
                      </a:r>
                      <a:endParaRPr sz="1600" dirty="0">
                        <a:latin typeface="Cambria Math"/>
                      </a:endParaRP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Finding the Standard Quota</a:t>
            </a:r>
            <a:r>
              <a:rPr lang="en-US" dirty="0"/>
              <a:t>—Slide 2</a:t>
            </a:r>
            <a:endParaRPr dirty="0"/>
          </a:p>
        </p:txBody>
      </p:sp>
      <p:sp>
        <p:nvSpPr>
          <p:cNvPr id="3" name="Text Placeholder 2"/>
          <p:cNvSpPr>
            <a:spLocks noGrp="1"/>
          </p:cNvSpPr>
          <p:nvPr>
            <p:ph type="body" sz="quarter" idx="10"/>
          </p:nvPr>
        </p:nvSpPr>
        <p:spPr>
          <a:xfrm>
            <a:off x="457200" y="1029287"/>
            <a:ext cx="8229600" cy="1485313"/>
          </a:xfrm>
        </p:spPr>
        <p:txBody>
          <a:bodyPr>
            <a:normAutofit fontScale="92500" lnSpcReduction="20000"/>
          </a:bodyPr>
          <a:lstStyle/>
          <a:p>
            <a:pPr algn="just"/>
            <a:r>
              <a:rPr lang="en-IN" b="1" dirty="0"/>
              <a:t>Solution</a:t>
            </a:r>
          </a:p>
          <a:p>
            <a:pPr algn="just"/>
            <a:r>
              <a:rPr lang="en-IN" dirty="0"/>
              <a:t>In order to find the standard quota for each subpopulation, we need to divide each class size by the standard divisor, which was calculated in Example 1 as </a:t>
            </a:r>
            <a:r>
              <a:rPr lang="en-IN" dirty="0">
                <a:latin typeface="Cambria Math"/>
              </a:rPr>
              <a:t>88.3333</a:t>
            </a:r>
            <a:r>
              <a:rPr lang="en-IN" dirty="0"/>
              <a:t>.</a:t>
            </a:r>
            <a:endParaRPr lang="ar-AE" sz="3300" dirty="0"/>
          </a:p>
        </p:txBody>
      </p:sp>
      <p:sp>
        <p:nvSpPr>
          <p:cNvPr id="5" name="TextBox 4">
            <a:extLst>
              <a:ext uri="{FF2B5EF4-FFF2-40B4-BE49-F238E27FC236}">
                <a16:creationId xmlns:a16="http://schemas.microsoft.com/office/drawing/2014/main" id="{517DB43E-3AAF-F739-ED2B-C79DB8964D28}"/>
              </a:ext>
            </a:extLst>
          </p:cNvPr>
          <p:cNvSpPr txBox="1"/>
          <p:nvPr/>
        </p:nvSpPr>
        <p:spPr>
          <a:xfrm>
            <a:off x="3848099" y="2705579"/>
            <a:ext cx="1447800" cy="307777"/>
          </a:xfrm>
          <a:prstGeom prst="rect">
            <a:avLst/>
          </a:prstGeom>
          <a:noFill/>
        </p:spPr>
        <p:txBody>
          <a:bodyPr wrap="square">
            <a:spAutoFit/>
          </a:bodyPr>
          <a:lstStyle/>
          <a:p>
            <a:r>
              <a:rPr kumimoji="0" lang="en-US" sz="1400" b="1" i="0" u="none" strike="noStrike" kern="1200" cap="none" spc="0" normalizeH="0" baseline="0" noProof="0" dirty="0">
                <a:ln>
                  <a:noFill/>
                </a:ln>
                <a:effectLst/>
                <a:uLnTx/>
                <a:uFillTx/>
                <a:latin typeface="Calibri"/>
                <a:ea typeface="+mn-ea"/>
                <a:cs typeface="+mn-cs"/>
              </a:rPr>
              <a:t>Standard Quotes</a:t>
            </a:r>
            <a:endParaRPr lang="en-IN" dirty="0"/>
          </a:p>
        </p:txBody>
      </p:sp>
      <mc:AlternateContent xmlns:mc="http://schemas.openxmlformats.org/markup-compatibility/2006" xmlns:a14="http://schemas.microsoft.com/office/drawing/2010/main">
        <mc:Choice Requires="a14">
          <p:graphicFrame>
            <p:nvGraphicFramePr>
              <p:cNvPr id="6" name="Table 5" descr="The Table contains 3 Columns and 4 Rows&#10;&#10;Row 1: Freshmen: 224 divided by 88.3333 which is approximately equals to 2.5359&#10;&#10;Row 2: Sophomores: 267 divided by 88.3333 which is approximately equals to 3.0226&#10;&#10;Row 3: Juniors: 135 divided by 88.3333 which is approximately equals to 1.5283&#10;&#10;Row 4: Seniors: 169 divided by 88.3333 which is approximately equals to 1.9132">
                <a:extLst>
                  <a:ext uri="{FF2B5EF4-FFF2-40B4-BE49-F238E27FC236}">
                    <a16:creationId xmlns:a16="http://schemas.microsoft.com/office/drawing/2014/main" id="{36F99D1F-E6AB-48A0-A91D-87FB69F69D08}"/>
                  </a:ext>
                </a:extLst>
              </p:cNvPr>
              <p:cNvGraphicFramePr>
                <a:graphicFrameLocks noGrp="1"/>
              </p:cNvGraphicFramePr>
              <p:nvPr>
                <p:extLst>
                  <p:ext uri="{D42A27DB-BD31-4B8C-83A1-F6EECF244321}">
                    <p14:modId xmlns:p14="http://schemas.microsoft.com/office/powerpoint/2010/main" val="2942024239"/>
                  </p:ext>
                </p:extLst>
              </p:nvPr>
            </p:nvGraphicFramePr>
            <p:xfrm>
              <a:off x="2590800" y="3128136"/>
              <a:ext cx="3962399" cy="2053464"/>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1217152039"/>
                        </a:ext>
                      </a:extLst>
                    </a:gridCol>
                    <a:gridCol w="1208690">
                      <a:extLst>
                        <a:ext uri="{9D8B030D-6E8A-4147-A177-3AD203B41FA5}">
                          <a16:colId xmlns:a16="http://schemas.microsoft.com/office/drawing/2014/main" val="4118583115"/>
                        </a:ext>
                      </a:extLst>
                    </a:gridCol>
                    <a:gridCol w="1229709">
                      <a:extLst>
                        <a:ext uri="{9D8B030D-6E8A-4147-A177-3AD203B41FA5}">
                          <a16:colId xmlns:a16="http://schemas.microsoft.com/office/drawing/2014/main" val="1055578727"/>
                        </a:ext>
                      </a:extLst>
                    </a:gridCol>
                  </a:tblGrid>
                  <a:tr h="512200">
                    <a:tc>
                      <a:txBody>
                        <a:bodyPr/>
                        <a:lstStyle/>
                        <a:p>
                          <a:pPr algn="l"/>
                          <a:r>
                            <a:rPr lang="en-IN" sz="1400" dirty="0"/>
                            <a:t>Freshmen:</a:t>
                          </a:r>
                        </a:p>
                      </a:txBody>
                      <a:tcPr anchor="ctr"/>
                    </a:tc>
                    <a:tc>
                      <a:txBody>
                        <a:bodyPr/>
                        <a:lstStyle/>
                        <a:p>
                          <a:pPr algn="ctr"/>
                          <a14:m>
                            <m:oMathPara xmlns:m="http://schemas.openxmlformats.org/officeDocument/2006/math">
                              <m:oMathParaPr>
                                <m:jc m:val="center"/>
                              </m:oMathParaPr>
                              <m:oMath xmlns:m="http://schemas.openxmlformats.org/officeDocument/2006/math">
                                <m:f>
                                  <m:fPr>
                                    <m:ctrlPr>
                                      <a:rPr lang="ar-AE" sz="1400" i="1" smtClean="0">
                                        <a:latin typeface="Cambria Math" panose="02040503050406030204" pitchFamily="18" charset="0"/>
                                      </a:rPr>
                                    </m:ctrlPr>
                                  </m:fPr>
                                  <m:num>
                                    <m:r>
                                      <a:rPr lang="ar-AE" sz="1400">
                                        <a:latin typeface="Cambria Math" panose="02040503050406030204" pitchFamily="18" charset="0"/>
                                      </a:rPr>
                                      <m:t>224</m:t>
                                    </m:r>
                                  </m:num>
                                  <m:den>
                                    <m:r>
                                      <a:rPr lang="ar-AE" sz="1400">
                                        <a:latin typeface="Cambria Math" panose="02040503050406030204" pitchFamily="18" charset="0"/>
                                      </a:rPr>
                                      <m:t>88</m:t>
                                    </m:r>
                                    <m:r>
                                      <a:rPr lang="ar-AE" sz="1400">
                                        <a:latin typeface="Cambria Math" panose="02040503050406030204" pitchFamily="18" charset="0"/>
                                      </a:rPr>
                                      <m:t>.</m:t>
                                    </m:r>
                                    <m:r>
                                      <a:rPr lang="ar-AE" sz="1400">
                                        <a:latin typeface="Cambria Math" panose="02040503050406030204" pitchFamily="18" charset="0"/>
                                      </a:rPr>
                                      <m:t>3333</m:t>
                                    </m:r>
                                  </m:den>
                                </m:f>
                              </m:oMath>
                            </m:oMathPara>
                          </a14:m>
                          <a:endParaRPr lang="ar-AE" sz="1400" dirty="0"/>
                        </a:p>
                      </a:txBody>
                      <a:tcPr/>
                    </a:tc>
                    <a:tc>
                      <a:txBody>
                        <a:bodyPr/>
                        <a:lstStyle/>
                        <a:p>
                          <a:pPr algn="l"/>
                          <a14:m>
                            <m:oMathPara xmlns:m="http://schemas.openxmlformats.org/officeDocument/2006/math">
                              <m:oMathParaPr>
                                <m:jc m:val="left"/>
                              </m:oMathParaPr>
                              <m:oMath xmlns:m="http://schemas.openxmlformats.org/officeDocument/2006/math">
                                <m:r>
                                  <a:rPr lang="ar-AE" sz="1400" smtClean="0">
                                    <a:latin typeface="Cambria Math" panose="02040503050406030204" pitchFamily="18" charset="0"/>
                                  </a:rPr>
                                  <m:t>≈</m:t>
                                </m:r>
                                <m:r>
                                  <a:rPr lang="ar-AE" sz="1400" smtClean="0">
                                    <a:latin typeface="Cambria Math" panose="02040503050406030204" pitchFamily="18" charset="0"/>
                                  </a:rPr>
                                  <m:t>2</m:t>
                                </m:r>
                                <m:r>
                                  <a:rPr lang="ar-AE" sz="1400" smtClean="0">
                                    <a:latin typeface="Cambria Math" panose="02040503050406030204" pitchFamily="18" charset="0"/>
                                  </a:rPr>
                                  <m:t>.</m:t>
                                </m:r>
                                <m:r>
                                  <a:rPr lang="ar-AE" sz="1400" smtClean="0">
                                    <a:latin typeface="Cambria Math" panose="02040503050406030204" pitchFamily="18" charset="0"/>
                                  </a:rPr>
                                  <m:t>5359</m:t>
                                </m:r>
                              </m:oMath>
                            </m:oMathPara>
                          </a14:m>
                          <a:endParaRPr lang="en-IN" sz="1400" dirty="0"/>
                        </a:p>
                      </a:txBody>
                      <a:tcPr anchor="ctr"/>
                    </a:tc>
                    <a:extLst>
                      <a:ext uri="{0D108BD9-81ED-4DB2-BD59-A6C34878D82A}">
                        <a16:rowId xmlns:a16="http://schemas.microsoft.com/office/drawing/2014/main" val="4092832967"/>
                      </a:ext>
                    </a:extLst>
                  </a:tr>
                  <a:tr h="512200">
                    <a:tc>
                      <a:txBody>
                        <a:bodyPr/>
                        <a:lstStyle/>
                        <a:p>
                          <a:pPr algn="l"/>
                          <a:r>
                            <a:rPr lang="en-IN" sz="1400" dirty="0"/>
                            <a:t>Sophomores:</a:t>
                          </a:r>
                        </a:p>
                      </a:txBody>
                      <a:tcPr anchor="ctr"/>
                    </a:tc>
                    <a:tc>
                      <a:txBody>
                        <a:bodyPr/>
                        <a:lstStyle/>
                        <a:p>
                          <a:pPr algn="ctr"/>
                          <a14:m>
                            <m:oMathPara xmlns:m="http://schemas.openxmlformats.org/officeDocument/2006/math">
                              <m:oMathParaPr>
                                <m:jc m:val="center"/>
                              </m:oMathParaPr>
                              <m:oMath xmlns:m="http://schemas.openxmlformats.org/officeDocument/2006/math">
                                <m:f>
                                  <m:fPr>
                                    <m:ctrlPr>
                                      <a:rPr lang="ar-AE" sz="1400" i="1" smtClean="0">
                                        <a:latin typeface="Cambria Math" panose="02040503050406030204" pitchFamily="18" charset="0"/>
                                      </a:rPr>
                                    </m:ctrlPr>
                                  </m:fPr>
                                  <m:num>
                                    <m:r>
                                      <a:rPr lang="ar-AE" sz="1400">
                                        <a:latin typeface="Cambria Math" panose="02040503050406030204" pitchFamily="18" charset="0"/>
                                      </a:rPr>
                                      <m:t>267</m:t>
                                    </m:r>
                                  </m:num>
                                  <m:den>
                                    <m:r>
                                      <a:rPr lang="ar-AE" sz="1400">
                                        <a:latin typeface="Cambria Math" panose="02040503050406030204" pitchFamily="18" charset="0"/>
                                      </a:rPr>
                                      <m:t>88</m:t>
                                    </m:r>
                                    <m:r>
                                      <a:rPr lang="ar-AE" sz="1400">
                                        <a:latin typeface="Cambria Math" panose="02040503050406030204" pitchFamily="18" charset="0"/>
                                      </a:rPr>
                                      <m:t>.</m:t>
                                    </m:r>
                                    <m:r>
                                      <a:rPr lang="ar-AE" sz="1400">
                                        <a:latin typeface="Cambria Math" panose="02040503050406030204" pitchFamily="18" charset="0"/>
                                      </a:rPr>
                                      <m:t>3333</m:t>
                                    </m:r>
                                  </m:den>
                                </m:f>
                              </m:oMath>
                            </m:oMathPara>
                          </a14:m>
                          <a:endParaRPr lang="en-IN" sz="1400" dirty="0"/>
                        </a:p>
                      </a:txBody>
                      <a:tcPr/>
                    </a:tc>
                    <a:tc>
                      <a:txBody>
                        <a:bodyPr/>
                        <a:lstStyle/>
                        <a:p>
                          <a:pPr algn="l"/>
                          <a14:m>
                            <m:oMathPara xmlns:m="http://schemas.openxmlformats.org/officeDocument/2006/math">
                              <m:oMathParaPr>
                                <m:jc m:val="left"/>
                              </m:oMathParaPr>
                              <m:oMath xmlns:m="http://schemas.openxmlformats.org/officeDocument/2006/math">
                                <m:r>
                                  <a:rPr lang="ar-AE" sz="1400" smtClean="0">
                                    <a:latin typeface="Cambria Math" panose="02040503050406030204" pitchFamily="18" charset="0"/>
                                  </a:rPr>
                                  <m:t>≈</m:t>
                                </m:r>
                                <m:r>
                                  <a:rPr lang="ar-AE" sz="1400" smtClean="0">
                                    <a:latin typeface="Cambria Math" panose="02040503050406030204" pitchFamily="18" charset="0"/>
                                  </a:rPr>
                                  <m:t>3</m:t>
                                </m:r>
                                <m:r>
                                  <a:rPr lang="ar-AE" sz="1400" smtClean="0">
                                    <a:latin typeface="Cambria Math" panose="02040503050406030204" pitchFamily="18" charset="0"/>
                                  </a:rPr>
                                  <m:t>.</m:t>
                                </m:r>
                                <m:r>
                                  <a:rPr lang="ar-AE" sz="1400" smtClean="0">
                                    <a:latin typeface="Cambria Math" panose="02040503050406030204" pitchFamily="18" charset="0"/>
                                  </a:rPr>
                                  <m:t>0226</m:t>
                                </m:r>
                              </m:oMath>
                            </m:oMathPara>
                          </a14:m>
                          <a:endParaRPr lang="en-IN" sz="1400" dirty="0"/>
                        </a:p>
                      </a:txBody>
                      <a:tcPr anchor="ctr"/>
                    </a:tc>
                    <a:extLst>
                      <a:ext uri="{0D108BD9-81ED-4DB2-BD59-A6C34878D82A}">
                        <a16:rowId xmlns:a16="http://schemas.microsoft.com/office/drawing/2014/main" val="1874057226"/>
                      </a:ext>
                    </a:extLst>
                  </a:tr>
                  <a:tr h="516864">
                    <a:tc>
                      <a:txBody>
                        <a:bodyPr/>
                        <a:lstStyle/>
                        <a:p>
                          <a:pPr algn="l"/>
                          <a:r>
                            <a:rPr lang="en-US" sz="1400" dirty="0"/>
                            <a:t> </a:t>
                          </a:r>
                          <a:r>
                            <a:rPr lang="en-IN" sz="1400" dirty="0"/>
                            <a:t>Juniors:</a:t>
                          </a:r>
                        </a:p>
                      </a:txBody>
                      <a:tcPr anchor="ctr"/>
                    </a:tc>
                    <a:tc>
                      <a:txBody>
                        <a:bodyPr/>
                        <a:lstStyle/>
                        <a:p>
                          <a:pPr algn="ctr"/>
                          <a14:m>
                            <m:oMathPara xmlns:m="http://schemas.openxmlformats.org/officeDocument/2006/math">
                              <m:oMathParaPr>
                                <m:jc m:val="center"/>
                              </m:oMathParaPr>
                              <m:oMath xmlns:m="http://schemas.openxmlformats.org/officeDocument/2006/math">
                                <m:f>
                                  <m:fPr>
                                    <m:ctrlPr>
                                      <a:rPr lang="ar-AE" sz="1400" i="1" smtClean="0">
                                        <a:latin typeface="Cambria Math" panose="02040503050406030204" pitchFamily="18" charset="0"/>
                                      </a:rPr>
                                    </m:ctrlPr>
                                  </m:fPr>
                                  <m:num>
                                    <m:r>
                                      <a:rPr lang="ar-AE" sz="1400">
                                        <a:latin typeface="Cambria Math" panose="02040503050406030204" pitchFamily="18" charset="0"/>
                                      </a:rPr>
                                      <m:t>135</m:t>
                                    </m:r>
                                  </m:num>
                                  <m:den>
                                    <m:r>
                                      <a:rPr lang="ar-AE" sz="1400">
                                        <a:latin typeface="Cambria Math" panose="02040503050406030204" pitchFamily="18" charset="0"/>
                                      </a:rPr>
                                      <m:t>88</m:t>
                                    </m:r>
                                    <m:r>
                                      <a:rPr lang="ar-AE" sz="1400">
                                        <a:latin typeface="Cambria Math" panose="02040503050406030204" pitchFamily="18" charset="0"/>
                                      </a:rPr>
                                      <m:t>.</m:t>
                                    </m:r>
                                    <m:r>
                                      <a:rPr lang="ar-AE" sz="1400">
                                        <a:latin typeface="Cambria Math" panose="02040503050406030204" pitchFamily="18" charset="0"/>
                                      </a:rPr>
                                      <m:t>3333</m:t>
                                    </m:r>
                                  </m:den>
                                </m:f>
                              </m:oMath>
                            </m:oMathPara>
                          </a14:m>
                          <a:endParaRPr lang="en-IN" sz="1400" dirty="0"/>
                        </a:p>
                      </a:txBody>
                      <a:tcPr/>
                    </a:tc>
                    <a:tc>
                      <a:txBody>
                        <a:bodyPr/>
                        <a:lstStyle/>
                        <a:p>
                          <a:pPr algn="l"/>
                          <a14:m>
                            <m:oMathPara xmlns:m="http://schemas.openxmlformats.org/officeDocument/2006/math">
                              <m:oMathParaPr>
                                <m:jc m:val="left"/>
                              </m:oMathParaPr>
                              <m:oMath xmlns:m="http://schemas.openxmlformats.org/officeDocument/2006/math">
                                <m:r>
                                  <a:rPr lang="ar-AE" sz="1400" smtClean="0">
                                    <a:latin typeface="Cambria Math" panose="02040503050406030204" pitchFamily="18" charset="0"/>
                                  </a:rPr>
                                  <m:t>≈</m:t>
                                </m:r>
                                <m:r>
                                  <a:rPr lang="ar-AE" sz="1400" smtClean="0">
                                    <a:latin typeface="Cambria Math" panose="02040503050406030204" pitchFamily="18" charset="0"/>
                                  </a:rPr>
                                  <m:t>1</m:t>
                                </m:r>
                                <m:r>
                                  <a:rPr lang="ar-AE" sz="1400" smtClean="0">
                                    <a:latin typeface="Cambria Math" panose="02040503050406030204" pitchFamily="18" charset="0"/>
                                  </a:rPr>
                                  <m:t>.</m:t>
                                </m:r>
                                <m:r>
                                  <a:rPr lang="ar-AE" sz="1400" smtClean="0">
                                    <a:latin typeface="Cambria Math" panose="02040503050406030204" pitchFamily="18" charset="0"/>
                                  </a:rPr>
                                  <m:t>5283</m:t>
                                </m:r>
                              </m:oMath>
                            </m:oMathPara>
                          </a14:m>
                          <a:endParaRPr lang="en-IN" sz="1400" dirty="0"/>
                        </a:p>
                      </a:txBody>
                      <a:tcPr anchor="ctr"/>
                    </a:tc>
                    <a:extLst>
                      <a:ext uri="{0D108BD9-81ED-4DB2-BD59-A6C34878D82A}">
                        <a16:rowId xmlns:a16="http://schemas.microsoft.com/office/drawing/2014/main" val="1727882860"/>
                      </a:ext>
                    </a:extLst>
                  </a:tr>
                  <a:tr h="512200">
                    <a:tc>
                      <a:txBody>
                        <a:bodyPr/>
                        <a:lstStyle/>
                        <a:p>
                          <a:pPr algn="l"/>
                          <a:r>
                            <a:rPr lang="en-IN" sz="1400" dirty="0"/>
                            <a:t>Seniors:</a:t>
                          </a:r>
                        </a:p>
                      </a:txBody>
                      <a:tcPr anchor="ctr"/>
                    </a:tc>
                    <a:tc>
                      <a:txBody>
                        <a:bodyPr/>
                        <a:lstStyle/>
                        <a:p>
                          <a:pPr algn="ctr"/>
                          <a14:m>
                            <m:oMathPara xmlns:m="http://schemas.openxmlformats.org/officeDocument/2006/math">
                              <m:oMathParaPr>
                                <m:jc m:val="center"/>
                              </m:oMathParaPr>
                              <m:oMath xmlns:m="http://schemas.openxmlformats.org/officeDocument/2006/math">
                                <m:f>
                                  <m:fPr>
                                    <m:ctrlPr>
                                      <a:rPr lang="ar-AE" sz="1400" i="1" smtClean="0">
                                        <a:latin typeface="Cambria Math" panose="02040503050406030204" pitchFamily="18" charset="0"/>
                                      </a:rPr>
                                    </m:ctrlPr>
                                  </m:fPr>
                                  <m:num>
                                    <m:r>
                                      <a:rPr lang="ar-AE" sz="1400">
                                        <a:latin typeface="Cambria Math" panose="02040503050406030204" pitchFamily="18" charset="0"/>
                                      </a:rPr>
                                      <m:t>169</m:t>
                                    </m:r>
                                  </m:num>
                                  <m:den>
                                    <m:r>
                                      <a:rPr lang="ar-AE" sz="1400">
                                        <a:latin typeface="Cambria Math" panose="02040503050406030204" pitchFamily="18" charset="0"/>
                                      </a:rPr>
                                      <m:t>88</m:t>
                                    </m:r>
                                    <m:r>
                                      <a:rPr lang="ar-AE" sz="1400">
                                        <a:latin typeface="Cambria Math" panose="02040503050406030204" pitchFamily="18" charset="0"/>
                                      </a:rPr>
                                      <m:t>.</m:t>
                                    </m:r>
                                    <m:r>
                                      <a:rPr lang="ar-AE" sz="1400">
                                        <a:latin typeface="Cambria Math" panose="02040503050406030204" pitchFamily="18" charset="0"/>
                                      </a:rPr>
                                      <m:t>3333</m:t>
                                    </m:r>
                                  </m:den>
                                </m:f>
                              </m:oMath>
                            </m:oMathPara>
                          </a14:m>
                          <a:endParaRPr lang="en-IN" sz="1400" dirty="0"/>
                        </a:p>
                      </a:txBody>
                      <a:tcPr/>
                    </a:tc>
                    <a:tc>
                      <a:txBody>
                        <a:bodyPr/>
                        <a:lstStyle/>
                        <a:p>
                          <a:pPr algn="l"/>
                          <a14:m>
                            <m:oMathPara xmlns:m="http://schemas.openxmlformats.org/officeDocument/2006/math">
                              <m:oMathParaPr>
                                <m:jc m:val="left"/>
                              </m:oMathParaPr>
                              <m:oMath xmlns:m="http://schemas.openxmlformats.org/officeDocument/2006/math">
                                <m:r>
                                  <a:rPr lang="ar-AE" sz="1400" smtClean="0">
                                    <a:latin typeface="Cambria Math" panose="02040503050406030204" pitchFamily="18" charset="0"/>
                                  </a:rPr>
                                  <m:t>≈</m:t>
                                </m:r>
                                <m:r>
                                  <a:rPr lang="ar-AE" sz="1400" smtClean="0">
                                    <a:latin typeface="Cambria Math" panose="02040503050406030204" pitchFamily="18" charset="0"/>
                                  </a:rPr>
                                  <m:t>1</m:t>
                                </m:r>
                                <m:r>
                                  <a:rPr lang="ar-AE" sz="1400" smtClean="0">
                                    <a:latin typeface="Cambria Math" panose="02040503050406030204" pitchFamily="18" charset="0"/>
                                  </a:rPr>
                                  <m:t>.</m:t>
                                </m:r>
                                <m:r>
                                  <a:rPr lang="ar-AE" sz="1400" smtClean="0">
                                    <a:latin typeface="Cambria Math" panose="02040503050406030204" pitchFamily="18" charset="0"/>
                                  </a:rPr>
                                  <m:t>9132</m:t>
                                </m:r>
                              </m:oMath>
                            </m:oMathPara>
                          </a14:m>
                          <a:endParaRPr lang="en-IN" sz="1400" dirty="0"/>
                        </a:p>
                      </a:txBody>
                      <a:tcPr anchor="ctr"/>
                    </a:tc>
                    <a:extLst>
                      <a:ext uri="{0D108BD9-81ED-4DB2-BD59-A6C34878D82A}">
                        <a16:rowId xmlns:a16="http://schemas.microsoft.com/office/drawing/2014/main" val="2555438665"/>
                      </a:ext>
                    </a:extLst>
                  </a:tr>
                </a:tbl>
              </a:graphicData>
            </a:graphic>
          </p:graphicFrame>
        </mc:Choice>
        <mc:Fallback xmlns="">
          <p:graphicFrame>
            <p:nvGraphicFramePr>
              <p:cNvPr id="6" name="Table 5" descr="The Table contains 3 Columns and 4 Rows&#10;&#10;Row 1: Freshmen: 224 divided by 88.3333 which is approximately equals to 2.5359&#10;&#10;Row 2: Sophomores: 267 divided by 88.3333 which is approximately equals to 3.0226&#10;&#10;Row 3: Juniors: 135 divided by 88.3333 which is approximately equals to 1.5283&#10;&#10;Row 4: Seniors: 169 divided by 88.3333 which is approximately equals to 1.9132">
                <a:extLst>
                  <a:ext uri="{FF2B5EF4-FFF2-40B4-BE49-F238E27FC236}">
                    <a16:creationId xmlns:a16="http://schemas.microsoft.com/office/drawing/2014/main" id="{36F99D1F-E6AB-48A0-A91D-87FB69F69D08}"/>
                  </a:ext>
                </a:extLst>
              </p:cNvPr>
              <p:cNvGraphicFramePr>
                <a:graphicFrameLocks noGrp="1"/>
              </p:cNvGraphicFramePr>
              <p:nvPr>
                <p:extLst>
                  <p:ext uri="{D42A27DB-BD31-4B8C-83A1-F6EECF244321}">
                    <p14:modId xmlns:p14="http://schemas.microsoft.com/office/powerpoint/2010/main" val="2942024239"/>
                  </p:ext>
                </p:extLst>
              </p:nvPr>
            </p:nvGraphicFramePr>
            <p:xfrm>
              <a:off x="2590800" y="3128136"/>
              <a:ext cx="3962399" cy="2053464"/>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1217152039"/>
                        </a:ext>
                      </a:extLst>
                    </a:gridCol>
                    <a:gridCol w="1208690">
                      <a:extLst>
                        <a:ext uri="{9D8B030D-6E8A-4147-A177-3AD203B41FA5}">
                          <a16:colId xmlns:a16="http://schemas.microsoft.com/office/drawing/2014/main" val="4118583115"/>
                        </a:ext>
                      </a:extLst>
                    </a:gridCol>
                    <a:gridCol w="1229709">
                      <a:extLst>
                        <a:ext uri="{9D8B030D-6E8A-4147-A177-3AD203B41FA5}">
                          <a16:colId xmlns:a16="http://schemas.microsoft.com/office/drawing/2014/main" val="1055578727"/>
                        </a:ext>
                      </a:extLst>
                    </a:gridCol>
                  </a:tblGrid>
                  <a:tr h="512200">
                    <a:tc>
                      <a:txBody>
                        <a:bodyPr/>
                        <a:lstStyle/>
                        <a:p>
                          <a:pPr algn="l"/>
                          <a:r>
                            <a:rPr lang="en-IN" sz="1400" dirty="0"/>
                            <a:t>Freshmen:</a:t>
                          </a:r>
                        </a:p>
                      </a:txBody>
                      <a:tcPr anchor="ctr"/>
                    </a:tc>
                    <a:tc>
                      <a:txBody>
                        <a:bodyPr/>
                        <a:lstStyle/>
                        <a:p>
                          <a:endParaRPr lang="en-US"/>
                        </a:p>
                      </a:txBody>
                      <a:tcPr>
                        <a:blipFill>
                          <a:blip r:embed="rId2"/>
                          <a:stretch>
                            <a:fillRect l="-127273" t="-1190" r="-103535" b="-304762"/>
                          </a:stretch>
                        </a:blipFill>
                      </a:tcPr>
                    </a:tc>
                    <a:tc>
                      <a:txBody>
                        <a:bodyPr/>
                        <a:lstStyle/>
                        <a:p>
                          <a:endParaRPr lang="en-US"/>
                        </a:p>
                      </a:txBody>
                      <a:tcPr anchor="ctr">
                        <a:blipFill>
                          <a:blip r:embed="rId2"/>
                          <a:stretch>
                            <a:fillRect l="-222772" t="-1190" r="-1485" b="-304762"/>
                          </a:stretch>
                        </a:blipFill>
                      </a:tcPr>
                    </a:tc>
                    <a:extLst>
                      <a:ext uri="{0D108BD9-81ED-4DB2-BD59-A6C34878D82A}">
                        <a16:rowId xmlns:a16="http://schemas.microsoft.com/office/drawing/2014/main" val="4092832967"/>
                      </a:ext>
                    </a:extLst>
                  </a:tr>
                  <a:tr h="512200">
                    <a:tc>
                      <a:txBody>
                        <a:bodyPr/>
                        <a:lstStyle/>
                        <a:p>
                          <a:pPr algn="l"/>
                          <a:r>
                            <a:rPr lang="en-IN" sz="1400" dirty="0"/>
                            <a:t>Sophomores:</a:t>
                          </a:r>
                        </a:p>
                      </a:txBody>
                      <a:tcPr anchor="ctr"/>
                    </a:tc>
                    <a:tc>
                      <a:txBody>
                        <a:bodyPr/>
                        <a:lstStyle/>
                        <a:p>
                          <a:endParaRPr lang="en-US"/>
                        </a:p>
                      </a:txBody>
                      <a:tcPr>
                        <a:blipFill>
                          <a:blip r:embed="rId2"/>
                          <a:stretch>
                            <a:fillRect l="-127273" t="-101190" r="-103535" b="-204762"/>
                          </a:stretch>
                        </a:blipFill>
                      </a:tcPr>
                    </a:tc>
                    <a:tc>
                      <a:txBody>
                        <a:bodyPr/>
                        <a:lstStyle/>
                        <a:p>
                          <a:endParaRPr lang="en-US"/>
                        </a:p>
                      </a:txBody>
                      <a:tcPr anchor="ctr">
                        <a:blipFill>
                          <a:blip r:embed="rId2"/>
                          <a:stretch>
                            <a:fillRect l="-222772" t="-101190" r="-1485" b="-204762"/>
                          </a:stretch>
                        </a:blipFill>
                      </a:tcPr>
                    </a:tc>
                    <a:extLst>
                      <a:ext uri="{0D108BD9-81ED-4DB2-BD59-A6C34878D82A}">
                        <a16:rowId xmlns:a16="http://schemas.microsoft.com/office/drawing/2014/main" val="1874057226"/>
                      </a:ext>
                    </a:extLst>
                  </a:tr>
                  <a:tr h="516864">
                    <a:tc>
                      <a:txBody>
                        <a:bodyPr/>
                        <a:lstStyle/>
                        <a:p>
                          <a:pPr algn="l"/>
                          <a:r>
                            <a:rPr lang="en-US" sz="1400" dirty="0"/>
                            <a:t> </a:t>
                          </a:r>
                          <a:r>
                            <a:rPr lang="en-IN" sz="1400" dirty="0"/>
                            <a:t>Juniors:</a:t>
                          </a:r>
                        </a:p>
                      </a:txBody>
                      <a:tcPr anchor="ctr"/>
                    </a:tc>
                    <a:tc>
                      <a:txBody>
                        <a:bodyPr/>
                        <a:lstStyle/>
                        <a:p>
                          <a:endParaRPr lang="en-US"/>
                        </a:p>
                      </a:txBody>
                      <a:tcPr>
                        <a:blipFill>
                          <a:blip r:embed="rId2"/>
                          <a:stretch>
                            <a:fillRect l="-127273" t="-198824" r="-103535" b="-102353"/>
                          </a:stretch>
                        </a:blipFill>
                      </a:tcPr>
                    </a:tc>
                    <a:tc>
                      <a:txBody>
                        <a:bodyPr/>
                        <a:lstStyle/>
                        <a:p>
                          <a:endParaRPr lang="en-US"/>
                        </a:p>
                      </a:txBody>
                      <a:tcPr anchor="ctr">
                        <a:blipFill>
                          <a:blip r:embed="rId2"/>
                          <a:stretch>
                            <a:fillRect l="-222772" t="-198824" r="-1485" b="-102353"/>
                          </a:stretch>
                        </a:blipFill>
                      </a:tcPr>
                    </a:tc>
                    <a:extLst>
                      <a:ext uri="{0D108BD9-81ED-4DB2-BD59-A6C34878D82A}">
                        <a16:rowId xmlns:a16="http://schemas.microsoft.com/office/drawing/2014/main" val="1727882860"/>
                      </a:ext>
                    </a:extLst>
                  </a:tr>
                  <a:tr h="512200">
                    <a:tc>
                      <a:txBody>
                        <a:bodyPr/>
                        <a:lstStyle/>
                        <a:p>
                          <a:pPr algn="l"/>
                          <a:r>
                            <a:rPr lang="en-IN" sz="1400" dirty="0"/>
                            <a:t>Seniors:</a:t>
                          </a:r>
                        </a:p>
                      </a:txBody>
                      <a:tcPr anchor="ctr"/>
                    </a:tc>
                    <a:tc>
                      <a:txBody>
                        <a:bodyPr/>
                        <a:lstStyle/>
                        <a:p>
                          <a:endParaRPr lang="en-US"/>
                        </a:p>
                      </a:txBody>
                      <a:tcPr>
                        <a:blipFill>
                          <a:blip r:embed="rId2"/>
                          <a:stretch>
                            <a:fillRect l="-127273" t="-302381" r="-103535" b="-3571"/>
                          </a:stretch>
                        </a:blipFill>
                      </a:tcPr>
                    </a:tc>
                    <a:tc>
                      <a:txBody>
                        <a:bodyPr/>
                        <a:lstStyle/>
                        <a:p>
                          <a:endParaRPr lang="en-US"/>
                        </a:p>
                      </a:txBody>
                      <a:tcPr anchor="ctr">
                        <a:blipFill>
                          <a:blip r:embed="rId2"/>
                          <a:stretch>
                            <a:fillRect l="-222772" t="-302381" r="-1485" b="-3571"/>
                          </a:stretch>
                        </a:blipFill>
                      </a:tcPr>
                    </a:tc>
                    <a:extLst>
                      <a:ext uri="{0D108BD9-81ED-4DB2-BD59-A6C34878D82A}">
                        <a16:rowId xmlns:a16="http://schemas.microsoft.com/office/drawing/2014/main" val="2555438665"/>
                      </a:ext>
                    </a:extLst>
                  </a:tr>
                </a:tbl>
              </a:graphicData>
            </a:graphic>
          </p:graphicFrame>
        </mc:Fallback>
      </mc:AlternateContent>
    </p:spTree>
    <p:extLst>
      <p:ext uri="{BB962C8B-B14F-4D97-AF65-F5344CB8AC3E}">
        <p14:creationId xmlns:p14="http://schemas.microsoft.com/office/powerpoint/2010/main" val="1446018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pPr algn="just"/>
            <a:r>
              <a:rPr sz="2400" dirty="0"/>
              <a:t>Three classes have student populations of </a:t>
            </a:r>
            <a:r>
              <a:rPr sz="2400" dirty="0">
                <a:latin typeface="Cambria Math"/>
              </a:rPr>
              <a:t>87</a:t>
            </a:r>
            <a:r>
              <a:rPr sz="2400" dirty="0"/>
              <a:t>, </a:t>
            </a:r>
            <a:r>
              <a:rPr sz="2400" dirty="0">
                <a:latin typeface="Cambria Math"/>
              </a:rPr>
              <a:t>52</a:t>
            </a:r>
            <a:r>
              <a:rPr sz="2400" dirty="0"/>
              <a:t>, and </a:t>
            </a:r>
            <a:r>
              <a:rPr sz="2400" dirty="0">
                <a:latin typeface="Cambria Math"/>
              </a:rPr>
              <a:t>89</a:t>
            </a:r>
            <a:r>
              <a:rPr lang="en-US" sz="2400" dirty="0">
                <a:latin typeface="Cambria Math"/>
              </a:rPr>
              <a:t>,</a:t>
            </a:r>
            <a:r>
              <a:rPr sz="2400" dirty="0"/>
              <a:t> respectively. Determine the standard quota for each class given that the standard divisor is 13.4.</a:t>
            </a:r>
            <a:endParaRPr lang="en-US" sz="2400" dirty="0"/>
          </a:p>
          <a:p>
            <a:pPr algn="just"/>
            <a:endParaRPr lang="en-IN" sz="2400" dirty="0"/>
          </a:p>
          <a:p>
            <a:pPr algn="just"/>
            <a:r>
              <a:rPr lang="en-IN" sz="2400" dirty="0"/>
              <a:t>Answer: 6.4925; 3.8806; 6.6418</a:t>
            </a:r>
            <a:endParaRPr sz="2400" dirty="0"/>
          </a:p>
        </p:txBody>
      </p:sp>
    </p:spTree>
    <p:extLst>
      <p:ext uri="{BB962C8B-B14F-4D97-AF65-F5344CB8AC3E}">
        <p14:creationId xmlns:p14="http://schemas.microsoft.com/office/powerpoint/2010/main" val="3909542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Hamilton's Method of Apportionment</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tabLst>
                <a:tab pos="358775" algn="l"/>
              </a:tabLst>
              <a:defRPr sz="2800"/>
            </a:pPr>
            <a:r>
              <a:rPr lang="en-IN" sz="2400" dirty="0"/>
              <a:t>1.	Calculate</a:t>
            </a:r>
            <a:r>
              <a:rPr sz="2400" dirty="0"/>
              <a:t> the standard divisor.</a:t>
            </a:r>
          </a:p>
          <a:p>
            <a:pPr algn="just">
              <a:tabLst>
                <a:tab pos="358775" algn="l"/>
              </a:tabLst>
              <a:defRPr sz="2800"/>
            </a:pPr>
            <a:r>
              <a:rPr lang="en-IN" sz="2400" dirty="0"/>
              <a:t>2.	</a:t>
            </a:r>
            <a:r>
              <a:rPr sz="2400" dirty="0"/>
              <a:t>Calculate the standard quota for each subgroup.</a:t>
            </a:r>
          </a:p>
          <a:p>
            <a:pPr algn="just">
              <a:tabLst>
                <a:tab pos="358775" algn="l"/>
              </a:tabLst>
              <a:defRPr sz="2800"/>
            </a:pPr>
            <a:r>
              <a:rPr lang="en-IN" sz="2400" dirty="0"/>
              <a:t>3.	</a:t>
            </a:r>
            <a:r>
              <a:rPr sz="2400" dirty="0"/>
              <a:t>​Calculate the lower quota for each subgroup.</a:t>
            </a:r>
          </a:p>
          <a:p>
            <a:pPr algn="just">
              <a:tabLst>
                <a:tab pos="358775" algn="l"/>
              </a:tabLst>
              <a:defRPr sz="2800"/>
            </a:pPr>
            <a:r>
              <a:rPr lang="en-IN" sz="2400" dirty="0"/>
              <a:t>4.	Assign </a:t>
            </a:r>
            <a:r>
              <a:rPr sz="2400" dirty="0"/>
              <a:t>each subgroup the number of resources based on its </a:t>
            </a:r>
            <a:r>
              <a:rPr lang="en-IN" sz="2400" dirty="0"/>
              <a:t>	</a:t>
            </a:r>
            <a:r>
              <a:rPr sz="2400" dirty="0"/>
              <a:t>lower quota.</a:t>
            </a:r>
          </a:p>
          <a:p>
            <a:pPr algn="just">
              <a:tabLst>
                <a:tab pos="358775" algn="l"/>
              </a:tabLst>
              <a:defRPr sz="2800"/>
            </a:pPr>
            <a:r>
              <a:rPr lang="en-IN" sz="2400" dirty="0"/>
              <a:t>5.	</a:t>
            </a:r>
            <a:r>
              <a:rPr sz="2400" dirty="0"/>
              <a:t>Assign any remaining resources based on the fractional </a:t>
            </a:r>
            <a:r>
              <a:rPr lang="en-IN" sz="2400" dirty="0"/>
              <a:t>	</a:t>
            </a:r>
            <a:r>
              <a:rPr sz="2400" dirty="0"/>
              <a:t>remainder of the standard quotas, in order from largest to </a:t>
            </a:r>
            <a:r>
              <a:rPr lang="en-IN" sz="2400" dirty="0"/>
              <a:t>	</a:t>
            </a:r>
            <a:r>
              <a:rPr sz="2400" dirty="0"/>
              <a:t>smallest.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Math Milestone</a:t>
            </a:r>
          </a:p>
        </p:txBody>
      </p:sp>
      <p:sp>
        <p:nvSpPr>
          <p:cNvPr id="3" name="Text Placeholder 2"/>
          <p:cNvSpPr>
            <a:spLocks noGrp="1"/>
          </p:cNvSpPr>
          <p:nvPr>
            <p:ph type="body" sz="quarter" idx="10"/>
          </p:nvPr>
        </p:nvSpPr>
        <p:spPr/>
        <p:txBody>
          <a:bodyPr>
            <a:normAutofit/>
          </a:bodyPr>
          <a:lstStyle/>
          <a:p>
            <a:pPr algn="just"/>
            <a:r>
              <a:rPr sz="2400" dirty="0"/>
              <a:t>Before it was ever used, Hamilton's method of apportionment was vetoed by President Washington in 1791, becoming the first veto by a US President. It was later adopted in 1850 and used until 1910.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100" dirty="0"/>
              <a:t>Example 3: Applying Hamilton's Method</a:t>
            </a:r>
            <a:r>
              <a:rPr lang="en-US" sz="3100" dirty="0"/>
              <a:t>—Slide 1</a:t>
            </a:r>
            <a:endParaRPr sz="3100" dirty="0"/>
          </a:p>
        </p:txBody>
      </p:sp>
      <p:sp>
        <p:nvSpPr>
          <p:cNvPr id="3" name="Text Placeholder 2"/>
          <p:cNvSpPr>
            <a:spLocks noGrp="1"/>
          </p:cNvSpPr>
          <p:nvPr>
            <p:ph type="body" sz="quarter" idx="10"/>
          </p:nvPr>
        </p:nvSpPr>
        <p:spPr>
          <a:xfrm>
            <a:off x="457200" y="1029287"/>
            <a:ext cx="8229600" cy="1637713"/>
          </a:xfrm>
        </p:spPr>
        <p:txBody>
          <a:bodyPr>
            <a:normAutofit lnSpcReduction="10000"/>
          </a:bodyPr>
          <a:lstStyle/>
          <a:p>
            <a:pPr algn="just"/>
            <a:r>
              <a:rPr sz="2200" dirty="0"/>
              <a:t>A new suburb of Chicago is seeking a charter to become a city of its own. The suburb will have </a:t>
            </a:r>
            <a:r>
              <a:rPr sz="2200" dirty="0">
                <a:latin typeface="Cambria Math"/>
              </a:rPr>
              <a:t>25</a:t>
            </a:r>
            <a:r>
              <a:rPr sz="2200" dirty="0"/>
              <a:t> council members divided among six zones. Use Hamilton's method to determine how the council members will be apportioned between the six zones. The populations for each zone are given in Table 5.</a:t>
            </a:r>
            <a:endParaRPr sz="2800" dirty="0"/>
          </a:p>
        </p:txBody>
      </p:sp>
      <p:sp>
        <p:nvSpPr>
          <p:cNvPr id="6" name="TextBox 5">
            <a:extLst>
              <a:ext uri="{FF2B5EF4-FFF2-40B4-BE49-F238E27FC236}">
                <a16:creationId xmlns:a16="http://schemas.microsoft.com/office/drawing/2014/main" id="{DE36515C-E966-1C45-AC69-2DABD3D80AEE}"/>
              </a:ext>
            </a:extLst>
          </p:cNvPr>
          <p:cNvSpPr txBox="1"/>
          <p:nvPr/>
        </p:nvSpPr>
        <p:spPr>
          <a:xfrm>
            <a:off x="2667000" y="2693894"/>
            <a:ext cx="3810000" cy="369332"/>
          </a:xfrm>
          <a:prstGeom prst="rect">
            <a:avLst/>
          </a:prstGeom>
          <a:noFill/>
        </p:spPr>
        <p:txBody>
          <a:bodyPr wrap="square">
            <a:spAutoFit/>
          </a:bodyPr>
          <a:lstStyle/>
          <a:p>
            <a:pPr algn="ctr">
              <a:defRPr sz="1800" b="1"/>
            </a:pPr>
            <a:r>
              <a:rPr lang="en-IN" dirty="0"/>
              <a:t>Table 5: Suburb Population by Zone</a:t>
            </a:r>
          </a:p>
        </p:txBody>
      </p:sp>
      <p:graphicFrame>
        <p:nvGraphicFramePr>
          <p:cNvPr id="4" name="Table Placeholder 2" descr="The Table contains 2 Columns and 6 Rows.&#10;&#10;The columns are labeled: Zone and Population.&#10;&#10;Row 1: Zone 1, Population 2897.&#10;&#10;Row 2: Zone 2, Population 4538.&#10;&#10;Row 3: Zone 3, Population 3362.&#10;&#10;Row 4: Zone 4, Population 14,003.&#10;&#10;Row 5: Zone 5, Population 8450.&#10;&#10;Row 6: Zone 6, Population 12,339.">
            <a:extLst>
              <a:ext uri="{FF2B5EF4-FFF2-40B4-BE49-F238E27FC236}">
                <a16:creationId xmlns:a16="http://schemas.microsoft.com/office/drawing/2014/main" id="{C4DA056B-7F52-4029-BB4A-F16DC7316140}"/>
              </a:ext>
            </a:extLst>
          </p:cNvPr>
          <p:cNvGraphicFramePr>
            <a:graphicFrameLocks/>
          </p:cNvGraphicFramePr>
          <p:nvPr>
            <p:extLst>
              <p:ext uri="{D42A27DB-BD31-4B8C-83A1-F6EECF244321}">
                <p14:modId xmlns:p14="http://schemas.microsoft.com/office/powerpoint/2010/main" val="279384309"/>
              </p:ext>
            </p:extLst>
          </p:nvPr>
        </p:nvGraphicFramePr>
        <p:xfrm>
          <a:off x="2247900" y="3112532"/>
          <a:ext cx="4648200" cy="2595880"/>
        </p:xfrm>
        <a:graphic>
          <a:graphicData uri="http://schemas.openxmlformats.org/drawingml/2006/table">
            <a:tbl>
              <a:tblPr firstRow="1" bandRow="1">
                <a:tableStyleId>{5940675A-B579-460E-94D1-54222C63F5DA}</a:tableStyleId>
              </a:tblPr>
              <a:tblGrid>
                <a:gridCol w="18288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tblGrid>
              <a:tr h="370840">
                <a:tc>
                  <a:txBody>
                    <a:bodyPr/>
                    <a:lstStyle/>
                    <a:p>
                      <a:pPr algn="ctr">
                        <a:defRPr sz="1800" b="1"/>
                      </a:pPr>
                      <a:r>
                        <a:rPr dirty="0"/>
                        <a:t>Zone</a:t>
                      </a:r>
                    </a:p>
                  </a:txBody>
                  <a:tcPr/>
                </a:tc>
                <a:tc>
                  <a:txBody>
                    <a:bodyPr/>
                    <a:lstStyle/>
                    <a:p>
                      <a:pPr algn="ctr">
                        <a:defRPr sz="1800" b="1"/>
                      </a:pPr>
                      <a:r>
                        <a:rPr dirty="0"/>
                        <a:t>Population</a:t>
                      </a:r>
                    </a:p>
                  </a:txBody>
                  <a:tcPr/>
                </a:tc>
                <a:extLst>
                  <a:ext uri="{0D108BD9-81ED-4DB2-BD59-A6C34878D82A}">
                    <a16:rowId xmlns:a16="http://schemas.microsoft.com/office/drawing/2014/main" val="10001"/>
                  </a:ext>
                </a:extLst>
              </a:tr>
              <a:tr h="370840">
                <a:tc>
                  <a:txBody>
                    <a:bodyPr/>
                    <a:lstStyle/>
                    <a:p>
                      <a:pPr algn="ctr">
                        <a:defRPr sz="1800"/>
                      </a:pPr>
                      <a:r>
                        <a:t>1</a:t>
                      </a:r>
                    </a:p>
                  </a:txBody>
                  <a:tcPr/>
                </a:tc>
                <a:tc>
                  <a:txBody>
                    <a:bodyPr/>
                    <a:lstStyle/>
                    <a:p>
                      <a:pPr algn="ctr"/>
                      <a:r>
                        <a:rPr sz="1800" dirty="0"/>
                        <a:t>2897</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t>2</a:t>
                      </a:r>
                    </a:p>
                  </a:txBody>
                  <a:tcPr/>
                </a:tc>
                <a:tc>
                  <a:txBody>
                    <a:bodyPr/>
                    <a:lstStyle/>
                    <a:p>
                      <a:pPr algn="ctr"/>
                      <a:r>
                        <a:rPr sz="1800"/>
                        <a:t>4538</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3</a:t>
                      </a:r>
                    </a:p>
                  </a:txBody>
                  <a:tcPr/>
                </a:tc>
                <a:tc>
                  <a:txBody>
                    <a:bodyPr/>
                    <a:lstStyle/>
                    <a:p>
                      <a:pPr algn="ctr"/>
                      <a:r>
                        <a:rPr sz="1800"/>
                        <a:t>3362</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rPr dirty="0"/>
                        <a:t>4</a:t>
                      </a:r>
                    </a:p>
                  </a:txBody>
                  <a:tcPr/>
                </a:tc>
                <a:tc>
                  <a:txBody>
                    <a:bodyPr/>
                    <a:lstStyle/>
                    <a:p>
                      <a:pPr algn="ctr"/>
                      <a:r>
                        <a:rPr sz="1800"/>
                        <a:t>14,003</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t>5</a:t>
                      </a:r>
                    </a:p>
                  </a:txBody>
                  <a:tcPr/>
                </a:tc>
                <a:tc>
                  <a:txBody>
                    <a:bodyPr/>
                    <a:lstStyle/>
                    <a:p>
                      <a:pPr algn="ctr"/>
                      <a:r>
                        <a:rPr sz="1800"/>
                        <a:t>8450</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defRPr sz="1800"/>
                      </a:pPr>
                      <a:r>
                        <a:t>6</a:t>
                      </a:r>
                    </a:p>
                  </a:txBody>
                  <a:tcPr/>
                </a:tc>
                <a:tc>
                  <a:txBody>
                    <a:bodyPr/>
                    <a:lstStyle/>
                    <a:p>
                      <a:pPr algn="ctr"/>
                      <a:r>
                        <a:rPr sz="1800" dirty="0"/>
                        <a:t>12,339</a:t>
                      </a:r>
                      <a:endParaRPr sz="1800" dirty="0">
                        <a:latin typeface="Cambria Math"/>
                      </a:endParaRP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Applying Hamilton's Method</a:t>
            </a:r>
            <a:r>
              <a:rPr lang="en-US" sz="3100" dirty="0"/>
              <a:t>—Slide 2</a:t>
            </a:r>
            <a:endParaRPr sz="3100" dirty="0"/>
          </a:p>
        </p:txBody>
      </p:sp>
      <p:sp>
        <p:nvSpPr>
          <p:cNvPr id="3" name="Text Placeholder 2"/>
          <p:cNvSpPr>
            <a:spLocks noGrp="1"/>
          </p:cNvSpPr>
          <p:nvPr>
            <p:ph type="body" sz="quarter" idx="10"/>
          </p:nvPr>
        </p:nvSpPr>
        <p:spPr>
          <a:xfrm>
            <a:off x="457200" y="1029287"/>
            <a:ext cx="8229600" cy="1485313"/>
          </a:xfrm>
        </p:spPr>
        <p:txBody>
          <a:bodyPr>
            <a:normAutofit lnSpcReduction="10000"/>
          </a:bodyPr>
          <a:lstStyle/>
          <a:p>
            <a:r>
              <a:rPr sz="2200" b="1" dirty="0"/>
              <a:t>Solution</a:t>
            </a:r>
          </a:p>
          <a:p>
            <a:pPr algn="just"/>
            <a:r>
              <a:rPr lang="en-US" sz="2200" dirty="0"/>
              <a:t>Begin by calculating the standard divisor. Add all of the subpopulations together and divide by the number of members to be apportioned, which is 25.</a:t>
            </a:r>
          </a:p>
        </p:txBody>
      </p:sp>
      <p:pic>
        <p:nvPicPr>
          <p:cNvPr id="9" name="Picture 8" descr="Standard divisor equals open parenthesis two thousand eight hundred ninety-seven plus four thousand five hundred thirty-eight plus three thousand three hundred sixty-two plus fourteen thousand three plus eight thousand four hundred fifty plus twelve thousand three hundred thirty-nine close parenthesis divided by twenty-five equals forty-five thousand eight hundred fifty-nine divided by twenty-five equals one thousand eight hundred twenty-three point five six&#10;">
            <a:extLst>
              <a:ext uri="{FF2B5EF4-FFF2-40B4-BE49-F238E27FC236}">
                <a16:creationId xmlns:a16="http://schemas.microsoft.com/office/drawing/2014/main" id="{FD68841C-0B2A-65B2-4932-DCD6F43EE0B9}"/>
              </a:ext>
            </a:extLst>
          </p:cNvPr>
          <p:cNvPicPr>
            <a:picLocks noChangeAspect="1"/>
          </p:cNvPicPr>
          <p:nvPr/>
        </p:nvPicPr>
        <p:blipFill>
          <a:blip r:embed="rId2"/>
          <a:stretch>
            <a:fillRect/>
          </a:stretch>
        </p:blipFill>
        <p:spPr>
          <a:xfrm>
            <a:off x="381000" y="2839141"/>
            <a:ext cx="8229600" cy="589859"/>
          </a:xfrm>
          <a:prstGeom prst="rect">
            <a:avLst/>
          </a:prstGeom>
        </p:spPr>
      </p:pic>
      <p:sp>
        <p:nvSpPr>
          <p:cNvPr id="5" name="TextBox 4">
            <a:extLst>
              <a:ext uri="{FF2B5EF4-FFF2-40B4-BE49-F238E27FC236}">
                <a16:creationId xmlns:a16="http://schemas.microsoft.com/office/drawing/2014/main" id="{1EB78D5F-CCE5-A8B2-7EDC-258F68BC1654}"/>
              </a:ext>
            </a:extLst>
          </p:cNvPr>
          <p:cNvSpPr txBox="1"/>
          <p:nvPr/>
        </p:nvSpPr>
        <p:spPr>
          <a:xfrm>
            <a:off x="457200" y="3733800"/>
            <a:ext cx="8229600" cy="646331"/>
          </a:xfrm>
          <a:prstGeom prst="rect">
            <a:avLst/>
          </a:prstGeom>
          <a:noFill/>
        </p:spPr>
        <p:txBody>
          <a:bodyPr wrap="square">
            <a:spAutoFit/>
          </a:bodyPr>
          <a:lstStyle/>
          <a:p>
            <a:pPr algn="just"/>
            <a:r>
              <a:rPr lang="en-IN" sz="1800" dirty="0"/>
              <a:t>Next, calculate the standard quota for each subgroup. We will extend the table to help us keep track of the calculations.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Applying Hamilton's Method</a:t>
            </a:r>
            <a:r>
              <a:rPr lang="en-US" sz="3100" dirty="0"/>
              <a:t>—Slide 3</a:t>
            </a:r>
            <a:endParaRPr sz="3100" dirty="0"/>
          </a:p>
        </p:txBody>
      </p:sp>
      <p:sp>
        <p:nvSpPr>
          <p:cNvPr id="5" name="TextBox 4">
            <a:extLst>
              <a:ext uri="{FF2B5EF4-FFF2-40B4-BE49-F238E27FC236}">
                <a16:creationId xmlns:a16="http://schemas.microsoft.com/office/drawing/2014/main" id="{8CEDC7F6-7E46-5F32-43BD-AA263D4CFFB6}"/>
              </a:ext>
            </a:extLst>
          </p:cNvPr>
          <p:cNvSpPr txBox="1"/>
          <p:nvPr/>
        </p:nvSpPr>
        <p:spPr>
          <a:xfrm>
            <a:off x="457200" y="1154668"/>
            <a:ext cx="8229600" cy="369332"/>
          </a:xfrm>
          <a:prstGeom prst="rect">
            <a:avLst/>
          </a:prstGeom>
          <a:noFill/>
        </p:spPr>
        <p:txBody>
          <a:bodyPr wrap="square">
            <a:spAutoFit/>
          </a:bodyPr>
          <a:lstStyle/>
          <a:p>
            <a:pPr algn="ctr">
              <a:defRPr sz="1800" b="1"/>
            </a:pPr>
            <a:r>
              <a:rPr lang="en-IN" dirty="0"/>
              <a:t>Table 6: Suburb Population by Zone</a:t>
            </a:r>
          </a:p>
        </p:txBody>
      </p:sp>
      <mc:AlternateContent xmlns:mc="http://schemas.openxmlformats.org/markup-compatibility/2006" xmlns:a14="http://schemas.microsoft.com/office/drawing/2010/main">
        <mc:Choice Requires="a14">
          <p:graphicFrame>
            <p:nvGraphicFramePr>
              <p:cNvPr id="3" name="Table Placeholder 2" descr="The Table contains 3 Columns and 6 Rows.&#10;&#10;The columns are labeled: Zone, Population and Standard Quota.&#10;&#10;Row 1: Zone 1, Population 2897, Standard Quota 2897 divided by 1823.56 which is approximately equals to 1.5887.&#10;&#10;Row 2: Zone 2, Population 4538, Standard Quota 4538 divided by 1823.56 which is approximately equals to 2.4885.&#10;&#10;Row 3: Zone 3, Population 3362, Standard Quota 3362 divided by 1823.56 which is approximately equals to 1.8436.&#10;&#10;Row 4: Zone 4, Population 14,003, Standard Quota 14,003 divided by 1823.56 which is approximately equals to 7.6789.&#10;&#10;Row 5: Zone 5, Population 8450, Standard Quota 8450 divided by 1823.56 which is approximately equals to 4.6338.&#10;&#10;Row 6: Zone 6, Population 12,339, Standard Quota 12,339 divided by 1823.56 which is approximately equals to 6.7664.&#10;"/>
              <p:cNvGraphicFramePr>
                <a:graphicFrameLocks noGrp="1"/>
              </p:cNvGraphicFramePr>
              <p:nvPr>
                <p:ph type="tbl" sz="quarter" idx="10"/>
                <p:extLst>
                  <p:ext uri="{D42A27DB-BD31-4B8C-83A1-F6EECF244321}">
                    <p14:modId xmlns:p14="http://schemas.microsoft.com/office/powerpoint/2010/main" val="2367214522"/>
                  </p:ext>
                </p:extLst>
              </p:nvPr>
            </p:nvGraphicFramePr>
            <p:xfrm>
              <a:off x="457200" y="1615692"/>
              <a:ext cx="8229600" cy="4023108"/>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Zone</a:t>
                          </a:r>
                        </a:p>
                      </a:txBody>
                      <a:tcPr/>
                    </a:tc>
                    <a:tc>
                      <a:txBody>
                        <a:bodyPr/>
                        <a:lstStyle/>
                        <a:p>
                          <a:pPr algn="ctr">
                            <a:defRPr sz="1800" b="1"/>
                          </a:pPr>
                          <a:r>
                            <a:t>Population</a:t>
                          </a:r>
                        </a:p>
                      </a:txBody>
                      <a:tcPr/>
                    </a:tc>
                    <a:tc>
                      <a:txBody>
                        <a:bodyPr/>
                        <a:lstStyle/>
                        <a:p>
                          <a:pPr algn="ctr">
                            <a:defRPr sz="1800" b="1"/>
                          </a:pPr>
                          <a:r>
                            <a:rPr dirty="0"/>
                            <a:t>Standard Quota</a:t>
                          </a:r>
                        </a:p>
                      </a:txBody>
                      <a:tcPr/>
                    </a:tc>
                    <a:extLst>
                      <a:ext uri="{0D108BD9-81ED-4DB2-BD59-A6C34878D82A}">
                        <a16:rowId xmlns:a16="http://schemas.microsoft.com/office/drawing/2014/main" val="10001"/>
                      </a:ext>
                    </a:extLst>
                  </a:tr>
                  <a:tr h="370840">
                    <a:tc>
                      <a:txBody>
                        <a:bodyPr/>
                        <a:lstStyle/>
                        <a:p>
                          <a:pPr algn="ctr">
                            <a:defRPr sz="1800"/>
                          </a:pPr>
                          <a:r>
                            <a:rPr dirty="0"/>
                            <a:t>1</a:t>
                          </a:r>
                        </a:p>
                      </a:txBody>
                      <a:tcPr anchor="ctr"/>
                    </a:tc>
                    <a:tc>
                      <a:txBody>
                        <a:bodyPr/>
                        <a:lstStyle/>
                        <a:p>
                          <a:pPr algn="ctr"/>
                          <a:r>
                            <a:rPr sz="1800" dirty="0"/>
                            <a:t>2897</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2897</m:t>
                                    </m:r>
                                  </m:num>
                                  <m:den>
                                    <m:r>
                                      <a:rPr sz="1800">
                                        <a:latin typeface="Cambria Math" panose="02040503050406030204" pitchFamily="18" charset="0"/>
                                      </a:rPr>
                                      <m:t>1823.56</m:t>
                                    </m:r>
                                  </m:den>
                                </m:f>
                                <m:r>
                                  <a:rPr sz="1800">
                                    <a:latin typeface="Cambria Math" panose="02040503050406030204" pitchFamily="18" charset="0"/>
                                  </a:rPr>
                                  <m:t>≈1.5887</m:t>
                                </m:r>
                              </m:oMath>
                            </m:oMathPara>
                          </a14:m>
                          <a:endParaRPr/>
                        </a:p>
                      </a:txBody>
                      <a:tcPr/>
                    </a:tc>
                    <a:extLst>
                      <a:ext uri="{0D108BD9-81ED-4DB2-BD59-A6C34878D82A}">
                        <a16:rowId xmlns:a16="http://schemas.microsoft.com/office/drawing/2014/main" val="10002"/>
                      </a:ext>
                    </a:extLst>
                  </a:tr>
                  <a:tr h="370840">
                    <a:tc>
                      <a:txBody>
                        <a:bodyPr/>
                        <a:lstStyle/>
                        <a:p>
                          <a:pPr algn="ctr">
                            <a:defRPr sz="1800"/>
                          </a:pPr>
                          <a:r>
                            <a:rPr dirty="0"/>
                            <a:t>2</a:t>
                          </a:r>
                        </a:p>
                      </a:txBody>
                      <a:tcPr anchor="ctr"/>
                    </a:tc>
                    <a:tc>
                      <a:txBody>
                        <a:bodyPr/>
                        <a:lstStyle/>
                        <a:p>
                          <a:pPr algn="ctr"/>
                          <a:r>
                            <a:rPr sz="1800" dirty="0"/>
                            <a:t>4538</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4538</m:t>
                                    </m:r>
                                  </m:num>
                                  <m:den>
                                    <m:r>
                                      <a:rPr sz="1800">
                                        <a:latin typeface="Cambria Math" panose="02040503050406030204" pitchFamily="18" charset="0"/>
                                      </a:rPr>
                                      <m:t>1823.56</m:t>
                                    </m:r>
                                  </m:den>
                                </m:f>
                                <m:r>
                                  <a:rPr sz="1800">
                                    <a:latin typeface="Cambria Math" panose="02040503050406030204" pitchFamily="18" charset="0"/>
                                  </a:rPr>
                                  <m:t>≈2.4885</m:t>
                                </m:r>
                              </m:oMath>
                            </m:oMathPara>
                          </a14:m>
                          <a:endParaRPr/>
                        </a:p>
                      </a:txBody>
                      <a:tcPr/>
                    </a:tc>
                    <a:extLst>
                      <a:ext uri="{0D108BD9-81ED-4DB2-BD59-A6C34878D82A}">
                        <a16:rowId xmlns:a16="http://schemas.microsoft.com/office/drawing/2014/main" val="10003"/>
                      </a:ext>
                    </a:extLst>
                  </a:tr>
                  <a:tr h="370840">
                    <a:tc>
                      <a:txBody>
                        <a:bodyPr/>
                        <a:lstStyle/>
                        <a:p>
                          <a:pPr algn="ctr">
                            <a:defRPr sz="1800"/>
                          </a:pPr>
                          <a:r>
                            <a:rPr dirty="0"/>
                            <a:t>3</a:t>
                          </a:r>
                        </a:p>
                      </a:txBody>
                      <a:tcPr anchor="ctr"/>
                    </a:tc>
                    <a:tc>
                      <a:txBody>
                        <a:bodyPr/>
                        <a:lstStyle/>
                        <a:p>
                          <a:pPr algn="ctr"/>
                          <a:r>
                            <a:rPr sz="1800" dirty="0"/>
                            <a:t>3362</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3362</m:t>
                                    </m:r>
                                  </m:num>
                                  <m:den>
                                    <m:r>
                                      <a:rPr sz="1800">
                                        <a:latin typeface="Cambria Math" panose="02040503050406030204" pitchFamily="18" charset="0"/>
                                      </a:rPr>
                                      <m:t>1823.56</m:t>
                                    </m:r>
                                  </m:den>
                                </m:f>
                                <m:r>
                                  <a:rPr sz="1800">
                                    <a:latin typeface="Cambria Math" panose="02040503050406030204" pitchFamily="18" charset="0"/>
                                  </a:rPr>
                                  <m:t>≈1.8436</m:t>
                                </m:r>
                              </m:oMath>
                            </m:oMathPara>
                          </a14:m>
                          <a:endParaRPr/>
                        </a:p>
                      </a:txBody>
                      <a:tcPr/>
                    </a:tc>
                    <a:extLst>
                      <a:ext uri="{0D108BD9-81ED-4DB2-BD59-A6C34878D82A}">
                        <a16:rowId xmlns:a16="http://schemas.microsoft.com/office/drawing/2014/main" val="10004"/>
                      </a:ext>
                    </a:extLst>
                  </a:tr>
                  <a:tr h="370840">
                    <a:tc>
                      <a:txBody>
                        <a:bodyPr/>
                        <a:lstStyle/>
                        <a:p>
                          <a:pPr algn="ctr">
                            <a:defRPr sz="1800"/>
                          </a:pPr>
                          <a:r>
                            <a:rPr dirty="0"/>
                            <a:t>4</a:t>
                          </a:r>
                        </a:p>
                      </a:txBody>
                      <a:tcPr anchor="ctr"/>
                    </a:tc>
                    <a:tc>
                      <a:txBody>
                        <a:bodyPr/>
                        <a:lstStyle/>
                        <a:p>
                          <a:pPr algn="ctr"/>
                          <a:r>
                            <a:rPr sz="1800" dirty="0"/>
                            <a:t>14,003</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14,003</m:t>
                                    </m:r>
                                  </m:num>
                                  <m:den>
                                    <m:r>
                                      <a:rPr sz="1800">
                                        <a:latin typeface="Cambria Math" panose="02040503050406030204" pitchFamily="18" charset="0"/>
                                      </a:rPr>
                                      <m:t>1823.56</m:t>
                                    </m:r>
                                  </m:den>
                                </m:f>
                                <m:r>
                                  <a:rPr sz="1800">
                                    <a:latin typeface="Cambria Math" panose="02040503050406030204" pitchFamily="18" charset="0"/>
                                  </a:rPr>
                                  <m:t>≈7.6789</m:t>
                                </m:r>
                              </m:oMath>
                            </m:oMathPara>
                          </a14:m>
                          <a:endParaRPr/>
                        </a:p>
                      </a:txBody>
                      <a:tcPr/>
                    </a:tc>
                    <a:extLst>
                      <a:ext uri="{0D108BD9-81ED-4DB2-BD59-A6C34878D82A}">
                        <a16:rowId xmlns:a16="http://schemas.microsoft.com/office/drawing/2014/main" val="10005"/>
                      </a:ext>
                    </a:extLst>
                  </a:tr>
                  <a:tr h="370840">
                    <a:tc>
                      <a:txBody>
                        <a:bodyPr/>
                        <a:lstStyle/>
                        <a:p>
                          <a:pPr algn="ctr">
                            <a:defRPr sz="1800"/>
                          </a:pPr>
                          <a:r>
                            <a:rPr dirty="0"/>
                            <a:t>5</a:t>
                          </a:r>
                        </a:p>
                      </a:txBody>
                      <a:tcPr anchor="ctr"/>
                    </a:tc>
                    <a:tc>
                      <a:txBody>
                        <a:bodyPr/>
                        <a:lstStyle/>
                        <a:p>
                          <a:pPr algn="ctr"/>
                          <a:r>
                            <a:rPr sz="1800" dirty="0"/>
                            <a:t>8450</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8450</m:t>
                                    </m:r>
                                  </m:num>
                                  <m:den>
                                    <m:r>
                                      <a:rPr sz="1800">
                                        <a:latin typeface="Cambria Math" panose="02040503050406030204" pitchFamily="18" charset="0"/>
                                      </a:rPr>
                                      <m:t>1823.56</m:t>
                                    </m:r>
                                  </m:den>
                                </m:f>
                                <m:r>
                                  <a:rPr sz="1800">
                                    <a:latin typeface="Cambria Math" panose="02040503050406030204" pitchFamily="18" charset="0"/>
                                  </a:rPr>
                                  <m:t>≈4.6338</m:t>
                                </m:r>
                              </m:oMath>
                            </m:oMathPara>
                          </a14:m>
                          <a:endParaRPr/>
                        </a:p>
                      </a:txBody>
                      <a:tcPr/>
                    </a:tc>
                    <a:extLst>
                      <a:ext uri="{0D108BD9-81ED-4DB2-BD59-A6C34878D82A}">
                        <a16:rowId xmlns:a16="http://schemas.microsoft.com/office/drawing/2014/main" val="10006"/>
                      </a:ext>
                    </a:extLst>
                  </a:tr>
                  <a:tr h="370840">
                    <a:tc>
                      <a:txBody>
                        <a:bodyPr/>
                        <a:lstStyle/>
                        <a:p>
                          <a:pPr algn="ctr">
                            <a:defRPr sz="1800"/>
                          </a:pPr>
                          <a:r>
                            <a:rPr dirty="0"/>
                            <a:t>6</a:t>
                          </a:r>
                        </a:p>
                      </a:txBody>
                      <a:tcPr anchor="ctr"/>
                    </a:tc>
                    <a:tc>
                      <a:txBody>
                        <a:bodyPr/>
                        <a:lstStyle/>
                        <a:p>
                          <a:pPr algn="ctr"/>
                          <a:r>
                            <a:rPr sz="1800" dirty="0"/>
                            <a:t>12,339</a:t>
                          </a:r>
                          <a:endParaRPr sz="1800" dirty="0">
                            <a:latin typeface="Cambria Math"/>
                          </a:endParaRP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12,339</m:t>
                                    </m:r>
                                  </m:num>
                                  <m:den>
                                    <m:r>
                                      <a:rPr sz="1800">
                                        <a:latin typeface="Cambria Math" panose="02040503050406030204" pitchFamily="18" charset="0"/>
                                      </a:rPr>
                                      <m:t>1823.56</m:t>
                                    </m:r>
                                  </m:den>
                                </m:f>
                                <m:r>
                                  <a:rPr sz="1800">
                                    <a:latin typeface="Cambria Math" panose="02040503050406030204" pitchFamily="18" charset="0"/>
                                  </a:rPr>
                                  <m:t>≈6.7664</m:t>
                                </m:r>
                              </m:oMath>
                            </m:oMathPara>
                          </a14:m>
                          <a:endParaRPr dirty="0"/>
                        </a:p>
                      </a:txBody>
                      <a:tcPr/>
                    </a:tc>
                    <a:extLst>
                      <a:ext uri="{0D108BD9-81ED-4DB2-BD59-A6C34878D82A}">
                        <a16:rowId xmlns:a16="http://schemas.microsoft.com/office/drawing/2014/main" val="10007"/>
                      </a:ext>
                    </a:extLst>
                  </a:tr>
                </a:tbl>
              </a:graphicData>
            </a:graphic>
          </p:graphicFrame>
        </mc:Choice>
        <mc:Fallback xmlns="">
          <p:graphicFrame>
            <p:nvGraphicFramePr>
              <p:cNvPr id="3" name="Table Placeholder 2" descr="The Table contains 3 Columns and 6 Rows.&#10;&#10;The columns are labeled: Zone, Population and Standard Quota.&#10;&#10;Row 1: Zone 1, Population 2897, Standard Quota 2897 divided by 1823.56 which is approximately equals to 1.5887.&#10;&#10;Row 2: Zone 2, Population 4538, Standard Quota 4538 divided by 1823.56 which is approximately equals to 2.4885.&#10;&#10;Row 3: Zone 3, Population 3362, Standard Quota 3362 divided by 1823.56 which is approximately equals to 1.8436.&#10;&#10;Row 4: Zone 4, Population 14,003, Standard Quota 14,003 divided by 1823.56 which is approximately equals to 7.6789.&#10;&#10;Row 5: Zone 5, Population 8450, Standard Quota 8450 divided by 1823.56 which is approximately equals to 4.6338.&#10;&#10;Row 6: Zone 6, Population 12,339, Standard Quota 12,339 divided by 1823.56 which is approximately equals to 6.7664.&#10;"/>
              <p:cNvGraphicFramePr>
                <a:graphicFrameLocks noGrp="1"/>
              </p:cNvGraphicFramePr>
              <p:nvPr>
                <p:ph type="tbl" sz="quarter" idx="10"/>
                <p:extLst>
                  <p:ext uri="{D42A27DB-BD31-4B8C-83A1-F6EECF244321}">
                    <p14:modId xmlns:p14="http://schemas.microsoft.com/office/powerpoint/2010/main" val="2367214522"/>
                  </p:ext>
                </p:extLst>
              </p:nvPr>
            </p:nvGraphicFramePr>
            <p:xfrm>
              <a:off x="457200" y="1615692"/>
              <a:ext cx="8229600" cy="4023108"/>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Zone</a:t>
                          </a:r>
                        </a:p>
                      </a:txBody>
                      <a:tcPr/>
                    </a:tc>
                    <a:tc>
                      <a:txBody>
                        <a:bodyPr/>
                        <a:lstStyle/>
                        <a:p>
                          <a:pPr algn="ctr">
                            <a:defRPr sz="1800" b="1"/>
                          </a:pPr>
                          <a:r>
                            <a:t>Population</a:t>
                          </a:r>
                        </a:p>
                      </a:txBody>
                      <a:tcPr/>
                    </a:tc>
                    <a:tc>
                      <a:txBody>
                        <a:bodyPr/>
                        <a:lstStyle/>
                        <a:p>
                          <a:pPr algn="ctr">
                            <a:defRPr sz="1800" b="1"/>
                          </a:pPr>
                          <a:r>
                            <a:rPr dirty="0"/>
                            <a:t>Standard Quota</a:t>
                          </a:r>
                        </a:p>
                      </a:txBody>
                      <a:tcPr/>
                    </a:tc>
                    <a:extLst>
                      <a:ext uri="{0D108BD9-81ED-4DB2-BD59-A6C34878D82A}">
                        <a16:rowId xmlns:a16="http://schemas.microsoft.com/office/drawing/2014/main" val="10001"/>
                      </a:ext>
                    </a:extLst>
                  </a:tr>
                  <a:tr h="606870">
                    <a:tc>
                      <a:txBody>
                        <a:bodyPr/>
                        <a:lstStyle/>
                        <a:p>
                          <a:pPr algn="ctr">
                            <a:defRPr sz="1800"/>
                          </a:pPr>
                          <a:r>
                            <a:rPr dirty="0"/>
                            <a:t>1</a:t>
                          </a:r>
                        </a:p>
                      </a:txBody>
                      <a:tcPr anchor="ctr"/>
                    </a:tc>
                    <a:tc>
                      <a:txBody>
                        <a:bodyPr/>
                        <a:lstStyle/>
                        <a:p>
                          <a:pPr algn="ctr"/>
                          <a:r>
                            <a:rPr sz="1800" dirty="0"/>
                            <a:t>2897</a:t>
                          </a:r>
                          <a:endParaRPr sz="1800" dirty="0">
                            <a:latin typeface="Cambria Math"/>
                          </a:endParaRPr>
                        </a:p>
                      </a:txBody>
                      <a:tcPr anchor="ctr"/>
                    </a:tc>
                    <a:tc>
                      <a:txBody>
                        <a:bodyPr/>
                        <a:lstStyle/>
                        <a:p>
                          <a:endParaRPr lang="en-US"/>
                        </a:p>
                      </a:txBody>
                      <a:tcPr>
                        <a:blipFill>
                          <a:blip r:embed="rId2"/>
                          <a:stretch>
                            <a:fillRect l="-200444" t="-66667" r="-667" b="-508081"/>
                          </a:stretch>
                        </a:blipFill>
                      </a:tcPr>
                    </a:tc>
                    <a:extLst>
                      <a:ext uri="{0D108BD9-81ED-4DB2-BD59-A6C34878D82A}">
                        <a16:rowId xmlns:a16="http://schemas.microsoft.com/office/drawing/2014/main" val="10002"/>
                      </a:ext>
                    </a:extLst>
                  </a:tr>
                  <a:tr h="612394">
                    <a:tc>
                      <a:txBody>
                        <a:bodyPr/>
                        <a:lstStyle/>
                        <a:p>
                          <a:pPr algn="ctr">
                            <a:defRPr sz="1800"/>
                          </a:pPr>
                          <a:r>
                            <a:rPr dirty="0"/>
                            <a:t>2</a:t>
                          </a:r>
                        </a:p>
                      </a:txBody>
                      <a:tcPr anchor="ctr"/>
                    </a:tc>
                    <a:tc>
                      <a:txBody>
                        <a:bodyPr/>
                        <a:lstStyle/>
                        <a:p>
                          <a:pPr algn="ctr"/>
                          <a:r>
                            <a:rPr sz="1800" dirty="0"/>
                            <a:t>4538</a:t>
                          </a:r>
                          <a:endParaRPr sz="1800" dirty="0">
                            <a:latin typeface="Cambria Math"/>
                          </a:endParaRPr>
                        </a:p>
                      </a:txBody>
                      <a:tcPr anchor="ctr"/>
                    </a:tc>
                    <a:tc>
                      <a:txBody>
                        <a:bodyPr/>
                        <a:lstStyle/>
                        <a:p>
                          <a:endParaRPr lang="en-US"/>
                        </a:p>
                      </a:txBody>
                      <a:tcPr>
                        <a:blipFill>
                          <a:blip r:embed="rId2"/>
                          <a:stretch>
                            <a:fillRect l="-200444" t="-163366" r="-667" b="-398020"/>
                          </a:stretch>
                        </a:blipFill>
                      </a:tcPr>
                    </a:tc>
                    <a:extLst>
                      <a:ext uri="{0D108BD9-81ED-4DB2-BD59-A6C34878D82A}">
                        <a16:rowId xmlns:a16="http://schemas.microsoft.com/office/drawing/2014/main" val="10003"/>
                      </a:ext>
                    </a:extLst>
                  </a:tr>
                  <a:tr h="606870">
                    <a:tc>
                      <a:txBody>
                        <a:bodyPr/>
                        <a:lstStyle/>
                        <a:p>
                          <a:pPr algn="ctr">
                            <a:defRPr sz="1800"/>
                          </a:pPr>
                          <a:r>
                            <a:rPr dirty="0"/>
                            <a:t>3</a:t>
                          </a:r>
                        </a:p>
                      </a:txBody>
                      <a:tcPr anchor="ctr"/>
                    </a:tc>
                    <a:tc>
                      <a:txBody>
                        <a:bodyPr/>
                        <a:lstStyle/>
                        <a:p>
                          <a:pPr algn="ctr"/>
                          <a:r>
                            <a:rPr sz="1800" dirty="0"/>
                            <a:t>3362</a:t>
                          </a:r>
                          <a:endParaRPr sz="1800" dirty="0">
                            <a:latin typeface="Cambria Math"/>
                          </a:endParaRPr>
                        </a:p>
                      </a:txBody>
                      <a:tcPr anchor="ctr"/>
                    </a:tc>
                    <a:tc>
                      <a:txBody>
                        <a:bodyPr/>
                        <a:lstStyle/>
                        <a:p>
                          <a:endParaRPr lang="en-US"/>
                        </a:p>
                      </a:txBody>
                      <a:tcPr>
                        <a:blipFill>
                          <a:blip r:embed="rId2"/>
                          <a:stretch>
                            <a:fillRect l="-200444" t="-268687" r="-667" b="-306061"/>
                          </a:stretch>
                        </a:blipFill>
                      </a:tcPr>
                    </a:tc>
                    <a:extLst>
                      <a:ext uri="{0D108BD9-81ED-4DB2-BD59-A6C34878D82A}">
                        <a16:rowId xmlns:a16="http://schemas.microsoft.com/office/drawing/2014/main" val="10004"/>
                      </a:ext>
                    </a:extLst>
                  </a:tr>
                  <a:tr h="606870">
                    <a:tc>
                      <a:txBody>
                        <a:bodyPr/>
                        <a:lstStyle/>
                        <a:p>
                          <a:pPr algn="ctr">
                            <a:defRPr sz="1800"/>
                          </a:pPr>
                          <a:r>
                            <a:rPr dirty="0"/>
                            <a:t>4</a:t>
                          </a:r>
                        </a:p>
                      </a:txBody>
                      <a:tcPr anchor="ctr"/>
                    </a:tc>
                    <a:tc>
                      <a:txBody>
                        <a:bodyPr/>
                        <a:lstStyle/>
                        <a:p>
                          <a:pPr algn="ctr"/>
                          <a:r>
                            <a:rPr sz="1800" dirty="0"/>
                            <a:t>14,003</a:t>
                          </a:r>
                          <a:endParaRPr sz="1800" dirty="0">
                            <a:latin typeface="Cambria Math"/>
                          </a:endParaRPr>
                        </a:p>
                      </a:txBody>
                      <a:tcPr anchor="ctr"/>
                    </a:tc>
                    <a:tc>
                      <a:txBody>
                        <a:bodyPr/>
                        <a:lstStyle/>
                        <a:p>
                          <a:endParaRPr lang="en-US"/>
                        </a:p>
                      </a:txBody>
                      <a:tcPr>
                        <a:blipFill>
                          <a:blip r:embed="rId2"/>
                          <a:stretch>
                            <a:fillRect l="-200444" t="-365000" r="-667" b="-203000"/>
                          </a:stretch>
                        </a:blipFill>
                      </a:tcPr>
                    </a:tc>
                    <a:extLst>
                      <a:ext uri="{0D108BD9-81ED-4DB2-BD59-A6C34878D82A}">
                        <a16:rowId xmlns:a16="http://schemas.microsoft.com/office/drawing/2014/main" val="10005"/>
                      </a:ext>
                    </a:extLst>
                  </a:tr>
                  <a:tr h="612394">
                    <a:tc>
                      <a:txBody>
                        <a:bodyPr/>
                        <a:lstStyle/>
                        <a:p>
                          <a:pPr algn="ctr">
                            <a:defRPr sz="1800"/>
                          </a:pPr>
                          <a:r>
                            <a:rPr dirty="0"/>
                            <a:t>5</a:t>
                          </a:r>
                        </a:p>
                      </a:txBody>
                      <a:tcPr anchor="ctr"/>
                    </a:tc>
                    <a:tc>
                      <a:txBody>
                        <a:bodyPr/>
                        <a:lstStyle/>
                        <a:p>
                          <a:pPr algn="ctr"/>
                          <a:r>
                            <a:rPr sz="1800" dirty="0"/>
                            <a:t>8450</a:t>
                          </a:r>
                          <a:endParaRPr sz="1800" dirty="0">
                            <a:latin typeface="Cambria Math"/>
                          </a:endParaRPr>
                        </a:p>
                      </a:txBody>
                      <a:tcPr anchor="ctr"/>
                    </a:tc>
                    <a:tc>
                      <a:txBody>
                        <a:bodyPr/>
                        <a:lstStyle/>
                        <a:p>
                          <a:endParaRPr lang="en-US"/>
                        </a:p>
                      </a:txBody>
                      <a:tcPr>
                        <a:blipFill>
                          <a:blip r:embed="rId2"/>
                          <a:stretch>
                            <a:fillRect l="-200444" t="-465000" r="-667" b="-103000"/>
                          </a:stretch>
                        </a:blipFill>
                      </a:tcPr>
                    </a:tc>
                    <a:extLst>
                      <a:ext uri="{0D108BD9-81ED-4DB2-BD59-A6C34878D82A}">
                        <a16:rowId xmlns:a16="http://schemas.microsoft.com/office/drawing/2014/main" val="10006"/>
                      </a:ext>
                    </a:extLst>
                  </a:tr>
                  <a:tr h="606870">
                    <a:tc>
                      <a:txBody>
                        <a:bodyPr/>
                        <a:lstStyle/>
                        <a:p>
                          <a:pPr algn="ctr">
                            <a:defRPr sz="1800"/>
                          </a:pPr>
                          <a:r>
                            <a:rPr dirty="0"/>
                            <a:t>6</a:t>
                          </a:r>
                        </a:p>
                      </a:txBody>
                      <a:tcPr anchor="ctr"/>
                    </a:tc>
                    <a:tc>
                      <a:txBody>
                        <a:bodyPr/>
                        <a:lstStyle/>
                        <a:p>
                          <a:pPr algn="ctr"/>
                          <a:r>
                            <a:rPr sz="1800" dirty="0"/>
                            <a:t>12,339</a:t>
                          </a:r>
                          <a:endParaRPr sz="1800" dirty="0">
                            <a:latin typeface="Cambria Math"/>
                          </a:endParaRPr>
                        </a:p>
                      </a:txBody>
                      <a:tcPr anchor="ctr"/>
                    </a:tc>
                    <a:tc>
                      <a:txBody>
                        <a:bodyPr/>
                        <a:lstStyle/>
                        <a:p>
                          <a:endParaRPr lang="en-US"/>
                        </a:p>
                      </a:txBody>
                      <a:tcPr>
                        <a:blipFill>
                          <a:blip r:embed="rId2"/>
                          <a:stretch>
                            <a:fillRect l="-200444" t="-565000" r="-667" b="-3000"/>
                          </a:stretch>
                        </a:blipFill>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Applying Hamilton's Method</a:t>
            </a:r>
            <a:r>
              <a:rPr lang="en-US" sz="3100" dirty="0"/>
              <a:t>—Slide 4</a:t>
            </a:r>
            <a:endParaRPr sz="3100" dirty="0"/>
          </a:p>
        </p:txBody>
      </p:sp>
      <p:sp>
        <p:nvSpPr>
          <p:cNvPr id="3" name="Text Placeholder 2"/>
          <p:cNvSpPr>
            <a:spLocks noGrp="1"/>
          </p:cNvSpPr>
          <p:nvPr>
            <p:ph type="body" sz="quarter" idx="10"/>
          </p:nvPr>
        </p:nvSpPr>
        <p:spPr>
          <a:xfrm>
            <a:off x="457200" y="1029287"/>
            <a:ext cx="8229600" cy="711645"/>
          </a:xfrm>
        </p:spPr>
        <p:txBody>
          <a:bodyPr>
            <a:normAutofit/>
          </a:bodyPr>
          <a:lstStyle/>
          <a:p>
            <a:pPr algn="just"/>
            <a:r>
              <a:rPr sz="2000" dirty="0"/>
              <a:t>To calculate the lower quota for each zone, we round each standard quota down. Thus, we have the following lower quotas.</a:t>
            </a:r>
          </a:p>
        </p:txBody>
      </p:sp>
      <p:sp>
        <p:nvSpPr>
          <p:cNvPr id="6" name="TextBox 5">
            <a:extLst>
              <a:ext uri="{FF2B5EF4-FFF2-40B4-BE49-F238E27FC236}">
                <a16:creationId xmlns:a16="http://schemas.microsoft.com/office/drawing/2014/main" id="{B1D5D7BA-A567-FA20-FCA8-CC7F2656EA52}"/>
              </a:ext>
            </a:extLst>
          </p:cNvPr>
          <p:cNvSpPr txBox="1"/>
          <p:nvPr/>
        </p:nvSpPr>
        <p:spPr>
          <a:xfrm>
            <a:off x="457200" y="1828800"/>
            <a:ext cx="8229600" cy="369332"/>
          </a:xfrm>
          <a:prstGeom prst="rect">
            <a:avLst/>
          </a:prstGeom>
          <a:noFill/>
        </p:spPr>
        <p:txBody>
          <a:bodyPr wrap="square">
            <a:spAutoFit/>
          </a:bodyPr>
          <a:lstStyle/>
          <a:p>
            <a:pPr algn="ctr">
              <a:defRPr sz="1800" b="1"/>
            </a:pPr>
            <a:r>
              <a:rPr lang="en-IN" dirty="0"/>
              <a:t>Table 7: Suburb Population by Zone</a:t>
            </a:r>
          </a:p>
        </p:txBody>
      </p:sp>
      <p:graphicFrame>
        <p:nvGraphicFramePr>
          <p:cNvPr id="4" name="Table Placeholder 2" descr="The Table contains 4 Columns and 6 Rows.&#10;&#10;The columns are labeled: Zone, Population, Standard Quota and Lower Quotas.&#10;&#10;Row 1: Zone 1, Population 2897, Standard Quota 1.5887, Lower Quotas 1.&#10;&#10;Row 2: Zone 2, Population 4538, Standard Quota 2.4885, Lower Quotas 2.&#10;&#10;Row 3: Zone 3, Population 3362, Standard Quota 1.8436, Lower Quotas 1.&#10;&#10;Row 4: Zone 4, Population 14,003, Standard Quota 7.6789, Lower Quotas 7.&#10;&#10;Row 5: Zone 5, Population 8450, Standard Quota 4.6338, Lower Quotas 4.&#10;&#10;Row 6: Zone 6, Population 12,339, Standard Quota 6.7664, Lower Quotas 6.">
            <a:extLst>
              <a:ext uri="{FF2B5EF4-FFF2-40B4-BE49-F238E27FC236}">
                <a16:creationId xmlns:a16="http://schemas.microsoft.com/office/drawing/2014/main" id="{1109D7A5-CF88-45D7-B38E-3DD68DFE8579}"/>
              </a:ext>
            </a:extLst>
          </p:cNvPr>
          <p:cNvGraphicFramePr>
            <a:graphicFrameLocks/>
          </p:cNvGraphicFramePr>
          <p:nvPr>
            <p:extLst>
              <p:ext uri="{D42A27DB-BD31-4B8C-83A1-F6EECF244321}">
                <p14:modId xmlns:p14="http://schemas.microsoft.com/office/powerpoint/2010/main" val="3087945886"/>
              </p:ext>
            </p:extLst>
          </p:nvPr>
        </p:nvGraphicFramePr>
        <p:xfrm>
          <a:off x="457200" y="2286000"/>
          <a:ext cx="8229600" cy="259588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rPr dirty="0"/>
                        <a:t>Zone</a:t>
                      </a:r>
                    </a:p>
                  </a:txBody>
                  <a:tcPr/>
                </a:tc>
                <a:tc>
                  <a:txBody>
                    <a:bodyPr/>
                    <a:lstStyle/>
                    <a:p>
                      <a:pPr algn="ctr">
                        <a:defRPr sz="1600" b="1"/>
                      </a:pPr>
                      <a:r>
                        <a:t>Population</a:t>
                      </a:r>
                    </a:p>
                  </a:txBody>
                  <a:tcPr/>
                </a:tc>
                <a:tc>
                  <a:txBody>
                    <a:bodyPr/>
                    <a:lstStyle/>
                    <a:p>
                      <a:pPr algn="ctr">
                        <a:defRPr sz="1600" b="1"/>
                      </a:pPr>
                      <a:r>
                        <a:t>Standard Quota</a:t>
                      </a:r>
                    </a:p>
                  </a:txBody>
                  <a:tcPr/>
                </a:tc>
                <a:tc>
                  <a:txBody>
                    <a:bodyPr/>
                    <a:lstStyle/>
                    <a:p>
                      <a:pPr algn="ctr">
                        <a:defRPr sz="1600" b="1"/>
                      </a:pPr>
                      <a:r>
                        <a:rPr dirty="0"/>
                        <a:t>Lower Quotas</a:t>
                      </a:r>
                    </a:p>
                  </a:txBody>
                  <a:tcPr/>
                </a:tc>
                <a:extLst>
                  <a:ext uri="{0D108BD9-81ED-4DB2-BD59-A6C34878D82A}">
                    <a16:rowId xmlns:a16="http://schemas.microsoft.com/office/drawing/2014/main" val="10001"/>
                  </a:ext>
                </a:extLst>
              </a:tr>
              <a:tr h="370840">
                <a:tc>
                  <a:txBody>
                    <a:bodyPr/>
                    <a:lstStyle/>
                    <a:p>
                      <a:pPr algn="ctr">
                        <a:defRPr sz="1600"/>
                      </a:pPr>
                      <a:r>
                        <a:t>1</a:t>
                      </a:r>
                    </a:p>
                  </a:txBody>
                  <a:tcPr/>
                </a:tc>
                <a:tc>
                  <a:txBody>
                    <a:bodyPr/>
                    <a:lstStyle/>
                    <a:p>
                      <a:pPr algn="ctr"/>
                      <a:r>
                        <a:rPr sz="1600"/>
                        <a:t>2897</a:t>
                      </a:r>
                      <a:endParaRPr sz="1600">
                        <a:latin typeface="Cambria Math"/>
                      </a:endParaRPr>
                    </a:p>
                  </a:txBody>
                  <a:tcPr/>
                </a:tc>
                <a:tc>
                  <a:txBody>
                    <a:bodyPr/>
                    <a:lstStyle/>
                    <a:p>
                      <a:pPr algn="ctr"/>
                      <a:r>
                        <a:rPr sz="1600"/>
                        <a:t>1.5887</a:t>
                      </a:r>
                      <a:endParaRPr sz="1600">
                        <a:latin typeface="Cambria Math"/>
                      </a:endParaRPr>
                    </a:p>
                  </a:txBody>
                  <a:tcPr/>
                </a:tc>
                <a:tc>
                  <a:txBody>
                    <a:bodyPr/>
                    <a:lstStyle/>
                    <a:p>
                      <a:pPr algn="ctr"/>
                      <a:r>
                        <a:rPr sz="1600"/>
                        <a:t>1</a:t>
                      </a:r>
                      <a:endParaRPr sz="1600">
                        <a:latin typeface="Cambria Math"/>
                      </a:endParaRPr>
                    </a:p>
                  </a:txBody>
                  <a:tcPr/>
                </a:tc>
                <a:extLst>
                  <a:ext uri="{0D108BD9-81ED-4DB2-BD59-A6C34878D82A}">
                    <a16:rowId xmlns:a16="http://schemas.microsoft.com/office/drawing/2014/main" val="10002"/>
                  </a:ext>
                </a:extLst>
              </a:tr>
              <a:tr h="370840">
                <a:tc>
                  <a:txBody>
                    <a:bodyPr/>
                    <a:lstStyle/>
                    <a:p>
                      <a:pPr algn="ctr">
                        <a:defRPr sz="1600"/>
                      </a:pPr>
                      <a:r>
                        <a:t>2</a:t>
                      </a:r>
                    </a:p>
                  </a:txBody>
                  <a:tcPr/>
                </a:tc>
                <a:tc>
                  <a:txBody>
                    <a:bodyPr/>
                    <a:lstStyle/>
                    <a:p>
                      <a:pPr algn="ctr"/>
                      <a:r>
                        <a:rPr sz="1600"/>
                        <a:t>4538</a:t>
                      </a:r>
                      <a:endParaRPr sz="1600">
                        <a:latin typeface="Cambria Math"/>
                      </a:endParaRPr>
                    </a:p>
                  </a:txBody>
                  <a:tcPr/>
                </a:tc>
                <a:tc>
                  <a:txBody>
                    <a:bodyPr/>
                    <a:lstStyle/>
                    <a:p>
                      <a:pPr algn="ctr"/>
                      <a:r>
                        <a:rPr sz="1600"/>
                        <a:t>2.4885</a:t>
                      </a:r>
                      <a:endParaRPr sz="1600">
                        <a:latin typeface="Cambria Math"/>
                      </a:endParaRPr>
                    </a:p>
                  </a:txBody>
                  <a:tcPr/>
                </a:tc>
                <a:tc>
                  <a:txBody>
                    <a:bodyPr/>
                    <a:lstStyle/>
                    <a:p>
                      <a:pPr algn="ctr"/>
                      <a:r>
                        <a:rPr sz="1600"/>
                        <a:t>2</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a:pPr>
                      <a:r>
                        <a:rPr dirty="0"/>
                        <a:t>3</a:t>
                      </a:r>
                    </a:p>
                  </a:txBody>
                  <a:tcPr/>
                </a:tc>
                <a:tc>
                  <a:txBody>
                    <a:bodyPr/>
                    <a:lstStyle/>
                    <a:p>
                      <a:pPr algn="ctr"/>
                      <a:r>
                        <a:rPr sz="1600"/>
                        <a:t>3362</a:t>
                      </a:r>
                      <a:endParaRPr sz="1600">
                        <a:latin typeface="Cambria Math"/>
                      </a:endParaRPr>
                    </a:p>
                  </a:txBody>
                  <a:tcPr/>
                </a:tc>
                <a:tc>
                  <a:txBody>
                    <a:bodyPr/>
                    <a:lstStyle/>
                    <a:p>
                      <a:pPr algn="ctr"/>
                      <a:r>
                        <a:rPr sz="1600"/>
                        <a:t>1.8436</a:t>
                      </a:r>
                      <a:endParaRPr sz="1600">
                        <a:latin typeface="Cambria Math"/>
                      </a:endParaRPr>
                    </a:p>
                  </a:txBody>
                  <a:tcPr/>
                </a:tc>
                <a:tc>
                  <a:txBody>
                    <a:bodyPr/>
                    <a:lstStyle/>
                    <a:p>
                      <a:pPr algn="ctr"/>
                      <a:r>
                        <a:rPr sz="1600"/>
                        <a:t>1</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a:pPr>
                      <a:r>
                        <a:t>4</a:t>
                      </a:r>
                    </a:p>
                  </a:txBody>
                  <a:tcPr/>
                </a:tc>
                <a:tc>
                  <a:txBody>
                    <a:bodyPr/>
                    <a:lstStyle/>
                    <a:p>
                      <a:pPr algn="ctr"/>
                      <a:r>
                        <a:rPr sz="1600"/>
                        <a:t>14,003</a:t>
                      </a:r>
                      <a:endParaRPr sz="1600">
                        <a:latin typeface="Cambria Math"/>
                      </a:endParaRPr>
                    </a:p>
                  </a:txBody>
                  <a:tcPr/>
                </a:tc>
                <a:tc>
                  <a:txBody>
                    <a:bodyPr/>
                    <a:lstStyle/>
                    <a:p>
                      <a:pPr algn="ctr"/>
                      <a:r>
                        <a:rPr sz="1600"/>
                        <a:t>7.6789</a:t>
                      </a:r>
                      <a:endParaRPr sz="1600">
                        <a:latin typeface="Cambria Math"/>
                      </a:endParaRPr>
                    </a:p>
                  </a:txBody>
                  <a:tcPr/>
                </a:tc>
                <a:tc>
                  <a:txBody>
                    <a:bodyPr/>
                    <a:lstStyle/>
                    <a:p>
                      <a:pPr algn="ctr"/>
                      <a:r>
                        <a:rPr sz="1600"/>
                        <a:t>7</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defRPr sz="1600"/>
                      </a:pPr>
                      <a:r>
                        <a:t>5</a:t>
                      </a:r>
                    </a:p>
                  </a:txBody>
                  <a:tcPr/>
                </a:tc>
                <a:tc>
                  <a:txBody>
                    <a:bodyPr/>
                    <a:lstStyle/>
                    <a:p>
                      <a:pPr algn="ctr"/>
                      <a:r>
                        <a:rPr sz="1600"/>
                        <a:t>8450</a:t>
                      </a:r>
                      <a:endParaRPr sz="1600">
                        <a:latin typeface="Cambria Math"/>
                      </a:endParaRPr>
                    </a:p>
                  </a:txBody>
                  <a:tcPr/>
                </a:tc>
                <a:tc>
                  <a:txBody>
                    <a:bodyPr/>
                    <a:lstStyle/>
                    <a:p>
                      <a:pPr algn="ctr"/>
                      <a:r>
                        <a:rPr sz="1600"/>
                        <a:t>4.6338</a:t>
                      </a:r>
                      <a:endParaRPr sz="1600">
                        <a:latin typeface="Cambria Math"/>
                      </a:endParaRPr>
                    </a:p>
                  </a:txBody>
                  <a:tcPr/>
                </a:tc>
                <a:tc>
                  <a:txBody>
                    <a:bodyPr/>
                    <a:lstStyle/>
                    <a:p>
                      <a:pPr algn="ctr"/>
                      <a:r>
                        <a:rPr sz="1600"/>
                        <a:t>4</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defRPr sz="1600"/>
                      </a:pPr>
                      <a:r>
                        <a:rPr lang="en-US" dirty="0"/>
                        <a:t>6</a:t>
                      </a:r>
                      <a:endParaRPr dirty="0"/>
                    </a:p>
                  </a:txBody>
                  <a:tcPr/>
                </a:tc>
                <a:tc>
                  <a:txBody>
                    <a:bodyPr/>
                    <a:lstStyle/>
                    <a:p>
                      <a:pPr algn="ctr"/>
                      <a:r>
                        <a:rPr sz="1600" dirty="0"/>
                        <a:t>12,339</a:t>
                      </a:r>
                      <a:endParaRPr sz="1600" dirty="0">
                        <a:latin typeface="Cambria Math"/>
                      </a:endParaRPr>
                    </a:p>
                  </a:txBody>
                  <a:tcPr/>
                </a:tc>
                <a:tc>
                  <a:txBody>
                    <a:bodyPr/>
                    <a:lstStyle/>
                    <a:p>
                      <a:pPr algn="ctr"/>
                      <a:r>
                        <a:rPr sz="1600"/>
                        <a:t>6.7664</a:t>
                      </a:r>
                      <a:endParaRPr sz="1600">
                        <a:latin typeface="Cambria Math"/>
                      </a:endParaRPr>
                    </a:p>
                  </a:txBody>
                  <a:tcPr/>
                </a:tc>
                <a:tc>
                  <a:txBody>
                    <a:bodyPr/>
                    <a:lstStyle/>
                    <a:p>
                      <a:pPr algn="ctr"/>
                      <a:r>
                        <a:rPr sz="1600" dirty="0"/>
                        <a:t>6</a:t>
                      </a:r>
                      <a:endParaRPr sz="1600" dirty="0">
                        <a:latin typeface="Cambria Math"/>
                      </a:endParaRP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Applying Hamilton's Method</a:t>
            </a:r>
            <a:r>
              <a:rPr lang="en-US" sz="3100" dirty="0"/>
              <a:t>—Slide 5</a:t>
            </a:r>
            <a:endParaRPr sz="31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000" dirty="0"/>
                  <a:t>If we allocate the lower quotas for each zone, we apportion </a:t>
                </a:r>
                <a14:m>
                  <m:oMath xmlns:m="http://schemas.openxmlformats.org/officeDocument/2006/math">
                    <m:r>
                      <a:rPr sz="2000">
                        <a:latin typeface="Cambria Math" panose="02040503050406030204" pitchFamily="18" charset="0"/>
                      </a:rPr>
                      <m:t>1</m:t>
                    </m:r>
                    <m:r>
                      <a:rPr sz="2000">
                        <a:latin typeface="Cambria Math" panose="02040503050406030204" pitchFamily="18" charset="0"/>
                      </a:rPr>
                      <m:t>+</m:t>
                    </m:r>
                    <m:r>
                      <a:rPr sz="2000">
                        <a:latin typeface="Cambria Math" panose="02040503050406030204" pitchFamily="18" charset="0"/>
                      </a:rPr>
                      <m:t>2</m:t>
                    </m:r>
                    <m:r>
                      <a:rPr sz="2000">
                        <a:latin typeface="Cambria Math" panose="02040503050406030204" pitchFamily="18" charset="0"/>
                      </a:rPr>
                      <m:t>+</m:t>
                    </m:r>
                    <m:r>
                      <a:rPr sz="2000">
                        <a:latin typeface="Cambria Math" panose="02040503050406030204" pitchFamily="18" charset="0"/>
                      </a:rPr>
                      <m:t>1</m:t>
                    </m:r>
                    <m:r>
                      <a:rPr sz="2000">
                        <a:latin typeface="Cambria Math" panose="02040503050406030204" pitchFamily="18" charset="0"/>
                      </a:rPr>
                      <m:t>+</m:t>
                    </m:r>
                    <m:r>
                      <a:rPr sz="2000">
                        <a:latin typeface="Cambria Math" panose="02040503050406030204" pitchFamily="18" charset="0"/>
                      </a:rPr>
                      <m:t>7</m:t>
                    </m:r>
                    <m:r>
                      <a:rPr sz="2000">
                        <a:latin typeface="Cambria Math" panose="02040503050406030204" pitchFamily="18" charset="0"/>
                      </a:rPr>
                      <m:t>+</m:t>
                    </m:r>
                    <m:r>
                      <a:rPr sz="2000">
                        <a:latin typeface="Cambria Math" panose="02040503050406030204" pitchFamily="18" charset="0"/>
                      </a:rPr>
                      <m:t>4</m:t>
                    </m:r>
                    <m:r>
                      <a:rPr sz="2000">
                        <a:latin typeface="Cambria Math" panose="02040503050406030204" pitchFamily="18" charset="0"/>
                      </a:rPr>
                      <m:t>+</m:t>
                    </m:r>
                    <m:r>
                      <a:rPr sz="2000">
                        <a:latin typeface="Cambria Math" panose="02040503050406030204" pitchFamily="18" charset="0"/>
                      </a:rPr>
                      <m:t>6</m:t>
                    </m:r>
                    <m:r>
                      <a:rPr sz="2000">
                        <a:latin typeface="Cambria Math" panose="02040503050406030204" pitchFamily="18" charset="0"/>
                      </a:rPr>
                      <m:t>=</m:t>
                    </m:r>
                    <m:r>
                      <a:rPr sz="2000">
                        <a:latin typeface="Cambria Math" panose="02040503050406030204" pitchFamily="18" charset="0"/>
                      </a:rPr>
                      <m:t>21</m:t>
                    </m:r>
                  </m:oMath>
                </a14:m>
                <a:r>
                  <a:rPr sz="2000" dirty="0"/>
                  <a:t> council seats. That leaves four seats to hand out. Hamilton's method states that we give the four leftover seats to the four subgroups with the largest fractional remainders in their standard quotas.</a:t>
                </a:r>
              </a:p>
              <a:p>
                <a:pPr algn="just"/>
                <a:r>
                  <a:rPr sz="2000" dirty="0"/>
                  <a:t>We will reorder the zones according to their fractional remainder (greatest to least) to help us see which zones get the extra seats.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US">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Apportionment</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b="1" dirty="0"/>
              <a:t>Apportionment</a:t>
            </a:r>
            <a:r>
              <a:rPr sz="2400" dirty="0"/>
              <a:t> is a method of fairly dividing resources or items among individuals or groups.</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Applying Hamilton's Method</a:t>
            </a:r>
            <a:r>
              <a:rPr lang="en-US" sz="3100" dirty="0"/>
              <a:t>—Slide 6</a:t>
            </a:r>
            <a:endParaRPr sz="3100" dirty="0"/>
          </a:p>
        </p:txBody>
      </p:sp>
      <p:sp>
        <p:nvSpPr>
          <p:cNvPr id="6" name="TextBox 5">
            <a:extLst>
              <a:ext uri="{FF2B5EF4-FFF2-40B4-BE49-F238E27FC236}">
                <a16:creationId xmlns:a16="http://schemas.microsoft.com/office/drawing/2014/main" id="{4D02467E-57CE-FF98-F671-AD68F82B1F64}"/>
              </a:ext>
            </a:extLst>
          </p:cNvPr>
          <p:cNvSpPr txBox="1"/>
          <p:nvPr/>
        </p:nvSpPr>
        <p:spPr>
          <a:xfrm>
            <a:off x="457200" y="1219200"/>
            <a:ext cx="8229600" cy="369332"/>
          </a:xfrm>
          <a:prstGeom prst="rect">
            <a:avLst/>
          </a:prstGeom>
          <a:noFill/>
        </p:spPr>
        <p:txBody>
          <a:bodyPr wrap="square">
            <a:spAutoFit/>
          </a:bodyPr>
          <a:lstStyle/>
          <a:p>
            <a:pPr algn="ctr">
              <a:defRPr sz="1800" b="1"/>
            </a:pPr>
            <a:r>
              <a:rPr lang="en-IN" dirty="0"/>
              <a:t>Table 8: Suburb Population by Zone</a:t>
            </a:r>
          </a:p>
        </p:txBody>
      </p:sp>
      <p:graphicFrame>
        <p:nvGraphicFramePr>
          <p:cNvPr id="4" name="Table Placeholder 2" descr="The table contains 3 columns and 6 rows.&#10;&#10;The columns are labeled: Zone, Population, Standard Quota Sorted by Fractional Remainder.&#10;&#10;Row 1 Zone 3, Population 3362, Standard Quota Sorted by Fractional Remainder 1.8436.&#10;&#10;Row 2 Zone 6, Population 12,339, Standard Quota Sorted by Fractional Remainder 6.7664.&#10;&#10;Row 3 Zone 4, Population 14,003, Standard Quota Sorted by Fractional Remainder 7.6789.&#10;&#10;Row 4 Zone 5, Population 8450, Standard Quota Sorted by Fractional Remainder 4.6338.&#10;&#10;Row 5 Zone 1, Population 2897, Standard Quota Sorted by Fractional Remainder 1.5886.&#10;&#10;Row 6 Zone 2, Population 4538, Standard Quota Sorted by Fractional Remainder 2.4885.">
            <a:extLst>
              <a:ext uri="{FF2B5EF4-FFF2-40B4-BE49-F238E27FC236}">
                <a16:creationId xmlns:a16="http://schemas.microsoft.com/office/drawing/2014/main" id="{1EEFE108-9164-4CEE-BD68-80B893F158F1}"/>
              </a:ext>
            </a:extLst>
          </p:cNvPr>
          <p:cNvGraphicFramePr>
            <a:graphicFrameLocks/>
          </p:cNvGraphicFramePr>
          <p:nvPr>
            <p:extLst>
              <p:ext uri="{D42A27DB-BD31-4B8C-83A1-F6EECF244321}">
                <p14:modId xmlns:p14="http://schemas.microsoft.com/office/powerpoint/2010/main" val="2742982062"/>
              </p:ext>
            </p:extLst>
          </p:nvPr>
        </p:nvGraphicFramePr>
        <p:xfrm>
          <a:off x="457200" y="1640840"/>
          <a:ext cx="8229600" cy="286512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Zone</a:t>
                      </a:r>
                    </a:p>
                  </a:txBody>
                  <a:tcPr anchor="b"/>
                </a:tc>
                <a:tc>
                  <a:txBody>
                    <a:bodyPr/>
                    <a:lstStyle/>
                    <a:p>
                      <a:pPr algn="ctr">
                        <a:defRPr sz="1800" b="1"/>
                      </a:pPr>
                      <a:r>
                        <a:rPr dirty="0"/>
                        <a:t>Population</a:t>
                      </a:r>
                    </a:p>
                  </a:txBody>
                  <a:tcPr anchor="b"/>
                </a:tc>
                <a:tc>
                  <a:txBody>
                    <a:bodyPr/>
                    <a:lstStyle/>
                    <a:p>
                      <a:pPr algn="ctr">
                        <a:defRPr b="1"/>
                      </a:pPr>
                      <a:r>
                        <a:rPr sz="1800" dirty="0"/>
                        <a:t>Standard Quota Sorted by Fractional Remainder</a:t>
                      </a:r>
                    </a:p>
                  </a:txBody>
                  <a:tcPr/>
                </a:tc>
                <a:extLst>
                  <a:ext uri="{0D108BD9-81ED-4DB2-BD59-A6C34878D82A}">
                    <a16:rowId xmlns:a16="http://schemas.microsoft.com/office/drawing/2014/main" val="10001"/>
                  </a:ext>
                </a:extLst>
              </a:tr>
              <a:tr h="370840">
                <a:tc>
                  <a:txBody>
                    <a:bodyPr/>
                    <a:lstStyle/>
                    <a:p>
                      <a:pPr algn="ctr">
                        <a:defRPr sz="1800"/>
                      </a:pPr>
                      <a:r>
                        <a:t>3</a:t>
                      </a:r>
                    </a:p>
                  </a:txBody>
                  <a:tcPr/>
                </a:tc>
                <a:tc>
                  <a:txBody>
                    <a:bodyPr/>
                    <a:lstStyle/>
                    <a:p>
                      <a:pPr algn="ctr"/>
                      <a:r>
                        <a:rPr sz="1800"/>
                        <a:t>3362</a:t>
                      </a:r>
                      <a:endParaRPr sz="1800">
                        <a:latin typeface="Cambria Math"/>
                      </a:endParaRPr>
                    </a:p>
                  </a:txBody>
                  <a:tcPr/>
                </a:tc>
                <a:tc>
                  <a:txBody>
                    <a:bodyPr/>
                    <a:lstStyle/>
                    <a:p>
                      <a:pPr algn="ctr"/>
                      <a:r>
                        <a:rPr sz="1800"/>
                        <a:t>1.8436</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t>6</a:t>
                      </a:r>
                    </a:p>
                  </a:txBody>
                  <a:tcPr/>
                </a:tc>
                <a:tc>
                  <a:txBody>
                    <a:bodyPr/>
                    <a:lstStyle/>
                    <a:p>
                      <a:pPr algn="ctr"/>
                      <a:r>
                        <a:rPr sz="1800"/>
                        <a:t>12,339</a:t>
                      </a:r>
                      <a:endParaRPr sz="1800">
                        <a:latin typeface="Cambria Math"/>
                      </a:endParaRPr>
                    </a:p>
                  </a:txBody>
                  <a:tcPr/>
                </a:tc>
                <a:tc>
                  <a:txBody>
                    <a:bodyPr/>
                    <a:lstStyle/>
                    <a:p>
                      <a:pPr algn="ctr"/>
                      <a:r>
                        <a:rPr sz="1800"/>
                        <a:t>6.7664</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4</a:t>
                      </a:r>
                    </a:p>
                  </a:txBody>
                  <a:tcPr/>
                </a:tc>
                <a:tc>
                  <a:txBody>
                    <a:bodyPr/>
                    <a:lstStyle/>
                    <a:p>
                      <a:pPr algn="ctr"/>
                      <a:r>
                        <a:rPr sz="1800"/>
                        <a:t>14,003</a:t>
                      </a:r>
                      <a:endParaRPr sz="1800">
                        <a:latin typeface="Cambria Math"/>
                      </a:endParaRPr>
                    </a:p>
                  </a:txBody>
                  <a:tcPr/>
                </a:tc>
                <a:tc>
                  <a:txBody>
                    <a:bodyPr/>
                    <a:lstStyle/>
                    <a:p>
                      <a:pPr algn="ctr"/>
                      <a:r>
                        <a:rPr sz="1800"/>
                        <a:t>7.6789</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5</a:t>
                      </a:r>
                    </a:p>
                  </a:txBody>
                  <a:tcPr/>
                </a:tc>
                <a:tc>
                  <a:txBody>
                    <a:bodyPr/>
                    <a:lstStyle/>
                    <a:p>
                      <a:pPr algn="ctr"/>
                      <a:r>
                        <a:rPr sz="1800"/>
                        <a:t>8450</a:t>
                      </a:r>
                      <a:endParaRPr sz="1800">
                        <a:latin typeface="Cambria Math"/>
                      </a:endParaRPr>
                    </a:p>
                  </a:txBody>
                  <a:tcPr/>
                </a:tc>
                <a:tc>
                  <a:txBody>
                    <a:bodyPr/>
                    <a:lstStyle/>
                    <a:p>
                      <a:pPr algn="ctr"/>
                      <a:r>
                        <a:rPr sz="1800"/>
                        <a:t>4.6338</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rPr lang="en-US" dirty="0"/>
                        <a:t>1</a:t>
                      </a:r>
                      <a:endParaRPr dirty="0"/>
                    </a:p>
                  </a:txBody>
                  <a:tcPr/>
                </a:tc>
                <a:tc>
                  <a:txBody>
                    <a:bodyPr/>
                    <a:lstStyle/>
                    <a:p>
                      <a:pPr algn="ctr"/>
                      <a:r>
                        <a:rPr lang="en-US" sz="1800" dirty="0"/>
                        <a:t>2897</a:t>
                      </a:r>
                      <a:endParaRPr sz="1800" dirty="0">
                        <a:latin typeface="Cambria Math"/>
                      </a:endParaRPr>
                    </a:p>
                  </a:txBody>
                  <a:tcPr/>
                </a:tc>
                <a:tc>
                  <a:txBody>
                    <a:bodyPr/>
                    <a:lstStyle/>
                    <a:p>
                      <a:pPr algn="ctr"/>
                      <a:r>
                        <a:rPr lang="en-US" sz="1800" dirty="0"/>
                        <a:t>1</a:t>
                      </a:r>
                      <a:r>
                        <a:rPr sz="1800" dirty="0"/>
                        <a:t>.</a:t>
                      </a:r>
                      <a:r>
                        <a:rPr lang="en-US" sz="1800" dirty="0"/>
                        <a:t>5886</a:t>
                      </a:r>
                      <a:endParaRPr sz="1800" dirty="0">
                        <a:latin typeface="Cambria Math"/>
                      </a:endParaRPr>
                    </a:p>
                  </a:txBody>
                  <a:tcPr/>
                </a:tc>
                <a:extLst>
                  <a:ext uri="{0D108BD9-81ED-4DB2-BD59-A6C34878D82A}">
                    <a16:rowId xmlns:a16="http://schemas.microsoft.com/office/drawing/2014/main" val="10006"/>
                  </a:ext>
                </a:extLst>
              </a:tr>
              <a:tr h="370840">
                <a:tc>
                  <a:txBody>
                    <a:bodyPr/>
                    <a:lstStyle/>
                    <a:p>
                      <a:pPr algn="ctr">
                        <a:defRPr sz="1800"/>
                      </a:pPr>
                      <a:r>
                        <a:rPr lang="en-US" dirty="0"/>
                        <a:t>2</a:t>
                      </a:r>
                      <a:endParaRPr dirty="0"/>
                    </a:p>
                  </a:txBody>
                  <a:tcPr/>
                </a:tc>
                <a:tc>
                  <a:txBody>
                    <a:bodyPr/>
                    <a:lstStyle/>
                    <a:p>
                      <a:pPr algn="ctr"/>
                      <a:r>
                        <a:rPr lang="en-US" sz="1800" dirty="0"/>
                        <a:t>4538</a:t>
                      </a:r>
                      <a:endParaRPr sz="1800" dirty="0">
                        <a:latin typeface="Cambria Math"/>
                      </a:endParaRPr>
                    </a:p>
                  </a:txBody>
                  <a:tcPr/>
                </a:tc>
                <a:tc>
                  <a:txBody>
                    <a:bodyPr/>
                    <a:lstStyle/>
                    <a:p>
                      <a:pPr algn="ctr"/>
                      <a:r>
                        <a:rPr lang="en-US" sz="1800" dirty="0"/>
                        <a:t>2</a:t>
                      </a:r>
                      <a:r>
                        <a:rPr sz="1800" dirty="0"/>
                        <a:t>.</a:t>
                      </a:r>
                      <a:r>
                        <a:rPr lang="en-US" sz="1800" dirty="0"/>
                        <a:t>4885</a:t>
                      </a:r>
                      <a:endParaRPr sz="1800" dirty="0">
                        <a:latin typeface="Cambria Math"/>
                      </a:endParaRPr>
                    </a:p>
                  </a:txBody>
                  <a:tcPr/>
                </a:tc>
                <a:extLst>
                  <a:ext uri="{0D108BD9-81ED-4DB2-BD59-A6C34878D82A}">
                    <a16:rowId xmlns:a16="http://schemas.microsoft.com/office/drawing/2014/main" val="10007"/>
                  </a:ext>
                </a:extLst>
              </a:tr>
            </a:tbl>
          </a:graphicData>
        </a:graphic>
      </p:graphicFrame>
      <p:sp>
        <p:nvSpPr>
          <p:cNvPr id="3" name="Text Placeholder 2"/>
          <p:cNvSpPr>
            <a:spLocks noGrp="1"/>
          </p:cNvSpPr>
          <p:nvPr>
            <p:ph type="body" sz="quarter" idx="10"/>
          </p:nvPr>
        </p:nvSpPr>
        <p:spPr>
          <a:xfrm>
            <a:off x="457200" y="4724400"/>
            <a:ext cx="8229600" cy="967154"/>
          </a:xfrm>
        </p:spPr>
        <p:txBody>
          <a:bodyPr>
            <a:normAutofit/>
          </a:bodyPr>
          <a:lstStyle/>
          <a:p>
            <a:pPr algn="just"/>
            <a:r>
              <a:rPr lang="en-US" sz="2000" dirty="0">
                <a:latin typeface="Cambria Math"/>
              </a:rPr>
              <a:t>Therefore, Zones 3, 6, 4, and 5 each get1additional council seat. So the council seats are apportioned as follows. </a:t>
            </a:r>
            <a:endParaRPr sz="2000" dirty="0">
              <a:latin typeface="Cambria Math"/>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100" dirty="0"/>
              <a:t>Example 3: Applying Hamilton's Method</a:t>
            </a:r>
            <a:r>
              <a:rPr lang="en-US" sz="3100" dirty="0"/>
              <a:t>—Slide 7</a:t>
            </a:r>
            <a:endParaRPr sz="3100" dirty="0"/>
          </a:p>
        </p:txBody>
      </p:sp>
      <p:sp>
        <p:nvSpPr>
          <p:cNvPr id="6" name="TextBox 5">
            <a:extLst>
              <a:ext uri="{FF2B5EF4-FFF2-40B4-BE49-F238E27FC236}">
                <a16:creationId xmlns:a16="http://schemas.microsoft.com/office/drawing/2014/main" id="{BB411E31-AFDB-12CD-C2B6-2D8F3C9826AB}"/>
              </a:ext>
            </a:extLst>
          </p:cNvPr>
          <p:cNvSpPr txBox="1"/>
          <p:nvPr/>
        </p:nvSpPr>
        <p:spPr>
          <a:xfrm>
            <a:off x="457200" y="1143000"/>
            <a:ext cx="8229600" cy="369332"/>
          </a:xfrm>
          <a:prstGeom prst="rect">
            <a:avLst/>
          </a:prstGeom>
          <a:noFill/>
        </p:spPr>
        <p:txBody>
          <a:bodyPr wrap="square">
            <a:spAutoFit/>
          </a:bodyPr>
          <a:lstStyle/>
          <a:p>
            <a:pPr algn="ctr">
              <a:defRPr sz="1800" b="1"/>
            </a:pPr>
            <a:r>
              <a:rPr lang="en-IN" dirty="0"/>
              <a:t>Table 9: Suburb Population by Zone</a:t>
            </a:r>
          </a:p>
        </p:txBody>
      </p:sp>
      <p:graphicFrame>
        <p:nvGraphicFramePr>
          <p:cNvPr id="4" name="Table Placeholder 2" descr="The table contains 6 columns and 6 rows.&#10;&#10;The columns are labeled: Zone, Population, Standard Quota, Lower Quota, Distribution of Remaining Council Seats, New Apportionment.&#10;&#10;&#10;Row 1: Zone 1, Population 2897, Standard Quota 1.5886, Lower Quota 1, Distribution of Remaining Council Seats 0, New Apportionment 1.&#10;&#10;Row 2: Zone 2, Population 4538, Standard Quota 2.4885, Lower Quota 2, Distribution of Remaining Council Seats 0, New Apportionment 2.&#10;&#10;Row 3: Zone 3, Population 3362, Standard Quota 1.8436, Lower Quota 1, Distribution of Remaining Council Seats 1, New Apportionment 2.&#10;&#10;Row 4: Zone 4, Population 14,003, Standard Quota 7.6789, Lower Quota 7, Distribution of Remaining Council Seats 1, New Apportionment 8.&#10;&#10;Row 5: Zone 5, Population 8450, Standard Quota 4.6338, Lower Quota 4, Distribution of Remaining Council Seats 1, New Apportionment 5.&#10;&#10;Row 6: Zone 6, Population 12,339, Standard Quota 6.7664, Lower Quota 6, Distribution of Remaining Council Seats 1, New Apportionment 7.&#10;&#10;Row 7: Total: Population 45,589, Lower Quota 21, New Appointment 25&#10;">
            <a:extLst>
              <a:ext uri="{FF2B5EF4-FFF2-40B4-BE49-F238E27FC236}">
                <a16:creationId xmlns:a16="http://schemas.microsoft.com/office/drawing/2014/main" id="{C8D546EC-0967-4985-BA1D-761A30B5ABA8}"/>
              </a:ext>
            </a:extLst>
          </p:cNvPr>
          <p:cNvGraphicFramePr>
            <a:graphicFrameLocks/>
          </p:cNvGraphicFramePr>
          <p:nvPr>
            <p:extLst>
              <p:ext uri="{D42A27DB-BD31-4B8C-83A1-F6EECF244321}">
                <p14:modId xmlns:p14="http://schemas.microsoft.com/office/powerpoint/2010/main" val="1678416133"/>
              </p:ext>
            </p:extLst>
          </p:nvPr>
        </p:nvGraphicFramePr>
        <p:xfrm>
          <a:off x="457200" y="1539240"/>
          <a:ext cx="8229600" cy="304800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595859">
                <a:tc>
                  <a:txBody>
                    <a:bodyPr/>
                    <a:lstStyle/>
                    <a:p>
                      <a:pPr algn="ctr">
                        <a:defRPr sz="1400" b="1"/>
                      </a:pPr>
                      <a:r>
                        <a:t>Zone</a:t>
                      </a:r>
                    </a:p>
                  </a:txBody>
                  <a:tcPr/>
                </a:tc>
                <a:tc>
                  <a:txBody>
                    <a:bodyPr/>
                    <a:lstStyle/>
                    <a:p>
                      <a:pPr algn="ctr">
                        <a:defRPr sz="1400" b="1"/>
                      </a:pPr>
                      <a:r>
                        <a:t>Population</a:t>
                      </a:r>
                    </a:p>
                  </a:txBody>
                  <a:tcPr/>
                </a:tc>
                <a:tc>
                  <a:txBody>
                    <a:bodyPr/>
                    <a:lstStyle/>
                    <a:p>
                      <a:pPr algn="ctr">
                        <a:defRPr sz="1400" b="1"/>
                      </a:pPr>
                      <a:r>
                        <a:t>Standard Quota</a:t>
                      </a:r>
                    </a:p>
                  </a:txBody>
                  <a:tcPr/>
                </a:tc>
                <a:tc>
                  <a:txBody>
                    <a:bodyPr/>
                    <a:lstStyle/>
                    <a:p>
                      <a:pPr algn="ctr">
                        <a:defRPr sz="1400" b="1"/>
                      </a:pPr>
                      <a:r>
                        <a:t>Lower Quota</a:t>
                      </a:r>
                    </a:p>
                  </a:txBody>
                  <a:tcPr/>
                </a:tc>
                <a:tc>
                  <a:txBody>
                    <a:bodyPr/>
                    <a:lstStyle/>
                    <a:p>
                      <a:pPr algn="ctr">
                        <a:defRPr b="1"/>
                      </a:pPr>
                      <a:r>
                        <a:rPr sz="1400"/>
                        <a:t>Distribution of Remaining Council Seats</a:t>
                      </a:r>
                    </a:p>
                  </a:txBody>
                  <a:tcPr/>
                </a:tc>
                <a:tc>
                  <a:txBody>
                    <a:bodyPr/>
                    <a:lstStyle/>
                    <a:p>
                      <a:pPr algn="ctr">
                        <a:defRPr b="1"/>
                      </a:pPr>
                      <a:r>
                        <a:rPr sz="1400" dirty="0"/>
                        <a:t>New Apportionment</a:t>
                      </a:r>
                    </a:p>
                  </a:txBody>
                  <a:tcPr/>
                </a:tc>
                <a:extLst>
                  <a:ext uri="{0D108BD9-81ED-4DB2-BD59-A6C34878D82A}">
                    <a16:rowId xmlns:a16="http://schemas.microsoft.com/office/drawing/2014/main" val="10001"/>
                  </a:ext>
                </a:extLst>
              </a:tr>
              <a:tr h="297930">
                <a:tc>
                  <a:txBody>
                    <a:bodyPr/>
                    <a:lstStyle/>
                    <a:p>
                      <a:pPr algn="ctr">
                        <a:defRPr sz="1400"/>
                      </a:pPr>
                      <a:r>
                        <a:t>1</a:t>
                      </a:r>
                    </a:p>
                  </a:txBody>
                  <a:tcPr/>
                </a:tc>
                <a:tc>
                  <a:txBody>
                    <a:bodyPr/>
                    <a:lstStyle/>
                    <a:p>
                      <a:pPr algn="ctr"/>
                      <a:r>
                        <a:rPr sz="1400"/>
                        <a:t>2897</a:t>
                      </a:r>
                      <a:endParaRPr sz="1400">
                        <a:latin typeface="Cambria Math"/>
                      </a:endParaRPr>
                    </a:p>
                  </a:txBody>
                  <a:tcPr/>
                </a:tc>
                <a:tc>
                  <a:txBody>
                    <a:bodyPr/>
                    <a:lstStyle/>
                    <a:p>
                      <a:pPr algn="ctr"/>
                      <a:r>
                        <a:rPr sz="1400" dirty="0"/>
                        <a:t>1.5886</a:t>
                      </a:r>
                      <a:endParaRPr sz="1400" dirty="0">
                        <a:latin typeface="Cambria Math"/>
                      </a:endParaRPr>
                    </a:p>
                  </a:txBody>
                  <a:tcPr/>
                </a:tc>
                <a:tc>
                  <a:txBody>
                    <a:bodyPr/>
                    <a:lstStyle/>
                    <a:p>
                      <a:pPr algn="ctr"/>
                      <a:r>
                        <a:rPr sz="1400"/>
                        <a:t>1</a:t>
                      </a:r>
                      <a:endParaRPr sz="1400">
                        <a:latin typeface="Cambria Math"/>
                      </a:endParaRPr>
                    </a:p>
                  </a:txBody>
                  <a:tcPr/>
                </a:tc>
                <a:tc>
                  <a:txBody>
                    <a:bodyPr/>
                    <a:lstStyle/>
                    <a:p>
                      <a:pPr algn="ctr"/>
                      <a:endParaRPr/>
                    </a:p>
                  </a:txBody>
                  <a:tcPr/>
                </a:tc>
                <a:tc>
                  <a:txBody>
                    <a:bodyPr/>
                    <a:lstStyle/>
                    <a:p>
                      <a:pPr algn="ctr"/>
                      <a:r>
                        <a:rPr sz="1400"/>
                        <a:t>1</a:t>
                      </a:r>
                      <a:endParaRPr sz="1400">
                        <a:latin typeface="Cambria Math"/>
                      </a:endParaRPr>
                    </a:p>
                  </a:txBody>
                  <a:tcPr/>
                </a:tc>
                <a:extLst>
                  <a:ext uri="{0D108BD9-81ED-4DB2-BD59-A6C34878D82A}">
                    <a16:rowId xmlns:a16="http://schemas.microsoft.com/office/drawing/2014/main" val="10002"/>
                  </a:ext>
                </a:extLst>
              </a:tr>
              <a:tr h="297930">
                <a:tc>
                  <a:txBody>
                    <a:bodyPr/>
                    <a:lstStyle/>
                    <a:p>
                      <a:pPr algn="ctr">
                        <a:defRPr sz="1400"/>
                      </a:pPr>
                      <a:r>
                        <a:t>2</a:t>
                      </a:r>
                    </a:p>
                  </a:txBody>
                  <a:tcPr/>
                </a:tc>
                <a:tc>
                  <a:txBody>
                    <a:bodyPr/>
                    <a:lstStyle/>
                    <a:p>
                      <a:pPr algn="ctr"/>
                      <a:r>
                        <a:rPr sz="1400"/>
                        <a:t>4538</a:t>
                      </a:r>
                      <a:endParaRPr sz="1400">
                        <a:latin typeface="Cambria Math"/>
                      </a:endParaRPr>
                    </a:p>
                  </a:txBody>
                  <a:tcPr/>
                </a:tc>
                <a:tc>
                  <a:txBody>
                    <a:bodyPr/>
                    <a:lstStyle/>
                    <a:p>
                      <a:pPr algn="ctr"/>
                      <a:r>
                        <a:rPr sz="1400"/>
                        <a:t>2.4885</a:t>
                      </a:r>
                      <a:endParaRPr sz="1400">
                        <a:latin typeface="Cambria Math"/>
                      </a:endParaRPr>
                    </a:p>
                  </a:txBody>
                  <a:tcPr/>
                </a:tc>
                <a:tc>
                  <a:txBody>
                    <a:bodyPr/>
                    <a:lstStyle/>
                    <a:p>
                      <a:pPr algn="ctr"/>
                      <a:r>
                        <a:rPr sz="1400"/>
                        <a:t>2</a:t>
                      </a:r>
                      <a:endParaRPr sz="1400">
                        <a:latin typeface="Cambria Math"/>
                      </a:endParaRPr>
                    </a:p>
                  </a:txBody>
                  <a:tcPr/>
                </a:tc>
                <a:tc>
                  <a:txBody>
                    <a:bodyPr/>
                    <a:lstStyle/>
                    <a:p>
                      <a:pPr algn="ctr"/>
                      <a:endParaRPr/>
                    </a:p>
                  </a:txBody>
                  <a:tcPr/>
                </a:tc>
                <a:tc>
                  <a:txBody>
                    <a:bodyPr/>
                    <a:lstStyle/>
                    <a:p>
                      <a:pPr algn="ctr"/>
                      <a:r>
                        <a:rPr sz="1400"/>
                        <a:t>2</a:t>
                      </a:r>
                      <a:endParaRPr sz="1400">
                        <a:latin typeface="Cambria Math"/>
                      </a:endParaRPr>
                    </a:p>
                  </a:txBody>
                  <a:tcPr/>
                </a:tc>
                <a:extLst>
                  <a:ext uri="{0D108BD9-81ED-4DB2-BD59-A6C34878D82A}">
                    <a16:rowId xmlns:a16="http://schemas.microsoft.com/office/drawing/2014/main" val="10003"/>
                  </a:ext>
                </a:extLst>
              </a:tr>
              <a:tr h="248275">
                <a:tc>
                  <a:txBody>
                    <a:bodyPr/>
                    <a:lstStyle/>
                    <a:p>
                      <a:pPr algn="ctr">
                        <a:defRPr sz="1400"/>
                      </a:pPr>
                      <a:r>
                        <a:t>3</a:t>
                      </a:r>
                    </a:p>
                  </a:txBody>
                  <a:tcPr/>
                </a:tc>
                <a:tc>
                  <a:txBody>
                    <a:bodyPr/>
                    <a:lstStyle/>
                    <a:p>
                      <a:pPr algn="ctr"/>
                      <a:r>
                        <a:rPr sz="1400"/>
                        <a:t>3362</a:t>
                      </a:r>
                      <a:endParaRPr sz="1400">
                        <a:latin typeface="Cambria Math"/>
                      </a:endParaRPr>
                    </a:p>
                  </a:txBody>
                  <a:tcPr/>
                </a:tc>
                <a:tc>
                  <a:txBody>
                    <a:bodyPr/>
                    <a:lstStyle/>
                    <a:p>
                      <a:pPr algn="ctr"/>
                      <a:r>
                        <a:rPr sz="1400"/>
                        <a:t>1.8436</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2</a:t>
                      </a:r>
                      <a:endParaRPr sz="1400">
                        <a:latin typeface="Cambria Math"/>
                      </a:endParaRPr>
                    </a:p>
                  </a:txBody>
                  <a:tcPr/>
                </a:tc>
                <a:extLst>
                  <a:ext uri="{0D108BD9-81ED-4DB2-BD59-A6C34878D82A}">
                    <a16:rowId xmlns:a16="http://schemas.microsoft.com/office/drawing/2014/main" val="10004"/>
                  </a:ext>
                </a:extLst>
              </a:tr>
              <a:tr h="248275">
                <a:tc>
                  <a:txBody>
                    <a:bodyPr/>
                    <a:lstStyle/>
                    <a:p>
                      <a:pPr algn="ctr">
                        <a:defRPr sz="1400"/>
                      </a:pPr>
                      <a:r>
                        <a:t>4</a:t>
                      </a:r>
                    </a:p>
                  </a:txBody>
                  <a:tcPr/>
                </a:tc>
                <a:tc>
                  <a:txBody>
                    <a:bodyPr/>
                    <a:lstStyle/>
                    <a:p>
                      <a:pPr algn="ctr"/>
                      <a:r>
                        <a:rPr sz="1400"/>
                        <a:t>14,003</a:t>
                      </a:r>
                      <a:endParaRPr sz="1400">
                        <a:latin typeface="Cambria Math"/>
                      </a:endParaRPr>
                    </a:p>
                  </a:txBody>
                  <a:tcPr/>
                </a:tc>
                <a:tc>
                  <a:txBody>
                    <a:bodyPr/>
                    <a:lstStyle/>
                    <a:p>
                      <a:pPr algn="ctr"/>
                      <a:r>
                        <a:rPr sz="1400"/>
                        <a:t>7.6789</a:t>
                      </a:r>
                      <a:endParaRPr sz="1400">
                        <a:latin typeface="Cambria Math"/>
                      </a:endParaRPr>
                    </a:p>
                  </a:txBody>
                  <a:tcPr/>
                </a:tc>
                <a:tc>
                  <a:txBody>
                    <a:bodyPr/>
                    <a:lstStyle/>
                    <a:p>
                      <a:pPr algn="ctr"/>
                      <a:r>
                        <a:rPr sz="1400"/>
                        <a:t>7</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8</a:t>
                      </a:r>
                      <a:endParaRPr sz="1400">
                        <a:latin typeface="Cambria Math"/>
                      </a:endParaRPr>
                    </a:p>
                  </a:txBody>
                  <a:tcPr/>
                </a:tc>
                <a:extLst>
                  <a:ext uri="{0D108BD9-81ED-4DB2-BD59-A6C34878D82A}">
                    <a16:rowId xmlns:a16="http://schemas.microsoft.com/office/drawing/2014/main" val="10005"/>
                  </a:ext>
                </a:extLst>
              </a:tr>
              <a:tr h="248275">
                <a:tc>
                  <a:txBody>
                    <a:bodyPr/>
                    <a:lstStyle/>
                    <a:p>
                      <a:pPr algn="ctr">
                        <a:defRPr sz="1400"/>
                      </a:pPr>
                      <a:r>
                        <a:t>5</a:t>
                      </a:r>
                    </a:p>
                  </a:txBody>
                  <a:tcPr/>
                </a:tc>
                <a:tc>
                  <a:txBody>
                    <a:bodyPr/>
                    <a:lstStyle/>
                    <a:p>
                      <a:pPr algn="ctr"/>
                      <a:r>
                        <a:rPr sz="1400"/>
                        <a:t>8450</a:t>
                      </a:r>
                      <a:endParaRPr sz="1400">
                        <a:latin typeface="Cambria Math"/>
                      </a:endParaRPr>
                    </a:p>
                  </a:txBody>
                  <a:tcPr/>
                </a:tc>
                <a:tc>
                  <a:txBody>
                    <a:bodyPr/>
                    <a:lstStyle/>
                    <a:p>
                      <a:pPr algn="ctr"/>
                      <a:r>
                        <a:rPr sz="1400"/>
                        <a:t>4.6338</a:t>
                      </a:r>
                      <a:endParaRPr sz="1400">
                        <a:latin typeface="Cambria Math"/>
                      </a:endParaRPr>
                    </a:p>
                  </a:txBody>
                  <a:tcPr/>
                </a:tc>
                <a:tc>
                  <a:txBody>
                    <a:bodyPr/>
                    <a:lstStyle/>
                    <a:p>
                      <a:pPr algn="ctr"/>
                      <a:r>
                        <a:rPr sz="1400"/>
                        <a:t>4</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5</a:t>
                      </a:r>
                      <a:endParaRPr sz="1400">
                        <a:latin typeface="Cambria Math"/>
                      </a:endParaRPr>
                    </a:p>
                  </a:txBody>
                  <a:tcPr/>
                </a:tc>
                <a:extLst>
                  <a:ext uri="{0D108BD9-81ED-4DB2-BD59-A6C34878D82A}">
                    <a16:rowId xmlns:a16="http://schemas.microsoft.com/office/drawing/2014/main" val="10006"/>
                  </a:ext>
                </a:extLst>
              </a:tr>
              <a:tr h="248275">
                <a:tc>
                  <a:txBody>
                    <a:bodyPr/>
                    <a:lstStyle/>
                    <a:p>
                      <a:pPr algn="ctr">
                        <a:defRPr sz="1400"/>
                      </a:pPr>
                      <a:r>
                        <a:t>6</a:t>
                      </a:r>
                    </a:p>
                  </a:txBody>
                  <a:tcPr/>
                </a:tc>
                <a:tc>
                  <a:txBody>
                    <a:bodyPr/>
                    <a:lstStyle/>
                    <a:p>
                      <a:pPr algn="ctr"/>
                      <a:r>
                        <a:rPr sz="1400"/>
                        <a:t>12,339</a:t>
                      </a:r>
                      <a:endParaRPr sz="1400">
                        <a:latin typeface="Cambria Math"/>
                      </a:endParaRPr>
                    </a:p>
                  </a:txBody>
                  <a:tcPr/>
                </a:tc>
                <a:tc>
                  <a:txBody>
                    <a:bodyPr/>
                    <a:lstStyle/>
                    <a:p>
                      <a:pPr algn="ctr"/>
                      <a:r>
                        <a:rPr sz="1400"/>
                        <a:t>6.7664</a:t>
                      </a:r>
                      <a:endParaRPr sz="1400">
                        <a:latin typeface="Cambria Math"/>
                      </a:endParaRPr>
                    </a:p>
                  </a:txBody>
                  <a:tcPr/>
                </a:tc>
                <a:tc>
                  <a:txBody>
                    <a:bodyPr/>
                    <a:lstStyle/>
                    <a:p>
                      <a:pPr algn="ctr"/>
                      <a:r>
                        <a:rPr sz="1400"/>
                        <a:t>6</a:t>
                      </a:r>
                      <a:endParaRPr sz="1400">
                        <a:latin typeface="Cambria Math"/>
                      </a:endParaRPr>
                    </a:p>
                  </a:txBody>
                  <a:tcPr/>
                </a:tc>
                <a:tc>
                  <a:txBody>
                    <a:bodyPr/>
                    <a:lstStyle/>
                    <a:p>
                      <a:pPr algn="ctr"/>
                      <a:r>
                        <a:rPr sz="1400"/>
                        <a:t>1</a:t>
                      </a:r>
                      <a:endParaRPr sz="1400">
                        <a:latin typeface="Cambria Math"/>
                      </a:endParaRPr>
                    </a:p>
                  </a:txBody>
                  <a:tcPr/>
                </a:tc>
                <a:tc>
                  <a:txBody>
                    <a:bodyPr/>
                    <a:lstStyle/>
                    <a:p>
                      <a:pPr algn="ctr"/>
                      <a:r>
                        <a:rPr sz="1400"/>
                        <a:t>7</a:t>
                      </a:r>
                      <a:endParaRPr sz="1400">
                        <a:latin typeface="Cambria Math"/>
                      </a:endParaRPr>
                    </a:p>
                  </a:txBody>
                  <a:tcPr/>
                </a:tc>
                <a:extLst>
                  <a:ext uri="{0D108BD9-81ED-4DB2-BD59-A6C34878D82A}">
                    <a16:rowId xmlns:a16="http://schemas.microsoft.com/office/drawing/2014/main" val="10007"/>
                  </a:ext>
                </a:extLst>
              </a:tr>
              <a:tr h="297930">
                <a:tc>
                  <a:txBody>
                    <a:bodyPr/>
                    <a:lstStyle/>
                    <a:p>
                      <a:pPr algn="ctr">
                        <a:defRPr sz="1400" b="1"/>
                      </a:pPr>
                      <a:r>
                        <a:t>Total</a:t>
                      </a:r>
                    </a:p>
                  </a:txBody>
                  <a:tcPr/>
                </a:tc>
                <a:tc>
                  <a:txBody>
                    <a:bodyPr/>
                    <a:lstStyle/>
                    <a:p>
                      <a:pPr algn="ctr"/>
                      <a:r>
                        <a:rPr sz="1400" b="1" dirty="0"/>
                        <a:t>45,589</a:t>
                      </a:r>
                      <a:endParaRPr sz="1400" b="1" dirty="0">
                        <a:latin typeface="Cambria Math"/>
                      </a:endParaRPr>
                    </a:p>
                  </a:txBody>
                  <a:tcPr/>
                </a:tc>
                <a:tc>
                  <a:txBody>
                    <a:bodyPr/>
                    <a:lstStyle/>
                    <a:p>
                      <a:pPr algn="ctr"/>
                      <a:endParaRPr b="1" dirty="0"/>
                    </a:p>
                  </a:txBody>
                  <a:tcPr/>
                </a:tc>
                <a:tc>
                  <a:txBody>
                    <a:bodyPr/>
                    <a:lstStyle/>
                    <a:p>
                      <a:pPr algn="ctr"/>
                      <a:r>
                        <a:rPr sz="1400" b="1"/>
                        <a:t>21</a:t>
                      </a:r>
                      <a:endParaRPr sz="1400" b="1">
                        <a:latin typeface="Cambria Math"/>
                      </a:endParaRPr>
                    </a:p>
                  </a:txBody>
                  <a:tcPr/>
                </a:tc>
                <a:tc>
                  <a:txBody>
                    <a:bodyPr/>
                    <a:lstStyle/>
                    <a:p>
                      <a:pPr algn="ctr"/>
                      <a:endParaRPr b="1" dirty="0"/>
                    </a:p>
                  </a:txBody>
                  <a:tcPr/>
                </a:tc>
                <a:tc>
                  <a:txBody>
                    <a:bodyPr/>
                    <a:lstStyle/>
                    <a:p>
                      <a:pPr algn="ctr"/>
                      <a:r>
                        <a:rPr sz="1400" b="1" dirty="0"/>
                        <a:t>25</a:t>
                      </a:r>
                      <a:endParaRPr sz="1400" b="1" dirty="0">
                        <a:latin typeface="Cambria Math"/>
                      </a:endParaRPr>
                    </a:p>
                  </a:txBody>
                  <a:tcPr/>
                </a:tc>
                <a:extLst>
                  <a:ext uri="{0D108BD9-81ED-4DB2-BD59-A6C34878D82A}">
                    <a16:rowId xmlns:a16="http://schemas.microsoft.com/office/drawing/2014/main" val="10008"/>
                  </a:ext>
                </a:extLst>
              </a:tr>
            </a:tbl>
          </a:graphicData>
        </a:graphic>
      </p:graphicFrame>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4724400"/>
                <a:ext cx="8229600" cy="1271954"/>
              </a:xfrm>
            </p:spPr>
            <p:txBody>
              <a:bodyPr>
                <a:normAutofit fontScale="70000" lnSpcReduction="20000"/>
              </a:bodyPr>
              <a:lstStyle/>
              <a:p>
                <a:pPr algn="just">
                  <a:defRPr sz="2800"/>
                </a:pPr>
                <a:r>
                  <a:rPr sz="2800" dirty="0"/>
                  <a:t>This means that Zone 1 receives </a:t>
                </a:r>
                <a:r>
                  <a:rPr sz="2800" dirty="0">
                    <a:latin typeface="Cambria Math"/>
                  </a:rPr>
                  <a:t>1</a:t>
                </a:r>
                <a:r>
                  <a:rPr sz="2800" dirty="0"/>
                  <a:t> seat, Zone 2 receives </a:t>
                </a:r>
                <a:r>
                  <a:rPr sz="2800" dirty="0">
                    <a:latin typeface="Cambria Math"/>
                  </a:rPr>
                  <a:t>2</a:t>
                </a:r>
                <a:r>
                  <a:rPr sz="2800" dirty="0"/>
                  <a:t> seats, Zone 3 receives </a:t>
                </a:r>
                <a:r>
                  <a:rPr sz="2800" dirty="0">
                    <a:latin typeface="Cambria Math"/>
                  </a:rPr>
                  <a:t>2</a:t>
                </a:r>
                <a:r>
                  <a:rPr sz="2800" dirty="0"/>
                  <a:t> seats, Zone 4 receives </a:t>
                </a:r>
                <a:r>
                  <a:rPr sz="2800" dirty="0">
                    <a:latin typeface="Cambria Math"/>
                  </a:rPr>
                  <a:t>8</a:t>
                </a:r>
                <a:r>
                  <a:rPr sz="2800" dirty="0"/>
                  <a:t> seats, Zone 5 receives </a:t>
                </a:r>
                <a:r>
                  <a:rPr sz="2800" dirty="0">
                    <a:latin typeface="Cambria Math"/>
                  </a:rPr>
                  <a:t>5</a:t>
                </a:r>
                <a:r>
                  <a:rPr sz="2800" dirty="0"/>
                  <a:t> seats, and Zone 6 receives </a:t>
                </a:r>
                <a:r>
                  <a:rPr sz="2800" dirty="0">
                    <a:latin typeface="Cambria Math"/>
                  </a:rPr>
                  <a:t>7</a:t>
                </a:r>
                <a:r>
                  <a:rPr sz="2800" dirty="0"/>
                  <a:t> seats. Notice that the number of council seats among the zones is now </a:t>
                </a:r>
                <a14:m>
                  <m:oMath xmlns:m="http://schemas.openxmlformats.org/officeDocument/2006/math">
                    <m:r>
                      <a:rPr>
                        <a:latin typeface="Cambria Math" panose="02040503050406030204" pitchFamily="18" charset="0"/>
                      </a:rPr>
                      <m:t>1</m:t>
                    </m:r>
                    <m:r>
                      <a:rPr>
                        <a:latin typeface="Cambria Math" panose="02040503050406030204" pitchFamily="18" charset="0"/>
                      </a:rPr>
                      <m:t>+</m:t>
                    </m:r>
                    <m:r>
                      <a:rPr>
                        <a:latin typeface="Cambria Math" panose="02040503050406030204" pitchFamily="18" charset="0"/>
                      </a:rPr>
                      <m:t>2</m:t>
                    </m:r>
                    <m:r>
                      <a:rPr>
                        <a:latin typeface="Cambria Math" panose="02040503050406030204" pitchFamily="18" charset="0"/>
                      </a:rPr>
                      <m:t>+</m:t>
                    </m:r>
                    <m:r>
                      <a:rPr>
                        <a:latin typeface="Cambria Math" panose="02040503050406030204" pitchFamily="18" charset="0"/>
                      </a:rPr>
                      <m:t>2</m:t>
                    </m:r>
                    <m:r>
                      <a:rPr>
                        <a:latin typeface="Cambria Math" panose="02040503050406030204" pitchFamily="18" charset="0"/>
                      </a:rPr>
                      <m:t>+</m:t>
                    </m:r>
                    <m:r>
                      <a:rPr>
                        <a:latin typeface="Cambria Math" panose="02040503050406030204" pitchFamily="18" charset="0"/>
                      </a:rPr>
                      <m:t>8</m:t>
                    </m:r>
                    <m:r>
                      <a:rPr>
                        <a:latin typeface="Cambria Math" panose="02040503050406030204" pitchFamily="18" charset="0"/>
                      </a:rPr>
                      <m:t>+</m:t>
                    </m:r>
                    <m:r>
                      <a:rPr>
                        <a:latin typeface="Cambria Math" panose="02040503050406030204" pitchFamily="18" charset="0"/>
                      </a:rPr>
                      <m:t>5</m:t>
                    </m:r>
                    <m:r>
                      <a:rPr>
                        <a:latin typeface="Cambria Math" panose="02040503050406030204" pitchFamily="18" charset="0"/>
                      </a:rPr>
                      <m:t>+</m:t>
                    </m:r>
                    <m:r>
                      <a:rPr>
                        <a:latin typeface="Cambria Math" panose="02040503050406030204" pitchFamily="18" charset="0"/>
                      </a:rPr>
                      <m:t>7</m:t>
                    </m:r>
                    <m:r>
                      <a:rPr>
                        <a:latin typeface="Cambria Math" panose="02040503050406030204" pitchFamily="18" charset="0"/>
                      </a:rPr>
                      <m:t>=</m:t>
                    </m:r>
                    <m:r>
                      <a:rPr>
                        <a:latin typeface="Cambria Math" panose="02040503050406030204" pitchFamily="18" charset="0"/>
                      </a:rPr>
                      <m:t>25</m:t>
                    </m:r>
                  </m:oMath>
                </a14:m>
                <a:r>
                  <a:rPr sz="2800" dirty="0"/>
                  <a:t>, which is the correct number of seats.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4724400"/>
                <a:ext cx="8229600" cy="1271954"/>
              </a:xfrm>
              <a:blipFill>
                <a:blip r:embed="rId2"/>
                <a:stretch>
                  <a:fillRect l="-741" t="-7656" r="-741"/>
                </a:stretch>
              </a:blipFill>
            </p:spPr>
            <p:txBody>
              <a:bodyPr/>
              <a:lstStyle/>
              <a:p>
                <a:r>
                  <a:rPr lang="en-IN">
                    <a:noFill/>
                  </a:rPr>
                  <a:t> </a:t>
                </a:r>
              </a:p>
            </p:txBody>
          </p:sp>
        </mc:Fallback>
      </mc:AlternateContent>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Jefferson's Method of Apportionment</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tabLst>
                <a:tab pos="358775" algn="l"/>
              </a:tabLst>
              <a:defRPr sz="2800"/>
            </a:pPr>
            <a:r>
              <a:rPr lang="en-IN" sz="2400" dirty="0"/>
              <a:t>1.</a:t>
            </a:r>
            <a:r>
              <a:rPr sz="2400" dirty="0"/>
              <a:t>​</a:t>
            </a:r>
            <a:r>
              <a:rPr lang="en-IN" sz="2400" dirty="0"/>
              <a:t>	</a:t>
            </a:r>
            <a:r>
              <a:rPr sz="2400" dirty="0"/>
              <a:t>Calculate the standard divisor.</a:t>
            </a:r>
          </a:p>
          <a:p>
            <a:pPr algn="just">
              <a:tabLst>
                <a:tab pos="358775" algn="l"/>
              </a:tabLst>
              <a:defRPr sz="2800"/>
            </a:pPr>
            <a:r>
              <a:rPr lang="en-IN" sz="2400" dirty="0"/>
              <a:t>2.</a:t>
            </a:r>
            <a:r>
              <a:rPr sz="2400" dirty="0"/>
              <a:t>​</a:t>
            </a:r>
            <a:r>
              <a:rPr lang="en-IN" sz="2400" dirty="0"/>
              <a:t>	</a:t>
            </a:r>
            <a:r>
              <a:rPr sz="2400" dirty="0"/>
              <a:t>Calculate the standard quota for each subgroup.</a:t>
            </a:r>
          </a:p>
          <a:p>
            <a:pPr algn="just">
              <a:tabLst>
                <a:tab pos="358775" algn="l"/>
              </a:tabLst>
              <a:defRPr sz="2800"/>
            </a:pPr>
            <a:r>
              <a:rPr lang="en-IN" sz="2400" dirty="0"/>
              <a:t>3.	</a:t>
            </a:r>
            <a:r>
              <a:rPr sz="2400" dirty="0"/>
              <a:t>Calculate the lower quota for each subgroup.</a:t>
            </a:r>
          </a:p>
          <a:p>
            <a:pPr algn="just">
              <a:tabLst>
                <a:tab pos="358775" algn="l"/>
              </a:tabLst>
              <a:defRPr sz="2800"/>
            </a:pPr>
            <a:r>
              <a:rPr lang="en-IN" sz="2400" dirty="0"/>
              <a:t>4.	</a:t>
            </a:r>
            <a:r>
              <a:rPr sz="2400" dirty="0"/>
              <a:t>Assign each subgroup the number of resources based on its </a:t>
            </a:r>
            <a:r>
              <a:rPr lang="en-IN" sz="2400" dirty="0"/>
              <a:t>	</a:t>
            </a:r>
            <a:r>
              <a:rPr sz="2400" dirty="0"/>
              <a:t>lower quota.</a:t>
            </a:r>
          </a:p>
          <a:p>
            <a:pPr algn="just">
              <a:tabLst>
                <a:tab pos="358775" algn="l"/>
              </a:tabLst>
              <a:defRPr sz="2800"/>
            </a:pPr>
            <a:r>
              <a:rPr lang="en-IN" sz="2400" dirty="0"/>
              <a:t>5.	</a:t>
            </a:r>
            <a:r>
              <a:rPr sz="2400" dirty="0"/>
              <a:t>If there are remaining resources to be distributed, chose a </a:t>
            </a:r>
            <a:r>
              <a:rPr lang="en-IN" sz="2400" dirty="0"/>
              <a:t>	</a:t>
            </a:r>
            <a:r>
              <a:rPr sz="2400" dirty="0"/>
              <a:t>modified divisor by trial and error until the sum of the lower </a:t>
            </a:r>
            <a:r>
              <a:rPr lang="en-IN" sz="2400" dirty="0"/>
              <a:t>	</a:t>
            </a:r>
            <a:r>
              <a:rPr sz="2400" dirty="0"/>
              <a:t>quotas equals the number of resources to be apportioned.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Milestone</a:t>
            </a:r>
            <a:r>
              <a:rPr lang="en-US" dirty="0"/>
              <a:t> 1</a:t>
            </a:r>
            <a:endParaRPr dirty="0"/>
          </a:p>
        </p:txBody>
      </p:sp>
      <p:sp>
        <p:nvSpPr>
          <p:cNvPr id="3" name="Text Placeholder 2"/>
          <p:cNvSpPr>
            <a:spLocks noGrp="1"/>
          </p:cNvSpPr>
          <p:nvPr>
            <p:ph type="body" sz="quarter" idx="10"/>
          </p:nvPr>
        </p:nvSpPr>
        <p:spPr/>
        <p:txBody>
          <a:bodyPr>
            <a:normAutofit/>
          </a:bodyPr>
          <a:lstStyle/>
          <a:p>
            <a:pPr algn="just"/>
            <a:r>
              <a:rPr sz="2400" dirty="0"/>
              <a:t>The Jefferson method of apportionment was used to apportion US House representatives </a:t>
            </a:r>
            <a:r>
              <a:rPr lang="en-US" sz="2400" dirty="0"/>
              <a:t>were apportioned using the Jefferson Method </a:t>
            </a:r>
            <a:r>
              <a:rPr sz="2400" dirty="0"/>
              <a:t>for </a:t>
            </a:r>
            <a:r>
              <a:rPr sz="2400" dirty="0">
                <a:latin typeface="Cambria Math"/>
              </a:rPr>
              <a:t>40</a:t>
            </a:r>
            <a:r>
              <a:rPr sz="2400" dirty="0"/>
              <a:t> years, from 1790 to 1830.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Applying Jefferson's Method</a:t>
            </a:r>
            <a:r>
              <a:rPr lang="en-US" dirty="0"/>
              <a:t>—Slide 1</a:t>
            </a:r>
            <a:endParaRPr dirty="0"/>
          </a:p>
        </p:txBody>
      </p:sp>
      <p:sp>
        <p:nvSpPr>
          <p:cNvPr id="3" name="Text Placeholder 2"/>
          <p:cNvSpPr>
            <a:spLocks noGrp="1"/>
          </p:cNvSpPr>
          <p:nvPr>
            <p:ph type="body" sz="quarter" idx="10"/>
          </p:nvPr>
        </p:nvSpPr>
        <p:spPr>
          <a:xfrm>
            <a:off x="457200" y="1029287"/>
            <a:ext cx="8229600" cy="2552113"/>
          </a:xfrm>
        </p:spPr>
        <p:txBody>
          <a:bodyPr>
            <a:noAutofit/>
          </a:bodyPr>
          <a:lstStyle/>
          <a:p>
            <a:pPr algn="just"/>
            <a:r>
              <a:rPr sz="2100" dirty="0"/>
              <a:t>A university has </a:t>
            </a:r>
            <a:r>
              <a:rPr sz="2100" dirty="0">
                <a:latin typeface="Cambria Math"/>
              </a:rPr>
              <a:t>18</a:t>
            </a:r>
            <a:r>
              <a:rPr sz="2100" dirty="0"/>
              <a:t> scholarships to be apportioned among </a:t>
            </a:r>
            <a:r>
              <a:rPr sz="2100" dirty="0">
                <a:latin typeface="Cambria Math"/>
              </a:rPr>
              <a:t>225</a:t>
            </a:r>
            <a:r>
              <a:rPr sz="2100" dirty="0"/>
              <a:t> math majors, </a:t>
            </a:r>
            <a:r>
              <a:rPr sz="2100" dirty="0">
                <a:latin typeface="Cambria Math"/>
              </a:rPr>
              <a:t>417</a:t>
            </a:r>
            <a:r>
              <a:rPr sz="2100" dirty="0"/>
              <a:t> history majors, and </a:t>
            </a:r>
            <a:r>
              <a:rPr sz="2100" dirty="0">
                <a:latin typeface="Cambria Math"/>
              </a:rPr>
              <a:t>308</a:t>
            </a:r>
            <a:r>
              <a:rPr sz="2100" dirty="0"/>
              <a:t> computer science majors. Use Jefferson's method to determine how the scholarships should be apportioned among the three major groups.</a:t>
            </a:r>
            <a:endParaRPr lang="en-US" sz="2100" dirty="0"/>
          </a:p>
          <a:p>
            <a:r>
              <a:rPr lang="en-IN" sz="2100" b="1" dirty="0"/>
              <a:t>Solution</a:t>
            </a:r>
          </a:p>
          <a:p>
            <a:pPr algn="just"/>
            <a:r>
              <a:rPr lang="en-IN" sz="2100" dirty="0"/>
              <a:t>Begin by calculating the standard divisor. Add all of the subpopulations together and divide by the number of scholarships to be apportioned, </a:t>
            </a:r>
            <a:r>
              <a:rPr lang="en-IN" sz="2100" dirty="0">
                <a:latin typeface="Cambria Math"/>
              </a:rPr>
              <a:t>18</a:t>
            </a:r>
            <a:r>
              <a:rPr lang="en-IN" sz="2100" dirty="0"/>
              <a:t>.</a:t>
            </a:r>
          </a:p>
        </p:txBody>
      </p:sp>
      <p:pic>
        <p:nvPicPr>
          <p:cNvPr id="7" name="Picture 6" descr="Standard divisor equals open parenthesis two hundred twenty-five plus four hundred seventeen plus three hundred eight close parenthesis divided by eighteen approximately equal to fifty-two point seven seven seven eight&#10;">
            <a:extLst>
              <a:ext uri="{FF2B5EF4-FFF2-40B4-BE49-F238E27FC236}">
                <a16:creationId xmlns:a16="http://schemas.microsoft.com/office/drawing/2014/main" id="{AD26B39C-FEC7-A384-2581-A11857E13345}"/>
              </a:ext>
            </a:extLst>
          </p:cNvPr>
          <p:cNvPicPr>
            <a:picLocks noChangeAspect="1"/>
          </p:cNvPicPr>
          <p:nvPr/>
        </p:nvPicPr>
        <p:blipFill>
          <a:blip r:embed="rId2"/>
          <a:stretch>
            <a:fillRect/>
          </a:stretch>
        </p:blipFill>
        <p:spPr>
          <a:xfrm>
            <a:off x="2550318" y="3849266"/>
            <a:ext cx="4043363" cy="550162"/>
          </a:xfrm>
          <a:prstGeom prst="rect">
            <a:avLst/>
          </a:prstGeom>
        </p:spPr>
      </p:pic>
      <p:sp>
        <p:nvSpPr>
          <p:cNvPr id="5" name="TextBox 4">
            <a:extLst>
              <a:ext uri="{FF2B5EF4-FFF2-40B4-BE49-F238E27FC236}">
                <a16:creationId xmlns:a16="http://schemas.microsoft.com/office/drawing/2014/main" id="{8DA26BE2-1982-6A72-8EA3-C1722935AE6C}"/>
              </a:ext>
            </a:extLst>
          </p:cNvPr>
          <p:cNvSpPr txBox="1"/>
          <p:nvPr/>
        </p:nvSpPr>
        <p:spPr>
          <a:xfrm>
            <a:off x="457200" y="4724400"/>
            <a:ext cx="8229600" cy="738664"/>
          </a:xfrm>
          <a:prstGeom prst="rect">
            <a:avLst/>
          </a:prstGeom>
          <a:noFill/>
        </p:spPr>
        <p:txBody>
          <a:bodyPr wrap="square">
            <a:spAutoFit/>
          </a:bodyPr>
          <a:lstStyle/>
          <a:p>
            <a:pPr algn="just"/>
            <a:r>
              <a:rPr lang="en-IN" sz="2100" dirty="0"/>
              <a:t>Next, steps 2 and 3 of Jefferson's method say to calculate the standard quota and lower quota for each subgroup.</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Applying Jefferson's Method</a:t>
            </a:r>
            <a:r>
              <a:rPr lang="en-US" dirty="0"/>
              <a:t>—Slide 2</a:t>
            </a:r>
            <a:endParaRPr dirty="0"/>
          </a:p>
        </p:txBody>
      </p:sp>
      <p:sp>
        <p:nvSpPr>
          <p:cNvPr id="6" name="TextBox 5">
            <a:extLst>
              <a:ext uri="{FF2B5EF4-FFF2-40B4-BE49-F238E27FC236}">
                <a16:creationId xmlns:a16="http://schemas.microsoft.com/office/drawing/2014/main" id="{48BE3E99-6FA9-F866-7520-F1DA3854F7C3}"/>
              </a:ext>
            </a:extLst>
          </p:cNvPr>
          <p:cNvSpPr txBox="1"/>
          <p:nvPr/>
        </p:nvSpPr>
        <p:spPr>
          <a:xfrm>
            <a:off x="457200" y="1219200"/>
            <a:ext cx="8229600" cy="369332"/>
          </a:xfrm>
          <a:prstGeom prst="rect">
            <a:avLst/>
          </a:prstGeom>
          <a:noFill/>
        </p:spPr>
        <p:txBody>
          <a:bodyPr wrap="square">
            <a:spAutoFit/>
          </a:bodyPr>
          <a:lstStyle/>
          <a:p>
            <a:pPr algn="ctr">
              <a:defRPr sz="1800" b="1"/>
            </a:pPr>
            <a:r>
              <a:rPr lang="en-IN" dirty="0"/>
              <a:t>Table 10: Standard and Lower Quotas</a:t>
            </a:r>
          </a:p>
        </p:txBody>
      </p:sp>
      <mc:AlternateContent xmlns:mc="http://schemas.openxmlformats.org/markup-compatibility/2006" xmlns:a14="http://schemas.microsoft.com/office/drawing/2010/main">
        <mc:Choice Requires="a14">
          <p:graphicFrame>
            <p:nvGraphicFramePr>
              <p:cNvPr id="4" name="Table Placeholder 2" descr="The table contains 3 columns and 3 rows.&#10;&#10;The columns are labeled: Major, Standard Quota, Lower Quota.&#10;&#10;Row 1: Major: Math, Standard Quota: 225 divided by 52.7778 is equal to approximately 4.2632, Lower Quota: 4.&#10;&#10;Row 2: Major: History, Standard Quota: 417 divided by 52.7778 is equal to approximately 7.9010, Lower Quota: 7.&#10;&#10;Row 3: Major: Computer Science, Standard Quota: 308 divided by 52.7778 is equal to approximately 5.8358, Lower Quota: 5.">
                <a:extLst>
                  <a:ext uri="{FF2B5EF4-FFF2-40B4-BE49-F238E27FC236}">
                    <a16:creationId xmlns:a16="http://schemas.microsoft.com/office/drawing/2014/main" id="{D6EF22F2-7634-4BDF-A456-418DE72E645B}"/>
                  </a:ext>
                </a:extLst>
              </p:cNvPr>
              <p:cNvGraphicFramePr>
                <a:graphicFrameLocks/>
              </p:cNvGraphicFramePr>
              <p:nvPr>
                <p:extLst>
                  <p:ext uri="{D42A27DB-BD31-4B8C-83A1-F6EECF244321}">
                    <p14:modId xmlns:p14="http://schemas.microsoft.com/office/powerpoint/2010/main" val="1356963754"/>
                  </p:ext>
                </p:extLst>
              </p:nvPr>
            </p:nvGraphicFramePr>
            <p:xfrm>
              <a:off x="457200" y="1623186"/>
              <a:ext cx="8229600" cy="2196974"/>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Major</a:t>
                          </a:r>
                        </a:p>
                      </a:txBody>
                      <a:tcPr/>
                    </a:tc>
                    <a:tc>
                      <a:txBody>
                        <a:bodyPr/>
                        <a:lstStyle/>
                        <a:p>
                          <a:pPr algn="ctr">
                            <a:defRPr sz="1800" b="1"/>
                          </a:pPr>
                          <a:r>
                            <a:t>Standard Quota</a:t>
                          </a:r>
                        </a:p>
                      </a:txBody>
                      <a:tcPr/>
                    </a:tc>
                    <a:tc>
                      <a:txBody>
                        <a:bodyPr/>
                        <a:lstStyle/>
                        <a:p>
                          <a:pPr algn="ctr">
                            <a:defRPr sz="1800" b="1"/>
                          </a:pPr>
                          <a:r>
                            <a:rPr dirty="0"/>
                            <a:t>Lower Quota</a:t>
                          </a:r>
                        </a:p>
                      </a:txBody>
                      <a:tcPr/>
                    </a:tc>
                    <a:extLst>
                      <a:ext uri="{0D108BD9-81ED-4DB2-BD59-A6C34878D82A}">
                        <a16:rowId xmlns:a16="http://schemas.microsoft.com/office/drawing/2014/main" val="10001"/>
                      </a:ext>
                    </a:extLst>
                  </a:tr>
                  <a:tr h="370840">
                    <a:tc>
                      <a:txBody>
                        <a:bodyPr/>
                        <a:lstStyle/>
                        <a:p>
                          <a:pPr algn="ctr">
                            <a:defRPr sz="1800"/>
                          </a:pPr>
                          <a:r>
                            <a:rPr dirty="0"/>
                            <a:t>Math</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225</m:t>
                                    </m:r>
                                  </m:num>
                                  <m:den>
                                    <m:r>
                                      <a:rPr sz="1800">
                                        <a:latin typeface="Cambria Math" panose="02040503050406030204" pitchFamily="18" charset="0"/>
                                      </a:rPr>
                                      <m:t>52.7778</m:t>
                                    </m:r>
                                  </m:den>
                                </m:f>
                                <m:r>
                                  <a:rPr sz="1800">
                                    <a:latin typeface="Cambria Math" panose="02040503050406030204" pitchFamily="18" charset="0"/>
                                  </a:rPr>
                                  <m:t>≈4.2632</m:t>
                                </m:r>
                              </m:oMath>
                            </m:oMathPara>
                          </a14:m>
                          <a:endParaRPr dirty="0"/>
                        </a:p>
                      </a:txBody>
                      <a:tcPr/>
                    </a:tc>
                    <a:tc>
                      <a:txBody>
                        <a:bodyPr/>
                        <a:lstStyle/>
                        <a:p>
                          <a:pPr algn="ctr"/>
                          <a:r>
                            <a:rPr sz="1800" dirty="0"/>
                            <a:t>4</a:t>
                          </a:r>
                          <a:endParaRPr sz="1800" dirty="0">
                            <a:latin typeface="Cambria Math"/>
                          </a:endParaRPr>
                        </a:p>
                      </a:txBody>
                      <a:tcPr anchor="ctr"/>
                    </a:tc>
                    <a:extLst>
                      <a:ext uri="{0D108BD9-81ED-4DB2-BD59-A6C34878D82A}">
                        <a16:rowId xmlns:a16="http://schemas.microsoft.com/office/drawing/2014/main" val="10002"/>
                      </a:ext>
                    </a:extLst>
                  </a:tr>
                  <a:tr h="370840">
                    <a:tc>
                      <a:txBody>
                        <a:bodyPr/>
                        <a:lstStyle/>
                        <a:p>
                          <a:pPr algn="ctr">
                            <a:defRPr sz="1800"/>
                          </a:pPr>
                          <a:r>
                            <a:rPr dirty="0"/>
                            <a:t>History</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417</m:t>
                                    </m:r>
                                  </m:num>
                                  <m:den>
                                    <m:r>
                                      <a:rPr sz="1800">
                                        <a:latin typeface="Cambria Math" panose="02040503050406030204" pitchFamily="18" charset="0"/>
                                      </a:rPr>
                                      <m:t>52.7778</m:t>
                                    </m:r>
                                  </m:den>
                                </m:f>
                                <m:r>
                                  <a:rPr sz="1800">
                                    <a:latin typeface="Cambria Math" panose="02040503050406030204" pitchFamily="18" charset="0"/>
                                  </a:rPr>
                                  <m:t>≈7.9010</m:t>
                                </m:r>
                              </m:oMath>
                            </m:oMathPara>
                          </a14:m>
                          <a:endParaRPr/>
                        </a:p>
                      </a:txBody>
                      <a:tcPr/>
                    </a:tc>
                    <a:tc>
                      <a:txBody>
                        <a:bodyPr/>
                        <a:lstStyle/>
                        <a:p>
                          <a:pPr algn="ctr"/>
                          <a:r>
                            <a:rPr sz="1800" dirty="0"/>
                            <a:t>7</a:t>
                          </a:r>
                          <a:endParaRPr sz="1800" dirty="0">
                            <a:latin typeface="Cambria Math"/>
                          </a:endParaRPr>
                        </a:p>
                      </a:txBody>
                      <a:tcPr anchor="ctr"/>
                    </a:tc>
                    <a:extLst>
                      <a:ext uri="{0D108BD9-81ED-4DB2-BD59-A6C34878D82A}">
                        <a16:rowId xmlns:a16="http://schemas.microsoft.com/office/drawing/2014/main" val="10003"/>
                      </a:ext>
                    </a:extLst>
                  </a:tr>
                  <a:tr h="370840">
                    <a:tc>
                      <a:txBody>
                        <a:bodyPr/>
                        <a:lstStyle/>
                        <a:p>
                          <a:pPr algn="ctr">
                            <a:defRPr sz="1800"/>
                          </a:pPr>
                          <a:r>
                            <a:rPr dirty="0"/>
                            <a:t>Computer Science</a:t>
                          </a:r>
                        </a:p>
                      </a:txBody>
                      <a:tcPr anchor="ct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308</m:t>
                                    </m:r>
                                  </m:num>
                                  <m:den>
                                    <m:r>
                                      <a:rPr sz="1800">
                                        <a:latin typeface="Cambria Math" panose="02040503050406030204" pitchFamily="18" charset="0"/>
                                      </a:rPr>
                                      <m:t>52.7778</m:t>
                                    </m:r>
                                  </m:den>
                                </m:f>
                                <m:r>
                                  <a:rPr sz="1800">
                                    <a:latin typeface="Cambria Math" panose="02040503050406030204" pitchFamily="18" charset="0"/>
                                  </a:rPr>
                                  <m:t>≈5.8358</m:t>
                                </m:r>
                              </m:oMath>
                            </m:oMathPara>
                          </a14:m>
                          <a:endParaRPr/>
                        </a:p>
                      </a:txBody>
                      <a:tcPr/>
                    </a:tc>
                    <a:tc>
                      <a:txBody>
                        <a:bodyPr/>
                        <a:lstStyle/>
                        <a:p>
                          <a:pPr algn="ctr"/>
                          <a:r>
                            <a:rPr sz="1800" dirty="0"/>
                            <a:t>5</a:t>
                          </a:r>
                          <a:endParaRPr sz="1800" dirty="0">
                            <a:latin typeface="Cambria Math"/>
                          </a:endParaRPr>
                        </a:p>
                      </a:txBody>
                      <a:tcPr anchor="ct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The table contains 3 columns and 3 rows.&#10;&#10;The columns are labeled: Major, Standard Quota, Lower Quota.&#10;&#10;Row 1: Major: Math, Standard Quota: 225 divided by 52.7778 is equal to approximately 4.2632, Lower Quota: 4.&#10;&#10;Row 2: Major: History, Standard Quota: 417 divided by 52.7778 is equal to approximately 7.9010, Lower Quota: 7.&#10;&#10;Row 3: Major: Computer Science, Standard Quota: 308 divided by 52.7778 is equal to approximately 5.8358, Lower Quota: 5.">
                <a:extLst>
                  <a:ext uri="{FF2B5EF4-FFF2-40B4-BE49-F238E27FC236}">
                    <a16:creationId xmlns:a16="http://schemas.microsoft.com/office/drawing/2014/main" id="{D6EF22F2-7634-4BDF-A456-418DE72E645B}"/>
                  </a:ext>
                </a:extLst>
              </p:cNvPr>
              <p:cNvGraphicFramePr>
                <a:graphicFrameLocks/>
              </p:cNvGraphicFramePr>
              <p:nvPr>
                <p:extLst>
                  <p:ext uri="{D42A27DB-BD31-4B8C-83A1-F6EECF244321}">
                    <p14:modId xmlns:p14="http://schemas.microsoft.com/office/powerpoint/2010/main" val="1356963754"/>
                  </p:ext>
                </p:extLst>
              </p:nvPr>
            </p:nvGraphicFramePr>
            <p:xfrm>
              <a:off x="457200" y="1623186"/>
              <a:ext cx="8229600" cy="2196974"/>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Major</a:t>
                          </a:r>
                        </a:p>
                      </a:txBody>
                      <a:tcPr/>
                    </a:tc>
                    <a:tc>
                      <a:txBody>
                        <a:bodyPr/>
                        <a:lstStyle/>
                        <a:p>
                          <a:pPr algn="ctr">
                            <a:defRPr sz="1800" b="1"/>
                          </a:pPr>
                          <a:r>
                            <a:t>Standard Quota</a:t>
                          </a:r>
                        </a:p>
                      </a:txBody>
                      <a:tcPr/>
                    </a:tc>
                    <a:tc>
                      <a:txBody>
                        <a:bodyPr/>
                        <a:lstStyle/>
                        <a:p>
                          <a:pPr algn="ctr">
                            <a:defRPr sz="1800" b="1"/>
                          </a:pPr>
                          <a:r>
                            <a:rPr dirty="0"/>
                            <a:t>Lower Quota</a:t>
                          </a:r>
                        </a:p>
                      </a:txBody>
                      <a:tcPr/>
                    </a:tc>
                    <a:extLst>
                      <a:ext uri="{0D108BD9-81ED-4DB2-BD59-A6C34878D82A}">
                        <a16:rowId xmlns:a16="http://schemas.microsoft.com/office/drawing/2014/main" val="10001"/>
                      </a:ext>
                    </a:extLst>
                  </a:tr>
                  <a:tr h="612394">
                    <a:tc>
                      <a:txBody>
                        <a:bodyPr/>
                        <a:lstStyle/>
                        <a:p>
                          <a:pPr algn="ctr">
                            <a:defRPr sz="1800"/>
                          </a:pPr>
                          <a:r>
                            <a:rPr dirty="0"/>
                            <a:t>Math</a:t>
                          </a:r>
                        </a:p>
                      </a:txBody>
                      <a:tcPr anchor="ctr"/>
                    </a:tc>
                    <a:tc>
                      <a:txBody>
                        <a:bodyPr/>
                        <a:lstStyle/>
                        <a:p>
                          <a:endParaRPr lang="en-US"/>
                        </a:p>
                      </a:txBody>
                      <a:tcPr>
                        <a:blipFill>
                          <a:blip r:embed="rId2"/>
                          <a:stretch>
                            <a:fillRect l="-100444" t="-65347" r="-100667" b="-199010"/>
                          </a:stretch>
                        </a:blipFill>
                      </a:tcPr>
                    </a:tc>
                    <a:tc>
                      <a:txBody>
                        <a:bodyPr/>
                        <a:lstStyle/>
                        <a:p>
                          <a:pPr algn="ctr"/>
                          <a:r>
                            <a:rPr sz="1800" dirty="0"/>
                            <a:t>4</a:t>
                          </a:r>
                          <a:endParaRPr sz="1800" dirty="0">
                            <a:latin typeface="Cambria Math"/>
                          </a:endParaRPr>
                        </a:p>
                      </a:txBody>
                      <a:tcPr anchor="ctr"/>
                    </a:tc>
                    <a:extLst>
                      <a:ext uri="{0D108BD9-81ED-4DB2-BD59-A6C34878D82A}">
                        <a16:rowId xmlns:a16="http://schemas.microsoft.com/office/drawing/2014/main" val="10002"/>
                      </a:ext>
                    </a:extLst>
                  </a:tr>
                  <a:tr h="606870">
                    <a:tc>
                      <a:txBody>
                        <a:bodyPr/>
                        <a:lstStyle/>
                        <a:p>
                          <a:pPr algn="ctr">
                            <a:defRPr sz="1800"/>
                          </a:pPr>
                          <a:r>
                            <a:rPr dirty="0"/>
                            <a:t>History</a:t>
                          </a:r>
                        </a:p>
                      </a:txBody>
                      <a:tcPr anchor="ctr"/>
                    </a:tc>
                    <a:tc>
                      <a:txBody>
                        <a:bodyPr/>
                        <a:lstStyle/>
                        <a:p>
                          <a:endParaRPr lang="en-US"/>
                        </a:p>
                      </a:txBody>
                      <a:tcPr>
                        <a:blipFill>
                          <a:blip r:embed="rId2"/>
                          <a:stretch>
                            <a:fillRect l="-100444" t="-168687" r="-100667" b="-103030"/>
                          </a:stretch>
                        </a:blipFill>
                      </a:tcPr>
                    </a:tc>
                    <a:tc>
                      <a:txBody>
                        <a:bodyPr/>
                        <a:lstStyle/>
                        <a:p>
                          <a:pPr algn="ctr"/>
                          <a:r>
                            <a:rPr sz="1800" dirty="0"/>
                            <a:t>7</a:t>
                          </a:r>
                          <a:endParaRPr sz="1800" dirty="0">
                            <a:latin typeface="Cambria Math"/>
                          </a:endParaRPr>
                        </a:p>
                      </a:txBody>
                      <a:tcPr anchor="ctr"/>
                    </a:tc>
                    <a:extLst>
                      <a:ext uri="{0D108BD9-81ED-4DB2-BD59-A6C34878D82A}">
                        <a16:rowId xmlns:a16="http://schemas.microsoft.com/office/drawing/2014/main" val="10003"/>
                      </a:ext>
                    </a:extLst>
                  </a:tr>
                  <a:tr h="606870">
                    <a:tc>
                      <a:txBody>
                        <a:bodyPr/>
                        <a:lstStyle/>
                        <a:p>
                          <a:pPr algn="ctr">
                            <a:defRPr sz="1800"/>
                          </a:pPr>
                          <a:r>
                            <a:rPr dirty="0"/>
                            <a:t>Computer Science</a:t>
                          </a:r>
                        </a:p>
                      </a:txBody>
                      <a:tcPr anchor="ctr"/>
                    </a:tc>
                    <a:tc>
                      <a:txBody>
                        <a:bodyPr/>
                        <a:lstStyle/>
                        <a:p>
                          <a:endParaRPr lang="en-US"/>
                        </a:p>
                      </a:txBody>
                      <a:tcPr>
                        <a:blipFill>
                          <a:blip r:embed="rId2"/>
                          <a:stretch>
                            <a:fillRect l="-100444" t="-266000" r="-100667" b="-2000"/>
                          </a:stretch>
                        </a:blipFill>
                      </a:tcPr>
                    </a:tc>
                    <a:tc>
                      <a:txBody>
                        <a:bodyPr/>
                        <a:lstStyle/>
                        <a:p>
                          <a:pPr algn="ctr"/>
                          <a:r>
                            <a:rPr sz="1800" dirty="0"/>
                            <a:t>5</a:t>
                          </a:r>
                          <a:endParaRPr sz="1800" dirty="0">
                            <a:latin typeface="Cambria Math"/>
                          </a:endParaRPr>
                        </a:p>
                      </a:txBody>
                      <a:tcPr anchor="ctr"/>
                    </a:tc>
                    <a:extLst>
                      <a:ext uri="{0D108BD9-81ED-4DB2-BD59-A6C34878D82A}">
                        <a16:rowId xmlns:a16="http://schemas.microsoft.com/office/drawing/2014/main" val="10004"/>
                      </a:ext>
                    </a:extLst>
                  </a:tr>
                </a:tbl>
              </a:graphicData>
            </a:graphic>
          </p:graphicFrame>
        </mc:Fallback>
      </mc:AlternateContent>
      <p:sp>
        <p:nvSpPr>
          <p:cNvPr id="7" name="TextBox 6">
            <a:extLst>
              <a:ext uri="{FF2B5EF4-FFF2-40B4-BE49-F238E27FC236}">
                <a16:creationId xmlns:a16="http://schemas.microsoft.com/office/drawing/2014/main" id="{5FB43C7C-9E27-227E-A607-A86D7F36F487}"/>
              </a:ext>
            </a:extLst>
          </p:cNvPr>
          <p:cNvSpPr txBox="1"/>
          <p:nvPr/>
        </p:nvSpPr>
        <p:spPr>
          <a:xfrm>
            <a:off x="829235" y="3860501"/>
            <a:ext cx="67818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 Total scholarships                                                                                        16</a:t>
            </a:r>
            <a:endParaRPr lang="en-IN" b="1" dirty="0"/>
          </a:p>
        </p:txBody>
      </p:sp>
      <p:sp>
        <p:nvSpPr>
          <p:cNvPr id="3" name="Text Placeholder 2"/>
          <p:cNvSpPr>
            <a:spLocks noGrp="1"/>
          </p:cNvSpPr>
          <p:nvPr>
            <p:ph type="body" sz="quarter" idx="10"/>
          </p:nvPr>
        </p:nvSpPr>
        <p:spPr>
          <a:xfrm>
            <a:off x="457200" y="4343400"/>
            <a:ext cx="8229600" cy="1652954"/>
          </a:xfrm>
        </p:spPr>
        <p:txBody>
          <a:bodyPr>
            <a:normAutofit fontScale="70000" lnSpcReduction="20000"/>
          </a:bodyPr>
          <a:lstStyle/>
          <a:p>
            <a:pPr algn="just"/>
            <a:r>
              <a:rPr sz="2800" dirty="0"/>
              <a:t>This gives out </a:t>
            </a:r>
            <a:r>
              <a:rPr sz="2800" dirty="0">
                <a:latin typeface="Cambria Math"/>
              </a:rPr>
              <a:t>16</a:t>
            </a:r>
            <a:r>
              <a:rPr sz="2800" dirty="0"/>
              <a:t> scholarships—two short of the number needed. Jefferson's method tells us that we should modify the divisor either up or down and find the modified quotas. Because we need larger quotas, we want a smaller divisor. Rounding the standard divisor down to </a:t>
            </a:r>
            <a:r>
              <a:rPr sz="2800" dirty="0">
                <a:latin typeface="Cambria Math"/>
              </a:rPr>
              <a:t>52</a:t>
            </a:r>
            <a:r>
              <a:rPr sz="2800" dirty="0"/>
              <a:t>, we now calculate the modified quotas as shown in Table 11. Remember this is a trial-and-error process, so we could technically choose any number for the modified divisor.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Applying Jefferson's Method</a:t>
            </a:r>
            <a:r>
              <a:rPr lang="en-US" dirty="0"/>
              <a:t>—Slide 3</a:t>
            </a:r>
            <a:endParaRPr dirty="0"/>
          </a:p>
        </p:txBody>
      </p:sp>
      <p:sp>
        <p:nvSpPr>
          <p:cNvPr id="6" name="TextBox 5">
            <a:extLst>
              <a:ext uri="{FF2B5EF4-FFF2-40B4-BE49-F238E27FC236}">
                <a16:creationId xmlns:a16="http://schemas.microsoft.com/office/drawing/2014/main" id="{94D2D7C8-C0D5-1DF5-7924-BA99B3021654}"/>
              </a:ext>
            </a:extLst>
          </p:cNvPr>
          <p:cNvSpPr txBox="1"/>
          <p:nvPr/>
        </p:nvSpPr>
        <p:spPr>
          <a:xfrm>
            <a:off x="457200" y="1154668"/>
            <a:ext cx="8229600" cy="369332"/>
          </a:xfrm>
          <a:prstGeom prst="rect">
            <a:avLst/>
          </a:prstGeom>
          <a:noFill/>
        </p:spPr>
        <p:txBody>
          <a:bodyPr wrap="square">
            <a:spAutoFit/>
          </a:bodyPr>
          <a:lstStyle/>
          <a:p>
            <a:pPr algn="ctr">
              <a:defRPr sz="1800" b="1"/>
            </a:pPr>
            <a:r>
              <a:rPr lang="en-IN" dirty="0"/>
              <a:t>Table 11: Modified Quotas and Modified Lower Quotas with a Modified Divisor of 52</a:t>
            </a:r>
          </a:p>
        </p:txBody>
      </p:sp>
      <mc:AlternateContent xmlns:mc="http://schemas.openxmlformats.org/markup-compatibility/2006" xmlns:a14="http://schemas.microsoft.com/office/drawing/2010/main">
        <mc:Choice Requires="a14">
          <p:graphicFrame>
            <p:nvGraphicFramePr>
              <p:cNvPr id="4" name="Table Placeholder 2" descr="The table contains 3 columns and 3 rows.&#10;&#10;The columns are labeled: Major, Modified Quota, Modified Lower Quota.&#10;&#10;Row 1: Major: Math, Modified Quota: 225 divided by 52 is approximately equal to 4.3269, Modified Lower Quota: 4.&#10;&#10;Row 2: Major: History, Modified Quota: 417 divided by 52 is approximately equal to 8.0192, Modified Lower Quota: 8.&#10;&#10;Row 3: Major: Computer Science, Modified Quota: 308 divided by 52 is approximately equal to 5.9232, Modified Lower Quota: 5.">
                <a:extLst>
                  <a:ext uri="{FF2B5EF4-FFF2-40B4-BE49-F238E27FC236}">
                    <a16:creationId xmlns:a16="http://schemas.microsoft.com/office/drawing/2014/main" id="{C9D5863C-65D4-4BD4-9E25-74B137E466EA}"/>
                  </a:ext>
                </a:extLst>
              </p:cNvPr>
              <p:cNvGraphicFramePr>
                <a:graphicFrameLocks/>
              </p:cNvGraphicFramePr>
              <p:nvPr>
                <p:extLst>
                  <p:ext uri="{D42A27DB-BD31-4B8C-83A1-F6EECF244321}">
                    <p14:modId xmlns:p14="http://schemas.microsoft.com/office/powerpoint/2010/main" val="2677308414"/>
                  </p:ext>
                </p:extLst>
              </p:nvPr>
            </p:nvGraphicFramePr>
            <p:xfrm>
              <a:off x="457200" y="1557146"/>
              <a:ext cx="8229600" cy="2196974"/>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Major</a:t>
                          </a:r>
                        </a:p>
                      </a:txBody>
                      <a:tcPr/>
                    </a:tc>
                    <a:tc>
                      <a:txBody>
                        <a:bodyPr/>
                        <a:lstStyle/>
                        <a:p>
                          <a:pPr algn="ctr">
                            <a:defRPr sz="1800" b="1"/>
                          </a:pPr>
                          <a:r>
                            <a:t>Modified Quota</a:t>
                          </a:r>
                        </a:p>
                      </a:txBody>
                      <a:tcPr/>
                    </a:tc>
                    <a:tc>
                      <a:txBody>
                        <a:bodyPr/>
                        <a:lstStyle/>
                        <a:p>
                          <a:pPr algn="ctr">
                            <a:defRPr sz="1800" b="1"/>
                          </a:pPr>
                          <a:r>
                            <a:rPr dirty="0"/>
                            <a:t>Modified Lower Quota</a:t>
                          </a:r>
                        </a:p>
                      </a:txBody>
                      <a:tcPr/>
                    </a:tc>
                    <a:extLst>
                      <a:ext uri="{0D108BD9-81ED-4DB2-BD59-A6C34878D82A}">
                        <a16:rowId xmlns:a16="http://schemas.microsoft.com/office/drawing/2014/main" val="10001"/>
                      </a:ext>
                    </a:extLst>
                  </a:tr>
                  <a:tr h="370840">
                    <a:tc>
                      <a:txBody>
                        <a:bodyPr/>
                        <a:lstStyle/>
                        <a:p>
                          <a:pPr algn="ctr">
                            <a:defRPr sz="1800"/>
                          </a:pPr>
                          <a:r>
                            <a:t>Math</a:t>
                          </a: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225</m:t>
                                    </m:r>
                                  </m:num>
                                  <m:den>
                                    <m:r>
                                      <a:rPr sz="1800">
                                        <a:latin typeface="Cambria Math" panose="02040503050406030204" pitchFamily="18" charset="0"/>
                                      </a:rPr>
                                      <m:t>52</m:t>
                                    </m:r>
                                  </m:den>
                                </m:f>
                                <m:r>
                                  <a:rPr sz="1800">
                                    <a:latin typeface="Cambria Math" panose="02040503050406030204" pitchFamily="18" charset="0"/>
                                  </a:rPr>
                                  <m:t>≈4.3269</m:t>
                                </m:r>
                              </m:oMath>
                            </m:oMathPara>
                          </a14:m>
                          <a:endParaRPr dirty="0"/>
                        </a:p>
                      </a:txBody>
                      <a:tcPr/>
                    </a:tc>
                    <a:tc>
                      <a:txBody>
                        <a:bodyPr/>
                        <a:lstStyle/>
                        <a:p>
                          <a:pPr algn="ctr"/>
                          <a:r>
                            <a:rPr sz="1800"/>
                            <a:t>4</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t>History</a:t>
                          </a: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417</m:t>
                                    </m:r>
                                  </m:num>
                                  <m:den>
                                    <m:r>
                                      <a:rPr sz="1800">
                                        <a:latin typeface="Cambria Math" panose="02040503050406030204" pitchFamily="18" charset="0"/>
                                      </a:rPr>
                                      <m:t>52</m:t>
                                    </m:r>
                                  </m:den>
                                </m:f>
                                <m:r>
                                  <a:rPr sz="1800">
                                    <a:latin typeface="Cambria Math" panose="02040503050406030204" pitchFamily="18" charset="0"/>
                                  </a:rPr>
                                  <m:t>≈8.0192</m:t>
                                </m:r>
                              </m:oMath>
                            </m:oMathPara>
                          </a14:m>
                          <a:endParaRPr/>
                        </a:p>
                      </a:txBody>
                      <a:tcPr/>
                    </a:tc>
                    <a:tc>
                      <a:txBody>
                        <a:bodyPr/>
                        <a:lstStyle/>
                        <a:p>
                          <a:pPr algn="ctr"/>
                          <a:r>
                            <a:rPr sz="1800"/>
                            <a:t>8</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Computer Science</a:t>
                          </a: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308</m:t>
                                    </m:r>
                                  </m:num>
                                  <m:den>
                                    <m:r>
                                      <a:rPr sz="1800">
                                        <a:latin typeface="Cambria Math" panose="02040503050406030204" pitchFamily="18" charset="0"/>
                                      </a:rPr>
                                      <m:t>52</m:t>
                                    </m:r>
                                  </m:den>
                                </m:f>
                                <m:r>
                                  <a:rPr sz="1800">
                                    <a:latin typeface="Cambria Math" panose="02040503050406030204" pitchFamily="18" charset="0"/>
                                  </a:rPr>
                                  <m:t>≈5.9232</m:t>
                                </m:r>
                              </m:oMath>
                            </m:oMathPara>
                          </a14:m>
                          <a:endParaRPr/>
                        </a:p>
                      </a:txBody>
                      <a:tcPr/>
                    </a:tc>
                    <a:tc>
                      <a:txBody>
                        <a:bodyPr/>
                        <a:lstStyle/>
                        <a:p>
                          <a:pPr algn="ctr"/>
                          <a:r>
                            <a:rPr sz="1800" dirty="0"/>
                            <a:t>5</a:t>
                          </a:r>
                          <a:endParaRPr sz="1800" dirty="0">
                            <a:latin typeface="Cambria Math"/>
                          </a:endParaRPr>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The table contains 3 columns and 3 rows.&#10;&#10;The columns are labeled: Major, Modified Quota, Modified Lower Quota.&#10;&#10;Row 1: Major: Math, Modified Quota: 225 divided by 52 is approximately equal to 4.3269, Modified Lower Quota: 4.&#10;&#10;Row 2: Major: History, Modified Quota: 417 divided by 52 is approximately equal to 8.0192, Modified Lower Quota: 8.&#10;&#10;Row 3: Major: Computer Science, Modified Quota: 308 divided by 52 is approximately equal to 5.9232, Modified Lower Quota: 5.">
                <a:extLst>
                  <a:ext uri="{FF2B5EF4-FFF2-40B4-BE49-F238E27FC236}">
                    <a16:creationId xmlns:a16="http://schemas.microsoft.com/office/drawing/2014/main" id="{C9D5863C-65D4-4BD4-9E25-74B137E466EA}"/>
                  </a:ext>
                </a:extLst>
              </p:cNvPr>
              <p:cNvGraphicFramePr>
                <a:graphicFrameLocks/>
              </p:cNvGraphicFramePr>
              <p:nvPr>
                <p:extLst>
                  <p:ext uri="{D42A27DB-BD31-4B8C-83A1-F6EECF244321}">
                    <p14:modId xmlns:p14="http://schemas.microsoft.com/office/powerpoint/2010/main" val="2677308414"/>
                  </p:ext>
                </p:extLst>
              </p:nvPr>
            </p:nvGraphicFramePr>
            <p:xfrm>
              <a:off x="457200" y="1557146"/>
              <a:ext cx="8229600" cy="2196974"/>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Major</a:t>
                          </a:r>
                        </a:p>
                      </a:txBody>
                      <a:tcPr/>
                    </a:tc>
                    <a:tc>
                      <a:txBody>
                        <a:bodyPr/>
                        <a:lstStyle/>
                        <a:p>
                          <a:pPr algn="ctr">
                            <a:defRPr sz="1800" b="1"/>
                          </a:pPr>
                          <a:r>
                            <a:t>Modified Quota</a:t>
                          </a:r>
                        </a:p>
                      </a:txBody>
                      <a:tcPr/>
                    </a:tc>
                    <a:tc>
                      <a:txBody>
                        <a:bodyPr/>
                        <a:lstStyle/>
                        <a:p>
                          <a:pPr algn="ctr">
                            <a:defRPr sz="1800" b="1"/>
                          </a:pPr>
                          <a:r>
                            <a:rPr dirty="0"/>
                            <a:t>Modified Lower Quota</a:t>
                          </a:r>
                        </a:p>
                      </a:txBody>
                      <a:tcPr/>
                    </a:tc>
                    <a:extLst>
                      <a:ext uri="{0D108BD9-81ED-4DB2-BD59-A6C34878D82A}">
                        <a16:rowId xmlns:a16="http://schemas.microsoft.com/office/drawing/2014/main" val="10001"/>
                      </a:ext>
                    </a:extLst>
                  </a:tr>
                  <a:tr h="612394">
                    <a:tc>
                      <a:txBody>
                        <a:bodyPr/>
                        <a:lstStyle/>
                        <a:p>
                          <a:pPr algn="ctr">
                            <a:defRPr sz="1800"/>
                          </a:pPr>
                          <a:r>
                            <a:t>Math</a:t>
                          </a:r>
                        </a:p>
                      </a:txBody>
                      <a:tcPr/>
                    </a:tc>
                    <a:tc>
                      <a:txBody>
                        <a:bodyPr/>
                        <a:lstStyle/>
                        <a:p>
                          <a:endParaRPr lang="en-US"/>
                        </a:p>
                      </a:txBody>
                      <a:tcPr>
                        <a:blipFill>
                          <a:blip r:embed="rId2"/>
                          <a:stretch>
                            <a:fillRect l="-100444" t="-65347" r="-100667" b="-199010"/>
                          </a:stretch>
                        </a:blipFill>
                      </a:tcPr>
                    </a:tc>
                    <a:tc>
                      <a:txBody>
                        <a:bodyPr/>
                        <a:lstStyle/>
                        <a:p>
                          <a:pPr algn="ctr"/>
                          <a:r>
                            <a:rPr sz="1800"/>
                            <a:t>4</a:t>
                          </a:r>
                          <a:endParaRPr sz="1800">
                            <a:latin typeface="Cambria Math"/>
                          </a:endParaRPr>
                        </a:p>
                      </a:txBody>
                      <a:tcPr/>
                    </a:tc>
                    <a:extLst>
                      <a:ext uri="{0D108BD9-81ED-4DB2-BD59-A6C34878D82A}">
                        <a16:rowId xmlns:a16="http://schemas.microsoft.com/office/drawing/2014/main" val="10002"/>
                      </a:ext>
                    </a:extLst>
                  </a:tr>
                  <a:tr h="606870">
                    <a:tc>
                      <a:txBody>
                        <a:bodyPr/>
                        <a:lstStyle/>
                        <a:p>
                          <a:pPr algn="ctr">
                            <a:defRPr sz="1800"/>
                          </a:pPr>
                          <a:r>
                            <a:t>History</a:t>
                          </a:r>
                        </a:p>
                      </a:txBody>
                      <a:tcPr/>
                    </a:tc>
                    <a:tc>
                      <a:txBody>
                        <a:bodyPr/>
                        <a:lstStyle/>
                        <a:p>
                          <a:endParaRPr lang="en-US"/>
                        </a:p>
                      </a:txBody>
                      <a:tcPr>
                        <a:blipFill>
                          <a:blip r:embed="rId2"/>
                          <a:stretch>
                            <a:fillRect l="-100444" t="-168687" r="-100667" b="-103030"/>
                          </a:stretch>
                        </a:blipFill>
                      </a:tcPr>
                    </a:tc>
                    <a:tc>
                      <a:txBody>
                        <a:bodyPr/>
                        <a:lstStyle/>
                        <a:p>
                          <a:pPr algn="ctr"/>
                          <a:r>
                            <a:rPr sz="1800"/>
                            <a:t>8</a:t>
                          </a:r>
                          <a:endParaRPr sz="1800">
                            <a:latin typeface="Cambria Math"/>
                          </a:endParaRPr>
                        </a:p>
                      </a:txBody>
                      <a:tcPr/>
                    </a:tc>
                    <a:extLst>
                      <a:ext uri="{0D108BD9-81ED-4DB2-BD59-A6C34878D82A}">
                        <a16:rowId xmlns:a16="http://schemas.microsoft.com/office/drawing/2014/main" val="10003"/>
                      </a:ext>
                    </a:extLst>
                  </a:tr>
                  <a:tr h="606870">
                    <a:tc>
                      <a:txBody>
                        <a:bodyPr/>
                        <a:lstStyle/>
                        <a:p>
                          <a:pPr algn="ctr">
                            <a:defRPr sz="1800"/>
                          </a:pPr>
                          <a:r>
                            <a:t>Computer Science</a:t>
                          </a:r>
                        </a:p>
                      </a:txBody>
                      <a:tcPr/>
                    </a:tc>
                    <a:tc>
                      <a:txBody>
                        <a:bodyPr/>
                        <a:lstStyle/>
                        <a:p>
                          <a:endParaRPr lang="en-US"/>
                        </a:p>
                      </a:txBody>
                      <a:tcPr>
                        <a:blipFill>
                          <a:blip r:embed="rId2"/>
                          <a:stretch>
                            <a:fillRect l="-100444" t="-266000" r="-100667" b="-2000"/>
                          </a:stretch>
                        </a:blipFill>
                      </a:tcPr>
                    </a:tc>
                    <a:tc>
                      <a:txBody>
                        <a:bodyPr/>
                        <a:lstStyle/>
                        <a:p>
                          <a:pPr algn="ctr"/>
                          <a:r>
                            <a:rPr sz="1800" dirty="0"/>
                            <a:t>5</a:t>
                          </a:r>
                          <a:endParaRPr sz="1800" dirty="0">
                            <a:latin typeface="Cambria Math"/>
                          </a:endParaRPr>
                        </a:p>
                      </a:txBody>
                      <a:tcPr/>
                    </a:tc>
                    <a:extLst>
                      <a:ext uri="{0D108BD9-81ED-4DB2-BD59-A6C34878D82A}">
                        <a16:rowId xmlns:a16="http://schemas.microsoft.com/office/drawing/2014/main" val="10004"/>
                      </a:ext>
                    </a:extLst>
                  </a:tr>
                </a:tbl>
              </a:graphicData>
            </a:graphic>
          </p:graphicFrame>
        </mc:Fallback>
      </mc:AlternateContent>
      <p:sp>
        <p:nvSpPr>
          <p:cNvPr id="7" name="TextBox 6">
            <a:extLst>
              <a:ext uri="{FF2B5EF4-FFF2-40B4-BE49-F238E27FC236}">
                <a16:creationId xmlns:a16="http://schemas.microsoft.com/office/drawing/2014/main" id="{7D866E18-CA2D-92D7-F718-9F782BFAA158}"/>
              </a:ext>
            </a:extLst>
          </p:cNvPr>
          <p:cNvSpPr txBox="1"/>
          <p:nvPr/>
        </p:nvSpPr>
        <p:spPr>
          <a:xfrm>
            <a:off x="838200" y="3897868"/>
            <a:ext cx="6858000" cy="369332"/>
          </a:xfrm>
          <a:prstGeom prst="rect">
            <a:avLst/>
          </a:prstGeom>
          <a:noFill/>
        </p:spPr>
        <p:txBody>
          <a:bodyPr wrap="square">
            <a:spAutoFit/>
          </a:bodyPr>
          <a:lstStyle/>
          <a:p>
            <a:r>
              <a:rPr kumimoji="0" lang="en-US" sz="1800" b="1" i="0" u="none" strike="noStrike" kern="1200" cap="none" spc="0" normalizeH="0" baseline="0" noProof="0" dirty="0">
                <a:ln>
                  <a:noFill/>
                </a:ln>
                <a:effectLst/>
                <a:uLnTx/>
                <a:uFillTx/>
                <a:latin typeface="Calibri"/>
                <a:ea typeface="+mn-ea"/>
                <a:cs typeface="+mn-cs"/>
              </a:rPr>
              <a:t> Total scholarships                                                                                       17</a:t>
            </a:r>
            <a:endParaRPr lang="en-IN" b="1" dirty="0"/>
          </a:p>
        </p:txBody>
      </p:sp>
      <p:sp>
        <p:nvSpPr>
          <p:cNvPr id="3" name="Text Placeholder 2"/>
          <p:cNvSpPr>
            <a:spLocks noGrp="1"/>
          </p:cNvSpPr>
          <p:nvPr>
            <p:ph type="body" sz="quarter" idx="10"/>
          </p:nvPr>
        </p:nvSpPr>
        <p:spPr>
          <a:xfrm>
            <a:off x="457200" y="4343400"/>
            <a:ext cx="8229600" cy="1143000"/>
          </a:xfrm>
        </p:spPr>
        <p:txBody>
          <a:bodyPr>
            <a:normAutofit/>
          </a:bodyPr>
          <a:lstStyle/>
          <a:p>
            <a:pPr algn="just"/>
            <a:r>
              <a:rPr sz="2000" dirty="0"/>
              <a:t>Notice that we have not apportioned all </a:t>
            </a:r>
            <a:r>
              <a:rPr sz="2000" dirty="0">
                <a:latin typeface="Cambria Math"/>
              </a:rPr>
              <a:t>18</a:t>
            </a:r>
            <a:r>
              <a:rPr sz="2000" dirty="0"/>
              <a:t> scholarships. So we need adjust the modified divisor once again. Let's use </a:t>
            </a:r>
            <a:r>
              <a:rPr sz="2000" dirty="0">
                <a:latin typeface="Cambria Math"/>
              </a:rPr>
              <a:t>51</a:t>
            </a:r>
            <a:r>
              <a:rPr sz="2000" dirty="0"/>
              <a:t> for our divisor this time. The new modified quotas are calculated in Table 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Applying Jefferson's Method</a:t>
            </a:r>
            <a:r>
              <a:rPr lang="en-US" dirty="0"/>
              <a:t>—Slide 4</a:t>
            </a:r>
            <a:endParaRPr dirty="0"/>
          </a:p>
        </p:txBody>
      </p:sp>
      <p:sp>
        <p:nvSpPr>
          <p:cNvPr id="6" name="TextBox 5">
            <a:extLst>
              <a:ext uri="{FF2B5EF4-FFF2-40B4-BE49-F238E27FC236}">
                <a16:creationId xmlns:a16="http://schemas.microsoft.com/office/drawing/2014/main" id="{D0054292-87B0-BEA3-AF4C-FDA8932CCCE5}"/>
              </a:ext>
            </a:extLst>
          </p:cNvPr>
          <p:cNvSpPr txBox="1"/>
          <p:nvPr/>
        </p:nvSpPr>
        <p:spPr>
          <a:xfrm>
            <a:off x="457200" y="1169895"/>
            <a:ext cx="8229600" cy="369332"/>
          </a:xfrm>
          <a:prstGeom prst="rect">
            <a:avLst/>
          </a:prstGeom>
          <a:noFill/>
        </p:spPr>
        <p:txBody>
          <a:bodyPr wrap="square">
            <a:spAutoFit/>
          </a:bodyPr>
          <a:lstStyle/>
          <a:p>
            <a:pPr algn="ctr">
              <a:defRPr sz="1800" b="1"/>
            </a:pPr>
            <a:r>
              <a:rPr lang="en-IN" dirty="0"/>
              <a:t>Table 12: Modified Quotas and Modified Lower Quotas with a Modified Divisor of 51</a:t>
            </a:r>
          </a:p>
        </p:txBody>
      </p:sp>
      <mc:AlternateContent xmlns:mc="http://schemas.openxmlformats.org/markup-compatibility/2006" xmlns:a14="http://schemas.microsoft.com/office/drawing/2010/main">
        <mc:Choice Requires="a14">
          <p:graphicFrame>
            <p:nvGraphicFramePr>
              <p:cNvPr id="4" name="Table Placeholder 2" descr="The table contains 3 columns and 3 rows.&#10;&#10;The columns are labeled: Major, Modified Quota, Modified Lower Quota.&#10;&#10;Row 1: Major: Math, Modified Quota: 225 divided by 51 is approximately equal to 4.4118, Modified Lower Quota: 4.&#10;&#10;Row 2: Major: History, Modified Quota: 417 divided by 51 is approximately equal to 8.1765, Modified Lower Quota: 8.&#10;&#10;Row 3: Major: Computer Science, Modified Quota: 308 divided by 51 is approximately equal to 6.0392, Modified Lower Quota: 6.">
                <a:extLst>
                  <a:ext uri="{FF2B5EF4-FFF2-40B4-BE49-F238E27FC236}">
                    <a16:creationId xmlns:a16="http://schemas.microsoft.com/office/drawing/2014/main" id="{070962CC-58DC-4A47-BAE7-EF4869DFCE65}"/>
                  </a:ext>
                </a:extLst>
              </p:cNvPr>
              <p:cNvGraphicFramePr>
                <a:graphicFrameLocks/>
              </p:cNvGraphicFramePr>
              <p:nvPr>
                <p:extLst>
                  <p:ext uri="{D42A27DB-BD31-4B8C-83A1-F6EECF244321}">
                    <p14:modId xmlns:p14="http://schemas.microsoft.com/office/powerpoint/2010/main" val="1511818522"/>
                  </p:ext>
                </p:extLst>
              </p:nvPr>
            </p:nvGraphicFramePr>
            <p:xfrm>
              <a:off x="457200" y="1593203"/>
              <a:ext cx="8229600" cy="2196974"/>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Major</a:t>
                          </a:r>
                        </a:p>
                      </a:txBody>
                      <a:tcPr/>
                    </a:tc>
                    <a:tc>
                      <a:txBody>
                        <a:bodyPr/>
                        <a:lstStyle/>
                        <a:p>
                          <a:pPr algn="ctr">
                            <a:defRPr sz="1800" b="1"/>
                          </a:pPr>
                          <a:r>
                            <a:t>Modified Quota</a:t>
                          </a:r>
                        </a:p>
                      </a:txBody>
                      <a:tcPr/>
                    </a:tc>
                    <a:tc>
                      <a:txBody>
                        <a:bodyPr/>
                        <a:lstStyle/>
                        <a:p>
                          <a:pPr algn="ctr">
                            <a:defRPr sz="1800" b="1"/>
                          </a:pPr>
                          <a:r>
                            <a:rPr dirty="0"/>
                            <a:t>Modified Lower Quota</a:t>
                          </a:r>
                        </a:p>
                      </a:txBody>
                      <a:tcPr/>
                    </a:tc>
                    <a:extLst>
                      <a:ext uri="{0D108BD9-81ED-4DB2-BD59-A6C34878D82A}">
                        <a16:rowId xmlns:a16="http://schemas.microsoft.com/office/drawing/2014/main" val="10001"/>
                      </a:ext>
                    </a:extLst>
                  </a:tr>
                  <a:tr h="370840">
                    <a:tc>
                      <a:txBody>
                        <a:bodyPr/>
                        <a:lstStyle/>
                        <a:p>
                          <a:pPr algn="ctr">
                            <a:defRPr sz="1800"/>
                          </a:pPr>
                          <a:r>
                            <a:t>Math</a:t>
                          </a: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225</m:t>
                                    </m:r>
                                  </m:num>
                                  <m:den>
                                    <m:r>
                                      <a:rPr sz="1800">
                                        <a:latin typeface="Cambria Math" panose="02040503050406030204" pitchFamily="18" charset="0"/>
                                      </a:rPr>
                                      <m:t>51</m:t>
                                    </m:r>
                                  </m:den>
                                </m:f>
                                <m:r>
                                  <a:rPr sz="1800">
                                    <a:latin typeface="Cambria Math" panose="02040503050406030204" pitchFamily="18" charset="0"/>
                                  </a:rPr>
                                  <m:t>≈4.4118</m:t>
                                </m:r>
                              </m:oMath>
                            </m:oMathPara>
                          </a14:m>
                          <a:endParaRPr dirty="0"/>
                        </a:p>
                      </a:txBody>
                      <a:tcPr/>
                    </a:tc>
                    <a:tc>
                      <a:txBody>
                        <a:bodyPr/>
                        <a:lstStyle/>
                        <a:p>
                          <a:pPr algn="ctr"/>
                          <a:r>
                            <a:rPr sz="1800"/>
                            <a:t>4</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t>History</a:t>
                          </a: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417</m:t>
                                    </m:r>
                                  </m:num>
                                  <m:den>
                                    <m:r>
                                      <a:rPr sz="1800">
                                        <a:latin typeface="Cambria Math" panose="02040503050406030204" pitchFamily="18" charset="0"/>
                                      </a:rPr>
                                      <m:t>51</m:t>
                                    </m:r>
                                  </m:den>
                                </m:f>
                                <m:r>
                                  <a:rPr sz="1800">
                                    <a:latin typeface="Cambria Math" panose="02040503050406030204" pitchFamily="18" charset="0"/>
                                  </a:rPr>
                                  <m:t>≈8.1765</m:t>
                                </m:r>
                              </m:oMath>
                            </m:oMathPara>
                          </a14:m>
                          <a:endParaRPr/>
                        </a:p>
                      </a:txBody>
                      <a:tcPr/>
                    </a:tc>
                    <a:tc>
                      <a:txBody>
                        <a:bodyPr/>
                        <a:lstStyle/>
                        <a:p>
                          <a:pPr algn="ctr"/>
                          <a:r>
                            <a:rPr sz="1800"/>
                            <a:t>8</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Computer Science</a:t>
                          </a: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308</m:t>
                                    </m:r>
                                  </m:num>
                                  <m:den>
                                    <m:r>
                                      <a:rPr sz="1800">
                                        <a:latin typeface="Cambria Math" panose="02040503050406030204" pitchFamily="18" charset="0"/>
                                      </a:rPr>
                                      <m:t>51</m:t>
                                    </m:r>
                                  </m:den>
                                </m:f>
                                <m:r>
                                  <a:rPr sz="1800">
                                    <a:latin typeface="Cambria Math" panose="02040503050406030204" pitchFamily="18" charset="0"/>
                                  </a:rPr>
                                  <m:t>≈6.0392</m:t>
                                </m:r>
                              </m:oMath>
                            </m:oMathPara>
                          </a14:m>
                          <a:endParaRPr/>
                        </a:p>
                      </a:txBody>
                      <a:tcPr/>
                    </a:tc>
                    <a:tc>
                      <a:txBody>
                        <a:bodyPr/>
                        <a:lstStyle/>
                        <a:p>
                          <a:pPr algn="ctr"/>
                          <a:r>
                            <a:rPr sz="1800" dirty="0"/>
                            <a:t>6</a:t>
                          </a:r>
                          <a:endParaRPr sz="1800" dirty="0">
                            <a:latin typeface="Cambria Math"/>
                          </a:endParaRPr>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The table contains 3 columns and 3 rows.&#10;&#10;The columns are labeled: Major, Modified Quota, Modified Lower Quota.&#10;&#10;Row 1: Major: Math, Modified Quota: 225 divided by 51 is approximately equal to 4.4118, Modified Lower Quota: 4.&#10;&#10;Row 2: Major: History, Modified Quota: 417 divided by 51 is approximately equal to 8.1765, Modified Lower Quota: 8.&#10;&#10;Row 3: Major: Computer Science, Modified Quota: 308 divided by 51 is approximately equal to 6.0392, Modified Lower Quota: 6.">
                <a:extLst>
                  <a:ext uri="{FF2B5EF4-FFF2-40B4-BE49-F238E27FC236}">
                    <a16:creationId xmlns:a16="http://schemas.microsoft.com/office/drawing/2014/main" id="{070962CC-58DC-4A47-BAE7-EF4869DFCE65}"/>
                  </a:ext>
                </a:extLst>
              </p:cNvPr>
              <p:cNvGraphicFramePr>
                <a:graphicFrameLocks/>
              </p:cNvGraphicFramePr>
              <p:nvPr>
                <p:extLst>
                  <p:ext uri="{D42A27DB-BD31-4B8C-83A1-F6EECF244321}">
                    <p14:modId xmlns:p14="http://schemas.microsoft.com/office/powerpoint/2010/main" val="1511818522"/>
                  </p:ext>
                </p:extLst>
              </p:nvPr>
            </p:nvGraphicFramePr>
            <p:xfrm>
              <a:off x="457200" y="1593203"/>
              <a:ext cx="8229600" cy="2196974"/>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Major</a:t>
                          </a:r>
                        </a:p>
                      </a:txBody>
                      <a:tcPr/>
                    </a:tc>
                    <a:tc>
                      <a:txBody>
                        <a:bodyPr/>
                        <a:lstStyle/>
                        <a:p>
                          <a:pPr algn="ctr">
                            <a:defRPr sz="1800" b="1"/>
                          </a:pPr>
                          <a:r>
                            <a:t>Modified Quota</a:t>
                          </a:r>
                        </a:p>
                      </a:txBody>
                      <a:tcPr/>
                    </a:tc>
                    <a:tc>
                      <a:txBody>
                        <a:bodyPr/>
                        <a:lstStyle/>
                        <a:p>
                          <a:pPr algn="ctr">
                            <a:defRPr sz="1800" b="1"/>
                          </a:pPr>
                          <a:r>
                            <a:rPr dirty="0"/>
                            <a:t>Modified Lower Quota</a:t>
                          </a:r>
                        </a:p>
                      </a:txBody>
                      <a:tcPr/>
                    </a:tc>
                    <a:extLst>
                      <a:ext uri="{0D108BD9-81ED-4DB2-BD59-A6C34878D82A}">
                        <a16:rowId xmlns:a16="http://schemas.microsoft.com/office/drawing/2014/main" val="10001"/>
                      </a:ext>
                    </a:extLst>
                  </a:tr>
                  <a:tr h="612394">
                    <a:tc>
                      <a:txBody>
                        <a:bodyPr/>
                        <a:lstStyle/>
                        <a:p>
                          <a:pPr algn="ctr">
                            <a:defRPr sz="1800"/>
                          </a:pPr>
                          <a:r>
                            <a:t>Math</a:t>
                          </a:r>
                        </a:p>
                      </a:txBody>
                      <a:tcPr/>
                    </a:tc>
                    <a:tc>
                      <a:txBody>
                        <a:bodyPr/>
                        <a:lstStyle/>
                        <a:p>
                          <a:endParaRPr lang="en-US"/>
                        </a:p>
                      </a:txBody>
                      <a:tcPr>
                        <a:blipFill>
                          <a:blip r:embed="rId2"/>
                          <a:stretch>
                            <a:fillRect l="-100444" t="-65347" r="-100667" b="-199010"/>
                          </a:stretch>
                        </a:blipFill>
                      </a:tcPr>
                    </a:tc>
                    <a:tc>
                      <a:txBody>
                        <a:bodyPr/>
                        <a:lstStyle/>
                        <a:p>
                          <a:pPr algn="ctr"/>
                          <a:r>
                            <a:rPr sz="1800"/>
                            <a:t>4</a:t>
                          </a:r>
                          <a:endParaRPr sz="1800">
                            <a:latin typeface="Cambria Math"/>
                          </a:endParaRPr>
                        </a:p>
                      </a:txBody>
                      <a:tcPr/>
                    </a:tc>
                    <a:extLst>
                      <a:ext uri="{0D108BD9-81ED-4DB2-BD59-A6C34878D82A}">
                        <a16:rowId xmlns:a16="http://schemas.microsoft.com/office/drawing/2014/main" val="10002"/>
                      </a:ext>
                    </a:extLst>
                  </a:tr>
                  <a:tr h="606870">
                    <a:tc>
                      <a:txBody>
                        <a:bodyPr/>
                        <a:lstStyle/>
                        <a:p>
                          <a:pPr algn="ctr">
                            <a:defRPr sz="1800"/>
                          </a:pPr>
                          <a:r>
                            <a:t>History</a:t>
                          </a:r>
                        </a:p>
                      </a:txBody>
                      <a:tcPr/>
                    </a:tc>
                    <a:tc>
                      <a:txBody>
                        <a:bodyPr/>
                        <a:lstStyle/>
                        <a:p>
                          <a:endParaRPr lang="en-US"/>
                        </a:p>
                      </a:txBody>
                      <a:tcPr>
                        <a:blipFill>
                          <a:blip r:embed="rId2"/>
                          <a:stretch>
                            <a:fillRect l="-100444" t="-168687" r="-100667" b="-103030"/>
                          </a:stretch>
                        </a:blipFill>
                      </a:tcPr>
                    </a:tc>
                    <a:tc>
                      <a:txBody>
                        <a:bodyPr/>
                        <a:lstStyle/>
                        <a:p>
                          <a:pPr algn="ctr"/>
                          <a:r>
                            <a:rPr sz="1800"/>
                            <a:t>8</a:t>
                          </a:r>
                          <a:endParaRPr sz="1800">
                            <a:latin typeface="Cambria Math"/>
                          </a:endParaRPr>
                        </a:p>
                      </a:txBody>
                      <a:tcPr/>
                    </a:tc>
                    <a:extLst>
                      <a:ext uri="{0D108BD9-81ED-4DB2-BD59-A6C34878D82A}">
                        <a16:rowId xmlns:a16="http://schemas.microsoft.com/office/drawing/2014/main" val="10003"/>
                      </a:ext>
                    </a:extLst>
                  </a:tr>
                  <a:tr h="606870">
                    <a:tc>
                      <a:txBody>
                        <a:bodyPr/>
                        <a:lstStyle/>
                        <a:p>
                          <a:pPr algn="ctr">
                            <a:defRPr sz="1800"/>
                          </a:pPr>
                          <a:r>
                            <a:t>Computer Science</a:t>
                          </a:r>
                        </a:p>
                      </a:txBody>
                      <a:tcPr/>
                    </a:tc>
                    <a:tc>
                      <a:txBody>
                        <a:bodyPr/>
                        <a:lstStyle/>
                        <a:p>
                          <a:endParaRPr lang="en-US"/>
                        </a:p>
                      </a:txBody>
                      <a:tcPr>
                        <a:blipFill>
                          <a:blip r:embed="rId2"/>
                          <a:stretch>
                            <a:fillRect l="-100444" t="-266000" r="-100667" b="-2000"/>
                          </a:stretch>
                        </a:blipFill>
                      </a:tcPr>
                    </a:tc>
                    <a:tc>
                      <a:txBody>
                        <a:bodyPr/>
                        <a:lstStyle/>
                        <a:p>
                          <a:pPr algn="ctr"/>
                          <a:r>
                            <a:rPr sz="1800" dirty="0"/>
                            <a:t>6</a:t>
                          </a:r>
                          <a:endParaRPr sz="1800" dirty="0">
                            <a:latin typeface="Cambria Math"/>
                          </a:endParaRPr>
                        </a:p>
                      </a:txBody>
                      <a:tcPr/>
                    </a:tc>
                    <a:extLst>
                      <a:ext uri="{0D108BD9-81ED-4DB2-BD59-A6C34878D82A}">
                        <a16:rowId xmlns:a16="http://schemas.microsoft.com/office/drawing/2014/main" val="10004"/>
                      </a:ext>
                    </a:extLst>
                  </a:tr>
                </a:tbl>
              </a:graphicData>
            </a:graphic>
          </p:graphicFrame>
        </mc:Fallback>
      </mc:AlternateContent>
      <p:sp>
        <p:nvSpPr>
          <p:cNvPr id="7" name="TextBox 6">
            <a:extLst>
              <a:ext uri="{FF2B5EF4-FFF2-40B4-BE49-F238E27FC236}">
                <a16:creationId xmlns:a16="http://schemas.microsoft.com/office/drawing/2014/main" id="{17109156-BD29-440C-7E89-23F4FB62999E}"/>
              </a:ext>
            </a:extLst>
          </p:cNvPr>
          <p:cNvSpPr txBox="1"/>
          <p:nvPr/>
        </p:nvSpPr>
        <p:spPr>
          <a:xfrm>
            <a:off x="896470" y="3830633"/>
            <a:ext cx="6781800" cy="369332"/>
          </a:xfrm>
          <a:prstGeom prst="rect">
            <a:avLst/>
          </a:prstGeom>
          <a:noFill/>
        </p:spPr>
        <p:txBody>
          <a:bodyPr wrap="square">
            <a:spAutoFit/>
          </a:bodyPr>
          <a:lstStyle/>
          <a:p>
            <a:r>
              <a:rPr kumimoji="0" lang="en-US" sz="1800" b="1" i="0" u="none" strike="noStrike" kern="1200" cap="none" spc="0" normalizeH="0" baseline="0" noProof="0" dirty="0">
                <a:ln>
                  <a:noFill/>
                </a:ln>
                <a:effectLst/>
                <a:uLnTx/>
                <a:uFillTx/>
                <a:latin typeface="Calibri"/>
                <a:ea typeface="+mn-ea"/>
                <a:cs typeface="+mn-cs"/>
              </a:rPr>
              <a:t> Total scholarships                                                                                      18</a:t>
            </a:r>
            <a:endParaRPr lang="en-IN" b="1" dirty="0"/>
          </a:p>
        </p:txBody>
      </p:sp>
      <p:sp>
        <p:nvSpPr>
          <p:cNvPr id="3" name="Text Placeholder 2"/>
          <p:cNvSpPr>
            <a:spLocks noGrp="1"/>
          </p:cNvSpPr>
          <p:nvPr>
            <p:ph type="body" sz="quarter" idx="10"/>
          </p:nvPr>
        </p:nvSpPr>
        <p:spPr>
          <a:xfrm>
            <a:off x="457200" y="4343400"/>
            <a:ext cx="8229600" cy="1143000"/>
          </a:xfrm>
        </p:spPr>
        <p:txBody>
          <a:bodyPr>
            <a:normAutofit/>
          </a:bodyPr>
          <a:lstStyle/>
          <a:p>
            <a:pPr algn="just"/>
            <a:r>
              <a:rPr sz="2000" dirty="0"/>
              <a:t>Finally, we have the correct number of scholarships apportioned. Four math majors, eight history majors, and six computer science majors will receive scholarships.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r>
              <a:rPr sz="2400" dirty="0"/>
              <a:t>Use Hamilton's method to apportion the scholarships in Example 4.</a:t>
            </a:r>
            <a:endParaRPr lang="en-US" sz="2400" dirty="0"/>
          </a:p>
          <a:p>
            <a:endParaRPr lang="en-US" sz="2400" dirty="0"/>
          </a:p>
          <a:p>
            <a:endParaRPr sz="2400" dirty="0"/>
          </a:p>
          <a:p>
            <a:r>
              <a:rPr sz="2400" dirty="0"/>
              <a:t>Answer: Math </a:t>
            </a:r>
            <a:r>
              <a:rPr sz="2400" dirty="0">
                <a:latin typeface="Cambria Math"/>
              </a:rPr>
              <a:t>4</a:t>
            </a:r>
            <a:r>
              <a:rPr sz="2400" dirty="0"/>
              <a:t>; History </a:t>
            </a:r>
            <a:r>
              <a:rPr sz="2400" dirty="0">
                <a:latin typeface="Cambria Math"/>
              </a:rPr>
              <a:t>8</a:t>
            </a:r>
            <a:r>
              <a:rPr sz="2400" dirty="0"/>
              <a:t>; Computer Science </a:t>
            </a:r>
            <a:r>
              <a:rPr sz="2400" dirty="0">
                <a:latin typeface="Cambria Math"/>
              </a:rPr>
              <a:t>6</a:t>
            </a:r>
          </a:p>
        </p:txBody>
      </p:sp>
    </p:spTree>
    <p:extLst>
      <p:ext uri="{BB962C8B-B14F-4D97-AF65-F5344CB8AC3E}">
        <p14:creationId xmlns:p14="http://schemas.microsoft.com/office/powerpoint/2010/main" val="37392230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Webster's Method of Apportionment</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tabLst>
                <a:tab pos="358775" algn="l"/>
              </a:tabLst>
              <a:defRPr sz="2800"/>
            </a:pPr>
            <a:r>
              <a:rPr lang="en-IN" sz="2400" dirty="0"/>
              <a:t>1.	</a:t>
            </a:r>
            <a:r>
              <a:rPr sz="2400" dirty="0"/>
              <a:t>​Calculate the standard divisor.</a:t>
            </a:r>
          </a:p>
          <a:p>
            <a:pPr algn="just">
              <a:tabLst>
                <a:tab pos="358775" algn="l"/>
              </a:tabLst>
              <a:defRPr sz="2800"/>
            </a:pPr>
            <a:r>
              <a:rPr lang="en-IN" sz="2400" dirty="0"/>
              <a:t>2.	</a:t>
            </a:r>
            <a:r>
              <a:rPr sz="2400" dirty="0"/>
              <a:t>​Calculate the standard quota for each subgroup.</a:t>
            </a:r>
          </a:p>
          <a:p>
            <a:pPr algn="just">
              <a:tabLst>
                <a:tab pos="358775" algn="l"/>
              </a:tabLst>
              <a:defRPr sz="2800"/>
            </a:pPr>
            <a:r>
              <a:rPr lang="en-IN" sz="2400" dirty="0"/>
              <a:t>3.	</a:t>
            </a:r>
            <a:r>
              <a:rPr sz="2400" dirty="0"/>
              <a:t>​Round each quota to the nearest integer.</a:t>
            </a:r>
          </a:p>
          <a:p>
            <a:pPr algn="just">
              <a:tabLst>
                <a:tab pos="358775" algn="l"/>
              </a:tabLst>
              <a:defRPr sz="2800"/>
            </a:pPr>
            <a:r>
              <a:rPr lang="en-IN" sz="2400" dirty="0"/>
              <a:t>4.	</a:t>
            </a:r>
            <a:r>
              <a:rPr sz="2400" dirty="0"/>
              <a:t>​Assign each subgroup the number of resources based on the </a:t>
            </a:r>
            <a:r>
              <a:rPr lang="en-IN" sz="2400" dirty="0"/>
              <a:t>	</a:t>
            </a:r>
            <a:r>
              <a:rPr sz="2400" dirty="0"/>
              <a:t>rounded quota.</a:t>
            </a:r>
          </a:p>
          <a:p>
            <a:pPr algn="just">
              <a:tabLst>
                <a:tab pos="358775" algn="l"/>
              </a:tabLst>
              <a:defRPr sz="2800"/>
            </a:pPr>
            <a:r>
              <a:rPr lang="en-IN" sz="2400" dirty="0"/>
              <a:t>5.	</a:t>
            </a:r>
            <a:r>
              <a:rPr sz="2400" dirty="0"/>
              <a:t>​If there are remaining resources to be distributed, chose a </a:t>
            </a:r>
            <a:r>
              <a:rPr lang="en-IN" sz="2400" dirty="0"/>
              <a:t>	</a:t>
            </a:r>
            <a:r>
              <a:rPr sz="2400" dirty="0"/>
              <a:t>modified divisor by trial and error until the sum of the </a:t>
            </a:r>
            <a:r>
              <a:rPr lang="en-IN" sz="2400" dirty="0"/>
              <a:t>	</a:t>
            </a:r>
            <a:r>
              <a:rPr sz="2400" dirty="0"/>
              <a:t>rounded quotas equals the number of resources to be </a:t>
            </a:r>
            <a:r>
              <a:rPr lang="en-IN" sz="2400" dirty="0"/>
              <a:t>	</a:t>
            </a:r>
            <a:r>
              <a:rPr sz="2400" dirty="0"/>
              <a:t>apportioned.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Fun Fact</a:t>
            </a:r>
            <a:endParaRPr dirty="0"/>
          </a:p>
        </p:txBody>
      </p:sp>
      <p:sp>
        <p:nvSpPr>
          <p:cNvPr id="3" name="Text Placeholder 2"/>
          <p:cNvSpPr>
            <a:spLocks noGrp="1"/>
          </p:cNvSpPr>
          <p:nvPr>
            <p:ph type="body" sz="quarter" idx="10"/>
          </p:nvPr>
        </p:nvSpPr>
        <p:spPr/>
        <p:txBody>
          <a:bodyPr>
            <a:normAutofit/>
          </a:bodyPr>
          <a:lstStyle/>
          <a:p>
            <a:pPr algn="just"/>
            <a:r>
              <a:rPr sz="2400" dirty="0"/>
              <a:t>The US Census is mandated by Article </a:t>
            </a:r>
            <a:r>
              <a:rPr sz="2400" dirty="0">
                <a:latin typeface="Cambria Math"/>
              </a:rPr>
              <a:t>1</a:t>
            </a:r>
            <a:r>
              <a:rPr sz="2400" dirty="0"/>
              <a:t> of the Constitution. Every </a:t>
            </a:r>
            <a:r>
              <a:rPr sz="2400" dirty="0">
                <a:latin typeface="Cambria Math"/>
              </a:rPr>
              <a:t>10</a:t>
            </a:r>
            <a:r>
              <a:rPr sz="2400" dirty="0"/>
              <a:t> years the government must count the US population. A state's census population then determines the number of representatives it receives in the House of Representatives. For more </a:t>
            </a:r>
            <a:r>
              <a:rPr lang="en-US" sz="2400" dirty="0"/>
              <a:t> </a:t>
            </a:r>
            <a:r>
              <a:rPr sz="2400" dirty="0"/>
              <a:t>information</a:t>
            </a:r>
            <a:r>
              <a:rPr lang="en-US" sz="2400" dirty="0"/>
              <a:t> </a:t>
            </a:r>
            <a:r>
              <a:rPr sz="2400" dirty="0"/>
              <a:t> on</a:t>
            </a:r>
            <a:r>
              <a:rPr lang="en-US" sz="2400" dirty="0"/>
              <a:t> </a:t>
            </a:r>
            <a:r>
              <a:rPr sz="2400" dirty="0"/>
              <a:t> the US Census, visit</a:t>
            </a:r>
            <a:r>
              <a:rPr lang="en-US" sz="2400" dirty="0"/>
              <a:t> </a:t>
            </a:r>
            <a:r>
              <a:rPr lang="en-US" sz="2400" b="1" dirty="0"/>
              <a:t>https://www.census.</a:t>
            </a:r>
            <a:endParaRPr lang="en-US" sz="2400" dirty="0"/>
          </a:p>
          <a:p>
            <a:pPr algn="just"/>
            <a:r>
              <a:rPr sz="2400" b="1" dirty="0"/>
              <a:t>gov/</a:t>
            </a:r>
            <a:r>
              <a:rPr lang="en-US" sz="2400" b="1" dirty="0"/>
              <a:t>programs-surveys/decennial-census/decade/2020/2020-census-main.html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Milestone</a:t>
            </a:r>
            <a:r>
              <a:rPr lang="en-US" dirty="0"/>
              <a:t> 2</a:t>
            </a:r>
            <a:endParaRPr dirty="0"/>
          </a:p>
        </p:txBody>
      </p:sp>
      <p:sp>
        <p:nvSpPr>
          <p:cNvPr id="3" name="Text Placeholder 2"/>
          <p:cNvSpPr>
            <a:spLocks noGrp="1"/>
          </p:cNvSpPr>
          <p:nvPr>
            <p:ph type="body" sz="quarter" idx="10"/>
          </p:nvPr>
        </p:nvSpPr>
        <p:spPr/>
        <p:txBody>
          <a:bodyPr>
            <a:normAutofit/>
          </a:bodyPr>
          <a:lstStyle/>
          <a:p>
            <a:pPr algn="just"/>
            <a:r>
              <a:rPr lang="en-US" sz="2400" dirty="0"/>
              <a:t>Webster’s method was used by the US House of Representatives after the 1840 census. From 1850 to 1900, Congress finally decided to adopt Hamilton’s original method. Webster’s method was later readopted and used from 1910 to 1940.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Applying Webster's Method</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A computer tech firm has three divisions with </a:t>
            </a:r>
            <a:r>
              <a:rPr sz="2000" dirty="0">
                <a:latin typeface="Cambria Math"/>
              </a:rPr>
              <a:t>135</a:t>
            </a:r>
            <a:r>
              <a:rPr sz="2000" dirty="0"/>
              <a:t>, </a:t>
            </a:r>
            <a:r>
              <a:rPr sz="2000" dirty="0">
                <a:latin typeface="Cambria Math"/>
              </a:rPr>
              <a:t>98</a:t>
            </a:r>
            <a:r>
              <a:rPr sz="2000" dirty="0"/>
              <a:t>, and </a:t>
            </a:r>
            <a:r>
              <a:rPr sz="2000" dirty="0">
                <a:latin typeface="Cambria Math"/>
              </a:rPr>
              <a:t>132</a:t>
            </a:r>
            <a:r>
              <a:rPr sz="2000" dirty="0"/>
              <a:t> employees, respectively. A total of </a:t>
            </a:r>
            <a:r>
              <a:rPr sz="2000" dirty="0">
                <a:latin typeface="Cambria Math"/>
              </a:rPr>
              <a:t>11</a:t>
            </a:r>
            <a:r>
              <a:rPr sz="2000" dirty="0"/>
              <a:t> administrative assistants must be allocated to the three divisions according to their size. Use Webster's method to determine how many administrative assistants should be allocated to each division.</a:t>
            </a:r>
            <a:endParaRPr lang="en-US" sz="2000" dirty="0"/>
          </a:p>
          <a:p>
            <a:pPr algn="just"/>
            <a:r>
              <a:rPr lang="en-IN" sz="2000" b="1" dirty="0"/>
              <a:t>Solution</a:t>
            </a:r>
          </a:p>
          <a:p>
            <a:pPr algn="just"/>
            <a:r>
              <a:rPr lang="en-IN" sz="2000" dirty="0"/>
              <a:t>Begin by calculating the standard divisor. Add all of the subpopulations together and divide by the number of assistants to be apportioned, which is </a:t>
            </a:r>
            <a:r>
              <a:rPr lang="en-IN" sz="2000" dirty="0">
                <a:latin typeface="Cambria Math"/>
              </a:rPr>
              <a:t>11</a:t>
            </a:r>
            <a:r>
              <a:rPr lang="en-IN" sz="2000" dirty="0"/>
              <a:t>.</a:t>
            </a:r>
            <a:endParaRPr lang="en-US" sz="2000" dirty="0"/>
          </a:p>
          <a:p>
            <a:pPr algn="ctr">
              <a:defRPr sz="2800"/>
            </a:pPr>
            <a:endParaRPr lang="ar-AE" sz="2000" dirty="0"/>
          </a:p>
        </p:txBody>
      </p:sp>
      <p:pic>
        <p:nvPicPr>
          <p:cNvPr id="7" name="Picture 6" descr="Standard divisor equals open parenthesis one hundred thirty-five plus ninety-eight plus one hundred thirty-two close parenthesis divided by eleven approximately equal to thirty-three point one eight one eight&#10;">
            <a:extLst>
              <a:ext uri="{FF2B5EF4-FFF2-40B4-BE49-F238E27FC236}">
                <a16:creationId xmlns:a16="http://schemas.microsoft.com/office/drawing/2014/main" id="{D1C3B921-0B55-84DA-AAFF-8AFC59C2B1EC}"/>
              </a:ext>
            </a:extLst>
          </p:cNvPr>
          <p:cNvPicPr>
            <a:picLocks noChangeAspect="1"/>
          </p:cNvPicPr>
          <p:nvPr/>
        </p:nvPicPr>
        <p:blipFill>
          <a:blip r:embed="rId2"/>
          <a:stretch>
            <a:fillRect/>
          </a:stretch>
        </p:blipFill>
        <p:spPr>
          <a:xfrm>
            <a:off x="2342594" y="3943597"/>
            <a:ext cx="4458812" cy="619699"/>
          </a:xfrm>
          <a:prstGeom prst="rect">
            <a:avLst/>
          </a:prstGeom>
        </p:spPr>
      </p:pic>
      <p:sp>
        <p:nvSpPr>
          <p:cNvPr id="5" name="TextBox 4">
            <a:extLst>
              <a:ext uri="{FF2B5EF4-FFF2-40B4-BE49-F238E27FC236}">
                <a16:creationId xmlns:a16="http://schemas.microsoft.com/office/drawing/2014/main" id="{CDE4667F-92EC-9A3C-CFA6-E78372CB4518}"/>
              </a:ext>
            </a:extLst>
          </p:cNvPr>
          <p:cNvSpPr txBox="1"/>
          <p:nvPr/>
        </p:nvSpPr>
        <p:spPr>
          <a:xfrm>
            <a:off x="457200" y="4687669"/>
            <a:ext cx="8229600" cy="646331"/>
          </a:xfrm>
          <a:prstGeom prst="rect">
            <a:avLst/>
          </a:prstGeom>
          <a:noFill/>
        </p:spPr>
        <p:txBody>
          <a:bodyPr wrap="square">
            <a:spAutoFit/>
          </a:bodyPr>
          <a:lstStyle/>
          <a:p>
            <a:r>
              <a:rPr lang="en-IN" sz="1800" dirty="0"/>
              <a:t>Steps 2 and 3 in Webster's method say to find the standard quotas for each subgroup and round to the nearest integer. The calculations are shown in Table 13.</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Applying Webster's Method</a:t>
            </a:r>
            <a:r>
              <a:rPr lang="en-US" dirty="0"/>
              <a:t>—Slide 2</a:t>
            </a:r>
            <a:endParaRPr dirty="0"/>
          </a:p>
        </p:txBody>
      </p:sp>
      <p:sp>
        <p:nvSpPr>
          <p:cNvPr id="6" name="TextBox 5">
            <a:extLst>
              <a:ext uri="{FF2B5EF4-FFF2-40B4-BE49-F238E27FC236}">
                <a16:creationId xmlns:a16="http://schemas.microsoft.com/office/drawing/2014/main" id="{117FB1E9-B663-A22A-8365-26C75E1C4AEC}"/>
              </a:ext>
            </a:extLst>
          </p:cNvPr>
          <p:cNvSpPr txBox="1"/>
          <p:nvPr/>
        </p:nvSpPr>
        <p:spPr>
          <a:xfrm>
            <a:off x="457200" y="1143000"/>
            <a:ext cx="8229600" cy="369332"/>
          </a:xfrm>
          <a:prstGeom prst="rect">
            <a:avLst/>
          </a:prstGeom>
          <a:noFill/>
        </p:spPr>
        <p:txBody>
          <a:bodyPr wrap="square">
            <a:spAutoFit/>
          </a:bodyPr>
          <a:lstStyle/>
          <a:p>
            <a:pPr algn="ctr">
              <a:defRPr sz="1800" b="1"/>
            </a:pPr>
            <a:r>
              <a:rPr lang="en-IN" dirty="0"/>
              <a:t>Table 13: Standard Quotas and Rounded Quotas for Administrative Assistants</a:t>
            </a:r>
          </a:p>
        </p:txBody>
      </p:sp>
      <mc:AlternateContent xmlns:mc="http://schemas.openxmlformats.org/markup-compatibility/2006" xmlns:a14="http://schemas.microsoft.com/office/drawing/2010/main">
        <mc:Choice Requires="a14">
          <p:graphicFrame>
            <p:nvGraphicFramePr>
              <p:cNvPr id="4" name="Table Placeholder 2" descr="The table contains 3 columns and 3 rows.&#10;&#10;The columns are labeled: Division Population, Standard Quota, Rounded Quota.&#10;&#10;Row 1: Division Population 135, Standard Quota 135 divided by 33.1818 is approximately equal to 4.0685, Modified Lower Quota: 4.&#10;&#10;Row 2: Division Population 98, Standard Quota 98 divided by 33.1818 is approximately equal to 2.9534, Modified Lower Quota: 3.&#10;&#10;Row 3: Division Population 132, Standard Quota 132 divided by 33.1818 is approximately equal to 3.9781, Modified Lower Quota: 4.">
                <a:extLst>
                  <a:ext uri="{FF2B5EF4-FFF2-40B4-BE49-F238E27FC236}">
                    <a16:creationId xmlns:a16="http://schemas.microsoft.com/office/drawing/2014/main" id="{1D37D446-D67D-4439-8F8D-06017C015084}"/>
                  </a:ext>
                </a:extLst>
              </p:cNvPr>
              <p:cNvGraphicFramePr>
                <a:graphicFrameLocks/>
              </p:cNvGraphicFramePr>
              <p:nvPr>
                <p:extLst>
                  <p:ext uri="{D42A27DB-BD31-4B8C-83A1-F6EECF244321}">
                    <p14:modId xmlns:p14="http://schemas.microsoft.com/office/powerpoint/2010/main" val="1711850021"/>
                  </p:ext>
                </p:extLst>
              </p:nvPr>
            </p:nvGraphicFramePr>
            <p:xfrm>
              <a:off x="457200" y="1600200"/>
              <a:ext cx="8229600" cy="2196783"/>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Division Population</a:t>
                          </a:r>
                        </a:p>
                      </a:txBody>
                      <a:tcPr/>
                    </a:tc>
                    <a:tc>
                      <a:txBody>
                        <a:bodyPr/>
                        <a:lstStyle/>
                        <a:p>
                          <a:pPr algn="ctr">
                            <a:defRPr sz="1800" b="1"/>
                          </a:pPr>
                          <a:r>
                            <a:t>Standard Quota</a:t>
                          </a:r>
                        </a:p>
                      </a:txBody>
                      <a:tcPr/>
                    </a:tc>
                    <a:tc>
                      <a:txBody>
                        <a:bodyPr/>
                        <a:lstStyle/>
                        <a:p>
                          <a:pPr algn="ctr">
                            <a:defRPr sz="1800" b="1"/>
                          </a:pPr>
                          <a:r>
                            <a:rPr dirty="0"/>
                            <a:t>Rounded Quota</a:t>
                          </a:r>
                        </a:p>
                      </a:txBody>
                      <a:tcPr/>
                    </a:tc>
                    <a:extLst>
                      <a:ext uri="{0D108BD9-81ED-4DB2-BD59-A6C34878D82A}">
                        <a16:rowId xmlns:a16="http://schemas.microsoft.com/office/drawing/2014/main" val="10001"/>
                      </a:ext>
                    </a:extLst>
                  </a:tr>
                  <a:tr h="370840">
                    <a:tc>
                      <a:txBody>
                        <a:bodyPr/>
                        <a:lstStyle/>
                        <a:p>
                          <a:pPr algn="ctr"/>
                          <a:r>
                            <a:rPr sz="1800"/>
                            <a:t>135</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135</m:t>
                                    </m:r>
                                  </m:num>
                                  <m:den>
                                    <m:r>
                                      <a:rPr sz="1800">
                                        <a:latin typeface="Cambria Math" panose="02040503050406030204" pitchFamily="18" charset="0"/>
                                      </a:rPr>
                                      <m:t>33.1818</m:t>
                                    </m:r>
                                  </m:den>
                                </m:f>
                                <m:r>
                                  <a:rPr sz="1800">
                                    <a:latin typeface="Cambria Math" panose="02040503050406030204" pitchFamily="18" charset="0"/>
                                  </a:rPr>
                                  <m:t>≈4.0685</m:t>
                                </m:r>
                              </m:oMath>
                            </m:oMathPara>
                          </a14:m>
                          <a:endParaRPr/>
                        </a:p>
                      </a:txBody>
                      <a:tcPr/>
                    </a:tc>
                    <a:tc>
                      <a:txBody>
                        <a:bodyPr/>
                        <a:lstStyle/>
                        <a:p>
                          <a:pPr algn="ctr"/>
                          <a:r>
                            <a:rPr sz="1800"/>
                            <a:t>4</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98</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98</m:t>
                                    </m:r>
                                  </m:num>
                                  <m:den>
                                    <m:r>
                                      <a:rPr sz="1800">
                                        <a:latin typeface="Cambria Math" panose="02040503050406030204" pitchFamily="18" charset="0"/>
                                      </a:rPr>
                                      <m:t>33.1818</m:t>
                                    </m:r>
                                  </m:den>
                                </m:f>
                                <m:r>
                                  <a:rPr sz="1800">
                                    <a:latin typeface="Cambria Math" panose="02040503050406030204" pitchFamily="18" charset="0"/>
                                  </a:rPr>
                                  <m:t>≈2.9534</m:t>
                                </m:r>
                              </m:oMath>
                            </m:oMathPara>
                          </a14:m>
                          <a:endParaRPr dirty="0"/>
                        </a:p>
                      </a:txBody>
                      <a:tcPr/>
                    </a:tc>
                    <a:tc>
                      <a:txBody>
                        <a:bodyPr/>
                        <a:lstStyle/>
                        <a:p>
                          <a:pPr algn="ctr"/>
                          <a:r>
                            <a:rPr sz="1800"/>
                            <a:t>3</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132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132</m:t>
                                    </m:r>
                                  </m:num>
                                  <m:den>
                                    <m:r>
                                      <a:rPr sz="1800">
                                        <a:latin typeface="Cambria Math" panose="02040503050406030204" pitchFamily="18" charset="0"/>
                                      </a:rPr>
                                      <m:t>33.1818</m:t>
                                    </m:r>
                                  </m:den>
                                </m:f>
                                <m:r>
                                  <a:rPr sz="1800">
                                    <a:latin typeface="Cambria Math" panose="02040503050406030204" pitchFamily="18" charset="0"/>
                                  </a:rPr>
                                  <m:t>≈3.9781</m:t>
                                </m:r>
                              </m:oMath>
                            </m:oMathPara>
                          </a14:m>
                          <a:endParaRPr/>
                        </a:p>
                      </a:txBody>
                      <a:tcPr/>
                    </a:tc>
                    <a:tc>
                      <a:txBody>
                        <a:bodyPr/>
                        <a:lstStyle/>
                        <a:p>
                          <a:pPr algn="ctr"/>
                          <a:r>
                            <a:rPr sz="1800" dirty="0"/>
                            <a:t>4</a:t>
                          </a:r>
                          <a:endParaRPr sz="1800" dirty="0">
                            <a:latin typeface="Cambria Math"/>
                          </a:endParaRPr>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The table contains 3 columns and 3 rows.&#10;&#10;The columns are labeled: Division Population, Standard Quota, Rounded Quota.&#10;&#10;Row 1: Division Population 135, Standard Quota 135 divided by 33.1818 is approximately equal to 4.0685, Modified Lower Quota: 4.&#10;&#10;Row 2: Division Population 98, Standard Quota 98 divided by 33.1818 is approximately equal to 2.9534, Modified Lower Quota: 3.&#10;&#10;Row 3: Division Population 132, Standard Quota 132 divided by 33.1818 is approximately equal to 3.9781, Modified Lower Quota: 4.">
                <a:extLst>
                  <a:ext uri="{FF2B5EF4-FFF2-40B4-BE49-F238E27FC236}">
                    <a16:creationId xmlns:a16="http://schemas.microsoft.com/office/drawing/2014/main" id="{1D37D446-D67D-4439-8F8D-06017C015084}"/>
                  </a:ext>
                </a:extLst>
              </p:cNvPr>
              <p:cNvGraphicFramePr>
                <a:graphicFrameLocks/>
              </p:cNvGraphicFramePr>
              <p:nvPr>
                <p:extLst>
                  <p:ext uri="{D42A27DB-BD31-4B8C-83A1-F6EECF244321}">
                    <p14:modId xmlns:p14="http://schemas.microsoft.com/office/powerpoint/2010/main" val="1711850021"/>
                  </p:ext>
                </p:extLst>
              </p:nvPr>
            </p:nvGraphicFramePr>
            <p:xfrm>
              <a:off x="457200" y="1600200"/>
              <a:ext cx="8229600" cy="2196783"/>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t>Division Population</a:t>
                          </a:r>
                        </a:p>
                      </a:txBody>
                      <a:tcPr/>
                    </a:tc>
                    <a:tc>
                      <a:txBody>
                        <a:bodyPr/>
                        <a:lstStyle/>
                        <a:p>
                          <a:pPr algn="ctr">
                            <a:defRPr sz="1800" b="1"/>
                          </a:pPr>
                          <a:r>
                            <a:t>Standard Quota</a:t>
                          </a:r>
                        </a:p>
                      </a:txBody>
                      <a:tcPr/>
                    </a:tc>
                    <a:tc>
                      <a:txBody>
                        <a:bodyPr/>
                        <a:lstStyle/>
                        <a:p>
                          <a:pPr algn="ctr">
                            <a:defRPr sz="1800" b="1"/>
                          </a:pPr>
                          <a:r>
                            <a:rPr dirty="0"/>
                            <a:t>Rounded Quota</a:t>
                          </a:r>
                        </a:p>
                      </a:txBody>
                      <a:tcPr/>
                    </a:tc>
                    <a:extLst>
                      <a:ext uri="{0D108BD9-81ED-4DB2-BD59-A6C34878D82A}">
                        <a16:rowId xmlns:a16="http://schemas.microsoft.com/office/drawing/2014/main" val="10001"/>
                      </a:ext>
                    </a:extLst>
                  </a:tr>
                  <a:tr h="612331">
                    <a:tc>
                      <a:txBody>
                        <a:bodyPr/>
                        <a:lstStyle/>
                        <a:p>
                          <a:pPr algn="ctr"/>
                          <a:r>
                            <a:rPr sz="1800"/>
                            <a:t>135</a:t>
                          </a:r>
                          <a:endParaRPr sz="1800">
                            <a:latin typeface="Cambria Math"/>
                          </a:endParaRPr>
                        </a:p>
                      </a:txBody>
                      <a:tcPr/>
                    </a:tc>
                    <a:tc>
                      <a:txBody>
                        <a:bodyPr/>
                        <a:lstStyle/>
                        <a:p>
                          <a:endParaRPr lang="en-US"/>
                        </a:p>
                      </a:txBody>
                      <a:tcPr>
                        <a:blipFill>
                          <a:blip r:embed="rId2"/>
                          <a:stretch>
                            <a:fillRect l="-100444" t="-65347" r="-100667" b="-199010"/>
                          </a:stretch>
                        </a:blipFill>
                      </a:tcPr>
                    </a:tc>
                    <a:tc>
                      <a:txBody>
                        <a:bodyPr/>
                        <a:lstStyle/>
                        <a:p>
                          <a:pPr algn="ctr"/>
                          <a:r>
                            <a:rPr sz="1800"/>
                            <a:t>4</a:t>
                          </a:r>
                          <a:endParaRPr sz="1800">
                            <a:latin typeface="Cambria Math"/>
                          </a:endParaRPr>
                        </a:p>
                      </a:txBody>
                      <a:tcPr/>
                    </a:tc>
                    <a:extLst>
                      <a:ext uri="{0D108BD9-81ED-4DB2-BD59-A6C34878D82A}">
                        <a16:rowId xmlns:a16="http://schemas.microsoft.com/office/drawing/2014/main" val="10002"/>
                      </a:ext>
                    </a:extLst>
                  </a:tr>
                  <a:tr h="606806">
                    <a:tc>
                      <a:txBody>
                        <a:bodyPr/>
                        <a:lstStyle/>
                        <a:p>
                          <a:pPr algn="ctr"/>
                          <a:r>
                            <a:rPr sz="1800"/>
                            <a:t>98</a:t>
                          </a:r>
                          <a:endParaRPr sz="1800">
                            <a:latin typeface="Cambria Math"/>
                          </a:endParaRPr>
                        </a:p>
                      </a:txBody>
                      <a:tcPr/>
                    </a:tc>
                    <a:tc>
                      <a:txBody>
                        <a:bodyPr/>
                        <a:lstStyle/>
                        <a:p>
                          <a:endParaRPr lang="en-US"/>
                        </a:p>
                      </a:txBody>
                      <a:tcPr>
                        <a:blipFill>
                          <a:blip r:embed="rId2"/>
                          <a:stretch>
                            <a:fillRect l="-100444" t="-168687" r="-100667" b="-103030"/>
                          </a:stretch>
                        </a:blipFill>
                      </a:tcPr>
                    </a:tc>
                    <a:tc>
                      <a:txBody>
                        <a:bodyPr/>
                        <a:lstStyle/>
                        <a:p>
                          <a:pPr algn="ctr"/>
                          <a:r>
                            <a:rPr sz="1800"/>
                            <a:t>3</a:t>
                          </a:r>
                          <a:endParaRPr sz="1800">
                            <a:latin typeface="Cambria Math"/>
                          </a:endParaRPr>
                        </a:p>
                      </a:txBody>
                      <a:tcPr/>
                    </a:tc>
                    <a:extLst>
                      <a:ext uri="{0D108BD9-81ED-4DB2-BD59-A6C34878D82A}">
                        <a16:rowId xmlns:a16="http://schemas.microsoft.com/office/drawing/2014/main" val="10003"/>
                      </a:ext>
                    </a:extLst>
                  </a:tr>
                  <a:tr h="606806">
                    <a:tc>
                      <a:txBody>
                        <a:bodyPr/>
                        <a:lstStyle/>
                        <a:p>
                          <a:pPr algn="ctr"/>
                          <a:r>
                            <a:rPr sz="1800"/>
                            <a:t>132</a:t>
                          </a:r>
                          <a:endParaRPr sz="1800">
                            <a:latin typeface="Cambria Math"/>
                          </a:endParaRPr>
                        </a:p>
                      </a:txBody>
                      <a:tcPr/>
                    </a:tc>
                    <a:tc>
                      <a:txBody>
                        <a:bodyPr/>
                        <a:lstStyle/>
                        <a:p>
                          <a:endParaRPr lang="en-US"/>
                        </a:p>
                      </a:txBody>
                      <a:tcPr>
                        <a:blipFill>
                          <a:blip r:embed="rId2"/>
                          <a:stretch>
                            <a:fillRect l="-100444" t="-266000" r="-100667" b="-2000"/>
                          </a:stretch>
                        </a:blipFill>
                      </a:tcPr>
                    </a:tc>
                    <a:tc>
                      <a:txBody>
                        <a:bodyPr/>
                        <a:lstStyle/>
                        <a:p>
                          <a:pPr algn="ctr"/>
                          <a:r>
                            <a:rPr sz="1800" dirty="0"/>
                            <a:t>4</a:t>
                          </a:r>
                          <a:endParaRPr sz="1800" dirty="0">
                            <a:latin typeface="Cambria Math"/>
                          </a:endParaRPr>
                        </a:p>
                      </a:txBody>
                      <a:tcPr/>
                    </a:tc>
                    <a:extLst>
                      <a:ext uri="{0D108BD9-81ED-4DB2-BD59-A6C34878D82A}">
                        <a16:rowId xmlns:a16="http://schemas.microsoft.com/office/drawing/2014/main" val="10004"/>
                      </a:ext>
                    </a:extLst>
                  </a:tr>
                </a:tbl>
              </a:graphicData>
            </a:graphic>
          </p:graphicFrame>
        </mc:Fallback>
      </mc:AlternateContent>
      <p:sp>
        <p:nvSpPr>
          <p:cNvPr id="7" name="TextBox 6">
            <a:extLst>
              <a:ext uri="{FF2B5EF4-FFF2-40B4-BE49-F238E27FC236}">
                <a16:creationId xmlns:a16="http://schemas.microsoft.com/office/drawing/2014/main" id="{38A37C7B-74E9-3E34-6C2E-C915515A45D0}"/>
              </a:ext>
            </a:extLst>
          </p:cNvPr>
          <p:cNvSpPr txBox="1"/>
          <p:nvPr/>
        </p:nvSpPr>
        <p:spPr>
          <a:xfrm>
            <a:off x="461682" y="3810000"/>
            <a:ext cx="7463118"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Total Assistants                                                                                                    11</a:t>
            </a:r>
            <a:endParaRPr lang="en-IN" b="1" dirty="0"/>
          </a:p>
        </p:txBody>
      </p:sp>
      <p:sp>
        <p:nvSpPr>
          <p:cNvPr id="3" name="Text Placeholder 2"/>
          <p:cNvSpPr>
            <a:spLocks noGrp="1"/>
          </p:cNvSpPr>
          <p:nvPr>
            <p:ph type="body" sz="quarter" idx="10"/>
          </p:nvPr>
        </p:nvSpPr>
        <p:spPr>
          <a:xfrm>
            <a:off x="457200" y="4267200"/>
            <a:ext cx="8229600" cy="1524000"/>
          </a:xfrm>
        </p:spPr>
        <p:txBody>
          <a:bodyPr>
            <a:normAutofit/>
          </a:bodyPr>
          <a:lstStyle/>
          <a:p>
            <a:pPr algn="just"/>
            <a:r>
              <a:rPr sz="2200" dirty="0"/>
              <a:t>We can see from the bottom row that we have allocated all eleven administrative assistants to the respective divisions. The first division has </a:t>
            </a:r>
            <a:r>
              <a:rPr sz="2200" dirty="0">
                <a:latin typeface="Cambria Math"/>
              </a:rPr>
              <a:t>4</a:t>
            </a:r>
            <a:r>
              <a:rPr sz="2200" dirty="0"/>
              <a:t> administrative assistants, the second division has </a:t>
            </a:r>
            <a:r>
              <a:rPr sz="2200" dirty="0">
                <a:latin typeface="Cambria Math"/>
              </a:rPr>
              <a:t>3</a:t>
            </a:r>
            <a:r>
              <a:rPr sz="2200" dirty="0"/>
              <a:t>, and the third division has </a:t>
            </a:r>
            <a:r>
              <a:rPr sz="2200" dirty="0">
                <a:latin typeface="Cambria Math"/>
              </a:rPr>
              <a:t>4</a:t>
            </a:r>
            <a:r>
              <a:rPr sz="2200"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r>
                  <a:rPr lang="en-US" sz="2400" dirty="0"/>
                  <a:t>Use Hamilton's method to apportion the administrative assistants in Example 5.</a:t>
                </a:r>
              </a:p>
              <a:p>
                <a:endParaRPr lang="en-US" sz="2400" dirty="0"/>
              </a:p>
              <a:p>
                <a:pPr algn="just">
                  <a:defRPr sz="2800"/>
                </a:pPr>
                <a:r>
                  <a:rPr lang="en-US" sz="2400" dirty="0"/>
                  <a:t>Answer: </a:t>
                </a:r>
                <a14:m>
                  <m:oMath xmlns:m="http://schemas.openxmlformats.org/officeDocument/2006/math">
                    <m:r>
                      <m:rPr>
                        <m:nor/>
                      </m:rPr>
                      <a:rPr lang="en-US" sz="2400"/>
                      <m:t>Div</m:t>
                    </m:r>
                    <m:r>
                      <m:rPr>
                        <m:nor/>
                      </m:rPr>
                      <a:rPr lang="en-US" sz="2400"/>
                      <m:t>. </m:t>
                    </m:r>
                    <m:r>
                      <m:rPr>
                        <m:nor/>
                      </m:rPr>
                      <a:rPr lang="en-US" sz="2400"/>
                      <m:t>Pop</m:t>
                    </m:r>
                    <m:r>
                      <m:rPr>
                        <m:nor/>
                      </m:rPr>
                      <a:rPr lang="en-US" sz="2400" b="0" i="0" smtClean="0"/>
                      <m:t> </m:t>
                    </m:r>
                    <m:r>
                      <a:rPr lang="en-US" sz="2400">
                        <a:latin typeface="Cambria Math" panose="02040503050406030204" pitchFamily="18" charset="0"/>
                      </a:rPr>
                      <m:t>135=4</m:t>
                    </m:r>
                  </m:oMath>
                </a14:m>
                <a:r>
                  <a:rPr lang="en-US" sz="2400" dirty="0"/>
                  <a:t>; </a:t>
                </a:r>
                <a14:m>
                  <m:oMath xmlns:m="http://schemas.openxmlformats.org/officeDocument/2006/math">
                    <m:r>
                      <m:rPr>
                        <m:nor/>
                      </m:rPr>
                      <a:rPr lang="en-US" sz="2400"/>
                      <m:t>Div</m:t>
                    </m:r>
                    <m:r>
                      <m:rPr>
                        <m:nor/>
                      </m:rPr>
                      <a:rPr lang="en-US" sz="2400"/>
                      <m:t>. </m:t>
                    </m:r>
                    <m:r>
                      <m:rPr>
                        <m:nor/>
                      </m:rPr>
                      <a:rPr lang="en-US" sz="2400"/>
                      <m:t>Pop</m:t>
                    </m:r>
                    <m:r>
                      <a:rPr lang="en-US" sz="2400" b="0" i="0" smtClean="0">
                        <a:latin typeface="Cambria Math" panose="02040503050406030204" pitchFamily="18" charset="0"/>
                      </a:rPr>
                      <m:t> </m:t>
                    </m:r>
                    <m:r>
                      <a:rPr lang="en-US" sz="2400">
                        <a:latin typeface="Cambria Math" panose="02040503050406030204" pitchFamily="18" charset="0"/>
                      </a:rPr>
                      <m:t>98=3</m:t>
                    </m:r>
                  </m:oMath>
                </a14:m>
                <a:r>
                  <a:rPr lang="en-US" sz="2400" dirty="0"/>
                  <a:t>; </a:t>
                </a:r>
                <a14:m>
                  <m:oMath xmlns:m="http://schemas.openxmlformats.org/officeDocument/2006/math">
                    <m:r>
                      <m:rPr>
                        <m:nor/>
                      </m:rPr>
                      <a:rPr lang="en-US" sz="2400"/>
                      <m:t>Div</m:t>
                    </m:r>
                    <m:r>
                      <m:rPr>
                        <m:nor/>
                      </m:rPr>
                      <a:rPr lang="en-US" sz="2400"/>
                      <m:t>. </m:t>
                    </m:r>
                    <m:r>
                      <m:rPr>
                        <m:nor/>
                      </m:rPr>
                      <a:rPr lang="en-US" sz="2400"/>
                      <m:t>Pop</m:t>
                    </m:r>
                    <m:r>
                      <m:rPr>
                        <m:nor/>
                      </m:rPr>
                      <a:rPr lang="en-US" sz="2400" b="0" i="0" smtClean="0"/>
                      <m:t> </m:t>
                    </m:r>
                    <m:r>
                      <a:rPr lang="en-US" sz="2400">
                        <a:latin typeface="Cambria Math" panose="02040503050406030204" pitchFamily="18" charset="0"/>
                      </a:rPr>
                      <m:t>132=4</m:t>
                    </m:r>
                  </m:oMath>
                </a14:m>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111"/>
                </a:stretch>
              </a:blipFill>
            </p:spPr>
            <p:txBody>
              <a:bodyPr/>
              <a:lstStyle/>
              <a:p>
                <a:r>
                  <a:rPr lang="en-IN">
                    <a:noFill/>
                  </a:rPr>
                  <a:t> </a:t>
                </a:r>
              </a:p>
            </p:txBody>
          </p:sp>
        </mc:Fallback>
      </mc:AlternateContent>
    </p:spTree>
    <p:extLst>
      <p:ext uri="{BB962C8B-B14F-4D97-AF65-F5344CB8AC3E}">
        <p14:creationId xmlns:p14="http://schemas.microsoft.com/office/powerpoint/2010/main" val="28949150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Geometric Mean</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400" dirty="0"/>
              <a:t>The </a:t>
            </a:r>
            <a:r>
              <a:rPr sz="2400" b="1" dirty="0"/>
              <a:t>geometric mean</a:t>
            </a:r>
            <a:r>
              <a:rPr sz="2400" dirty="0"/>
              <a:t> of any two numbers</a:t>
            </a:r>
            <a:r>
              <a:rPr lang="en-IN" sz="2400" dirty="0"/>
              <a:t> </a:t>
            </a:r>
            <a:r>
              <a:rPr lang="en-IN" sz="2400" i="1" dirty="0"/>
              <a:t>m</a:t>
            </a:r>
            <a:r>
              <a:rPr sz="2400" dirty="0"/>
              <a:t> and</a:t>
            </a:r>
            <a:r>
              <a:rPr lang="en-IN" sz="2400" dirty="0"/>
              <a:t> </a:t>
            </a:r>
            <a:r>
              <a:rPr lang="en-IN" sz="2400" i="1" dirty="0"/>
              <a:t>n</a:t>
            </a:r>
            <a:r>
              <a:rPr sz="2400" dirty="0"/>
              <a:t> is</a:t>
            </a:r>
            <a:endParaRPr sz="2800" dirty="0"/>
          </a:p>
        </p:txBody>
      </p:sp>
      <p:pic>
        <p:nvPicPr>
          <p:cNvPr id="5" name="Picture 4" descr="Square root of m times n&#10;">
            <a:extLst>
              <a:ext uri="{FF2B5EF4-FFF2-40B4-BE49-F238E27FC236}">
                <a16:creationId xmlns:a16="http://schemas.microsoft.com/office/drawing/2014/main" id="{4BD1A027-09DC-9DF1-6D7D-664E5AE194CB}"/>
              </a:ext>
            </a:extLst>
          </p:cNvPr>
          <p:cNvPicPr>
            <a:picLocks noChangeAspect="1"/>
          </p:cNvPicPr>
          <p:nvPr/>
        </p:nvPicPr>
        <p:blipFill>
          <a:blip r:embed="rId2"/>
          <a:stretch>
            <a:fillRect/>
          </a:stretch>
        </p:blipFill>
        <p:spPr>
          <a:xfrm>
            <a:off x="7026275" y="1085850"/>
            <a:ext cx="838200" cy="376335"/>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The Huntington-Hill Method of Apportionment</a:t>
            </a:r>
          </a:p>
        </p:txBody>
      </p:sp>
      <p:sp>
        <p:nvSpPr>
          <p:cNvPr id="3" name="Text Placeholder 2"/>
          <p:cNvSpPr>
            <a:spLocks noGrp="1"/>
          </p:cNvSpPr>
          <p:nvPr>
            <p:ph type="body" sz="quarter" idx="10"/>
          </p:nvPr>
        </p:nvSpPr>
        <p:spPr>
          <a:xfrm>
            <a:off x="457200" y="1082078"/>
            <a:ext cx="8229600" cy="4861522"/>
          </a:xfrm>
        </p:spPr>
        <p:txBody>
          <a:bodyPr>
            <a:normAutofit fontScale="92500" lnSpcReduction="20000"/>
          </a:bodyPr>
          <a:lstStyle/>
          <a:p>
            <a:pPr marL="628650" indent="-628650" algn="just">
              <a:tabLst>
                <a:tab pos="628650" algn="l"/>
              </a:tabLst>
              <a:defRPr sz="2800"/>
            </a:pPr>
            <a:r>
              <a:rPr lang="en-IN" dirty="0"/>
              <a:t>1.	</a:t>
            </a:r>
            <a:r>
              <a:rPr dirty="0"/>
              <a:t>​</a:t>
            </a:r>
            <a:r>
              <a:rPr sz="2800" dirty="0"/>
              <a:t>Calculate the standard divisor.</a:t>
            </a:r>
          </a:p>
          <a:p>
            <a:pPr marL="628650" indent="-628650" algn="just">
              <a:tabLst>
                <a:tab pos="628650" algn="l"/>
              </a:tabLst>
              <a:defRPr sz="2800"/>
            </a:pPr>
            <a:r>
              <a:rPr lang="en-IN" sz="2800" dirty="0"/>
              <a:t>2.	</a:t>
            </a:r>
            <a:r>
              <a:rPr sz="2800" dirty="0"/>
              <a:t>Calculate the standard quota for each subgroup.</a:t>
            </a:r>
          </a:p>
          <a:p>
            <a:pPr marL="628650" indent="-628650" algn="just">
              <a:tabLst>
                <a:tab pos="628650" algn="l"/>
              </a:tabLst>
              <a:defRPr sz="2800"/>
            </a:pPr>
            <a:r>
              <a:rPr lang="en-IN" dirty="0"/>
              <a:t>3.	</a:t>
            </a:r>
            <a:r>
              <a:rPr dirty="0"/>
              <a:t>​</a:t>
            </a:r>
            <a:r>
              <a:rPr sz="2800" dirty="0"/>
              <a:t>Calculate the geometric mean of the standard quota for each subgroup.</a:t>
            </a:r>
          </a:p>
          <a:p>
            <a:pPr marL="628650" indent="-628650" algn="just">
              <a:tabLst>
                <a:tab pos="628650" algn="l"/>
              </a:tabLst>
              <a:defRPr sz="2800"/>
            </a:pPr>
            <a:r>
              <a:rPr lang="en-IN" dirty="0"/>
              <a:t>4.	</a:t>
            </a:r>
            <a:r>
              <a:rPr dirty="0"/>
              <a:t>​</a:t>
            </a:r>
            <a:r>
              <a:rPr sz="2800" dirty="0"/>
              <a:t>If the standard quota is less than the geometric mean, round the quota down. If the standard quota is greater than the geometric mean, round the quota up.</a:t>
            </a:r>
          </a:p>
          <a:p>
            <a:pPr marL="628650" indent="-628650" algn="just">
              <a:tabLst>
                <a:tab pos="628650" algn="l"/>
              </a:tabLst>
              <a:defRPr sz="2800"/>
            </a:pPr>
            <a:r>
              <a:rPr lang="en-IN" dirty="0"/>
              <a:t>5.	</a:t>
            </a:r>
            <a:r>
              <a:rPr dirty="0"/>
              <a:t>​</a:t>
            </a:r>
            <a:r>
              <a:rPr sz="2800" dirty="0"/>
              <a:t>Assign each subgroup the number of resources based on the</a:t>
            </a:r>
            <a:r>
              <a:rPr lang="en-US" sz="2800" dirty="0"/>
              <a:t> </a:t>
            </a:r>
            <a:r>
              <a:rPr sz="2800" dirty="0"/>
              <a:t>rounded quota.</a:t>
            </a:r>
          </a:p>
          <a:p>
            <a:pPr marL="628650" indent="-628650" algn="just">
              <a:tabLst>
                <a:tab pos="628650" algn="l"/>
              </a:tabLst>
              <a:defRPr sz="2800"/>
            </a:pPr>
            <a:r>
              <a:rPr lang="en-IN" dirty="0"/>
              <a:t>6.	</a:t>
            </a:r>
            <a:r>
              <a:rPr dirty="0"/>
              <a:t>​</a:t>
            </a:r>
            <a:r>
              <a:rPr sz="2800" dirty="0"/>
              <a:t>If there are remaining resources to be distributed, chose a</a:t>
            </a:r>
            <a:r>
              <a:rPr lang="en-US" sz="2800" dirty="0"/>
              <a:t> </a:t>
            </a:r>
            <a:r>
              <a:rPr sz="2800" dirty="0"/>
              <a:t>modified divisor by trial and error until the sum of the rounded quotas equals the number of resources to be</a:t>
            </a:r>
            <a:r>
              <a:rPr lang="en-US" sz="2800" dirty="0"/>
              <a:t> </a:t>
            </a:r>
            <a:r>
              <a:rPr sz="2800" dirty="0"/>
              <a:t>apportioned.</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Applying the Huntington-Hill Method</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After a census, </a:t>
            </a:r>
            <a:r>
              <a:rPr sz="2000" dirty="0">
                <a:latin typeface="Cambria Math"/>
              </a:rPr>
              <a:t>100</a:t>
            </a:r>
            <a:r>
              <a:rPr sz="2000" dirty="0"/>
              <a:t> seats in parliament need to be re-apportioned among </a:t>
            </a:r>
            <a:r>
              <a:rPr sz="2000" dirty="0">
                <a:latin typeface="Cambria Math"/>
              </a:rPr>
              <a:t>5</a:t>
            </a:r>
            <a:r>
              <a:rPr sz="2000" dirty="0"/>
              <a:t> counties with the following populations. Use the Huntington-Hill method to apportion the seats.</a:t>
            </a:r>
          </a:p>
        </p:txBody>
      </p:sp>
      <p:sp>
        <p:nvSpPr>
          <p:cNvPr id="6" name="TextBox 5">
            <a:extLst>
              <a:ext uri="{FF2B5EF4-FFF2-40B4-BE49-F238E27FC236}">
                <a16:creationId xmlns:a16="http://schemas.microsoft.com/office/drawing/2014/main" id="{4C87A39F-0064-EAD2-8A41-A8C54C969D26}"/>
              </a:ext>
            </a:extLst>
          </p:cNvPr>
          <p:cNvSpPr txBox="1"/>
          <p:nvPr/>
        </p:nvSpPr>
        <p:spPr>
          <a:xfrm>
            <a:off x="457200" y="2057400"/>
            <a:ext cx="8229600" cy="369332"/>
          </a:xfrm>
          <a:prstGeom prst="rect">
            <a:avLst/>
          </a:prstGeom>
          <a:noFill/>
        </p:spPr>
        <p:txBody>
          <a:bodyPr wrap="square">
            <a:spAutoFit/>
          </a:bodyPr>
          <a:lstStyle/>
          <a:p>
            <a:pPr algn="ctr">
              <a:defRPr sz="1800" b="1"/>
            </a:pPr>
            <a:r>
              <a:rPr lang="en-IN" dirty="0"/>
              <a:t>Table 14: Population per County</a:t>
            </a:r>
          </a:p>
        </p:txBody>
      </p:sp>
      <p:graphicFrame>
        <p:nvGraphicFramePr>
          <p:cNvPr id="4" name="Table Placeholder 2" descr="The table contains 2 columns and 6 rows.&#10;&#10;The columns are labeled: County, Population.&#10;&#10;Row 1: County 1, Population: 35,589.&#10;&#10;Row 2: County 2, Population: 17,425.&#10;&#10;Row 3: County 3, Population: 3,658.&#10;&#10;Row 4: County 4, Population: 11,457.&#10;&#10;Row 5: County 5, Population: 6,871.&#10;&#10;Row 6: Total: Population 75,000">
            <a:extLst>
              <a:ext uri="{FF2B5EF4-FFF2-40B4-BE49-F238E27FC236}">
                <a16:creationId xmlns:a16="http://schemas.microsoft.com/office/drawing/2014/main" id="{087A6F77-63AD-4861-A8E7-C3FBE138E1CC}"/>
              </a:ext>
            </a:extLst>
          </p:cNvPr>
          <p:cNvGraphicFramePr>
            <a:graphicFrameLocks/>
          </p:cNvGraphicFramePr>
          <p:nvPr>
            <p:extLst>
              <p:ext uri="{D42A27DB-BD31-4B8C-83A1-F6EECF244321}">
                <p14:modId xmlns:p14="http://schemas.microsoft.com/office/powerpoint/2010/main" val="966042198"/>
              </p:ext>
            </p:extLst>
          </p:nvPr>
        </p:nvGraphicFramePr>
        <p:xfrm>
          <a:off x="1524000" y="2438400"/>
          <a:ext cx="6096000" cy="2595880"/>
        </p:xfrm>
        <a:graphic>
          <a:graphicData uri="http://schemas.openxmlformats.org/drawingml/2006/table">
            <a:tbl>
              <a:tblPr firstRow="1" bandRow="1">
                <a:tableStyleId>{5940675A-B579-460E-94D1-54222C63F5DA}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70840">
                <a:tc>
                  <a:txBody>
                    <a:bodyPr/>
                    <a:lstStyle/>
                    <a:p>
                      <a:pPr algn="ctr">
                        <a:defRPr sz="1800" b="1"/>
                      </a:pPr>
                      <a:r>
                        <a:t>County</a:t>
                      </a:r>
                    </a:p>
                  </a:txBody>
                  <a:tcPr/>
                </a:tc>
                <a:tc>
                  <a:txBody>
                    <a:bodyPr/>
                    <a:lstStyle/>
                    <a:p>
                      <a:pPr algn="ctr">
                        <a:defRPr sz="1800" b="1"/>
                      </a:pPr>
                      <a:r>
                        <a:rPr dirty="0"/>
                        <a:t>Population</a:t>
                      </a:r>
                    </a:p>
                  </a:txBody>
                  <a:tcPr/>
                </a:tc>
                <a:extLst>
                  <a:ext uri="{0D108BD9-81ED-4DB2-BD59-A6C34878D82A}">
                    <a16:rowId xmlns:a16="http://schemas.microsoft.com/office/drawing/2014/main" val="10001"/>
                  </a:ext>
                </a:extLst>
              </a:tr>
              <a:tr h="370840">
                <a:tc>
                  <a:txBody>
                    <a:bodyPr/>
                    <a:lstStyle/>
                    <a:p>
                      <a:pPr algn="ctr">
                        <a:defRPr sz="1800"/>
                      </a:pPr>
                      <a:r>
                        <a:t>1</a:t>
                      </a:r>
                    </a:p>
                  </a:txBody>
                  <a:tcPr/>
                </a:tc>
                <a:tc>
                  <a:txBody>
                    <a:bodyPr/>
                    <a:lstStyle/>
                    <a:p>
                      <a:pPr algn="ctr"/>
                      <a:r>
                        <a:rPr sz="1800"/>
                        <a:t>35,589</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t>2</a:t>
                      </a:r>
                    </a:p>
                  </a:txBody>
                  <a:tcPr/>
                </a:tc>
                <a:tc>
                  <a:txBody>
                    <a:bodyPr/>
                    <a:lstStyle/>
                    <a:p>
                      <a:pPr algn="ctr"/>
                      <a:r>
                        <a:rPr sz="1800"/>
                        <a:t>17,425</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3</a:t>
                      </a:r>
                    </a:p>
                  </a:txBody>
                  <a:tcPr/>
                </a:tc>
                <a:tc>
                  <a:txBody>
                    <a:bodyPr/>
                    <a:lstStyle/>
                    <a:p>
                      <a:pPr algn="ctr"/>
                      <a:r>
                        <a:rPr sz="1800"/>
                        <a:t>3658</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4</a:t>
                      </a:r>
                    </a:p>
                  </a:txBody>
                  <a:tcPr/>
                </a:tc>
                <a:tc>
                  <a:txBody>
                    <a:bodyPr/>
                    <a:lstStyle/>
                    <a:p>
                      <a:pPr algn="ctr"/>
                      <a:r>
                        <a:rPr sz="1800"/>
                        <a:t>11,457</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t>5</a:t>
                      </a:r>
                    </a:p>
                  </a:txBody>
                  <a:tcPr/>
                </a:tc>
                <a:tc>
                  <a:txBody>
                    <a:bodyPr/>
                    <a:lstStyle/>
                    <a:p>
                      <a:pPr algn="ctr"/>
                      <a:r>
                        <a:rPr sz="1800" dirty="0"/>
                        <a:t>6871</a:t>
                      </a:r>
                      <a:endParaRPr sz="1800" dirty="0">
                        <a:latin typeface="Cambria Math"/>
                      </a:endParaRPr>
                    </a:p>
                  </a:txBody>
                  <a:tcPr/>
                </a:tc>
                <a:extLst>
                  <a:ext uri="{0D108BD9-81ED-4DB2-BD59-A6C34878D82A}">
                    <a16:rowId xmlns:a16="http://schemas.microsoft.com/office/drawing/2014/main" val="10006"/>
                  </a:ext>
                </a:extLst>
              </a:tr>
              <a:tr h="370840">
                <a:tc>
                  <a:txBody>
                    <a:bodyPr/>
                    <a:lstStyle/>
                    <a:p>
                      <a:pPr algn="ctr">
                        <a:defRPr sz="1800" b="1"/>
                      </a:pPr>
                      <a:r>
                        <a:rPr dirty="0"/>
                        <a:t>Total</a:t>
                      </a:r>
                    </a:p>
                  </a:txBody>
                  <a:tcPr/>
                </a:tc>
                <a:tc>
                  <a:txBody>
                    <a:bodyPr/>
                    <a:lstStyle/>
                    <a:p>
                      <a:pPr algn="ctr"/>
                      <a:r>
                        <a:rPr sz="1800" dirty="0"/>
                        <a:t>75,000</a:t>
                      </a:r>
                      <a:endParaRPr sz="1800" dirty="0">
                        <a:latin typeface="Cambria Math"/>
                      </a:endParaRP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Applying the Huntington-Hill Method</a:t>
            </a:r>
            <a:r>
              <a:rPr lang="en-US" dirty="0"/>
              <a:t>—Slide 2</a:t>
            </a:r>
            <a:endParaRPr dirty="0"/>
          </a:p>
        </p:txBody>
      </p:sp>
      <p:sp>
        <p:nvSpPr>
          <p:cNvPr id="3" name="Text Placeholder 2"/>
          <p:cNvSpPr>
            <a:spLocks noGrp="1"/>
          </p:cNvSpPr>
          <p:nvPr>
            <p:ph type="body" sz="quarter" idx="10"/>
          </p:nvPr>
        </p:nvSpPr>
        <p:spPr>
          <a:xfrm>
            <a:off x="457200" y="1029287"/>
            <a:ext cx="8229600" cy="1256713"/>
          </a:xfrm>
        </p:spPr>
        <p:txBody>
          <a:bodyPr>
            <a:normAutofit/>
          </a:bodyPr>
          <a:lstStyle/>
          <a:p>
            <a:pPr algn="just"/>
            <a:r>
              <a:rPr sz="2000" b="1" dirty="0"/>
              <a:t>Solution</a:t>
            </a:r>
          </a:p>
          <a:p>
            <a:pPr algn="just"/>
            <a:r>
              <a:rPr sz="2000" dirty="0"/>
              <a:t>Begin by calculating the standard divisor. The total population is given in the table as </a:t>
            </a:r>
            <a:r>
              <a:rPr sz="2000" dirty="0">
                <a:latin typeface="Cambria Math"/>
              </a:rPr>
              <a:t>75,000</a:t>
            </a:r>
            <a:r>
              <a:rPr sz="2000" dirty="0"/>
              <a:t>.</a:t>
            </a:r>
            <a:endParaRPr lang="en-US" sz="2000" dirty="0"/>
          </a:p>
        </p:txBody>
      </p:sp>
      <p:pic>
        <p:nvPicPr>
          <p:cNvPr id="7" name="Picture 6" descr="Standard divisor equals seventy-five thousand divided by one hundred equals seven hundred fifty&#10;">
            <a:extLst>
              <a:ext uri="{FF2B5EF4-FFF2-40B4-BE49-F238E27FC236}">
                <a16:creationId xmlns:a16="http://schemas.microsoft.com/office/drawing/2014/main" id="{9F4F5FBC-6BA3-8B40-808D-53943BFE770F}"/>
              </a:ext>
            </a:extLst>
          </p:cNvPr>
          <p:cNvPicPr>
            <a:picLocks noChangeAspect="1"/>
          </p:cNvPicPr>
          <p:nvPr/>
        </p:nvPicPr>
        <p:blipFill>
          <a:blip r:embed="rId2"/>
          <a:stretch>
            <a:fillRect/>
          </a:stretch>
        </p:blipFill>
        <p:spPr>
          <a:xfrm>
            <a:off x="3002756" y="2514600"/>
            <a:ext cx="3138488" cy="598838"/>
          </a:xfrm>
          <a:prstGeom prst="rect">
            <a:avLst/>
          </a:prstGeom>
        </p:spPr>
      </p:pic>
      <p:sp>
        <p:nvSpPr>
          <p:cNvPr id="5" name="TextBox 4">
            <a:extLst>
              <a:ext uri="{FF2B5EF4-FFF2-40B4-BE49-F238E27FC236}">
                <a16:creationId xmlns:a16="http://schemas.microsoft.com/office/drawing/2014/main" id="{5635C181-02D6-FFF5-9CB6-95D049FD7787}"/>
              </a:ext>
            </a:extLst>
          </p:cNvPr>
          <p:cNvSpPr txBox="1"/>
          <p:nvPr/>
        </p:nvSpPr>
        <p:spPr>
          <a:xfrm>
            <a:off x="457200" y="3505200"/>
            <a:ext cx="8229600" cy="646331"/>
          </a:xfrm>
          <a:prstGeom prst="rect">
            <a:avLst/>
          </a:prstGeom>
          <a:noFill/>
        </p:spPr>
        <p:txBody>
          <a:bodyPr wrap="square">
            <a:spAutoFit/>
          </a:bodyPr>
          <a:lstStyle/>
          <a:p>
            <a:pPr algn="just"/>
            <a:r>
              <a:rPr lang="en-IN" sz="1800" dirty="0"/>
              <a:t>Step 2 of the Huntington-Hill method says to find the standard quotas for each subgroup. The calculations are shown in Table 15.</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Applying the Huntington-Hill Metho</a:t>
            </a:r>
            <a:r>
              <a:rPr lang="en-IN" dirty="0"/>
              <a:t>d</a:t>
            </a:r>
            <a:r>
              <a:rPr lang="en-US" dirty="0"/>
              <a:t>—Slide 3</a:t>
            </a:r>
            <a:endParaRPr dirty="0"/>
          </a:p>
        </p:txBody>
      </p:sp>
      <p:sp>
        <p:nvSpPr>
          <p:cNvPr id="5" name="TextBox 4">
            <a:extLst>
              <a:ext uri="{FF2B5EF4-FFF2-40B4-BE49-F238E27FC236}">
                <a16:creationId xmlns:a16="http://schemas.microsoft.com/office/drawing/2014/main" id="{576F595A-736E-F8DE-9EC0-6D7DB6F76109}"/>
              </a:ext>
            </a:extLst>
          </p:cNvPr>
          <p:cNvSpPr txBox="1"/>
          <p:nvPr/>
        </p:nvSpPr>
        <p:spPr>
          <a:xfrm>
            <a:off x="457200" y="1268505"/>
            <a:ext cx="8229600" cy="369332"/>
          </a:xfrm>
          <a:prstGeom prst="rect">
            <a:avLst/>
          </a:prstGeom>
          <a:noFill/>
        </p:spPr>
        <p:txBody>
          <a:bodyPr wrap="square">
            <a:spAutoFit/>
          </a:bodyPr>
          <a:lstStyle/>
          <a:p>
            <a:pPr algn="ctr">
              <a:defRPr sz="1800" b="1"/>
            </a:pPr>
            <a:r>
              <a:rPr lang="en-IN" dirty="0"/>
              <a:t>Table 15: Standard Quotas by County</a:t>
            </a:r>
          </a:p>
        </p:txBody>
      </p:sp>
      <mc:AlternateContent xmlns:mc="http://schemas.openxmlformats.org/markup-compatibility/2006" xmlns:a14="http://schemas.microsoft.com/office/drawing/2010/main">
        <mc:Choice Requires="a14">
          <p:graphicFrame>
            <p:nvGraphicFramePr>
              <p:cNvPr id="3" name="Table Placeholder 2" descr="The table contains 2 columns and 6 rows.&#10;&#10;The columns are labeled: County, Population, Standard Quota.&#10;&#10;Row 1: County 1, Population: 35,589, Standard Quota: 35,589 divided by 750 is approximately equal to 47.452.&#10;&#10;Row 2: County 2, Population: 17,425, Standard Quota: 17,425 divided by 750 is approximately equal to 23.2333.&#10;&#10;Row 3: County 3, Population: 3,658, Standard Quota: 3,658 divided by 750 is approximately equal to 4.8773.&#10;&#10;Row 4: County 4, Population: 11,457, Standard Quota: 11,457 divided by 750 is approximately equal to 15.276.&#10;&#10;Row 5: County 5, Population: 6,871, Standard Quota: 6,871 divided by 750 is approximately equal to 9.1613.&#10;&#10;Row 6: Total Population 75,000"/>
              <p:cNvGraphicFramePr>
                <a:graphicFrameLocks noGrp="1"/>
              </p:cNvGraphicFramePr>
              <p:nvPr>
                <p:ph type="tbl" sz="quarter" idx="10"/>
                <p:extLst>
                  <p:ext uri="{D42A27DB-BD31-4B8C-83A1-F6EECF244321}">
                    <p14:modId xmlns:p14="http://schemas.microsoft.com/office/powerpoint/2010/main" val="823916224"/>
                  </p:ext>
                </p:extLst>
              </p:nvPr>
            </p:nvGraphicFramePr>
            <p:xfrm>
              <a:off x="457200" y="1688274"/>
              <a:ext cx="8229600" cy="3798126"/>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County</a:t>
                          </a:r>
                        </a:p>
                      </a:txBody>
                      <a:tcPr/>
                    </a:tc>
                    <a:tc>
                      <a:txBody>
                        <a:bodyPr/>
                        <a:lstStyle/>
                        <a:p>
                          <a:pPr algn="ctr">
                            <a:defRPr sz="1800" b="1"/>
                          </a:pPr>
                          <a:r>
                            <a:t>Population</a:t>
                          </a:r>
                        </a:p>
                      </a:txBody>
                      <a:tcPr/>
                    </a:tc>
                    <a:tc>
                      <a:txBody>
                        <a:bodyPr/>
                        <a:lstStyle/>
                        <a:p>
                          <a:pPr algn="ctr">
                            <a:defRPr sz="1800" b="1"/>
                          </a:pPr>
                          <a:r>
                            <a:rPr dirty="0"/>
                            <a:t>Standard Quota</a:t>
                          </a:r>
                        </a:p>
                      </a:txBody>
                      <a:tcPr/>
                    </a:tc>
                    <a:extLst>
                      <a:ext uri="{0D108BD9-81ED-4DB2-BD59-A6C34878D82A}">
                        <a16:rowId xmlns:a16="http://schemas.microsoft.com/office/drawing/2014/main" val="10001"/>
                      </a:ext>
                    </a:extLst>
                  </a:tr>
                  <a:tr h="370840">
                    <a:tc>
                      <a:txBody>
                        <a:bodyPr/>
                        <a:lstStyle/>
                        <a:p>
                          <a:pPr algn="ctr">
                            <a:defRPr sz="1800"/>
                          </a:pPr>
                          <a:r>
                            <a:t>1</a:t>
                          </a:r>
                        </a:p>
                      </a:txBody>
                      <a:tcPr/>
                    </a:tc>
                    <a:tc>
                      <a:txBody>
                        <a:bodyPr/>
                        <a:lstStyle/>
                        <a:p>
                          <a:pPr algn="ctr"/>
                          <a:r>
                            <a:rPr sz="1800"/>
                            <a:t>35,589</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35,589</m:t>
                                    </m:r>
                                  </m:num>
                                  <m:den>
                                    <m:r>
                                      <a:rPr sz="1800">
                                        <a:latin typeface="Cambria Math" panose="02040503050406030204" pitchFamily="18" charset="0"/>
                                      </a:rPr>
                                      <m:t>750</m:t>
                                    </m:r>
                                  </m:den>
                                </m:f>
                                <m:r>
                                  <a:rPr sz="1800">
                                    <a:latin typeface="Cambria Math" panose="02040503050406030204" pitchFamily="18" charset="0"/>
                                  </a:rPr>
                                  <m:t>≈47.452</m:t>
                                </m:r>
                              </m:oMath>
                            </m:oMathPara>
                          </a14:m>
                          <a:endParaRPr/>
                        </a:p>
                      </a:txBody>
                      <a:tcPr/>
                    </a:tc>
                    <a:extLst>
                      <a:ext uri="{0D108BD9-81ED-4DB2-BD59-A6C34878D82A}">
                        <a16:rowId xmlns:a16="http://schemas.microsoft.com/office/drawing/2014/main" val="10002"/>
                      </a:ext>
                    </a:extLst>
                  </a:tr>
                  <a:tr h="370840">
                    <a:tc>
                      <a:txBody>
                        <a:bodyPr/>
                        <a:lstStyle/>
                        <a:p>
                          <a:pPr algn="ctr">
                            <a:defRPr sz="1800"/>
                          </a:pPr>
                          <a:r>
                            <a:t>2</a:t>
                          </a:r>
                        </a:p>
                      </a:txBody>
                      <a:tcPr/>
                    </a:tc>
                    <a:tc>
                      <a:txBody>
                        <a:bodyPr/>
                        <a:lstStyle/>
                        <a:p>
                          <a:pPr algn="ctr"/>
                          <a:r>
                            <a:rPr sz="1800"/>
                            <a:t>17,425</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17,425</m:t>
                                    </m:r>
                                  </m:num>
                                  <m:den>
                                    <m:r>
                                      <a:rPr sz="1800">
                                        <a:latin typeface="Cambria Math" panose="02040503050406030204" pitchFamily="18" charset="0"/>
                                      </a:rPr>
                                      <m:t>750</m:t>
                                    </m:r>
                                  </m:den>
                                </m:f>
                                <m:r>
                                  <a:rPr sz="1800">
                                    <a:latin typeface="Cambria Math" panose="02040503050406030204" pitchFamily="18" charset="0"/>
                                  </a:rPr>
                                  <m:t>≈23.2333</m:t>
                                </m:r>
                              </m:oMath>
                            </m:oMathPara>
                          </a14:m>
                          <a:endParaRPr/>
                        </a:p>
                      </a:txBody>
                      <a:tcPr/>
                    </a:tc>
                    <a:extLst>
                      <a:ext uri="{0D108BD9-81ED-4DB2-BD59-A6C34878D82A}">
                        <a16:rowId xmlns:a16="http://schemas.microsoft.com/office/drawing/2014/main" val="10003"/>
                      </a:ext>
                    </a:extLst>
                  </a:tr>
                  <a:tr h="370840">
                    <a:tc>
                      <a:txBody>
                        <a:bodyPr/>
                        <a:lstStyle/>
                        <a:p>
                          <a:pPr algn="ctr">
                            <a:defRPr sz="1800"/>
                          </a:pPr>
                          <a:r>
                            <a:t>3</a:t>
                          </a:r>
                        </a:p>
                      </a:txBody>
                      <a:tcPr/>
                    </a:tc>
                    <a:tc>
                      <a:txBody>
                        <a:bodyPr/>
                        <a:lstStyle/>
                        <a:p>
                          <a:pPr algn="ctr"/>
                          <a:r>
                            <a:rPr sz="1800"/>
                            <a:t>3658</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3658</m:t>
                                    </m:r>
                                  </m:num>
                                  <m:den>
                                    <m:r>
                                      <a:rPr sz="1800">
                                        <a:latin typeface="Cambria Math" panose="02040503050406030204" pitchFamily="18" charset="0"/>
                                      </a:rPr>
                                      <m:t>750</m:t>
                                    </m:r>
                                  </m:den>
                                </m:f>
                                <m:r>
                                  <a:rPr sz="1800">
                                    <a:latin typeface="Cambria Math" panose="02040503050406030204" pitchFamily="18" charset="0"/>
                                  </a:rPr>
                                  <m:t>≈4.8773</m:t>
                                </m:r>
                              </m:oMath>
                            </m:oMathPara>
                          </a14:m>
                          <a:endParaRPr/>
                        </a:p>
                      </a:txBody>
                      <a:tcPr/>
                    </a:tc>
                    <a:extLst>
                      <a:ext uri="{0D108BD9-81ED-4DB2-BD59-A6C34878D82A}">
                        <a16:rowId xmlns:a16="http://schemas.microsoft.com/office/drawing/2014/main" val="10004"/>
                      </a:ext>
                    </a:extLst>
                  </a:tr>
                  <a:tr h="370840">
                    <a:tc>
                      <a:txBody>
                        <a:bodyPr/>
                        <a:lstStyle/>
                        <a:p>
                          <a:pPr algn="ctr">
                            <a:defRPr sz="1800"/>
                          </a:pPr>
                          <a:r>
                            <a:t>4</a:t>
                          </a:r>
                        </a:p>
                      </a:txBody>
                      <a:tcPr/>
                    </a:tc>
                    <a:tc>
                      <a:txBody>
                        <a:bodyPr/>
                        <a:lstStyle/>
                        <a:p>
                          <a:pPr algn="ctr"/>
                          <a:r>
                            <a:rPr sz="1800"/>
                            <a:t>11,457</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11,457</m:t>
                                    </m:r>
                                  </m:num>
                                  <m:den>
                                    <m:r>
                                      <a:rPr sz="1800">
                                        <a:latin typeface="Cambria Math" panose="02040503050406030204" pitchFamily="18" charset="0"/>
                                      </a:rPr>
                                      <m:t>750</m:t>
                                    </m:r>
                                  </m:den>
                                </m:f>
                                <m:r>
                                  <a:rPr sz="1800">
                                    <a:latin typeface="Cambria Math" panose="02040503050406030204" pitchFamily="18" charset="0"/>
                                  </a:rPr>
                                  <m:t>≈15.276</m:t>
                                </m:r>
                              </m:oMath>
                            </m:oMathPara>
                          </a14:m>
                          <a:endParaRPr/>
                        </a:p>
                      </a:txBody>
                      <a:tcPr/>
                    </a:tc>
                    <a:extLst>
                      <a:ext uri="{0D108BD9-81ED-4DB2-BD59-A6C34878D82A}">
                        <a16:rowId xmlns:a16="http://schemas.microsoft.com/office/drawing/2014/main" val="10005"/>
                      </a:ext>
                    </a:extLst>
                  </a:tr>
                  <a:tr h="370840">
                    <a:tc>
                      <a:txBody>
                        <a:bodyPr/>
                        <a:lstStyle/>
                        <a:p>
                          <a:pPr algn="ctr">
                            <a:defRPr sz="1800"/>
                          </a:pPr>
                          <a:r>
                            <a:t>5</a:t>
                          </a:r>
                        </a:p>
                      </a:txBody>
                      <a:tcPr/>
                    </a:tc>
                    <a:tc>
                      <a:txBody>
                        <a:bodyPr/>
                        <a:lstStyle/>
                        <a:p>
                          <a:pPr algn="ctr"/>
                          <a:r>
                            <a:rPr sz="1800"/>
                            <a:t>6871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6871</m:t>
                                    </m:r>
                                  </m:num>
                                  <m:den>
                                    <m:r>
                                      <a:rPr sz="1800">
                                        <a:latin typeface="Cambria Math" panose="02040503050406030204" pitchFamily="18" charset="0"/>
                                      </a:rPr>
                                      <m:t>750</m:t>
                                    </m:r>
                                  </m:den>
                                </m:f>
                                <m:r>
                                  <a:rPr sz="1800">
                                    <a:latin typeface="Cambria Math" panose="02040503050406030204" pitchFamily="18" charset="0"/>
                                  </a:rPr>
                                  <m:t>≈9.1613</m:t>
                                </m:r>
                              </m:oMath>
                            </m:oMathPara>
                          </a14:m>
                          <a:endParaRPr/>
                        </a:p>
                      </a:txBody>
                      <a:tcPr/>
                    </a:tc>
                    <a:extLst>
                      <a:ext uri="{0D108BD9-81ED-4DB2-BD59-A6C34878D82A}">
                        <a16:rowId xmlns:a16="http://schemas.microsoft.com/office/drawing/2014/main" val="10006"/>
                      </a:ext>
                    </a:extLst>
                  </a:tr>
                  <a:tr h="370840">
                    <a:tc>
                      <a:txBody>
                        <a:bodyPr/>
                        <a:lstStyle/>
                        <a:p>
                          <a:pPr algn="ctr">
                            <a:defRPr sz="1800" b="1"/>
                          </a:pPr>
                          <a:r>
                            <a:t>Total</a:t>
                          </a:r>
                        </a:p>
                      </a:txBody>
                      <a:tcPr/>
                    </a:tc>
                    <a:tc>
                      <a:txBody>
                        <a:bodyPr/>
                        <a:lstStyle/>
                        <a:p>
                          <a:pPr algn="ctr"/>
                          <a:r>
                            <a:rPr sz="1800"/>
                            <a:t>75,000</a:t>
                          </a:r>
                          <a:endParaRPr sz="1800">
                            <a:latin typeface="Cambria Math"/>
                          </a:endParaRPr>
                        </a:p>
                      </a:txBody>
                      <a:tcPr/>
                    </a:tc>
                    <a:tc>
                      <a:txBody>
                        <a:bodyPr/>
                        <a:lstStyle/>
                        <a:p>
                          <a:pPr algn="ctr"/>
                          <a:endParaRPr dirty="0"/>
                        </a:p>
                      </a:txBody>
                      <a:tcPr/>
                    </a:tc>
                    <a:extLst>
                      <a:ext uri="{0D108BD9-81ED-4DB2-BD59-A6C34878D82A}">
                        <a16:rowId xmlns:a16="http://schemas.microsoft.com/office/drawing/2014/main" val="10007"/>
                      </a:ext>
                    </a:extLst>
                  </a:tr>
                </a:tbl>
              </a:graphicData>
            </a:graphic>
          </p:graphicFrame>
        </mc:Choice>
        <mc:Fallback xmlns="">
          <p:graphicFrame>
            <p:nvGraphicFramePr>
              <p:cNvPr id="3" name="Table Placeholder 2" descr="The table contains 2 columns and 6 rows.&#10;&#10;The columns are labeled: County, Population, Standard Quota.&#10;&#10;Row 1: County 1, Population: 35,589, Standard Quota: 35,589 divided by 750 is approximately equal to 47.452.&#10;&#10;Row 2: County 2, Population: 17,425, Standard Quota: 17,425 divided by 750 is approximately equal to 23.2333.&#10;&#10;Row 3: County 3, Population: 3,658, Standard Quota: 3,658 divided by 750 is approximately equal to 4.8773.&#10;&#10;Row 4: County 4, Population: 11,457, Standard Quota: 11,457 divided by 750 is approximately equal to 15.276.&#10;&#10;Row 5: County 5, Population: 6,871, Standard Quota: 6,871 divided by 750 is approximately equal to 9.1613.&#10;&#10;Row 6: Total Population 75,000"/>
              <p:cNvGraphicFramePr>
                <a:graphicFrameLocks noGrp="1"/>
              </p:cNvGraphicFramePr>
              <p:nvPr>
                <p:ph type="tbl" sz="quarter" idx="10"/>
                <p:extLst>
                  <p:ext uri="{D42A27DB-BD31-4B8C-83A1-F6EECF244321}">
                    <p14:modId xmlns:p14="http://schemas.microsoft.com/office/powerpoint/2010/main" val="823916224"/>
                  </p:ext>
                </p:extLst>
              </p:nvPr>
            </p:nvGraphicFramePr>
            <p:xfrm>
              <a:off x="457200" y="1688274"/>
              <a:ext cx="8229600" cy="3798126"/>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County</a:t>
                          </a:r>
                        </a:p>
                      </a:txBody>
                      <a:tcPr/>
                    </a:tc>
                    <a:tc>
                      <a:txBody>
                        <a:bodyPr/>
                        <a:lstStyle/>
                        <a:p>
                          <a:pPr algn="ctr">
                            <a:defRPr sz="1800" b="1"/>
                          </a:pPr>
                          <a:r>
                            <a:t>Population</a:t>
                          </a:r>
                        </a:p>
                      </a:txBody>
                      <a:tcPr/>
                    </a:tc>
                    <a:tc>
                      <a:txBody>
                        <a:bodyPr/>
                        <a:lstStyle/>
                        <a:p>
                          <a:pPr algn="ctr">
                            <a:defRPr sz="1800" b="1"/>
                          </a:pPr>
                          <a:r>
                            <a:rPr dirty="0"/>
                            <a:t>Standard Quota</a:t>
                          </a:r>
                        </a:p>
                      </a:txBody>
                      <a:tcPr/>
                    </a:tc>
                    <a:extLst>
                      <a:ext uri="{0D108BD9-81ED-4DB2-BD59-A6C34878D82A}">
                        <a16:rowId xmlns:a16="http://schemas.microsoft.com/office/drawing/2014/main" val="10001"/>
                      </a:ext>
                    </a:extLst>
                  </a:tr>
                  <a:tr h="612394">
                    <a:tc>
                      <a:txBody>
                        <a:bodyPr/>
                        <a:lstStyle/>
                        <a:p>
                          <a:pPr algn="ctr">
                            <a:defRPr sz="1800"/>
                          </a:pPr>
                          <a:r>
                            <a:t>1</a:t>
                          </a:r>
                        </a:p>
                      </a:txBody>
                      <a:tcPr/>
                    </a:tc>
                    <a:tc>
                      <a:txBody>
                        <a:bodyPr/>
                        <a:lstStyle/>
                        <a:p>
                          <a:pPr algn="ctr"/>
                          <a:r>
                            <a:rPr sz="1800"/>
                            <a:t>35,589</a:t>
                          </a:r>
                          <a:endParaRPr sz="1800">
                            <a:latin typeface="Cambria Math"/>
                          </a:endParaRPr>
                        </a:p>
                      </a:txBody>
                      <a:tcPr/>
                    </a:tc>
                    <a:tc>
                      <a:txBody>
                        <a:bodyPr/>
                        <a:lstStyle/>
                        <a:p>
                          <a:endParaRPr lang="en-US"/>
                        </a:p>
                      </a:txBody>
                      <a:tcPr>
                        <a:blipFill>
                          <a:blip r:embed="rId2"/>
                          <a:stretch>
                            <a:fillRect l="-200444" t="-65347" r="-667" b="-472277"/>
                          </a:stretch>
                        </a:blipFill>
                      </a:tcPr>
                    </a:tc>
                    <a:extLst>
                      <a:ext uri="{0D108BD9-81ED-4DB2-BD59-A6C34878D82A}">
                        <a16:rowId xmlns:a16="http://schemas.microsoft.com/office/drawing/2014/main" val="10002"/>
                      </a:ext>
                    </a:extLst>
                  </a:tr>
                  <a:tr h="612394">
                    <a:tc>
                      <a:txBody>
                        <a:bodyPr/>
                        <a:lstStyle/>
                        <a:p>
                          <a:pPr algn="ctr">
                            <a:defRPr sz="1800"/>
                          </a:pPr>
                          <a:r>
                            <a:t>2</a:t>
                          </a:r>
                        </a:p>
                      </a:txBody>
                      <a:tcPr/>
                    </a:tc>
                    <a:tc>
                      <a:txBody>
                        <a:bodyPr/>
                        <a:lstStyle/>
                        <a:p>
                          <a:pPr algn="ctr"/>
                          <a:r>
                            <a:rPr sz="1800"/>
                            <a:t>17,425</a:t>
                          </a:r>
                          <a:endParaRPr sz="1800">
                            <a:latin typeface="Cambria Math"/>
                          </a:endParaRPr>
                        </a:p>
                      </a:txBody>
                      <a:tcPr/>
                    </a:tc>
                    <a:tc>
                      <a:txBody>
                        <a:bodyPr/>
                        <a:lstStyle/>
                        <a:p>
                          <a:endParaRPr lang="en-US"/>
                        </a:p>
                      </a:txBody>
                      <a:tcPr>
                        <a:blipFill>
                          <a:blip r:embed="rId2"/>
                          <a:stretch>
                            <a:fillRect l="-200444" t="-167000" r="-667" b="-377000"/>
                          </a:stretch>
                        </a:blipFill>
                      </a:tcPr>
                    </a:tc>
                    <a:extLst>
                      <a:ext uri="{0D108BD9-81ED-4DB2-BD59-A6C34878D82A}">
                        <a16:rowId xmlns:a16="http://schemas.microsoft.com/office/drawing/2014/main" val="10003"/>
                      </a:ext>
                    </a:extLst>
                  </a:tr>
                  <a:tr h="612394">
                    <a:tc>
                      <a:txBody>
                        <a:bodyPr/>
                        <a:lstStyle/>
                        <a:p>
                          <a:pPr algn="ctr">
                            <a:defRPr sz="1800"/>
                          </a:pPr>
                          <a:r>
                            <a:t>3</a:t>
                          </a:r>
                        </a:p>
                      </a:txBody>
                      <a:tcPr/>
                    </a:tc>
                    <a:tc>
                      <a:txBody>
                        <a:bodyPr/>
                        <a:lstStyle/>
                        <a:p>
                          <a:pPr algn="ctr"/>
                          <a:r>
                            <a:rPr sz="1800"/>
                            <a:t>3658</a:t>
                          </a:r>
                          <a:endParaRPr sz="1800">
                            <a:latin typeface="Cambria Math"/>
                          </a:endParaRPr>
                        </a:p>
                      </a:txBody>
                      <a:tcPr/>
                    </a:tc>
                    <a:tc>
                      <a:txBody>
                        <a:bodyPr/>
                        <a:lstStyle/>
                        <a:p>
                          <a:endParaRPr lang="en-US"/>
                        </a:p>
                      </a:txBody>
                      <a:tcPr>
                        <a:blipFill>
                          <a:blip r:embed="rId2"/>
                          <a:stretch>
                            <a:fillRect l="-200444" t="-264356" r="-667" b="-273267"/>
                          </a:stretch>
                        </a:blipFill>
                      </a:tcPr>
                    </a:tc>
                    <a:extLst>
                      <a:ext uri="{0D108BD9-81ED-4DB2-BD59-A6C34878D82A}">
                        <a16:rowId xmlns:a16="http://schemas.microsoft.com/office/drawing/2014/main" val="10004"/>
                      </a:ext>
                    </a:extLst>
                  </a:tr>
                  <a:tr h="612394">
                    <a:tc>
                      <a:txBody>
                        <a:bodyPr/>
                        <a:lstStyle/>
                        <a:p>
                          <a:pPr algn="ctr">
                            <a:defRPr sz="1800"/>
                          </a:pPr>
                          <a:r>
                            <a:t>4</a:t>
                          </a:r>
                        </a:p>
                      </a:txBody>
                      <a:tcPr/>
                    </a:tc>
                    <a:tc>
                      <a:txBody>
                        <a:bodyPr/>
                        <a:lstStyle/>
                        <a:p>
                          <a:pPr algn="ctr"/>
                          <a:r>
                            <a:rPr sz="1800"/>
                            <a:t>11,457</a:t>
                          </a:r>
                          <a:endParaRPr sz="1800">
                            <a:latin typeface="Cambria Math"/>
                          </a:endParaRPr>
                        </a:p>
                      </a:txBody>
                      <a:tcPr/>
                    </a:tc>
                    <a:tc>
                      <a:txBody>
                        <a:bodyPr/>
                        <a:lstStyle/>
                        <a:p>
                          <a:endParaRPr lang="en-US"/>
                        </a:p>
                      </a:txBody>
                      <a:tcPr>
                        <a:blipFill>
                          <a:blip r:embed="rId2"/>
                          <a:stretch>
                            <a:fillRect l="-200444" t="-368000" r="-667" b="-176000"/>
                          </a:stretch>
                        </a:blipFill>
                      </a:tcPr>
                    </a:tc>
                    <a:extLst>
                      <a:ext uri="{0D108BD9-81ED-4DB2-BD59-A6C34878D82A}">
                        <a16:rowId xmlns:a16="http://schemas.microsoft.com/office/drawing/2014/main" val="10005"/>
                      </a:ext>
                    </a:extLst>
                  </a:tr>
                  <a:tr h="606870">
                    <a:tc>
                      <a:txBody>
                        <a:bodyPr/>
                        <a:lstStyle/>
                        <a:p>
                          <a:pPr algn="ctr">
                            <a:defRPr sz="1800"/>
                          </a:pPr>
                          <a:r>
                            <a:t>5</a:t>
                          </a:r>
                        </a:p>
                      </a:txBody>
                      <a:tcPr/>
                    </a:tc>
                    <a:tc>
                      <a:txBody>
                        <a:bodyPr/>
                        <a:lstStyle/>
                        <a:p>
                          <a:pPr algn="ctr"/>
                          <a:r>
                            <a:rPr sz="1800"/>
                            <a:t>6871</a:t>
                          </a:r>
                          <a:endParaRPr sz="1800">
                            <a:latin typeface="Cambria Math"/>
                          </a:endParaRPr>
                        </a:p>
                      </a:txBody>
                      <a:tcPr/>
                    </a:tc>
                    <a:tc>
                      <a:txBody>
                        <a:bodyPr/>
                        <a:lstStyle/>
                        <a:p>
                          <a:endParaRPr lang="en-US"/>
                        </a:p>
                      </a:txBody>
                      <a:tcPr>
                        <a:blipFill>
                          <a:blip r:embed="rId2"/>
                          <a:stretch>
                            <a:fillRect l="-200444" t="-468000" r="-667" b="-76000"/>
                          </a:stretch>
                        </a:blipFill>
                      </a:tcPr>
                    </a:tc>
                    <a:extLst>
                      <a:ext uri="{0D108BD9-81ED-4DB2-BD59-A6C34878D82A}">
                        <a16:rowId xmlns:a16="http://schemas.microsoft.com/office/drawing/2014/main" val="10006"/>
                      </a:ext>
                    </a:extLst>
                  </a:tr>
                  <a:tr h="370840">
                    <a:tc>
                      <a:txBody>
                        <a:bodyPr/>
                        <a:lstStyle/>
                        <a:p>
                          <a:pPr algn="ctr">
                            <a:defRPr sz="1800" b="1"/>
                          </a:pPr>
                          <a:r>
                            <a:t>Total</a:t>
                          </a:r>
                        </a:p>
                      </a:txBody>
                      <a:tcPr/>
                    </a:tc>
                    <a:tc>
                      <a:txBody>
                        <a:bodyPr/>
                        <a:lstStyle/>
                        <a:p>
                          <a:pPr algn="ctr"/>
                          <a:r>
                            <a:rPr sz="1800"/>
                            <a:t>75,000</a:t>
                          </a:r>
                          <a:endParaRPr sz="1800">
                            <a:latin typeface="Cambria Math"/>
                          </a:endParaRPr>
                        </a:p>
                      </a:txBody>
                      <a:tcPr/>
                    </a:tc>
                    <a:tc>
                      <a:txBody>
                        <a:bodyPr/>
                        <a:lstStyle/>
                        <a:p>
                          <a:pPr algn="ctr"/>
                          <a:endParaRPr dirty="0"/>
                        </a:p>
                      </a:txBody>
                      <a:tcP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Applying the Huntington-Hill Method</a:t>
            </a:r>
            <a:r>
              <a:rPr lang="en-US" dirty="0"/>
              <a:t>—Slide 4</a:t>
            </a:r>
            <a:endParaRPr dirty="0"/>
          </a:p>
        </p:txBody>
      </p:sp>
      <p:sp>
        <p:nvSpPr>
          <p:cNvPr id="5" name="TextBox 4">
            <a:extLst>
              <a:ext uri="{FF2B5EF4-FFF2-40B4-BE49-F238E27FC236}">
                <a16:creationId xmlns:a16="http://schemas.microsoft.com/office/drawing/2014/main" id="{13EE0163-5238-495E-838A-BBB02AEC1EFA}"/>
              </a:ext>
            </a:extLst>
          </p:cNvPr>
          <p:cNvSpPr txBox="1"/>
          <p:nvPr/>
        </p:nvSpPr>
        <p:spPr>
          <a:xfrm>
            <a:off x="457200" y="1029287"/>
            <a:ext cx="8229600" cy="1477328"/>
          </a:xfrm>
          <a:prstGeom prst="rect">
            <a:avLst/>
          </a:prstGeom>
          <a:noFill/>
        </p:spPr>
        <p:txBody>
          <a:bodyPr wrap="square">
            <a:spAutoFit/>
          </a:bodyPr>
          <a:lstStyle/>
          <a:p>
            <a:pPr algn="just"/>
            <a:r>
              <a:rPr lang="en-US" sz="1800" dirty="0"/>
              <a:t>The next step is to take the geometric mean of each standard quota. This is the square root of the product of the lower quota and the upper quota. We then compare the standard quota to the geometric mean. If the standard quota is less than the geometric mean, we round it down. If the standard quota is greater than the geometric mean, we round it up. The calculations are shown in Table 16.</a:t>
            </a:r>
          </a:p>
        </p:txBody>
      </p:sp>
      <p:sp>
        <p:nvSpPr>
          <p:cNvPr id="6" name="TextBox 5">
            <a:extLst>
              <a:ext uri="{FF2B5EF4-FFF2-40B4-BE49-F238E27FC236}">
                <a16:creationId xmlns:a16="http://schemas.microsoft.com/office/drawing/2014/main" id="{27D17123-936F-0990-3F56-60665541F811}"/>
              </a:ext>
            </a:extLst>
          </p:cNvPr>
          <p:cNvSpPr txBox="1"/>
          <p:nvPr/>
        </p:nvSpPr>
        <p:spPr>
          <a:xfrm>
            <a:off x="457200" y="2667000"/>
            <a:ext cx="8153400" cy="369332"/>
          </a:xfrm>
          <a:prstGeom prst="rect">
            <a:avLst/>
          </a:prstGeom>
          <a:noFill/>
        </p:spPr>
        <p:txBody>
          <a:bodyPr wrap="square">
            <a:spAutoFit/>
          </a:bodyPr>
          <a:lstStyle/>
          <a:p>
            <a:pPr algn="ctr">
              <a:defRPr sz="1800" b="1"/>
            </a:pPr>
            <a:r>
              <a:rPr lang="en-IN" sz="1800" dirty="0"/>
              <a:t>Table 16: Rounded Quotas per County</a:t>
            </a:r>
          </a:p>
        </p:txBody>
      </p:sp>
      <mc:AlternateContent xmlns:mc="http://schemas.openxmlformats.org/markup-compatibility/2006" xmlns:a14="http://schemas.microsoft.com/office/drawing/2010/main">
        <mc:Choice Requires="a14">
          <p:graphicFrame>
            <p:nvGraphicFramePr>
              <p:cNvPr id="3" name="Table Placeholder 2" descr="The table contains 5 columns and 5 rows.&#10;&#10;The columns are labeled: County Population, Standard Quota, Geometric Mean, Rounded Quota.&#10;&#10;Row 1: County 1, Population: 35,589, Standard Quota: 47.452, Geometric Mean: square root of 47 multiplied by 48 is approximately equal to 47.4974, Rounded Quota: 47.&#10;&#10;Row 2: County 2, Population: 17,425, Standard Quota: 23.2333, Geometric Mean: square root of 23 multiplied by 24 is approximately equal to 23.4947, Rounded Quota: 23.&#10;&#10;Row 3; County 3, Population: 3,658, Standard Quota: 4.8773, Geometric Mean: square root of 4 multiplied by 5 is approximately equal to 4.4721, Rounded Quota: 5.&#10;&#10;Row 4: County 4, Population: 11,457, Standard Quota: 15.276, Geometric Mean: square root of 15 multiplied by 16 is approximately equal to 15.4919, Rounded Quota: 15.&#10;&#10;Row 5: County 5, Population: 6,871, Standard Quota: 9.1613, Geometric Mean: square root of 9 multiplied by 10 is approximately equal to 9.4868, Rounded Quota: 9.&#10;&#10;Row 6: Total Population 75,000, Rounded Quota 99"/>
              <p:cNvGraphicFramePr>
                <a:graphicFrameLocks noGrp="1"/>
              </p:cNvGraphicFramePr>
              <p:nvPr>
                <p:ph type="tbl" sz="quarter" idx="10"/>
                <p:extLst>
                  <p:ext uri="{D42A27DB-BD31-4B8C-83A1-F6EECF244321}">
                    <p14:modId xmlns:p14="http://schemas.microsoft.com/office/powerpoint/2010/main" val="748470218"/>
                  </p:ext>
                </p:extLst>
              </p:nvPr>
            </p:nvGraphicFramePr>
            <p:xfrm>
              <a:off x="533400" y="3200400"/>
              <a:ext cx="8077200" cy="2366420"/>
            </p:xfrm>
            <a:graphic>
              <a:graphicData uri="http://schemas.openxmlformats.org/drawingml/2006/table">
                <a:tbl>
                  <a:tblPr firstRow="1" bandRow="1">
                    <a:tableStyleId>{5940675A-B579-460E-94D1-54222C63F5DA}</a:tableStyleId>
                  </a:tblPr>
                  <a:tblGrid>
                    <a:gridCol w="1121833">
                      <a:extLst>
                        <a:ext uri="{9D8B030D-6E8A-4147-A177-3AD203B41FA5}">
                          <a16:colId xmlns:a16="http://schemas.microsoft.com/office/drawing/2014/main" val="20000"/>
                        </a:ext>
                      </a:extLst>
                    </a:gridCol>
                    <a:gridCol w="1420989">
                      <a:extLst>
                        <a:ext uri="{9D8B030D-6E8A-4147-A177-3AD203B41FA5}">
                          <a16:colId xmlns:a16="http://schemas.microsoft.com/office/drawing/2014/main" val="20001"/>
                        </a:ext>
                      </a:extLst>
                    </a:gridCol>
                    <a:gridCol w="1645356">
                      <a:extLst>
                        <a:ext uri="{9D8B030D-6E8A-4147-A177-3AD203B41FA5}">
                          <a16:colId xmlns:a16="http://schemas.microsoft.com/office/drawing/2014/main" val="20002"/>
                        </a:ext>
                      </a:extLst>
                    </a:gridCol>
                    <a:gridCol w="2273582">
                      <a:extLst>
                        <a:ext uri="{9D8B030D-6E8A-4147-A177-3AD203B41FA5}">
                          <a16:colId xmlns:a16="http://schemas.microsoft.com/office/drawing/2014/main" val="20003"/>
                        </a:ext>
                      </a:extLst>
                    </a:gridCol>
                    <a:gridCol w="1615440">
                      <a:extLst>
                        <a:ext uri="{9D8B030D-6E8A-4147-A177-3AD203B41FA5}">
                          <a16:colId xmlns:a16="http://schemas.microsoft.com/office/drawing/2014/main" val="20004"/>
                        </a:ext>
                      </a:extLst>
                    </a:gridCol>
                  </a:tblGrid>
                  <a:tr h="338060">
                    <a:tc>
                      <a:txBody>
                        <a:bodyPr/>
                        <a:lstStyle/>
                        <a:p>
                          <a:pPr algn="ctr">
                            <a:defRPr sz="1600" b="1"/>
                          </a:pPr>
                          <a:r>
                            <a:rPr sz="1400"/>
                            <a:t>County</a:t>
                          </a:r>
                        </a:p>
                      </a:txBody>
                      <a:tcPr/>
                    </a:tc>
                    <a:tc>
                      <a:txBody>
                        <a:bodyPr/>
                        <a:lstStyle/>
                        <a:p>
                          <a:pPr algn="ctr">
                            <a:defRPr sz="1600" b="1"/>
                          </a:pPr>
                          <a:r>
                            <a:rPr sz="1400"/>
                            <a:t>Population</a:t>
                          </a:r>
                        </a:p>
                      </a:txBody>
                      <a:tcPr/>
                    </a:tc>
                    <a:tc>
                      <a:txBody>
                        <a:bodyPr/>
                        <a:lstStyle/>
                        <a:p>
                          <a:pPr algn="ctr">
                            <a:defRPr sz="1600" b="1"/>
                          </a:pPr>
                          <a:r>
                            <a:rPr sz="1400"/>
                            <a:t>Standard Quota</a:t>
                          </a:r>
                        </a:p>
                      </a:txBody>
                      <a:tcPr/>
                    </a:tc>
                    <a:tc>
                      <a:txBody>
                        <a:bodyPr/>
                        <a:lstStyle/>
                        <a:p>
                          <a:pPr algn="ctr">
                            <a:defRPr sz="1600" b="1"/>
                          </a:pPr>
                          <a:r>
                            <a:rPr sz="1400"/>
                            <a:t>Geometric Mean</a:t>
                          </a:r>
                        </a:p>
                      </a:txBody>
                      <a:tcPr/>
                    </a:tc>
                    <a:tc>
                      <a:txBody>
                        <a:bodyPr/>
                        <a:lstStyle/>
                        <a:p>
                          <a:pPr algn="ctr">
                            <a:defRPr sz="1600" b="1"/>
                          </a:pPr>
                          <a:r>
                            <a:rPr sz="1400" dirty="0"/>
                            <a:t>Rounded Quota</a:t>
                          </a:r>
                        </a:p>
                      </a:txBody>
                      <a:tcPr/>
                    </a:tc>
                    <a:extLst>
                      <a:ext uri="{0D108BD9-81ED-4DB2-BD59-A6C34878D82A}">
                        <a16:rowId xmlns:a16="http://schemas.microsoft.com/office/drawing/2014/main" val="10001"/>
                      </a:ext>
                    </a:extLst>
                  </a:tr>
                  <a:tr h="338060">
                    <a:tc>
                      <a:txBody>
                        <a:bodyPr/>
                        <a:lstStyle/>
                        <a:p>
                          <a:pPr algn="ctr">
                            <a:defRPr sz="1600"/>
                          </a:pPr>
                          <a:r>
                            <a:rPr sz="1400"/>
                            <a:t>1</a:t>
                          </a:r>
                        </a:p>
                      </a:txBody>
                      <a:tcPr anchor="ctr"/>
                    </a:tc>
                    <a:tc>
                      <a:txBody>
                        <a:bodyPr/>
                        <a:lstStyle/>
                        <a:p>
                          <a:pPr algn="ctr"/>
                          <a:r>
                            <a:rPr sz="1400"/>
                            <a:t>35,589</a:t>
                          </a:r>
                          <a:endParaRPr sz="1400">
                            <a:latin typeface="Cambria Math"/>
                          </a:endParaRPr>
                        </a:p>
                      </a:txBody>
                      <a:tcPr anchor="ctr"/>
                    </a:tc>
                    <a:tc>
                      <a:txBody>
                        <a:bodyPr/>
                        <a:lstStyle/>
                        <a:p>
                          <a:pPr algn="ctr"/>
                          <a:r>
                            <a:rPr sz="1400"/>
                            <a:t>47.452</a:t>
                          </a:r>
                          <a:endParaRPr sz="140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rad>
                                  <m:radPr>
                                    <m:degHide m:val="on"/>
                                    <m:ctrlPr>
                                      <a:rPr sz="1400" i="1">
                                        <a:latin typeface="Cambria Math" panose="02040503050406030204" pitchFamily="18" charset="0"/>
                                      </a:rPr>
                                    </m:ctrlPr>
                                  </m:radPr>
                                  <m:deg/>
                                  <m:e>
                                    <m:r>
                                      <a:rPr sz="1400">
                                        <a:latin typeface="Cambria Math" panose="02040503050406030204" pitchFamily="18" charset="0"/>
                                      </a:rPr>
                                      <m:t>47⋅48</m:t>
                                    </m:r>
                                  </m:e>
                                </m:rad>
                                <m:r>
                                  <a:rPr sz="1400">
                                    <a:latin typeface="Cambria Math" panose="02040503050406030204" pitchFamily="18" charset="0"/>
                                  </a:rPr>
                                  <m:t>≈47.4974</m:t>
                                </m:r>
                              </m:oMath>
                            </m:oMathPara>
                          </a14:m>
                          <a:endParaRPr sz="1400"/>
                        </a:p>
                      </a:txBody>
                      <a:tcPr anchor="ctr"/>
                    </a:tc>
                    <a:tc>
                      <a:txBody>
                        <a:bodyPr/>
                        <a:lstStyle/>
                        <a:p>
                          <a:pPr algn="ctr"/>
                          <a:r>
                            <a:rPr sz="1400"/>
                            <a:t>47</a:t>
                          </a:r>
                          <a:endParaRPr sz="1400">
                            <a:latin typeface="Cambria Math"/>
                          </a:endParaRPr>
                        </a:p>
                      </a:txBody>
                      <a:tcPr anchor="ctr"/>
                    </a:tc>
                    <a:extLst>
                      <a:ext uri="{0D108BD9-81ED-4DB2-BD59-A6C34878D82A}">
                        <a16:rowId xmlns:a16="http://schemas.microsoft.com/office/drawing/2014/main" val="10002"/>
                      </a:ext>
                    </a:extLst>
                  </a:tr>
                  <a:tr h="338060">
                    <a:tc>
                      <a:txBody>
                        <a:bodyPr/>
                        <a:lstStyle/>
                        <a:p>
                          <a:pPr algn="ctr">
                            <a:defRPr sz="1600"/>
                          </a:pPr>
                          <a:r>
                            <a:rPr sz="1400"/>
                            <a:t>2</a:t>
                          </a:r>
                        </a:p>
                      </a:txBody>
                      <a:tcPr anchor="ctr"/>
                    </a:tc>
                    <a:tc>
                      <a:txBody>
                        <a:bodyPr/>
                        <a:lstStyle/>
                        <a:p>
                          <a:pPr algn="ctr"/>
                          <a:r>
                            <a:rPr sz="1400" dirty="0"/>
                            <a:t>17,425</a:t>
                          </a:r>
                          <a:endParaRPr sz="1400" dirty="0">
                            <a:latin typeface="Cambria Math"/>
                          </a:endParaRPr>
                        </a:p>
                      </a:txBody>
                      <a:tcPr anchor="ctr"/>
                    </a:tc>
                    <a:tc>
                      <a:txBody>
                        <a:bodyPr/>
                        <a:lstStyle/>
                        <a:p>
                          <a:pPr algn="ctr"/>
                          <a:r>
                            <a:rPr sz="1400"/>
                            <a:t>23.2333</a:t>
                          </a:r>
                          <a:endParaRPr sz="140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rad>
                                  <m:radPr>
                                    <m:degHide m:val="on"/>
                                    <m:ctrlPr>
                                      <a:rPr sz="1400" i="1">
                                        <a:latin typeface="Cambria Math" panose="02040503050406030204" pitchFamily="18" charset="0"/>
                                      </a:rPr>
                                    </m:ctrlPr>
                                  </m:radPr>
                                  <m:deg/>
                                  <m:e>
                                    <m:r>
                                      <a:rPr sz="1400">
                                        <a:latin typeface="Cambria Math" panose="02040503050406030204" pitchFamily="18" charset="0"/>
                                      </a:rPr>
                                      <m:t>23⋅24</m:t>
                                    </m:r>
                                  </m:e>
                                </m:rad>
                                <m:r>
                                  <a:rPr sz="1400">
                                    <a:latin typeface="Cambria Math" panose="02040503050406030204" pitchFamily="18" charset="0"/>
                                  </a:rPr>
                                  <m:t>≈23.4947</m:t>
                                </m:r>
                              </m:oMath>
                            </m:oMathPara>
                          </a14:m>
                          <a:endParaRPr sz="1400"/>
                        </a:p>
                      </a:txBody>
                      <a:tcPr anchor="ctr"/>
                    </a:tc>
                    <a:tc>
                      <a:txBody>
                        <a:bodyPr/>
                        <a:lstStyle/>
                        <a:p>
                          <a:pPr algn="ctr"/>
                          <a:r>
                            <a:rPr sz="1400"/>
                            <a:t>23</a:t>
                          </a:r>
                          <a:endParaRPr sz="1400">
                            <a:latin typeface="Cambria Math"/>
                          </a:endParaRPr>
                        </a:p>
                      </a:txBody>
                      <a:tcPr anchor="ctr"/>
                    </a:tc>
                    <a:extLst>
                      <a:ext uri="{0D108BD9-81ED-4DB2-BD59-A6C34878D82A}">
                        <a16:rowId xmlns:a16="http://schemas.microsoft.com/office/drawing/2014/main" val="10003"/>
                      </a:ext>
                    </a:extLst>
                  </a:tr>
                  <a:tr h="338060">
                    <a:tc>
                      <a:txBody>
                        <a:bodyPr/>
                        <a:lstStyle/>
                        <a:p>
                          <a:pPr algn="ctr">
                            <a:defRPr sz="1600"/>
                          </a:pPr>
                          <a:r>
                            <a:rPr sz="1400"/>
                            <a:t>3</a:t>
                          </a:r>
                        </a:p>
                      </a:txBody>
                      <a:tcPr anchor="ctr"/>
                    </a:tc>
                    <a:tc>
                      <a:txBody>
                        <a:bodyPr/>
                        <a:lstStyle/>
                        <a:p>
                          <a:pPr algn="ctr"/>
                          <a:r>
                            <a:rPr sz="1400"/>
                            <a:t>3658</a:t>
                          </a:r>
                          <a:endParaRPr sz="1400">
                            <a:latin typeface="Cambria Math"/>
                          </a:endParaRPr>
                        </a:p>
                      </a:txBody>
                      <a:tcPr anchor="ctr"/>
                    </a:tc>
                    <a:tc>
                      <a:txBody>
                        <a:bodyPr/>
                        <a:lstStyle/>
                        <a:p>
                          <a:pPr algn="ctr"/>
                          <a:r>
                            <a:rPr sz="1400"/>
                            <a:t>4.8773</a:t>
                          </a:r>
                          <a:endParaRPr sz="1400">
                            <a:latin typeface="Cambria Math"/>
                          </a:endParaRPr>
                        </a:p>
                      </a:txBody>
                      <a:tcPr anchor="ctr"/>
                    </a:tc>
                    <a:tc>
                      <a:txBody>
                        <a:bodyPr/>
                        <a:lstStyle/>
                        <a:p>
                          <a:pPr algn="ctr">
                            <a:defRPr sz="1600"/>
                          </a:pPr>
                          <a:r>
                            <a:rPr lang="en-US" sz="1400" dirty="0"/>
                            <a:t> </a:t>
                          </a:r>
                          <a14:m>
                            <m:oMath xmlns:m="http://schemas.openxmlformats.org/officeDocument/2006/math">
                              <m:rad>
                                <m:radPr>
                                  <m:degHide m:val="on"/>
                                  <m:ctrlPr>
                                    <a:rPr sz="1400" i="1">
                                      <a:latin typeface="Cambria Math" panose="02040503050406030204" pitchFamily="18" charset="0"/>
                                    </a:rPr>
                                  </m:ctrlPr>
                                </m:radPr>
                                <m:deg/>
                                <m:e>
                                  <m:r>
                                    <a:rPr sz="1400">
                                      <a:latin typeface="Cambria Math" panose="02040503050406030204" pitchFamily="18" charset="0"/>
                                    </a:rPr>
                                    <m:t>4⋅5</m:t>
                                  </m:r>
                                </m:e>
                              </m:rad>
                              <m:r>
                                <a:rPr sz="1400">
                                  <a:latin typeface="Cambria Math" panose="02040503050406030204" pitchFamily="18" charset="0"/>
                                </a:rPr>
                                <m:t>≈4.4721</m:t>
                              </m:r>
                            </m:oMath>
                          </a14:m>
                          <a:endParaRPr sz="1400" dirty="0"/>
                        </a:p>
                      </a:txBody>
                      <a:tcPr anchor="ctr"/>
                    </a:tc>
                    <a:tc>
                      <a:txBody>
                        <a:bodyPr/>
                        <a:lstStyle/>
                        <a:p>
                          <a:pPr algn="ctr"/>
                          <a:r>
                            <a:rPr sz="1400" dirty="0"/>
                            <a:t>5</a:t>
                          </a:r>
                          <a:endParaRPr sz="1400" dirty="0">
                            <a:latin typeface="Cambria Math"/>
                          </a:endParaRPr>
                        </a:p>
                      </a:txBody>
                      <a:tcPr anchor="ctr"/>
                    </a:tc>
                    <a:extLst>
                      <a:ext uri="{0D108BD9-81ED-4DB2-BD59-A6C34878D82A}">
                        <a16:rowId xmlns:a16="http://schemas.microsoft.com/office/drawing/2014/main" val="10004"/>
                      </a:ext>
                    </a:extLst>
                  </a:tr>
                  <a:tr h="338060">
                    <a:tc>
                      <a:txBody>
                        <a:bodyPr/>
                        <a:lstStyle/>
                        <a:p>
                          <a:pPr algn="ctr">
                            <a:defRPr sz="1600"/>
                          </a:pPr>
                          <a:r>
                            <a:rPr sz="1400"/>
                            <a:t>4</a:t>
                          </a:r>
                        </a:p>
                      </a:txBody>
                      <a:tcPr anchor="ctr"/>
                    </a:tc>
                    <a:tc>
                      <a:txBody>
                        <a:bodyPr/>
                        <a:lstStyle/>
                        <a:p>
                          <a:pPr algn="ctr"/>
                          <a:r>
                            <a:rPr sz="1400"/>
                            <a:t>11,457</a:t>
                          </a:r>
                          <a:endParaRPr sz="1400">
                            <a:latin typeface="Cambria Math"/>
                          </a:endParaRPr>
                        </a:p>
                      </a:txBody>
                      <a:tcPr anchor="ctr"/>
                    </a:tc>
                    <a:tc>
                      <a:txBody>
                        <a:bodyPr/>
                        <a:lstStyle/>
                        <a:p>
                          <a:pPr algn="ctr"/>
                          <a:r>
                            <a:rPr sz="1400"/>
                            <a:t>15.276</a:t>
                          </a:r>
                          <a:endParaRPr sz="140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rad>
                                  <m:radPr>
                                    <m:degHide m:val="on"/>
                                    <m:ctrlPr>
                                      <a:rPr sz="1400" i="1">
                                        <a:latin typeface="Cambria Math" panose="02040503050406030204" pitchFamily="18" charset="0"/>
                                      </a:rPr>
                                    </m:ctrlPr>
                                  </m:radPr>
                                  <m:deg/>
                                  <m:e>
                                    <m:r>
                                      <a:rPr sz="1400">
                                        <a:latin typeface="Cambria Math" panose="02040503050406030204" pitchFamily="18" charset="0"/>
                                      </a:rPr>
                                      <m:t>15⋅16</m:t>
                                    </m:r>
                                  </m:e>
                                </m:rad>
                                <m:r>
                                  <a:rPr sz="1400">
                                    <a:latin typeface="Cambria Math" panose="02040503050406030204" pitchFamily="18" charset="0"/>
                                  </a:rPr>
                                  <m:t>≈15.4919</m:t>
                                </m:r>
                              </m:oMath>
                            </m:oMathPara>
                          </a14:m>
                          <a:endParaRPr sz="1400"/>
                        </a:p>
                      </a:txBody>
                      <a:tcPr anchor="ctr"/>
                    </a:tc>
                    <a:tc>
                      <a:txBody>
                        <a:bodyPr/>
                        <a:lstStyle/>
                        <a:p>
                          <a:pPr algn="ctr"/>
                          <a:r>
                            <a:rPr sz="1400"/>
                            <a:t>15</a:t>
                          </a:r>
                          <a:endParaRPr sz="1400">
                            <a:latin typeface="Cambria Math"/>
                          </a:endParaRPr>
                        </a:p>
                      </a:txBody>
                      <a:tcPr anchor="ctr"/>
                    </a:tc>
                    <a:extLst>
                      <a:ext uri="{0D108BD9-81ED-4DB2-BD59-A6C34878D82A}">
                        <a16:rowId xmlns:a16="http://schemas.microsoft.com/office/drawing/2014/main" val="10005"/>
                      </a:ext>
                    </a:extLst>
                  </a:tr>
                  <a:tr h="338060">
                    <a:tc>
                      <a:txBody>
                        <a:bodyPr/>
                        <a:lstStyle/>
                        <a:p>
                          <a:pPr algn="ctr">
                            <a:defRPr sz="1600"/>
                          </a:pPr>
                          <a:r>
                            <a:rPr sz="1400"/>
                            <a:t>5</a:t>
                          </a:r>
                        </a:p>
                      </a:txBody>
                      <a:tcPr anchor="ctr"/>
                    </a:tc>
                    <a:tc>
                      <a:txBody>
                        <a:bodyPr/>
                        <a:lstStyle/>
                        <a:p>
                          <a:pPr algn="ctr"/>
                          <a:r>
                            <a:rPr sz="1400"/>
                            <a:t>6871</a:t>
                          </a:r>
                          <a:endParaRPr sz="1400">
                            <a:latin typeface="Cambria Math"/>
                          </a:endParaRPr>
                        </a:p>
                      </a:txBody>
                      <a:tcPr anchor="ctr"/>
                    </a:tc>
                    <a:tc>
                      <a:txBody>
                        <a:bodyPr/>
                        <a:lstStyle/>
                        <a:p>
                          <a:pPr algn="ctr"/>
                          <a:r>
                            <a:rPr sz="1400"/>
                            <a:t>9.1613</a:t>
                          </a:r>
                          <a:endParaRPr sz="140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rad>
                                  <m:radPr>
                                    <m:degHide m:val="on"/>
                                    <m:ctrlPr>
                                      <a:rPr sz="1400" i="1">
                                        <a:latin typeface="Cambria Math" panose="02040503050406030204" pitchFamily="18" charset="0"/>
                                      </a:rPr>
                                    </m:ctrlPr>
                                  </m:radPr>
                                  <m:deg/>
                                  <m:e>
                                    <m:r>
                                      <a:rPr sz="1400">
                                        <a:latin typeface="Cambria Math" panose="02040503050406030204" pitchFamily="18" charset="0"/>
                                      </a:rPr>
                                      <m:t>9⋅10</m:t>
                                    </m:r>
                                  </m:e>
                                </m:rad>
                                <m:r>
                                  <a:rPr sz="1400">
                                    <a:latin typeface="Cambria Math" panose="02040503050406030204" pitchFamily="18" charset="0"/>
                                  </a:rPr>
                                  <m:t>≈9.4868</m:t>
                                </m:r>
                              </m:oMath>
                            </m:oMathPara>
                          </a14:m>
                          <a:endParaRPr sz="1400"/>
                        </a:p>
                      </a:txBody>
                      <a:tcPr anchor="ctr"/>
                    </a:tc>
                    <a:tc>
                      <a:txBody>
                        <a:bodyPr/>
                        <a:lstStyle/>
                        <a:p>
                          <a:pPr algn="ctr"/>
                          <a:r>
                            <a:rPr sz="1400" dirty="0"/>
                            <a:t>9</a:t>
                          </a:r>
                          <a:endParaRPr sz="1400" dirty="0">
                            <a:latin typeface="Cambria Math"/>
                          </a:endParaRPr>
                        </a:p>
                      </a:txBody>
                      <a:tcPr anchor="ctr"/>
                    </a:tc>
                    <a:extLst>
                      <a:ext uri="{0D108BD9-81ED-4DB2-BD59-A6C34878D82A}">
                        <a16:rowId xmlns:a16="http://schemas.microsoft.com/office/drawing/2014/main" val="10006"/>
                      </a:ext>
                    </a:extLst>
                  </a:tr>
                  <a:tr h="338060">
                    <a:tc>
                      <a:txBody>
                        <a:bodyPr/>
                        <a:lstStyle/>
                        <a:p>
                          <a:pPr algn="ctr">
                            <a:defRPr sz="1600"/>
                          </a:pPr>
                          <a:r>
                            <a:rPr kumimoji="0" lang="en-IN" sz="1400" b="1" i="0" u="none" strike="noStrike" kern="1200" cap="none" spc="0" normalizeH="0" baseline="0" noProof="0" dirty="0">
                              <a:ln>
                                <a:noFill/>
                              </a:ln>
                              <a:solidFill>
                                <a:srgbClr val="366092"/>
                              </a:solidFill>
                              <a:effectLst/>
                              <a:uLnTx/>
                              <a:uFillTx/>
                              <a:latin typeface="+mn-lt"/>
                              <a:ea typeface="+mn-ea"/>
                              <a:cs typeface="+mn-cs"/>
                            </a:rPr>
                            <a:t>Total</a:t>
                          </a:r>
                          <a:endParaRPr sz="1400" dirty="0"/>
                        </a:p>
                      </a:txBody>
                      <a:tcPr anchor="ctr"/>
                    </a:tc>
                    <a:tc>
                      <a:txBody>
                        <a:bodyPr/>
                        <a:lstStyle/>
                        <a:p>
                          <a:pPr algn="ctr"/>
                          <a:r>
                            <a:rPr kumimoji="0" lang="en-IN" sz="1400" b="1" i="0" u="none" strike="noStrike" kern="1200" cap="none" spc="0" normalizeH="0" baseline="0" noProof="0" dirty="0">
                              <a:ln>
                                <a:noFill/>
                              </a:ln>
                              <a:solidFill>
                                <a:srgbClr val="366092"/>
                              </a:solidFill>
                              <a:effectLst/>
                              <a:uLnTx/>
                              <a:uFillTx/>
                              <a:latin typeface="+mn-lt"/>
                              <a:ea typeface="+mn-ea"/>
                              <a:cs typeface="+mn-cs"/>
                            </a:rPr>
                            <a:t>75,000</a:t>
                          </a:r>
                          <a:endParaRPr sz="1400" dirty="0">
                            <a:latin typeface="Cambria Math"/>
                          </a:endParaRPr>
                        </a:p>
                      </a:txBody>
                      <a:tcPr anchor="ctr"/>
                    </a:tc>
                    <a:tc>
                      <a:txBody>
                        <a:bodyPr/>
                        <a:lstStyle/>
                        <a:p>
                          <a:pPr algn="ctr"/>
                          <a:endParaRPr sz="1400">
                            <a:latin typeface="Cambria Math"/>
                          </a:endParaRPr>
                        </a:p>
                      </a:txBody>
                      <a:tcPr anchor="ctr"/>
                    </a:tc>
                    <a:tc>
                      <a:txBody>
                        <a:bodyPr/>
                        <a:lstStyle/>
                        <a:p>
                          <a:pPr algn="ctr">
                            <a:defRPr sz="1600"/>
                          </a:pPr>
                          <a:endParaRPr sz="1400"/>
                        </a:p>
                      </a:txBody>
                      <a:tcPr anchor="ctr"/>
                    </a:tc>
                    <a:tc>
                      <a:txBody>
                        <a:bodyPr/>
                        <a:lstStyle/>
                        <a:p>
                          <a:pPr algn="ctr"/>
                          <a:r>
                            <a:rPr kumimoji="0" lang="en-IN" sz="1400" b="1" i="0" u="none" strike="noStrike" kern="1200" cap="none" spc="0" normalizeH="0" baseline="0" noProof="0" dirty="0">
                              <a:ln>
                                <a:noFill/>
                              </a:ln>
                              <a:solidFill>
                                <a:srgbClr val="366092"/>
                              </a:solidFill>
                              <a:effectLst/>
                              <a:uLnTx/>
                              <a:uFillTx/>
                              <a:latin typeface="+mn-lt"/>
                              <a:ea typeface="+mn-ea"/>
                              <a:cs typeface="+mn-cs"/>
                            </a:rPr>
                            <a:t>99</a:t>
                          </a:r>
                          <a:endParaRPr sz="1400" dirty="0">
                            <a:latin typeface="Cambria Math"/>
                          </a:endParaRPr>
                        </a:p>
                      </a:txBody>
                      <a:tcPr anchor="ctr"/>
                    </a:tc>
                    <a:extLst>
                      <a:ext uri="{0D108BD9-81ED-4DB2-BD59-A6C34878D82A}">
                        <a16:rowId xmlns:a16="http://schemas.microsoft.com/office/drawing/2014/main" val="3583478554"/>
                      </a:ext>
                    </a:extLst>
                  </a:tr>
                </a:tbl>
              </a:graphicData>
            </a:graphic>
          </p:graphicFrame>
        </mc:Choice>
        <mc:Fallback xmlns="">
          <p:graphicFrame>
            <p:nvGraphicFramePr>
              <p:cNvPr id="3" name="Table Placeholder 2" descr="The table contains 5 columns and 5 rows.&#10;&#10;The columns are labeled: County Population, Standard Quota, Geometric Mean, Rounded Quota.&#10;&#10;Row 1: County 1, Population: 35,589, Standard Quota: 47.452, Geometric Mean: square root of 47 multiplied by 48 is approximately equal to 47.4974, Rounded Quota: 47.&#10;&#10;Row 2: County 2, Population: 17,425, Standard Quota: 23.2333, Geometric Mean: square root of 23 multiplied by 24 is approximately equal to 23.4947, Rounded Quota: 23.&#10;&#10;Row 3; County 3, Population: 3,658, Standard Quota: 4.8773, Geometric Mean: square root of 4 multiplied by 5 is approximately equal to 4.4721, Rounded Quota: 5.&#10;&#10;Row 4: County 4, Population: 11,457, Standard Quota: 15.276, Geometric Mean: square root of 15 multiplied by 16 is approximately equal to 15.4919, Rounded Quota: 15.&#10;&#10;Row 5: County 5, Population: 6,871, Standard Quota: 9.1613, Geometric Mean: square root of 9 multiplied by 10 is approximately equal to 9.4868, Rounded Quota: 9.&#10;&#10;Row 6: Total Population 75,000, Rounded Quota 99"/>
              <p:cNvGraphicFramePr>
                <a:graphicFrameLocks noGrp="1"/>
              </p:cNvGraphicFramePr>
              <p:nvPr>
                <p:ph type="tbl" sz="quarter" idx="10"/>
                <p:extLst>
                  <p:ext uri="{D42A27DB-BD31-4B8C-83A1-F6EECF244321}">
                    <p14:modId xmlns:p14="http://schemas.microsoft.com/office/powerpoint/2010/main" val="748470218"/>
                  </p:ext>
                </p:extLst>
              </p:nvPr>
            </p:nvGraphicFramePr>
            <p:xfrm>
              <a:off x="533400" y="3200400"/>
              <a:ext cx="8077200" cy="2366420"/>
            </p:xfrm>
            <a:graphic>
              <a:graphicData uri="http://schemas.openxmlformats.org/drawingml/2006/table">
                <a:tbl>
                  <a:tblPr firstRow="1" bandRow="1">
                    <a:tableStyleId>{5940675A-B579-460E-94D1-54222C63F5DA}</a:tableStyleId>
                  </a:tblPr>
                  <a:tblGrid>
                    <a:gridCol w="1121833">
                      <a:extLst>
                        <a:ext uri="{9D8B030D-6E8A-4147-A177-3AD203B41FA5}">
                          <a16:colId xmlns:a16="http://schemas.microsoft.com/office/drawing/2014/main" val="20000"/>
                        </a:ext>
                      </a:extLst>
                    </a:gridCol>
                    <a:gridCol w="1420989">
                      <a:extLst>
                        <a:ext uri="{9D8B030D-6E8A-4147-A177-3AD203B41FA5}">
                          <a16:colId xmlns:a16="http://schemas.microsoft.com/office/drawing/2014/main" val="20001"/>
                        </a:ext>
                      </a:extLst>
                    </a:gridCol>
                    <a:gridCol w="1645356">
                      <a:extLst>
                        <a:ext uri="{9D8B030D-6E8A-4147-A177-3AD203B41FA5}">
                          <a16:colId xmlns:a16="http://schemas.microsoft.com/office/drawing/2014/main" val="20002"/>
                        </a:ext>
                      </a:extLst>
                    </a:gridCol>
                    <a:gridCol w="2273582">
                      <a:extLst>
                        <a:ext uri="{9D8B030D-6E8A-4147-A177-3AD203B41FA5}">
                          <a16:colId xmlns:a16="http://schemas.microsoft.com/office/drawing/2014/main" val="20003"/>
                        </a:ext>
                      </a:extLst>
                    </a:gridCol>
                    <a:gridCol w="1615440">
                      <a:extLst>
                        <a:ext uri="{9D8B030D-6E8A-4147-A177-3AD203B41FA5}">
                          <a16:colId xmlns:a16="http://schemas.microsoft.com/office/drawing/2014/main" val="20004"/>
                        </a:ext>
                      </a:extLst>
                    </a:gridCol>
                  </a:tblGrid>
                  <a:tr h="338060">
                    <a:tc>
                      <a:txBody>
                        <a:bodyPr/>
                        <a:lstStyle/>
                        <a:p>
                          <a:pPr algn="ctr">
                            <a:defRPr sz="1600" b="1"/>
                          </a:pPr>
                          <a:r>
                            <a:rPr sz="1400"/>
                            <a:t>County</a:t>
                          </a:r>
                        </a:p>
                      </a:txBody>
                      <a:tcPr/>
                    </a:tc>
                    <a:tc>
                      <a:txBody>
                        <a:bodyPr/>
                        <a:lstStyle/>
                        <a:p>
                          <a:pPr algn="ctr">
                            <a:defRPr sz="1600" b="1"/>
                          </a:pPr>
                          <a:r>
                            <a:rPr sz="1400"/>
                            <a:t>Population</a:t>
                          </a:r>
                        </a:p>
                      </a:txBody>
                      <a:tcPr/>
                    </a:tc>
                    <a:tc>
                      <a:txBody>
                        <a:bodyPr/>
                        <a:lstStyle/>
                        <a:p>
                          <a:pPr algn="ctr">
                            <a:defRPr sz="1600" b="1"/>
                          </a:pPr>
                          <a:r>
                            <a:rPr sz="1400"/>
                            <a:t>Standard Quota</a:t>
                          </a:r>
                        </a:p>
                      </a:txBody>
                      <a:tcPr/>
                    </a:tc>
                    <a:tc>
                      <a:txBody>
                        <a:bodyPr/>
                        <a:lstStyle/>
                        <a:p>
                          <a:pPr algn="ctr">
                            <a:defRPr sz="1600" b="1"/>
                          </a:pPr>
                          <a:r>
                            <a:rPr sz="1400"/>
                            <a:t>Geometric Mean</a:t>
                          </a:r>
                        </a:p>
                      </a:txBody>
                      <a:tcPr/>
                    </a:tc>
                    <a:tc>
                      <a:txBody>
                        <a:bodyPr/>
                        <a:lstStyle/>
                        <a:p>
                          <a:pPr algn="ctr">
                            <a:defRPr sz="1600" b="1"/>
                          </a:pPr>
                          <a:r>
                            <a:rPr sz="1400" dirty="0"/>
                            <a:t>Rounded Quota</a:t>
                          </a:r>
                        </a:p>
                      </a:txBody>
                      <a:tcPr/>
                    </a:tc>
                    <a:extLst>
                      <a:ext uri="{0D108BD9-81ED-4DB2-BD59-A6C34878D82A}">
                        <a16:rowId xmlns:a16="http://schemas.microsoft.com/office/drawing/2014/main" val="10001"/>
                      </a:ext>
                    </a:extLst>
                  </a:tr>
                  <a:tr h="338060">
                    <a:tc>
                      <a:txBody>
                        <a:bodyPr/>
                        <a:lstStyle/>
                        <a:p>
                          <a:pPr algn="ctr">
                            <a:defRPr sz="1600"/>
                          </a:pPr>
                          <a:r>
                            <a:rPr sz="1400"/>
                            <a:t>1</a:t>
                          </a:r>
                        </a:p>
                      </a:txBody>
                      <a:tcPr anchor="ctr"/>
                    </a:tc>
                    <a:tc>
                      <a:txBody>
                        <a:bodyPr/>
                        <a:lstStyle/>
                        <a:p>
                          <a:pPr algn="ctr"/>
                          <a:r>
                            <a:rPr sz="1400"/>
                            <a:t>35,589</a:t>
                          </a:r>
                          <a:endParaRPr sz="1400">
                            <a:latin typeface="Cambria Math"/>
                          </a:endParaRPr>
                        </a:p>
                      </a:txBody>
                      <a:tcPr anchor="ctr"/>
                    </a:tc>
                    <a:tc>
                      <a:txBody>
                        <a:bodyPr/>
                        <a:lstStyle/>
                        <a:p>
                          <a:pPr algn="ctr"/>
                          <a:r>
                            <a:rPr sz="1400"/>
                            <a:t>47.452</a:t>
                          </a:r>
                          <a:endParaRPr sz="1400">
                            <a:latin typeface="Cambria Math"/>
                          </a:endParaRPr>
                        </a:p>
                      </a:txBody>
                      <a:tcPr anchor="ctr"/>
                    </a:tc>
                    <a:tc>
                      <a:txBody>
                        <a:bodyPr/>
                        <a:lstStyle/>
                        <a:p>
                          <a:endParaRPr lang="en-US"/>
                        </a:p>
                      </a:txBody>
                      <a:tcPr anchor="ctr">
                        <a:blipFill>
                          <a:blip r:embed="rId2"/>
                          <a:stretch>
                            <a:fillRect l="-184718" t="-105455" r="-71582" b="-520000"/>
                          </a:stretch>
                        </a:blipFill>
                      </a:tcPr>
                    </a:tc>
                    <a:tc>
                      <a:txBody>
                        <a:bodyPr/>
                        <a:lstStyle/>
                        <a:p>
                          <a:pPr algn="ctr"/>
                          <a:r>
                            <a:rPr sz="1400"/>
                            <a:t>47</a:t>
                          </a:r>
                          <a:endParaRPr sz="1400">
                            <a:latin typeface="Cambria Math"/>
                          </a:endParaRPr>
                        </a:p>
                      </a:txBody>
                      <a:tcPr anchor="ctr"/>
                    </a:tc>
                    <a:extLst>
                      <a:ext uri="{0D108BD9-81ED-4DB2-BD59-A6C34878D82A}">
                        <a16:rowId xmlns:a16="http://schemas.microsoft.com/office/drawing/2014/main" val="10002"/>
                      </a:ext>
                    </a:extLst>
                  </a:tr>
                  <a:tr h="338060">
                    <a:tc>
                      <a:txBody>
                        <a:bodyPr/>
                        <a:lstStyle/>
                        <a:p>
                          <a:pPr algn="ctr">
                            <a:defRPr sz="1600"/>
                          </a:pPr>
                          <a:r>
                            <a:rPr sz="1400"/>
                            <a:t>2</a:t>
                          </a:r>
                        </a:p>
                      </a:txBody>
                      <a:tcPr anchor="ctr"/>
                    </a:tc>
                    <a:tc>
                      <a:txBody>
                        <a:bodyPr/>
                        <a:lstStyle/>
                        <a:p>
                          <a:pPr algn="ctr"/>
                          <a:r>
                            <a:rPr sz="1400" dirty="0"/>
                            <a:t>17,425</a:t>
                          </a:r>
                          <a:endParaRPr sz="1400" dirty="0">
                            <a:latin typeface="Cambria Math"/>
                          </a:endParaRPr>
                        </a:p>
                      </a:txBody>
                      <a:tcPr anchor="ctr"/>
                    </a:tc>
                    <a:tc>
                      <a:txBody>
                        <a:bodyPr/>
                        <a:lstStyle/>
                        <a:p>
                          <a:pPr algn="ctr"/>
                          <a:r>
                            <a:rPr sz="1400"/>
                            <a:t>23.2333</a:t>
                          </a:r>
                          <a:endParaRPr sz="1400">
                            <a:latin typeface="Cambria Math"/>
                          </a:endParaRPr>
                        </a:p>
                      </a:txBody>
                      <a:tcPr anchor="ctr"/>
                    </a:tc>
                    <a:tc>
                      <a:txBody>
                        <a:bodyPr/>
                        <a:lstStyle/>
                        <a:p>
                          <a:endParaRPr lang="en-US"/>
                        </a:p>
                      </a:txBody>
                      <a:tcPr anchor="ctr">
                        <a:blipFill>
                          <a:blip r:embed="rId2"/>
                          <a:stretch>
                            <a:fillRect l="-184718" t="-201786" r="-71582" b="-410714"/>
                          </a:stretch>
                        </a:blipFill>
                      </a:tcPr>
                    </a:tc>
                    <a:tc>
                      <a:txBody>
                        <a:bodyPr/>
                        <a:lstStyle/>
                        <a:p>
                          <a:pPr algn="ctr"/>
                          <a:r>
                            <a:rPr sz="1400"/>
                            <a:t>23</a:t>
                          </a:r>
                          <a:endParaRPr sz="1400">
                            <a:latin typeface="Cambria Math"/>
                          </a:endParaRPr>
                        </a:p>
                      </a:txBody>
                      <a:tcPr anchor="ctr"/>
                    </a:tc>
                    <a:extLst>
                      <a:ext uri="{0D108BD9-81ED-4DB2-BD59-A6C34878D82A}">
                        <a16:rowId xmlns:a16="http://schemas.microsoft.com/office/drawing/2014/main" val="10003"/>
                      </a:ext>
                    </a:extLst>
                  </a:tr>
                  <a:tr h="338060">
                    <a:tc>
                      <a:txBody>
                        <a:bodyPr/>
                        <a:lstStyle/>
                        <a:p>
                          <a:pPr algn="ctr">
                            <a:defRPr sz="1600"/>
                          </a:pPr>
                          <a:r>
                            <a:rPr sz="1400"/>
                            <a:t>3</a:t>
                          </a:r>
                        </a:p>
                      </a:txBody>
                      <a:tcPr anchor="ctr"/>
                    </a:tc>
                    <a:tc>
                      <a:txBody>
                        <a:bodyPr/>
                        <a:lstStyle/>
                        <a:p>
                          <a:pPr algn="ctr"/>
                          <a:r>
                            <a:rPr sz="1400"/>
                            <a:t>3658</a:t>
                          </a:r>
                          <a:endParaRPr sz="1400">
                            <a:latin typeface="Cambria Math"/>
                          </a:endParaRPr>
                        </a:p>
                      </a:txBody>
                      <a:tcPr anchor="ctr"/>
                    </a:tc>
                    <a:tc>
                      <a:txBody>
                        <a:bodyPr/>
                        <a:lstStyle/>
                        <a:p>
                          <a:pPr algn="ctr"/>
                          <a:r>
                            <a:rPr sz="1400"/>
                            <a:t>4.8773</a:t>
                          </a:r>
                          <a:endParaRPr sz="1400">
                            <a:latin typeface="Cambria Math"/>
                          </a:endParaRPr>
                        </a:p>
                      </a:txBody>
                      <a:tcPr anchor="ctr"/>
                    </a:tc>
                    <a:tc>
                      <a:txBody>
                        <a:bodyPr/>
                        <a:lstStyle/>
                        <a:p>
                          <a:endParaRPr lang="en-US"/>
                        </a:p>
                      </a:txBody>
                      <a:tcPr anchor="ctr">
                        <a:blipFill>
                          <a:blip r:embed="rId2"/>
                          <a:stretch>
                            <a:fillRect l="-184718" t="-307273" r="-71582" b="-318182"/>
                          </a:stretch>
                        </a:blipFill>
                      </a:tcPr>
                    </a:tc>
                    <a:tc>
                      <a:txBody>
                        <a:bodyPr/>
                        <a:lstStyle/>
                        <a:p>
                          <a:pPr algn="ctr"/>
                          <a:r>
                            <a:rPr sz="1400" dirty="0"/>
                            <a:t>5</a:t>
                          </a:r>
                          <a:endParaRPr sz="1400" dirty="0">
                            <a:latin typeface="Cambria Math"/>
                          </a:endParaRPr>
                        </a:p>
                      </a:txBody>
                      <a:tcPr anchor="ctr"/>
                    </a:tc>
                    <a:extLst>
                      <a:ext uri="{0D108BD9-81ED-4DB2-BD59-A6C34878D82A}">
                        <a16:rowId xmlns:a16="http://schemas.microsoft.com/office/drawing/2014/main" val="10004"/>
                      </a:ext>
                    </a:extLst>
                  </a:tr>
                  <a:tr h="338060">
                    <a:tc>
                      <a:txBody>
                        <a:bodyPr/>
                        <a:lstStyle/>
                        <a:p>
                          <a:pPr algn="ctr">
                            <a:defRPr sz="1600"/>
                          </a:pPr>
                          <a:r>
                            <a:rPr sz="1400"/>
                            <a:t>4</a:t>
                          </a:r>
                        </a:p>
                      </a:txBody>
                      <a:tcPr anchor="ctr"/>
                    </a:tc>
                    <a:tc>
                      <a:txBody>
                        <a:bodyPr/>
                        <a:lstStyle/>
                        <a:p>
                          <a:pPr algn="ctr"/>
                          <a:r>
                            <a:rPr sz="1400"/>
                            <a:t>11,457</a:t>
                          </a:r>
                          <a:endParaRPr sz="1400">
                            <a:latin typeface="Cambria Math"/>
                          </a:endParaRPr>
                        </a:p>
                      </a:txBody>
                      <a:tcPr anchor="ctr"/>
                    </a:tc>
                    <a:tc>
                      <a:txBody>
                        <a:bodyPr/>
                        <a:lstStyle/>
                        <a:p>
                          <a:pPr algn="ctr"/>
                          <a:r>
                            <a:rPr sz="1400"/>
                            <a:t>15.276</a:t>
                          </a:r>
                          <a:endParaRPr sz="1400">
                            <a:latin typeface="Cambria Math"/>
                          </a:endParaRPr>
                        </a:p>
                      </a:txBody>
                      <a:tcPr anchor="ctr"/>
                    </a:tc>
                    <a:tc>
                      <a:txBody>
                        <a:bodyPr/>
                        <a:lstStyle/>
                        <a:p>
                          <a:endParaRPr lang="en-US"/>
                        </a:p>
                      </a:txBody>
                      <a:tcPr anchor="ctr">
                        <a:blipFill>
                          <a:blip r:embed="rId2"/>
                          <a:stretch>
                            <a:fillRect l="-184718" t="-400000" r="-71582" b="-212500"/>
                          </a:stretch>
                        </a:blipFill>
                      </a:tcPr>
                    </a:tc>
                    <a:tc>
                      <a:txBody>
                        <a:bodyPr/>
                        <a:lstStyle/>
                        <a:p>
                          <a:pPr algn="ctr"/>
                          <a:r>
                            <a:rPr sz="1400"/>
                            <a:t>15</a:t>
                          </a:r>
                          <a:endParaRPr sz="1400">
                            <a:latin typeface="Cambria Math"/>
                          </a:endParaRPr>
                        </a:p>
                      </a:txBody>
                      <a:tcPr anchor="ctr"/>
                    </a:tc>
                    <a:extLst>
                      <a:ext uri="{0D108BD9-81ED-4DB2-BD59-A6C34878D82A}">
                        <a16:rowId xmlns:a16="http://schemas.microsoft.com/office/drawing/2014/main" val="10005"/>
                      </a:ext>
                    </a:extLst>
                  </a:tr>
                  <a:tr h="338060">
                    <a:tc>
                      <a:txBody>
                        <a:bodyPr/>
                        <a:lstStyle/>
                        <a:p>
                          <a:pPr algn="ctr">
                            <a:defRPr sz="1600"/>
                          </a:pPr>
                          <a:r>
                            <a:rPr sz="1400"/>
                            <a:t>5</a:t>
                          </a:r>
                        </a:p>
                      </a:txBody>
                      <a:tcPr anchor="ctr"/>
                    </a:tc>
                    <a:tc>
                      <a:txBody>
                        <a:bodyPr/>
                        <a:lstStyle/>
                        <a:p>
                          <a:pPr algn="ctr"/>
                          <a:r>
                            <a:rPr sz="1400"/>
                            <a:t>6871</a:t>
                          </a:r>
                          <a:endParaRPr sz="1400">
                            <a:latin typeface="Cambria Math"/>
                          </a:endParaRPr>
                        </a:p>
                      </a:txBody>
                      <a:tcPr anchor="ctr"/>
                    </a:tc>
                    <a:tc>
                      <a:txBody>
                        <a:bodyPr/>
                        <a:lstStyle/>
                        <a:p>
                          <a:pPr algn="ctr"/>
                          <a:r>
                            <a:rPr sz="1400"/>
                            <a:t>9.1613</a:t>
                          </a:r>
                          <a:endParaRPr sz="1400">
                            <a:latin typeface="Cambria Math"/>
                          </a:endParaRPr>
                        </a:p>
                      </a:txBody>
                      <a:tcPr anchor="ctr"/>
                    </a:tc>
                    <a:tc>
                      <a:txBody>
                        <a:bodyPr/>
                        <a:lstStyle/>
                        <a:p>
                          <a:endParaRPr lang="en-US"/>
                        </a:p>
                      </a:txBody>
                      <a:tcPr anchor="ctr">
                        <a:blipFill>
                          <a:blip r:embed="rId2"/>
                          <a:stretch>
                            <a:fillRect l="-184718" t="-509091" r="-71582" b="-116364"/>
                          </a:stretch>
                        </a:blipFill>
                      </a:tcPr>
                    </a:tc>
                    <a:tc>
                      <a:txBody>
                        <a:bodyPr/>
                        <a:lstStyle/>
                        <a:p>
                          <a:pPr algn="ctr"/>
                          <a:r>
                            <a:rPr sz="1400" dirty="0"/>
                            <a:t>9</a:t>
                          </a:r>
                          <a:endParaRPr sz="1400" dirty="0">
                            <a:latin typeface="Cambria Math"/>
                          </a:endParaRPr>
                        </a:p>
                      </a:txBody>
                      <a:tcPr anchor="ctr"/>
                    </a:tc>
                    <a:extLst>
                      <a:ext uri="{0D108BD9-81ED-4DB2-BD59-A6C34878D82A}">
                        <a16:rowId xmlns:a16="http://schemas.microsoft.com/office/drawing/2014/main" val="10006"/>
                      </a:ext>
                    </a:extLst>
                  </a:tr>
                  <a:tr h="338060">
                    <a:tc>
                      <a:txBody>
                        <a:bodyPr/>
                        <a:lstStyle/>
                        <a:p>
                          <a:pPr algn="ctr">
                            <a:defRPr sz="1600"/>
                          </a:pPr>
                          <a:r>
                            <a:rPr kumimoji="0" lang="en-IN" sz="1400" b="1" i="0" u="none" strike="noStrike" kern="1200" cap="none" spc="0" normalizeH="0" baseline="0" noProof="0" dirty="0">
                              <a:ln>
                                <a:noFill/>
                              </a:ln>
                              <a:solidFill>
                                <a:srgbClr val="366092"/>
                              </a:solidFill>
                              <a:effectLst/>
                              <a:uLnTx/>
                              <a:uFillTx/>
                              <a:latin typeface="+mn-lt"/>
                              <a:ea typeface="+mn-ea"/>
                              <a:cs typeface="+mn-cs"/>
                            </a:rPr>
                            <a:t>Total</a:t>
                          </a:r>
                          <a:endParaRPr sz="1400" dirty="0"/>
                        </a:p>
                      </a:txBody>
                      <a:tcPr anchor="ctr"/>
                    </a:tc>
                    <a:tc>
                      <a:txBody>
                        <a:bodyPr/>
                        <a:lstStyle/>
                        <a:p>
                          <a:pPr algn="ctr"/>
                          <a:r>
                            <a:rPr kumimoji="0" lang="en-IN" sz="1400" b="1" i="0" u="none" strike="noStrike" kern="1200" cap="none" spc="0" normalizeH="0" baseline="0" noProof="0" dirty="0">
                              <a:ln>
                                <a:noFill/>
                              </a:ln>
                              <a:solidFill>
                                <a:srgbClr val="366092"/>
                              </a:solidFill>
                              <a:effectLst/>
                              <a:uLnTx/>
                              <a:uFillTx/>
                              <a:latin typeface="+mn-lt"/>
                              <a:ea typeface="+mn-ea"/>
                              <a:cs typeface="+mn-cs"/>
                            </a:rPr>
                            <a:t>75,000</a:t>
                          </a:r>
                          <a:endParaRPr sz="1400" dirty="0">
                            <a:latin typeface="Cambria Math"/>
                          </a:endParaRPr>
                        </a:p>
                      </a:txBody>
                      <a:tcPr anchor="ctr"/>
                    </a:tc>
                    <a:tc>
                      <a:txBody>
                        <a:bodyPr/>
                        <a:lstStyle/>
                        <a:p>
                          <a:pPr algn="ctr"/>
                          <a:endParaRPr sz="1400">
                            <a:latin typeface="Cambria Math"/>
                          </a:endParaRPr>
                        </a:p>
                      </a:txBody>
                      <a:tcPr anchor="ctr"/>
                    </a:tc>
                    <a:tc>
                      <a:txBody>
                        <a:bodyPr/>
                        <a:lstStyle/>
                        <a:p>
                          <a:pPr algn="ctr">
                            <a:defRPr sz="1600"/>
                          </a:pPr>
                          <a:endParaRPr sz="1400"/>
                        </a:p>
                      </a:txBody>
                      <a:tcPr anchor="ctr"/>
                    </a:tc>
                    <a:tc>
                      <a:txBody>
                        <a:bodyPr/>
                        <a:lstStyle/>
                        <a:p>
                          <a:pPr algn="ctr"/>
                          <a:r>
                            <a:rPr kumimoji="0" lang="en-IN" sz="1400" b="1" i="0" u="none" strike="noStrike" kern="1200" cap="none" spc="0" normalizeH="0" baseline="0" noProof="0" dirty="0">
                              <a:ln>
                                <a:noFill/>
                              </a:ln>
                              <a:solidFill>
                                <a:srgbClr val="366092"/>
                              </a:solidFill>
                              <a:effectLst/>
                              <a:uLnTx/>
                              <a:uFillTx/>
                              <a:latin typeface="+mn-lt"/>
                              <a:ea typeface="+mn-ea"/>
                              <a:cs typeface="+mn-cs"/>
                            </a:rPr>
                            <a:t>99</a:t>
                          </a:r>
                          <a:endParaRPr sz="1400" dirty="0">
                            <a:latin typeface="Cambria Math"/>
                          </a:endParaRPr>
                        </a:p>
                      </a:txBody>
                      <a:tcPr anchor="ctr"/>
                    </a:tc>
                    <a:extLst>
                      <a:ext uri="{0D108BD9-81ED-4DB2-BD59-A6C34878D82A}">
                        <a16:rowId xmlns:a16="http://schemas.microsoft.com/office/drawing/2014/main" val="3583478554"/>
                      </a:ext>
                    </a:extLst>
                  </a:tr>
                </a:tbl>
              </a:graphicData>
            </a:graphic>
          </p:graphicFrame>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Standard Divisor</a:t>
            </a:r>
          </a:p>
        </p:txBody>
      </p:sp>
      <p:sp>
        <p:nvSpPr>
          <p:cNvPr id="3" name="Text Placeholder 2"/>
          <p:cNvSpPr>
            <a:spLocks noGrp="1"/>
          </p:cNvSpPr>
          <p:nvPr>
            <p:ph type="body" sz="quarter" idx="10"/>
          </p:nvPr>
        </p:nvSpPr>
        <p:spPr>
          <a:xfrm>
            <a:off x="457200" y="1082078"/>
            <a:ext cx="8229600" cy="4785322"/>
          </a:xfrm>
        </p:spPr>
        <p:txBody>
          <a:bodyPr>
            <a:normAutofit/>
          </a:bodyPr>
          <a:lstStyle/>
          <a:p>
            <a:pPr algn="just"/>
            <a:r>
              <a:rPr sz="2400" dirty="0"/>
              <a:t>The </a:t>
            </a:r>
            <a:r>
              <a:rPr sz="2400" b="1" dirty="0"/>
              <a:t>standard divisor</a:t>
            </a:r>
            <a:r>
              <a:rPr sz="2400" dirty="0"/>
              <a:t> for apportionment is the average number of people per item to be apportioned.</a:t>
            </a:r>
            <a:endParaRPr lang="en-US" sz="2400" dirty="0"/>
          </a:p>
          <a:p>
            <a:endParaRPr sz="2800" dirty="0"/>
          </a:p>
        </p:txBody>
      </p:sp>
      <p:pic>
        <p:nvPicPr>
          <p:cNvPr id="5" name="Picture 4" descr="Standard divisor equals total population divided by number of items to be apportioned&#10;">
            <a:extLst>
              <a:ext uri="{FF2B5EF4-FFF2-40B4-BE49-F238E27FC236}">
                <a16:creationId xmlns:a16="http://schemas.microsoft.com/office/drawing/2014/main" id="{C285055A-BA03-249C-D29E-105398978BB5}"/>
              </a:ext>
            </a:extLst>
          </p:cNvPr>
          <p:cNvPicPr>
            <a:picLocks noChangeAspect="1"/>
          </p:cNvPicPr>
          <p:nvPr/>
        </p:nvPicPr>
        <p:blipFill>
          <a:blip r:embed="rId2"/>
          <a:stretch>
            <a:fillRect/>
          </a:stretch>
        </p:blipFill>
        <p:spPr>
          <a:xfrm>
            <a:off x="1104900" y="2647839"/>
            <a:ext cx="6934200" cy="803573"/>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Applying the Huntington-Hill Method</a:t>
            </a:r>
            <a:r>
              <a:rPr lang="en-US" dirty="0"/>
              <a:t>—Slide 5</a:t>
            </a:r>
            <a:endParaRPr dirty="0"/>
          </a:p>
        </p:txBody>
      </p:sp>
      <p:sp>
        <p:nvSpPr>
          <p:cNvPr id="3" name="Text Placeholder 2"/>
          <p:cNvSpPr>
            <a:spLocks noGrp="1"/>
          </p:cNvSpPr>
          <p:nvPr>
            <p:ph type="body" sz="quarter" idx="10"/>
          </p:nvPr>
        </p:nvSpPr>
        <p:spPr/>
        <p:txBody>
          <a:bodyPr>
            <a:normAutofit/>
          </a:bodyPr>
          <a:lstStyle/>
          <a:p>
            <a:pPr algn="just"/>
            <a:r>
              <a:rPr sz="2000" dirty="0"/>
              <a:t>Notice that the only county where the quota was rounded up was County 3. This rounding leaves one seat unassigned. Therefore, we need to modify the divisor and repeat steps 3 through 5. Since we need larger quotas, we will use a smaller divisor, say </a:t>
            </a:r>
            <a:r>
              <a:rPr sz="2000" dirty="0">
                <a:latin typeface="Cambria Math"/>
              </a:rPr>
              <a:t>749</a:t>
            </a:r>
            <a:r>
              <a:rPr sz="2000" dirty="0"/>
              <a:t>. The calculations with the modified divisor are shown in Table 17.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a:t>
            </a:r>
            <a:r>
              <a:rPr lang="en-IN" dirty="0"/>
              <a:t> </a:t>
            </a:r>
            <a:r>
              <a:rPr dirty="0"/>
              <a:t>6: Applying the Huntington-Hill Method</a:t>
            </a:r>
            <a:r>
              <a:rPr lang="en-US" dirty="0"/>
              <a:t>—Slide 6</a:t>
            </a:r>
            <a:endParaRPr dirty="0"/>
          </a:p>
        </p:txBody>
      </p:sp>
      <p:sp>
        <p:nvSpPr>
          <p:cNvPr id="5" name="TextBox 4">
            <a:extLst>
              <a:ext uri="{FF2B5EF4-FFF2-40B4-BE49-F238E27FC236}">
                <a16:creationId xmlns:a16="http://schemas.microsoft.com/office/drawing/2014/main" id="{5B4DCBBA-D8D3-C1BE-A86E-27E46E368833}"/>
              </a:ext>
            </a:extLst>
          </p:cNvPr>
          <p:cNvSpPr txBox="1"/>
          <p:nvPr/>
        </p:nvSpPr>
        <p:spPr>
          <a:xfrm>
            <a:off x="457200" y="1295400"/>
            <a:ext cx="8229600" cy="369332"/>
          </a:xfrm>
          <a:prstGeom prst="rect">
            <a:avLst/>
          </a:prstGeom>
          <a:noFill/>
        </p:spPr>
        <p:txBody>
          <a:bodyPr wrap="square">
            <a:spAutoFit/>
          </a:bodyPr>
          <a:lstStyle/>
          <a:p>
            <a:pPr algn="ctr">
              <a:defRPr sz="1800" b="1"/>
            </a:pPr>
            <a:r>
              <a:rPr lang="en-IN" dirty="0"/>
              <a:t>Table 17: Rounded Modified Quotas per County</a:t>
            </a:r>
          </a:p>
        </p:txBody>
      </p:sp>
      <mc:AlternateContent xmlns:mc="http://schemas.openxmlformats.org/markup-compatibility/2006">
        <mc:Choice xmlns:a14="http://schemas.microsoft.com/office/drawing/2010/main" Requires="a14">
          <p:graphicFrame>
            <p:nvGraphicFramePr>
              <p:cNvPr id="3" name="Table Placeholder 2" descr="The table contains 5 columns and 5 rows.&#10;&#10;The columns are labeled: County, Population, Modified Quota, Geometric Mean, Rounded Quota.&#10;&#10;Row 1: County 1, Population: 35,589, Modified Quota: 35,589 divided by 749 is approximately equal to 47.515, Geometric Mean: square root of 47 times 48 is approximately equal to 47.4974, Rounded Quota: 48.&#10;&#10;Row 2: County 2, Population: 17,425, Modified Quota: 17,425 divided by 749 is approximately equal to 23.264, Geometric Mean: square root of 23 times 24 is approximately equal to 23.4947, Rounded Quota: 23.&#10;&#10;Row 3: County 3, Population: 3,658, Modified Quota: 3,658 divided by 749 is approximately equal to 4.884, Geometric Mean: square root of 4 times 5 is approximately equal to 4.4721, Rounded Quota: 5.&#10;&#10;Row 4: County 4, Population: 11,457, Modified Quota: 11,457 divided by 749 is approximately equal to 15.296, Geometric Mean: square root of 15 times 16 is approximately equal to 15.4919, Rounded Quota: 15.&#10;&#10;Row 5: County 5, Population: 6,871, Modified Quota: 6,871 divided by 749 is approximately equal to 9.174, Geometric Mean: square root of 9 times 10 is approximately equal to 9.4868, Rounded Quota: 9.&#10;&#10;Row 6: Total: Population 75,000, Rounded Quota 100"/>
              <p:cNvGraphicFramePr>
                <a:graphicFrameLocks noGrp="1"/>
              </p:cNvGraphicFramePr>
              <p:nvPr>
                <p:ph type="tbl" sz="quarter" idx="10"/>
                <p:extLst>
                  <p:ext uri="{D42A27DB-BD31-4B8C-83A1-F6EECF244321}">
                    <p14:modId xmlns:p14="http://schemas.microsoft.com/office/powerpoint/2010/main" val="3823121111"/>
                  </p:ext>
                </p:extLst>
              </p:nvPr>
            </p:nvGraphicFramePr>
            <p:xfrm>
              <a:off x="457200" y="1758503"/>
              <a:ext cx="8229600" cy="3509457"/>
            </p:xfrm>
            <a:graphic>
              <a:graphicData uri="http://schemas.openxmlformats.org/drawingml/2006/table">
                <a:tbl>
                  <a:tblPr firstRow="1" bandRow="1">
                    <a:tableStyleId>{5940675A-B579-460E-94D1-54222C63F5DA}</a:tableStyleId>
                  </a:tblPr>
                  <a:tblGrid>
                    <a:gridCol w="1143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gridCol w="193548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County</a:t>
                          </a:r>
                        </a:p>
                      </a:txBody>
                      <a:tcPr/>
                    </a:tc>
                    <a:tc>
                      <a:txBody>
                        <a:bodyPr/>
                        <a:lstStyle/>
                        <a:p>
                          <a:pPr algn="ctr">
                            <a:defRPr sz="1600" b="1"/>
                          </a:pPr>
                          <a:r>
                            <a:t>Population</a:t>
                          </a:r>
                        </a:p>
                      </a:txBody>
                      <a:tcPr/>
                    </a:tc>
                    <a:tc>
                      <a:txBody>
                        <a:bodyPr/>
                        <a:lstStyle/>
                        <a:p>
                          <a:pPr algn="ctr">
                            <a:defRPr sz="1600" b="1"/>
                          </a:pPr>
                          <a:r>
                            <a:t>Modified Quota</a:t>
                          </a:r>
                        </a:p>
                      </a:txBody>
                      <a:tcPr/>
                    </a:tc>
                    <a:tc>
                      <a:txBody>
                        <a:bodyPr/>
                        <a:lstStyle/>
                        <a:p>
                          <a:pPr algn="ctr">
                            <a:defRPr sz="1600" b="1"/>
                          </a:pPr>
                          <a:r>
                            <a:t>Geometric Mean</a:t>
                          </a:r>
                        </a:p>
                      </a:txBody>
                      <a:tcPr/>
                    </a:tc>
                    <a:tc>
                      <a:txBody>
                        <a:bodyPr/>
                        <a:lstStyle/>
                        <a:p>
                          <a:pPr algn="ctr">
                            <a:defRPr sz="1600" b="1"/>
                          </a:pPr>
                          <a:r>
                            <a:rPr dirty="0"/>
                            <a:t>Rounded Quota</a:t>
                          </a:r>
                        </a:p>
                      </a:txBody>
                      <a:tcPr/>
                    </a:tc>
                    <a:extLst>
                      <a:ext uri="{0D108BD9-81ED-4DB2-BD59-A6C34878D82A}">
                        <a16:rowId xmlns:a16="http://schemas.microsoft.com/office/drawing/2014/main" val="10001"/>
                      </a:ext>
                    </a:extLst>
                  </a:tr>
                  <a:tr h="370840">
                    <a:tc>
                      <a:txBody>
                        <a:bodyPr/>
                        <a:lstStyle/>
                        <a:p>
                          <a:pPr algn="ctr">
                            <a:defRPr sz="1600"/>
                          </a:pPr>
                          <a:r>
                            <a:rPr dirty="0"/>
                            <a:t>1</a:t>
                          </a:r>
                        </a:p>
                      </a:txBody>
                      <a:tcPr anchor="ctr"/>
                    </a:tc>
                    <a:tc>
                      <a:txBody>
                        <a:bodyPr/>
                        <a:lstStyle/>
                        <a:p>
                          <a:pPr algn="ctr"/>
                          <a:r>
                            <a:rPr sz="1600" dirty="0"/>
                            <a:t>35,589</a:t>
                          </a:r>
                          <a:endParaRPr sz="1600" dirty="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35,589</m:t>
                                    </m:r>
                                  </m:num>
                                  <m:den>
                                    <m:r>
                                      <a:rPr sz="1600">
                                        <a:latin typeface="Cambria Math" panose="02040503050406030204" pitchFamily="18" charset="0"/>
                                      </a:rPr>
                                      <m:t>749</m:t>
                                    </m:r>
                                  </m:den>
                                </m:f>
                                <m:r>
                                  <a:rPr sz="1600">
                                    <a:latin typeface="Cambria Math" panose="02040503050406030204" pitchFamily="18" charset="0"/>
                                  </a:rPr>
                                  <m:t>≈47.515</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ad>
                                  <m:radPr>
                                    <m:degHide m:val="on"/>
                                    <m:ctrlPr>
                                      <a:rPr sz="1600" i="1">
                                        <a:latin typeface="Cambria Math" panose="02040503050406030204" pitchFamily="18" charset="0"/>
                                      </a:rPr>
                                    </m:ctrlPr>
                                  </m:radPr>
                                  <m:deg/>
                                  <m:e>
                                    <m:r>
                                      <a:rPr sz="1600">
                                        <a:latin typeface="Cambria Math" panose="02040503050406030204" pitchFamily="18" charset="0"/>
                                      </a:rPr>
                                      <m:t>47⋅48</m:t>
                                    </m:r>
                                  </m:e>
                                </m:rad>
                                <m:r>
                                  <a:rPr sz="1600">
                                    <a:latin typeface="Cambria Math" panose="02040503050406030204" pitchFamily="18" charset="0"/>
                                  </a:rPr>
                                  <m:t>≈47.4974</m:t>
                                </m:r>
                              </m:oMath>
                            </m:oMathPara>
                          </a14:m>
                          <a:endParaRPr dirty="0"/>
                        </a:p>
                      </a:txBody>
                      <a:tcPr anchor="ctr"/>
                    </a:tc>
                    <a:tc>
                      <a:txBody>
                        <a:bodyPr/>
                        <a:lstStyle/>
                        <a:p>
                          <a:pPr algn="ctr"/>
                          <a:r>
                            <a:rPr sz="1600" dirty="0"/>
                            <a:t>48</a:t>
                          </a:r>
                          <a:endParaRPr sz="1600" dirty="0">
                            <a:latin typeface="Cambria Math"/>
                          </a:endParaRPr>
                        </a:p>
                      </a:txBody>
                      <a:tcPr anchor="ctr"/>
                    </a:tc>
                    <a:extLst>
                      <a:ext uri="{0D108BD9-81ED-4DB2-BD59-A6C34878D82A}">
                        <a16:rowId xmlns:a16="http://schemas.microsoft.com/office/drawing/2014/main" val="10002"/>
                      </a:ext>
                    </a:extLst>
                  </a:tr>
                  <a:tr h="370840">
                    <a:tc>
                      <a:txBody>
                        <a:bodyPr/>
                        <a:lstStyle/>
                        <a:p>
                          <a:pPr algn="ctr">
                            <a:defRPr sz="1600"/>
                          </a:pPr>
                          <a:r>
                            <a:t>2</a:t>
                          </a:r>
                        </a:p>
                      </a:txBody>
                      <a:tcPr anchor="ctr"/>
                    </a:tc>
                    <a:tc>
                      <a:txBody>
                        <a:bodyPr/>
                        <a:lstStyle/>
                        <a:p>
                          <a:pPr algn="ctr"/>
                          <a:r>
                            <a:rPr sz="1600" dirty="0"/>
                            <a:t>17,425</a:t>
                          </a:r>
                          <a:endParaRPr sz="1600" dirty="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17,425</m:t>
                                    </m:r>
                                  </m:num>
                                  <m:den>
                                    <m:r>
                                      <a:rPr sz="1600">
                                        <a:latin typeface="Cambria Math" panose="02040503050406030204" pitchFamily="18" charset="0"/>
                                      </a:rPr>
                                      <m:t>749</m:t>
                                    </m:r>
                                  </m:den>
                                </m:f>
                                <m:r>
                                  <a:rPr sz="1600">
                                    <a:latin typeface="Cambria Math" panose="02040503050406030204" pitchFamily="18" charset="0"/>
                                  </a:rPr>
                                  <m:t>≈23.264</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ad>
                                  <m:radPr>
                                    <m:degHide m:val="on"/>
                                    <m:ctrlPr>
                                      <a:rPr sz="1600" i="1">
                                        <a:latin typeface="Cambria Math" panose="02040503050406030204" pitchFamily="18" charset="0"/>
                                      </a:rPr>
                                    </m:ctrlPr>
                                  </m:radPr>
                                  <m:deg/>
                                  <m:e>
                                    <m:r>
                                      <a:rPr sz="1600">
                                        <a:latin typeface="Cambria Math" panose="02040503050406030204" pitchFamily="18" charset="0"/>
                                      </a:rPr>
                                      <m:t>23⋅24</m:t>
                                    </m:r>
                                  </m:e>
                                </m:rad>
                                <m:r>
                                  <a:rPr sz="1600">
                                    <a:latin typeface="Cambria Math" panose="02040503050406030204" pitchFamily="18" charset="0"/>
                                  </a:rPr>
                                  <m:t>≈23.4947</m:t>
                                </m:r>
                              </m:oMath>
                            </m:oMathPara>
                          </a14:m>
                          <a:endParaRPr dirty="0"/>
                        </a:p>
                      </a:txBody>
                      <a:tcPr anchor="ctr"/>
                    </a:tc>
                    <a:tc>
                      <a:txBody>
                        <a:bodyPr/>
                        <a:lstStyle/>
                        <a:p>
                          <a:pPr algn="ctr"/>
                          <a:r>
                            <a:rPr sz="1600" dirty="0"/>
                            <a:t>23</a:t>
                          </a:r>
                          <a:endParaRPr sz="1600" dirty="0">
                            <a:latin typeface="Cambria Math"/>
                          </a:endParaRPr>
                        </a:p>
                      </a:txBody>
                      <a:tcPr anchor="ctr"/>
                    </a:tc>
                    <a:extLst>
                      <a:ext uri="{0D108BD9-81ED-4DB2-BD59-A6C34878D82A}">
                        <a16:rowId xmlns:a16="http://schemas.microsoft.com/office/drawing/2014/main" val="10003"/>
                      </a:ext>
                    </a:extLst>
                  </a:tr>
                  <a:tr h="370840">
                    <a:tc>
                      <a:txBody>
                        <a:bodyPr/>
                        <a:lstStyle/>
                        <a:p>
                          <a:pPr algn="ctr">
                            <a:defRPr sz="1600"/>
                          </a:pPr>
                          <a:r>
                            <a:t>3</a:t>
                          </a:r>
                        </a:p>
                      </a:txBody>
                      <a:tcPr anchor="ctr"/>
                    </a:tc>
                    <a:tc>
                      <a:txBody>
                        <a:bodyPr/>
                        <a:lstStyle/>
                        <a:p>
                          <a:pPr algn="ctr"/>
                          <a:r>
                            <a:rPr sz="1600" dirty="0"/>
                            <a:t>3658</a:t>
                          </a:r>
                          <a:endParaRPr sz="1600" dirty="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3658</m:t>
                                    </m:r>
                                  </m:num>
                                  <m:den>
                                    <m:r>
                                      <a:rPr sz="1600">
                                        <a:latin typeface="Cambria Math" panose="02040503050406030204" pitchFamily="18" charset="0"/>
                                      </a:rPr>
                                      <m:t>749</m:t>
                                    </m:r>
                                  </m:den>
                                </m:f>
                                <m:r>
                                  <a:rPr sz="1600">
                                    <a:latin typeface="Cambria Math" panose="02040503050406030204" pitchFamily="18" charset="0"/>
                                  </a:rPr>
                                  <m:t>≈4.884</m:t>
                                </m:r>
                              </m:oMath>
                            </m:oMathPara>
                          </a14:m>
                          <a:endParaRPr/>
                        </a:p>
                      </a:txBody>
                      <a:tcPr/>
                    </a:tc>
                    <a:tc>
                      <a:txBody>
                        <a:bodyPr/>
                        <a:lstStyle/>
                        <a:p>
                          <a:pPr algn="ctr">
                            <a:defRPr sz="1600"/>
                          </a:pPr>
                          <a:r>
                            <a:rPr lang="en-US" sz="1600" dirty="0"/>
                            <a:t> </a:t>
                          </a:r>
                          <a14:m>
                            <m:oMath xmlns:m="http://schemas.openxmlformats.org/officeDocument/2006/math">
                              <m:rad>
                                <m:radPr>
                                  <m:degHide m:val="on"/>
                                  <m:ctrlPr>
                                    <a:rPr sz="1600" i="1">
                                      <a:latin typeface="Cambria Math" panose="02040503050406030204" pitchFamily="18" charset="0"/>
                                    </a:rPr>
                                  </m:ctrlPr>
                                </m:radPr>
                                <m:deg/>
                                <m:e>
                                  <m:r>
                                    <a:rPr sz="1600">
                                      <a:latin typeface="Cambria Math" panose="02040503050406030204" pitchFamily="18" charset="0"/>
                                    </a:rPr>
                                    <m:t>4⋅5</m:t>
                                  </m:r>
                                </m:e>
                              </m:rad>
                              <m:r>
                                <a:rPr sz="1600">
                                  <a:latin typeface="Cambria Math" panose="02040503050406030204" pitchFamily="18" charset="0"/>
                                </a:rPr>
                                <m:t>≈4.4721</m:t>
                              </m:r>
                            </m:oMath>
                          </a14:m>
                          <a:endParaRPr dirty="0"/>
                        </a:p>
                      </a:txBody>
                      <a:tcPr anchor="ctr"/>
                    </a:tc>
                    <a:tc>
                      <a:txBody>
                        <a:bodyPr/>
                        <a:lstStyle/>
                        <a:p>
                          <a:pPr algn="ctr"/>
                          <a:r>
                            <a:rPr sz="1600" dirty="0"/>
                            <a:t>5</a:t>
                          </a:r>
                          <a:endParaRPr sz="1600" dirty="0">
                            <a:latin typeface="Cambria Math"/>
                          </a:endParaRPr>
                        </a:p>
                      </a:txBody>
                      <a:tcPr anchor="ctr"/>
                    </a:tc>
                    <a:extLst>
                      <a:ext uri="{0D108BD9-81ED-4DB2-BD59-A6C34878D82A}">
                        <a16:rowId xmlns:a16="http://schemas.microsoft.com/office/drawing/2014/main" val="10004"/>
                      </a:ext>
                    </a:extLst>
                  </a:tr>
                  <a:tr h="370840">
                    <a:tc>
                      <a:txBody>
                        <a:bodyPr/>
                        <a:lstStyle/>
                        <a:p>
                          <a:pPr algn="ctr">
                            <a:defRPr sz="1600"/>
                          </a:pPr>
                          <a:r>
                            <a:t>4</a:t>
                          </a:r>
                        </a:p>
                      </a:txBody>
                      <a:tcPr anchor="ctr"/>
                    </a:tc>
                    <a:tc>
                      <a:txBody>
                        <a:bodyPr/>
                        <a:lstStyle/>
                        <a:p>
                          <a:pPr algn="ctr"/>
                          <a:r>
                            <a:rPr sz="1600" dirty="0"/>
                            <a:t>11,457</a:t>
                          </a:r>
                          <a:endParaRPr sz="1600" dirty="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11,457</m:t>
                                    </m:r>
                                  </m:num>
                                  <m:den>
                                    <m:r>
                                      <a:rPr sz="1600">
                                        <a:latin typeface="Cambria Math" panose="02040503050406030204" pitchFamily="18" charset="0"/>
                                      </a:rPr>
                                      <m:t>749</m:t>
                                    </m:r>
                                  </m:den>
                                </m:f>
                                <m:r>
                                  <a:rPr sz="1600">
                                    <a:latin typeface="Cambria Math" panose="02040503050406030204" pitchFamily="18" charset="0"/>
                                  </a:rPr>
                                  <m:t>≈15.296</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ad>
                                  <m:radPr>
                                    <m:degHide m:val="on"/>
                                    <m:ctrlPr>
                                      <a:rPr sz="1600" i="1">
                                        <a:latin typeface="Cambria Math" panose="02040503050406030204" pitchFamily="18" charset="0"/>
                                      </a:rPr>
                                    </m:ctrlPr>
                                  </m:radPr>
                                  <m:deg/>
                                  <m:e>
                                    <m:r>
                                      <a:rPr sz="1600">
                                        <a:latin typeface="Cambria Math" panose="02040503050406030204" pitchFamily="18" charset="0"/>
                                      </a:rPr>
                                      <m:t>15⋅16</m:t>
                                    </m:r>
                                  </m:e>
                                </m:rad>
                                <m:r>
                                  <a:rPr sz="1600">
                                    <a:latin typeface="Cambria Math" panose="02040503050406030204" pitchFamily="18" charset="0"/>
                                  </a:rPr>
                                  <m:t>≈15.4919</m:t>
                                </m:r>
                              </m:oMath>
                            </m:oMathPara>
                          </a14:m>
                          <a:endParaRPr dirty="0"/>
                        </a:p>
                      </a:txBody>
                      <a:tcPr anchor="ctr"/>
                    </a:tc>
                    <a:tc>
                      <a:txBody>
                        <a:bodyPr/>
                        <a:lstStyle/>
                        <a:p>
                          <a:pPr algn="ctr"/>
                          <a:r>
                            <a:rPr sz="1600" dirty="0"/>
                            <a:t>15</a:t>
                          </a:r>
                          <a:endParaRPr sz="1600" dirty="0">
                            <a:latin typeface="Cambria Math"/>
                          </a:endParaRPr>
                        </a:p>
                      </a:txBody>
                      <a:tcPr anchor="ctr"/>
                    </a:tc>
                    <a:extLst>
                      <a:ext uri="{0D108BD9-81ED-4DB2-BD59-A6C34878D82A}">
                        <a16:rowId xmlns:a16="http://schemas.microsoft.com/office/drawing/2014/main" val="10005"/>
                      </a:ext>
                    </a:extLst>
                  </a:tr>
                  <a:tr h="370840">
                    <a:tc>
                      <a:txBody>
                        <a:bodyPr/>
                        <a:lstStyle/>
                        <a:p>
                          <a:pPr algn="ctr">
                            <a:defRPr sz="1600"/>
                          </a:pPr>
                          <a:r>
                            <a:t>5</a:t>
                          </a:r>
                        </a:p>
                      </a:txBody>
                      <a:tcPr anchor="ctr"/>
                    </a:tc>
                    <a:tc>
                      <a:txBody>
                        <a:bodyPr/>
                        <a:lstStyle/>
                        <a:p>
                          <a:pPr algn="ctr"/>
                          <a:r>
                            <a:rPr sz="1600" dirty="0"/>
                            <a:t>6871</a:t>
                          </a:r>
                          <a:endParaRPr sz="1600" dirty="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f>
                                  <m:fPr>
                                    <m:ctrlPr>
                                      <a:rPr sz="1600" i="1">
                                        <a:latin typeface="Cambria Math" panose="02040503050406030204" pitchFamily="18" charset="0"/>
                                      </a:rPr>
                                    </m:ctrlPr>
                                  </m:fPr>
                                  <m:num>
                                    <m:r>
                                      <a:rPr sz="1600">
                                        <a:latin typeface="Cambria Math" panose="02040503050406030204" pitchFamily="18" charset="0"/>
                                      </a:rPr>
                                      <m:t>6871</m:t>
                                    </m:r>
                                  </m:num>
                                  <m:den>
                                    <m:r>
                                      <a:rPr sz="1600">
                                        <a:latin typeface="Cambria Math" panose="02040503050406030204" pitchFamily="18" charset="0"/>
                                      </a:rPr>
                                      <m:t>749</m:t>
                                    </m:r>
                                  </m:den>
                                </m:f>
                                <m:r>
                                  <a:rPr sz="1600">
                                    <a:latin typeface="Cambria Math" panose="02040503050406030204" pitchFamily="18" charset="0"/>
                                  </a:rPr>
                                  <m:t>≈9.174</m:t>
                                </m:r>
                              </m:oMath>
                            </m:oMathPara>
                          </a14:m>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ad>
                                  <m:radPr>
                                    <m:degHide m:val="on"/>
                                    <m:ctrlPr>
                                      <a:rPr sz="1600" i="1">
                                        <a:latin typeface="Cambria Math" panose="02040503050406030204" pitchFamily="18" charset="0"/>
                                      </a:rPr>
                                    </m:ctrlPr>
                                  </m:radPr>
                                  <m:deg/>
                                  <m:e>
                                    <m:r>
                                      <a:rPr sz="1600">
                                        <a:latin typeface="Cambria Math" panose="02040503050406030204" pitchFamily="18" charset="0"/>
                                      </a:rPr>
                                      <m:t>9⋅10</m:t>
                                    </m:r>
                                  </m:e>
                                </m:rad>
                                <m:r>
                                  <a:rPr sz="1600">
                                    <a:latin typeface="Cambria Math" panose="02040503050406030204" pitchFamily="18" charset="0"/>
                                  </a:rPr>
                                  <m:t>≈9.4868</m:t>
                                </m:r>
                              </m:oMath>
                            </m:oMathPara>
                          </a14:m>
                          <a:endParaRPr dirty="0"/>
                        </a:p>
                      </a:txBody>
                      <a:tcPr anchor="ctr"/>
                    </a:tc>
                    <a:tc>
                      <a:txBody>
                        <a:bodyPr/>
                        <a:lstStyle/>
                        <a:p>
                          <a:pPr algn="ctr"/>
                          <a:r>
                            <a:rPr sz="1600" dirty="0"/>
                            <a:t>9</a:t>
                          </a:r>
                          <a:endParaRPr sz="1600" dirty="0">
                            <a:latin typeface="Cambria Math"/>
                          </a:endParaRPr>
                        </a:p>
                      </a:txBody>
                      <a:tcPr anchor="ctr"/>
                    </a:tc>
                    <a:extLst>
                      <a:ext uri="{0D108BD9-81ED-4DB2-BD59-A6C34878D82A}">
                        <a16:rowId xmlns:a16="http://schemas.microsoft.com/office/drawing/2014/main" val="10006"/>
                      </a:ext>
                    </a:extLst>
                  </a:tr>
                  <a:tr h="370840">
                    <a:tc>
                      <a:txBody>
                        <a:bodyPr/>
                        <a:lstStyle/>
                        <a:p>
                          <a:pPr algn="ctr">
                            <a:defRPr sz="1600" b="1"/>
                          </a:pPr>
                          <a:r>
                            <a:t>Total</a:t>
                          </a:r>
                        </a:p>
                      </a:txBody>
                      <a:tcPr anchor="ctr"/>
                    </a:tc>
                    <a:tc>
                      <a:txBody>
                        <a:bodyPr/>
                        <a:lstStyle/>
                        <a:p>
                          <a:pPr algn="ctr"/>
                          <a:r>
                            <a:rPr sz="1600" dirty="0"/>
                            <a:t>75,000</a:t>
                          </a:r>
                          <a:endParaRPr sz="1600" dirty="0">
                            <a:latin typeface="Cambria Math"/>
                          </a:endParaRPr>
                        </a:p>
                      </a:txBody>
                      <a:tcPr anchor="ctr"/>
                    </a:tc>
                    <a:tc>
                      <a:txBody>
                        <a:bodyPr/>
                        <a:lstStyle/>
                        <a:p>
                          <a:pPr algn="ctr"/>
                          <a:endParaRPr/>
                        </a:p>
                      </a:txBody>
                      <a:tcPr/>
                    </a:tc>
                    <a:tc>
                      <a:txBody>
                        <a:bodyPr/>
                        <a:lstStyle/>
                        <a:p>
                          <a:pPr algn="ctr"/>
                          <a:endParaRPr/>
                        </a:p>
                      </a:txBody>
                      <a:tcPr/>
                    </a:tc>
                    <a:tc>
                      <a:txBody>
                        <a:bodyPr/>
                        <a:lstStyle/>
                        <a:p>
                          <a:pPr algn="ctr"/>
                          <a:r>
                            <a:rPr sz="1600" dirty="0"/>
                            <a:t>100</a:t>
                          </a:r>
                          <a:endParaRPr sz="1600" dirty="0">
                            <a:latin typeface="Cambria Math"/>
                          </a:endParaRPr>
                        </a:p>
                      </a:txBody>
                      <a:tcPr anchor="ctr"/>
                    </a:tc>
                    <a:extLst>
                      <a:ext uri="{0D108BD9-81ED-4DB2-BD59-A6C34878D82A}">
                        <a16:rowId xmlns:a16="http://schemas.microsoft.com/office/drawing/2014/main" val="10007"/>
                      </a:ext>
                    </a:extLst>
                  </a:tr>
                </a:tbl>
              </a:graphicData>
            </a:graphic>
          </p:graphicFrame>
        </mc:Choice>
        <mc:Fallback>
          <p:graphicFrame>
            <p:nvGraphicFramePr>
              <p:cNvPr id="3" name="Table Placeholder 2" descr="The table contains 5 columns and 5 rows.&#10;&#10;The columns are labeled: County, Population, Modified Quota, Geometric Mean, Rounded Quota.&#10;&#10;Row 1: County 1, Population: 35,589, Modified Quota: 35,589 divided by 749 is approximately equal to 47.515, Geometric Mean: square root of 47 times 48 is approximately equal to 47.4974, Rounded Quota: 48.&#10;&#10;Row 2: County 2, Population: 17,425, Modified Quota: 17,425 divided by 749 is approximately equal to 23.264, Geometric Mean: square root of 23 times 24 is approximately equal to 23.4947, Rounded Quota: 23.&#10;&#10;Row 3: County 3, Population: 3,658, Modified Quota: 3,658 divided by 749 is approximately equal to 4.884, Geometric Mean: square root of 4 times 5 is approximately equal to 4.4721, Rounded Quota: 5.&#10;&#10;Row 4: County 4, Population: 11,457, Modified Quota: 11,457 divided by 749 is approximately equal to 15.296, Geometric Mean: square root of 15 times 16 is approximately equal to 15.4919, Rounded Quota: 15.&#10;&#10;Row 5: County 5, Population: 6,871, Modified Quota: 6,871 divided by 749 is approximately equal to 9.174, Geometric Mean: square root of 9 times 10 is approximately equal to 9.4868, Rounded Quota: 9.&#10;&#10;Row 6: Total: Population 75,000, Rounded Quota 100"/>
              <p:cNvGraphicFramePr>
                <a:graphicFrameLocks noGrp="1"/>
              </p:cNvGraphicFramePr>
              <p:nvPr>
                <p:ph type="tbl" sz="quarter" idx="10"/>
                <p:extLst>
                  <p:ext uri="{D42A27DB-BD31-4B8C-83A1-F6EECF244321}">
                    <p14:modId xmlns:p14="http://schemas.microsoft.com/office/powerpoint/2010/main" val="3823121111"/>
                  </p:ext>
                </p:extLst>
              </p:nvPr>
            </p:nvGraphicFramePr>
            <p:xfrm>
              <a:off x="457200" y="1758503"/>
              <a:ext cx="8229600" cy="3509457"/>
            </p:xfrm>
            <a:graphic>
              <a:graphicData uri="http://schemas.openxmlformats.org/drawingml/2006/table">
                <a:tbl>
                  <a:tblPr firstRow="1" bandRow="1">
                    <a:tableStyleId>{5940675A-B579-460E-94D1-54222C63F5DA}</a:tableStyleId>
                  </a:tblPr>
                  <a:tblGrid>
                    <a:gridCol w="1143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gridCol w="193548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County</a:t>
                          </a:r>
                        </a:p>
                      </a:txBody>
                      <a:tcPr/>
                    </a:tc>
                    <a:tc>
                      <a:txBody>
                        <a:bodyPr/>
                        <a:lstStyle/>
                        <a:p>
                          <a:pPr algn="ctr">
                            <a:defRPr sz="1600" b="1"/>
                          </a:pPr>
                          <a:r>
                            <a:t>Population</a:t>
                          </a:r>
                        </a:p>
                      </a:txBody>
                      <a:tcPr/>
                    </a:tc>
                    <a:tc>
                      <a:txBody>
                        <a:bodyPr/>
                        <a:lstStyle/>
                        <a:p>
                          <a:pPr algn="ctr">
                            <a:defRPr sz="1600" b="1"/>
                          </a:pPr>
                          <a:r>
                            <a:t>Modified Quota</a:t>
                          </a:r>
                        </a:p>
                      </a:txBody>
                      <a:tcPr/>
                    </a:tc>
                    <a:tc>
                      <a:txBody>
                        <a:bodyPr/>
                        <a:lstStyle/>
                        <a:p>
                          <a:pPr algn="ctr">
                            <a:defRPr sz="1600" b="1"/>
                          </a:pPr>
                          <a:r>
                            <a:t>Geometric Mean</a:t>
                          </a:r>
                        </a:p>
                      </a:txBody>
                      <a:tcPr/>
                    </a:tc>
                    <a:tc>
                      <a:txBody>
                        <a:bodyPr/>
                        <a:lstStyle/>
                        <a:p>
                          <a:pPr algn="ctr">
                            <a:defRPr sz="1600" b="1"/>
                          </a:pPr>
                          <a:r>
                            <a:rPr dirty="0"/>
                            <a:t>Rounded Quota</a:t>
                          </a:r>
                        </a:p>
                      </a:txBody>
                      <a:tcPr/>
                    </a:tc>
                    <a:extLst>
                      <a:ext uri="{0D108BD9-81ED-4DB2-BD59-A6C34878D82A}">
                        <a16:rowId xmlns:a16="http://schemas.microsoft.com/office/drawing/2014/main" val="10001"/>
                      </a:ext>
                    </a:extLst>
                  </a:tr>
                  <a:tr h="554546">
                    <a:tc>
                      <a:txBody>
                        <a:bodyPr/>
                        <a:lstStyle/>
                        <a:p>
                          <a:pPr algn="ctr">
                            <a:defRPr sz="1600"/>
                          </a:pPr>
                          <a:r>
                            <a:rPr dirty="0"/>
                            <a:t>1</a:t>
                          </a:r>
                        </a:p>
                      </a:txBody>
                      <a:tcPr anchor="ctr"/>
                    </a:tc>
                    <a:tc>
                      <a:txBody>
                        <a:bodyPr/>
                        <a:lstStyle/>
                        <a:p>
                          <a:pPr algn="ctr"/>
                          <a:r>
                            <a:rPr sz="1600" dirty="0"/>
                            <a:t>35,589</a:t>
                          </a:r>
                          <a:endParaRPr sz="1600" dirty="0">
                            <a:latin typeface="Cambria Math"/>
                          </a:endParaRPr>
                        </a:p>
                      </a:txBody>
                      <a:tcPr anchor="ctr"/>
                    </a:tc>
                    <a:tc>
                      <a:txBody>
                        <a:bodyPr/>
                        <a:lstStyle/>
                        <a:p>
                          <a:endParaRPr lang="en-US"/>
                        </a:p>
                      </a:txBody>
                      <a:tcPr>
                        <a:blipFill>
                          <a:blip r:embed="rId2"/>
                          <a:stretch>
                            <a:fillRect l="-135802" t="-70330" r="-182407" b="-476923"/>
                          </a:stretch>
                        </a:blipFill>
                      </a:tcPr>
                    </a:tc>
                    <a:tc>
                      <a:txBody>
                        <a:bodyPr/>
                        <a:lstStyle/>
                        <a:p>
                          <a:endParaRPr lang="en-US"/>
                        </a:p>
                      </a:txBody>
                      <a:tcPr anchor="ctr">
                        <a:blipFill>
                          <a:blip r:embed="rId2"/>
                          <a:stretch>
                            <a:fillRect l="-240252" t="-70330" r="-85849" b="-476923"/>
                          </a:stretch>
                        </a:blipFill>
                      </a:tcPr>
                    </a:tc>
                    <a:tc>
                      <a:txBody>
                        <a:bodyPr/>
                        <a:lstStyle/>
                        <a:p>
                          <a:pPr algn="ctr"/>
                          <a:r>
                            <a:rPr sz="1600" dirty="0"/>
                            <a:t>48</a:t>
                          </a:r>
                          <a:endParaRPr sz="1600" dirty="0">
                            <a:latin typeface="Cambria Math"/>
                          </a:endParaRPr>
                        </a:p>
                      </a:txBody>
                      <a:tcPr anchor="ctr"/>
                    </a:tc>
                    <a:extLst>
                      <a:ext uri="{0D108BD9-81ED-4DB2-BD59-A6C34878D82A}">
                        <a16:rowId xmlns:a16="http://schemas.microsoft.com/office/drawing/2014/main" val="10002"/>
                      </a:ext>
                    </a:extLst>
                  </a:tr>
                  <a:tr h="554546">
                    <a:tc>
                      <a:txBody>
                        <a:bodyPr/>
                        <a:lstStyle/>
                        <a:p>
                          <a:pPr algn="ctr">
                            <a:defRPr sz="1600"/>
                          </a:pPr>
                          <a:r>
                            <a:t>2</a:t>
                          </a:r>
                        </a:p>
                      </a:txBody>
                      <a:tcPr anchor="ctr"/>
                    </a:tc>
                    <a:tc>
                      <a:txBody>
                        <a:bodyPr/>
                        <a:lstStyle/>
                        <a:p>
                          <a:pPr algn="ctr"/>
                          <a:r>
                            <a:rPr sz="1600" dirty="0"/>
                            <a:t>17,425</a:t>
                          </a:r>
                          <a:endParaRPr sz="1600" dirty="0">
                            <a:latin typeface="Cambria Math"/>
                          </a:endParaRPr>
                        </a:p>
                      </a:txBody>
                      <a:tcPr anchor="ctr"/>
                    </a:tc>
                    <a:tc>
                      <a:txBody>
                        <a:bodyPr/>
                        <a:lstStyle/>
                        <a:p>
                          <a:endParaRPr lang="en-US"/>
                        </a:p>
                      </a:txBody>
                      <a:tcPr>
                        <a:blipFill>
                          <a:blip r:embed="rId2"/>
                          <a:stretch>
                            <a:fillRect l="-135802" t="-170330" r="-182407" b="-376923"/>
                          </a:stretch>
                        </a:blipFill>
                      </a:tcPr>
                    </a:tc>
                    <a:tc>
                      <a:txBody>
                        <a:bodyPr/>
                        <a:lstStyle/>
                        <a:p>
                          <a:endParaRPr lang="en-US"/>
                        </a:p>
                      </a:txBody>
                      <a:tcPr anchor="ctr">
                        <a:blipFill>
                          <a:blip r:embed="rId2"/>
                          <a:stretch>
                            <a:fillRect l="-240252" t="-170330" r="-85849" b="-376923"/>
                          </a:stretch>
                        </a:blipFill>
                      </a:tcPr>
                    </a:tc>
                    <a:tc>
                      <a:txBody>
                        <a:bodyPr/>
                        <a:lstStyle/>
                        <a:p>
                          <a:pPr algn="ctr"/>
                          <a:r>
                            <a:rPr sz="1600" dirty="0"/>
                            <a:t>23</a:t>
                          </a:r>
                          <a:endParaRPr sz="1600" dirty="0">
                            <a:latin typeface="Cambria Math"/>
                          </a:endParaRPr>
                        </a:p>
                      </a:txBody>
                      <a:tcPr anchor="ctr"/>
                    </a:tc>
                    <a:extLst>
                      <a:ext uri="{0D108BD9-81ED-4DB2-BD59-A6C34878D82A}">
                        <a16:rowId xmlns:a16="http://schemas.microsoft.com/office/drawing/2014/main" val="10003"/>
                      </a:ext>
                    </a:extLst>
                  </a:tr>
                  <a:tr h="554546">
                    <a:tc>
                      <a:txBody>
                        <a:bodyPr/>
                        <a:lstStyle/>
                        <a:p>
                          <a:pPr algn="ctr">
                            <a:defRPr sz="1600"/>
                          </a:pPr>
                          <a:r>
                            <a:t>3</a:t>
                          </a:r>
                        </a:p>
                      </a:txBody>
                      <a:tcPr anchor="ctr"/>
                    </a:tc>
                    <a:tc>
                      <a:txBody>
                        <a:bodyPr/>
                        <a:lstStyle/>
                        <a:p>
                          <a:pPr algn="ctr"/>
                          <a:r>
                            <a:rPr sz="1600" dirty="0"/>
                            <a:t>3658</a:t>
                          </a:r>
                          <a:endParaRPr sz="1600" dirty="0">
                            <a:latin typeface="Cambria Math"/>
                          </a:endParaRPr>
                        </a:p>
                      </a:txBody>
                      <a:tcPr anchor="ctr"/>
                    </a:tc>
                    <a:tc>
                      <a:txBody>
                        <a:bodyPr/>
                        <a:lstStyle/>
                        <a:p>
                          <a:endParaRPr lang="en-US"/>
                        </a:p>
                      </a:txBody>
                      <a:tcPr>
                        <a:blipFill>
                          <a:blip r:embed="rId2"/>
                          <a:stretch>
                            <a:fillRect l="-135802" t="-270330" r="-182407" b="-276923"/>
                          </a:stretch>
                        </a:blipFill>
                      </a:tcPr>
                    </a:tc>
                    <a:tc>
                      <a:txBody>
                        <a:bodyPr/>
                        <a:lstStyle/>
                        <a:p>
                          <a:endParaRPr lang="en-US"/>
                        </a:p>
                      </a:txBody>
                      <a:tcPr anchor="ctr">
                        <a:blipFill>
                          <a:blip r:embed="rId2"/>
                          <a:stretch>
                            <a:fillRect l="-240252" t="-270330" r="-85849" b="-276923"/>
                          </a:stretch>
                        </a:blipFill>
                      </a:tcPr>
                    </a:tc>
                    <a:tc>
                      <a:txBody>
                        <a:bodyPr/>
                        <a:lstStyle/>
                        <a:p>
                          <a:pPr algn="ctr"/>
                          <a:r>
                            <a:rPr sz="1600" dirty="0"/>
                            <a:t>5</a:t>
                          </a:r>
                          <a:endParaRPr sz="1600" dirty="0">
                            <a:latin typeface="Cambria Math"/>
                          </a:endParaRPr>
                        </a:p>
                      </a:txBody>
                      <a:tcPr anchor="ctr"/>
                    </a:tc>
                    <a:extLst>
                      <a:ext uri="{0D108BD9-81ED-4DB2-BD59-A6C34878D82A}">
                        <a16:rowId xmlns:a16="http://schemas.microsoft.com/office/drawing/2014/main" val="10004"/>
                      </a:ext>
                    </a:extLst>
                  </a:tr>
                  <a:tr h="554546">
                    <a:tc>
                      <a:txBody>
                        <a:bodyPr/>
                        <a:lstStyle/>
                        <a:p>
                          <a:pPr algn="ctr">
                            <a:defRPr sz="1600"/>
                          </a:pPr>
                          <a:r>
                            <a:t>4</a:t>
                          </a:r>
                        </a:p>
                      </a:txBody>
                      <a:tcPr anchor="ctr"/>
                    </a:tc>
                    <a:tc>
                      <a:txBody>
                        <a:bodyPr/>
                        <a:lstStyle/>
                        <a:p>
                          <a:pPr algn="ctr"/>
                          <a:r>
                            <a:rPr sz="1600" dirty="0"/>
                            <a:t>11,457</a:t>
                          </a:r>
                          <a:endParaRPr sz="1600" dirty="0">
                            <a:latin typeface="Cambria Math"/>
                          </a:endParaRPr>
                        </a:p>
                      </a:txBody>
                      <a:tcPr anchor="ctr"/>
                    </a:tc>
                    <a:tc>
                      <a:txBody>
                        <a:bodyPr/>
                        <a:lstStyle/>
                        <a:p>
                          <a:endParaRPr lang="en-US"/>
                        </a:p>
                      </a:txBody>
                      <a:tcPr>
                        <a:blipFill>
                          <a:blip r:embed="rId2"/>
                          <a:stretch>
                            <a:fillRect l="-135802" t="-366304" r="-182407" b="-173913"/>
                          </a:stretch>
                        </a:blipFill>
                      </a:tcPr>
                    </a:tc>
                    <a:tc>
                      <a:txBody>
                        <a:bodyPr/>
                        <a:lstStyle/>
                        <a:p>
                          <a:endParaRPr lang="en-US"/>
                        </a:p>
                      </a:txBody>
                      <a:tcPr anchor="ctr">
                        <a:blipFill>
                          <a:blip r:embed="rId2"/>
                          <a:stretch>
                            <a:fillRect l="-240252" t="-366304" r="-85849" b="-173913"/>
                          </a:stretch>
                        </a:blipFill>
                      </a:tcPr>
                    </a:tc>
                    <a:tc>
                      <a:txBody>
                        <a:bodyPr/>
                        <a:lstStyle/>
                        <a:p>
                          <a:pPr algn="ctr"/>
                          <a:r>
                            <a:rPr sz="1600" dirty="0"/>
                            <a:t>15</a:t>
                          </a:r>
                          <a:endParaRPr sz="1600" dirty="0">
                            <a:latin typeface="Cambria Math"/>
                          </a:endParaRPr>
                        </a:p>
                      </a:txBody>
                      <a:tcPr anchor="ctr"/>
                    </a:tc>
                    <a:extLst>
                      <a:ext uri="{0D108BD9-81ED-4DB2-BD59-A6C34878D82A}">
                        <a16:rowId xmlns:a16="http://schemas.microsoft.com/office/drawing/2014/main" val="10005"/>
                      </a:ext>
                    </a:extLst>
                  </a:tr>
                  <a:tr h="549593">
                    <a:tc>
                      <a:txBody>
                        <a:bodyPr/>
                        <a:lstStyle/>
                        <a:p>
                          <a:pPr algn="ctr">
                            <a:defRPr sz="1600"/>
                          </a:pPr>
                          <a:r>
                            <a:t>5</a:t>
                          </a:r>
                        </a:p>
                      </a:txBody>
                      <a:tcPr anchor="ctr"/>
                    </a:tc>
                    <a:tc>
                      <a:txBody>
                        <a:bodyPr/>
                        <a:lstStyle/>
                        <a:p>
                          <a:pPr algn="ctr"/>
                          <a:r>
                            <a:rPr sz="1600" dirty="0"/>
                            <a:t>6871</a:t>
                          </a:r>
                          <a:endParaRPr sz="1600" dirty="0">
                            <a:latin typeface="Cambria Math"/>
                          </a:endParaRPr>
                        </a:p>
                      </a:txBody>
                      <a:tcPr anchor="ctr"/>
                    </a:tc>
                    <a:tc>
                      <a:txBody>
                        <a:bodyPr/>
                        <a:lstStyle/>
                        <a:p>
                          <a:endParaRPr lang="en-US"/>
                        </a:p>
                      </a:txBody>
                      <a:tcPr>
                        <a:blipFill>
                          <a:blip r:embed="rId2"/>
                          <a:stretch>
                            <a:fillRect l="-135802" t="-476667" r="-182407" b="-77778"/>
                          </a:stretch>
                        </a:blipFill>
                      </a:tcPr>
                    </a:tc>
                    <a:tc>
                      <a:txBody>
                        <a:bodyPr/>
                        <a:lstStyle/>
                        <a:p>
                          <a:endParaRPr lang="en-US"/>
                        </a:p>
                      </a:txBody>
                      <a:tcPr anchor="ctr">
                        <a:blipFill>
                          <a:blip r:embed="rId2"/>
                          <a:stretch>
                            <a:fillRect l="-240252" t="-476667" r="-85849" b="-77778"/>
                          </a:stretch>
                        </a:blipFill>
                      </a:tcPr>
                    </a:tc>
                    <a:tc>
                      <a:txBody>
                        <a:bodyPr/>
                        <a:lstStyle/>
                        <a:p>
                          <a:pPr algn="ctr"/>
                          <a:r>
                            <a:rPr sz="1600" dirty="0"/>
                            <a:t>9</a:t>
                          </a:r>
                          <a:endParaRPr sz="1600" dirty="0">
                            <a:latin typeface="Cambria Math"/>
                          </a:endParaRPr>
                        </a:p>
                      </a:txBody>
                      <a:tcPr anchor="ctr"/>
                    </a:tc>
                    <a:extLst>
                      <a:ext uri="{0D108BD9-81ED-4DB2-BD59-A6C34878D82A}">
                        <a16:rowId xmlns:a16="http://schemas.microsoft.com/office/drawing/2014/main" val="10006"/>
                      </a:ext>
                    </a:extLst>
                  </a:tr>
                  <a:tr h="370840">
                    <a:tc>
                      <a:txBody>
                        <a:bodyPr/>
                        <a:lstStyle/>
                        <a:p>
                          <a:pPr algn="ctr">
                            <a:defRPr sz="1600" b="1"/>
                          </a:pPr>
                          <a:r>
                            <a:t>Total</a:t>
                          </a:r>
                        </a:p>
                      </a:txBody>
                      <a:tcPr anchor="ctr"/>
                    </a:tc>
                    <a:tc>
                      <a:txBody>
                        <a:bodyPr/>
                        <a:lstStyle/>
                        <a:p>
                          <a:pPr algn="ctr"/>
                          <a:r>
                            <a:rPr sz="1600" dirty="0"/>
                            <a:t>75,000</a:t>
                          </a:r>
                          <a:endParaRPr sz="1600" dirty="0">
                            <a:latin typeface="Cambria Math"/>
                          </a:endParaRPr>
                        </a:p>
                      </a:txBody>
                      <a:tcPr anchor="ctr"/>
                    </a:tc>
                    <a:tc>
                      <a:txBody>
                        <a:bodyPr/>
                        <a:lstStyle/>
                        <a:p>
                          <a:pPr algn="ctr"/>
                          <a:endParaRPr/>
                        </a:p>
                      </a:txBody>
                      <a:tcPr/>
                    </a:tc>
                    <a:tc>
                      <a:txBody>
                        <a:bodyPr/>
                        <a:lstStyle/>
                        <a:p>
                          <a:pPr algn="ctr"/>
                          <a:endParaRPr/>
                        </a:p>
                      </a:txBody>
                      <a:tcPr/>
                    </a:tc>
                    <a:tc>
                      <a:txBody>
                        <a:bodyPr/>
                        <a:lstStyle/>
                        <a:p>
                          <a:pPr algn="ctr"/>
                          <a:r>
                            <a:rPr sz="1600" dirty="0"/>
                            <a:t>100</a:t>
                          </a:r>
                          <a:endParaRPr sz="1600" dirty="0">
                            <a:latin typeface="Cambria Math"/>
                          </a:endParaRPr>
                        </a:p>
                      </a:txBody>
                      <a:tcPr anchor="ct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Applying the Huntington-Hill Method</a:t>
            </a:r>
            <a:r>
              <a:rPr lang="en-US" dirty="0"/>
              <a:t>—Slide 7</a:t>
            </a:r>
            <a:endParaRPr dirty="0"/>
          </a:p>
        </p:txBody>
      </p:sp>
      <p:sp>
        <p:nvSpPr>
          <p:cNvPr id="3" name="Text Placeholder 2"/>
          <p:cNvSpPr>
            <a:spLocks noGrp="1"/>
          </p:cNvSpPr>
          <p:nvPr>
            <p:ph type="body" sz="quarter" idx="10"/>
          </p:nvPr>
        </p:nvSpPr>
        <p:spPr/>
        <p:txBody>
          <a:bodyPr>
            <a:normAutofit/>
          </a:bodyPr>
          <a:lstStyle/>
          <a:p>
            <a:pPr algn="just"/>
            <a:r>
              <a:rPr sz="2000" dirty="0"/>
              <a:t>Using the modified divisor of </a:t>
            </a:r>
            <a:r>
              <a:rPr sz="2000" dirty="0">
                <a:latin typeface="Cambria Math"/>
              </a:rPr>
              <a:t>749</a:t>
            </a:r>
            <a:r>
              <a:rPr sz="2000" dirty="0"/>
              <a:t>, County 1 gains the additional seat, making all the seats apportioned among the counties. This means that County 1 receives </a:t>
            </a:r>
            <a:r>
              <a:rPr sz="2000" dirty="0">
                <a:latin typeface="Cambria Math"/>
              </a:rPr>
              <a:t>48</a:t>
            </a:r>
            <a:r>
              <a:rPr sz="2000" dirty="0"/>
              <a:t> seats, County 2 receives </a:t>
            </a:r>
            <a:r>
              <a:rPr sz="2000" dirty="0">
                <a:latin typeface="Cambria Math"/>
              </a:rPr>
              <a:t>23</a:t>
            </a:r>
            <a:r>
              <a:rPr sz="2000" dirty="0"/>
              <a:t> seats, County 3 receives </a:t>
            </a:r>
            <a:r>
              <a:rPr sz="2000" dirty="0">
                <a:latin typeface="Cambria Math"/>
              </a:rPr>
              <a:t>5</a:t>
            </a:r>
            <a:r>
              <a:rPr sz="2000" dirty="0"/>
              <a:t> seats, County 4 receives </a:t>
            </a:r>
            <a:r>
              <a:rPr sz="2000" dirty="0">
                <a:latin typeface="Cambria Math"/>
              </a:rPr>
              <a:t>15</a:t>
            </a:r>
            <a:r>
              <a:rPr sz="2000" dirty="0"/>
              <a:t> seats, and County 5 receives </a:t>
            </a:r>
            <a:r>
              <a:rPr sz="2000" dirty="0">
                <a:latin typeface="Cambria Math"/>
              </a:rPr>
              <a:t>9</a:t>
            </a:r>
            <a:r>
              <a:rPr sz="2000" dirty="0"/>
              <a:t> seats</a:t>
            </a:r>
            <a:r>
              <a:rPr sz="2800" dirty="0"/>
              <a: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5</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r>
                  <a:rPr sz="2400" dirty="0"/>
                  <a:t>Use Hamilton's method to apportion the scholarships in Example 6.</a:t>
                </a:r>
                <a:endParaRPr lang="en-US" sz="2400" dirty="0"/>
              </a:p>
              <a:p>
                <a:pPr algn="just"/>
                <a:endParaRPr sz="2400" dirty="0"/>
              </a:p>
              <a:p>
                <a:pPr algn="just">
                  <a:defRPr sz="2800"/>
                </a:pPr>
                <a:r>
                  <a:rPr sz="2400" dirty="0"/>
                  <a:t>Answer: County 1 </a:t>
                </a:r>
                <a14:m>
                  <m:oMath xmlns:m="http://schemas.openxmlformats.org/officeDocument/2006/math">
                    <m:r>
                      <a:rPr sz="2400">
                        <a:latin typeface="Cambria Math" panose="02040503050406030204" pitchFamily="18" charset="0"/>
                      </a:rPr>
                      <m:t>=48</m:t>
                    </m:r>
                  </m:oMath>
                </a14:m>
                <a:r>
                  <a:rPr sz="2400" dirty="0"/>
                  <a:t>; County 2 </a:t>
                </a:r>
                <a14:m>
                  <m:oMath xmlns:m="http://schemas.openxmlformats.org/officeDocument/2006/math">
                    <m:r>
                      <a:rPr sz="2400">
                        <a:latin typeface="Cambria Math" panose="02040503050406030204" pitchFamily="18" charset="0"/>
                      </a:rPr>
                      <m:t>=23</m:t>
                    </m:r>
                  </m:oMath>
                </a14:m>
                <a:r>
                  <a:rPr sz="2400" dirty="0"/>
                  <a:t>; County 3 </a:t>
                </a:r>
                <a14:m>
                  <m:oMath xmlns:m="http://schemas.openxmlformats.org/officeDocument/2006/math">
                    <m:r>
                      <a:rPr sz="2400">
                        <a:latin typeface="Cambria Math" panose="02040503050406030204" pitchFamily="18" charset="0"/>
                      </a:rPr>
                      <m:t>=5</m:t>
                    </m:r>
                  </m:oMath>
                </a14:m>
                <a:r>
                  <a:rPr sz="2400" dirty="0"/>
                  <a:t>; County 4 </a:t>
                </a:r>
                <a14:m>
                  <m:oMath xmlns:m="http://schemas.openxmlformats.org/officeDocument/2006/math">
                    <m:r>
                      <a:rPr sz="2400">
                        <a:latin typeface="Cambria Math" panose="02040503050406030204" pitchFamily="18" charset="0"/>
                      </a:rPr>
                      <m:t>=15</m:t>
                    </m:r>
                  </m:oMath>
                </a14:m>
                <a:r>
                  <a:rPr sz="2400" dirty="0"/>
                  <a:t>; County 5 </a:t>
                </a:r>
                <a14:m>
                  <m:oMath xmlns:m="http://schemas.openxmlformats.org/officeDocument/2006/math">
                    <m:r>
                      <a:rPr sz="2400">
                        <a:latin typeface="Cambria Math" panose="02040503050406030204" pitchFamily="18" charset="0"/>
                      </a:rPr>
                      <m:t>=9</m:t>
                    </m:r>
                  </m:oMath>
                </a14:m>
                <a:endParaRPr sz="24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111" t="-982" r="-1111"/>
                </a:stretch>
              </a:blipFill>
            </p:spPr>
            <p:txBody>
              <a:bodyPr/>
              <a:lstStyle/>
              <a:p>
                <a:r>
                  <a:rPr lang="en-IN">
                    <a:noFill/>
                  </a:rPr>
                  <a:t> </a:t>
                </a:r>
              </a:p>
            </p:txBody>
          </p:sp>
        </mc:Fallback>
      </mc:AlternateContent>
    </p:spTree>
    <p:extLst>
      <p:ext uri="{BB962C8B-B14F-4D97-AF65-F5344CB8AC3E}">
        <p14:creationId xmlns:p14="http://schemas.microsoft.com/office/powerpoint/2010/main" val="12212243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The Alabama Paradox</a:t>
            </a:r>
          </a:p>
        </p:txBody>
      </p:sp>
      <p:sp>
        <p:nvSpPr>
          <p:cNvPr id="3" name="Text Placeholder 2"/>
          <p:cNvSpPr>
            <a:spLocks noGrp="1"/>
          </p:cNvSpPr>
          <p:nvPr>
            <p:ph type="body" sz="quarter" idx="10"/>
          </p:nvPr>
        </p:nvSpPr>
        <p:spPr>
          <a:xfrm>
            <a:off x="457200" y="1082078"/>
            <a:ext cx="8229600" cy="4861522"/>
          </a:xfrm>
        </p:spPr>
        <p:txBody>
          <a:bodyPr>
            <a:normAutofit/>
          </a:bodyPr>
          <a:lstStyle/>
          <a:p>
            <a:r>
              <a:rPr sz="2400" dirty="0"/>
              <a:t>The </a:t>
            </a:r>
            <a:r>
              <a:rPr sz="2400" b="1" dirty="0"/>
              <a:t>Alabama paradox</a:t>
            </a:r>
            <a:r>
              <a:rPr sz="2400" dirty="0"/>
              <a:t> occurs when an increase in the number of items to be apportioned causes a subgroup to lose an item.</a:t>
            </a:r>
          </a:p>
          <a:p>
            <a:endParaRPr sz="28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Illustrating the Alabama</a:t>
            </a:r>
            <a:br>
              <a:rPr lang="en-US" dirty="0"/>
            </a:br>
            <a:r>
              <a:rPr dirty="0"/>
              <a:t>Paradox</a:t>
            </a:r>
            <a:r>
              <a:rPr lang="en-US" dirty="0"/>
              <a:t>—Slide 1</a:t>
            </a:r>
            <a:endParaRPr dirty="0"/>
          </a:p>
        </p:txBody>
      </p:sp>
      <p:sp>
        <p:nvSpPr>
          <p:cNvPr id="3" name="Text Placeholder 2"/>
          <p:cNvSpPr>
            <a:spLocks noGrp="1"/>
          </p:cNvSpPr>
          <p:nvPr>
            <p:ph type="body" sz="quarter" idx="10"/>
          </p:nvPr>
        </p:nvSpPr>
        <p:spPr>
          <a:xfrm>
            <a:off x="457200" y="1029287"/>
            <a:ext cx="8229600" cy="1637713"/>
          </a:xfrm>
        </p:spPr>
        <p:txBody>
          <a:bodyPr>
            <a:normAutofit fontScale="92500"/>
          </a:bodyPr>
          <a:lstStyle/>
          <a:p>
            <a:pPr algn="just"/>
            <a:r>
              <a:rPr sz="2000" dirty="0"/>
              <a:t>Due to growth in student population, a school district was given money to hire </a:t>
            </a:r>
            <a:r>
              <a:rPr sz="2000" dirty="0">
                <a:latin typeface="Cambria Math"/>
              </a:rPr>
              <a:t>10</a:t>
            </a:r>
            <a:r>
              <a:rPr sz="2000" dirty="0"/>
              <a:t> new middle school teachers for their three middle schools: Brown Middle School, Peachtree Middle School, and MLK Middle School. The teachers will be assigned to the schools based on their student populations using Hamilton's method of apportionment. The student populations are shown in Table 18.</a:t>
            </a:r>
            <a:endParaRPr lang="en-US" sz="2000" dirty="0"/>
          </a:p>
          <a:p>
            <a:endParaRPr lang="en-IN" dirty="0"/>
          </a:p>
          <a:p>
            <a:endParaRPr lang="en-IN" dirty="0"/>
          </a:p>
          <a:p>
            <a:endParaRPr lang="en-IN" dirty="0"/>
          </a:p>
          <a:p>
            <a:endParaRPr lang="en-IN" dirty="0"/>
          </a:p>
          <a:p>
            <a:endParaRPr lang="en-IN" dirty="0"/>
          </a:p>
        </p:txBody>
      </p:sp>
      <p:sp>
        <p:nvSpPr>
          <p:cNvPr id="6" name="TextBox 5">
            <a:extLst>
              <a:ext uri="{FF2B5EF4-FFF2-40B4-BE49-F238E27FC236}">
                <a16:creationId xmlns:a16="http://schemas.microsoft.com/office/drawing/2014/main" id="{46B524D7-E7EA-FFEB-924C-3A25CE18FF34}"/>
              </a:ext>
            </a:extLst>
          </p:cNvPr>
          <p:cNvSpPr txBox="1"/>
          <p:nvPr/>
        </p:nvSpPr>
        <p:spPr>
          <a:xfrm>
            <a:off x="457200" y="2590800"/>
            <a:ext cx="8229600" cy="369332"/>
          </a:xfrm>
          <a:prstGeom prst="rect">
            <a:avLst/>
          </a:prstGeom>
          <a:noFill/>
        </p:spPr>
        <p:txBody>
          <a:bodyPr wrap="square">
            <a:spAutoFit/>
          </a:bodyPr>
          <a:lstStyle/>
          <a:p>
            <a:pPr algn="ctr">
              <a:defRPr sz="1800" b="1"/>
            </a:pPr>
            <a:r>
              <a:rPr lang="en-IN" dirty="0"/>
              <a:t>Table 18: Middle School Student Population</a:t>
            </a:r>
          </a:p>
        </p:txBody>
      </p:sp>
      <p:graphicFrame>
        <p:nvGraphicFramePr>
          <p:cNvPr id="4" name="Table Placeholder 2" descr="The table contains 2 columns and 4 rows.&#10;&#10;The columns are labeled: Middle School and Student Population.&#10;&#10;Row 1: Middle School; Brown Middle, Student Population 203.&#10;&#10;Row 2: Middle School; Peachtree Middle, Student Population 588.&#10;&#10;Row 3: Middle School; MLK Middle, Student Population 600.&#10;&#10;Total: Student Population 1391.&#10;">
            <a:extLst>
              <a:ext uri="{FF2B5EF4-FFF2-40B4-BE49-F238E27FC236}">
                <a16:creationId xmlns:a16="http://schemas.microsoft.com/office/drawing/2014/main" id="{6193F5A5-9996-4C2C-8601-9446AF732A97}"/>
              </a:ext>
            </a:extLst>
          </p:cNvPr>
          <p:cNvGraphicFramePr>
            <a:graphicFrameLocks/>
          </p:cNvGraphicFramePr>
          <p:nvPr>
            <p:extLst>
              <p:ext uri="{D42A27DB-BD31-4B8C-83A1-F6EECF244321}">
                <p14:modId xmlns:p14="http://schemas.microsoft.com/office/powerpoint/2010/main" val="3147073214"/>
              </p:ext>
            </p:extLst>
          </p:nvPr>
        </p:nvGraphicFramePr>
        <p:xfrm>
          <a:off x="457200" y="3022600"/>
          <a:ext cx="8229600" cy="185420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dirty="0"/>
                        <a:t>Middle School</a:t>
                      </a:r>
                    </a:p>
                  </a:txBody>
                  <a:tcPr/>
                </a:tc>
                <a:tc>
                  <a:txBody>
                    <a:bodyPr/>
                    <a:lstStyle/>
                    <a:p>
                      <a:pPr algn="ctr">
                        <a:defRPr sz="1800" b="1"/>
                      </a:pPr>
                      <a:r>
                        <a:rPr dirty="0"/>
                        <a:t>Student Population</a:t>
                      </a:r>
                    </a:p>
                  </a:txBody>
                  <a:tcPr/>
                </a:tc>
                <a:extLst>
                  <a:ext uri="{0D108BD9-81ED-4DB2-BD59-A6C34878D82A}">
                    <a16:rowId xmlns:a16="http://schemas.microsoft.com/office/drawing/2014/main" val="10001"/>
                  </a:ext>
                </a:extLst>
              </a:tr>
              <a:tr h="370840">
                <a:tc>
                  <a:txBody>
                    <a:bodyPr/>
                    <a:lstStyle/>
                    <a:p>
                      <a:pPr algn="ctr">
                        <a:defRPr sz="1800"/>
                      </a:pPr>
                      <a:r>
                        <a:t>Brown Middle</a:t>
                      </a:r>
                    </a:p>
                  </a:txBody>
                  <a:tcPr/>
                </a:tc>
                <a:tc>
                  <a:txBody>
                    <a:bodyPr/>
                    <a:lstStyle/>
                    <a:p>
                      <a:pPr algn="ctr"/>
                      <a:r>
                        <a:rPr sz="1800"/>
                        <a:t>203</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rPr dirty="0"/>
                        <a:t>Peachtree Middle</a:t>
                      </a:r>
                    </a:p>
                  </a:txBody>
                  <a:tcPr/>
                </a:tc>
                <a:tc>
                  <a:txBody>
                    <a:bodyPr/>
                    <a:lstStyle/>
                    <a:p>
                      <a:pPr algn="ctr"/>
                      <a:r>
                        <a:rPr sz="1800"/>
                        <a:t>588</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rPr dirty="0"/>
                        <a:t>MLK Middle</a:t>
                      </a:r>
                    </a:p>
                  </a:txBody>
                  <a:tcPr/>
                </a:tc>
                <a:tc>
                  <a:txBody>
                    <a:bodyPr/>
                    <a:lstStyle/>
                    <a:p>
                      <a:pPr algn="ctr"/>
                      <a:r>
                        <a:rPr sz="1800" dirty="0"/>
                        <a:t>600</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defRPr sz="1800" b="1"/>
                      </a:pPr>
                      <a:r>
                        <a:t>Total</a:t>
                      </a:r>
                    </a:p>
                  </a:txBody>
                  <a:tcPr/>
                </a:tc>
                <a:tc>
                  <a:txBody>
                    <a:bodyPr/>
                    <a:lstStyle/>
                    <a:p>
                      <a:pPr algn="ctr"/>
                      <a:r>
                        <a:rPr sz="1800" dirty="0"/>
                        <a:t>1391</a:t>
                      </a:r>
                      <a:endParaRPr sz="1800" dirty="0">
                        <a:latin typeface="Cambria Math"/>
                      </a:endParaRPr>
                    </a:p>
                  </a:txBody>
                  <a:tcPr/>
                </a:tc>
                <a:extLst>
                  <a:ext uri="{0D108BD9-81ED-4DB2-BD59-A6C34878D82A}">
                    <a16:rowId xmlns:a16="http://schemas.microsoft.com/office/drawing/2014/main" val="10005"/>
                  </a:ext>
                </a:extLst>
              </a:tr>
            </a:tbl>
          </a:graphicData>
        </a:graphic>
      </p:graphicFrame>
      <p:sp>
        <p:nvSpPr>
          <p:cNvPr id="11" name="TextBox 10">
            <a:extLst>
              <a:ext uri="{FF2B5EF4-FFF2-40B4-BE49-F238E27FC236}">
                <a16:creationId xmlns:a16="http://schemas.microsoft.com/office/drawing/2014/main" id="{261E54E2-B7B4-B3F4-C2FE-051D7059C8EA}"/>
              </a:ext>
            </a:extLst>
          </p:cNvPr>
          <p:cNvSpPr txBox="1"/>
          <p:nvPr/>
        </p:nvSpPr>
        <p:spPr>
          <a:xfrm>
            <a:off x="457200" y="4952715"/>
            <a:ext cx="8229600" cy="923330"/>
          </a:xfrm>
          <a:prstGeom prst="rect">
            <a:avLst/>
          </a:prstGeom>
          <a:noFill/>
        </p:spPr>
        <p:txBody>
          <a:bodyPr wrap="square">
            <a:spAutoFit/>
          </a:bodyPr>
          <a:lstStyle/>
          <a:p>
            <a:pPr algn="just">
              <a:tabLst>
                <a:tab pos="358775" algn="l"/>
              </a:tabLst>
              <a:defRPr sz="2800"/>
            </a:pPr>
            <a:r>
              <a:rPr lang="en-US" sz="1800" dirty="0"/>
              <a:t>a.	Use the Hamilton method to apportion the </a:t>
            </a:r>
            <a:r>
              <a:rPr lang="en-US" sz="1800" dirty="0">
                <a:latin typeface="Cambria Math"/>
              </a:rPr>
              <a:t>10</a:t>
            </a:r>
            <a:r>
              <a:rPr lang="en-US" sz="1800" dirty="0"/>
              <a:t> teachers.</a:t>
            </a:r>
          </a:p>
          <a:p>
            <a:pPr algn="just">
              <a:tabLst>
                <a:tab pos="358775" algn="l"/>
              </a:tabLst>
              <a:defRPr sz="2800"/>
            </a:pPr>
            <a:r>
              <a:rPr lang="en-US" sz="1800" dirty="0"/>
              <a:t>b.	Show that the Alabama paradox occurs if the district is able to hire </a:t>
            </a:r>
            <a:r>
              <a:rPr lang="en-US" sz="1800" dirty="0">
                <a:latin typeface="Cambria Math"/>
              </a:rPr>
              <a:t>11</a:t>
            </a:r>
            <a:r>
              <a:rPr lang="en-US" sz="1800" dirty="0"/>
              <a:t> 	teachers instead of </a:t>
            </a:r>
            <a:r>
              <a:rPr lang="en-US" sz="1800" dirty="0">
                <a:latin typeface="Cambria Math"/>
              </a:rPr>
              <a:t>10</a:t>
            </a:r>
            <a:r>
              <a:rPr lang="en-US" sz="1800" dirty="0"/>
              <a: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Illustrating the Alabama</a:t>
            </a:r>
            <a:br>
              <a:rPr lang="en-US" dirty="0"/>
            </a:br>
            <a:r>
              <a:rPr dirty="0"/>
              <a:t>Paradox</a:t>
            </a:r>
            <a:r>
              <a:rPr lang="en-US" dirty="0"/>
              <a:t>—Slide 2</a:t>
            </a:r>
            <a:endParaRPr dirty="0"/>
          </a:p>
        </p:txBody>
      </p:sp>
      <p:sp>
        <p:nvSpPr>
          <p:cNvPr id="3" name="Text Placeholder 2"/>
          <p:cNvSpPr>
            <a:spLocks noGrp="1"/>
          </p:cNvSpPr>
          <p:nvPr>
            <p:ph type="body" sz="quarter" idx="10"/>
          </p:nvPr>
        </p:nvSpPr>
        <p:spPr>
          <a:xfrm>
            <a:off x="457200" y="1029287"/>
            <a:ext cx="8229600" cy="1256713"/>
          </a:xfrm>
        </p:spPr>
        <p:txBody>
          <a:bodyPr>
            <a:normAutofit/>
          </a:bodyPr>
          <a:lstStyle/>
          <a:p>
            <a:pPr>
              <a:defRPr sz="2800"/>
            </a:pPr>
            <a:r>
              <a:rPr lang="en-IN" sz="2000" b="1" dirty="0"/>
              <a:t>Solution</a:t>
            </a:r>
          </a:p>
          <a:p>
            <a:pPr>
              <a:tabLst>
                <a:tab pos="538163" algn="l"/>
              </a:tabLst>
              <a:defRPr sz="2800"/>
            </a:pPr>
            <a:r>
              <a:rPr lang="en-IN" sz="2000" dirty="0"/>
              <a:t>a.	​To apportion the </a:t>
            </a:r>
            <a:r>
              <a:rPr lang="en-IN" sz="2000" dirty="0">
                <a:latin typeface="Cambria Math"/>
              </a:rPr>
              <a:t>10</a:t>
            </a:r>
            <a:r>
              <a:rPr lang="en-IN" sz="2000" dirty="0"/>
              <a:t> teachers we need to begin by finding the standard 	divisor.</a:t>
            </a:r>
            <a:endParaRPr lang="ar-AE" sz="800" dirty="0"/>
          </a:p>
        </p:txBody>
      </p:sp>
      <p:pic>
        <p:nvPicPr>
          <p:cNvPr id="7" name="Picture 6" descr="standard divisor equals to &#10;open parentheses one thousand three hundred and ninety one divided by ten closed parentheses equals one hundred thirty nine point one.">
            <a:extLst>
              <a:ext uri="{FF2B5EF4-FFF2-40B4-BE49-F238E27FC236}">
                <a16:creationId xmlns:a16="http://schemas.microsoft.com/office/drawing/2014/main" id="{51E527C5-DD47-A42B-C3E2-07CB4C612621}"/>
              </a:ext>
            </a:extLst>
          </p:cNvPr>
          <p:cNvPicPr>
            <a:picLocks noChangeAspect="1"/>
          </p:cNvPicPr>
          <p:nvPr/>
        </p:nvPicPr>
        <p:blipFill>
          <a:blip r:embed="rId2"/>
          <a:stretch>
            <a:fillRect/>
          </a:stretch>
        </p:blipFill>
        <p:spPr>
          <a:xfrm>
            <a:off x="2990850" y="2398926"/>
            <a:ext cx="3162300" cy="613250"/>
          </a:xfrm>
          <a:prstGeom prst="rect">
            <a:avLst/>
          </a:prstGeom>
        </p:spPr>
      </p:pic>
      <p:sp>
        <p:nvSpPr>
          <p:cNvPr id="5" name="TextBox 4">
            <a:extLst>
              <a:ext uri="{FF2B5EF4-FFF2-40B4-BE49-F238E27FC236}">
                <a16:creationId xmlns:a16="http://schemas.microsoft.com/office/drawing/2014/main" id="{5D48D954-1965-2C74-4C90-99D80203C7EA}"/>
              </a:ext>
            </a:extLst>
          </p:cNvPr>
          <p:cNvSpPr txBox="1"/>
          <p:nvPr/>
        </p:nvSpPr>
        <p:spPr>
          <a:xfrm>
            <a:off x="457200" y="3039070"/>
            <a:ext cx="8229600" cy="1323439"/>
          </a:xfrm>
          <a:prstGeom prst="rect">
            <a:avLst/>
          </a:prstGeom>
          <a:noFill/>
        </p:spPr>
        <p:txBody>
          <a:bodyPr wrap="square">
            <a:spAutoFit/>
          </a:bodyPr>
          <a:lstStyle/>
          <a:p>
            <a:pPr marL="512064" lvl="1" indent="0">
              <a:buNone/>
            </a:pPr>
            <a:r>
              <a:rPr lang="en-IN" sz="2000" dirty="0"/>
              <a:t>Using Hamilton's method, we then find each school's standard quota and round down to assign the teachers. Any unassigned teachers are given out in order of the largest fractional remainders. The calculations are shown in Table 19.</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Illustrating the Alabama</a:t>
            </a:r>
            <a:br>
              <a:rPr lang="en-US" dirty="0"/>
            </a:br>
            <a:r>
              <a:rPr dirty="0"/>
              <a:t>Paradox</a:t>
            </a:r>
            <a:r>
              <a:rPr lang="en-US" dirty="0"/>
              <a:t>—Slide 3</a:t>
            </a:r>
            <a:endParaRPr dirty="0"/>
          </a:p>
        </p:txBody>
      </p:sp>
      <p:sp>
        <p:nvSpPr>
          <p:cNvPr id="6" name="TextBox 5">
            <a:extLst>
              <a:ext uri="{FF2B5EF4-FFF2-40B4-BE49-F238E27FC236}">
                <a16:creationId xmlns:a16="http://schemas.microsoft.com/office/drawing/2014/main" id="{430D59E3-D008-27C6-623B-3BBA150F53D9}"/>
              </a:ext>
            </a:extLst>
          </p:cNvPr>
          <p:cNvSpPr txBox="1"/>
          <p:nvPr/>
        </p:nvSpPr>
        <p:spPr>
          <a:xfrm>
            <a:off x="457200" y="1219200"/>
            <a:ext cx="8229600" cy="369332"/>
          </a:xfrm>
          <a:prstGeom prst="rect">
            <a:avLst/>
          </a:prstGeom>
          <a:noFill/>
        </p:spPr>
        <p:txBody>
          <a:bodyPr wrap="square">
            <a:spAutoFit/>
          </a:bodyPr>
          <a:lstStyle/>
          <a:p>
            <a:pPr algn="ctr">
              <a:defRPr sz="1800" b="1"/>
            </a:pPr>
            <a:r>
              <a:rPr lang="en-IN" dirty="0"/>
              <a:t>Table 19: Hamilton's Method of Apportionment with 10 Teachers</a:t>
            </a:r>
          </a:p>
        </p:txBody>
      </p:sp>
      <mc:AlternateContent xmlns:mc="http://schemas.openxmlformats.org/markup-compatibility/2006">
        <mc:Choice xmlns:a14="http://schemas.microsoft.com/office/drawing/2010/main" Requires="a14">
          <p:graphicFrame>
            <p:nvGraphicFramePr>
              <p:cNvPr id="4" name="Table Placeholder 2" descr="The table contains 6 columns and 3 rows.&#10;&#10;The columns are labeled: Middle School, Student Population, Standard Quota, Lower Quota, Distribution of Unassigned Teachers, Apportionment.&#10;&#10;Row 1: Middle School: Brown Middle, Student Population: 203, Standard Quota: 203 divided by 139.1 is approximately equal to 1.4594, Lower Quota: 1, Distribution of Unassigned Teachers: 1, Apportionment: 2.&#10;&#10;Row 2: Middle School: Peachtree Middle, Student Population: 588, Standard Quota: 588 divided by 139.1 is approximately equal to 4.2272, Lower Quota: 4, Apportionment: 4.&#10;&#10;Row 3: Middle School: MLK Middle, Student Population: 600, Standard Quota: 600 divided by 139.1 is approximately equal to 4.3134, Lower Quota: 4, Apportionment: 4.&#10;&#10;Total: Student Population 1391, Lower Quota 9, Apportionment 10.&#10;">
                <a:extLst>
                  <a:ext uri="{FF2B5EF4-FFF2-40B4-BE49-F238E27FC236}">
                    <a16:creationId xmlns:a16="http://schemas.microsoft.com/office/drawing/2014/main" id="{2E2F17C9-9C91-4C0D-A8E3-817870167151}"/>
                  </a:ext>
                </a:extLst>
              </p:cNvPr>
              <p:cNvGraphicFramePr>
                <a:graphicFrameLocks/>
              </p:cNvGraphicFramePr>
              <p:nvPr>
                <p:extLst>
                  <p:ext uri="{D42A27DB-BD31-4B8C-83A1-F6EECF244321}">
                    <p14:modId xmlns:p14="http://schemas.microsoft.com/office/powerpoint/2010/main" val="2366257416"/>
                  </p:ext>
                </p:extLst>
              </p:nvPr>
            </p:nvGraphicFramePr>
            <p:xfrm>
              <a:off x="457200" y="1614066"/>
              <a:ext cx="8229600" cy="2605024"/>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t>Middle School</a:t>
                          </a:r>
                        </a:p>
                      </a:txBody>
                      <a:tcPr anchor="ctr"/>
                    </a:tc>
                    <a:tc>
                      <a:txBody>
                        <a:bodyPr/>
                        <a:lstStyle/>
                        <a:p>
                          <a:pPr algn="ctr">
                            <a:defRPr sz="1400" b="1"/>
                          </a:pPr>
                          <a:r>
                            <a:rPr dirty="0"/>
                            <a:t>Student Population</a:t>
                          </a:r>
                        </a:p>
                      </a:txBody>
                      <a:tcPr anchor="ctr"/>
                    </a:tc>
                    <a:tc>
                      <a:txBody>
                        <a:bodyPr/>
                        <a:lstStyle/>
                        <a:p>
                          <a:pPr algn="ctr">
                            <a:defRPr sz="1400" b="1"/>
                          </a:pPr>
                          <a:r>
                            <a:rPr dirty="0"/>
                            <a:t>Standard Quota</a:t>
                          </a:r>
                        </a:p>
                      </a:txBody>
                      <a:tcPr anchor="ctr"/>
                    </a:tc>
                    <a:tc>
                      <a:txBody>
                        <a:bodyPr/>
                        <a:lstStyle/>
                        <a:p>
                          <a:pPr algn="ctr">
                            <a:defRPr sz="1400" b="1"/>
                          </a:pPr>
                          <a:r>
                            <a:rPr dirty="0"/>
                            <a:t>Lower Quota</a:t>
                          </a:r>
                        </a:p>
                      </a:txBody>
                      <a:tcPr anchor="ctr"/>
                    </a:tc>
                    <a:tc>
                      <a:txBody>
                        <a:bodyPr/>
                        <a:lstStyle/>
                        <a:p>
                          <a:pPr algn="ctr">
                            <a:defRPr sz="1400" b="1"/>
                          </a:pPr>
                          <a:r>
                            <a:rPr dirty="0"/>
                            <a:t>Distribution of Unassigned Teachers</a:t>
                          </a:r>
                        </a:p>
                      </a:txBody>
                      <a:tcPr anchor="ctr"/>
                    </a:tc>
                    <a:tc>
                      <a:txBody>
                        <a:bodyPr/>
                        <a:lstStyle/>
                        <a:p>
                          <a:pPr algn="ctr">
                            <a:defRPr sz="1400" b="1"/>
                          </a:pPr>
                          <a:r>
                            <a:rPr dirty="0"/>
                            <a:t>Apportionment</a:t>
                          </a:r>
                        </a:p>
                      </a:txBody>
                      <a:tcPr anchor="ctr"/>
                    </a:tc>
                    <a:extLst>
                      <a:ext uri="{0D108BD9-81ED-4DB2-BD59-A6C34878D82A}">
                        <a16:rowId xmlns:a16="http://schemas.microsoft.com/office/drawing/2014/main" val="10001"/>
                      </a:ext>
                    </a:extLst>
                  </a:tr>
                  <a:tr h="370840">
                    <a:tc>
                      <a:txBody>
                        <a:bodyPr/>
                        <a:lstStyle/>
                        <a:p>
                          <a:pPr algn="ctr">
                            <a:defRPr sz="1400"/>
                          </a:pPr>
                          <a:r>
                            <a:rPr dirty="0"/>
                            <a:t>Brown Middle</a:t>
                          </a:r>
                        </a:p>
                      </a:txBody>
                      <a:tcPr anchor="ctr"/>
                    </a:tc>
                    <a:tc>
                      <a:txBody>
                        <a:bodyPr/>
                        <a:lstStyle/>
                        <a:p>
                          <a:pPr algn="ctr"/>
                          <a:r>
                            <a:rPr sz="1400" dirty="0"/>
                            <a:t>203</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m:ctrlPr>
                                  </m:fPr>
                                  <m:num>
                                    <m:r>
                                      <a:rPr sz="1400"/>
                                      <m:t>203</m:t>
                                    </m:r>
                                  </m:num>
                                  <m:den>
                                    <m:r>
                                      <a:rPr sz="1400"/>
                                      <m:t>139.1</m:t>
                                    </m:r>
                                  </m:den>
                                </m:f>
                                <m:r>
                                  <a:rPr sz="1400"/>
                                  <m:t>≈1.4594</m:t>
                                </m:r>
                              </m:oMath>
                            </m:oMathPara>
                          </a14:m>
                          <a:endParaRPr dirty="0"/>
                        </a:p>
                      </a:txBody>
                      <a:tcPr anchor="ctr"/>
                    </a:tc>
                    <a:tc>
                      <a:txBody>
                        <a:bodyPr/>
                        <a:lstStyle/>
                        <a:p>
                          <a:pPr algn="ctr"/>
                          <a:r>
                            <a:rPr sz="1400" dirty="0"/>
                            <a:t>1</a:t>
                          </a:r>
                          <a:endParaRPr sz="1400" dirty="0">
                            <a:latin typeface="Cambria Math"/>
                          </a:endParaRPr>
                        </a:p>
                      </a:txBody>
                      <a:tcPr anchor="ctr"/>
                    </a:tc>
                    <a:tc>
                      <a:txBody>
                        <a:bodyPr/>
                        <a:lstStyle/>
                        <a:p>
                          <a:pPr algn="ctr"/>
                          <a:r>
                            <a:rPr sz="1400" dirty="0"/>
                            <a:t>1</a:t>
                          </a:r>
                          <a:endParaRPr sz="1400" dirty="0">
                            <a:latin typeface="Cambria Math"/>
                          </a:endParaRPr>
                        </a:p>
                      </a:txBody>
                      <a:tcPr anchor="ctr"/>
                    </a:tc>
                    <a:tc>
                      <a:txBody>
                        <a:bodyPr/>
                        <a:lstStyle/>
                        <a:p>
                          <a:pPr algn="ctr"/>
                          <a:r>
                            <a:rPr sz="1400" dirty="0"/>
                            <a:t>2</a:t>
                          </a:r>
                          <a:endParaRPr sz="1400" dirty="0">
                            <a:latin typeface="Cambria Math"/>
                          </a:endParaRPr>
                        </a:p>
                      </a:txBody>
                      <a:tcPr anchor="ctr"/>
                    </a:tc>
                    <a:extLst>
                      <a:ext uri="{0D108BD9-81ED-4DB2-BD59-A6C34878D82A}">
                        <a16:rowId xmlns:a16="http://schemas.microsoft.com/office/drawing/2014/main" val="10002"/>
                      </a:ext>
                    </a:extLst>
                  </a:tr>
                  <a:tr h="370840">
                    <a:tc>
                      <a:txBody>
                        <a:bodyPr/>
                        <a:lstStyle/>
                        <a:p>
                          <a:pPr algn="ctr">
                            <a:defRPr sz="1400"/>
                          </a:pPr>
                          <a:r>
                            <a:t>Peachtree Middle</a:t>
                          </a:r>
                        </a:p>
                      </a:txBody>
                      <a:tcPr anchor="ctr"/>
                    </a:tc>
                    <a:tc>
                      <a:txBody>
                        <a:bodyPr/>
                        <a:lstStyle/>
                        <a:p>
                          <a:pPr algn="ctr"/>
                          <a:r>
                            <a:rPr sz="1400" dirty="0"/>
                            <a:t>588</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m:ctrlPr>
                                  </m:fPr>
                                  <m:num>
                                    <m:r>
                                      <a:rPr sz="1400"/>
                                      <m:t>588</m:t>
                                    </m:r>
                                  </m:num>
                                  <m:den>
                                    <m:r>
                                      <a:rPr sz="1400"/>
                                      <m:t>139.1</m:t>
                                    </m:r>
                                  </m:den>
                                </m:f>
                                <m:r>
                                  <a:rPr sz="1400"/>
                                  <m:t>≈4.2272</m:t>
                                </m:r>
                              </m:oMath>
                            </m:oMathPara>
                          </a14:m>
                          <a:endParaRPr dirty="0"/>
                        </a:p>
                      </a:txBody>
                      <a:tcPr anchor="ctr"/>
                    </a:tc>
                    <a:tc>
                      <a:txBody>
                        <a:bodyPr/>
                        <a:lstStyle/>
                        <a:p>
                          <a:pPr algn="ctr"/>
                          <a:r>
                            <a:rPr sz="1400" dirty="0"/>
                            <a:t>4</a:t>
                          </a:r>
                          <a:endParaRPr sz="1400" dirty="0">
                            <a:latin typeface="Cambria Math"/>
                          </a:endParaRPr>
                        </a:p>
                      </a:txBody>
                      <a:tcPr anchor="ctr"/>
                    </a:tc>
                    <a:tc>
                      <a:txBody>
                        <a:bodyPr/>
                        <a:lstStyle/>
                        <a:p>
                          <a:pPr algn="ctr"/>
                          <a:endParaRPr dirty="0"/>
                        </a:p>
                      </a:txBody>
                      <a:tcPr anchor="ctr"/>
                    </a:tc>
                    <a:tc>
                      <a:txBody>
                        <a:bodyPr/>
                        <a:lstStyle/>
                        <a:p>
                          <a:pPr algn="ctr"/>
                          <a:r>
                            <a:rPr sz="1400" dirty="0"/>
                            <a:t>4</a:t>
                          </a:r>
                          <a:endParaRPr sz="1400" dirty="0">
                            <a:latin typeface="Cambria Math"/>
                          </a:endParaRPr>
                        </a:p>
                      </a:txBody>
                      <a:tcPr anchor="ctr"/>
                    </a:tc>
                    <a:extLst>
                      <a:ext uri="{0D108BD9-81ED-4DB2-BD59-A6C34878D82A}">
                        <a16:rowId xmlns:a16="http://schemas.microsoft.com/office/drawing/2014/main" val="10003"/>
                      </a:ext>
                    </a:extLst>
                  </a:tr>
                  <a:tr h="370840">
                    <a:tc>
                      <a:txBody>
                        <a:bodyPr/>
                        <a:lstStyle/>
                        <a:p>
                          <a:pPr algn="ctr"/>
                          <a:r>
                            <a:rPr sz="1400" b="0" dirty="0"/>
                            <a:t>MLK </a:t>
                          </a:r>
                          <a:r>
                            <a:rPr sz="1400" dirty="0"/>
                            <a:t>Middle</a:t>
                          </a:r>
                        </a:p>
                      </a:txBody>
                      <a:tcPr anchor="ctr"/>
                    </a:tc>
                    <a:tc>
                      <a:txBody>
                        <a:bodyPr/>
                        <a:lstStyle/>
                        <a:p>
                          <a:pPr algn="ctr"/>
                          <a:r>
                            <a:rPr sz="1400" dirty="0"/>
                            <a:t>600</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m:ctrlPr>
                                  </m:fPr>
                                  <m:num>
                                    <m:r>
                                      <a:rPr sz="1400"/>
                                      <m:t>600</m:t>
                                    </m:r>
                                  </m:num>
                                  <m:den>
                                    <m:r>
                                      <a:rPr sz="1400"/>
                                      <m:t>139.1</m:t>
                                    </m:r>
                                  </m:den>
                                </m:f>
                                <m:r>
                                  <a:rPr sz="1400"/>
                                  <m:t>≈4.3134</m:t>
                                </m:r>
                              </m:oMath>
                            </m:oMathPara>
                          </a14:m>
                          <a:endParaRPr dirty="0"/>
                        </a:p>
                      </a:txBody>
                      <a:tcPr anchor="ctr"/>
                    </a:tc>
                    <a:tc>
                      <a:txBody>
                        <a:bodyPr/>
                        <a:lstStyle/>
                        <a:p>
                          <a:pPr algn="ctr"/>
                          <a:r>
                            <a:rPr sz="1400" dirty="0"/>
                            <a:t>4</a:t>
                          </a:r>
                          <a:endParaRPr sz="1400" dirty="0">
                            <a:latin typeface="Cambria Math"/>
                          </a:endParaRPr>
                        </a:p>
                      </a:txBody>
                      <a:tcPr anchor="ctr"/>
                    </a:tc>
                    <a:tc>
                      <a:txBody>
                        <a:bodyPr/>
                        <a:lstStyle/>
                        <a:p>
                          <a:pPr algn="ctr"/>
                          <a:endParaRPr dirty="0"/>
                        </a:p>
                      </a:txBody>
                      <a:tcPr anchor="ctr"/>
                    </a:tc>
                    <a:tc>
                      <a:txBody>
                        <a:bodyPr/>
                        <a:lstStyle/>
                        <a:p>
                          <a:pPr algn="ctr"/>
                          <a:r>
                            <a:rPr sz="1400" dirty="0"/>
                            <a:t>4</a:t>
                          </a:r>
                          <a:endParaRPr sz="1400" dirty="0">
                            <a:latin typeface="Cambria Math"/>
                          </a:endParaRPr>
                        </a:p>
                      </a:txBody>
                      <a:tcPr anchor="ctr"/>
                    </a:tc>
                    <a:extLst>
                      <a:ext uri="{0D108BD9-81ED-4DB2-BD59-A6C34878D82A}">
                        <a16:rowId xmlns:a16="http://schemas.microsoft.com/office/drawing/2014/main" val="10004"/>
                      </a:ext>
                    </a:extLst>
                  </a:tr>
                  <a:tr h="370840">
                    <a:tc>
                      <a:txBody>
                        <a:bodyPr/>
                        <a:lstStyle/>
                        <a:p>
                          <a:pPr algn="ctr">
                            <a:defRPr sz="1400" b="1"/>
                          </a:pPr>
                          <a:r>
                            <a:rPr dirty="0"/>
                            <a:t>Total</a:t>
                          </a:r>
                        </a:p>
                      </a:txBody>
                      <a:tcPr anchor="ctr"/>
                    </a:tc>
                    <a:tc>
                      <a:txBody>
                        <a:bodyPr/>
                        <a:lstStyle/>
                        <a:p>
                          <a:pPr algn="ctr"/>
                          <a:r>
                            <a:rPr sz="1400" dirty="0"/>
                            <a:t>1391</a:t>
                          </a:r>
                          <a:endParaRPr sz="1400" dirty="0">
                            <a:latin typeface="Cambria Math"/>
                          </a:endParaRPr>
                        </a:p>
                      </a:txBody>
                      <a:tcPr anchor="ctr"/>
                    </a:tc>
                    <a:tc>
                      <a:txBody>
                        <a:bodyPr/>
                        <a:lstStyle/>
                        <a:p>
                          <a:pPr algn="ctr"/>
                          <a:endParaRPr dirty="0"/>
                        </a:p>
                      </a:txBody>
                      <a:tcPr anchor="ctr"/>
                    </a:tc>
                    <a:tc>
                      <a:txBody>
                        <a:bodyPr/>
                        <a:lstStyle/>
                        <a:p>
                          <a:pPr algn="ctr"/>
                          <a:r>
                            <a:rPr sz="1400" dirty="0"/>
                            <a:t>9</a:t>
                          </a:r>
                          <a:endParaRPr sz="1400" dirty="0">
                            <a:latin typeface="Cambria Math"/>
                          </a:endParaRPr>
                        </a:p>
                      </a:txBody>
                      <a:tcPr anchor="ctr"/>
                    </a:tc>
                    <a:tc>
                      <a:txBody>
                        <a:bodyPr/>
                        <a:lstStyle/>
                        <a:p>
                          <a:pPr algn="ctr"/>
                          <a:endParaRPr dirty="0"/>
                        </a:p>
                      </a:txBody>
                      <a:tcPr anchor="ctr"/>
                    </a:tc>
                    <a:tc>
                      <a:txBody>
                        <a:bodyPr/>
                        <a:lstStyle/>
                        <a:p>
                          <a:pPr algn="ctr"/>
                          <a:r>
                            <a:rPr sz="1400" dirty="0"/>
                            <a:t>10</a:t>
                          </a:r>
                          <a:endParaRPr sz="1400" dirty="0">
                            <a:latin typeface="Cambria Math"/>
                          </a:endParaRPr>
                        </a:p>
                      </a:txBody>
                      <a:tcPr anchor="ctr"/>
                    </a:tc>
                    <a:extLst>
                      <a:ext uri="{0D108BD9-81ED-4DB2-BD59-A6C34878D82A}">
                        <a16:rowId xmlns:a16="http://schemas.microsoft.com/office/drawing/2014/main" val="10005"/>
                      </a:ext>
                    </a:extLst>
                  </a:tr>
                </a:tbl>
              </a:graphicData>
            </a:graphic>
          </p:graphicFrame>
        </mc:Choice>
        <mc:Fallback>
          <p:graphicFrame>
            <p:nvGraphicFramePr>
              <p:cNvPr id="4" name="Table Placeholder 2" descr="The table contains 6 columns and 3 rows.&#10;&#10;The columns are labeled: Middle School, Student Population, Standard Quota, Lower Quota, Distribution of Unassigned Teachers, Apportionment.&#10;&#10;Row 1: Middle School: Brown Middle, Student Population: 203, Standard Quota: 203 divided by 139.1 is approximately equal to 1.4594, Lower Quota: 1, Distribution of Unassigned Teachers: 1, Apportionment: 2.&#10;&#10;Row 2: Middle School: Peachtree Middle, Student Population: 588, Standard Quota: 588 divided by 139.1 is approximately equal to 4.2272, Lower Quota: 4, Apportionment: 4.&#10;&#10;Row 3: Middle School: MLK Middle, Student Population: 600, Standard Quota: 600 divided by 139.1 is approximately equal to 4.3134, Lower Quota: 4, Apportionment: 4.&#10;&#10;Total: Student Population 1391, Lower Quota 9, Apportionment 10.&#10;">
                <a:extLst>
                  <a:ext uri="{FF2B5EF4-FFF2-40B4-BE49-F238E27FC236}">
                    <a16:creationId xmlns:a16="http://schemas.microsoft.com/office/drawing/2014/main" id="{2E2F17C9-9C91-4C0D-A8E3-817870167151}"/>
                  </a:ext>
                </a:extLst>
              </p:cNvPr>
              <p:cNvGraphicFramePr>
                <a:graphicFrameLocks/>
              </p:cNvGraphicFramePr>
              <p:nvPr>
                <p:extLst>
                  <p:ext uri="{D42A27DB-BD31-4B8C-83A1-F6EECF244321}">
                    <p14:modId xmlns:p14="http://schemas.microsoft.com/office/powerpoint/2010/main" val="2366257416"/>
                  </p:ext>
                </p:extLst>
              </p:nvPr>
            </p:nvGraphicFramePr>
            <p:xfrm>
              <a:off x="457200" y="1614066"/>
              <a:ext cx="8229600" cy="2605024"/>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6764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731520">
                    <a:tc>
                      <a:txBody>
                        <a:bodyPr/>
                        <a:lstStyle/>
                        <a:p>
                          <a:pPr algn="ctr">
                            <a:defRPr sz="1400" b="1"/>
                          </a:pPr>
                          <a:r>
                            <a:t>Middle School</a:t>
                          </a:r>
                        </a:p>
                      </a:txBody>
                      <a:tcPr anchor="ctr"/>
                    </a:tc>
                    <a:tc>
                      <a:txBody>
                        <a:bodyPr/>
                        <a:lstStyle/>
                        <a:p>
                          <a:pPr algn="ctr">
                            <a:defRPr sz="1400" b="1"/>
                          </a:pPr>
                          <a:r>
                            <a:rPr dirty="0"/>
                            <a:t>Student Population</a:t>
                          </a:r>
                        </a:p>
                      </a:txBody>
                      <a:tcPr anchor="ctr"/>
                    </a:tc>
                    <a:tc>
                      <a:txBody>
                        <a:bodyPr/>
                        <a:lstStyle/>
                        <a:p>
                          <a:pPr algn="ctr">
                            <a:defRPr sz="1400" b="1"/>
                          </a:pPr>
                          <a:r>
                            <a:rPr dirty="0"/>
                            <a:t>Standard Quota</a:t>
                          </a:r>
                        </a:p>
                      </a:txBody>
                      <a:tcPr anchor="ctr"/>
                    </a:tc>
                    <a:tc>
                      <a:txBody>
                        <a:bodyPr/>
                        <a:lstStyle/>
                        <a:p>
                          <a:pPr algn="ctr">
                            <a:defRPr sz="1400" b="1"/>
                          </a:pPr>
                          <a:r>
                            <a:rPr dirty="0"/>
                            <a:t>Lower Quota</a:t>
                          </a:r>
                        </a:p>
                      </a:txBody>
                      <a:tcPr anchor="ctr"/>
                    </a:tc>
                    <a:tc>
                      <a:txBody>
                        <a:bodyPr/>
                        <a:lstStyle/>
                        <a:p>
                          <a:pPr algn="ctr">
                            <a:defRPr sz="1400" b="1"/>
                          </a:pPr>
                          <a:r>
                            <a:rPr dirty="0"/>
                            <a:t>Distribution of Unassigned Teachers</a:t>
                          </a:r>
                        </a:p>
                      </a:txBody>
                      <a:tcPr anchor="ctr"/>
                    </a:tc>
                    <a:tc>
                      <a:txBody>
                        <a:bodyPr/>
                        <a:lstStyle/>
                        <a:p>
                          <a:pPr algn="ctr">
                            <a:defRPr sz="1400" b="1"/>
                          </a:pPr>
                          <a:r>
                            <a:rPr dirty="0"/>
                            <a:t>Apportionment</a:t>
                          </a:r>
                        </a:p>
                      </a:txBody>
                      <a:tcPr anchor="ctr"/>
                    </a:tc>
                    <a:extLst>
                      <a:ext uri="{0D108BD9-81ED-4DB2-BD59-A6C34878D82A}">
                        <a16:rowId xmlns:a16="http://schemas.microsoft.com/office/drawing/2014/main" val="10001"/>
                      </a:ext>
                    </a:extLst>
                  </a:tr>
                  <a:tr h="492252">
                    <a:tc>
                      <a:txBody>
                        <a:bodyPr/>
                        <a:lstStyle/>
                        <a:p>
                          <a:pPr algn="ctr">
                            <a:defRPr sz="1400"/>
                          </a:pPr>
                          <a:r>
                            <a:rPr dirty="0"/>
                            <a:t>Brown Middle</a:t>
                          </a:r>
                        </a:p>
                      </a:txBody>
                      <a:tcPr anchor="ctr"/>
                    </a:tc>
                    <a:tc>
                      <a:txBody>
                        <a:bodyPr/>
                        <a:lstStyle/>
                        <a:p>
                          <a:pPr algn="ctr"/>
                          <a:r>
                            <a:rPr sz="1400" dirty="0"/>
                            <a:t>203</a:t>
                          </a:r>
                          <a:endParaRPr sz="1400" dirty="0">
                            <a:latin typeface="Cambria Math"/>
                          </a:endParaRPr>
                        </a:p>
                      </a:txBody>
                      <a:tcPr anchor="ctr"/>
                    </a:tc>
                    <a:tc>
                      <a:txBody>
                        <a:bodyPr/>
                        <a:lstStyle/>
                        <a:p>
                          <a:endParaRPr lang="en-US"/>
                        </a:p>
                      </a:txBody>
                      <a:tcPr anchor="ctr">
                        <a:blipFill>
                          <a:blip r:embed="rId2"/>
                          <a:stretch>
                            <a:fillRect l="-164364" t="-147561" r="-228364" b="-282927"/>
                          </a:stretch>
                        </a:blipFill>
                      </a:tcPr>
                    </a:tc>
                    <a:tc>
                      <a:txBody>
                        <a:bodyPr/>
                        <a:lstStyle/>
                        <a:p>
                          <a:pPr algn="ctr"/>
                          <a:r>
                            <a:rPr sz="1400" dirty="0"/>
                            <a:t>1</a:t>
                          </a:r>
                          <a:endParaRPr sz="1400" dirty="0">
                            <a:latin typeface="Cambria Math"/>
                          </a:endParaRPr>
                        </a:p>
                      </a:txBody>
                      <a:tcPr anchor="ctr"/>
                    </a:tc>
                    <a:tc>
                      <a:txBody>
                        <a:bodyPr/>
                        <a:lstStyle/>
                        <a:p>
                          <a:pPr algn="ctr"/>
                          <a:r>
                            <a:rPr sz="1400" dirty="0"/>
                            <a:t>1</a:t>
                          </a:r>
                          <a:endParaRPr sz="1400" dirty="0">
                            <a:latin typeface="Cambria Math"/>
                          </a:endParaRPr>
                        </a:p>
                      </a:txBody>
                      <a:tcPr anchor="ctr"/>
                    </a:tc>
                    <a:tc>
                      <a:txBody>
                        <a:bodyPr/>
                        <a:lstStyle/>
                        <a:p>
                          <a:pPr algn="ctr"/>
                          <a:r>
                            <a:rPr sz="1400" dirty="0"/>
                            <a:t>2</a:t>
                          </a:r>
                          <a:endParaRPr sz="1400" dirty="0">
                            <a:latin typeface="Cambria Math"/>
                          </a:endParaRPr>
                        </a:p>
                      </a:txBody>
                      <a:tcPr anchor="ctr"/>
                    </a:tc>
                    <a:extLst>
                      <a:ext uri="{0D108BD9-81ED-4DB2-BD59-A6C34878D82A}">
                        <a16:rowId xmlns:a16="http://schemas.microsoft.com/office/drawing/2014/main" val="10002"/>
                      </a:ext>
                    </a:extLst>
                  </a:tr>
                  <a:tr h="518160">
                    <a:tc>
                      <a:txBody>
                        <a:bodyPr/>
                        <a:lstStyle/>
                        <a:p>
                          <a:pPr algn="ctr">
                            <a:defRPr sz="1400"/>
                          </a:pPr>
                          <a:r>
                            <a:t>Peachtree Middle</a:t>
                          </a:r>
                        </a:p>
                      </a:txBody>
                      <a:tcPr anchor="ctr"/>
                    </a:tc>
                    <a:tc>
                      <a:txBody>
                        <a:bodyPr/>
                        <a:lstStyle/>
                        <a:p>
                          <a:pPr algn="ctr"/>
                          <a:r>
                            <a:rPr sz="1400" dirty="0"/>
                            <a:t>588</a:t>
                          </a:r>
                          <a:endParaRPr sz="1400" dirty="0">
                            <a:latin typeface="Cambria Math"/>
                          </a:endParaRPr>
                        </a:p>
                      </a:txBody>
                      <a:tcPr anchor="ctr"/>
                    </a:tc>
                    <a:tc>
                      <a:txBody>
                        <a:bodyPr/>
                        <a:lstStyle/>
                        <a:p>
                          <a:endParaRPr lang="en-US"/>
                        </a:p>
                      </a:txBody>
                      <a:tcPr anchor="ctr">
                        <a:blipFill>
                          <a:blip r:embed="rId2"/>
                          <a:stretch>
                            <a:fillRect l="-164364" t="-238824" r="-228364" b="-172941"/>
                          </a:stretch>
                        </a:blipFill>
                      </a:tcPr>
                    </a:tc>
                    <a:tc>
                      <a:txBody>
                        <a:bodyPr/>
                        <a:lstStyle/>
                        <a:p>
                          <a:pPr algn="ctr"/>
                          <a:r>
                            <a:rPr sz="1400" dirty="0"/>
                            <a:t>4</a:t>
                          </a:r>
                          <a:endParaRPr sz="1400" dirty="0">
                            <a:latin typeface="Cambria Math"/>
                          </a:endParaRPr>
                        </a:p>
                      </a:txBody>
                      <a:tcPr anchor="ctr"/>
                    </a:tc>
                    <a:tc>
                      <a:txBody>
                        <a:bodyPr/>
                        <a:lstStyle/>
                        <a:p>
                          <a:pPr algn="ctr"/>
                          <a:endParaRPr dirty="0"/>
                        </a:p>
                      </a:txBody>
                      <a:tcPr anchor="ctr"/>
                    </a:tc>
                    <a:tc>
                      <a:txBody>
                        <a:bodyPr/>
                        <a:lstStyle/>
                        <a:p>
                          <a:pPr algn="ctr"/>
                          <a:r>
                            <a:rPr sz="1400" dirty="0"/>
                            <a:t>4</a:t>
                          </a:r>
                          <a:endParaRPr sz="1400" dirty="0">
                            <a:latin typeface="Cambria Math"/>
                          </a:endParaRPr>
                        </a:p>
                      </a:txBody>
                      <a:tcPr anchor="ctr"/>
                    </a:tc>
                    <a:extLst>
                      <a:ext uri="{0D108BD9-81ED-4DB2-BD59-A6C34878D82A}">
                        <a16:rowId xmlns:a16="http://schemas.microsoft.com/office/drawing/2014/main" val="10003"/>
                      </a:ext>
                    </a:extLst>
                  </a:tr>
                  <a:tr h="492252">
                    <a:tc>
                      <a:txBody>
                        <a:bodyPr/>
                        <a:lstStyle/>
                        <a:p>
                          <a:pPr algn="ctr"/>
                          <a:r>
                            <a:rPr sz="1400" b="0" dirty="0"/>
                            <a:t>MLK </a:t>
                          </a:r>
                          <a:r>
                            <a:rPr sz="1400" dirty="0"/>
                            <a:t>Middle</a:t>
                          </a:r>
                        </a:p>
                      </a:txBody>
                      <a:tcPr anchor="ctr"/>
                    </a:tc>
                    <a:tc>
                      <a:txBody>
                        <a:bodyPr/>
                        <a:lstStyle/>
                        <a:p>
                          <a:pPr algn="ctr"/>
                          <a:r>
                            <a:rPr sz="1400" dirty="0"/>
                            <a:t>600</a:t>
                          </a:r>
                          <a:endParaRPr sz="1400" dirty="0">
                            <a:latin typeface="Cambria Math"/>
                          </a:endParaRPr>
                        </a:p>
                      </a:txBody>
                      <a:tcPr anchor="ctr"/>
                    </a:tc>
                    <a:tc>
                      <a:txBody>
                        <a:bodyPr/>
                        <a:lstStyle/>
                        <a:p>
                          <a:endParaRPr lang="en-US"/>
                        </a:p>
                      </a:txBody>
                      <a:tcPr anchor="ctr">
                        <a:blipFill>
                          <a:blip r:embed="rId2"/>
                          <a:stretch>
                            <a:fillRect l="-164364" t="-355556" r="-228364" b="-81481"/>
                          </a:stretch>
                        </a:blipFill>
                      </a:tcPr>
                    </a:tc>
                    <a:tc>
                      <a:txBody>
                        <a:bodyPr/>
                        <a:lstStyle/>
                        <a:p>
                          <a:pPr algn="ctr"/>
                          <a:r>
                            <a:rPr sz="1400" dirty="0"/>
                            <a:t>4</a:t>
                          </a:r>
                          <a:endParaRPr sz="1400" dirty="0">
                            <a:latin typeface="Cambria Math"/>
                          </a:endParaRPr>
                        </a:p>
                      </a:txBody>
                      <a:tcPr anchor="ctr"/>
                    </a:tc>
                    <a:tc>
                      <a:txBody>
                        <a:bodyPr/>
                        <a:lstStyle/>
                        <a:p>
                          <a:pPr algn="ctr"/>
                          <a:endParaRPr dirty="0"/>
                        </a:p>
                      </a:txBody>
                      <a:tcPr anchor="ctr"/>
                    </a:tc>
                    <a:tc>
                      <a:txBody>
                        <a:bodyPr/>
                        <a:lstStyle/>
                        <a:p>
                          <a:pPr algn="ctr"/>
                          <a:r>
                            <a:rPr sz="1400" dirty="0"/>
                            <a:t>4</a:t>
                          </a:r>
                          <a:endParaRPr sz="1400" dirty="0">
                            <a:latin typeface="Cambria Math"/>
                          </a:endParaRPr>
                        </a:p>
                      </a:txBody>
                      <a:tcPr anchor="ctr"/>
                    </a:tc>
                    <a:extLst>
                      <a:ext uri="{0D108BD9-81ED-4DB2-BD59-A6C34878D82A}">
                        <a16:rowId xmlns:a16="http://schemas.microsoft.com/office/drawing/2014/main" val="10004"/>
                      </a:ext>
                    </a:extLst>
                  </a:tr>
                  <a:tr h="370840">
                    <a:tc>
                      <a:txBody>
                        <a:bodyPr/>
                        <a:lstStyle/>
                        <a:p>
                          <a:pPr algn="ctr">
                            <a:defRPr sz="1400" b="1"/>
                          </a:pPr>
                          <a:r>
                            <a:rPr dirty="0"/>
                            <a:t>Total</a:t>
                          </a:r>
                        </a:p>
                      </a:txBody>
                      <a:tcPr anchor="ctr"/>
                    </a:tc>
                    <a:tc>
                      <a:txBody>
                        <a:bodyPr/>
                        <a:lstStyle/>
                        <a:p>
                          <a:pPr algn="ctr"/>
                          <a:r>
                            <a:rPr sz="1400" dirty="0"/>
                            <a:t>1391</a:t>
                          </a:r>
                          <a:endParaRPr sz="1400" dirty="0">
                            <a:latin typeface="Cambria Math"/>
                          </a:endParaRPr>
                        </a:p>
                      </a:txBody>
                      <a:tcPr anchor="ctr"/>
                    </a:tc>
                    <a:tc>
                      <a:txBody>
                        <a:bodyPr/>
                        <a:lstStyle/>
                        <a:p>
                          <a:pPr algn="ctr"/>
                          <a:endParaRPr dirty="0"/>
                        </a:p>
                      </a:txBody>
                      <a:tcPr anchor="ctr"/>
                    </a:tc>
                    <a:tc>
                      <a:txBody>
                        <a:bodyPr/>
                        <a:lstStyle/>
                        <a:p>
                          <a:pPr algn="ctr"/>
                          <a:r>
                            <a:rPr sz="1400" dirty="0"/>
                            <a:t>9</a:t>
                          </a:r>
                          <a:endParaRPr sz="1400" dirty="0">
                            <a:latin typeface="Cambria Math"/>
                          </a:endParaRPr>
                        </a:p>
                      </a:txBody>
                      <a:tcPr anchor="ctr"/>
                    </a:tc>
                    <a:tc>
                      <a:txBody>
                        <a:bodyPr/>
                        <a:lstStyle/>
                        <a:p>
                          <a:pPr algn="ctr"/>
                          <a:endParaRPr dirty="0"/>
                        </a:p>
                      </a:txBody>
                      <a:tcPr anchor="ctr"/>
                    </a:tc>
                    <a:tc>
                      <a:txBody>
                        <a:bodyPr/>
                        <a:lstStyle/>
                        <a:p>
                          <a:pPr algn="ctr"/>
                          <a:r>
                            <a:rPr sz="1400" dirty="0"/>
                            <a:t>10</a:t>
                          </a:r>
                          <a:endParaRPr sz="1400" dirty="0">
                            <a:latin typeface="Cambria Math"/>
                          </a:endParaRPr>
                        </a:p>
                      </a:txBody>
                      <a:tcPr anchor="ctr"/>
                    </a:tc>
                    <a:extLst>
                      <a:ext uri="{0D108BD9-81ED-4DB2-BD59-A6C34878D82A}">
                        <a16:rowId xmlns:a16="http://schemas.microsoft.com/office/drawing/2014/main" val="10005"/>
                      </a:ext>
                    </a:extLst>
                  </a:tr>
                </a:tbl>
              </a:graphicData>
            </a:graphic>
          </p:graphicFrame>
        </mc:Fallback>
      </mc:AlternateContent>
      <p:sp>
        <p:nvSpPr>
          <p:cNvPr id="3" name="Text Placeholder 2"/>
          <p:cNvSpPr>
            <a:spLocks noGrp="1"/>
          </p:cNvSpPr>
          <p:nvPr>
            <p:ph type="body" sz="quarter" idx="10"/>
          </p:nvPr>
        </p:nvSpPr>
        <p:spPr>
          <a:xfrm>
            <a:off x="457200" y="4419600"/>
            <a:ext cx="8229600" cy="1576754"/>
          </a:xfrm>
        </p:spPr>
        <p:txBody>
          <a:bodyPr>
            <a:normAutofit fontScale="85000" lnSpcReduction="20000"/>
          </a:bodyPr>
          <a:lstStyle/>
          <a:p>
            <a:r>
              <a:rPr dirty="0"/>
              <a:t>​Using Hamilton's method, Brown Middle School receives the additional teacher because their fractional remainder is the largest. Thus, Brown Middle School will receive </a:t>
            </a:r>
            <a:r>
              <a:rPr dirty="0">
                <a:latin typeface="Cambria Math"/>
              </a:rPr>
              <a:t>2</a:t>
            </a:r>
            <a:r>
              <a:rPr dirty="0"/>
              <a:t> new teachers while Peachtree Middle School and </a:t>
            </a:r>
            <a:r>
              <a:rPr b="1" dirty="0"/>
              <a:t>MLK</a:t>
            </a:r>
            <a:r>
              <a:rPr dirty="0"/>
              <a:t> Middle School will each receive </a:t>
            </a:r>
            <a:r>
              <a:rPr dirty="0">
                <a:latin typeface="Cambria Math"/>
              </a:rPr>
              <a:t>4</a:t>
            </a:r>
            <a:r>
              <a:rPr dirty="0"/>
              <a:t> new teachers.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Illustrating the Alabama</a:t>
            </a:r>
            <a:br>
              <a:rPr lang="en-US" dirty="0"/>
            </a:br>
            <a:r>
              <a:rPr dirty="0"/>
              <a:t>Paradox</a:t>
            </a:r>
            <a:r>
              <a:rPr lang="en-US" dirty="0"/>
              <a:t>—Slide 4</a:t>
            </a:r>
            <a:endParaRPr dirty="0"/>
          </a:p>
        </p:txBody>
      </p:sp>
      <p:sp>
        <p:nvSpPr>
          <p:cNvPr id="3" name="Text Placeholder 2"/>
          <p:cNvSpPr>
            <a:spLocks noGrp="1"/>
          </p:cNvSpPr>
          <p:nvPr>
            <p:ph type="body" sz="quarter" idx="10"/>
          </p:nvPr>
        </p:nvSpPr>
        <p:spPr>
          <a:xfrm>
            <a:off x="457200" y="1029287"/>
            <a:ext cx="8229600" cy="498213"/>
          </a:xfrm>
        </p:spPr>
        <p:txBody>
          <a:bodyPr>
            <a:noAutofit/>
          </a:bodyPr>
          <a:lstStyle/>
          <a:p>
            <a:pPr algn="just">
              <a:tabLst>
                <a:tab pos="447675" algn="l"/>
              </a:tabLst>
              <a:defRPr sz="2800"/>
            </a:pPr>
            <a:r>
              <a:rPr lang="en-IN" sz="2000" dirty="0"/>
              <a:t>b.	</a:t>
            </a:r>
            <a:r>
              <a:rPr sz="2000" dirty="0"/>
              <a:t>We need to calculate the standard divisor with </a:t>
            </a:r>
            <a:r>
              <a:rPr sz="2000" dirty="0">
                <a:latin typeface="Cambria Math"/>
              </a:rPr>
              <a:t>11</a:t>
            </a:r>
            <a:r>
              <a:rPr sz="2000" dirty="0"/>
              <a:t> teachers this time.</a:t>
            </a:r>
          </a:p>
          <a:p>
            <a:endParaRPr lang="en-IN" sz="2000" dirty="0"/>
          </a:p>
          <a:p>
            <a:endParaRPr lang="en-IN" sz="2000" dirty="0"/>
          </a:p>
          <a:p>
            <a:endParaRPr lang="en-IN" sz="2000" dirty="0"/>
          </a:p>
          <a:p>
            <a:endParaRPr lang="en-IN" sz="2000" dirty="0"/>
          </a:p>
          <a:p>
            <a:endParaRPr lang="en-IN" sz="2000" dirty="0"/>
          </a:p>
          <a:p>
            <a:endParaRPr lang="en-IN" sz="2000" dirty="0"/>
          </a:p>
          <a:p>
            <a:endParaRPr lang="en-IN" sz="2000" dirty="0"/>
          </a:p>
          <a:p>
            <a:r>
              <a:rPr lang="en-IN" sz="2000" dirty="0"/>
              <a:t>  </a:t>
            </a:r>
          </a:p>
          <a:p>
            <a:endParaRPr lang="en-IN" sz="2000" dirty="0"/>
          </a:p>
          <a:p>
            <a:r>
              <a:rPr lang="en-IN" sz="2000" dirty="0"/>
              <a:t>       </a:t>
            </a:r>
            <a:r>
              <a:rPr sz="2000" dirty="0"/>
              <a:t>​</a:t>
            </a:r>
          </a:p>
        </p:txBody>
      </p:sp>
      <p:pic>
        <p:nvPicPr>
          <p:cNvPr id="9" name="Picture 8" descr="standard divisor is:&#10;open parentheses one thousand three hundred and ninety one divided by eleven closed parentheses equals one hundred twenty six point four five four five.">
            <a:extLst>
              <a:ext uri="{FF2B5EF4-FFF2-40B4-BE49-F238E27FC236}">
                <a16:creationId xmlns:a16="http://schemas.microsoft.com/office/drawing/2014/main" id="{E5500000-7A7A-690E-AD3C-77D0BB4A3BEF}"/>
              </a:ext>
            </a:extLst>
          </p:cNvPr>
          <p:cNvPicPr>
            <a:picLocks noChangeAspect="1"/>
          </p:cNvPicPr>
          <p:nvPr/>
        </p:nvPicPr>
        <p:blipFill>
          <a:blip r:embed="rId2"/>
          <a:stretch>
            <a:fillRect/>
          </a:stretch>
        </p:blipFill>
        <p:spPr>
          <a:xfrm>
            <a:off x="2781300" y="1600200"/>
            <a:ext cx="3581400" cy="613100"/>
          </a:xfrm>
          <a:prstGeom prst="rect">
            <a:avLst/>
          </a:prstGeom>
        </p:spPr>
      </p:pic>
      <p:sp>
        <p:nvSpPr>
          <p:cNvPr id="7" name="TextBox 6">
            <a:extLst>
              <a:ext uri="{FF2B5EF4-FFF2-40B4-BE49-F238E27FC236}">
                <a16:creationId xmlns:a16="http://schemas.microsoft.com/office/drawing/2014/main" id="{CF3F52C7-D5CB-ECE5-3916-A379DC4258A7}"/>
              </a:ext>
            </a:extLst>
          </p:cNvPr>
          <p:cNvSpPr txBox="1"/>
          <p:nvPr/>
        </p:nvSpPr>
        <p:spPr>
          <a:xfrm>
            <a:off x="457200" y="2286000"/>
            <a:ext cx="8229600" cy="707886"/>
          </a:xfrm>
          <a:prstGeom prst="rect">
            <a:avLst/>
          </a:prstGeom>
          <a:noFill/>
        </p:spPr>
        <p:txBody>
          <a:bodyPr wrap="square">
            <a:spAutoFit/>
          </a:bodyPr>
          <a:lstStyle/>
          <a:p>
            <a:pPr marL="512064" lvl="1" indent="0" algn="just">
              <a:buNone/>
            </a:pPr>
            <a:r>
              <a:rPr lang="en-IN" sz="2000" dirty="0"/>
              <a:t>Table 20 shows the calculations using Hamilton's method with </a:t>
            </a:r>
            <a:r>
              <a:rPr lang="en-IN" sz="2000" dirty="0">
                <a:latin typeface="Cambria Math"/>
              </a:rPr>
              <a:t>11</a:t>
            </a:r>
            <a:r>
              <a:rPr lang="en-IN" sz="2000" dirty="0"/>
              <a:t> teachers apportioned among the three middle schools.</a:t>
            </a:r>
          </a:p>
        </p:txBody>
      </p:sp>
      <p:sp>
        <p:nvSpPr>
          <p:cNvPr id="6" name="TextBox 5">
            <a:extLst>
              <a:ext uri="{FF2B5EF4-FFF2-40B4-BE49-F238E27FC236}">
                <a16:creationId xmlns:a16="http://schemas.microsoft.com/office/drawing/2014/main" id="{D89B0170-6AA5-9CD6-05CD-3442AA796067}"/>
              </a:ext>
            </a:extLst>
          </p:cNvPr>
          <p:cNvSpPr txBox="1"/>
          <p:nvPr/>
        </p:nvSpPr>
        <p:spPr>
          <a:xfrm>
            <a:off x="457200" y="3059668"/>
            <a:ext cx="8229600" cy="369332"/>
          </a:xfrm>
          <a:prstGeom prst="rect">
            <a:avLst/>
          </a:prstGeom>
          <a:noFill/>
        </p:spPr>
        <p:txBody>
          <a:bodyPr wrap="square">
            <a:spAutoFit/>
          </a:bodyPr>
          <a:lstStyle/>
          <a:p>
            <a:pPr algn="ctr">
              <a:defRPr sz="1800" b="1"/>
            </a:pPr>
            <a:r>
              <a:rPr lang="en-IN" dirty="0"/>
              <a:t>Table 20: Hamilton's Method of Apportionment with 11 Teachers</a:t>
            </a:r>
          </a:p>
        </p:txBody>
      </p:sp>
      <mc:AlternateContent xmlns:mc="http://schemas.openxmlformats.org/markup-compatibility/2006">
        <mc:Choice xmlns:a14="http://schemas.microsoft.com/office/drawing/2010/main" Requires="a14">
          <p:graphicFrame>
            <p:nvGraphicFramePr>
              <p:cNvPr id="4" name="Table Placeholder 2" descr="The table contains 6 columns and 3 rows.&#10;&#10;The columns are labeled: Middle School, Student Population, Standard Quota, Lower Quota, Distribution of Unassigned, Apportionment.&#10;&#10;Row 1: Middle School: Brown Middle, Student Population: 203, Standard Quota: 203 divided by 126.4545 is approximately equal to 1.6053, Lower Quota: 1, Apportionment: 1.&#10;&#10;Row 2: Middle School: Peachtree Middle, Student Population: 588, Standard Quota: 588 divided by 126.4545 is approximately equal to 4.6499, Lower Quota: 4, Distribution of Unassigned: 1, Apportionment: 5.&#10;&#10;Row 3: Middle School: MLK Middle, Student Population: 600, Standard Quota: 600 divided by 126.4545 is approximately equal to 4.7448 , Lower Quota: 4, Distribution of Unassigned: 1, Apportionment: 5.&#10;&#10;Total: Student Population: 1391, Lower Quota: 9, Apportionment: 11.">
                <a:extLst>
                  <a:ext uri="{FF2B5EF4-FFF2-40B4-BE49-F238E27FC236}">
                    <a16:creationId xmlns:a16="http://schemas.microsoft.com/office/drawing/2014/main" id="{99DD1674-0304-4AEB-A935-12318AD542D5}"/>
                  </a:ext>
                </a:extLst>
              </p:cNvPr>
              <p:cNvGraphicFramePr>
                <a:graphicFrameLocks/>
              </p:cNvGraphicFramePr>
              <p:nvPr>
                <p:extLst>
                  <p:ext uri="{D42A27DB-BD31-4B8C-83A1-F6EECF244321}">
                    <p14:modId xmlns:p14="http://schemas.microsoft.com/office/powerpoint/2010/main" val="3234462058"/>
                  </p:ext>
                </p:extLst>
              </p:nvPr>
            </p:nvGraphicFramePr>
            <p:xfrm>
              <a:off x="457200" y="3455895"/>
              <a:ext cx="8229600" cy="2386584"/>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370840">
                    <a:tc>
                      <a:txBody>
                        <a:bodyPr/>
                        <a:lstStyle/>
                        <a:p>
                          <a:pPr algn="ctr">
                            <a:defRPr sz="1400" b="1"/>
                          </a:pPr>
                          <a:r>
                            <a:t>Middle School</a:t>
                          </a:r>
                        </a:p>
                      </a:txBody>
                      <a:tcPr anchor="ctr"/>
                    </a:tc>
                    <a:tc>
                      <a:txBody>
                        <a:bodyPr/>
                        <a:lstStyle/>
                        <a:p>
                          <a:pPr algn="ctr">
                            <a:defRPr sz="1400" b="1"/>
                          </a:pPr>
                          <a:r>
                            <a:t>Student Population</a:t>
                          </a:r>
                        </a:p>
                      </a:txBody>
                      <a:tcPr anchor="ctr"/>
                    </a:tc>
                    <a:tc>
                      <a:txBody>
                        <a:bodyPr/>
                        <a:lstStyle/>
                        <a:p>
                          <a:pPr algn="ctr">
                            <a:defRPr sz="1400" b="1"/>
                          </a:pPr>
                          <a:r>
                            <a:rPr dirty="0"/>
                            <a:t>Standard Quota</a:t>
                          </a:r>
                        </a:p>
                      </a:txBody>
                      <a:tcPr anchor="ctr"/>
                    </a:tc>
                    <a:tc>
                      <a:txBody>
                        <a:bodyPr/>
                        <a:lstStyle/>
                        <a:p>
                          <a:pPr algn="ctr">
                            <a:defRPr sz="1400" b="1"/>
                          </a:pPr>
                          <a:r>
                            <a:t>Lower Quota</a:t>
                          </a:r>
                        </a:p>
                      </a:txBody>
                      <a:tcPr anchor="ctr"/>
                    </a:tc>
                    <a:tc>
                      <a:txBody>
                        <a:bodyPr/>
                        <a:lstStyle/>
                        <a:p>
                          <a:pPr algn="ctr">
                            <a:defRPr sz="1400" b="1"/>
                          </a:pPr>
                          <a:r>
                            <a:t>Distribution of Unassigned</a:t>
                          </a:r>
                        </a:p>
                      </a:txBody>
                      <a:tcPr anchor="ctr"/>
                    </a:tc>
                    <a:tc>
                      <a:txBody>
                        <a:bodyPr/>
                        <a:lstStyle/>
                        <a:p>
                          <a:pPr algn="ctr">
                            <a:defRPr sz="1400" b="1"/>
                          </a:pPr>
                          <a:r>
                            <a:rPr dirty="0"/>
                            <a:t>Apportionment</a:t>
                          </a:r>
                        </a:p>
                      </a:txBody>
                      <a:tcPr anchor="ctr"/>
                    </a:tc>
                    <a:extLst>
                      <a:ext uri="{0D108BD9-81ED-4DB2-BD59-A6C34878D82A}">
                        <a16:rowId xmlns:a16="http://schemas.microsoft.com/office/drawing/2014/main" val="10001"/>
                      </a:ext>
                    </a:extLst>
                  </a:tr>
                  <a:tr h="370840">
                    <a:tc>
                      <a:txBody>
                        <a:bodyPr/>
                        <a:lstStyle/>
                        <a:p>
                          <a:pPr algn="ctr">
                            <a:defRPr sz="1400"/>
                          </a:pPr>
                          <a:r>
                            <a:t>Brown Middle</a:t>
                          </a:r>
                        </a:p>
                      </a:txBody>
                      <a:tcPr anchor="ctr"/>
                    </a:tc>
                    <a:tc>
                      <a:txBody>
                        <a:bodyPr/>
                        <a:lstStyle/>
                        <a:p>
                          <a:pPr algn="ctr"/>
                          <a:r>
                            <a:rPr sz="1400"/>
                            <a:t>203</a:t>
                          </a:r>
                          <a:endParaRPr sz="140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m:ctrlPr>
                                  </m:fPr>
                                  <m:num>
                                    <m:r>
                                      <a:rPr sz="1400"/>
                                      <m:t>203</m:t>
                                    </m:r>
                                  </m:num>
                                  <m:den>
                                    <m:r>
                                      <a:rPr sz="1400"/>
                                      <m:t>126.4545</m:t>
                                    </m:r>
                                  </m:den>
                                </m:f>
                                <m:r>
                                  <a:rPr sz="1400"/>
                                  <m:t>≈1.6053</m:t>
                                </m:r>
                              </m:oMath>
                            </m:oMathPara>
                          </a14:m>
                          <a:endParaRPr/>
                        </a:p>
                      </a:txBody>
                      <a:tcPr anchor="ctr"/>
                    </a:tc>
                    <a:tc>
                      <a:txBody>
                        <a:bodyPr/>
                        <a:lstStyle/>
                        <a:p>
                          <a:pPr algn="ctr"/>
                          <a:r>
                            <a:rPr sz="1400"/>
                            <a:t>1</a:t>
                          </a:r>
                          <a:endParaRPr sz="1400">
                            <a:latin typeface="Cambria Math"/>
                          </a:endParaRPr>
                        </a:p>
                      </a:txBody>
                      <a:tcPr anchor="ctr"/>
                    </a:tc>
                    <a:tc>
                      <a:txBody>
                        <a:bodyPr/>
                        <a:lstStyle/>
                        <a:p>
                          <a:pPr algn="ctr"/>
                          <a:endParaRPr/>
                        </a:p>
                      </a:txBody>
                      <a:tcPr anchor="ctr"/>
                    </a:tc>
                    <a:tc>
                      <a:txBody>
                        <a:bodyPr/>
                        <a:lstStyle/>
                        <a:p>
                          <a:pPr algn="ctr"/>
                          <a:r>
                            <a:rPr sz="1400" dirty="0"/>
                            <a:t>1</a:t>
                          </a:r>
                          <a:endParaRPr sz="1400" dirty="0">
                            <a:latin typeface="Cambria Math"/>
                          </a:endParaRPr>
                        </a:p>
                      </a:txBody>
                      <a:tcPr anchor="ctr"/>
                    </a:tc>
                    <a:extLst>
                      <a:ext uri="{0D108BD9-81ED-4DB2-BD59-A6C34878D82A}">
                        <a16:rowId xmlns:a16="http://schemas.microsoft.com/office/drawing/2014/main" val="10002"/>
                      </a:ext>
                    </a:extLst>
                  </a:tr>
                  <a:tr h="370840">
                    <a:tc>
                      <a:txBody>
                        <a:bodyPr/>
                        <a:lstStyle/>
                        <a:p>
                          <a:pPr algn="ctr">
                            <a:defRPr sz="1400"/>
                          </a:pPr>
                          <a:r>
                            <a:t>Peachtree Middle</a:t>
                          </a:r>
                        </a:p>
                      </a:txBody>
                      <a:tcPr anchor="ctr"/>
                    </a:tc>
                    <a:tc>
                      <a:txBody>
                        <a:bodyPr/>
                        <a:lstStyle/>
                        <a:p>
                          <a:pPr algn="ctr"/>
                          <a:r>
                            <a:rPr sz="1400"/>
                            <a:t>588</a:t>
                          </a:r>
                          <a:endParaRPr sz="140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m:ctrlPr>
                                  </m:fPr>
                                  <m:num>
                                    <m:r>
                                      <a:rPr sz="1400"/>
                                      <m:t>588</m:t>
                                    </m:r>
                                  </m:num>
                                  <m:den>
                                    <m:r>
                                      <a:rPr sz="1400"/>
                                      <m:t>126.4545</m:t>
                                    </m:r>
                                  </m:den>
                                </m:f>
                                <m:r>
                                  <a:rPr sz="1400"/>
                                  <m:t>≈4.6499</m:t>
                                </m:r>
                              </m:oMath>
                            </m:oMathPara>
                          </a14:m>
                          <a:endParaRPr/>
                        </a:p>
                      </a:txBody>
                      <a:tcPr anchor="ctr"/>
                    </a:tc>
                    <a:tc>
                      <a:txBody>
                        <a:bodyPr/>
                        <a:lstStyle/>
                        <a:p>
                          <a:pPr algn="ctr"/>
                          <a:r>
                            <a:rPr sz="1400"/>
                            <a:t>4</a:t>
                          </a:r>
                          <a:endParaRPr sz="1400">
                            <a:latin typeface="Cambria Math"/>
                          </a:endParaRPr>
                        </a:p>
                      </a:txBody>
                      <a:tcPr anchor="ctr"/>
                    </a:tc>
                    <a:tc>
                      <a:txBody>
                        <a:bodyPr/>
                        <a:lstStyle/>
                        <a:p>
                          <a:pPr algn="ctr"/>
                          <a:r>
                            <a:rPr sz="1400"/>
                            <a:t>1</a:t>
                          </a:r>
                          <a:endParaRPr sz="1400">
                            <a:latin typeface="Cambria Math"/>
                          </a:endParaRPr>
                        </a:p>
                      </a:txBody>
                      <a:tcPr anchor="ctr"/>
                    </a:tc>
                    <a:tc>
                      <a:txBody>
                        <a:bodyPr/>
                        <a:lstStyle/>
                        <a:p>
                          <a:pPr algn="ctr"/>
                          <a:r>
                            <a:rPr sz="1400" dirty="0"/>
                            <a:t>5</a:t>
                          </a:r>
                          <a:endParaRPr sz="1400" dirty="0">
                            <a:latin typeface="Cambria Math"/>
                          </a:endParaRPr>
                        </a:p>
                      </a:txBody>
                      <a:tcPr anchor="ctr"/>
                    </a:tc>
                    <a:extLst>
                      <a:ext uri="{0D108BD9-81ED-4DB2-BD59-A6C34878D82A}">
                        <a16:rowId xmlns:a16="http://schemas.microsoft.com/office/drawing/2014/main" val="10003"/>
                      </a:ext>
                    </a:extLst>
                  </a:tr>
                  <a:tr h="370840">
                    <a:tc>
                      <a:txBody>
                        <a:bodyPr/>
                        <a:lstStyle/>
                        <a:p>
                          <a:pPr algn="ctr"/>
                          <a:r>
                            <a:rPr sz="1400" b="0" dirty="0"/>
                            <a:t>MLK </a:t>
                          </a:r>
                          <a:r>
                            <a:rPr sz="1400" dirty="0"/>
                            <a:t>Middle</a:t>
                          </a:r>
                        </a:p>
                      </a:txBody>
                      <a:tcPr anchor="ctr"/>
                    </a:tc>
                    <a:tc>
                      <a:txBody>
                        <a:bodyPr/>
                        <a:lstStyle/>
                        <a:p>
                          <a:pPr algn="ctr"/>
                          <a:r>
                            <a:rPr sz="1400" dirty="0"/>
                            <a:t>600</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m:ctrlPr>
                                  </m:fPr>
                                  <m:num>
                                    <m:r>
                                      <a:rPr sz="1400"/>
                                      <m:t>600</m:t>
                                    </m:r>
                                  </m:num>
                                  <m:den>
                                    <m:r>
                                      <a:rPr sz="1400"/>
                                      <m:t>126.4545</m:t>
                                    </m:r>
                                  </m:den>
                                </m:f>
                                <m:r>
                                  <a:rPr sz="1400"/>
                                  <m:t>≈4.7448</m:t>
                                </m:r>
                              </m:oMath>
                            </m:oMathPara>
                          </a14:m>
                          <a:endParaRPr/>
                        </a:p>
                      </a:txBody>
                      <a:tcPr anchor="ctr"/>
                    </a:tc>
                    <a:tc>
                      <a:txBody>
                        <a:bodyPr/>
                        <a:lstStyle/>
                        <a:p>
                          <a:pPr algn="ctr"/>
                          <a:r>
                            <a:rPr sz="1400"/>
                            <a:t>4</a:t>
                          </a:r>
                          <a:endParaRPr sz="1400">
                            <a:latin typeface="Cambria Math"/>
                          </a:endParaRPr>
                        </a:p>
                      </a:txBody>
                      <a:tcPr anchor="ctr"/>
                    </a:tc>
                    <a:tc>
                      <a:txBody>
                        <a:bodyPr/>
                        <a:lstStyle/>
                        <a:p>
                          <a:pPr algn="ctr"/>
                          <a:r>
                            <a:rPr sz="1400"/>
                            <a:t>1</a:t>
                          </a:r>
                          <a:endParaRPr sz="1400">
                            <a:latin typeface="Cambria Math"/>
                          </a:endParaRPr>
                        </a:p>
                      </a:txBody>
                      <a:tcPr anchor="ctr"/>
                    </a:tc>
                    <a:tc>
                      <a:txBody>
                        <a:bodyPr/>
                        <a:lstStyle/>
                        <a:p>
                          <a:pPr algn="ctr"/>
                          <a:r>
                            <a:rPr sz="1400" dirty="0"/>
                            <a:t>5</a:t>
                          </a:r>
                          <a:endParaRPr sz="1400" dirty="0">
                            <a:latin typeface="Cambria Math"/>
                          </a:endParaRPr>
                        </a:p>
                      </a:txBody>
                      <a:tcPr anchor="ctr"/>
                    </a:tc>
                    <a:extLst>
                      <a:ext uri="{0D108BD9-81ED-4DB2-BD59-A6C34878D82A}">
                        <a16:rowId xmlns:a16="http://schemas.microsoft.com/office/drawing/2014/main" val="10004"/>
                      </a:ext>
                    </a:extLst>
                  </a:tr>
                  <a:tr h="151523">
                    <a:tc>
                      <a:txBody>
                        <a:bodyPr/>
                        <a:lstStyle/>
                        <a:p>
                          <a:pPr algn="ctr">
                            <a:defRPr sz="1400" b="1"/>
                          </a:pPr>
                          <a:r>
                            <a:t>Total</a:t>
                          </a:r>
                        </a:p>
                      </a:txBody>
                      <a:tcPr anchor="ctr"/>
                    </a:tc>
                    <a:tc>
                      <a:txBody>
                        <a:bodyPr/>
                        <a:lstStyle/>
                        <a:p>
                          <a:pPr algn="ctr"/>
                          <a:r>
                            <a:rPr sz="1400"/>
                            <a:t>1391</a:t>
                          </a:r>
                          <a:endParaRPr sz="1400">
                            <a:latin typeface="Cambria Math"/>
                          </a:endParaRPr>
                        </a:p>
                      </a:txBody>
                      <a:tcPr anchor="ctr"/>
                    </a:tc>
                    <a:tc>
                      <a:txBody>
                        <a:bodyPr/>
                        <a:lstStyle/>
                        <a:p>
                          <a:pPr algn="ctr"/>
                          <a:endParaRPr/>
                        </a:p>
                      </a:txBody>
                      <a:tcPr anchor="ctr"/>
                    </a:tc>
                    <a:tc>
                      <a:txBody>
                        <a:bodyPr/>
                        <a:lstStyle/>
                        <a:p>
                          <a:pPr algn="ctr"/>
                          <a:r>
                            <a:rPr sz="1400"/>
                            <a:t>9</a:t>
                          </a:r>
                          <a:endParaRPr sz="1400">
                            <a:latin typeface="Cambria Math"/>
                          </a:endParaRPr>
                        </a:p>
                      </a:txBody>
                      <a:tcPr anchor="ctr"/>
                    </a:tc>
                    <a:tc>
                      <a:txBody>
                        <a:bodyPr/>
                        <a:lstStyle/>
                        <a:p>
                          <a:pPr algn="ctr"/>
                          <a:endParaRPr/>
                        </a:p>
                      </a:txBody>
                      <a:tcPr anchor="ctr"/>
                    </a:tc>
                    <a:tc>
                      <a:txBody>
                        <a:bodyPr/>
                        <a:lstStyle/>
                        <a:p>
                          <a:pPr algn="ctr"/>
                          <a:r>
                            <a:rPr sz="1400" dirty="0"/>
                            <a:t>11</a:t>
                          </a:r>
                          <a:endParaRPr sz="1400" dirty="0">
                            <a:latin typeface="Cambria Math"/>
                          </a:endParaRPr>
                        </a:p>
                      </a:txBody>
                      <a:tcPr anchor="ctr"/>
                    </a:tc>
                    <a:extLst>
                      <a:ext uri="{0D108BD9-81ED-4DB2-BD59-A6C34878D82A}">
                        <a16:rowId xmlns:a16="http://schemas.microsoft.com/office/drawing/2014/main" val="10005"/>
                      </a:ext>
                    </a:extLst>
                  </a:tr>
                </a:tbl>
              </a:graphicData>
            </a:graphic>
          </p:graphicFrame>
        </mc:Choice>
        <mc:Fallback>
          <p:graphicFrame>
            <p:nvGraphicFramePr>
              <p:cNvPr id="4" name="Table Placeholder 2" descr="The table contains 6 columns and 3 rows.&#10;&#10;The columns are labeled: Middle School, Student Population, Standard Quota, Lower Quota, Distribution of Unassigned, Apportionment.&#10;&#10;Row 1: Middle School: Brown Middle, Student Population: 203, Standard Quota: 203 divided by 126.4545 is approximately equal to 1.6053, Lower Quota: 1, Apportionment: 1.&#10;&#10;Row 2: Middle School: Peachtree Middle, Student Population: 588, Standard Quota: 588 divided by 126.4545 is approximately equal to 4.6499, Lower Quota: 4, Distribution of Unassigned: 1, Apportionment: 5.&#10;&#10;Row 3: Middle School: MLK Middle, Student Population: 600, Standard Quota: 600 divided by 126.4545 is approximately equal to 4.7448 , Lower Quota: 4, Distribution of Unassigned: 1, Apportionment: 5.&#10;&#10;Total: Student Population: 1391, Lower Quota: 9, Apportionment: 11.">
                <a:extLst>
                  <a:ext uri="{FF2B5EF4-FFF2-40B4-BE49-F238E27FC236}">
                    <a16:creationId xmlns:a16="http://schemas.microsoft.com/office/drawing/2014/main" id="{99DD1674-0304-4AEB-A935-12318AD542D5}"/>
                  </a:ext>
                </a:extLst>
              </p:cNvPr>
              <p:cNvGraphicFramePr>
                <a:graphicFrameLocks/>
              </p:cNvGraphicFramePr>
              <p:nvPr>
                <p:extLst>
                  <p:ext uri="{D42A27DB-BD31-4B8C-83A1-F6EECF244321}">
                    <p14:modId xmlns:p14="http://schemas.microsoft.com/office/powerpoint/2010/main" val="3234462058"/>
                  </p:ext>
                </p:extLst>
              </p:nvPr>
            </p:nvGraphicFramePr>
            <p:xfrm>
              <a:off x="457200" y="3455895"/>
              <a:ext cx="8229600" cy="2386584"/>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1430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tblGrid>
                  <a:tr h="518160">
                    <a:tc>
                      <a:txBody>
                        <a:bodyPr/>
                        <a:lstStyle/>
                        <a:p>
                          <a:pPr algn="ctr">
                            <a:defRPr sz="1400" b="1"/>
                          </a:pPr>
                          <a:r>
                            <a:t>Middle School</a:t>
                          </a:r>
                        </a:p>
                      </a:txBody>
                      <a:tcPr anchor="ctr"/>
                    </a:tc>
                    <a:tc>
                      <a:txBody>
                        <a:bodyPr/>
                        <a:lstStyle/>
                        <a:p>
                          <a:pPr algn="ctr">
                            <a:defRPr sz="1400" b="1"/>
                          </a:pPr>
                          <a:r>
                            <a:t>Student Population</a:t>
                          </a:r>
                        </a:p>
                      </a:txBody>
                      <a:tcPr anchor="ctr"/>
                    </a:tc>
                    <a:tc>
                      <a:txBody>
                        <a:bodyPr/>
                        <a:lstStyle/>
                        <a:p>
                          <a:pPr algn="ctr">
                            <a:defRPr sz="1400" b="1"/>
                          </a:pPr>
                          <a:r>
                            <a:rPr dirty="0"/>
                            <a:t>Standard Quota</a:t>
                          </a:r>
                        </a:p>
                      </a:txBody>
                      <a:tcPr anchor="ctr"/>
                    </a:tc>
                    <a:tc>
                      <a:txBody>
                        <a:bodyPr/>
                        <a:lstStyle/>
                        <a:p>
                          <a:pPr algn="ctr">
                            <a:defRPr sz="1400" b="1"/>
                          </a:pPr>
                          <a:r>
                            <a:t>Lower Quota</a:t>
                          </a:r>
                        </a:p>
                      </a:txBody>
                      <a:tcPr anchor="ctr"/>
                    </a:tc>
                    <a:tc>
                      <a:txBody>
                        <a:bodyPr/>
                        <a:lstStyle/>
                        <a:p>
                          <a:pPr algn="ctr">
                            <a:defRPr sz="1400" b="1"/>
                          </a:pPr>
                          <a:r>
                            <a:t>Distribution of Unassigned</a:t>
                          </a:r>
                        </a:p>
                      </a:txBody>
                      <a:tcPr anchor="ctr"/>
                    </a:tc>
                    <a:tc>
                      <a:txBody>
                        <a:bodyPr/>
                        <a:lstStyle/>
                        <a:p>
                          <a:pPr algn="ctr">
                            <a:defRPr sz="1400" b="1"/>
                          </a:pPr>
                          <a:r>
                            <a:rPr dirty="0"/>
                            <a:t>Apportionment</a:t>
                          </a:r>
                        </a:p>
                      </a:txBody>
                      <a:tcPr anchor="ctr"/>
                    </a:tc>
                    <a:extLst>
                      <a:ext uri="{0D108BD9-81ED-4DB2-BD59-A6C34878D82A}">
                        <a16:rowId xmlns:a16="http://schemas.microsoft.com/office/drawing/2014/main" val="10001"/>
                      </a:ext>
                    </a:extLst>
                  </a:tr>
                  <a:tr h="492252">
                    <a:tc>
                      <a:txBody>
                        <a:bodyPr/>
                        <a:lstStyle/>
                        <a:p>
                          <a:pPr algn="ctr">
                            <a:defRPr sz="1400"/>
                          </a:pPr>
                          <a:r>
                            <a:t>Brown Middle</a:t>
                          </a:r>
                        </a:p>
                      </a:txBody>
                      <a:tcPr anchor="ctr"/>
                    </a:tc>
                    <a:tc>
                      <a:txBody>
                        <a:bodyPr/>
                        <a:lstStyle/>
                        <a:p>
                          <a:pPr algn="ctr"/>
                          <a:r>
                            <a:rPr sz="1400"/>
                            <a:t>203</a:t>
                          </a:r>
                          <a:endParaRPr sz="1400">
                            <a:latin typeface="Cambria Math"/>
                          </a:endParaRPr>
                        </a:p>
                      </a:txBody>
                      <a:tcPr anchor="ctr"/>
                    </a:tc>
                    <a:tc>
                      <a:txBody>
                        <a:bodyPr/>
                        <a:lstStyle/>
                        <a:p>
                          <a:endParaRPr lang="en-US"/>
                        </a:p>
                      </a:txBody>
                      <a:tcPr anchor="ctr">
                        <a:blipFill>
                          <a:blip r:embed="rId3"/>
                          <a:stretch>
                            <a:fillRect l="-138333" t="-106173" r="-213333" b="-287654"/>
                          </a:stretch>
                        </a:blipFill>
                      </a:tcPr>
                    </a:tc>
                    <a:tc>
                      <a:txBody>
                        <a:bodyPr/>
                        <a:lstStyle/>
                        <a:p>
                          <a:pPr algn="ctr"/>
                          <a:r>
                            <a:rPr sz="1400"/>
                            <a:t>1</a:t>
                          </a:r>
                          <a:endParaRPr sz="1400">
                            <a:latin typeface="Cambria Math"/>
                          </a:endParaRPr>
                        </a:p>
                      </a:txBody>
                      <a:tcPr anchor="ctr"/>
                    </a:tc>
                    <a:tc>
                      <a:txBody>
                        <a:bodyPr/>
                        <a:lstStyle/>
                        <a:p>
                          <a:pPr algn="ctr"/>
                          <a:endParaRPr/>
                        </a:p>
                      </a:txBody>
                      <a:tcPr anchor="ctr"/>
                    </a:tc>
                    <a:tc>
                      <a:txBody>
                        <a:bodyPr/>
                        <a:lstStyle/>
                        <a:p>
                          <a:pPr algn="ctr"/>
                          <a:r>
                            <a:rPr sz="1400" dirty="0"/>
                            <a:t>1</a:t>
                          </a:r>
                          <a:endParaRPr sz="1400" dirty="0">
                            <a:latin typeface="Cambria Math"/>
                          </a:endParaRPr>
                        </a:p>
                      </a:txBody>
                      <a:tcPr anchor="ctr"/>
                    </a:tc>
                    <a:extLst>
                      <a:ext uri="{0D108BD9-81ED-4DB2-BD59-A6C34878D82A}">
                        <a16:rowId xmlns:a16="http://schemas.microsoft.com/office/drawing/2014/main" val="10002"/>
                      </a:ext>
                    </a:extLst>
                  </a:tr>
                  <a:tr h="518160">
                    <a:tc>
                      <a:txBody>
                        <a:bodyPr/>
                        <a:lstStyle/>
                        <a:p>
                          <a:pPr algn="ctr">
                            <a:defRPr sz="1400"/>
                          </a:pPr>
                          <a:r>
                            <a:t>Peachtree Middle</a:t>
                          </a:r>
                        </a:p>
                      </a:txBody>
                      <a:tcPr anchor="ctr"/>
                    </a:tc>
                    <a:tc>
                      <a:txBody>
                        <a:bodyPr/>
                        <a:lstStyle/>
                        <a:p>
                          <a:pPr algn="ctr"/>
                          <a:r>
                            <a:rPr sz="1400"/>
                            <a:t>588</a:t>
                          </a:r>
                          <a:endParaRPr sz="1400">
                            <a:latin typeface="Cambria Math"/>
                          </a:endParaRPr>
                        </a:p>
                      </a:txBody>
                      <a:tcPr anchor="ctr"/>
                    </a:tc>
                    <a:tc>
                      <a:txBody>
                        <a:bodyPr/>
                        <a:lstStyle/>
                        <a:p>
                          <a:endParaRPr lang="en-US"/>
                        </a:p>
                      </a:txBody>
                      <a:tcPr anchor="ctr">
                        <a:blipFill>
                          <a:blip r:embed="rId3"/>
                          <a:stretch>
                            <a:fillRect l="-138333" t="-194186" r="-213333" b="-170930"/>
                          </a:stretch>
                        </a:blipFill>
                      </a:tcPr>
                    </a:tc>
                    <a:tc>
                      <a:txBody>
                        <a:bodyPr/>
                        <a:lstStyle/>
                        <a:p>
                          <a:pPr algn="ctr"/>
                          <a:r>
                            <a:rPr sz="1400"/>
                            <a:t>4</a:t>
                          </a:r>
                          <a:endParaRPr sz="1400">
                            <a:latin typeface="Cambria Math"/>
                          </a:endParaRPr>
                        </a:p>
                      </a:txBody>
                      <a:tcPr anchor="ctr"/>
                    </a:tc>
                    <a:tc>
                      <a:txBody>
                        <a:bodyPr/>
                        <a:lstStyle/>
                        <a:p>
                          <a:pPr algn="ctr"/>
                          <a:r>
                            <a:rPr sz="1400"/>
                            <a:t>1</a:t>
                          </a:r>
                          <a:endParaRPr sz="1400">
                            <a:latin typeface="Cambria Math"/>
                          </a:endParaRPr>
                        </a:p>
                      </a:txBody>
                      <a:tcPr anchor="ctr"/>
                    </a:tc>
                    <a:tc>
                      <a:txBody>
                        <a:bodyPr/>
                        <a:lstStyle/>
                        <a:p>
                          <a:pPr algn="ctr"/>
                          <a:r>
                            <a:rPr sz="1400" dirty="0"/>
                            <a:t>5</a:t>
                          </a:r>
                          <a:endParaRPr sz="1400" dirty="0">
                            <a:latin typeface="Cambria Math"/>
                          </a:endParaRPr>
                        </a:p>
                      </a:txBody>
                      <a:tcPr anchor="ctr"/>
                    </a:tc>
                    <a:extLst>
                      <a:ext uri="{0D108BD9-81ED-4DB2-BD59-A6C34878D82A}">
                        <a16:rowId xmlns:a16="http://schemas.microsoft.com/office/drawing/2014/main" val="10003"/>
                      </a:ext>
                    </a:extLst>
                  </a:tr>
                  <a:tr h="492252">
                    <a:tc>
                      <a:txBody>
                        <a:bodyPr/>
                        <a:lstStyle/>
                        <a:p>
                          <a:pPr algn="ctr"/>
                          <a:r>
                            <a:rPr sz="1400" b="0" dirty="0"/>
                            <a:t>MLK </a:t>
                          </a:r>
                          <a:r>
                            <a:rPr sz="1400" dirty="0"/>
                            <a:t>Middle</a:t>
                          </a:r>
                        </a:p>
                      </a:txBody>
                      <a:tcPr anchor="ctr"/>
                    </a:tc>
                    <a:tc>
                      <a:txBody>
                        <a:bodyPr/>
                        <a:lstStyle/>
                        <a:p>
                          <a:pPr algn="ctr"/>
                          <a:r>
                            <a:rPr sz="1400" dirty="0"/>
                            <a:t>600</a:t>
                          </a:r>
                          <a:endParaRPr sz="1400" dirty="0">
                            <a:latin typeface="Cambria Math"/>
                          </a:endParaRPr>
                        </a:p>
                      </a:txBody>
                      <a:tcPr anchor="ctr"/>
                    </a:tc>
                    <a:tc>
                      <a:txBody>
                        <a:bodyPr/>
                        <a:lstStyle/>
                        <a:p>
                          <a:endParaRPr lang="en-US"/>
                        </a:p>
                      </a:txBody>
                      <a:tcPr anchor="ctr">
                        <a:blipFill>
                          <a:blip r:embed="rId3"/>
                          <a:stretch>
                            <a:fillRect l="-138333" t="-312346" r="-213333" b="-81481"/>
                          </a:stretch>
                        </a:blipFill>
                      </a:tcPr>
                    </a:tc>
                    <a:tc>
                      <a:txBody>
                        <a:bodyPr/>
                        <a:lstStyle/>
                        <a:p>
                          <a:pPr algn="ctr"/>
                          <a:r>
                            <a:rPr sz="1400"/>
                            <a:t>4</a:t>
                          </a:r>
                          <a:endParaRPr sz="1400">
                            <a:latin typeface="Cambria Math"/>
                          </a:endParaRPr>
                        </a:p>
                      </a:txBody>
                      <a:tcPr anchor="ctr"/>
                    </a:tc>
                    <a:tc>
                      <a:txBody>
                        <a:bodyPr/>
                        <a:lstStyle/>
                        <a:p>
                          <a:pPr algn="ctr"/>
                          <a:r>
                            <a:rPr sz="1400"/>
                            <a:t>1</a:t>
                          </a:r>
                          <a:endParaRPr sz="1400">
                            <a:latin typeface="Cambria Math"/>
                          </a:endParaRPr>
                        </a:p>
                      </a:txBody>
                      <a:tcPr anchor="ctr"/>
                    </a:tc>
                    <a:tc>
                      <a:txBody>
                        <a:bodyPr/>
                        <a:lstStyle/>
                        <a:p>
                          <a:pPr algn="ctr"/>
                          <a:r>
                            <a:rPr sz="1400" dirty="0"/>
                            <a:t>5</a:t>
                          </a:r>
                          <a:endParaRPr sz="1400" dirty="0">
                            <a:latin typeface="Cambria Math"/>
                          </a:endParaRPr>
                        </a:p>
                      </a:txBody>
                      <a:tcPr anchor="ctr"/>
                    </a:tc>
                    <a:extLst>
                      <a:ext uri="{0D108BD9-81ED-4DB2-BD59-A6C34878D82A}">
                        <a16:rowId xmlns:a16="http://schemas.microsoft.com/office/drawing/2014/main" val="10004"/>
                      </a:ext>
                    </a:extLst>
                  </a:tr>
                  <a:tr h="365760">
                    <a:tc>
                      <a:txBody>
                        <a:bodyPr/>
                        <a:lstStyle/>
                        <a:p>
                          <a:pPr algn="ctr">
                            <a:defRPr sz="1400" b="1"/>
                          </a:pPr>
                          <a:r>
                            <a:t>Total</a:t>
                          </a:r>
                        </a:p>
                      </a:txBody>
                      <a:tcPr anchor="ctr"/>
                    </a:tc>
                    <a:tc>
                      <a:txBody>
                        <a:bodyPr/>
                        <a:lstStyle/>
                        <a:p>
                          <a:pPr algn="ctr"/>
                          <a:r>
                            <a:rPr sz="1400"/>
                            <a:t>1391</a:t>
                          </a:r>
                          <a:endParaRPr sz="1400">
                            <a:latin typeface="Cambria Math"/>
                          </a:endParaRPr>
                        </a:p>
                      </a:txBody>
                      <a:tcPr anchor="ctr"/>
                    </a:tc>
                    <a:tc>
                      <a:txBody>
                        <a:bodyPr/>
                        <a:lstStyle/>
                        <a:p>
                          <a:pPr algn="ctr"/>
                          <a:endParaRPr/>
                        </a:p>
                      </a:txBody>
                      <a:tcPr anchor="ctr"/>
                    </a:tc>
                    <a:tc>
                      <a:txBody>
                        <a:bodyPr/>
                        <a:lstStyle/>
                        <a:p>
                          <a:pPr algn="ctr"/>
                          <a:r>
                            <a:rPr sz="1400"/>
                            <a:t>9</a:t>
                          </a:r>
                          <a:endParaRPr sz="1400">
                            <a:latin typeface="Cambria Math"/>
                          </a:endParaRPr>
                        </a:p>
                      </a:txBody>
                      <a:tcPr anchor="ctr"/>
                    </a:tc>
                    <a:tc>
                      <a:txBody>
                        <a:bodyPr/>
                        <a:lstStyle/>
                        <a:p>
                          <a:pPr algn="ctr"/>
                          <a:endParaRPr/>
                        </a:p>
                      </a:txBody>
                      <a:tcPr anchor="ctr"/>
                    </a:tc>
                    <a:tc>
                      <a:txBody>
                        <a:bodyPr/>
                        <a:lstStyle/>
                        <a:p>
                          <a:pPr algn="ctr"/>
                          <a:r>
                            <a:rPr sz="1400" dirty="0"/>
                            <a:t>11</a:t>
                          </a:r>
                          <a:endParaRPr sz="1400" dirty="0">
                            <a:latin typeface="Cambria Math"/>
                          </a:endParaRPr>
                        </a:p>
                      </a:txBody>
                      <a:tcPr anchor="ctr"/>
                    </a:tc>
                    <a:extLst>
                      <a:ext uri="{0D108BD9-81ED-4DB2-BD59-A6C34878D82A}">
                        <a16:rowId xmlns:a16="http://schemas.microsoft.com/office/drawing/2014/main" val="10005"/>
                      </a:ext>
                    </a:extLst>
                  </a:tr>
                </a:tbl>
              </a:graphicData>
            </a:graphic>
          </p:graphicFrame>
        </mc:Fallback>
      </mc:AlternateContent>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Illustrating the Alabama</a:t>
            </a:r>
            <a:br>
              <a:rPr lang="en-US" dirty="0"/>
            </a:br>
            <a:r>
              <a:rPr dirty="0"/>
              <a:t>Paradox</a:t>
            </a:r>
            <a:r>
              <a:rPr lang="en-US" dirty="0"/>
              <a:t>—Slide 5</a:t>
            </a:r>
            <a:endParaRPr dirty="0"/>
          </a:p>
        </p:txBody>
      </p:sp>
      <p:sp>
        <p:nvSpPr>
          <p:cNvPr id="3" name="Text Placeholder 2"/>
          <p:cNvSpPr>
            <a:spLocks noGrp="1"/>
          </p:cNvSpPr>
          <p:nvPr>
            <p:ph type="body" sz="quarter" idx="10"/>
          </p:nvPr>
        </p:nvSpPr>
        <p:spPr/>
        <p:txBody>
          <a:bodyPr>
            <a:normAutofit/>
          </a:bodyPr>
          <a:lstStyle/>
          <a:p>
            <a:pPr marL="512064" lvl="1" indent="0" algn="just">
              <a:buNone/>
            </a:pPr>
            <a:r>
              <a:rPr sz="2000" dirty="0"/>
              <a:t>With eleven teachers to distribute, Brown Middle School now only receives one new teacher while Peachtree Middle and MLK Middle both receive five new teachers. This means that the Alabama Paradox will occur in the school district if there are eleven teachers instead of ten to apportion—Brown Middle gets fewer teachers even though there are more teachers to distribute.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pPr algn="just"/>
            <a:r>
              <a:rPr sz="2400" dirty="0"/>
              <a:t>When computing standard divisor, we will round to four decimal places.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The Population Paradox</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defRPr sz="2800"/>
            </a:pPr>
            <a:r>
              <a:rPr sz="2400" dirty="0"/>
              <a:t>The </a:t>
            </a:r>
            <a:r>
              <a:rPr sz="2400" b="1" dirty="0"/>
              <a:t>population paradox</a:t>
            </a:r>
            <a:r>
              <a:rPr sz="2400" dirty="0"/>
              <a:t> occurs when subgroup</a:t>
            </a:r>
            <a:r>
              <a:rPr lang="en-US" sz="2400" dirty="0"/>
              <a:t> </a:t>
            </a:r>
            <a:r>
              <a:rPr lang="en-US" sz="2400" i="1" dirty="0"/>
              <a:t>A</a:t>
            </a:r>
            <a:r>
              <a:rPr sz="2400" dirty="0"/>
              <a:t> loses an item to subgroup</a:t>
            </a:r>
            <a:r>
              <a:rPr lang="en-US" sz="2400" dirty="0"/>
              <a:t> </a:t>
            </a:r>
            <a:r>
              <a:rPr lang="en-US" sz="2400" i="1" dirty="0"/>
              <a:t>B</a:t>
            </a:r>
            <a:r>
              <a:rPr sz="2400" dirty="0"/>
              <a:t> when the rate of growth of the population of subgroup</a:t>
            </a:r>
            <a:r>
              <a:rPr lang="en-US" sz="2400" dirty="0"/>
              <a:t> </a:t>
            </a:r>
            <a:r>
              <a:rPr lang="en-US" sz="2400" i="1" dirty="0"/>
              <a:t>A</a:t>
            </a:r>
            <a:r>
              <a:rPr sz="2400" dirty="0"/>
              <a:t> is greater than the rate of the growth in subgroup</a:t>
            </a:r>
            <a:r>
              <a:rPr lang="en-US" sz="2400" dirty="0"/>
              <a:t> </a:t>
            </a:r>
            <a:r>
              <a:rPr lang="en-US" sz="2400" i="1" dirty="0"/>
              <a:t>B</a:t>
            </a:r>
            <a:r>
              <a:rPr lang="en-US" sz="2400" dirty="0"/>
              <a:t>.</a:t>
            </a:r>
            <a:endParaRPr sz="2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Illustrating the Population</a:t>
            </a:r>
            <a:br>
              <a:rPr lang="en-US" dirty="0"/>
            </a:br>
            <a:r>
              <a:rPr dirty="0"/>
              <a:t>Paradox</a:t>
            </a:r>
            <a:r>
              <a:rPr lang="en-US" dirty="0"/>
              <a:t>—Slide 1</a:t>
            </a:r>
            <a:endParaRPr dirty="0"/>
          </a:p>
        </p:txBody>
      </p:sp>
      <p:sp>
        <p:nvSpPr>
          <p:cNvPr id="3" name="Text Placeholder 2"/>
          <p:cNvSpPr>
            <a:spLocks noGrp="1"/>
          </p:cNvSpPr>
          <p:nvPr>
            <p:ph type="body" sz="quarter" idx="10"/>
          </p:nvPr>
        </p:nvSpPr>
        <p:spPr>
          <a:xfrm>
            <a:off x="457200" y="1029287"/>
            <a:ext cx="8229600" cy="951913"/>
          </a:xfrm>
        </p:spPr>
        <p:txBody>
          <a:bodyPr>
            <a:noAutofit/>
          </a:bodyPr>
          <a:lstStyle/>
          <a:p>
            <a:pPr algn="just">
              <a:defRPr sz="2800"/>
            </a:pPr>
            <a:r>
              <a:rPr lang="en-US" sz="1800" dirty="0"/>
              <a:t>Parish council representatives are to be distributed among the five parishes they represent according to each parish's population. Table 21 shows the current apportionment of the </a:t>
            </a:r>
            <a:r>
              <a:rPr lang="en-US" sz="1800" dirty="0">
                <a:latin typeface="Cambria Math"/>
              </a:rPr>
              <a:t>17</a:t>
            </a:r>
            <a:r>
              <a:rPr lang="en-US" sz="1800" dirty="0"/>
              <a:t> representatives along with the population growth that has occurred since the last apportionment.</a:t>
            </a:r>
          </a:p>
          <a:p>
            <a:pPr>
              <a:defRPr sz="2800"/>
            </a:pPr>
            <a:endParaRPr lang="en-US" sz="1800" dirty="0"/>
          </a:p>
          <a:p>
            <a:endParaRPr lang="en-US" sz="1800" dirty="0"/>
          </a:p>
          <a:p>
            <a:endParaRPr lang="en-IN" sz="1800" dirty="0"/>
          </a:p>
          <a:p>
            <a:endParaRPr lang="en-IN" sz="1800" dirty="0"/>
          </a:p>
          <a:p>
            <a:endParaRPr lang="en-IN" sz="1800" dirty="0"/>
          </a:p>
          <a:p>
            <a:endParaRPr lang="en-IN" sz="1800" dirty="0"/>
          </a:p>
          <a:p>
            <a:endParaRPr lang="en-IN" sz="1800" dirty="0"/>
          </a:p>
          <a:p>
            <a:endParaRPr lang="en-IN" sz="1800" dirty="0"/>
          </a:p>
          <a:p>
            <a:endParaRPr lang="en-IN" sz="1800" dirty="0"/>
          </a:p>
          <a:p>
            <a:endParaRPr lang="en-US" sz="1800" dirty="0"/>
          </a:p>
        </p:txBody>
      </p:sp>
      <p:sp>
        <p:nvSpPr>
          <p:cNvPr id="6" name="TextBox 5">
            <a:extLst>
              <a:ext uri="{FF2B5EF4-FFF2-40B4-BE49-F238E27FC236}">
                <a16:creationId xmlns:a16="http://schemas.microsoft.com/office/drawing/2014/main" id="{5F837713-5EA4-B330-0A4E-2D8F97DCFC6D}"/>
              </a:ext>
            </a:extLst>
          </p:cNvPr>
          <p:cNvSpPr txBox="1"/>
          <p:nvPr/>
        </p:nvSpPr>
        <p:spPr>
          <a:xfrm>
            <a:off x="423193" y="2194573"/>
            <a:ext cx="8229600" cy="369332"/>
          </a:xfrm>
          <a:prstGeom prst="rect">
            <a:avLst/>
          </a:prstGeom>
          <a:noFill/>
        </p:spPr>
        <p:txBody>
          <a:bodyPr wrap="square">
            <a:spAutoFit/>
          </a:bodyPr>
          <a:lstStyle/>
          <a:p>
            <a:pPr algn="ctr">
              <a:defRPr sz="1800" b="1"/>
            </a:pPr>
            <a:r>
              <a:rPr lang="en-IN" dirty="0"/>
              <a:t>Table 21: Apportionment for Parish Representatives and Population Growth</a:t>
            </a:r>
          </a:p>
        </p:txBody>
      </p:sp>
      <mc:AlternateContent xmlns:mc="http://schemas.openxmlformats.org/markup-compatibility/2006">
        <mc:Choice xmlns:a14="http://schemas.microsoft.com/office/drawing/2010/main" Requires="a14">
          <p:graphicFrame>
            <p:nvGraphicFramePr>
              <p:cNvPr id="4" name="Table Placeholder 2" descr="The table contains 5 columns and 5 rows.&#10;&#10;The columns are labeled: Parish, Former Population, Apportionment, Percent Increase, Current Population.&#10;&#10;Row 1: Parish: Eddy, Former Population: 13,877, Apportionment: 7, Percent Increase: 0.8%, Current Population: 13,988.&#10;&#10;Row 2: Parish: Longly, Former Population: 5,080, Apportionment: 2, Percent Increase: 12.7%, Current Population: 5,725.&#10;&#10;Row 3: Parish: Martyn, Former Population: 8,109, Apportionment: 3, Percent Increase: 3.0%, Current Population: 8,352.&#10;&#10;Row 4: Parish: Meeds, Former Population: 7,592, Apportionment: 4, Percent Increase: 9.0%, Current Population: 8,275.&#10;&#10;Row 5: Parish: Viant, Former Population: 1,100, Apportionment: 1, Percent Increase: 17.5%, Current Population: 1,293.&#10;&#10;Total: Former Population: 35,758, Apportionment: 17, Current Population: 37,633.">
                <a:extLst>
                  <a:ext uri="{FF2B5EF4-FFF2-40B4-BE49-F238E27FC236}">
                    <a16:creationId xmlns:a16="http://schemas.microsoft.com/office/drawing/2014/main" id="{086FA923-407B-41D9-9394-EE01E817F65B}"/>
                  </a:ext>
                </a:extLst>
              </p:cNvPr>
              <p:cNvGraphicFramePr>
                <a:graphicFrameLocks/>
              </p:cNvGraphicFramePr>
              <p:nvPr>
                <p:extLst>
                  <p:ext uri="{D42A27DB-BD31-4B8C-83A1-F6EECF244321}">
                    <p14:modId xmlns:p14="http://schemas.microsoft.com/office/powerpoint/2010/main" val="1517609087"/>
                  </p:ext>
                </p:extLst>
              </p:nvPr>
            </p:nvGraphicFramePr>
            <p:xfrm>
              <a:off x="423193" y="2606040"/>
              <a:ext cx="8229600" cy="28041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rPr dirty="0"/>
                            <a:t>Parish</a:t>
                          </a:r>
                        </a:p>
                      </a:txBody>
                      <a:tcPr anchor="b"/>
                    </a:tc>
                    <a:tc>
                      <a:txBody>
                        <a:bodyPr/>
                        <a:lstStyle/>
                        <a:p>
                          <a:pPr algn="ctr">
                            <a:defRPr b="1"/>
                          </a:pPr>
                          <a:r>
                            <a:rPr sz="1600" dirty="0"/>
                            <a:t>Former Population</a:t>
                          </a:r>
                        </a:p>
                      </a:txBody>
                      <a:tcPr anchor="b"/>
                    </a:tc>
                    <a:tc>
                      <a:txBody>
                        <a:bodyPr/>
                        <a:lstStyle/>
                        <a:p>
                          <a:pPr algn="ctr">
                            <a:defRPr sz="1600" b="1"/>
                          </a:pPr>
                          <a:r>
                            <a:rPr dirty="0"/>
                            <a:t>Apportionment</a:t>
                          </a:r>
                        </a:p>
                      </a:txBody>
                      <a:tcPr anchor="b"/>
                    </a:tc>
                    <a:tc>
                      <a:txBody>
                        <a:bodyPr/>
                        <a:lstStyle/>
                        <a:p>
                          <a:pPr algn="ctr">
                            <a:defRPr sz="1600" b="1"/>
                          </a:pPr>
                          <a:r>
                            <a:rPr dirty="0"/>
                            <a:t>Percent Increase</a:t>
                          </a:r>
                        </a:p>
                      </a:txBody>
                      <a:tcPr anchor="b"/>
                    </a:tc>
                    <a:tc>
                      <a:txBody>
                        <a:bodyPr/>
                        <a:lstStyle/>
                        <a:p>
                          <a:pPr algn="ctr">
                            <a:defRPr b="1"/>
                          </a:pPr>
                          <a:r>
                            <a:rPr sz="1600" dirty="0"/>
                            <a:t>Current Population</a:t>
                          </a:r>
                        </a:p>
                      </a:txBody>
                      <a:tcPr anchor="b"/>
                    </a:tc>
                    <a:extLst>
                      <a:ext uri="{0D108BD9-81ED-4DB2-BD59-A6C34878D82A}">
                        <a16:rowId xmlns:a16="http://schemas.microsoft.com/office/drawing/2014/main" val="10001"/>
                      </a:ext>
                    </a:extLst>
                  </a:tr>
                  <a:tr h="370840">
                    <a:tc>
                      <a:txBody>
                        <a:bodyPr/>
                        <a:lstStyle/>
                        <a:p>
                          <a:pPr algn="ctr">
                            <a:defRPr sz="1600"/>
                          </a:pPr>
                          <a:r>
                            <a:t>Eddy</a:t>
                          </a:r>
                        </a:p>
                      </a:txBody>
                      <a:tcPr anchor="ctr"/>
                    </a:tc>
                    <a:tc>
                      <a:txBody>
                        <a:bodyPr/>
                        <a:lstStyle/>
                        <a:p>
                          <a:pPr algn="ctr"/>
                          <a:r>
                            <a:rPr sz="1600"/>
                            <a:t>13,877</a:t>
                          </a:r>
                          <a:endParaRPr sz="1600">
                            <a:latin typeface="Cambria Math"/>
                          </a:endParaRPr>
                        </a:p>
                      </a:txBody>
                      <a:tcPr anchor="ctr"/>
                    </a:tc>
                    <a:tc>
                      <a:txBody>
                        <a:bodyPr/>
                        <a:lstStyle/>
                        <a:p>
                          <a:pPr algn="ctr"/>
                          <a:r>
                            <a:rPr sz="1600" dirty="0"/>
                            <a:t>7</a:t>
                          </a:r>
                          <a:endParaRPr sz="1600" dirty="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r>
                                  <a:rPr sz="1600"/>
                                  <m:t>0.8%</m:t>
                                </m:r>
                              </m:oMath>
                            </m:oMathPara>
                          </a14:m>
                          <a:endParaRPr dirty="0"/>
                        </a:p>
                      </a:txBody>
                      <a:tcPr anchor="ctr"/>
                    </a:tc>
                    <a:tc>
                      <a:txBody>
                        <a:bodyPr/>
                        <a:lstStyle/>
                        <a:p>
                          <a:pPr algn="ctr"/>
                          <a:r>
                            <a:rPr sz="1600" dirty="0"/>
                            <a:t>13,988</a:t>
                          </a:r>
                          <a:endParaRPr sz="1600" dirty="0">
                            <a:latin typeface="Cambria Math"/>
                          </a:endParaRPr>
                        </a:p>
                      </a:txBody>
                      <a:tcPr anchor="ctr"/>
                    </a:tc>
                    <a:extLst>
                      <a:ext uri="{0D108BD9-81ED-4DB2-BD59-A6C34878D82A}">
                        <a16:rowId xmlns:a16="http://schemas.microsoft.com/office/drawing/2014/main" val="10002"/>
                      </a:ext>
                    </a:extLst>
                  </a:tr>
                  <a:tr h="370840">
                    <a:tc>
                      <a:txBody>
                        <a:bodyPr/>
                        <a:lstStyle/>
                        <a:p>
                          <a:pPr algn="ctr">
                            <a:defRPr sz="1600"/>
                          </a:pPr>
                          <a:r>
                            <a:t>Longly</a:t>
                          </a:r>
                        </a:p>
                      </a:txBody>
                      <a:tcPr anchor="ctr"/>
                    </a:tc>
                    <a:tc>
                      <a:txBody>
                        <a:bodyPr/>
                        <a:lstStyle/>
                        <a:p>
                          <a:pPr algn="ctr"/>
                          <a:r>
                            <a:rPr sz="1600"/>
                            <a:t>5080</a:t>
                          </a:r>
                          <a:endParaRPr sz="1600">
                            <a:latin typeface="Cambria Math"/>
                          </a:endParaRPr>
                        </a:p>
                      </a:txBody>
                      <a:tcPr anchor="ctr"/>
                    </a:tc>
                    <a:tc>
                      <a:txBody>
                        <a:bodyPr/>
                        <a:lstStyle/>
                        <a:p>
                          <a:pPr algn="ctr"/>
                          <a:r>
                            <a:rPr sz="1600"/>
                            <a:t>2</a:t>
                          </a:r>
                          <a:endParaRPr sz="160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r>
                                  <a:rPr sz="1600"/>
                                  <m:t>12.7%</m:t>
                                </m:r>
                              </m:oMath>
                            </m:oMathPara>
                          </a14:m>
                          <a:endParaRPr/>
                        </a:p>
                      </a:txBody>
                      <a:tcPr anchor="ctr"/>
                    </a:tc>
                    <a:tc>
                      <a:txBody>
                        <a:bodyPr/>
                        <a:lstStyle/>
                        <a:p>
                          <a:pPr algn="ctr"/>
                          <a:r>
                            <a:rPr sz="1600" dirty="0"/>
                            <a:t>5725</a:t>
                          </a:r>
                          <a:endParaRPr sz="1600" dirty="0">
                            <a:latin typeface="Cambria Math"/>
                          </a:endParaRPr>
                        </a:p>
                      </a:txBody>
                      <a:tcPr anchor="ctr"/>
                    </a:tc>
                    <a:extLst>
                      <a:ext uri="{0D108BD9-81ED-4DB2-BD59-A6C34878D82A}">
                        <a16:rowId xmlns:a16="http://schemas.microsoft.com/office/drawing/2014/main" val="10003"/>
                      </a:ext>
                    </a:extLst>
                  </a:tr>
                  <a:tr h="370840">
                    <a:tc>
                      <a:txBody>
                        <a:bodyPr/>
                        <a:lstStyle/>
                        <a:p>
                          <a:pPr algn="ctr">
                            <a:defRPr sz="1600"/>
                          </a:pPr>
                          <a:r>
                            <a:t>Martyn</a:t>
                          </a:r>
                        </a:p>
                      </a:txBody>
                      <a:tcPr anchor="ctr"/>
                    </a:tc>
                    <a:tc>
                      <a:txBody>
                        <a:bodyPr/>
                        <a:lstStyle/>
                        <a:p>
                          <a:pPr algn="ctr"/>
                          <a:r>
                            <a:rPr sz="1600"/>
                            <a:t>8109</a:t>
                          </a:r>
                          <a:endParaRPr sz="1600">
                            <a:latin typeface="Cambria Math"/>
                          </a:endParaRPr>
                        </a:p>
                      </a:txBody>
                      <a:tcPr anchor="ctr"/>
                    </a:tc>
                    <a:tc>
                      <a:txBody>
                        <a:bodyPr/>
                        <a:lstStyle/>
                        <a:p>
                          <a:pPr algn="ctr"/>
                          <a:r>
                            <a:rPr sz="1600"/>
                            <a:t>3</a:t>
                          </a:r>
                          <a:endParaRPr sz="160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r>
                                  <a:rPr sz="1600"/>
                                  <m:t>3.0%</m:t>
                                </m:r>
                              </m:oMath>
                            </m:oMathPara>
                          </a14:m>
                          <a:endParaRPr/>
                        </a:p>
                      </a:txBody>
                      <a:tcPr anchor="ctr"/>
                    </a:tc>
                    <a:tc>
                      <a:txBody>
                        <a:bodyPr/>
                        <a:lstStyle/>
                        <a:p>
                          <a:pPr algn="ctr"/>
                          <a:r>
                            <a:rPr sz="1600" dirty="0"/>
                            <a:t>8352</a:t>
                          </a:r>
                          <a:endParaRPr sz="1600" dirty="0">
                            <a:latin typeface="Cambria Math"/>
                          </a:endParaRPr>
                        </a:p>
                      </a:txBody>
                      <a:tcPr anchor="ctr"/>
                    </a:tc>
                    <a:extLst>
                      <a:ext uri="{0D108BD9-81ED-4DB2-BD59-A6C34878D82A}">
                        <a16:rowId xmlns:a16="http://schemas.microsoft.com/office/drawing/2014/main" val="10004"/>
                      </a:ext>
                    </a:extLst>
                  </a:tr>
                  <a:tr h="370840">
                    <a:tc>
                      <a:txBody>
                        <a:bodyPr/>
                        <a:lstStyle/>
                        <a:p>
                          <a:pPr algn="ctr">
                            <a:defRPr sz="1600"/>
                          </a:pPr>
                          <a:r>
                            <a:t>Meeds</a:t>
                          </a:r>
                        </a:p>
                      </a:txBody>
                      <a:tcPr anchor="ctr"/>
                    </a:tc>
                    <a:tc>
                      <a:txBody>
                        <a:bodyPr/>
                        <a:lstStyle/>
                        <a:p>
                          <a:pPr algn="ctr"/>
                          <a:r>
                            <a:rPr sz="1600"/>
                            <a:t>7592</a:t>
                          </a:r>
                          <a:endParaRPr sz="1600">
                            <a:latin typeface="Cambria Math"/>
                          </a:endParaRPr>
                        </a:p>
                      </a:txBody>
                      <a:tcPr anchor="ctr"/>
                    </a:tc>
                    <a:tc>
                      <a:txBody>
                        <a:bodyPr/>
                        <a:lstStyle/>
                        <a:p>
                          <a:pPr algn="ctr"/>
                          <a:r>
                            <a:rPr sz="1600"/>
                            <a:t>4</a:t>
                          </a:r>
                          <a:endParaRPr sz="160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r>
                                  <a:rPr sz="1600"/>
                                  <m:t>9.0%</m:t>
                                </m:r>
                              </m:oMath>
                            </m:oMathPara>
                          </a14:m>
                          <a:endParaRPr/>
                        </a:p>
                      </a:txBody>
                      <a:tcPr anchor="ctr"/>
                    </a:tc>
                    <a:tc>
                      <a:txBody>
                        <a:bodyPr/>
                        <a:lstStyle/>
                        <a:p>
                          <a:pPr algn="ctr"/>
                          <a:r>
                            <a:rPr sz="1600" dirty="0"/>
                            <a:t>8275</a:t>
                          </a:r>
                          <a:endParaRPr sz="1600" dirty="0">
                            <a:latin typeface="Cambria Math"/>
                          </a:endParaRPr>
                        </a:p>
                      </a:txBody>
                      <a:tcPr anchor="ctr"/>
                    </a:tc>
                    <a:extLst>
                      <a:ext uri="{0D108BD9-81ED-4DB2-BD59-A6C34878D82A}">
                        <a16:rowId xmlns:a16="http://schemas.microsoft.com/office/drawing/2014/main" val="10005"/>
                      </a:ext>
                    </a:extLst>
                  </a:tr>
                  <a:tr h="370840">
                    <a:tc>
                      <a:txBody>
                        <a:bodyPr/>
                        <a:lstStyle/>
                        <a:p>
                          <a:pPr algn="ctr">
                            <a:defRPr sz="1600"/>
                          </a:pPr>
                          <a:r>
                            <a:t>Viant</a:t>
                          </a:r>
                        </a:p>
                      </a:txBody>
                      <a:tcPr anchor="ctr"/>
                    </a:tc>
                    <a:tc>
                      <a:txBody>
                        <a:bodyPr/>
                        <a:lstStyle/>
                        <a:p>
                          <a:pPr algn="ctr"/>
                          <a:r>
                            <a:rPr sz="1600"/>
                            <a:t>1100</a:t>
                          </a:r>
                          <a:endParaRPr sz="1600">
                            <a:latin typeface="Cambria Math"/>
                          </a:endParaRPr>
                        </a:p>
                      </a:txBody>
                      <a:tcPr anchor="ctr"/>
                    </a:tc>
                    <a:tc>
                      <a:txBody>
                        <a:bodyPr/>
                        <a:lstStyle/>
                        <a:p>
                          <a:pPr algn="ctr"/>
                          <a:r>
                            <a:rPr sz="1600"/>
                            <a:t>1</a:t>
                          </a:r>
                          <a:endParaRPr sz="1600">
                            <a:latin typeface="Cambria Math"/>
                          </a:endParaRPr>
                        </a:p>
                      </a:txBody>
                      <a:tcPr anchor="ctr"/>
                    </a:tc>
                    <a:tc>
                      <a:txBody>
                        <a:bodyPr/>
                        <a:lstStyle/>
                        <a:p>
                          <a:pPr algn="ctr">
                            <a:defRPr sz="1600"/>
                          </a:pPr>
                          <a14:m>
                            <m:oMathPara xmlns:m="http://schemas.openxmlformats.org/officeDocument/2006/math">
                              <m:oMathParaPr>
                                <m:jc m:val="centerGroup"/>
                              </m:oMathParaPr>
                              <m:oMath xmlns:m="http://schemas.openxmlformats.org/officeDocument/2006/math">
                                <m:r>
                                  <a:rPr sz="1600"/>
                                  <m:t>17.5%</m:t>
                                </m:r>
                              </m:oMath>
                            </m:oMathPara>
                          </a14:m>
                          <a:endParaRPr dirty="0"/>
                        </a:p>
                      </a:txBody>
                      <a:tcPr anchor="ctr"/>
                    </a:tc>
                    <a:tc>
                      <a:txBody>
                        <a:bodyPr/>
                        <a:lstStyle/>
                        <a:p>
                          <a:pPr algn="ctr"/>
                          <a:r>
                            <a:rPr sz="1600" dirty="0"/>
                            <a:t>1293</a:t>
                          </a:r>
                          <a:endParaRPr sz="1600" dirty="0">
                            <a:latin typeface="Cambria Math"/>
                          </a:endParaRPr>
                        </a:p>
                      </a:txBody>
                      <a:tcPr anchor="ctr"/>
                    </a:tc>
                    <a:extLst>
                      <a:ext uri="{0D108BD9-81ED-4DB2-BD59-A6C34878D82A}">
                        <a16:rowId xmlns:a16="http://schemas.microsoft.com/office/drawing/2014/main" val="10006"/>
                      </a:ext>
                    </a:extLst>
                  </a:tr>
                  <a:tr h="370840">
                    <a:tc>
                      <a:txBody>
                        <a:bodyPr/>
                        <a:lstStyle/>
                        <a:p>
                          <a:pPr algn="ctr">
                            <a:defRPr sz="1600" b="1"/>
                          </a:pPr>
                          <a:r>
                            <a:t>Total</a:t>
                          </a:r>
                        </a:p>
                      </a:txBody>
                      <a:tcPr anchor="ctr"/>
                    </a:tc>
                    <a:tc>
                      <a:txBody>
                        <a:bodyPr/>
                        <a:lstStyle/>
                        <a:p>
                          <a:pPr algn="ctr"/>
                          <a:r>
                            <a:rPr sz="1600"/>
                            <a:t>35,758</a:t>
                          </a:r>
                          <a:endParaRPr sz="1600">
                            <a:latin typeface="Cambria Math"/>
                          </a:endParaRPr>
                        </a:p>
                      </a:txBody>
                      <a:tcPr anchor="ctr"/>
                    </a:tc>
                    <a:tc>
                      <a:txBody>
                        <a:bodyPr/>
                        <a:lstStyle/>
                        <a:p>
                          <a:pPr algn="ctr"/>
                          <a:r>
                            <a:rPr sz="1600"/>
                            <a:t>17</a:t>
                          </a:r>
                          <a:endParaRPr sz="1600">
                            <a:latin typeface="Cambria Math"/>
                          </a:endParaRPr>
                        </a:p>
                      </a:txBody>
                      <a:tcPr anchor="ctr"/>
                    </a:tc>
                    <a:tc>
                      <a:txBody>
                        <a:bodyPr/>
                        <a:lstStyle/>
                        <a:p>
                          <a:pPr algn="ctr"/>
                          <a:endParaRPr/>
                        </a:p>
                      </a:txBody>
                      <a:tcPr anchor="ctr"/>
                    </a:tc>
                    <a:tc>
                      <a:txBody>
                        <a:bodyPr/>
                        <a:lstStyle/>
                        <a:p>
                          <a:pPr algn="ctr"/>
                          <a:r>
                            <a:rPr sz="1600" dirty="0"/>
                            <a:t>37,633</a:t>
                          </a:r>
                          <a:endParaRPr sz="1600" dirty="0">
                            <a:latin typeface="Cambria Math"/>
                          </a:endParaRPr>
                        </a:p>
                      </a:txBody>
                      <a:tcPr anchor="ctr"/>
                    </a:tc>
                    <a:extLst>
                      <a:ext uri="{0D108BD9-81ED-4DB2-BD59-A6C34878D82A}">
                        <a16:rowId xmlns:a16="http://schemas.microsoft.com/office/drawing/2014/main" val="10007"/>
                      </a:ext>
                    </a:extLst>
                  </a:tr>
                </a:tbl>
              </a:graphicData>
            </a:graphic>
          </p:graphicFrame>
        </mc:Choice>
        <mc:Fallback>
          <p:graphicFrame>
            <p:nvGraphicFramePr>
              <p:cNvPr id="4" name="Table Placeholder 2" descr="The table contains 5 columns and 5 rows.&#10;&#10;The columns are labeled: Parish, Former Population, Apportionment, Percent Increase, Current Population.&#10;&#10;Row 1: Parish: Eddy, Former Population: 13,877, Apportionment: 7, Percent Increase: 0.8%, Current Population: 13,988.&#10;&#10;Row 2: Parish: Longly, Former Population: 5,080, Apportionment: 2, Percent Increase: 12.7%, Current Population: 5,725.&#10;&#10;Row 3: Parish: Martyn, Former Population: 8,109, Apportionment: 3, Percent Increase: 3.0%, Current Population: 8,352.&#10;&#10;Row 4: Parish: Meeds, Former Population: 7,592, Apportionment: 4, Percent Increase: 9.0%, Current Population: 8,275.&#10;&#10;Row 5: Parish: Viant, Former Population: 1,100, Apportionment: 1, Percent Increase: 17.5%, Current Population: 1,293.&#10;&#10;Total: Former Population: 35,758, Apportionment: 17, Current Population: 37,633.">
                <a:extLst>
                  <a:ext uri="{FF2B5EF4-FFF2-40B4-BE49-F238E27FC236}">
                    <a16:creationId xmlns:a16="http://schemas.microsoft.com/office/drawing/2014/main" id="{086FA923-407B-41D9-9394-EE01E817F65B}"/>
                  </a:ext>
                </a:extLst>
              </p:cNvPr>
              <p:cNvGraphicFramePr>
                <a:graphicFrameLocks/>
              </p:cNvGraphicFramePr>
              <p:nvPr>
                <p:extLst>
                  <p:ext uri="{D42A27DB-BD31-4B8C-83A1-F6EECF244321}">
                    <p14:modId xmlns:p14="http://schemas.microsoft.com/office/powerpoint/2010/main" val="1517609087"/>
                  </p:ext>
                </p:extLst>
              </p:nvPr>
            </p:nvGraphicFramePr>
            <p:xfrm>
              <a:off x="423193" y="2606040"/>
              <a:ext cx="8229600" cy="28041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579120">
                    <a:tc>
                      <a:txBody>
                        <a:bodyPr/>
                        <a:lstStyle/>
                        <a:p>
                          <a:pPr algn="ctr">
                            <a:defRPr sz="1600" b="1"/>
                          </a:pPr>
                          <a:r>
                            <a:rPr dirty="0"/>
                            <a:t>Parish</a:t>
                          </a:r>
                        </a:p>
                      </a:txBody>
                      <a:tcPr anchor="b"/>
                    </a:tc>
                    <a:tc>
                      <a:txBody>
                        <a:bodyPr/>
                        <a:lstStyle/>
                        <a:p>
                          <a:pPr algn="ctr">
                            <a:defRPr b="1"/>
                          </a:pPr>
                          <a:r>
                            <a:rPr sz="1600" dirty="0"/>
                            <a:t>Former Population</a:t>
                          </a:r>
                        </a:p>
                      </a:txBody>
                      <a:tcPr anchor="b"/>
                    </a:tc>
                    <a:tc>
                      <a:txBody>
                        <a:bodyPr/>
                        <a:lstStyle/>
                        <a:p>
                          <a:pPr algn="ctr">
                            <a:defRPr sz="1600" b="1"/>
                          </a:pPr>
                          <a:r>
                            <a:rPr dirty="0"/>
                            <a:t>Apportionment</a:t>
                          </a:r>
                        </a:p>
                      </a:txBody>
                      <a:tcPr anchor="b"/>
                    </a:tc>
                    <a:tc>
                      <a:txBody>
                        <a:bodyPr/>
                        <a:lstStyle/>
                        <a:p>
                          <a:pPr algn="ctr">
                            <a:defRPr sz="1600" b="1"/>
                          </a:pPr>
                          <a:r>
                            <a:rPr dirty="0"/>
                            <a:t>Percent Increase</a:t>
                          </a:r>
                        </a:p>
                      </a:txBody>
                      <a:tcPr anchor="b"/>
                    </a:tc>
                    <a:tc>
                      <a:txBody>
                        <a:bodyPr/>
                        <a:lstStyle/>
                        <a:p>
                          <a:pPr algn="ctr">
                            <a:defRPr b="1"/>
                          </a:pPr>
                          <a:r>
                            <a:rPr sz="1600" dirty="0"/>
                            <a:t>Current Population</a:t>
                          </a:r>
                        </a:p>
                      </a:txBody>
                      <a:tcPr anchor="b"/>
                    </a:tc>
                    <a:extLst>
                      <a:ext uri="{0D108BD9-81ED-4DB2-BD59-A6C34878D82A}">
                        <a16:rowId xmlns:a16="http://schemas.microsoft.com/office/drawing/2014/main" val="10001"/>
                      </a:ext>
                    </a:extLst>
                  </a:tr>
                  <a:tr h="370840">
                    <a:tc>
                      <a:txBody>
                        <a:bodyPr/>
                        <a:lstStyle/>
                        <a:p>
                          <a:pPr algn="ctr">
                            <a:defRPr sz="1600"/>
                          </a:pPr>
                          <a:r>
                            <a:t>Eddy</a:t>
                          </a:r>
                        </a:p>
                      </a:txBody>
                      <a:tcPr anchor="ctr"/>
                    </a:tc>
                    <a:tc>
                      <a:txBody>
                        <a:bodyPr/>
                        <a:lstStyle/>
                        <a:p>
                          <a:pPr algn="ctr"/>
                          <a:r>
                            <a:rPr sz="1600"/>
                            <a:t>13,877</a:t>
                          </a:r>
                          <a:endParaRPr sz="1600">
                            <a:latin typeface="Cambria Math"/>
                          </a:endParaRPr>
                        </a:p>
                      </a:txBody>
                      <a:tcPr anchor="ctr"/>
                    </a:tc>
                    <a:tc>
                      <a:txBody>
                        <a:bodyPr/>
                        <a:lstStyle/>
                        <a:p>
                          <a:pPr algn="ctr"/>
                          <a:r>
                            <a:rPr sz="1600" dirty="0"/>
                            <a:t>7</a:t>
                          </a:r>
                          <a:endParaRPr sz="1600" dirty="0">
                            <a:latin typeface="Cambria Math"/>
                          </a:endParaRPr>
                        </a:p>
                      </a:txBody>
                      <a:tcPr anchor="ctr"/>
                    </a:tc>
                    <a:tc>
                      <a:txBody>
                        <a:bodyPr/>
                        <a:lstStyle/>
                        <a:p>
                          <a:endParaRPr lang="en-US"/>
                        </a:p>
                      </a:txBody>
                      <a:tcPr anchor="ctr">
                        <a:blipFill>
                          <a:blip r:embed="rId2"/>
                          <a:stretch>
                            <a:fillRect l="-300741" t="-159016" r="-100741" b="-516393"/>
                          </a:stretch>
                        </a:blipFill>
                      </a:tcPr>
                    </a:tc>
                    <a:tc>
                      <a:txBody>
                        <a:bodyPr/>
                        <a:lstStyle/>
                        <a:p>
                          <a:pPr algn="ctr"/>
                          <a:r>
                            <a:rPr sz="1600" dirty="0"/>
                            <a:t>13,988</a:t>
                          </a:r>
                          <a:endParaRPr sz="1600" dirty="0">
                            <a:latin typeface="Cambria Math"/>
                          </a:endParaRPr>
                        </a:p>
                      </a:txBody>
                      <a:tcPr anchor="ctr"/>
                    </a:tc>
                    <a:extLst>
                      <a:ext uri="{0D108BD9-81ED-4DB2-BD59-A6C34878D82A}">
                        <a16:rowId xmlns:a16="http://schemas.microsoft.com/office/drawing/2014/main" val="10002"/>
                      </a:ext>
                    </a:extLst>
                  </a:tr>
                  <a:tr h="370840">
                    <a:tc>
                      <a:txBody>
                        <a:bodyPr/>
                        <a:lstStyle/>
                        <a:p>
                          <a:pPr algn="ctr">
                            <a:defRPr sz="1600"/>
                          </a:pPr>
                          <a:r>
                            <a:t>Longly</a:t>
                          </a:r>
                        </a:p>
                      </a:txBody>
                      <a:tcPr anchor="ctr"/>
                    </a:tc>
                    <a:tc>
                      <a:txBody>
                        <a:bodyPr/>
                        <a:lstStyle/>
                        <a:p>
                          <a:pPr algn="ctr"/>
                          <a:r>
                            <a:rPr sz="1600"/>
                            <a:t>5080</a:t>
                          </a:r>
                          <a:endParaRPr sz="1600">
                            <a:latin typeface="Cambria Math"/>
                          </a:endParaRPr>
                        </a:p>
                      </a:txBody>
                      <a:tcPr anchor="ctr"/>
                    </a:tc>
                    <a:tc>
                      <a:txBody>
                        <a:bodyPr/>
                        <a:lstStyle/>
                        <a:p>
                          <a:pPr algn="ctr"/>
                          <a:r>
                            <a:rPr sz="1600"/>
                            <a:t>2</a:t>
                          </a:r>
                          <a:endParaRPr sz="1600">
                            <a:latin typeface="Cambria Math"/>
                          </a:endParaRPr>
                        </a:p>
                      </a:txBody>
                      <a:tcPr anchor="ctr"/>
                    </a:tc>
                    <a:tc>
                      <a:txBody>
                        <a:bodyPr/>
                        <a:lstStyle/>
                        <a:p>
                          <a:endParaRPr lang="en-US"/>
                        </a:p>
                      </a:txBody>
                      <a:tcPr anchor="ctr">
                        <a:blipFill>
                          <a:blip r:embed="rId2"/>
                          <a:stretch>
                            <a:fillRect l="-300741" t="-259016" r="-100741" b="-416393"/>
                          </a:stretch>
                        </a:blipFill>
                      </a:tcPr>
                    </a:tc>
                    <a:tc>
                      <a:txBody>
                        <a:bodyPr/>
                        <a:lstStyle/>
                        <a:p>
                          <a:pPr algn="ctr"/>
                          <a:r>
                            <a:rPr sz="1600" dirty="0"/>
                            <a:t>5725</a:t>
                          </a:r>
                          <a:endParaRPr sz="1600" dirty="0">
                            <a:latin typeface="Cambria Math"/>
                          </a:endParaRPr>
                        </a:p>
                      </a:txBody>
                      <a:tcPr anchor="ctr"/>
                    </a:tc>
                    <a:extLst>
                      <a:ext uri="{0D108BD9-81ED-4DB2-BD59-A6C34878D82A}">
                        <a16:rowId xmlns:a16="http://schemas.microsoft.com/office/drawing/2014/main" val="10003"/>
                      </a:ext>
                    </a:extLst>
                  </a:tr>
                  <a:tr h="370840">
                    <a:tc>
                      <a:txBody>
                        <a:bodyPr/>
                        <a:lstStyle/>
                        <a:p>
                          <a:pPr algn="ctr">
                            <a:defRPr sz="1600"/>
                          </a:pPr>
                          <a:r>
                            <a:t>Martyn</a:t>
                          </a:r>
                        </a:p>
                      </a:txBody>
                      <a:tcPr anchor="ctr"/>
                    </a:tc>
                    <a:tc>
                      <a:txBody>
                        <a:bodyPr/>
                        <a:lstStyle/>
                        <a:p>
                          <a:pPr algn="ctr"/>
                          <a:r>
                            <a:rPr sz="1600"/>
                            <a:t>8109</a:t>
                          </a:r>
                          <a:endParaRPr sz="1600">
                            <a:latin typeface="Cambria Math"/>
                          </a:endParaRPr>
                        </a:p>
                      </a:txBody>
                      <a:tcPr anchor="ctr"/>
                    </a:tc>
                    <a:tc>
                      <a:txBody>
                        <a:bodyPr/>
                        <a:lstStyle/>
                        <a:p>
                          <a:pPr algn="ctr"/>
                          <a:r>
                            <a:rPr sz="1600"/>
                            <a:t>3</a:t>
                          </a:r>
                          <a:endParaRPr sz="1600">
                            <a:latin typeface="Cambria Math"/>
                          </a:endParaRPr>
                        </a:p>
                      </a:txBody>
                      <a:tcPr anchor="ctr"/>
                    </a:tc>
                    <a:tc>
                      <a:txBody>
                        <a:bodyPr/>
                        <a:lstStyle/>
                        <a:p>
                          <a:endParaRPr lang="en-US"/>
                        </a:p>
                      </a:txBody>
                      <a:tcPr anchor="ctr">
                        <a:blipFill>
                          <a:blip r:embed="rId2"/>
                          <a:stretch>
                            <a:fillRect l="-300741" t="-359016" r="-100741" b="-316393"/>
                          </a:stretch>
                        </a:blipFill>
                      </a:tcPr>
                    </a:tc>
                    <a:tc>
                      <a:txBody>
                        <a:bodyPr/>
                        <a:lstStyle/>
                        <a:p>
                          <a:pPr algn="ctr"/>
                          <a:r>
                            <a:rPr sz="1600" dirty="0"/>
                            <a:t>8352</a:t>
                          </a:r>
                          <a:endParaRPr sz="1600" dirty="0">
                            <a:latin typeface="Cambria Math"/>
                          </a:endParaRPr>
                        </a:p>
                      </a:txBody>
                      <a:tcPr anchor="ctr"/>
                    </a:tc>
                    <a:extLst>
                      <a:ext uri="{0D108BD9-81ED-4DB2-BD59-A6C34878D82A}">
                        <a16:rowId xmlns:a16="http://schemas.microsoft.com/office/drawing/2014/main" val="10004"/>
                      </a:ext>
                    </a:extLst>
                  </a:tr>
                  <a:tr h="370840">
                    <a:tc>
                      <a:txBody>
                        <a:bodyPr/>
                        <a:lstStyle/>
                        <a:p>
                          <a:pPr algn="ctr">
                            <a:defRPr sz="1600"/>
                          </a:pPr>
                          <a:r>
                            <a:t>Meeds</a:t>
                          </a:r>
                        </a:p>
                      </a:txBody>
                      <a:tcPr anchor="ctr"/>
                    </a:tc>
                    <a:tc>
                      <a:txBody>
                        <a:bodyPr/>
                        <a:lstStyle/>
                        <a:p>
                          <a:pPr algn="ctr"/>
                          <a:r>
                            <a:rPr sz="1600"/>
                            <a:t>7592</a:t>
                          </a:r>
                          <a:endParaRPr sz="1600">
                            <a:latin typeface="Cambria Math"/>
                          </a:endParaRPr>
                        </a:p>
                      </a:txBody>
                      <a:tcPr anchor="ctr"/>
                    </a:tc>
                    <a:tc>
                      <a:txBody>
                        <a:bodyPr/>
                        <a:lstStyle/>
                        <a:p>
                          <a:pPr algn="ctr"/>
                          <a:r>
                            <a:rPr sz="1600"/>
                            <a:t>4</a:t>
                          </a:r>
                          <a:endParaRPr sz="1600">
                            <a:latin typeface="Cambria Math"/>
                          </a:endParaRPr>
                        </a:p>
                      </a:txBody>
                      <a:tcPr anchor="ctr"/>
                    </a:tc>
                    <a:tc>
                      <a:txBody>
                        <a:bodyPr/>
                        <a:lstStyle/>
                        <a:p>
                          <a:endParaRPr lang="en-US"/>
                        </a:p>
                      </a:txBody>
                      <a:tcPr anchor="ctr">
                        <a:blipFill>
                          <a:blip r:embed="rId2"/>
                          <a:stretch>
                            <a:fillRect l="-300741" t="-459016" r="-100741" b="-216393"/>
                          </a:stretch>
                        </a:blipFill>
                      </a:tcPr>
                    </a:tc>
                    <a:tc>
                      <a:txBody>
                        <a:bodyPr/>
                        <a:lstStyle/>
                        <a:p>
                          <a:pPr algn="ctr"/>
                          <a:r>
                            <a:rPr sz="1600" dirty="0"/>
                            <a:t>8275</a:t>
                          </a:r>
                          <a:endParaRPr sz="1600" dirty="0">
                            <a:latin typeface="Cambria Math"/>
                          </a:endParaRPr>
                        </a:p>
                      </a:txBody>
                      <a:tcPr anchor="ctr"/>
                    </a:tc>
                    <a:extLst>
                      <a:ext uri="{0D108BD9-81ED-4DB2-BD59-A6C34878D82A}">
                        <a16:rowId xmlns:a16="http://schemas.microsoft.com/office/drawing/2014/main" val="10005"/>
                      </a:ext>
                    </a:extLst>
                  </a:tr>
                  <a:tr h="370840">
                    <a:tc>
                      <a:txBody>
                        <a:bodyPr/>
                        <a:lstStyle/>
                        <a:p>
                          <a:pPr algn="ctr">
                            <a:defRPr sz="1600"/>
                          </a:pPr>
                          <a:r>
                            <a:t>Viant</a:t>
                          </a:r>
                        </a:p>
                      </a:txBody>
                      <a:tcPr anchor="ctr"/>
                    </a:tc>
                    <a:tc>
                      <a:txBody>
                        <a:bodyPr/>
                        <a:lstStyle/>
                        <a:p>
                          <a:pPr algn="ctr"/>
                          <a:r>
                            <a:rPr sz="1600"/>
                            <a:t>1100</a:t>
                          </a:r>
                          <a:endParaRPr sz="1600">
                            <a:latin typeface="Cambria Math"/>
                          </a:endParaRPr>
                        </a:p>
                      </a:txBody>
                      <a:tcPr anchor="ctr"/>
                    </a:tc>
                    <a:tc>
                      <a:txBody>
                        <a:bodyPr/>
                        <a:lstStyle/>
                        <a:p>
                          <a:pPr algn="ctr"/>
                          <a:r>
                            <a:rPr sz="1600"/>
                            <a:t>1</a:t>
                          </a:r>
                          <a:endParaRPr sz="1600">
                            <a:latin typeface="Cambria Math"/>
                          </a:endParaRPr>
                        </a:p>
                      </a:txBody>
                      <a:tcPr anchor="ctr"/>
                    </a:tc>
                    <a:tc>
                      <a:txBody>
                        <a:bodyPr/>
                        <a:lstStyle/>
                        <a:p>
                          <a:endParaRPr lang="en-US"/>
                        </a:p>
                      </a:txBody>
                      <a:tcPr anchor="ctr">
                        <a:blipFill>
                          <a:blip r:embed="rId2"/>
                          <a:stretch>
                            <a:fillRect l="-300741" t="-559016" r="-100741" b="-116393"/>
                          </a:stretch>
                        </a:blipFill>
                      </a:tcPr>
                    </a:tc>
                    <a:tc>
                      <a:txBody>
                        <a:bodyPr/>
                        <a:lstStyle/>
                        <a:p>
                          <a:pPr algn="ctr"/>
                          <a:r>
                            <a:rPr sz="1600" dirty="0"/>
                            <a:t>1293</a:t>
                          </a:r>
                          <a:endParaRPr sz="1600" dirty="0">
                            <a:latin typeface="Cambria Math"/>
                          </a:endParaRPr>
                        </a:p>
                      </a:txBody>
                      <a:tcPr anchor="ctr"/>
                    </a:tc>
                    <a:extLst>
                      <a:ext uri="{0D108BD9-81ED-4DB2-BD59-A6C34878D82A}">
                        <a16:rowId xmlns:a16="http://schemas.microsoft.com/office/drawing/2014/main" val="10006"/>
                      </a:ext>
                    </a:extLst>
                  </a:tr>
                  <a:tr h="370840">
                    <a:tc>
                      <a:txBody>
                        <a:bodyPr/>
                        <a:lstStyle/>
                        <a:p>
                          <a:pPr algn="ctr">
                            <a:defRPr sz="1600" b="1"/>
                          </a:pPr>
                          <a:r>
                            <a:t>Total</a:t>
                          </a:r>
                        </a:p>
                      </a:txBody>
                      <a:tcPr anchor="ctr"/>
                    </a:tc>
                    <a:tc>
                      <a:txBody>
                        <a:bodyPr/>
                        <a:lstStyle/>
                        <a:p>
                          <a:pPr algn="ctr"/>
                          <a:r>
                            <a:rPr sz="1600"/>
                            <a:t>35,758</a:t>
                          </a:r>
                          <a:endParaRPr sz="1600">
                            <a:latin typeface="Cambria Math"/>
                          </a:endParaRPr>
                        </a:p>
                      </a:txBody>
                      <a:tcPr anchor="ctr"/>
                    </a:tc>
                    <a:tc>
                      <a:txBody>
                        <a:bodyPr/>
                        <a:lstStyle/>
                        <a:p>
                          <a:pPr algn="ctr"/>
                          <a:r>
                            <a:rPr sz="1600"/>
                            <a:t>17</a:t>
                          </a:r>
                          <a:endParaRPr sz="1600">
                            <a:latin typeface="Cambria Math"/>
                          </a:endParaRPr>
                        </a:p>
                      </a:txBody>
                      <a:tcPr anchor="ctr"/>
                    </a:tc>
                    <a:tc>
                      <a:txBody>
                        <a:bodyPr/>
                        <a:lstStyle/>
                        <a:p>
                          <a:pPr algn="ctr"/>
                          <a:endParaRPr/>
                        </a:p>
                      </a:txBody>
                      <a:tcPr anchor="ctr"/>
                    </a:tc>
                    <a:tc>
                      <a:txBody>
                        <a:bodyPr/>
                        <a:lstStyle/>
                        <a:p>
                          <a:pPr algn="ctr"/>
                          <a:r>
                            <a:rPr sz="1600" dirty="0"/>
                            <a:t>37,633</a:t>
                          </a:r>
                          <a:endParaRPr sz="1600" dirty="0">
                            <a:latin typeface="Cambria Math"/>
                          </a:endParaRPr>
                        </a:p>
                      </a:txBody>
                      <a:tcPr anchor="ctr"/>
                    </a:tc>
                    <a:extLst>
                      <a:ext uri="{0D108BD9-81ED-4DB2-BD59-A6C34878D82A}">
                        <a16:rowId xmlns:a16="http://schemas.microsoft.com/office/drawing/2014/main" val="10007"/>
                      </a:ext>
                    </a:extLst>
                  </a:tr>
                </a:tbl>
              </a:graphicData>
            </a:graphic>
          </p:graphicFrame>
        </mc:Fallback>
      </mc:AlternateContent>
      <p:sp>
        <p:nvSpPr>
          <p:cNvPr id="7" name="TextBox 6">
            <a:extLst>
              <a:ext uri="{FF2B5EF4-FFF2-40B4-BE49-F238E27FC236}">
                <a16:creationId xmlns:a16="http://schemas.microsoft.com/office/drawing/2014/main" id="{8A4B071B-E07D-4F24-9E22-07D3D7855B12}"/>
              </a:ext>
            </a:extLst>
          </p:cNvPr>
          <p:cNvSpPr txBox="1"/>
          <p:nvPr/>
        </p:nvSpPr>
        <p:spPr>
          <a:xfrm>
            <a:off x="423193" y="5373469"/>
            <a:ext cx="8263607" cy="646331"/>
          </a:xfrm>
          <a:prstGeom prst="rect">
            <a:avLst/>
          </a:prstGeom>
          <a:noFill/>
        </p:spPr>
        <p:txBody>
          <a:bodyPr wrap="square">
            <a:spAutoFit/>
          </a:bodyPr>
          <a:lstStyle/>
          <a:p>
            <a:pPr algn="just"/>
            <a:r>
              <a:rPr lang="en-IN" sz="1800" dirty="0"/>
              <a:t>Use Hamilton's method to reapportion the </a:t>
            </a:r>
            <a:r>
              <a:rPr lang="en-IN" sz="1800" dirty="0">
                <a:latin typeface="Cambria Math"/>
              </a:rPr>
              <a:t>17</a:t>
            </a:r>
            <a:r>
              <a:rPr lang="en-IN" sz="1800" dirty="0"/>
              <a:t> representatives with the new populations, showing that the population paradox occurs.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Illustrating the Population Paradox</a:t>
            </a:r>
            <a:r>
              <a:rPr lang="en-US" dirty="0"/>
              <a:t>—Slide 2</a:t>
            </a:r>
            <a:endParaRPr dirty="0"/>
          </a:p>
        </p:txBody>
      </p:sp>
      <p:sp>
        <p:nvSpPr>
          <p:cNvPr id="3" name="Text Placeholder 2"/>
          <p:cNvSpPr>
            <a:spLocks noGrp="1"/>
          </p:cNvSpPr>
          <p:nvPr>
            <p:ph type="body" sz="quarter" idx="10"/>
          </p:nvPr>
        </p:nvSpPr>
        <p:spPr>
          <a:xfrm>
            <a:off x="457200" y="1029288"/>
            <a:ext cx="8229600" cy="1104312"/>
          </a:xfrm>
        </p:spPr>
        <p:txBody>
          <a:bodyPr>
            <a:normAutofit/>
          </a:bodyPr>
          <a:lstStyle/>
          <a:p>
            <a:pPr algn="just"/>
            <a:r>
              <a:rPr sz="1800" b="1" dirty="0"/>
              <a:t>Solution</a:t>
            </a:r>
          </a:p>
          <a:p>
            <a:pPr algn="just">
              <a:defRPr sz="2800"/>
            </a:pPr>
            <a:r>
              <a:rPr sz="1800" dirty="0"/>
              <a:t>Begin by calculating the standard divisor with </a:t>
            </a:r>
            <a:r>
              <a:rPr sz="1800" dirty="0">
                <a:latin typeface="Cambria Math"/>
              </a:rPr>
              <a:t>17</a:t>
            </a:r>
            <a:r>
              <a:rPr sz="1800" dirty="0"/>
              <a:t> representatives over the increased population size of </a:t>
            </a:r>
            <a:r>
              <a:rPr sz="1800" dirty="0">
                <a:latin typeface="Cambria Math"/>
              </a:rPr>
              <a:t>37,633</a:t>
            </a:r>
            <a:r>
              <a:rPr sz="1800" dirty="0"/>
              <a:t>. Thus, the standard divisor is</a:t>
            </a:r>
          </a:p>
        </p:txBody>
      </p:sp>
      <p:pic>
        <p:nvPicPr>
          <p:cNvPr id="7" name="Picture 6" descr="open parentheses thirty seven point six three three divided by seventeen closed parentheses is approximately equal to two thousand two hundred thirteen point seven zero five nine.">
            <a:extLst>
              <a:ext uri="{FF2B5EF4-FFF2-40B4-BE49-F238E27FC236}">
                <a16:creationId xmlns:a16="http://schemas.microsoft.com/office/drawing/2014/main" id="{40369879-F7C1-010B-3049-630036FD39C8}"/>
              </a:ext>
            </a:extLst>
          </p:cNvPr>
          <p:cNvPicPr>
            <a:picLocks noChangeAspect="1"/>
          </p:cNvPicPr>
          <p:nvPr/>
        </p:nvPicPr>
        <p:blipFill>
          <a:blip r:embed="rId2"/>
          <a:stretch>
            <a:fillRect/>
          </a:stretch>
        </p:blipFill>
        <p:spPr>
          <a:xfrm>
            <a:off x="3662362" y="2260527"/>
            <a:ext cx="1819275" cy="521610"/>
          </a:xfrm>
          <a:prstGeom prst="rect">
            <a:avLst/>
          </a:prstGeom>
        </p:spPr>
      </p:pic>
      <p:sp>
        <p:nvSpPr>
          <p:cNvPr id="5" name="TextBox 4">
            <a:extLst>
              <a:ext uri="{FF2B5EF4-FFF2-40B4-BE49-F238E27FC236}">
                <a16:creationId xmlns:a16="http://schemas.microsoft.com/office/drawing/2014/main" id="{F2157264-136F-38F7-1A8B-30249FA51199}"/>
              </a:ext>
            </a:extLst>
          </p:cNvPr>
          <p:cNvSpPr txBox="1"/>
          <p:nvPr/>
        </p:nvSpPr>
        <p:spPr>
          <a:xfrm>
            <a:off x="457200" y="2953888"/>
            <a:ext cx="8229600" cy="646331"/>
          </a:xfrm>
          <a:prstGeom prst="rect">
            <a:avLst/>
          </a:prstGeom>
          <a:noFill/>
        </p:spPr>
        <p:txBody>
          <a:bodyPr wrap="square">
            <a:spAutoFit/>
          </a:bodyPr>
          <a:lstStyle/>
          <a:p>
            <a:r>
              <a:rPr lang="en-IN" sz="1800" dirty="0"/>
              <a:t>Table 22 shows the calculations using Hamilton's method with </a:t>
            </a:r>
            <a:r>
              <a:rPr lang="en-IN" sz="1800" dirty="0">
                <a:latin typeface="Cambria Math"/>
              </a:rPr>
              <a:t>17</a:t>
            </a:r>
            <a:r>
              <a:rPr lang="en-IN" sz="1800" dirty="0"/>
              <a:t> representatives apportioned among the five parishes.</a:t>
            </a:r>
            <a:endParaRPr lang="en-IN"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Illustrating the Population</a:t>
            </a:r>
            <a:br>
              <a:rPr lang="en-US" dirty="0"/>
            </a:br>
            <a:r>
              <a:rPr dirty="0"/>
              <a:t>Paradox</a:t>
            </a:r>
            <a:r>
              <a:rPr lang="en-US" dirty="0"/>
              <a:t>—Slide 3</a:t>
            </a:r>
            <a:endParaRPr dirty="0"/>
          </a:p>
        </p:txBody>
      </p:sp>
      <p:sp>
        <p:nvSpPr>
          <p:cNvPr id="5" name="TextBox 4">
            <a:extLst>
              <a:ext uri="{FF2B5EF4-FFF2-40B4-BE49-F238E27FC236}">
                <a16:creationId xmlns:a16="http://schemas.microsoft.com/office/drawing/2014/main" id="{D65C08B9-53D2-E6F2-6CB7-5B21A009043F}"/>
              </a:ext>
            </a:extLst>
          </p:cNvPr>
          <p:cNvSpPr txBox="1"/>
          <p:nvPr/>
        </p:nvSpPr>
        <p:spPr>
          <a:xfrm>
            <a:off x="457200" y="1219200"/>
            <a:ext cx="8229600" cy="646331"/>
          </a:xfrm>
          <a:prstGeom prst="rect">
            <a:avLst/>
          </a:prstGeom>
          <a:noFill/>
        </p:spPr>
        <p:txBody>
          <a:bodyPr wrap="square">
            <a:spAutoFit/>
          </a:bodyPr>
          <a:lstStyle/>
          <a:p>
            <a:pPr algn="ctr">
              <a:defRPr b="1"/>
            </a:pPr>
            <a:r>
              <a:rPr lang="en-IN" sz="1800" dirty="0"/>
              <a:t>Table 22: Hamilton's Method of Apportionment for Parish Representatives with Population Increases</a:t>
            </a:r>
          </a:p>
        </p:txBody>
      </p:sp>
      <mc:AlternateContent xmlns:mc="http://schemas.openxmlformats.org/markup-compatibility/2006">
        <mc:Choice xmlns:a14="http://schemas.microsoft.com/office/drawing/2010/main" Requires="a14">
          <p:graphicFrame>
            <p:nvGraphicFramePr>
              <p:cNvPr id="3" name="Table Placeholder 2" descr="The table contains 7 columns and 5 rows.&#10;&#10;The columns are labeled: Parish, Percent Increase, Population, Standard Quota, Lower Quota, Distribution of Remaining Representatives, New Apportionment.&#10;&#10;Row 1: Parish: Eddy, Percent Increase: 0.8%, Population: 13,988, Standard Quota: 13,988 divided by 2,213.7059 is approximately equal to 6.3188, Lower Quota: 6, New Apportionment: 6.&#10;&#10;Row 2: Parish: Longly, Percent Increase: 12.7%, Population: 5,725, Standard Quota: 5,725 divided by 2,213.7059 is approximately equal to 2.5862, Lower Quota: 2, Distribution of Remaining Representatives: 1, New Apportionment: 3.&#10;&#10;Row 3: Parish: Martyn, Percent Increase: 3.0%, Population: 8,352, Standard Quota: 8,352 divided by 2,213.7059 is approximately equal to 3.7729, Lower Quota: 3, Distribution of Remaining Representatives: 1, New Apportionment: 4.&#10;&#10;Row 4: Parish: Meeds, Percent Increase: 9.0%, Population: 8,275, Standard Quota: 8,275 divided by 2,213.7059 is approximately equal to 3.7381, Lower Quota: 3, Distribution of Remaining Representatives: 1, New Apportionment: 4.&#10;&#10;Row 5: Parish: Viant, Percent Increase: 17.5%, Population: 1,293, Standard Quota: 1,293 divided by 2,213.7059 is approximately equal to 0.5841, Lower Quota: 0, New Apportionment: 0.&#10;&#10;Total: Population: 37,633, Lower Quota: 14, New Apportionment: 17."/>
              <p:cNvGraphicFramePr>
                <a:graphicFrameLocks noGrp="1"/>
              </p:cNvGraphicFramePr>
              <p:nvPr>
                <p:ph type="tbl" sz="quarter" idx="10"/>
                <p:extLst>
                  <p:ext uri="{D42A27DB-BD31-4B8C-83A1-F6EECF244321}">
                    <p14:modId xmlns:p14="http://schemas.microsoft.com/office/powerpoint/2010/main" val="1850604319"/>
                  </p:ext>
                </p:extLst>
              </p:nvPr>
            </p:nvGraphicFramePr>
            <p:xfrm>
              <a:off x="571500" y="1942294"/>
              <a:ext cx="8001000" cy="3544106"/>
            </p:xfrm>
            <a:graphic>
              <a:graphicData uri="http://schemas.openxmlformats.org/drawingml/2006/table">
                <a:tbl>
                  <a:tblPr firstRow="1" bandRow="1">
                    <a:tableStyleId>{5940675A-B579-460E-94D1-54222C63F5DA}</a:tableStyleId>
                  </a:tblPr>
                  <a:tblGrid>
                    <a:gridCol w="814917">
                      <a:extLst>
                        <a:ext uri="{9D8B030D-6E8A-4147-A177-3AD203B41FA5}">
                          <a16:colId xmlns:a16="http://schemas.microsoft.com/office/drawing/2014/main" val="20000"/>
                        </a:ext>
                      </a:extLst>
                    </a:gridCol>
                    <a:gridCol w="814917">
                      <a:extLst>
                        <a:ext uri="{9D8B030D-6E8A-4147-A177-3AD203B41FA5}">
                          <a16:colId xmlns:a16="http://schemas.microsoft.com/office/drawing/2014/main" val="20001"/>
                        </a:ext>
                      </a:extLst>
                    </a:gridCol>
                    <a:gridCol w="1037167">
                      <a:extLst>
                        <a:ext uri="{9D8B030D-6E8A-4147-A177-3AD203B41FA5}">
                          <a16:colId xmlns:a16="http://schemas.microsoft.com/office/drawing/2014/main" val="20002"/>
                        </a:ext>
                      </a:extLst>
                    </a:gridCol>
                    <a:gridCol w="1852083">
                      <a:extLst>
                        <a:ext uri="{9D8B030D-6E8A-4147-A177-3AD203B41FA5}">
                          <a16:colId xmlns:a16="http://schemas.microsoft.com/office/drawing/2014/main" val="20003"/>
                        </a:ext>
                      </a:extLst>
                    </a:gridCol>
                    <a:gridCol w="666750">
                      <a:extLst>
                        <a:ext uri="{9D8B030D-6E8A-4147-A177-3AD203B41FA5}">
                          <a16:colId xmlns:a16="http://schemas.microsoft.com/office/drawing/2014/main" val="20004"/>
                        </a:ext>
                      </a:extLst>
                    </a:gridCol>
                    <a:gridCol w="1407583">
                      <a:extLst>
                        <a:ext uri="{9D8B030D-6E8A-4147-A177-3AD203B41FA5}">
                          <a16:colId xmlns:a16="http://schemas.microsoft.com/office/drawing/2014/main" val="20005"/>
                        </a:ext>
                      </a:extLst>
                    </a:gridCol>
                    <a:gridCol w="1407583">
                      <a:extLst>
                        <a:ext uri="{9D8B030D-6E8A-4147-A177-3AD203B41FA5}">
                          <a16:colId xmlns:a16="http://schemas.microsoft.com/office/drawing/2014/main" val="20006"/>
                        </a:ext>
                      </a:extLst>
                    </a:gridCol>
                  </a:tblGrid>
                  <a:tr h="667474">
                    <a:tc>
                      <a:txBody>
                        <a:bodyPr/>
                        <a:lstStyle/>
                        <a:p>
                          <a:pPr algn="ctr">
                            <a:defRPr sz="1400" b="1"/>
                          </a:pPr>
                          <a:r>
                            <a:rPr sz="1400" dirty="0"/>
                            <a:t>Parish</a:t>
                          </a:r>
                        </a:p>
                      </a:txBody>
                      <a:tcPr anchor="b"/>
                    </a:tc>
                    <a:tc>
                      <a:txBody>
                        <a:bodyPr/>
                        <a:lstStyle/>
                        <a:p>
                          <a:pPr algn="ctr">
                            <a:defRPr sz="1400" b="1"/>
                          </a:pPr>
                          <a:r>
                            <a:rPr sz="1400" dirty="0"/>
                            <a:t>Percent increase</a:t>
                          </a:r>
                        </a:p>
                      </a:txBody>
                      <a:tcPr anchor="b"/>
                    </a:tc>
                    <a:tc>
                      <a:txBody>
                        <a:bodyPr/>
                        <a:lstStyle/>
                        <a:p>
                          <a:pPr algn="ctr">
                            <a:defRPr sz="1400" b="1"/>
                          </a:pPr>
                          <a:r>
                            <a:rPr sz="1400" dirty="0"/>
                            <a:t>Population</a:t>
                          </a:r>
                        </a:p>
                      </a:txBody>
                      <a:tcPr anchor="b"/>
                    </a:tc>
                    <a:tc>
                      <a:txBody>
                        <a:bodyPr/>
                        <a:lstStyle/>
                        <a:p>
                          <a:pPr algn="ctr">
                            <a:defRPr sz="1400" b="1"/>
                          </a:pPr>
                          <a:r>
                            <a:rPr sz="1400" dirty="0"/>
                            <a:t>Standard Quota</a:t>
                          </a:r>
                        </a:p>
                      </a:txBody>
                      <a:tcPr anchor="b"/>
                    </a:tc>
                    <a:tc>
                      <a:txBody>
                        <a:bodyPr/>
                        <a:lstStyle/>
                        <a:p>
                          <a:pPr algn="ctr">
                            <a:defRPr sz="1400" b="1"/>
                          </a:pPr>
                          <a:r>
                            <a:rPr sz="1400" dirty="0"/>
                            <a:t>Lower Quota</a:t>
                          </a:r>
                        </a:p>
                      </a:txBody>
                      <a:tcPr anchor="b"/>
                    </a:tc>
                    <a:tc>
                      <a:txBody>
                        <a:bodyPr/>
                        <a:lstStyle/>
                        <a:p>
                          <a:pPr algn="ctr">
                            <a:defRPr sz="1400" b="1"/>
                          </a:pPr>
                          <a:r>
                            <a:rPr sz="1400"/>
                            <a:t>Distribution of Remaining Representatives</a:t>
                          </a:r>
                        </a:p>
                      </a:txBody>
                      <a:tcPr anchor="b"/>
                    </a:tc>
                    <a:tc>
                      <a:txBody>
                        <a:bodyPr/>
                        <a:lstStyle/>
                        <a:p>
                          <a:pPr algn="ctr">
                            <a:defRPr sz="1400" b="1"/>
                          </a:pPr>
                          <a:r>
                            <a:rPr sz="1400" dirty="0"/>
                            <a:t>New Apportionment</a:t>
                          </a:r>
                        </a:p>
                      </a:txBody>
                      <a:tcPr anchor="b"/>
                    </a:tc>
                    <a:extLst>
                      <a:ext uri="{0D108BD9-81ED-4DB2-BD59-A6C34878D82A}">
                        <a16:rowId xmlns:a16="http://schemas.microsoft.com/office/drawing/2014/main" val="10001"/>
                      </a:ext>
                    </a:extLst>
                  </a:tr>
                  <a:tr h="449154">
                    <a:tc>
                      <a:txBody>
                        <a:bodyPr/>
                        <a:lstStyle/>
                        <a:p>
                          <a:pPr algn="ctr">
                            <a:defRPr sz="1400"/>
                          </a:pPr>
                          <a:r>
                            <a:rPr sz="1400" dirty="0"/>
                            <a:t>Eddy</a:t>
                          </a: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1400"/>
                                  <m:t>0.8%</m:t>
                                </m:r>
                              </m:oMath>
                            </m:oMathPara>
                          </a14:m>
                          <a:endParaRPr sz="1400" dirty="0"/>
                        </a:p>
                      </a:txBody>
                      <a:tcPr anchor="ctr"/>
                    </a:tc>
                    <a:tc>
                      <a:txBody>
                        <a:bodyPr/>
                        <a:lstStyle/>
                        <a:p>
                          <a:pPr algn="ctr"/>
                          <a:r>
                            <a:rPr sz="1400" dirty="0"/>
                            <a:t>13,988</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m:ctrlPr>
                                  </m:fPr>
                                  <m:num>
                                    <m:r>
                                      <a:rPr sz="1400"/>
                                      <m:t>13,988</m:t>
                                    </m:r>
                                  </m:num>
                                  <m:den>
                                    <m:r>
                                      <a:rPr sz="1400"/>
                                      <m:t>2213.7059</m:t>
                                    </m:r>
                                  </m:den>
                                </m:f>
                                <m:r>
                                  <a:rPr sz="1400"/>
                                  <m:t>≈6.3188</m:t>
                                </m:r>
                              </m:oMath>
                            </m:oMathPara>
                          </a14:m>
                          <a:endParaRPr sz="1400" dirty="0"/>
                        </a:p>
                      </a:txBody>
                      <a:tcPr anchor="ctr"/>
                    </a:tc>
                    <a:tc>
                      <a:txBody>
                        <a:bodyPr/>
                        <a:lstStyle/>
                        <a:p>
                          <a:pPr algn="ctr"/>
                          <a:r>
                            <a:rPr sz="1400"/>
                            <a:t>6</a:t>
                          </a:r>
                          <a:endParaRPr sz="1400">
                            <a:latin typeface="Cambria Math"/>
                          </a:endParaRPr>
                        </a:p>
                      </a:txBody>
                      <a:tcPr anchor="ctr"/>
                    </a:tc>
                    <a:tc>
                      <a:txBody>
                        <a:bodyPr/>
                        <a:lstStyle/>
                        <a:p>
                          <a:pPr algn="ctr"/>
                          <a:endParaRPr sz="1400" dirty="0"/>
                        </a:p>
                      </a:txBody>
                      <a:tcPr anchor="ctr"/>
                    </a:tc>
                    <a:tc>
                      <a:txBody>
                        <a:bodyPr/>
                        <a:lstStyle/>
                        <a:p>
                          <a:pPr algn="ctr"/>
                          <a:r>
                            <a:rPr sz="1400"/>
                            <a:t>6</a:t>
                          </a:r>
                          <a:endParaRPr sz="1400">
                            <a:latin typeface="Cambria Math"/>
                          </a:endParaRPr>
                        </a:p>
                      </a:txBody>
                      <a:tcPr anchor="ctr"/>
                    </a:tc>
                    <a:extLst>
                      <a:ext uri="{0D108BD9-81ED-4DB2-BD59-A6C34878D82A}">
                        <a16:rowId xmlns:a16="http://schemas.microsoft.com/office/drawing/2014/main" val="10002"/>
                      </a:ext>
                    </a:extLst>
                  </a:tr>
                  <a:tr h="453094">
                    <a:tc>
                      <a:txBody>
                        <a:bodyPr/>
                        <a:lstStyle/>
                        <a:p>
                          <a:pPr algn="ctr">
                            <a:defRPr sz="1400"/>
                          </a:pPr>
                          <a:r>
                            <a:rPr sz="1400"/>
                            <a:t>Longly</a:t>
                          </a: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1400"/>
                                  <m:t>12.7%</m:t>
                                </m:r>
                              </m:oMath>
                            </m:oMathPara>
                          </a14:m>
                          <a:endParaRPr sz="1400"/>
                        </a:p>
                      </a:txBody>
                      <a:tcPr anchor="ctr"/>
                    </a:tc>
                    <a:tc>
                      <a:txBody>
                        <a:bodyPr/>
                        <a:lstStyle/>
                        <a:p>
                          <a:pPr algn="ctr"/>
                          <a:r>
                            <a:rPr sz="1400"/>
                            <a:t>5725</a:t>
                          </a:r>
                          <a:endParaRPr sz="140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m:ctrlPr>
                                  </m:fPr>
                                  <m:num>
                                    <m:r>
                                      <a:rPr sz="1400"/>
                                      <m:t>5725</m:t>
                                    </m:r>
                                  </m:num>
                                  <m:den>
                                    <m:r>
                                      <a:rPr sz="1400"/>
                                      <m:t>2213.7059</m:t>
                                    </m:r>
                                  </m:den>
                                </m:f>
                                <m:r>
                                  <a:rPr sz="1400"/>
                                  <m:t>≈2.5862</m:t>
                                </m:r>
                              </m:oMath>
                            </m:oMathPara>
                          </a14:m>
                          <a:endParaRPr sz="1400" dirty="0"/>
                        </a:p>
                      </a:txBody>
                      <a:tcPr anchor="ctr"/>
                    </a:tc>
                    <a:tc>
                      <a:txBody>
                        <a:bodyPr/>
                        <a:lstStyle/>
                        <a:p>
                          <a:pPr algn="ctr"/>
                          <a:r>
                            <a:rPr sz="1400" dirty="0"/>
                            <a:t>2</a:t>
                          </a:r>
                          <a:endParaRPr sz="1400" dirty="0">
                            <a:latin typeface="Cambria Math"/>
                          </a:endParaRPr>
                        </a:p>
                      </a:txBody>
                      <a:tcPr anchor="ctr"/>
                    </a:tc>
                    <a:tc>
                      <a:txBody>
                        <a:bodyPr/>
                        <a:lstStyle/>
                        <a:p>
                          <a:pPr algn="ctr"/>
                          <a:r>
                            <a:rPr sz="1400" dirty="0"/>
                            <a:t>1</a:t>
                          </a:r>
                          <a:endParaRPr sz="1400" dirty="0">
                            <a:latin typeface="Cambria Math"/>
                          </a:endParaRPr>
                        </a:p>
                      </a:txBody>
                      <a:tcPr anchor="ctr"/>
                    </a:tc>
                    <a:tc>
                      <a:txBody>
                        <a:bodyPr/>
                        <a:lstStyle/>
                        <a:p>
                          <a:pPr algn="ctr"/>
                          <a:r>
                            <a:rPr sz="1400"/>
                            <a:t>3</a:t>
                          </a:r>
                          <a:endParaRPr sz="1400">
                            <a:latin typeface="Cambria Math"/>
                          </a:endParaRPr>
                        </a:p>
                      </a:txBody>
                      <a:tcPr anchor="ctr"/>
                    </a:tc>
                    <a:extLst>
                      <a:ext uri="{0D108BD9-81ED-4DB2-BD59-A6C34878D82A}">
                        <a16:rowId xmlns:a16="http://schemas.microsoft.com/office/drawing/2014/main" val="10003"/>
                      </a:ext>
                    </a:extLst>
                  </a:tr>
                  <a:tr h="453094">
                    <a:tc>
                      <a:txBody>
                        <a:bodyPr/>
                        <a:lstStyle/>
                        <a:p>
                          <a:pPr algn="ctr">
                            <a:defRPr sz="1400"/>
                          </a:pPr>
                          <a:r>
                            <a:rPr sz="1400"/>
                            <a:t>Martyn</a:t>
                          </a: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1400"/>
                                  <m:t>3.0%</m:t>
                                </m:r>
                              </m:oMath>
                            </m:oMathPara>
                          </a14:m>
                          <a:endParaRPr sz="1400"/>
                        </a:p>
                      </a:txBody>
                      <a:tcPr anchor="ctr"/>
                    </a:tc>
                    <a:tc>
                      <a:txBody>
                        <a:bodyPr/>
                        <a:lstStyle/>
                        <a:p>
                          <a:pPr algn="ctr"/>
                          <a:r>
                            <a:rPr sz="1400"/>
                            <a:t>8352</a:t>
                          </a:r>
                          <a:endParaRPr sz="140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m:ctrlPr>
                                  </m:fPr>
                                  <m:num>
                                    <m:r>
                                      <a:rPr sz="1400"/>
                                      <m:t>8352</m:t>
                                    </m:r>
                                  </m:num>
                                  <m:den>
                                    <m:r>
                                      <a:rPr sz="1400"/>
                                      <m:t>2213.7059</m:t>
                                    </m:r>
                                  </m:den>
                                </m:f>
                                <m:r>
                                  <a:rPr sz="1400"/>
                                  <m:t>≈3.7729</m:t>
                                </m:r>
                              </m:oMath>
                            </m:oMathPara>
                          </a14:m>
                          <a:endParaRPr sz="1400" dirty="0"/>
                        </a:p>
                      </a:txBody>
                      <a:tcPr anchor="ctr"/>
                    </a:tc>
                    <a:tc>
                      <a:txBody>
                        <a:bodyPr/>
                        <a:lstStyle/>
                        <a:p>
                          <a:pPr algn="ctr"/>
                          <a:r>
                            <a:rPr sz="1400"/>
                            <a:t>3</a:t>
                          </a:r>
                          <a:endParaRPr sz="1400">
                            <a:latin typeface="Cambria Math"/>
                          </a:endParaRPr>
                        </a:p>
                      </a:txBody>
                      <a:tcPr anchor="ctr"/>
                    </a:tc>
                    <a:tc>
                      <a:txBody>
                        <a:bodyPr/>
                        <a:lstStyle/>
                        <a:p>
                          <a:pPr algn="ctr"/>
                          <a:r>
                            <a:rPr sz="1400" dirty="0"/>
                            <a:t>1</a:t>
                          </a:r>
                          <a:endParaRPr sz="1400" dirty="0">
                            <a:latin typeface="Cambria Math"/>
                          </a:endParaRPr>
                        </a:p>
                      </a:txBody>
                      <a:tcPr anchor="ctr"/>
                    </a:tc>
                    <a:tc>
                      <a:txBody>
                        <a:bodyPr/>
                        <a:lstStyle/>
                        <a:p>
                          <a:pPr algn="ctr"/>
                          <a:r>
                            <a:rPr sz="1400" dirty="0"/>
                            <a:t>4</a:t>
                          </a:r>
                          <a:endParaRPr sz="1400" dirty="0">
                            <a:latin typeface="Cambria Math"/>
                          </a:endParaRPr>
                        </a:p>
                      </a:txBody>
                      <a:tcPr anchor="ctr"/>
                    </a:tc>
                    <a:extLst>
                      <a:ext uri="{0D108BD9-81ED-4DB2-BD59-A6C34878D82A}">
                        <a16:rowId xmlns:a16="http://schemas.microsoft.com/office/drawing/2014/main" val="10004"/>
                      </a:ext>
                    </a:extLst>
                  </a:tr>
                  <a:tr h="453094">
                    <a:tc>
                      <a:txBody>
                        <a:bodyPr/>
                        <a:lstStyle/>
                        <a:p>
                          <a:pPr algn="ctr">
                            <a:defRPr sz="1400"/>
                          </a:pPr>
                          <a:r>
                            <a:rPr sz="1400"/>
                            <a:t>Meeds</a:t>
                          </a: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1400"/>
                                  <m:t>9.0%</m:t>
                                </m:r>
                              </m:oMath>
                            </m:oMathPara>
                          </a14:m>
                          <a:endParaRPr sz="1400"/>
                        </a:p>
                      </a:txBody>
                      <a:tcPr anchor="ctr"/>
                    </a:tc>
                    <a:tc>
                      <a:txBody>
                        <a:bodyPr/>
                        <a:lstStyle/>
                        <a:p>
                          <a:pPr algn="ctr"/>
                          <a:r>
                            <a:rPr sz="1400"/>
                            <a:t>8275</a:t>
                          </a:r>
                          <a:endParaRPr sz="140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m:ctrlPr>
                                  </m:fPr>
                                  <m:num>
                                    <m:r>
                                      <a:rPr sz="1400"/>
                                      <m:t>8275</m:t>
                                    </m:r>
                                  </m:num>
                                  <m:den>
                                    <m:r>
                                      <a:rPr sz="1400"/>
                                      <m:t>2213.7059</m:t>
                                    </m:r>
                                  </m:den>
                                </m:f>
                                <m:r>
                                  <a:rPr sz="1400"/>
                                  <m:t>≈3.7381</m:t>
                                </m:r>
                              </m:oMath>
                            </m:oMathPara>
                          </a14:m>
                          <a:endParaRPr sz="1400" dirty="0"/>
                        </a:p>
                      </a:txBody>
                      <a:tcPr anchor="ctr"/>
                    </a:tc>
                    <a:tc>
                      <a:txBody>
                        <a:bodyPr/>
                        <a:lstStyle/>
                        <a:p>
                          <a:pPr algn="ctr"/>
                          <a:r>
                            <a:rPr sz="1400" dirty="0"/>
                            <a:t>3</a:t>
                          </a:r>
                          <a:endParaRPr sz="1400" dirty="0">
                            <a:latin typeface="Cambria Math"/>
                          </a:endParaRPr>
                        </a:p>
                      </a:txBody>
                      <a:tcPr anchor="ctr"/>
                    </a:tc>
                    <a:tc>
                      <a:txBody>
                        <a:bodyPr/>
                        <a:lstStyle/>
                        <a:p>
                          <a:pPr algn="ctr"/>
                          <a:r>
                            <a:rPr sz="1400"/>
                            <a:t>1</a:t>
                          </a:r>
                          <a:endParaRPr sz="1400">
                            <a:latin typeface="Cambria Math"/>
                          </a:endParaRPr>
                        </a:p>
                      </a:txBody>
                      <a:tcPr anchor="ctr"/>
                    </a:tc>
                    <a:tc>
                      <a:txBody>
                        <a:bodyPr/>
                        <a:lstStyle/>
                        <a:p>
                          <a:pPr algn="ctr"/>
                          <a:r>
                            <a:rPr sz="1400" dirty="0"/>
                            <a:t>4</a:t>
                          </a:r>
                          <a:endParaRPr sz="1400" dirty="0">
                            <a:latin typeface="Cambria Math"/>
                          </a:endParaRPr>
                        </a:p>
                      </a:txBody>
                      <a:tcPr anchor="ctr"/>
                    </a:tc>
                    <a:extLst>
                      <a:ext uri="{0D108BD9-81ED-4DB2-BD59-A6C34878D82A}">
                        <a16:rowId xmlns:a16="http://schemas.microsoft.com/office/drawing/2014/main" val="10005"/>
                      </a:ext>
                    </a:extLst>
                  </a:tr>
                  <a:tr h="449154">
                    <a:tc>
                      <a:txBody>
                        <a:bodyPr/>
                        <a:lstStyle/>
                        <a:p>
                          <a:pPr algn="ctr">
                            <a:defRPr sz="1400"/>
                          </a:pPr>
                          <a:r>
                            <a:rPr sz="1400"/>
                            <a:t>Viant</a:t>
                          </a: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r>
                                  <a:rPr sz="1400"/>
                                  <m:t>17.5%</m:t>
                                </m:r>
                              </m:oMath>
                            </m:oMathPara>
                          </a14:m>
                          <a:endParaRPr sz="1400"/>
                        </a:p>
                      </a:txBody>
                      <a:tcPr anchor="ctr"/>
                    </a:tc>
                    <a:tc>
                      <a:txBody>
                        <a:bodyPr/>
                        <a:lstStyle/>
                        <a:p>
                          <a:pPr algn="ctr"/>
                          <a:r>
                            <a:rPr sz="1400" dirty="0"/>
                            <a:t>1293</a:t>
                          </a:r>
                          <a:endParaRPr sz="1400" dirty="0">
                            <a:latin typeface="Cambria Math"/>
                          </a:endParaRPr>
                        </a:p>
                      </a:txBody>
                      <a:tcPr anchor="ctr"/>
                    </a:tc>
                    <a:tc>
                      <a:txBody>
                        <a:bodyPr/>
                        <a:lstStyle/>
                        <a:p>
                          <a:pPr algn="ctr">
                            <a:defRPr sz="1400"/>
                          </a:pPr>
                          <a14:m>
                            <m:oMathPara xmlns:m="http://schemas.openxmlformats.org/officeDocument/2006/math">
                              <m:oMathParaPr>
                                <m:jc m:val="centerGroup"/>
                              </m:oMathParaPr>
                              <m:oMath xmlns:m="http://schemas.openxmlformats.org/officeDocument/2006/math">
                                <m:f>
                                  <m:fPr>
                                    <m:ctrlPr>
                                      <a:rPr sz="1400"/>
                                    </m:ctrlPr>
                                  </m:fPr>
                                  <m:num>
                                    <m:r>
                                      <a:rPr sz="1400"/>
                                      <m:t>1293</m:t>
                                    </m:r>
                                  </m:num>
                                  <m:den>
                                    <m:r>
                                      <a:rPr sz="1400"/>
                                      <m:t>2213.7059</m:t>
                                    </m:r>
                                  </m:den>
                                </m:f>
                                <m:r>
                                  <a:rPr sz="1400"/>
                                  <m:t>≈0.5841</m:t>
                                </m:r>
                              </m:oMath>
                            </m:oMathPara>
                          </a14:m>
                          <a:endParaRPr sz="1400" dirty="0"/>
                        </a:p>
                      </a:txBody>
                      <a:tcPr anchor="ctr"/>
                    </a:tc>
                    <a:tc>
                      <a:txBody>
                        <a:bodyPr/>
                        <a:lstStyle/>
                        <a:p>
                          <a:pPr algn="ctr"/>
                          <a:r>
                            <a:rPr sz="1400"/>
                            <a:t>0</a:t>
                          </a:r>
                          <a:endParaRPr sz="1400">
                            <a:latin typeface="Cambria Math"/>
                          </a:endParaRPr>
                        </a:p>
                      </a:txBody>
                      <a:tcPr anchor="ctr"/>
                    </a:tc>
                    <a:tc>
                      <a:txBody>
                        <a:bodyPr/>
                        <a:lstStyle/>
                        <a:p>
                          <a:pPr algn="ctr"/>
                          <a:endParaRPr sz="1400"/>
                        </a:p>
                      </a:txBody>
                      <a:tcPr anchor="ctr"/>
                    </a:tc>
                    <a:tc>
                      <a:txBody>
                        <a:bodyPr/>
                        <a:lstStyle/>
                        <a:p>
                          <a:pPr algn="ctr"/>
                          <a:r>
                            <a:rPr sz="1400" dirty="0"/>
                            <a:t>0</a:t>
                          </a:r>
                          <a:endParaRPr sz="1400" dirty="0">
                            <a:latin typeface="Cambria Math"/>
                          </a:endParaRPr>
                        </a:p>
                      </a:txBody>
                      <a:tcPr anchor="ctr"/>
                    </a:tc>
                    <a:extLst>
                      <a:ext uri="{0D108BD9-81ED-4DB2-BD59-A6C34878D82A}">
                        <a16:rowId xmlns:a16="http://schemas.microsoft.com/office/drawing/2014/main" val="10006"/>
                      </a:ext>
                    </a:extLst>
                  </a:tr>
                  <a:tr h="338372">
                    <a:tc>
                      <a:txBody>
                        <a:bodyPr/>
                        <a:lstStyle/>
                        <a:p>
                          <a:pPr algn="ctr">
                            <a:defRPr sz="1400" b="1"/>
                          </a:pPr>
                          <a:r>
                            <a:rPr sz="1400"/>
                            <a:t>Total</a:t>
                          </a:r>
                        </a:p>
                      </a:txBody>
                      <a:tcPr anchor="ctr"/>
                    </a:tc>
                    <a:tc>
                      <a:txBody>
                        <a:bodyPr/>
                        <a:lstStyle/>
                        <a:p>
                          <a:pPr algn="ctr"/>
                          <a:endParaRPr sz="1400"/>
                        </a:p>
                      </a:txBody>
                      <a:tcPr anchor="ctr"/>
                    </a:tc>
                    <a:tc>
                      <a:txBody>
                        <a:bodyPr/>
                        <a:lstStyle/>
                        <a:p>
                          <a:pPr algn="ctr"/>
                          <a:r>
                            <a:rPr sz="1400"/>
                            <a:t>37,633</a:t>
                          </a:r>
                          <a:endParaRPr sz="1400">
                            <a:latin typeface="Cambria Math"/>
                          </a:endParaRPr>
                        </a:p>
                      </a:txBody>
                      <a:tcPr anchor="ctr"/>
                    </a:tc>
                    <a:tc>
                      <a:txBody>
                        <a:bodyPr/>
                        <a:lstStyle/>
                        <a:p>
                          <a:pPr algn="ctr"/>
                          <a:endParaRPr sz="1400"/>
                        </a:p>
                      </a:txBody>
                      <a:tcPr anchor="ctr"/>
                    </a:tc>
                    <a:tc>
                      <a:txBody>
                        <a:bodyPr/>
                        <a:lstStyle/>
                        <a:p>
                          <a:pPr algn="ctr"/>
                          <a:r>
                            <a:rPr sz="1400"/>
                            <a:t>14</a:t>
                          </a:r>
                          <a:endParaRPr sz="1400">
                            <a:latin typeface="Cambria Math"/>
                          </a:endParaRPr>
                        </a:p>
                      </a:txBody>
                      <a:tcPr anchor="ctr"/>
                    </a:tc>
                    <a:tc>
                      <a:txBody>
                        <a:bodyPr/>
                        <a:lstStyle/>
                        <a:p>
                          <a:pPr algn="ctr"/>
                          <a:endParaRPr sz="1400"/>
                        </a:p>
                      </a:txBody>
                      <a:tcPr anchor="ctr"/>
                    </a:tc>
                    <a:tc>
                      <a:txBody>
                        <a:bodyPr/>
                        <a:lstStyle/>
                        <a:p>
                          <a:pPr algn="ctr"/>
                          <a:r>
                            <a:rPr sz="1400" dirty="0"/>
                            <a:t>17</a:t>
                          </a:r>
                          <a:endParaRPr sz="1400" dirty="0">
                            <a:latin typeface="Cambria Math"/>
                          </a:endParaRPr>
                        </a:p>
                      </a:txBody>
                      <a:tcPr anchor="ctr"/>
                    </a:tc>
                    <a:extLst>
                      <a:ext uri="{0D108BD9-81ED-4DB2-BD59-A6C34878D82A}">
                        <a16:rowId xmlns:a16="http://schemas.microsoft.com/office/drawing/2014/main" val="10007"/>
                      </a:ext>
                    </a:extLst>
                  </a:tr>
                </a:tbl>
              </a:graphicData>
            </a:graphic>
          </p:graphicFrame>
        </mc:Choice>
        <mc:Fallback>
          <p:graphicFrame>
            <p:nvGraphicFramePr>
              <p:cNvPr id="3" name="Table Placeholder 2" descr="The table contains 7 columns and 5 rows.&#10;&#10;The columns are labeled: Parish, Percent Increase, Population, Standard Quota, Lower Quota, Distribution of Remaining Representatives, New Apportionment.&#10;&#10;Row 1: Parish: Eddy, Percent Increase: 0.8%, Population: 13,988, Standard Quota: 13,988 divided by 2,213.7059 is approximately equal to 6.3188, Lower Quota: 6, New Apportionment: 6.&#10;&#10;Row 2: Parish: Longly, Percent Increase: 12.7%, Population: 5,725, Standard Quota: 5,725 divided by 2,213.7059 is approximately equal to 2.5862, Lower Quota: 2, Distribution of Remaining Representatives: 1, New Apportionment: 3.&#10;&#10;Row 3: Parish: Martyn, Percent Increase: 3.0%, Population: 8,352, Standard Quota: 8,352 divided by 2,213.7059 is approximately equal to 3.7729, Lower Quota: 3, Distribution of Remaining Representatives: 1, New Apportionment: 4.&#10;&#10;Row 4: Parish: Meeds, Percent Increase: 9.0%, Population: 8,275, Standard Quota: 8,275 divided by 2,213.7059 is approximately equal to 3.7381, Lower Quota: 3, Distribution of Remaining Representatives: 1, New Apportionment: 4.&#10;&#10;Row 5: Parish: Viant, Percent Increase: 17.5%, Population: 1,293, Standard Quota: 1,293 divided by 2,213.7059 is approximately equal to 0.5841, Lower Quota: 0, New Apportionment: 0.&#10;&#10;Total: Population: 37,633, Lower Quota: 14, New Apportionment: 17."/>
              <p:cNvGraphicFramePr>
                <a:graphicFrameLocks noGrp="1"/>
              </p:cNvGraphicFramePr>
              <p:nvPr>
                <p:ph type="tbl" sz="quarter" idx="10"/>
                <p:extLst>
                  <p:ext uri="{D42A27DB-BD31-4B8C-83A1-F6EECF244321}">
                    <p14:modId xmlns:p14="http://schemas.microsoft.com/office/powerpoint/2010/main" val="1850604319"/>
                  </p:ext>
                </p:extLst>
              </p:nvPr>
            </p:nvGraphicFramePr>
            <p:xfrm>
              <a:off x="571500" y="1942294"/>
              <a:ext cx="8001000" cy="3544106"/>
            </p:xfrm>
            <a:graphic>
              <a:graphicData uri="http://schemas.openxmlformats.org/drawingml/2006/table">
                <a:tbl>
                  <a:tblPr firstRow="1" bandRow="1">
                    <a:tableStyleId>{5940675A-B579-460E-94D1-54222C63F5DA}</a:tableStyleId>
                  </a:tblPr>
                  <a:tblGrid>
                    <a:gridCol w="814917">
                      <a:extLst>
                        <a:ext uri="{9D8B030D-6E8A-4147-A177-3AD203B41FA5}">
                          <a16:colId xmlns:a16="http://schemas.microsoft.com/office/drawing/2014/main" val="20000"/>
                        </a:ext>
                      </a:extLst>
                    </a:gridCol>
                    <a:gridCol w="814917">
                      <a:extLst>
                        <a:ext uri="{9D8B030D-6E8A-4147-A177-3AD203B41FA5}">
                          <a16:colId xmlns:a16="http://schemas.microsoft.com/office/drawing/2014/main" val="20001"/>
                        </a:ext>
                      </a:extLst>
                    </a:gridCol>
                    <a:gridCol w="1037167">
                      <a:extLst>
                        <a:ext uri="{9D8B030D-6E8A-4147-A177-3AD203B41FA5}">
                          <a16:colId xmlns:a16="http://schemas.microsoft.com/office/drawing/2014/main" val="20002"/>
                        </a:ext>
                      </a:extLst>
                    </a:gridCol>
                    <a:gridCol w="1852083">
                      <a:extLst>
                        <a:ext uri="{9D8B030D-6E8A-4147-A177-3AD203B41FA5}">
                          <a16:colId xmlns:a16="http://schemas.microsoft.com/office/drawing/2014/main" val="20003"/>
                        </a:ext>
                      </a:extLst>
                    </a:gridCol>
                    <a:gridCol w="666750">
                      <a:extLst>
                        <a:ext uri="{9D8B030D-6E8A-4147-A177-3AD203B41FA5}">
                          <a16:colId xmlns:a16="http://schemas.microsoft.com/office/drawing/2014/main" val="20004"/>
                        </a:ext>
                      </a:extLst>
                    </a:gridCol>
                    <a:gridCol w="1407583">
                      <a:extLst>
                        <a:ext uri="{9D8B030D-6E8A-4147-A177-3AD203B41FA5}">
                          <a16:colId xmlns:a16="http://schemas.microsoft.com/office/drawing/2014/main" val="20005"/>
                        </a:ext>
                      </a:extLst>
                    </a:gridCol>
                    <a:gridCol w="1407583">
                      <a:extLst>
                        <a:ext uri="{9D8B030D-6E8A-4147-A177-3AD203B41FA5}">
                          <a16:colId xmlns:a16="http://schemas.microsoft.com/office/drawing/2014/main" val="20006"/>
                        </a:ext>
                      </a:extLst>
                    </a:gridCol>
                  </a:tblGrid>
                  <a:tr h="731520">
                    <a:tc>
                      <a:txBody>
                        <a:bodyPr/>
                        <a:lstStyle/>
                        <a:p>
                          <a:pPr algn="ctr">
                            <a:defRPr sz="1400" b="1"/>
                          </a:pPr>
                          <a:r>
                            <a:rPr sz="1400" dirty="0"/>
                            <a:t>Parish</a:t>
                          </a:r>
                        </a:p>
                      </a:txBody>
                      <a:tcPr anchor="b"/>
                    </a:tc>
                    <a:tc>
                      <a:txBody>
                        <a:bodyPr/>
                        <a:lstStyle/>
                        <a:p>
                          <a:pPr algn="ctr">
                            <a:defRPr sz="1400" b="1"/>
                          </a:pPr>
                          <a:r>
                            <a:rPr sz="1400" dirty="0"/>
                            <a:t>Percent increase</a:t>
                          </a:r>
                        </a:p>
                      </a:txBody>
                      <a:tcPr anchor="b"/>
                    </a:tc>
                    <a:tc>
                      <a:txBody>
                        <a:bodyPr/>
                        <a:lstStyle/>
                        <a:p>
                          <a:pPr algn="ctr">
                            <a:defRPr sz="1400" b="1"/>
                          </a:pPr>
                          <a:r>
                            <a:rPr sz="1400" dirty="0"/>
                            <a:t>Population</a:t>
                          </a:r>
                        </a:p>
                      </a:txBody>
                      <a:tcPr anchor="b"/>
                    </a:tc>
                    <a:tc>
                      <a:txBody>
                        <a:bodyPr/>
                        <a:lstStyle/>
                        <a:p>
                          <a:pPr algn="ctr">
                            <a:defRPr sz="1400" b="1"/>
                          </a:pPr>
                          <a:r>
                            <a:rPr sz="1400" dirty="0"/>
                            <a:t>Standard Quota</a:t>
                          </a:r>
                        </a:p>
                      </a:txBody>
                      <a:tcPr anchor="b"/>
                    </a:tc>
                    <a:tc>
                      <a:txBody>
                        <a:bodyPr/>
                        <a:lstStyle/>
                        <a:p>
                          <a:pPr algn="ctr">
                            <a:defRPr sz="1400" b="1"/>
                          </a:pPr>
                          <a:r>
                            <a:rPr sz="1400" dirty="0"/>
                            <a:t>Lower Quota</a:t>
                          </a:r>
                        </a:p>
                      </a:txBody>
                      <a:tcPr anchor="b"/>
                    </a:tc>
                    <a:tc>
                      <a:txBody>
                        <a:bodyPr/>
                        <a:lstStyle/>
                        <a:p>
                          <a:pPr algn="ctr">
                            <a:defRPr sz="1400" b="1"/>
                          </a:pPr>
                          <a:r>
                            <a:rPr sz="1400"/>
                            <a:t>Distribution of Remaining Representatives</a:t>
                          </a:r>
                        </a:p>
                      </a:txBody>
                      <a:tcPr anchor="b"/>
                    </a:tc>
                    <a:tc>
                      <a:txBody>
                        <a:bodyPr/>
                        <a:lstStyle/>
                        <a:p>
                          <a:pPr algn="ctr">
                            <a:defRPr sz="1400" b="1"/>
                          </a:pPr>
                          <a:r>
                            <a:rPr sz="1400" dirty="0"/>
                            <a:t>New Apportionment</a:t>
                          </a:r>
                        </a:p>
                      </a:txBody>
                      <a:tcPr anchor="b"/>
                    </a:tc>
                    <a:extLst>
                      <a:ext uri="{0D108BD9-81ED-4DB2-BD59-A6C34878D82A}">
                        <a16:rowId xmlns:a16="http://schemas.microsoft.com/office/drawing/2014/main" val="10001"/>
                      </a:ext>
                    </a:extLst>
                  </a:tr>
                  <a:tr h="492252">
                    <a:tc>
                      <a:txBody>
                        <a:bodyPr/>
                        <a:lstStyle/>
                        <a:p>
                          <a:pPr algn="ctr">
                            <a:defRPr sz="1400"/>
                          </a:pPr>
                          <a:r>
                            <a:rPr sz="1400" dirty="0"/>
                            <a:t>Eddy</a:t>
                          </a:r>
                        </a:p>
                      </a:txBody>
                      <a:tcPr anchor="ctr"/>
                    </a:tc>
                    <a:tc>
                      <a:txBody>
                        <a:bodyPr/>
                        <a:lstStyle/>
                        <a:p>
                          <a:endParaRPr lang="en-US"/>
                        </a:p>
                      </a:txBody>
                      <a:tcPr anchor="ctr">
                        <a:blipFill>
                          <a:blip r:embed="rId2"/>
                          <a:stretch>
                            <a:fillRect l="-100746" t="-149383" r="-782090" b="-481481"/>
                          </a:stretch>
                        </a:blipFill>
                      </a:tcPr>
                    </a:tc>
                    <a:tc>
                      <a:txBody>
                        <a:bodyPr/>
                        <a:lstStyle/>
                        <a:p>
                          <a:pPr algn="ctr"/>
                          <a:r>
                            <a:rPr sz="1400" dirty="0"/>
                            <a:t>13,988</a:t>
                          </a:r>
                          <a:endParaRPr sz="1400" dirty="0">
                            <a:latin typeface="Cambria Math"/>
                          </a:endParaRPr>
                        </a:p>
                      </a:txBody>
                      <a:tcPr anchor="ctr"/>
                    </a:tc>
                    <a:tc>
                      <a:txBody>
                        <a:bodyPr/>
                        <a:lstStyle/>
                        <a:p>
                          <a:endParaRPr lang="en-US"/>
                        </a:p>
                      </a:txBody>
                      <a:tcPr anchor="ctr">
                        <a:blipFill>
                          <a:blip r:embed="rId2"/>
                          <a:stretch>
                            <a:fillRect l="-144408" t="-149383" r="-188816" b="-481481"/>
                          </a:stretch>
                        </a:blipFill>
                      </a:tcPr>
                    </a:tc>
                    <a:tc>
                      <a:txBody>
                        <a:bodyPr/>
                        <a:lstStyle/>
                        <a:p>
                          <a:pPr algn="ctr"/>
                          <a:r>
                            <a:rPr sz="1400"/>
                            <a:t>6</a:t>
                          </a:r>
                          <a:endParaRPr sz="1400">
                            <a:latin typeface="Cambria Math"/>
                          </a:endParaRPr>
                        </a:p>
                      </a:txBody>
                      <a:tcPr anchor="ctr"/>
                    </a:tc>
                    <a:tc>
                      <a:txBody>
                        <a:bodyPr/>
                        <a:lstStyle/>
                        <a:p>
                          <a:pPr algn="ctr"/>
                          <a:endParaRPr sz="1400" dirty="0"/>
                        </a:p>
                      </a:txBody>
                      <a:tcPr anchor="ctr"/>
                    </a:tc>
                    <a:tc>
                      <a:txBody>
                        <a:bodyPr/>
                        <a:lstStyle/>
                        <a:p>
                          <a:pPr algn="ctr"/>
                          <a:r>
                            <a:rPr sz="1400"/>
                            <a:t>6</a:t>
                          </a:r>
                          <a:endParaRPr sz="1400">
                            <a:latin typeface="Cambria Math"/>
                          </a:endParaRPr>
                        </a:p>
                      </a:txBody>
                      <a:tcPr anchor="ctr"/>
                    </a:tc>
                    <a:extLst>
                      <a:ext uri="{0D108BD9-81ED-4DB2-BD59-A6C34878D82A}">
                        <a16:rowId xmlns:a16="http://schemas.microsoft.com/office/drawing/2014/main" val="10002"/>
                      </a:ext>
                    </a:extLst>
                  </a:tr>
                  <a:tr h="496570">
                    <a:tc>
                      <a:txBody>
                        <a:bodyPr/>
                        <a:lstStyle/>
                        <a:p>
                          <a:pPr algn="ctr">
                            <a:defRPr sz="1400"/>
                          </a:pPr>
                          <a:r>
                            <a:rPr sz="1400"/>
                            <a:t>Longly</a:t>
                          </a:r>
                        </a:p>
                      </a:txBody>
                      <a:tcPr anchor="ctr"/>
                    </a:tc>
                    <a:tc>
                      <a:txBody>
                        <a:bodyPr/>
                        <a:lstStyle/>
                        <a:p>
                          <a:endParaRPr lang="en-US"/>
                        </a:p>
                      </a:txBody>
                      <a:tcPr anchor="ctr">
                        <a:blipFill>
                          <a:blip r:embed="rId2"/>
                          <a:stretch>
                            <a:fillRect l="-100746" t="-246341" r="-782090" b="-375610"/>
                          </a:stretch>
                        </a:blipFill>
                      </a:tcPr>
                    </a:tc>
                    <a:tc>
                      <a:txBody>
                        <a:bodyPr/>
                        <a:lstStyle/>
                        <a:p>
                          <a:pPr algn="ctr"/>
                          <a:r>
                            <a:rPr sz="1400"/>
                            <a:t>5725</a:t>
                          </a:r>
                          <a:endParaRPr sz="1400">
                            <a:latin typeface="Cambria Math"/>
                          </a:endParaRPr>
                        </a:p>
                      </a:txBody>
                      <a:tcPr anchor="ctr"/>
                    </a:tc>
                    <a:tc>
                      <a:txBody>
                        <a:bodyPr/>
                        <a:lstStyle/>
                        <a:p>
                          <a:endParaRPr lang="en-US"/>
                        </a:p>
                      </a:txBody>
                      <a:tcPr anchor="ctr">
                        <a:blipFill>
                          <a:blip r:embed="rId2"/>
                          <a:stretch>
                            <a:fillRect l="-144408" t="-246341" r="-188816" b="-375610"/>
                          </a:stretch>
                        </a:blipFill>
                      </a:tcPr>
                    </a:tc>
                    <a:tc>
                      <a:txBody>
                        <a:bodyPr/>
                        <a:lstStyle/>
                        <a:p>
                          <a:pPr algn="ctr"/>
                          <a:r>
                            <a:rPr sz="1400" dirty="0"/>
                            <a:t>2</a:t>
                          </a:r>
                          <a:endParaRPr sz="1400" dirty="0">
                            <a:latin typeface="Cambria Math"/>
                          </a:endParaRPr>
                        </a:p>
                      </a:txBody>
                      <a:tcPr anchor="ctr"/>
                    </a:tc>
                    <a:tc>
                      <a:txBody>
                        <a:bodyPr/>
                        <a:lstStyle/>
                        <a:p>
                          <a:pPr algn="ctr"/>
                          <a:r>
                            <a:rPr sz="1400" dirty="0"/>
                            <a:t>1</a:t>
                          </a:r>
                          <a:endParaRPr sz="1400" dirty="0">
                            <a:latin typeface="Cambria Math"/>
                          </a:endParaRPr>
                        </a:p>
                      </a:txBody>
                      <a:tcPr anchor="ctr"/>
                    </a:tc>
                    <a:tc>
                      <a:txBody>
                        <a:bodyPr/>
                        <a:lstStyle/>
                        <a:p>
                          <a:pPr algn="ctr"/>
                          <a:r>
                            <a:rPr sz="1400"/>
                            <a:t>3</a:t>
                          </a:r>
                          <a:endParaRPr sz="1400">
                            <a:latin typeface="Cambria Math"/>
                          </a:endParaRPr>
                        </a:p>
                      </a:txBody>
                      <a:tcPr anchor="ctr"/>
                    </a:tc>
                    <a:extLst>
                      <a:ext uri="{0D108BD9-81ED-4DB2-BD59-A6C34878D82A}">
                        <a16:rowId xmlns:a16="http://schemas.microsoft.com/office/drawing/2014/main" val="10003"/>
                      </a:ext>
                    </a:extLst>
                  </a:tr>
                  <a:tr h="496570">
                    <a:tc>
                      <a:txBody>
                        <a:bodyPr/>
                        <a:lstStyle/>
                        <a:p>
                          <a:pPr algn="ctr">
                            <a:defRPr sz="1400"/>
                          </a:pPr>
                          <a:r>
                            <a:rPr sz="1400"/>
                            <a:t>Martyn</a:t>
                          </a:r>
                        </a:p>
                      </a:txBody>
                      <a:tcPr anchor="ctr"/>
                    </a:tc>
                    <a:tc>
                      <a:txBody>
                        <a:bodyPr/>
                        <a:lstStyle/>
                        <a:p>
                          <a:endParaRPr lang="en-US"/>
                        </a:p>
                      </a:txBody>
                      <a:tcPr anchor="ctr">
                        <a:blipFill>
                          <a:blip r:embed="rId2"/>
                          <a:stretch>
                            <a:fillRect l="-100746" t="-350617" r="-782090" b="-280247"/>
                          </a:stretch>
                        </a:blipFill>
                      </a:tcPr>
                    </a:tc>
                    <a:tc>
                      <a:txBody>
                        <a:bodyPr/>
                        <a:lstStyle/>
                        <a:p>
                          <a:pPr algn="ctr"/>
                          <a:r>
                            <a:rPr sz="1400"/>
                            <a:t>8352</a:t>
                          </a:r>
                          <a:endParaRPr sz="1400">
                            <a:latin typeface="Cambria Math"/>
                          </a:endParaRPr>
                        </a:p>
                      </a:txBody>
                      <a:tcPr anchor="ctr"/>
                    </a:tc>
                    <a:tc>
                      <a:txBody>
                        <a:bodyPr/>
                        <a:lstStyle/>
                        <a:p>
                          <a:endParaRPr lang="en-US"/>
                        </a:p>
                      </a:txBody>
                      <a:tcPr anchor="ctr">
                        <a:blipFill>
                          <a:blip r:embed="rId2"/>
                          <a:stretch>
                            <a:fillRect l="-144408" t="-350617" r="-188816" b="-280247"/>
                          </a:stretch>
                        </a:blipFill>
                      </a:tcPr>
                    </a:tc>
                    <a:tc>
                      <a:txBody>
                        <a:bodyPr/>
                        <a:lstStyle/>
                        <a:p>
                          <a:pPr algn="ctr"/>
                          <a:r>
                            <a:rPr sz="1400"/>
                            <a:t>3</a:t>
                          </a:r>
                          <a:endParaRPr sz="1400">
                            <a:latin typeface="Cambria Math"/>
                          </a:endParaRPr>
                        </a:p>
                      </a:txBody>
                      <a:tcPr anchor="ctr"/>
                    </a:tc>
                    <a:tc>
                      <a:txBody>
                        <a:bodyPr/>
                        <a:lstStyle/>
                        <a:p>
                          <a:pPr algn="ctr"/>
                          <a:r>
                            <a:rPr sz="1400" dirty="0"/>
                            <a:t>1</a:t>
                          </a:r>
                          <a:endParaRPr sz="1400" dirty="0">
                            <a:latin typeface="Cambria Math"/>
                          </a:endParaRPr>
                        </a:p>
                      </a:txBody>
                      <a:tcPr anchor="ctr"/>
                    </a:tc>
                    <a:tc>
                      <a:txBody>
                        <a:bodyPr/>
                        <a:lstStyle/>
                        <a:p>
                          <a:pPr algn="ctr"/>
                          <a:r>
                            <a:rPr sz="1400" dirty="0"/>
                            <a:t>4</a:t>
                          </a:r>
                          <a:endParaRPr sz="1400" dirty="0">
                            <a:latin typeface="Cambria Math"/>
                          </a:endParaRPr>
                        </a:p>
                      </a:txBody>
                      <a:tcPr anchor="ctr"/>
                    </a:tc>
                    <a:extLst>
                      <a:ext uri="{0D108BD9-81ED-4DB2-BD59-A6C34878D82A}">
                        <a16:rowId xmlns:a16="http://schemas.microsoft.com/office/drawing/2014/main" val="10004"/>
                      </a:ext>
                    </a:extLst>
                  </a:tr>
                  <a:tr h="496570">
                    <a:tc>
                      <a:txBody>
                        <a:bodyPr/>
                        <a:lstStyle/>
                        <a:p>
                          <a:pPr algn="ctr">
                            <a:defRPr sz="1400"/>
                          </a:pPr>
                          <a:r>
                            <a:rPr sz="1400"/>
                            <a:t>Meeds</a:t>
                          </a:r>
                        </a:p>
                      </a:txBody>
                      <a:tcPr anchor="ctr"/>
                    </a:tc>
                    <a:tc>
                      <a:txBody>
                        <a:bodyPr/>
                        <a:lstStyle/>
                        <a:p>
                          <a:endParaRPr lang="en-US"/>
                        </a:p>
                      </a:txBody>
                      <a:tcPr anchor="ctr">
                        <a:blipFill>
                          <a:blip r:embed="rId2"/>
                          <a:stretch>
                            <a:fillRect l="-100746" t="-445122" r="-782090" b="-176829"/>
                          </a:stretch>
                        </a:blipFill>
                      </a:tcPr>
                    </a:tc>
                    <a:tc>
                      <a:txBody>
                        <a:bodyPr/>
                        <a:lstStyle/>
                        <a:p>
                          <a:pPr algn="ctr"/>
                          <a:r>
                            <a:rPr sz="1400"/>
                            <a:t>8275</a:t>
                          </a:r>
                          <a:endParaRPr sz="1400">
                            <a:latin typeface="Cambria Math"/>
                          </a:endParaRPr>
                        </a:p>
                      </a:txBody>
                      <a:tcPr anchor="ctr"/>
                    </a:tc>
                    <a:tc>
                      <a:txBody>
                        <a:bodyPr/>
                        <a:lstStyle/>
                        <a:p>
                          <a:endParaRPr lang="en-US"/>
                        </a:p>
                      </a:txBody>
                      <a:tcPr anchor="ctr">
                        <a:blipFill>
                          <a:blip r:embed="rId2"/>
                          <a:stretch>
                            <a:fillRect l="-144408" t="-445122" r="-188816" b="-176829"/>
                          </a:stretch>
                        </a:blipFill>
                      </a:tcPr>
                    </a:tc>
                    <a:tc>
                      <a:txBody>
                        <a:bodyPr/>
                        <a:lstStyle/>
                        <a:p>
                          <a:pPr algn="ctr"/>
                          <a:r>
                            <a:rPr sz="1400" dirty="0"/>
                            <a:t>3</a:t>
                          </a:r>
                          <a:endParaRPr sz="1400" dirty="0">
                            <a:latin typeface="Cambria Math"/>
                          </a:endParaRPr>
                        </a:p>
                      </a:txBody>
                      <a:tcPr anchor="ctr"/>
                    </a:tc>
                    <a:tc>
                      <a:txBody>
                        <a:bodyPr/>
                        <a:lstStyle/>
                        <a:p>
                          <a:pPr algn="ctr"/>
                          <a:r>
                            <a:rPr sz="1400"/>
                            <a:t>1</a:t>
                          </a:r>
                          <a:endParaRPr sz="1400">
                            <a:latin typeface="Cambria Math"/>
                          </a:endParaRPr>
                        </a:p>
                      </a:txBody>
                      <a:tcPr anchor="ctr"/>
                    </a:tc>
                    <a:tc>
                      <a:txBody>
                        <a:bodyPr/>
                        <a:lstStyle/>
                        <a:p>
                          <a:pPr algn="ctr"/>
                          <a:r>
                            <a:rPr sz="1400" dirty="0"/>
                            <a:t>4</a:t>
                          </a:r>
                          <a:endParaRPr sz="1400" dirty="0">
                            <a:latin typeface="Cambria Math"/>
                          </a:endParaRPr>
                        </a:p>
                      </a:txBody>
                      <a:tcPr anchor="ctr"/>
                    </a:tc>
                    <a:extLst>
                      <a:ext uri="{0D108BD9-81ED-4DB2-BD59-A6C34878D82A}">
                        <a16:rowId xmlns:a16="http://schemas.microsoft.com/office/drawing/2014/main" val="10005"/>
                      </a:ext>
                    </a:extLst>
                  </a:tr>
                  <a:tr h="492252">
                    <a:tc>
                      <a:txBody>
                        <a:bodyPr/>
                        <a:lstStyle/>
                        <a:p>
                          <a:pPr algn="ctr">
                            <a:defRPr sz="1400"/>
                          </a:pPr>
                          <a:r>
                            <a:rPr sz="1400"/>
                            <a:t>Viant</a:t>
                          </a:r>
                        </a:p>
                      </a:txBody>
                      <a:tcPr anchor="ctr"/>
                    </a:tc>
                    <a:tc>
                      <a:txBody>
                        <a:bodyPr/>
                        <a:lstStyle/>
                        <a:p>
                          <a:endParaRPr lang="en-US"/>
                        </a:p>
                      </a:txBody>
                      <a:tcPr anchor="ctr">
                        <a:blipFill>
                          <a:blip r:embed="rId2"/>
                          <a:stretch>
                            <a:fillRect l="-100746" t="-558750" r="-782090" b="-81250"/>
                          </a:stretch>
                        </a:blipFill>
                      </a:tcPr>
                    </a:tc>
                    <a:tc>
                      <a:txBody>
                        <a:bodyPr/>
                        <a:lstStyle/>
                        <a:p>
                          <a:pPr algn="ctr"/>
                          <a:r>
                            <a:rPr sz="1400" dirty="0"/>
                            <a:t>1293</a:t>
                          </a:r>
                          <a:endParaRPr sz="1400" dirty="0">
                            <a:latin typeface="Cambria Math"/>
                          </a:endParaRPr>
                        </a:p>
                      </a:txBody>
                      <a:tcPr anchor="ctr"/>
                    </a:tc>
                    <a:tc>
                      <a:txBody>
                        <a:bodyPr/>
                        <a:lstStyle/>
                        <a:p>
                          <a:endParaRPr lang="en-US"/>
                        </a:p>
                      </a:txBody>
                      <a:tcPr anchor="ctr">
                        <a:blipFill>
                          <a:blip r:embed="rId2"/>
                          <a:stretch>
                            <a:fillRect l="-144408" t="-558750" r="-188816" b="-81250"/>
                          </a:stretch>
                        </a:blipFill>
                      </a:tcPr>
                    </a:tc>
                    <a:tc>
                      <a:txBody>
                        <a:bodyPr/>
                        <a:lstStyle/>
                        <a:p>
                          <a:pPr algn="ctr"/>
                          <a:r>
                            <a:rPr sz="1400"/>
                            <a:t>0</a:t>
                          </a:r>
                          <a:endParaRPr sz="1400">
                            <a:latin typeface="Cambria Math"/>
                          </a:endParaRPr>
                        </a:p>
                      </a:txBody>
                      <a:tcPr anchor="ctr"/>
                    </a:tc>
                    <a:tc>
                      <a:txBody>
                        <a:bodyPr/>
                        <a:lstStyle/>
                        <a:p>
                          <a:pPr algn="ctr"/>
                          <a:endParaRPr sz="1400"/>
                        </a:p>
                      </a:txBody>
                      <a:tcPr anchor="ctr"/>
                    </a:tc>
                    <a:tc>
                      <a:txBody>
                        <a:bodyPr/>
                        <a:lstStyle/>
                        <a:p>
                          <a:pPr algn="ctr"/>
                          <a:r>
                            <a:rPr sz="1400" dirty="0"/>
                            <a:t>0</a:t>
                          </a:r>
                          <a:endParaRPr sz="1400" dirty="0">
                            <a:latin typeface="Cambria Math"/>
                          </a:endParaRPr>
                        </a:p>
                      </a:txBody>
                      <a:tcPr anchor="ctr"/>
                    </a:tc>
                    <a:extLst>
                      <a:ext uri="{0D108BD9-81ED-4DB2-BD59-A6C34878D82A}">
                        <a16:rowId xmlns:a16="http://schemas.microsoft.com/office/drawing/2014/main" val="10006"/>
                      </a:ext>
                    </a:extLst>
                  </a:tr>
                  <a:tr h="338372">
                    <a:tc>
                      <a:txBody>
                        <a:bodyPr/>
                        <a:lstStyle/>
                        <a:p>
                          <a:pPr algn="ctr">
                            <a:defRPr sz="1400" b="1"/>
                          </a:pPr>
                          <a:r>
                            <a:rPr sz="1400"/>
                            <a:t>Total</a:t>
                          </a:r>
                        </a:p>
                      </a:txBody>
                      <a:tcPr anchor="ctr"/>
                    </a:tc>
                    <a:tc>
                      <a:txBody>
                        <a:bodyPr/>
                        <a:lstStyle/>
                        <a:p>
                          <a:pPr algn="ctr"/>
                          <a:endParaRPr sz="1400"/>
                        </a:p>
                      </a:txBody>
                      <a:tcPr anchor="ctr"/>
                    </a:tc>
                    <a:tc>
                      <a:txBody>
                        <a:bodyPr/>
                        <a:lstStyle/>
                        <a:p>
                          <a:pPr algn="ctr"/>
                          <a:r>
                            <a:rPr sz="1400"/>
                            <a:t>37,633</a:t>
                          </a:r>
                          <a:endParaRPr sz="1400">
                            <a:latin typeface="Cambria Math"/>
                          </a:endParaRPr>
                        </a:p>
                      </a:txBody>
                      <a:tcPr anchor="ctr"/>
                    </a:tc>
                    <a:tc>
                      <a:txBody>
                        <a:bodyPr/>
                        <a:lstStyle/>
                        <a:p>
                          <a:pPr algn="ctr"/>
                          <a:endParaRPr sz="1400"/>
                        </a:p>
                      </a:txBody>
                      <a:tcPr anchor="ctr"/>
                    </a:tc>
                    <a:tc>
                      <a:txBody>
                        <a:bodyPr/>
                        <a:lstStyle/>
                        <a:p>
                          <a:pPr algn="ctr"/>
                          <a:r>
                            <a:rPr sz="1400"/>
                            <a:t>14</a:t>
                          </a:r>
                          <a:endParaRPr sz="1400">
                            <a:latin typeface="Cambria Math"/>
                          </a:endParaRPr>
                        </a:p>
                      </a:txBody>
                      <a:tcPr anchor="ctr"/>
                    </a:tc>
                    <a:tc>
                      <a:txBody>
                        <a:bodyPr/>
                        <a:lstStyle/>
                        <a:p>
                          <a:pPr algn="ctr"/>
                          <a:endParaRPr sz="1400"/>
                        </a:p>
                      </a:txBody>
                      <a:tcPr anchor="ctr"/>
                    </a:tc>
                    <a:tc>
                      <a:txBody>
                        <a:bodyPr/>
                        <a:lstStyle/>
                        <a:p>
                          <a:pPr algn="ctr"/>
                          <a:r>
                            <a:rPr sz="1400" dirty="0"/>
                            <a:t>17</a:t>
                          </a:r>
                          <a:endParaRPr sz="1400" dirty="0">
                            <a:latin typeface="Cambria Math"/>
                          </a:endParaRPr>
                        </a:p>
                      </a:txBody>
                      <a:tcPr anchor="ctr"/>
                    </a:tc>
                    <a:extLst>
                      <a:ext uri="{0D108BD9-81ED-4DB2-BD59-A6C34878D82A}">
                        <a16:rowId xmlns:a16="http://schemas.microsoft.com/office/drawing/2014/main" val="10007"/>
                      </a:ext>
                    </a:extLst>
                  </a:tr>
                </a:tbl>
              </a:graphicData>
            </a:graphic>
          </p:graphicFrame>
        </mc:Fallback>
      </mc:AlternateContent>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Illustrating the Population</a:t>
            </a:r>
            <a:br>
              <a:rPr lang="en-US" dirty="0"/>
            </a:br>
            <a:r>
              <a:rPr dirty="0"/>
              <a:t>Paradox</a:t>
            </a:r>
            <a:r>
              <a:rPr lang="en-US" dirty="0"/>
              <a:t>—Slide 4</a:t>
            </a:r>
            <a:endParaRPr dirty="0"/>
          </a:p>
        </p:txBody>
      </p:sp>
      <p:sp>
        <p:nvSpPr>
          <p:cNvPr id="3" name="Text Placeholder 2"/>
          <p:cNvSpPr>
            <a:spLocks noGrp="1"/>
          </p:cNvSpPr>
          <p:nvPr>
            <p:ph type="body" sz="quarter" idx="10"/>
          </p:nvPr>
        </p:nvSpPr>
        <p:spPr>
          <a:xfrm>
            <a:off x="457200" y="1029287"/>
            <a:ext cx="8229600" cy="903457"/>
          </a:xfrm>
        </p:spPr>
        <p:txBody>
          <a:bodyPr>
            <a:noAutofit/>
          </a:bodyPr>
          <a:lstStyle/>
          <a:p>
            <a:pPr algn="just"/>
            <a:r>
              <a:rPr sz="1800" dirty="0"/>
              <a:t>Now we can compare the old distribution to the new distribution in light of the population growth to see if the population paradox occurred. Table 23 shows the comparison.</a:t>
            </a:r>
            <a:endParaRPr lang="en-US" sz="1800" dirty="0"/>
          </a:p>
          <a:p>
            <a:endParaRPr lang="en-IN"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endParaRPr lang="en-US" sz="1800" dirty="0"/>
          </a:p>
          <a:p>
            <a:pPr algn="just"/>
            <a:endParaRPr lang="en-US" sz="1800" dirty="0"/>
          </a:p>
        </p:txBody>
      </p:sp>
      <p:sp>
        <p:nvSpPr>
          <p:cNvPr id="6" name="TextBox 5">
            <a:extLst>
              <a:ext uri="{FF2B5EF4-FFF2-40B4-BE49-F238E27FC236}">
                <a16:creationId xmlns:a16="http://schemas.microsoft.com/office/drawing/2014/main" id="{68495389-652A-DE3E-F0A4-6BF3ADB00444}"/>
              </a:ext>
            </a:extLst>
          </p:cNvPr>
          <p:cNvSpPr txBox="1"/>
          <p:nvPr/>
        </p:nvSpPr>
        <p:spPr>
          <a:xfrm>
            <a:off x="477982" y="1992868"/>
            <a:ext cx="8208818" cy="369332"/>
          </a:xfrm>
          <a:prstGeom prst="rect">
            <a:avLst/>
          </a:prstGeom>
          <a:noFill/>
        </p:spPr>
        <p:txBody>
          <a:bodyPr wrap="square">
            <a:spAutoFit/>
          </a:bodyPr>
          <a:lstStyle/>
          <a:p>
            <a:pPr algn="ctr">
              <a:defRPr sz="1800" b="1"/>
            </a:pPr>
            <a:r>
              <a:rPr lang="en-IN" dirty="0"/>
              <a:t>Table 23: Apportionment for Parish Representatives and Population Growth</a:t>
            </a:r>
          </a:p>
        </p:txBody>
      </p:sp>
      <mc:AlternateContent xmlns:mc="http://schemas.openxmlformats.org/markup-compatibility/2006">
        <mc:Choice xmlns:a14="http://schemas.microsoft.com/office/drawing/2010/main" Requires="a14">
          <p:graphicFrame>
            <p:nvGraphicFramePr>
              <p:cNvPr id="4" name="Table Placeholder 2" descr="The table contains 4 columns and 5 rows.&#10;&#10;The columns are labeled: Parish, Former Apportionment, Percent Increase, New Apportionment.&#10;&#10;Row 1: Parish: Eddy, Former Apportionment: 7, Percent Increase: 0.8%, New Apportionment: 6.&#10;&#10;Row 2: Parish: Longly, Former Apportionment: 2, Percent Increase: 12.7%, New Apportionment: 3.&#10;&#10;Row 3: Parish: Martyn, Former Apportionment: 3, Percent Increase: 3.0%, New Apportionment: 4.&#10;&#10;Row 4: Parish: Meeds, Former Apportionment: 4, Percent Increase: 9.0%, New Apportionment: 4.&#10;&#10;Row 5: Parish: Viant, Former Apportionment: 1, Percent Increase: 17.5%, New Apportionment: 0.&#10;&#10;Total: Former Apportionment: 17, New Apportionment: 17">
                <a:extLst>
                  <a:ext uri="{FF2B5EF4-FFF2-40B4-BE49-F238E27FC236}">
                    <a16:creationId xmlns:a16="http://schemas.microsoft.com/office/drawing/2014/main" id="{010A6C1D-80EF-420B-87E4-F8BD23A82D89}"/>
                  </a:ext>
                </a:extLst>
              </p:cNvPr>
              <p:cNvGraphicFramePr>
                <a:graphicFrameLocks/>
              </p:cNvGraphicFramePr>
              <p:nvPr>
                <p:extLst>
                  <p:ext uri="{D42A27DB-BD31-4B8C-83A1-F6EECF244321}">
                    <p14:modId xmlns:p14="http://schemas.microsoft.com/office/powerpoint/2010/main" val="705882104"/>
                  </p:ext>
                </p:extLst>
              </p:nvPr>
            </p:nvGraphicFramePr>
            <p:xfrm>
              <a:off x="477982" y="2438400"/>
              <a:ext cx="8229600" cy="2377440"/>
            </p:xfrm>
            <a:graphic>
              <a:graphicData uri="http://schemas.openxmlformats.org/drawingml/2006/table">
                <a:tbl>
                  <a:tblPr firstRow="1" bandRow="1">
                    <a:tableStyleId>{5940675A-B579-460E-94D1-54222C63F5DA}</a:tableStyleId>
                  </a:tblPr>
                  <a:tblGrid>
                    <a:gridCol w="19050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290435">
                    <a:tc>
                      <a:txBody>
                        <a:bodyPr/>
                        <a:lstStyle/>
                        <a:p>
                          <a:pPr algn="ctr">
                            <a:defRPr sz="1600" b="1"/>
                          </a:pPr>
                          <a:r>
                            <a:t>Parish</a:t>
                          </a:r>
                        </a:p>
                      </a:txBody>
                      <a:tcPr/>
                    </a:tc>
                    <a:tc>
                      <a:txBody>
                        <a:bodyPr/>
                        <a:lstStyle/>
                        <a:p>
                          <a:pPr algn="ctr">
                            <a:defRPr sz="1600" b="1"/>
                          </a:pPr>
                          <a:r>
                            <a:rPr dirty="0"/>
                            <a:t>Former</a:t>
                          </a:r>
                          <a:r>
                            <a:rPr lang="en-US" dirty="0"/>
                            <a:t> </a:t>
                          </a:r>
                          <a:r>
                            <a:rPr dirty="0"/>
                            <a:t>Apportionment</a:t>
                          </a:r>
                        </a:p>
                      </a:txBody>
                      <a:tcPr/>
                    </a:tc>
                    <a:tc>
                      <a:txBody>
                        <a:bodyPr/>
                        <a:lstStyle/>
                        <a:p>
                          <a:pPr algn="ctr">
                            <a:defRPr sz="1600" b="1"/>
                          </a:pPr>
                          <a:r>
                            <a:t>Percent Increase</a:t>
                          </a:r>
                        </a:p>
                      </a:txBody>
                      <a:tcPr/>
                    </a:tc>
                    <a:tc>
                      <a:txBody>
                        <a:bodyPr/>
                        <a:lstStyle/>
                        <a:p>
                          <a:pPr algn="ctr">
                            <a:defRPr sz="1600" b="1"/>
                          </a:pPr>
                          <a:r>
                            <a:rPr dirty="0"/>
                            <a:t>New Apportionment</a:t>
                          </a:r>
                        </a:p>
                      </a:txBody>
                      <a:tcPr/>
                    </a:tc>
                    <a:extLst>
                      <a:ext uri="{0D108BD9-81ED-4DB2-BD59-A6C34878D82A}">
                        <a16:rowId xmlns:a16="http://schemas.microsoft.com/office/drawing/2014/main" val="10001"/>
                      </a:ext>
                    </a:extLst>
                  </a:tr>
                  <a:tr h="290435">
                    <a:tc>
                      <a:txBody>
                        <a:bodyPr/>
                        <a:lstStyle/>
                        <a:p>
                          <a:pPr algn="ctr">
                            <a:defRPr sz="1600"/>
                          </a:pPr>
                          <a:r>
                            <a:t>Eddy</a:t>
                          </a:r>
                        </a:p>
                      </a:txBody>
                      <a:tcPr/>
                    </a:tc>
                    <a:tc>
                      <a:txBody>
                        <a:bodyPr/>
                        <a:lstStyle/>
                        <a:p>
                          <a:pPr algn="ctr"/>
                          <a:r>
                            <a:rPr sz="1600" dirty="0"/>
                            <a:t>7</a:t>
                          </a:r>
                          <a:endParaRPr sz="1600" dirty="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m:t>0.8%</m:t>
                                </m:r>
                              </m:oMath>
                            </m:oMathPara>
                          </a14:m>
                          <a:endParaRPr/>
                        </a:p>
                      </a:txBody>
                      <a:tcPr/>
                    </a:tc>
                    <a:tc>
                      <a:txBody>
                        <a:bodyPr/>
                        <a:lstStyle/>
                        <a:p>
                          <a:pPr algn="ctr"/>
                          <a:r>
                            <a:rPr sz="1600"/>
                            <a:t>6</a:t>
                          </a:r>
                          <a:endParaRPr sz="1600">
                            <a:latin typeface="Cambria Math"/>
                          </a:endParaRPr>
                        </a:p>
                      </a:txBody>
                      <a:tcPr/>
                    </a:tc>
                    <a:extLst>
                      <a:ext uri="{0D108BD9-81ED-4DB2-BD59-A6C34878D82A}">
                        <a16:rowId xmlns:a16="http://schemas.microsoft.com/office/drawing/2014/main" val="10002"/>
                      </a:ext>
                    </a:extLst>
                  </a:tr>
                  <a:tr h="290435">
                    <a:tc>
                      <a:txBody>
                        <a:bodyPr/>
                        <a:lstStyle/>
                        <a:p>
                          <a:pPr algn="ctr">
                            <a:defRPr sz="1600"/>
                          </a:pPr>
                          <a:r>
                            <a:t>Longly</a:t>
                          </a:r>
                        </a:p>
                      </a:txBody>
                      <a:tcPr/>
                    </a:tc>
                    <a:tc>
                      <a:txBody>
                        <a:bodyPr/>
                        <a:lstStyle/>
                        <a:p>
                          <a:pPr algn="ctr"/>
                          <a:r>
                            <a:rPr sz="1600" dirty="0"/>
                            <a:t>2</a:t>
                          </a:r>
                          <a:endParaRPr sz="1600" dirty="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m:t>12.7%</m:t>
                                </m:r>
                              </m:oMath>
                            </m:oMathPara>
                          </a14:m>
                          <a:endParaRPr/>
                        </a:p>
                      </a:txBody>
                      <a:tcPr/>
                    </a:tc>
                    <a:tc>
                      <a:txBody>
                        <a:bodyPr/>
                        <a:lstStyle/>
                        <a:p>
                          <a:pPr algn="ctr"/>
                          <a:r>
                            <a:rPr sz="1600"/>
                            <a:t>3</a:t>
                          </a:r>
                          <a:endParaRPr sz="1600">
                            <a:latin typeface="Cambria Math"/>
                          </a:endParaRPr>
                        </a:p>
                      </a:txBody>
                      <a:tcPr/>
                    </a:tc>
                    <a:extLst>
                      <a:ext uri="{0D108BD9-81ED-4DB2-BD59-A6C34878D82A}">
                        <a16:rowId xmlns:a16="http://schemas.microsoft.com/office/drawing/2014/main" val="10003"/>
                      </a:ext>
                    </a:extLst>
                  </a:tr>
                  <a:tr h="290435">
                    <a:tc>
                      <a:txBody>
                        <a:bodyPr/>
                        <a:lstStyle/>
                        <a:p>
                          <a:pPr algn="ctr">
                            <a:defRPr sz="1600"/>
                          </a:pPr>
                          <a:r>
                            <a:t>Martyn</a:t>
                          </a:r>
                        </a:p>
                      </a:txBody>
                      <a:tcPr/>
                    </a:tc>
                    <a:tc>
                      <a:txBody>
                        <a:bodyPr/>
                        <a:lstStyle/>
                        <a:p>
                          <a:pPr algn="ctr"/>
                          <a:r>
                            <a:rPr sz="1600"/>
                            <a:t>3</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m:t>3.0%</m:t>
                                </m:r>
                              </m:oMath>
                            </m:oMathPara>
                          </a14:m>
                          <a:endParaRPr/>
                        </a:p>
                      </a:txBody>
                      <a:tcPr/>
                    </a:tc>
                    <a:tc>
                      <a:txBody>
                        <a:bodyPr/>
                        <a:lstStyle/>
                        <a:p>
                          <a:pPr algn="ctr"/>
                          <a:r>
                            <a:rPr sz="1600"/>
                            <a:t>4</a:t>
                          </a:r>
                          <a:endParaRPr sz="1600">
                            <a:latin typeface="Cambria Math"/>
                          </a:endParaRPr>
                        </a:p>
                      </a:txBody>
                      <a:tcPr/>
                    </a:tc>
                    <a:extLst>
                      <a:ext uri="{0D108BD9-81ED-4DB2-BD59-A6C34878D82A}">
                        <a16:rowId xmlns:a16="http://schemas.microsoft.com/office/drawing/2014/main" val="10004"/>
                      </a:ext>
                    </a:extLst>
                  </a:tr>
                  <a:tr h="290435">
                    <a:tc>
                      <a:txBody>
                        <a:bodyPr/>
                        <a:lstStyle/>
                        <a:p>
                          <a:pPr algn="ctr">
                            <a:defRPr sz="1600"/>
                          </a:pPr>
                          <a:r>
                            <a:rPr dirty="0" err="1"/>
                            <a:t>Meeds</a:t>
                          </a:r>
                          <a:endParaRPr dirty="0"/>
                        </a:p>
                      </a:txBody>
                      <a:tcPr/>
                    </a:tc>
                    <a:tc>
                      <a:txBody>
                        <a:bodyPr/>
                        <a:lstStyle/>
                        <a:p>
                          <a:pPr algn="ctr"/>
                          <a:r>
                            <a:rPr sz="1600"/>
                            <a:t>4</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m:t>9.0%</m:t>
                                </m:r>
                              </m:oMath>
                            </m:oMathPara>
                          </a14:m>
                          <a:endParaRPr/>
                        </a:p>
                      </a:txBody>
                      <a:tcPr/>
                    </a:tc>
                    <a:tc>
                      <a:txBody>
                        <a:bodyPr/>
                        <a:lstStyle/>
                        <a:p>
                          <a:pPr algn="ctr"/>
                          <a:r>
                            <a:rPr sz="1600"/>
                            <a:t>4</a:t>
                          </a:r>
                          <a:endParaRPr sz="1600">
                            <a:latin typeface="Cambria Math"/>
                          </a:endParaRPr>
                        </a:p>
                      </a:txBody>
                      <a:tcPr/>
                    </a:tc>
                    <a:extLst>
                      <a:ext uri="{0D108BD9-81ED-4DB2-BD59-A6C34878D82A}">
                        <a16:rowId xmlns:a16="http://schemas.microsoft.com/office/drawing/2014/main" val="10005"/>
                      </a:ext>
                    </a:extLst>
                  </a:tr>
                  <a:tr h="290435">
                    <a:tc>
                      <a:txBody>
                        <a:bodyPr/>
                        <a:lstStyle/>
                        <a:p>
                          <a:pPr algn="ctr">
                            <a:defRPr sz="1600"/>
                          </a:pPr>
                          <a:r>
                            <a:t>Viant</a:t>
                          </a:r>
                        </a:p>
                      </a:txBody>
                      <a:tcPr/>
                    </a:tc>
                    <a:tc>
                      <a:txBody>
                        <a:bodyPr/>
                        <a:lstStyle/>
                        <a:p>
                          <a:pPr algn="ctr"/>
                          <a:r>
                            <a:rPr sz="1600"/>
                            <a:t>1</a:t>
                          </a:r>
                          <a:endParaRPr sz="1600">
                            <a:latin typeface="Cambria Math"/>
                          </a:endParaRPr>
                        </a:p>
                      </a:txBody>
                      <a:tcPr/>
                    </a:tc>
                    <a:tc>
                      <a:txBody>
                        <a:bodyPr/>
                        <a:lstStyle/>
                        <a:p>
                          <a:pPr algn="ctr">
                            <a:defRPr sz="1600"/>
                          </a:pPr>
                          <a14:m>
                            <m:oMathPara xmlns:m="http://schemas.openxmlformats.org/officeDocument/2006/math">
                              <m:oMathParaPr>
                                <m:jc m:val="centerGroup"/>
                              </m:oMathParaPr>
                              <m:oMath xmlns:m="http://schemas.openxmlformats.org/officeDocument/2006/math">
                                <m:r>
                                  <a:rPr sz="1600"/>
                                  <m:t>17.5%</m:t>
                                </m:r>
                              </m:oMath>
                            </m:oMathPara>
                          </a14:m>
                          <a:endParaRPr/>
                        </a:p>
                      </a:txBody>
                      <a:tcPr/>
                    </a:tc>
                    <a:tc>
                      <a:txBody>
                        <a:bodyPr/>
                        <a:lstStyle/>
                        <a:p>
                          <a:pPr algn="ctr"/>
                          <a:r>
                            <a:rPr sz="1600"/>
                            <a:t>0</a:t>
                          </a:r>
                          <a:endParaRPr sz="1600">
                            <a:latin typeface="Cambria Math"/>
                          </a:endParaRPr>
                        </a:p>
                      </a:txBody>
                      <a:tcPr/>
                    </a:tc>
                    <a:extLst>
                      <a:ext uri="{0D108BD9-81ED-4DB2-BD59-A6C34878D82A}">
                        <a16:rowId xmlns:a16="http://schemas.microsoft.com/office/drawing/2014/main" val="10006"/>
                      </a:ext>
                    </a:extLst>
                  </a:tr>
                  <a:tr h="290435">
                    <a:tc>
                      <a:txBody>
                        <a:bodyPr/>
                        <a:lstStyle/>
                        <a:p>
                          <a:pPr algn="ctr">
                            <a:defRPr sz="1600" b="1"/>
                          </a:pPr>
                          <a:r>
                            <a:t>Total</a:t>
                          </a:r>
                        </a:p>
                      </a:txBody>
                      <a:tcPr/>
                    </a:tc>
                    <a:tc>
                      <a:txBody>
                        <a:bodyPr/>
                        <a:lstStyle/>
                        <a:p>
                          <a:pPr algn="ctr"/>
                          <a:r>
                            <a:rPr sz="1600"/>
                            <a:t>17</a:t>
                          </a:r>
                          <a:endParaRPr sz="1600">
                            <a:latin typeface="Cambria Math"/>
                          </a:endParaRPr>
                        </a:p>
                      </a:txBody>
                      <a:tcPr/>
                    </a:tc>
                    <a:tc>
                      <a:txBody>
                        <a:bodyPr/>
                        <a:lstStyle/>
                        <a:p>
                          <a:pPr algn="ctr"/>
                          <a:endParaRPr/>
                        </a:p>
                      </a:txBody>
                      <a:tcPr/>
                    </a:tc>
                    <a:tc>
                      <a:txBody>
                        <a:bodyPr/>
                        <a:lstStyle/>
                        <a:p>
                          <a:pPr algn="ctr"/>
                          <a:r>
                            <a:rPr sz="1600" dirty="0"/>
                            <a:t>17</a:t>
                          </a:r>
                          <a:endParaRPr sz="1600" dirty="0">
                            <a:latin typeface="Cambria Math"/>
                          </a:endParaRPr>
                        </a:p>
                      </a:txBody>
                      <a:tcPr/>
                    </a:tc>
                    <a:extLst>
                      <a:ext uri="{0D108BD9-81ED-4DB2-BD59-A6C34878D82A}">
                        <a16:rowId xmlns:a16="http://schemas.microsoft.com/office/drawing/2014/main" val="10007"/>
                      </a:ext>
                    </a:extLst>
                  </a:tr>
                </a:tbl>
              </a:graphicData>
            </a:graphic>
          </p:graphicFrame>
        </mc:Choice>
        <mc:Fallback>
          <p:graphicFrame>
            <p:nvGraphicFramePr>
              <p:cNvPr id="4" name="Table Placeholder 2" descr="The table contains 4 columns and 5 rows.&#10;&#10;The columns are labeled: Parish, Former Apportionment, Percent Increase, New Apportionment.&#10;&#10;Row 1: Parish: Eddy, Former Apportionment: 7, Percent Increase: 0.8%, New Apportionment: 6.&#10;&#10;Row 2: Parish: Longly, Former Apportionment: 2, Percent Increase: 12.7%, New Apportionment: 3.&#10;&#10;Row 3: Parish: Martyn, Former Apportionment: 3, Percent Increase: 3.0%, New Apportionment: 4.&#10;&#10;Row 4: Parish: Meeds, Former Apportionment: 4, Percent Increase: 9.0%, New Apportionment: 4.&#10;&#10;Row 5: Parish: Viant, Former Apportionment: 1, Percent Increase: 17.5%, New Apportionment: 0.&#10;&#10;Total: Former Apportionment: 17, New Apportionment: 17">
                <a:extLst>
                  <a:ext uri="{FF2B5EF4-FFF2-40B4-BE49-F238E27FC236}">
                    <a16:creationId xmlns:a16="http://schemas.microsoft.com/office/drawing/2014/main" id="{010A6C1D-80EF-420B-87E4-F8BD23A82D89}"/>
                  </a:ext>
                </a:extLst>
              </p:cNvPr>
              <p:cNvGraphicFramePr>
                <a:graphicFrameLocks/>
              </p:cNvGraphicFramePr>
              <p:nvPr>
                <p:extLst>
                  <p:ext uri="{D42A27DB-BD31-4B8C-83A1-F6EECF244321}">
                    <p14:modId xmlns:p14="http://schemas.microsoft.com/office/powerpoint/2010/main" val="705882104"/>
                  </p:ext>
                </p:extLst>
              </p:nvPr>
            </p:nvGraphicFramePr>
            <p:xfrm>
              <a:off x="477982" y="2438400"/>
              <a:ext cx="8229600" cy="2377440"/>
            </p:xfrm>
            <a:graphic>
              <a:graphicData uri="http://schemas.openxmlformats.org/drawingml/2006/table">
                <a:tbl>
                  <a:tblPr firstRow="1" bandRow="1">
                    <a:tableStyleId>{5940675A-B579-460E-94D1-54222C63F5DA}</a:tableStyleId>
                  </a:tblPr>
                  <a:tblGrid>
                    <a:gridCol w="19050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35280">
                    <a:tc>
                      <a:txBody>
                        <a:bodyPr/>
                        <a:lstStyle/>
                        <a:p>
                          <a:pPr algn="ctr">
                            <a:defRPr sz="1600" b="1"/>
                          </a:pPr>
                          <a:r>
                            <a:t>Parish</a:t>
                          </a:r>
                        </a:p>
                      </a:txBody>
                      <a:tcPr/>
                    </a:tc>
                    <a:tc>
                      <a:txBody>
                        <a:bodyPr/>
                        <a:lstStyle/>
                        <a:p>
                          <a:pPr algn="ctr">
                            <a:defRPr sz="1600" b="1"/>
                          </a:pPr>
                          <a:r>
                            <a:rPr dirty="0"/>
                            <a:t>Former</a:t>
                          </a:r>
                          <a:r>
                            <a:rPr lang="en-US" dirty="0"/>
                            <a:t> </a:t>
                          </a:r>
                          <a:r>
                            <a:rPr dirty="0"/>
                            <a:t>Apportionment</a:t>
                          </a:r>
                        </a:p>
                      </a:txBody>
                      <a:tcPr/>
                    </a:tc>
                    <a:tc>
                      <a:txBody>
                        <a:bodyPr/>
                        <a:lstStyle/>
                        <a:p>
                          <a:pPr algn="ctr">
                            <a:defRPr sz="1600" b="1"/>
                          </a:pPr>
                          <a:r>
                            <a:t>Percent Increase</a:t>
                          </a:r>
                        </a:p>
                      </a:txBody>
                      <a:tcPr/>
                    </a:tc>
                    <a:tc>
                      <a:txBody>
                        <a:bodyPr/>
                        <a:lstStyle/>
                        <a:p>
                          <a:pPr algn="ctr">
                            <a:defRPr sz="1600" b="1"/>
                          </a:pPr>
                          <a:r>
                            <a:rPr dirty="0"/>
                            <a:t>New Apportionment</a:t>
                          </a:r>
                        </a:p>
                      </a:txBody>
                      <a:tcPr/>
                    </a:tc>
                    <a:extLst>
                      <a:ext uri="{0D108BD9-81ED-4DB2-BD59-A6C34878D82A}">
                        <a16:rowId xmlns:a16="http://schemas.microsoft.com/office/drawing/2014/main" val="10001"/>
                      </a:ext>
                    </a:extLst>
                  </a:tr>
                  <a:tr h="335280">
                    <a:tc>
                      <a:txBody>
                        <a:bodyPr/>
                        <a:lstStyle/>
                        <a:p>
                          <a:pPr algn="ctr">
                            <a:defRPr sz="1600"/>
                          </a:pPr>
                          <a:r>
                            <a:t>Eddy</a:t>
                          </a:r>
                        </a:p>
                      </a:txBody>
                      <a:tcPr/>
                    </a:tc>
                    <a:tc>
                      <a:txBody>
                        <a:bodyPr/>
                        <a:lstStyle/>
                        <a:p>
                          <a:pPr algn="ctr"/>
                          <a:r>
                            <a:rPr sz="1600" dirty="0"/>
                            <a:t>7</a:t>
                          </a:r>
                          <a:endParaRPr sz="1600" dirty="0">
                            <a:latin typeface="Cambria Math"/>
                          </a:endParaRPr>
                        </a:p>
                      </a:txBody>
                      <a:tcPr/>
                    </a:tc>
                    <a:tc>
                      <a:txBody>
                        <a:bodyPr/>
                        <a:lstStyle/>
                        <a:p>
                          <a:endParaRPr lang="en-US"/>
                        </a:p>
                      </a:txBody>
                      <a:tcPr>
                        <a:blipFill>
                          <a:blip r:embed="rId2"/>
                          <a:stretch>
                            <a:fillRect l="-200890" t="-105455" r="-100890" b="-523636"/>
                          </a:stretch>
                        </a:blipFill>
                      </a:tcPr>
                    </a:tc>
                    <a:tc>
                      <a:txBody>
                        <a:bodyPr/>
                        <a:lstStyle/>
                        <a:p>
                          <a:pPr algn="ctr"/>
                          <a:r>
                            <a:rPr sz="1600"/>
                            <a:t>6</a:t>
                          </a:r>
                          <a:endParaRPr sz="1600">
                            <a:latin typeface="Cambria Math"/>
                          </a:endParaRPr>
                        </a:p>
                      </a:txBody>
                      <a:tcPr/>
                    </a:tc>
                    <a:extLst>
                      <a:ext uri="{0D108BD9-81ED-4DB2-BD59-A6C34878D82A}">
                        <a16:rowId xmlns:a16="http://schemas.microsoft.com/office/drawing/2014/main" val="10002"/>
                      </a:ext>
                    </a:extLst>
                  </a:tr>
                  <a:tr h="335280">
                    <a:tc>
                      <a:txBody>
                        <a:bodyPr/>
                        <a:lstStyle/>
                        <a:p>
                          <a:pPr algn="ctr">
                            <a:defRPr sz="1600"/>
                          </a:pPr>
                          <a:r>
                            <a:t>Longly</a:t>
                          </a:r>
                        </a:p>
                      </a:txBody>
                      <a:tcPr/>
                    </a:tc>
                    <a:tc>
                      <a:txBody>
                        <a:bodyPr/>
                        <a:lstStyle/>
                        <a:p>
                          <a:pPr algn="ctr"/>
                          <a:r>
                            <a:rPr sz="1600" dirty="0"/>
                            <a:t>2</a:t>
                          </a:r>
                          <a:endParaRPr sz="1600" dirty="0">
                            <a:latin typeface="Cambria Math"/>
                          </a:endParaRPr>
                        </a:p>
                      </a:txBody>
                      <a:tcPr/>
                    </a:tc>
                    <a:tc>
                      <a:txBody>
                        <a:bodyPr/>
                        <a:lstStyle/>
                        <a:p>
                          <a:endParaRPr lang="en-US"/>
                        </a:p>
                      </a:txBody>
                      <a:tcPr>
                        <a:blipFill>
                          <a:blip r:embed="rId2"/>
                          <a:stretch>
                            <a:fillRect l="-200890" t="-205455" r="-100890" b="-423636"/>
                          </a:stretch>
                        </a:blipFill>
                      </a:tcPr>
                    </a:tc>
                    <a:tc>
                      <a:txBody>
                        <a:bodyPr/>
                        <a:lstStyle/>
                        <a:p>
                          <a:pPr algn="ctr"/>
                          <a:r>
                            <a:rPr sz="1600"/>
                            <a:t>3</a:t>
                          </a:r>
                          <a:endParaRPr sz="1600">
                            <a:latin typeface="Cambria Math"/>
                          </a:endParaRPr>
                        </a:p>
                      </a:txBody>
                      <a:tcPr/>
                    </a:tc>
                    <a:extLst>
                      <a:ext uri="{0D108BD9-81ED-4DB2-BD59-A6C34878D82A}">
                        <a16:rowId xmlns:a16="http://schemas.microsoft.com/office/drawing/2014/main" val="10003"/>
                      </a:ext>
                    </a:extLst>
                  </a:tr>
                  <a:tr h="335280">
                    <a:tc>
                      <a:txBody>
                        <a:bodyPr/>
                        <a:lstStyle/>
                        <a:p>
                          <a:pPr algn="ctr">
                            <a:defRPr sz="1600"/>
                          </a:pPr>
                          <a:r>
                            <a:t>Martyn</a:t>
                          </a:r>
                        </a:p>
                      </a:txBody>
                      <a:tcPr/>
                    </a:tc>
                    <a:tc>
                      <a:txBody>
                        <a:bodyPr/>
                        <a:lstStyle/>
                        <a:p>
                          <a:pPr algn="ctr"/>
                          <a:r>
                            <a:rPr sz="1600"/>
                            <a:t>3</a:t>
                          </a:r>
                          <a:endParaRPr sz="1600">
                            <a:latin typeface="Cambria Math"/>
                          </a:endParaRPr>
                        </a:p>
                      </a:txBody>
                      <a:tcPr/>
                    </a:tc>
                    <a:tc>
                      <a:txBody>
                        <a:bodyPr/>
                        <a:lstStyle/>
                        <a:p>
                          <a:endParaRPr lang="en-US"/>
                        </a:p>
                      </a:txBody>
                      <a:tcPr>
                        <a:blipFill>
                          <a:blip r:embed="rId2"/>
                          <a:stretch>
                            <a:fillRect l="-200890" t="-305455" r="-100890" b="-323636"/>
                          </a:stretch>
                        </a:blipFill>
                      </a:tcPr>
                    </a:tc>
                    <a:tc>
                      <a:txBody>
                        <a:bodyPr/>
                        <a:lstStyle/>
                        <a:p>
                          <a:pPr algn="ctr"/>
                          <a:r>
                            <a:rPr sz="1600"/>
                            <a:t>4</a:t>
                          </a:r>
                          <a:endParaRPr sz="1600">
                            <a:latin typeface="Cambria Math"/>
                          </a:endParaRPr>
                        </a:p>
                      </a:txBody>
                      <a:tcPr/>
                    </a:tc>
                    <a:extLst>
                      <a:ext uri="{0D108BD9-81ED-4DB2-BD59-A6C34878D82A}">
                        <a16:rowId xmlns:a16="http://schemas.microsoft.com/office/drawing/2014/main" val="10004"/>
                      </a:ext>
                    </a:extLst>
                  </a:tr>
                  <a:tr h="335280">
                    <a:tc>
                      <a:txBody>
                        <a:bodyPr/>
                        <a:lstStyle/>
                        <a:p>
                          <a:pPr algn="ctr">
                            <a:defRPr sz="1600"/>
                          </a:pPr>
                          <a:r>
                            <a:rPr dirty="0" err="1"/>
                            <a:t>Meeds</a:t>
                          </a:r>
                          <a:endParaRPr dirty="0"/>
                        </a:p>
                      </a:txBody>
                      <a:tcPr/>
                    </a:tc>
                    <a:tc>
                      <a:txBody>
                        <a:bodyPr/>
                        <a:lstStyle/>
                        <a:p>
                          <a:pPr algn="ctr"/>
                          <a:r>
                            <a:rPr sz="1600"/>
                            <a:t>4</a:t>
                          </a:r>
                          <a:endParaRPr sz="1600">
                            <a:latin typeface="Cambria Math"/>
                          </a:endParaRPr>
                        </a:p>
                      </a:txBody>
                      <a:tcPr/>
                    </a:tc>
                    <a:tc>
                      <a:txBody>
                        <a:bodyPr/>
                        <a:lstStyle/>
                        <a:p>
                          <a:endParaRPr lang="en-US"/>
                        </a:p>
                      </a:txBody>
                      <a:tcPr>
                        <a:blipFill>
                          <a:blip r:embed="rId2"/>
                          <a:stretch>
                            <a:fillRect l="-200890" t="-405455" r="-100890" b="-223636"/>
                          </a:stretch>
                        </a:blipFill>
                      </a:tcPr>
                    </a:tc>
                    <a:tc>
                      <a:txBody>
                        <a:bodyPr/>
                        <a:lstStyle/>
                        <a:p>
                          <a:pPr algn="ctr"/>
                          <a:r>
                            <a:rPr sz="1600"/>
                            <a:t>4</a:t>
                          </a:r>
                          <a:endParaRPr sz="1600">
                            <a:latin typeface="Cambria Math"/>
                          </a:endParaRPr>
                        </a:p>
                      </a:txBody>
                      <a:tcPr/>
                    </a:tc>
                    <a:extLst>
                      <a:ext uri="{0D108BD9-81ED-4DB2-BD59-A6C34878D82A}">
                        <a16:rowId xmlns:a16="http://schemas.microsoft.com/office/drawing/2014/main" val="10005"/>
                      </a:ext>
                    </a:extLst>
                  </a:tr>
                  <a:tr h="335280">
                    <a:tc>
                      <a:txBody>
                        <a:bodyPr/>
                        <a:lstStyle/>
                        <a:p>
                          <a:pPr algn="ctr">
                            <a:defRPr sz="1600"/>
                          </a:pPr>
                          <a:r>
                            <a:t>Viant</a:t>
                          </a:r>
                        </a:p>
                      </a:txBody>
                      <a:tcPr/>
                    </a:tc>
                    <a:tc>
                      <a:txBody>
                        <a:bodyPr/>
                        <a:lstStyle/>
                        <a:p>
                          <a:pPr algn="ctr"/>
                          <a:r>
                            <a:rPr sz="1600"/>
                            <a:t>1</a:t>
                          </a:r>
                          <a:endParaRPr sz="1600">
                            <a:latin typeface="Cambria Math"/>
                          </a:endParaRPr>
                        </a:p>
                      </a:txBody>
                      <a:tcPr/>
                    </a:tc>
                    <a:tc>
                      <a:txBody>
                        <a:bodyPr/>
                        <a:lstStyle/>
                        <a:p>
                          <a:endParaRPr lang="en-US"/>
                        </a:p>
                      </a:txBody>
                      <a:tcPr>
                        <a:blipFill>
                          <a:blip r:embed="rId2"/>
                          <a:stretch>
                            <a:fillRect l="-200890" t="-505455" r="-100890" b="-123636"/>
                          </a:stretch>
                        </a:blipFill>
                      </a:tcPr>
                    </a:tc>
                    <a:tc>
                      <a:txBody>
                        <a:bodyPr/>
                        <a:lstStyle/>
                        <a:p>
                          <a:pPr algn="ctr"/>
                          <a:r>
                            <a:rPr sz="1600"/>
                            <a:t>0</a:t>
                          </a:r>
                          <a:endParaRPr sz="1600">
                            <a:latin typeface="Cambria Math"/>
                          </a:endParaRPr>
                        </a:p>
                      </a:txBody>
                      <a:tcPr/>
                    </a:tc>
                    <a:extLst>
                      <a:ext uri="{0D108BD9-81ED-4DB2-BD59-A6C34878D82A}">
                        <a16:rowId xmlns:a16="http://schemas.microsoft.com/office/drawing/2014/main" val="10006"/>
                      </a:ext>
                    </a:extLst>
                  </a:tr>
                  <a:tr h="365760">
                    <a:tc>
                      <a:txBody>
                        <a:bodyPr/>
                        <a:lstStyle/>
                        <a:p>
                          <a:pPr algn="ctr">
                            <a:defRPr sz="1600" b="1"/>
                          </a:pPr>
                          <a:r>
                            <a:t>Total</a:t>
                          </a:r>
                        </a:p>
                      </a:txBody>
                      <a:tcPr/>
                    </a:tc>
                    <a:tc>
                      <a:txBody>
                        <a:bodyPr/>
                        <a:lstStyle/>
                        <a:p>
                          <a:pPr algn="ctr"/>
                          <a:r>
                            <a:rPr sz="1600"/>
                            <a:t>17</a:t>
                          </a:r>
                          <a:endParaRPr sz="1600">
                            <a:latin typeface="Cambria Math"/>
                          </a:endParaRPr>
                        </a:p>
                      </a:txBody>
                      <a:tcPr/>
                    </a:tc>
                    <a:tc>
                      <a:txBody>
                        <a:bodyPr/>
                        <a:lstStyle/>
                        <a:p>
                          <a:pPr algn="ctr"/>
                          <a:endParaRPr/>
                        </a:p>
                      </a:txBody>
                      <a:tcPr/>
                    </a:tc>
                    <a:tc>
                      <a:txBody>
                        <a:bodyPr/>
                        <a:lstStyle/>
                        <a:p>
                          <a:pPr algn="ctr"/>
                          <a:r>
                            <a:rPr sz="1600" dirty="0"/>
                            <a:t>17</a:t>
                          </a:r>
                          <a:endParaRPr sz="1600" dirty="0">
                            <a:latin typeface="Cambria Math"/>
                          </a:endParaRPr>
                        </a:p>
                      </a:txBody>
                      <a:tcPr/>
                    </a:tc>
                    <a:extLst>
                      <a:ext uri="{0D108BD9-81ED-4DB2-BD59-A6C34878D82A}">
                        <a16:rowId xmlns:a16="http://schemas.microsoft.com/office/drawing/2014/main" val="10007"/>
                      </a:ext>
                    </a:extLst>
                  </a:tr>
                </a:tbl>
              </a:graphicData>
            </a:graphic>
          </p:graphicFrame>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D60593EF-A5CD-A0BF-7434-6E7ED49A8463}"/>
                  </a:ext>
                </a:extLst>
              </p:cNvPr>
              <p:cNvSpPr txBox="1"/>
              <p:nvPr/>
            </p:nvSpPr>
            <p:spPr>
              <a:xfrm>
                <a:off x="457200" y="4819471"/>
                <a:ext cx="8208818" cy="1200329"/>
              </a:xfrm>
              <a:prstGeom prst="rect">
                <a:avLst/>
              </a:prstGeom>
              <a:noFill/>
            </p:spPr>
            <p:txBody>
              <a:bodyPr wrap="square">
                <a:spAutoFit/>
              </a:bodyPr>
              <a:lstStyle/>
              <a:p>
                <a:pPr algn="just"/>
                <a:r>
                  <a:rPr lang="en-US" sz="1800" dirty="0"/>
                  <a:t>Notice that </a:t>
                </a:r>
                <a:r>
                  <a:rPr lang="en-US" sz="1800" dirty="0" err="1"/>
                  <a:t>Viant</a:t>
                </a:r>
                <a:r>
                  <a:rPr lang="en-US" sz="1800" dirty="0"/>
                  <a:t> Parish grew by </a:t>
                </a:r>
                <a14:m>
                  <m:oMath xmlns:m="http://schemas.openxmlformats.org/officeDocument/2006/math">
                    <m:r>
                      <a:rPr lang="en-US">
                        <a:latin typeface="Cambria Math" panose="02040503050406030204" pitchFamily="18" charset="0"/>
                      </a:rPr>
                      <m:t>17.5%</m:t>
                    </m:r>
                  </m:oMath>
                </a14:m>
                <a:r>
                  <a:rPr lang="en-US" sz="1800" dirty="0"/>
                  <a:t>, yet lost their only seat, while </a:t>
                </a:r>
                <a:r>
                  <a:rPr lang="en-US" sz="1800" dirty="0" err="1"/>
                  <a:t>Longly</a:t>
                </a:r>
                <a:r>
                  <a:rPr lang="en-US" sz="1800" dirty="0"/>
                  <a:t> Parish and Martyn Parish both gained a seat but grew at slower rates of </a:t>
                </a:r>
                <a14:m>
                  <m:oMath xmlns:m="http://schemas.openxmlformats.org/officeDocument/2006/math">
                    <m:r>
                      <a:rPr lang="en-US">
                        <a:latin typeface="Cambria Math" panose="02040503050406030204" pitchFamily="18" charset="0"/>
                      </a:rPr>
                      <m:t>12.7%</m:t>
                    </m:r>
                  </m:oMath>
                </a14:m>
                <a:r>
                  <a:rPr lang="en-US" sz="1800" dirty="0"/>
                  <a:t> and </a:t>
                </a:r>
                <a14:m>
                  <m:oMath xmlns:m="http://schemas.openxmlformats.org/officeDocument/2006/math">
                    <m:r>
                      <a:rPr lang="en-US">
                        <a:latin typeface="Cambria Math" panose="02040503050406030204" pitchFamily="18" charset="0"/>
                      </a:rPr>
                      <m:t>3.0%</m:t>
                    </m:r>
                  </m:oMath>
                </a14:m>
                <a:r>
                  <a:rPr lang="en-US" sz="1800" dirty="0"/>
                  <a:t>, respectively. This shows that the population paradox occurred with the Hamilton method of apportionment.</a:t>
                </a:r>
              </a:p>
            </p:txBody>
          </p:sp>
        </mc:Choice>
        <mc:Fallback xmlns="">
          <p:sp>
            <p:nvSpPr>
              <p:cNvPr id="7" name="TextBox 6">
                <a:extLst>
                  <a:ext uri="{FF2B5EF4-FFF2-40B4-BE49-F238E27FC236}">
                    <a16:creationId xmlns:a16="http://schemas.microsoft.com/office/drawing/2014/main" id="{D60593EF-A5CD-A0BF-7434-6E7ED49A8463}"/>
                  </a:ext>
                </a:extLst>
              </p:cNvPr>
              <p:cNvSpPr txBox="1">
                <a:spLocks noRot="1" noChangeAspect="1" noMove="1" noResize="1" noEditPoints="1" noAdjustHandles="1" noChangeArrowheads="1" noChangeShapeType="1" noTextEdit="1"/>
              </p:cNvSpPr>
              <p:nvPr/>
            </p:nvSpPr>
            <p:spPr>
              <a:xfrm>
                <a:off x="457200" y="4819471"/>
                <a:ext cx="8208818" cy="1200329"/>
              </a:xfrm>
              <a:prstGeom prst="rect">
                <a:avLst/>
              </a:prstGeom>
              <a:blipFill>
                <a:blip r:embed="rId3"/>
                <a:stretch>
                  <a:fillRect l="-594" t="-3046" r="-520" b="-7107"/>
                </a:stretch>
              </a:blipFill>
            </p:spPr>
            <p:txBody>
              <a:bodyPr/>
              <a:lstStyle/>
              <a:p>
                <a:r>
                  <a:rPr lang="en-IN">
                    <a:noFill/>
                  </a:rPr>
                  <a:t> </a:t>
                </a:r>
              </a:p>
            </p:txBody>
          </p:sp>
        </mc:Fallback>
      </mc:AlternateContent>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The New States Paradox</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dirty="0"/>
              <a:t>The </a:t>
            </a:r>
            <a:r>
              <a:rPr sz="2400" b="1" dirty="0"/>
              <a:t>new states paradox</a:t>
            </a:r>
            <a:r>
              <a:rPr sz="2400" dirty="0"/>
              <a:t> occurs when the addition of a new subgroup, with a corresponding increase in the number of available items, can cause a change in the apportionment of items among the other subgroups.</a:t>
            </a:r>
          </a:p>
          <a:p>
            <a:endParaRPr sz="28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9: Illustrating the New States</a:t>
            </a:r>
            <a:br>
              <a:rPr lang="en-US" dirty="0"/>
            </a:br>
            <a:r>
              <a:rPr dirty="0"/>
              <a:t>Paradox</a:t>
            </a:r>
            <a:r>
              <a:rPr lang="en-US" dirty="0"/>
              <a:t>—Slide 1</a:t>
            </a:r>
            <a:endParaRPr dirty="0"/>
          </a:p>
        </p:txBody>
      </p:sp>
      <p:sp>
        <p:nvSpPr>
          <p:cNvPr id="3" name="Text Placeholder 2"/>
          <p:cNvSpPr>
            <a:spLocks noGrp="1"/>
          </p:cNvSpPr>
          <p:nvPr>
            <p:ph type="body" sz="quarter" idx="10"/>
          </p:nvPr>
        </p:nvSpPr>
        <p:spPr>
          <a:xfrm>
            <a:off x="457200" y="1029287"/>
            <a:ext cx="8229600" cy="1790113"/>
          </a:xfrm>
        </p:spPr>
        <p:txBody>
          <a:bodyPr>
            <a:normAutofit fontScale="92500" lnSpcReduction="20000"/>
          </a:bodyPr>
          <a:lstStyle/>
          <a:p>
            <a:pPr algn="just"/>
            <a:r>
              <a:rPr sz="2400" dirty="0"/>
              <a:t>A college campus has a student leadership board consisting of </a:t>
            </a:r>
            <a:r>
              <a:rPr sz="2400" dirty="0">
                <a:latin typeface="Cambria Math"/>
              </a:rPr>
              <a:t>13</a:t>
            </a:r>
            <a:r>
              <a:rPr sz="2400" dirty="0"/>
              <a:t> representatives from the </a:t>
            </a:r>
            <a:r>
              <a:rPr sz="2400" dirty="0">
                <a:latin typeface="Cambria Math"/>
              </a:rPr>
              <a:t>3</a:t>
            </a:r>
            <a:r>
              <a:rPr sz="2400" dirty="0"/>
              <a:t> different branches of student life: academic, social, and service. The members of the board are apportioned based on the student enrollment in the organizations of each of the different branches. The calculations using the Hamilton method, with a standard divisor of </a:t>
            </a:r>
            <a:r>
              <a:rPr sz="2400" dirty="0">
                <a:latin typeface="Cambria Math"/>
              </a:rPr>
              <a:t>894.7692</a:t>
            </a:r>
            <a:r>
              <a:rPr sz="2400" dirty="0"/>
              <a:t>, are shown in Table 24.</a:t>
            </a:r>
            <a:endParaRPr sz="2800" dirty="0"/>
          </a:p>
        </p:txBody>
      </p:sp>
      <p:sp>
        <p:nvSpPr>
          <p:cNvPr id="6" name="TextBox 5">
            <a:extLst>
              <a:ext uri="{FF2B5EF4-FFF2-40B4-BE49-F238E27FC236}">
                <a16:creationId xmlns:a16="http://schemas.microsoft.com/office/drawing/2014/main" id="{F82C5A3E-FC0B-CE3C-66DE-669A5D1C6CDF}"/>
              </a:ext>
            </a:extLst>
          </p:cNvPr>
          <p:cNvSpPr txBox="1"/>
          <p:nvPr/>
        </p:nvSpPr>
        <p:spPr>
          <a:xfrm>
            <a:off x="457200" y="2953888"/>
            <a:ext cx="8229600" cy="646331"/>
          </a:xfrm>
          <a:prstGeom prst="rect">
            <a:avLst/>
          </a:prstGeom>
          <a:noFill/>
        </p:spPr>
        <p:txBody>
          <a:bodyPr wrap="square">
            <a:spAutoFit/>
          </a:bodyPr>
          <a:lstStyle/>
          <a:p>
            <a:pPr algn="ctr">
              <a:defRPr sz="1800" b="1"/>
            </a:pPr>
            <a:r>
              <a:rPr lang="en-IN" dirty="0"/>
              <a:t>Table 24: Hamilton's Method of Apportionment for Student Leadership Board with 3 Branches</a:t>
            </a:r>
          </a:p>
        </p:txBody>
      </p:sp>
      <p:graphicFrame>
        <p:nvGraphicFramePr>
          <p:cNvPr id="4" name="Table Placeholder 2" descr="The table contains 5 columns and 3 rows.&#10;&#10;The columns are labeled: Student Life Branch, Population, Standard Quota, Lower Quota, Apportionment.&#10;&#10;Row 1: Student Life Branch: Academic, Population: 3,106, Standard Quota: 3.4713, Lower Quota: 3, Apportionment: 4.&#10;&#10;Row 2: Student Life Branch: Social, Population: 5,649, Standard Quota: 6.3134, Lower Quota: 6, Apportionment: 6.&#10;&#10;Row 3: Student Life Branch: Service, Population: 2,877, Standard Quota: 3.2154, Lower Quota: 3, Apportionment: 3.&#10;&#10;Total: Population: 11,632, Apportionment: 13">
            <a:extLst>
              <a:ext uri="{FF2B5EF4-FFF2-40B4-BE49-F238E27FC236}">
                <a16:creationId xmlns:a16="http://schemas.microsoft.com/office/drawing/2014/main" id="{07F303D5-1715-4DE8-AC81-51C4267540A5}"/>
              </a:ext>
            </a:extLst>
          </p:cNvPr>
          <p:cNvGraphicFramePr>
            <a:graphicFrameLocks/>
          </p:cNvGraphicFramePr>
          <p:nvPr>
            <p:extLst>
              <p:ext uri="{D42A27DB-BD31-4B8C-83A1-F6EECF244321}">
                <p14:modId xmlns:p14="http://schemas.microsoft.com/office/powerpoint/2010/main" val="694318536"/>
              </p:ext>
            </p:extLst>
          </p:nvPr>
        </p:nvGraphicFramePr>
        <p:xfrm>
          <a:off x="461682" y="3573325"/>
          <a:ext cx="8229600" cy="206248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defRPr sz="1600" b="1"/>
                      </a:pPr>
                      <a:r>
                        <a:t>Student Life Branch</a:t>
                      </a:r>
                    </a:p>
                  </a:txBody>
                  <a:tcPr/>
                </a:tc>
                <a:tc>
                  <a:txBody>
                    <a:bodyPr/>
                    <a:lstStyle/>
                    <a:p>
                      <a:pPr algn="ctr">
                        <a:defRPr sz="1600" b="1"/>
                      </a:pPr>
                      <a:r>
                        <a:t>Population</a:t>
                      </a:r>
                    </a:p>
                  </a:txBody>
                  <a:tcPr/>
                </a:tc>
                <a:tc>
                  <a:txBody>
                    <a:bodyPr/>
                    <a:lstStyle/>
                    <a:p>
                      <a:pPr algn="ctr">
                        <a:defRPr sz="1600" b="1"/>
                      </a:pPr>
                      <a:r>
                        <a:t>Standard Quota</a:t>
                      </a:r>
                    </a:p>
                  </a:txBody>
                  <a:tcPr/>
                </a:tc>
                <a:tc>
                  <a:txBody>
                    <a:bodyPr/>
                    <a:lstStyle/>
                    <a:p>
                      <a:pPr algn="ctr">
                        <a:defRPr sz="1600" b="1"/>
                      </a:pPr>
                      <a:r>
                        <a:t>Lower Quota</a:t>
                      </a:r>
                    </a:p>
                  </a:txBody>
                  <a:tcPr/>
                </a:tc>
                <a:tc>
                  <a:txBody>
                    <a:bodyPr/>
                    <a:lstStyle/>
                    <a:p>
                      <a:pPr algn="ctr">
                        <a:defRPr sz="1600" b="1"/>
                      </a:pPr>
                      <a:r>
                        <a:rPr dirty="0"/>
                        <a:t>Apportionment</a:t>
                      </a:r>
                    </a:p>
                  </a:txBody>
                  <a:tcPr/>
                </a:tc>
                <a:extLst>
                  <a:ext uri="{0D108BD9-81ED-4DB2-BD59-A6C34878D82A}">
                    <a16:rowId xmlns:a16="http://schemas.microsoft.com/office/drawing/2014/main" val="10001"/>
                  </a:ext>
                </a:extLst>
              </a:tr>
              <a:tr h="370840">
                <a:tc>
                  <a:txBody>
                    <a:bodyPr/>
                    <a:lstStyle/>
                    <a:p>
                      <a:pPr algn="ctr">
                        <a:defRPr sz="1600"/>
                      </a:pPr>
                      <a:r>
                        <a:t>Academic</a:t>
                      </a:r>
                    </a:p>
                  </a:txBody>
                  <a:tcPr/>
                </a:tc>
                <a:tc>
                  <a:txBody>
                    <a:bodyPr/>
                    <a:lstStyle/>
                    <a:p>
                      <a:pPr algn="ctr"/>
                      <a:r>
                        <a:rPr sz="1600"/>
                        <a:t>3106</a:t>
                      </a:r>
                      <a:endParaRPr sz="1600">
                        <a:latin typeface="Cambria Math"/>
                      </a:endParaRPr>
                    </a:p>
                  </a:txBody>
                  <a:tcPr/>
                </a:tc>
                <a:tc>
                  <a:txBody>
                    <a:bodyPr/>
                    <a:lstStyle/>
                    <a:p>
                      <a:pPr algn="ctr"/>
                      <a:r>
                        <a:rPr sz="1600"/>
                        <a:t>3.4713</a:t>
                      </a:r>
                      <a:endParaRPr sz="1600">
                        <a:latin typeface="Cambria Math"/>
                      </a:endParaRPr>
                    </a:p>
                  </a:txBody>
                  <a:tcPr/>
                </a:tc>
                <a:tc>
                  <a:txBody>
                    <a:bodyPr/>
                    <a:lstStyle/>
                    <a:p>
                      <a:pPr algn="ctr"/>
                      <a:r>
                        <a:rPr sz="1600"/>
                        <a:t>3</a:t>
                      </a:r>
                      <a:endParaRPr sz="1600">
                        <a:latin typeface="Cambria Math"/>
                      </a:endParaRPr>
                    </a:p>
                  </a:txBody>
                  <a:tcPr/>
                </a:tc>
                <a:tc>
                  <a:txBody>
                    <a:bodyPr/>
                    <a:lstStyle/>
                    <a:p>
                      <a:pPr algn="ctr"/>
                      <a:r>
                        <a:rPr sz="1600" dirty="0"/>
                        <a:t>4</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defRPr sz="1600"/>
                      </a:pPr>
                      <a:r>
                        <a:t>Social</a:t>
                      </a:r>
                    </a:p>
                  </a:txBody>
                  <a:tcPr/>
                </a:tc>
                <a:tc>
                  <a:txBody>
                    <a:bodyPr/>
                    <a:lstStyle/>
                    <a:p>
                      <a:pPr algn="ctr"/>
                      <a:r>
                        <a:rPr sz="1600" dirty="0"/>
                        <a:t>5649</a:t>
                      </a:r>
                      <a:endParaRPr sz="1600" dirty="0">
                        <a:latin typeface="Cambria Math"/>
                      </a:endParaRPr>
                    </a:p>
                  </a:txBody>
                  <a:tcPr/>
                </a:tc>
                <a:tc>
                  <a:txBody>
                    <a:bodyPr/>
                    <a:lstStyle/>
                    <a:p>
                      <a:pPr algn="ctr"/>
                      <a:r>
                        <a:rPr sz="1600"/>
                        <a:t>6.3134</a:t>
                      </a:r>
                      <a:endParaRPr sz="1600">
                        <a:latin typeface="Cambria Math"/>
                      </a:endParaRPr>
                    </a:p>
                  </a:txBody>
                  <a:tcPr/>
                </a:tc>
                <a:tc>
                  <a:txBody>
                    <a:bodyPr/>
                    <a:lstStyle/>
                    <a:p>
                      <a:pPr algn="ctr"/>
                      <a:r>
                        <a:rPr sz="1600"/>
                        <a:t>6</a:t>
                      </a:r>
                      <a:endParaRPr sz="1600">
                        <a:latin typeface="Cambria Math"/>
                      </a:endParaRPr>
                    </a:p>
                  </a:txBody>
                  <a:tcPr/>
                </a:tc>
                <a:tc>
                  <a:txBody>
                    <a:bodyPr/>
                    <a:lstStyle/>
                    <a:p>
                      <a:pPr algn="ctr"/>
                      <a:r>
                        <a:rPr sz="1600"/>
                        <a:t>6</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defRPr sz="1600"/>
                      </a:pPr>
                      <a:r>
                        <a:t>Service</a:t>
                      </a:r>
                    </a:p>
                  </a:txBody>
                  <a:tcPr/>
                </a:tc>
                <a:tc>
                  <a:txBody>
                    <a:bodyPr/>
                    <a:lstStyle/>
                    <a:p>
                      <a:pPr algn="ctr"/>
                      <a:r>
                        <a:rPr sz="1600"/>
                        <a:t>2877</a:t>
                      </a:r>
                      <a:endParaRPr sz="1600">
                        <a:latin typeface="Cambria Math"/>
                      </a:endParaRPr>
                    </a:p>
                  </a:txBody>
                  <a:tcPr/>
                </a:tc>
                <a:tc>
                  <a:txBody>
                    <a:bodyPr/>
                    <a:lstStyle/>
                    <a:p>
                      <a:pPr algn="ctr"/>
                      <a:r>
                        <a:rPr sz="1600"/>
                        <a:t>3.2154</a:t>
                      </a:r>
                      <a:endParaRPr sz="1600">
                        <a:latin typeface="Cambria Math"/>
                      </a:endParaRPr>
                    </a:p>
                  </a:txBody>
                  <a:tcPr/>
                </a:tc>
                <a:tc>
                  <a:txBody>
                    <a:bodyPr/>
                    <a:lstStyle/>
                    <a:p>
                      <a:pPr algn="ctr"/>
                      <a:r>
                        <a:rPr sz="1600"/>
                        <a:t>3</a:t>
                      </a:r>
                      <a:endParaRPr sz="1600">
                        <a:latin typeface="Cambria Math"/>
                      </a:endParaRPr>
                    </a:p>
                  </a:txBody>
                  <a:tcPr/>
                </a:tc>
                <a:tc>
                  <a:txBody>
                    <a:bodyPr/>
                    <a:lstStyle/>
                    <a:p>
                      <a:pPr algn="ctr"/>
                      <a:r>
                        <a:rPr sz="1600"/>
                        <a:t>3</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defRPr sz="1600" b="1"/>
                      </a:pPr>
                      <a:r>
                        <a:t>Total</a:t>
                      </a:r>
                    </a:p>
                  </a:txBody>
                  <a:tcPr/>
                </a:tc>
                <a:tc>
                  <a:txBody>
                    <a:bodyPr/>
                    <a:lstStyle/>
                    <a:p>
                      <a:pPr algn="ctr"/>
                      <a:r>
                        <a:rPr sz="1600"/>
                        <a:t>11,632</a:t>
                      </a:r>
                      <a:endParaRPr sz="1600">
                        <a:latin typeface="Cambria Math"/>
                      </a:endParaRPr>
                    </a:p>
                  </a:txBody>
                  <a:tcPr/>
                </a:tc>
                <a:tc>
                  <a:txBody>
                    <a:bodyPr/>
                    <a:lstStyle/>
                    <a:p>
                      <a:pPr algn="ctr"/>
                      <a:endParaRPr dirty="0"/>
                    </a:p>
                  </a:txBody>
                  <a:tcPr/>
                </a:tc>
                <a:tc>
                  <a:txBody>
                    <a:bodyPr/>
                    <a:lstStyle/>
                    <a:p>
                      <a:pPr algn="ctr"/>
                      <a:endParaRPr/>
                    </a:p>
                  </a:txBody>
                  <a:tcPr/>
                </a:tc>
                <a:tc>
                  <a:txBody>
                    <a:bodyPr/>
                    <a:lstStyle/>
                    <a:p>
                      <a:pPr algn="ctr"/>
                      <a:r>
                        <a:rPr sz="1600" dirty="0"/>
                        <a:t>13</a:t>
                      </a:r>
                      <a:endParaRPr sz="1600" dirty="0">
                        <a:latin typeface="Cambria Math"/>
                      </a:endParaRPr>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Illustrating the New States</a:t>
            </a:r>
            <a:br>
              <a:rPr lang="en-US" dirty="0"/>
            </a:br>
            <a:r>
              <a:rPr dirty="0"/>
              <a:t>Paradox</a:t>
            </a:r>
            <a:r>
              <a:rPr lang="en-US" dirty="0"/>
              <a:t>—Slide 2</a:t>
            </a:r>
            <a:endParaRPr dirty="0"/>
          </a:p>
        </p:txBody>
      </p:sp>
      <p:sp>
        <p:nvSpPr>
          <p:cNvPr id="3" name="Text Placeholder 2"/>
          <p:cNvSpPr>
            <a:spLocks noGrp="1"/>
          </p:cNvSpPr>
          <p:nvPr>
            <p:ph type="body" sz="quarter" idx="10"/>
          </p:nvPr>
        </p:nvSpPr>
        <p:spPr/>
        <p:txBody>
          <a:bodyPr>
            <a:normAutofit/>
          </a:bodyPr>
          <a:lstStyle/>
          <a:p>
            <a:pPr algn="just">
              <a:defRPr sz="2800"/>
            </a:pPr>
            <a:r>
              <a:rPr sz="2000" dirty="0"/>
              <a:t>The student population has voted to add representation for pre-professional organizations to the leadership board. The standard divisor is </a:t>
            </a:r>
            <a:r>
              <a:rPr sz="2000" dirty="0">
                <a:latin typeface="Cambria Math"/>
              </a:rPr>
              <a:t>894.7692</a:t>
            </a:r>
            <a:r>
              <a:rPr sz="2000" dirty="0"/>
              <a:t>, which means that there should be </a:t>
            </a:r>
            <a:r>
              <a:rPr sz="2000" dirty="0">
                <a:latin typeface="Cambria Math"/>
              </a:rPr>
              <a:t>1</a:t>
            </a:r>
            <a:r>
              <a:rPr sz="2000" dirty="0"/>
              <a:t> representative for every </a:t>
            </a:r>
            <a:r>
              <a:rPr sz="2000" dirty="0">
                <a:latin typeface="Cambria Math"/>
              </a:rPr>
              <a:t>894.7692</a:t>
            </a:r>
            <a:r>
              <a:rPr sz="2000" dirty="0"/>
              <a:t>, students in pre-professional organizations. Since the new branch has </a:t>
            </a:r>
            <a:r>
              <a:rPr sz="2000" dirty="0">
                <a:latin typeface="Cambria Math"/>
              </a:rPr>
              <a:t>1363</a:t>
            </a:r>
            <a:r>
              <a:rPr sz="2000" dirty="0"/>
              <a:t> students, we find</a:t>
            </a:r>
          </a:p>
        </p:txBody>
      </p:sp>
      <p:pic>
        <p:nvPicPr>
          <p:cNvPr id="7" name="Picture 6" descr="open parentheses one thousand three hundred and sixty three divided by eight hundred ninety four point seven six nine two closed parentheses is approximately equal to one point five two three three.">
            <a:extLst>
              <a:ext uri="{FF2B5EF4-FFF2-40B4-BE49-F238E27FC236}">
                <a16:creationId xmlns:a16="http://schemas.microsoft.com/office/drawing/2014/main" id="{5131CFDA-D5F3-350C-A1CF-DCFF510E57A4}"/>
              </a:ext>
            </a:extLst>
          </p:cNvPr>
          <p:cNvPicPr>
            <a:picLocks noChangeAspect="1"/>
          </p:cNvPicPr>
          <p:nvPr/>
        </p:nvPicPr>
        <p:blipFill>
          <a:blip r:embed="rId2"/>
          <a:stretch>
            <a:fillRect/>
          </a:stretch>
        </p:blipFill>
        <p:spPr>
          <a:xfrm>
            <a:off x="3660520" y="2932331"/>
            <a:ext cx="1822959" cy="560391"/>
          </a:xfrm>
          <a:prstGeom prst="rect">
            <a:avLst/>
          </a:prstGeom>
        </p:spPr>
      </p:pic>
      <p:sp>
        <p:nvSpPr>
          <p:cNvPr id="5" name="TextBox 4">
            <a:extLst>
              <a:ext uri="{FF2B5EF4-FFF2-40B4-BE49-F238E27FC236}">
                <a16:creationId xmlns:a16="http://schemas.microsoft.com/office/drawing/2014/main" id="{164B50D6-79DD-362F-5F63-D0785463627D}"/>
              </a:ext>
            </a:extLst>
          </p:cNvPr>
          <p:cNvSpPr txBox="1"/>
          <p:nvPr/>
        </p:nvSpPr>
        <p:spPr>
          <a:xfrm>
            <a:off x="457200" y="3697069"/>
            <a:ext cx="8229600" cy="646331"/>
          </a:xfrm>
          <a:prstGeom prst="rect">
            <a:avLst/>
          </a:prstGeom>
          <a:noFill/>
        </p:spPr>
        <p:txBody>
          <a:bodyPr wrap="square">
            <a:spAutoFit/>
          </a:bodyPr>
          <a:lstStyle/>
          <a:p>
            <a:r>
              <a:rPr lang="en-IN" sz="1800" dirty="0"/>
              <a:t>and round that down to </a:t>
            </a:r>
            <a:r>
              <a:rPr lang="en-IN" sz="1800" dirty="0">
                <a:latin typeface="Cambria Math"/>
              </a:rPr>
              <a:t>1</a:t>
            </a:r>
            <a:r>
              <a:rPr lang="en-IN" sz="1800" dirty="0"/>
              <a:t> so that this new branch adds one representative to the board. Show that the new states paradox occurs with this addition.</a:t>
            </a:r>
            <a:endParaRPr lang="en-IN"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Illustrating the New States</a:t>
            </a:r>
            <a:br>
              <a:rPr lang="en-US" dirty="0"/>
            </a:br>
            <a:r>
              <a:rPr dirty="0"/>
              <a:t>Paradox</a:t>
            </a:r>
            <a:r>
              <a:rPr lang="en-US" dirty="0"/>
              <a:t> —Slide 3</a:t>
            </a:r>
            <a:endParaRPr dirty="0"/>
          </a:p>
        </p:txBody>
      </p:sp>
      <p:sp>
        <p:nvSpPr>
          <p:cNvPr id="3" name="Text Placeholder 2"/>
          <p:cNvSpPr>
            <a:spLocks noGrp="1"/>
          </p:cNvSpPr>
          <p:nvPr>
            <p:ph type="body" sz="quarter" idx="10"/>
          </p:nvPr>
        </p:nvSpPr>
        <p:spPr/>
        <p:txBody>
          <a:bodyPr>
            <a:normAutofit/>
          </a:bodyPr>
          <a:lstStyle/>
          <a:p>
            <a:pPr algn="just"/>
            <a:r>
              <a:rPr sz="2000" b="1" dirty="0"/>
              <a:t>Solution</a:t>
            </a:r>
          </a:p>
          <a:p>
            <a:pPr algn="just">
              <a:defRPr sz="2800"/>
            </a:pPr>
            <a:r>
              <a:rPr sz="2000" dirty="0"/>
              <a:t>Begin by calculating the new standard divisor with </a:t>
            </a:r>
            <a:r>
              <a:rPr sz="2000" dirty="0">
                <a:latin typeface="Cambria Math"/>
              </a:rPr>
              <a:t>14</a:t>
            </a:r>
            <a:r>
              <a:rPr sz="2000" dirty="0"/>
              <a:t> representatives, which includes the new one for the pre-professional branch. The population will increase by </a:t>
            </a:r>
            <a:r>
              <a:rPr sz="2000" dirty="0">
                <a:latin typeface="Cambria Math"/>
              </a:rPr>
              <a:t>1363</a:t>
            </a:r>
            <a:r>
              <a:rPr sz="2000" dirty="0"/>
              <a:t> students as well. Thus, the standard divisor is</a:t>
            </a:r>
          </a:p>
        </p:txBody>
      </p:sp>
      <p:pic>
        <p:nvPicPr>
          <p:cNvPr id="7" name="Picture 6" descr="open parentheses eleven thousand six hundred and thirty two plus one thousand three hundred and sixty three closed parentheses divided by fourteen is approximately equal to nine hundred twenty eight point two one four three.">
            <a:extLst>
              <a:ext uri="{FF2B5EF4-FFF2-40B4-BE49-F238E27FC236}">
                <a16:creationId xmlns:a16="http://schemas.microsoft.com/office/drawing/2014/main" id="{37E30DED-1688-BA6A-D802-2D70C369851D}"/>
              </a:ext>
            </a:extLst>
          </p:cNvPr>
          <p:cNvPicPr>
            <a:picLocks noChangeAspect="1"/>
          </p:cNvPicPr>
          <p:nvPr/>
        </p:nvPicPr>
        <p:blipFill>
          <a:blip r:embed="rId2"/>
          <a:stretch>
            <a:fillRect/>
          </a:stretch>
        </p:blipFill>
        <p:spPr>
          <a:xfrm>
            <a:off x="3200400" y="2647658"/>
            <a:ext cx="2743200" cy="612922"/>
          </a:xfrm>
          <a:prstGeom prst="rect">
            <a:avLst/>
          </a:prstGeom>
        </p:spPr>
      </p:pic>
      <p:sp>
        <p:nvSpPr>
          <p:cNvPr id="5" name="TextBox 4">
            <a:extLst>
              <a:ext uri="{FF2B5EF4-FFF2-40B4-BE49-F238E27FC236}">
                <a16:creationId xmlns:a16="http://schemas.microsoft.com/office/drawing/2014/main" id="{0F0450E0-4925-04AA-BB94-E0D636F0A08A}"/>
              </a:ext>
            </a:extLst>
          </p:cNvPr>
          <p:cNvSpPr txBox="1"/>
          <p:nvPr/>
        </p:nvSpPr>
        <p:spPr>
          <a:xfrm>
            <a:off x="457200" y="3429000"/>
            <a:ext cx="8229600" cy="707886"/>
          </a:xfrm>
          <a:prstGeom prst="rect">
            <a:avLst/>
          </a:prstGeom>
          <a:noFill/>
        </p:spPr>
        <p:txBody>
          <a:bodyPr wrap="square">
            <a:spAutoFit/>
          </a:bodyPr>
          <a:lstStyle/>
          <a:p>
            <a:pPr algn="just"/>
            <a:r>
              <a:rPr lang="en-IN" sz="2000" dirty="0"/>
              <a:t>Table 25 shows the calculations using Hamilton's method with </a:t>
            </a:r>
            <a:r>
              <a:rPr lang="en-IN" sz="2000" dirty="0">
                <a:latin typeface="Cambria Math"/>
              </a:rPr>
              <a:t>14</a:t>
            </a:r>
            <a:r>
              <a:rPr lang="en-IN" sz="2000" dirty="0"/>
              <a:t> representatives apportioned among the four student life branches.</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Illustrating the New States</a:t>
            </a:r>
            <a:br>
              <a:rPr lang="en-US" dirty="0"/>
            </a:br>
            <a:r>
              <a:rPr dirty="0"/>
              <a:t>Paradox</a:t>
            </a:r>
            <a:r>
              <a:rPr lang="en-US" dirty="0"/>
              <a:t>—Slide 4</a:t>
            </a:r>
            <a:endParaRPr dirty="0"/>
          </a:p>
        </p:txBody>
      </p:sp>
      <p:sp>
        <p:nvSpPr>
          <p:cNvPr id="6" name="TextBox 5">
            <a:extLst>
              <a:ext uri="{FF2B5EF4-FFF2-40B4-BE49-F238E27FC236}">
                <a16:creationId xmlns:a16="http://schemas.microsoft.com/office/drawing/2014/main" id="{EB306DA8-A348-7B03-E991-1FA90B2DAAD1}"/>
              </a:ext>
            </a:extLst>
          </p:cNvPr>
          <p:cNvSpPr txBox="1"/>
          <p:nvPr/>
        </p:nvSpPr>
        <p:spPr>
          <a:xfrm>
            <a:off x="457200" y="1295400"/>
            <a:ext cx="8229600" cy="646331"/>
          </a:xfrm>
          <a:prstGeom prst="rect">
            <a:avLst/>
          </a:prstGeom>
          <a:noFill/>
        </p:spPr>
        <p:txBody>
          <a:bodyPr wrap="square">
            <a:spAutoFit/>
          </a:bodyPr>
          <a:lstStyle/>
          <a:p>
            <a:pPr algn="ctr">
              <a:defRPr sz="1800" b="1"/>
            </a:pPr>
            <a:r>
              <a:rPr lang="en-IN" dirty="0"/>
              <a:t>Table 25: Hamilton's Method of Apportionment for Student Leadership Board With 4 Branches</a:t>
            </a:r>
          </a:p>
        </p:txBody>
      </p:sp>
      <p:graphicFrame>
        <p:nvGraphicFramePr>
          <p:cNvPr id="4" name="Table Placeholder 2" descr="The table contains 5 columns and 4 rows.&#10;&#10;The columns are labeled: Student Life Branch, Population, Standard Quota, Lower Quota, Apportionment.&#10;&#10;Row 1: Student Life Branch: Academic, Population: 3,106, Standard Quota: 3.3462, Lower Quota: 3, Apportionment: 3.&#10;&#10;Row 2: Student Life Branch: Social, Population: 5,649, Standard Quota: 6.0859, Lower Quota: 6, Apportionment: 6.&#10;&#10;Row 3: Student Life Branch: Service, Population: 2,877, Standard Quota: 3.0995, Lower Quota: 3, Apportionment: 3.&#10;&#10;Row 4: Student Life Branch: Pre-Professional, Population: 1,363, Standard Quota: 1.4684, Lower Quota: 1, Apportionment: 2.&#10;&#10;Total: Population: 12,995, Apportionment: 14.">
            <a:extLst>
              <a:ext uri="{FF2B5EF4-FFF2-40B4-BE49-F238E27FC236}">
                <a16:creationId xmlns:a16="http://schemas.microsoft.com/office/drawing/2014/main" id="{4FDE633E-7689-43B1-A806-AF7768AFCAD9}"/>
              </a:ext>
            </a:extLst>
          </p:cNvPr>
          <p:cNvGraphicFramePr>
            <a:graphicFrameLocks/>
          </p:cNvGraphicFramePr>
          <p:nvPr>
            <p:extLst>
              <p:ext uri="{D42A27DB-BD31-4B8C-83A1-F6EECF244321}">
                <p14:modId xmlns:p14="http://schemas.microsoft.com/office/powerpoint/2010/main" val="1114685940"/>
              </p:ext>
            </p:extLst>
          </p:nvPr>
        </p:nvGraphicFramePr>
        <p:xfrm>
          <a:off x="457200" y="1962310"/>
          <a:ext cx="8229600" cy="2286960"/>
        </p:xfrm>
        <a:graphic>
          <a:graphicData uri="http://schemas.openxmlformats.org/drawingml/2006/table">
            <a:tbl>
              <a:tblPr firstRow="1" bandRow="1">
                <a:tableStyleId>{5940675A-B579-460E-94D1-54222C63F5DA}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523962">
                <a:tc>
                  <a:txBody>
                    <a:bodyPr/>
                    <a:lstStyle/>
                    <a:p>
                      <a:pPr algn="ctr">
                        <a:defRPr sz="1600" b="1"/>
                      </a:pPr>
                      <a:r>
                        <a:rPr dirty="0"/>
                        <a:t>Student Life Branch</a:t>
                      </a:r>
                    </a:p>
                  </a:txBody>
                  <a:tcPr anchor="b"/>
                </a:tc>
                <a:tc>
                  <a:txBody>
                    <a:bodyPr/>
                    <a:lstStyle/>
                    <a:p>
                      <a:pPr algn="ctr">
                        <a:defRPr sz="1600" b="1"/>
                      </a:pPr>
                      <a:r>
                        <a:rPr dirty="0"/>
                        <a:t>Population</a:t>
                      </a:r>
                    </a:p>
                  </a:txBody>
                  <a:tcPr anchor="b"/>
                </a:tc>
                <a:tc>
                  <a:txBody>
                    <a:bodyPr/>
                    <a:lstStyle/>
                    <a:p>
                      <a:pPr algn="ctr">
                        <a:defRPr sz="1600" b="1"/>
                      </a:pPr>
                      <a:r>
                        <a:rPr dirty="0"/>
                        <a:t>Standard Quota</a:t>
                      </a:r>
                    </a:p>
                  </a:txBody>
                  <a:tcPr anchor="b"/>
                </a:tc>
                <a:tc>
                  <a:txBody>
                    <a:bodyPr/>
                    <a:lstStyle/>
                    <a:p>
                      <a:pPr algn="ctr">
                        <a:defRPr sz="1600" b="1"/>
                      </a:pPr>
                      <a:r>
                        <a:rPr dirty="0"/>
                        <a:t>Lower Quota</a:t>
                      </a:r>
                    </a:p>
                  </a:txBody>
                  <a:tcPr anchor="b"/>
                </a:tc>
                <a:tc>
                  <a:txBody>
                    <a:bodyPr/>
                    <a:lstStyle/>
                    <a:p>
                      <a:pPr algn="ctr">
                        <a:defRPr sz="1600" b="1"/>
                      </a:pPr>
                      <a:r>
                        <a:rPr dirty="0"/>
                        <a:t>Apportionment</a:t>
                      </a:r>
                    </a:p>
                  </a:txBody>
                  <a:tcPr anchor="b"/>
                </a:tc>
                <a:extLst>
                  <a:ext uri="{0D108BD9-81ED-4DB2-BD59-A6C34878D82A}">
                    <a16:rowId xmlns:a16="http://schemas.microsoft.com/office/drawing/2014/main" val="10001"/>
                  </a:ext>
                </a:extLst>
              </a:tr>
              <a:tr h="335520">
                <a:tc>
                  <a:txBody>
                    <a:bodyPr/>
                    <a:lstStyle/>
                    <a:p>
                      <a:pPr algn="ctr">
                        <a:defRPr sz="1600"/>
                      </a:pPr>
                      <a:r>
                        <a:rPr dirty="0"/>
                        <a:t>Academic</a:t>
                      </a:r>
                    </a:p>
                  </a:txBody>
                  <a:tcPr anchor="ctr"/>
                </a:tc>
                <a:tc>
                  <a:txBody>
                    <a:bodyPr/>
                    <a:lstStyle/>
                    <a:p>
                      <a:pPr algn="ctr"/>
                      <a:r>
                        <a:rPr sz="1600"/>
                        <a:t>3106</a:t>
                      </a:r>
                      <a:endParaRPr sz="1600">
                        <a:latin typeface="Cambria Math"/>
                      </a:endParaRPr>
                    </a:p>
                  </a:txBody>
                  <a:tcPr anchor="ctr"/>
                </a:tc>
                <a:tc>
                  <a:txBody>
                    <a:bodyPr/>
                    <a:lstStyle/>
                    <a:p>
                      <a:pPr algn="ctr"/>
                      <a:r>
                        <a:rPr sz="1600"/>
                        <a:t>3.3462</a:t>
                      </a:r>
                      <a:endParaRPr sz="1600">
                        <a:latin typeface="Cambria Math"/>
                      </a:endParaRPr>
                    </a:p>
                  </a:txBody>
                  <a:tcPr anchor="ctr"/>
                </a:tc>
                <a:tc>
                  <a:txBody>
                    <a:bodyPr/>
                    <a:lstStyle/>
                    <a:p>
                      <a:pPr algn="ctr"/>
                      <a:r>
                        <a:rPr sz="1600"/>
                        <a:t>3</a:t>
                      </a:r>
                      <a:endParaRPr sz="1600">
                        <a:latin typeface="Cambria Math"/>
                      </a:endParaRPr>
                    </a:p>
                  </a:txBody>
                  <a:tcPr anchor="ctr"/>
                </a:tc>
                <a:tc>
                  <a:txBody>
                    <a:bodyPr/>
                    <a:lstStyle/>
                    <a:p>
                      <a:pPr algn="ctr"/>
                      <a:r>
                        <a:rPr sz="1600"/>
                        <a:t>3</a:t>
                      </a:r>
                      <a:endParaRPr sz="1600">
                        <a:latin typeface="Cambria Math"/>
                      </a:endParaRPr>
                    </a:p>
                  </a:txBody>
                  <a:tcPr anchor="ctr"/>
                </a:tc>
                <a:extLst>
                  <a:ext uri="{0D108BD9-81ED-4DB2-BD59-A6C34878D82A}">
                    <a16:rowId xmlns:a16="http://schemas.microsoft.com/office/drawing/2014/main" val="10002"/>
                  </a:ext>
                </a:extLst>
              </a:tr>
              <a:tr h="335520">
                <a:tc>
                  <a:txBody>
                    <a:bodyPr/>
                    <a:lstStyle/>
                    <a:p>
                      <a:pPr algn="ctr">
                        <a:defRPr sz="1600"/>
                      </a:pPr>
                      <a:r>
                        <a:rPr dirty="0"/>
                        <a:t>Social</a:t>
                      </a:r>
                    </a:p>
                  </a:txBody>
                  <a:tcPr anchor="ctr"/>
                </a:tc>
                <a:tc>
                  <a:txBody>
                    <a:bodyPr/>
                    <a:lstStyle/>
                    <a:p>
                      <a:pPr algn="ctr"/>
                      <a:r>
                        <a:rPr sz="1600"/>
                        <a:t>5649</a:t>
                      </a:r>
                      <a:endParaRPr sz="1600">
                        <a:latin typeface="Cambria Math"/>
                      </a:endParaRPr>
                    </a:p>
                  </a:txBody>
                  <a:tcPr anchor="ctr"/>
                </a:tc>
                <a:tc>
                  <a:txBody>
                    <a:bodyPr/>
                    <a:lstStyle/>
                    <a:p>
                      <a:pPr algn="ctr"/>
                      <a:r>
                        <a:rPr sz="1600"/>
                        <a:t>6.0859</a:t>
                      </a:r>
                      <a:endParaRPr sz="1600">
                        <a:latin typeface="Cambria Math"/>
                      </a:endParaRPr>
                    </a:p>
                  </a:txBody>
                  <a:tcPr anchor="ctr"/>
                </a:tc>
                <a:tc>
                  <a:txBody>
                    <a:bodyPr/>
                    <a:lstStyle/>
                    <a:p>
                      <a:pPr algn="ctr"/>
                      <a:r>
                        <a:rPr sz="1600"/>
                        <a:t>6</a:t>
                      </a:r>
                      <a:endParaRPr sz="1600">
                        <a:latin typeface="Cambria Math"/>
                      </a:endParaRPr>
                    </a:p>
                  </a:txBody>
                  <a:tcPr anchor="ctr"/>
                </a:tc>
                <a:tc>
                  <a:txBody>
                    <a:bodyPr/>
                    <a:lstStyle/>
                    <a:p>
                      <a:pPr algn="ctr"/>
                      <a:r>
                        <a:rPr sz="1600"/>
                        <a:t>6</a:t>
                      </a:r>
                      <a:endParaRPr sz="1600">
                        <a:latin typeface="Cambria Math"/>
                      </a:endParaRPr>
                    </a:p>
                  </a:txBody>
                  <a:tcPr anchor="ctr"/>
                </a:tc>
                <a:extLst>
                  <a:ext uri="{0D108BD9-81ED-4DB2-BD59-A6C34878D82A}">
                    <a16:rowId xmlns:a16="http://schemas.microsoft.com/office/drawing/2014/main" val="10003"/>
                  </a:ext>
                </a:extLst>
              </a:tr>
              <a:tr h="335520">
                <a:tc>
                  <a:txBody>
                    <a:bodyPr/>
                    <a:lstStyle/>
                    <a:p>
                      <a:pPr algn="ctr">
                        <a:defRPr sz="1600"/>
                      </a:pPr>
                      <a:r>
                        <a:t>Service</a:t>
                      </a:r>
                    </a:p>
                  </a:txBody>
                  <a:tcPr anchor="ctr"/>
                </a:tc>
                <a:tc>
                  <a:txBody>
                    <a:bodyPr/>
                    <a:lstStyle/>
                    <a:p>
                      <a:pPr algn="ctr"/>
                      <a:r>
                        <a:rPr sz="1600" dirty="0"/>
                        <a:t>2877</a:t>
                      </a:r>
                      <a:endParaRPr sz="1600" dirty="0">
                        <a:latin typeface="Cambria Math"/>
                      </a:endParaRPr>
                    </a:p>
                  </a:txBody>
                  <a:tcPr anchor="ctr"/>
                </a:tc>
                <a:tc>
                  <a:txBody>
                    <a:bodyPr/>
                    <a:lstStyle/>
                    <a:p>
                      <a:pPr algn="ctr"/>
                      <a:r>
                        <a:rPr sz="1600" dirty="0"/>
                        <a:t>3.0995</a:t>
                      </a:r>
                      <a:endParaRPr sz="1600" dirty="0">
                        <a:latin typeface="Cambria Math"/>
                      </a:endParaRPr>
                    </a:p>
                  </a:txBody>
                  <a:tcPr anchor="ctr"/>
                </a:tc>
                <a:tc>
                  <a:txBody>
                    <a:bodyPr/>
                    <a:lstStyle/>
                    <a:p>
                      <a:pPr algn="ctr"/>
                      <a:r>
                        <a:rPr sz="1600"/>
                        <a:t>3</a:t>
                      </a:r>
                      <a:endParaRPr sz="1600">
                        <a:latin typeface="Cambria Math"/>
                      </a:endParaRPr>
                    </a:p>
                  </a:txBody>
                  <a:tcPr anchor="ctr"/>
                </a:tc>
                <a:tc>
                  <a:txBody>
                    <a:bodyPr/>
                    <a:lstStyle/>
                    <a:p>
                      <a:pPr algn="ctr"/>
                      <a:r>
                        <a:rPr sz="1600"/>
                        <a:t>3</a:t>
                      </a:r>
                      <a:endParaRPr sz="1600">
                        <a:latin typeface="Cambria Math"/>
                      </a:endParaRPr>
                    </a:p>
                  </a:txBody>
                  <a:tcPr anchor="ctr"/>
                </a:tc>
                <a:extLst>
                  <a:ext uri="{0D108BD9-81ED-4DB2-BD59-A6C34878D82A}">
                    <a16:rowId xmlns:a16="http://schemas.microsoft.com/office/drawing/2014/main" val="10004"/>
                  </a:ext>
                </a:extLst>
              </a:tr>
              <a:tr h="335520">
                <a:tc>
                  <a:txBody>
                    <a:bodyPr/>
                    <a:lstStyle/>
                    <a:p>
                      <a:pPr algn="ctr">
                        <a:defRPr sz="1600"/>
                      </a:pPr>
                      <a:r>
                        <a:t>Pre-Professional</a:t>
                      </a:r>
                    </a:p>
                  </a:txBody>
                  <a:tcPr anchor="ctr"/>
                </a:tc>
                <a:tc>
                  <a:txBody>
                    <a:bodyPr/>
                    <a:lstStyle/>
                    <a:p>
                      <a:pPr algn="ctr"/>
                      <a:r>
                        <a:rPr sz="1600" dirty="0"/>
                        <a:t>1363</a:t>
                      </a:r>
                      <a:endParaRPr sz="1600" dirty="0">
                        <a:latin typeface="Cambria Math"/>
                      </a:endParaRPr>
                    </a:p>
                  </a:txBody>
                  <a:tcPr anchor="ctr"/>
                </a:tc>
                <a:tc>
                  <a:txBody>
                    <a:bodyPr/>
                    <a:lstStyle/>
                    <a:p>
                      <a:pPr algn="ctr"/>
                      <a:r>
                        <a:rPr sz="1600"/>
                        <a:t>1.4684</a:t>
                      </a:r>
                      <a:endParaRPr sz="1600">
                        <a:latin typeface="Cambria Math"/>
                      </a:endParaRPr>
                    </a:p>
                  </a:txBody>
                  <a:tcPr anchor="ctr"/>
                </a:tc>
                <a:tc>
                  <a:txBody>
                    <a:bodyPr/>
                    <a:lstStyle/>
                    <a:p>
                      <a:pPr algn="ctr"/>
                      <a:r>
                        <a:rPr sz="1600"/>
                        <a:t>1</a:t>
                      </a:r>
                      <a:endParaRPr sz="1600">
                        <a:latin typeface="Cambria Math"/>
                      </a:endParaRPr>
                    </a:p>
                  </a:txBody>
                  <a:tcPr anchor="ctr"/>
                </a:tc>
                <a:tc>
                  <a:txBody>
                    <a:bodyPr/>
                    <a:lstStyle/>
                    <a:p>
                      <a:pPr algn="ctr"/>
                      <a:r>
                        <a:rPr sz="1600"/>
                        <a:t>2</a:t>
                      </a:r>
                      <a:endParaRPr sz="1600">
                        <a:latin typeface="Cambria Math"/>
                      </a:endParaRPr>
                    </a:p>
                  </a:txBody>
                  <a:tcPr anchor="ctr"/>
                </a:tc>
                <a:extLst>
                  <a:ext uri="{0D108BD9-81ED-4DB2-BD59-A6C34878D82A}">
                    <a16:rowId xmlns:a16="http://schemas.microsoft.com/office/drawing/2014/main" val="10005"/>
                  </a:ext>
                </a:extLst>
              </a:tr>
              <a:tr h="335520">
                <a:tc>
                  <a:txBody>
                    <a:bodyPr/>
                    <a:lstStyle/>
                    <a:p>
                      <a:pPr algn="ctr">
                        <a:defRPr sz="1600" b="1"/>
                      </a:pPr>
                      <a:r>
                        <a:t>Total</a:t>
                      </a:r>
                    </a:p>
                  </a:txBody>
                  <a:tcPr anchor="ctr"/>
                </a:tc>
                <a:tc>
                  <a:txBody>
                    <a:bodyPr/>
                    <a:lstStyle/>
                    <a:p>
                      <a:pPr algn="ctr"/>
                      <a:r>
                        <a:rPr sz="1600" dirty="0"/>
                        <a:t>12,995</a:t>
                      </a:r>
                      <a:endParaRPr sz="1600" dirty="0">
                        <a:latin typeface="Cambria Math"/>
                      </a:endParaRPr>
                    </a:p>
                  </a:txBody>
                  <a:tcPr anchor="ctr"/>
                </a:tc>
                <a:tc>
                  <a:txBody>
                    <a:bodyPr/>
                    <a:lstStyle/>
                    <a:p>
                      <a:pPr algn="ctr"/>
                      <a:endParaRPr dirty="0"/>
                    </a:p>
                  </a:txBody>
                  <a:tcPr anchor="ctr"/>
                </a:tc>
                <a:tc>
                  <a:txBody>
                    <a:bodyPr/>
                    <a:lstStyle/>
                    <a:p>
                      <a:pPr algn="ctr"/>
                      <a:endParaRPr dirty="0"/>
                    </a:p>
                  </a:txBody>
                  <a:tcPr anchor="ctr"/>
                </a:tc>
                <a:tc>
                  <a:txBody>
                    <a:bodyPr/>
                    <a:lstStyle/>
                    <a:p>
                      <a:pPr algn="ctr"/>
                      <a:r>
                        <a:rPr sz="1600" dirty="0"/>
                        <a:t>14</a:t>
                      </a:r>
                      <a:endParaRPr sz="1600" dirty="0">
                        <a:latin typeface="Cambria Math"/>
                      </a:endParaRPr>
                    </a:p>
                  </a:txBody>
                  <a:tcPr anchor="ctr"/>
                </a:tc>
                <a:extLst>
                  <a:ext uri="{0D108BD9-81ED-4DB2-BD59-A6C34878D82A}">
                    <a16:rowId xmlns:a16="http://schemas.microsoft.com/office/drawing/2014/main" val="10006"/>
                  </a:ext>
                </a:extLst>
              </a:tr>
            </a:tbl>
          </a:graphicData>
        </a:graphic>
      </p:graphicFrame>
      <p:sp>
        <p:nvSpPr>
          <p:cNvPr id="3" name="Text Placeholder 2"/>
          <p:cNvSpPr>
            <a:spLocks noGrp="1"/>
          </p:cNvSpPr>
          <p:nvPr>
            <p:ph type="body" sz="quarter" idx="10"/>
          </p:nvPr>
        </p:nvSpPr>
        <p:spPr>
          <a:xfrm>
            <a:off x="457200" y="4419600"/>
            <a:ext cx="8229600" cy="1576754"/>
          </a:xfrm>
        </p:spPr>
        <p:txBody>
          <a:bodyPr>
            <a:normAutofit fontScale="85000" lnSpcReduction="20000"/>
          </a:bodyPr>
          <a:lstStyle/>
          <a:p>
            <a:pPr algn="just"/>
            <a:r>
              <a:rPr lang="en-IN" sz="2600" dirty="0"/>
              <a:t>Notice that once the pre-professional group and its one representative is added in, the apportionment actually assigns the new branch two representatives, while the academic branch loses one. Because the addition of a new subgroup changed the apportionment of another subgroup, the new states paradox has occurred.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Finding the Standard Divisor</a:t>
            </a:r>
          </a:p>
        </p:txBody>
      </p:sp>
      <p:sp>
        <p:nvSpPr>
          <p:cNvPr id="3" name="Text Placeholder 2"/>
          <p:cNvSpPr>
            <a:spLocks noGrp="1"/>
          </p:cNvSpPr>
          <p:nvPr>
            <p:ph type="body" sz="quarter" idx="10"/>
          </p:nvPr>
        </p:nvSpPr>
        <p:spPr>
          <a:xfrm>
            <a:off x="457200" y="1029287"/>
            <a:ext cx="8229600" cy="1256713"/>
          </a:xfrm>
        </p:spPr>
        <p:txBody>
          <a:bodyPr>
            <a:noAutofit/>
          </a:bodyPr>
          <a:lstStyle/>
          <a:p>
            <a:pPr algn="just"/>
            <a:r>
              <a:rPr sz="2000" dirty="0"/>
              <a:t>At the beginning of each school year, the student body is given </a:t>
            </a:r>
            <a:r>
              <a:rPr sz="2000" dirty="0">
                <a:latin typeface="Cambria Math"/>
              </a:rPr>
              <a:t>9</a:t>
            </a:r>
            <a:r>
              <a:rPr sz="2000" dirty="0"/>
              <a:t> delegates on the governing board. The delegates are divided among the four classes (freshmen, sophomores, juniors, seniors) according to student population. Calculate the standard divisor that will be used to assign the delegates.</a:t>
            </a:r>
            <a:endParaRPr lang="en-US" sz="2000" dirty="0"/>
          </a:p>
          <a:p>
            <a:endParaRPr lang="en-US" sz="2000" dirty="0"/>
          </a:p>
          <a:p>
            <a:endParaRPr lang="en-US" sz="2000" dirty="0"/>
          </a:p>
          <a:p>
            <a:endParaRPr lang="en-US" sz="2000" dirty="0"/>
          </a:p>
          <a:p>
            <a:endParaRPr lang="en-US" sz="2000" dirty="0"/>
          </a:p>
        </p:txBody>
      </p:sp>
      <p:sp>
        <p:nvSpPr>
          <p:cNvPr id="8" name="TextBox 7">
            <a:extLst>
              <a:ext uri="{FF2B5EF4-FFF2-40B4-BE49-F238E27FC236}">
                <a16:creationId xmlns:a16="http://schemas.microsoft.com/office/drawing/2014/main" id="{AEB02E75-8459-7355-5C6A-AB5B819667FB}"/>
              </a:ext>
            </a:extLst>
          </p:cNvPr>
          <p:cNvSpPr txBox="1"/>
          <p:nvPr/>
        </p:nvSpPr>
        <p:spPr>
          <a:xfrm>
            <a:off x="457200" y="2362200"/>
            <a:ext cx="8229600" cy="369332"/>
          </a:xfrm>
          <a:prstGeom prst="rect">
            <a:avLst/>
          </a:prstGeom>
          <a:noFill/>
        </p:spPr>
        <p:txBody>
          <a:bodyPr wrap="square">
            <a:spAutoFit/>
          </a:bodyPr>
          <a:lstStyle/>
          <a:p>
            <a:pPr algn="ctr">
              <a:defRPr sz="1800" b="1"/>
            </a:pPr>
            <a:r>
              <a:rPr lang="en-IN" dirty="0"/>
              <a:t>Table 1: Student Body Class Size</a:t>
            </a:r>
          </a:p>
        </p:txBody>
      </p:sp>
      <p:graphicFrame>
        <p:nvGraphicFramePr>
          <p:cNvPr id="4" name="Table Placeholder 2" descr="The Table contains 4 Columns and 1 Row&#10;&#10;The columns are labeled: Freshmen, Sophomores, Juniors and Seniors&#10;&#10;Row 1: Freshmen 224, Sophomores 267, Juniors 135, Seniors 169">
            <a:extLst>
              <a:ext uri="{FF2B5EF4-FFF2-40B4-BE49-F238E27FC236}">
                <a16:creationId xmlns:a16="http://schemas.microsoft.com/office/drawing/2014/main" id="{226E8B8B-A5C6-4E62-8E2B-FEE1F4184C76}"/>
              </a:ext>
            </a:extLst>
          </p:cNvPr>
          <p:cNvGraphicFramePr>
            <a:graphicFrameLocks/>
          </p:cNvGraphicFramePr>
          <p:nvPr>
            <p:extLst>
              <p:ext uri="{D42A27DB-BD31-4B8C-83A1-F6EECF244321}">
                <p14:modId xmlns:p14="http://schemas.microsoft.com/office/powerpoint/2010/main" val="2421748391"/>
              </p:ext>
            </p:extLst>
          </p:nvPr>
        </p:nvGraphicFramePr>
        <p:xfrm>
          <a:off x="457200" y="2743200"/>
          <a:ext cx="8229600" cy="74168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defRPr sz="1600" b="1"/>
                      </a:pPr>
                      <a:r>
                        <a:t>Freshmen</a:t>
                      </a:r>
                    </a:p>
                  </a:txBody>
                  <a:tcPr/>
                </a:tc>
                <a:tc>
                  <a:txBody>
                    <a:bodyPr/>
                    <a:lstStyle/>
                    <a:p>
                      <a:pPr algn="ctr">
                        <a:defRPr sz="1600" b="1"/>
                      </a:pPr>
                      <a:r>
                        <a:t>Sophomores</a:t>
                      </a:r>
                    </a:p>
                  </a:txBody>
                  <a:tcPr/>
                </a:tc>
                <a:tc>
                  <a:txBody>
                    <a:bodyPr/>
                    <a:lstStyle/>
                    <a:p>
                      <a:pPr algn="ctr">
                        <a:defRPr sz="1600" b="1"/>
                      </a:pPr>
                      <a:r>
                        <a:rPr dirty="0"/>
                        <a:t>Juniors</a:t>
                      </a:r>
                    </a:p>
                  </a:txBody>
                  <a:tcPr/>
                </a:tc>
                <a:tc>
                  <a:txBody>
                    <a:bodyPr/>
                    <a:lstStyle/>
                    <a:p>
                      <a:pPr algn="ctr">
                        <a:defRPr sz="1600" b="1"/>
                      </a:pPr>
                      <a:r>
                        <a:rPr dirty="0"/>
                        <a:t>Seniors</a:t>
                      </a:r>
                    </a:p>
                  </a:txBody>
                  <a:tcPr/>
                </a:tc>
                <a:extLst>
                  <a:ext uri="{0D108BD9-81ED-4DB2-BD59-A6C34878D82A}">
                    <a16:rowId xmlns:a16="http://schemas.microsoft.com/office/drawing/2014/main" val="10001"/>
                  </a:ext>
                </a:extLst>
              </a:tr>
              <a:tr h="370840">
                <a:tc>
                  <a:txBody>
                    <a:bodyPr/>
                    <a:lstStyle/>
                    <a:p>
                      <a:pPr algn="ctr"/>
                      <a:r>
                        <a:rPr sz="1600" dirty="0"/>
                        <a:t>224</a:t>
                      </a:r>
                      <a:endParaRPr sz="1600" dirty="0">
                        <a:latin typeface="Cambria Math"/>
                      </a:endParaRPr>
                    </a:p>
                  </a:txBody>
                  <a:tcPr/>
                </a:tc>
                <a:tc>
                  <a:txBody>
                    <a:bodyPr/>
                    <a:lstStyle/>
                    <a:p>
                      <a:pPr algn="ctr"/>
                      <a:r>
                        <a:rPr sz="1600" dirty="0"/>
                        <a:t>267</a:t>
                      </a:r>
                      <a:endParaRPr sz="1600" dirty="0">
                        <a:latin typeface="Cambria Math"/>
                      </a:endParaRPr>
                    </a:p>
                  </a:txBody>
                  <a:tcPr/>
                </a:tc>
                <a:tc>
                  <a:txBody>
                    <a:bodyPr/>
                    <a:lstStyle/>
                    <a:p>
                      <a:pPr algn="ctr"/>
                      <a:r>
                        <a:rPr sz="1600"/>
                        <a:t>135</a:t>
                      </a:r>
                      <a:endParaRPr sz="1600">
                        <a:latin typeface="Cambria Math"/>
                      </a:endParaRPr>
                    </a:p>
                  </a:txBody>
                  <a:tcPr/>
                </a:tc>
                <a:tc>
                  <a:txBody>
                    <a:bodyPr/>
                    <a:lstStyle/>
                    <a:p>
                      <a:pPr algn="ctr"/>
                      <a:r>
                        <a:rPr sz="1600" dirty="0"/>
                        <a:t>169</a:t>
                      </a:r>
                      <a:endParaRPr sz="1600" dirty="0">
                        <a:latin typeface="Cambria Math"/>
                      </a:endParaRPr>
                    </a:p>
                  </a:txBody>
                  <a:tcPr/>
                </a:tc>
                <a:extLst>
                  <a:ext uri="{0D108BD9-81ED-4DB2-BD59-A6C34878D82A}">
                    <a16:rowId xmlns:a16="http://schemas.microsoft.com/office/drawing/2014/main" val="10002"/>
                  </a:ext>
                </a:extLst>
              </a:tr>
            </a:tbl>
          </a:graphicData>
        </a:graphic>
      </p:graphicFrame>
      <p:sp>
        <p:nvSpPr>
          <p:cNvPr id="6" name="TextBox 5">
            <a:extLst>
              <a:ext uri="{FF2B5EF4-FFF2-40B4-BE49-F238E27FC236}">
                <a16:creationId xmlns:a16="http://schemas.microsoft.com/office/drawing/2014/main" id="{1831BF83-91DB-168F-15C2-9C210D181EA9}"/>
              </a:ext>
            </a:extLst>
          </p:cNvPr>
          <p:cNvSpPr txBox="1"/>
          <p:nvPr/>
        </p:nvSpPr>
        <p:spPr>
          <a:xfrm>
            <a:off x="457200" y="3657600"/>
            <a:ext cx="8229600" cy="1015663"/>
          </a:xfrm>
          <a:prstGeom prst="rect">
            <a:avLst/>
          </a:prstGeom>
          <a:noFill/>
        </p:spPr>
        <p:txBody>
          <a:bodyPr wrap="square">
            <a:spAutoFit/>
          </a:bodyPr>
          <a:lstStyle/>
          <a:p>
            <a:pPr algn="just"/>
            <a:r>
              <a:rPr lang="en-IN" sz="2000" b="1" dirty="0"/>
              <a:t>Solution</a:t>
            </a:r>
          </a:p>
          <a:p>
            <a:pPr algn="just"/>
            <a:r>
              <a:rPr lang="en-IN" sz="2000" dirty="0"/>
              <a:t>To calculate the standard divisor, divide the total number of students in the school by the number of delegates to be shared out.</a:t>
            </a:r>
          </a:p>
        </p:txBody>
      </p:sp>
      <p:pic>
        <p:nvPicPr>
          <p:cNvPr id="12" name="Picture 11" descr="Standard divisor equals open parenthesis two hundred twenty-four plus two hundred sixty-seven plus one hundred thirty-five plus one hundred sixty-nine close parenthesis divided by nine equals seven hundred ninety-five divided by nine approximately equal to eighty-eight point three three three three&#10;">
            <a:extLst>
              <a:ext uri="{FF2B5EF4-FFF2-40B4-BE49-F238E27FC236}">
                <a16:creationId xmlns:a16="http://schemas.microsoft.com/office/drawing/2014/main" id="{A5F67BF5-E6FF-981B-6694-C3A8B4DD0942}"/>
              </a:ext>
            </a:extLst>
          </p:cNvPr>
          <p:cNvPicPr>
            <a:picLocks noChangeAspect="1"/>
          </p:cNvPicPr>
          <p:nvPr/>
        </p:nvPicPr>
        <p:blipFill>
          <a:blip r:embed="rId2"/>
          <a:stretch>
            <a:fillRect/>
          </a:stretch>
        </p:blipFill>
        <p:spPr>
          <a:xfrm>
            <a:off x="1719262" y="4748226"/>
            <a:ext cx="5705475" cy="598678"/>
          </a:xfrm>
          <a:prstGeom prst="rect">
            <a:avLst/>
          </a:prstGeom>
        </p:spPr>
      </p:pic>
      <p:sp>
        <p:nvSpPr>
          <p:cNvPr id="10" name="TextBox 9">
            <a:extLst>
              <a:ext uri="{FF2B5EF4-FFF2-40B4-BE49-F238E27FC236}">
                <a16:creationId xmlns:a16="http://schemas.microsoft.com/office/drawing/2014/main" id="{81181390-B097-8EE2-C8D0-A40E93A523D1}"/>
              </a:ext>
            </a:extLst>
          </p:cNvPr>
          <p:cNvSpPr txBox="1"/>
          <p:nvPr/>
        </p:nvSpPr>
        <p:spPr>
          <a:xfrm>
            <a:off x="457200" y="5421868"/>
            <a:ext cx="8229600" cy="400110"/>
          </a:xfrm>
          <a:prstGeom prst="rect">
            <a:avLst/>
          </a:prstGeom>
          <a:noFill/>
        </p:spPr>
        <p:txBody>
          <a:bodyPr wrap="square">
            <a:spAutoFit/>
          </a:bodyPr>
          <a:lstStyle/>
          <a:p>
            <a:pPr algn="just"/>
            <a:r>
              <a:rPr lang="en-IN" sz="2000" dirty="0"/>
              <a:t>Thus, each student delegate will represent approximately </a:t>
            </a:r>
            <a:r>
              <a:rPr lang="en-IN" sz="2000" dirty="0">
                <a:latin typeface="Cambria Math"/>
              </a:rPr>
              <a:t>88.3333</a:t>
            </a:r>
            <a:r>
              <a:rPr lang="en-IN" sz="2000" dirty="0"/>
              <a:t> students.</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The Quota Rule</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dirty="0"/>
              <a:t>The </a:t>
            </a:r>
            <a:r>
              <a:rPr sz="2400" b="1" dirty="0"/>
              <a:t>quota rule</a:t>
            </a:r>
            <a:r>
              <a:rPr sz="2400" dirty="0"/>
              <a:t> states that any fair apportionment method should assign every subgroup either its lower quota or its upper quota.</a:t>
            </a:r>
          </a:p>
          <a:p>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pPr algn="just"/>
            <a:r>
              <a:rPr sz="2400" dirty="0"/>
              <a:t>A local council has </a:t>
            </a:r>
            <a:r>
              <a:rPr sz="2400" dirty="0">
                <a:latin typeface="Cambria Math"/>
              </a:rPr>
              <a:t>12</a:t>
            </a:r>
            <a:r>
              <a:rPr sz="2400" dirty="0"/>
              <a:t> seats. If there are </a:t>
            </a:r>
            <a:r>
              <a:rPr sz="2400" dirty="0">
                <a:latin typeface="Cambria Math"/>
              </a:rPr>
              <a:t>301,500</a:t>
            </a:r>
            <a:r>
              <a:rPr sz="2400" dirty="0"/>
              <a:t> people in the district, determine the standard divisor that would be used to apportion the seats.</a:t>
            </a:r>
            <a:endParaRPr lang="en-US" sz="2400" dirty="0"/>
          </a:p>
          <a:p>
            <a:pPr algn="just"/>
            <a:endParaRPr sz="2400" dirty="0"/>
          </a:p>
          <a:p>
            <a:pPr algn="just"/>
            <a:r>
              <a:rPr sz="2400" dirty="0"/>
              <a:t>Answer:</a:t>
            </a:r>
            <a:r>
              <a:rPr lang="en-US" sz="2400" dirty="0"/>
              <a:t> 25,125</a:t>
            </a:r>
            <a:endParaRPr sz="2400" dirty="0"/>
          </a:p>
        </p:txBody>
      </p:sp>
    </p:spTree>
    <p:extLst>
      <p:ext uri="{BB962C8B-B14F-4D97-AF65-F5344CB8AC3E}">
        <p14:creationId xmlns:p14="http://schemas.microsoft.com/office/powerpoint/2010/main" val="999533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Standard Quota</a:t>
            </a:r>
          </a:p>
        </p:txBody>
      </p:sp>
      <p:sp>
        <p:nvSpPr>
          <p:cNvPr id="3" name="Text Placeholder 2"/>
          <p:cNvSpPr>
            <a:spLocks noGrp="1"/>
          </p:cNvSpPr>
          <p:nvPr>
            <p:ph type="body" sz="quarter" idx="10"/>
          </p:nvPr>
        </p:nvSpPr>
        <p:spPr>
          <a:xfrm>
            <a:off x="457200" y="1082078"/>
            <a:ext cx="8229600" cy="4861522"/>
          </a:xfrm>
        </p:spPr>
        <p:txBody>
          <a:bodyPr>
            <a:normAutofit/>
          </a:bodyPr>
          <a:lstStyle/>
          <a:p>
            <a:pPr algn="just"/>
            <a:r>
              <a:rPr sz="2400" dirty="0"/>
              <a:t>The </a:t>
            </a:r>
            <a:r>
              <a:rPr sz="2400" b="1" dirty="0"/>
              <a:t>standard quota</a:t>
            </a:r>
            <a:r>
              <a:rPr sz="2400" dirty="0"/>
              <a:t> for apportionment is the average number of items to be apportioned to each subgroup.</a:t>
            </a:r>
            <a:endParaRPr lang="en-US" sz="2400" dirty="0"/>
          </a:p>
          <a:p>
            <a:endParaRPr sz="2400" dirty="0"/>
          </a:p>
        </p:txBody>
      </p:sp>
      <p:pic>
        <p:nvPicPr>
          <p:cNvPr id="5" name="Picture 4" descr="Standard quota equals subgroup population divided by standard divisor&#10;">
            <a:extLst>
              <a:ext uri="{FF2B5EF4-FFF2-40B4-BE49-F238E27FC236}">
                <a16:creationId xmlns:a16="http://schemas.microsoft.com/office/drawing/2014/main" id="{52BAC9FC-FDA0-C2BB-E8EA-CF72A34DDD36}"/>
              </a:ext>
            </a:extLst>
          </p:cNvPr>
          <p:cNvPicPr>
            <a:picLocks noChangeAspect="1"/>
          </p:cNvPicPr>
          <p:nvPr/>
        </p:nvPicPr>
        <p:blipFill>
          <a:blip r:embed="rId2"/>
          <a:stretch>
            <a:fillRect/>
          </a:stretch>
        </p:blipFill>
        <p:spPr>
          <a:xfrm>
            <a:off x="2226468" y="2590800"/>
            <a:ext cx="4691063" cy="70408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pPr algn="just"/>
            <a:r>
              <a:rPr sz="2400" dirty="0"/>
              <a:t>When computing standard quota, we will round to four decimal places.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63656EC-1D01-44D3-87A5-824BC9B5F8A3}"/>
</file>

<file path=customXml/itemProps2.xml><?xml version="1.0" encoding="utf-8"?>
<ds:datastoreItem xmlns:ds="http://schemas.openxmlformats.org/officeDocument/2006/customXml" ds:itemID="{2F93B16B-A29F-4A43-8C91-56AC95EF8A80}"/>
</file>

<file path=customXml/itemProps3.xml><?xml version="1.0" encoding="utf-8"?>
<ds:datastoreItem xmlns:ds="http://schemas.openxmlformats.org/officeDocument/2006/customXml" ds:itemID="{E7834CEA-AA62-4A40-85B6-B7ED787B91A1}"/>
</file>

<file path=docProps/app.xml><?xml version="1.0" encoding="utf-8"?>
<Properties xmlns="http://schemas.openxmlformats.org/officeDocument/2006/extended-properties" xmlns:vt="http://schemas.openxmlformats.org/officeDocument/2006/docPropsVTypes">
  <TotalTime>2954</TotalTime>
  <Words>4207</Words>
  <Application>Microsoft Office PowerPoint</Application>
  <PresentationFormat>On-screen Show (4:3)</PresentationFormat>
  <Paragraphs>762</Paragraphs>
  <Slides>60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60</vt:i4>
      </vt:variant>
    </vt:vector>
  </HeadingPairs>
  <TitlesOfParts>
    <vt:vector size="65" baseType="lpstr">
      <vt:lpstr>Arial</vt:lpstr>
      <vt:lpstr>Cambria Math</vt:lpstr>
      <vt:lpstr>Courier New</vt:lpstr>
      <vt:lpstr>Calibri</vt:lpstr>
      <vt:lpstr>Office Theme</vt:lpstr>
      <vt:lpstr>Section 13.3</vt:lpstr>
      <vt:lpstr>Definition: Apportionment</vt:lpstr>
      <vt:lpstr>Fun Fact</vt:lpstr>
      <vt:lpstr>Definition: Standard Divisor</vt:lpstr>
      <vt:lpstr>Helpful Hint 1</vt:lpstr>
      <vt:lpstr>Example 1: Finding the Standard Divisor</vt:lpstr>
      <vt:lpstr>Skill Check 1</vt:lpstr>
      <vt:lpstr>Definition: Standard Quota</vt:lpstr>
      <vt:lpstr>Helpful Hint 2</vt:lpstr>
      <vt:lpstr>Example 2: Finding the Standard Quota—Slide 1</vt:lpstr>
      <vt:lpstr>Example 2: Finding the Standard Quota—Slide 2</vt:lpstr>
      <vt:lpstr>Skill Check 2</vt:lpstr>
      <vt:lpstr>Procedure: Hamilton's Method of Apportionment</vt:lpstr>
      <vt:lpstr>Math Milestone</vt:lpstr>
      <vt:lpstr>Example 3: Applying Hamilton's Method—Slide 1</vt:lpstr>
      <vt:lpstr>Example 3: Applying Hamilton's Method—Slide 2</vt:lpstr>
      <vt:lpstr>Example 3: Applying Hamilton's Method—Slide 3</vt:lpstr>
      <vt:lpstr>Example 3: Applying Hamilton's Method—Slide 4</vt:lpstr>
      <vt:lpstr>Example 3: Applying Hamilton's Method—Slide 5</vt:lpstr>
      <vt:lpstr>Example 3: Applying Hamilton's Method—Slide 6</vt:lpstr>
      <vt:lpstr>Example 3: Applying Hamilton's Method—Slide 7</vt:lpstr>
      <vt:lpstr>Procedure: Jefferson's Method of Apportionment</vt:lpstr>
      <vt:lpstr>Math Milestone 1</vt:lpstr>
      <vt:lpstr>Example 4: Applying Jefferson's Method—Slide 1</vt:lpstr>
      <vt:lpstr>Example 4: Applying Jefferson's Method—Slide 2</vt:lpstr>
      <vt:lpstr>Example 4: Applying Jefferson's Method—Slide 3</vt:lpstr>
      <vt:lpstr>Example 4: Applying Jefferson's Method—Slide 4</vt:lpstr>
      <vt:lpstr>Skill Check 3</vt:lpstr>
      <vt:lpstr>Procedure: Webster's Method of Apportionment</vt:lpstr>
      <vt:lpstr>Math Milestone 2</vt:lpstr>
      <vt:lpstr>Example 5: Applying Webster's Method—Slide 1</vt:lpstr>
      <vt:lpstr>Example 5: Applying Webster's Method—Slide 2</vt:lpstr>
      <vt:lpstr>Skill Check 4</vt:lpstr>
      <vt:lpstr>Definition: Geometric Mean</vt:lpstr>
      <vt:lpstr>Procedure: The Huntington-Hill Method of Apportionment</vt:lpstr>
      <vt:lpstr>Example 6: Applying the Huntington-Hill Method—Slide 1</vt:lpstr>
      <vt:lpstr>Example 6: Applying the Huntington-Hill Method—Slide 2</vt:lpstr>
      <vt:lpstr>Example 6: Applying the Huntington-Hill Method—Slide 3</vt:lpstr>
      <vt:lpstr>Example 6: Applying the Huntington-Hill Method—Slide 4</vt:lpstr>
      <vt:lpstr>Example 6: Applying the Huntington-Hill Method—Slide 5</vt:lpstr>
      <vt:lpstr>Example 6: Applying the Huntington-Hill Method—Slide 6</vt:lpstr>
      <vt:lpstr>Example 6: Applying the Huntington-Hill Method—Slide 7</vt:lpstr>
      <vt:lpstr>Skill Check 5</vt:lpstr>
      <vt:lpstr>Definition: The Alabama Paradox</vt:lpstr>
      <vt:lpstr>Example 7: Illustrating the Alabama Paradox—Slide 1</vt:lpstr>
      <vt:lpstr>Example 7: Illustrating the Alabama Paradox—Slide 2</vt:lpstr>
      <vt:lpstr>Example 7: Illustrating the Alabama Paradox—Slide 3</vt:lpstr>
      <vt:lpstr>Example 7: Illustrating the Alabama Paradox—Slide 4</vt:lpstr>
      <vt:lpstr>Example 7: Illustrating the Alabama Paradox—Slide 5</vt:lpstr>
      <vt:lpstr>Definition: The Population Paradox</vt:lpstr>
      <vt:lpstr>Example 8: Illustrating the Population Paradox—Slide 1</vt:lpstr>
      <vt:lpstr>Example 8: Illustrating the Population Paradox—Slide 2</vt:lpstr>
      <vt:lpstr>Example 8: Illustrating the Population Paradox—Slide 3</vt:lpstr>
      <vt:lpstr>Example 8: Illustrating the Population Paradox—Slide 4</vt:lpstr>
      <vt:lpstr>Definition: The New States Paradox</vt:lpstr>
      <vt:lpstr>Example 9: Illustrating the New States Paradox—Slide 1</vt:lpstr>
      <vt:lpstr>Example 9: Illustrating the New States Paradox—Slide 2</vt:lpstr>
      <vt:lpstr>Example 9: Illustrating the New States Paradox —Slide 3</vt:lpstr>
      <vt:lpstr>Example 9: Illustrating the New States Paradox—Slide 4</vt:lpstr>
      <vt:lpstr>Definition: The Quota Rule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anil</cp:lastModifiedBy>
  <cp:revision>188</cp:revision>
  <dcterms:created xsi:type="dcterms:W3CDTF">2013-04-26T14:43:13Z</dcterms:created>
  <dcterms:modified xsi:type="dcterms:W3CDTF">2025-09-24T05:56:31Z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