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0"/>
  </p:notesMasterIdLst>
  <p:handoutMasterIdLst>
    <p:handoutMasterId r:id="rId51"/>
  </p:handoutMasterIdLst>
  <p:sldIdLst>
    <p:sldId id="256" r:id="rId2"/>
    <p:sldId id="257" r:id="rId3"/>
    <p:sldId id="258" r:id="rId4"/>
    <p:sldId id="259" r:id="rId5"/>
    <p:sldId id="260" r:id="rId6"/>
    <p:sldId id="261" r:id="rId7"/>
    <p:sldId id="263" r:id="rId8"/>
    <p:sldId id="265" r:id="rId9"/>
    <p:sldId id="346" r:id="rId10"/>
    <p:sldId id="268" r:id="rId11"/>
    <p:sldId id="269" r:id="rId12"/>
    <p:sldId id="270" r:id="rId13"/>
    <p:sldId id="272" r:id="rId14"/>
    <p:sldId id="274" r:id="rId15"/>
    <p:sldId id="275" r:id="rId16"/>
    <p:sldId id="276" r:id="rId17"/>
    <p:sldId id="347" r:id="rId18"/>
    <p:sldId id="279" r:id="rId19"/>
    <p:sldId id="280" r:id="rId20"/>
    <p:sldId id="281" r:id="rId21"/>
    <p:sldId id="282" r:id="rId22"/>
    <p:sldId id="348" r:id="rId23"/>
    <p:sldId id="349" r:id="rId24"/>
    <p:sldId id="289" r:id="rId25"/>
    <p:sldId id="293" r:id="rId26"/>
    <p:sldId id="297" r:id="rId27"/>
    <p:sldId id="301" r:id="rId28"/>
    <p:sldId id="305" r:id="rId29"/>
    <p:sldId id="307" r:id="rId30"/>
    <p:sldId id="306" r:id="rId31"/>
    <p:sldId id="308" r:id="rId32"/>
    <p:sldId id="311" r:id="rId33"/>
    <p:sldId id="316" r:id="rId34"/>
    <p:sldId id="350" r:id="rId35"/>
    <p:sldId id="318" r:id="rId36"/>
    <p:sldId id="323" r:id="rId37"/>
    <p:sldId id="322" r:id="rId38"/>
    <p:sldId id="324" r:id="rId39"/>
    <p:sldId id="326" r:id="rId40"/>
    <p:sldId id="329" r:id="rId41"/>
    <p:sldId id="351" r:id="rId42"/>
    <p:sldId id="332" r:id="rId43"/>
    <p:sldId id="333" r:id="rId44"/>
    <p:sldId id="335" r:id="rId45"/>
    <p:sldId id="338" r:id="rId46"/>
    <p:sldId id="340" r:id="rId47"/>
    <p:sldId id="343" r:id="rId48"/>
    <p:sldId id="345" r:id="rId49"/>
  </p:sldIdLst>
  <p:sldSz cx="9144000" cy="6858000" type="screen4x3"/>
  <p:notesSz cx="6858000" cy="9144000"/>
  <p:embeddedFontLst>
    <p:embeddedFont>
      <p:font typeface="Cambria Math" panose="02040503050406030204" pitchFamily="18" charset="0"/>
      <p:regular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73" autoAdjust="0"/>
  </p:normalViewPr>
  <p:slideViewPr>
    <p:cSldViewPr>
      <p:cViewPr varScale="1">
        <p:scale>
          <a:sx n="101" d="100"/>
          <a:sy n="101" d="100"/>
        </p:scale>
        <p:origin x="95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8" Type="http://schemas.openxmlformats.org/officeDocument/2006/relationships/customXml" Target="../customXml/item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 Id="rId6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13.xml"/><Relationship Id="rId5" Type="http://schemas.openxmlformats.org/officeDocument/2006/relationships/image" Target="../media/image13.emf"/><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emf"/><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 Id="rId4" Type="http://schemas.openxmlformats.org/officeDocument/2006/relationships/image" Target="../media/image260.png"/></Relationships>
</file>

<file path=ppt/slides/_rels/slide2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png"/><Relationship Id="rId1" Type="http://schemas.openxmlformats.org/officeDocument/2006/relationships/slideLayout" Target="../slideLayouts/slideLayout3.xml"/><Relationship Id="rId5" Type="http://schemas.openxmlformats.org/officeDocument/2006/relationships/image" Target="../media/image32.emf"/><Relationship Id="rId4" Type="http://schemas.openxmlformats.org/officeDocument/2006/relationships/image" Target="../media/image31.emf"/></Relationships>
</file>

<file path=ppt/slides/_rels/slide3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2.png"/><Relationship Id="rId1" Type="http://schemas.openxmlformats.org/officeDocument/2006/relationships/slideLayout" Target="../slideLayouts/slideLayout3.xml"/><Relationship Id="rId5" Type="http://schemas.openxmlformats.org/officeDocument/2006/relationships/image" Target="../media/image43.emf"/><Relationship Id="rId4" Type="http://schemas.openxmlformats.org/officeDocument/2006/relationships/image" Target="../media/image42.emf"/></Relationships>
</file>

<file path=ppt/slides/_rels/slide3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image" Target="../media/image53.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Weighted Voting Systems</a:t>
            </a:r>
          </a:p>
        </p:txBody>
      </p:sp>
      <p:sp>
        <p:nvSpPr>
          <p:cNvPr id="3" name="Title 2"/>
          <p:cNvSpPr>
            <a:spLocks noGrp="1"/>
          </p:cNvSpPr>
          <p:nvPr>
            <p:ph type="title"/>
          </p:nvPr>
        </p:nvSpPr>
        <p:spPr/>
        <p:txBody>
          <a:bodyPr/>
          <a:lstStyle/>
          <a:p>
            <a:r>
              <a:t>Section 13.4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400" dirty="0"/>
              <a:t>The difference between a dictator and a player with veto power is that a proposal is guaranteed to pass if a dictator votes in favor of it.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Player Power in a Weighted Voting System</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defRPr b="1"/>
            </a:pPr>
            <a:r>
              <a:rPr sz="2400" dirty="0"/>
              <a:t>Dictator</a:t>
            </a:r>
          </a:p>
          <a:p>
            <a:pPr algn="just"/>
            <a:r>
              <a:rPr sz="2400" dirty="0"/>
              <a:t>A </a:t>
            </a:r>
            <a:r>
              <a:rPr sz="2400" b="1" dirty="0"/>
              <a:t>dictator</a:t>
            </a:r>
            <a:r>
              <a:rPr sz="2400" dirty="0"/>
              <a:t> is a player with the power to pass a proposal single-handedly; that is, the dictator has at least as many votes as the quota.</a:t>
            </a:r>
            <a:endParaRPr lang="en-US" sz="2400" dirty="0"/>
          </a:p>
          <a:p>
            <a:pPr algn="just"/>
            <a:endParaRPr sz="800" dirty="0"/>
          </a:p>
          <a:p>
            <a:pPr algn="just">
              <a:defRPr b="1"/>
            </a:pPr>
            <a:r>
              <a:rPr sz="2400" dirty="0"/>
              <a:t>Veto Power</a:t>
            </a:r>
          </a:p>
          <a:p>
            <a:pPr algn="just"/>
            <a:r>
              <a:rPr sz="2400" dirty="0"/>
              <a:t>When a player's votes are needed in order to pass a proposal, that player is said to have </a:t>
            </a:r>
            <a:r>
              <a:rPr sz="2400" b="1" dirty="0"/>
              <a:t>veto power</a:t>
            </a:r>
            <a:r>
              <a:rPr sz="2400" dirty="0"/>
              <a:t>.</a:t>
            </a:r>
            <a:endParaRPr lang="en-US" sz="2400" dirty="0"/>
          </a:p>
          <a:p>
            <a:pPr algn="just"/>
            <a:endParaRPr sz="800" dirty="0"/>
          </a:p>
          <a:p>
            <a:pPr algn="just">
              <a:defRPr b="1"/>
            </a:pPr>
            <a:r>
              <a:rPr sz="2400" dirty="0"/>
              <a:t>Dummy Player</a:t>
            </a:r>
          </a:p>
          <a:p>
            <a:pPr algn="just"/>
            <a:r>
              <a:rPr sz="2400" dirty="0"/>
              <a:t>A </a:t>
            </a:r>
            <a:r>
              <a:rPr sz="2400" b="1" dirty="0"/>
              <a:t>dummy player</a:t>
            </a:r>
            <a:r>
              <a:rPr sz="2400" dirty="0"/>
              <a:t> is a player who does not have enough votes to have an effect on the outcome of a proposal.</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Determining Player Power</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lang="en-US" sz="2000" dirty="0"/>
                  <a:t>In each of the voting systems, determine which voters are dictators, are dummy players, or have veto power.</a:t>
                </a:r>
              </a:p>
              <a:p>
                <a:pPr algn="just">
                  <a:tabLst>
                    <a:tab pos="358775" algn="l"/>
                  </a:tabLst>
                  <a:defRPr sz="2800"/>
                </a:pPr>
                <a:r>
                  <a:rPr lang="en-US" sz="2000" dirty="0"/>
                  <a:t>a.	</a:t>
                </a:r>
                <a14:m>
                  <m:oMath xmlns:m="http://schemas.openxmlformats.org/officeDocument/2006/math">
                    <m:r>
                      <a:rPr lang="en-US" sz="2000">
                        <a:latin typeface="Cambria Math" panose="02040503050406030204" pitchFamily="18" charset="0"/>
                      </a:rPr>
                      <m:t>[11:5, 5, 3, 1]</m:t>
                    </m:r>
                  </m:oMath>
                </a14:m>
                <a:r>
                  <a:rPr lang="en-US" sz="2000" dirty="0"/>
                  <a:t>             b.  ​</a:t>
                </a:r>
                <a14:m>
                  <m:oMath xmlns:m="http://schemas.openxmlformats.org/officeDocument/2006/math">
                    <m:r>
                      <a:rPr lang="en-US" sz="2000">
                        <a:latin typeface="Cambria Math" panose="02040503050406030204" pitchFamily="18" charset="0"/>
                      </a:rPr>
                      <m:t>[8:9, 3, 2, 1, 1]</m:t>
                    </m:r>
                  </m:oMath>
                </a14:m>
                <a:r>
                  <a:rPr lang="en-US" sz="2000" dirty="0"/>
                  <a:t>               c.  ​</a:t>
                </a:r>
                <a14:m>
                  <m:oMath xmlns:m="http://schemas.openxmlformats.org/officeDocument/2006/math">
                    <m:r>
                      <a:rPr lang="en-US" sz="2000">
                        <a:latin typeface="Cambria Math" panose="02040503050406030204" pitchFamily="18" charset="0"/>
                      </a:rPr>
                      <m:t>[7:4, 3, 2]</m:t>
                    </m:r>
                  </m:oMath>
                </a14:m>
                <a:endParaRPr lang="en-US" sz="2000" dirty="0"/>
              </a:p>
              <a:p>
                <a:pPr algn="just">
                  <a:defRPr sz="2800"/>
                </a:pPr>
                <a:endParaRPr lang="en-US" sz="2000" dirty="0"/>
              </a:p>
              <a:p>
                <a:pPr algn="just"/>
                <a:r>
                  <a:rPr lang="en-US" sz="2000" b="1" dirty="0"/>
                  <a:t>Solution</a:t>
                </a:r>
              </a:p>
              <a:p>
                <a:pPr marL="358775" indent="-358775" algn="just">
                  <a:defRPr sz="2800"/>
                </a:pPr>
                <a:r>
                  <a:rPr lang="en-US" sz="2000" dirty="0"/>
                  <a:t>a.	There are no dictators since no player has more than the quota of </a:t>
                </a:r>
                <a:r>
                  <a:rPr lang="en-US" sz="2000" dirty="0">
                    <a:latin typeface="Cambria Math"/>
                  </a:rPr>
                  <a:t>11</a:t>
                </a:r>
                <a:r>
                  <a:rPr lang="en-US" sz="2000" dirty="0"/>
                  <a:t> votes.</a:t>
                </a:r>
              </a:p>
              <a:p>
                <a:pPr marL="358775" lvl="1" indent="-358775" algn="just">
                  <a:buNone/>
                </a:pPr>
                <a:r>
                  <a:rPr lang="en-US" sz="2000" dirty="0"/>
                  <a:t>	There are no dummy players in this voting system. A proposal will need the support of both players 1 and 2, along with the support of either player 3 or player 4.</a:t>
                </a:r>
              </a:p>
              <a:p>
                <a:pPr marL="358775" lvl="1" indent="-358775" algn="just">
                  <a:buNone/>
                </a:pPr>
                <a:r>
                  <a:rPr lang="en-US" sz="2000" dirty="0"/>
                  <a:t>	​Players 1 and 2 have veto power, because without the support of both of them, a proposal cannot pass.</a:t>
                </a:r>
              </a:p>
              <a:p>
                <a:pPr marL="358775" lvl="1" indent="-358775" algn="just">
                  <a:buNone/>
                </a:pPr>
                <a:r>
                  <a:rPr lang="en-US" sz="2000" dirty="0"/>
                  <a:t>b.	Player 1 is a dictator since they have </a:t>
                </a:r>
                <a:r>
                  <a:rPr lang="en-US" sz="2000" dirty="0">
                    <a:latin typeface="Cambria Math"/>
                  </a:rPr>
                  <a:t>9</a:t>
                </a:r>
                <a:r>
                  <a:rPr lang="en-US" sz="2000" dirty="0"/>
                  <a:t> votes which is more than the quota of </a:t>
                </a:r>
                <a:r>
                  <a:rPr lang="en-US" sz="2000" dirty="0">
                    <a:latin typeface="Cambria Math"/>
                  </a:rPr>
                  <a:t>8</a:t>
                </a:r>
                <a:r>
                  <a:rPr lang="en-US" sz="2000" dirty="0"/>
                  <a:t> votes.</a:t>
                </a:r>
              </a:p>
              <a:p>
                <a:pPr marL="512064" lvl="1" indent="0" algn="just">
                  <a:buNone/>
                </a:pPr>
                <a:endParaRPr lang="en-US"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Determining Player Power</a:t>
            </a:r>
            <a:r>
              <a:rPr lang="en-US" dirty="0"/>
              <a:t>—Slide 2</a:t>
            </a:r>
            <a:endParaRPr dirty="0"/>
          </a:p>
        </p:txBody>
      </p:sp>
      <p:sp>
        <p:nvSpPr>
          <p:cNvPr id="3" name="Text Placeholder 2"/>
          <p:cNvSpPr>
            <a:spLocks noGrp="1"/>
          </p:cNvSpPr>
          <p:nvPr>
            <p:ph type="body" sz="quarter" idx="10"/>
          </p:nvPr>
        </p:nvSpPr>
        <p:spPr/>
        <p:txBody>
          <a:bodyPr>
            <a:normAutofit/>
          </a:bodyPr>
          <a:lstStyle/>
          <a:p>
            <a:pPr marL="358775" lvl="1" indent="-358775" algn="just">
              <a:buNone/>
              <a:defRPr sz="2800"/>
            </a:pPr>
            <a:r>
              <a:rPr lang="en-IN" sz="2200" dirty="0"/>
              <a:t>	</a:t>
            </a:r>
            <a:r>
              <a:rPr sz="2200" dirty="0"/>
              <a:t>Because there is a dictator, all other players</a:t>
            </a:r>
            <a:r>
              <a:rPr lang="en-IN" sz="2200" dirty="0"/>
              <a:t> (</a:t>
            </a:r>
            <a:r>
              <a:rPr lang="en-IN" sz="2400" i="1" dirty="0"/>
              <a:t>P</a:t>
            </a:r>
            <a:r>
              <a:rPr lang="en-IN" sz="1100" i="1" dirty="0"/>
              <a:t> </a:t>
            </a:r>
            <a:r>
              <a:rPr lang="en-IN" sz="2400" baseline="-25000" dirty="0"/>
              <a:t>2</a:t>
            </a:r>
            <a:r>
              <a:rPr lang="en-US" sz="2400" dirty="0"/>
              <a:t>, </a:t>
            </a:r>
            <a:r>
              <a:rPr lang="en-IN" sz="2400" i="1" dirty="0"/>
              <a:t>P</a:t>
            </a:r>
            <a:r>
              <a:rPr lang="en-IN" sz="1100" i="1" dirty="0"/>
              <a:t> </a:t>
            </a:r>
            <a:r>
              <a:rPr lang="en-IN" sz="2400" baseline="-25000" dirty="0"/>
              <a:t>3</a:t>
            </a:r>
            <a:r>
              <a:rPr lang="en-US" sz="2400" dirty="0"/>
              <a:t>, </a:t>
            </a:r>
            <a:r>
              <a:rPr lang="en-IN" sz="2400" i="1" dirty="0"/>
              <a:t>P</a:t>
            </a:r>
            <a:r>
              <a:rPr lang="en-IN" sz="1100" i="1" dirty="0"/>
              <a:t> </a:t>
            </a:r>
            <a:r>
              <a:rPr lang="en-IN" sz="2400" baseline="-25000" dirty="0"/>
              <a:t>4</a:t>
            </a:r>
            <a:r>
              <a:rPr lang="en-US" sz="2400" dirty="0"/>
              <a:t>, and </a:t>
            </a:r>
            <a:r>
              <a:rPr lang="en-IN" sz="2400" i="1" dirty="0"/>
              <a:t>P</a:t>
            </a:r>
            <a:r>
              <a:rPr lang="en-IN" sz="1100" i="1" dirty="0"/>
              <a:t> </a:t>
            </a:r>
            <a:r>
              <a:rPr lang="en-IN" sz="2400" baseline="-25000" dirty="0"/>
              <a:t>5</a:t>
            </a:r>
            <a:r>
              <a:rPr lang="en-US" sz="2400" dirty="0"/>
              <a:t>,</a:t>
            </a:r>
            <a:r>
              <a:rPr lang="en-IN" sz="2200" dirty="0"/>
              <a:t>)</a:t>
            </a:r>
            <a:r>
              <a:rPr sz="2200" dirty="0"/>
              <a:t> are dummy players.</a:t>
            </a:r>
          </a:p>
          <a:p>
            <a:pPr marL="358775" lvl="1" indent="-358775" algn="just">
              <a:buNone/>
            </a:pPr>
            <a:r>
              <a:rPr lang="en-IN" sz="2200" dirty="0"/>
              <a:t>	</a:t>
            </a:r>
            <a:r>
              <a:rPr sz="2200" dirty="0"/>
              <a:t>Only the dictator, player 1, has veto power.</a:t>
            </a:r>
            <a:endParaRPr lang="en-US" sz="2200" dirty="0"/>
          </a:p>
          <a:p>
            <a:pPr marL="358775" indent="-358775" algn="just">
              <a:defRPr sz="2800"/>
            </a:pPr>
            <a:r>
              <a:rPr lang="en-US" sz="2200" dirty="0"/>
              <a:t>c.	There are no dictators since no player has more than the quota of </a:t>
            </a:r>
            <a:r>
              <a:rPr lang="en-US" sz="2200" dirty="0">
                <a:latin typeface="Cambria Math"/>
              </a:rPr>
              <a:t>7</a:t>
            </a:r>
            <a:r>
              <a:rPr lang="en-US" sz="2200" dirty="0"/>
              <a:t> votes.</a:t>
            </a:r>
          </a:p>
          <a:p>
            <a:pPr marL="358775" lvl="1" indent="-358775" algn="just">
              <a:buNone/>
            </a:pPr>
            <a:r>
              <a:rPr lang="en-US" sz="2200" dirty="0"/>
              <a:t>	Player 3 is a dummy player since Players 1 and 2 must both be in support of a proposal for it to pass, and they don't need the support of player 3.</a:t>
            </a:r>
          </a:p>
          <a:p>
            <a:pPr marL="358775" lvl="1" indent="-358775" algn="just">
              <a:buNone/>
            </a:pPr>
            <a:r>
              <a:rPr lang="en-US" sz="2200" dirty="0"/>
              <a:t>	Players 1 and 2 both have veto power since without their support a proposal cannot pass.</a:t>
            </a:r>
          </a:p>
          <a:p>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Coalition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861522"/>
              </a:xfrm>
            </p:spPr>
            <p:txBody>
              <a:bodyPr>
                <a:normAutofit/>
              </a:bodyPr>
              <a:lstStyle/>
              <a:p>
                <a:pPr algn="just">
                  <a:defRPr sz="2800"/>
                </a:pPr>
                <a:r>
                  <a:rPr sz="2400" dirty="0"/>
                  <a:t>A </a:t>
                </a:r>
                <a:r>
                  <a:rPr sz="2400" b="1" dirty="0"/>
                  <a:t>coalition</a:t>
                </a:r>
                <a:r>
                  <a:rPr sz="2400" dirty="0"/>
                  <a:t> is a group of players joining together to vote the same way. If the combined weight of the coalition is at least the quota, it is a </a:t>
                </a:r>
                <a:r>
                  <a:rPr sz="2400" i="1" dirty="0"/>
                  <a:t>winning coalition</a:t>
                </a:r>
                <a:r>
                  <a:rPr sz="2400" dirty="0"/>
                  <a:t>. In a voting system with</a:t>
                </a:r>
                <a:r>
                  <a:rPr lang="en-IN" sz="2400" dirty="0"/>
                  <a:t> </a:t>
                </a:r>
                <a:r>
                  <a:rPr lang="en-IN" sz="2400" i="1" dirty="0"/>
                  <a:t>n</a:t>
                </a:r>
                <a:r>
                  <a:rPr sz="2400" dirty="0"/>
                  <a:t> players, there are</a:t>
                </a:r>
                <a:r>
                  <a:rPr lang="en-IN" sz="2400" dirty="0"/>
                  <a:t> 2</a:t>
                </a:r>
                <a:r>
                  <a:rPr lang="en-IN" sz="2400" i="1" baseline="30000" dirty="0"/>
                  <a:t>n</a:t>
                </a:r>
                <a:r>
                  <a:rPr lang="en-IN" sz="2400" dirty="0"/>
                  <a:t> </a:t>
                </a:r>
                <a14:m>
                  <m:oMath xmlns:m="http://schemas.openxmlformats.org/officeDocument/2006/math">
                    <m:r>
                      <a:rPr lang="en-IN" sz="2400">
                        <a:latin typeface="Cambria Math" panose="02040503050406030204" pitchFamily="18" charset="0"/>
                      </a:rPr>
                      <m:t>−</m:t>
                    </m:r>
                  </m:oMath>
                </a14:m>
                <a:r>
                  <a:rPr lang="en-IN" sz="2400" dirty="0"/>
                  <a:t> 1</a:t>
                </a:r>
                <a:r>
                  <a:rPr sz="2400" dirty="0"/>
                  <a:t> possible coalitions. A coalition consisting of players</a:t>
                </a:r>
                <a:r>
                  <a:rPr lang="en-IN" sz="2400" dirty="0"/>
                  <a:t> </a:t>
                </a:r>
                <a:r>
                  <a:rPr lang="en-IN" sz="2400" i="1" dirty="0"/>
                  <a:t>P</a:t>
                </a:r>
                <a:r>
                  <a:rPr lang="en-IN" sz="1100" i="1" dirty="0"/>
                  <a:t> </a:t>
                </a:r>
                <a:r>
                  <a:rPr lang="en-IN" sz="2400" baseline="-25000" dirty="0"/>
                  <a:t>1</a:t>
                </a:r>
                <a:r>
                  <a:rPr lang="en-US" sz="2400" dirty="0"/>
                  <a:t>, </a:t>
                </a:r>
                <a:r>
                  <a:rPr lang="en-IN" sz="2400" i="1" dirty="0"/>
                  <a:t>P</a:t>
                </a:r>
                <a:r>
                  <a:rPr lang="en-IN" sz="1100" i="1" dirty="0"/>
                  <a:t> </a:t>
                </a:r>
                <a:r>
                  <a:rPr lang="en-IN" sz="2400" baseline="-25000" dirty="0"/>
                  <a:t>2</a:t>
                </a:r>
                <a:r>
                  <a:rPr lang="en-US" sz="2400" dirty="0"/>
                  <a:t>,</a:t>
                </a:r>
                <a:r>
                  <a:rPr sz="2400" dirty="0"/>
                  <a:t> and</a:t>
                </a:r>
                <a:r>
                  <a:rPr lang="en-IN" sz="2400" dirty="0"/>
                  <a:t> </a:t>
                </a:r>
                <a:r>
                  <a:rPr lang="en-IN" sz="2400" i="1" dirty="0"/>
                  <a:t>P</a:t>
                </a:r>
                <a:r>
                  <a:rPr lang="en-IN" sz="1100" i="1" dirty="0"/>
                  <a:t> </a:t>
                </a:r>
                <a:r>
                  <a:rPr lang="en-IN" sz="2400" baseline="-25000" dirty="0"/>
                  <a:t>3</a:t>
                </a:r>
                <a:r>
                  <a:rPr sz="2400" dirty="0"/>
                  <a:t> is denoted by</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959" t="-748" r="-886"/>
                </a:stretch>
              </a:blipFill>
            </p:spPr>
            <p:txBody>
              <a:bodyPr/>
              <a:lstStyle/>
              <a:p>
                <a:r>
                  <a:rPr lang="en-IN">
                    <a:noFill/>
                  </a:rPr>
                  <a:t> </a:t>
                </a:r>
              </a:p>
            </p:txBody>
          </p:sp>
        </mc:Fallback>
      </mc:AlternateContent>
      <p:pic>
        <p:nvPicPr>
          <p:cNvPr id="5" name="Picture 4" descr="Open curly brace, P sub one, P sub two, P sub three, close curly brace.&#10;">
            <a:extLst>
              <a:ext uri="{FF2B5EF4-FFF2-40B4-BE49-F238E27FC236}">
                <a16:creationId xmlns:a16="http://schemas.microsoft.com/office/drawing/2014/main" id="{12CA1047-8A55-8E2F-DB05-95780BDB4AF2}"/>
              </a:ext>
            </a:extLst>
          </p:cNvPr>
          <p:cNvPicPr>
            <a:picLocks noChangeAspect="1"/>
          </p:cNvPicPr>
          <p:nvPr/>
        </p:nvPicPr>
        <p:blipFill>
          <a:blip r:embed="rId3"/>
          <a:stretch>
            <a:fillRect/>
          </a:stretch>
        </p:blipFill>
        <p:spPr>
          <a:xfrm>
            <a:off x="4991100" y="2571750"/>
            <a:ext cx="1333500" cy="4667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lgn="just">
              <a:defRPr sz="2800"/>
            </a:pPr>
            <a:r>
              <a:rPr sz="2400" dirty="0"/>
              <a:t>A coalition can consist of a single player. For instance, in a system with three players, </a:t>
            </a:r>
            <a:r>
              <a:rPr lang="en-IN" sz="2400" i="1" dirty="0"/>
              <a:t>P</a:t>
            </a:r>
            <a:r>
              <a:rPr lang="en-IN" sz="1050" i="1" dirty="0"/>
              <a:t> </a:t>
            </a:r>
            <a:r>
              <a:rPr lang="en-IN" sz="2400" baseline="-25000" dirty="0"/>
              <a:t>1</a:t>
            </a:r>
            <a:r>
              <a:rPr lang="en-IN" sz="2400" dirty="0"/>
              <a:t>, </a:t>
            </a:r>
            <a:r>
              <a:rPr lang="en-IN" sz="2400" i="1" dirty="0"/>
              <a:t>P</a:t>
            </a:r>
            <a:r>
              <a:rPr lang="en-IN" sz="1050" i="1" dirty="0"/>
              <a:t> </a:t>
            </a:r>
            <a:r>
              <a:rPr lang="en-IN" sz="2400" baseline="-25000" dirty="0"/>
              <a:t>2</a:t>
            </a:r>
            <a:r>
              <a:rPr lang="en-IN" sz="2400" dirty="0"/>
              <a:t>, and </a:t>
            </a:r>
            <a:r>
              <a:rPr lang="en-IN" sz="2400" i="1" dirty="0"/>
              <a:t>P</a:t>
            </a:r>
            <a:r>
              <a:rPr lang="en-IN" sz="1050" i="1" dirty="0"/>
              <a:t> </a:t>
            </a:r>
            <a:r>
              <a:rPr lang="en-IN" sz="2400" baseline="-25000" dirty="0"/>
              <a:t>3</a:t>
            </a:r>
            <a:r>
              <a:rPr lang="en-IN" sz="2400" dirty="0"/>
              <a:t> </a:t>
            </a:r>
            <a:r>
              <a:rPr sz="2400" dirty="0"/>
              <a:t>there are</a:t>
            </a:r>
          </a:p>
        </p:txBody>
      </p:sp>
      <p:pic>
        <p:nvPicPr>
          <p:cNvPr id="8" name="Picture 7" descr="Two raised to the power of three minus one equals seven.&#10;">
            <a:extLst>
              <a:ext uri="{FF2B5EF4-FFF2-40B4-BE49-F238E27FC236}">
                <a16:creationId xmlns:a16="http://schemas.microsoft.com/office/drawing/2014/main" id="{B5EE6746-9965-1462-9322-787CF36E359D}"/>
              </a:ext>
            </a:extLst>
          </p:cNvPr>
          <p:cNvPicPr>
            <a:picLocks noChangeAspect="1"/>
          </p:cNvPicPr>
          <p:nvPr/>
        </p:nvPicPr>
        <p:blipFill>
          <a:blip r:embed="rId2"/>
          <a:stretch>
            <a:fillRect/>
          </a:stretch>
        </p:blipFill>
        <p:spPr>
          <a:xfrm>
            <a:off x="5953685" y="1453341"/>
            <a:ext cx="1200150" cy="361950"/>
          </a:xfrm>
          <a:prstGeom prst="rect">
            <a:avLst/>
          </a:prstGeom>
        </p:spPr>
      </p:pic>
      <p:pic>
        <p:nvPicPr>
          <p:cNvPr id="10" name="Picture 9" descr="coalitions, which are">
            <a:extLst>
              <a:ext uri="{FF2B5EF4-FFF2-40B4-BE49-F238E27FC236}">
                <a16:creationId xmlns:a16="http://schemas.microsoft.com/office/drawing/2014/main" id="{45C8E3CE-BF03-ECCF-9DA5-70B2C161E732}"/>
              </a:ext>
            </a:extLst>
          </p:cNvPr>
          <p:cNvPicPr>
            <a:picLocks noChangeAspect="1"/>
          </p:cNvPicPr>
          <p:nvPr/>
        </p:nvPicPr>
        <p:blipFill>
          <a:blip r:embed="rId3"/>
          <a:stretch>
            <a:fillRect/>
          </a:stretch>
        </p:blipFill>
        <p:spPr>
          <a:xfrm>
            <a:off x="381000" y="1815291"/>
            <a:ext cx="2969009" cy="640135"/>
          </a:xfrm>
          <a:prstGeom prst="rect">
            <a:avLst/>
          </a:prstGeom>
        </p:spPr>
      </p:pic>
      <p:pic>
        <p:nvPicPr>
          <p:cNvPr id="14" name="Picture 13" descr="Set containing P sub one, set containing P sub two, set containing P sub three, set containing P sub one and P sub two, set containing P sub one and P sub three, set containing P sub two and P sub three.">
            <a:extLst>
              <a:ext uri="{FF2B5EF4-FFF2-40B4-BE49-F238E27FC236}">
                <a16:creationId xmlns:a16="http://schemas.microsoft.com/office/drawing/2014/main" id="{7C707895-8362-C4CF-1FDF-3E6EB176D0B3}"/>
              </a:ext>
            </a:extLst>
          </p:cNvPr>
          <p:cNvPicPr>
            <a:picLocks noChangeAspect="1"/>
          </p:cNvPicPr>
          <p:nvPr/>
        </p:nvPicPr>
        <p:blipFill>
          <a:blip r:embed="rId4"/>
          <a:stretch>
            <a:fillRect/>
          </a:stretch>
        </p:blipFill>
        <p:spPr>
          <a:xfrm>
            <a:off x="3200400" y="1892485"/>
            <a:ext cx="4886325" cy="466725"/>
          </a:xfrm>
          <a:prstGeom prst="rect">
            <a:avLst/>
          </a:prstGeom>
        </p:spPr>
      </p:pic>
      <p:sp>
        <p:nvSpPr>
          <p:cNvPr id="16" name="TextBox 15">
            <a:extLst>
              <a:ext uri="{FF2B5EF4-FFF2-40B4-BE49-F238E27FC236}">
                <a16:creationId xmlns:a16="http://schemas.microsoft.com/office/drawing/2014/main" id="{89F6B2EB-CFB0-7730-2201-165D9016996B}"/>
              </a:ext>
            </a:extLst>
          </p:cNvPr>
          <p:cNvSpPr txBox="1"/>
          <p:nvPr/>
        </p:nvSpPr>
        <p:spPr>
          <a:xfrm>
            <a:off x="475129" y="2311689"/>
            <a:ext cx="656665" cy="461665"/>
          </a:xfrm>
          <a:prstGeom prst="rect">
            <a:avLst/>
          </a:prstGeom>
          <a:noFill/>
        </p:spPr>
        <p:txBody>
          <a:bodyPr wrap="square">
            <a:spAutoFit/>
          </a:bodyPr>
          <a:lstStyle/>
          <a:p>
            <a:r>
              <a:rPr lang="en-IN" sz="2400" dirty="0"/>
              <a:t>and</a:t>
            </a:r>
          </a:p>
        </p:txBody>
      </p:sp>
      <p:pic>
        <p:nvPicPr>
          <p:cNvPr id="6" name="Picture 5" descr="Open curly brace, P sub one, P sub two, P sub three, close curly brace.&#10;">
            <a:extLst>
              <a:ext uri="{FF2B5EF4-FFF2-40B4-BE49-F238E27FC236}">
                <a16:creationId xmlns:a16="http://schemas.microsoft.com/office/drawing/2014/main" id="{21FD9400-22CA-DEC9-CA6F-2E9C902437D8}"/>
              </a:ext>
            </a:extLst>
          </p:cNvPr>
          <p:cNvPicPr>
            <a:picLocks noChangeAspect="1"/>
          </p:cNvPicPr>
          <p:nvPr/>
        </p:nvPicPr>
        <p:blipFill>
          <a:blip r:embed="rId5"/>
          <a:stretch>
            <a:fillRect/>
          </a:stretch>
        </p:blipFill>
        <p:spPr>
          <a:xfrm>
            <a:off x="1140760" y="2344540"/>
            <a:ext cx="1333500" cy="4667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Determining Voting Coalitions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2780713"/>
              </a:xfrm>
            </p:spPr>
            <p:txBody>
              <a:bodyPr>
                <a:normAutofit/>
              </a:bodyPr>
              <a:lstStyle/>
              <a:p>
                <a:pPr algn="just">
                  <a:defRPr sz="2800"/>
                </a:pPr>
                <a:r>
                  <a:rPr lang="en-US" sz="2000" dirty="0"/>
                  <a:t>The Homeowner Association (HOA) board of a condominium consists of owners who vote on building issues. The voting system is represented by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10</m:t>
                    </m:r>
                    <m:r>
                      <a:rPr lang="en-US" sz="2000">
                        <a:latin typeface="Cambria Math" panose="02040503050406030204" pitchFamily="18" charset="0"/>
                      </a:rPr>
                      <m:t>:</m:t>
                    </m:r>
                    <m:r>
                      <a:rPr lang="en-US" sz="2000">
                        <a:latin typeface="Cambria Math" panose="02040503050406030204" pitchFamily="18" charset="0"/>
                      </a:rPr>
                      <m:t>4</m:t>
                    </m:r>
                    <m:r>
                      <a:rPr lang="en-US" sz="2000">
                        <a:latin typeface="Cambria Math" panose="02040503050406030204" pitchFamily="18" charset="0"/>
                      </a:rPr>
                      <m:t>, </m:t>
                    </m:r>
                    <m:r>
                      <a:rPr lang="en-US" sz="2000">
                        <a:latin typeface="Cambria Math" panose="02040503050406030204" pitchFamily="18" charset="0"/>
                      </a:rPr>
                      <m:t>4</m:t>
                    </m:r>
                    <m:r>
                      <a:rPr lang="en-US" sz="2000">
                        <a:latin typeface="Cambria Math" panose="02040503050406030204" pitchFamily="18" charset="0"/>
                      </a:rPr>
                      <m:t>, </m:t>
                    </m:r>
                    <m:r>
                      <a:rPr lang="en-US" sz="2000">
                        <a:latin typeface="Cambria Math" panose="02040503050406030204" pitchFamily="18" charset="0"/>
                      </a:rPr>
                      <m:t>3</m:t>
                    </m:r>
                    <m:r>
                      <a:rPr lang="en-US" sz="2000">
                        <a:latin typeface="Cambria Math" panose="02040503050406030204" pitchFamily="18" charset="0"/>
                      </a:rPr>
                      <m:t>, </m:t>
                    </m:r>
                    <m:r>
                      <a:rPr lang="en-US" sz="2000">
                        <a:latin typeface="Cambria Math" panose="02040503050406030204" pitchFamily="18" charset="0"/>
                      </a:rPr>
                      <m:t>2</m:t>
                    </m:r>
                    <m:r>
                      <a:rPr lang="en-US" sz="2000">
                        <a:latin typeface="Cambria Math" panose="02040503050406030204" pitchFamily="18" charset="0"/>
                      </a:rPr>
                      <m:t>]</m:t>
                    </m:r>
                  </m:oMath>
                </a14:m>
                <a:r>
                  <a:rPr lang="en-US" sz="2000" dirty="0"/>
                  <a:t>.</a:t>
                </a:r>
              </a:p>
              <a:p>
                <a:pPr marL="358775" indent="-358775" algn="just">
                  <a:defRPr sz="2800"/>
                </a:pPr>
                <a:r>
                  <a:rPr lang="en-US" sz="2000" dirty="0"/>
                  <a:t>a.​	Determine the number of possible coalitions that could be formed in the HOA board.</a:t>
                </a:r>
              </a:p>
              <a:p>
                <a:pPr marL="358775" indent="-358775" algn="just">
                  <a:defRPr sz="2800"/>
                </a:pPr>
                <a:r>
                  <a:rPr lang="en-US" sz="2000" dirty="0"/>
                  <a:t>b.​	Name the two winning coalitions that do not consist of all of the players.</a:t>
                </a:r>
              </a:p>
              <a:p>
                <a:pPr algn="just"/>
                <a:r>
                  <a:rPr lang="en-US" sz="2000" b="1" dirty="0"/>
                  <a:t>Solution</a:t>
                </a:r>
              </a:p>
              <a:p>
                <a:pPr marL="358775" indent="-358775" algn="just">
                  <a:defRPr sz="2800"/>
                </a:pPr>
                <a:r>
                  <a:rPr lang="en-US" sz="2000" dirty="0"/>
                  <a:t>a​.	There are four players in the HOA voting system. Therefore, there are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2780713"/>
              </a:xfrm>
              <a:blipFill>
                <a:blip r:embed="rId2"/>
                <a:stretch>
                  <a:fillRect l="-741" t="-1316" r="-741" b="-3728"/>
                </a:stretch>
              </a:blipFill>
            </p:spPr>
            <p:txBody>
              <a:bodyPr/>
              <a:lstStyle/>
              <a:p>
                <a:r>
                  <a:rPr lang="en-IN">
                    <a:noFill/>
                  </a:rPr>
                  <a:t> </a:t>
                </a:r>
              </a:p>
            </p:txBody>
          </p:sp>
        </mc:Fallback>
      </mc:AlternateContent>
      <p:pic>
        <p:nvPicPr>
          <p:cNvPr id="5" name="Picture 4" descr="Two raised to the power of four minus one equals fifteen.&#10;">
            <a:extLst>
              <a:ext uri="{FF2B5EF4-FFF2-40B4-BE49-F238E27FC236}">
                <a16:creationId xmlns:a16="http://schemas.microsoft.com/office/drawing/2014/main" id="{7E780986-081A-B252-27CD-B282F84DBFE7}"/>
              </a:ext>
            </a:extLst>
          </p:cNvPr>
          <p:cNvPicPr>
            <a:picLocks noChangeAspect="1"/>
          </p:cNvPicPr>
          <p:nvPr/>
        </p:nvPicPr>
        <p:blipFill>
          <a:blip r:embed="rId3"/>
          <a:stretch>
            <a:fillRect/>
          </a:stretch>
        </p:blipFill>
        <p:spPr>
          <a:xfrm>
            <a:off x="914401" y="3810000"/>
            <a:ext cx="1066799" cy="290945"/>
          </a:xfrm>
          <a:prstGeom prst="rect">
            <a:avLst/>
          </a:prstGeom>
        </p:spPr>
      </p:pic>
      <p:sp>
        <p:nvSpPr>
          <p:cNvPr id="15" name="TextBox 14">
            <a:extLst>
              <a:ext uri="{FF2B5EF4-FFF2-40B4-BE49-F238E27FC236}">
                <a16:creationId xmlns:a16="http://schemas.microsoft.com/office/drawing/2014/main" id="{93CBE88A-8299-5DF4-3BE3-845B7A40CC00}"/>
              </a:ext>
            </a:extLst>
          </p:cNvPr>
          <p:cNvSpPr txBox="1"/>
          <p:nvPr/>
        </p:nvSpPr>
        <p:spPr>
          <a:xfrm>
            <a:off x="1981200" y="3733561"/>
            <a:ext cx="2173941" cy="400110"/>
          </a:xfrm>
          <a:prstGeom prst="rect">
            <a:avLst/>
          </a:prstGeom>
          <a:noFill/>
        </p:spPr>
        <p:txBody>
          <a:bodyPr wrap="square">
            <a:spAutoFit/>
          </a:bodyPr>
          <a:lstStyle/>
          <a:p>
            <a:r>
              <a:rPr lang="en-US" sz="2000" dirty="0"/>
              <a:t>possible coalitions.</a:t>
            </a:r>
            <a:endParaRPr lang="en-IN" sz="2000" dirty="0"/>
          </a:p>
        </p:txBody>
      </p:sp>
      <p:sp>
        <p:nvSpPr>
          <p:cNvPr id="13" name="TextBox 12">
            <a:extLst>
              <a:ext uri="{FF2B5EF4-FFF2-40B4-BE49-F238E27FC236}">
                <a16:creationId xmlns:a16="http://schemas.microsoft.com/office/drawing/2014/main" id="{15694337-8F73-BFE8-39CF-085909D835EE}"/>
              </a:ext>
            </a:extLst>
          </p:cNvPr>
          <p:cNvSpPr txBox="1"/>
          <p:nvPr/>
        </p:nvSpPr>
        <p:spPr>
          <a:xfrm>
            <a:off x="457200" y="4133671"/>
            <a:ext cx="8229599" cy="1631216"/>
          </a:xfrm>
          <a:prstGeom prst="rect">
            <a:avLst/>
          </a:prstGeom>
          <a:noFill/>
        </p:spPr>
        <p:txBody>
          <a:bodyPr wrap="square">
            <a:spAutoFit/>
          </a:bodyPr>
          <a:lstStyle/>
          <a:p>
            <a:pPr marL="358775" indent="-358775" algn="just">
              <a:defRPr sz="2800"/>
            </a:pPr>
            <a:r>
              <a:rPr lang="en-US" sz="2000" dirty="0"/>
              <a:t>b.	The winning coalitions must have a combined weight of at least </a:t>
            </a:r>
            <a:r>
              <a:rPr lang="en-US" sz="2000" dirty="0">
                <a:latin typeface="Cambria Math"/>
              </a:rPr>
              <a:t>10</a:t>
            </a:r>
            <a:r>
              <a:rPr lang="en-US" sz="2000" dirty="0"/>
              <a:t>. In order to reach ten votes, players 1 and 2 must be included in the coalition, but their votes aren't enough to win on their own; either player 3 or player 4 must also be in a winning the coalition. Thus, the two winning coalitions are</a:t>
            </a:r>
            <a:endParaRPr lang="ar-AE" sz="2000" dirty="0"/>
          </a:p>
        </p:txBody>
      </p:sp>
      <p:pic>
        <p:nvPicPr>
          <p:cNvPr id="11" name="Picture 10" descr="Set containing P sub one, P sub two, P sub three; and set containing P sub one, P sub two, P sub four.&#10;">
            <a:extLst>
              <a:ext uri="{FF2B5EF4-FFF2-40B4-BE49-F238E27FC236}">
                <a16:creationId xmlns:a16="http://schemas.microsoft.com/office/drawing/2014/main" id="{C7B51EAA-2A99-41F6-73F4-A8E9589D8CA2}"/>
              </a:ext>
            </a:extLst>
          </p:cNvPr>
          <p:cNvPicPr>
            <a:picLocks noChangeAspect="1"/>
          </p:cNvPicPr>
          <p:nvPr/>
        </p:nvPicPr>
        <p:blipFill>
          <a:blip r:embed="rId4"/>
          <a:stretch>
            <a:fillRect/>
          </a:stretch>
        </p:blipFill>
        <p:spPr>
          <a:xfrm>
            <a:off x="2362200" y="5371710"/>
            <a:ext cx="2895600" cy="41245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914401"/>
              </a:xfrm>
            </p:spPr>
            <p:txBody>
              <a:bodyPr>
                <a:normAutofit/>
              </a:bodyPr>
              <a:lstStyle/>
              <a:p>
                <a:pPr algn="just">
                  <a:defRPr sz="2800"/>
                </a:pPr>
                <a:r>
                  <a:rPr lang="en-US" sz="2400" dirty="0"/>
                  <a:t>Given the voting system </a:t>
                </a:r>
                <a14:m>
                  <m:oMath xmlns:m="http://schemas.openxmlformats.org/officeDocument/2006/math">
                    <m:r>
                      <a:rPr lang="en-US" sz="2400">
                        <a:latin typeface="Cambria Math" panose="02040503050406030204" pitchFamily="18" charset="0"/>
                      </a:rPr>
                      <m:t>[18:8, 7, 6, 4, 4, 4, 2]</m:t>
                    </m:r>
                  </m:oMath>
                </a14:m>
                <a:r>
                  <a:rPr lang="en-US" sz="2400" dirty="0"/>
                  <a:t>, determine if the coalition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914401"/>
              </a:xfrm>
              <a:blipFill>
                <a:blip r:embed="rId2"/>
                <a:stretch>
                  <a:fillRect l="-1111" t="-5333" r="-1111" b="-5333"/>
                </a:stretch>
              </a:blipFill>
            </p:spPr>
            <p:txBody>
              <a:bodyPr/>
              <a:lstStyle/>
              <a:p>
                <a:r>
                  <a:rPr lang="en-IN">
                    <a:noFill/>
                  </a:rPr>
                  <a:t> </a:t>
                </a:r>
              </a:p>
            </p:txBody>
          </p:sp>
        </mc:Fallback>
      </mc:AlternateContent>
      <p:pic>
        <p:nvPicPr>
          <p:cNvPr id="9" name="Picture 8" descr="Set containing P sub three, P sub four, P sub five, and P sub six.&#10;">
            <a:extLst>
              <a:ext uri="{FF2B5EF4-FFF2-40B4-BE49-F238E27FC236}">
                <a16:creationId xmlns:a16="http://schemas.microsoft.com/office/drawing/2014/main" id="{5B755A81-570B-CC7D-E11B-CD444B8F566D}"/>
              </a:ext>
            </a:extLst>
          </p:cNvPr>
          <p:cNvPicPr>
            <a:picLocks noChangeAspect="1"/>
          </p:cNvPicPr>
          <p:nvPr/>
        </p:nvPicPr>
        <p:blipFill>
          <a:blip r:embed="rId3"/>
          <a:stretch>
            <a:fillRect/>
          </a:stretch>
        </p:blipFill>
        <p:spPr>
          <a:xfrm>
            <a:off x="1714500" y="1465730"/>
            <a:ext cx="1333500" cy="379892"/>
          </a:xfrm>
          <a:prstGeom prst="rect">
            <a:avLst/>
          </a:prstGeom>
        </p:spPr>
      </p:pic>
      <p:sp>
        <p:nvSpPr>
          <p:cNvPr id="7" name="TextBox 6">
            <a:extLst>
              <a:ext uri="{FF2B5EF4-FFF2-40B4-BE49-F238E27FC236}">
                <a16:creationId xmlns:a16="http://schemas.microsoft.com/office/drawing/2014/main" id="{0B84C73E-E532-E5A1-B1FD-6EB0A12EF981}"/>
              </a:ext>
            </a:extLst>
          </p:cNvPr>
          <p:cNvSpPr txBox="1"/>
          <p:nvPr/>
        </p:nvSpPr>
        <p:spPr>
          <a:xfrm>
            <a:off x="2971800" y="1400741"/>
            <a:ext cx="2895600" cy="461665"/>
          </a:xfrm>
          <a:prstGeom prst="rect">
            <a:avLst/>
          </a:prstGeom>
          <a:noFill/>
        </p:spPr>
        <p:txBody>
          <a:bodyPr wrap="square">
            <a:spAutoFit/>
          </a:bodyPr>
          <a:lstStyle/>
          <a:p>
            <a:pPr algn="just">
              <a:defRPr sz="2800"/>
            </a:pPr>
            <a:r>
              <a:rPr lang="en-US" sz="2400" dirty="0"/>
              <a:t>is a winning coalition.</a:t>
            </a:r>
          </a:p>
        </p:txBody>
      </p:sp>
      <p:sp>
        <p:nvSpPr>
          <p:cNvPr id="5" name="TextBox 4">
            <a:extLst>
              <a:ext uri="{FF2B5EF4-FFF2-40B4-BE49-F238E27FC236}">
                <a16:creationId xmlns:a16="http://schemas.microsoft.com/office/drawing/2014/main" id="{9F5D7B46-93AF-7FF6-8A18-B20923359A5A}"/>
              </a:ext>
            </a:extLst>
          </p:cNvPr>
          <p:cNvSpPr txBox="1"/>
          <p:nvPr/>
        </p:nvSpPr>
        <p:spPr>
          <a:xfrm>
            <a:off x="457200" y="2590800"/>
            <a:ext cx="8229600" cy="461665"/>
          </a:xfrm>
          <a:prstGeom prst="rect">
            <a:avLst/>
          </a:prstGeom>
          <a:noFill/>
        </p:spPr>
        <p:txBody>
          <a:bodyPr wrap="square">
            <a:spAutoFit/>
          </a:bodyPr>
          <a:lstStyle/>
          <a:p>
            <a:pPr algn="just"/>
            <a:r>
              <a:rPr lang="en-IN" sz="2400" dirty="0"/>
              <a:t>Answer: Yes, it is a winning coalition.</a:t>
            </a:r>
          </a:p>
        </p:txBody>
      </p:sp>
    </p:spTree>
    <p:extLst>
      <p:ext uri="{BB962C8B-B14F-4D97-AF65-F5344CB8AC3E}">
        <p14:creationId xmlns:p14="http://schemas.microsoft.com/office/powerpoint/2010/main" val="2562912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Critical Player</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If a player in a winning coalition were to leave and cause the coalition to become a losing coalition, that player is considered a </a:t>
            </a:r>
            <a:r>
              <a:rPr sz="2400" b="1" dirty="0"/>
              <a:t>critical player</a:t>
            </a:r>
            <a:r>
              <a:rPr sz="2400" dirty="0"/>
              <a:t>.</a:t>
            </a:r>
          </a:p>
          <a:p>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Determining Critical Players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1028113"/>
              </a:xfrm>
            </p:spPr>
            <p:txBody>
              <a:bodyPr>
                <a:normAutofit/>
              </a:bodyPr>
              <a:lstStyle/>
              <a:p>
                <a:pPr marL="358775" indent="-358775" algn="just">
                  <a:defRPr sz="2800"/>
                </a:pPr>
                <a:r>
                  <a:rPr lang="en-US" dirty="0"/>
                  <a:t>a.	</a:t>
                </a:r>
                <a:r>
                  <a:rPr lang="en-US" sz="2400" dirty="0"/>
                  <a:t>In the voting system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12</m:t>
                    </m:r>
                    <m:r>
                      <a:rPr lang="en-US" sz="2400">
                        <a:latin typeface="Cambria Math" panose="02040503050406030204" pitchFamily="18" charset="0"/>
                      </a:rPr>
                      <m:t>:</m:t>
                    </m:r>
                    <m:r>
                      <a:rPr lang="en-US" sz="2400">
                        <a:latin typeface="Cambria Math" panose="02040503050406030204" pitchFamily="18" charset="0"/>
                      </a:rPr>
                      <m:t>7</m:t>
                    </m:r>
                    <m:r>
                      <a:rPr lang="en-US" sz="2400">
                        <a:latin typeface="Cambria Math" panose="02040503050406030204" pitchFamily="18" charset="0"/>
                      </a:rPr>
                      <m:t>, </m:t>
                    </m:r>
                    <m:r>
                      <a:rPr lang="en-US" sz="2400">
                        <a:latin typeface="Cambria Math" panose="02040503050406030204" pitchFamily="18" charset="0"/>
                      </a:rPr>
                      <m:t>6</m:t>
                    </m:r>
                    <m:r>
                      <a:rPr lang="en-US" sz="2400">
                        <a:latin typeface="Cambria Math" panose="02040503050406030204" pitchFamily="18" charset="0"/>
                      </a:rPr>
                      <m:t>, </m:t>
                    </m:r>
                    <m:r>
                      <a:rPr lang="en-US" sz="2400">
                        <a:latin typeface="Cambria Math" panose="02040503050406030204" pitchFamily="18" charset="0"/>
                      </a:rPr>
                      <m:t>2</m:t>
                    </m:r>
                    <m:r>
                      <a:rPr lang="en-US" sz="2400">
                        <a:latin typeface="Cambria Math" panose="02040503050406030204" pitchFamily="18" charset="0"/>
                      </a:rPr>
                      <m:t>, </m:t>
                    </m:r>
                    <m:r>
                      <a:rPr lang="en-US" sz="2400">
                        <a:latin typeface="Cambria Math" panose="02040503050406030204" pitchFamily="18" charset="0"/>
                      </a:rPr>
                      <m:t>1</m:t>
                    </m:r>
                    <m:r>
                      <a:rPr lang="en-US" sz="2400">
                        <a:latin typeface="Cambria Math" panose="02040503050406030204" pitchFamily="18" charset="0"/>
                      </a:rPr>
                      <m:t>]</m:t>
                    </m:r>
                  </m:oMath>
                </a14:m>
                <a:r>
                  <a:rPr lang="en-US" sz="2400" dirty="0"/>
                  <a:t>, determine which voters are critical players in the coalitions</a:t>
                </a:r>
                <a:endParaRPr lang="ar-AE"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1028113"/>
              </a:xfrm>
              <a:blipFill>
                <a:blip r:embed="rId2"/>
                <a:stretch>
                  <a:fillRect l="-1481" t="-5917" r="-1111"/>
                </a:stretch>
              </a:blipFill>
            </p:spPr>
            <p:txBody>
              <a:bodyPr/>
              <a:lstStyle/>
              <a:p>
                <a:r>
                  <a:rPr lang="en-IN">
                    <a:noFill/>
                  </a:rPr>
                  <a:t> </a:t>
                </a:r>
              </a:p>
            </p:txBody>
          </p:sp>
        </mc:Fallback>
      </mc:AlternateContent>
      <p:pic>
        <p:nvPicPr>
          <p:cNvPr id="13" name="Picture 12" descr="Set containing P sub one and P sub two; and set containing P sub one, P sub two, and P sub three.&#10;">
            <a:extLst>
              <a:ext uri="{FF2B5EF4-FFF2-40B4-BE49-F238E27FC236}">
                <a16:creationId xmlns:a16="http://schemas.microsoft.com/office/drawing/2014/main" id="{4F7544FB-1330-87E7-CF64-46DEBF78729C}"/>
              </a:ext>
            </a:extLst>
          </p:cNvPr>
          <p:cNvPicPr>
            <a:picLocks noChangeAspect="1"/>
          </p:cNvPicPr>
          <p:nvPr/>
        </p:nvPicPr>
        <p:blipFill>
          <a:blip r:embed="rId3"/>
          <a:stretch>
            <a:fillRect/>
          </a:stretch>
        </p:blipFill>
        <p:spPr>
          <a:xfrm>
            <a:off x="5257800" y="1502901"/>
            <a:ext cx="2667000" cy="428469"/>
          </a:xfrm>
          <a:prstGeom prst="rect">
            <a:avLst/>
          </a:prstGeom>
        </p:spPr>
      </p:pic>
      <p:sp>
        <p:nvSpPr>
          <p:cNvPr id="11" name="TextBox 10">
            <a:extLst>
              <a:ext uri="{FF2B5EF4-FFF2-40B4-BE49-F238E27FC236}">
                <a16:creationId xmlns:a16="http://schemas.microsoft.com/office/drawing/2014/main" id="{DF4B28DA-EEC5-A38E-6310-FD527F610D5A}"/>
              </a:ext>
            </a:extLst>
          </p:cNvPr>
          <p:cNvSpPr txBox="1"/>
          <p:nvPr/>
        </p:nvSpPr>
        <p:spPr>
          <a:xfrm>
            <a:off x="457200" y="2142959"/>
            <a:ext cx="8229600" cy="1200329"/>
          </a:xfrm>
          <a:prstGeom prst="rect">
            <a:avLst/>
          </a:prstGeom>
          <a:noFill/>
        </p:spPr>
        <p:txBody>
          <a:bodyPr wrap="square">
            <a:spAutoFit/>
          </a:bodyPr>
          <a:lstStyle/>
          <a:p>
            <a:pPr marL="358775" indent="-358775" algn="just">
              <a:defRPr sz="2800"/>
            </a:pPr>
            <a:r>
              <a:rPr lang="en-IN" sz="2400" dirty="0"/>
              <a:t>b.	In the voting system [20: 12, 5, </a:t>
            </a:r>
            <a:r>
              <a:rPr lang="en-IN" sz="2400" i="1" dirty="0"/>
              <a:t>w</a:t>
            </a:r>
            <a:r>
              <a:rPr lang="en-IN" sz="2400" dirty="0"/>
              <a:t>, 1], what is the smallest value of </a:t>
            </a:r>
            <a:r>
              <a:rPr lang="en-IN" sz="2400" i="1" dirty="0"/>
              <a:t>w</a:t>
            </a:r>
            <a:r>
              <a:rPr lang="en-IN" sz="2400" dirty="0"/>
              <a:t> that would make player 3 a critical player in the coalition</a:t>
            </a:r>
          </a:p>
        </p:txBody>
      </p:sp>
      <p:pic>
        <p:nvPicPr>
          <p:cNvPr id="5" name="Picture 4" descr="Set containing P sub one, P sub two, and P sub three, followed by a question mark.&#10;">
            <a:extLst>
              <a:ext uri="{FF2B5EF4-FFF2-40B4-BE49-F238E27FC236}">
                <a16:creationId xmlns:a16="http://schemas.microsoft.com/office/drawing/2014/main" id="{475F9B6D-F232-60AF-BEE6-9AC96EACE5DA}"/>
              </a:ext>
            </a:extLst>
          </p:cNvPr>
          <p:cNvPicPr>
            <a:picLocks noChangeAspect="1"/>
          </p:cNvPicPr>
          <p:nvPr/>
        </p:nvPicPr>
        <p:blipFill>
          <a:blip r:embed="rId4"/>
          <a:stretch>
            <a:fillRect/>
          </a:stretch>
        </p:blipFill>
        <p:spPr>
          <a:xfrm>
            <a:off x="2057400" y="2917284"/>
            <a:ext cx="1295400" cy="42600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400" dirty="0"/>
              <a:t>The </a:t>
            </a:r>
            <a:r>
              <a:rPr sz="2400" b="1" dirty="0"/>
              <a:t>US</a:t>
            </a:r>
            <a:r>
              <a:rPr sz="2400" dirty="0"/>
              <a:t> electoral college, as defined in the constitution, is a process to elect the President of the United States. The Founding Fathers established it as a comprise between Congress choosing a president or a popular vote among qualified citizens.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Critical Players</a:t>
            </a:r>
            <a:r>
              <a:rPr lang="en-US" dirty="0"/>
              <a:t>—Slide 2</a:t>
            </a:r>
            <a:endParaRPr dirty="0"/>
          </a:p>
        </p:txBody>
      </p:sp>
      <p:sp>
        <p:nvSpPr>
          <p:cNvPr id="3" name="Text Placeholder 2"/>
          <p:cNvSpPr>
            <a:spLocks noGrp="1"/>
          </p:cNvSpPr>
          <p:nvPr>
            <p:ph type="body" sz="quarter" idx="10"/>
          </p:nvPr>
        </p:nvSpPr>
        <p:spPr>
          <a:xfrm>
            <a:off x="457200" y="1029287"/>
            <a:ext cx="8229600" cy="781689"/>
          </a:xfrm>
        </p:spPr>
        <p:txBody>
          <a:bodyPr>
            <a:normAutofit/>
          </a:bodyPr>
          <a:lstStyle/>
          <a:p>
            <a:pPr algn="just"/>
            <a:r>
              <a:rPr sz="2000" b="1" dirty="0"/>
              <a:t>Solution</a:t>
            </a:r>
          </a:p>
          <a:p>
            <a:pPr marL="358775" indent="-358775" algn="just">
              <a:defRPr sz="2800"/>
            </a:pPr>
            <a:r>
              <a:rPr lang="en-IN" sz="2000" dirty="0"/>
              <a:t>a.	</a:t>
            </a:r>
            <a:r>
              <a:rPr sz="2000" dirty="0"/>
              <a:t>​The coalition</a:t>
            </a:r>
          </a:p>
        </p:txBody>
      </p:sp>
      <p:pic>
        <p:nvPicPr>
          <p:cNvPr id="11" name="Picture 10" descr="Set containing P sub one and P sub two.&#10;">
            <a:extLst>
              <a:ext uri="{FF2B5EF4-FFF2-40B4-BE49-F238E27FC236}">
                <a16:creationId xmlns:a16="http://schemas.microsoft.com/office/drawing/2014/main" id="{13323D20-4EA1-EBB3-23DA-D1B780227134}"/>
              </a:ext>
            </a:extLst>
          </p:cNvPr>
          <p:cNvPicPr>
            <a:picLocks noChangeAspect="1"/>
          </p:cNvPicPr>
          <p:nvPr/>
        </p:nvPicPr>
        <p:blipFill>
          <a:blip r:embed="rId2"/>
          <a:srcRect r="68908" b="-4614"/>
          <a:stretch>
            <a:fillRect/>
          </a:stretch>
        </p:blipFill>
        <p:spPr>
          <a:xfrm>
            <a:off x="2303930" y="1445119"/>
            <a:ext cx="676835" cy="365857"/>
          </a:xfrm>
          <a:prstGeom prst="rect">
            <a:avLst/>
          </a:prstGeom>
        </p:spPr>
      </p:pic>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1C6B41A2-F1E8-FCF8-AF51-7D39060A4CE7}"/>
                  </a:ext>
                </a:extLst>
              </p:cNvPr>
              <p:cNvSpPr txBox="1"/>
              <p:nvPr/>
            </p:nvSpPr>
            <p:spPr>
              <a:xfrm>
                <a:off x="2944905" y="1389637"/>
                <a:ext cx="4244788" cy="400110"/>
              </a:xfrm>
              <a:prstGeom prst="rect">
                <a:avLst/>
              </a:prstGeom>
              <a:noFill/>
            </p:spPr>
            <p:txBody>
              <a:bodyPr wrap="square">
                <a:spAutoFit/>
              </a:bodyPr>
              <a:lstStyle/>
              <a:p>
                <a:r>
                  <a:rPr lang="en-IN" sz="2000" dirty="0"/>
                  <a:t>has a combined weight of </a:t>
                </a:r>
                <a14:m>
                  <m:oMath xmlns:m="http://schemas.openxmlformats.org/officeDocument/2006/math">
                    <m:r>
                      <a:rPr lang="en-IN" sz="2000">
                        <a:latin typeface="Cambria Math" panose="02040503050406030204" pitchFamily="18" charset="0"/>
                      </a:rPr>
                      <m:t>7</m:t>
                    </m:r>
                    <m:r>
                      <a:rPr lang="en-IN" sz="2000">
                        <a:latin typeface="Cambria Math" panose="02040503050406030204" pitchFamily="18" charset="0"/>
                      </a:rPr>
                      <m:t>+</m:t>
                    </m:r>
                    <m:r>
                      <a:rPr lang="en-IN" sz="2000">
                        <a:latin typeface="Cambria Math" panose="02040503050406030204" pitchFamily="18" charset="0"/>
                      </a:rPr>
                      <m:t>6</m:t>
                    </m:r>
                    <m:r>
                      <a:rPr lang="en-IN" sz="2000">
                        <a:latin typeface="Cambria Math" panose="02040503050406030204" pitchFamily="18" charset="0"/>
                      </a:rPr>
                      <m:t>=</m:t>
                    </m:r>
                    <m:r>
                      <a:rPr lang="en-IN" sz="2000">
                        <a:latin typeface="Cambria Math" panose="02040503050406030204" pitchFamily="18" charset="0"/>
                      </a:rPr>
                      <m:t>13</m:t>
                    </m:r>
                  </m:oMath>
                </a14:m>
                <a:r>
                  <a:rPr lang="en-IN" sz="2000" dirty="0"/>
                  <a:t>. </a:t>
                </a:r>
              </a:p>
            </p:txBody>
          </p:sp>
        </mc:Choice>
        <mc:Fallback xmlns="">
          <p:sp>
            <p:nvSpPr>
              <p:cNvPr id="17" name="TextBox 16">
                <a:extLst>
                  <a:ext uri="{FF2B5EF4-FFF2-40B4-BE49-F238E27FC236}">
                    <a16:creationId xmlns:a16="http://schemas.microsoft.com/office/drawing/2014/main" id="{1C6B41A2-F1E8-FCF8-AF51-7D39060A4CE7}"/>
                  </a:ext>
                </a:extLst>
              </p:cNvPr>
              <p:cNvSpPr txBox="1">
                <a:spLocks noRot="1" noChangeAspect="1" noMove="1" noResize="1" noEditPoints="1" noAdjustHandles="1" noChangeArrowheads="1" noChangeShapeType="1" noTextEdit="1"/>
              </p:cNvSpPr>
              <p:nvPr/>
            </p:nvSpPr>
            <p:spPr>
              <a:xfrm>
                <a:off x="2944905" y="1389637"/>
                <a:ext cx="4244788" cy="400110"/>
              </a:xfrm>
              <a:prstGeom prst="rect">
                <a:avLst/>
              </a:prstGeom>
              <a:blipFill>
                <a:blip r:embed="rId3"/>
                <a:stretch>
                  <a:fillRect l="-1437" t="-9091" r="-718" b="-25758"/>
                </a:stretch>
              </a:blipFill>
            </p:spPr>
            <p:txBody>
              <a:bodyPr/>
              <a:lstStyle/>
              <a:p>
                <a:r>
                  <a:rPr lang="en-IN">
                    <a:noFill/>
                  </a:rPr>
                  <a:t> </a:t>
                </a:r>
              </a:p>
            </p:txBody>
          </p:sp>
        </mc:Fallback>
      </mc:AlternateContent>
      <p:sp>
        <p:nvSpPr>
          <p:cNvPr id="15" name="TextBox 14">
            <a:extLst>
              <a:ext uri="{FF2B5EF4-FFF2-40B4-BE49-F238E27FC236}">
                <a16:creationId xmlns:a16="http://schemas.microsoft.com/office/drawing/2014/main" id="{99734235-125F-0663-2916-43CC739B793C}"/>
              </a:ext>
            </a:extLst>
          </p:cNvPr>
          <p:cNvSpPr txBox="1"/>
          <p:nvPr/>
        </p:nvSpPr>
        <p:spPr>
          <a:xfrm>
            <a:off x="829233" y="1767039"/>
            <a:ext cx="7848601" cy="707886"/>
          </a:xfrm>
          <a:prstGeom prst="rect">
            <a:avLst/>
          </a:prstGeom>
          <a:noFill/>
        </p:spPr>
        <p:txBody>
          <a:bodyPr wrap="square">
            <a:spAutoFit/>
          </a:bodyPr>
          <a:lstStyle/>
          <a:p>
            <a:r>
              <a:rPr lang="en-IN" sz="2000" dirty="0"/>
              <a:t>Both players are critical in that their combined weight would drop below the quota of </a:t>
            </a:r>
            <a:r>
              <a:rPr lang="en-IN" sz="2000" dirty="0">
                <a:latin typeface="Cambria Math"/>
              </a:rPr>
              <a:t>12</a:t>
            </a:r>
            <a:r>
              <a:rPr lang="en-IN" sz="2000" dirty="0"/>
              <a:t> if either left.</a:t>
            </a:r>
          </a:p>
        </p:txBody>
      </p:sp>
      <p:sp>
        <p:nvSpPr>
          <p:cNvPr id="13" name="TextBox 12">
            <a:extLst>
              <a:ext uri="{FF2B5EF4-FFF2-40B4-BE49-F238E27FC236}">
                <a16:creationId xmlns:a16="http://schemas.microsoft.com/office/drawing/2014/main" id="{991D9B0B-72B6-99EA-1B58-07CEF6A6DC62}"/>
              </a:ext>
            </a:extLst>
          </p:cNvPr>
          <p:cNvSpPr txBox="1"/>
          <p:nvPr/>
        </p:nvSpPr>
        <p:spPr>
          <a:xfrm>
            <a:off x="779930" y="2370575"/>
            <a:ext cx="1577788" cy="400110"/>
          </a:xfrm>
          <a:prstGeom prst="rect">
            <a:avLst/>
          </a:prstGeom>
          <a:noFill/>
        </p:spPr>
        <p:txBody>
          <a:bodyPr wrap="square">
            <a:spAutoFit/>
          </a:bodyPr>
          <a:lstStyle/>
          <a:p>
            <a:pPr marL="0" lvl="1" algn="just">
              <a:buNone/>
              <a:defRPr sz="2800"/>
            </a:pPr>
            <a:r>
              <a:rPr lang="en-IN" sz="2000" dirty="0"/>
              <a:t>The coalition</a:t>
            </a:r>
          </a:p>
        </p:txBody>
      </p:sp>
      <p:pic>
        <p:nvPicPr>
          <p:cNvPr id="10" name="Picture 9" descr="Set containing P sub one, P sub two, and P sub three.&#10;">
            <a:extLst>
              <a:ext uri="{FF2B5EF4-FFF2-40B4-BE49-F238E27FC236}">
                <a16:creationId xmlns:a16="http://schemas.microsoft.com/office/drawing/2014/main" id="{2FA2DE71-E677-E561-4C32-E33E43D331E0}"/>
              </a:ext>
            </a:extLst>
          </p:cNvPr>
          <p:cNvPicPr>
            <a:picLocks noChangeAspect="1"/>
          </p:cNvPicPr>
          <p:nvPr/>
        </p:nvPicPr>
        <p:blipFill>
          <a:blip r:embed="rId2"/>
          <a:srcRect l="54285" r="2857" b="-9897"/>
          <a:stretch>
            <a:fillRect/>
          </a:stretch>
        </p:blipFill>
        <p:spPr>
          <a:xfrm>
            <a:off x="2286000" y="2408109"/>
            <a:ext cx="977153" cy="40255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A937CAD-7B17-E0FA-F167-A5AFAF927DDA}"/>
                  </a:ext>
                </a:extLst>
              </p:cNvPr>
              <p:cNvSpPr txBox="1"/>
              <p:nvPr/>
            </p:nvSpPr>
            <p:spPr>
              <a:xfrm>
                <a:off x="3227293" y="2362200"/>
                <a:ext cx="4733365" cy="400110"/>
              </a:xfrm>
              <a:prstGeom prst="rect">
                <a:avLst/>
              </a:prstGeom>
              <a:noFill/>
            </p:spPr>
            <p:txBody>
              <a:bodyPr wrap="square">
                <a:spAutoFit/>
              </a:bodyPr>
              <a:lstStyle/>
              <a:p>
                <a:r>
                  <a:rPr lang="en-IN" sz="2000" dirty="0"/>
                  <a:t>has a combined weight of </a:t>
                </a:r>
                <a14:m>
                  <m:oMath xmlns:m="http://schemas.openxmlformats.org/officeDocument/2006/math">
                    <m:r>
                      <a:rPr lang="en-IN" sz="2000">
                        <a:latin typeface="Cambria Math" panose="02040503050406030204" pitchFamily="18" charset="0"/>
                      </a:rPr>
                      <m:t>7</m:t>
                    </m:r>
                    <m:r>
                      <a:rPr lang="en-IN" sz="2000">
                        <a:latin typeface="Cambria Math" panose="02040503050406030204" pitchFamily="18" charset="0"/>
                      </a:rPr>
                      <m:t>+</m:t>
                    </m:r>
                    <m:r>
                      <a:rPr lang="en-IN" sz="2000">
                        <a:latin typeface="Cambria Math" panose="02040503050406030204" pitchFamily="18" charset="0"/>
                      </a:rPr>
                      <m:t>6</m:t>
                    </m:r>
                    <m:r>
                      <a:rPr lang="en-IN" sz="2000">
                        <a:latin typeface="Cambria Math" panose="02040503050406030204" pitchFamily="18" charset="0"/>
                      </a:rPr>
                      <m:t>+</m:t>
                    </m:r>
                    <m:r>
                      <a:rPr lang="en-IN" sz="2000">
                        <a:latin typeface="Cambria Math" panose="02040503050406030204" pitchFamily="18" charset="0"/>
                      </a:rPr>
                      <m:t>2</m:t>
                    </m:r>
                    <m:r>
                      <a:rPr lang="en-IN" sz="2000">
                        <a:latin typeface="Cambria Math" panose="02040503050406030204" pitchFamily="18" charset="0"/>
                      </a:rPr>
                      <m:t>=</m:t>
                    </m:r>
                    <m:r>
                      <a:rPr lang="en-IN" sz="2000">
                        <a:latin typeface="Cambria Math" panose="02040503050406030204" pitchFamily="18" charset="0"/>
                      </a:rPr>
                      <m:t>15</m:t>
                    </m:r>
                  </m:oMath>
                </a14:m>
                <a:r>
                  <a:rPr lang="en-IN" sz="2000" dirty="0"/>
                  <a:t>.</a:t>
                </a:r>
              </a:p>
            </p:txBody>
          </p:sp>
        </mc:Choice>
        <mc:Fallback xmlns="">
          <p:sp>
            <p:nvSpPr>
              <p:cNvPr id="8" name="TextBox 7">
                <a:extLst>
                  <a:ext uri="{FF2B5EF4-FFF2-40B4-BE49-F238E27FC236}">
                    <a16:creationId xmlns:a16="http://schemas.microsoft.com/office/drawing/2014/main" id="{6A937CAD-7B17-E0FA-F167-A5AFAF927DDA}"/>
                  </a:ext>
                </a:extLst>
              </p:cNvPr>
              <p:cNvSpPr txBox="1">
                <a:spLocks noRot="1" noChangeAspect="1" noMove="1" noResize="1" noEditPoints="1" noAdjustHandles="1" noChangeArrowheads="1" noChangeShapeType="1" noTextEdit="1"/>
              </p:cNvSpPr>
              <p:nvPr/>
            </p:nvSpPr>
            <p:spPr>
              <a:xfrm>
                <a:off x="3227293" y="2362200"/>
                <a:ext cx="4733365" cy="400110"/>
              </a:xfrm>
              <a:prstGeom prst="rect">
                <a:avLst/>
              </a:prstGeom>
              <a:blipFill>
                <a:blip r:embed="rId4"/>
                <a:stretch>
                  <a:fillRect l="-1287" t="-9231" b="-26154"/>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CE900574-9E16-25B3-8471-97C0E8901063}"/>
              </a:ext>
            </a:extLst>
          </p:cNvPr>
          <p:cNvSpPr txBox="1"/>
          <p:nvPr/>
        </p:nvSpPr>
        <p:spPr>
          <a:xfrm>
            <a:off x="457200" y="2743200"/>
            <a:ext cx="8229600" cy="1323439"/>
          </a:xfrm>
          <a:prstGeom prst="rect">
            <a:avLst/>
          </a:prstGeom>
          <a:noFill/>
        </p:spPr>
        <p:txBody>
          <a:bodyPr wrap="square">
            <a:spAutoFit/>
          </a:bodyPr>
          <a:lstStyle/>
          <a:p>
            <a:pPr marL="358775"/>
            <a:r>
              <a:rPr lang="en-IN" sz="2000" dirty="0"/>
              <a:t>If player 1 or player 2 leaves the coalition, the combined weight would fall below the quota, so both are critical. Note that player 3 is not critical because the coalition would still have a combined weight of </a:t>
            </a:r>
            <a:r>
              <a:rPr lang="en-IN" sz="2000" dirty="0">
                <a:latin typeface="Cambria Math"/>
              </a:rPr>
              <a:t>13</a:t>
            </a:r>
            <a:r>
              <a:rPr lang="en-IN" sz="2000" dirty="0"/>
              <a:t> without them.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Critical Players</a:t>
            </a:r>
            <a:r>
              <a:rPr lang="en-US" dirty="0"/>
              <a:t>—Slide 3</a:t>
            </a:r>
            <a:endParaRPr dirty="0"/>
          </a:p>
        </p:txBody>
      </p:sp>
      <p:sp>
        <p:nvSpPr>
          <p:cNvPr id="3" name="Text Placeholder 2"/>
          <p:cNvSpPr>
            <a:spLocks noGrp="1"/>
          </p:cNvSpPr>
          <p:nvPr>
            <p:ph type="body" sz="quarter" idx="10"/>
          </p:nvPr>
        </p:nvSpPr>
        <p:spPr>
          <a:xfrm>
            <a:off x="457200" y="1029287"/>
            <a:ext cx="8229600" cy="1332913"/>
          </a:xfrm>
        </p:spPr>
        <p:txBody>
          <a:bodyPr>
            <a:normAutofit/>
          </a:bodyPr>
          <a:lstStyle/>
          <a:p>
            <a:pPr algn="just">
              <a:tabLst>
                <a:tab pos="358775" algn="l"/>
              </a:tabLst>
              <a:defRPr sz="2800"/>
            </a:pPr>
            <a:r>
              <a:rPr lang="en-IN" sz="2000" dirty="0"/>
              <a:t>b.	</a:t>
            </a:r>
            <a:r>
              <a:rPr sz="2000" dirty="0"/>
              <a:t>​For player 3 to be critical, the minimum combined weight of the coalition </a:t>
            </a:r>
            <a:r>
              <a:rPr lang="en-IN" sz="2000" dirty="0"/>
              <a:t>	</a:t>
            </a:r>
            <a:r>
              <a:rPr sz="2000" dirty="0"/>
              <a:t>would need to be equal to the quota, which is </a:t>
            </a:r>
            <a:r>
              <a:rPr sz="2000" dirty="0">
                <a:latin typeface="Cambria Math"/>
              </a:rPr>
              <a:t>20</a:t>
            </a:r>
            <a:r>
              <a:rPr sz="2000" dirty="0"/>
              <a:t>. This means that the </a:t>
            </a:r>
            <a:r>
              <a:rPr lang="en-IN" sz="2000" dirty="0"/>
              <a:t>	</a:t>
            </a:r>
            <a:r>
              <a:rPr sz="2000" dirty="0"/>
              <a:t>combined votes can be represented by the equation</a:t>
            </a:r>
            <a:r>
              <a:rPr lang="en-IN" sz="2000" dirty="0"/>
              <a:t> 12 + 5 + </a:t>
            </a:r>
            <a:r>
              <a:rPr lang="en-IN" sz="2000" i="1" dirty="0"/>
              <a:t>w</a:t>
            </a:r>
            <a:r>
              <a:rPr lang="en-IN" sz="2000" dirty="0"/>
              <a:t> = 20.</a:t>
            </a:r>
            <a:r>
              <a:rPr sz="2000" dirty="0"/>
              <a:t> </a:t>
            </a:r>
            <a:r>
              <a:rPr lang="en-IN" sz="2000" dirty="0"/>
              <a:t>	</a:t>
            </a:r>
            <a:r>
              <a:rPr sz="2000" dirty="0"/>
              <a:t>Solving for</a:t>
            </a:r>
            <a:r>
              <a:rPr lang="en-IN" sz="2000" dirty="0"/>
              <a:t> </a:t>
            </a:r>
            <a:r>
              <a:rPr lang="en-IN" sz="2000" i="1" dirty="0"/>
              <a:t>w</a:t>
            </a:r>
            <a:r>
              <a:rPr sz="2000" dirty="0"/>
              <a:t>, we get the following.</a:t>
            </a:r>
            <a:endParaRPr lang="en-US" sz="2000" dirty="0"/>
          </a:p>
          <a:p>
            <a:pPr algn="just">
              <a:defRPr sz="2800"/>
            </a:pPr>
            <a:endParaRPr lang="en-US" sz="800" dirty="0"/>
          </a:p>
          <a:p>
            <a:pPr>
              <a:defRPr sz="2800"/>
            </a:pPr>
            <a:endParaRPr sz="800" dirty="0"/>
          </a:p>
        </p:txBody>
      </p:sp>
      <p:pic>
        <p:nvPicPr>
          <p:cNvPr id="5" name="Picture 4" descr="Twelve plus five plus w equals twenty&#10;Seventeen plus w equals twenty&#10;w equals three">
            <a:extLst>
              <a:ext uri="{FF2B5EF4-FFF2-40B4-BE49-F238E27FC236}">
                <a16:creationId xmlns:a16="http://schemas.microsoft.com/office/drawing/2014/main" id="{F08E7939-0070-7F97-E07A-684D72972A21}"/>
              </a:ext>
            </a:extLst>
          </p:cNvPr>
          <p:cNvPicPr>
            <a:picLocks noChangeAspect="1"/>
          </p:cNvPicPr>
          <p:nvPr/>
        </p:nvPicPr>
        <p:blipFill>
          <a:blip r:embed="rId2"/>
          <a:stretch>
            <a:fillRect/>
          </a:stretch>
        </p:blipFill>
        <p:spPr>
          <a:xfrm>
            <a:off x="3733800" y="2515335"/>
            <a:ext cx="1676400" cy="1098331"/>
          </a:xfrm>
          <a:prstGeom prst="rect">
            <a:avLst/>
          </a:prstGeom>
        </p:spPr>
      </p:pic>
      <p:sp>
        <p:nvSpPr>
          <p:cNvPr id="7" name="TextBox 6">
            <a:extLst>
              <a:ext uri="{FF2B5EF4-FFF2-40B4-BE49-F238E27FC236}">
                <a16:creationId xmlns:a16="http://schemas.microsoft.com/office/drawing/2014/main" id="{FD6CDA22-0BC3-CBF2-BE81-3724F0111F45}"/>
              </a:ext>
            </a:extLst>
          </p:cNvPr>
          <p:cNvSpPr txBox="1"/>
          <p:nvPr/>
        </p:nvSpPr>
        <p:spPr>
          <a:xfrm>
            <a:off x="457200" y="3773269"/>
            <a:ext cx="8229600" cy="646331"/>
          </a:xfrm>
          <a:prstGeom prst="rect">
            <a:avLst/>
          </a:prstGeom>
          <a:noFill/>
        </p:spPr>
        <p:txBody>
          <a:bodyPr wrap="square">
            <a:spAutoFit/>
          </a:bodyPr>
          <a:lstStyle/>
          <a:p>
            <a:pPr marL="457200" lvl="1" indent="0" algn="just">
              <a:buNone/>
            </a:pPr>
            <a:r>
              <a:rPr lang="en-IN" sz="1800" dirty="0"/>
              <a:t>Thus, player 3 would need a minimum of </a:t>
            </a:r>
            <a:r>
              <a:rPr lang="en-IN" sz="1800" dirty="0">
                <a:latin typeface="Cambria Math"/>
              </a:rPr>
              <a:t>3</a:t>
            </a:r>
            <a:r>
              <a:rPr lang="en-IN" sz="1800" dirty="0"/>
              <a:t> votes to be a critical player in the coalition.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a:xfrm>
            <a:off x="457200" y="1029287"/>
            <a:ext cx="7162800" cy="466725"/>
          </a:xfrm>
        </p:spPr>
        <p:txBody>
          <a:bodyPr>
            <a:normAutofit/>
          </a:bodyPr>
          <a:lstStyle/>
          <a:p>
            <a:pPr algn="just">
              <a:defRPr sz="2800"/>
            </a:pPr>
            <a:r>
              <a:rPr lang="en-US" sz="2400" dirty="0"/>
              <a:t>Determine if player 4 is a critical player for the coalition</a:t>
            </a:r>
          </a:p>
        </p:txBody>
      </p:sp>
      <p:pic>
        <p:nvPicPr>
          <p:cNvPr id="11" name="Picture 10" descr="Set containing P sub one, P sub two, and P sub four.">
            <a:extLst>
              <a:ext uri="{FF2B5EF4-FFF2-40B4-BE49-F238E27FC236}">
                <a16:creationId xmlns:a16="http://schemas.microsoft.com/office/drawing/2014/main" id="{EB35625C-195B-BE83-8822-058B9542127B}"/>
              </a:ext>
            </a:extLst>
          </p:cNvPr>
          <p:cNvPicPr>
            <a:picLocks noChangeAspect="1"/>
          </p:cNvPicPr>
          <p:nvPr/>
        </p:nvPicPr>
        <p:blipFill>
          <a:blip r:embed="rId2"/>
          <a:stretch>
            <a:fillRect/>
          </a:stretch>
        </p:blipFill>
        <p:spPr>
          <a:xfrm>
            <a:off x="7496175" y="1079773"/>
            <a:ext cx="1190625" cy="438651"/>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3883A2-FBC8-37DB-36A0-4352D3194CCF}"/>
                  </a:ext>
                </a:extLst>
              </p:cNvPr>
              <p:cNvSpPr txBox="1"/>
              <p:nvPr/>
            </p:nvSpPr>
            <p:spPr>
              <a:xfrm>
                <a:off x="457200" y="1518424"/>
                <a:ext cx="5067300" cy="461665"/>
              </a:xfrm>
              <a:prstGeom prst="rect">
                <a:avLst/>
              </a:prstGeom>
              <a:noFill/>
            </p:spPr>
            <p:txBody>
              <a:bodyPr wrap="square">
                <a:spAutoFit/>
              </a:bodyPr>
              <a:lstStyle/>
              <a:p>
                <a:pPr algn="just">
                  <a:defRPr sz="2800"/>
                </a:pPr>
                <a:r>
                  <a:rPr lang="en-US" sz="2400" dirty="0"/>
                  <a:t>in the voting system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27</m:t>
                    </m:r>
                    <m:r>
                      <a:rPr lang="en-US" sz="2400">
                        <a:latin typeface="Cambria Math" panose="02040503050406030204" pitchFamily="18" charset="0"/>
                      </a:rPr>
                      <m:t>:</m:t>
                    </m:r>
                    <m:r>
                      <a:rPr lang="en-US" sz="2400">
                        <a:latin typeface="Cambria Math" panose="02040503050406030204" pitchFamily="18" charset="0"/>
                      </a:rPr>
                      <m:t>10</m:t>
                    </m:r>
                    <m:r>
                      <a:rPr lang="en-US" sz="2400">
                        <a:latin typeface="Cambria Math" panose="02040503050406030204" pitchFamily="18" charset="0"/>
                      </a:rPr>
                      <m:t>, </m:t>
                    </m:r>
                    <m:r>
                      <a:rPr lang="en-US" sz="2400">
                        <a:latin typeface="Cambria Math" panose="02040503050406030204" pitchFamily="18" charset="0"/>
                      </a:rPr>
                      <m:t>9</m:t>
                    </m:r>
                    <m:r>
                      <a:rPr lang="en-US" sz="2400">
                        <a:latin typeface="Cambria Math" panose="02040503050406030204" pitchFamily="18" charset="0"/>
                      </a:rPr>
                      <m:t>, </m:t>
                    </m:r>
                    <m:r>
                      <a:rPr lang="en-US" sz="2400">
                        <a:latin typeface="Cambria Math" panose="02040503050406030204" pitchFamily="18" charset="0"/>
                      </a:rPr>
                      <m:t>8</m:t>
                    </m:r>
                    <m:r>
                      <a:rPr lang="en-US" sz="2400">
                        <a:latin typeface="Cambria Math" panose="02040503050406030204" pitchFamily="18" charset="0"/>
                      </a:rPr>
                      <m:t>, </m:t>
                    </m:r>
                    <m:r>
                      <a:rPr lang="en-US" sz="2400">
                        <a:latin typeface="Cambria Math" panose="02040503050406030204" pitchFamily="18" charset="0"/>
                      </a:rPr>
                      <m:t>8</m:t>
                    </m:r>
                    <m:r>
                      <a:rPr lang="en-US" sz="2400">
                        <a:latin typeface="Cambria Math" panose="02040503050406030204" pitchFamily="18" charset="0"/>
                      </a:rPr>
                      <m:t>, </m:t>
                    </m:r>
                    <m:r>
                      <a:rPr lang="en-US" sz="2400">
                        <a:latin typeface="Cambria Math" panose="02040503050406030204" pitchFamily="18" charset="0"/>
                      </a:rPr>
                      <m:t>5</m:t>
                    </m:r>
                    <m:r>
                      <a:rPr lang="en-US" sz="2400">
                        <a:latin typeface="Cambria Math" panose="02040503050406030204" pitchFamily="18" charset="0"/>
                      </a:rPr>
                      <m:t>]</m:t>
                    </m:r>
                  </m:oMath>
                </a14:m>
                <a:endParaRPr lang="en-US" sz="2400" dirty="0"/>
              </a:p>
            </p:txBody>
          </p:sp>
        </mc:Choice>
        <mc:Fallback xmlns="">
          <p:sp>
            <p:nvSpPr>
              <p:cNvPr id="7" name="TextBox 6">
                <a:extLst>
                  <a:ext uri="{FF2B5EF4-FFF2-40B4-BE49-F238E27FC236}">
                    <a16:creationId xmlns:a16="http://schemas.microsoft.com/office/drawing/2014/main" id="{DE3883A2-FBC8-37DB-36A0-4352D3194CCF}"/>
                  </a:ext>
                </a:extLst>
              </p:cNvPr>
              <p:cNvSpPr txBox="1">
                <a:spLocks noRot="1" noChangeAspect="1" noMove="1" noResize="1" noEditPoints="1" noAdjustHandles="1" noChangeArrowheads="1" noChangeShapeType="1" noTextEdit="1"/>
              </p:cNvSpPr>
              <p:nvPr/>
            </p:nvSpPr>
            <p:spPr>
              <a:xfrm>
                <a:off x="457200" y="1518424"/>
                <a:ext cx="5067300" cy="461665"/>
              </a:xfrm>
              <a:prstGeom prst="rect">
                <a:avLst/>
              </a:prstGeom>
              <a:blipFill>
                <a:blip r:embed="rId3"/>
                <a:stretch>
                  <a:fillRect l="-1805" t="-10526" b="-28947"/>
                </a:stretch>
              </a:blipFill>
            </p:spPr>
            <p:txBody>
              <a:bodyPr/>
              <a:lstStyle/>
              <a:p>
                <a:r>
                  <a:rPr lang="en-IN">
                    <a:noFill/>
                  </a:rPr>
                  <a:t> </a:t>
                </a:r>
              </a:p>
            </p:txBody>
          </p:sp>
        </mc:Fallback>
      </mc:AlternateContent>
      <p:sp>
        <p:nvSpPr>
          <p:cNvPr id="9" name="TextBox 8">
            <a:extLst>
              <a:ext uri="{FF2B5EF4-FFF2-40B4-BE49-F238E27FC236}">
                <a16:creationId xmlns:a16="http://schemas.microsoft.com/office/drawing/2014/main" id="{20BC4AB5-6E5A-6C62-86D7-87B4646588B9}"/>
              </a:ext>
            </a:extLst>
          </p:cNvPr>
          <p:cNvSpPr txBox="1"/>
          <p:nvPr/>
        </p:nvSpPr>
        <p:spPr>
          <a:xfrm>
            <a:off x="457200" y="2179579"/>
            <a:ext cx="8229600" cy="461665"/>
          </a:xfrm>
          <a:prstGeom prst="rect">
            <a:avLst/>
          </a:prstGeom>
          <a:noFill/>
        </p:spPr>
        <p:txBody>
          <a:bodyPr wrap="square">
            <a:spAutoFit/>
          </a:bodyPr>
          <a:lstStyle/>
          <a:p>
            <a:pPr algn="just"/>
            <a:r>
              <a:rPr lang="en-IN" sz="2400" dirty="0"/>
              <a:t>Answer: Yes, player 4 is critical</a:t>
            </a:r>
          </a:p>
        </p:txBody>
      </p:sp>
    </p:spTree>
    <p:extLst>
      <p:ext uri="{BB962C8B-B14F-4D97-AF65-F5344CB8AC3E}">
        <p14:creationId xmlns:p14="http://schemas.microsoft.com/office/powerpoint/2010/main" val="1550475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Calculating the Banzhaf Power Index for Player </a:t>
            </a:r>
            <a:r>
              <a:rPr lang="en-IN" i="1" dirty="0"/>
              <a:t>P</a:t>
            </a:r>
            <a:r>
              <a:rPr lang="en-IN" sz="1050" i="1" dirty="0"/>
              <a:t> </a:t>
            </a:r>
            <a:r>
              <a:rPr lang="en-IN" i="1" baseline="-25000" dirty="0"/>
              <a:t>n</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lang="en-IN" sz="2400" b="1" dirty="0"/>
              <a:t>Step 1</a:t>
            </a:r>
            <a:r>
              <a:rPr lang="en-IN" sz="2400" dirty="0"/>
              <a:t>: List all winning coalitions for the voting system.</a:t>
            </a:r>
          </a:p>
          <a:p>
            <a:pPr algn="just"/>
            <a:r>
              <a:rPr lang="en-IN" sz="2400" b="1" dirty="0"/>
              <a:t>Step 2: </a:t>
            </a:r>
            <a:r>
              <a:rPr lang="en-IN" sz="2400" dirty="0"/>
              <a:t>Identify the critical players for each winning coalition. </a:t>
            </a:r>
          </a:p>
          <a:p>
            <a:pPr algn="just"/>
            <a:r>
              <a:rPr lang="en-IN" sz="2400" b="1" dirty="0"/>
              <a:t>Step 3: </a:t>
            </a:r>
            <a:r>
              <a:rPr lang="en-IN" sz="2400" dirty="0"/>
              <a:t>Count the total number of times each player is a critical player. </a:t>
            </a:r>
          </a:p>
          <a:p>
            <a:pPr algn="just"/>
            <a:r>
              <a:rPr lang="en-IN" sz="2400" b="1" dirty="0"/>
              <a:t>Step 4: </a:t>
            </a:r>
            <a:r>
              <a:rPr lang="en-IN" sz="2400" dirty="0"/>
              <a:t>Add together the critical player counts found in Step 3. </a:t>
            </a:r>
          </a:p>
          <a:p>
            <a:pPr algn="just"/>
            <a:r>
              <a:rPr lang="en-IN" sz="2400" b="1" dirty="0"/>
              <a:t>Step 5: </a:t>
            </a:r>
            <a:r>
              <a:rPr lang="en-IN" sz="2400" dirty="0"/>
              <a:t>Calculate the Banzhaf Power Index using the following fraction. </a:t>
            </a:r>
          </a:p>
        </p:txBody>
      </p:sp>
      <p:pic>
        <p:nvPicPr>
          <p:cNvPr id="5" name="Picture 4" descr="Number of times Player P sub n is a critical player divided by the total number of times all players are critical players.">
            <a:extLst>
              <a:ext uri="{FF2B5EF4-FFF2-40B4-BE49-F238E27FC236}">
                <a16:creationId xmlns:a16="http://schemas.microsoft.com/office/drawing/2014/main" id="{A93F3B42-44CE-A9AC-766C-DE1622D3C2C4}"/>
              </a:ext>
            </a:extLst>
          </p:cNvPr>
          <p:cNvPicPr>
            <a:picLocks noChangeAspect="1"/>
          </p:cNvPicPr>
          <p:nvPr/>
        </p:nvPicPr>
        <p:blipFill>
          <a:blip r:embed="rId2"/>
          <a:stretch>
            <a:fillRect/>
          </a:stretch>
        </p:blipFill>
        <p:spPr>
          <a:xfrm>
            <a:off x="1712118" y="4495800"/>
            <a:ext cx="5719763" cy="706046"/>
          </a:xfrm>
          <a:prstGeom prst="rect">
            <a:avLst/>
          </a:prstGeom>
        </p:spPr>
      </p:pic>
    </p:spTree>
    <p:extLst>
      <p:ext uri="{BB962C8B-B14F-4D97-AF65-F5344CB8AC3E}">
        <p14:creationId xmlns:p14="http://schemas.microsoft.com/office/powerpoint/2010/main" val="1353229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Determining the Banzhaf Power Index</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358775" indent="-358775" algn="just">
                  <a:defRPr sz="2800"/>
                </a:pPr>
                <a:r>
                  <a:rPr lang="en-US" sz="2200" dirty="0"/>
                  <a:t>a.	​Determine the Banzhaf Power Index for each player in the voting system </a:t>
                </a:r>
                <a14:m>
                  <m:oMath xmlns:m="http://schemas.openxmlformats.org/officeDocument/2006/math">
                    <m:r>
                      <a:rPr lang="en-US" sz="2200">
                        <a:latin typeface="Cambria Math" panose="02040503050406030204" pitchFamily="18" charset="0"/>
                      </a:rPr>
                      <m:t>[10:6, 4, 2]</m:t>
                    </m:r>
                  </m:oMath>
                </a14:m>
                <a:r>
                  <a:rPr lang="en-US" sz="2200" dirty="0"/>
                  <a:t>.</a:t>
                </a:r>
              </a:p>
              <a:p>
                <a:pPr marL="358775" indent="-358775" algn="just">
                  <a:defRPr sz="2800"/>
                </a:pPr>
                <a:r>
                  <a:rPr lang="en-US" sz="2200" dirty="0"/>
                  <a:t>b.​	In the voting system </a:t>
                </a:r>
                <a14:m>
                  <m:oMath xmlns:m="http://schemas.openxmlformats.org/officeDocument/2006/math">
                    <m:r>
                      <a:rPr lang="en-US" sz="2200">
                        <a:latin typeface="Cambria Math" panose="02040503050406030204" pitchFamily="18" charset="0"/>
                      </a:rPr>
                      <m:t>[11:6, 5, 4, 1]</m:t>
                    </m:r>
                  </m:oMath>
                </a14:m>
                <a:r>
                  <a:rPr lang="en-US" sz="2200" dirty="0"/>
                  <a:t>, how much more power does player 2 have than player 3 according to the Banzhaf Power Index?</a:t>
                </a:r>
              </a:p>
              <a:p>
                <a:pPr marL="358775" indent="-358775"/>
                <a:r>
                  <a:rPr lang="en-US" sz="2000" b="1" dirty="0"/>
                  <a:t>Solution</a:t>
                </a:r>
              </a:p>
              <a:p>
                <a:pPr marL="358775" indent="-358775" algn="just">
                  <a:defRPr sz="2800"/>
                </a:pPr>
                <a:r>
                  <a:rPr lang="en-US" sz="2000" dirty="0"/>
                  <a:t>a.​	Follow the five steps to calculate the Banzhaf Power Index for each player in the voting system </a:t>
                </a:r>
                <a14:m>
                  <m:oMath xmlns:m="http://schemas.openxmlformats.org/officeDocument/2006/math">
                    <m:r>
                      <a:rPr lang="en-US" sz="2000">
                        <a:latin typeface="Cambria Math" panose="02040503050406030204" pitchFamily="18" charset="0"/>
                      </a:rPr>
                      <m:t>[10:6, 4, 2]</m:t>
                    </m:r>
                  </m:oMath>
                </a14:m>
                <a:r>
                  <a:rPr lang="en-US" sz="2000" dirty="0"/>
                  <a:t>.</a:t>
                </a:r>
              </a:p>
              <a:p>
                <a:pPr marL="512064" lvl="1" indent="0" algn="just">
                  <a:buNone/>
                  <a:defRPr sz="2800"/>
                </a:pPr>
                <a:r>
                  <a:rPr lang="en-US" sz="2000" b="1" dirty="0"/>
                  <a:t>Step 1: </a:t>
                </a:r>
                <a:r>
                  <a:rPr lang="en-US" sz="2000" dirty="0"/>
                  <a:t>List all winning coalitions for the voting system. </a:t>
                </a:r>
              </a:p>
              <a:p>
                <a:pPr marL="512064" lvl="1" indent="0" algn="just">
                  <a:buNone/>
                  <a:defRPr sz="2800"/>
                </a:pPr>
                <a:r>
                  <a:rPr lang="en-US" sz="2000" dirty="0"/>
                  <a:t>The winning coalitions are</a:t>
                </a:r>
                <a:endParaRPr lang="ar-AE"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963"/>
                </a:stretch>
              </a:blipFill>
            </p:spPr>
            <p:txBody>
              <a:bodyPr/>
              <a:lstStyle/>
              <a:p>
                <a:r>
                  <a:rPr lang="en-IN">
                    <a:noFill/>
                  </a:rPr>
                  <a:t> </a:t>
                </a:r>
              </a:p>
            </p:txBody>
          </p:sp>
        </mc:Fallback>
      </mc:AlternateContent>
      <p:pic>
        <p:nvPicPr>
          <p:cNvPr id="4" name="Picture 3" descr="Set containing P sub one and P sub two; and set containing P sub one, P sub two, and P sub three.&#10;">
            <a:extLst>
              <a:ext uri="{FF2B5EF4-FFF2-40B4-BE49-F238E27FC236}">
                <a16:creationId xmlns:a16="http://schemas.microsoft.com/office/drawing/2014/main" id="{F0A86405-7844-980A-E1C0-717366C66D4F}"/>
              </a:ext>
            </a:extLst>
          </p:cNvPr>
          <p:cNvPicPr>
            <a:picLocks noChangeAspect="1"/>
          </p:cNvPicPr>
          <p:nvPr/>
        </p:nvPicPr>
        <p:blipFill>
          <a:blip r:embed="rId3"/>
          <a:stretch>
            <a:fillRect/>
          </a:stretch>
        </p:blipFill>
        <p:spPr>
          <a:xfrm>
            <a:off x="3863790" y="3959989"/>
            <a:ext cx="2209800" cy="35501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Banzhaf Power Index</a:t>
            </a:r>
            <a:r>
              <a:rPr lang="en-US" dirty="0"/>
              <a:t>—Slide 2</a:t>
            </a:r>
            <a:endParaRPr dirty="0"/>
          </a:p>
        </p:txBody>
      </p:sp>
      <p:sp>
        <p:nvSpPr>
          <p:cNvPr id="3" name="Text Placeholder 2"/>
          <p:cNvSpPr>
            <a:spLocks noGrp="1"/>
          </p:cNvSpPr>
          <p:nvPr>
            <p:ph type="body" sz="quarter" idx="10"/>
          </p:nvPr>
        </p:nvSpPr>
        <p:spPr>
          <a:xfrm>
            <a:off x="457200" y="1029288"/>
            <a:ext cx="8229600" cy="454960"/>
          </a:xfrm>
        </p:spPr>
        <p:txBody>
          <a:bodyPr/>
          <a:lstStyle/>
          <a:p>
            <a:pPr marL="512064" algn="just"/>
            <a:r>
              <a:rPr lang="en-US" sz="2000" b="1" dirty="0"/>
              <a:t>Step 2: </a:t>
            </a:r>
            <a:r>
              <a:rPr lang="en-US" sz="2000" dirty="0"/>
              <a:t>Identify the critical players for each winning coalition. </a:t>
            </a:r>
          </a:p>
          <a:p>
            <a:endParaRPr lang="en-US" dirty="0"/>
          </a:p>
          <a:p>
            <a:endParaRPr lang="en-US" dirty="0"/>
          </a:p>
          <a:p>
            <a:endParaRPr lang="en-US"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r>
              <a:rPr lang="en-US" sz="2000" dirty="0"/>
              <a:t>  </a:t>
            </a:r>
          </a:p>
          <a:p>
            <a:endParaRPr dirty="0"/>
          </a:p>
        </p:txBody>
      </p:sp>
      <p:sp>
        <p:nvSpPr>
          <p:cNvPr id="13" name="TextBox 12">
            <a:extLst>
              <a:ext uri="{FF2B5EF4-FFF2-40B4-BE49-F238E27FC236}">
                <a16:creationId xmlns:a16="http://schemas.microsoft.com/office/drawing/2014/main" id="{46E1877D-5D64-5315-923D-3F5C53ED2187}"/>
              </a:ext>
            </a:extLst>
          </p:cNvPr>
          <p:cNvSpPr txBox="1"/>
          <p:nvPr/>
        </p:nvSpPr>
        <p:spPr>
          <a:xfrm>
            <a:off x="452159" y="1490843"/>
            <a:ext cx="8224559" cy="369332"/>
          </a:xfrm>
          <a:prstGeom prst="rect">
            <a:avLst/>
          </a:prstGeom>
          <a:noFill/>
        </p:spPr>
        <p:txBody>
          <a:bodyPr wrap="square">
            <a:spAutoFit/>
          </a:bodyPr>
          <a:lstStyle/>
          <a:p>
            <a:pPr algn="ctr">
              <a:defRPr b="1"/>
            </a:pPr>
            <a:r>
              <a:rPr lang="en-IN" sz="1800" dirty="0"/>
              <a:t>Table 1: Winning Coalitions in the Voting System [10: 6, 4, 2]</a:t>
            </a:r>
          </a:p>
        </p:txBody>
      </p:sp>
      <mc:AlternateContent xmlns:mc="http://schemas.openxmlformats.org/markup-compatibility/2006">
        <mc:Choice xmlns:a14="http://schemas.microsoft.com/office/drawing/2010/main" Requires="a14">
          <p:graphicFrame>
            <p:nvGraphicFramePr>
              <p:cNvPr id="4" name="Table Placeholder 2" descr="The table contains 2 columns and 2 rows.&#10;&#10;The columns are labeled: Winning Coalition &amp; Critical Players.&#10;&#10;Row 1: Winning Coalition: {P 1, P 2}, Critical Players: P 1, P 2.&#10;&#10;Row 2: Winning Coalition: {P 1, P 2, P 3}, Critical Players: P 1, P 2.">
                <a:extLst>
                  <a:ext uri="{FF2B5EF4-FFF2-40B4-BE49-F238E27FC236}">
                    <a16:creationId xmlns:a16="http://schemas.microsoft.com/office/drawing/2014/main" id="{59975155-7233-41E5-A676-A7EB549DE2D5}"/>
                  </a:ext>
                </a:extLst>
              </p:cNvPr>
              <p:cNvGraphicFramePr>
                <a:graphicFrameLocks/>
              </p:cNvGraphicFramePr>
              <p:nvPr>
                <p:extLst>
                  <p:ext uri="{D42A27DB-BD31-4B8C-83A1-F6EECF244321}">
                    <p14:modId xmlns:p14="http://schemas.microsoft.com/office/powerpoint/2010/main" val="3854571067"/>
                  </p:ext>
                </p:extLst>
              </p:nvPr>
            </p:nvGraphicFramePr>
            <p:xfrm>
              <a:off x="459719" y="185928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Winning Coalition</a:t>
                          </a:r>
                        </a:p>
                      </a:txBody>
                      <a:tcPr/>
                    </a:tc>
                    <a:tc>
                      <a:txBody>
                        <a:bodyPr/>
                        <a:lstStyle/>
                        <a:p>
                          <a:pPr algn="ctr">
                            <a:defRPr sz="1800" b="1"/>
                          </a:pPr>
                          <a:r>
                            <a:rPr dirty="0"/>
                            <a:t>Critical Players</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3</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2 columns and 2 rows.&#10;&#10;The columns are labeled: Winning Coalition &amp; Critical Players.&#10;&#10;Row 1: Winning Coalition: {P 1, P 2}, Critical Players: P 1, P 2.&#10;&#10;Row 2: Winning Coalition: {P 1, P 2, P 3}, Critical Players: P 1, P 2.">
                <a:extLst>
                  <a:ext uri="{FF2B5EF4-FFF2-40B4-BE49-F238E27FC236}">
                    <a16:creationId xmlns:a16="http://schemas.microsoft.com/office/drawing/2014/main" id="{59975155-7233-41E5-A676-A7EB549DE2D5}"/>
                  </a:ext>
                </a:extLst>
              </p:cNvPr>
              <p:cNvGraphicFramePr>
                <a:graphicFrameLocks/>
              </p:cNvGraphicFramePr>
              <p:nvPr>
                <p:extLst>
                  <p:ext uri="{D42A27DB-BD31-4B8C-83A1-F6EECF244321}">
                    <p14:modId xmlns:p14="http://schemas.microsoft.com/office/powerpoint/2010/main" val="3854571067"/>
                  </p:ext>
                </p:extLst>
              </p:nvPr>
            </p:nvGraphicFramePr>
            <p:xfrm>
              <a:off x="459719" y="185928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Winning Coalition</a:t>
                          </a:r>
                        </a:p>
                      </a:txBody>
                      <a:tcPr/>
                    </a:tc>
                    <a:tc>
                      <a:txBody>
                        <a:bodyPr/>
                        <a:lstStyle/>
                        <a:p>
                          <a:pPr algn="ctr">
                            <a:defRPr sz="1800" b="1"/>
                          </a:pPr>
                          <a:r>
                            <a:rPr dirty="0"/>
                            <a:t>Critical Players</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148" t="-108197" r="-100148" b="-103279"/>
                          </a:stretch>
                        </a:blipFill>
                      </a:tcPr>
                    </a:tc>
                    <a:tc>
                      <a:txBody>
                        <a:bodyPr/>
                        <a:lstStyle/>
                        <a:p>
                          <a:endParaRPr lang="en-US"/>
                        </a:p>
                      </a:txBody>
                      <a:tcPr>
                        <a:blipFill>
                          <a:blip r:embed="rId2"/>
                          <a:stretch>
                            <a:fillRect l="-100296" t="-108197" r="-296" b="-103279"/>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148" t="-208197" r="-100148" b="-3279"/>
                          </a:stretch>
                        </a:blipFill>
                      </a:tcPr>
                    </a:tc>
                    <a:tc>
                      <a:txBody>
                        <a:bodyPr/>
                        <a:lstStyle/>
                        <a:p>
                          <a:endParaRPr lang="en-US"/>
                        </a:p>
                      </a:txBody>
                      <a:tcPr>
                        <a:blipFill>
                          <a:blip r:embed="rId2"/>
                          <a:stretch>
                            <a:fillRect l="-100296" t="-208197" r="-296" b="-3279"/>
                          </a:stretch>
                        </a:blipFill>
                      </a:tcPr>
                    </a:tc>
                    <a:extLst>
                      <a:ext uri="{0D108BD9-81ED-4DB2-BD59-A6C34878D82A}">
                        <a16:rowId xmlns:a16="http://schemas.microsoft.com/office/drawing/2014/main" val="10003"/>
                      </a:ext>
                    </a:extLst>
                  </a:tr>
                </a:tbl>
              </a:graphicData>
            </a:graphic>
          </p:graphicFrame>
        </mc:Fallback>
      </mc:AlternateContent>
      <p:sp>
        <p:nvSpPr>
          <p:cNvPr id="11" name="TextBox 10">
            <a:extLst>
              <a:ext uri="{FF2B5EF4-FFF2-40B4-BE49-F238E27FC236}">
                <a16:creationId xmlns:a16="http://schemas.microsoft.com/office/drawing/2014/main" id="{531CC67C-7F47-37FD-B323-4BAA9710FBCD}"/>
              </a:ext>
            </a:extLst>
          </p:cNvPr>
          <p:cNvSpPr txBox="1"/>
          <p:nvPr/>
        </p:nvSpPr>
        <p:spPr>
          <a:xfrm>
            <a:off x="452159" y="3092388"/>
            <a:ext cx="8232119" cy="369332"/>
          </a:xfrm>
          <a:prstGeom prst="rect">
            <a:avLst/>
          </a:prstGeom>
          <a:noFill/>
        </p:spPr>
        <p:txBody>
          <a:bodyPr wrap="square">
            <a:spAutoFit/>
          </a:bodyPr>
          <a:lstStyle/>
          <a:p>
            <a:pPr marL="512064" algn="just"/>
            <a:r>
              <a:rPr lang="en-US" sz="1800" b="1" dirty="0"/>
              <a:t>Step 3: </a:t>
            </a:r>
            <a:r>
              <a:rPr lang="en-US" sz="1800" dirty="0"/>
              <a:t>Count the total number of times each player is a critical player.</a:t>
            </a:r>
          </a:p>
        </p:txBody>
      </p:sp>
      <p:sp>
        <p:nvSpPr>
          <p:cNvPr id="7" name="TextBox 6">
            <a:extLst>
              <a:ext uri="{FF2B5EF4-FFF2-40B4-BE49-F238E27FC236}">
                <a16:creationId xmlns:a16="http://schemas.microsoft.com/office/drawing/2014/main" id="{84998848-401E-9846-A8A8-8ADE1397B3E6}"/>
              </a:ext>
            </a:extLst>
          </p:cNvPr>
          <p:cNvSpPr txBox="1"/>
          <p:nvPr/>
        </p:nvSpPr>
        <p:spPr>
          <a:xfrm>
            <a:off x="454680" y="3557208"/>
            <a:ext cx="8229599" cy="369332"/>
          </a:xfrm>
          <a:prstGeom prst="rect">
            <a:avLst/>
          </a:prstGeom>
          <a:noFill/>
        </p:spPr>
        <p:txBody>
          <a:bodyPr wrap="square">
            <a:spAutoFit/>
          </a:bodyPr>
          <a:lstStyle/>
          <a:p>
            <a:pPr algn="ctr">
              <a:defRPr b="1"/>
            </a:pPr>
            <a:r>
              <a:rPr lang="en-IN" sz="1800" dirty="0"/>
              <a:t>Table 2: Critical Players in the Voting System [10: 6, 4, 2]</a:t>
            </a:r>
          </a:p>
        </p:txBody>
      </p:sp>
      <mc:AlternateContent xmlns:mc="http://schemas.openxmlformats.org/markup-compatibility/2006">
        <mc:Choice xmlns:a14="http://schemas.microsoft.com/office/drawing/2010/main" Requires="a14">
          <p:graphicFrame>
            <p:nvGraphicFramePr>
              <p:cNvPr id="5" name="Table Placeholder 2" descr="The table contains 2 columns and 2 rows.&#10;&#10;The columns are labeled: Player &amp; Number of Times Critical.&#10;&#10;Row 1: Player: P 1, Number of Times Critical: 2.&#10;&#10;Row 2: Player: P 2, Number of Times Critical: 2.">
                <a:extLst>
                  <a:ext uri="{FF2B5EF4-FFF2-40B4-BE49-F238E27FC236}">
                    <a16:creationId xmlns:a16="http://schemas.microsoft.com/office/drawing/2014/main" id="{EEF60CCE-E788-4B43-A610-8945A89544D2}"/>
                  </a:ext>
                </a:extLst>
              </p:cNvPr>
              <p:cNvGraphicFramePr>
                <a:graphicFrameLocks/>
              </p:cNvGraphicFramePr>
              <p:nvPr>
                <p:extLst>
                  <p:ext uri="{D42A27DB-BD31-4B8C-83A1-F6EECF244321}">
                    <p14:modId xmlns:p14="http://schemas.microsoft.com/office/powerpoint/2010/main" val="1134775048"/>
                  </p:ext>
                </p:extLst>
              </p:nvPr>
            </p:nvGraphicFramePr>
            <p:xfrm>
              <a:off x="454681" y="395254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Player</a:t>
                          </a:r>
                        </a:p>
                      </a:txBody>
                      <a:tcPr/>
                    </a:tc>
                    <a:tc>
                      <a:txBody>
                        <a:bodyPr/>
                        <a:lstStyle/>
                        <a:p>
                          <a:pPr algn="ctr">
                            <a:defRPr sz="1800" b="1"/>
                          </a:pPr>
                          <a:r>
                            <a:rPr dirty="0"/>
                            <a:t>Number of Times Critical</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a:p>
                      </a:txBody>
                      <a:tcPr/>
                    </a:tc>
                    <a:tc>
                      <a:txBody>
                        <a:bodyPr/>
                        <a:lstStyle/>
                        <a:p>
                          <a:pPr algn="ctr"/>
                          <a:r>
                            <a:rPr sz="1800"/>
                            <a:t>2</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tc>
                    <a:tc>
                      <a:txBody>
                        <a:bodyPr/>
                        <a:lstStyle/>
                        <a:p>
                          <a:pPr algn="ctr"/>
                          <a:r>
                            <a:rPr sz="1800" dirty="0"/>
                            <a:t>2</a:t>
                          </a:r>
                          <a:endParaRPr sz="1800" dirty="0">
                            <a:latin typeface="Cambria Math"/>
                          </a:endParaRPr>
                        </a:p>
                      </a:txBody>
                      <a:tcPr/>
                    </a:tc>
                    <a:extLst>
                      <a:ext uri="{0D108BD9-81ED-4DB2-BD59-A6C34878D82A}">
                        <a16:rowId xmlns:a16="http://schemas.microsoft.com/office/drawing/2014/main" val="10003"/>
                      </a:ext>
                    </a:extLst>
                  </a:tr>
                </a:tbl>
              </a:graphicData>
            </a:graphic>
          </p:graphicFrame>
        </mc:Choice>
        <mc:Fallback>
          <p:graphicFrame>
            <p:nvGraphicFramePr>
              <p:cNvPr id="5" name="Table Placeholder 2" descr="The table contains 2 columns and 2 rows.&#10;&#10;The columns are labeled: Player &amp; Number of Times Critical.&#10;&#10;Row 1: Player: P 1, Number of Times Critical: 2.&#10;&#10;Row 2: Player: P 2, Number of Times Critical: 2.">
                <a:extLst>
                  <a:ext uri="{FF2B5EF4-FFF2-40B4-BE49-F238E27FC236}">
                    <a16:creationId xmlns:a16="http://schemas.microsoft.com/office/drawing/2014/main" id="{EEF60CCE-E788-4B43-A610-8945A89544D2}"/>
                  </a:ext>
                </a:extLst>
              </p:cNvPr>
              <p:cNvGraphicFramePr>
                <a:graphicFrameLocks/>
              </p:cNvGraphicFramePr>
              <p:nvPr>
                <p:extLst>
                  <p:ext uri="{D42A27DB-BD31-4B8C-83A1-F6EECF244321}">
                    <p14:modId xmlns:p14="http://schemas.microsoft.com/office/powerpoint/2010/main" val="1134775048"/>
                  </p:ext>
                </p:extLst>
              </p:nvPr>
            </p:nvGraphicFramePr>
            <p:xfrm>
              <a:off x="454681" y="395254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Player</a:t>
                          </a:r>
                        </a:p>
                      </a:txBody>
                      <a:tcPr/>
                    </a:tc>
                    <a:tc>
                      <a:txBody>
                        <a:bodyPr/>
                        <a:lstStyle/>
                        <a:p>
                          <a:pPr algn="ctr">
                            <a:defRPr sz="1800" b="1"/>
                          </a:pPr>
                          <a:r>
                            <a:rPr dirty="0"/>
                            <a:t>Number of Times Critical</a:t>
                          </a:r>
                        </a:p>
                      </a:txBody>
                      <a:tcPr/>
                    </a:tc>
                    <a:extLst>
                      <a:ext uri="{0D108BD9-81ED-4DB2-BD59-A6C34878D82A}">
                        <a16:rowId xmlns:a16="http://schemas.microsoft.com/office/drawing/2014/main" val="10001"/>
                      </a:ext>
                    </a:extLst>
                  </a:tr>
                  <a:tr h="370840">
                    <a:tc>
                      <a:txBody>
                        <a:bodyPr/>
                        <a:lstStyle/>
                        <a:p>
                          <a:endParaRPr lang="en-US"/>
                        </a:p>
                      </a:txBody>
                      <a:tcPr>
                        <a:blipFill>
                          <a:blip r:embed="rId3"/>
                          <a:stretch>
                            <a:fillRect l="-148" t="-108197" r="-100148" b="-124590"/>
                          </a:stretch>
                        </a:blipFill>
                      </a:tcPr>
                    </a:tc>
                    <a:tc>
                      <a:txBody>
                        <a:bodyPr/>
                        <a:lstStyle/>
                        <a:p>
                          <a:pPr algn="ctr"/>
                          <a:r>
                            <a:rPr sz="1800"/>
                            <a:t>2</a:t>
                          </a:r>
                          <a:endParaRPr sz="1800">
                            <a:latin typeface="Cambria Math"/>
                          </a:endParaRPr>
                        </a:p>
                      </a:txBody>
                      <a:tcPr/>
                    </a:tc>
                    <a:extLst>
                      <a:ext uri="{0D108BD9-81ED-4DB2-BD59-A6C34878D82A}">
                        <a16:rowId xmlns:a16="http://schemas.microsoft.com/office/drawing/2014/main" val="10002"/>
                      </a:ext>
                    </a:extLst>
                  </a:tr>
                  <a:tr h="370840">
                    <a:tc>
                      <a:txBody>
                        <a:bodyPr/>
                        <a:lstStyle/>
                        <a:p>
                          <a:endParaRPr lang="en-US"/>
                        </a:p>
                      </a:txBody>
                      <a:tcPr>
                        <a:blipFill>
                          <a:blip r:embed="rId3"/>
                          <a:stretch>
                            <a:fillRect l="-148" t="-208197" r="-100148" b="-24590"/>
                          </a:stretch>
                        </a:blipFill>
                      </a:tcPr>
                    </a:tc>
                    <a:tc>
                      <a:txBody>
                        <a:bodyPr/>
                        <a:lstStyle/>
                        <a:p>
                          <a:pPr algn="ctr"/>
                          <a:r>
                            <a:rPr sz="1800" dirty="0"/>
                            <a:t>2</a:t>
                          </a:r>
                          <a:endParaRPr sz="1800" dirty="0">
                            <a:latin typeface="Cambria Math"/>
                          </a:endParaRPr>
                        </a:p>
                      </a:txBody>
                      <a:tcPr/>
                    </a:tc>
                    <a:extLst>
                      <a:ext uri="{0D108BD9-81ED-4DB2-BD59-A6C34878D82A}">
                        <a16:rowId xmlns:a16="http://schemas.microsoft.com/office/drawing/2014/main" val="10003"/>
                      </a:ext>
                    </a:extLst>
                  </a:tr>
                </a:tbl>
              </a:graphicData>
            </a:graphic>
          </p:graphicFrame>
        </mc:Fallback>
      </mc:AlternateContent>
      <p:sp>
        <p:nvSpPr>
          <p:cNvPr id="9" name="TextBox 8">
            <a:extLst>
              <a:ext uri="{FF2B5EF4-FFF2-40B4-BE49-F238E27FC236}">
                <a16:creationId xmlns:a16="http://schemas.microsoft.com/office/drawing/2014/main" id="{FA8DB16C-6A37-171F-6314-D756134208BC}"/>
              </a:ext>
            </a:extLst>
          </p:cNvPr>
          <p:cNvSpPr txBox="1"/>
          <p:nvPr/>
        </p:nvSpPr>
        <p:spPr>
          <a:xfrm>
            <a:off x="459719" y="5261409"/>
            <a:ext cx="8224559" cy="646331"/>
          </a:xfrm>
          <a:prstGeom prst="rect">
            <a:avLst/>
          </a:prstGeom>
          <a:noFill/>
        </p:spPr>
        <p:txBody>
          <a:bodyPr wrap="square">
            <a:spAutoFit/>
          </a:bodyPr>
          <a:lstStyle/>
          <a:p>
            <a:pPr marL="512064"/>
            <a:r>
              <a:rPr lang="en-US" sz="1800" b="1" dirty="0"/>
              <a:t>Step 4: </a:t>
            </a:r>
            <a:r>
              <a:rPr lang="en-US" sz="1800" dirty="0"/>
              <a:t>Add together the critical player counts found in Step 3. </a:t>
            </a:r>
          </a:p>
          <a:p>
            <a:pPr marL="512064"/>
            <a:r>
              <a:rPr lang="en-US" sz="1800" dirty="0"/>
              <a:t>There are </a:t>
            </a:r>
            <a:r>
              <a:rPr lang="en-US" sz="1800" dirty="0">
                <a:latin typeface="Cambria Math"/>
              </a:rPr>
              <a:t>4</a:t>
            </a:r>
            <a:r>
              <a:rPr lang="en-US" sz="1800" dirty="0"/>
              <a:t> total critical player counts.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Banzhaf Power Index</a:t>
            </a:r>
            <a:r>
              <a:rPr lang="en-US" dirty="0"/>
              <a:t>—Slide 3</a:t>
            </a:r>
            <a:endParaRPr dirty="0"/>
          </a:p>
        </p:txBody>
      </p:sp>
      <p:sp>
        <p:nvSpPr>
          <p:cNvPr id="3" name="Text Placeholder 2"/>
          <p:cNvSpPr>
            <a:spLocks noGrp="1"/>
          </p:cNvSpPr>
          <p:nvPr>
            <p:ph type="body" sz="quarter" idx="10"/>
          </p:nvPr>
        </p:nvSpPr>
        <p:spPr/>
        <p:txBody>
          <a:bodyPr>
            <a:normAutofit lnSpcReduction="10000"/>
          </a:bodyPr>
          <a:lstStyle/>
          <a:p>
            <a:pPr marL="512064"/>
            <a:r>
              <a:rPr lang="en-US" sz="2000" b="1" dirty="0"/>
              <a:t>Step 5: </a:t>
            </a:r>
            <a:r>
              <a:rPr lang="en-US" sz="2000" dirty="0"/>
              <a:t>Calculate the Banzhaf Power Index using the fraction. </a:t>
            </a:r>
          </a:p>
          <a:p>
            <a:endParaRPr lang="en-US" sz="20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512064" algn="just"/>
            <a:r>
              <a:rPr lang="en-US" sz="2000" dirty="0"/>
              <a:t>   </a:t>
            </a:r>
          </a:p>
          <a:p>
            <a:endParaRPr sz="2800" dirty="0"/>
          </a:p>
        </p:txBody>
      </p:sp>
      <p:pic>
        <p:nvPicPr>
          <p:cNvPr id="8" name="Picture 7" descr="Number of times Player P sub n is a critical player divided by the total number of times all players are critical players.">
            <a:extLst>
              <a:ext uri="{FF2B5EF4-FFF2-40B4-BE49-F238E27FC236}">
                <a16:creationId xmlns:a16="http://schemas.microsoft.com/office/drawing/2014/main" id="{F31CF05A-E27E-1DB1-A833-88F135F5583F}"/>
              </a:ext>
            </a:extLst>
          </p:cNvPr>
          <p:cNvPicPr>
            <a:picLocks noChangeAspect="1"/>
          </p:cNvPicPr>
          <p:nvPr/>
        </p:nvPicPr>
        <p:blipFill>
          <a:blip r:embed="rId2"/>
          <a:stretch>
            <a:fillRect/>
          </a:stretch>
        </p:blipFill>
        <p:spPr>
          <a:xfrm>
            <a:off x="1993106" y="1573087"/>
            <a:ext cx="5157788" cy="627966"/>
          </a:xfrm>
          <a:prstGeom prst="rect">
            <a:avLst/>
          </a:prstGeom>
        </p:spPr>
      </p:pic>
      <p:sp>
        <p:nvSpPr>
          <p:cNvPr id="9" name="TextBox 8">
            <a:extLst>
              <a:ext uri="{FF2B5EF4-FFF2-40B4-BE49-F238E27FC236}">
                <a16:creationId xmlns:a16="http://schemas.microsoft.com/office/drawing/2014/main" id="{3030CAB6-2752-B93A-27EC-90DAB10AD171}"/>
              </a:ext>
            </a:extLst>
          </p:cNvPr>
          <p:cNvSpPr txBox="1"/>
          <p:nvPr/>
        </p:nvSpPr>
        <p:spPr>
          <a:xfrm>
            <a:off x="457200" y="2344270"/>
            <a:ext cx="8229600" cy="369332"/>
          </a:xfrm>
          <a:prstGeom prst="rect">
            <a:avLst/>
          </a:prstGeom>
          <a:noFill/>
        </p:spPr>
        <p:txBody>
          <a:bodyPr wrap="square">
            <a:spAutoFit/>
          </a:bodyPr>
          <a:lstStyle/>
          <a:p>
            <a:pPr algn="ctr">
              <a:defRPr b="1"/>
            </a:pPr>
            <a:r>
              <a:rPr lang="en-IN" sz="1800" dirty="0"/>
              <a:t>Table 3: Banzhaf Power Index for the Voting System [10: 6, 4, 2]</a:t>
            </a:r>
          </a:p>
        </p:txBody>
      </p:sp>
      <mc:AlternateContent xmlns:mc="http://schemas.openxmlformats.org/markup-compatibility/2006">
        <mc:Choice xmlns:a14="http://schemas.microsoft.com/office/drawing/2010/main" Requires="a14">
          <p:graphicFrame>
            <p:nvGraphicFramePr>
              <p:cNvPr id="4" name="Table Placeholder 2" descr="The table contains 3 columns and 2 rows.&#10;&#10;The columns are labeled: Player, Number of Times Critical and Power Index.&#10;&#10;Row 1: Player: P 1, Number of Times Critical: 2, Power Index 2 divided by 4 equals 50%.&#10;&#10;Row 2: Player: P 2, Number of Times Critical: 2, Power Index 2 divided by 4 equals 50%.">
                <a:extLst>
                  <a:ext uri="{FF2B5EF4-FFF2-40B4-BE49-F238E27FC236}">
                    <a16:creationId xmlns:a16="http://schemas.microsoft.com/office/drawing/2014/main" id="{C5C80268-65A8-43FD-ABD6-A2CC0075A10B}"/>
                  </a:ext>
                </a:extLst>
              </p:cNvPr>
              <p:cNvGraphicFramePr>
                <a:graphicFrameLocks/>
              </p:cNvGraphicFramePr>
              <p:nvPr>
                <p:extLst>
                  <p:ext uri="{D42A27DB-BD31-4B8C-83A1-F6EECF244321}">
                    <p14:modId xmlns:p14="http://schemas.microsoft.com/office/powerpoint/2010/main" val="3872490107"/>
                  </p:ext>
                </p:extLst>
              </p:nvPr>
            </p:nvGraphicFramePr>
            <p:xfrm>
              <a:off x="457200" y="2743200"/>
              <a:ext cx="8229600" cy="157581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296689">
                    <a:tc>
                      <a:txBody>
                        <a:bodyPr/>
                        <a:lstStyle/>
                        <a:p>
                          <a:pPr algn="ctr">
                            <a:defRPr sz="1800" b="1"/>
                          </a:pPr>
                          <a:r>
                            <a:t>Player</a:t>
                          </a:r>
                        </a:p>
                      </a:txBody>
                      <a:tcPr/>
                    </a:tc>
                    <a:tc>
                      <a:txBody>
                        <a:bodyPr/>
                        <a:lstStyle/>
                        <a:p>
                          <a:pPr algn="ctr">
                            <a:defRPr sz="1800" b="1"/>
                          </a:pPr>
                          <a:r>
                            <a:t>Number of Times Critical</a:t>
                          </a:r>
                        </a:p>
                      </a:txBody>
                      <a:tcPr/>
                    </a:tc>
                    <a:tc>
                      <a:txBody>
                        <a:bodyPr/>
                        <a:lstStyle/>
                        <a:p>
                          <a:pPr algn="ctr">
                            <a:defRPr sz="1800" b="1"/>
                          </a:pPr>
                          <a:r>
                            <a:rPr dirty="0"/>
                            <a:t>Power Index</a:t>
                          </a:r>
                        </a:p>
                      </a:txBody>
                      <a:tcPr/>
                    </a:tc>
                    <a:extLst>
                      <a:ext uri="{0D108BD9-81ED-4DB2-BD59-A6C34878D82A}">
                        <a16:rowId xmlns:a16="http://schemas.microsoft.com/office/drawing/2014/main" val="10001"/>
                      </a:ext>
                    </a:extLst>
                  </a:tr>
                  <a:tr h="48405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a:p>
                      </a:txBody>
                      <a:tcPr/>
                    </a:tc>
                    <a:tc>
                      <a:txBody>
                        <a:bodyPr/>
                        <a:lstStyle/>
                        <a:p>
                          <a:pPr algn="ctr"/>
                          <a:r>
                            <a:rPr sz="1800" dirty="0"/>
                            <a:t>2</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2</m:t>
                                    </m:r>
                                  </m:num>
                                  <m:den>
                                    <m:r>
                                      <a:rPr sz="1800"/>
                                      <m:t>4</m:t>
                                    </m:r>
                                  </m:den>
                                </m:f>
                                <m:r>
                                  <a:rPr sz="1800"/>
                                  <m:t>=50%</m:t>
                                </m:r>
                              </m:oMath>
                            </m:oMathPara>
                          </a14:m>
                          <a:endParaRPr/>
                        </a:p>
                      </a:txBody>
                      <a:tcPr/>
                    </a:tc>
                    <a:extLst>
                      <a:ext uri="{0D108BD9-81ED-4DB2-BD59-A6C34878D82A}">
                        <a16:rowId xmlns:a16="http://schemas.microsoft.com/office/drawing/2014/main" val="10002"/>
                      </a:ext>
                    </a:extLst>
                  </a:tr>
                  <a:tr h="48405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tc>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2</m:t>
                                    </m:r>
                                  </m:num>
                                  <m:den>
                                    <m:r>
                                      <a:rPr sz="1800"/>
                                      <m:t>4</m:t>
                                    </m:r>
                                  </m:den>
                                </m:f>
                                <m:r>
                                  <a:rPr sz="1800"/>
                                  <m:t>=50%</m:t>
                                </m:r>
                              </m:oMath>
                            </m:oMathPara>
                          </a14:m>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3 columns and 2 rows.&#10;&#10;The columns are labeled: Player, Number of Times Critical and Power Index.&#10;&#10;Row 1: Player: P 1, Number of Times Critical: 2, Power Index 2 divided by 4 equals 50%.&#10;&#10;Row 2: Player: P 2, Number of Times Critical: 2, Power Index 2 divided by 4 equals 50%.">
                <a:extLst>
                  <a:ext uri="{FF2B5EF4-FFF2-40B4-BE49-F238E27FC236}">
                    <a16:creationId xmlns:a16="http://schemas.microsoft.com/office/drawing/2014/main" id="{C5C80268-65A8-43FD-ABD6-A2CC0075A10B}"/>
                  </a:ext>
                </a:extLst>
              </p:cNvPr>
              <p:cNvGraphicFramePr>
                <a:graphicFrameLocks/>
              </p:cNvGraphicFramePr>
              <p:nvPr>
                <p:extLst>
                  <p:ext uri="{D42A27DB-BD31-4B8C-83A1-F6EECF244321}">
                    <p14:modId xmlns:p14="http://schemas.microsoft.com/office/powerpoint/2010/main" val="3872490107"/>
                  </p:ext>
                </p:extLst>
              </p:nvPr>
            </p:nvGraphicFramePr>
            <p:xfrm>
              <a:off x="457200" y="2743200"/>
              <a:ext cx="8229600" cy="157581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65760">
                    <a:tc>
                      <a:txBody>
                        <a:bodyPr/>
                        <a:lstStyle/>
                        <a:p>
                          <a:pPr algn="ctr">
                            <a:defRPr sz="1800" b="1"/>
                          </a:pPr>
                          <a:r>
                            <a:t>Player</a:t>
                          </a:r>
                        </a:p>
                      </a:txBody>
                      <a:tcPr/>
                    </a:tc>
                    <a:tc>
                      <a:txBody>
                        <a:bodyPr/>
                        <a:lstStyle/>
                        <a:p>
                          <a:pPr algn="ctr">
                            <a:defRPr sz="1800" b="1"/>
                          </a:pPr>
                          <a:r>
                            <a:t>Number of Times Critical</a:t>
                          </a:r>
                        </a:p>
                      </a:txBody>
                      <a:tcPr/>
                    </a:tc>
                    <a:tc>
                      <a:txBody>
                        <a:bodyPr/>
                        <a:lstStyle/>
                        <a:p>
                          <a:pPr algn="ctr">
                            <a:defRPr sz="1800" b="1"/>
                          </a:pPr>
                          <a:r>
                            <a:rPr dirty="0"/>
                            <a:t>Power Index</a:t>
                          </a:r>
                        </a:p>
                      </a:txBody>
                      <a:tcPr/>
                    </a:tc>
                    <a:extLst>
                      <a:ext uri="{0D108BD9-81ED-4DB2-BD59-A6C34878D82A}">
                        <a16:rowId xmlns:a16="http://schemas.microsoft.com/office/drawing/2014/main" val="10001"/>
                      </a:ext>
                    </a:extLst>
                  </a:tr>
                  <a:tr h="605028">
                    <a:tc>
                      <a:txBody>
                        <a:bodyPr/>
                        <a:lstStyle/>
                        <a:p>
                          <a:endParaRPr lang="en-US"/>
                        </a:p>
                      </a:txBody>
                      <a:tcPr>
                        <a:blipFill>
                          <a:blip r:embed="rId3"/>
                          <a:stretch>
                            <a:fillRect l="-444" t="-65000" r="-200667" b="-101000"/>
                          </a:stretch>
                        </a:blipFill>
                      </a:tcPr>
                    </a:tc>
                    <a:tc>
                      <a:txBody>
                        <a:bodyPr/>
                        <a:lstStyle/>
                        <a:p>
                          <a:pPr algn="ctr"/>
                          <a:r>
                            <a:rPr sz="1800" dirty="0"/>
                            <a:t>2</a:t>
                          </a:r>
                          <a:endParaRPr sz="1800" dirty="0">
                            <a:latin typeface="Cambria Math"/>
                          </a:endParaRPr>
                        </a:p>
                      </a:txBody>
                      <a:tcPr/>
                    </a:tc>
                    <a:tc>
                      <a:txBody>
                        <a:bodyPr/>
                        <a:lstStyle/>
                        <a:p>
                          <a:endParaRPr lang="en-US"/>
                        </a:p>
                      </a:txBody>
                      <a:tcPr>
                        <a:blipFill>
                          <a:blip r:embed="rId3"/>
                          <a:stretch>
                            <a:fillRect l="-200444" t="-65000" r="-667" b="-101000"/>
                          </a:stretch>
                        </a:blipFill>
                      </a:tcPr>
                    </a:tc>
                    <a:extLst>
                      <a:ext uri="{0D108BD9-81ED-4DB2-BD59-A6C34878D82A}">
                        <a16:rowId xmlns:a16="http://schemas.microsoft.com/office/drawing/2014/main" val="10002"/>
                      </a:ext>
                    </a:extLst>
                  </a:tr>
                  <a:tr h="605028">
                    <a:tc>
                      <a:txBody>
                        <a:bodyPr/>
                        <a:lstStyle/>
                        <a:p>
                          <a:endParaRPr lang="en-US"/>
                        </a:p>
                      </a:txBody>
                      <a:tcPr>
                        <a:blipFill>
                          <a:blip r:embed="rId3"/>
                          <a:stretch>
                            <a:fillRect l="-444" t="-166667" r="-200667" b="-2020"/>
                          </a:stretch>
                        </a:blipFill>
                      </a:tcPr>
                    </a:tc>
                    <a:tc>
                      <a:txBody>
                        <a:bodyPr/>
                        <a:lstStyle/>
                        <a:p>
                          <a:pPr algn="ctr"/>
                          <a:r>
                            <a:rPr sz="1800"/>
                            <a:t>2</a:t>
                          </a:r>
                          <a:endParaRPr sz="1800">
                            <a:latin typeface="Cambria Math"/>
                          </a:endParaRPr>
                        </a:p>
                      </a:txBody>
                      <a:tcPr/>
                    </a:tc>
                    <a:tc>
                      <a:txBody>
                        <a:bodyPr/>
                        <a:lstStyle/>
                        <a:p>
                          <a:endParaRPr lang="en-US"/>
                        </a:p>
                      </a:txBody>
                      <a:tcPr>
                        <a:blipFill>
                          <a:blip r:embed="rId3"/>
                          <a:stretch>
                            <a:fillRect l="-200444" t="-166667" r="-667" b="-2020"/>
                          </a:stretch>
                        </a:blipFill>
                      </a:tcPr>
                    </a:tc>
                    <a:extLst>
                      <a:ext uri="{0D108BD9-81ED-4DB2-BD59-A6C34878D82A}">
                        <a16:rowId xmlns:a16="http://schemas.microsoft.com/office/drawing/2014/main" val="10003"/>
                      </a:ext>
                    </a:extLst>
                  </a:tr>
                </a:tbl>
              </a:graphicData>
            </a:graphic>
          </p:graphicFrame>
        </mc:Fallback>
      </mc:AlternateContent>
      <p:sp>
        <p:nvSpPr>
          <p:cNvPr id="7" name="TextBox 6">
            <a:extLst>
              <a:ext uri="{FF2B5EF4-FFF2-40B4-BE49-F238E27FC236}">
                <a16:creationId xmlns:a16="http://schemas.microsoft.com/office/drawing/2014/main" id="{FB006FA9-DB07-581D-A236-091CCF162F19}"/>
              </a:ext>
            </a:extLst>
          </p:cNvPr>
          <p:cNvSpPr txBox="1"/>
          <p:nvPr/>
        </p:nvSpPr>
        <p:spPr>
          <a:xfrm>
            <a:off x="457200" y="4419600"/>
            <a:ext cx="8229600" cy="646331"/>
          </a:xfrm>
          <a:prstGeom prst="rect">
            <a:avLst/>
          </a:prstGeom>
          <a:noFill/>
        </p:spPr>
        <p:txBody>
          <a:bodyPr wrap="square">
            <a:spAutoFit/>
          </a:bodyPr>
          <a:lstStyle/>
          <a:p>
            <a:r>
              <a:rPr lang="en-US" sz="1800" dirty="0"/>
              <a:t>Note that even though players 1 and 2 have a different number of votes (</a:t>
            </a:r>
            <a:r>
              <a:rPr lang="en-US" sz="1800" dirty="0">
                <a:latin typeface="Cambria Math"/>
              </a:rPr>
              <a:t>6</a:t>
            </a:r>
            <a:r>
              <a:rPr lang="en-US" sz="1800" dirty="0"/>
              <a:t> and </a:t>
            </a:r>
            <a:r>
              <a:rPr lang="en-US" sz="1800" dirty="0">
                <a:latin typeface="Cambria Math"/>
              </a:rPr>
              <a:t>4</a:t>
            </a:r>
            <a:r>
              <a:rPr lang="en-US" sz="1800" dirty="0"/>
              <a:t>, respectively), they have equal power indices. </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Banzhaf Power Index</a:t>
            </a:r>
            <a:r>
              <a:rPr lang="en-US" dirty="0"/>
              <a:t>—Slide 4</a:t>
            </a:r>
            <a:endParaRPr dirty="0"/>
          </a:p>
        </p:txBody>
      </p:sp>
      <p:sp>
        <p:nvSpPr>
          <p:cNvPr id="3" name="Text Placeholder 2"/>
          <p:cNvSpPr>
            <a:spLocks noGrp="1"/>
          </p:cNvSpPr>
          <p:nvPr>
            <p:ph type="body" sz="quarter" idx="10"/>
          </p:nvPr>
        </p:nvSpPr>
        <p:spPr>
          <a:xfrm>
            <a:off x="457200" y="1029287"/>
            <a:ext cx="8229600" cy="647113"/>
          </a:xfrm>
        </p:spPr>
        <p:txBody>
          <a:bodyPr>
            <a:normAutofit fontScale="77500" lnSpcReduction="20000"/>
          </a:bodyPr>
          <a:lstStyle/>
          <a:p>
            <a:pPr algn="just">
              <a:tabLst>
                <a:tab pos="358775" algn="l"/>
              </a:tabLst>
              <a:defRPr sz="2800"/>
            </a:pPr>
            <a:r>
              <a:rPr lang="en-US" dirty="0"/>
              <a:t>b.	​</a:t>
            </a:r>
            <a:r>
              <a:rPr lang="en-US" sz="2800" dirty="0"/>
              <a:t>The list of critical players in the winning coalitions in the voting system 	[11:6, 5,4,1] is as follows.</a:t>
            </a:r>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p:txBody>
      </p:sp>
      <p:sp>
        <p:nvSpPr>
          <p:cNvPr id="6" name="TextBox 5">
            <a:extLst>
              <a:ext uri="{FF2B5EF4-FFF2-40B4-BE49-F238E27FC236}">
                <a16:creationId xmlns:a16="http://schemas.microsoft.com/office/drawing/2014/main" id="{6D61B78D-E0D3-DDC4-F847-7789BE6D74AB}"/>
              </a:ext>
            </a:extLst>
          </p:cNvPr>
          <p:cNvSpPr txBox="1"/>
          <p:nvPr/>
        </p:nvSpPr>
        <p:spPr>
          <a:xfrm>
            <a:off x="479612" y="1676400"/>
            <a:ext cx="8229600" cy="369332"/>
          </a:xfrm>
          <a:prstGeom prst="rect">
            <a:avLst/>
          </a:prstGeom>
          <a:noFill/>
        </p:spPr>
        <p:txBody>
          <a:bodyPr wrap="square">
            <a:spAutoFit/>
          </a:bodyPr>
          <a:lstStyle/>
          <a:p>
            <a:pPr algn="ctr">
              <a:defRPr b="1"/>
            </a:pPr>
            <a:r>
              <a:rPr lang="en-IN" sz="1800" dirty="0"/>
              <a:t>Table 4: Winning Coalitions in the Voting System [11: 6, 5, 4, 1]</a:t>
            </a:r>
          </a:p>
        </p:txBody>
      </p:sp>
      <mc:AlternateContent xmlns:mc="http://schemas.openxmlformats.org/markup-compatibility/2006">
        <mc:Choice xmlns:a14="http://schemas.microsoft.com/office/drawing/2010/main" Requires="a14">
          <p:graphicFrame>
            <p:nvGraphicFramePr>
              <p:cNvPr id="4" name="Table Placeholder 2" descr="The table contains 2 columns and 5 rows.&#10;&#10;The columns are labeled: Winning Coalition, Critical Players.&#10;&#10;Row 1: Winning Coalition: {P 1, P 2}, Critical Players: P 1, P 2&#10;&#10;Row 2: Winning Coalition: {P 1, P 2, P 3}, Critical Players: P 1, P 2.&#10;&#10;Row 3: Winning Coalition: {P 1, P 2, P 4}, Critical Players: P 1, P 2.&#10;&#10;Row 4: Winning Coalition: {P 1, P 3, P 4}, Critical Players: P 1, P 3, P 4.&#10;&#10;Row 5: Winning Coalition: {P 1, P 2, P 3, P 4}, Critical Players: P 1.">
                <a:extLst>
                  <a:ext uri="{FF2B5EF4-FFF2-40B4-BE49-F238E27FC236}">
                    <a16:creationId xmlns:a16="http://schemas.microsoft.com/office/drawing/2014/main" id="{99CAD823-D80A-47D7-A292-A2CF5039D8EA}"/>
                  </a:ext>
                </a:extLst>
              </p:cNvPr>
              <p:cNvGraphicFramePr>
                <a:graphicFrameLocks/>
              </p:cNvGraphicFramePr>
              <p:nvPr>
                <p:extLst>
                  <p:ext uri="{D42A27DB-BD31-4B8C-83A1-F6EECF244321}">
                    <p14:modId xmlns:p14="http://schemas.microsoft.com/office/powerpoint/2010/main" val="3858182607"/>
                  </p:ext>
                </p:extLst>
              </p:nvPr>
            </p:nvGraphicFramePr>
            <p:xfrm>
              <a:off x="1447800" y="2072640"/>
              <a:ext cx="6629400" cy="2194560"/>
            </p:xfrm>
            <a:graphic>
              <a:graphicData uri="http://schemas.openxmlformats.org/drawingml/2006/table">
                <a:tbl>
                  <a:tblPr firstRow="1" bandRow="1">
                    <a:tableStyleId>{5940675A-B579-460E-94D1-54222C63F5DA}</a:tableStyleId>
                  </a:tblPr>
                  <a:tblGrid>
                    <a:gridCol w="3314700">
                      <a:extLst>
                        <a:ext uri="{9D8B030D-6E8A-4147-A177-3AD203B41FA5}">
                          <a16:colId xmlns:a16="http://schemas.microsoft.com/office/drawing/2014/main" val="20000"/>
                        </a:ext>
                      </a:extLst>
                    </a:gridCol>
                    <a:gridCol w="3314700">
                      <a:extLst>
                        <a:ext uri="{9D8B030D-6E8A-4147-A177-3AD203B41FA5}">
                          <a16:colId xmlns:a16="http://schemas.microsoft.com/office/drawing/2014/main" val="20001"/>
                        </a:ext>
                      </a:extLst>
                    </a:gridCol>
                  </a:tblGrid>
                  <a:tr h="337457">
                    <a:tc>
                      <a:txBody>
                        <a:bodyPr/>
                        <a:lstStyle/>
                        <a:p>
                          <a:pPr algn="ctr">
                            <a:defRPr sz="1800" b="1"/>
                          </a:pPr>
                          <a:r>
                            <a:rPr sz="1800" dirty="0"/>
                            <a:t>Winning Coalition</a:t>
                          </a:r>
                        </a:p>
                      </a:txBody>
                      <a:tcPr/>
                    </a:tc>
                    <a:tc>
                      <a:txBody>
                        <a:bodyPr/>
                        <a:lstStyle/>
                        <a:p>
                          <a:pPr algn="ctr">
                            <a:defRPr sz="1800" b="1"/>
                          </a:pPr>
                          <a:r>
                            <a:rPr sz="1800" dirty="0"/>
                            <a:t>Critical Players</a:t>
                          </a:r>
                        </a:p>
                      </a:txBody>
                      <a:tcPr/>
                    </a:tc>
                    <a:extLst>
                      <a:ext uri="{0D108BD9-81ED-4DB2-BD59-A6C34878D82A}">
                        <a16:rowId xmlns:a16="http://schemas.microsoft.com/office/drawing/2014/main" val="10001"/>
                      </a:ext>
                    </a:extLst>
                  </a:tr>
                  <a:tr h="337457">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sz="18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sz="1800"/>
                        </a:p>
                      </a:txBody>
                      <a:tcPr/>
                    </a:tc>
                    <a:extLst>
                      <a:ext uri="{0D108BD9-81ED-4DB2-BD59-A6C34878D82A}">
                        <a16:rowId xmlns:a16="http://schemas.microsoft.com/office/drawing/2014/main" val="10002"/>
                      </a:ext>
                    </a:extLst>
                  </a:tr>
                  <a:tr h="337457">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3</m:t>
                                        </m:r>
                                      </m:sub>
                                    </m:sSub>
                                  </m:e>
                                </m:d>
                              </m:oMath>
                            </m:oMathPara>
                          </a14:m>
                          <a:endParaRPr sz="180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sz="1800"/>
                        </a:p>
                      </a:txBody>
                      <a:tcPr/>
                    </a:tc>
                    <a:extLst>
                      <a:ext uri="{0D108BD9-81ED-4DB2-BD59-A6C34878D82A}">
                        <a16:rowId xmlns:a16="http://schemas.microsoft.com/office/drawing/2014/main" val="10003"/>
                      </a:ext>
                    </a:extLst>
                  </a:tr>
                  <a:tr h="337457">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4</m:t>
                                        </m:r>
                                      </m:sub>
                                    </m:sSub>
                                  </m:e>
                                </m:d>
                              </m:oMath>
                            </m:oMathPara>
                          </a14:m>
                          <a:endParaRPr sz="180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sz="1800"/>
                        </a:p>
                      </a:txBody>
                      <a:tcPr/>
                    </a:tc>
                    <a:extLst>
                      <a:ext uri="{0D108BD9-81ED-4DB2-BD59-A6C34878D82A}">
                        <a16:rowId xmlns:a16="http://schemas.microsoft.com/office/drawing/2014/main" val="10004"/>
                      </a:ext>
                    </a:extLst>
                  </a:tr>
                  <a:tr h="337457">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3</m:t>
                                        </m:r>
                                      </m:sub>
                                    </m:sSub>
                                    <m:r>
                                      <m:rPr>
                                        <m:nor/>
                                      </m:rPr>
                                      <a:rPr sz="1800"/>
                                      <m:t>, </m:t>
                                    </m:r>
                                    <m:sSub>
                                      <m:sSubPr>
                                        <m:ctrlPr>
                                          <a:rPr sz="1800"/>
                                        </m:ctrlPr>
                                      </m:sSubPr>
                                      <m:e>
                                        <m:r>
                                          <a:rPr sz="1800"/>
                                          <m:t>𝑃</m:t>
                                        </m:r>
                                      </m:e>
                                      <m:sub>
                                        <m:r>
                                          <a:rPr sz="1800"/>
                                          <m:t>4</m:t>
                                        </m:r>
                                      </m:sub>
                                    </m:sSub>
                                  </m:e>
                                </m:d>
                              </m:oMath>
                            </m:oMathPara>
                          </a14:m>
                          <a:endParaRPr sz="1800"/>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3</m:t>
                                        </m:r>
                                      </m:sub>
                                    </m:sSub>
                                    <m:r>
                                      <m:rPr>
                                        <m:nor/>
                                      </m:rPr>
                                      <a:rPr sz="1800"/>
                                      <m:t>, </m:t>
                                    </m:r>
                                    <m:sSub>
                                      <m:sSubPr>
                                        <m:ctrlPr>
                                          <a:rPr sz="1800"/>
                                        </m:ctrlPr>
                                      </m:sSubPr>
                                      <m:e>
                                        <m:r>
                                          <a:rPr sz="1800"/>
                                          <m:t>𝑃</m:t>
                                        </m:r>
                                      </m:e>
                                      <m:sub>
                                        <m:r>
                                          <a:rPr sz="1800"/>
                                          <m:t>4</m:t>
                                        </m:r>
                                      </m:sub>
                                    </m:sSub>
                                  </m:e>
                                </m:d>
                              </m:oMath>
                            </m:oMathPara>
                          </a14:m>
                          <a:endParaRPr sz="1800"/>
                        </a:p>
                      </a:txBody>
                      <a:tcPr/>
                    </a:tc>
                    <a:extLst>
                      <a:ext uri="{0D108BD9-81ED-4DB2-BD59-A6C34878D82A}">
                        <a16:rowId xmlns:a16="http://schemas.microsoft.com/office/drawing/2014/main" val="10005"/>
                      </a:ext>
                    </a:extLst>
                  </a:tr>
                  <a:tr h="337457">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3</m:t>
                                        </m:r>
                                      </m:sub>
                                    </m:sSub>
                                    <m:r>
                                      <m:rPr>
                                        <m:nor/>
                                      </m:rPr>
                                      <a:rPr sz="1800"/>
                                      <m:t>, </m:t>
                                    </m:r>
                                    <m:sSub>
                                      <m:sSubPr>
                                        <m:ctrlPr>
                                          <a:rPr sz="1800"/>
                                        </m:ctrlPr>
                                      </m:sSubPr>
                                      <m:e>
                                        <m:r>
                                          <a:rPr sz="1800"/>
                                          <m:t>𝑃</m:t>
                                        </m:r>
                                      </m:e>
                                      <m:sub>
                                        <m:r>
                                          <a:rPr sz="1800"/>
                                          <m:t>4</m:t>
                                        </m:r>
                                      </m:sub>
                                    </m:sSub>
                                  </m:e>
                                </m:d>
                              </m:oMath>
                            </m:oMathPara>
                          </a14:m>
                          <a:endParaRPr sz="18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sz="1800" dirty="0"/>
                        </a:p>
                      </a:txBody>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The table contains 2 columns and 5 rows.&#10;&#10;The columns are labeled: Winning Coalition, Critical Players.&#10;&#10;Row 1: Winning Coalition: {P 1, P 2}, Critical Players: P 1, P 2&#10;&#10;Row 2: Winning Coalition: {P 1, P 2, P 3}, Critical Players: P 1, P 2.&#10;&#10;Row 3: Winning Coalition: {P 1, P 2, P 4}, Critical Players: P 1, P 2.&#10;&#10;Row 4: Winning Coalition: {P 1, P 3, P 4}, Critical Players: P 1, P 3, P 4.&#10;&#10;Row 5: Winning Coalition: {P 1, P 2, P 3, P 4}, Critical Players: P 1.">
                <a:extLst>
                  <a:ext uri="{FF2B5EF4-FFF2-40B4-BE49-F238E27FC236}">
                    <a16:creationId xmlns:a16="http://schemas.microsoft.com/office/drawing/2014/main" id="{99CAD823-D80A-47D7-A292-A2CF5039D8EA}"/>
                  </a:ext>
                </a:extLst>
              </p:cNvPr>
              <p:cNvGraphicFramePr>
                <a:graphicFrameLocks/>
              </p:cNvGraphicFramePr>
              <p:nvPr>
                <p:extLst>
                  <p:ext uri="{D42A27DB-BD31-4B8C-83A1-F6EECF244321}">
                    <p14:modId xmlns:p14="http://schemas.microsoft.com/office/powerpoint/2010/main" val="3858182607"/>
                  </p:ext>
                </p:extLst>
              </p:nvPr>
            </p:nvGraphicFramePr>
            <p:xfrm>
              <a:off x="1447800" y="2072640"/>
              <a:ext cx="6629400" cy="2194560"/>
            </p:xfrm>
            <a:graphic>
              <a:graphicData uri="http://schemas.openxmlformats.org/drawingml/2006/table">
                <a:tbl>
                  <a:tblPr firstRow="1" bandRow="1">
                    <a:tableStyleId>{5940675A-B579-460E-94D1-54222C63F5DA}</a:tableStyleId>
                  </a:tblPr>
                  <a:tblGrid>
                    <a:gridCol w="3314700">
                      <a:extLst>
                        <a:ext uri="{9D8B030D-6E8A-4147-A177-3AD203B41FA5}">
                          <a16:colId xmlns:a16="http://schemas.microsoft.com/office/drawing/2014/main" val="20000"/>
                        </a:ext>
                      </a:extLst>
                    </a:gridCol>
                    <a:gridCol w="3314700">
                      <a:extLst>
                        <a:ext uri="{9D8B030D-6E8A-4147-A177-3AD203B41FA5}">
                          <a16:colId xmlns:a16="http://schemas.microsoft.com/office/drawing/2014/main" val="20001"/>
                        </a:ext>
                      </a:extLst>
                    </a:gridCol>
                  </a:tblGrid>
                  <a:tr h="365760">
                    <a:tc>
                      <a:txBody>
                        <a:bodyPr/>
                        <a:lstStyle/>
                        <a:p>
                          <a:pPr algn="ctr">
                            <a:defRPr sz="1800" b="1"/>
                          </a:pPr>
                          <a:r>
                            <a:rPr sz="1800" dirty="0"/>
                            <a:t>Winning Coalition</a:t>
                          </a:r>
                        </a:p>
                      </a:txBody>
                      <a:tcPr/>
                    </a:tc>
                    <a:tc>
                      <a:txBody>
                        <a:bodyPr/>
                        <a:lstStyle/>
                        <a:p>
                          <a:pPr algn="ctr">
                            <a:defRPr sz="1800" b="1"/>
                          </a:pPr>
                          <a:r>
                            <a:rPr sz="1800" dirty="0"/>
                            <a:t>Critical Players</a:t>
                          </a:r>
                        </a:p>
                      </a:txBody>
                      <a:tcPr/>
                    </a:tc>
                    <a:extLst>
                      <a:ext uri="{0D108BD9-81ED-4DB2-BD59-A6C34878D82A}">
                        <a16:rowId xmlns:a16="http://schemas.microsoft.com/office/drawing/2014/main" val="10001"/>
                      </a:ext>
                    </a:extLst>
                  </a:tr>
                  <a:tr h="365760">
                    <a:tc>
                      <a:txBody>
                        <a:bodyPr/>
                        <a:lstStyle/>
                        <a:p>
                          <a:endParaRPr lang="en-US"/>
                        </a:p>
                      </a:txBody>
                      <a:tcPr>
                        <a:blipFill>
                          <a:blip r:embed="rId2"/>
                          <a:stretch>
                            <a:fillRect l="-184" t="-108333" r="-100551" b="-405000"/>
                          </a:stretch>
                        </a:blipFill>
                      </a:tcPr>
                    </a:tc>
                    <a:tc>
                      <a:txBody>
                        <a:bodyPr/>
                        <a:lstStyle/>
                        <a:p>
                          <a:endParaRPr lang="en-US"/>
                        </a:p>
                      </a:txBody>
                      <a:tcPr>
                        <a:blipFill>
                          <a:blip r:embed="rId2"/>
                          <a:stretch>
                            <a:fillRect l="-100184" t="-108333" r="-551" b="-405000"/>
                          </a:stretch>
                        </a:blipFill>
                      </a:tcPr>
                    </a:tc>
                    <a:extLst>
                      <a:ext uri="{0D108BD9-81ED-4DB2-BD59-A6C34878D82A}">
                        <a16:rowId xmlns:a16="http://schemas.microsoft.com/office/drawing/2014/main" val="10002"/>
                      </a:ext>
                    </a:extLst>
                  </a:tr>
                  <a:tr h="365760">
                    <a:tc>
                      <a:txBody>
                        <a:bodyPr/>
                        <a:lstStyle/>
                        <a:p>
                          <a:endParaRPr lang="en-US"/>
                        </a:p>
                      </a:txBody>
                      <a:tcPr>
                        <a:blipFill>
                          <a:blip r:embed="rId2"/>
                          <a:stretch>
                            <a:fillRect l="-184" t="-208333" r="-100551" b="-305000"/>
                          </a:stretch>
                        </a:blipFill>
                      </a:tcPr>
                    </a:tc>
                    <a:tc>
                      <a:txBody>
                        <a:bodyPr/>
                        <a:lstStyle/>
                        <a:p>
                          <a:endParaRPr lang="en-US"/>
                        </a:p>
                      </a:txBody>
                      <a:tcPr>
                        <a:blipFill>
                          <a:blip r:embed="rId2"/>
                          <a:stretch>
                            <a:fillRect l="-100184" t="-208333" r="-551" b="-305000"/>
                          </a:stretch>
                        </a:blipFill>
                      </a:tcPr>
                    </a:tc>
                    <a:extLst>
                      <a:ext uri="{0D108BD9-81ED-4DB2-BD59-A6C34878D82A}">
                        <a16:rowId xmlns:a16="http://schemas.microsoft.com/office/drawing/2014/main" val="10003"/>
                      </a:ext>
                    </a:extLst>
                  </a:tr>
                  <a:tr h="365760">
                    <a:tc>
                      <a:txBody>
                        <a:bodyPr/>
                        <a:lstStyle/>
                        <a:p>
                          <a:endParaRPr lang="en-US"/>
                        </a:p>
                      </a:txBody>
                      <a:tcPr>
                        <a:blipFill>
                          <a:blip r:embed="rId2"/>
                          <a:stretch>
                            <a:fillRect l="-184" t="-308333" r="-100551" b="-205000"/>
                          </a:stretch>
                        </a:blipFill>
                      </a:tcPr>
                    </a:tc>
                    <a:tc>
                      <a:txBody>
                        <a:bodyPr/>
                        <a:lstStyle/>
                        <a:p>
                          <a:endParaRPr lang="en-US"/>
                        </a:p>
                      </a:txBody>
                      <a:tcPr>
                        <a:blipFill>
                          <a:blip r:embed="rId2"/>
                          <a:stretch>
                            <a:fillRect l="-100184" t="-308333" r="-551" b="-205000"/>
                          </a:stretch>
                        </a:blipFill>
                      </a:tcPr>
                    </a:tc>
                    <a:extLst>
                      <a:ext uri="{0D108BD9-81ED-4DB2-BD59-A6C34878D82A}">
                        <a16:rowId xmlns:a16="http://schemas.microsoft.com/office/drawing/2014/main" val="10004"/>
                      </a:ext>
                    </a:extLst>
                  </a:tr>
                  <a:tr h="365760">
                    <a:tc>
                      <a:txBody>
                        <a:bodyPr/>
                        <a:lstStyle/>
                        <a:p>
                          <a:endParaRPr lang="en-US"/>
                        </a:p>
                      </a:txBody>
                      <a:tcPr>
                        <a:blipFill>
                          <a:blip r:embed="rId2"/>
                          <a:stretch>
                            <a:fillRect l="-184" t="-408333" r="-100551" b="-105000"/>
                          </a:stretch>
                        </a:blipFill>
                      </a:tcPr>
                    </a:tc>
                    <a:tc>
                      <a:txBody>
                        <a:bodyPr/>
                        <a:lstStyle/>
                        <a:p>
                          <a:endParaRPr lang="en-US"/>
                        </a:p>
                      </a:txBody>
                      <a:tcPr>
                        <a:blipFill>
                          <a:blip r:embed="rId2"/>
                          <a:stretch>
                            <a:fillRect l="-100184" t="-408333" r="-551" b="-105000"/>
                          </a:stretch>
                        </a:blipFill>
                      </a:tcPr>
                    </a:tc>
                    <a:extLst>
                      <a:ext uri="{0D108BD9-81ED-4DB2-BD59-A6C34878D82A}">
                        <a16:rowId xmlns:a16="http://schemas.microsoft.com/office/drawing/2014/main" val="10005"/>
                      </a:ext>
                    </a:extLst>
                  </a:tr>
                  <a:tr h="365760">
                    <a:tc>
                      <a:txBody>
                        <a:bodyPr/>
                        <a:lstStyle/>
                        <a:p>
                          <a:endParaRPr lang="en-US"/>
                        </a:p>
                      </a:txBody>
                      <a:tcPr>
                        <a:blipFill>
                          <a:blip r:embed="rId2"/>
                          <a:stretch>
                            <a:fillRect l="-184" t="-508333" r="-100551" b="-5000"/>
                          </a:stretch>
                        </a:blipFill>
                      </a:tcPr>
                    </a:tc>
                    <a:tc>
                      <a:txBody>
                        <a:bodyPr/>
                        <a:lstStyle/>
                        <a:p>
                          <a:endParaRPr lang="en-US"/>
                        </a:p>
                      </a:txBody>
                      <a:tcPr>
                        <a:blipFill>
                          <a:blip r:embed="rId2"/>
                          <a:stretch>
                            <a:fillRect l="-100184" t="-508333" r="-551" b="-5000"/>
                          </a:stretch>
                        </a:blipFill>
                      </a:tcPr>
                    </a:tc>
                    <a:extLst>
                      <a:ext uri="{0D108BD9-81ED-4DB2-BD59-A6C34878D82A}">
                        <a16:rowId xmlns:a16="http://schemas.microsoft.com/office/drawing/2014/main" val="10006"/>
                      </a:ext>
                    </a:extLst>
                  </a:tr>
                </a:tbl>
              </a:graphicData>
            </a:graphic>
          </p:graphicFrame>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1242AD6-99BE-55A9-7408-43E06AE2A35B}"/>
                  </a:ext>
                </a:extLst>
              </p:cNvPr>
              <p:cNvSpPr txBox="1"/>
              <p:nvPr/>
            </p:nvSpPr>
            <p:spPr>
              <a:xfrm>
                <a:off x="457200" y="4389328"/>
                <a:ext cx="8229600" cy="1554272"/>
              </a:xfrm>
              <a:prstGeom prst="rect">
                <a:avLst/>
              </a:prstGeom>
              <a:noFill/>
            </p:spPr>
            <p:txBody>
              <a:bodyPr wrap="square">
                <a:spAutoFit/>
              </a:bodyPr>
              <a:lstStyle/>
              <a:p>
                <a:pPr marL="358775" lvl="1" indent="0" algn="just">
                  <a:buNone/>
                  <a:defRPr sz="2800"/>
                </a:pPr>
                <a:r>
                  <a:rPr lang="en-IN" sz="1900" dirty="0"/>
                  <a:t>Now we can count the number of times each player is critical and the total number of critical player counts in order to represent each as a fraction. Player 1 is critical </a:t>
                </a:r>
                <a:r>
                  <a:rPr lang="en-IN" sz="1900" dirty="0">
                    <a:latin typeface="Cambria Math"/>
                  </a:rPr>
                  <a:t>5</a:t>
                </a:r>
                <a:r>
                  <a:rPr lang="en-IN" sz="1900" dirty="0"/>
                  <a:t> times, player </a:t>
                </a:r>
                <a:r>
                  <a:rPr lang="en-IN" sz="1900" dirty="0">
                    <a:latin typeface="Cambria Math"/>
                  </a:rPr>
                  <a:t>2</a:t>
                </a:r>
                <a:r>
                  <a:rPr lang="en-IN" sz="1900" dirty="0"/>
                  <a:t> is critical </a:t>
                </a:r>
                <a:r>
                  <a:rPr lang="en-IN" sz="1900" dirty="0">
                    <a:latin typeface="Cambria Math"/>
                  </a:rPr>
                  <a:t>3</a:t>
                </a:r>
                <a:r>
                  <a:rPr lang="en-IN" sz="1900" dirty="0"/>
                  <a:t> times, and players 3 and 4 are each critical </a:t>
                </a:r>
                <a:r>
                  <a:rPr lang="en-IN" sz="1900" dirty="0">
                    <a:latin typeface="Cambria Math"/>
                  </a:rPr>
                  <a:t>1</a:t>
                </a:r>
                <a:r>
                  <a:rPr lang="en-IN" sz="1900" dirty="0"/>
                  <a:t> time. So the total number of critical player counts is </a:t>
                </a:r>
                <a14:m>
                  <m:oMath xmlns:m="http://schemas.openxmlformats.org/officeDocument/2006/math">
                    <m:r>
                      <a:rPr lang="en-IN" sz="1900">
                        <a:latin typeface="Cambria Math" panose="02040503050406030204" pitchFamily="18" charset="0"/>
                      </a:rPr>
                      <m:t>5+3+1+1=10</m:t>
                    </m:r>
                  </m:oMath>
                </a14:m>
                <a:r>
                  <a:rPr lang="en-IN" sz="1900" dirty="0"/>
                  <a:t>. Now we can find the Banzhaf Power Index for each player.​</a:t>
                </a:r>
              </a:p>
            </p:txBody>
          </p:sp>
        </mc:Choice>
        <mc:Fallback xmlns="">
          <p:sp>
            <p:nvSpPr>
              <p:cNvPr id="7" name="TextBox 6">
                <a:extLst>
                  <a:ext uri="{FF2B5EF4-FFF2-40B4-BE49-F238E27FC236}">
                    <a16:creationId xmlns:a16="http://schemas.microsoft.com/office/drawing/2014/main" id="{D1242AD6-99BE-55A9-7408-43E06AE2A35B}"/>
                  </a:ext>
                </a:extLst>
              </p:cNvPr>
              <p:cNvSpPr txBox="1">
                <a:spLocks noRot="1" noChangeAspect="1" noMove="1" noResize="1" noEditPoints="1" noAdjustHandles="1" noChangeArrowheads="1" noChangeShapeType="1" noTextEdit="1"/>
              </p:cNvSpPr>
              <p:nvPr/>
            </p:nvSpPr>
            <p:spPr>
              <a:xfrm>
                <a:off x="457200" y="4389328"/>
                <a:ext cx="8229600" cy="1554272"/>
              </a:xfrm>
              <a:prstGeom prst="rect">
                <a:avLst/>
              </a:prstGeom>
              <a:blipFill>
                <a:blip r:embed="rId4"/>
                <a:stretch>
                  <a:fillRect t="-1961" r="-667" b="-5882"/>
                </a:stretch>
              </a:blipFill>
            </p:spPr>
            <p:txBody>
              <a:bodyPr/>
              <a:lstStyle/>
              <a:p>
                <a:r>
                  <a:rPr lang="en-IN">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Banzhaf Power Index</a:t>
            </a:r>
            <a:r>
              <a:rPr lang="en-US" dirty="0"/>
              <a:t>—Slide 5</a:t>
            </a:r>
            <a:endParaRPr dirty="0"/>
          </a:p>
        </p:txBody>
      </p:sp>
      <p:sp>
        <p:nvSpPr>
          <p:cNvPr id="8" name="TextBox 7">
            <a:extLst>
              <a:ext uri="{FF2B5EF4-FFF2-40B4-BE49-F238E27FC236}">
                <a16:creationId xmlns:a16="http://schemas.microsoft.com/office/drawing/2014/main" id="{A2F28445-9F4D-1DBE-7BFB-E46A0026B097}"/>
              </a:ext>
            </a:extLst>
          </p:cNvPr>
          <p:cNvSpPr txBox="1"/>
          <p:nvPr/>
        </p:nvSpPr>
        <p:spPr>
          <a:xfrm>
            <a:off x="457200" y="1219200"/>
            <a:ext cx="8229600" cy="369332"/>
          </a:xfrm>
          <a:prstGeom prst="rect">
            <a:avLst/>
          </a:prstGeom>
          <a:noFill/>
        </p:spPr>
        <p:txBody>
          <a:bodyPr wrap="square">
            <a:spAutoFit/>
          </a:bodyPr>
          <a:lstStyle/>
          <a:p>
            <a:pPr algn="ctr">
              <a:defRPr b="1"/>
            </a:pPr>
            <a:r>
              <a:rPr lang="en-IN" sz="1800" dirty="0"/>
              <a:t>Table 5: Banzhaf Power Index for the Voting System [11: 6, 5, 4, 1]</a:t>
            </a:r>
          </a:p>
        </p:txBody>
      </p:sp>
      <mc:AlternateContent xmlns:mc="http://schemas.openxmlformats.org/markup-compatibility/2006">
        <mc:Choice xmlns:a14="http://schemas.microsoft.com/office/drawing/2010/main" Requires="a14">
          <p:graphicFrame>
            <p:nvGraphicFramePr>
              <p:cNvPr id="4" name="Table Placeholder 2" descr="The table contains 3 columns and 4 rows.&#10;&#10;The columns are labeled: Player, Number of Times Critical, Power Index.&#10;&#10;Row 1: Player: P 1, Number of Times Critical: 5, Power Index: 5 divided by 10 equals 50 percent.&#10;&#10;Row 2: Player: P 2, Number of Times Critical: 3, Power Index: 3 divided by 10 equals 30 percent.&#10;&#10;Row 3: Player: P 3, Number of Times Critical: 1, Power Index: 1 divided by 10 equals 10 percent.&#10;&#10;Row 4: Player: P 4, Number of Times Critical: 1, Power Index: 1 divided by 10 equals 10 percent.&#10;">
                <a:extLst>
                  <a:ext uri="{FF2B5EF4-FFF2-40B4-BE49-F238E27FC236}">
                    <a16:creationId xmlns:a16="http://schemas.microsoft.com/office/drawing/2014/main" id="{281710F0-0FB5-4712-ADE1-22D240ACB7E1}"/>
                  </a:ext>
                </a:extLst>
              </p:cNvPr>
              <p:cNvGraphicFramePr>
                <a:graphicFrameLocks/>
              </p:cNvGraphicFramePr>
              <p:nvPr>
                <p:extLst>
                  <p:ext uri="{D42A27DB-BD31-4B8C-83A1-F6EECF244321}">
                    <p14:modId xmlns:p14="http://schemas.microsoft.com/office/powerpoint/2010/main" val="515977569"/>
                  </p:ext>
                </p:extLst>
              </p:nvPr>
            </p:nvGraphicFramePr>
            <p:xfrm>
              <a:off x="457200" y="1616011"/>
              <a:ext cx="8229600" cy="2803589"/>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nchor="ctr"/>
                    </a:tc>
                    <a:tc>
                      <a:txBody>
                        <a:bodyPr/>
                        <a:lstStyle/>
                        <a:p>
                          <a:pPr algn="ctr">
                            <a:defRPr sz="1800" b="1"/>
                          </a:pPr>
                          <a:r>
                            <a:t>Number of Times Critical</a:t>
                          </a:r>
                        </a:p>
                      </a:txBody>
                      <a:tcPr anchor="ctr"/>
                    </a:tc>
                    <a:tc>
                      <a:txBody>
                        <a:bodyPr/>
                        <a:lstStyle/>
                        <a:p>
                          <a:pPr algn="ctr">
                            <a:defRPr sz="1800" b="1"/>
                          </a:pPr>
                          <a:r>
                            <a:rPr dirty="0"/>
                            <a:t>Power Index</a:t>
                          </a:r>
                        </a:p>
                      </a:txBody>
                      <a:tcPr anchor="ct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dirty="0"/>
                        </a:p>
                      </a:txBody>
                      <a:tcPr anchor="ctr"/>
                    </a:tc>
                    <a:tc>
                      <a:txBody>
                        <a:bodyPr/>
                        <a:lstStyle/>
                        <a:p>
                          <a:pPr algn="ctr"/>
                          <a:r>
                            <a:rPr sz="1800" dirty="0"/>
                            <a:t>5</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5</m:t>
                                    </m:r>
                                  </m:num>
                                  <m:den>
                                    <m:r>
                                      <a:rPr sz="1800"/>
                                      <m:t>10</m:t>
                                    </m:r>
                                  </m:den>
                                </m:f>
                                <m:r>
                                  <a:rPr sz="1800"/>
                                  <m:t>=50%</m:t>
                                </m:r>
                              </m:oMath>
                            </m:oMathPara>
                          </a14:m>
                          <a:endParaRPr/>
                        </a:p>
                      </a:txBody>
                      <a:tcPr anchor="ct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nchor="ctr"/>
                    </a:tc>
                    <a:tc>
                      <a:txBody>
                        <a:bodyPr/>
                        <a:lstStyle/>
                        <a:p>
                          <a:pPr algn="ctr"/>
                          <a:r>
                            <a:rPr sz="1800" dirty="0"/>
                            <a:t>3</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3</m:t>
                                    </m:r>
                                  </m:num>
                                  <m:den>
                                    <m:r>
                                      <a:rPr sz="1800"/>
                                      <m:t>10</m:t>
                                    </m:r>
                                  </m:den>
                                </m:f>
                                <m:r>
                                  <a:rPr sz="1800"/>
                                  <m:t>=30%</m:t>
                                </m:r>
                              </m:oMath>
                            </m:oMathPara>
                          </a14:m>
                          <a:endParaRPr/>
                        </a:p>
                      </a:txBody>
                      <a:tcPr anchor="ct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3</m:t>
                                    </m:r>
                                  </m:sub>
                                </m:sSub>
                              </m:oMath>
                            </m:oMathPara>
                          </a14:m>
                          <a:endParaRPr/>
                        </a:p>
                      </a:txBody>
                      <a:tcPr anchor="ctr"/>
                    </a:tc>
                    <a:tc>
                      <a:txBody>
                        <a:bodyPr/>
                        <a:lstStyle/>
                        <a:p>
                          <a:pPr algn="ctr"/>
                          <a:r>
                            <a:rPr sz="1800" dirty="0"/>
                            <a:t>1</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1</m:t>
                                    </m:r>
                                  </m:num>
                                  <m:den>
                                    <m:r>
                                      <a:rPr sz="1800"/>
                                      <m:t>10</m:t>
                                    </m:r>
                                  </m:den>
                                </m:f>
                                <m:r>
                                  <a:rPr sz="1800"/>
                                  <m:t>=10%</m:t>
                                </m:r>
                              </m:oMath>
                            </m:oMathPara>
                          </a14:m>
                          <a:endParaRPr/>
                        </a:p>
                      </a:txBody>
                      <a:tcPr anchor="ct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4</m:t>
                                    </m:r>
                                  </m:sub>
                                </m:sSub>
                              </m:oMath>
                            </m:oMathPara>
                          </a14:m>
                          <a:endParaRPr dirty="0"/>
                        </a:p>
                      </a:txBody>
                      <a:tcPr anchor="ctr"/>
                    </a:tc>
                    <a:tc>
                      <a:txBody>
                        <a:bodyPr/>
                        <a:lstStyle/>
                        <a:p>
                          <a:pPr algn="ctr"/>
                          <a:r>
                            <a:rPr sz="1800" dirty="0"/>
                            <a:t>1</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1</m:t>
                                    </m:r>
                                  </m:num>
                                  <m:den>
                                    <m:r>
                                      <a:rPr sz="1800"/>
                                      <m:t>10</m:t>
                                    </m:r>
                                  </m:den>
                                </m:f>
                                <m:r>
                                  <a:rPr sz="1800"/>
                                  <m:t>=10%</m:t>
                                </m:r>
                              </m:oMath>
                            </m:oMathPara>
                          </a14:m>
                          <a:endParaRPr dirty="0"/>
                        </a:p>
                      </a:txBody>
                      <a:tcPr anchor="ct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3 columns and 4 rows.&#10;&#10;The columns are labeled: Player, Number of Times Critical, Power Index.&#10;&#10;Row 1: Player: P 1, Number of Times Critical: 5, Power Index: 5 divided by 10 equals 50 percent.&#10;&#10;Row 2: Player: P 2, Number of Times Critical: 3, Power Index: 3 divided by 10 equals 30 percent.&#10;&#10;Row 3: Player: P 3, Number of Times Critical: 1, Power Index: 1 divided by 10 equals 10 percent.&#10;&#10;Row 4: Player: P 4, Number of Times Critical: 1, Power Index: 1 divided by 10 equals 10 percent.&#10;">
                <a:extLst>
                  <a:ext uri="{FF2B5EF4-FFF2-40B4-BE49-F238E27FC236}">
                    <a16:creationId xmlns:a16="http://schemas.microsoft.com/office/drawing/2014/main" id="{281710F0-0FB5-4712-ADE1-22D240ACB7E1}"/>
                  </a:ext>
                </a:extLst>
              </p:cNvPr>
              <p:cNvGraphicFramePr>
                <a:graphicFrameLocks/>
              </p:cNvGraphicFramePr>
              <p:nvPr>
                <p:extLst>
                  <p:ext uri="{D42A27DB-BD31-4B8C-83A1-F6EECF244321}">
                    <p14:modId xmlns:p14="http://schemas.microsoft.com/office/powerpoint/2010/main" val="515977569"/>
                  </p:ext>
                </p:extLst>
              </p:nvPr>
            </p:nvGraphicFramePr>
            <p:xfrm>
              <a:off x="457200" y="1616011"/>
              <a:ext cx="8229600" cy="2803589"/>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nchor="ctr"/>
                    </a:tc>
                    <a:tc>
                      <a:txBody>
                        <a:bodyPr/>
                        <a:lstStyle/>
                        <a:p>
                          <a:pPr algn="ctr">
                            <a:defRPr sz="1800" b="1"/>
                          </a:pPr>
                          <a:r>
                            <a:t>Number of Times Critical</a:t>
                          </a:r>
                        </a:p>
                      </a:txBody>
                      <a:tcPr anchor="ctr"/>
                    </a:tc>
                    <a:tc>
                      <a:txBody>
                        <a:bodyPr/>
                        <a:lstStyle/>
                        <a:p>
                          <a:pPr algn="ctr">
                            <a:defRPr sz="1800" b="1"/>
                          </a:pPr>
                          <a:r>
                            <a:rPr dirty="0"/>
                            <a:t>Power Index</a:t>
                          </a:r>
                        </a:p>
                      </a:txBody>
                      <a:tcPr anchor="ctr"/>
                    </a:tc>
                    <a:extLst>
                      <a:ext uri="{0D108BD9-81ED-4DB2-BD59-A6C34878D82A}">
                        <a16:rowId xmlns:a16="http://schemas.microsoft.com/office/drawing/2014/main" val="10001"/>
                      </a:ext>
                    </a:extLst>
                  </a:tr>
                  <a:tr h="612331">
                    <a:tc>
                      <a:txBody>
                        <a:bodyPr/>
                        <a:lstStyle/>
                        <a:p>
                          <a:endParaRPr lang="en-US"/>
                        </a:p>
                      </a:txBody>
                      <a:tcPr anchor="ctr">
                        <a:blipFill>
                          <a:blip r:embed="rId2"/>
                          <a:stretch>
                            <a:fillRect l="-444" t="-66000" r="-200667" b="-302000"/>
                          </a:stretch>
                        </a:blipFill>
                      </a:tcPr>
                    </a:tc>
                    <a:tc>
                      <a:txBody>
                        <a:bodyPr/>
                        <a:lstStyle/>
                        <a:p>
                          <a:pPr algn="ctr"/>
                          <a:r>
                            <a:rPr sz="1800" dirty="0"/>
                            <a:t>5</a:t>
                          </a:r>
                          <a:endParaRPr sz="1800" dirty="0">
                            <a:latin typeface="Cambria Math"/>
                          </a:endParaRPr>
                        </a:p>
                      </a:txBody>
                      <a:tcPr anchor="ctr"/>
                    </a:tc>
                    <a:tc>
                      <a:txBody>
                        <a:bodyPr/>
                        <a:lstStyle/>
                        <a:p>
                          <a:endParaRPr lang="en-US"/>
                        </a:p>
                      </a:txBody>
                      <a:tcPr anchor="ctr">
                        <a:blipFill>
                          <a:blip r:embed="rId2"/>
                          <a:stretch>
                            <a:fillRect l="-200444" t="-66000" r="-667" b="-302000"/>
                          </a:stretch>
                        </a:blipFill>
                      </a:tcPr>
                    </a:tc>
                    <a:extLst>
                      <a:ext uri="{0D108BD9-81ED-4DB2-BD59-A6C34878D82A}">
                        <a16:rowId xmlns:a16="http://schemas.microsoft.com/office/drawing/2014/main" val="10002"/>
                      </a:ext>
                    </a:extLst>
                  </a:tr>
                  <a:tr h="606806">
                    <a:tc>
                      <a:txBody>
                        <a:bodyPr/>
                        <a:lstStyle/>
                        <a:p>
                          <a:endParaRPr lang="en-US"/>
                        </a:p>
                      </a:txBody>
                      <a:tcPr anchor="ctr">
                        <a:blipFill>
                          <a:blip r:embed="rId2"/>
                          <a:stretch>
                            <a:fillRect l="-444" t="-166000" r="-200667" b="-202000"/>
                          </a:stretch>
                        </a:blipFill>
                      </a:tcPr>
                    </a:tc>
                    <a:tc>
                      <a:txBody>
                        <a:bodyPr/>
                        <a:lstStyle/>
                        <a:p>
                          <a:pPr algn="ctr"/>
                          <a:r>
                            <a:rPr sz="1800" dirty="0"/>
                            <a:t>3</a:t>
                          </a:r>
                          <a:endParaRPr sz="1800" dirty="0">
                            <a:latin typeface="Cambria Math"/>
                          </a:endParaRPr>
                        </a:p>
                      </a:txBody>
                      <a:tcPr anchor="ctr"/>
                    </a:tc>
                    <a:tc>
                      <a:txBody>
                        <a:bodyPr/>
                        <a:lstStyle/>
                        <a:p>
                          <a:endParaRPr lang="en-US"/>
                        </a:p>
                      </a:txBody>
                      <a:tcPr anchor="ctr">
                        <a:blipFill>
                          <a:blip r:embed="rId2"/>
                          <a:stretch>
                            <a:fillRect l="-200444" t="-166000" r="-667" b="-202000"/>
                          </a:stretch>
                        </a:blipFill>
                      </a:tcPr>
                    </a:tc>
                    <a:extLst>
                      <a:ext uri="{0D108BD9-81ED-4DB2-BD59-A6C34878D82A}">
                        <a16:rowId xmlns:a16="http://schemas.microsoft.com/office/drawing/2014/main" val="10003"/>
                      </a:ext>
                    </a:extLst>
                  </a:tr>
                  <a:tr h="606806">
                    <a:tc>
                      <a:txBody>
                        <a:bodyPr/>
                        <a:lstStyle/>
                        <a:p>
                          <a:endParaRPr lang="en-US"/>
                        </a:p>
                      </a:txBody>
                      <a:tcPr anchor="ctr">
                        <a:blipFill>
                          <a:blip r:embed="rId2"/>
                          <a:stretch>
                            <a:fillRect l="-444" t="-268687" r="-200667" b="-104040"/>
                          </a:stretch>
                        </a:blipFill>
                      </a:tcPr>
                    </a:tc>
                    <a:tc>
                      <a:txBody>
                        <a:bodyPr/>
                        <a:lstStyle/>
                        <a:p>
                          <a:pPr algn="ctr"/>
                          <a:r>
                            <a:rPr sz="1800" dirty="0"/>
                            <a:t>1</a:t>
                          </a:r>
                          <a:endParaRPr sz="1800" dirty="0">
                            <a:latin typeface="Cambria Math"/>
                          </a:endParaRPr>
                        </a:p>
                      </a:txBody>
                      <a:tcPr anchor="ctr"/>
                    </a:tc>
                    <a:tc>
                      <a:txBody>
                        <a:bodyPr/>
                        <a:lstStyle/>
                        <a:p>
                          <a:endParaRPr lang="en-US"/>
                        </a:p>
                      </a:txBody>
                      <a:tcPr anchor="ctr">
                        <a:blipFill>
                          <a:blip r:embed="rId2"/>
                          <a:stretch>
                            <a:fillRect l="-200444" t="-268687" r="-667" b="-104040"/>
                          </a:stretch>
                        </a:blipFill>
                      </a:tcPr>
                    </a:tc>
                    <a:extLst>
                      <a:ext uri="{0D108BD9-81ED-4DB2-BD59-A6C34878D82A}">
                        <a16:rowId xmlns:a16="http://schemas.microsoft.com/office/drawing/2014/main" val="10004"/>
                      </a:ext>
                    </a:extLst>
                  </a:tr>
                  <a:tr h="606806">
                    <a:tc>
                      <a:txBody>
                        <a:bodyPr/>
                        <a:lstStyle/>
                        <a:p>
                          <a:endParaRPr lang="en-US"/>
                        </a:p>
                      </a:txBody>
                      <a:tcPr anchor="ctr">
                        <a:blipFill>
                          <a:blip r:embed="rId2"/>
                          <a:stretch>
                            <a:fillRect l="-444" t="-365000" r="-200667" b="-3000"/>
                          </a:stretch>
                        </a:blipFill>
                      </a:tcPr>
                    </a:tc>
                    <a:tc>
                      <a:txBody>
                        <a:bodyPr/>
                        <a:lstStyle/>
                        <a:p>
                          <a:pPr algn="ctr"/>
                          <a:r>
                            <a:rPr sz="1800" dirty="0"/>
                            <a:t>1</a:t>
                          </a:r>
                          <a:endParaRPr sz="1800" dirty="0">
                            <a:latin typeface="Cambria Math"/>
                          </a:endParaRPr>
                        </a:p>
                      </a:txBody>
                      <a:tcPr anchor="ctr"/>
                    </a:tc>
                    <a:tc>
                      <a:txBody>
                        <a:bodyPr/>
                        <a:lstStyle/>
                        <a:p>
                          <a:endParaRPr lang="en-US"/>
                        </a:p>
                      </a:txBody>
                      <a:tcPr anchor="ctr">
                        <a:blipFill>
                          <a:blip r:embed="rId2"/>
                          <a:stretch>
                            <a:fillRect l="-200444" t="-365000" r="-667" b="-3000"/>
                          </a:stretch>
                        </a:blipFill>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0E241C43-472F-2252-3768-3D577A362C1C}"/>
              </a:ext>
            </a:extLst>
          </p:cNvPr>
          <p:cNvSpPr txBox="1"/>
          <p:nvPr/>
        </p:nvSpPr>
        <p:spPr>
          <a:xfrm>
            <a:off x="457200" y="4687669"/>
            <a:ext cx="8229600" cy="646331"/>
          </a:xfrm>
          <a:prstGeom prst="rect">
            <a:avLst/>
          </a:prstGeom>
          <a:noFill/>
        </p:spPr>
        <p:txBody>
          <a:bodyPr wrap="square">
            <a:spAutoFit/>
          </a:bodyPr>
          <a:lstStyle/>
          <a:p>
            <a:pPr algn="just"/>
            <a:r>
              <a:rPr lang="en-IN" sz="1800" dirty="0"/>
              <a:t>Thus, we see that in the given voting system, player 2 has three times more power than player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400" dirty="0"/>
              <a:t>There is only one pivotal player in any sequential coalition.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Weighted Voting System</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defRPr sz="2800"/>
            </a:pPr>
            <a:r>
              <a:rPr sz="2800" dirty="0"/>
              <a:t>A </a:t>
            </a:r>
            <a:r>
              <a:rPr sz="2800" b="1" dirty="0"/>
              <a:t>weighted voting system</a:t>
            </a:r>
            <a:r>
              <a:rPr sz="2800" dirty="0"/>
              <a:t> consists of</a:t>
            </a:r>
            <a:r>
              <a:rPr lang="en-IN" sz="2800" dirty="0"/>
              <a:t> </a:t>
            </a:r>
            <a:r>
              <a:rPr lang="en-IN" sz="2800" i="1" dirty="0"/>
              <a:t>n</a:t>
            </a:r>
            <a:r>
              <a:rPr sz="2800" dirty="0"/>
              <a:t> players</a:t>
            </a:r>
            <a:r>
              <a:rPr lang="en-IN" sz="2800" dirty="0"/>
              <a:t> (</a:t>
            </a:r>
            <a:r>
              <a:rPr lang="en-IN" sz="2800" i="1" dirty="0"/>
              <a:t>P</a:t>
            </a:r>
            <a:r>
              <a:rPr lang="en-IN" sz="2800" i="1" baseline="-25000" dirty="0"/>
              <a:t>n</a:t>
            </a:r>
            <a:r>
              <a:rPr lang="en-IN" sz="2800" dirty="0"/>
              <a:t>)</a:t>
            </a:r>
            <a:r>
              <a:rPr sz="2800" dirty="0"/>
              <a:t> each controlling a number of votes</a:t>
            </a:r>
            <a:r>
              <a:rPr lang="en-IN" sz="2800" dirty="0"/>
              <a:t> (</a:t>
            </a:r>
            <a:r>
              <a:rPr lang="en-IN" sz="2800" i="1" dirty="0"/>
              <a:t>w</a:t>
            </a:r>
            <a:r>
              <a:rPr lang="en-IN" sz="2800" dirty="0"/>
              <a:t>),</a:t>
            </a:r>
            <a:r>
              <a:rPr sz="2800" dirty="0"/>
              <a:t> called their </a:t>
            </a:r>
            <a:r>
              <a:rPr sz="2800" b="1" dirty="0"/>
              <a:t>weight</a:t>
            </a:r>
            <a:r>
              <a:rPr sz="2800" dirty="0"/>
              <a:t>. It is described using the following notation.</a:t>
            </a:r>
            <a:endParaRPr lang="en-US" sz="2800" dirty="0"/>
          </a:p>
          <a:p>
            <a:pPr algn="just">
              <a:defRPr sz="2800"/>
            </a:pPr>
            <a:endParaRPr sz="800" dirty="0"/>
          </a:p>
          <a:p>
            <a:endParaRPr sz="2800" dirty="0"/>
          </a:p>
        </p:txBody>
      </p:sp>
      <p:pic>
        <p:nvPicPr>
          <p:cNvPr id="5" name="Picture 4" descr="Open square bracket, q colon w sub one, w sub two, and so on up to w sub n, close square bracket.&#10;">
            <a:extLst>
              <a:ext uri="{FF2B5EF4-FFF2-40B4-BE49-F238E27FC236}">
                <a16:creationId xmlns:a16="http://schemas.microsoft.com/office/drawing/2014/main" id="{1F80DB00-58BD-9424-9C3D-DA5B7880EA58}"/>
              </a:ext>
            </a:extLst>
          </p:cNvPr>
          <p:cNvPicPr>
            <a:picLocks noChangeAspect="1"/>
          </p:cNvPicPr>
          <p:nvPr/>
        </p:nvPicPr>
        <p:blipFill>
          <a:blip r:embed="rId2"/>
          <a:stretch>
            <a:fillRect/>
          </a:stretch>
        </p:blipFill>
        <p:spPr>
          <a:xfrm>
            <a:off x="3481387" y="2819400"/>
            <a:ext cx="2181225" cy="46672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Sequential Coalition and Pivotal Player</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400" dirty="0"/>
                  <a:t>Sequential Coalition</a:t>
                </a:r>
              </a:p>
              <a:p>
                <a:pPr>
                  <a:defRPr sz="2800"/>
                </a:pPr>
                <a:r>
                  <a:rPr sz="2400" dirty="0"/>
                  <a:t>A </a:t>
                </a:r>
                <a:r>
                  <a:rPr sz="2400" b="1" dirty="0"/>
                  <a:t>sequential coalition</a:t>
                </a:r>
                <a:r>
                  <a:rPr sz="2400" dirty="0"/>
                  <a:t> is a coalition where the order in which </a:t>
                </a:r>
                <a14:m>
                  <m:oMath xmlns:m="http://schemas.openxmlformats.org/officeDocument/2006/math">
                    <m:r>
                      <a:rPr sz="2400">
                        <a:latin typeface="Cambria Math" panose="02040503050406030204" pitchFamily="18" charset="0"/>
                      </a:rPr>
                      <m:t>𝑁</m:t>
                    </m:r>
                  </m:oMath>
                </a14:m>
                <a:r>
                  <a:rPr sz="2400" dirty="0"/>
                  <a:t> players join is important. It is denoted as</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959" t="-748"/>
                </a:stretch>
              </a:blipFill>
            </p:spPr>
            <p:txBody>
              <a:bodyPr/>
              <a:lstStyle/>
              <a:p>
                <a:r>
                  <a:rPr lang="en-IN">
                    <a:noFill/>
                  </a:rPr>
                  <a:t> </a:t>
                </a:r>
              </a:p>
            </p:txBody>
          </p:sp>
        </mc:Fallback>
      </mc:AlternateContent>
      <p:pic>
        <p:nvPicPr>
          <p:cNvPr id="7" name="Picture 6" descr="Angle brackets containing P one, P two, P three, and so on up to P n.&#10;">
            <a:extLst>
              <a:ext uri="{FF2B5EF4-FFF2-40B4-BE49-F238E27FC236}">
                <a16:creationId xmlns:a16="http://schemas.microsoft.com/office/drawing/2014/main" id="{4383C94A-70D9-2742-4717-9817FE6A630C}"/>
              </a:ext>
            </a:extLst>
          </p:cNvPr>
          <p:cNvPicPr>
            <a:picLocks noChangeAspect="1"/>
          </p:cNvPicPr>
          <p:nvPr/>
        </p:nvPicPr>
        <p:blipFill>
          <a:blip r:embed="rId3"/>
          <a:stretch>
            <a:fillRect/>
          </a:stretch>
        </p:blipFill>
        <p:spPr>
          <a:xfrm>
            <a:off x="5638800" y="1938336"/>
            <a:ext cx="1752600" cy="403180"/>
          </a:xfrm>
          <a:prstGeom prst="rect">
            <a:avLst/>
          </a:prstGeom>
        </p:spPr>
      </p:pic>
      <p:sp>
        <p:nvSpPr>
          <p:cNvPr id="8" name="TextBox 7">
            <a:extLst>
              <a:ext uri="{FF2B5EF4-FFF2-40B4-BE49-F238E27FC236}">
                <a16:creationId xmlns:a16="http://schemas.microsoft.com/office/drawing/2014/main" id="{49EF3235-DC6E-4003-CCB6-52F7BCF7624A}"/>
              </a:ext>
            </a:extLst>
          </p:cNvPr>
          <p:cNvSpPr txBox="1"/>
          <p:nvPr/>
        </p:nvSpPr>
        <p:spPr>
          <a:xfrm>
            <a:off x="457200" y="2438400"/>
            <a:ext cx="8229600" cy="830997"/>
          </a:xfrm>
          <a:prstGeom prst="rect">
            <a:avLst/>
          </a:prstGeom>
          <a:noFill/>
        </p:spPr>
        <p:txBody>
          <a:bodyPr wrap="square">
            <a:spAutoFit/>
          </a:bodyPr>
          <a:lstStyle/>
          <a:p>
            <a:pPr>
              <a:defRPr sz="2800"/>
            </a:pPr>
            <a:r>
              <a:rPr lang="en-IN" sz="2400" dirty="0">
                <a:solidFill>
                  <a:srgbClr val="000000"/>
                </a:solidFill>
              </a:rPr>
              <a:t>where </a:t>
            </a:r>
            <a:r>
              <a:rPr lang="en-IN" sz="2400" i="1" dirty="0">
                <a:solidFill>
                  <a:srgbClr val="000000"/>
                </a:solidFill>
              </a:rPr>
              <a:t>P</a:t>
            </a:r>
            <a:r>
              <a:rPr lang="en-IN" sz="1050" i="1" dirty="0">
                <a:solidFill>
                  <a:srgbClr val="000000"/>
                </a:solidFill>
              </a:rPr>
              <a:t> </a:t>
            </a:r>
            <a:r>
              <a:rPr lang="en-IN" sz="2400" baseline="-25000" dirty="0">
                <a:solidFill>
                  <a:srgbClr val="000000"/>
                </a:solidFill>
              </a:rPr>
              <a:t>1</a:t>
            </a:r>
            <a:r>
              <a:rPr lang="en-IN" sz="2400" dirty="0">
                <a:solidFill>
                  <a:srgbClr val="000000"/>
                </a:solidFill>
              </a:rPr>
              <a:t>, is the first player to join, </a:t>
            </a:r>
            <a:r>
              <a:rPr lang="en-IN" sz="2400" i="1" dirty="0">
                <a:solidFill>
                  <a:srgbClr val="000000"/>
                </a:solidFill>
              </a:rPr>
              <a:t>P</a:t>
            </a:r>
            <a:r>
              <a:rPr lang="en-IN" sz="1050" i="1" dirty="0">
                <a:solidFill>
                  <a:srgbClr val="000000"/>
                </a:solidFill>
              </a:rPr>
              <a:t> </a:t>
            </a:r>
            <a:r>
              <a:rPr lang="en-IN" sz="2400" baseline="-25000" dirty="0">
                <a:solidFill>
                  <a:srgbClr val="000000"/>
                </a:solidFill>
              </a:rPr>
              <a:t>2</a:t>
            </a:r>
            <a:r>
              <a:rPr lang="en-IN" sz="2400" dirty="0">
                <a:solidFill>
                  <a:srgbClr val="000000"/>
                </a:solidFill>
              </a:rPr>
              <a:t>, is the second player to join, and so on.</a:t>
            </a:r>
          </a:p>
        </p:txBody>
      </p:sp>
      <p:sp>
        <p:nvSpPr>
          <p:cNvPr id="5" name="TextBox 4">
            <a:extLst>
              <a:ext uri="{FF2B5EF4-FFF2-40B4-BE49-F238E27FC236}">
                <a16:creationId xmlns:a16="http://schemas.microsoft.com/office/drawing/2014/main" id="{451319F5-C201-2132-A9E9-A3398E811979}"/>
              </a:ext>
            </a:extLst>
          </p:cNvPr>
          <p:cNvSpPr txBox="1"/>
          <p:nvPr/>
        </p:nvSpPr>
        <p:spPr>
          <a:xfrm>
            <a:off x="457200" y="3352800"/>
            <a:ext cx="8229600" cy="1569660"/>
          </a:xfrm>
          <a:prstGeom prst="rect">
            <a:avLst/>
          </a:prstGeom>
          <a:noFill/>
        </p:spPr>
        <p:txBody>
          <a:bodyPr wrap="square">
            <a:spAutoFit/>
          </a:bodyPr>
          <a:lstStyle/>
          <a:p>
            <a:pPr>
              <a:defRPr b="1"/>
            </a:pPr>
            <a:r>
              <a:rPr lang="en-IN" sz="2400" dirty="0">
                <a:solidFill>
                  <a:srgbClr val="000000"/>
                </a:solidFill>
              </a:rPr>
              <a:t>Pivotal Player</a:t>
            </a:r>
          </a:p>
          <a:p>
            <a:r>
              <a:rPr lang="en-IN" sz="2400" dirty="0">
                <a:solidFill>
                  <a:srgbClr val="000000"/>
                </a:solidFill>
              </a:rPr>
              <a:t>A </a:t>
            </a:r>
            <a:r>
              <a:rPr lang="en-IN" sz="2400" b="1" dirty="0">
                <a:solidFill>
                  <a:srgbClr val="000000"/>
                </a:solidFill>
              </a:rPr>
              <a:t>pivotal player</a:t>
            </a:r>
            <a:r>
              <a:rPr lang="en-IN" sz="2400" dirty="0">
                <a:solidFill>
                  <a:srgbClr val="000000"/>
                </a:solidFill>
              </a:rPr>
              <a:t> is the player who joins a sequential coalition and causes the coalition to change from a losing coalition to a winning coalition.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Determining the Pivotal</a:t>
            </a:r>
            <a:br>
              <a:rPr lang="en-US" dirty="0"/>
            </a:br>
            <a:r>
              <a:rPr dirty="0"/>
              <a:t>Player</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lang="en-US" sz="2000" dirty="0"/>
                  <a:t>Wilson, Clinton, &amp; </a:t>
                </a:r>
                <a:r>
                  <a:rPr lang="en-US" sz="2000" dirty="0" err="1"/>
                  <a:t>Niese</a:t>
                </a:r>
                <a:r>
                  <a:rPr lang="en-US" sz="2000" dirty="0"/>
                  <a:t> Law Firm has the following voting system </a:t>
                </a:r>
                <a14:m>
                  <m:oMath xmlns:m="http://schemas.openxmlformats.org/officeDocument/2006/math">
                    <m:r>
                      <a:rPr lang="en-US" sz="2000">
                        <a:latin typeface="Cambria Math" panose="02040503050406030204" pitchFamily="18" charset="0"/>
                      </a:rPr>
                      <m:t>[</m:t>
                    </m:r>
                    <m:r>
                      <a:rPr lang="en-US" sz="2000">
                        <a:latin typeface="Cambria Math" panose="02040503050406030204" pitchFamily="18" charset="0"/>
                      </a:rPr>
                      <m:t>8</m:t>
                    </m:r>
                    <m:r>
                      <a:rPr lang="en-US" sz="2000">
                        <a:latin typeface="Cambria Math" panose="02040503050406030204" pitchFamily="18" charset="0"/>
                      </a:rPr>
                      <m:t>:</m:t>
                    </m:r>
                    <m:r>
                      <a:rPr lang="en-US" sz="2000">
                        <a:latin typeface="Cambria Math" panose="02040503050406030204" pitchFamily="18" charset="0"/>
                      </a:rPr>
                      <m:t>7</m:t>
                    </m:r>
                    <m:r>
                      <a:rPr lang="en-US" sz="2000">
                        <a:latin typeface="Cambria Math" panose="02040503050406030204" pitchFamily="18" charset="0"/>
                      </a:rPr>
                      <m:t>, </m:t>
                    </m:r>
                    <m:r>
                      <a:rPr lang="en-US" sz="2000">
                        <a:latin typeface="Cambria Math" panose="02040503050406030204" pitchFamily="18" charset="0"/>
                      </a:rPr>
                      <m:t>6</m:t>
                    </m:r>
                    <m:r>
                      <a:rPr lang="en-US" sz="2000">
                        <a:latin typeface="Cambria Math" panose="02040503050406030204" pitchFamily="18" charset="0"/>
                      </a:rPr>
                      <m:t>, </m:t>
                    </m:r>
                    <m:r>
                      <a:rPr lang="en-US" sz="2000">
                        <a:latin typeface="Cambria Math" panose="02040503050406030204" pitchFamily="18" charset="0"/>
                      </a:rPr>
                      <m:t>4</m:t>
                    </m:r>
                    <m:r>
                      <a:rPr lang="en-US" sz="2000">
                        <a:latin typeface="Cambria Math" panose="02040503050406030204" pitchFamily="18" charset="0"/>
                      </a:rPr>
                      <m:t>, </m:t>
                    </m:r>
                    <m:r>
                      <a:rPr lang="en-US" sz="2000">
                        <a:latin typeface="Cambria Math" panose="02040503050406030204" pitchFamily="18" charset="0"/>
                      </a:rPr>
                      <m:t>3</m:t>
                    </m:r>
                    <m:r>
                      <a:rPr lang="en-US" sz="2000">
                        <a:latin typeface="Cambria Math" panose="02040503050406030204" pitchFamily="18" charset="0"/>
                      </a:rPr>
                      <m:t>, </m:t>
                    </m:r>
                    <m:r>
                      <a:rPr lang="en-US" sz="2000">
                        <a:latin typeface="Cambria Math" panose="02040503050406030204" pitchFamily="18" charset="0"/>
                      </a:rPr>
                      <m:t>3</m:t>
                    </m:r>
                    <m:r>
                      <a:rPr lang="en-US" sz="2000">
                        <a:latin typeface="Cambria Math" panose="02040503050406030204" pitchFamily="18" charset="0"/>
                      </a:rPr>
                      <m:t>, </m:t>
                    </m:r>
                    <m:r>
                      <a:rPr lang="en-US" sz="2000">
                        <a:latin typeface="Cambria Math" panose="02040503050406030204" pitchFamily="18" charset="0"/>
                      </a:rPr>
                      <m:t>2</m:t>
                    </m:r>
                    <m:r>
                      <a:rPr lang="en-US" sz="2000">
                        <a:latin typeface="Cambria Math" panose="02040503050406030204" pitchFamily="18" charset="0"/>
                      </a:rPr>
                      <m:t>]</m:t>
                    </m:r>
                  </m:oMath>
                </a14:m>
                <a:r>
                  <a:rPr lang="en-US" sz="2000" dirty="0"/>
                  <a:t>. Determine the pivotal player in each of the sequential coalitions listed.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6" name="Picture 5" descr="a. Angle brackets containing P two, P four, P three, P six, P five, and P one.">
            <a:extLst>
              <a:ext uri="{FF2B5EF4-FFF2-40B4-BE49-F238E27FC236}">
                <a16:creationId xmlns:a16="http://schemas.microsoft.com/office/drawing/2014/main" id="{EC8584E5-2D21-3678-991D-53BD000B5C6B}"/>
              </a:ext>
            </a:extLst>
          </p:cNvPr>
          <p:cNvPicPr>
            <a:picLocks noChangeAspect="1"/>
          </p:cNvPicPr>
          <p:nvPr/>
        </p:nvPicPr>
        <p:blipFill>
          <a:blip r:embed="rId3"/>
          <a:stretch>
            <a:fillRect/>
          </a:stretch>
        </p:blipFill>
        <p:spPr>
          <a:xfrm>
            <a:off x="609600" y="2133600"/>
            <a:ext cx="2981325" cy="466725"/>
          </a:xfrm>
          <a:prstGeom prst="rect">
            <a:avLst/>
          </a:prstGeom>
        </p:spPr>
      </p:pic>
      <p:pic>
        <p:nvPicPr>
          <p:cNvPr id="8" name="Picture 7" descr="Angle brackets containing P six, P four, P five, P three, P two, and P one.">
            <a:extLst>
              <a:ext uri="{FF2B5EF4-FFF2-40B4-BE49-F238E27FC236}">
                <a16:creationId xmlns:a16="http://schemas.microsoft.com/office/drawing/2014/main" id="{84E6B867-1AD5-01AE-EDD4-02EBC667D6C1}"/>
              </a:ext>
            </a:extLst>
          </p:cNvPr>
          <p:cNvPicPr>
            <a:picLocks noChangeAspect="1"/>
          </p:cNvPicPr>
          <p:nvPr/>
        </p:nvPicPr>
        <p:blipFill>
          <a:blip r:embed="rId4"/>
          <a:stretch>
            <a:fillRect/>
          </a:stretch>
        </p:blipFill>
        <p:spPr>
          <a:xfrm>
            <a:off x="632012" y="2659608"/>
            <a:ext cx="2981325" cy="466725"/>
          </a:xfrm>
          <a:prstGeom prst="rect">
            <a:avLst/>
          </a:prstGeom>
        </p:spPr>
      </p:pic>
      <p:pic>
        <p:nvPicPr>
          <p:cNvPr id="10" name="Picture 9" descr="Angle brackets containing P two, P one, P three, P four, P five, and P six.">
            <a:extLst>
              <a:ext uri="{FF2B5EF4-FFF2-40B4-BE49-F238E27FC236}">
                <a16:creationId xmlns:a16="http://schemas.microsoft.com/office/drawing/2014/main" id="{1D8931B9-9B34-B12A-AEDE-7C3160486DAA}"/>
              </a:ext>
            </a:extLst>
          </p:cNvPr>
          <p:cNvPicPr>
            <a:picLocks noChangeAspect="1"/>
          </p:cNvPicPr>
          <p:nvPr/>
        </p:nvPicPr>
        <p:blipFill>
          <a:blip r:embed="rId5"/>
          <a:stretch>
            <a:fillRect/>
          </a:stretch>
        </p:blipFill>
        <p:spPr>
          <a:xfrm>
            <a:off x="658906" y="3190875"/>
            <a:ext cx="2981325" cy="466725"/>
          </a:xfrm>
          <a:prstGeom prst="rect">
            <a:avLst/>
          </a:prstGeom>
        </p:spPr>
      </p:pic>
      <p:sp>
        <p:nvSpPr>
          <p:cNvPr id="5" name="TextBox 4">
            <a:extLst>
              <a:ext uri="{FF2B5EF4-FFF2-40B4-BE49-F238E27FC236}">
                <a16:creationId xmlns:a16="http://schemas.microsoft.com/office/drawing/2014/main" id="{3AC3CB68-6C8A-F068-91D3-70EDFF76042C}"/>
              </a:ext>
            </a:extLst>
          </p:cNvPr>
          <p:cNvSpPr txBox="1"/>
          <p:nvPr/>
        </p:nvSpPr>
        <p:spPr>
          <a:xfrm>
            <a:off x="457200" y="3912275"/>
            <a:ext cx="8229600" cy="2031325"/>
          </a:xfrm>
          <a:prstGeom prst="rect">
            <a:avLst/>
          </a:prstGeom>
          <a:noFill/>
        </p:spPr>
        <p:txBody>
          <a:bodyPr wrap="square">
            <a:spAutoFit/>
          </a:bodyPr>
          <a:lstStyle/>
          <a:p>
            <a:pPr algn="just"/>
            <a:r>
              <a:rPr lang="en-US" sz="1800" b="1" dirty="0"/>
              <a:t>Solution</a:t>
            </a:r>
          </a:p>
          <a:p>
            <a:pPr algn="just"/>
            <a:r>
              <a:rPr lang="en-US" sz="1800" dirty="0"/>
              <a:t>The notation for each sequential coalition tells us the order in which the players join the coalition. To determine the pivotal player, we need to keep track of the weight of the coalition as the players join and note when the coalition changes from a losing one to a winning one; that is, when the weight of the coalition is more than the quota. We will use a table in each instance to keep track of the votes. At the top of each table we have included the voting system for your reference.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the Pivotal</a:t>
            </a:r>
            <a:br>
              <a:rPr lang="en-US" dirty="0"/>
            </a:br>
            <a:r>
              <a:rPr dirty="0"/>
              <a:t>Player</a:t>
            </a:r>
            <a:r>
              <a:rPr lang="en-US" dirty="0"/>
              <a:t>—Slide 2</a:t>
            </a:r>
            <a:endParaRPr dirty="0"/>
          </a:p>
        </p:txBody>
      </p:sp>
      <p:sp>
        <p:nvSpPr>
          <p:cNvPr id="15" name="TextBox 14">
            <a:extLst>
              <a:ext uri="{FF2B5EF4-FFF2-40B4-BE49-F238E27FC236}">
                <a16:creationId xmlns:a16="http://schemas.microsoft.com/office/drawing/2014/main" id="{2C71849C-B89C-0F6B-C11F-19972CFE6A81}"/>
              </a:ext>
            </a:extLst>
          </p:cNvPr>
          <p:cNvSpPr txBox="1"/>
          <p:nvPr/>
        </p:nvSpPr>
        <p:spPr>
          <a:xfrm>
            <a:off x="457200" y="1186228"/>
            <a:ext cx="8229600" cy="369332"/>
          </a:xfrm>
          <a:prstGeom prst="rect">
            <a:avLst/>
          </a:prstGeom>
          <a:noFill/>
        </p:spPr>
        <p:txBody>
          <a:bodyPr wrap="square">
            <a:spAutoFit/>
          </a:bodyPr>
          <a:lstStyle/>
          <a:p>
            <a:pPr algn="ctr">
              <a:defRPr b="1"/>
            </a:pPr>
            <a:r>
              <a:rPr lang="en-IN" sz="1800" dirty="0"/>
              <a:t>Table 6: System [8: 7, 6, 4, 3, 3, 2] Sequential Coalition ⟨P</a:t>
            </a:r>
            <a:r>
              <a:rPr lang="en-IN" sz="1800" baseline="-25000" dirty="0"/>
              <a:t>2</a:t>
            </a:r>
            <a:r>
              <a:rPr lang="en-IN" sz="1800" dirty="0"/>
              <a:t>, P</a:t>
            </a:r>
            <a:r>
              <a:rPr lang="en-IN" sz="1800" baseline="-25000" dirty="0"/>
              <a:t>4</a:t>
            </a:r>
            <a:r>
              <a:rPr lang="en-IN" sz="1800" dirty="0"/>
              <a:t>, P</a:t>
            </a:r>
            <a:r>
              <a:rPr lang="en-IN" sz="1800" baseline="-25000" dirty="0"/>
              <a:t>3</a:t>
            </a:r>
            <a:r>
              <a:rPr lang="en-IN" sz="1800" dirty="0"/>
              <a:t>, P</a:t>
            </a:r>
            <a:r>
              <a:rPr lang="en-IN" sz="1800" baseline="-25000" dirty="0"/>
              <a:t>6</a:t>
            </a:r>
            <a:r>
              <a:rPr lang="en-IN" sz="1800" dirty="0"/>
              <a:t>, P</a:t>
            </a:r>
            <a:r>
              <a:rPr lang="en-IN" sz="1800" baseline="-25000" dirty="0"/>
              <a:t>5</a:t>
            </a:r>
            <a:r>
              <a:rPr lang="en-IN" sz="1800" dirty="0"/>
              <a:t>, P</a:t>
            </a:r>
            <a:r>
              <a:rPr lang="en-IN" sz="1800" baseline="-25000" dirty="0"/>
              <a:t>1</a:t>
            </a:r>
            <a:r>
              <a:rPr lang="en-IN" sz="1800" dirty="0"/>
              <a:t> ⟩</a:t>
            </a:r>
          </a:p>
        </p:txBody>
      </p:sp>
      <mc:AlternateContent xmlns:mc="http://schemas.openxmlformats.org/markup-compatibility/2006">
        <mc:Choice xmlns:a14="http://schemas.microsoft.com/office/drawing/2010/main" Requires="a14">
          <p:graphicFrame>
            <p:nvGraphicFramePr>
              <p:cNvPr id="4" name="Table Placeholder 2" descr="The table contains 3 columns and 2 rows.&#10;&#10;The columns are labeled: Coalition, Coalition Weight, Status of Coalition.&#10;&#10;Row 1: Coalition: {P 2}, Coalition Weight: 6, Status of Coalition: Losing.&#10;&#10;Row 2: Coalition: {P 2, P 4}, Coalition Weight: 6 plus 3 equals 9, Status of Coalition: Winning&#10;">
                <a:extLst>
                  <a:ext uri="{FF2B5EF4-FFF2-40B4-BE49-F238E27FC236}">
                    <a16:creationId xmlns:a16="http://schemas.microsoft.com/office/drawing/2014/main" id="{8589FCA5-21EA-48E5-84D2-6F39F6A57F18}"/>
                  </a:ext>
                </a:extLst>
              </p:cNvPr>
              <p:cNvGraphicFramePr>
                <a:graphicFrameLocks/>
              </p:cNvGraphicFramePr>
              <p:nvPr>
                <p:extLst>
                  <p:ext uri="{D42A27DB-BD31-4B8C-83A1-F6EECF244321}">
                    <p14:modId xmlns:p14="http://schemas.microsoft.com/office/powerpoint/2010/main" val="2942533976"/>
                  </p:ext>
                </p:extLst>
              </p:nvPr>
            </p:nvGraphicFramePr>
            <p:xfrm>
              <a:off x="457200" y="1606446"/>
              <a:ext cx="8229600" cy="10972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52269">
                    <a:tc>
                      <a:txBody>
                        <a:bodyPr/>
                        <a:lstStyle/>
                        <a:p>
                          <a:pPr algn="ctr">
                            <a:defRPr sz="1800" b="1"/>
                          </a:pPr>
                          <a:r>
                            <a:rPr dirty="0"/>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5226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2</m:t>
                                        </m:r>
                                      </m:sub>
                                    </m:sSub>
                                  </m:e>
                                </m:d>
                              </m:oMath>
                            </m:oMathPara>
                          </a14:m>
                          <a:endParaRPr/>
                        </a:p>
                      </a:txBody>
                      <a:tcPr/>
                    </a:tc>
                    <a:tc>
                      <a:txBody>
                        <a:bodyPr/>
                        <a:lstStyle/>
                        <a:p>
                          <a:pPr algn="ctr"/>
                          <a:r>
                            <a:rPr sz="1800"/>
                            <a:t>6</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5226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2</m:t>
                                        </m:r>
                                      </m:sub>
                                    </m:sSub>
                                    <m:r>
                                      <m:rPr>
                                        <m:nor/>
                                      </m:rPr>
                                      <a:rPr sz="1800"/>
                                      <m:t>, </m:t>
                                    </m:r>
                                    <m:sSub>
                                      <m:sSubPr>
                                        <m:ctrlPr>
                                          <a:rPr sz="1800"/>
                                        </m:ctrlPr>
                                      </m:sSubPr>
                                      <m:e>
                                        <m:r>
                                          <a:rPr sz="1800"/>
                                          <m:t>𝑃</m:t>
                                        </m:r>
                                      </m:e>
                                      <m:sub>
                                        <m:r>
                                          <a:rPr sz="1800"/>
                                          <m:t>4</m:t>
                                        </m:r>
                                      </m:sub>
                                    </m:sSub>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6+3=9</m:t>
                                </m:r>
                              </m:oMath>
                            </m:oMathPara>
                          </a14:m>
                          <a:endParaRPr dirty="0"/>
                        </a:p>
                      </a:txBody>
                      <a:tcPr/>
                    </a:tc>
                    <a:tc>
                      <a:txBody>
                        <a:bodyPr/>
                        <a:lstStyle/>
                        <a:p>
                          <a:pPr algn="ctr">
                            <a:defRPr sz="1800"/>
                          </a:pPr>
                          <a:r>
                            <a:rPr dirty="0"/>
                            <a:t>Winning</a:t>
                          </a:r>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3 columns and 2 rows.&#10;&#10;The columns are labeled: Coalition, Coalition Weight, Status of Coalition.&#10;&#10;Row 1: Coalition: {P 2}, Coalition Weight: 6, Status of Coalition: Losing.&#10;&#10;Row 2: Coalition: {P 2, P 4}, Coalition Weight: 6 plus 3 equals 9, Status of Coalition: Winning&#10;">
                <a:extLst>
                  <a:ext uri="{FF2B5EF4-FFF2-40B4-BE49-F238E27FC236}">
                    <a16:creationId xmlns:a16="http://schemas.microsoft.com/office/drawing/2014/main" id="{8589FCA5-21EA-48E5-84D2-6F39F6A57F18}"/>
                  </a:ext>
                </a:extLst>
              </p:cNvPr>
              <p:cNvGraphicFramePr>
                <a:graphicFrameLocks/>
              </p:cNvGraphicFramePr>
              <p:nvPr>
                <p:extLst>
                  <p:ext uri="{D42A27DB-BD31-4B8C-83A1-F6EECF244321}">
                    <p14:modId xmlns:p14="http://schemas.microsoft.com/office/powerpoint/2010/main" val="2942533976"/>
                  </p:ext>
                </p:extLst>
              </p:nvPr>
            </p:nvGraphicFramePr>
            <p:xfrm>
              <a:off x="457200" y="1606446"/>
              <a:ext cx="8229600" cy="10972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65760">
                    <a:tc>
                      <a:txBody>
                        <a:bodyPr/>
                        <a:lstStyle/>
                        <a:p>
                          <a:pPr algn="ctr">
                            <a:defRPr sz="1800" b="1"/>
                          </a:pPr>
                          <a:r>
                            <a:rPr dirty="0"/>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65760">
                    <a:tc>
                      <a:txBody>
                        <a:bodyPr/>
                        <a:lstStyle/>
                        <a:p>
                          <a:endParaRPr lang="en-US"/>
                        </a:p>
                      </a:txBody>
                      <a:tcPr>
                        <a:blipFill>
                          <a:blip r:embed="rId2"/>
                          <a:stretch>
                            <a:fillRect l="-444" t="-106557" r="-200667" b="-124590"/>
                          </a:stretch>
                        </a:blipFill>
                      </a:tcPr>
                    </a:tc>
                    <a:tc>
                      <a:txBody>
                        <a:bodyPr/>
                        <a:lstStyle/>
                        <a:p>
                          <a:pPr algn="ctr"/>
                          <a:r>
                            <a:rPr sz="1800"/>
                            <a:t>6</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65760">
                    <a:tc>
                      <a:txBody>
                        <a:bodyPr/>
                        <a:lstStyle/>
                        <a:p>
                          <a:endParaRPr lang="en-US"/>
                        </a:p>
                      </a:txBody>
                      <a:tcPr>
                        <a:blipFill>
                          <a:blip r:embed="rId2"/>
                          <a:stretch>
                            <a:fillRect l="-444" t="-210000" r="-200667" b="-26667"/>
                          </a:stretch>
                        </a:blipFill>
                      </a:tcPr>
                    </a:tc>
                    <a:tc>
                      <a:txBody>
                        <a:bodyPr/>
                        <a:lstStyle/>
                        <a:p>
                          <a:endParaRPr lang="en-US"/>
                        </a:p>
                      </a:txBody>
                      <a:tcPr>
                        <a:blipFill>
                          <a:blip r:embed="rId2"/>
                          <a:stretch>
                            <a:fillRect l="-100444" t="-210000" r="-100667" b="-26667"/>
                          </a:stretch>
                        </a:blipFill>
                      </a:tcPr>
                    </a:tc>
                    <a:tc>
                      <a:txBody>
                        <a:bodyPr/>
                        <a:lstStyle/>
                        <a:p>
                          <a:pPr algn="ctr">
                            <a:defRPr sz="1800"/>
                          </a:pPr>
                          <a:r>
                            <a:rPr dirty="0"/>
                            <a:t>Winning</a:t>
                          </a:r>
                        </a:p>
                      </a:txBody>
                      <a:tcPr/>
                    </a:tc>
                    <a:extLst>
                      <a:ext uri="{0D108BD9-81ED-4DB2-BD59-A6C34878D82A}">
                        <a16:rowId xmlns:a16="http://schemas.microsoft.com/office/drawing/2014/main" val="10003"/>
                      </a:ext>
                    </a:extLst>
                  </a:tr>
                </a:tbl>
              </a:graphicData>
            </a:graphic>
          </p:graphicFrame>
        </mc:Fallback>
      </mc:AlternateContent>
      <p:sp>
        <p:nvSpPr>
          <p:cNvPr id="9" name="TextBox 8">
            <a:extLst>
              <a:ext uri="{FF2B5EF4-FFF2-40B4-BE49-F238E27FC236}">
                <a16:creationId xmlns:a16="http://schemas.microsoft.com/office/drawing/2014/main" id="{D205DE30-5E78-7075-BFC6-0602AB24C6A1}"/>
              </a:ext>
            </a:extLst>
          </p:cNvPr>
          <p:cNvSpPr txBox="1"/>
          <p:nvPr/>
        </p:nvSpPr>
        <p:spPr>
          <a:xfrm>
            <a:off x="457200" y="2703726"/>
            <a:ext cx="8153400" cy="369332"/>
          </a:xfrm>
          <a:prstGeom prst="rect">
            <a:avLst/>
          </a:prstGeom>
          <a:noFill/>
        </p:spPr>
        <p:txBody>
          <a:bodyPr wrap="square">
            <a:spAutoFit/>
          </a:bodyPr>
          <a:lstStyle/>
          <a:p>
            <a:r>
              <a:rPr lang="en-IN" dirty="0"/>
              <a:t>​</a:t>
            </a:r>
            <a:r>
              <a:rPr lang="en-IN" sz="1800" dirty="0"/>
              <a:t>Player 4 is the pivotal player in this coalition.</a:t>
            </a:r>
          </a:p>
        </p:txBody>
      </p:sp>
      <p:sp>
        <p:nvSpPr>
          <p:cNvPr id="13" name="TextBox 12">
            <a:extLst>
              <a:ext uri="{FF2B5EF4-FFF2-40B4-BE49-F238E27FC236}">
                <a16:creationId xmlns:a16="http://schemas.microsoft.com/office/drawing/2014/main" id="{141140AC-F457-6560-7817-3F967147F7DC}"/>
              </a:ext>
            </a:extLst>
          </p:cNvPr>
          <p:cNvSpPr txBox="1"/>
          <p:nvPr/>
        </p:nvSpPr>
        <p:spPr>
          <a:xfrm>
            <a:off x="457200" y="3386940"/>
            <a:ext cx="8153400" cy="369332"/>
          </a:xfrm>
          <a:prstGeom prst="rect">
            <a:avLst/>
          </a:prstGeom>
          <a:noFill/>
        </p:spPr>
        <p:txBody>
          <a:bodyPr wrap="square">
            <a:spAutoFit/>
          </a:bodyPr>
          <a:lstStyle/>
          <a:p>
            <a:pPr algn="ctr">
              <a:defRPr b="1"/>
            </a:pPr>
            <a:r>
              <a:rPr lang="en-IN" sz="1800" dirty="0"/>
              <a:t>Table 7: System [8: 7, 6, 4, 3, 3, 2] Sequential Coalition ⟨P</a:t>
            </a:r>
            <a:r>
              <a:rPr lang="en-IN" sz="1800" baseline="-25000" dirty="0"/>
              <a:t>6</a:t>
            </a:r>
            <a:r>
              <a:rPr lang="en-IN" sz="1800" dirty="0"/>
              <a:t>, P</a:t>
            </a:r>
            <a:r>
              <a:rPr lang="en-IN" sz="1800" baseline="-25000" dirty="0"/>
              <a:t>4</a:t>
            </a:r>
            <a:r>
              <a:rPr lang="en-IN" sz="1800" dirty="0"/>
              <a:t>, P</a:t>
            </a:r>
            <a:r>
              <a:rPr lang="en-IN" sz="1800" baseline="-25000" dirty="0"/>
              <a:t>5</a:t>
            </a:r>
            <a:r>
              <a:rPr lang="en-IN" sz="1800" dirty="0"/>
              <a:t>, P</a:t>
            </a:r>
            <a:r>
              <a:rPr lang="en-IN" sz="1800" baseline="-25000" dirty="0"/>
              <a:t>3</a:t>
            </a:r>
            <a:r>
              <a:rPr lang="en-IN" sz="1800" dirty="0"/>
              <a:t>, P</a:t>
            </a:r>
            <a:r>
              <a:rPr lang="en-IN" sz="1800" baseline="-25000" dirty="0"/>
              <a:t>2</a:t>
            </a:r>
            <a:r>
              <a:rPr lang="en-IN" sz="1800" dirty="0"/>
              <a:t>, P</a:t>
            </a:r>
            <a:r>
              <a:rPr lang="en-IN" sz="1800" baseline="-25000" dirty="0"/>
              <a:t>1</a:t>
            </a:r>
            <a:r>
              <a:rPr lang="en-IN" sz="1800" dirty="0"/>
              <a:t> ⟩</a:t>
            </a:r>
          </a:p>
        </p:txBody>
      </p:sp>
      <mc:AlternateContent xmlns:mc="http://schemas.openxmlformats.org/markup-compatibility/2006">
        <mc:Choice xmlns:a14="http://schemas.microsoft.com/office/drawing/2010/main" Requires="a14">
          <p:graphicFrame>
            <p:nvGraphicFramePr>
              <p:cNvPr id="5" name="Table Placeholder 2" descr="The table contains 3 columns and 3 rows.&#10;&#10;The columns are labeled: Coalition, Coalition Weight, Status of Coalition.&#10;&#10;Row 1: Coalition: {P 6}, Coalition Weight: 2, Status of Coalition: Losing.&#10;&#10;Row 2: Coalition: {P 6, P 4}, Coalition Weight: 2 plus 3 equals 5, Status of Coalition: Losing.&#10;&#10;Row 3: Coalition: {P 6, P 4, P 5}, Coalition Weight: 2 plus 3 plus 3 equals 8, Status of Coalition: Winning">
                <a:extLst>
                  <a:ext uri="{FF2B5EF4-FFF2-40B4-BE49-F238E27FC236}">
                    <a16:creationId xmlns:a16="http://schemas.microsoft.com/office/drawing/2014/main" id="{86291B42-1B41-4255-B85B-DDD147C0FDFB}"/>
                  </a:ext>
                </a:extLst>
              </p:cNvPr>
              <p:cNvGraphicFramePr>
                <a:graphicFrameLocks/>
              </p:cNvGraphicFramePr>
              <p:nvPr>
                <p:extLst>
                  <p:ext uri="{D42A27DB-BD31-4B8C-83A1-F6EECF244321}">
                    <p14:modId xmlns:p14="http://schemas.microsoft.com/office/powerpoint/2010/main" val="1967994929"/>
                  </p:ext>
                </p:extLst>
              </p:nvPr>
            </p:nvGraphicFramePr>
            <p:xfrm>
              <a:off x="457200" y="377444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6</m:t>
                                        </m:r>
                                      </m:sub>
                                    </m:sSub>
                                  </m:e>
                                </m:d>
                              </m:oMath>
                            </m:oMathPara>
                          </a14:m>
                          <a:endParaRPr/>
                        </a:p>
                      </a:txBody>
                      <a:tcPr/>
                    </a:tc>
                    <a:tc>
                      <a:txBody>
                        <a:bodyPr/>
                        <a:lstStyle/>
                        <a:p>
                          <a:pPr algn="ctr"/>
                          <a:r>
                            <a:rPr sz="1800"/>
                            <a:t>2</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6</m:t>
                                        </m:r>
                                      </m:sub>
                                    </m:sSub>
                                    <m:r>
                                      <m:rPr>
                                        <m:nor/>
                                      </m:rPr>
                                      <a:rPr sz="1800"/>
                                      <m:t>, </m:t>
                                    </m:r>
                                    <m:sSub>
                                      <m:sSubPr>
                                        <m:ctrlPr>
                                          <a:rPr sz="1800"/>
                                        </m:ctrlPr>
                                      </m:sSubPr>
                                      <m:e>
                                        <m:r>
                                          <a:rPr sz="1800"/>
                                          <m:t>𝑃</m:t>
                                        </m:r>
                                      </m:e>
                                      <m:sub>
                                        <m:r>
                                          <a:rPr sz="1800"/>
                                          <m:t>4</m:t>
                                        </m:r>
                                      </m:sub>
                                    </m:sSub>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2+3=5</m:t>
                                </m:r>
                              </m:oMath>
                            </m:oMathPara>
                          </a14:m>
                          <a:endParaRPr dirty="0"/>
                        </a:p>
                      </a:txBody>
                      <a:tcPr/>
                    </a:tc>
                    <a:tc>
                      <a:txBody>
                        <a:bodyPr/>
                        <a:lstStyle/>
                        <a:p>
                          <a:pPr algn="ctr">
                            <a:defRPr sz="1800"/>
                          </a:pPr>
                          <a:r>
                            <a:rPr lang="en-US" dirty="0"/>
                            <a:t>Losing</a:t>
                          </a:r>
                          <a:endParaRPr dirty="0"/>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6</m:t>
                                        </m:r>
                                      </m:sub>
                                    </m:sSub>
                                    <m:r>
                                      <m:rPr>
                                        <m:nor/>
                                      </m:rPr>
                                      <a:rPr sz="1800"/>
                                      <m:t>, </m:t>
                                    </m:r>
                                    <m:sSub>
                                      <m:sSubPr>
                                        <m:ctrlPr>
                                          <a:rPr sz="1800"/>
                                        </m:ctrlPr>
                                      </m:sSubPr>
                                      <m:e>
                                        <m:r>
                                          <a:rPr sz="1800"/>
                                          <m:t>𝑃</m:t>
                                        </m:r>
                                      </m:e>
                                      <m:sub>
                                        <m:r>
                                          <a:rPr sz="1800"/>
                                          <m:t>4</m:t>
                                        </m:r>
                                      </m:sub>
                                    </m:sSub>
                                    <m:r>
                                      <m:rPr>
                                        <m:nor/>
                                      </m:rPr>
                                      <a:rPr sz="1800"/>
                                      <m:t>, </m:t>
                                    </m:r>
                                    <m:sSub>
                                      <m:sSubPr>
                                        <m:ctrlPr>
                                          <a:rPr sz="1800"/>
                                        </m:ctrlPr>
                                      </m:sSubPr>
                                      <m:e>
                                        <m:r>
                                          <a:rPr sz="1800"/>
                                          <m:t>𝑃</m:t>
                                        </m:r>
                                      </m:e>
                                      <m:sub>
                                        <m:r>
                                          <a:rPr sz="1800"/>
                                          <m:t>5</m:t>
                                        </m:r>
                                      </m:sub>
                                    </m:sSub>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2+3+3=8</m:t>
                                </m:r>
                              </m:oMath>
                            </m:oMathPara>
                          </a14:m>
                          <a:endParaRPr/>
                        </a:p>
                      </a:txBody>
                      <a:tcPr/>
                    </a:tc>
                    <a:tc>
                      <a:txBody>
                        <a:bodyPr/>
                        <a:lstStyle/>
                        <a:p>
                          <a:pPr algn="ctr">
                            <a:defRPr sz="1800"/>
                          </a:pPr>
                          <a:r>
                            <a:rPr dirty="0"/>
                            <a:t>Winning</a:t>
                          </a:r>
                        </a:p>
                      </a:txBody>
                      <a:tcPr/>
                    </a:tc>
                    <a:extLst>
                      <a:ext uri="{0D108BD9-81ED-4DB2-BD59-A6C34878D82A}">
                        <a16:rowId xmlns:a16="http://schemas.microsoft.com/office/drawing/2014/main" val="10004"/>
                      </a:ext>
                    </a:extLst>
                  </a:tr>
                </a:tbl>
              </a:graphicData>
            </a:graphic>
          </p:graphicFrame>
        </mc:Choice>
        <mc:Fallback>
          <p:graphicFrame>
            <p:nvGraphicFramePr>
              <p:cNvPr id="5" name="Table Placeholder 2" descr="The table contains 3 columns and 3 rows.&#10;&#10;The columns are labeled: Coalition, Coalition Weight, Status of Coalition.&#10;&#10;Row 1: Coalition: {P 6}, Coalition Weight: 2, Status of Coalition: Losing.&#10;&#10;Row 2: Coalition: {P 6, P 4}, Coalition Weight: 2 plus 3 equals 5, Status of Coalition: Losing.&#10;&#10;Row 3: Coalition: {P 6, P 4, P 5}, Coalition Weight: 2 plus 3 plus 3 equals 8, Status of Coalition: Winning">
                <a:extLst>
                  <a:ext uri="{FF2B5EF4-FFF2-40B4-BE49-F238E27FC236}">
                    <a16:creationId xmlns:a16="http://schemas.microsoft.com/office/drawing/2014/main" id="{86291B42-1B41-4255-B85B-DDD147C0FDFB}"/>
                  </a:ext>
                </a:extLst>
              </p:cNvPr>
              <p:cNvGraphicFramePr>
                <a:graphicFrameLocks/>
              </p:cNvGraphicFramePr>
              <p:nvPr>
                <p:extLst>
                  <p:ext uri="{D42A27DB-BD31-4B8C-83A1-F6EECF244321}">
                    <p14:modId xmlns:p14="http://schemas.microsoft.com/office/powerpoint/2010/main" val="1967994929"/>
                  </p:ext>
                </p:extLst>
              </p:nvPr>
            </p:nvGraphicFramePr>
            <p:xfrm>
              <a:off x="457200" y="377444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70840">
                    <a:tc>
                      <a:txBody>
                        <a:bodyPr/>
                        <a:lstStyle/>
                        <a:p>
                          <a:endParaRPr lang="en-US"/>
                        </a:p>
                      </a:txBody>
                      <a:tcPr>
                        <a:blipFill>
                          <a:blip r:embed="rId3"/>
                          <a:stretch>
                            <a:fillRect l="-444" t="-108197" r="-200667" b="-224590"/>
                          </a:stretch>
                        </a:blipFill>
                      </a:tcPr>
                    </a:tc>
                    <a:tc>
                      <a:txBody>
                        <a:bodyPr/>
                        <a:lstStyle/>
                        <a:p>
                          <a:pPr algn="ctr"/>
                          <a:r>
                            <a:rPr sz="1800"/>
                            <a:t>2</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70840">
                    <a:tc>
                      <a:txBody>
                        <a:bodyPr/>
                        <a:lstStyle/>
                        <a:p>
                          <a:endParaRPr lang="en-US"/>
                        </a:p>
                      </a:txBody>
                      <a:tcPr>
                        <a:blipFill>
                          <a:blip r:embed="rId3"/>
                          <a:stretch>
                            <a:fillRect l="-444" t="-208197" r="-200667" b="-124590"/>
                          </a:stretch>
                        </a:blipFill>
                      </a:tcPr>
                    </a:tc>
                    <a:tc>
                      <a:txBody>
                        <a:bodyPr/>
                        <a:lstStyle/>
                        <a:p>
                          <a:endParaRPr lang="en-US"/>
                        </a:p>
                      </a:txBody>
                      <a:tcPr>
                        <a:blipFill>
                          <a:blip r:embed="rId3"/>
                          <a:stretch>
                            <a:fillRect l="-100444" t="-208197" r="-100667" b="-124590"/>
                          </a:stretch>
                        </a:blipFill>
                      </a:tcPr>
                    </a:tc>
                    <a:tc>
                      <a:txBody>
                        <a:bodyPr/>
                        <a:lstStyle/>
                        <a:p>
                          <a:pPr algn="ctr">
                            <a:defRPr sz="1800"/>
                          </a:pPr>
                          <a:r>
                            <a:rPr lang="en-US" dirty="0"/>
                            <a:t>Losing</a:t>
                          </a:r>
                          <a:endParaRPr dirty="0"/>
                        </a:p>
                      </a:txBody>
                      <a:tcPr/>
                    </a:tc>
                    <a:extLst>
                      <a:ext uri="{0D108BD9-81ED-4DB2-BD59-A6C34878D82A}">
                        <a16:rowId xmlns:a16="http://schemas.microsoft.com/office/drawing/2014/main" val="10003"/>
                      </a:ext>
                    </a:extLst>
                  </a:tr>
                  <a:tr h="370840">
                    <a:tc>
                      <a:txBody>
                        <a:bodyPr/>
                        <a:lstStyle/>
                        <a:p>
                          <a:endParaRPr lang="en-US"/>
                        </a:p>
                      </a:txBody>
                      <a:tcPr>
                        <a:blipFill>
                          <a:blip r:embed="rId3"/>
                          <a:stretch>
                            <a:fillRect l="-444" t="-308197" r="-200667" b="-24590"/>
                          </a:stretch>
                        </a:blipFill>
                      </a:tcPr>
                    </a:tc>
                    <a:tc>
                      <a:txBody>
                        <a:bodyPr/>
                        <a:lstStyle/>
                        <a:p>
                          <a:endParaRPr lang="en-US"/>
                        </a:p>
                      </a:txBody>
                      <a:tcPr>
                        <a:blipFill>
                          <a:blip r:embed="rId3"/>
                          <a:stretch>
                            <a:fillRect l="-100444" t="-308197" r="-100667" b="-24590"/>
                          </a:stretch>
                        </a:blipFill>
                      </a:tcPr>
                    </a:tc>
                    <a:tc>
                      <a:txBody>
                        <a:bodyPr/>
                        <a:lstStyle/>
                        <a:p>
                          <a:pPr algn="ctr">
                            <a:defRPr sz="1800"/>
                          </a:pPr>
                          <a:r>
                            <a:rPr dirty="0"/>
                            <a:t>Winning</a:t>
                          </a:r>
                        </a:p>
                      </a:txBody>
                      <a:tcPr/>
                    </a:tc>
                    <a:extLst>
                      <a:ext uri="{0D108BD9-81ED-4DB2-BD59-A6C34878D82A}">
                        <a16:rowId xmlns:a16="http://schemas.microsoft.com/office/drawing/2014/main" val="10004"/>
                      </a:ext>
                    </a:extLst>
                  </a:tr>
                </a:tbl>
              </a:graphicData>
            </a:graphic>
          </p:graphicFrame>
        </mc:Fallback>
      </mc:AlternateContent>
      <p:sp>
        <p:nvSpPr>
          <p:cNvPr id="7" name="TextBox 6">
            <a:extLst>
              <a:ext uri="{FF2B5EF4-FFF2-40B4-BE49-F238E27FC236}">
                <a16:creationId xmlns:a16="http://schemas.microsoft.com/office/drawing/2014/main" id="{0297511E-E532-8B2F-B8F8-1CC0F46779C6}"/>
              </a:ext>
            </a:extLst>
          </p:cNvPr>
          <p:cNvSpPr txBox="1"/>
          <p:nvPr/>
        </p:nvSpPr>
        <p:spPr>
          <a:xfrm>
            <a:off x="457200" y="5298229"/>
            <a:ext cx="8229600" cy="369332"/>
          </a:xfrm>
          <a:prstGeom prst="rect">
            <a:avLst/>
          </a:prstGeom>
          <a:noFill/>
        </p:spPr>
        <p:txBody>
          <a:bodyPr wrap="square">
            <a:spAutoFit/>
          </a:bodyPr>
          <a:lstStyle/>
          <a:p>
            <a:r>
              <a:rPr lang="en-IN" sz="1800" dirty="0"/>
              <a:t>Player 5 is the pivotal player in this coalition.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the Pivotal</a:t>
            </a:r>
            <a:br>
              <a:rPr lang="en-US" dirty="0"/>
            </a:br>
            <a:r>
              <a:rPr dirty="0"/>
              <a:t>Player</a:t>
            </a:r>
            <a:r>
              <a:rPr lang="en-US" dirty="0"/>
              <a:t>—Slide 3</a:t>
            </a:r>
            <a:endParaRPr dirty="0"/>
          </a:p>
        </p:txBody>
      </p:sp>
      <p:sp>
        <p:nvSpPr>
          <p:cNvPr id="10" name="TextBox 9">
            <a:extLst>
              <a:ext uri="{FF2B5EF4-FFF2-40B4-BE49-F238E27FC236}">
                <a16:creationId xmlns:a16="http://schemas.microsoft.com/office/drawing/2014/main" id="{9D19854C-FD35-EADE-9157-E0763115DE44}"/>
              </a:ext>
            </a:extLst>
          </p:cNvPr>
          <p:cNvSpPr txBox="1"/>
          <p:nvPr/>
        </p:nvSpPr>
        <p:spPr>
          <a:xfrm>
            <a:off x="457200" y="1295400"/>
            <a:ext cx="8229600" cy="369332"/>
          </a:xfrm>
          <a:prstGeom prst="rect">
            <a:avLst/>
          </a:prstGeom>
          <a:noFill/>
        </p:spPr>
        <p:txBody>
          <a:bodyPr wrap="square">
            <a:spAutoFit/>
          </a:bodyPr>
          <a:lstStyle/>
          <a:p>
            <a:pPr algn="ctr">
              <a:defRPr b="1"/>
            </a:pPr>
            <a:r>
              <a:rPr lang="en-IN" sz="1800" dirty="0"/>
              <a:t>Table 8: System [8: 7, 6, 4, 3, 3, 2] Sequential Coalition ⟨P</a:t>
            </a:r>
            <a:r>
              <a:rPr lang="en-IN" sz="1800" baseline="-25000" dirty="0"/>
              <a:t>2</a:t>
            </a:r>
            <a:r>
              <a:rPr lang="en-IN" sz="1800" dirty="0"/>
              <a:t>, P</a:t>
            </a:r>
            <a:r>
              <a:rPr lang="en-IN" sz="1800" baseline="-25000" dirty="0"/>
              <a:t>1</a:t>
            </a:r>
            <a:r>
              <a:rPr lang="en-IN" sz="1800" dirty="0"/>
              <a:t>, P</a:t>
            </a:r>
            <a:r>
              <a:rPr lang="en-IN" sz="1800" baseline="-25000" dirty="0"/>
              <a:t>3</a:t>
            </a:r>
            <a:r>
              <a:rPr lang="en-IN" sz="1800" dirty="0"/>
              <a:t>, P</a:t>
            </a:r>
            <a:r>
              <a:rPr lang="en-IN" sz="1800" baseline="-25000" dirty="0"/>
              <a:t>4</a:t>
            </a:r>
            <a:r>
              <a:rPr lang="en-IN" sz="1800" dirty="0"/>
              <a:t>, P</a:t>
            </a:r>
            <a:r>
              <a:rPr lang="en-IN" sz="1800" baseline="-25000" dirty="0"/>
              <a:t>5</a:t>
            </a:r>
            <a:r>
              <a:rPr lang="en-IN" sz="1800" dirty="0"/>
              <a:t>, P</a:t>
            </a:r>
            <a:r>
              <a:rPr lang="en-IN" sz="1800" baseline="-25000" dirty="0"/>
              <a:t>6</a:t>
            </a:r>
            <a:r>
              <a:rPr lang="en-IN" sz="1800" dirty="0"/>
              <a:t> ⟩</a:t>
            </a:r>
          </a:p>
        </p:txBody>
      </p:sp>
      <mc:AlternateContent xmlns:mc="http://schemas.openxmlformats.org/markup-compatibility/2006">
        <mc:Choice xmlns:a14="http://schemas.microsoft.com/office/drawing/2010/main" Requires="a14">
          <p:graphicFrame>
            <p:nvGraphicFramePr>
              <p:cNvPr id="4" name="Table Placeholder 2" descr="The table contains 3 columns and 2 rows.&#10;&#10;The columns are labeled: Coalition, Coalition Weight, Status of Coalition.&#10;&#10;Row 1: Coalition: {P 2}, Coalition Weight: 6, Status of Coalition: Losing.&#10;&#10;Row 2: Coalition: {P 2, P 1}, Coalition Weight: 6 plus 7 equals 13, Status of Coalition: Winning.">
                <a:extLst>
                  <a:ext uri="{FF2B5EF4-FFF2-40B4-BE49-F238E27FC236}">
                    <a16:creationId xmlns:a16="http://schemas.microsoft.com/office/drawing/2014/main" id="{AD3D600C-0AC1-4247-8065-014A92AA7873}"/>
                  </a:ext>
                </a:extLst>
              </p:cNvPr>
              <p:cNvGraphicFramePr>
                <a:graphicFrameLocks/>
              </p:cNvGraphicFramePr>
              <p:nvPr>
                <p:extLst>
                  <p:ext uri="{D42A27DB-BD31-4B8C-83A1-F6EECF244321}">
                    <p14:modId xmlns:p14="http://schemas.microsoft.com/office/powerpoint/2010/main" val="2633582032"/>
                  </p:ext>
                </p:extLst>
              </p:nvPr>
            </p:nvGraphicFramePr>
            <p:xfrm>
              <a:off x="457200" y="17830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2</m:t>
                                        </m:r>
                                      </m:sub>
                                    </m:sSub>
                                  </m:e>
                                </m:d>
                              </m:oMath>
                            </m:oMathPara>
                          </a14:m>
                          <a:endParaRPr/>
                        </a:p>
                      </a:txBody>
                      <a:tcPr/>
                    </a:tc>
                    <a:tc>
                      <a:txBody>
                        <a:bodyPr/>
                        <a:lstStyle/>
                        <a:p>
                          <a:pPr algn="ctr"/>
                          <a:r>
                            <a:rPr sz="1800"/>
                            <a:t>6</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2</m:t>
                                        </m:r>
                                      </m:sub>
                                    </m:sSub>
                                    <m:r>
                                      <m:rPr>
                                        <m:nor/>
                                      </m:rPr>
                                      <a:rPr sz="1800"/>
                                      <m:t>, </m:t>
                                    </m:r>
                                    <m:sSub>
                                      <m:sSubPr>
                                        <m:ctrlPr>
                                          <a:rPr sz="1800"/>
                                        </m:ctrlPr>
                                      </m:sSubPr>
                                      <m:e>
                                        <m:r>
                                          <a:rPr sz="1800"/>
                                          <m:t>𝑃</m:t>
                                        </m:r>
                                      </m:e>
                                      <m:sub>
                                        <m:r>
                                          <a:rPr sz="1800"/>
                                          <m:t>1</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6+7=13</m:t>
                                </m:r>
                              </m:oMath>
                            </m:oMathPara>
                          </a14:m>
                          <a:endParaRPr dirty="0"/>
                        </a:p>
                      </a:txBody>
                      <a:tcPr/>
                    </a:tc>
                    <a:tc>
                      <a:txBody>
                        <a:bodyPr/>
                        <a:lstStyle/>
                        <a:p>
                          <a:pPr algn="ctr">
                            <a:defRPr sz="1800"/>
                          </a:pPr>
                          <a:r>
                            <a:rPr dirty="0"/>
                            <a:t>Winning</a:t>
                          </a:r>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The table contains 3 columns and 2 rows.&#10;&#10;The columns are labeled: Coalition, Coalition Weight, Status of Coalition.&#10;&#10;Row 1: Coalition: {P 2}, Coalition Weight: 6, Status of Coalition: Losing.&#10;&#10;Row 2: Coalition: {P 2, P 1}, Coalition Weight: 6 plus 7 equals 13, Status of Coalition: Winning.">
                <a:extLst>
                  <a:ext uri="{FF2B5EF4-FFF2-40B4-BE49-F238E27FC236}">
                    <a16:creationId xmlns:a16="http://schemas.microsoft.com/office/drawing/2014/main" id="{AD3D600C-0AC1-4247-8065-014A92AA7873}"/>
                  </a:ext>
                </a:extLst>
              </p:cNvPr>
              <p:cNvGraphicFramePr>
                <a:graphicFrameLocks/>
              </p:cNvGraphicFramePr>
              <p:nvPr>
                <p:extLst>
                  <p:ext uri="{D42A27DB-BD31-4B8C-83A1-F6EECF244321}">
                    <p14:modId xmlns:p14="http://schemas.microsoft.com/office/powerpoint/2010/main" val="2633582032"/>
                  </p:ext>
                </p:extLst>
              </p:nvPr>
            </p:nvGraphicFramePr>
            <p:xfrm>
              <a:off x="457200" y="17830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Coalition</a:t>
                          </a:r>
                        </a:p>
                      </a:txBody>
                      <a:tcPr/>
                    </a:tc>
                    <a:tc>
                      <a:txBody>
                        <a:bodyPr/>
                        <a:lstStyle/>
                        <a:p>
                          <a:pPr algn="ctr">
                            <a:defRPr sz="1800" b="1"/>
                          </a:pPr>
                          <a:r>
                            <a:t>Coalition Weight</a:t>
                          </a:r>
                        </a:p>
                      </a:txBody>
                      <a:tcPr/>
                    </a:tc>
                    <a:tc>
                      <a:txBody>
                        <a:bodyPr/>
                        <a:lstStyle/>
                        <a:p>
                          <a:pPr algn="ctr">
                            <a:defRPr sz="1800" b="1"/>
                          </a:pPr>
                          <a:r>
                            <a:rPr dirty="0"/>
                            <a:t>Status of Coalition</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444" t="-108197" r="-200667" b="-124590"/>
                          </a:stretch>
                        </a:blipFill>
                      </a:tcPr>
                    </a:tc>
                    <a:tc>
                      <a:txBody>
                        <a:bodyPr/>
                        <a:lstStyle/>
                        <a:p>
                          <a:pPr algn="ctr"/>
                          <a:r>
                            <a:rPr sz="1800"/>
                            <a:t>6</a:t>
                          </a:r>
                          <a:endParaRPr sz="1800">
                            <a:latin typeface="Cambria Math"/>
                          </a:endParaRPr>
                        </a:p>
                      </a:txBody>
                      <a:tcPr/>
                    </a:tc>
                    <a:tc>
                      <a:txBody>
                        <a:bodyPr/>
                        <a:lstStyle/>
                        <a:p>
                          <a:pPr algn="ctr">
                            <a:defRPr sz="1800"/>
                          </a:pPr>
                          <a:r>
                            <a:t>Losing</a:t>
                          </a:r>
                        </a:p>
                      </a:txBody>
                      <a:tcPr/>
                    </a:tc>
                    <a:extLst>
                      <a:ext uri="{0D108BD9-81ED-4DB2-BD59-A6C34878D82A}">
                        <a16:rowId xmlns:a16="http://schemas.microsoft.com/office/drawing/2014/main" val="10002"/>
                      </a:ext>
                    </a:extLst>
                  </a:tr>
                  <a:tr h="370840">
                    <a:tc>
                      <a:txBody>
                        <a:bodyPr/>
                        <a:lstStyle/>
                        <a:p>
                          <a:endParaRPr lang="en-US"/>
                        </a:p>
                      </a:txBody>
                      <a:tcPr>
                        <a:blipFill>
                          <a:blip r:embed="rId2"/>
                          <a:stretch>
                            <a:fillRect l="-444" t="-208197" r="-200667" b="-24590"/>
                          </a:stretch>
                        </a:blipFill>
                      </a:tcPr>
                    </a:tc>
                    <a:tc>
                      <a:txBody>
                        <a:bodyPr/>
                        <a:lstStyle/>
                        <a:p>
                          <a:endParaRPr lang="en-US"/>
                        </a:p>
                      </a:txBody>
                      <a:tcPr>
                        <a:blipFill>
                          <a:blip r:embed="rId2"/>
                          <a:stretch>
                            <a:fillRect l="-100444" t="-208197" r="-100667" b="-24590"/>
                          </a:stretch>
                        </a:blipFill>
                      </a:tcPr>
                    </a:tc>
                    <a:tc>
                      <a:txBody>
                        <a:bodyPr/>
                        <a:lstStyle/>
                        <a:p>
                          <a:pPr algn="ctr">
                            <a:defRPr sz="1800"/>
                          </a:pPr>
                          <a:r>
                            <a:rPr dirty="0"/>
                            <a:t>Winning</a:t>
                          </a:r>
                        </a:p>
                      </a:txBody>
                      <a:tcPr/>
                    </a:tc>
                    <a:extLst>
                      <a:ext uri="{0D108BD9-81ED-4DB2-BD59-A6C34878D82A}">
                        <a16:rowId xmlns:a16="http://schemas.microsoft.com/office/drawing/2014/main" val="10003"/>
                      </a:ext>
                    </a:extLst>
                  </a:tr>
                </a:tbl>
              </a:graphicData>
            </a:graphic>
          </p:graphicFrame>
        </mc:Fallback>
      </mc:AlternateContent>
      <p:sp>
        <p:nvSpPr>
          <p:cNvPr id="6" name="TextBox 5">
            <a:extLst>
              <a:ext uri="{FF2B5EF4-FFF2-40B4-BE49-F238E27FC236}">
                <a16:creationId xmlns:a16="http://schemas.microsoft.com/office/drawing/2014/main" id="{908B08EC-2642-E9A4-4C14-E856AD749523}"/>
              </a:ext>
            </a:extLst>
          </p:cNvPr>
          <p:cNvSpPr txBox="1"/>
          <p:nvPr/>
        </p:nvSpPr>
        <p:spPr>
          <a:xfrm>
            <a:off x="457200" y="3230887"/>
            <a:ext cx="8229600" cy="369332"/>
          </a:xfrm>
          <a:prstGeom prst="rect">
            <a:avLst/>
          </a:prstGeom>
          <a:noFill/>
        </p:spPr>
        <p:txBody>
          <a:bodyPr wrap="square">
            <a:spAutoFit/>
          </a:bodyPr>
          <a:lstStyle/>
          <a:p>
            <a:r>
              <a:rPr lang="en-IN" sz="1800" dirty="0"/>
              <a:t>Player 1 is the pivotal player in this coalition.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pPr algn="just">
              <a:defRPr sz="2800"/>
            </a:pPr>
            <a:r>
              <a:rPr sz="2400" dirty="0"/>
              <a:t>Determine the pivotal player for the coalition</a:t>
            </a:r>
          </a:p>
          <a:p>
            <a:endParaRPr lang="en-US" sz="2400" dirty="0"/>
          </a:p>
        </p:txBody>
      </p:sp>
      <p:pic>
        <p:nvPicPr>
          <p:cNvPr id="11" name="Picture 10" descr="Angle brackets containing P sub three, P sub four, P sub two, and P sub one.&#10;">
            <a:extLst>
              <a:ext uri="{FF2B5EF4-FFF2-40B4-BE49-F238E27FC236}">
                <a16:creationId xmlns:a16="http://schemas.microsoft.com/office/drawing/2014/main" id="{45ED95DC-9645-0AEA-A76A-C654E09AF491}"/>
              </a:ext>
            </a:extLst>
          </p:cNvPr>
          <p:cNvPicPr>
            <a:picLocks noChangeAspect="1"/>
          </p:cNvPicPr>
          <p:nvPr/>
        </p:nvPicPr>
        <p:blipFill>
          <a:blip r:embed="rId2"/>
          <a:stretch>
            <a:fillRect/>
          </a:stretch>
        </p:blipFill>
        <p:spPr>
          <a:xfrm>
            <a:off x="6248400" y="1091593"/>
            <a:ext cx="1447800" cy="424804"/>
          </a:xfrm>
          <a:prstGeom prst="rect">
            <a:avLst/>
          </a:prstGeom>
        </p:spPr>
      </p:pic>
      <p:sp>
        <p:nvSpPr>
          <p:cNvPr id="9" name="TextBox 8">
            <a:extLst>
              <a:ext uri="{FF2B5EF4-FFF2-40B4-BE49-F238E27FC236}">
                <a16:creationId xmlns:a16="http://schemas.microsoft.com/office/drawing/2014/main" id="{25DB76D7-B645-DDDD-725E-F98CC732B604}"/>
              </a:ext>
            </a:extLst>
          </p:cNvPr>
          <p:cNvSpPr txBox="1"/>
          <p:nvPr/>
        </p:nvSpPr>
        <p:spPr>
          <a:xfrm>
            <a:off x="457200" y="1701602"/>
            <a:ext cx="2743200" cy="461665"/>
          </a:xfrm>
          <a:prstGeom prst="rect">
            <a:avLst/>
          </a:prstGeom>
          <a:noFill/>
        </p:spPr>
        <p:txBody>
          <a:bodyPr wrap="square">
            <a:spAutoFit/>
          </a:bodyPr>
          <a:lstStyle/>
          <a:p>
            <a:r>
              <a:rPr lang="en-IN" sz="2400" dirty="0"/>
              <a:t>in the voting system</a:t>
            </a:r>
          </a:p>
        </p:txBody>
      </p:sp>
      <p:pic>
        <p:nvPicPr>
          <p:cNvPr id="7" name="Picture 6" descr="Open square bracket, four colon three, one, one, one, close square bracket.&#10;">
            <a:extLst>
              <a:ext uri="{FF2B5EF4-FFF2-40B4-BE49-F238E27FC236}">
                <a16:creationId xmlns:a16="http://schemas.microsoft.com/office/drawing/2014/main" id="{315F9CD1-9797-8187-1DA9-45D31550AD04}"/>
              </a:ext>
            </a:extLst>
          </p:cNvPr>
          <p:cNvPicPr>
            <a:picLocks noChangeAspect="1"/>
          </p:cNvPicPr>
          <p:nvPr/>
        </p:nvPicPr>
        <p:blipFill>
          <a:blip r:embed="rId3"/>
          <a:stretch>
            <a:fillRect/>
          </a:stretch>
        </p:blipFill>
        <p:spPr>
          <a:xfrm>
            <a:off x="3143250" y="1730708"/>
            <a:ext cx="1504950" cy="466725"/>
          </a:xfrm>
          <a:prstGeom prst="rect">
            <a:avLst/>
          </a:prstGeom>
        </p:spPr>
      </p:pic>
      <p:sp>
        <p:nvSpPr>
          <p:cNvPr id="5" name="TextBox 4">
            <a:extLst>
              <a:ext uri="{FF2B5EF4-FFF2-40B4-BE49-F238E27FC236}">
                <a16:creationId xmlns:a16="http://schemas.microsoft.com/office/drawing/2014/main" id="{9533A00F-074A-4C37-20F2-4812F942203E}"/>
              </a:ext>
            </a:extLst>
          </p:cNvPr>
          <p:cNvSpPr txBox="1"/>
          <p:nvPr/>
        </p:nvSpPr>
        <p:spPr>
          <a:xfrm>
            <a:off x="457200" y="3244334"/>
            <a:ext cx="8229600" cy="461665"/>
          </a:xfrm>
          <a:prstGeom prst="rect">
            <a:avLst/>
          </a:prstGeom>
          <a:noFill/>
        </p:spPr>
        <p:txBody>
          <a:bodyPr wrap="square">
            <a:spAutoFit/>
          </a:bodyPr>
          <a:lstStyle/>
          <a:p>
            <a:r>
              <a:rPr lang="en-IN" sz="2400" dirty="0"/>
              <a:t>Answer: Player 1 is the pivotal player</a:t>
            </a:r>
          </a:p>
        </p:txBody>
      </p:sp>
    </p:spTree>
    <p:extLst>
      <p:ext uri="{BB962C8B-B14F-4D97-AF65-F5344CB8AC3E}">
        <p14:creationId xmlns:p14="http://schemas.microsoft.com/office/powerpoint/2010/main" val="8619225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pPr algn="just">
              <a:defRPr sz="2800"/>
            </a:pPr>
            <a:r>
              <a:rPr sz="2400" dirty="0"/>
              <a:t>The US House of Representatives has </a:t>
            </a:r>
            <a:r>
              <a:rPr sz="2400" dirty="0">
                <a:latin typeface="Cambria Math"/>
              </a:rPr>
              <a:t>435</a:t>
            </a:r>
            <a:r>
              <a:rPr sz="2400" dirty="0"/>
              <a:t> voting members. That means there are</a:t>
            </a:r>
          </a:p>
        </p:txBody>
      </p:sp>
      <p:pic>
        <p:nvPicPr>
          <p:cNvPr id="5" name="Picture 4" descr="Four hundred thirty-five factorial&#10;">
            <a:extLst>
              <a:ext uri="{FF2B5EF4-FFF2-40B4-BE49-F238E27FC236}">
                <a16:creationId xmlns:a16="http://schemas.microsoft.com/office/drawing/2014/main" id="{44DFC094-5E3B-8C0A-B710-1F3871E42FA9}"/>
              </a:ext>
            </a:extLst>
          </p:cNvPr>
          <p:cNvPicPr>
            <a:picLocks noChangeAspect="1"/>
          </p:cNvPicPr>
          <p:nvPr/>
        </p:nvPicPr>
        <p:blipFill>
          <a:blip r:embed="rId2"/>
          <a:stretch>
            <a:fillRect/>
          </a:stretch>
        </p:blipFill>
        <p:spPr>
          <a:xfrm>
            <a:off x="2675405" y="1533444"/>
            <a:ext cx="619125" cy="304800"/>
          </a:xfrm>
          <a:prstGeom prst="rect">
            <a:avLst/>
          </a:prstGeom>
        </p:spPr>
      </p:pic>
      <p:sp>
        <p:nvSpPr>
          <p:cNvPr id="7" name="TextBox 6">
            <a:extLst>
              <a:ext uri="{FF2B5EF4-FFF2-40B4-BE49-F238E27FC236}">
                <a16:creationId xmlns:a16="http://schemas.microsoft.com/office/drawing/2014/main" id="{396B6013-9933-6DB4-045D-98CD5E0BD267}"/>
              </a:ext>
            </a:extLst>
          </p:cNvPr>
          <p:cNvSpPr txBox="1"/>
          <p:nvPr/>
        </p:nvSpPr>
        <p:spPr>
          <a:xfrm>
            <a:off x="457200" y="1838244"/>
            <a:ext cx="8229600" cy="830997"/>
          </a:xfrm>
          <a:prstGeom prst="rect">
            <a:avLst/>
          </a:prstGeom>
          <a:noFill/>
        </p:spPr>
        <p:txBody>
          <a:bodyPr wrap="square">
            <a:spAutoFit/>
          </a:bodyPr>
          <a:lstStyle/>
          <a:p>
            <a:r>
              <a:rPr lang="en-IN" sz="2400" dirty="0"/>
              <a:t>sequential coalitions with all members—more than the number of stars in the universe.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pPr algn="just">
              <a:defRPr sz="2800"/>
            </a:pPr>
            <a:r>
              <a:rPr sz="2400" dirty="0"/>
              <a:t>The Banzhaf Power Index counts </a:t>
            </a:r>
            <a:r>
              <a:rPr sz="2400" i="1" dirty="0"/>
              <a:t>all</a:t>
            </a:r>
            <a:r>
              <a:rPr sz="2400" dirty="0"/>
              <a:t> coalitions of </a:t>
            </a:r>
            <a:r>
              <a:rPr sz="2400" i="1" dirty="0"/>
              <a:t>all </a:t>
            </a:r>
            <a:r>
              <a:rPr sz="2400" dirty="0"/>
              <a:t>sizes.</a:t>
            </a:r>
            <a:r>
              <a:rPr lang="en-US" sz="2400" dirty="0"/>
              <a:t> </a:t>
            </a:r>
            <a:r>
              <a:rPr sz="2400" dirty="0"/>
              <a:t>The Shapley-</a:t>
            </a:r>
            <a:r>
              <a:rPr sz="2400" dirty="0" err="1"/>
              <a:t>Shubik</a:t>
            </a:r>
            <a:r>
              <a:rPr sz="2400" dirty="0"/>
              <a:t> Index counts </a:t>
            </a:r>
            <a:r>
              <a:rPr sz="2400" i="1" dirty="0"/>
              <a:t>only</a:t>
            </a:r>
            <a:r>
              <a:rPr sz="2400" dirty="0"/>
              <a:t> coalitions of size</a:t>
            </a:r>
            <a:r>
              <a:rPr lang="en-IN" sz="2400" dirty="0"/>
              <a:t> </a:t>
            </a:r>
            <a:r>
              <a:rPr lang="en-IN" sz="2400" i="1" dirty="0"/>
              <a:t>N</a:t>
            </a:r>
            <a:r>
              <a:rPr sz="2400" dirty="0"/>
              <a:t>.</a:t>
            </a:r>
          </a:p>
          <a:p>
            <a:pPr algn="just"/>
            <a:r>
              <a:rPr sz="2400" dirty="0"/>
              <a:t>The Shapley-</a:t>
            </a:r>
            <a:r>
              <a:rPr sz="2400" dirty="0" err="1"/>
              <a:t>Shubik</a:t>
            </a:r>
            <a:r>
              <a:rPr sz="2400" dirty="0"/>
              <a:t> Index counts </a:t>
            </a:r>
            <a:r>
              <a:rPr sz="2400" i="1" dirty="0"/>
              <a:t>only</a:t>
            </a:r>
            <a:r>
              <a:rPr sz="2400" dirty="0"/>
              <a:t> coalitions of size</a:t>
            </a:r>
            <a:r>
              <a:rPr lang="en-IN" sz="2400" dirty="0"/>
              <a:t> </a:t>
            </a:r>
            <a:r>
              <a:rPr lang="en-IN" sz="2400" i="1" dirty="0"/>
              <a:t>N</a:t>
            </a:r>
            <a:r>
              <a:rPr sz="24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Calculating the Shapley-</a:t>
            </a:r>
            <a:r>
              <a:rPr dirty="0" err="1"/>
              <a:t>Shubik</a:t>
            </a:r>
            <a:r>
              <a:rPr dirty="0"/>
              <a:t> Power Index for Player</a:t>
            </a:r>
            <a:r>
              <a:rPr lang="en-US" dirty="0"/>
              <a:t> </a:t>
            </a:r>
            <a:r>
              <a:rPr lang="en-IN" sz="2800" i="1" dirty="0"/>
              <a:t>P</a:t>
            </a:r>
            <a:r>
              <a:rPr lang="en-IN" sz="1100" i="1" dirty="0"/>
              <a:t> </a:t>
            </a:r>
            <a:r>
              <a:rPr lang="en-IN" sz="2800" i="1" baseline="-25000" dirty="0"/>
              <a:t>n</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lang="en-IN" sz="2400" b="1" dirty="0"/>
              <a:t>Step 1</a:t>
            </a:r>
            <a:r>
              <a:rPr lang="en-IN" sz="2400" dirty="0"/>
              <a:t>: List all</a:t>
            </a:r>
          </a:p>
          <a:p>
            <a:endParaRPr sz="2800" dirty="0"/>
          </a:p>
        </p:txBody>
      </p:sp>
      <p:pic>
        <p:nvPicPr>
          <p:cNvPr id="15" name="Picture 14" descr="N factorial">
            <a:extLst>
              <a:ext uri="{FF2B5EF4-FFF2-40B4-BE49-F238E27FC236}">
                <a16:creationId xmlns:a16="http://schemas.microsoft.com/office/drawing/2014/main" id="{9C84A732-36FA-798D-2510-CED787B62976}"/>
              </a:ext>
            </a:extLst>
          </p:cNvPr>
          <p:cNvPicPr>
            <a:picLocks noChangeAspect="1"/>
          </p:cNvPicPr>
          <p:nvPr/>
        </p:nvPicPr>
        <p:blipFill>
          <a:blip r:embed="rId2"/>
          <a:stretch>
            <a:fillRect/>
          </a:stretch>
        </p:blipFill>
        <p:spPr>
          <a:xfrm>
            <a:off x="2326340" y="1157481"/>
            <a:ext cx="352425" cy="304800"/>
          </a:xfrm>
          <a:prstGeom prst="rect">
            <a:avLst/>
          </a:prstGeom>
        </p:spPr>
      </p:pic>
      <p:sp>
        <p:nvSpPr>
          <p:cNvPr id="11" name="TextBox 10">
            <a:extLst>
              <a:ext uri="{FF2B5EF4-FFF2-40B4-BE49-F238E27FC236}">
                <a16:creationId xmlns:a16="http://schemas.microsoft.com/office/drawing/2014/main" id="{F2DE701C-F83B-4A53-6DE4-94612BAEBEB8}"/>
              </a:ext>
            </a:extLst>
          </p:cNvPr>
          <p:cNvSpPr txBox="1"/>
          <p:nvPr/>
        </p:nvSpPr>
        <p:spPr>
          <a:xfrm>
            <a:off x="457200" y="1447800"/>
            <a:ext cx="8229600" cy="830997"/>
          </a:xfrm>
          <a:prstGeom prst="rect">
            <a:avLst/>
          </a:prstGeom>
          <a:noFill/>
        </p:spPr>
        <p:txBody>
          <a:bodyPr wrap="square">
            <a:spAutoFit/>
          </a:bodyPr>
          <a:lstStyle/>
          <a:p>
            <a:r>
              <a:rPr lang="en-IN" sz="2400" dirty="0">
                <a:solidFill>
                  <a:srgbClr val="000000"/>
                </a:solidFill>
              </a:rPr>
              <a:t>sequential coalitions that contain all N players in the voting system. </a:t>
            </a:r>
          </a:p>
        </p:txBody>
      </p:sp>
      <p:sp>
        <p:nvSpPr>
          <p:cNvPr id="9" name="TextBox 8">
            <a:extLst>
              <a:ext uri="{FF2B5EF4-FFF2-40B4-BE49-F238E27FC236}">
                <a16:creationId xmlns:a16="http://schemas.microsoft.com/office/drawing/2014/main" id="{44653194-C0E5-A90C-B4B3-50935733FE65}"/>
              </a:ext>
            </a:extLst>
          </p:cNvPr>
          <p:cNvSpPr txBox="1"/>
          <p:nvPr/>
        </p:nvSpPr>
        <p:spPr>
          <a:xfrm>
            <a:off x="457200" y="2286000"/>
            <a:ext cx="8229600" cy="1938992"/>
          </a:xfrm>
          <a:prstGeom prst="rect">
            <a:avLst/>
          </a:prstGeom>
          <a:noFill/>
        </p:spPr>
        <p:txBody>
          <a:bodyPr wrap="square">
            <a:spAutoFit/>
          </a:bodyPr>
          <a:lstStyle/>
          <a:p>
            <a:pPr algn="just"/>
            <a:r>
              <a:rPr lang="en-IN" sz="2400" b="1" dirty="0">
                <a:solidFill>
                  <a:srgbClr val="000000"/>
                </a:solidFill>
              </a:rPr>
              <a:t>Step 2</a:t>
            </a:r>
            <a:r>
              <a:rPr lang="en-IN" sz="2400" dirty="0">
                <a:solidFill>
                  <a:srgbClr val="000000"/>
                </a:solidFill>
              </a:rPr>
              <a:t>: Identify the pivotal player for each sequential coalition.</a:t>
            </a:r>
          </a:p>
          <a:p>
            <a:pPr algn="just"/>
            <a:r>
              <a:rPr lang="en-IN" sz="2400" b="1" dirty="0">
                <a:solidFill>
                  <a:srgbClr val="000000"/>
                </a:solidFill>
              </a:rPr>
              <a:t>Step 3</a:t>
            </a:r>
            <a:r>
              <a:rPr lang="en-IN" sz="2400" dirty="0">
                <a:solidFill>
                  <a:srgbClr val="000000"/>
                </a:solidFill>
              </a:rPr>
              <a:t>: Count the total number of times player </a:t>
            </a:r>
            <a:r>
              <a:rPr lang="en-IN" sz="2400" i="1" dirty="0">
                <a:solidFill>
                  <a:srgbClr val="000000"/>
                </a:solidFill>
              </a:rPr>
              <a:t>P</a:t>
            </a:r>
            <a:r>
              <a:rPr lang="en-IN" sz="1050" i="1" dirty="0">
                <a:solidFill>
                  <a:srgbClr val="000000"/>
                </a:solidFill>
              </a:rPr>
              <a:t> </a:t>
            </a:r>
            <a:r>
              <a:rPr lang="en-IN" sz="2400" i="1" baseline="-25000" dirty="0">
                <a:solidFill>
                  <a:srgbClr val="000000"/>
                </a:solidFill>
              </a:rPr>
              <a:t>n</a:t>
            </a:r>
            <a:r>
              <a:rPr lang="en-IN" sz="2400" dirty="0">
                <a:solidFill>
                  <a:srgbClr val="000000"/>
                </a:solidFill>
              </a:rPr>
              <a:t> is a pivotal player.</a:t>
            </a:r>
          </a:p>
          <a:p>
            <a:pPr algn="just"/>
            <a:r>
              <a:rPr lang="en-IN" sz="2400" b="1" dirty="0">
                <a:solidFill>
                  <a:srgbClr val="000000"/>
                </a:solidFill>
              </a:rPr>
              <a:t>Step 4</a:t>
            </a:r>
            <a:r>
              <a:rPr lang="en-IN" sz="2400" dirty="0">
                <a:solidFill>
                  <a:srgbClr val="000000"/>
                </a:solidFill>
              </a:rPr>
              <a:t>: </a:t>
            </a:r>
            <a:r>
              <a:rPr lang="en-US" sz="2400" dirty="0">
                <a:solidFill>
                  <a:srgbClr val="000000"/>
                </a:solidFill>
              </a:rPr>
              <a:t>Calculate the Shapley-</a:t>
            </a:r>
            <a:r>
              <a:rPr lang="en-US" sz="2400" dirty="0" err="1">
                <a:solidFill>
                  <a:srgbClr val="000000"/>
                </a:solidFill>
              </a:rPr>
              <a:t>Shubik</a:t>
            </a:r>
            <a:r>
              <a:rPr lang="en-US" sz="2400" dirty="0">
                <a:solidFill>
                  <a:srgbClr val="000000"/>
                </a:solidFill>
              </a:rPr>
              <a:t> Index using the following fraction.</a:t>
            </a:r>
            <a:endParaRPr lang="en-IN" sz="2400" dirty="0">
              <a:solidFill>
                <a:srgbClr val="000000"/>
              </a:solidFill>
            </a:endParaRPr>
          </a:p>
        </p:txBody>
      </p:sp>
      <p:pic>
        <p:nvPicPr>
          <p:cNvPr id="5" name="Picture 4" descr="Number of times Player P sub n is a pivotal player&quot; divided by &quot;N factorial">
            <a:extLst>
              <a:ext uri="{FF2B5EF4-FFF2-40B4-BE49-F238E27FC236}">
                <a16:creationId xmlns:a16="http://schemas.microsoft.com/office/drawing/2014/main" id="{AD8F111B-24E5-6B8C-C81B-52FF79F13C23}"/>
              </a:ext>
            </a:extLst>
          </p:cNvPr>
          <p:cNvPicPr>
            <a:picLocks noChangeAspect="1"/>
          </p:cNvPicPr>
          <p:nvPr/>
        </p:nvPicPr>
        <p:blipFill>
          <a:blip r:embed="rId3"/>
          <a:stretch>
            <a:fillRect/>
          </a:stretch>
        </p:blipFill>
        <p:spPr>
          <a:xfrm>
            <a:off x="1981200" y="4466005"/>
            <a:ext cx="5181600" cy="71559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Determining the Shapley-</a:t>
            </a:r>
            <a:r>
              <a:rPr dirty="0" err="1"/>
              <a:t>Shubik</a:t>
            </a:r>
            <a:r>
              <a:rPr dirty="0"/>
              <a:t> Power Distribution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A charitable organization has a volunteer board of directors with the voting system </a:t>
                </a:r>
                <a14:m>
                  <m:oMath xmlns:m="http://schemas.openxmlformats.org/officeDocument/2006/math">
                    <m:r>
                      <a:rPr sz="2000">
                        <a:latin typeface="Cambria Math" panose="02040503050406030204" pitchFamily="18" charset="0"/>
                      </a:rPr>
                      <m:t>[</m:t>
                    </m:r>
                    <m:r>
                      <a:rPr sz="2000">
                        <a:latin typeface="Cambria Math" panose="02040503050406030204" pitchFamily="18" charset="0"/>
                      </a:rPr>
                      <m:t>7</m:t>
                    </m:r>
                    <m:r>
                      <a:rPr sz="2000">
                        <a:latin typeface="Cambria Math" panose="02040503050406030204" pitchFamily="18" charset="0"/>
                      </a:rPr>
                      <m:t>:</m:t>
                    </m:r>
                    <m:r>
                      <a:rPr sz="2000">
                        <a:latin typeface="Cambria Math" panose="02040503050406030204" pitchFamily="18" charset="0"/>
                      </a:rPr>
                      <m:t>4</m:t>
                    </m:r>
                    <m:r>
                      <a:rPr sz="2000">
                        <a:latin typeface="Cambria Math" panose="02040503050406030204" pitchFamily="18" charset="0"/>
                      </a:rPr>
                      <m:t>,</m:t>
                    </m:r>
                    <m:r>
                      <a:rPr sz="2000">
                        <a:latin typeface="Cambria Math" panose="02040503050406030204" pitchFamily="18" charset="0"/>
                      </a:rPr>
                      <m:t>3</m:t>
                    </m:r>
                    <m:r>
                      <a:rPr sz="2000">
                        <a:latin typeface="Cambria Math" panose="02040503050406030204" pitchFamily="18" charset="0"/>
                      </a:rPr>
                      <m:t>,</m:t>
                    </m:r>
                    <m:r>
                      <a:rPr sz="2000">
                        <a:latin typeface="Cambria Math" panose="02040503050406030204" pitchFamily="18" charset="0"/>
                      </a:rPr>
                      <m:t>2</m:t>
                    </m:r>
                    <m:r>
                      <a:rPr sz="2000">
                        <a:latin typeface="Cambria Math" panose="02040503050406030204" pitchFamily="18" charset="0"/>
                      </a:rPr>
                      <m:t>]</m:t>
                    </m:r>
                  </m:oMath>
                </a14:m>
                <a:r>
                  <a:rPr sz="2000" dirty="0"/>
                  <a:t>. Determine the Shapley-</a:t>
                </a:r>
                <a:r>
                  <a:rPr sz="2000" dirty="0" err="1"/>
                  <a:t>Shubik</a:t>
                </a:r>
                <a:r>
                  <a:rPr sz="2000" dirty="0"/>
                  <a:t> Power Distribution for the voting system.</a:t>
                </a:r>
                <a:endParaRPr lang="en-US" sz="2000" dirty="0"/>
              </a:p>
              <a:p>
                <a:pPr algn="just"/>
                <a:r>
                  <a:rPr lang="en-IN" sz="2000" b="1" dirty="0"/>
                  <a:t>Solution</a:t>
                </a:r>
              </a:p>
              <a:p>
                <a:pPr algn="just">
                  <a:defRPr sz="2800"/>
                </a:pPr>
                <a:r>
                  <a:rPr lang="en-IN" sz="2000" b="1" dirty="0"/>
                  <a:t>Step 1: </a:t>
                </a:r>
                <a:r>
                  <a:rPr lang="en-US" sz="2000" dirty="0"/>
                  <a:t>List all</a:t>
                </a:r>
                <a:endParaRPr lang="en-IN" sz="2000" dirty="0"/>
              </a:p>
              <a:p>
                <a:pPr>
                  <a:defRPr sz="2800"/>
                </a:pPr>
                <a:endParaRPr lang="ar-AE" sz="20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9" name="Picture 8" descr="N factorial">
            <a:extLst>
              <a:ext uri="{FF2B5EF4-FFF2-40B4-BE49-F238E27FC236}">
                <a16:creationId xmlns:a16="http://schemas.microsoft.com/office/drawing/2014/main" id="{267B50C1-19A7-85A8-5282-3DAC76394875}"/>
              </a:ext>
            </a:extLst>
          </p:cNvPr>
          <p:cNvPicPr>
            <a:picLocks noChangeAspect="1"/>
          </p:cNvPicPr>
          <p:nvPr/>
        </p:nvPicPr>
        <p:blipFill>
          <a:blip r:embed="rId3"/>
          <a:stretch>
            <a:fillRect/>
          </a:stretch>
        </p:blipFill>
        <p:spPr>
          <a:xfrm>
            <a:off x="2048436" y="2438400"/>
            <a:ext cx="304800" cy="263611"/>
          </a:xfrm>
          <a:prstGeom prst="rect">
            <a:avLst/>
          </a:prstGeom>
        </p:spPr>
      </p:pic>
      <p:sp>
        <p:nvSpPr>
          <p:cNvPr id="13" name="TextBox 12">
            <a:extLst>
              <a:ext uri="{FF2B5EF4-FFF2-40B4-BE49-F238E27FC236}">
                <a16:creationId xmlns:a16="http://schemas.microsoft.com/office/drawing/2014/main" id="{101FE37A-2B88-FA81-65CC-74D86CB9CCFB}"/>
              </a:ext>
            </a:extLst>
          </p:cNvPr>
          <p:cNvSpPr txBox="1"/>
          <p:nvPr/>
        </p:nvSpPr>
        <p:spPr>
          <a:xfrm>
            <a:off x="457200" y="2743200"/>
            <a:ext cx="8229599" cy="369332"/>
          </a:xfrm>
          <a:prstGeom prst="rect">
            <a:avLst/>
          </a:prstGeom>
          <a:noFill/>
        </p:spPr>
        <p:txBody>
          <a:bodyPr wrap="square">
            <a:spAutoFit/>
          </a:bodyPr>
          <a:lstStyle/>
          <a:p>
            <a:r>
              <a:rPr lang="en-US" sz="1800" dirty="0"/>
              <a:t>sequential coalitions that contain all </a:t>
            </a:r>
            <a:r>
              <a:rPr lang="en-US" sz="1800" i="1" dirty="0"/>
              <a:t>N</a:t>
            </a:r>
            <a:r>
              <a:rPr lang="en-US" sz="1800" dirty="0"/>
              <a:t> players in the voting system. </a:t>
            </a:r>
            <a:endParaRPr lang="en-IN" dirty="0"/>
          </a:p>
        </p:txBody>
      </p:sp>
      <p:sp>
        <p:nvSpPr>
          <p:cNvPr id="11" name="TextBox 10">
            <a:extLst>
              <a:ext uri="{FF2B5EF4-FFF2-40B4-BE49-F238E27FC236}">
                <a16:creationId xmlns:a16="http://schemas.microsoft.com/office/drawing/2014/main" id="{5BEDAB3A-CB9E-214B-B378-E7E63F617D04}"/>
              </a:ext>
            </a:extLst>
          </p:cNvPr>
          <p:cNvSpPr txBox="1"/>
          <p:nvPr/>
        </p:nvSpPr>
        <p:spPr>
          <a:xfrm>
            <a:off x="457200" y="3124200"/>
            <a:ext cx="3581400" cy="369332"/>
          </a:xfrm>
          <a:prstGeom prst="rect">
            <a:avLst/>
          </a:prstGeom>
          <a:noFill/>
        </p:spPr>
        <p:txBody>
          <a:bodyPr wrap="square">
            <a:spAutoFit/>
          </a:bodyPr>
          <a:lstStyle/>
          <a:p>
            <a:pPr algn="just">
              <a:defRPr sz="2800"/>
            </a:pPr>
            <a:r>
              <a:rPr lang="en-IN" sz="1800" dirty="0"/>
              <a:t>There are three players, so there are</a:t>
            </a:r>
            <a:endParaRPr lang="en-US" sz="1800" dirty="0"/>
          </a:p>
        </p:txBody>
      </p:sp>
      <p:pic>
        <p:nvPicPr>
          <p:cNvPr id="15" name="Picture 14" descr="Three factorial equals six&#10;">
            <a:extLst>
              <a:ext uri="{FF2B5EF4-FFF2-40B4-BE49-F238E27FC236}">
                <a16:creationId xmlns:a16="http://schemas.microsoft.com/office/drawing/2014/main" id="{191ACE50-3985-B280-2843-718532404FDF}"/>
              </a:ext>
            </a:extLst>
          </p:cNvPr>
          <p:cNvPicPr>
            <a:picLocks noChangeAspect="1"/>
          </p:cNvPicPr>
          <p:nvPr/>
        </p:nvPicPr>
        <p:blipFill>
          <a:blip r:embed="rId4"/>
          <a:stretch>
            <a:fillRect/>
          </a:stretch>
        </p:blipFill>
        <p:spPr>
          <a:xfrm>
            <a:off x="4035236" y="3195458"/>
            <a:ext cx="612964" cy="251472"/>
          </a:xfrm>
          <a:prstGeom prst="rect">
            <a:avLst/>
          </a:prstGeom>
        </p:spPr>
      </p:pic>
      <p:sp>
        <p:nvSpPr>
          <p:cNvPr id="17" name="TextBox 16">
            <a:extLst>
              <a:ext uri="{FF2B5EF4-FFF2-40B4-BE49-F238E27FC236}">
                <a16:creationId xmlns:a16="http://schemas.microsoft.com/office/drawing/2014/main" id="{67369005-EA8F-64D7-267A-7C1178C72EB2}"/>
              </a:ext>
            </a:extLst>
          </p:cNvPr>
          <p:cNvSpPr txBox="1"/>
          <p:nvPr/>
        </p:nvSpPr>
        <p:spPr>
          <a:xfrm>
            <a:off x="457199" y="3516868"/>
            <a:ext cx="8229599" cy="369332"/>
          </a:xfrm>
          <a:prstGeom prst="rect">
            <a:avLst/>
          </a:prstGeom>
          <a:noFill/>
        </p:spPr>
        <p:txBody>
          <a:bodyPr wrap="square">
            <a:spAutoFit/>
          </a:bodyPr>
          <a:lstStyle/>
          <a:p>
            <a:r>
              <a:rPr lang="en-IN" sz="1800" dirty="0"/>
              <a:t>sequential coalitions containing all three players. They are as follows.</a:t>
            </a:r>
            <a:endParaRPr lang="en-IN" dirty="0"/>
          </a:p>
        </p:txBody>
      </p:sp>
      <p:pic>
        <p:nvPicPr>
          <p:cNvPr id="7" name="Picture 6" descr="Angle bracket P one, P two, P three&#10;&#10;Angle bracket P one, P three, P two&#10;&#10;Angle bracket P two, P one, P three&#10;&#10;Angle bracket P two, P three, P one&#10;&#10;Angle bracket P three, P one, P two&#10;&#10;Angle bracket P three, P two, P one">
            <a:extLst>
              <a:ext uri="{FF2B5EF4-FFF2-40B4-BE49-F238E27FC236}">
                <a16:creationId xmlns:a16="http://schemas.microsoft.com/office/drawing/2014/main" id="{D7C429CD-AC41-DE16-380D-61D3AF8AC9B1}"/>
              </a:ext>
            </a:extLst>
          </p:cNvPr>
          <p:cNvPicPr>
            <a:picLocks noChangeAspect="1"/>
          </p:cNvPicPr>
          <p:nvPr/>
        </p:nvPicPr>
        <p:blipFill>
          <a:blip r:embed="rId5"/>
          <a:stretch>
            <a:fillRect/>
          </a:stretch>
        </p:blipFill>
        <p:spPr>
          <a:xfrm>
            <a:off x="1297781" y="4405381"/>
            <a:ext cx="6548437" cy="418349"/>
          </a:xfrm>
          <a:prstGeom prst="rect">
            <a:avLst/>
          </a:prstGeom>
        </p:spPr>
      </p:pic>
      <p:sp>
        <p:nvSpPr>
          <p:cNvPr id="5" name="TextBox 4">
            <a:extLst>
              <a:ext uri="{FF2B5EF4-FFF2-40B4-BE49-F238E27FC236}">
                <a16:creationId xmlns:a16="http://schemas.microsoft.com/office/drawing/2014/main" id="{0143AF77-53FD-91F7-3A99-DB6297AD172F}"/>
              </a:ext>
            </a:extLst>
          </p:cNvPr>
          <p:cNvSpPr txBox="1"/>
          <p:nvPr/>
        </p:nvSpPr>
        <p:spPr>
          <a:xfrm>
            <a:off x="457200" y="5105400"/>
            <a:ext cx="8229600" cy="400110"/>
          </a:xfrm>
          <a:prstGeom prst="rect">
            <a:avLst/>
          </a:prstGeom>
          <a:noFill/>
        </p:spPr>
        <p:txBody>
          <a:bodyPr wrap="square">
            <a:spAutoFit/>
          </a:bodyPr>
          <a:lstStyle/>
          <a:p>
            <a:pPr>
              <a:defRPr sz="2800"/>
            </a:pPr>
            <a:r>
              <a:rPr lang="en-US" sz="2000" b="1" dirty="0"/>
              <a:t>Step 2: </a:t>
            </a:r>
            <a:r>
              <a:rPr lang="en-US" sz="2000" dirty="0"/>
              <a:t>Identify the pivotal player for each sequential coalition.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Determining the Shapley-</a:t>
            </a:r>
            <a:r>
              <a:rPr dirty="0" err="1"/>
              <a:t>Shubik</a:t>
            </a:r>
            <a:r>
              <a:rPr dirty="0"/>
              <a:t> Power Distribution</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sz="2000" dirty="0"/>
              <a:t>By listing the sequential coalitions with the weight of each player, we can determine the pivotal player in each coalition by noticing when the weight of the coalition reaches at least the quota of </a:t>
            </a:r>
            <a:r>
              <a:rPr sz="2000" dirty="0">
                <a:latin typeface="Cambria Math"/>
              </a:rPr>
              <a:t>7</a:t>
            </a:r>
            <a:r>
              <a:rPr sz="2000" dirty="0"/>
              <a:t>.</a:t>
            </a:r>
            <a:endParaRPr lang="en-IN" sz="2000" dirty="0"/>
          </a:p>
          <a:p>
            <a:endParaRPr lang="en-IN" dirty="0"/>
          </a:p>
          <a:p>
            <a:endParaRPr lang="en-IN" dirty="0"/>
          </a:p>
          <a:p>
            <a:endParaRPr lang="en-IN" dirty="0"/>
          </a:p>
          <a:p>
            <a:endParaRPr lang="en-IN" dirty="0"/>
          </a:p>
          <a:p>
            <a:endParaRPr lang="en-IN" sz="2800" dirty="0"/>
          </a:p>
          <a:p>
            <a:endParaRPr lang="en-IN" dirty="0"/>
          </a:p>
          <a:p>
            <a:r>
              <a:rPr lang="en-IN" sz="2800" dirty="0"/>
              <a:t>    </a:t>
            </a:r>
            <a:endParaRPr sz="2800" dirty="0"/>
          </a:p>
        </p:txBody>
      </p:sp>
      <p:sp>
        <p:nvSpPr>
          <p:cNvPr id="6" name="TextBox 5">
            <a:extLst>
              <a:ext uri="{FF2B5EF4-FFF2-40B4-BE49-F238E27FC236}">
                <a16:creationId xmlns:a16="http://schemas.microsoft.com/office/drawing/2014/main" id="{7E32946E-981B-5233-EEE4-353C8F0E25E6}"/>
              </a:ext>
            </a:extLst>
          </p:cNvPr>
          <p:cNvSpPr txBox="1"/>
          <p:nvPr/>
        </p:nvSpPr>
        <p:spPr>
          <a:xfrm>
            <a:off x="457200" y="2057400"/>
            <a:ext cx="8229600" cy="369332"/>
          </a:xfrm>
          <a:prstGeom prst="rect">
            <a:avLst/>
          </a:prstGeom>
          <a:noFill/>
        </p:spPr>
        <p:txBody>
          <a:bodyPr wrap="square">
            <a:spAutoFit/>
          </a:bodyPr>
          <a:lstStyle/>
          <a:p>
            <a:pPr algn="ctr">
              <a:defRPr sz="1800" b="1"/>
            </a:pPr>
            <a:r>
              <a:rPr lang="en-IN" dirty="0"/>
              <a:t>Table 9</a:t>
            </a:r>
          </a:p>
        </p:txBody>
      </p:sp>
      <mc:AlternateContent xmlns:mc="http://schemas.openxmlformats.org/markup-compatibility/2006">
        <mc:Choice xmlns:a14="http://schemas.microsoft.com/office/drawing/2010/main" Requires="a14">
          <p:graphicFrame>
            <p:nvGraphicFramePr>
              <p:cNvPr id="4" name="Table Placeholder 2" descr="The table contains 2 columns and 6 rows.&#10;&#10;The columns are labeled: Sequential Coalition and Player Weights, Pivotal Player.&#10;&#10;Row 1: Sequential Coalition and Player Weights: P 1: 4, P 2: 3, P 3: 2, Pivotal Player P 2.&#10;&#10;Row 2: Sequential Coalition and Player Weights: P 1: 4, P 3: 2, P 2: 3, Pivotal Player P 2.&#10;&#10;Row 3: Sequential Coalition and Player Weights: P 2: 3, P 1: 4, P 3: 2, Pivotal Player P 1.&#10;&#10;Row 4: Sequential Coalition and Player Weights: P 2: 3, P 3: 2, P 1: 4, Pivotal Player P 1.&#10;&#10;Row 5: Sequential Coalition and Player Weights: P 3: 2, P 1: 4, P 2: 3, Pivotal Player P 2.&#10;&#10;Row 6: Sequential Coalition and Player Weights: P 3: 2, P 2: 3, P 1: 4, Pivotal Player P 1.&#10;">
                <a:extLst>
                  <a:ext uri="{FF2B5EF4-FFF2-40B4-BE49-F238E27FC236}">
                    <a16:creationId xmlns:a16="http://schemas.microsoft.com/office/drawing/2014/main" id="{05F20CCA-B029-4EDE-BBB0-94BD5C9B858C}"/>
                  </a:ext>
                </a:extLst>
              </p:cNvPr>
              <p:cNvGraphicFramePr>
                <a:graphicFrameLocks/>
              </p:cNvGraphicFramePr>
              <p:nvPr>
                <p:extLst>
                  <p:ext uri="{D42A27DB-BD31-4B8C-83A1-F6EECF244321}">
                    <p14:modId xmlns:p14="http://schemas.microsoft.com/office/powerpoint/2010/main" val="693162152"/>
                  </p:ext>
                </p:extLst>
              </p:nvPr>
            </p:nvGraphicFramePr>
            <p:xfrm>
              <a:off x="533400" y="2465295"/>
              <a:ext cx="8229600" cy="3341106"/>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20919">
                    <a:tc>
                      <a:txBody>
                        <a:bodyPr/>
                        <a:lstStyle/>
                        <a:p>
                          <a:pPr algn="ctr">
                            <a:defRPr b="1"/>
                          </a:pPr>
                          <a:r>
                            <a:rPr sz="1400" dirty="0"/>
                            <a:t>Sequential Coalition and Player Weights</a:t>
                          </a:r>
                        </a:p>
                      </a:txBody>
                      <a:tcPr/>
                    </a:tc>
                    <a:tc>
                      <a:txBody>
                        <a:bodyPr/>
                        <a:lstStyle/>
                        <a:p>
                          <a:pPr algn="ctr">
                            <a:defRPr sz="1800" b="1"/>
                          </a:pPr>
                          <a:r>
                            <a:rPr sz="1400" dirty="0"/>
                            <a:t>Pivotal Player</a:t>
                          </a:r>
                        </a:p>
                      </a:txBody>
                      <a:tcPr/>
                    </a:tc>
                    <a:extLst>
                      <a:ext uri="{0D108BD9-81ED-4DB2-BD59-A6C34878D82A}">
                        <a16:rowId xmlns:a16="http://schemas.microsoft.com/office/drawing/2014/main" val="10001"/>
                      </a:ext>
                    </a:extLst>
                  </a:tr>
                  <a:tr h="32091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lang="ar-AE" sz="1400"/>
                                    </m:ctrlPr>
                                  </m:dPr>
                                  <m:e>
                                    <m:eqArr>
                                      <m:eqArrPr>
                                        <m:ctrlPr>
                                          <a:rPr lang="ar-AE" sz="1400"/>
                                        </m:ctrlPr>
                                      </m:eqArrPr>
                                      <m:e>
                                        <m:d>
                                          <m:dPr>
                                            <m:begChr m:val="⟨"/>
                                            <m:endChr m:val="⟩"/>
                                            <m:ctrlPr>
                                              <a:rPr lang="ar-AE" sz="1400" smtClean="0"/>
                                            </m:ctrlPr>
                                          </m:dPr>
                                          <m:e>
                                            <m:sSub>
                                              <m:sSubPr>
                                                <m:ctrlPr>
                                                  <a:rPr lang="ar-AE" sz="1400"/>
                                                </m:ctrlPr>
                                              </m:sSubPr>
                                              <m:e>
                                                <m:r>
                                                  <a:rPr lang="ar-AE" sz="1400"/>
                                                  <m:t>𝑃</m:t>
                                                </m:r>
                                              </m:e>
                                              <m:sub>
                                                <m:r>
                                                  <a:rPr lang="ar-AE" sz="1400"/>
                                                  <m:t>1</m:t>
                                                </m:r>
                                              </m:sub>
                                            </m:sSub>
                                            <m:r>
                                              <m:rPr>
                                                <m:nor/>
                                              </m:rPr>
                                              <a:rPr lang="ar-AE" sz="1400"/>
                                              <m:t>, </m:t>
                                            </m:r>
                                            <m:sSub>
                                              <m:sSubPr>
                                                <m:ctrlPr>
                                                  <a:rPr lang="ar-AE" sz="1400"/>
                                                </m:ctrlPr>
                                              </m:sSubPr>
                                              <m:e>
                                                <m:r>
                                                  <a:rPr lang="ar-AE" sz="1400"/>
                                                  <m:t>𝑃</m:t>
                                                </m:r>
                                              </m:e>
                                              <m:sub>
                                                <m:r>
                                                  <a:rPr lang="ar-AE" sz="1400"/>
                                                  <m:t>2</m:t>
                                                </m:r>
                                              </m:sub>
                                            </m:sSub>
                                            <m:r>
                                              <m:rPr>
                                                <m:nor/>
                                              </m:rPr>
                                              <a:rPr lang="ar-AE" sz="1400"/>
                                              <m:t>, </m:t>
                                            </m:r>
                                            <m:sSub>
                                              <m:sSubPr>
                                                <m:ctrlPr>
                                                  <a:rPr lang="ar-AE" sz="1400"/>
                                                </m:ctrlPr>
                                              </m:sSubPr>
                                              <m:e>
                                                <m:r>
                                                  <a:rPr lang="ar-AE" sz="1400"/>
                                                  <m:t>𝑃</m:t>
                                                </m:r>
                                              </m:e>
                                              <m:sub>
                                                <m:r>
                                                  <a:rPr lang="ar-AE" sz="1400"/>
                                                  <m:t>3</m:t>
                                                </m:r>
                                              </m:sub>
                                            </m:sSub>
                                          </m:e>
                                        </m:d>
                                      </m:e>
                                      <m:e>
                                        <m:r>
                                          <a:rPr lang="ar-AE" sz="1400"/>
                                          <m:t>4</m:t>
                                        </m:r>
                                        <m:r>
                                          <m:rPr>
                                            <m:nor/>
                                          </m:rPr>
                                          <a:rPr lang="ar-AE" sz="1400"/>
                                          <m:t>, </m:t>
                                        </m:r>
                                        <m:r>
                                          <a:rPr lang="ar-AE" sz="1400"/>
                                          <m:t>3</m:t>
                                        </m:r>
                                        <m:r>
                                          <m:rPr>
                                            <m:nor/>
                                          </m:rPr>
                                          <a:rPr lang="ar-AE" sz="1400"/>
                                          <m:t>, </m:t>
                                        </m:r>
                                        <m:r>
                                          <a:rPr lang="ar-AE" sz="1400"/>
                                          <m:t>2</m:t>
                                        </m:r>
                                      </m:e>
                                    </m:eqArr>
                                  </m:e>
                                </m:d>
                              </m:oMath>
                            </m:oMathPara>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2</m:t>
                                    </m:r>
                                  </m:sub>
                                </m:sSub>
                              </m:oMath>
                            </m:oMathPara>
                          </a14:m>
                          <a:endParaRPr sz="1400" dirty="0"/>
                        </a:p>
                      </a:txBody>
                      <a:tcPr anchor="ctr"/>
                    </a:tc>
                    <a:extLst>
                      <a:ext uri="{0D108BD9-81ED-4DB2-BD59-A6C34878D82A}">
                        <a16:rowId xmlns:a16="http://schemas.microsoft.com/office/drawing/2014/main" val="10002"/>
                      </a:ext>
                    </a:extLst>
                  </a:tr>
                  <a:tr h="32091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lang="ar-AE" sz="1400"/>
                                    </m:ctrlPr>
                                  </m:dPr>
                                  <m:e>
                                    <m:eqArr>
                                      <m:eqArrPr>
                                        <m:ctrlPr>
                                          <a:rPr lang="ar-AE" sz="1400"/>
                                        </m:ctrlPr>
                                      </m:eqArrPr>
                                      <m:e>
                                        <m:d>
                                          <m:dPr>
                                            <m:begChr m:val="⟨"/>
                                            <m:endChr m:val="⟩"/>
                                            <m:ctrlPr>
                                              <a:rPr lang="ar-AE" sz="1400" smtClean="0"/>
                                            </m:ctrlPr>
                                          </m:dPr>
                                          <m:e>
                                            <m:sSub>
                                              <m:sSubPr>
                                                <m:ctrlPr>
                                                  <a:rPr lang="ar-AE" sz="1400"/>
                                                </m:ctrlPr>
                                              </m:sSubPr>
                                              <m:e>
                                                <m:r>
                                                  <a:rPr lang="ar-AE" sz="1400"/>
                                                  <m:t>𝑃</m:t>
                                                </m:r>
                                              </m:e>
                                              <m:sub>
                                                <m:r>
                                                  <a:rPr lang="ar-AE" sz="1400"/>
                                                  <m:t>1</m:t>
                                                </m:r>
                                              </m:sub>
                                            </m:sSub>
                                            <m:r>
                                              <m:rPr>
                                                <m:nor/>
                                              </m:rPr>
                                              <a:rPr lang="ar-AE" sz="1400"/>
                                              <m:t>, </m:t>
                                            </m:r>
                                            <m:sSub>
                                              <m:sSubPr>
                                                <m:ctrlPr>
                                                  <a:rPr lang="ar-AE" sz="1400"/>
                                                </m:ctrlPr>
                                              </m:sSubPr>
                                              <m:e>
                                                <m:r>
                                                  <a:rPr lang="ar-AE" sz="1400"/>
                                                  <m:t>𝑃</m:t>
                                                </m:r>
                                              </m:e>
                                              <m:sub>
                                                <m:r>
                                                  <a:rPr lang="ar-AE" sz="1400"/>
                                                  <m:t>3</m:t>
                                                </m:r>
                                              </m:sub>
                                            </m:sSub>
                                            <m:r>
                                              <m:rPr>
                                                <m:nor/>
                                              </m:rPr>
                                              <a:rPr lang="ar-AE" sz="1400"/>
                                              <m:t>, </m:t>
                                            </m:r>
                                            <m:sSub>
                                              <m:sSubPr>
                                                <m:ctrlPr>
                                                  <a:rPr lang="ar-AE" sz="1400"/>
                                                </m:ctrlPr>
                                              </m:sSubPr>
                                              <m:e>
                                                <m:r>
                                                  <a:rPr lang="ar-AE" sz="1400"/>
                                                  <m:t>𝑃</m:t>
                                                </m:r>
                                              </m:e>
                                              <m:sub>
                                                <m:r>
                                                  <a:rPr lang="ar-AE" sz="1400"/>
                                                  <m:t>2</m:t>
                                                </m:r>
                                              </m:sub>
                                            </m:sSub>
                                          </m:e>
                                        </m:d>
                                      </m:e>
                                      <m:e>
                                        <m:r>
                                          <a:rPr lang="ar-AE" sz="1400"/>
                                          <m:t>4</m:t>
                                        </m:r>
                                        <m:r>
                                          <m:rPr>
                                            <m:nor/>
                                          </m:rPr>
                                          <a:rPr lang="ar-AE" sz="1400"/>
                                          <m:t>, </m:t>
                                        </m:r>
                                        <m:r>
                                          <a:rPr lang="ar-AE" sz="1400"/>
                                          <m:t>2</m:t>
                                        </m:r>
                                        <m:r>
                                          <m:rPr>
                                            <m:nor/>
                                          </m:rPr>
                                          <a:rPr lang="ar-AE" sz="1400"/>
                                          <m:t>, </m:t>
                                        </m:r>
                                        <m:r>
                                          <a:rPr lang="ar-AE" sz="1400"/>
                                          <m:t>3</m:t>
                                        </m:r>
                                      </m:e>
                                    </m:eqArr>
                                  </m:e>
                                </m:d>
                              </m:oMath>
                            </m:oMathPara>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2</m:t>
                                    </m:r>
                                  </m:sub>
                                </m:sSub>
                              </m:oMath>
                            </m:oMathPara>
                          </a14:m>
                          <a:endParaRPr sz="1400" dirty="0"/>
                        </a:p>
                      </a:txBody>
                      <a:tcPr anchor="ctr"/>
                    </a:tc>
                    <a:extLst>
                      <a:ext uri="{0D108BD9-81ED-4DB2-BD59-A6C34878D82A}">
                        <a16:rowId xmlns:a16="http://schemas.microsoft.com/office/drawing/2014/main" val="10003"/>
                      </a:ext>
                    </a:extLst>
                  </a:tr>
                  <a:tr h="32091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3</m:t>
                                        </m:r>
                                      </m:sub>
                                    </m:sSub>
                                  </m:e>
                                </m:d>
                              </m:oMath>
                            </m:oMathPara>
                          </a14:m>
                          <a:endParaRPr lang="en-US" sz="1400" dirty="0"/>
                        </a:p>
                        <a:p>
                          <a:pPr algn="ctr">
                            <a:defRPr sz="1800"/>
                          </a:pPr>
                          <a:r>
                            <a:rPr sz="1400" dirty="0"/>
                            <a:t> </a:t>
                          </a:r>
                          <a14:m>
                            <m:oMath xmlns:m="http://schemas.openxmlformats.org/officeDocument/2006/math">
                              <m:d>
                                <m:dPr>
                                  <m:begChr m:val=""/>
                                  <m:endChr m:val=""/>
                                  <m:ctrlPr>
                                    <a:rPr sz="1400"/>
                                  </m:ctrlPr>
                                </m:dPr>
                                <m:e>
                                  <m:r>
                                    <a:rPr sz="1400"/>
                                    <m:t>3</m:t>
                                  </m:r>
                                  <m:r>
                                    <m:rPr>
                                      <m:nor/>
                                    </m:rPr>
                                    <a:rPr sz="1400"/>
                                    <m:t>, </m:t>
                                  </m:r>
                                  <m:r>
                                    <a:rPr sz="1400"/>
                                    <m:t>4</m:t>
                                  </m:r>
                                  <m:r>
                                    <m:rPr>
                                      <m:nor/>
                                    </m:rPr>
                                    <a:rPr sz="1400"/>
                                    <m:t>, </m:t>
                                  </m:r>
                                  <m:r>
                                    <a:rPr sz="1400"/>
                                    <m:t>2</m:t>
                                  </m:r>
                                </m:e>
                              </m:d>
                            </m:oMath>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04"/>
                      </a:ext>
                    </a:extLst>
                  </a:tr>
                  <a:tr h="320919">
                    <a:tc>
                      <a:txBody>
                        <a:bodyPr/>
                        <a:lstStyle/>
                        <a:p>
                          <a:pPr algn="ctr">
                            <a:defRPr sz="18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1</m:t>
                                      </m:r>
                                    </m:sub>
                                  </m:sSub>
                                </m:e>
                              </m:d>
                            </m:oMath>
                          </a14:m>
                          <a:r>
                            <a:rPr sz="1400" dirty="0"/>
                            <a:t> </a:t>
                          </a:r>
                          <a:endParaRPr lang="en-US" sz="1400" dirty="0"/>
                        </a:p>
                        <a:p>
                          <a:pPr algn="ctr">
                            <a:defRPr sz="1800"/>
                          </a:pPr>
                          <a14:m>
                            <m:oMathPara xmlns:m="http://schemas.openxmlformats.org/officeDocument/2006/math">
                              <m:oMathParaPr>
                                <m:jc m:val="centerGroup"/>
                              </m:oMathParaPr>
                              <m:oMath xmlns:m="http://schemas.openxmlformats.org/officeDocument/2006/math">
                                <m:d>
                                  <m:dPr>
                                    <m:begChr m:val=""/>
                                    <m:endChr m:val=""/>
                                    <m:ctrlPr>
                                      <a:rPr sz="1400"/>
                                    </m:ctrlPr>
                                  </m:dPr>
                                  <m:e>
                                    <m:r>
                                      <a:rPr sz="1400"/>
                                      <m:t>3</m:t>
                                    </m:r>
                                    <m:r>
                                      <m:rPr>
                                        <m:nor/>
                                      </m:rPr>
                                      <a:rPr sz="1400"/>
                                      <m:t>, </m:t>
                                    </m:r>
                                    <m:r>
                                      <a:rPr sz="1400"/>
                                      <m:t>2</m:t>
                                    </m:r>
                                    <m:r>
                                      <m:rPr>
                                        <m:nor/>
                                      </m:rPr>
                                      <a:rPr sz="1400"/>
                                      <m:t>, </m:t>
                                    </m:r>
                                    <m:r>
                                      <a:rPr sz="1400"/>
                                      <m:t>4</m:t>
                                    </m:r>
                                  </m:e>
                                </m:d>
                              </m:oMath>
                            </m:oMathPara>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05"/>
                      </a:ext>
                    </a:extLst>
                  </a:tr>
                  <a:tr h="32091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lang="ar-AE" sz="1400"/>
                                    </m:ctrlPr>
                                  </m:dPr>
                                  <m:e>
                                    <m:eqArr>
                                      <m:eqArrPr>
                                        <m:ctrlPr>
                                          <a:rPr lang="ar-AE" sz="1400"/>
                                        </m:ctrlPr>
                                      </m:eqArrPr>
                                      <m:e>
                                        <m:d>
                                          <m:dPr>
                                            <m:begChr m:val="⟨"/>
                                            <m:endChr m:val="⟩"/>
                                            <m:ctrlPr>
                                              <a:rPr lang="ar-AE" sz="1400" smtClean="0"/>
                                            </m:ctrlPr>
                                          </m:dPr>
                                          <m:e>
                                            <m:sSub>
                                              <m:sSubPr>
                                                <m:ctrlPr>
                                                  <a:rPr lang="ar-AE" sz="1400"/>
                                                </m:ctrlPr>
                                              </m:sSubPr>
                                              <m:e>
                                                <m:r>
                                                  <a:rPr lang="ar-AE" sz="1400"/>
                                                  <m:t>𝑃</m:t>
                                                </m:r>
                                              </m:e>
                                              <m:sub>
                                                <m:r>
                                                  <a:rPr lang="ar-AE" sz="1400"/>
                                                  <m:t>3</m:t>
                                                </m:r>
                                              </m:sub>
                                            </m:sSub>
                                            <m:r>
                                              <m:rPr>
                                                <m:nor/>
                                              </m:rPr>
                                              <a:rPr lang="ar-AE" sz="1400"/>
                                              <m:t>, </m:t>
                                            </m:r>
                                            <m:sSub>
                                              <m:sSubPr>
                                                <m:ctrlPr>
                                                  <a:rPr lang="ar-AE" sz="1400"/>
                                                </m:ctrlPr>
                                              </m:sSubPr>
                                              <m:e>
                                                <m:r>
                                                  <a:rPr lang="ar-AE" sz="1400"/>
                                                  <m:t>𝑃</m:t>
                                                </m:r>
                                              </m:e>
                                              <m:sub>
                                                <m:r>
                                                  <a:rPr lang="ar-AE" sz="1400"/>
                                                  <m:t>1</m:t>
                                                </m:r>
                                              </m:sub>
                                            </m:sSub>
                                            <m:r>
                                              <m:rPr>
                                                <m:nor/>
                                              </m:rPr>
                                              <a:rPr lang="ar-AE" sz="1400"/>
                                              <m:t>, </m:t>
                                            </m:r>
                                            <m:sSub>
                                              <m:sSubPr>
                                                <m:ctrlPr>
                                                  <a:rPr lang="ar-AE" sz="1400"/>
                                                </m:ctrlPr>
                                              </m:sSubPr>
                                              <m:e>
                                                <m:r>
                                                  <a:rPr lang="ar-AE" sz="1400"/>
                                                  <m:t>𝑃</m:t>
                                                </m:r>
                                              </m:e>
                                              <m:sub>
                                                <m:r>
                                                  <a:rPr lang="ar-AE" sz="1400"/>
                                                  <m:t>2</m:t>
                                                </m:r>
                                              </m:sub>
                                            </m:sSub>
                                          </m:e>
                                        </m:d>
                                      </m:e>
                                      <m:e>
                                        <m:r>
                                          <a:rPr lang="ar-AE" sz="1400"/>
                                          <m:t>2</m:t>
                                        </m:r>
                                        <m:r>
                                          <m:rPr>
                                            <m:nor/>
                                          </m:rPr>
                                          <a:rPr lang="ar-AE" sz="1400"/>
                                          <m:t>, </m:t>
                                        </m:r>
                                        <m:r>
                                          <a:rPr lang="ar-AE" sz="1400"/>
                                          <m:t>4</m:t>
                                        </m:r>
                                        <m:r>
                                          <m:rPr>
                                            <m:nor/>
                                          </m:rPr>
                                          <a:rPr lang="ar-AE" sz="1400"/>
                                          <m:t>, </m:t>
                                        </m:r>
                                        <m:r>
                                          <a:rPr lang="ar-AE" sz="1400"/>
                                          <m:t>3</m:t>
                                        </m:r>
                                      </m:e>
                                    </m:eqArr>
                                  </m:e>
                                </m:d>
                              </m:oMath>
                            </m:oMathPara>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2</m:t>
                                    </m:r>
                                  </m:sub>
                                </m:sSub>
                              </m:oMath>
                            </m:oMathPara>
                          </a14:m>
                          <a:endParaRPr sz="1400" dirty="0"/>
                        </a:p>
                      </a:txBody>
                      <a:tcPr anchor="ctr"/>
                    </a:tc>
                    <a:extLst>
                      <a:ext uri="{0D108BD9-81ED-4DB2-BD59-A6C34878D82A}">
                        <a16:rowId xmlns:a16="http://schemas.microsoft.com/office/drawing/2014/main" val="10006"/>
                      </a:ext>
                    </a:extLst>
                  </a:tr>
                  <a:tr h="320919">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400"/>
                                    </m:ctrlPr>
                                  </m:dPr>
                                  <m:e>
                                    <m:sSub>
                                      <m:sSubPr>
                                        <m:ctrlPr>
                                          <a:rPr sz="1400"/>
                                        </m:ctrlPr>
                                      </m:sSubPr>
                                      <m:e>
                                        <m:r>
                                          <a:rPr sz="1400"/>
                                          <m:t>𝑃</m:t>
                                        </m:r>
                                      </m:e>
                                      <m:sub>
                                        <m:r>
                                          <a:rPr sz="1400"/>
                                          <m:t>3</m:t>
                                        </m:r>
                                      </m:sub>
                                    </m:sSub>
                                    <m:r>
                                      <m:rPr>
                                        <m:nor/>
                                      </m:rPr>
                                      <a:rPr sz="1400"/>
                                      <m:t>, </m:t>
                                    </m:r>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e>
                                </m:d>
                              </m:oMath>
                            </m:oMathPara>
                          </a14:m>
                          <a:endParaRPr lang="en-US" sz="1400" dirty="0"/>
                        </a:p>
                        <a:p>
                          <a:pPr algn="ctr">
                            <a:defRPr sz="1800"/>
                          </a:pPr>
                          <a:r>
                            <a:rPr sz="1400" dirty="0"/>
                            <a:t> </a:t>
                          </a:r>
                          <a14:m>
                            <m:oMath xmlns:m="http://schemas.openxmlformats.org/officeDocument/2006/math">
                              <m:d>
                                <m:dPr>
                                  <m:begChr m:val=""/>
                                  <m:endChr m:val=""/>
                                  <m:ctrlPr>
                                    <a:rPr sz="1400"/>
                                  </m:ctrlPr>
                                </m:dPr>
                                <m:e>
                                  <m:r>
                                    <a:rPr sz="1400"/>
                                    <m:t>2</m:t>
                                  </m:r>
                                  <m:r>
                                    <m:rPr>
                                      <m:nor/>
                                    </m:rPr>
                                    <a:rPr sz="1400"/>
                                    <m:t>, </m:t>
                                  </m:r>
                                  <m:r>
                                    <a:rPr sz="1400"/>
                                    <m:t>3</m:t>
                                  </m:r>
                                  <m:r>
                                    <m:rPr>
                                      <m:nor/>
                                    </m:rPr>
                                    <a:rPr sz="1400"/>
                                    <m:t>, </m:t>
                                  </m:r>
                                  <m:r>
                                    <a:rPr sz="1400"/>
                                    <m:t>4</m:t>
                                  </m:r>
                                </m:e>
                              </m:d>
                            </m:oMath>
                          </a14:m>
                          <a:endParaRPr sz="14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2 columns and 6 rows.&#10;&#10;The columns are labeled: Sequential Coalition and Player Weights, Pivotal Player.&#10;&#10;Row 1: Sequential Coalition and Player Weights: P 1: 4, P 2: 3, P 3: 2, Pivotal Player P 2.&#10;&#10;Row 2: Sequential Coalition and Player Weights: P 1: 4, P 3: 2, P 2: 3, Pivotal Player P 2.&#10;&#10;Row 3: Sequential Coalition and Player Weights: P 2: 3, P 1: 4, P 3: 2, Pivotal Player P 1.&#10;&#10;Row 4: Sequential Coalition and Player Weights: P 2: 3, P 3: 2, P 1: 4, Pivotal Player P 1.&#10;&#10;Row 5: Sequential Coalition and Player Weights: P 3: 2, P 1: 4, P 2: 3, Pivotal Player P 2.&#10;&#10;Row 6: Sequential Coalition and Player Weights: P 3: 2, P 2: 3, P 1: 4, Pivotal Player P 1.&#10;">
                <a:extLst>
                  <a:ext uri="{FF2B5EF4-FFF2-40B4-BE49-F238E27FC236}">
                    <a16:creationId xmlns:a16="http://schemas.microsoft.com/office/drawing/2014/main" id="{05F20CCA-B029-4EDE-BBB0-94BD5C9B858C}"/>
                  </a:ext>
                </a:extLst>
              </p:cNvPr>
              <p:cNvGraphicFramePr>
                <a:graphicFrameLocks/>
              </p:cNvGraphicFramePr>
              <p:nvPr>
                <p:extLst>
                  <p:ext uri="{D42A27DB-BD31-4B8C-83A1-F6EECF244321}">
                    <p14:modId xmlns:p14="http://schemas.microsoft.com/office/powerpoint/2010/main" val="693162152"/>
                  </p:ext>
                </p:extLst>
              </p:nvPr>
            </p:nvGraphicFramePr>
            <p:xfrm>
              <a:off x="533400" y="2465295"/>
              <a:ext cx="8229600" cy="3341106"/>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20919">
                    <a:tc>
                      <a:txBody>
                        <a:bodyPr/>
                        <a:lstStyle/>
                        <a:p>
                          <a:pPr algn="ctr">
                            <a:defRPr b="1"/>
                          </a:pPr>
                          <a:r>
                            <a:rPr sz="1400" dirty="0"/>
                            <a:t>Sequential Coalition and Player Weights</a:t>
                          </a:r>
                        </a:p>
                      </a:txBody>
                      <a:tcPr/>
                    </a:tc>
                    <a:tc>
                      <a:txBody>
                        <a:bodyPr/>
                        <a:lstStyle/>
                        <a:p>
                          <a:pPr algn="ctr">
                            <a:defRPr sz="1800" b="1"/>
                          </a:pPr>
                          <a:r>
                            <a:rPr sz="1400" dirty="0"/>
                            <a:t>Pivotal Player</a:t>
                          </a:r>
                        </a:p>
                      </a:txBody>
                      <a:tcPr/>
                    </a:tc>
                    <a:extLst>
                      <a:ext uri="{0D108BD9-81ED-4DB2-BD59-A6C34878D82A}">
                        <a16:rowId xmlns:a16="http://schemas.microsoft.com/office/drawing/2014/main" val="10001"/>
                      </a:ext>
                    </a:extLst>
                  </a:tr>
                  <a:tr h="488569">
                    <a:tc>
                      <a:txBody>
                        <a:bodyPr/>
                        <a:lstStyle/>
                        <a:p>
                          <a:endParaRPr lang="en-US"/>
                        </a:p>
                      </a:txBody>
                      <a:tcPr>
                        <a:blipFill>
                          <a:blip r:embed="rId2"/>
                          <a:stretch>
                            <a:fillRect l="-148" t="-67500" r="-100148" b="-522500"/>
                          </a:stretch>
                        </a:blipFill>
                      </a:tcPr>
                    </a:tc>
                    <a:tc>
                      <a:txBody>
                        <a:bodyPr/>
                        <a:lstStyle/>
                        <a:p>
                          <a:endParaRPr lang="en-US"/>
                        </a:p>
                      </a:txBody>
                      <a:tcPr anchor="ctr">
                        <a:blipFill>
                          <a:blip r:embed="rId2"/>
                          <a:stretch>
                            <a:fillRect l="-100296" t="-67500" r="-296" b="-522500"/>
                          </a:stretch>
                        </a:blipFill>
                      </a:tcPr>
                    </a:tc>
                    <a:extLst>
                      <a:ext uri="{0D108BD9-81ED-4DB2-BD59-A6C34878D82A}">
                        <a16:rowId xmlns:a16="http://schemas.microsoft.com/office/drawing/2014/main" val="10002"/>
                      </a:ext>
                    </a:extLst>
                  </a:tr>
                  <a:tr h="488569">
                    <a:tc>
                      <a:txBody>
                        <a:bodyPr/>
                        <a:lstStyle/>
                        <a:p>
                          <a:endParaRPr lang="en-US"/>
                        </a:p>
                      </a:txBody>
                      <a:tcPr>
                        <a:blipFill>
                          <a:blip r:embed="rId2"/>
                          <a:stretch>
                            <a:fillRect l="-148" t="-167500" r="-100148" b="-422500"/>
                          </a:stretch>
                        </a:blipFill>
                      </a:tcPr>
                    </a:tc>
                    <a:tc>
                      <a:txBody>
                        <a:bodyPr/>
                        <a:lstStyle/>
                        <a:p>
                          <a:endParaRPr lang="en-US"/>
                        </a:p>
                      </a:txBody>
                      <a:tcPr anchor="ctr">
                        <a:blipFill>
                          <a:blip r:embed="rId2"/>
                          <a:stretch>
                            <a:fillRect l="-100296" t="-167500" r="-296" b="-422500"/>
                          </a:stretch>
                        </a:blipFill>
                      </a:tcPr>
                    </a:tc>
                    <a:extLst>
                      <a:ext uri="{0D108BD9-81ED-4DB2-BD59-A6C34878D82A}">
                        <a16:rowId xmlns:a16="http://schemas.microsoft.com/office/drawing/2014/main" val="10003"/>
                      </a:ext>
                    </a:extLst>
                  </a:tr>
                  <a:tr h="518160">
                    <a:tc>
                      <a:txBody>
                        <a:bodyPr/>
                        <a:lstStyle/>
                        <a:p>
                          <a:endParaRPr lang="en-US"/>
                        </a:p>
                      </a:txBody>
                      <a:tcPr>
                        <a:blipFill>
                          <a:blip r:embed="rId2"/>
                          <a:stretch>
                            <a:fillRect l="-148" t="-251765" r="-100148" b="-297647"/>
                          </a:stretch>
                        </a:blipFill>
                      </a:tcPr>
                    </a:tc>
                    <a:tc>
                      <a:txBody>
                        <a:bodyPr/>
                        <a:lstStyle/>
                        <a:p>
                          <a:endParaRPr lang="en-US"/>
                        </a:p>
                      </a:txBody>
                      <a:tcPr anchor="ctr">
                        <a:blipFill>
                          <a:blip r:embed="rId2"/>
                          <a:stretch>
                            <a:fillRect l="-100296" t="-251765" r="-296" b="-297647"/>
                          </a:stretch>
                        </a:blipFill>
                      </a:tcPr>
                    </a:tc>
                    <a:extLst>
                      <a:ext uri="{0D108BD9-81ED-4DB2-BD59-A6C34878D82A}">
                        <a16:rowId xmlns:a16="http://schemas.microsoft.com/office/drawing/2014/main" val="10004"/>
                      </a:ext>
                    </a:extLst>
                  </a:tr>
                  <a:tr h="518160">
                    <a:tc>
                      <a:txBody>
                        <a:bodyPr/>
                        <a:lstStyle/>
                        <a:p>
                          <a:endParaRPr lang="en-US"/>
                        </a:p>
                      </a:txBody>
                      <a:tcPr>
                        <a:blipFill>
                          <a:blip r:embed="rId2"/>
                          <a:stretch>
                            <a:fillRect l="-148" t="-347674" r="-100148" b="-194186"/>
                          </a:stretch>
                        </a:blipFill>
                      </a:tcPr>
                    </a:tc>
                    <a:tc>
                      <a:txBody>
                        <a:bodyPr/>
                        <a:lstStyle/>
                        <a:p>
                          <a:endParaRPr lang="en-US"/>
                        </a:p>
                      </a:txBody>
                      <a:tcPr anchor="ctr">
                        <a:blipFill>
                          <a:blip r:embed="rId2"/>
                          <a:stretch>
                            <a:fillRect l="-100296" t="-347674" r="-296" b="-194186"/>
                          </a:stretch>
                        </a:blipFill>
                      </a:tcPr>
                    </a:tc>
                    <a:extLst>
                      <a:ext uri="{0D108BD9-81ED-4DB2-BD59-A6C34878D82A}">
                        <a16:rowId xmlns:a16="http://schemas.microsoft.com/office/drawing/2014/main" val="10005"/>
                      </a:ext>
                    </a:extLst>
                  </a:tr>
                  <a:tr h="488569">
                    <a:tc>
                      <a:txBody>
                        <a:bodyPr/>
                        <a:lstStyle/>
                        <a:p>
                          <a:endParaRPr lang="en-US"/>
                        </a:p>
                      </a:txBody>
                      <a:tcPr>
                        <a:blipFill>
                          <a:blip r:embed="rId2"/>
                          <a:stretch>
                            <a:fillRect l="-148" t="-481250" r="-100148" b="-108750"/>
                          </a:stretch>
                        </a:blipFill>
                      </a:tcPr>
                    </a:tc>
                    <a:tc>
                      <a:txBody>
                        <a:bodyPr/>
                        <a:lstStyle/>
                        <a:p>
                          <a:endParaRPr lang="en-US"/>
                        </a:p>
                      </a:txBody>
                      <a:tcPr anchor="ctr">
                        <a:blipFill>
                          <a:blip r:embed="rId2"/>
                          <a:stretch>
                            <a:fillRect l="-100296" t="-481250" r="-296" b="-108750"/>
                          </a:stretch>
                        </a:blipFill>
                      </a:tcPr>
                    </a:tc>
                    <a:extLst>
                      <a:ext uri="{0D108BD9-81ED-4DB2-BD59-A6C34878D82A}">
                        <a16:rowId xmlns:a16="http://schemas.microsoft.com/office/drawing/2014/main" val="10006"/>
                      </a:ext>
                    </a:extLst>
                  </a:tr>
                  <a:tr h="518160">
                    <a:tc>
                      <a:txBody>
                        <a:bodyPr/>
                        <a:lstStyle/>
                        <a:p>
                          <a:endParaRPr lang="en-US"/>
                        </a:p>
                      </a:txBody>
                      <a:tcPr>
                        <a:blipFill>
                          <a:blip r:embed="rId2"/>
                          <a:stretch>
                            <a:fillRect l="-148" t="-547059" r="-100148" b="-2353"/>
                          </a:stretch>
                        </a:blipFill>
                      </a:tcPr>
                    </a:tc>
                    <a:tc>
                      <a:txBody>
                        <a:bodyPr/>
                        <a:lstStyle/>
                        <a:p>
                          <a:endParaRPr lang="en-US"/>
                        </a:p>
                      </a:txBody>
                      <a:tcPr anchor="ctr">
                        <a:blipFill>
                          <a:blip r:embed="rId2"/>
                          <a:stretch>
                            <a:fillRect l="-100296" t="-547059" r="-296" b="-2353"/>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the Parts of a Weighted Voting System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1900" dirty="0"/>
                  <a:t>The board of directors for a sporting footwear company makes its decisions using a weighted voting system represented by</a:t>
                </a:r>
                <a14:m>
                  <m:oMath xmlns:m="http://schemas.openxmlformats.org/officeDocument/2006/math">
                    <m:r>
                      <a:rPr lang="en-US" sz="1900" b="0" i="0" smtClean="0">
                        <a:latin typeface="Cambria Math" panose="02040503050406030204" pitchFamily="18" charset="0"/>
                      </a:rPr>
                      <m:t> </m:t>
                    </m:r>
                    <m:r>
                      <a:rPr lang="en-US" sz="1900">
                        <a:latin typeface="Cambria Math" panose="02040503050406030204" pitchFamily="18" charset="0"/>
                      </a:rPr>
                      <m:t>[25:8, 6, 5, 3, 3, 3, 2, 2, 1, 1, 1, 1]</m:t>
                    </m:r>
                  </m:oMath>
                </a14:m>
                <a:r>
                  <a:rPr lang="en-US" sz="1900" dirty="0"/>
                  <a:t>.</a:t>
                </a:r>
              </a:p>
              <a:p>
                <a:pPr>
                  <a:defRPr sz="2800"/>
                </a:pPr>
                <a:endParaRPr lang="en-US" sz="1900" dirty="0"/>
              </a:p>
              <a:p>
                <a:pPr marL="358775" indent="-358775">
                  <a:defRPr sz="2800"/>
                </a:pPr>
                <a:r>
                  <a:rPr lang="en-US" sz="2000" dirty="0"/>
                  <a:t>a.	Determine the number of players in the voting system.</a:t>
                </a:r>
              </a:p>
              <a:p>
                <a:pPr marL="358775" indent="-358775">
                  <a:defRPr sz="2800"/>
                </a:pPr>
                <a:r>
                  <a:rPr lang="en-US" sz="2000" dirty="0"/>
                  <a:t>b.	How many total votes are available among all of the players?</a:t>
                </a:r>
              </a:p>
              <a:p>
                <a:pPr marL="358775" indent="-358775">
                  <a:defRPr sz="2800"/>
                </a:pPr>
                <a:r>
                  <a:rPr lang="en-US" sz="2000" dirty="0"/>
                  <a:t>c.	What is the quota for a proposal to win the board's approval?</a:t>
                </a:r>
              </a:p>
              <a:p>
                <a:pPr marL="358775" indent="-358775">
                  <a:defRPr sz="2800"/>
                </a:pPr>
                <a:r>
                  <a:rPr lang="en-US" sz="2000" dirty="0"/>
                  <a:t>d.	What is the weight of </a:t>
                </a:r>
                <a:r>
                  <a:rPr lang="en-US" sz="2000" i="1" dirty="0"/>
                  <a:t>P</a:t>
                </a:r>
                <a:r>
                  <a:rPr lang="en-US" sz="1050" i="1" dirty="0"/>
                  <a:t> </a:t>
                </a:r>
                <a:r>
                  <a:rPr lang="en-US" sz="2000" baseline="-25000" dirty="0"/>
                  <a:t>3</a:t>
                </a:r>
                <a:r>
                  <a:rPr lang="ar-AE" sz="2000" dirty="0"/>
                  <a:t>?</a:t>
                </a:r>
                <a:endParaRPr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613"/>
                </a:stretch>
              </a:blipFill>
            </p:spPr>
            <p:txBody>
              <a:bodyPr/>
              <a:lstStyle/>
              <a:p>
                <a:r>
                  <a:rPr lang="en-IN">
                    <a:noFill/>
                  </a:rPr>
                  <a:t> </a:t>
                </a:r>
              </a:p>
            </p:txBody>
          </p:sp>
        </mc:Fallback>
      </mc:AlternateContent>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Determining the Shapley-</a:t>
            </a:r>
            <a:r>
              <a:rPr dirty="0" err="1"/>
              <a:t>Shubik</a:t>
            </a:r>
            <a:r>
              <a:rPr dirty="0"/>
              <a:t> Power Distribution</a:t>
            </a:r>
            <a:r>
              <a:rPr lang="en-US" dirty="0"/>
              <a:t>—Slide 3</a:t>
            </a:r>
            <a:endParaRPr dirty="0"/>
          </a:p>
        </p:txBody>
      </p:sp>
      <p:sp>
        <p:nvSpPr>
          <p:cNvPr id="3" name="Text Placeholder 2"/>
          <p:cNvSpPr>
            <a:spLocks noGrp="1"/>
          </p:cNvSpPr>
          <p:nvPr>
            <p:ph type="body" sz="quarter" idx="10"/>
          </p:nvPr>
        </p:nvSpPr>
        <p:spPr/>
        <p:txBody>
          <a:bodyPr>
            <a:normAutofit/>
          </a:bodyPr>
          <a:lstStyle/>
          <a:p>
            <a:pPr algn="just">
              <a:defRPr sz="2800"/>
            </a:pPr>
            <a:r>
              <a:rPr lang="en-US" sz="2000" b="1" dirty="0"/>
              <a:t>Step 3</a:t>
            </a:r>
            <a:r>
              <a:rPr lang="en-US" sz="2000" dirty="0"/>
              <a:t>: Count the total number of times player </a:t>
            </a:r>
            <a:r>
              <a:rPr lang="en-IN" sz="2000" i="1" dirty="0"/>
              <a:t>P</a:t>
            </a:r>
            <a:r>
              <a:rPr lang="en-IN" sz="1050" i="1" dirty="0"/>
              <a:t> </a:t>
            </a:r>
            <a:r>
              <a:rPr lang="en-IN" sz="2000" i="1" baseline="-25000" dirty="0"/>
              <a:t>n</a:t>
            </a:r>
            <a:r>
              <a:rPr lang="ar-AE" sz="2000" dirty="0"/>
              <a:t> </a:t>
            </a:r>
            <a:r>
              <a:rPr lang="en-US" sz="2000" dirty="0"/>
              <a:t>is a pivotal player. </a:t>
            </a:r>
          </a:p>
          <a:p>
            <a:pPr algn="just">
              <a:defRPr sz="2800"/>
            </a:pPr>
            <a:r>
              <a:rPr lang="en-US" sz="2000" dirty="0"/>
              <a:t>The number of times each player is pivotal is as follows: </a:t>
            </a:r>
            <a:r>
              <a:rPr lang="en-IN" sz="2000" i="1" dirty="0"/>
              <a:t>P</a:t>
            </a:r>
            <a:r>
              <a:rPr lang="en-IN" sz="1050" i="1" dirty="0"/>
              <a:t> </a:t>
            </a:r>
            <a:r>
              <a:rPr lang="en-US" sz="2000" baseline="-25000" dirty="0"/>
              <a:t>1</a:t>
            </a:r>
            <a:r>
              <a:rPr lang="en-US" sz="2000" dirty="0"/>
              <a:t> = 3, </a:t>
            </a:r>
            <a:r>
              <a:rPr lang="en-IN" sz="2000" i="1" dirty="0"/>
              <a:t>P</a:t>
            </a:r>
            <a:r>
              <a:rPr lang="en-IN" sz="1050" i="1" dirty="0"/>
              <a:t> </a:t>
            </a:r>
            <a:r>
              <a:rPr lang="en-US" sz="2000" baseline="-25000" dirty="0"/>
              <a:t>2</a:t>
            </a:r>
            <a:r>
              <a:rPr lang="en-US" sz="2000" dirty="0"/>
              <a:t> = 3, and </a:t>
            </a:r>
            <a:r>
              <a:rPr lang="en-IN" sz="2000" i="1" dirty="0"/>
              <a:t>P</a:t>
            </a:r>
            <a:r>
              <a:rPr lang="en-IN" sz="1050" i="1" dirty="0"/>
              <a:t> </a:t>
            </a:r>
            <a:r>
              <a:rPr lang="en-US" sz="2000" baseline="-25000" dirty="0"/>
              <a:t>3</a:t>
            </a:r>
            <a:r>
              <a:rPr lang="en-US" sz="2000" dirty="0"/>
              <a:t> = 0</a:t>
            </a:r>
            <a:r>
              <a:rPr lang="ar-AE" sz="2000" dirty="0"/>
              <a:t>.</a:t>
            </a:r>
            <a:r>
              <a:rPr lang="en-US" sz="2000" dirty="0"/>
              <a:t> Notice, that player 3 is a dummy player because there is not a coalition in which he is a pivotal player.</a:t>
            </a:r>
          </a:p>
          <a:p>
            <a:pPr algn="just"/>
            <a:r>
              <a:rPr lang="en-US" sz="2000" b="1" dirty="0"/>
              <a:t>Step 4</a:t>
            </a:r>
            <a:r>
              <a:rPr lang="en-US" sz="2000" dirty="0"/>
              <a:t>: Calculate the Shapley-</a:t>
            </a:r>
            <a:r>
              <a:rPr lang="en-US" sz="2000" dirty="0" err="1"/>
              <a:t>Shubik</a:t>
            </a:r>
            <a:r>
              <a:rPr lang="en-US" sz="2000" dirty="0"/>
              <a:t> Index. </a:t>
            </a:r>
            <a:endParaRPr lang="ar-AE" sz="2000" dirty="0"/>
          </a:p>
          <a:p>
            <a:endParaRPr lang="ar-AE" sz="2000" dirty="0"/>
          </a:p>
        </p:txBody>
      </p:sp>
      <p:pic>
        <p:nvPicPr>
          <p:cNvPr id="9" name="Picture 8" descr="Number of times Player P sub n is a pivotal player&quot; divided by &quot;N factorial">
            <a:extLst>
              <a:ext uri="{FF2B5EF4-FFF2-40B4-BE49-F238E27FC236}">
                <a16:creationId xmlns:a16="http://schemas.microsoft.com/office/drawing/2014/main" id="{0D120302-E923-CDAB-F95E-E7D3B8860CA8}"/>
              </a:ext>
            </a:extLst>
          </p:cNvPr>
          <p:cNvPicPr>
            <a:picLocks noChangeAspect="1"/>
          </p:cNvPicPr>
          <p:nvPr/>
        </p:nvPicPr>
        <p:blipFill>
          <a:blip r:embed="rId2"/>
          <a:stretch>
            <a:fillRect/>
          </a:stretch>
        </p:blipFill>
        <p:spPr>
          <a:xfrm>
            <a:off x="2427683" y="2836726"/>
            <a:ext cx="4288633" cy="592274"/>
          </a:xfrm>
          <a:prstGeom prst="rect">
            <a:avLst/>
          </a:prstGeom>
        </p:spPr>
      </p:pic>
      <p:pic>
        <p:nvPicPr>
          <p:cNvPr id="7" name="Picture 6" descr="Player One: Three divided by six equals zero point five, equals fifty percent.&#10;&#10;Player Two: Three divided by six equals zero point five, equals fifty percent.&#10;&#10;Player Three: Zero divided by six equals zero, equals zero percent.">
            <a:extLst>
              <a:ext uri="{FF2B5EF4-FFF2-40B4-BE49-F238E27FC236}">
                <a16:creationId xmlns:a16="http://schemas.microsoft.com/office/drawing/2014/main" id="{F1ACC627-43AE-6CB7-7153-D174470299EE}"/>
              </a:ext>
            </a:extLst>
          </p:cNvPr>
          <p:cNvPicPr>
            <a:picLocks noChangeAspect="1"/>
          </p:cNvPicPr>
          <p:nvPr/>
        </p:nvPicPr>
        <p:blipFill>
          <a:blip r:embed="rId3"/>
          <a:stretch>
            <a:fillRect/>
          </a:stretch>
        </p:blipFill>
        <p:spPr>
          <a:xfrm>
            <a:off x="3408757" y="3511472"/>
            <a:ext cx="2326484" cy="1822528"/>
          </a:xfrm>
          <a:prstGeom prst="rect">
            <a:avLst/>
          </a:prstGeom>
        </p:spPr>
      </p:pic>
      <p:sp>
        <p:nvSpPr>
          <p:cNvPr id="5" name="TextBox 4">
            <a:extLst>
              <a:ext uri="{FF2B5EF4-FFF2-40B4-BE49-F238E27FC236}">
                <a16:creationId xmlns:a16="http://schemas.microsoft.com/office/drawing/2014/main" id="{EEA3F242-5F7D-A0A6-7AE7-E495B10F14E1}"/>
              </a:ext>
            </a:extLst>
          </p:cNvPr>
          <p:cNvSpPr txBox="1"/>
          <p:nvPr/>
        </p:nvSpPr>
        <p:spPr>
          <a:xfrm>
            <a:off x="457200" y="5334000"/>
            <a:ext cx="8229600" cy="646331"/>
          </a:xfrm>
          <a:prstGeom prst="rect">
            <a:avLst/>
          </a:prstGeom>
          <a:noFill/>
        </p:spPr>
        <p:txBody>
          <a:bodyPr wrap="square">
            <a:spAutoFit/>
          </a:bodyPr>
          <a:lstStyle/>
          <a:p>
            <a:r>
              <a:rPr lang="en-US" sz="1800" dirty="0"/>
              <a:t>The power distribution indicates that player 1 and player 2 have equal weight on the board, while player 3 has no influence.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5</a:t>
            </a:r>
          </a:p>
        </p:txBody>
      </p:sp>
      <p:sp>
        <p:nvSpPr>
          <p:cNvPr id="3" name="Text Placeholder 2"/>
          <p:cNvSpPr>
            <a:spLocks noGrp="1"/>
          </p:cNvSpPr>
          <p:nvPr>
            <p:ph type="body" sz="quarter" idx="10"/>
          </p:nvPr>
        </p:nvSpPr>
        <p:spPr/>
        <p:txBody>
          <a:bodyPr>
            <a:normAutofit/>
          </a:bodyPr>
          <a:lstStyle/>
          <a:p>
            <a:pPr>
              <a:defRPr sz="2800"/>
            </a:pPr>
            <a:r>
              <a:rPr sz="2800" dirty="0"/>
              <a:t>Determine the Shapley-</a:t>
            </a:r>
            <a:r>
              <a:rPr sz="2800" dirty="0" err="1"/>
              <a:t>Shubik</a:t>
            </a:r>
            <a:r>
              <a:rPr sz="2800" dirty="0"/>
              <a:t> Power distribution for the voting system</a:t>
            </a:r>
          </a:p>
          <a:p>
            <a:endParaRPr lang="en-US" sz="2800" dirty="0"/>
          </a:p>
        </p:txBody>
      </p:sp>
      <p:pic>
        <p:nvPicPr>
          <p:cNvPr id="5" name="Picture 4" descr="Open square bracket eight colon four comma three comma three comma two close square bracket">
            <a:extLst>
              <a:ext uri="{FF2B5EF4-FFF2-40B4-BE49-F238E27FC236}">
                <a16:creationId xmlns:a16="http://schemas.microsoft.com/office/drawing/2014/main" id="{81A5E511-20C5-7A97-E1D7-A2C8AAE32881}"/>
              </a:ext>
            </a:extLst>
          </p:cNvPr>
          <p:cNvPicPr>
            <a:picLocks noChangeAspect="1"/>
          </p:cNvPicPr>
          <p:nvPr/>
        </p:nvPicPr>
        <p:blipFill>
          <a:blip r:embed="rId2"/>
          <a:stretch>
            <a:fillRect/>
          </a:stretch>
        </p:blipFill>
        <p:spPr>
          <a:xfrm>
            <a:off x="3200400" y="1522346"/>
            <a:ext cx="1619250" cy="466725"/>
          </a:xfrm>
          <a:prstGeom prst="rect">
            <a:avLst/>
          </a:prstGeom>
        </p:spPr>
      </p:pic>
      <p:pic>
        <p:nvPicPr>
          <p:cNvPr id="11" name="Picture 10" descr="Answer: P sub one equals P sub two equals P sub three equals P sub four equals twenty-five percent.&#10;">
            <a:extLst>
              <a:ext uri="{FF2B5EF4-FFF2-40B4-BE49-F238E27FC236}">
                <a16:creationId xmlns:a16="http://schemas.microsoft.com/office/drawing/2014/main" id="{202192CF-AEB5-3E2E-5ADB-D65A61750794}"/>
              </a:ext>
            </a:extLst>
          </p:cNvPr>
          <p:cNvPicPr>
            <a:picLocks noChangeAspect="1"/>
          </p:cNvPicPr>
          <p:nvPr/>
        </p:nvPicPr>
        <p:blipFill>
          <a:blip r:embed="rId3"/>
          <a:stretch>
            <a:fillRect/>
          </a:stretch>
        </p:blipFill>
        <p:spPr>
          <a:xfrm>
            <a:off x="457200" y="2514600"/>
            <a:ext cx="3952875" cy="419100"/>
          </a:xfrm>
          <a:prstGeom prst="rect">
            <a:avLst/>
          </a:prstGeom>
        </p:spPr>
      </p:pic>
    </p:spTree>
    <p:extLst>
      <p:ext uri="{BB962C8B-B14F-4D97-AF65-F5344CB8AC3E}">
        <p14:creationId xmlns:p14="http://schemas.microsoft.com/office/powerpoint/2010/main" val="4396550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 Determining the Power Distributions of a Voting System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Consider the voting system </a:t>
                </a:r>
                <a14:m>
                  <m:oMath xmlns:m="http://schemas.openxmlformats.org/officeDocument/2006/math">
                    <m:r>
                      <a:rPr sz="2000">
                        <a:latin typeface="Cambria Math" panose="02040503050406030204" pitchFamily="18" charset="0"/>
                      </a:rPr>
                      <m:t>[9:6,4,2,1]</m:t>
                    </m:r>
                  </m:oMath>
                </a14:m>
                <a:r>
                  <a:rPr sz="2000" dirty="0"/>
                  <a:t> for the local government council board.</a:t>
                </a:r>
              </a:p>
              <a:p>
                <a:pPr algn="just">
                  <a:defRPr sz="2800"/>
                </a:pPr>
                <a:r>
                  <a:rPr lang="en-IN" sz="2000" dirty="0"/>
                  <a:t>a. </a:t>
                </a:r>
                <a:r>
                  <a:rPr sz="2000" dirty="0"/>
                  <a:t>​</a:t>
                </a:r>
                <a:r>
                  <a:rPr lang="en-IN" sz="2000" dirty="0"/>
                  <a:t> </a:t>
                </a:r>
                <a:r>
                  <a:rPr sz="2000" dirty="0"/>
                  <a:t>Determine the Banzhaf Power Distribution for the council.</a:t>
                </a:r>
              </a:p>
              <a:p>
                <a:pPr algn="just">
                  <a:defRPr sz="2800"/>
                </a:pPr>
                <a:r>
                  <a:rPr lang="en-IN" sz="2000" dirty="0"/>
                  <a:t>b. </a:t>
                </a:r>
                <a:r>
                  <a:rPr sz="2000" dirty="0"/>
                  <a:t>​</a:t>
                </a:r>
                <a:r>
                  <a:rPr lang="en-IN" sz="2000" dirty="0"/>
                  <a:t> </a:t>
                </a:r>
                <a:r>
                  <a:rPr sz="2000" dirty="0"/>
                  <a:t>Determine the Shapley-</a:t>
                </a:r>
                <a:r>
                  <a:rPr sz="2000" dirty="0" err="1"/>
                  <a:t>Shubik</a:t>
                </a:r>
                <a:r>
                  <a:rPr sz="2000" dirty="0"/>
                  <a:t> Power Distribution for the council.</a:t>
                </a:r>
              </a:p>
              <a:p>
                <a:pPr algn="just">
                  <a:defRPr sz="2800"/>
                </a:pPr>
                <a:r>
                  <a:rPr lang="en-IN" sz="2000" dirty="0"/>
                  <a:t>c.  </a:t>
                </a:r>
                <a:r>
                  <a:rPr sz="2000" dirty="0"/>
                  <a:t>​Discuss the power allocation among the council members.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2</a:t>
            </a:r>
            <a:endParaRPr dirty="0"/>
          </a:p>
        </p:txBody>
      </p:sp>
      <p:sp>
        <p:nvSpPr>
          <p:cNvPr id="3" name="Text Placeholder 2"/>
          <p:cNvSpPr>
            <a:spLocks noGrp="1"/>
          </p:cNvSpPr>
          <p:nvPr>
            <p:ph type="body" sz="quarter" idx="10"/>
          </p:nvPr>
        </p:nvSpPr>
        <p:spPr>
          <a:xfrm>
            <a:off x="457200" y="1029287"/>
            <a:ext cx="8229600" cy="723313"/>
          </a:xfrm>
        </p:spPr>
        <p:txBody>
          <a:bodyPr>
            <a:noAutofit/>
          </a:bodyPr>
          <a:lstStyle/>
          <a:p>
            <a:r>
              <a:rPr sz="2200" b="1" dirty="0"/>
              <a:t>Solution</a:t>
            </a:r>
          </a:p>
          <a:p>
            <a:pPr>
              <a:defRPr sz="2800"/>
            </a:pPr>
            <a:r>
              <a:rPr lang="en-IN" sz="2200" dirty="0"/>
              <a:t>a.  </a:t>
            </a:r>
            <a:r>
              <a:rPr sz="2200" dirty="0"/>
              <a:t>​The list of critical players in the winning coalitions is as follows.</a:t>
            </a:r>
            <a:endParaRPr lang="en-US" sz="2200" dirty="0"/>
          </a:p>
          <a:p>
            <a:pPr>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lang="en-US" sz="2200" dirty="0"/>
          </a:p>
          <a:p>
            <a:pPr marL="514350" indent="-514350">
              <a:buFont typeface="+mj-lt"/>
              <a:buAutoNum type="alphaLcPeriod"/>
              <a:defRPr sz="2800"/>
            </a:pPr>
            <a:endParaRPr sz="2200" dirty="0"/>
          </a:p>
          <a:p>
            <a:r>
              <a:rPr sz="2200" dirty="0"/>
              <a:t>​</a:t>
            </a:r>
          </a:p>
        </p:txBody>
      </p:sp>
      <p:sp>
        <p:nvSpPr>
          <p:cNvPr id="8" name="TextBox 7">
            <a:extLst>
              <a:ext uri="{FF2B5EF4-FFF2-40B4-BE49-F238E27FC236}">
                <a16:creationId xmlns:a16="http://schemas.microsoft.com/office/drawing/2014/main" id="{31E237B7-F1F0-DBA8-68E1-C258212E0D9B}"/>
              </a:ext>
            </a:extLst>
          </p:cNvPr>
          <p:cNvSpPr txBox="1"/>
          <p:nvPr/>
        </p:nvSpPr>
        <p:spPr>
          <a:xfrm>
            <a:off x="457200" y="1944469"/>
            <a:ext cx="8229600" cy="646331"/>
          </a:xfrm>
          <a:prstGeom prst="rect">
            <a:avLst/>
          </a:prstGeom>
          <a:noFill/>
        </p:spPr>
        <p:txBody>
          <a:bodyPr wrap="square">
            <a:spAutoFit/>
          </a:bodyPr>
          <a:lstStyle/>
          <a:p>
            <a:pPr algn="ctr">
              <a:defRPr sz="1800" b="1"/>
            </a:pPr>
            <a:r>
              <a:rPr lang="en-IN" sz="1800" dirty="0"/>
              <a:t>Table 10: Critical Players in the Winning Coalitions for the </a:t>
            </a:r>
            <a:br>
              <a:rPr lang="en-IN" sz="1800" dirty="0"/>
            </a:br>
            <a:r>
              <a:rPr lang="en-IN" sz="1800" dirty="0"/>
              <a:t>Voting System [9: 6, 4, 2, 1]</a:t>
            </a:r>
          </a:p>
        </p:txBody>
      </p:sp>
      <mc:AlternateContent xmlns:mc="http://schemas.openxmlformats.org/markup-compatibility/2006">
        <mc:Choice xmlns:a14="http://schemas.microsoft.com/office/drawing/2010/main" Requires="a14">
          <p:graphicFrame>
            <p:nvGraphicFramePr>
              <p:cNvPr id="4" name="Table Placeholder 2" descr="The table contains 2 columns and 4 rows.&#10;&#10;The columns are labeled: Winning Coalition, Critical Players.&#10;&#10;Row 1: Winning Coalition: {P 1, P 2}, Critical Players P 1, P 2.&#10;&#10;Row 2: Winning Coalition: {P 1, P 2, P 3}, Critical Players P 1, P 2.&#10;&#10;Row 3: Winning Coalition: {P 1, P 3, P 4}, Critical Players P 1, P 3, P 4.&#10;&#10;Row 4: Winning Coalition: {P 1, P 2, P 3, P 4}, Critical Players P 1.">
                <a:extLst>
                  <a:ext uri="{FF2B5EF4-FFF2-40B4-BE49-F238E27FC236}">
                    <a16:creationId xmlns:a16="http://schemas.microsoft.com/office/drawing/2014/main" id="{C35528FF-2671-4D39-BBD8-66CB9161ABC5}"/>
                  </a:ext>
                </a:extLst>
              </p:cNvPr>
              <p:cNvGraphicFramePr>
                <a:graphicFrameLocks/>
              </p:cNvGraphicFramePr>
              <p:nvPr>
                <p:extLst>
                  <p:ext uri="{D42A27DB-BD31-4B8C-83A1-F6EECF244321}">
                    <p14:modId xmlns:p14="http://schemas.microsoft.com/office/powerpoint/2010/main" val="3816022361"/>
                  </p:ext>
                </p:extLst>
              </p:nvPr>
            </p:nvGraphicFramePr>
            <p:xfrm>
              <a:off x="533400" y="26416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Winning Coalition</a:t>
                          </a:r>
                        </a:p>
                      </a:txBody>
                      <a:tcPr/>
                    </a:tc>
                    <a:tc>
                      <a:txBody>
                        <a:bodyPr/>
                        <a:lstStyle/>
                        <a:p>
                          <a:pPr algn="ctr">
                            <a:defRPr sz="1800" b="1"/>
                          </a:pPr>
                          <a:r>
                            <a:rPr dirty="0"/>
                            <a:t>Critical Players</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r>
                                  <a:rPr sz="1800"/>
                                  <m:t>,</m:t>
                                </m:r>
                                <m:sSub>
                                  <m:sSubPr>
                                    <m:ctrlPr>
                                      <a:rPr sz="1800"/>
                                    </m:ctrlPr>
                                  </m:sSubPr>
                                  <m:e>
                                    <m:r>
                                      <a:rPr sz="1800"/>
                                      <m:t>𝑃</m:t>
                                    </m:r>
                                  </m:e>
                                  <m:sub>
                                    <m:r>
                                      <a:rPr sz="1800"/>
                                      <m:t>2</m:t>
                                    </m:r>
                                  </m:sub>
                                </m:sSub>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3</m:t>
                                        </m:r>
                                      </m:sub>
                                    </m:sSub>
                                  </m:e>
                                </m:d>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r>
                                  <a:rPr sz="1800"/>
                                  <m:t>,</m:t>
                                </m:r>
                                <m:sSub>
                                  <m:sSubPr>
                                    <m:ctrlPr>
                                      <a:rPr sz="1800"/>
                                    </m:ctrlPr>
                                  </m:sSubPr>
                                  <m:e>
                                    <m:r>
                                      <a:rPr sz="1800"/>
                                      <m:t>𝑃</m:t>
                                    </m:r>
                                  </m:e>
                                  <m:sub>
                                    <m:r>
                                      <a:rPr sz="1800"/>
                                      <m:t>2</m:t>
                                    </m:r>
                                  </m:sub>
                                </m:sSub>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3</m:t>
                                        </m:r>
                                      </m:sub>
                                    </m:sSub>
                                    <m:r>
                                      <m:rPr>
                                        <m:nor/>
                                      </m:rPr>
                                      <a:rPr sz="1800"/>
                                      <m:t>, </m:t>
                                    </m:r>
                                    <m:sSub>
                                      <m:sSubPr>
                                        <m:ctrlPr>
                                          <a:rPr sz="1800"/>
                                        </m:ctrlPr>
                                      </m:sSubPr>
                                      <m:e>
                                        <m:r>
                                          <a:rPr sz="1800"/>
                                          <m:t>𝑃</m:t>
                                        </m:r>
                                      </m:e>
                                      <m:sub>
                                        <m:r>
                                          <a:rPr sz="1800"/>
                                          <m:t>4</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r>
                                  <a:rPr sz="1800"/>
                                  <m:t>,</m:t>
                                </m:r>
                                <m:sSub>
                                  <m:sSubPr>
                                    <m:ctrlPr>
                                      <a:rPr sz="1800"/>
                                    </m:ctrlPr>
                                  </m:sSubPr>
                                  <m:e>
                                    <m:r>
                                      <a:rPr sz="1800"/>
                                      <m:t>𝑃</m:t>
                                    </m:r>
                                  </m:e>
                                  <m:sub>
                                    <m:r>
                                      <a:rPr sz="1800"/>
                                      <m:t>3</m:t>
                                    </m:r>
                                  </m:sub>
                                </m:sSub>
                                <m:r>
                                  <a:rPr sz="1800"/>
                                  <m:t>,</m:t>
                                </m:r>
                                <m:sSub>
                                  <m:sSubPr>
                                    <m:ctrlPr>
                                      <a:rPr sz="1800"/>
                                    </m:ctrlPr>
                                  </m:sSubPr>
                                  <m:e>
                                    <m:r>
                                      <a:rPr sz="1800"/>
                                      <m:t>𝑃</m:t>
                                    </m:r>
                                  </m:e>
                                  <m:sub>
                                    <m:r>
                                      <a:rPr sz="1800"/>
                                      <m:t>4</m:t>
                                    </m:r>
                                  </m:sub>
                                </m:sSub>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d>
                                  <m:dPr>
                                    <m:begChr m:val="{"/>
                                    <m:endChr m:val="}"/>
                                    <m:ctrlPr>
                                      <a:rPr sz="1800"/>
                                    </m:ctrlPr>
                                  </m:dPr>
                                  <m:e>
                                    <m:sSub>
                                      <m:sSubPr>
                                        <m:ctrlPr>
                                          <a:rPr sz="1800"/>
                                        </m:ctrlPr>
                                      </m:sSubPr>
                                      <m:e>
                                        <m:r>
                                          <a:rPr sz="1800"/>
                                          <m:t>𝑃</m:t>
                                        </m:r>
                                      </m:e>
                                      <m:sub>
                                        <m:r>
                                          <a:rPr sz="1800"/>
                                          <m:t>1</m:t>
                                        </m:r>
                                      </m:sub>
                                    </m:sSub>
                                    <m:r>
                                      <m:rPr>
                                        <m:nor/>
                                      </m:rPr>
                                      <a:rPr sz="1800"/>
                                      <m:t>, </m:t>
                                    </m:r>
                                    <m:sSub>
                                      <m:sSubPr>
                                        <m:ctrlPr>
                                          <a:rPr sz="1800"/>
                                        </m:ctrlPr>
                                      </m:sSubPr>
                                      <m:e>
                                        <m:r>
                                          <a:rPr sz="1800"/>
                                          <m:t>𝑃</m:t>
                                        </m:r>
                                      </m:e>
                                      <m:sub>
                                        <m:r>
                                          <a:rPr sz="1800"/>
                                          <m:t>2</m:t>
                                        </m:r>
                                      </m:sub>
                                    </m:sSub>
                                    <m:r>
                                      <m:rPr>
                                        <m:nor/>
                                      </m:rPr>
                                      <a:rPr sz="1800"/>
                                      <m:t>, </m:t>
                                    </m:r>
                                    <m:sSub>
                                      <m:sSubPr>
                                        <m:ctrlPr>
                                          <a:rPr sz="1800"/>
                                        </m:ctrlPr>
                                      </m:sSubPr>
                                      <m:e>
                                        <m:r>
                                          <a:rPr sz="1800"/>
                                          <m:t>𝑃</m:t>
                                        </m:r>
                                      </m:e>
                                      <m:sub>
                                        <m:r>
                                          <a:rPr sz="1800"/>
                                          <m:t>3</m:t>
                                        </m:r>
                                      </m:sub>
                                    </m:sSub>
                                    <m:r>
                                      <m:rPr>
                                        <m:nor/>
                                      </m:rPr>
                                      <a:rPr sz="1800"/>
                                      <m:t>, </m:t>
                                    </m:r>
                                    <m:sSub>
                                      <m:sSubPr>
                                        <m:ctrlPr>
                                          <a:rPr sz="1800"/>
                                        </m:ctrlPr>
                                      </m:sSubPr>
                                      <m:e>
                                        <m:r>
                                          <a:rPr sz="1800"/>
                                          <m:t>𝑃</m:t>
                                        </m:r>
                                      </m:e>
                                      <m:sub>
                                        <m:r>
                                          <a:rPr sz="1800"/>
                                          <m:t>4</m:t>
                                        </m:r>
                                      </m:sub>
                                    </m:sSub>
                                  </m:e>
                                </m:d>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dirty="0"/>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2 columns and 4 rows.&#10;&#10;The columns are labeled: Winning Coalition, Critical Players.&#10;&#10;Row 1: Winning Coalition: {P 1, P 2}, Critical Players P 1, P 2.&#10;&#10;Row 2: Winning Coalition: {P 1, P 2, P 3}, Critical Players P 1, P 2.&#10;&#10;Row 3: Winning Coalition: {P 1, P 3, P 4}, Critical Players P 1, P 3, P 4.&#10;&#10;Row 4: Winning Coalition: {P 1, P 2, P 3, P 4}, Critical Players P 1.">
                <a:extLst>
                  <a:ext uri="{FF2B5EF4-FFF2-40B4-BE49-F238E27FC236}">
                    <a16:creationId xmlns:a16="http://schemas.microsoft.com/office/drawing/2014/main" id="{C35528FF-2671-4D39-BBD8-66CB9161ABC5}"/>
                  </a:ext>
                </a:extLst>
              </p:cNvPr>
              <p:cNvGraphicFramePr>
                <a:graphicFrameLocks/>
              </p:cNvGraphicFramePr>
              <p:nvPr>
                <p:extLst>
                  <p:ext uri="{D42A27DB-BD31-4B8C-83A1-F6EECF244321}">
                    <p14:modId xmlns:p14="http://schemas.microsoft.com/office/powerpoint/2010/main" val="3816022361"/>
                  </p:ext>
                </p:extLst>
              </p:nvPr>
            </p:nvGraphicFramePr>
            <p:xfrm>
              <a:off x="533400" y="26416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Winning Coalition</a:t>
                          </a:r>
                        </a:p>
                      </a:txBody>
                      <a:tcPr/>
                    </a:tc>
                    <a:tc>
                      <a:txBody>
                        <a:bodyPr/>
                        <a:lstStyle/>
                        <a:p>
                          <a:pPr algn="ctr">
                            <a:defRPr sz="1800" b="1"/>
                          </a:pPr>
                          <a:r>
                            <a:rPr dirty="0"/>
                            <a:t>Critical Players</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148" t="-108197" r="-100148" b="-303279"/>
                          </a:stretch>
                        </a:blipFill>
                      </a:tcPr>
                    </a:tc>
                    <a:tc>
                      <a:txBody>
                        <a:bodyPr/>
                        <a:lstStyle/>
                        <a:p>
                          <a:endParaRPr lang="en-US"/>
                        </a:p>
                      </a:txBody>
                      <a:tcPr>
                        <a:blipFill>
                          <a:blip r:embed="rId2"/>
                          <a:stretch>
                            <a:fillRect l="-100296" t="-108197" r="-296" b="-303279"/>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148" t="-208197" r="-100148" b="-203279"/>
                          </a:stretch>
                        </a:blipFill>
                      </a:tcPr>
                    </a:tc>
                    <a:tc>
                      <a:txBody>
                        <a:bodyPr/>
                        <a:lstStyle/>
                        <a:p>
                          <a:endParaRPr lang="en-US"/>
                        </a:p>
                      </a:txBody>
                      <a:tcPr>
                        <a:blipFill>
                          <a:blip r:embed="rId2"/>
                          <a:stretch>
                            <a:fillRect l="-100296" t="-208197" r="-296" b="-203279"/>
                          </a:stretch>
                        </a:blipFill>
                      </a:tcPr>
                    </a:tc>
                    <a:extLst>
                      <a:ext uri="{0D108BD9-81ED-4DB2-BD59-A6C34878D82A}">
                        <a16:rowId xmlns:a16="http://schemas.microsoft.com/office/drawing/2014/main" val="10003"/>
                      </a:ext>
                    </a:extLst>
                  </a:tr>
                  <a:tr h="370840">
                    <a:tc>
                      <a:txBody>
                        <a:bodyPr/>
                        <a:lstStyle/>
                        <a:p>
                          <a:endParaRPr lang="en-US"/>
                        </a:p>
                      </a:txBody>
                      <a:tcPr>
                        <a:blipFill>
                          <a:blip r:embed="rId2"/>
                          <a:stretch>
                            <a:fillRect l="-148" t="-308197" r="-100148" b="-103279"/>
                          </a:stretch>
                        </a:blipFill>
                      </a:tcPr>
                    </a:tc>
                    <a:tc>
                      <a:txBody>
                        <a:bodyPr/>
                        <a:lstStyle/>
                        <a:p>
                          <a:endParaRPr lang="en-US"/>
                        </a:p>
                      </a:txBody>
                      <a:tcPr>
                        <a:blipFill>
                          <a:blip r:embed="rId2"/>
                          <a:stretch>
                            <a:fillRect l="-100296" t="-308197" r="-296" b="-103279"/>
                          </a:stretch>
                        </a:blipFill>
                      </a:tcPr>
                    </a:tc>
                    <a:extLst>
                      <a:ext uri="{0D108BD9-81ED-4DB2-BD59-A6C34878D82A}">
                        <a16:rowId xmlns:a16="http://schemas.microsoft.com/office/drawing/2014/main" val="10004"/>
                      </a:ext>
                    </a:extLst>
                  </a:tr>
                  <a:tr h="370840">
                    <a:tc>
                      <a:txBody>
                        <a:bodyPr/>
                        <a:lstStyle/>
                        <a:p>
                          <a:endParaRPr lang="en-US"/>
                        </a:p>
                      </a:txBody>
                      <a:tcPr>
                        <a:blipFill>
                          <a:blip r:embed="rId2"/>
                          <a:stretch>
                            <a:fillRect l="-148" t="-408197" r="-100148" b="-3279"/>
                          </a:stretch>
                        </a:blipFill>
                      </a:tcPr>
                    </a:tc>
                    <a:tc>
                      <a:txBody>
                        <a:bodyPr/>
                        <a:lstStyle/>
                        <a:p>
                          <a:endParaRPr lang="en-US"/>
                        </a:p>
                      </a:txBody>
                      <a:tcPr>
                        <a:blipFill>
                          <a:blip r:embed="rId2"/>
                          <a:stretch>
                            <a:fillRect l="-100296" t="-408197" r="-296" b="-3279"/>
                          </a:stretch>
                        </a:blipFill>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B4C7B1FC-88A2-BB66-E42F-B45448F67CD3}"/>
              </a:ext>
            </a:extLst>
          </p:cNvPr>
          <p:cNvSpPr txBox="1"/>
          <p:nvPr/>
        </p:nvSpPr>
        <p:spPr>
          <a:xfrm>
            <a:off x="457200" y="4800600"/>
            <a:ext cx="8229600" cy="923330"/>
          </a:xfrm>
          <a:prstGeom prst="rect">
            <a:avLst/>
          </a:prstGeom>
          <a:noFill/>
        </p:spPr>
        <p:txBody>
          <a:bodyPr wrap="square">
            <a:spAutoFit/>
          </a:bodyPr>
          <a:lstStyle/>
          <a:p>
            <a:pPr marL="512064" algn="just">
              <a:defRPr sz="2800"/>
            </a:pPr>
            <a:r>
              <a:rPr lang="en-US" sz="1800" dirty="0"/>
              <a:t>Now we can count the number of times each player is critical and add these values together to find the total number of critical player counts. We then use those values to find the </a:t>
            </a:r>
            <a:r>
              <a:rPr lang="en-US" sz="1800" dirty="0" err="1"/>
              <a:t>Banhaf</a:t>
            </a:r>
            <a:r>
              <a:rPr lang="en-US" sz="1800" dirty="0"/>
              <a:t> Power Index for each voter.</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3</a:t>
            </a:r>
            <a:endParaRPr dirty="0"/>
          </a:p>
        </p:txBody>
      </p:sp>
      <p:sp>
        <p:nvSpPr>
          <p:cNvPr id="7" name="TextBox 6">
            <a:extLst>
              <a:ext uri="{FF2B5EF4-FFF2-40B4-BE49-F238E27FC236}">
                <a16:creationId xmlns:a16="http://schemas.microsoft.com/office/drawing/2014/main" id="{4A8B2479-4511-7E98-18F6-F5A0229EA393}"/>
              </a:ext>
            </a:extLst>
          </p:cNvPr>
          <p:cNvSpPr txBox="1"/>
          <p:nvPr/>
        </p:nvSpPr>
        <p:spPr>
          <a:xfrm>
            <a:off x="457200" y="1143000"/>
            <a:ext cx="8229600" cy="369332"/>
          </a:xfrm>
          <a:prstGeom prst="rect">
            <a:avLst/>
          </a:prstGeom>
          <a:noFill/>
        </p:spPr>
        <p:txBody>
          <a:bodyPr wrap="square">
            <a:spAutoFit/>
          </a:bodyPr>
          <a:lstStyle/>
          <a:p>
            <a:pPr algn="ctr">
              <a:defRPr sz="1800" b="1"/>
            </a:pPr>
            <a:r>
              <a:rPr lang="en-IN" dirty="0"/>
              <a:t>Table 11: Banzhaf Power Index for the Voting System [9: 6, 4, 2, 1]</a:t>
            </a:r>
          </a:p>
        </p:txBody>
      </p:sp>
      <mc:AlternateContent xmlns:mc="http://schemas.openxmlformats.org/markup-compatibility/2006">
        <mc:Choice xmlns:a14="http://schemas.microsoft.com/office/drawing/2010/main" Requires="a14">
          <p:graphicFrame>
            <p:nvGraphicFramePr>
              <p:cNvPr id="4" name="Table Placeholder 2" descr="The table contains 3 columns and 4 rows.&#10;&#10;The columns are labeled: Player, Number of Times Critical, Banzhaf Power Index.&#10;&#10;Row 1: Player: P 1, Number of Times Critical: 4, Banzhaf Power Index: 4 divided by 8 equals 50 percent.&#10;&#10;Row 2: Player: P 2, Number of Times Critical: 2, Banzhaf Power Index: 2 divided by 8 equals 25 percent.&#10;&#10;Row 3: Player: P 3, Number of Times Critical: 1, Banzhaf Power Index: 1 divided by 8 equals 12.5 percent.&#10;&#10;Row 4: Player: P 4, Number of Times Critical: 1, Banzhaf Power Index: 1 divided by 8 equals 12.5 percent.&#10;">
                <a:extLst>
                  <a:ext uri="{FF2B5EF4-FFF2-40B4-BE49-F238E27FC236}">
                    <a16:creationId xmlns:a16="http://schemas.microsoft.com/office/drawing/2014/main" id="{20F86768-F9E0-472C-AF43-BB8932973C29}"/>
                  </a:ext>
                </a:extLst>
              </p:cNvPr>
              <p:cNvGraphicFramePr>
                <a:graphicFrameLocks/>
              </p:cNvGraphicFramePr>
              <p:nvPr>
                <p:extLst>
                  <p:ext uri="{D42A27DB-BD31-4B8C-83A1-F6EECF244321}">
                    <p14:modId xmlns:p14="http://schemas.microsoft.com/office/powerpoint/2010/main" val="1780470027"/>
                  </p:ext>
                </p:extLst>
              </p:nvPr>
            </p:nvGraphicFramePr>
            <p:xfrm>
              <a:off x="457200" y="1546352"/>
              <a:ext cx="8229600" cy="279704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tc>
                    <a:tc>
                      <a:txBody>
                        <a:bodyPr/>
                        <a:lstStyle/>
                        <a:p>
                          <a:pPr algn="ctr">
                            <a:defRPr sz="1800" b="1"/>
                          </a:pPr>
                          <a:r>
                            <a:rPr dirty="0"/>
                            <a:t>Number of Times Critical</a:t>
                          </a:r>
                        </a:p>
                      </a:txBody>
                      <a:tcPr/>
                    </a:tc>
                    <a:tc>
                      <a:txBody>
                        <a:bodyPr/>
                        <a:lstStyle/>
                        <a:p>
                          <a:pPr algn="ctr">
                            <a:defRPr sz="1800" b="1"/>
                          </a:pPr>
                          <a:r>
                            <a:rPr dirty="0"/>
                            <a:t>Banzhaf Power Index</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dirty="0"/>
                        </a:p>
                      </a:txBody>
                      <a:tcPr anchor="ctr"/>
                    </a:tc>
                    <a:tc>
                      <a:txBody>
                        <a:bodyPr/>
                        <a:lstStyle/>
                        <a:p>
                          <a:pPr algn="ctr"/>
                          <a:r>
                            <a:rPr sz="1800" dirty="0"/>
                            <a:t>4</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4</m:t>
                                    </m:r>
                                  </m:num>
                                  <m:den>
                                    <m:r>
                                      <a:rPr sz="1800"/>
                                      <m:t>8</m:t>
                                    </m:r>
                                  </m:den>
                                </m:f>
                                <m:r>
                                  <a:rPr sz="1800"/>
                                  <m:t>=50%</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nchor="ctr"/>
                    </a:tc>
                    <a:tc>
                      <a:txBody>
                        <a:bodyPr/>
                        <a:lstStyle/>
                        <a:p>
                          <a:pPr algn="ctr"/>
                          <a:r>
                            <a:rPr sz="1800" dirty="0"/>
                            <a:t>2</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2</m:t>
                                    </m:r>
                                  </m:num>
                                  <m:den>
                                    <m:r>
                                      <a:rPr sz="1800"/>
                                      <m:t>8</m:t>
                                    </m:r>
                                  </m:den>
                                </m:f>
                                <m:r>
                                  <a:rPr sz="1800"/>
                                  <m:t>=25%</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3</m:t>
                                    </m:r>
                                  </m:sub>
                                </m:sSub>
                              </m:oMath>
                            </m:oMathPara>
                          </a14:m>
                          <a:endParaRPr/>
                        </a:p>
                      </a:txBody>
                      <a:tcPr anchor="ctr"/>
                    </a:tc>
                    <a:tc>
                      <a:txBody>
                        <a:bodyPr/>
                        <a:lstStyle/>
                        <a:p>
                          <a:pPr algn="ctr"/>
                          <a:r>
                            <a:rPr sz="1800" dirty="0"/>
                            <a:t>1</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1</m:t>
                                    </m:r>
                                  </m:num>
                                  <m:den>
                                    <m:r>
                                      <a:rPr sz="1800"/>
                                      <m:t>8</m:t>
                                    </m:r>
                                  </m:den>
                                </m:f>
                                <m:r>
                                  <a:rPr sz="1800"/>
                                  <m:t>=12.5%</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4</m:t>
                                    </m:r>
                                  </m:sub>
                                </m:sSub>
                              </m:oMath>
                            </m:oMathPara>
                          </a14:m>
                          <a:endParaRPr dirty="0"/>
                        </a:p>
                      </a:txBody>
                      <a:tcPr anchor="ctr"/>
                    </a:tc>
                    <a:tc>
                      <a:txBody>
                        <a:bodyPr/>
                        <a:lstStyle/>
                        <a:p>
                          <a:pPr algn="ctr"/>
                          <a:r>
                            <a:rPr sz="1800" dirty="0"/>
                            <a:t>1</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1</m:t>
                                    </m:r>
                                  </m:num>
                                  <m:den>
                                    <m:r>
                                      <a:rPr sz="1800"/>
                                      <m:t>8</m:t>
                                    </m:r>
                                  </m:den>
                                </m:f>
                                <m:r>
                                  <a:rPr sz="1800"/>
                                  <m:t>=12.5%</m:t>
                                </m:r>
                              </m:oMath>
                            </m:oMathPara>
                          </a14:m>
                          <a:endParaRPr dirty="0"/>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3 columns and 4 rows.&#10;&#10;The columns are labeled: Player, Number of Times Critical, Banzhaf Power Index.&#10;&#10;Row 1: Player: P 1, Number of Times Critical: 4, Banzhaf Power Index: 4 divided by 8 equals 50 percent.&#10;&#10;Row 2: Player: P 2, Number of Times Critical: 2, Banzhaf Power Index: 2 divided by 8 equals 25 percent.&#10;&#10;Row 3: Player: P 3, Number of Times Critical: 1, Banzhaf Power Index: 1 divided by 8 equals 12.5 percent.&#10;&#10;Row 4: Player: P 4, Number of Times Critical: 1, Banzhaf Power Index: 1 divided by 8 equals 12.5 percent.&#10;">
                <a:extLst>
                  <a:ext uri="{FF2B5EF4-FFF2-40B4-BE49-F238E27FC236}">
                    <a16:creationId xmlns:a16="http://schemas.microsoft.com/office/drawing/2014/main" id="{20F86768-F9E0-472C-AF43-BB8932973C29}"/>
                  </a:ext>
                </a:extLst>
              </p:cNvPr>
              <p:cNvGraphicFramePr>
                <a:graphicFrameLocks/>
              </p:cNvGraphicFramePr>
              <p:nvPr>
                <p:extLst>
                  <p:ext uri="{D42A27DB-BD31-4B8C-83A1-F6EECF244321}">
                    <p14:modId xmlns:p14="http://schemas.microsoft.com/office/powerpoint/2010/main" val="1780470027"/>
                  </p:ext>
                </p:extLst>
              </p:nvPr>
            </p:nvGraphicFramePr>
            <p:xfrm>
              <a:off x="457200" y="1546352"/>
              <a:ext cx="8229600" cy="279704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tc>
                    <a:tc>
                      <a:txBody>
                        <a:bodyPr/>
                        <a:lstStyle/>
                        <a:p>
                          <a:pPr algn="ctr">
                            <a:defRPr sz="1800" b="1"/>
                          </a:pPr>
                          <a:r>
                            <a:rPr dirty="0"/>
                            <a:t>Number of Times Critical</a:t>
                          </a:r>
                        </a:p>
                      </a:txBody>
                      <a:tcPr/>
                    </a:tc>
                    <a:tc>
                      <a:txBody>
                        <a:bodyPr/>
                        <a:lstStyle/>
                        <a:p>
                          <a:pPr algn="ctr">
                            <a:defRPr sz="1800" b="1"/>
                          </a:pPr>
                          <a:r>
                            <a:rPr dirty="0"/>
                            <a:t>Banzhaf Power Index</a:t>
                          </a:r>
                        </a:p>
                      </a:txBody>
                      <a:tcPr/>
                    </a:tc>
                    <a:extLst>
                      <a:ext uri="{0D108BD9-81ED-4DB2-BD59-A6C34878D82A}">
                        <a16:rowId xmlns:a16="http://schemas.microsoft.com/office/drawing/2014/main" val="10001"/>
                      </a:ext>
                    </a:extLst>
                  </a:tr>
                  <a:tr h="605790">
                    <a:tc>
                      <a:txBody>
                        <a:bodyPr/>
                        <a:lstStyle/>
                        <a:p>
                          <a:endParaRPr lang="en-US"/>
                        </a:p>
                      </a:txBody>
                      <a:tcPr anchor="ctr">
                        <a:blipFill>
                          <a:blip r:embed="rId2"/>
                          <a:stretch>
                            <a:fillRect l="-444" t="-66000" r="-200667" b="-301000"/>
                          </a:stretch>
                        </a:blipFill>
                      </a:tcPr>
                    </a:tc>
                    <a:tc>
                      <a:txBody>
                        <a:bodyPr/>
                        <a:lstStyle/>
                        <a:p>
                          <a:pPr algn="ctr"/>
                          <a:r>
                            <a:rPr sz="1800" dirty="0"/>
                            <a:t>4</a:t>
                          </a:r>
                          <a:endParaRPr sz="1800" dirty="0">
                            <a:latin typeface="Cambria Math"/>
                          </a:endParaRPr>
                        </a:p>
                      </a:txBody>
                      <a:tcPr anchor="ctr"/>
                    </a:tc>
                    <a:tc>
                      <a:txBody>
                        <a:bodyPr/>
                        <a:lstStyle/>
                        <a:p>
                          <a:endParaRPr lang="en-US"/>
                        </a:p>
                      </a:txBody>
                      <a:tcPr>
                        <a:blipFill>
                          <a:blip r:embed="rId2"/>
                          <a:stretch>
                            <a:fillRect l="-200444" t="-66000" r="-667" b="-301000"/>
                          </a:stretch>
                        </a:blipFill>
                      </a:tcPr>
                    </a:tc>
                    <a:extLst>
                      <a:ext uri="{0D108BD9-81ED-4DB2-BD59-A6C34878D82A}">
                        <a16:rowId xmlns:a16="http://schemas.microsoft.com/office/drawing/2014/main" val="10002"/>
                      </a:ext>
                    </a:extLst>
                  </a:tr>
                  <a:tr h="606806">
                    <a:tc>
                      <a:txBody>
                        <a:bodyPr/>
                        <a:lstStyle/>
                        <a:p>
                          <a:endParaRPr lang="en-US"/>
                        </a:p>
                      </a:txBody>
                      <a:tcPr anchor="ctr">
                        <a:blipFill>
                          <a:blip r:embed="rId2"/>
                          <a:stretch>
                            <a:fillRect l="-444" t="-167677" r="-200667" b="-204040"/>
                          </a:stretch>
                        </a:blipFill>
                      </a:tcPr>
                    </a:tc>
                    <a:tc>
                      <a:txBody>
                        <a:bodyPr/>
                        <a:lstStyle/>
                        <a:p>
                          <a:pPr algn="ctr"/>
                          <a:r>
                            <a:rPr sz="1800" dirty="0"/>
                            <a:t>2</a:t>
                          </a:r>
                          <a:endParaRPr sz="1800" dirty="0">
                            <a:latin typeface="Cambria Math"/>
                          </a:endParaRPr>
                        </a:p>
                      </a:txBody>
                      <a:tcPr anchor="ctr"/>
                    </a:tc>
                    <a:tc>
                      <a:txBody>
                        <a:bodyPr/>
                        <a:lstStyle/>
                        <a:p>
                          <a:endParaRPr lang="en-US"/>
                        </a:p>
                      </a:txBody>
                      <a:tcPr>
                        <a:blipFill>
                          <a:blip r:embed="rId2"/>
                          <a:stretch>
                            <a:fillRect l="-200444" t="-167677" r="-667" b="-204040"/>
                          </a:stretch>
                        </a:blipFill>
                      </a:tcPr>
                    </a:tc>
                    <a:extLst>
                      <a:ext uri="{0D108BD9-81ED-4DB2-BD59-A6C34878D82A}">
                        <a16:rowId xmlns:a16="http://schemas.microsoft.com/office/drawing/2014/main" val="10003"/>
                      </a:ext>
                    </a:extLst>
                  </a:tr>
                  <a:tr h="606806">
                    <a:tc>
                      <a:txBody>
                        <a:bodyPr/>
                        <a:lstStyle/>
                        <a:p>
                          <a:endParaRPr lang="en-US"/>
                        </a:p>
                      </a:txBody>
                      <a:tcPr anchor="ctr">
                        <a:blipFill>
                          <a:blip r:embed="rId2"/>
                          <a:stretch>
                            <a:fillRect l="-444" t="-265000" r="-200667" b="-102000"/>
                          </a:stretch>
                        </a:blipFill>
                      </a:tcPr>
                    </a:tc>
                    <a:tc>
                      <a:txBody>
                        <a:bodyPr/>
                        <a:lstStyle/>
                        <a:p>
                          <a:pPr algn="ctr"/>
                          <a:r>
                            <a:rPr sz="1800" dirty="0"/>
                            <a:t>1</a:t>
                          </a:r>
                          <a:endParaRPr sz="1800" dirty="0">
                            <a:latin typeface="Cambria Math"/>
                          </a:endParaRPr>
                        </a:p>
                      </a:txBody>
                      <a:tcPr anchor="ctr"/>
                    </a:tc>
                    <a:tc>
                      <a:txBody>
                        <a:bodyPr/>
                        <a:lstStyle/>
                        <a:p>
                          <a:endParaRPr lang="en-US"/>
                        </a:p>
                      </a:txBody>
                      <a:tcPr>
                        <a:blipFill>
                          <a:blip r:embed="rId2"/>
                          <a:stretch>
                            <a:fillRect l="-200444" t="-265000" r="-667" b="-102000"/>
                          </a:stretch>
                        </a:blipFill>
                      </a:tcPr>
                    </a:tc>
                    <a:extLst>
                      <a:ext uri="{0D108BD9-81ED-4DB2-BD59-A6C34878D82A}">
                        <a16:rowId xmlns:a16="http://schemas.microsoft.com/office/drawing/2014/main" val="10004"/>
                      </a:ext>
                    </a:extLst>
                  </a:tr>
                  <a:tr h="606806">
                    <a:tc>
                      <a:txBody>
                        <a:bodyPr/>
                        <a:lstStyle/>
                        <a:p>
                          <a:endParaRPr lang="en-US"/>
                        </a:p>
                      </a:txBody>
                      <a:tcPr anchor="ctr">
                        <a:blipFill>
                          <a:blip r:embed="rId2"/>
                          <a:stretch>
                            <a:fillRect l="-444" t="-365000" r="-200667" b="-2000"/>
                          </a:stretch>
                        </a:blipFill>
                      </a:tcPr>
                    </a:tc>
                    <a:tc>
                      <a:txBody>
                        <a:bodyPr/>
                        <a:lstStyle/>
                        <a:p>
                          <a:pPr algn="ctr"/>
                          <a:r>
                            <a:rPr sz="1800" dirty="0"/>
                            <a:t>1</a:t>
                          </a:r>
                          <a:endParaRPr sz="1800" dirty="0">
                            <a:latin typeface="Cambria Math"/>
                          </a:endParaRPr>
                        </a:p>
                      </a:txBody>
                      <a:tcPr anchor="ctr"/>
                    </a:tc>
                    <a:tc>
                      <a:txBody>
                        <a:bodyPr/>
                        <a:lstStyle/>
                        <a:p>
                          <a:endParaRPr lang="en-US"/>
                        </a:p>
                      </a:txBody>
                      <a:tcPr>
                        <a:blipFill>
                          <a:blip r:embed="rId2"/>
                          <a:stretch>
                            <a:fillRect l="-200444" t="-365000" r="-667" b="-2000"/>
                          </a:stretch>
                        </a:blipFill>
                      </a:tcPr>
                    </a:tc>
                    <a:extLst>
                      <a:ext uri="{0D108BD9-81ED-4DB2-BD59-A6C34878D82A}">
                        <a16:rowId xmlns:a16="http://schemas.microsoft.com/office/drawing/2014/main" val="10005"/>
                      </a:ext>
                    </a:extLst>
                  </a:tr>
                </a:tbl>
              </a:graphicData>
            </a:graphic>
          </p:graphicFrame>
        </mc:Fallback>
      </mc:AlternateContent>
      <p:sp>
        <p:nvSpPr>
          <p:cNvPr id="6" name="TextBox 5">
            <a:extLst>
              <a:ext uri="{FF2B5EF4-FFF2-40B4-BE49-F238E27FC236}">
                <a16:creationId xmlns:a16="http://schemas.microsoft.com/office/drawing/2014/main" id="{9A409FD1-BC85-491C-854C-BAD89CCA514C}"/>
              </a:ext>
            </a:extLst>
          </p:cNvPr>
          <p:cNvSpPr txBox="1"/>
          <p:nvPr/>
        </p:nvSpPr>
        <p:spPr>
          <a:xfrm>
            <a:off x="457200" y="4648200"/>
            <a:ext cx="3810000" cy="369332"/>
          </a:xfrm>
          <a:prstGeom prst="rect">
            <a:avLst/>
          </a:prstGeom>
          <a:noFill/>
        </p:spPr>
        <p:txBody>
          <a:bodyPr wrap="square">
            <a:spAutoFit/>
          </a:bodyPr>
          <a:lstStyle/>
          <a:p>
            <a:pPr algn="just">
              <a:defRPr sz="2800"/>
            </a:pPr>
            <a:r>
              <a:rPr lang="en-US" sz="1800" dirty="0"/>
              <a:t>b.  ​There are four players, so there are</a:t>
            </a:r>
          </a:p>
        </p:txBody>
      </p:sp>
      <p:pic>
        <p:nvPicPr>
          <p:cNvPr id="13" name="Picture 12" descr="Four factorial is equal to twenty four&#10;">
            <a:extLst>
              <a:ext uri="{FF2B5EF4-FFF2-40B4-BE49-F238E27FC236}">
                <a16:creationId xmlns:a16="http://schemas.microsoft.com/office/drawing/2014/main" id="{203F758B-ABE6-DFF1-4AC0-46F43181E503}"/>
              </a:ext>
            </a:extLst>
          </p:cNvPr>
          <p:cNvPicPr>
            <a:picLocks noChangeAspect="1"/>
          </p:cNvPicPr>
          <p:nvPr/>
        </p:nvPicPr>
        <p:blipFill>
          <a:blip r:embed="rId3"/>
          <a:stretch>
            <a:fillRect/>
          </a:stretch>
        </p:blipFill>
        <p:spPr>
          <a:xfrm>
            <a:off x="4182035" y="4712940"/>
            <a:ext cx="762000" cy="248816"/>
          </a:xfrm>
          <a:prstGeom prst="rect">
            <a:avLst/>
          </a:prstGeom>
        </p:spPr>
      </p:pic>
      <p:sp>
        <p:nvSpPr>
          <p:cNvPr id="11" name="TextBox 10">
            <a:extLst>
              <a:ext uri="{FF2B5EF4-FFF2-40B4-BE49-F238E27FC236}">
                <a16:creationId xmlns:a16="http://schemas.microsoft.com/office/drawing/2014/main" id="{422A5DF5-FBF9-F6EF-EF69-D82371926B9C}"/>
              </a:ext>
            </a:extLst>
          </p:cNvPr>
          <p:cNvSpPr txBox="1"/>
          <p:nvPr/>
        </p:nvSpPr>
        <p:spPr>
          <a:xfrm>
            <a:off x="762000" y="5017532"/>
            <a:ext cx="7924800" cy="646331"/>
          </a:xfrm>
          <a:prstGeom prst="rect">
            <a:avLst/>
          </a:prstGeom>
          <a:noFill/>
        </p:spPr>
        <p:txBody>
          <a:bodyPr wrap="square">
            <a:spAutoFit/>
          </a:bodyPr>
          <a:lstStyle/>
          <a:p>
            <a:r>
              <a:rPr lang="en-US" sz="1800" dirty="0"/>
              <a:t>sequential coalitions containing all four players. They are organized in the table below, with the pivotal player identified in each.</a:t>
            </a:r>
            <a:endParaRPr lang="en-IN"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4</a:t>
            </a:r>
            <a:endParaRPr dirty="0"/>
          </a:p>
        </p:txBody>
      </p:sp>
      <p:sp>
        <p:nvSpPr>
          <p:cNvPr id="6" name="TextBox 5">
            <a:extLst>
              <a:ext uri="{FF2B5EF4-FFF2-40B4-BE49-F238E27FC236}">
                <a16:creationId xmlns:a16="http://schemas.microsoft.com/office/drawing/2014/main" id="{53E066B6-D5CA-BA7A-B89B-F656AD16D0FE}"/>
              </a:ext>
            </a:extLst>
          </p:cNvPr>
          <p:cNvSpPr txBox="1"/>
          <p:nvPr/>
        </p:nvSpPr>
        <p:spPr>
          <a:xfrm>
            <a:off x="457200" y="1219200"/>
            <a:ext cx="8217635" cy="369332"/>
          </a:xfrm>
          <a:prstGeom prst="rect">
            <a:avLst/>
          </a:prstGeom>
          <a:noFill/>
        </p:spPr>
        <p:txBody>
          <a:bodyPr wrap="square">
            <a:spAutoFit/>
          </a:bodyPr>
          <a:lstStyle/>
          <a:p>
            <a:pPr algn="ctr">
              <a:defRPr b="1"/>
            </a:pPr>
            <a:r>
              <a:rPr lang="en-IN" sz="1800" dirty="0"/>
              <a:t>Table 12: Pivotal Players for the Voting System [9: 6, 4, 2, 1]</a:t>
            </a:r>
          </a:p>
        </p:txBody>
      </p:sp>
      <mc:AlternateContent xmlns:mc="http://schemas.openxmlformats.org/markup-compatibility/2006">
        <mc:Choice xmlns:a14="http://schemas.microsoft.com/office/drawing/2010/main" Requires="a14">
          <p:graphicFrame>
            <p:nvGraphicFramePr>
              <p:cNvPr id="5" name="Table Placeholder 2" descr="The table contains 4 columns and 6 rows.&#10;&#10;The columns are labeled: Sequential Coalition with Player Weights, Pivotal Player, Sequential Coalition with Player Weights, Pivotal Player.&#10;&#10;Row 1:&#10;Sequential Coalition with Player Weights: {P 1: 6, P 2: 4, P 3: 2, P 4: 1}, Pivotal Player: P 2&#10;Sequential Coalition with Player Weights: {P 3: 2, P 2: 4, P 1: 6, P 4: 1}, Pivotal Player: P 1&#10;&#10;Row 2:&#10;Sequential Coalition with Player Weights: {P 1: 6, P 2: 4, P 4: 1, P 3: 2}, Pivotal Player: P 2&#10;Sequential Coalition with Player Weights: {P 3: 2, P 2: 4, P 4: 1, P 1: 6}, Pivotal Player: P 1&#10;&#10;Row 3:&#10;Sequential Coalition with Player Weights: {P 1: 6, P 3: 2, P 2: 4, P 4: 1}, Pivotal Player: P 2&#10;Sequential Coalition with Player Weights: {P 3: 2, P 1: 6, P 2: 4, P 4: 1}, Pivotal Player: P 2&#10;&#10;Row 4:&#10;Sequential Coalition with Player Weights: {P 1: 6, P 3: 2, P 4: 1, P 2: 4}, Pivotal Player: P 4&#10;Sequential Coalition with Player Weights: {P 3: 2, P 1: 6, P 4: 1, P 2: 4}, Pivotal Player: P 4&#10;&#10;Row 5:&#10;Sequential Coalition with Player Weights: {P 1: 6, P 4: 1, P 2: 4, P 3: 2}, Pivotal Player: P 2&#10;Sequential Coalition with Player Weights: {P 3: 2, P 4: 1, P 2: 4, P 1: 6}, Pivotal Player: P 1&#10;&#10;Row 6:&#10;Sequential Coalition with Player Weights: {P 1: 6, P 4: 1, P 3: 2, P 2: 4}, Pivotal Player: P 3&#10;Sequential Coalition with Player Weights: {P 3: 2, P 4: 1, P 1: 6, P 2: 4}, Pivotal Player: P 1">
                <a:extLst>
                  <a:ext uri="{FF2B5EF4-FFF2-40B4-BE49-F238E27FC236}">
                    <a16:creationId xmlns:a16="http://schemas.microsoft.com/office/drawing/2014/main" id="{C93B6FC3-E9EC-4B0B-B4E6-EC3DEA10DCA6}"/>
                  </a:ext>
                </a:extLst>
              </p:cNvPr>
              <p:cNvGraphicFramePr>
                <a:graphicFrameLocks/>
              </p:cNvGraphicFramePr>
              <p:nvPr>
                <p:extLst>
                  <p:ext uri="{D42A27DB-BD31-4B8C-83A1-F6EECF244321}">
                    <p14:modId xmlns:p14="http://schemas.microsoft.com/office/powerpoint/2010/main" val="2656956122"/>
                  </p:ext>
                </p:extLst>
              </p:nvPr>
            </p:nvGraphicFramePr>
            <p:xfrm>
              <a:off x="469165" y="1661160"/>
              <a:ext cx="8229600" cy="4053840"/>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370840">
                    <a:tc>
                      <a:txBody>
                        <a:bodyPr/>
                        <a:lstStyle/>
                        <a:p>
                          <a:pPr algn="ctr">
                            <a:defRPr b="1"/>
                          </a:pPr>
                          <a:r>
                            <a:rPr sz="1600" dirty="0"/>
                            <a:t>Sequential Coalition with Player Weights</a:t>
                          </a:r>
                        </a:p>
                      </a:txBody>
                      <a:tcPr/>
                    </a:tc>
                    <a:tc>
                      <a:txBody>
                        <a:bodyPr/>
                        <a:lstStyle/>
                        <a:p>
                          <a:pPr algn="ctr">
                            <a:defRPr b="1"/>
                          </a:pPr>
                          <a:r>
                            <a:rPr sz="1600" dirty="0"/>
                            <a:t>Pivotal Player</a:t>
                          </a:r>
                        </a:p>
                      </a:txBody>
                      <a:tcPr anchor="b"/>
                    </a:tc>
                    <a:tc>
                      <a:txBody>
                        <a:bodyPr/>
                        <a:lstStyle/>
                        <a:p>
                          <a:pPr algn="ctr">
                            <a:defRPr b="1"/>
                          </a:pPr>
                          <a:r>
                            <a:rPr sz="1600" dirty="0"/>
                            <a:t>Sequential Coalition with Player Weights</a:t>
                          </a:r>
                        </a:p>
                      </a:txBody>
                      <a:tcPr/>
                    </a:tc>
                    <a:tc>
                      <a:txBody>
                        <a:bodyPr/>
                        <a:lstStyle/>
                        <a:p>
                          <a:pPr algn="ctr">
                            <a:defRPr b="1"/>
                          </a:pPr>
                          <a:r>
                            <a:rPr sz="1600" dirty="0"/>
                            <a:t>Pivotal Player</a:t>
                          </a:r>
                        </a:p>
                      </a:txBody>
                      <a:tcPr anchor="b"/>
                    </a:tc>
                    <a:extLst>
                      <a:ext uri="{0D108BD9-81ED-4DB2-BD59-A6C34878D82A}">
                        <a16:rowId xmlns:a16="http://schemas.microsoft.com/office/drawing/2014/main" val="10001"/>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3</m:t>
                                      </m:r>
                                    </m:sub>
                                  </m:sSub>
                                  <m:r>
                                    <m:rPr>
                                      <m:nor/>
                                    </m:rPr>
                                    <a:rPr sz="1600"/>
                                    <m:t>, </m:t>
                                  </m:r>
                                  <m:sSub>
                                    <m:sSubPr>
                                      <m:ctrlPr>
                                        <a:rPr sz="1600"/>
                                      </m:ctrlPr>
                                    </m:sSubPr>
                                    <m:e>
                                      <m:r>
                                        <a:rPr sz="1600"/>
                                        <m:t>𝑃</m:t>
                                      </m:r>
                                    </m:e>
                                    <m:sub>
                                      <m:r>
                                        <a:rPr sz="1600"/>
                                        <m:t>4</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4</m:t>
                                    </m:r>
                                    <m:r>
                                      <m:rPr>
                                        <m:nor/>
                                      </m:rPr>
                                      <a:rPr sz="1600"/>
                                      <m:t>, </m:t>
                                    </m:r>
                                    <m:r>
                                      <a:rPr sz="1600"/>
                                      <m:t>2</m:t>
                                    </m:r>
                                    <m:r>
                                      <m:rPr>
                                        <m:nor/>
                                      </m:rPr>
                                      <a:rPr sz="1600"/>
                                      <m:t>, </m:t>
                                    </m:r>
                                    <m:r>
                                      <a:rPr sz="1600"/>
                                      <m:t>1</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2</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1</m:t>
                                      </m:r>
                                    </m:sub>
                                  </m:sSub>
                                  <m:r>
                                    <m:rPr>
                                      <m:nor/>
                                    </m:rPr>
                                    <a:rPr sz="1600"/>
                                    <m:t>, </m:t>
                                  </m:r>
                                  <m:sSub>
                                    <m:sSubPr>
                                      <m:ctrlPr>
                                        <a:rPr sz="1600"/>
                                      </m:ctrlPr>
                                    </m:sSubPr>
                                    <m:e>
                                      <m:r>
                                        <a:rPr sz="1600"/>
                                        <m:t>𝑃</m:t>
                                      </m:r>
                                    </m:e>
                                    <m:sub>
                                      <m:r>
                                        <a:rPr sz="1600"/>
                                        <m:t>4</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4</m:t>
                                    </m:r>
                                    <m:r>
                                      <m:rPr>
                                        <m:nor/>
                                      </m:rPr>
                                      <a:rPr sz="1600"/>
                                      <m:t>, </m:t>
                                    </m:r>
                                    <m:r>
                                      <a:rPr sz="1600"/>
                                      <m:t>6</m:t>
                                    </m:r>
                                    <m:r>
                                      <m:rPr>
                                        <m:nor/>
                                      </m:rPr>
                                      <a:rPr sz="1600"/>
                                      <m:t>, </m:t>
                                    </m:r>
                                    <m:r>
                                      <a:rPr sz="1600"/>
                                      <m:t>1</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1</m:t>
                                    </m:r>
                                  </m:sub>
                                </m:sSub>
                              </m:oMath>
                            </m:oMathPara>
                          </a14:m>
                          <a:endParaRPr dirty="0"/>
                        </a:p>
                      </a:txBody>
                      <a:tcPr anchor="ctr"/>
                    </a:tc>
                    <a:extLst>
                      <a:ext uri="{0D108BD9-81ED-4DB2-BD59-A6C34878D82A}">
                        <a16:rowId xmlns:a16="http://schemas.microsoft.com/office/drawing/2014/main" val="10002"/>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3</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4</m:t>
                                    </m:r>
                                    <m:r>
                                      <m:rPr>
                                        <m:nor/>
                                      </m:rPr>
                                      <a:rPr sz="1600"/>
                                      <m:t>, </m:t>
                                    </m:r>
                                    <m:r>
                                      <a:rPr sz="1600"/>
                                      <m:t>1</m:t>
                                    </m:r>
                                    <m:r>
                                      <m:rPr>
                                        <m:nor/>
                                      </m:rPr>
                                      <a:rPr sz="1600"/>
                                      <m:t>, </m:t>
                                    </m:r>
                                    <m:r>
                                      <a:rPr sz="1600"/>
                                      <m:t>2</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2</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1</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4</m:t>
                                    </m:r>
                                    <m:r>
                                      <m:rPr>
                                        <m:nor/>
                                      </m:rPr>
                                      <a:rPr sz="1600"/>
                                      <m:t>, </m:t>
                                    </m:r>
                                    <m:r>
                                      <a:rPr sz="1600"/>
                                      <m:t>1</m:t>
                                    </m:r>
                                    <m:r>
                                      <m:rPr>
                                        <m:nor/>
                                      </m:rPr>
                                      <a:rPr sz="1600"/>
                                      <m:t>, </m:t>
                                    </m:r>
                                    <m:r>
                                      <a:rPr sz="1600"/>
                                      <m:t>6</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1</m:t>
                                    </m:r>
                                  </m:sub>
                                </m:sSub>
                              </m:oMath>
                            </m:oMathPara>
                          </a14:m>
                          <a:endParaRPr dirty="0"/>
                        </a:p>
                      </a:txBody>
                      <a:tcPr anchor="ctr"/>
                    </a:tc>
                    <a:extLst>
                      <a:ext uri="{0D108BD9-81ED-4DB2-BD59-A6C34878D82A}">
                        <a16:rowId xmlns:a16="http://schemas.microsoft.com/office/drawing/2014/main" val="10003"/>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3</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4</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2</m:t>
                                    </m:r>
                                    <m:r>
                                      <m:rPr>
                                        <m:nor/>
                                      </m:rPr>
                                      <a:rPr sz="1600"/>
                                      <m:t>, </m:t>
                                    </m:r>
                                    <m:r>
                                      <a:rPr sz="1600"/>
                                      <m:t>4</m:t>
                                    </m:r>
                                    <m:r>
                                      <m:rPr>
                                        <m:nor/>
                                      </m:rPr>
                                      <a:rPr sz="1600"/>
                                      <m:t>, </m:t>
                                    </m:r>
                                    <m:r>
                                      <a:rPr sz="1600"/>
                                      <m:t>1</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2</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1</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4</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6</m:t>
                                    </m:r>
                                    <m:r>
                                      <m:rPr>
                                        <m:nor/>
                                      </m:rPr>
                                      <a:rPr sz="1600"/>
                                      <m:t>, </m:t>
                                    </m:r>
                                    <m:r>
                                      <a:rPr sz="1600"/>
                                      <m:t>4</m:t>
                                    </m:r>
                                    <m:r>
                                      <m:rPr>
                                        <m:nor/>
                                      </m:rPr>
                                      <a:rPr sz="1600"/>
                                      <m:t>, </m:t>
                                    </m:r>
                                    <m:r>
                                      <a:rPr sz="1600"/>
                                      <m:t>1</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2</m:t>
                                    </m:r>
                                  </m:sub>
                                </m:sSub>
                              </m:oMath>
                            </m:oMathPara>
                          </a14:m>
                          <a:endParaRPr dirty="0"/>
                        </a:p>
                      </a:txBody>
                      <a:tcPr anchor="ctr"/>
                    </a:tc>
                    <a:extLst>
                      <a:ext uri="{0D108BD9-81ED-4DB2-BD59-A6C34878D82A}">
                        <a16:rowId xmlns:a16="http://schemas.microsoft.com/office/drawing/2014/main" val="10004"/>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3</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2</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2</m:t>
                                    </m:r>
                                    <m:r>
                                      <m:rPr>
                                        <m:nor/>
                                      </m:rPr>
                                      <a:rPr sz="1600"/>
                                      <m:t>, </m:t>
                                    </m:r>
                                    <m:r>
                                      <a:rPr sz="1600"/>
                                      <m:t>1</m:t>
                                    </m:r>
                                    <m:r>
                                      <m:rPr>
                                        <m:nor/>
                                      </m:rPr>
                                      <a:rPr sz="1600"/>
                                      <m:t>, </m:t>
                                    </m:r>
                                    <m:r>
                                      <a:rPr sz="1600"/>
                                      <m:t>4</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4</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1</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2</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6</m:t>
                                    </m:r>
                                    <m:r>
                                      <m:rPr>
                                        <m:nor/>
                                      </m:rPr>
                                      <a:rPr sz="1600"/>
                                      <m:t>, </m:t>
                                    </m:r>
                                    <m:r>
                                      <a:rPr sz="1600"/>
                                      <m:t>1</m:t>
                                    </m:r>
                                    <m:r>
                                      <m:rPr>
                                        <m:nor/>
                                      </m:rPr>
                                      <a:rPr sz="1600"/>
                                      <m:t>, </m:t>
                                    </m:r>
                                    <m:r>
                                      <a:rPr sz="1600"/>
                                      <m:t>4</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4</m:t>
                                    </m:r>
                                  </m:sub>
                                </m:sSub>
                              </m:oMath>
                            </m:oMathPara>
                          </a14:m>
                          <a:endParaRPr dirty="0"/>
                        </a:p>
                      </a:txBody>
                      <a:tcPr anchor="ctr"/>
                    </a:tc>
                    <a:extLst>
                      <a:ext uri="{0D108BD9-81ED-4DB2-BD59-A6C34878D82A}">
                        <a16:rowId xmlns:a16="http://schemas.microsoft.com/office/drawing/2014/main" val="10005"/>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3</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1</m:t>
                                    </m:r>
                                    <m:r>
                                      <m:rPr>
                                        <m:nor/>
                                      </m:rPr>
                                      <a:rPr sz="1600"/>
                                      <m:t>, </m:t>
                                    </m:r>
                                    <m:r>
                                      <a:rPr sz="1600"/>
                                      <m:t>4</m:t>
                                    </m:r>
                                    <m:r>
                                      <m:rPr>
                                        <m:nor/>
                                      </m:rPr>
                                      <a:rPr sz="1600"/>
                                      <m:t>, </m:t>
                                    </m:r>
                                    <m:r>
                                      <a:rPr sz="1600"/>
                                      <m:t>2</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2</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2</m:t>
                                      </m:r>
                                    </m:sub>
                                  </m:sSub>
                                  <m:r>
                                    <m:rPr>
                                      <m:nor/>
                                    </m:rPr>
                                    <a:rPr sz="1600"/>
                                    <m:t>, </m:t>
                                  </m:r>
                                  <m:sSub>
                                    <m:sSubPr>
                                      <m:ctrlPr>
                                        <a:rPr sz="1600"/>
                                      </m:ctrlPr>
                                    </m:sSubPr>
                                    <m:e>
                                      <m:r>
                                        <a:rPr sz="1600"/>
                                        <m:t>𝑃</m:t>
                                      </m:r>
                                    </m:e>
                                    <m:sub>
                                      <m:r>
                                        <a:rPr sz="1600"/>
                                        <m:t>1</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1</m:t>
                                    </m:r>
                                    <m:r>
                                      <m:rPr>
                                        <m:nor/>
                                      </m:rPr>
                                      <a:rPr sz="1600"/>
                                      <m:t>, </m:t>
                                    </m:r>
                                    <m:r>
                                      <a:rPr sz="1600"/>
                                      <m:t>4</m:t>
                                    </m:r>
                                    <m:r>
                                      <m:rPr>
                                        <m:nor/>
                                      </m:rPr>
                                      <a:rPr sz="1600"/>
                                      <m:t>, </m:t>
                                    </m:r>
                                    <m:r>
                                      <a:rPr sz="1600"/>
                                      <m:t>6</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1</m:t>
                                    </m:r>
                                  </m:sub>
                                </m:sSub>
                              </m:oMath>
                            </m:oMathPara>
                          </a14:m>
                          <a:endParaRPr dirty="0"/>
                        </a:p>
                      </a:txBody>
                      <a:tcPr anchor="ctr"/>
                    </a:tc>
                    <a:extLst>
                      <a:ext uri="{0D108BD9-81ED-4DB2-BD59-A6C34878D82A}">
                        <a16:rowId xmlns:a16="http://schemas.microsoft.com/office/drawing/2014/main" val="10006"/>
                      </a:ext>
                    </a:extLst>
                  </a:tr>
                  <a:tr h="370840">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1</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3</m:t>
                                      </m:r>
                                    </m:sub>
                                  </m:sSub>
                                  <m:r>
                                    <m:rPr>
                                      <m:nor/>
                                    </m:rPr>
                                    <a:rPr sz="1600"/>
                                    <m:t>, </m:t>
                                  </m:r>
                                  <m:sSub>
                                    <m:sSubPr>
                                      <m:ctrlPr>
                                        <a:rPr sz="1600"/>
                                      </m:ctrlPr>
                                    </m:sSubPr>
                                    <m:e>
                                      <m:r>
                                        <a:rPr sz="1600"/>
                                        <m:t>𝑃</m:t>
                                      </m:r>
                                    </m:e>
                                    <m:sub>
                                      <m:r>
                                        <a:rPr sz="1600"/>
                                        <m:t>2</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6</m:t>
                                    </m:r>
                                    <m:r>
                                      <m:rPr>
                                        <m:nor/>
                                      </m:rPr>
                                      <a:rPr sz="1600"/>
                                      <m:t>, </m:t>
                                    </m:r>
                                    <m:r>
                                      <a:rPr sz="1600"/>
                                      <m:t>1</m:t>
                                    </m:r>
                                    <m:r>
                                      <m:rPr>
                                        <m:nor/>
                                      </m:rPr>
                                      <a:rPr sz="1600"/>
                                      <m:t>, </m:t>
                                    </m:r>
                                    <m:r>
                                      <a:rPr sz="1600"/>
                                      <m:t>2</m:t>
                                    </m:r>
                                    <m:r>
                                      <m:rPr>
                                        <m:nor/>
                                      </m:rPr>
                                      <a:rPr sz="1600"/>
                                      <m:t>, </m:t>
                                    </m:r>
                                    <m:r>
                                      <a:rPr sz="1600"/>
                                      <m:t>4</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3</m:t>
                                    </m:r>
                                  </m:sub>
                                </m:sSub>
                              </m:oMath>
                            </m:oMathPara>
                          </a14:m>
                          <a:endParaRPr dirty="0"/>
                        </a:p>
                      </a:txBody>
                      <a:tcPr anchor="ctr"/>
                    </a:tc>
                    <a:tc>
                      <a:txBody>
                        <a:bodyPr/>
                        <a:lstStyle/>
                        <a:p>
                          <a:pPr algn="ctr">
                            <a:defRPr sz="1600"/>
                          </a:pPr>
                          <a14:m>
                            <m:oMath xmlns:m="http://schemas.openxmlformats.org/officeDocument/2006/math">
                              <m:d>
                                <m:dPr>
                                  <m:begChr m:val="⟨"/>
                                  <m:endChr m:val="⟩"/>
                                  <m:ctrlPr>
                                    <a:rPr sz="1600"/>
                                  </m:ctrlPr>
                                </m:dPr>
                                <m:e>
                                  <m:sSub>
                                    <m:sSubPr>
                                      <m:ctrlPr>
                                        <a:rPr sz="1600"/>
                                      </m:ctrlPr>
                                    </m:sSubPr>
                                    <m:e>
                                      <m:r>
                                        <a:rPr sz="1600"/>
                                        <m:t>𝑃</m:t>
                                      </m:r>
                                    </m:e>
                                    <m:sub>
                                      <m:r>
                                        <a:rPr sz="1600"/>
                                        <m:t>3</m:t>
                                      </m:r>
                                    </m:sub>
                                  </m:sSub>
                                  <m:r>
                                    <m:rPr>
                                      <m:nor/>
                                    </m:rPr>
                                    <a:rPr sz="1600"/>
                                    <m:t>, </m:t>
                                  </m:r>
                                  <m:sSub>
                                    <m:sSubPr>
                                      <m:ctrlPr>
                                        <a:rPr sz="1600"/>
                                      </m:ctrlPr>
                                    </m:sSubPr>
                                    <m:e>
                                      <m:r>
                                        <a:rPr sz="1600"/>
                                        <m:t>𝑃</m:t>
                                      </m:r>
                                    </m:e>
                                    <m:sub>
                                      <m:r>
                                        <a:rPr sz="1600"/>
                                        <m:t>4</m:t>
                                      </m:r>
                                    </m:sub>
                                  </m:sSub>
                                  <m:r>
                                    <m:rPr>
                                      <m:nor/>
                                    </m:rPr>
                                    <a:rPr sz="1600"/>
                                    <m:t>, </m:t>
                                  </m:r>
                                  <m:sSub>
                                    <m:sSubPr>
                                      <m:ctrlPr>
                                        <a:rPr sz="1600"/>
                                      </m:ctrlPr>
                                    </m:sSubPr>
                                    <m:e>
                                      <m:r>
                                        <a:rPr sz="1600"/>
                                        <m:t>𝑃</m:t>
                                      </m:r>
                                    </m:e>
                                    <m:sub>
                                      <m:r>
                                        <a:rPr sz="1600"/>
                                        <m:t>1</m:t>
                                      </m:r>
                                    </m:sub>
                                  </m:sSub>
                                  <m:r>
                                    <m:rPr>
                                      <m:nor/>
                                    </m:rPr>
                                    <a:rPr sz="1600"/>
                                    <m:t>, </m:t>
                                  </m:r>
                                  <m:sSub>
                                    <m:sSubPr>
                                      <m:ctrlPr>
                                        <a:rPr sz="1600"/>
                                      </m:ctrlPr>
                                    </m:sSubPr>
                                    <m:e>
                                      <m:r>
                                        <a:rPr sz="1600"/>
                                        <m:t>𝑃</m:t>
                                      </m:r>
                                    </m:e>
                                    <m:sub>
                                      <m:r>
                                        <a:rPr sz="1600"/>
                                        <m:t>2</m:t>
                                      </m:r>
                                    </m:sub>
                                  </m:sSub>
                                </m:e>
                              </m:d>
                            </m:oMath>
                          </a14:m>
                          <a:r>
                            <a:rPr sz="1600" dirty="0"/>
                            <a:t> </a:t>
                          </a:r>
                          <a:endParaRPr lang="en-US" sz="16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600"/>
                                    </m:ctrlPr>
                                  </m:dPr>
                                  <m:e>
                                    <m:r>
                                      <a:rPr sz="1600"/>
                                      <m:t>2</m:t>
                                    </m:r>
                                    <m:r>
                                      <m:rPr>
                                        <m:nor/>
                                      </m:rPr>
                                      <a:rPr sz="1600"/>
                                      <m:t>, </m:t>
                                    </m:r>
                                    <m:r>
                                      <a:rPr sz="1600"/>
                                      <m:t>1</m:t>
                                    </m:r>
                                    <m:r>
                                      <m:rPr>
                                        <m:nor/>
                                      </m:rPr>
                                      <a:rPr sz="1600"/>
                                      <m:t>, </m:t>
                                    </m:r>
                                    <m:r>
                                      <a:rPr sz="1600"/>
                                      <m:t>6</m:t>
                                    </m:r>
                                    <m:r>
                                      <m:rPr>
                                        <m:nor/>
                                      </m:rPr>
                                      <a:rPr sz="1600"/>
                                      <m:t>, </m:t>
                                    </m:r>
                                    <m:r>
                                      <a:rPr sz="1600"/>
                                      <m:t>4</m:t>
                                    </m:r>
                                  </m:e>
                                </m:d>
                              </m:oMath>
                            </m:oMathPara>
                          </a14:m>
                          <a:endParaRPr sz="16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m:ctrlPr>
                                  </m:sSubPr>
                                  <m:e>
                                    <m:r>
                                      <a:rPr sz="1600"/>
                                      <m:t>𝑃</m:t>
                                    </m:r>
                                  </m:e>
                                  <m:sub>
                                    <m:r>
                                      <a:rPr sz="1600"/>
                                      <m:t>1</m:t>
                                    </m:r>
                                  </m:sub>
                                </m:sSub>
                              </m:oMath>
                            </m:oMathPara>
                          </a14:m>
                          <a:endParaRPr dirty="0"/>
                        </a:p>
                      </a:txBody>
                      <a:tcPr anchor="ctr"/>
                    </a:tc>
                    <a:extLst>
                      <a:ext uri="{0D108BD9-81ED-4DB2-BD59-A6C34878D82A}">
                        <a16:rowId xmlns:a16="http://schemas.microsoft.com/office/drawing/2014/main" val="2087485080"/>
                      </a:ext>
                    </a:extLst>
                  </a:tr>
                </a:tbl>
              </a:graphicData>
            </a:graphic>
          </p:graphicFrame>
        </mc:Choice>
        <mc:Fallback>
          <p:graphicFrame>
            <p:nvGraphicFramePr>
              <p:cNvPr id="5" name="Table Placeholder 2" descr="The table contains 4 columns and 6 rows.&#10;&#10;The columns are labeled: Sequential Coalition with Player Weights, Pivotal Player, Sequential Coalition with Player Weights, Pivotal Player.&#10;&#10;Row 1:&#10;Sequential Coalition with Player Weights: {P 1: 6, P 2: 4, P 3: 2, P 4: 1}, Pivotal Player: P 2&#10;Sequential Coalition with Player Weights: {P 3: 2, P 2: 4, P 1: 6, P 4: 1}, Pivotal Player: P 1&#10;&#10;Row 2:&#10;Sequential Coalition with Player Weights: {P 1: 6, P 2: 4, P 4: 1, P 3: 2}, Pivotal Player: P 2&#10;Sequential Coalition with Player Weights: {P 3: 2, P 2: 4, P 4: 1, P 1: 6}, Pivotal Player: P 1&#10;&#10;Row 3:&#10;Sequential Coalition with Player Weights: {P 1: 6, P 3: 2, P 2: 4, P 4: 1}, Pivotal Player: P 2&#10;Sequential Coalition with Player Weights: {P 3: 2, P 1: 6, P 2: 4, P 4: 1}, Pivotal Player: P 2&#10;&#10;Row 4:&#10;Sequential Coalition with Player Weights: {P 1: 6, P 3: 2, P 4: 1, P 2: 4}, Pivotal Player: P 4&#10;Sequential Coalition with Player Weights: {P 3: 2, P 1: 6, P 4: 1, P 2: 4}, Pivotal Player: P 4&#10;&#10;Row 5:&#10;Sequential Coalition with Player Weights: {P 1: 6, P 4: 1, P 2: 4, P 3: 2}, Pivotal Player: P 2&#10;Sequential Coalition with Player Weights: {P 3: 2, P 4: 1, P 2: 4, P 1: 6}, Pivotal Player: P 1&#10;&#10;Row 6:&#10;Sequential Coalition with Player Weights: {P 1: 6, P 4: 1, P 3: 2, P 2: 4}, Pivotal Player: P 3&#10;Sequential Coalition with Player Weights: {P 3: 2, P 4: 1, P 1: 6, P 2: 4}, Pivotal Player: P 1">
                <a:extLst>
                  <a:ext uri="{FF2B5EF4-FFF2-40B4-BE49-F238E27FC236}">
                    <a16:creationId xmlns:a16="http://schemas.microsoft.com/office/drawing/2014/main" id="{C93B6FC3-E9EC-4B0B-B4E6-EC3DEA10DCA6}"/>
                  </a:ext>
                </a:extLst>
              </p:cNvPr>
              <p:cNvGraphicFramePr>
                <a:graphicFrameLocks/>
              </p:cNvGraphicFramePr>
              <p:nvPr>
                <p:extLst>
                  <p:ext uri="{D42A27DB-BD31-4B8C-83A1-F6EECF244321}">
                    <p14:modId xmlns:p14="http://schemas.microsoft.com/office/powerpoint/2010/main" val="2656956122"/>
                  </p:ext>
                </p:extLst>
              </p:nvPr>
            </p:nvGraphicFramePr>
            <p:xfrm>
              <a:off x="469165" y="1661160"/>
              <a:ext cx="8229600" cy="4053840"/>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579120">
                    <a:tc>
                      <a:txBody>
                        <a:bodyPr/>
                        <a:lstStyle/>
                        <a:p>
                          <a:pPr algn="ctr">
                            <a:defRPr b="1"/>
                          </a:pPr>
                          <a:r>
                            <a:rPr sz="1600" dirty="0"/>
                            <a:t>Sequential Coalition with Player Weights</a:t>
                          </a:r>
                        </a:p>
                      </a:txBody>
                      <a:tcPr/>
                    </a:tc>
                    <a:tc>
                      <a:txBody>
                        <a:bodyPr/>
                        <a:lstStyle/>
                        <a:p>
                          <a:pPr algn="ctr">
                            <a:defRPr b="1"/>
                          </a:pPr>
                          <a:r>
                            <a:rPr sz="1600" dirty="0"/>
                            <a:t>Pivotal Player</a:t>
                          </a:r>
                        </a:p>
                      </a:txBody>
                      <a:tcPr anchor="b"/>
                    </a:tc>
                    <a:tc>
                      <a:txBody>
                        <a:bodyPr/>
                        <a:lstStyle/>
                        <a:p>
                          <a:pPr algn="ctr">
                            <a:defRPr b="1"/>
                          </a:pPr>
                          <a:r>
                            <a:rPr sz="1600" dirty="0"/>
                            <a:t>Sequential Coalition with Player Weights</a:t>
                          </a:r>
                        </a:p>
                      </a:txBody>
                      <a:tcPr/>
                    </a:tc>
                    <a:tc>
                      <a:txBody>
                        <a:bodyPr/>
                        <a:lstStyle/>
                        <a:p>
                          <a:pPr algn="ctr">
                            <a:defRPr b="1"/>
                          </a:pPr>
                          <a:r>
                            <a:rPr sz="1600" dirty="0"/>
                            <a:t>Pivotal Player</a:t>
                          </a:r>
                        </a:p>
                      </a:txBody>
                      <a:tcPr anchor="b"/>
                    </a:tc>
                    <a:extLst>
                      <a:ext uri="{0D108BD9-81ED-4DB2-BD59-A6C34878D82A}">
                        <a16:rowId xmlns:a16="http://schemas.microsoft.com/office/drawing/2014/main" val="10001"/>
                      </a:ext>
                    </a:extLst>
                  </a:tr>
                  <a:tr h="579120">
                    <a:tc>
                      <a:txBody>
                        <a:bodyPr/>
                        <a:lstStyle/>
                        <a:p>
                          <a:endParaRPr lang="en-US"/>
                        </a:p>
                      </a:txBody>
                      <a:tcPr>
                        <a:blipFill>
                          <a:blip r:embed="rId2"/>
                          <a:stretch>
                            <a:fillRect l="-258" t="-102105" r="-248969" b="-503158"/>
                          </a:stretch>
                        </a:blipFill>
                      </a:tcPr>
                    </a:tc>
                    <a:tc>
                      <a:txBody>
                        <a:bodyPr/>
                        <a:lstStyle/>
                        <a:p>
                          <a:endParaRPr lang="en-US"/>
                        </a:p>
                      </a:txBody>
                      <a:tcPr anchor="ctr">
                        <a:blipFill>
                          <a:blip r:embed="rId2"/>
                          <a:stretch>
                            <a:fillRect l="-135069" t="-102105" r="-235417" b="-503158"/>
                          </a:stretch>
                        </a:blipFill>
                      </a:tcPr>
                    </a:tc>
                    <a:tc>
                      <a:txBody>
                        <a:bodyPr/>
                        <a:lstStyle/>
                        <a:p>
                          <a:endParaRPr lang="en-US"/>
                        </a:p>
                      </a:txBody>
                      <a:tcPr>
                        <a:blipFill>
                          <a:blip r:embed="rId2"/>
                          <a:stretch>
                            <a:fillRect l="-187017" t="-102105" r="-87293" b="-503158"/>
                          </a:stretch>
                        </a:blipFill>
                      </a:tcPr>
                    </a:tc>
                    <a:tc>
                      <a:txBody>
                        <a:bodyPr/>
                        <a:lstStyle/>
                        <a:p>
                          <a:endParaRPr lang="en-US"/>
                        </a:p>
                      </a:txBody>
                      <a:tcPr anchor="ctr">
                        <a:blipFill>
                          <a:blip r:embed="rId2"/>
                          <a:stretch>
                            <a:fillRect l="-331949" t="-102105" r="-958" b="-503158"/>
                          </a:stretch>
                        </a:blipFill>
                      </a:tcPr>
                    </a:tc>
                    <a:extLst>
                      <a:ext uri="{0D108BD9-81ED-4DB2-BD59-A6C34878D82A}">
                        <a16:rowId xmlns:a16="http://schemas.microsoft.com/office/drawing/2014/main" val="10002"/>
                      </a:ext>
                    </a:extLst>
                  </a:tr>
                  <a:tr h="579120">
                    <a:tc>
                      <a:txBody>
                        <a:bodyPr/>
                        <a:lstStyle/>
                        <a:p>
                          <a:endParaRPr lang="en-US"/>
                        </a:p>
                      </a:txBody>
                      <a:tcPr>
                        <a:blipFill>
                          <a:blip r:embed="rId2"/>
                          <a:stretch>
                            <a:fillRect l="-258" t="-202105" r="-248969" b="-403158"/>
                          </a:stretch>
                        </a:blipFill>
                      </a:tcPr>
                    </a:tc>
                    <a:tc>
                      <a:txBody>
                        <a:bodyPr/>
                        <a:lstStyle/>
                        <a:p>
                          <a:endParaRPr lang="en-US"/>
                        </a:p>
                      </a:txBody>
                      <a:tcPr anchor="ctr">
                        <a:blipFill>
                          <a:blip r:embed="rId2"/>
                          <a:stretch>
                            <a:fillRect l="-135069" t="-202105" r="-235417" b="-403158"/>
                          </a:stretch>
                        </a:blipFill>
                      </a:tcPr>
                    </a:tc>
                    <a:tc>
                      <a:txBody>
                        <a:bodyPr/>
                        <a:lstStyle/>
                        <a:p>
                          <a:endParaRPr lang="en-US"/>
                        </a:p>
                      </a:txBody>
                      <a:tcPr>
                        <a:blipFill>
                          <a:blip r:embed="rId2"/>
                          <a:stretch>
                            <a:fillRect l="-187017" t="-202105" r="-87293" b="-403158"/>
                          </a:stretch>
                        </a:blipFill>
                      </a:tcPr>
                    </a:tc>
                    <a:tc>
                      <a:txBody>
                        <a:bodyPr/>
                        <a:lstStyle/>
                        <a:p>
                          <a:endParaRPr lang="en-US"/>
                        </a:p>
                      </a:txBody>
                      <a:tcPr anchor="ctr">
                        <a:blipFill>
                          <a:blip r:embed="rId2"/>
                          <a:stretch>
                            <a:fillRect l="-331949" t="-202105" r="-958" b="-403158"/>
                          </a:stretch>
                        </a:blipFill>
                      </a:tcPr>
                    </a:tc>
                    <a:extLst>
                      <a:ext uri="{0D108BD9-81ED-4DB2-BD59-A6C34878D82A}">
                        <a16:rowId xmlns:a16="http://schemas.microsoft.com/office/drawing/2014/main" val="10003"/>
                      </a:ext>
                    </a:extLst>
                  </a:tr>
                  <a:tr h="579120">
                    <a:tc>
                      <a:txBody>
                        <a:bodyPr/>
                        <a:lstStyle/>
                        <a:p>
                          <a:endParaRPr lang="en-US"/>
                        </a:p>
                      </a:txBody>
                      <a:tcPr>
                        <a:blipFill>
                          <a:blip r:embed="rId2"/>
                          <a:stretch>
                            <a:fillRect l="-258" t="-298958" r="-248969" b="-298958"/>
                          </a:stretch>
                        </a:blipFill>
                      </a:tcPr>
                    </a:tc>
                    <a:tc>
                      <a:txBody>
                        <a:bodyPr/>
                        <a:lstStyle/>
                        <a:p>
                          <a:endParaRPr lang="en-US"/>
                        </a:p>
                      </a:txBody>
                      <a:tcPr anchor="ctr">
                        <a:blipFill>
                          <a:blip r:embed="rId2"/>
                          <a:stretch>
                            <a:fillRect l="-135069" t="-298958" r="-235417" b="-298958"/>
                          </a:stretch>
                        </a:blipFill>
                      </a:tcPr>
                    </a:tc>
                    <a:tc>
                      <a:txBody>
                        <a:bodyPr/>
                        <a:lstStyle/>
                        <a:p>
                          <a:endParaRPr lang="en-US"/>
                        </a:p>
                      </a:txBody>
                      <a:tcPr>
                        <a:blipFill>
                          <a:blip r:embed="rId2"/>
                          <a:stretch>
                            <a:fillRect l="-187017" t="-298958" r="-87293" b="-298958"/>
                          </a:stretch>
                        </a:blipFill>
                      </a:tcPr>
                    </a:tc>
                    <a:tc>
                      <a:txBody>
                        <a:bodyPr/>
                        <a:lstStyle/>
                        <a:p>
                          <a:endParaRPr lang="en-US"/>
                        </a:p>
                      </a:txBody>
                      <a:tcPr anchor="ctr">
                        <a:blipFill>
                          <a:blip r:embed="rId2"/>
                          <a:stretch>
                            <a:fillRect l="-331949" t="-298958" r="-958" b="-298958"/>
                          </a:stretch>
                        </a:blipFill>
                      </a:tcPr>
                    </a:tc>
                    <a:extLst>
                      <a:ext uri="{0D108BD9-81ED-4DB2-BD59-A6C34878D82A}">
                        <a16:rowId xmlns:a16="http://schemas.microsoft.com/office/drawing/2014/main" val="10004"/>
                      </a:ext>
                    </a:extLst>
                  </a:tr>
                  <a:tr h="579120">
                    <a:tc>
                      <a:txBody>
                        <a:bodyPr/>
                        <a:lstStyle/>
                        <a:p>
                          <a:endParaRPr lang="en-US"/>
                        </a:p>
                      </a:txBody>
                      <a:tcPr>
                        <a:blipFill>
                          <a:blip r:embed="rId2"/>
                          <a:stretch>
                            <a:fillRect l="-258" t="-403158" r="-248969" b="-202105"/>
                          </a:stretch>
                        </a:blipFill>
                      </a:tcPr>
                    </a:tc>
                    <a:tc>
                      <a:txBody>
                        <a:bodyPr/>
                        <a:lstStyle/>
                        <a:p>
                          <a:endParaRPr lang="en-US"/>
                        </a:p>
                      </a:txBody>
                      <a:tcPr anchor="ctr">
                        <a:blipFill>
                          <a:blip r:embed="rId2"/>
                          <a:stretch>
                            <a:fillRect l="-135069" t="-403158" r="-235417" b="-202105"/>
                          </a:stretch>
                        </a:blipFill>
                      </a:tcPr>
                    </a:tc>
                    <a:tc>
                      <a:txBody>
                        <a:bodyPr/>
                        <a:lstStyle/>
                        <a:p>
                          <a:endParaRPr lang="en-US"/>
                        </a:p>
                      </a:txBody>
                      <a:tcPr>
                        <a:blipFill>
                          <a:blip r:embed="rId2"/>
                          <a:stretch>
                            <a:fillRect l="-187017" t="-403158" r="-87293" b="-202105"/>
                          </a:stretch>
                        </a:blipFill>
                      </a:tcPr>
                    </a:tc>
                    <a:tc>
                      <a:txBody>
                        <a:bodyPr/>
                        <a:lstStyle/>
                        <a:p>
                          <a:endParaRPr lang="en-US"/>
                        </a:p>
                      </a:txBody>
                      <a:tcPr anchor="ctr">
                        <a:blipFill>
                          <a:blip r:embed="rId2"/>
                          <a:stretch>
                            <a:fillRect l="-331949" t="-403158" r="-958" b="-202105"/>
                          </a:stretch>
                        </a:blipFill>
                      </a:tcPr>
                    </a:tc>
                    <a:extLst>
                      <a:ext uri="{0D108BD9-81ED-4DB2-BD59-A6C34878D82A}">
                        <a16:rowId xmlns:a16="http://schemas.microsoft.com/office/drawing/2014/main" val="10005"/>
                      </a:ext>
                    </a:extLst>
                  </a:tr>
                  <a:tr h="579120">
                    <a:tc>
                      <a:txBody>
                        <a:bodyPr/>
                        <a:lstStyle/>
                        <a:p>
                          <a:endParaRPr lang="en-US"/>
                        </a:p>
                      </a:txBody>
                      <a:tcPr>
                        <a:blipFill>
                          <a:blip r:embed="rId2"/>
                          <a:stretch>
                            <a:fillRect l="-258" t="-503158" r="-248969" b="-102105"/>
                          </a:stretch>
                        </a:blipFill>
                      </a:tcPr>
                    </a:tc>
                    <a:tc>
                      <a:txBody>
                        <a:bodyPr/>
                        <a:lstStyle/>
                        <a:p>
                          <a:endParaRPr lang="en-US"/>
                        </a:p>
                      </a:txBody>
                      <a:tcPr anchor="ctr">
                        <a:blipFill>
                          <a:blip r:embed="rId2"/>
                          <a:stretch>
                            <a:fillRect l="-135069" t="-503158" r="-235417" b="-102105"/>
                          </a:stretch>
                        </a:blipFill>
                      </a:tcPr>
                    </a:tc>
                    <a:tc>
                      <a:txBody>
                        <a:bodyPr/>
                        <a:lstStyle/>
                        <a:p>
                          <a:endParaRPr lang="en-US"/>
                        </a:p>
                      </a:txBody>
                      <a:tcPr>
                        <a:blipFill>
                          <a:blip r:embed="rId2"/>
                          <a:stretch>
                            <a:fillRect l="-187017" t="-503158" r="-87293" b="-102105"/>
                          </a:stretch>
                        </a:blipFill>
                      </a:tcPr>
                    </a:tc>
                    <a:tc>
                      <a:txBody>
                        <a:bodyPr/>
                        <a:lstStyle/>
                        <a:p>
                          <a:endParaRPr lang="en-US"/>
                        </a:p>
                      </a:txBody>
                      <a:tcPr anchor="ctr">
                        <a:blipFill>
                          <a:blip r:embed="rId2"/>
                          <a:stretch>
                            <a:fillRect l="-331949" t="-503158" r="-958" b="-102105"/>
                          </a:stretch>
                        </a:blipFill>
                      </a:tcPr>
                    </a:tc>
                    <a:extLst>
                      <a:ext uri="{0D108BD9-81ED-4DB2-BD59-A6C34878D82A}">
                        <a16:rowId xmlns:a16="http://schemas.microsoft.com/office/drawing/2014/main" val="10006"/>
                      </a:ext>
                    </a:extLst>
                  </a:tr>
                  <a:tr h="579120">
                    <a:tc>
                      <a:txBody>
                        <a:bodyPr/>
                        <a:lstStyle/>
                        <a:p>
                          <a:endParaRPr lang="en-US"/>
                        </a:p>
                      </a:txBody>
                      <a:tcPr>
                        <a:blipFill>
                          <a:blip r:embed="rId2"/>
                          <a:stretch>
                            <a:fillRect l="-258" t="-603158" r="-248969" b="-2105"/>
                          </a:stretch>
                        </a:blipFill>
                      </a:tcPr>
                    </a:tc>
                    <a:tc>
                      <a:txBody>
                        <a:bodyPr/>
                        <a:lstStyle/>
                        <a:p>
                          <a:endParaRPr lang="en-US"/>
                        </a:p>
                      </a:txBody>
                      <a:tcPr anchor="ctr">
                        <a:blipFill>
                          <a:blip r:embed="rId2"/>
                          <a:stretch>
                            <a:fillRect l="-135069" t="-603158" r="-235417" b="-2105"/>
                          </a:stretch>
                        </a:blipFill>
                      </a:tcPr>
                    </a:tc>
                    <a:tc>
                      <a:txBody>
                        <a:bodyPr/>
                        <a:lstStyle/>
                        <a:p>
                          <a:endParaRPr lang="en-US"/>
                        </a:p>
                      </a:txBody>
                      <a:tcPr>
                        <a:blipFill>
                          <a:blip r:embed="rId2"/>
                          <a:stretch>
                            <a:fillRect l="-187017" t="-603158" r="-87293" b="-2105"/>
                          </a:stretch>
                        </a:blipFill>
                      </a:tcPr>
                    </a:tc>
                    <a:tc>
                      <a:txBody>
                        <a:bodyPr/>
                        <a:lstStyle/>
                        <a:p>
                          <a:endParaRPr lang="en-US"/>
                        </a:p>
                      </a:txBody>
                      <a:tcPr anchor="ctr">
                        <a:blipFill>
                          <a:blip r:embed="rId2"/>
                          <a:stretch>
                            <a:fillRect l="-331949" t="-603158" r="-958" b="-2105"/>
                          </a:stretch>
                        </a:blipFill>
                      </a:tcPr>
                    </a:tc>
                    <a:extLst>
                      <a:ext uri="{0D108BD9-81ED-4DB2-BD59-A6C34878D82A}">
                        <a16:rowId xmlns:a16="http://schemas.microsoft.com/office/drawing/2014/main" val="2087485080"/>
                      </a:ext>
                    </a:extLst>
                  </a:tr>
                </a:tbl>
              </a:graphicData>
            </a:graphic>
          </p:graphicFrame>
        </mc:Fallback>
      </mc:AlternateContent>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5</a:t>
            </a:r>
            <a:endParaRPr dirty="0"/>
          </a:p>
        </p:txBody>
      </p:sp>
      <p:sp>
        <p:nvSpPr>
          <p:cNvPr id="10" name="TextBox 9">
            <a:extLst>
              <a:ext uri="{FF2B5EF4-FFF2-40B4-BE49-F238E27FC236}">
                <a16:creationId xmlns:a16="http://schemas.microsoft.com/office/drawing/2014/main" id="{9F59B9E8-30D4-22A8-2A09-5E1EFA303BA9}"/>
              </a:ext>
            </a:extLst>
          </p:cNvPr>
          <p:cNvSpPr txBox="1"/>
          <p:nvPr/>
        </p:nvSpPr>
        <p:spPr>
          <a:xfrm>
            <a:off x="470647" y="1143663"/>
            <a:ext cx="8229600" cy="369332"/>
          </a:xfrm>
          <a:prstGeom prst="rect">
            <a:avLst/>
          </a:prstGeom>
          <a:noFill/>
        </p:spPr>
        <p:txBody>
          <a:bodyPr wrap="square">
            <a:spAutoFit/>
          </a:bodyPr>
          <a:lstStyle/>
          <a:p>
            <a:pPr algn="ctr">
              <a:defRPr b="1"/>
            </a:pPr>
            <a:r>
              <a:rPr lang="en-IN" sz="1800" dirty="0"/>
              <a:t>Table 12: Pivotal Players for the Voting System [9: 6, 4, 2, 1] (cont.)</a:t>
            </a:r>
          </a:p>
        </p:txBody>
      </p:sp>
      <mc:AlternateContent xmlns:mc="http://schemas.openxmlformats.org/markup-compatibility/2006">
        <mc:Choice xmlns:a14="http://schemas.microsoft.com/office/drawing/2010/main" Requires="a14">
          <p:graphicFrame>
            <p:nvGraphicFramePr>
              <p:cNvPr id="4" name="Table Placeholder 2" descr="The table contains 4 columns and 6 rows.&#10;&#10;The columns are labeled: Sequential Coalition with Player Weights, Pivotal Player, Sequential Coalition with Player Weights, Pivotal Player.&#10;&#10;Row 1:&#10;Sequential Coalition with Player Weights: {P 2: 4, P 1: 6, P 3: 2, P 4: 1}, Pivotal Player: P 1&#10;Sequential Coalition with Player Weights: {P 4: 1, P 1: 6, P 3: 2, P 2: 4}, Pivotal Player: P 3&#10;&#10;Row 2:&#10;Sequential Coalition with Player Weights: {P 2: 4, P 1: 6, P 4: 1, P 3: 2}, Pivotal Player: P 1&#10;Sequential Coalition with Player Weights: {P 4: 1, P 1: 6, P 2: 4, P 3: 2}, Pivotal Player: P 2&#10;&#10;Row 3:&#10;Sequential Coalition with Player Weights: {P 2: 4, P 3: 2, P 1: 6, P 4: 1}, Pivotal Player: P 1&#10;Sequential Coalition with Player Weights: {P 4: 1, P 3: 2, P 1: 6, P 2: 4}, Pivotal Player: P 1&#10;&#10;Row 4:&#10;Sequential Coalition with Player Weights: {P 2: 4, P 3: 2, P 4: 1, P 1: 6}, Pivotal Player: P 1&#10;Sequential Coalition with Player Weights: {P 4: 1, P 3: 2, P 2: 4, P 1: 6}, Pivotal Player: P 1&#10;&#10;Row 5:&#10;Sequential Coalition with Player Weights: {P 2: 4, P 4: 1, P 1: 6, P 3: 2}, Pivotal Player: P 1&#10;Sequential Coalition with Player Weights: {P 4: 1, P 2: 4, P 1: 6, P 3: 2}, Pivotal Player: P 1&#10;&#10;Row 6:&#10;Sequential Coalition with Player Weights: {P 2: 4, P 4: 1, P 3: 2, P 1: 6}, Pivotal Player: P 1&#10;Sequential Coalition with Player Weights: {P 4: 1, P 2: 4, P 3: 2, P 1: 6}, Pivotal Player: P 1&#10;">
                <a:extLst>
                  <a:ext uri="{FF2B5EF4-FFF2-40B4-BE49-F238E27FC236}">
                    <a16:creationId xmlns:a16="http://schemas.microsoft.com/office/drawing/2014/main" id="{8A8760FE-9E01-41B8-A2F1-C2C8456D626A}"/>
                  </a:ext>
                </a:extLst>
              </p:cNvPr>
              <p:cNvGraphicFramePr>
                <a:graphicFrameLocks/>
              </p:cNvGraphicFramePr>
              <p:nvPr>
                <p:extLst>
                  <p:ext uri="{D42A27DB-BD31-4B8C-83A1-F6EECF244321}">
                    <p14:modId xmlns:p14="http://schemas.microsoft.com/office/powerpoint/2010/main" val="2737103057"/>
                  </p:ext>
                </p:extLst>
              </p:nvPr>
            </p:nvGraphicFramePr>
            <p:xfrm>
              <a:off x="609600" y="1630680"/>
              <a:ext cx="7924800" cy="3627120"/>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507194">
                    <a:tc>
                      <a:txBody>
                        <a:bodyPr/>
                        <a:lstStyle/>
                        <a:p>
                          <a:pPr algn="ctr">
                            <a:defRPr b="1"/>
                          </a:pPr>
                          <a:r>
                            <a:rPr sz="1400" dirty="0"/>
                            <a:t>Sequential Coalition with Player Weights</a:t>
                          </a:r>
                        </a:p>
                      </a:txBody>
                      <a:tcPr/>
                    </a:tc>
                    <a:tc>
                      <a:txBody>
                        <a:bodyPr/>
                        <a:lstStyle/>
                        <a:p>
                          <a:pPr algn="ctr">
                            <a:defRPr b="1"/>
                          </a:pPr>
                          <a:r>
                            <a:rPr sz="1400" dirty="0"/>
                            <a:t>Pivotal Player</a:t>
                          </a:r>
                        </a:p>
                      </a:txBody>
                      <a:tcPr anchor="b"/>
                    </a:tc>
                    <a:tc>
                      <a:txBody>
                        <a:bodyPr/>
                        <a:lstStyle/>
                        <a:p>
                          <a:pPr algn="ctr">
                            <a:defRPr b="1"/>
                          </a:pPr>
                          <a:r>
                            <a:rPr sz="1400" dirty="0"/>
                            <a:t>Sequential Coalition with Player Weights</a:t>
                          </a:r>
                        </a:p>
                      </a:txBody>
                      <a:tcPr/>
                    </a:tc>
                    <a:tc>
                      <a:txBody>
                        <a:bodyPr/>
                        <a:lstStyle/>
                        <a:p>
                          <a:pPr algn="ctr">
                            <a:defRPr b="1"/>
                          </a:pPr>
                          <a:r>
                            <a:rPr sz="1400" dirty="0"/>
                            <a:t>Pivotal Player</a:t>
                          </a:r>
                        </a:p>
                      </a:txBody>
                      <a:tcPr anchor="b"/>
                    </a:tc>
                    <a:extLst>
                      <a:ext uri="{0D108BD9-81ED-4DB2-BD59-A6C34878D82A}">
                        <a16:rowId xmlns:a16="http://schemas.microsoft.com/office/drawing/2014/main" val="10001"/>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4</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6</m:t>
                                    </m:r>
                                    <m:r>
                                      <m:rPr>
                                        <m:nor/>
                                      </m:rPr>
                                      <a:rPr sz="1400"/>
                                      <m:t>, </m:t>
                                    </m:r>
                                    <m:r>
                                      <a:rPr sz="1400"/>
                                      <m:t>2</m:t>
                                    </m:r>
                                    <m:r>
                                      <m:rPr>
                                        <m:nor/>
                                      </m:rPr>
                                      <a:rPr sz="1400"/>
                                      <m:t>, </m:t>
                                    </m:r>
                                    <m:r>
                                      <a:rPr sz="1400"/>
                                      <m:t>1</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2</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6</m:t>
                                    </m:r>
                                    <m:r>
                                      <m:rPr>
                                        <m:nor/>
                                      </m:rPr>
                                      <a:rPr sz="1400"/>
                                      <m:t>, </m:t>
                                    </m:r>
                                    <m:r>
                                      <a:rPr sz="1400"/>
                                      <m:t>2</m:t>
                                    </m:r>
                                    <m:r>
                                      <m:rPr>
                                        <m:nor/>
                                      </m:rPr>
                                      <a:rPr sz="1400"/>
                                      <m:t>, </m:t>
                                    </m:r>
                                    <m:r>
                                      <a:rPr sz="1400"/>
                                      <m:t>4</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3</m:t>
                                    </m:r>
                                  </m:sub>
                                </m:sSub>
                              </m:oMath>
                            </m:oMathPara>
                          </a14:m>
                          <a:endParaRPr sz="1400" dirty="0"/>
                        </a:p>
                      </a:txBody>
                      <a:tcPr anchor="ctr"/>
                    </a:tc>
                    <a:extLst>
                      <a:ext uri="{0D108BD9-81ED-4DB2-BD59-A6C34878D82A}">
                        <a16:rowId xmlns:a16="http://schemas.microsoft.com/office/drawing/2014/main" val="10008"/>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4</m:t>
                                      </m:r>
                                    </m:sub>
                                  </m:sSub>
                                  <m:r>
                                    <m:rPr>
                                      <m:nor/>
                                    </m:rPr>
                                    <a:rPr sz="1400"/>
                                    <m:t>, </m:t>
                                  </m:r>
                                  <m:sSub>
                                    <m:sSubPr>
                                      <m:ctrlPr>
                                        <a:rPr sz="1400"/>
                                      </m:ctrlPr>
                                    </m:sSubPr>
                                    <m:e>
                                      <m:r>
                                        <a:rPr sz="1400"/>
                                        <m:t>𝑃</m:t>
                                      </m:r>
                                    </m:e>
                                    <m:sub>
                                      <m:r>
                                        <a:rPr sz="1400"/>
                                        <m:t>3</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6</m:t>
                                    </m:r>
                                    <m:r>
                                      <m:rPr>
                                        <m:nor/>
                                      </m:rPr>
                                      <a:rPr sz="1400"/>
                                      <m:t>, </m:t>
                                    </m:r>
                                    <m:r>
                                      <a:rPr sz="1400"/>
                                      <m:t>1</m:t>
                                    </m:r>
                                    <m:r>
                                      <m:rPr>
                                        <m:nor/>
                                      </m:rPr>
                                      <a:rPr sz="1400"/>
                                      <m:t>, </m:t>
                                    </m:r>
                                    <m:r>
                                      <a:rPr sz="1400"/>
                                      <m:t>2</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2</m:t>
                                      </m:r>
                                    </m:sub>
                                  </m:sSub>
                                  <m:r>
                                    <m:rPr>
                                      <m:nor/>
                                    </m:rPr>
                                    <a:rPr sz="1400"/>
                                    <m:t>, </m:t>
                                  </m:r>
                                  <m:sSub>
                                    <m:sSubPr>
                                      <m:ctrlPr>
                                        <a:rPr sz="1400"/>
                                      </m:ctrlPr>
                                    </m:sSubPr>
                                    <m:e>
                                      <m:r>
                                        <a:rPr sz="1400"/>
                                        <m:t>𝑃</m:t>
                                      </m:r>
                                    </m:e>
                                    <m:sub>
                                      <m:r>
                                        <a:rPr sz="1400"/>
                                        <m:t>3</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6</m:t>
                                    </m:r>
                                    <m:r>
                                      <m:rPr>
                                        <m:nor/>
                                      </m:rPr>
                                      <a:rPr sz="1400"/>
                                      <m:t>, </m:t>
                                    </m:r>
                                    <m:r>
                                      <a:rPr sz="1400"/>
                                      <m:t>4</m:t>
                                    </m:r>
                                    <m:r>
                                      <m:rPr>
                                        <m:nor/>
                                      </m:rPr>
                                      <a:rPr sz="1400"/>
                                      <m:t>, </m:t>
                                    </m:r>
                                    <m:r>
                                      <a:rPr sz="1400"/>
                                      <m:t>2</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2</m:t>
                                    </m:r>
                                  </m:sub>
                                </m:sSub>
                              </m:oMath>
                            </m:oMathPara>
                          </a14:m>
                          <a:endParaRPr sz="1400" dirty="0"/>
                        </a:p>
                      </a:txBody>
                      <a:tcPr anchor="ctr"/>
                    </a:tc>
                    <a:extLst>
                      <a:ext uri="{0D108BD9-81ED-4DB2-BD59-A6C34878D82A}">
                        <a16:rowId xmlns:a16="http://schemas.microsoft.com/office/drawing/2014/main" val="10009"/>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4</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2</m:t>
                                    </m:r>
                                    <m:r>
                                      <m:rPr>
                                        <m:nor/>
                                      </m:rPr>
                                      <a:rPr sz="1400"/>
                                      <m:t>, </m:t>
                                    </m:r>
                                    <m:r>
                                      <a:rPr sz="1400"/>
                                      <m:t>6</m:t>
                                    </m:r>
                                    <m:r>
                                      <m:rPr>
                                        <m:nor/>
                                      </m:rPr>
                                      <a:rPr sz="1400"/>
                                      <m:t>, </m:t>
                                    </m:r>
                                    <m:r>
                                      <a:rPr sz="1400"/>
                                      <m:t>1</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2</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2</m:t>
                                    </m:r>
                                    <m:r>
                                      <m:rPr>
                                        <m:nor/>
                                      </m:rPr>
                                      <a:rPr sz="1400"/>
                                      <m:t>, </m:t>
                                    </m:r>
                                    <m:r>
                                      <a:rPr sz="1400"/>
                                      <m:t>6</m:t>
                                    </m:r>
                                    <m:r>
                                      <m:rPr>
                                        <m:nor/>
                                      </m:rPr>
                                      <a:rPr sz="1400"/>
                                      <m:t>, </m:t>
                                    </m:r>
                                    <m:r>
                                      <a:rPr sz="1400"/>
                                      <m:t>4</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10"/>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4</m:t>
                                      </m:r>
                                    </m:sub>
                                  </m:sSub>
                                  <m:r>
                                    <m:rPr>
                                      <m:nor/>
                                    </m:rPr>
                                    <a:rPr sz="1400"/>
                                    <m:t>, </m:t>
                                  </m:r>
                                  <m:sSub>
                                    <m:sSubPr>
                                      <m:ctrlPr>
                                        <a:rPr sz="1400"/>
                                      </m:ctrlPr>
                                    </m:sSubPr>
                                    <m:e>
                                      <m:r>
                                        <a:rPr sz="1400"/>
                                        <m:t>𝑃</m:t>
                                      </m:r>
                                    </m:e>
                                    <m:sub>
                                      <m:r>
                                        <a:rPr sz="1400"/>
                                        <m:t>1</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2</m:t>
                                    </m:r>
                                    <m:r>
                                      <m:rPr>
                                        <m:nor/>
                                      </m:rPr>
                                      <a:rPr sz="1400"/>
                                      <m:t>, </m:t>
                                    </m:r>
                                    <m:r>
                                      <a:rPr sz="1400"/>
                                      <m:t>1</m:t>
                                    </m:r>
                                    <m:r>
                                      <m:rPr>
                                        <m:nor/>
                                      </m:rPr>
                                      <a:rPr sz="1400"/>
                                      <m:t>, </m:t>
                                    </m:r>
                                    <m:r>
                                      <a:rPr sz="1400"/>
                                      <m:t>6</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2</m:t>
                                    </m:r>
                                    <m:r>
                                      <m:rPr>
                                        <m:nor/>
                                      </m:rPr>
                                      <a:rPr sz="1400"/>
                                      <m:t>, </m:t>
                                    </m:r>
                                    <m:r>
                                      <a:rPr sz="1400"/>
                                      <m:t>4</m:t>
                                    </m:r>
                                    <m:r>
                                      <m:rPr>
                                        <m:nor/>
                                      </m:rPr>
                                      <a:rPr sz="1400"/>
                                      <m:t>, </m:t>
                                    </m:r>
                                    <m:r>
                                      <a:rPr sz="1400"/>
                                      <m:t>6</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11"/>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4</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3</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1</m:t>
                                    </m:r>
                                    <m:r>
                                      <m:rPr>
                                        <m:nor/>
                                      </m:rPr>
                                      <a:rPr sz="1400"/>
                                      <m:t>, </m:t>
                                    </m:r>
                                    <m:r>
                                      <a:rPr sz="1400"/>
                                      <m:t>6</m:t>
                                    </m:r>
                                    <m:r>
                                      <m:rPr>
                                        <m:nor/>
                                      </m:rPr>
                                      <a:rPr sz="1400"/>
                                      <m:t>, </m:t>
                                    </m:r>
                                    <m:r>
                                      <a:rPr sz="1400"/>
                                      <m:t>2</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2</m:t>
                                      </m:r>
                                    </m:sub>
                                  </m:sSub>
                                  <m:r>
                                    <m:rPr>
                                      <m:nor/>
                                    </m:rPr>
                                    <a:rPr sz="1400"/>
                                    <m:t>, </m:t>
                                  </m:r>
                                  <m:sSub>
                                    <m:sSubPr>
                                      <m:ctrlPr>
                                        <a:rPr sz="1400"/>
                                      </m:ctrlPr>
                                    </m:sSubPr>
                                    <m:e>
                                      <m:r>
                                        <a:rPr sz="1400"/>
                                        <m:t>𝑃</m:t>
                                      </m:r>
                                    </m:e>
                                    <m:sub>
                                      <m:r>
                                        <a:rPr sz="1400"/>
                                        <m:t>1</m:t>
                                      </m:r>
                                    </m:sub>
                                  </m:sSub>
                                  <m:r>
                                    <m:rPr>
                                      <m:nor/>
                                    </m:rPr>
                                    <a:rPr sz="1400"/>
                                    <m:t>, </m:t>
                                  </m:r>
                                  <m:sSub>
                                    <m:sSubPr>
                                      <m:ctrlPr>
                                        <a:rPr sz="1400"/>
                                      </m:ctrlPr>
                                    </m:sSubPr>
                                    <m:e>
                                      <m:r>
                                        <a:rPr sz="1400"/>
                                        <m:t>𝑃</m:t>
                                      </m:r>
                                    </m:e>
                                    <m:sub>
                                      <m:r>
                                        <a:rPr sz="1400"/>
                                        <m:t>3</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4</m:t>
                                    </m:r>
                                    <m:r>
                                      <m:rPr>
                                        <m:nor/>
                                      </m:rPr>
                                      <a:rPr sz="1400"/>
                                      <m:t>, </m:t>
                                    </m:r>
                                    <m:r>
                                      <a:rPr sz="1400"/>
                                      <m:t>6</m:t>
                                    </m:r>
                                    <m:r>
                                      <m:rPr>
                                        <m:nor/>
                                      </m:rPr>
                                      <a:rPr sz="1400"/>
                                      <m:t>, </m:t>
                                    </m:r>
                                    <m:r>
                                      <a:rPr sz="1400"/>
                                      <m:t>2</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12"/>
                      </a:ext>
                    </a:extLst>
                  </a:tr>
                  <a:tr h="383951">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2</m:t>
                                      </m:r>
                                    </m:sub>
                                  </m:sSub>
                                  <m:r>
                                    <m:rPr>
                                      <m:nor/>
                                    </m:rPr>
                                    <a:rPr sz="1400"/>
                                    <m:t>, </m:t>
                                  </m:r>
                                  <m:sSub>
                                    <m:sSubPr>
                                      <m:ctrlPr>
                                        <a:rPr sz="1400"/>
                                      </m:ctrlPr>
                                    </m:sSubPr>
                                    <m:e>
                                      <m:r>
                                        <a:rPr sz="1400"/>
                                        <m:t>𝑃</m:t>
                                      </m:r>
                                    </m:e>
                                    <m:sub>
                                      <m:r>
                                        <a:rPr sz="1400"/>
                                        <m:t>4</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1</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4</m:t>
                                    </m:r>
                                    <m:r>
                                      <m:rPr>
                                        <m:nor/>
                                      </m:rPr>
                                      <a:rPr sz="1400"/>
                                      <m:t>, </m:t>
                                    </m:r>
                                    <m:r>
                                      <a:rPr sz="1400"/>
                                      <m:t>1</m:t>
                                    </m:r>
                                    <m:r>
                                      <m:rPr>
                                        <m:nor/>
                                      </m:rPr>
                                      <a:rPr sz="1400"/>
                                      <m:t>, </m:t>
                                    </m:r>
                                    <m:r>
                                      <a:rPr sz="1400"/>
                                      <m:t>2</m:t>
                                    </m:r>
                                    <m:r>
                                      <m:rPr>
                                        <m:nor/>
                                      </m:rPr>
                                      <a:rPr sz="1400"/>
                                      <m:t>, </m:t>
                                    </m:r>
                                    <m:r>
                                      <a:rPr sz="1400"/>
                                      <m:t>6</m:t>
                                    </m:r>
                                  </m:e>
                                </m:d>
                              </m:oMath>
                            </m:oMathPara>
                          </a14:m>
                          <a:endParaRPr sz="14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tc>
                      <a:txBody>
                        <a:bodyPr/>
                        <a:lstStyle/>
                        <a:p>
                          <a:pPr algn="ctr">
                            <a:defRPr sz="1600"/>
                          </a:pPr>
                          <a14:m>
                            <m:oMath xmlns:m="http://schemas.openxmlformats.org/officeDocument/2006/math">
                              <m:d>
                                <m:dPr>
                                  <m:begChr m:val="⟨"/>
                                  <m:endChr m:val="⟩"/>
                                  <m:ctrlPr>
                                    <a:rPr sz="1400"/>
                                  </m:ctrlPr>
                                </m:dPr>
                                <m:e>
                                  <m:sSub>
                                    <m:sSubPr>
                                      <m:ctrlPr>
                                        <a:rPr sz="1400"/>
                                      </m:ctrlPr>
                                    </m:sSubPr>
                                    <m:e>
                                      <m:r>
                                        <a:rPr sz="1400"/>
                                        <m:t>𝑃</m:t>
                                      </m:r>
                                    </m:e>
                                    <m:sub>
                                      <m:r>
                                        <a:rPr sz="1400"/>
                                        <m:t>4</m:t>
                                      </m:r>
                                    </m:sub>
                                  </m:sSub>
                                  <m:r>
                                    <m:rPr>
                                      <m:nor/>
                                    </m:rPr>
                                    <a:rPr sz="1400"/>
                                    <m:t>, </m:t>
                                  </m:r>
                                  <m:sSub>
                                    <m:sSubPr>
                                      <m:ctrlPr>
                                        <a:rPr sz="1400"/>
                                      </m:ctrlPr>
                                    </m:sSubPr>
                                    <m:e>
                                      <m:r>
                                        <a:rPr sz="1400"/>
                                        <m:t>𝑃</m:t>
                                      </m:r>
                                    </m:e>
                                    <m:sub>
                                      <m:r>
                                        <a:rPr sz="1400"/>
                                        <m:t>2</m:t>
                                      </m:r>
                                    </m:sub>
                                  </m:sSub>
                                  <m:r>
                                    <m:rPr>
                                      <m:nor/>
                                    </m:rPr>
                                    <a:rPr sz="1400"/>
                                    <m:t>, </m:t>
                                  </m:r>
                                  <m:sSub>
                                    <m:sSubPr>
                                      <m:ctrlPr>
                                        <a:rPr sz="1400"/>
                                      </m:ctrlPr>
                                    </m:sSubPr>
                                    <m:e>
                                      <m:r>
                                        <a:rPr sz="1400"/>
                                        <m:t>𝑃</m:t>
                                      </m:r>
                                    </m:e>
                                    <m:sub>
                                      <m:r>
                                        <a:rPr sz="1400"/>
                                        <m:t>3</m:t>
                                      </m:r>
                                    </m:sub>
                                  </m:sSub>
                                  <m:r>
                                    <m:rPr>
                                      <m:nor/>
                                    </m:rPr>
                                    <a:rPr sz="1400"/>
                                    <m:t>, </m:t>
                                  </m:r>
                                  <m:sSub>
                                    <m:sSubPr>
                                      <m:ctrlPr>
                                        <a:rPr sz="1400"/>
                                      </m:ctrlPr>
                                    </m:sSubPr>
                                    <m:e>
                                      <m:r>
                                        <a:rPr sz="1400"/>
                                        <m:t>𝑃</m:t>
                                      </m:r>
                                    </m:e>
                                    <m:sub>
                                      <m:r>
                                        <a:rPr sz="1400"/>
                                        <m:t>1</m:t>
                                      </m:r>
                                    </m:sub>
                                  </m:sSub>
                                </m:e>
                              </m:d>
                            </m:oMath>
                          </a14:m>
                          <a:r>
                            <a:rPr sz="1400" dirty="0"/>
                            <a:t> </a:t>
                          </a:r>
                          <a:endParaRPr lang="en-US" sz="1400" dirty="0"/>
                        </a:p>
                        <a:p>
                          <a:pPr algn="ctr">
                            <a:defRPr sz="1600"/>
                          </a:pPr>
                          <a14:m>
                            <m:oMathPara xmlns:m="http://schemas.openxmlformats.org/officeDocument/2006/math">
                              <m:oMathParaPr>
                                <m:jc m:val="centerGroup"/>
                              </m:oMathParaPr>
                              <m:oMath xmlns:m="http://schemas.openxmlformats.org/officeDocument/2006/math">
                                <m:d>
                                  <m:dPr>
                                    <m:begChr m:val=""/>
                                    <m:endChr m:val=""/>
                                    <m:ctrlPr>
                                      <a:rPr sz="1400"/>
                                    </m:ctrlPr>
                                  </m:dPr>
                                  <m:e>
                                    <m:r>
                                      <a:rPr sz="1400"/>
                                      <m:t>1</m:t>
                                    </m:r>
                                    <m:r>
                                      <m:rPr>
                                        <m:nor/>
                                      </m:rPr>
                                      <a:rPr sz="1400"/>
                                      <m:t>, </m:t>
                                    </m:r>
                                    <m:r>
                                      <a:rPr sz="1400"/>
                                      <m:t>4</m:t>
                                    </m:r>
                                    <m:r>
                                      <m:rPr>
                                        <m:nor/>
                                      </m:rPr>
                                      <a:rPr sz="1400"/>
                                      <m:t>, </m:t>
                                    </m:r>
                                    <m:r>
                                      <a:rPr sz="1400"/>
                                      <m:t>2</m:t>
                                    </m:r>
                                    <m:r>
                                      <m:rPr>
                                        <m:nor/>
                                      </m:rPr>
                                      <a:rPr sz="1400"/>
                                      <m:t>, </m:t>
                                    </m:r>
                                    <m:r>
                                      <a:rPr sz="1400"/>
                                      <m:t>6</m:t>
                                    </m:r>
                                  </m:e>
                                </m:d>
                              </m:oMath>
                            </m:oMathPara>
                          </a14:m>
                          <a:endParaRPr sz="1400" dirty="0"/>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400"/>
                                    </m:ctrlPr>
                                  </m:sSubPr>
                                  <m:e>
                                    <m:r>
                                      <a:rPr sz="1400"/>
                                      <m:t>𝑃</m:t>
                                    </m:r>
                                  </m:e>
                                  <m:sub>
                                    <m:r>
                                      <a:rPr sz="1400"/>
                                      <m:t>1</m:t>
                                    </m:r>
                                  </m:sub>
                                </m:sSub>
                              </m:oMath>
                            </m:oMathPara>
                          </a14:m>
                          <a:endParaRPr sz="1400" dirty="0"/>
                        </a:p>
                      </a:txBody>
                      <a:tcPr anchor="ctr"/>
                    </a:tc>
                    <a:extLst>
                      <a:ext uri="{0D108BD9-81ED-4DB2-BD59-A6C34878D82A}">
                        <a16:rowId xmlns:a16="http://schemas.microsoft.com/office/drawing/2014/main" val="10013"/>
                      </a:ext>
                    </a:extLst>
                  </a:tr>
                </a:tbl>
              </a:graphicData>
            </a:graphic>
          </p:graphicFrame>
        </mc:Choice>
        <mc:Fallback>
          <p:graphicFrame>
            <p:nvGraphicFramePr>
              <p:cNvPr id="4" name="Table Placeholder 2" descr="The table contains 4 columns and 6 rows.&#10;&#10;The columns are labeled: Sequential Coalition with Player Weights, Pivotal Player, Sequential Coalition with Player Weights, Pivotal Player.&#10;&#10;Row 1:&#10;Sequential Coalition with Player Weights: {P 2: 4, P 1: 6, P 3: 2, P 4: 1}, Pivotal Player: P 1&#10;Sequential Coalition with Player Weights: {P 4: 1, P 1: 6, P 3: 2, P 2: 4}, Pivotal Player: P 3&#10;&#10;Row 2:&#10;Sequential Coalition with Player Weights: {P 2: 4, P 1: 6, P 4: 1, P 3: 2}, Pivotal Player: P 1&#10;Sequential Coalition with Player Weights: {P 4: 1, P 1: 6, P 2: 4, P 3: 2}, Pivotal Player: P 2&#10;&#10;Row 3:&#10;Sequential Coalition with Player Weights: {P 2: 4, P 3: 2, P 1: 6, P 4: 1}, Pivotal Player: P 1&#10;Sequential Coalition with Player Weights: {P 4: 1, P 3: 2, P 1: 6, P 2: 4}, Pivotal Player: P 1&#10;&#10;Row 4:&#10;Sequential Coalition with Player Weights: {P 2: 4, P 3: 2, P 4: 1, P 1: 6}, Pivotal Player: P 1&#10;Sequential Coalition with Player Weights: {P 4: 1, P 3: 2, P 2: 4, P 1: 6}, Pivotal Player: P 1&#10;&#10;Row 5:&#10;Sequential Coalition with Player Weights: {P 2: 4, P 4: 1, P 1: 6, P 3: 2}, Pivotal Player: P 1&#10;Sequential Coalition with Player Weights: {P 4: 1, P 2: 4, P 1: 6, P 3: 2}, Pivotal Player: P 1&#10;&#10;Row 6:&#10;Sequential Coalition with Player Weights: {P 2: 4, P 4: 1, P 3: 2, P 1: 6}, Pivotal Player: P 1&#10;Sequential Coalition with Player Weights: {P 4: 1, P 2: 4, P 3: 2, P 1: 6}, Pivotal Player: P 1&#10;">
                <a:extLst>
                  <a:ext uri="{FF2B5EF4-FFF2-40B4-BE49-F238E27FC236}">
                    <a16:creationId xmlns:a16="http://schemas.microsoft.com/office/drawing/2014/main" id="{8A8760FE-9E01-41B8-A2F1-C2C8456D626A}"/>
                  </a:ext>
                </a:extLst>
              </p:cNvPr>
              <p:cNvGraphicFramePr>
                <a:graphicFrameLocks/>
              </p:cNvGraphicFramePr>
              <p:nvPr>
                <p:extLst>
                  <p:ext uri="{D42A27DB-BD31-4B8C-83A1-F6EECF244321}">
                    <p14:modId xmlns:p14="http://schemas.microsoft.com/office/powerpoint/2010/main" val="2737103057"/>
                  </p:ext>
                </p:extLst>
              </p:nvPr>
            </p:nvGraphicFramePr>
            <p:xfrm>
              <a:off x="609600" y="1630680"/>
              <a:ext cx="7924800" cy="3627120"/>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518160">
                    <a:tc>
                      <a:txBody>
                        <a:bodyPr/>
                        <a:lstStyle/>
                        <a:p>
                          <a:pPr algn="ctr">
                            <a:defRPr b="1"/>
                          </a:pPr>
                          <a:r>
                            <a:rPr sz="1400" dirty="0"/>
                            <a:t>Sequential Coalition with Player Weights</a:t>
                          </a:r>
                        </a:p>
                      </a:txBody>
                      <a:tcPr/>
                    </a:tc>
                    <a:tc>
                      <a:txBody>
                        <a:bodyPr/>
                        <a:lstStyle/>
                        <a:p>
                          <a:pPr algn="ctr">
                            <a:defRPr b="1"/>
                          </a:pPr>
                          <a:r>
                            <a:rPr sz="1400" dirty="0"/>
                            <a:t>Pivotal Player</a:t>
                          </a:r>
                        </a:p>
                      </a:txBody>
                      <a:tcPr anchor="b"/>
                    </a:tc>
                    <a:tc>
                      <a:txBody>
                        <a:bodyPr/>
                        <a:lstStyle/>
                        <a:p>
                          <a:pPr algn="ctr">
                            <a:defRPr b="1"/>
                          </a:pPr>
                          <a:r>
                            <a:rPr sz="1400" dirty="0"/>
                            <a:t>Sequential Coalition with Player Weights</a:t>
                          </a:r>
                        </a:p>
                      </a:txBody>
                      <a:tcPr/>
                    </a:tc>
                    <a:tc>
                      <a:txBody>
                        <a:bodyPr/>
                        <a:lstStyle/>
                        <a:p>
                          <a:pPr algn="ctr">
                            <a:defRPr b="1"/>
                          </a:pPr>
                          <a:r>
                            <a:rPr sz="1400" dirty="0"/>
                            <a:t>Pivotal Player</a:t>
                          </a:r>
                        </a:p>
                      </a:txBody>
                      <a:tcPr anchor="b"/>
                    </a:tc>
                    <a:extLst>
                      <a:ext uri="{0D108BD9-81ED-4DB2-BD59-A6C34878D82A}">
                        <a16:rowId xmlns:a16="http://schemas.microsoft.com/office/drawing/2014/main" val="10001"/>
                      </a:ext>
                    </a:extLst>
                  </a:tr>
                  <a:tr h="518160">
                    <a:tc>
                      <a:txBody>
                        <a:bodyPr/>
                        <a:lstStyle/>
                        <a:p>
                          <a:endParaRPr lang="en-US"/>
                        </a:p>
                      </a:txBody>
                      <a:tcPr>
                        <a:blipFill>
                          <a:blip r:embed="rId2"/>
                          <a:stretch>
                            <a:fillRect l="-515" t="-101176" r="-235825" b="-503529"/>
                          </a:stretch>
                        </a:blipFill>
                      </a:tcPr>
                    </a:tc>
                    <a:tc>
                      <a:txBody>
                        <a:bodyPr/>
                        <a:lstStyle/>
                        <a:p>
                          <a:endParaRPr lang="en-US"/>
                        </a:p>
                      </a:txBody>
                      <a:tcPr anchor="ctr">
                        <a:blipFill>
                          <a:blip r:embed="rId2"/>
                          <a:stretch>
                            <a:fillRect l="-173333" t="-101176" r="-306667" b="-503529"/>
                          </a:stretch>
                        </a:blipFill>
                      </a:tcPr>
                    </a:tc>
                    <a:tc>
                      <a:txBody>
                        <a:bodyPr/>
                        <a:lstStyle/>
                        <a:p>
                          <a:endParaRPr lang="en-US"/>
                        </a:p>
                      </a:txBody>
                      <a:tcPr anchor="ctr">
                        <a:blipFill>
                          <a:blip r:embed="rId2"/>
                          <a:stretch>
                            <a:fillRect l="-153750" t="-101176" r="-72500" b="-503529"/>
                          </a:stretch>
                        </a:blipFill>
                      </a:tcPr>
                    </a:tc>
                    <a:tc>
                      <a:txBody>
                        <a:bodyPr/>
                        <a:lstStyle/>
                        <a:p>
                          <a:endParaRPr lang="en-US"/>
                        </a:p>
                      </a:txBody>
                      <a:tcPr anchor="ctr">
                        <a:blipFill>
                          <a:blip r:embed="rId2"/>
                          <a:stretch>
                            <a:fillRect l="-353659" t="-101176" r="-1045" b="-503529"/>
                          </a:stretch>
                        </a:blipFill>
                      </a:tcPr>
                    </a:tc>
                    <a:extLst>
                      <a:ext uri="{0D108BD9-81ED-4DB2-BD59-A6C34878D82A}">
                        <a16:rowId xmlns:a16="http://schemas.microsoft.com/office/drawing/2014/main" val="10008"/>
                      </a:ext>
                    </a:extLst>
                  </a:tr>
                  <a:tr h="518160">
                    <a:tc>
                      <a:txBody>
                        <a:bodyPr/>
                        <a:lstStyle/>
                        <a:p>
                          <a:endParaRPr lang="en-US"/>
                        </a:p>
                      </a:txBody>
                      <a:tcPr>
                        <a:blipFill>
                          <a:blip r:embed="rId2"/>
                          <a:stretch>
                            <a:fillRect l="-515" t="-201176" r="-235825" b="-403529"/>
                          </a:stretch>
                        </a:blipFill>
                      </a:tcPr>
                    </a:tc>
                    <a:tc>
                      <a:txBody>
                        <a:bodyPr/>
                        <a:lstStyle/>
                        <a:p>
                          <a:endParaRPr lang="en-US"/>
                        </a:p>
                      </a:txBody>
                      <a:tcPr anchor="ctr">
                        <a:blipFill>
                          <a:blip r:embed="rId2"/>
                          <a:stretch>
                            <a:fillRect l="-173333" t="-201176" r="-306667" b="-403529"/>
                          </a:stretch>
                        </a:blipFill>
                      </a:tcPr>
                    </a:tc>
                    <a:tc>
                      <a:txBody>
                        <a:bodyPr/>
                        <a:lstStyle/>
                        <a:p>
                          <a:endParaRPr lang="en-US"/>
                        </a:p>
                      </a:txBody>
                      <a:tcPr anchor="ctr">
                        <a:blipFill>
                          <a:blip r:embed="rId2"/>
                          <a:stretch>
                            <a:fillRect l="-153750" t="-201176" r="-72500" b="-403529"/>
                          </a:stretch>
                        </a:blipFill>
                      </a:tcPr>
                    </a:tc>
                    <a:tc>
                      <a:txBody>
                        <a:bodyPr/>
                        <a:lstStyle/>
                        <a:p>
                          <a:endParaRPr lang="en-US"/>
                        </a:p>
                      </a:txBody>
                      <a:tcPr anchor="ctr">
                        <a:blipFill>
                          <a:blip r:embed="rId2"/>
                          <a:stretch>
                            <a:fillRect l="-353659" t="-201176" r="-1045" b="-403529"/>
                          </a:stretch>
                        </a:blipFill>
                      </a:tcPr>
                    </a:tc>
                    <a:extLst>
                      <a:ext uri="{0D108BD9-81ED-4DB2-BD59-A6C34878D82A}">
                        <a16:rowId xmlns:a16="http://schemas.microsoft.com/office/drawing/2014/main" val="10009"/>
                      </a:ext>
                    </a:extLst>
                  </a:tr>
                  <a:tr h="518160">
                    <a:tc>
                      <a:txBody>
                        <a:bodyPr/>
                        <a:lstStyle/>
                        <a:p>
                          <a:endParaRPr lang="en-US"/>
                        </a:p>
                      </a:txBody>
                      <a:tcPr>
                        <a:blipFill>
                          <a:blip r:embed="rId2"/>
                          <a:stretch>
                            <a:fillRect l="-515" t="-297674" r="-235825" b="-298837"/>
                          </a:stretch>
                        </a:blipFill>
                      </a:tcPr>
                    </a:tc>
                    <a:tc>
                      <a:txBody>
                        <a:bodyPr/>
                        <a:lstStyle/>
                        <a:p>
                          <a:endParaRPr lang="en-US"/>
                        </a:p>
                      </a:txBody>
                      <a:tcPr anchor="ctr">
                        <a:blipFill>
                          <a:blip r:embed="rId2"/>
                          <a:stretch>
                            <a:fillRect l="-173333" t="-297674" r="-306667" b="-298837"/>
                          </a:stretch>
                        </a:blipFill>
                      </a:tcPr>
                    </a:tc>
                    <a:tc>
                      <a:txBody>
                        <a:bodyPr/>
                        <a:lstStyle/>
                        <a:p>
                          <a:endParaRPr lang="en-US"/>
                        </a:p>
                      </a:txBody>
                      <a:tcPr anchor="ctr">
                        <a:blipFill>
                          <a:blip r:embed="rId2"/>
                          <a:stretch>
                            <a:fillRect l="-153750" t="-297674" r="-72500" b="-298837"/>
                          </a:stretch>
                        </a:blipFill>
                      </a:tcPr>
                    </a:tc>
                    <a:tc>
                      <a:txBody>
                        <a:bodyPr/>
                        <a:lstStyle/>
                        <a:p>
                          <a:endParaRPr lang="en-US"/>
                        </a:p>
                      </a:txBody>
                      <a:tcPr anchor="ctr">
                        <a:blipFill>
                          <a:blip r:embed="rId2"/>
                          <a:stretch>
                            <a:fillRect l="-353659" t="-297674" r="-1045" b="-298837"/>
                          </a:stretch>
                        </a:blipFill>
                      </a:tcPr>
                    </a:tc>
                    <a:extLst>
                      <a:ext uri="{0D108BD9-81ED-4DB2-BD59-A6C34878D82A}">
                        <a16:rowId xmlns:a16="http://schemas.microsoft.com/office/drawing/2014/main" val="10010"/>
                      </a:ext>
                    </a:extLst>
                  </a:tr>
                  <a:tr h="518160">
                    <a:tc>
                      <a:txBody>
                        <a:bodyPr/>
                        <a:lstStyle/>
                        <a:p>
                          <a:endParaRPr lang="en-US"/>
                        </a:p>
                      </a:txBody>
                      <a:tcPr>
                        <a:blipFill>
                          <a:blip r:embed="rId2"/>
                          <a:stretch>
                            <a:fillRect l="-515" t="-402353" r="-235825" b="-202353"/>
                          </a:stretch>
                        </a:blipFill>
                      </a:tcPr>
                    </a:tc>
                    <a:tc>
                      <a:txBody>
                        <a:bodyPr/>
                        <a:lstStyle/>
                        <a:p>
                          <a:endParaRPr lang="en-US"/>
                        </a:p>
                      </a:txBody>
                      <a:tcPr anchor="ctr">
                        <a:blipFill>
                          <a:blip r:embed="rId2"/>
                          <a:stretch>
                            <a:fillRect l="-173333" t="-402353" r="-306667" b="-202353"/>
                          </a:stretch>
                        </a:blipFill>
                      </a:tcPr>
                    </a:tc>
                    <a:tc>
                      <a:txBody>
                        <a:bodyPr/>
                        <a:lstStyle/>
                        <a:p>
                          <a:endParaRPr lang="en-US"/>
                        </a:p>
                      </a:txBody>
                      <a:tcPr anchor="ctr">
                        <a:blipFill>
                          <a:blip r:embed="rId2"/>
                          <a:stretch>
                            <a:fillRect l="-153750" t="-402353" r="-72500" b="-202353"/>
                          </a:stretch>
                        </a:blipFill>
                      </a:tcPr>
                    </a:tc>
                    <a:tc>
                      <a:txBody>
                        <a:bodyPr/>
                        <a:lstStyle/>
                        <a:p>
                          <a:endParaRPr lang="en-US"/>
                        </a:p>
                      </a:txBody>
                      <a:tcPr anchor="ctr">
                        <a:blipFill>
                          <a:blip r:embed="rId2"/>
                          <a:stretch>
                            <a:fillRect l="-353659" t="-402353" r="-1045" b="-202353"/>
                          </a:stretch>
                        </a:blipFill>
                      </a:tcPr>
                    </a:tc>
                    <a:extLst>
                      <a:ext uri="{0D108BD9-81ED-4DB2-BD59-A6C34878D82A}">
                        <a16:rowId xmlns:a16="http://schemas.microsoft.com/office/drawing/2014/main" val="10011"/>
                      </a:ext>
                    </a:extLst>
                  </a:tr>
                  <a:tr h="518160">
                    <a:tc>
                      <a:txBody>
                        <a:bodyPr/>
                        <a:lstStyle/>
                        <a:p>
                          <a:endParaRPr lang="en-US"/>
                        </a:p>
                      </a:txBody>
                      <a:tcPr>
                        <a:blipFill>
                          <a:blip r:embed="rId2"/>
                          <a:stretch>
                            <a:fillRect l="-515" t="-502353" r="-235825" b="-102353"/>
                          </a:stretch>
                        </a:blipFill>
                      </a:tcPr>
                    </a:tc>
                    <a:tc>
                      <a:txBody>
                        <a:bodyPr/>
                        <a:lstStyle/>
                        <a:p>
                          <a:endParaRPr lang="en-US"/>
                        </a:p>
                      </a:txBody>
                      <a:tcPr anchor="ctr">
                        <a:blipFill>
                          <a:blip r:embed="rId2"/>
                          <a:stretch>
                            <a:fillRect l="-173333" t="-502353" r="-306667" b="-102353"/>
                          </a:stretch>
                        </a:blipFill>
                      </a:tcPr>
                    </a:tc>
                    <a:tc>
                      <a:txBody>
                        <a:bodyPr/>
                        <a:lstStyle/>
                        <a:p>
                          <a:endParaRPr lang="en-US"/>
                        </a:p>
                      </a:txBody>
                      <a:tcPr anchor="ctr">
                        <a:blipFill>
                          <a:blip r:embed="rId2"/>
                          <a:stretch>
                            <a:fillRect l="-153750" t="-502353" r="-72500" b="-102353"/>
                          </a:stretch>
                        </a:blipFill>
                      </a:tcPr>
                    </a:tc>
                    <a:tc>
                      <a:txBody>
                        <a:bodyPr/>
                        <a:lstStyle/>
                        <a:p>
                          <a:endParaRPr lang="en-US"/>
                        </a:p>
                      </a:txBody>
                      <a:tcPr anchor="ctr">
                        <a:blipFill>
                          <a:blip r:embed="rId2"/>
                          <a:stretch>
                            <a:fillRect l="-353659" t="-502353" r="-1045" b="-102353"/>
                          </a:stretch>
                        </a:blipFill>
                      </a:tcPr>
                    </a:tc>
                    <a:extLst>
                      <a:ext uri="{0D108BD9-81ED-4DB2-BD59-A6C34878D82A}">
                        <a16:rowId xmlns:a16="http://schemas.microsoft.com/office/drawing/2014/main" val="10012"/>
                      </a:ext>
                    </a:extLst>
                  </a:tr>
                  <a:tr h="518160">
                    <a:tc>
                      <a:txBody>
                        <a:bodyPr/>
                        <a:lstStyle/>
                        <a:p>
                          <a:endParaRPr lang="en-US"/>
                        </a:p>
                      </a:txBody>
                      <a:tcPr>
                        <a:blipFill>
                          <a:blip r:embed="rId2"/>
                          <a:stretch>
                            <a:fillRect l="-515" t="-602353" r="-235825" b="-2353"/>
                          </a:stretch>
                        </a:blipFill>
                      </a:tcPr>
                    </a:tc>
                    <a:tc>
                      <a:txBody>
                        <a:bodyPr/>
                        <a:lstStyle/>
                        <a:p>
                          <a:endParaRPr lang="en-US"/>
                        </a:p>
                      </a:txBody>
                      <a:tcPr anchor="ctr">
                        <a:blipFill>
                          <a:blip r:embed="rId2"/>
                          <a:stretch>
                            <a:fillRect l="-173333" t="-602353" r="-306667" b="-2353"/>
                          </a:stretch>
                        </a:blipFill>
                      </a:tcPr>
                    </a:tc>
                    <a:tc>
                      <a:txBody>
                        <a:bodyPr/>
                        <a:lstStyle/>
                        <a:p>
                          <a:endParaRPr lang="en-US"/>
                        </a:p>
                      </a:txBody>
                      <a:tcPr anchor="ctr">
                        <a:blipFill>
                          <a:blip r:embed="rId2"/>
                          <a:stretch>
                            <a:fillRect l="-153750" t="-602353" r="-72500" b="-2353"/>
                          </a:stretch>
                        </a:blipFill>
                      </a:tcPr>
                    </a:tc>
                    <a:tc>
                      <a:txBody>
                        <a:bodyPr/>
                        <a:lstStyle/>
                        <a:p>
                          <a:endParaRPr lang="en-US"/>
                        </a:p>
                      </a:txBody>
                      <a:tcPr anchor="ctr">
                        <a:blipFill>
                          <a:blip r:embed="rId2"/>
                          <a:stretch>
                            <a:fillRect l="-353659" t="-602353" r="-1045" b="-2353"/>
                          </a:stretch>
                        </a:blipFill>
                      </a:tcPr>
                    </a:tc>
                    <a:extLst>
                      <a:ext uri="{0D108BD9-81ED-4DB2-BD59-A6C34878D82A}">
                        <a16:rowId xmlns:a16="http://schemas.microsoft.com/office/drawing/2014/main" val="10013"/>
                      </a:ext>
                    </a:extLst>
                  </a:tr>
                </a:tbl>
              </a:graphicData>
            </a:graphic>
          </p:graphicFrame>
        </mc:Fallback>
      </mc:AlternateContent>
      <p:sp>
        <p:nvSpPr>
          <p:cNvPr id="8" name="TextBox 7">
            <a:extLst>
              <a:ext uri="{FF2B5EF4-FFF2-40B4-BE49-F238E27FC236}">
                <a16:creationId xmlns:a16="http://schemas.microsoft.com/office/drawing/2014/main" id="{61F90BE3-AB6B-5E70-682B-FBD6D83E6F1B}"/>
              </a:ext>
            </a:extLst>
          </p:cNvPr>
          <p:cNvSpPr txBox="1"/>
          <p:nvPr/>
        </p:nvSpPr>
        <p:spPr>
          <a:xfrm>
            <a:off x="457200" y="5297269"/>
            <a:ext cx="8229600" cy="369332"/>
          </a:xfrm>
          <a:prstGeom prst="rect">
            <a:avLst/>
          </a:prstGeom>
          <a:noFill/>
        </p:spPr>
        <p:txBody>
          <a:bodyPr wrap="square">
            <a:spAutoFit/>
          </a:bodyPr>
          <a:lstStyle/>
          <a:p>
            <a:pPr>
              <a:defRPr sz="2800"/>
            </a:pPr>
            <a:r>
              <a:rPr lang="en-IN" sz="1800" dirty="0"/>
              <a:t>Now we can count the number of times each player is pivotal and divide this by</a:t>
            </a:r>
          </a:p>
        </p:txBody>
      </p:sp>
      <p:pic>
        <p:nvPicPr>
          <p:cNvPr id="14" name="Picture 13" descr="N factorial,">
            <a:extLst>
              <a:ext uri="{FF2B5EF4-FFF2-40B4-BE49-F238E27FC236}">
                <a16:creationId xmlns:a16="http://schemas.microsoft.com/office/drawing/2014/main" id="{3E976DAE-6BBA-6454-5E0F-9D87007F504B}"/>
              </a:ext>
            </a:extLst>
          </p:cNvPr>
          <p:cNvPicPr>
            <a:picLocks noChangeAspect="1"/>
          </p:cNvPicPr>
          <p:nvPr/>
        </p:nvPicPr>
        <p:blipFill>
          <a:blip r:embed="rId3"/>
          <a:stretch>
            <a:fillRect/>
          </a:stretch>
        </p:blipFill>
        <p:spPr>
          <a:xfrm>
            <a:off x="7983070" y="5375485"/>
            <a:ext cx="304800" cy="245165"/>
          </a:xfrm>
          <a:prstGeom prst="rect">
            <a:avLst/>
          </a:prstGeom>
        </p:spPr>
      </p:pic>
      <p:sp>
        <p:nvSpPr>
          <p:cNvPr id="12" name="TextBox 11">
            <a:extLst>
              <a:ext uri="{FF2B5EF4-FFF2-40B4-BE49-F238E27FC236}">
                <a16:creationId xmlns:a16="http://schemas.microsoft.com/office/drawing/2014/main" id="{111EB208-1185-FC07-897E-BB581F4348C6}"/>
              </a:ext>
            </a:extLst>
          </p:cNvPr>
          <p:cNvSpPr txBox="1"/>
          <p:nvPr/>
        </p:nvSpPr>
        <p:spPr>
          <a:xfrm>
            <a:off x="470647" y="5644189"/>
            <a:ext cx="2577353" cy="369332"/>
          </a:xfrm>
          <a:prstGeom prst="rect">
            <a:avLst/>
          </a:prstGeom>
          <a:noFill/>
        </p:spPr>
        <p:txBody>
          <a:bodyPr wrap="square">
            <a:spAutoFit/>
          </a:bodyPr>
          <a:lstStyle/>
          <a:p>
            <a:r>
              <a:rPr lang="en-IN" sz="1800" dirty="0"/>
              <a:t>or </a:t>
            </a:r>
            <a:r>
              <a:rPr lang="en-IN" sz="1800" dirty="0">
                <a:latin typeface="Cambria Math"/>
              </a:rPr>
              <a:t>24</a:t>
            </a:r>
            <a:r>
              <a:rPr lang="en-IN" sz="1800" dirty="0"/>
              <a:t> in this case.</a:t>
            </a:r>
            <a:endParaRPr lang="en-IN"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6</a:t>
            </a:r>
            <a:endParaRPr dirty="0"/>
          </a:p>
        </p:txBody>
      </p:sp>
      <p:sp>
        <p:nvSpPr>
          <p:cNvPr id="6" name="TextBox 5">
            <a:extLst>
              <a:ext uri="{FF2B5EF4-FFF2-40B4-BE49-F238E27FC236}">
                <a16:creationId xmlns:a16="http://schemas.microsoft.com/office/drawing/2014/main" id="{6C6E8E77-9BBA-0B3E-E298-E0CCA2D73A9D}"/>
              </a:ext>
            </a:extLst>
          </p:cNvPr>
          <p:cNvSpPr txBox="1"/>
          <p:nvPr/>
        </p:nvSpPr>
        <p:spPr>
          <a:xfrm>
            <a:off x="457200" y="1219200"/>
            <a:ext cx="8229600" cy="369332"/>
          </a:xfrm>
          <a:prstGeom prst="rect">
            <a:avLst/>
          </a:prstGeom>
          <a:noFill/>
        </p:spPr>
        <p:txBody>
          <a:bodyPr wrap="square">
            <a:spAutoFit/>
          </a:bodyPr>
          <a:lstStyle/>
          <a:p>
            <a:pPr algn="ctr">
              <a:defRPr sz="1800" b="1"/>
            </a:pPr>
            <a:r>
              <a:rPr lang="en-IN" dirty="0"/>
              <a:t>Table 13: Shapley-</a:t>
            </a:r>
            <a:r>
              <a:rPr lang="en-IN" dirty="0" err="1"/>
              <a:t>Shubik</a:t>
            </a:r>
            <a:r>
              <a:rPr lang="en-IN" dirty="0"/>
              <a:t> Power Index for the Voting System [9: 6, 4, 2, 1]</a:t>
            </a:r>
          </a:p>
        </p:txBody>
      </p:sp>
      <mc:AlternateContent xmlns:mc="http://schemas.openxmlformats.org/markup-compatibility/2006">
        <mc:Choice xmlns:a14="http://schemas.microsoft.com/office/drawing/2010/main" Requires="a14">
          <p:graphicFrame>
            <p:nvGraphicFramePr>
              <p:cNvPr id="4" name="Table Placeholder 2" descr="The table contains 3 columns and 4 rows.&#10;&#10;The columns are labeled: Player, How Many Times Pivotal, Shapley-Shubik Power Index.&#10;&#10;Row 1: Player: P 1, How Many Times Pivotal: 14, Shapley-Shubik Power Index: 14 divided by 24 is approximately equal to 58.33 percent.&#10;&#10;Row 2: Player: P 2, How Many Times Pivotal: 6, Shapley-Shubik Power Index: 6 divided by 24 is approximately equal to 25 percent&#10;&#10;Row 3: Player: P 3, How Many Times Pivotal: 2, Shapley-Shubik Power Index: 2 divided by 24 is approximately equal to 8.33 percent&#10;&#10;Row 4: Player: P 4, How Many Times Pivotal: 2, Shapley-Shubik Power Index: 2 divided by 24 is approximately equal to 8.33 percent">
                <a:extLst>
                  <a:ext uri="{FF2B5EF4-FFF2-40B4-BE49-F238E27FC236}">
                    <a16:creationId xmlns:a16="http://schemas.microsoft.com/office/drawing/2014/main" id="{33240653-11BE-4C19-A3BB-F019FD3E67CE}"/>
                  </a:ext>
                </a:extLst>
              </p:cNvPr>
              <p:cNvGraphicFramePr>
                <a:graphicFrameLocks/>
              </p:cNvGraphicFramePr>
              <p:nvPr>
                <p:extLst>
                  <p:ext uri="{D42A27DB-BD31-4B8C-83A1-F6EECF244321}">
                    <p14:modId xmlns:p14="http://schemas.microsoft.com/office/powerpoint/2010/main" val="3373888355"/>
                  </p:ext>
                </p:extLst>
              </p:nvPr>
            </p:nvGraphicFramePr>
            <p:xfrm>
              <a:off x="457200" y="1674368"/>
              <a:ext cx="8229600" cy="306019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nchor="b"/>
                    </a:tc>
                    <a:tc>
                      <a:txBody>
                        <a:bodyPr/>
                        <a:lstStyle/>
                        <a:p>
                          <a:pPr algn="ctr">
                            <a:defRPr sz="1800" b="1"/>
                          </a:pPr>
                          <a:r>
                            <a:rPr dirty="0"/>
                            <a:t>How Many Times Pivotal</a:t>
                          </a:r>
                        </a:p>
                      </a:txBody>
                      <a:tcPr anchor="b"/>
                    </a:tc>
                    <a:tc>
                      <a:txBody>
                        <a:bodyPr/>
                        <a:lstStyle/>
                        <a:p>
                          <a:pPr algn="ctr">
                            <a:defRPr sz="1800" b="1"/>
                          </a:pPr>
                          <a:r>
                            <a:rPr dirty="0"/>
                            <a:t>Shapley-</a:t>
                          </a:r>
                          <a:r>
                            <a:rPr dirty="0" err="1"/>
                            <a:t>Shubik</a:t>
                          </a:r>
                          <a:r>
                            <a:rPr dirty="0"/>
                            <a:t> Power Index</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dirty="0"/>
                        </a:p>
                      </a:txBody>
                      <a:tcPr anchor="ctr"/>
                    </a:tc>
                    <a:tc>
                      <a:txBody>
                        <a:bodyPr/>
                        <a:lstStyle/>
                        <a:p>
                          <a:pPr algn="ctr"/>
                          <a:r>
                            <a:rPr sz="1800" dirty="0"/>
                            <a:t>14</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14</m:t>
                                    </m:r>
                                  </m:num>
                                  <m:den>
                                    <m:r>
                                      <a:rPr sz="1800"/>
                                      <m:t>24</m:t>
                                    </m:r>
                                  </m:den>
                                </m:f>
                                <m:r>
                                  <a:rPr sz="1800"/>
                                  <m:t>≈58.33%</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nchor="ctr"/>
                    </a:tc>
                    <a:tc>
                      <a:txBody>
                        <a:bodyPr/>
                        <a:lstStyle/>
                        <a:p>
                          <a:pPr algn="ctr"/>
                          <a:r>
                            <a:rPr sz="1800" dirty="0"/>
                            <a:t>6</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6</m:t>
                                    </m:r>
                                  </m:num>
                                  <m:den>
                                    <m:r>
                                      <a:rPr sz="1800"/>
                                      <m:t>24</m:t>
                                    </m:r>
                                  </m:den>
                                </m:f>
                                <m:r>
                                  <a:rPr sz="1800"/>
                                  <m:t>≈25%</m:t>
                                </m:r>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3</m:t>
                                    </m:r>
                                  </m:sub>
                                </m:sSub>
                              </m:oMath>
                            </m:oMathPara>
                          </a14:m>
                          <a:endParaRPr/>
                        </a:p>
                      </a:txBody>
                      <a:tcPr anchor="ctr"/>
                    </a:tc>
                    <a:tc>
                      <a:txBody>
                        <a:bodyPr/>
                        <a:lstStyle/>
                        <a:p>
                          <a:pPr algn="ctr"/>
                          <a:r>
                            <a:rPr sz="1800" dirty="0"/>
                            <a:t>2</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2</m:t>
                                    </m:r>
                                  </m:num>
                                  <m:den>
                                    <m:r>
                                      <a:rPr sz="1800"/>
                                      <m:t>24</m:t>
                                    </m:r>
                                  </m:den>
                                </m:f>
                                <m:r>
                                  <a:rPr sz="1800"/>
                                  <m:t>≈8.33%</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4</m:t>
                                    </m:r>
                                  </m:sub>
                                </m:sSub>
                              </m:oMath>
                            </m:oMathPara>
                          </a14:m>
                          <a:endParaRPr dirty="0"/>
                        </a:p>
                      </a:txBody>
                      <a:tcPr anchor="ctr"/>
                    </a:tc>
                    <a:tc>
                      <a:txBody>
                        <a:bodyPr/>
                        <a:lstStyle/>
                        <a:p>
                          <a:pPr algn="ctr"/>
                          <a:r>
                            <a:rPr sz="1800" dirty="0"/>
                            <a:t>2</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m:ctrlPr>
                                  </m:fPr>
                                  <m:num>
                                    <m:r>
                                      <a:rPr sz="1800"/>
                                      <m:t>2</m:t>
                                    </m:r>
                                  </m:num>
                                  <m:den>
                                    <m:r>
                                      <a:rPr sz="1800"/>
                                      <m:t>24</m:t>
                                    </m:r>
                                  </m:den>
                                </m:f>
                                <m:r>
                                  <a:rPr sz="1800"/>
                                  <m:t>≈8.33%</m:t>
                                </m:r>
                              </m:oMath>
                            </m:oMathPara>
                          </a14:m>
                          <a:endParaRPr dirty="0"/>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3 columns and 4 rows.&#10;&#10;The columns are labeled: Player, How Many Times Pivotal, Shapley-Shubik Power Index.&#10;&#10;Row 1: Player: P 1, How Many Times Pivotal: 14, Shapley-Shubik Power Index: 14 divided by 24 is approximately equal to 58.33 percent.&#10;&#10;Row 2: Player: P 2, How Many Times Pivotal: 6, Shapley-Shubik Power Index: 6 divided by 24 is approximately equal to 25 percent&#10;&#10;Row 3: Player: P 3, How Many Times Pivotal: 2, Shapley-Shubik Power Index: 2 divided by 24 is approximately equal to 8.33 percent&#10;&#10;Row 4: Player: P 4, How Many Times Pivotal: 2, Shapley-Shubik Power Index: 2 divided by 24 is approximately equal to 8.33 percent">
                <a:extLst>
                  <a:ext uri="{FF2B5EF4-FFF2-40B4-BE49-F238E27FC236}">
                    <a16:creationId xmlns:a16="http://schemas.microsoft.com/office/drawing/2014/main" id="{33240653-11BE-4C19-A3BB-F019FD3E67CE}"/>
                  </a:ext>
                </a:extLst>
              </p:cNvPr>
              <p:cNvGraphicFramePr>
                <a:graphicFrameLocks/>
              </p:cNvGraphicFramePr>
              <p:nvPr>
                <p:extLst>
                  <p:ext uri="{D42A27DB-BD31-4B8C-83A1-F6EECF244321}">
                    <p14:modId xmlns:p14="http://schemas.microsoft.com/office/powerpoint/2010/main" val="3373888355"/>
                  </p:ext>
                </p:extLst>
              </p:nvPr>
            </p:nvGraphicFramePr>
            <p:xfrm>
              <a:off x="457200" y="1674368"/>
              <a:ext cx="8229600" cy="306019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sz="1800" b="1"/>
                          </a:pPr>
                          <a:r>
                            <a:rPr dirty="0"/>
                            <a:t>Player</a:t>
                          </a:r>
                        </a:p>
                      </a:txBody>
                      <a:tcPr anchor="b"/>
                    </a:tc>
                    <a:tc>
                      <a:txBody>
                        <a:bodyPr/>
                        <a:lstStyle/>
                        <a:p>
                          <a:pPr algn="ctr">
                            <a:defRPr sz="1800" b="1"/>
                          </a:pPr>
                          <a:r>
                            <a:rPr dirty="0"/>
                            <a:t>How Many Times Pivotal</a:t>
                          </a:r>
                        </a:p>
                      </a:txBody>
                      <a:tcPr anchor="b"/>
                    </a:tc>
                    <a:tc>
                      <a:txBody>
                        <a:bodyPr/>
                        <a:lstStyle/>
                        <a:p>
                          <a:pPr algn="ctr">
                            <a:defRPr sz="1800" b="1"/>
                          </a:pPr>
                          <a:r>
                            <a:rPr dirty="0"/>
                            <a:t>Shapley-</a:t>
                          </a:r>
                          <a:r>
                            <a:rPr dirty="0" err="1"/>
                            <a:t>Shubik</a:t>
                          </a:r>
                          <a:r>
                            <a:rPr dirty="0"/>
                            <a:t> Power Index</a:t>
                          </a:r>
                        </a:p>
                      </a:txBody>
                      <a:tcPr/>
                    </a:tc>
                    <a:extLst>
                      <a:ext uri="{0D108BD9-81ED-4DB2-BD59-A6C34878D82A}">
                        <a16:rowId xmlns:a16="http://schemas.microsoft.com/office/drawing/2014/main" val="10001"/>
                      </a:ext>
                    </a:extLst>
                  </a:tr>
                  <a:tr h="605028">
                    <a:tc>
                      <a:txBody>
                        <a:bodyPr/>
                        <a:lstStyle/>
                        <a:p>
                          <a:endParaRPr lang="en-US"/>
                        </a:p>
                      </a:txBody>
                      <a:tcPr anchor="ctr">
                        <a:blipFill>
                          <a:blip r:embed="rId2"/>
                          <a:stretch>
                            <a:fillRect l="-444" t="-110000" r="-200667" b="-300000"/>
                          </a:stretch>
                        </a:blipFill>
                      </a:tcPr>
                    </a:tc>
                    <a:tc>
                      <a:txBody>
                        <a:bodyPr/>
                        <a:lstStyle/>
                        <a:p>
                          <a:pPr algn="ctr"/>
                          <a:r>
                            <a:rPr sz="1800" dirty="0"/>
                            <a:t>14</a:t>
                          </a:r>
                          <a:endParaRPr sz="1800" dirty="0">
                            <a:latin typeface="Cambria Math"/>
                          </a:endParaRPr>
                        </a:p>
                      </a:txBody>
                      <a:tcPr anchor="ctr"/>
                    </a:tc>
                    <a:tc>
                      <a:txBody>
                        <a:bodyPr/>
                        <a:lstStyle/>
                        <a:p>
                          <a:endParaRPr lang="en-US"/>
                        </a:p>
                      </a:txBody>
                      <a:tcPr>
                        <a:blipFill>
                          <a:blip r:embed="rId2"/>
                          <a:stretch>
                            <a:fillRect l="-200444" t="-110000" r="-667" b="-300000"/>
                          </a:stretch>
                        </a:blipFill>
                      </a:tcPr>
                    </a:tc>
                    <a:extLst>
                      <a:ext uri="{0D108BD9-81ED-4DB2-BD59-A6C34878D82A}">
                        <a16:rowId xmlns:a16="http://schemas.microsoft.com/office/drawing/2014/main" val="10002"/>
                      </a:ext>
                    </a:extLst>
                  </a:tr>
                  <a:tr h="605028">
                    <a:tc>
                      <a:txBody>
                        <a:bodyPr/>
                        <a:lstStyle/>
                        <a:p>
                          <a:endParaRPr lang="en-US"/>
                        </a:p>
                      </a:txBody>
                      <a:tcPr anchor="ctr">
                        <a:blipFill>
                          <a:blip r:embed="rId2"/>
                          <a:stretch>
                            <a:fillRect l="-444" t="-212121" r="-200667" b="-203030"/>
                          </a:stretch>
                        </a:blipFill>
                      </a:tcPr>
                    </a:tc>
                    <a:tc>
                      <a:txBody>
                        <a:bodyPr/>
                        <a:lstStyle/>
                        <a:p>
                          <a:pPr algn="ctr"/>
                          <a:r>
                            <a:rPr sz="1800" dirty="0"/>
                            <a:t>6</a:t>
                          </a:r>
                          <a:endParaRPr sz="1800" dirty="0">
                            <a:latin typeface="Cambria Math"/>
                          </a:endParaRPr>
                        </a:p>
                      </a:txBody>
                      <a:tcPr anchor="ctr"/>
                    </a:tc>
                    <a:tc>
                      <a:txBody>
                        <a:bodyPr/>
                        <a:lstStyle/>
                        <a:p>
                          <a:endParaRPr lang="en-US"/>
                        </a:p>
                      </a:txBody>
                      <a:tcPr>
                        <a:blipFill>
                          <a:blip r:embed="rId2"/>
                          <a:stretch>
                            <a:fillRect l="-200444" t="-212121" r="-667" b="-203030"/>
                          </a:stretch>
                        </a:blipFill>
                      </a:tcPr>
                    </a:tc>
                    <a:extLst>
                      <a:ext uri="{0D108BD9-81ED-4DB2-BD59-A6C34878D82A}">
                        <a16:rowId xmlns:a16="http://schemas.microsoft.com/office/drawing/2014/main" val="10003"/>
                      </a:ext>
                    </a:extLst>
                  </a:tr>
                  <a:tr h="605028">
                    <a:tc>
                      <a:txBody>
                        <a:bodyPr/>
                        <a:lstStyle/>
                        <a:p>
                          <a:endParaRPr lang="en-US"/>
                        </a:p>
                      </a:txBody>
                      <a:tcPr anchor="ctr">
                        <a:blipFill>
                          <a:blip r:embed="rId2"/>
                          <a:stretch>
                            <a:fillRect l="-444" t="-309000" r="-200667" b="-101000"/>
                          </a:stretch>
                        </a:blipFill>
                      </a:tcPr>
                    </a:tc>
                    <a:tc>
                      <a:txBody>
                        <a:bodyPr/>
                        <a:lstStyle/>
                        <a:p>
                          <a:pPr algn="ctr"/>
                          <a:r>
                            <a:rPr sz="1800" dirty="0"/>
                            <a:t>2</a:t>
                          </a:r>
                          <a:endParaRPr sz="1800" dirty="0">
                            <a:latin typeface="Cambria Math"/>
                          </a:endParaRPr>
                        </a:p>
                      </a:txBody>
                      <a:tcPr anchor="ctr"/>
                    </a:tc>
                    <a:tc>
                      <a:txBody>
                        <a:bodyPr/>
                        <a:lstStyle/>
                        <a:p>
                          <a:endParaRPr lang="en-US"/>
                        </a:p>
                      </a:txBody>
                      <a:tcPr>
                        <a:blipFill>
                          <a:blip r:embed="rId2"/>
                          <a:stretch>
                            <a:fillRect l="-200444" t="-309000" r="-667" b="-101000"/>
                          </a:stretch>
                        </a:blipFill>
                      </a:tcPr>
                    </a:tc>
                    <a:extLst>
                      <a:ext uri="{0D108BD9-81ED-4DB2-BD59-A6C34878D82A}">
                        <a16:rowId xmlns:a16="http://schemas.microsoft.com/office/drawing/2014/main" val="10004"/>
                      </a:ext>
                    </a:extLst>
                  </a:tr>
                  <a:tr h="605028">
                    <a:tc>
                      <a:txBody>
                        <a:bodyPr/>
                        <a:lstStyle/>
                        <a:p>
                          <a:endParaRPr lang="en-US"/>
                        </a:p>
                      </a:txBody>
                      <a:tcPr anchor="ctr">
                        <a:blipFill>
                          <a:blip r:embed="rId2"/>
                          <a:stretch>
                            <a:fillRect l="-444" t="-413131" r="-200667" b="-2020"/>
                          </a:stretch>
                        </a:blipFill>
                      </a:tcPr>
                    </a:tc>
                    <a:tc>
                      <a:txBody>
                        <a:bodyPr/>
                        <a:lstStyle/>
                        <a:p>
                          <a:pPr algn="ctr"/>
                          <a:r>
                            <a:rPr sz="1800" dirty="0"/>
                            <a:t>2</a:t>
                          </a:r>
                          <a:endParaRPr sz="1800" dirty="0">
                            <a:latin typeface="Cambria Math"/>
                          </a:endParaRPr>
                        </a:p>
                      </a:txBody>
                      <a:tcPr anchor="ctr"/>
                    </a:tc>
                    <a:tc>
                      <a:txBody>
                        <a:bodyPr/>
                        <a:lstStyle/>
                        <a:p>
                          <a:endParaRPr lang="en-US"/>
                        </a:p>
                      </a:txBody>
                      <a:tcPr>
                        <a:blipFill>
                          <a:blip r:embed="rId2"/>
                          <a:stretch>
                            <a:fillRect l="-200444" t="-413131" r="-667" b="-2020"/>
                          </a:stretch>
                        </a:blipFill>
                      </a:tcPr>
                    </a:tc>
                    <a:extLst>
                      <a:ext uri="{0D108BD9-81ED-4DB2-BD59-A6C34878D82A}">
                        <a16:rowId xmlns:a16="http://schemas.microsoft.com/office/drawing/2014/main" val="10005"/>
                      </a:ext>
                    </a:extLst>
                  </a:tr>
                </a:tbl>
              </a:graphicData>
            </a:graphic>
          </p:graphicFrame>
        </mc:Fallback>
      </mc:AlternateContent>
      <p:sp>
        <p:nvSpPr>
          <p:cNvPr id="3" name="Text Placeholder 2"/>
          <p:cNvSpPr>
            <a:spLocks noGrp="1"/>
          </p:cNvSpPr>
          <p:nvPr>
            <p:ph type="body" sz="quarter" idx="10"/>
          </p:nvPr>
        </p:nvSpPr>
        <p:spPr>
          <a:xfrm>
            <a:off x="457200" y="5029200"/>
            <a:ext cx="8229600" cy="492681"/>
          </a:xfrm>
        </p:spPr>
        <p:txBody>
          <a:bodyPr>
            <a:normAutofit fontScale="92500"/>
          </a:bodyPr>
          <a:lstStyle/>
          <a:p>
            <a:pPr algn="just">
              <a:defRPr sz="2800"/>
            </a:pPr>
            <a:r>
              <a:rPr sz="2200" dirty="0"/>
              <a:t>​</a:t>
            </a:r>
            <a:r>
              <a:rPr lang="en-IN" sz="2200" dirty="0"/>
              <a:t>Compare the power indices of each player using the two different methods.</a:t>
            </a:r>
            <a:endParaRPr lang="en-IN"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Determining the Power Distributions of a Voting System</a:t>
            </a:r>
            <a:r>
              <a:rPr lang="en-US" dirty="0"/>
              <a:t>—Slide 7</a:t>
            </a:r>
            <a:endParaRPr dirty="0"/>
          </a:p>
        </p:txBody>
      </p:sp>
      <p:sp>
        <p:nvSpPr>
          <p:cNvPr id="6" name="TextBox 5">
            <a:extLst>
              <a:ext uri="{FF2B5EF4-FFF2-40B4-BE49-F238E27FC236}">
                <a16:creationId xmlns:a16="http://schemas.microsoft.com/office/drawing/2014/main" id="{D767B2B5-359D-10CE-EA59-357C73B862E0}"/>
              </a:ext>
            </a:extLst>
          </p:cNvPr>
          <p:cNvSpPr txBox="1"/>
          <p:nvPr/>
        </p:nvSpPr>
        <p:spPr>
          <a:xfrm>
            <a:off x="457200" y="1371600"/>
            <a:ext cx="8229600" cy="369332"/>
          </a:xfrm>
          <a:prstGeom prst="rect">
            <a:avLst/>
          </a:prstGeom>
          <a:noFill/>
        </p:spPr>
        <p:txBody>
          <a:bodyPr wrap="square">
            <a:spAutoFit/>
          </a:bodyPr>
          <a:lstStyle/>
          <a:p>
            <a:pPr algn="ctr">
              <a:defRPr b="1"/>
            </a:pPr>
            <a:r>
              <a:rPr lang="en-IN" sz="1800" dirty="0"/>
              <a:t>Table 14: Power Indices for the Voting System [9: 6, 4, 2, 1]</a:t>
            </a:r>
          </a:p>
        </p:txBody>
      </p:sp>
      <mc:AlternateContent xmlns:mc="http://schemas.openxmlformats.org/markup-compatibility/2006">
        <mc:Choice xmlns:a14="http://schemas.microsoft.com/office/drawing/2010/main" Requires="a14">
          <p:graphicFrame>
            <p:nvGraphicFramePr>
              <p:cNvPr id="4" name="Table Placeholder 2" descr="The table contains 3 columns and 4 rows.&#10;&#10;The columns are labeled: Player, Banzhaf Power Index, Shapley-Shubik Power Index.&#10;&#10;Row 1: Player: P 1, Banzhaf Power Index: 50 percent, Shapley-Shubik Power Index: 58.33 percent.&#10;&#10;Row 2: Player: P 2, Banzhaf Power Index: 25 percent, Shapley-Shubik Power Index: 25 percent.&#10;&#10;Row 3: Player: P 3, Banzhaf Power Index: 12.5 percent, Shapley-Shubik Power Index: 8.33 percent.&#10;&#10;Row 4: Player: P 4, Banzhaf Power Index: 12.5 percent, Shapley-Shubik Power Index: 8.33 percent.">
                <a:extLst>
                  <a:ext uri="{FF2B5EF4-FFF2-40B4-BE49-F238E27FC236}">
                    <a16:creationId xmlns:a16="http://schemas.microsoft.com/office/drawing/2014/main" id="{7C344B8E-0DA8-4DBF-ABCE-E95F2034BAB0}"/>
                  </a:ext>
                </a:extLst>
              </p:cNvPr>
              <p:cNvGraphicFramePr>
                <a:graphicFrameLocks/>
              </p:cNvGraphicFramePr>
              <p:nvPr>
                <p:extLst>
                  <p:ext uri="{D42A27DB-BD31-4B8C-83A1-F6EECF244321}">
                    <p14:modId xmlns:p14="http://schemas.microsoft.com/office/powerpoint/2010/main" val="3456252609"/>
                  </p:ext>
                </p:extLst>
              </p:nvPr>
            </p:nvGraphicFramePr>
            <p:xfrm>
              <a:off x="457200" y="1838960"/>
              <a:ext cx="8229600" cy="21234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Player</a:t>
                          </a:r>
                        </a:p>
                      </a:txBody>
                      <a:tcPr anchor="b"/>
                    </a:tc>
                    <a:tc>
                      <a:txBody>
                        <a:bodyPr/>
                        <a:lstStyle/>
                        <a:p>
                          <a:pPr algn="ctr">
                            <a:defRPr sz="1800" b="1"/>
                          </a:pPr>
                          <a:r>
                            <a:rPr dirty="0"/>
                            <a:t>Banzhaf Power Index</a:t>
                          </a:r>
                        </a:p>
                      </a:txBody>
                      <a:tcPr anchor="b"/>
                    </a:tc>
                    <a:tc>
                      <a:txBody>
                        <a:bodyPr/>
                        <a:lstStyle/>
                        <a:p>
                          <a:pPr algn="ctr">
                            <a:defRPr sz="1800" b="1"/>
                          </a:pPr>
                          <a:r>
                            <a:rPr dirty="0"/>
                            <a:t>Shapley-</a:t>
                          </a:r>
                          <a:r>
                            <a:rPr dirty="0" err="1"/>
                            <a:t>Shubik</a:t>
                          </a:r>
                          <a:r>
                            <a:rPr dirty="0"/>
                            <a:t> Power Index</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1</m:t>
                                    </m:r>
                                  </m:sub>
                                </m:sSub>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50%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58.33%</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2</m:t>
                                    </m:r>
                                  </m:sub>
                                </m:sSub>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25%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25%</m:t>
                                </m:r>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3</m:t>
                                    </m:r>
                                  </m:sub>
                                </m:sSub>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12.5%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8.33%</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m:ctrlPr>
                                  </m:sSubPr>
                                  <m:e>
                                    <m:r>
                                      <a:rPr sz="1800"/>
                                      <m:t>𝑃</m:t>
                                    </m:r>
                                  </m:e>
                                  <m:sub>
                                    <m:r>
                                      <a:rPr sz="1800"/>
                                      <m:t>4</m:t>
                                    </m:r>
                                  </m:sub>
                                </m:sSub>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12.5%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m:t>8.33%</m:t>
                                </m:r>
                              </m:oMath>
                            </m:oMathPara>
                          </a14:m>
                          <a:endParaRPr dirty="0"/>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3 columns and 4 rows.&#10;&#10;The columns are labeled: Player, Banzhaf Power Index, Shapley-Shubik Power Index.&#10;&#10;Row 1: Player: P 1, Banzhaf Power Index: 50 percent, Shapley-Shubik Power Index: 58.33 percent.&#10;&#10;Row 2: Player: P 2, Banzhaf Power Index: 25 percent, Shapley-Shubik Power Index: 25 percent.&#10;&#10;Row 3: Player: P 3, Banzhaf Power Index: 12.5 percent, Shapley-Shubik Power Index: 8.33 percent.&#10;&#10;Row 4: Player: P 4, Banzhaf Power Index: 12.5 percent, Shapley-Shubik Power Index: 8.33 percent.">
                <a:extLst>
                  <a:ext uri="{FF2B5EF4-FFF2-40B4-BE49-F238E27FC236}">
                    <a16:creationId xmlns:a16="http://schemas.microsoft.com/office/drawing/2014/main" id="{7C344B8E-0DA8-4DBF-ABCE-E95F2034BAB0}"/>
                  </a:ext>
                </a:extLst>
              </p:cNvPr>
              <p:cNvGraphicFramePr>
                <a:graphicFrameLocks/>
              </p:cNvGraphicFramePr>
              <p:nvPr>
                <p:extLst>
                  <p:ext uri="{D42A27DB-BD31-4B8C-83A1-F6EECF244321}">
                    <p14:modId xmlns:p14="http://schemas.microsoft.com/office/powerpoint/2010/main" val="3456252609"/>
                  </p:ext>
                </p:extLst>
              </p:nvPr>
            </p:nvGraphicFramePr>
            <p:xfrm>
              <a:off x="457200" y="1838960"/>
              <a:ext cx="8229600" cy="21234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sz="1800" b="1"/>
                          </a:pPr>
                          <a:r>
                            <a:rPr dirty="0"/>
                            <a:t>Player</a:t>
                          </a:r>
                        </a:p>
                      </a:txBody>
                      <a:tcPr anchor="b"/>
                    </a:tc>
                    <a:tc>
                      <a:txBody>
                        <a:bodyPr/>
                        <a:lstStyle/>
                        <a:p>
                          <a:pPr algn="ctr">
                            <a:defRPr sz="1800" b="1"/>
                          </a:pPr>
                          <a:r>
                            <a:rPr dirty="0"/>
                            <a:t>Banzhaf Power Index</a:t>
                          </a:r>
                        </a:p>
                      </a:txBody>
                      <a:tcPr anchor="b"/>
                    </a:tc>
                    <a:tc>
                      <a:txBody>
                        <a:bodyPr/>
                        <a:lstStyle/>
                        <a:p>
                          <a:pPr algn="ctr">
                            <a:defRPr sz="1800" b="1"/>
                          </a:pPr>
                          <a:r>
                            <a:rPr dirty="0"/>
                            <a:t>Shapley-</a:t>
                          </a:r>
                          <a:r>
                            <a:rPr dirty="0" err="1"/>
                            <a:t>Shubik</a:t>
                          </a:r>
                          <a:r>
                            <a:rPr dirty="0"/>
                            <a:t> Power Index</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444" t="-180328" r="-200667" b="-304918"/>
                          </a:stretch>
                        </a:blipFill>
                      </a:tcPr>
                    </a:tc>
                    <a:tc>
                      <a:txBody>
                        <a:bodyPr/>
                        <a:lstStyle/>
                        <a:p>
                          <a:endParaRPr lang="en-US"/>
                        </a:p>
                      </a:txBody>
                      <a:tcPr>
                        <a:blipFill>
                          <a:blip r:embed="rId2"/>
                          <a:stretch>
                            <a:fillRect l="-100444" t="-180328" r="-100667" b="-304918"/>
                          </a:stretch>
                        </a:blipFill>
                      </a:tcPr>
                    </a:tc>
                    <a:tc>
                      <a:txBody>
                        <a:bodyPr/>
                        <a:lstStyle/>
                        <a:p>
                          <a:endParaRPr lang="en-US"/>
                        </a:p>
                      </a:txBody>
                      <a:tcPr>
                        <a:blipFill>
                          <a:blip r:embed="rId2"/>
                          <a:stretch>
                            <a:fillRect l="-200444" t="-180328" r="-667" b="-304918"/>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444" t="-280328" r="-200667" b="-204918"/>
                          </a:stretch>
                        </a:blipFill>
                      </a:tcPr>
                    </a:tc>
                    <a:tc>
                      <a:txBody>
                        <a:bodyPr/>
                        <a:lstStyle/>
                        <a:p>
                          <a:endParaRPr lang="en-US"/>
                        </a:p>
                      </a:txBody>
                      <a:tcPr>
                        <a:blipFill>
                          <a:blip r:embed="rId2"/>
                          <a:stretch>
                            <a:fillRect l="-100444" t="-280328" r="-100667" b="-204918"/>
                          </a:stretch>
                        </a:blipFill>
                      </a:tcPr>
                    </a:tc>
                    <a:tc>
                      <a:txBody>
                        <a:bodyPr/>
                        <a:lstStyle/>
                        <a:p>
                          <a:endParaRPr lang="en-US"/>
                        </a:p>
                      </a:txBody>
                      <a:tcPr>
                        <a:blipFill>
                          <a:blip r:embed="rId2"/>
                          <a:stretch>
                            <a:fillRect l="-200444" t="-280328" r="-667" b="-204918"/>
                          </a:stretch>
                        </a:blipFill>
                      </a:tcPr>
                    </a:tc>
                    <a:extLst>
                      <a:ext uri="{0D108BD9-81ED-4DB2-BD59-A6C34878D82A}">
                        <a16:rowId xmlns:a16="http://schemas.microsoft.com/office/drawing/2014/main" val="10003"/>
                      </a:ext>
                    </a:extLst>
                  </a:tr>
                  <a:tr h="370840">
                    <a:tc>
                      <a:txBody>
                        <a:bodyPr/>
                        <a:lstStyle/>
                        <a:p>
                          <a:endParaRPr lang="en-US"/>
                        </a:p>
                      </a:txBody>
                      <a:tcPr>
                        <a:blipFill>
                          <a:blip r:embed="rId2"/>
                          <a:stretch>
                            <a:fillRect l="-444" t="-380328" r="-200667" b="-104918"/>
                          </a:stretch>
                        </a:blipFill>
                      </a:tcPr>
                    </a:tc>
                    <a:tc>
                      <a:txBody>
                        <a:bodyPr/>
                        <a:lstStyle/>
                        <a:p>
                          <a:endParaRPr lang="en-US"/>
                        </a:p>
                      </a:txBody>
                      <a:tcPr>
                        <a:blipFill>
                          <a:blip r:embed="rId2"/>
                          <a:stretch>
                            <a:fillRect l="-100444" t="-380328" r="-100667" b="-104918"/>
                          </a:stretch>
                        </a:blipFill>
                      </a:tcPr>
                    </a:tc>
                    <a:tc>
                      <a:txBody>
                        <a:bodyPr/>
                        <a:lstStyle/>
                        <a:p>
                          <a:endParaRPr lang="en-US"/>
                        </a:p>
                      </a:txBody>
                      <a:tcPr>
                        <a:blipFill>
                          <a:blip r:embed="rId2"/>
                          <a:stretch>
                            <a:fillRect l="-200444" t="-380328" r="-667" b="-104918"/>
                          </a:stretch>
                        </a:blipFill>
                      </a:tcPr>
                    </a:tc>
                    <a:extLst>
                      <a:ext uri="{0D108BD9-81ED-4DB2-BD59-A6C34878D82A}">
                        <a16:rowId xmlns:a16="http://schemas.microsoft.com/office/drawing/2014/main" val="10004"/>
                      </a:ext>
                    </a:extLst>
                  </a:tr>
                  <a:tr h="370840">
                    <a:tc>
                      <a:txBody>
                        <a:bodyPr/>
                        <a:lstStyle/>
                        <a:p>
                          <a:endParaRPr lang="en-US"/>
                        </a:p>
                      </a:txBody>
                      <a:tcPr>
                        <a:blipFill>
                          <a:blip r:embed="rId2"/>
                          <a:stretch>
                            <a:fillRect l="-444" t="-480328" r="-200667" b="-4918"/>
                          </a:stretch>
                        </a:blipFill>
                      </a:tcPr>
                    </a:tc>
                    <a:tc>
                      <a:txBody>
                        <a:bodyPr/>
                        <a:lstStyle/>
                        <a:p>
                          <a:endParaRPr lang="en-US"/>
                        </a:p>
                      </a:txBody>
                      <a:tcPr>
                        <a:blipFill>
                          <a:blip r:embed="rId2"/>
                          <a:stretch>
                            <a:fillRect l="-100444" t="-480328" r="-100667" b="-4918"/>
                          </a:stretch>
                        </a:blipFill>
                      </a:tcPr>
                    </a:tc>
                    <a:tc>
                      <a:txBody>
                        <a:bodyPr/>
                        <a:lstStyle/>
                        <a:p>
                          <a:endParaRPr lang="en-US"/>
                        </a:p>
                      </a:txBody>
                      <a:tcPr>
                        <a:blipFill>
                          <a:blip r:embed="rId2"/>
                          <a:stretch>
                            <a:fillRect l="-200444" t="-480328" r="-667" b="-4918"/>
                          </a:stretch>
                        </a:blipFill>
                      </a:tcPr>
                    </a:tc>
                    <a:extLst>
                      <a:ext uri="{0D108BD9-81ED-4DB2-BD59-A6C34878D82A}">
                        <a16:rowId xmlns:a16="http://schemas.microsoft.com/office/drawing/2014/main" val="10005"/>
                      </a:ext>
                    </a:extLst>
                  </a:tr>
                </a:tbl>
              </a:graphicData>
            </a:graphic>
          </p:graphicFrame>
        </mc:Fallback>
      </mc:AlternateContent>
      <p:sp>
        <p:nvSpPr>
          <p:cNvPr id="3" name="Text Placeholder 2"/>
          <p:cNvSpPr>
            <a:spLocks noGrp="1"/>
          </p:cNvSpPr>
          <p:nvPr>
            <p:ph type="body" sz="quarter" idx="10"/>
          </p:nvPr>
        </p:nvSpPr>
        <p:spPr>
          <a:xfrm>
            <a:off x="457200" y="4114800"/>
            <a:ext cx="8229600" cy="1881554"/>
          </a:xfrm>
        </p:spPr>
        <p:txBody>
          <a:bodyPr>
            <a:normAutofit/>
          </a:bodyPr>
          <a:lstStyle/>
          <a:p>
            <a:pPr algn="just"/>
            <a:r>
              <a:rPr sz="2200" dirty="0"/>
              <a:t>Note that player 1 has more power using the Shapley-</a:t>
            </a:r>
            <a:r>
              <a:rPr sz="2200" dirty="0" err="1"/>
              <a:t>Shubik</a:t>
            </a:r>
            <a:r>
              <a:rPr sz="2200" dirty="0"/>
              <a:t> Index. Player 2's power is the same with either method. Players 3 and 4 have equal power using either method with a lower power using the Shapley-</a:t>
            </a:r>
            <a:r>
              <a:rPr sz="2200" dirty="0" err="1"/>
              <a:t>Shubik</a:t>
            </a:r>
            <a:r>
              <a:rPr sz="2200" dirty="0"/>
              <a:t> Index. Notice that players 2, 3, and 4 combined have equal power to player 1 using the Banzhaf Power Index.</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the Parts of a Weighted Voting System</a:t>
            </a:r>
            <a:r>
              <a:rPr lang="en-US" dirty="0"/>
              <a:t>—Slide 2</a:t>
            </a:r>
            <a:endParaRPr dirty="0"/>
          </a:p>
        </p:txBody>
      </p:sp>
      <p:sp>
        <p:nvSpPr>
          <p:cNvPr id="3" name="Text Placeholder 2"/>
          <p:cNvSpPr>
            <a:spLocks noGrp="1"/>
          </p:cNvSpPr>
          <p:nvPr>
            <p:ph type="body" sz="quarter" idx="10"/>
          </p:nvPr>
        </p:nvSpPr>
        <p:spPr>
          <a:xfrm>
            <a:off x="457200" y="1029288"/>
            <a:ext cx="8229600" cy="1372144"/>
          </a:xfrm>
        </p:spPr>
        <p:txBody>
          <a:bodyPr>
            <a:normAutofit/>
          </a:bodyPr>
          <a:lstStyle/>
          <a:p>
            <a:r>
              <a:rPr sz="2000" b="1" dirty="0"/>
              <a:t>Solution</a:t>
            </a:r>
          </a:p>
          <a:p>
            <a:pPr marL="358775" indent="-358775" algn="just">
              <a:defRPr sz="2800"/>
            </a:pPr>
            <a:r>
              <a:rPr lang="en-IN" sz="2000" dirty="0"/>
              <a:t>a.	</a:t>
            </a:r>
            <a:r>
              <a:rPr sz="2000" dirty="0"/>
              <a:t>To determine the number of players, we need to count the number of weights that are listed following the quota and colon. Thus, this is a weighted voted system with </a:t>
            </a:r>
            <a:r>
              <a:rPr sz="2000" dirty="0">
                <a:latin typeface="Cambria Math"/>
              </a:rPr>
              <a:t>12</a:t>
            </a:r>
            <a:r>
              <a:rPr sz="2000" dirty="0"/>
              <a:t> players</a:t>
            </a:r>
          </a:p>
        </p:txBody>
      </p:sp>
      <p:pic>
        <p:nvPicPr>
          <p:cNvPr id="9" name="Picture 8" descr="p sub one, p sub two, p sub three, and so on up to p sub twelve.&#10;">
            <a:extLst>
              <a:ext uri="{FF2B5EF4-FFF2-40B4-BE49-F238E27FC236}">
                <a16:creationId xmlns:a16="http://schemas.microsoft.com/office/drawing/2014/main" id="{F5ECD884-93B7-7B06-E7CA-E1C4FCAF6619}"/>
              </a:ext>
            </a:extLst>
          </p:cNvPr>
          <p:cNvPicPr>
            <a:picLocks noChangeAspect="1"/>
          </p:cNvPicPr>
          <p:nvPr/>
        </p:nvPicPr>
        <p:blipFill>
          <a:blip r:embed="rId2"/>
          <a:stretch>
            <a:fillRect/>
          </a:stretch>
        </p:blipFill>
        <p:spPr>
          <a:xfrm>
            <a:off x="5020236" y="2065322"/>
            <a:ext cx="1600199" cy="336884"/>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E1E2323-98F4-BA6D-0BC9-D916E1305EFF}"/>
                  </a:ext>
                </a:extLst>
              </p:cNvPr>
              <p:cNvSpPr txBox="1"/>
              <p:nvPr/>
            </p:nvSpPr>
            <p:spPr>
              <a:xfrm>
                <a:off x="457200" y="2401431"/>
                <a:ext cx="8229600" cy="2246769"/>
              </a:xfrm>
              <a:prstGeom prst="rect">
                <a:avLst/>
              </a:prstGeom>
              <a:noFill/>
            </p:spPr>
            <p:txBody>
              <a:bodyPr wrap="square">
                <a:spAutoFit/>
              </a:bodyPr>
              <a:lstStyle/>
              <a:p>
                <a:pPr marL="358775" indent="-358775" algn="just">
                  <a:defRPr sz="2800"/>
                </a:pPr>
                <a:r>
                  <a:rPr lang="en-IN" sz="2000" dirty="0"/>
                  <a:t>b.	To determine the number of total votes available, we add up the weights of all of the players.</a:t>
                </a:r>
              </a:p>
              <a:p>
                <a:pPr marL="358775" lvl="1" indent="-358775" algn="ctr">
                  <a:buNone/>
                  <a:defRPr sz="2800"/>
                </a:pPr>
                <a:r>
                  <a:rPr lang="en-IN" sz="2000" dirty="0"/>
                  <a:t>​  </a:t>
                </a:r>
                <a:r>
                  <a:rPr lang="en-IN" sz="1800" dirty="0"/>
                  <a:t>Total number of votes: </a:t>
                </a:r>
                <a14:m>
                  <m:oMath xmlns:m="http://schemas.openxmlformats.org/officeDocument/2006/math">
                    <m:r>
                      <a:rPr lang="en-IN" sz="1800">
                        <a:latin typeface="Cambria Math" panose="02040503050406030204" pitchFamily="18" charset="0"/>
                      </a:rPr>
                      <m:t>8+6+5+3+3+3+2+2+1+1+1+1=36</m:t>
                    </m:r>
                  </m:oMath>
                </a14:m>
                <a:endParaRPr lang="en-IN" sz="1800" dirty="0"/>
              </a:p>
              <a:p>
                <a:pPr marL="358775" indent="-358775" algn="just">
                  <a:defRPr sz="2800"/>
                </a:pPr>
                <a:r>
                  <a:rPr lang="en-IN" sz="2000" dirty="0"/>
                  <a:t>c.	The quota is found at the beginning of the list, before the colon. Thus, the quota is </a:t>
                </a:r>
                <a:r>
                  <a:rPr lang="en-IN" sz="2000" dirty="0">
                    <a:latin typeface="Cambria Math"/>
                  </a:rPr>
                  <a:t>25</a:t>
                </a:r>
                <a:r>
                  <a:rPr lang="en-IN" sz="2000" dirty="0"/>
                  <a:t> votes.</a:t>
                </a:r>
              </a:p>
              <a:p>
                <a:pPr marL="358775" indent="-358775" algn="just">
                  <a:defRPr sz="2800"/>
                </a:pPr>
                <a:r>
                  <a:rPr lang="en-IN" sz="2000" dirty="0"/>
                  <a:t>d.	The player's weights are listed in order, thus the weight of </a:t>
                </a:r>
                <a:r>
                  <a:rPr lang="en-IN" sz="2000" i="1" dirty="0"/>
                  <a:t>P</a:t>
                </a:r>
                <a:r>
                  <a:rPr lang="en-IN" sz="2000" baseline="-25000" dirty="0"/>
                  <a:t>3</a:t>
                </a:r>
                <a:r>
                  <a:rPr lang="en-IN" sz="2000" dirty="0"/>
                  <a:t> is </a:t>
                </a:r>
                <a:r>
                  <a:rPr lang="en-IN" sz="2000" dirty="0">
                    <a:latin typeface="Cambria Math"/>
                  </a:rPr>
                  <a:t>5</a:t>
                </a:r>
                <a:r>
                  <a:rPr lang="en-IN" sz="2000" dirty="0"/>
                  <a:t>; that is, player 3 has </a:t>
                </a:r>
                <a:r>
                  <a:rPr lang="en-IN" sz="2000" dirty="0">
                    <a:latin typeface="Cambria Math"/>
                  </a:rPr>
                  <a:t>5</a:t>
                </a:r>
                <a:r>
                  <a:rPr lang="en-IN" sz="2000" dirty="0"/>
                  <a:t> votes.</a:t>
                </a:r>
              </a:p>
            </p:txBody>
          </p:sp>
        </mc:Choice>
        <mc:Fallback xmlns="">
          <p:sp>
            <p:nvSpPr>
              <p:cNvPr id="5" name="TextBox 4">
                <a:extLst>
                  <a:ext uri="{FF2B5EF4-FFF2-40B4-BE49-F238E27FC236}">
                    <a16:creationId xmlns:a16="http://schemas.microsoft.com/office/drawing/2014/main" id="{9E1E2323-98F4-BA6D-0BC9-D916E1305EFF}"/>
                  </a:ext>
                </a:extLst>
              </p:cNvPr>
              <p:cNvSpPr txBox="1">
                <a:spLocks noRot="1" noChangeAspect="1" noMove="1" noResize="1" noEditPoints="1" noAdjustHandles="1" noChangeArrowheads="1" noChangeShapeType="1" noTextEdit="1"/>
              </p:cNvSpPr>
              <p:nvPr/>
            </p:nvSpPr>
            <p:spPr>
              <a:xfrm>
                <a:off x="457200" y="2401431"/>
                <a:ext cx="8229600" cy="2246769"/>
              </a:xfrm>
              <a:prstGeom prst="rect">
                <a:avLst/>
              </a:prstGeom>
              <a:blipFill>
                <a:blip r:embed="rId3"/>
                <a:stretch>
                  <a:fillRect l="-741" t="-1626" r="-741" b="-3794"/>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Representing a Weighted Voting System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lgn="just"/>
                <a:r>
                  <a:rPr lang="en-US" sz="2000" dirty="0"/>
                  <a:t>The library council has four voting members representing the district's main areas: North, South, East, and West. The north district has four votes, the south district has three, the east district has two, and the west district has one vote. A minimum of six votes is required to pass any proposal on the council.</a:t>
                </a:r>
              </a:p>
              <a:p>
                <a:pPr marL="358775" indent="-358775" algn="just">
                  <a:defRPr sz="2800"/>
                </a:pPr>
                <a:r>
                  <a:rPr lang="en-US" sz="2000" dirty="0"/>
                  <a:t>a.	​Use the notation for weighted voting systems to represent the library council's voting system.</a:t>
                </a:r>
              </a:p>
              <a:p>
                <a:pPr marL="358775" indent="-358775" algn="just">
                  <a:defRPr sz="2800"/>
                </a:pPr>
                <a:r>
                  <a:rPr lang="en-US" sz="2000" dirty="0"/>
                  <a:t>b.​	Determine how many total votes are in the system.</a:t>
                </a:r>
              </a:p>
              <a:p>
                <a:r>
                  <a:rPr lang="en-US" sz="2000" b="1" dirty="0"/>
                  <a:t>Solution</a:t>
                </a:r>
              </a:p>
              <a:p>
                <a:pPr marL="358775" indent="-358775" algn="just">
                  <a:defRPr sz="2800"/>
                </a:pPr>
                <a:r>
                  <a:rPr lang="en-US" sz="2000" dirty="0"/>
                  <a:t>a.​	Let the districts, North, South, East, and West, be represented by </a:t>
                </a:r>
                <a:r>
                  <a:rPr lang="en-IN" sz="2000" i="1" dirty="0"/>
                  <a:t>P</a:t>
                </a:r>
                <a:r>
                  <a:rPr lang="en-IN" sz="1050" i="1" dirty="0"/>
                  <a:t> </a:t>
                </a:r>
                <a:r>
                  <a:rPr lang="en-IN" sz="2000" baseline="-25000" dirty="0"/>
                  <a:t>1</a:t>
                </a:r>
                <a:r>
                  <a:rPr lang="en-US" sz="2000" dirty="0"/>
                  <a:t>, </a:t>
                </a:r>
                <a:r>
                  <a:rPr lang="en-IN" sz="2000" i="1" dirty="0"/>
                  <a:t>P</a:t>
                </a:r>
                <a:r>
                  <a:rPr lang="en-IN" sz="1050" i="1" dirty="0"/>
                  <a:t> </a:t>
                </a:r>
                <a:r>
                  <a:rPr lang="en-IN" sz="2000" baseline="-25000" dirty="0"/>
                  <a:t>2</a:t>
                </a:r>
                <a:r>
                  <a:rPr lang="en-US" sz="2000" dirty="0"/>
                  <a:t>,   </a:t>
                </a:r>
                <a:r>
                  <a:rPr lang="en-IN" sz="2000" i="1" dirty="0"/>
                  <a:t>P</a:t>
                </a:r>
                <a:r>
                  <a:rPr lang="en-IN" sz="1050" i="1" dirty="0"/>
                  <a:t> </a:t>
                </a:r>
                <a:r>
                  <a:rPr lang="en-IN" sz="2000" baseline="-25000" dirty="0"/>
                  <a:t>3</a:t>
                </a:r>
                <a:r>
                  <a:rPr lang="en-US" sz="2000" dirty="0"/>
                  <a:t>, and </a:t>
                </a:r>
                <a:r>
                  <a:rPr lang="en-IN" sz="2000" i="1" dirty="0"/>
                  <a:t>P</a:t>
                </a:r>
                <a:r>
                  <a:rPr lang="en-IN" sz="1050" i="1" dirty="0"/>
                  <a:t> </a:t>
                </a:r>
                <a:r>
                  <a:rPr lang="en-IN" sz="2000" baseline="-25000" dirty="0"/>
                  <a:t>4</a:t>
                </a:r>
                <a:r>
                  <a:rPr lang="en-US" sz="2000" dirty="0"/>
                  <a:t>,</a:t>
                </a:r>
                <a:r>
                  <a:rPr lang="ar-AE" sz="2000" dirty="0"/>
                  <a:t> </a:t>
                </a:r>
                <a:r>
                  <a:rPr lang="en-US" sz="2000" dirty="0"/>
                  <a:t>respectively. Their corresponding weights are </a:t>
                </a:r>
                <a:r>
                  <a:rPr lang="en-IN" sz="2000" i="1" dirty="0"/>
                  <a:t>w</a:t>
                </a:r>
                <a:r>
                  <a:rPr lang="en-IN" sz="1050" i="1" dirty="0"/>
                  <a:t> </a:t>
                </a:r>
                <a:r>
                  <a:rPr lang="en-IN" sz="2000" baseline="-25000" dirty="0"/>
                  <a:t>1</a:t>
                </a:r>
                <a:r>
                  <a:rPr lang="en-US" sz="2000" dirty="0"/>
                  <a:t> = 4,</a:t>
                </a:r>
                <a:r>
                  <a:rPr lang="ar-AE" sz="2000" dirty="0"/>
                  <a:t> </a:t>
                </a:r>
                <a:r>
                  <a:rPr lang="en-IN" sz="2000" i="1" dirty="0"/>
                  <a:t>w</a:t>
                </a:r>
                <a:r>
                  <a:rPr lang="en-IN" sz="1050" i="1" dirty="0"/>
                  <a:t> </a:t>
                </a:r>
                <a:r>
                  <a:rPr lang="en-IN" sz="2000" baseline="-25000" dirty="0"/>
                  <a:t>2</a:t>
                </a:r>
                <a:r>
                  <a:rPr lang="en-US" sz="2000" dirty="0"/>
                  <a:t> = 3,  </a:t>
                </a:r>
                <a:r>
                  <a:rPr lang="en-IN" sz="2000" i="1" dirty="0"/>
                  <a:t>w</a:t>
                </a:r>
                <a:r>
                  <a:rPr lang="en-IN" sz="1050" i="1" dirty="0"/>
                  <a:t> </a:t>
                </a:r>
                <a:r>
                  <a:rPr lang="en-IN" sz="2000" baseline="-25000" dirty="0"/>
                  <a:t>3</a:t>
                </a:r>
                <a:r>
                  <a:rPr lang="en-US" sz="2000" dirty="0"/>
                  <a:t> = 2,</a:t>
                </a:r>
                <a:r>
                  <a:rPr lang="ar-AE" sz="2000" dirty="0"/>
                  <a:t> </a:t>
                </a:r>
                <a:r>
                  <a:rPr lang="en-US" sz="2000" dirty="0"/>
                  <a:t>and </a:t>
                </a:r>
                <a:r>
                  <a:rPr lang="en-IN" sz="2000" i="1" dirty="0"/>
                  <a:t>w</a:t>
                </a:r>
                <a:r>
                  <a:rPr lang="en-IN" sz="1050" i="1" dirty="0"/>
                  <a:t> </a:t>
                </a:r>
                <a:r>
                  <a:rPr lang="en-IN" sz="2000" baseline="-25000" dirty="0"/>
                  <a:t>4</a:t>
                </a:r>
                <a:r>
                  <a:rPr lang="en-US" sz="2000" dirty="0"/>
                  <a:t> = 1.</a:t>
                </a:r>
                <a:r>
                  <a:rPr lang="ar-AE" sz="2000" dirty="0"/>
                  <a:t> </a:t>
                </a:r>
                <a:r>
                  <a:rPr lang="en-US" sz="2000" dirty="0"/>
                  <a:t> We are also told that the quota for any vote of the library council is </a:t>
                </a:r>
                <a:r>
                  <a:rPr lang="en-US" sz="2000" dirty="0">
                    <a:latin typeface="Cambria Math"/>
                  </a:rPr>
                  <a:t>6</a:t>
                </a:r>
                <a:r>
                  <a:rPr lang="en-US" sz="2000" dirty="0"/>
                  <a:t>. Thus, the system can be represented as </a:t>
                </a:r>
                <a14:m>
                  <m:oMath xmlns:m="http://schemas.openxmlformats.org/officeDocument/2006/math">
                    <m:r>
                      <a:rPr lang="en-US" sz="2000">
                        <a:latin typeface="Cambria Math" panose="02040503050406030204" pitchFamily="18" charset="0"/>
                      </a:rPr>
                      <m:t>[6:4, 3, 2, 1]</m:t>
                    </m:r>
                  </m:oMath>
                </a14:m>
                <a:r>
                  <a:rPr lang="en-US" sz="2000" dirty="0"/>
                  <a:t>.</a:t>
                </a:r>
              </a:p>
              <a:p>
                <a:pPr marL="358775" indent="-358775">
                  <a:defRPr sz="2800"/>
                </a:pPr>
                <a:r>
                  <a:rPr lang="en-US" sz="2000" dirty="0"/>
                  <a:t>b.	​The total number of votes is found by adding all of the weights together.</a:t>
                </a:r>
              </a:p>
              <a:p>
                <a:pPr algn="ctr">
                  <a:defRPr sz="2800"/>
                </a:pPr>
                <a:r>
                  <a:rPr lang="en-US" sz="2000" dirty="0"/>
                  <a:t>​Total Number of Votes: </a:t>
                </a:r>
                <a14:m>
                  <m:oMath xmlns:m="http://schemas.openxmlformats.org/officeDocument/2006/math">
                    <m:r>
                      <a:rPr lang="en-US" sz="2000">
                        <a:latin typeface="Cambria Math" panose="02040503050406030204" pitchFamily="18" charset="0"/>
                      </a:rPr>
                      <m:t>4+3+2+1=10</m:t>
                    </m:r>
                  </m:oMath>
                </a14:m>
                <a:endParaRPr lang="en-US" sz="2000" dirty="0"/>
              </a:p>
              <a:p>
                <a:pPr marL="514350" indent="-514350" algn="just">
                  <a:buFont typeface="+mj-lt"/>
                  <a:buAutoNum type="alphaLcPeriod" startAt="2"/>
                  <a:defRPr sz="2800"/>
                </a:pPr>
                <a:endParaRPr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1350" r="-741"/>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Determining the Quota for a Weighted Voting System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000" dirty="0"/>
                  <a:t>Consider the voting system [</a:t>
                </a:r>
                <a:r>
                  <a:rPr lang="en-US" sz="2000" i="1" dirty="0"/>
                  <a:t>q</a:t>
                </a:r>
                <a:r>
                  <a:rPr lang="en-US" sz="2000" dirty="0"/>
                  <a:t>: 4, 3, 2, 2, 1, 1]</a:t>
                </a:r>
              </a:p>
              <a:p>
                <a:pPr marL="358775" indent="-358775">
                  <a:defRPr sz="2800"/>
                </a:pPr>
                <a:r>
                  <a:rPr lang="en-US" sz="2000" dirty="0"/>
                  <a:t>a.	What is the largest value that the quota can be?</a:t>
                </a:r>
              </a:p>
              <a:p>
                <a:pPr marL="358775" indent="-358775">
                  <a:defRPr sz="2800"/>
                </a:pPr>
                <a:r>
                  <a:rPr lang="en-US" sz="2000" dirty="0"/>
                  <a:t>b.	What is the smallest value that the quota can be?</a:t>
                </a:r>
              </a:p>
              <a:p>
                <a:pPr marL="358775" indent="-358775">
                  <a:defRPr sz="2800"/>
                </a:pPr>
                <a:r>
                  <a:rPr lang="en-US" sz="2000" dirty="0"/>
                  <a:t>c.	What is the value of the quota if at least two-thirds of the votes are required to pass a proposal?</a:t>
                </a:r>
              </a:p>
              <a:p>
                <a:r>
                  <a:rPr lang="en-US" sz="2000" b="1" dirty="0"/>
                  <a:t>Solution</a:t>
                </a:r>
              </a:p>
              <a:p>
                <a:pPr marL="358775" indent="-358775" algn="just">
                  <a:spcBef>
                    <a:spcPts val="480"/>
                  </a:spcBef>
                  <a:defRPr sz="2800"/>
                </a:pPr>
                <a:r>
                  <a:rPr lang="en-US" sz="2000" dirty="0"/>
                  <a:t>a.	The quota value can be no more than the total number of votes possible. To find this, we add together the weights of all of the players.</a:t>
                </a:r>
              </a:p>
              <a:p>
                <a:pPr marL="358775" lvl="1" indent="-358775" algn="ctr">
                  <a:spcBef>
                    <a:spcPts val="480"/>
                  </a:spcBef>
                  <a:buNone/>
                  <a:defRPr sz="2800"/>
                </a:pPr>
                <a:r>
                  <a:rPr lang="en-US" sz="2000" dirty="0"/>
                  <a:t>​</a:t>
                </a:r>
                <a14:m>
                  <m:oMath xmlns:m="http://schemas.openxmlformats.org/officeDocument/2006/math">
                    <m:r>
                      <m:rPr>
                        <m:nor/>
                      </m:rPr>
                      <a:rPr lang="en-US" sz="2000"/>
                      <m:t>Total</m:t>
                    </m:r>
                    <m:r>
                      <m:rPr>
                        <m:nor/>
                      </m:rPr>
                      <a:rPr lang="en-US" sz="2000"/>
                      <m:t> </m:t>
                    </m:r>
                    <m:r>
                      <m:rPr>
                        <m:nor/>
                      </m:rPr>
                      <a:rPr lang="en-US" sz="2000"/>
                      <m:t>Number</m:t>
                    </m:r>
                    <m:r>
                      <m:rPr>
                        <m:nor/>
                      </m:rPr>
                      <a:rPr lang="en-US" sz="2000"/>
                      <m:t> </m:t>
                    </m:r>
                    <m:r>
                      <m:rPr>
                        <m:nor/>
                      </m:rPr>
                      <a:rPr lang="en-US" sz="2000"/>
                      <m:t>of</m:t>
                    </m:r>
                    <m:r>
                      <m:rPr>
                        <m:nor/>
                      </m:rPr>
                      <a:rPr lang="en-US" sz="2000"/>
                      <m:t> </m:t>
                    </m:r>
                    <m:r>
                      <m:rPr>
                        <m:nor/>
                      </m:rPr>
                      <a:rPr lang="en-US" sz="2000"/>
                      <m:t>Votes</m:t>
                    </m:r>
                    <m:r>
                      <a:rPr lang="en-US" sz="2000">
                        <a:latin typeface="Cambria Math" panose="02040503050406030204" pitchFamily="18" charset="0"/>
                      </a:rPr>
                      <m:t>=</m:t>
                    </m:r>
                    <m:r>
                      <a:rPr lang="en-US" sz="2000">
                        <a:latin typeface="Cambria Math" panose="02040503050406030204" pitchFamily="18" charset="0"/>
                      </a:rPr>
                      <m:t>4</m:t>
                    </m:r>
                    <m:r>
                      <a:rPr lang="en-US" sz="2000">
                        <a:latin typeface="Cambria Math" panose="02040503050406030204" pitchFamily="18" charset="0"/>
                      </a:rPr>
                      <m:t>+</m:t>
                    </m:r>
                    <m:r>
                      <a:rPr lang="en-US" sz="2000">
                        <a:latin typeface="Cambria Math" panose="02040503050406030204" pitchFamily="18" charset="0"/>
                      </a:rPr>
                      <m:t>3</m:t>
                    </m:r>
                    <m:r>
                      <a:rPr lang="en-US" sz="2000">
                        <a:latin typeface="Cambria Math" panose="02040503050406030204" pitchFamily="18" charset="0"/>
                      </a:rPr>
                      <m:t>+</m:t>
                    </m:r>
                    <m:r>
                      <a:rPr lang="en-US" sz="2000">
                        <a:latin typeface="Cambria Math" panose="02040503050406030204" pitchFamily="18" charset="0"/>
                      </a:rPr>
                      <m:t>2</m:t>
                    </m:r>
                    <m:r>
                      <a:rPr lang="en-US" sz="2000">
                        <a:latin typeface="Cambria Math" panose="02040503050406030204" pitchFamily="18" charset="0"/>
                      </a:rPr>
                      <m:t>+</m:t>
                    </m:r>
                    <m:r>
                      <a:rPr lang="en-US" sz="2000">
                        <a:latin typeface="Cambria Math" panose="02040503050406030204" pitchFamily="18" charset="0"/>
                      </a:rPr>
                      <m:t>2</m:t>
                    </m:r>
                    <m:r>
                      <a:rPr lang="en-US" sz="2000">
                        <a:latin typeface="Cambria Math" panose="02040503050406030204" pitchFamily="18" charset="0"/>
                      </a:rPr>
                      <m:t>+</m:t>
                    </m:r>
                    <m:r>
                      <a:rPr lang="en-US" sz="2000">
                        <a:latin typeface="Cambria Math" panose="02040503050406030204" pitchFamily="18" charset="0"/>
                      </a:rPr>
                      <m:t>1</m:t>
                    </m:r>
                    <m:r>
                      <a:rPr lang="en-US" sz="2000">
                        <a:latin typeface="Cambria Math" panose="02040503050406030204" pitchFamily="18" charset="0"/>
                      </a:rPr>
                      <m:t>+</m:t>
                    </m:r>
                    <m:r>
                      <a:rPr lang="en-US" sz="2000">
                        <a:latin typeface="Cambria Math" panose="02040503050406030204" pitchFamily="18" charset="0"/>
                      </a:rPr>
                      <m:t>1</m:t>
                    </m:r>
                    <m:r>
                      <a:rPr lang="en-US" sz="2000">
                        <a:latin typeface="Cambria Math" panose="02040503050406030204" pitchFamily="18" charset="0"/>
                      </a:rPr>
                      <m:t>=</m:t>
                    </m:r>
                    <m:r>
                      <a:rPr lang="en-US" sz="2000">
                        <a:latin typeface="Cambria Math" panose="02040503050406030204" pitchFamily="18" charset="0"/>
                      </a:rPr>
                      <m:t>13</m:t>
                    </m:r>
                  </m:oMath>
                </a14:m>
                <a:endParaRPr lang="en-US" sz="2000" dirty="0"/>
              </a:p>
              <a:p>
                <a:pPr marL="358775" lvl="1" indent="-358775" algn="just">
                  <a:spcBef>
                    <a:spcPts val="480"/>
                  </a:spcBef>
                  <a:buNone/>
                </a:pPr>
                <a:r>
                  <a:rPr lang="en-US" sz="2000" dirty="0"/>
                  <a:t>	Thus, the largest value the quota can be is </a:t>
                </a:r>
                <a:r>
                  <a:rPr lang="en-US" sz="2000" dirty="0">
                    <a:latin typeface="Cambria Math"/>
                  </a:rPr>
                  <a:t>13</a:t>
                </a:r>
                <a:r>
                  <a:rPr lang="en-US" sz="2000" dirty="0"/>
                  <a:t>, which is the total number of votes.</a:t>
                </a:r>
              </a:p>
              <a:p>
                <a:pPr marL="358775" lvl="1" indent="-358775" algn="just">
                  <a:spcBef>
                    <a:spcPts val="480"/>
                  </a:spcBef>
                  <a:buNone/>
                </a:pPr>
                <a:r>
                  <a:rPr lang="en-US" sz="2000" dirty="0"/>
                  <a:t>b.	The quota must be </a:t>
                </a:r>
                <a:r>
                  <a:rPr lang="en-US" sz="2000" i="1" dirty="0"/>
                  <a:t>at least </a:t>
                </a:r>
                <a:r>
                  <a:rPr lang="en-US" sz="2000" dirty="0"/>
                  <a:t>half of the total possible votes, or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7" name="Picture 6" descr="Thirteen divided by two equals six point five.&#10;">
            <a:extLst>
              <a:ext uri="{FF2B5EF4-FFF2-40B4-BE49-F238E27FC236}">
                <a16:creationId xmlns:a16="http://schemas.microsoft.com/office/drawing/2014/main" id="{49A4B3E5-7F0A-F6FF-2F5D-7F4541668E50}"/>
              </a:ext>
            </a:extLst>
          </p:cNvPr>
          <p:cNvPicPr>
            <a:picLocks noChangeAspect="1"/>
          </p:cNvPicPr>
          <p:nvPr/>
        </p:nvPicPr>
        <p:blipFill>
          <a:blip r:embed="rId3"/>
          <a:stretch>
            <a:fillRect/>
          </a:stretch>
        </p:blipFill>
        <p:spPr>
          <a:xfrm>
            <a:off x="7270247" y="4876800"/>
            <a:ext cx="654553" cy="466725"/>
          </a:xfrm>
          <a:prstGeom prst="rect">
            <a:avLst/>
          </a:prstGeom>
        </p:spPr>
      </p:pic>
      <p:sp>
        <p:nvSpPr>
          <p:cNvPr id="5" name="TextBox 4">
            <a:extLst>
              <a:ext uri="{FF2B5EF4-FFF2-40B4-BE49-F238E27FC236}">
                <a16:creationId xmlns:a16="http://schemas.microsoft.com/office/drawing/2014/main" id="{A5283402-A015-93EA-FAEC-DE35B737263C}"/>
              </a:ext>
            </a:extLst>
          </p:cNvPr>
          <p:cNvSpPr txBox="1"/>
          <p:nvPr/>
        </p:nvSpPr>
        <p:spPr>
          <a:xfrm>
            <a:off x="457200" y="5297269"/>
            <a:ext cx="8229600" cy="646331"/>
          </a:xfrm>
          <a:prstGeom prst="rect">
            <a:avLst/>
          </a:prstGeom>
          <a:noFill/>
        </p:spPr>
        <p:txBody>
          <a:bodyPr wrap="square">
            <a:spAutoFit/>
          </a:bodyPr>
          <a:lstStyle/>
          <a:p>
            <a:pPr marL="358775" lvl="1" indent="-358775" algn="just">
              <a:spcBef>
                <a:spcPts val="480"/>
              </a:spcBef>
              <a:buNone/>
            </a:pPr>
            <a:r>
              <a:rPr lang="en-US" sz="1800" dirty="0"/>
              <a:t>	votes. We have to round this up since rounding down would be too few votes. Thus, the smallest value that the quota can be is </a:t>
            </a:r>
            <a:r>
              <a:rPr lang="en-US" sz="1800" dirty="0">
                <a:latin typeface="Cambria Math"/>
              </a:rPr>
              <a:t>7</a:t>
            </a:r>
            <a:r>
              <a:rPr lang="en-US" sz="1800" dirty="0"/>
              <a:t>. This is called a simple majority.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the Quota for a Weighted Voting System</a:t>
            </a:r>
            <a:r>
              <a:rPr lang="en-US" dirty="0"/>
              <a:t>—Slide 2</a:t>
            </a:r>
            <a:endParaRPr dirty="0"/>
          </a:p>
        </p:txBody>
      </p:sp>
      <p:sp>
        <p:nvSpPr>
          <p:cNvPr id="3" name="Text Placeholder 2"/>
          <p:cNvSpPr>
            <a:spLocks noGrp="1"/>
          </p:cNvSpPr>
          <p:nvPr>
            <p:ph type="body" sz="quarter" idx="10"/>
          </p:nvPr>
        </p:nvSpPr>
        <p:spPr>
          <a:xfrm>
            <a:off x="457200" y="1029287"/>
            <a:ext cx="8229600" cy="1409113"/>
          </a:xfrm>
        </p:spPr>
        <p:txBody>
          <a:bodyPr>
            <a:normAutofit/>
          </a:bodyPr>
          <a:lstStyle/>
          <a:p>
            <a:pPr marL="358775" indent="-358775" algn="just">
              <a:defRPr sz="2800"/>
            </a:pPr>
            <a:r>
              <a:rPr lang="en-IN" sz="2200" dirty="0"/>
              <a:t>c. 	​To determine a quota of two-thirds of the votes, we need to multiply the fraction by the total number of possible votes.</a:t>
            </a:r>
          </a:p>
        </p:txBody>
      </p:sp>
      <p:pic>
        <p:nvPicPr>
          <p:cNvPr id="7" name="Picture 6" descr="Two-thirds multiplied by thirteen is approximately eight point six seven.&#10;">
            <a:extLst>
              <a:ext uri="{FF2B5EF4-FFF2-40B4-BE49-F238E27FC236}">
                <a16:creationId xmlns:a16="http://schemas.microsoft.com/office/drawing/2014/main" id="{67DD9B55-35EB-CFF8-0147-8B41B48E7DE6}"/>
              </a:ext>
            </a:extLst>
          </p:cNvPr>
          <p:cNvPicPr>
            <a:picLocks noChangeAspect="1"/>
          </p:cNvPicPr>
          <p:nvPr/>
        </p:nvPicPr>
        <p:blipFill>
          <a:blip r:embed="rId2"/>
          <a:stretch>
            <a:fillRect/>
          </a:stretch>
        </p:blipFill>
        <p:spPr>
          <a:xfrm>
            <a:off x="3962400" y="1925095"/>
            <a:ext cx="1219200" cy="613295"/>
          </a:xfrm>
          <a:prstGeom prst="rect">
            <a:avLst/>
          </a:prstGeom>
        </p:spPr>
      </p:pic>
      <p:sp>
        <p:nvSpPr>
          <p:cNvPr id="5" name="TextBox 4">
            <a:extLst>
              <a:ext uri="{FF2B5EF4-FFF2-40B4-BE49-F238E27FC236}">
                <a16:creationId xmlns:a16="http://schemas.microsoft.com/office/drawing/2014/main" id="{A3ACD1EB-A8E2-4A25-7E40-98CCCBA14E4E}"/>
              </a:ext>
            </a:extLst>
          </p:cNvPr>
          <p:cNvSpPr txBox="1"/>
          <p:nvPr/>
        </p:nvSpPr>
        <p:spPr>
          <a:xfrm>
            <a:off x="457200" y="2538390"/>
            <a:ext cx="8229600" cy="1446550"/>
          </a:xfrm>
          <a:prstGeom prst="rect">
            <a:avLst/>
          </a:prstGeom>
          <a:noFill/>
        </p:spPr>
        <p:txBody>
          <a:bodyPr wrap="square">
            <a:spAutoFit/>
          </a:bodyPr>
          <a:lstStyle/>
          <a:p>
            <a:pPr marL="358775" lvl="1" indent="0" algn="just">
              <a:buNone/>
            </a:pPr>
            <a:r>
              <a:rPr lang="en-IN" sz="2200" dirty="0"/>
              <a:t>Again, we must round up to the nearest whole number in order to have enough votes. Thus, if two-thirds of the votes are required, the quota is </a:t>
            </a:r>
            <a:r>
              <a:rPr lang="en-IN" sz="2200" dirty="0">
                <a:latin typeface="Cambria Math"/>
              </a:rPr>
              <a:t>9</a:t>
            </a:r>
            <a:r>
              <a:rPr lang="en-IN" sz="2200" dirty="0"/>
              <a:t>. Because this is more than half of the votes, this is called a </a:t>
            </a:r>
            <a:r>
              <a:rPr lang="en-IN" sz="2200" i="1" dirty="0"/>
              <a:t>super majority.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lang="en-US" sz="2400" dirty="0"/>
                  <a:t>Given the voting system represented by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6</m:t>
                    </m:r>
                    <m:r>
                      <a:rPr lang="en-US" sz="2400">
                        <a:latin typeface="Cambria Math" panose="02040503050406030204" pitchFamily="18" charset="0"/>
                      </a:rPr>
                      <m:t>:</m:t>
                    </m:r>
                    <m:r>
                      <a:rPr lang="en-US" sz="2400">
                        <a:latin typeface="Cambria Math" panose="02040503050406030204" pitchFamily="18" charset="0"/>
                      </a:rPr>
                      <m:t>5</m:t>
                    </m:r>
                    <m:r>
                      <a:rPr lang="en-US" sz="2400">
                        <a:latin typeface="Cambria Math" panose="02040503050406030204" pitchFamily="18" charset="0"/>
                      </a:rPr>
                      <m:t>, </m:t>
                    </m:r>
                    <m:r>
                      <a:rPr lang="en-US" sz="2400">
                        <a:latin typeface="Cambria Math" panose="02040503050406030204" pitchFamily="18" charset="0"/>
                      </a:rPr>
                      <m:t>3</m:t>
                    </m:r>
                    <m:r>
                      <a:rPr lang="en-US" sz="2400">
                        <a:latin typeface="Cambria Math" panose="02040503050406030204" pitchFamily="18" charset="0"/>
                      </a:rPr>
                      <m:t>, </m:t>
                    </m:r>
                    <m:r>
                      <a:rPr lang="en-US" sz="2400">
                        <a:latin typeface="Cambria Math" panose="02040503050406030204" pitchFamily="18" charset="0"/>
                      </a:rPr>
                      <m:t>1</m:t>
                    </m:r>
                    <m:r>
                      <a:rPr lang="en-US" sz="2400">
                        <a:latin typeface="Cambria Math" panose="02040503050406030204" pitchFamily="18" charset="0"/>
                      </a:rPr>
                      <m:t>]</m:t>
                    </m:r>
                  </m:oMath>
                </a14:m>
                <a:r>
                  <a:rPr lang="en-US" sz="2400" dirty="0"/>
                  <a:t>, determine the number of players, the quota, and the total number of votes.</a:t>
                </a:r>
              </a:p>
              <a:p>
                <a:pPr algn="just">
                  <a:defRPr sz="2800"/>
                </a:pPr>
                <a:endParaRPr lang="en-US" sz="2400" dirty="0"/>
              </a:p>
              <a:p>
                <a:pPr algn="just">
                  <a:defRPr sz="2800"/>
                </a:pPr>
                <a:endParaRPr lang="en-US" sz="2400" dirty="0"/>
              </a:p>
              <a:p>
                <a:pPr algn="just">
                  <a:defRPr sz="2800"/>
                </a:pPr>
                <a:r>
                  <a:rPr lang="en-US" sz="2400" dirty="0"/>
                  <a:t>Answer: Players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3</m:t>
                    </m:r>
                  </m:oMath>
                </a14:m>
                <a:r>
                  <a:rPr lang="en-US" sz="2400" dirty="0"/>
                  <a:t>; Quota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6</m:t>
                    </m:r>
                  </m:oMath>
                </a14:m>
                <a:r>
                  <a:rPr lang="en-US" sz="2400" dirty="0"/>
                  <a:t>; Total number of votes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9</m:t>
                    </m:r>
                  </m:oMath>
                </a14:m>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US">
                    <a:noFill/>
                  </a:rPr>
                  <a:t> </a:t>
                </a:r>
              </a:p>
            </p:txBody>
          </p:sp>
        </mc:Fallback>
      </mc:AlternateContent>
    </p:spTree>
    <p:extLst>
      <p:ext uri="{BB962C8B-B14F-4D97-AF65-F5344CB8AC3E}">
        <p14:creationId xmlns:p14="http://schemas.microsoft.com/office/powerpoint/2010/main" val="185238214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E312890-C5F4-4A7E-9E07-ED9DDFFE4268}"/>
</file>

<file path=customXml/itemProps2.xml><?xml version="1.0" encoding="utf-8"?>
<ds:datastoreItem xmlns:ds="http://schemas.openxmlformats.org/officeDocument/2006/customXml" ds:itemID="{2FAA8D92-55C3-4C78-A6B2-5DD9A2DE1EB2}"/>
</file>

<file path=customXml/itemProps3.xml><?xml version="1.0" encoding="utf-8"?>
<ds:datastoreItem xmlns:ds="http://schemas.openxmlformats.org/officeDocument/2006/customXml" ds:itemID="{D6C600D9-0FF2-45CB-AF48-54CBE8896D88}"/>
</file>

<file path=docProps/app.xml><?xml version="1.0" encoding="utf-8"?>
<Properties xmlns="http://schemas.openxmlformats.org/officeDocument/2006/extended-properties" xmlns:vt="http://schemas.openxmlformats.org/officeDocument/2006/docPropsVTypes">
  <TotalTime>5770</TotalTime>
  <Words>4155</Words>
  <Application>Microsoft Office PowerPoint</Application>
  <PresentationFormat>On-screen Show (4:3)</PresentationFormat>
  <Paragraphs>496</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Cambria Math</vt:lpstr>
      <vt:lpstr>Courier New</vt:lpstr>
      <vt:lpstr>Calibri</vt:lpstr>
      <vt:lpstr>Office Theme</vt:lpstr>
      <vt:lpstr>Section 13.4</vt:lpstr>
      <vt:lpstr>Fun Fact 1</vt:lpstr>
      <vt:lpstr>Definition: Weighted Voting System</vt:lpstr>
      <vt:lpstr>Example 1: Identifying the Parts of a Weighted Voting System—Slide 1</vt:lpstr>
      <vt:lpstr>Example 1: Identifying the Parts of a Weighted Voting System—Slide 2</vt:lpstr>
      <vt:lpstr>Example 2: Representing a Weighted Voting System</vt:lpstr>
      <vt:lpstr>Example 3: Determining the Quota for a Weighted Voting System—Slide 1</vt:lpstr>
      <vt:lpstr>Example 3: Determining the Quota for a Weighted Voting System—Slide 2</vt:lpstr>
      <vt:lpstr>Skill Check 1</vt:lpstr>
      <vt:lpstr>Helpful Hint 1</vt:lpstr>
      <vt:lpstr>Definition: Player Power in a Weighted Voting System</vt:lpstr>
      <vt:lpstr>Example 4: Determining Player Power—Slide 1</vt:lpstr>
      <vt:lpstr>Example 4: Determining Player Power—Slide 2</vt:lpstr>
      <vt:lpstr>Definition: Coalition</vt:lpstr>
      <vt:lpstr>Helpful Hint 2</vt:lpstr>
      <vt:lpstr>Example 5: Determining Voting Coalitions</vt:lpstr>
      <vt:lpstr>Skill Check 2</vt:lpstr>
      <vt:lpstr>Definition: Critical Player</vt:lpstr>
      <vt:lpstr>Example 6: Determining Critical Players—Slide 1</vt:lpstr>
      <vt:lpstr>Example 6: Determining Critical Players—Slide 2</vt:lpstr>
      <vt:lpstr>Example 6: Determining Critical Players—Slide 3</vt:lpstr>
      <vt:lpstr>Skill Check 3</vt:lpstr>
      <vt:lpstr>Procedure: Calculating the Banzhaf Power Index for Player P n</vt:lpstr>
      <vt:lpstr>Example 7: Determining the Banzhaf Power Index—Slide 1</vt:lpstr>
      <vt:lpstr>Example 7: Determining the Banzhaf Power Index—Slide 2</vt:lpstr>
      <vt:lpstr>Example 7: Determining the Banzhaf Power Index—Slide 3</vt:lpstr>
      <vt:lpstr>Example 7: Determining the Banzhaf Power Index—Slide 4</vt:lpstr>
      <vt:lpstr>Example 7: Determining the Banzhaf Power Index—Slide 5</vt:lpstr>
      <vt:lpstr>Helpful Hint 3</vt:lpstr>
      <vt:lpstr>Definition: Sequential Coalition and Pivotal Player</vt:lpstr>
      <vt:lpstr>Example 8: Determining the Pivotal Player—Slide 1</vt:lpstr>
      <vt:lpstr>Example 8: Determining the Pivotal Player—Slide 2</vt:lpstr>
      <vt:lpstr>Example 8: Determining the Pivotal Player—Slide 3</vt:lpstr>
      <vt:lpstr>Skill Check 4</vt:lpstr>
      <vt:lpstr>Fun Fact 2</vt:lpstr>
      <vt:lpstr>Helpful Hint 4</vt:lpstr>
      <vt:lpstr>Procedure: Calculating the Shapley-Shubik Power Index for Player P n</vt:lpstr>
      <vt:lpstr>Example 9: Determining the Shapley-Shubik Power Distribution—Slide 1</vt:lpstr>
      <vt:lpstr>Example 9: Determining the Shapley-Shubik Power Distribution—Slide 2</vt:lpstr>
      <vt:lpstr>Example 9: Determining the Shapley-Shubik Power Distribution—Slide 3</vt:lpstr>
      <vt:lpstr>Skill Check 5</vt:lpstr>
      <vt:lpstr>Example 10: Determining the Power Distributions of a Voting System—Slide 1</vt:lpstr>
      <vt:lpstr>Example 10: Determining the Power Distributions of a Voting System—Slide 2</vt:lpstr>
      <vt:lpstr>Example 10: Determining the Power Distributions of a Voting System—Slide 3</vt:lpstr>
      <vt:lpstr>Example 10: Determining the Power Distributions of a Voting System—Slide 4</vt:lpstr>
      <vt:lpstr>Example 10: Determining the Power Distributions of a Voting System—Slide 5</vt:lpstr>
      <vt:lpstr>Example 10: Determining the Power Distributions of a Voting System—Slide 6</vt:lpstr>
      <vt:lpstr>Example 10: Determining the Power Distributions of a Voting System—Slide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anil</cp:lastModifiedBy>
  <cp:revision>214</cp:revision>
  <dcterms:created xsi:type="dcterms:W3CDTF">2013-04-26T14:43:13Z</dcterms:created>
  <dcterms:modified xsi:type="dcterms:W3CDTF">2025-09-24T14:28:56Z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