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23" r:id="rId19"/>
    <p:sldId id="324" r:id="rId20"/>
    <p:sldId id="295" r:id="rId21"/>
    <p:sldId id="303" r:id="rId22"/>
    <p:sldId id="277" r:id="rId23"/>
    <p:sldId id="278" r:id="rId24"/>
    <p:sldId id="279" r:id="rId25"/>
    <p:sldId id="280" r:id="rId26"/>
    <p:sldId id="292" r:id="rId27"/>
    <p:sldId id="282" r:id="rId28"/>
    <p:sldId id="283" r:id="rId29"/>
    <p:sldId id="284" r:id="rId30"/>
    <p:sldId id="291" r:id="rId31"/>
    <p:sldId id="322" r:id="rId3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>
        <p:scale>
          <a:sx n="100" d="100"/>
          <a:sy n="100" d="100"/>
        </p:scale>
        <p:origin x="1314" y="2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Apportionment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b="1" dirty="0"/>
              <a:t>Apportionment</a:t>
            </a:r>
            <a:r>
              <a:rPr sz="2800" dirty="0"/>
              <a:t> is a method of fairly dividing resources or items among individuals or groups.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Alabama Paradox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Alabama paradox </a:t>
            </a:r>
            <a:r>
              <a:rPr sz="2800" dirty="0"/>
              <a:t>occurs when an increase in the number of items to be apportioned causes a subgroup to lose an item.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Population Paradox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The </a:t>
            </a:r>
            <a:r>
              <a:rPr sz="2800" b="1" dirty="0"/>
              <a:t>population paradox </a:t>
            </a:r>
            <a:r>
              <a:rPr sz="2800" dirty="0"/>
              <a:t>occurs when subgroup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loses an item to subgroup</a:t>
            </a:r>
            <a:r>
              <a:rPr lang="en-IN" sz="2800" dirty="0"/>
              <a:t> </a:t>
            </a:r>
            <a:r>
              <a:rPr lang="en-IN" sz="2800" i="1" dirty="0"/>
              <a:t>B</a:t>
            </a:r>
            <a:r>
              <a:rPr sz="2800" dirty="0"/>
              <a:t> when the rate of growth of the population of subgroup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is greater than the rate of the growth in subgroup</a:t>
            </a:r>
            <a:r>
              <a:rPr lang="en-IN" sz="2800" dirty="0"/>
              <a:t> </a:t>
            </a:r>
            <a:r>
              <a:rPr lang="en-IN" sz="2800" i="1" dirty="0"/>
              <a:t>B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New States Paradox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new states paradox </a:t>
            </a:r>
            <a:r>
              <a:rPr sz="2800" dirty="0"/>
              <a:t>occurs when the addition of a new subgroup, with a corresponding increase in the number of available items, can cause a change in the apportionment of items among the other subgroups.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Quota Rule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quota rule </a:t>
            </a:r>
            <a:r>
              <a:rPr sz="2800" dirty="0"/>
              <a:t>states that any fair apportionment method should assign every subgroup either its lower quota or its upper quota.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Standard Divisor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standard divisor </a:t>
            </a:r>
            <a:r>
              <a:rPr sz="2800" dirty="0"/>
              <a:t>for apportionment is the average number of people per item to be apportioned.</a:t>
            </a:r>
            <a:endParaRPr lang="en-US" sz="2800" dirty="0"/>
          </a:p>
          <a:p>
            <a:endParaRPr sz="2800" dirty="0"/>
          </a:p>
          <a:p>
            <a:endParaRPr sz="2800" dirty="0"/>
          </a:p>
        </p:txBody>
      </p:sp>
      <p:pic>
        <p:nvPicPr>
          <p:cNvPr id="7" name="Picture 6" descr="Standard divisor equals total population divided by number of items to be apportioned&#10;">
            <a:extLst>
              <a:ext uri="{FF2B5EF4-FFF2-40B4-BE49-F238E27FC236}">
                <a16:creationId xmlns:a16="http://schemas.microsoft.com/office/drawing/2014/main" id="{9BB13299-2466-F45B-04E8-1C6CE1469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433986"/>
            <a:ext cx="6972300" cy="8079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Standard Quota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standard quota </a:t>
            </a:r>
            <a:r>
              <a:rPr sz="2800" dirty="0"/>
              <a:t>for apportionment is the average number of items to be apportioned to each subgroup.</a:t>
            </a:r>
          </a:p>
        </p:txBody>
      </p:sp>
      <p:pic>
        <p:nvPicPr>
          <p:cNvPr id="4" name="Picture 3" descr="Standard quota equals subgroup population divided by standard divisor&#10;">
            <a:extLst>
              <a:ext uri="{FF2B5EF4-FFF2-40B4-BE49-F238E27FC236}">
                <a16:creationId xmlns:a16="http://schemas.microsoft.com/office/drawing/2014/main" id="{86A9E5F9-34BF-141D-35A3-5FA797A8F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31" y="2514600"/>
            <a:ext cx="5076937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Geometric Mean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95524"/>
            <a:ext cx="8229600" cy="48480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The </a:t>
            </a:r>
            <a:r>
              <a:rPr sz="2400" b="1" dirty="0"/>
              <a:t>geometric mean </a:t>
            </a:r>
            <a:r>
              <a:rPr sz="2400" dirty="0"/>
              <a:t>of any two numbers</a:t>
            </a:r>
            <a:r>
              <a:rPr lang="en-IN" sz="2400" dirty="0"/>
              <a:t> </a:t>
            </a:r>
            <a:r>
              <a:rPr lang="en-IN" sz="2400" i="1" dirty="0"/>
              <a:t>m</a:t>
            </a:r>
            <a:r>
              <a:rPr sz="2400" dirty="0"/>
              <a:t> and</a:t>
            </a:r>
            <a:r>
              <a:rPr lang="en-IN" sz="2400" dirty="0"/>
              <a:t> </a:t>
            </a:r>
            <a:r>
              <a:rPr lang="en-IN" sz="2400" i="1" dirty="0"/>
              <a:t>n</a:t>
            </a:r>
            <a:r>
              <a:rPr sz="2400" dirty="0"/>
              <a:t> is</a:t>
            </a:r>
            <a:r>
              <a:rPr lang="en-IN" sz="2400" dirty="0"/>
              <a:t> </a:t>
            </a:r>
            <a:endParaRPr sz="2800" dirty="0"/>
          </a:p>
        </p:txBody>
      </p:sp>
      <p:pic>
        <p:nvPicPr>
          <p:cNvPr id="4" name="Picture 3" descr="Square root of m times n&#10;">
            <a:extLst>
              <a:ext uri="{FF2B5EF4-FFF2-40B4-BE49-F238E27FC236}">
                <a16:creationId xmlns:a16="http://schemas.microsoft.com/office/drawing/2014/main" id="{53919DDE-0880-C6EA-A731-E7025D507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1095524"/>
            <a:ext cx="838200" cy="37633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Hamilton's Method of Apportionment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1.	Calculate</a:t>
            </a:r>
            <a:r>
              <a:rPr sz="2400" dirty="0"/>
              <a:t> the standard divisor.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2.	</a:t>
            </a:r>
            <a:r>
              <a:rPr sz="2400" dirty="0"/>
              <a:t>Calculate the standard quota for each subgroup.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3.	</a:t>
            </a:r>
            <a:r>
              <a:rPr sz="2400" dirty="0"/>
              <a:t>​Calculate the lower quota for each subgroup.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4.	Assign </a:t>
            </a:r>
            <a:r>
              <a:rPr sz="2400" dirty="0"/>
              <a:t>each subgroup the number of resources based on its </a:t>
            </a:r>
            <a:r>
              <a:rPr lang="en-IN" sz="2400" dirty="0"/>
              <a:t>	</a:t>
            </a:r>
            <a:r>
              <a:rPr sz="2400" dirty="0"/>
              <a:t>lower quota.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5.	</a:t>
            </a:r>
            <a:r>
              <a:rPr sz="2400" dirty="0"/>
              <a:t>Assign any remaining resources based on the fractional </a:t>
            </a:r>
            <a:r>
              <a:rPr lang="en-IN" sz="2400" dirty="0"/>
              <a:t>	</a:t>
            </a:r>
            <a:r>
              <a:rPr sz="2400" dirty="0"/>
              <a:t>remainder of the standard quotas, in order from largest to </a:t>
            </a:r>
            <a:r>
              <a:rPr lang="en-IN" sz="2400" dirty="0"/>
              <a:t>	</a:t>
            </a:r>
            <a:r>
              <a:rPr sz="2400" dirty="0"/>
              <a:t>smallest.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Jefferson's Method of Apportionment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1.</a:t>
            </a:r>
            <a:r>
              <a:rPr sz="2400" dirty="0"/>
              <a:t>​</a:t>
            </a:r>
            <a:r>
              <a:rPr lang="en-IN" sz="2400" dirty="0"/>
              <a:t>	</a:t>
            </a:r>
            <a:r>
              <a:rPr sz="2400" dirty="0"/>
              <a:t>Calculate the standard divisor.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2.</a:t>
            </a:r>
            <a:r>
              <a:rPr sz="2400" dirty="0"/>
              <a:t>​</a:t>
            </a:r>
            <a:r>
              <a:rPr lang="en-IN" sz="2400" dirty="0"/>
              <a:t>	</a:t>
            </a:r>
            <a:r>
              <a:rPr sz="2400" dirty="0"/>
              <a:t>Calculate the standard quota for each subgroup.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3.	</a:t>
            </a:r>
            <a:r>
              <a:rPr sz="2400" dirty="0"/>
              <a:t>Calculate the lower quota for each subgroup.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4.	</a:t>
            </a:r>
            <a:r>
              <a:rPr sz="2400" dirty="0"/>
              <a:t>Assign each subgroup the number of resources based on its </a:t>
            </a:r>
            <a:r>
              <a:rPr lang="en-IN" sz="2400" dirty="0"/>
              <a:t>	</a:t>
            </a:r>
            <a:r>
              <a:rPr sz="2400" dirty="0"/>
              <a:t>lower quota.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5.	</a:t>
            </a:r>
            <a:r>
              <a:rPr sz="2400" dirty="0"/>
              <a:t>If there are remaining resources to be distributed, chose a </a:t>
            </a:r>
            <a:r>
              <a:rPr lang="en-IN" sz="2400" dirty="0"/>
              <a:t>	</a:t>
            </a:r>
            <a:r>
              <a:rPr sz="2400" dirty="0"/>
              <a:t>modified divisor by trial and error until the sum of the lower </a:t>
            </a:r>
            <a:r>
              <a:rPr lang="en-IN" sz="2400" dirty="0"/>
              <a:t>	</a:t>
            </a:r>
            <a:r>
              <a:rPr sz="2400" dirty="0"/>
              <a:t>quotas equals the number of resources to be apportioned.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Preference Ballot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preference ballot </a:t>
            </a:r>
            <a:r>
              <a:rPr sz="2800" dirty="0"/>
              <a:t>is a ballot that allows a voter to rank the items in order of preference from most preferred to least preferred.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Webster's Method of Apportionment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1.	</a:t>
            </a:r>
            <a:r>
              <a:rPr sz="2400" dirty="0"/>
              <a:t>​Calculate the standard divisor.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2.	</a:t>
            </a:r>
            <a:r>
              <a:rPr sz="2400" dirty="0"/>
              <a:t>​Calculate the standard quota for each subgroup.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3.	</a:t>
            </a:r>
            <a:r>
              <a:rPr sz="2400" dirty="0"/>
              <a:t>​Round each quota to the nearest integer.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4.	</a:t>
            </a:r>
            <a:r>
              <a:rPr sz="2400" dirty="0"/>
              <a:t>​Assign each subgroup the number of resources based on the </a:t>
            </a:r>
            <a:r>
              <a:rPr lang="en-IN" sz="2400" dirty="0"/>
              <a:t>	</a:t>
            </a:r>
            <a:r>
              <a:rPr sz="2400" dirty="0"/>
              <a:t>rounded quota.</a:t>
            </a:r>
          </a:p>
          <a:p>
            <a:pPr algn="just">
              <a:tabLst>
                <a:tab pos="358775" algn="l"/>
              </a:tabLst>
              <a:defRPr sz="2800"/>
            </a:pPr>
            <a:r>
              <a:rPr lang="en-IN" sz="2400" dirty="0"/>
              <a:t>5.	</a:t>
            </a:r>
            <a:r>
              <a:rPr sz="2400" dirty="0"/>
              <a:t>​If there are remaining resources to be distributed, chose a </a:t>
            </a:r>
            <a:r>
              <a:rPr lang="en-IN" sz="2400" dirty="0"/>
              <a:t>	</a:t>
            </a:r>
            <a:r>
              <a:rPr sz="2400" dirty="0"/>
              <a:t>modified divisor by trial and error until the sum of the </a:t>
            </a:r>
            <a:r>
              <a:rPr lang="en-IN" sz="2400" dirty="0"/>
              <a:t>	</a:t>
            </a:r>
            <a:r>
              <a:rPr sz="2400" dirty="0"/>
              <a:t>rounded quotas equals the number of resources to be </a:t>
            </a:r>
            <a:r>
              <a:rPr lang="en-IN" sz="2400" dirty="0"/>
              <a:t>	</a:t>
            </a:r>
            <a:r>
              <a:rPr sz="2400" dirty="0"/>
              <a:t>apportioned.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The Huntington-Hill Method of Apportionment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 fontScale="92500" lnSpcReduction="20000"/>
          </a:bodyPr>
          <a:lstStyle/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dirty="0"/>
              <a:t>1.	</a:t>
            </a:r>
            <a:r>
              <a:rPr dirty="0"/>
              <a:t>​</a:t>
            </a:r>
            <a:r>
              <a:rPr sz="2800" dirty="0"/>
              <a:t>Calculate the standard divisor.</a:t>
            </a:r>
          </a:p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sz="2800" dirty="0"/>
              <a:t>2.	</a:t>
            </a:r>
            <a:r>
              <a:rPr sz="2800" dirty="0"/>
              <a:t>Calculate the standard quota for each subgroup.</a:t>
            </a:r>
          </a:p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dirty="0"/>
              <a:t>3.	</a:t>
            </a:r>
            <a:r>
              <a:rPr dirty="0"/>
              <a:t>​</a:t>
            </a:r>
            <a:r>
              <a:rPr sz="2800" dirty="0"/>
              <a:t>Calculate the geometric mean of the standard quota for each subgroup.</a:t>
            </a:r>
          </a:p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dirty="0"/>
              <a:t>4.	</a:t>
            </a:r>
            <a:r>
              <a:rPr dirty="0"/>
              <a:t>​</a:t>
            </a:r>
            <a:r>
              <a:rPr sz="2800" dirty="0"/>
              <a:t>If the standard quota is less than the geometric mean, round the quota down. If the standard quota is greater than the geometric mean, round the quota up.</a:t>
            </a:r>
          </a:p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dirty="0"/>
              <a:t>5.	</a:t>
            </a:r>
            <a:r>
              <a:rPr dirty="0"/>
              <a:t>​</a:t>
            </a:r>
            <a:r>
              <a:rPr sz="2800" dirty="0"/>
              <a:t>Assign each subgroup the number of resources based on the</a:t>
            </a:r>
            <a:r>
              <a:rPr lang="en-US" sz="2800" dirty="0"/>
              <a:t> </a:t>
            </a:r>
            <a:r>
              <a:rPr sz="2800" dirty="0"/>
              <a:t>rounded quota.</a:t>
            </a:r>
          </a:p>
          <a:p>
            <a:pPr marL="628650" indent="-628650" algn="just">
              <a:tabLst>
                <a:tab pos="628650" algn="l"/>
              </a:tabLst>
              <a:defRPr sz="2800"/>
            </a:pPr>
            <a:r>
              <a:rPr lang="en-IN" dirty="0"/>
              <a:t>6.	</a:t>
            </a:r>
            <a:r>
              <a:rPr dirty="0"/>
              <a:t>​</a:t>
            </a:r>
            <a:r>
              <a:rPr sz="2800" dirty="0"/>
              <a:t>If there are remaining resources to be distributed, chose a</a:t>
            </a:r>
            <a:r>
              <a:rPr lang="en-US" sz="2800" dirty="0"/>
              <a:t> </a:t>
            </a:r>
            <a:r>
              <a:rPr sz="2800" dirty="0"/>
              <a:t>modified divisor by trial and error until the sum of the rounded quotas equals the number of resources to be</a:t>
            </a:r>
            <a:r>
              <a:rPr lang="en-US" sz="2800" dirty="0"/>
              <a:t> </a:t>
            </a:r>
            <a:r>
              <a:rPr sz="2800" dirty="0"/>
              <a:t>apportioned.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Weighted Voting System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20497F-8B33-8AA9-125C-5768B35B98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weighted voting system</a:t>
            </a:r>
            <a:r>
              <a:rPr sz="2800" dirty="0"/>
              <a:t> consists of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sz="2800" dirty="0"/>
              <a:t> players</a:t>
            </a:r>
            <a:r>
              <a:rPr lang="en-IN" sz="2800" dirty="0"/>
              <a:t> (</a:t>
            </a:r>
            <a:r>
              <a:rPr lang="en-IN" sz="2800" i="1" dirty="0"/>
              <a:t>P</a:t>
            </a:r>
            <a:r>
              <a:rPr lang="en-IN" sz="2800" i="1" baseline="-25000" dirty="0"/>
              <a:t>n</a:t>
            </a:r>
            <a:r>
              <a:rPr lang="en-IN" sz="2800" dirty="0"/>
              <a:t>)</a:t>
            </a:r>
            <a:r>
              <a:rPr sz="2800" dirty="0"/>
              <a:t> each controlling a number of votes</a:t>
            </a:r>
            <a:r>
              <a:rPr lang="en-IN" sz="2800" dirty="0"/>
              <a:t> (</a:t>
            </a:r>
            <a:r>
              <a:rPr lang="en-IN" sz="2800" i="1" dirty="0"/>
              <a:t>w</a:t>
            </a:r>
            <a:r>
              <a:rPr lang="en-IN" sz="2800" dirty="0"/>
              <a:t>),</a:t>
            </a:r>
            <a:r>
              <a:rPr sz="2800" dirty="0"/>
              <a:t> called their </a:t>
            </a:r>
            <a:r>
              <a:rPr sz="2800" b="1" dirty="0"/>
              <a:t>weight</a:t>
            </a:r>
            <a:r>
              <a:rPr sz="2800" dirty="0"/>
              <a:t>. It is described using the following notation.</a:t>
            </a:r>
            <a:endParaRPr lang="en-US" sz="2800" dirty="0"/>
          </a:p>
          <a:p>
            <a:pPr algn="just">
              <a:defRPr sz="2800"/>
            </a:pPr>
            <a:endParaRPr sz="800" dirty="0"/>
          </a:p>
          <a:p>
            <a:endParaRPr sz="2800" dirty="0"/>
          </a:p>
        </p:txBody>
      </p:sp>
      <p:pic>
        <p:nvPicPr>
          <p:cNvPr id="7" name="Picture 6" descr="Open square bracket, q colon w sub one, w sub two, and so on up to w sub n, close square bracket.&#10;">
            <a:extLst>
              <a:ext uri="{FF2B5EF4-FFF2-40B4-BE49-F238E27FC236}">
                <a16:creationId xmlns:a16="http://schemas.microsoft.com/office/drawing/2014/main" id="{4F64F11E-8829-62A6-163A-89CFF32C7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387" y="2944346"/>
            <a:ext cx="218122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Dictator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dictator</a:t>
            </a:r>
            <a:r>
              <a:rPr sz="2800" dirty="0"/>
              <a:t> is a player with the power to pass a proposal single-handedly; that is, the dictator has at least as many votes as the quota.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Veto Power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When a player's votes are needed in order to pass a proposal, that player is said to have </a:t>
            </a:r>
            <a:r>
              <a:rPr sz="2800" b="1" dirty="0"/>
              <a:t>veto power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Dummy Player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dummy player </a:t>
            </a:r>
            <a:r>
              <a:rPr sz="2800" dirty="0"/>
              <a:t>is a player who does not have enough votes to have an effect on the outcome of a proposal.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Coalition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</p:spPr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400" dirty="0"/>
                  <a:t>A </a:t>
                </a:r>
                <a:r>
                  <a:rPr sz="2400" b="1" dirty="0"/>
                  <a:t>coalition</a:t>
                </a:r>
                <a:r>
                  <a:rPr sz="2400" dirty="0"/>
                  <a:t> is a group of players joining together to vote the same way. If the combined weight of the coalition is at least the quota, it is a </a:t>
                </a:r>
                <a:r>
                  <a:rPr sz="2400" i="1" dirty="0"/>
                  <a:t>winning coalition</a:t>
                </a:r>
                <a:r>
                  <a:rPr sz="2400" dirty="0"/>
                  <a:t>. In a voting system with</a:t>
                </a:r>
                <a:r>
                  <a:rPr lang="en-IN" sz="2400" dirty="0"/>
                  <a:t> </a:t>
                </a:r>
                <a:r>
                  <a:rPr lang="en-IN" sz="2400" i="1" dirty="0"/>
                  <a:t>n</a:t>
                </a:r>
                <a:r>
                  <a:rPr sz="2400" dirty="0"/>
                  <a:t> players, there are</a:t>
                </a:r>
                <a:r>
                  <a:rPr lang="en-IN" sz="2400" dirty="0"/>
                  <a:t> 2</a:t>
                </a:r>
                <a:r>
                  <a:rPr lang="en-IN" sz="2400" i="1" baseline="30000" dirty="0"/>
                  <a:t>n</a:t>
                </a:r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r>
                      <a:rPr lang="en-IN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IN" sz="2400" dirty="0"/>
                  <a:t> 1</a:t>
                </a:r>
                <a:r>
                  <a:rPr sz="2400" dirty="0"/>
                  <a:t> possible coalitions. A coalition consisting of players</a:t>
                </a:r>
                <a:r>
                  <a:rPr lang="en-IN" sz="2400" dirty="0"/>
                  <a:t> </a:t>
                </a:r>
                <a:r>
                  <a:rPr lang="en-IN" sz="2400" i="1" dirty="0"/>
                  <a:t>P</a:t>
                </a:r>
                <a:r>
                  <a:rPr lang="en-IN" sz="1100" i="1" dirty="0"/>
                  <a:t> </a:t>
                </a:r>
                <a:r>
                  <a:rPr lang="en-IN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IN" sz="2400" i="1" dirty="0"/>
                  <a:t>P</a:t>
                </a:r>
                <a:r>
                  <a:rPr lang="en-IN" sz="1100" i="1" dirty="0"/>
                  <a:t> </a:t>
                </a:r>
                <a:r>
                  <a:rPr lang="en-IN" sz="2400" baseline="-25000" dirty="0"/>
                  <a:t>2</a:t>
                </a:r>
                <a:r>
                  <a:rPr lang="en-US" sz="2400" dirty="0"/>
                  <a:t>,</a:t>
                </a:r>
                <a:r>
                  <a:rPr sz="2400" dirty="0"/>
                  <a:t> and</a:t>
                </a:r>
                <a:r>
                  <a:rPr lang="en-IN" sz="2400" dirty="0"/>
                  <a:t> </a:t>
                </a:r>
                <a:r>
                  <a:rPr lang="en-IN" sz="2400" i="1" dirty="0"/>
                  <a:t>P</a:t>
                </a:r>
                <a:r>
                  <a:rPr lang="en-IN" sz="1100" i="1" dirty="0"/>
                  <a:t> </a:t>
                </a:r>
                <a:r>
                  <a:rPr lang="en-IN" sz="2400" baseline="-25000" dirty="0"/>
                  <a:t>3</a:t>
                </a:r>
                <a:r>
                  <a:rPr sz="2400" dirty="0"/>
                  <a:t> is denoted by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  <a:blipFill>
                <a:blip r:embed="rId2"/>
                <a:stretch>
                  <a:fillRect l="-959" t="-748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Open curly brace, P sub one, P sub two, P sub three, close curly brace.&#10;">
            <a:extLst>
              <a:ext uri="{FF2B5EF4-FFF2-40B4-BE49-F238E27FC236}">
                <a16:creationId xmlns:a16="http://schemas.microsoft.com/office/drawing/2014/main" id="{12CA1047-8A55-8E2F-DB05-95780BDB4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1100" y="2571750"/>
            <a:ext cx="133350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Critical Player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If a player in a winning coalition were to leave and cause the coalition to become a losing coalition, that player is considered a </a:t>
            </a:r>
            <a:r>
              <a:rPr sz="2800" b="1" dirty="0"/>
              <a:t>critical player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Sequential Coalition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sequential coalition </a:t>
            </a:r>
            <a:r>
              <a:rPr sz="2800" dirty="0"/>
              <a:t>is a coalition where the order in which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sz="2800" dirty="0"/>
              <a:t> players join is important. It is denoted as</a:t>
            </a:r>
          </a:p>
        </p:txBody>
      </p:sp>
      <p:pic>
        <p:nvPicPr>
          <p:cNvPr id="6" name="Picture 5" descr="Angle brackets containing P sub one, P sub two, P sub three, and so on up to P sub n.&#10;">
            <a:extLst>
              <a:ext uri="{FF2B5EF4-FFF2-40B4-BE49-F238E27FC236}">
                <a16:creationId xmlns:a16="http://schemas.microsoft.com/office/drawing/2014/main" id="{9C39100C-D6D0-E0E5-834D-DFDB78051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410" y="2133600"/>
            <a:ext cx="2089179" cy="4806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DD8DCC-9299-2F87-39DB-4F338E26FFA7}"/>
              </a:ext>
            </a:extLst>
          </p:cNvPr>
          <p:cNvSpPr txBox="1"/>
          <p:nvPr/>
        </p:nvSpPr>
        <p:spPr>
          <a:xfrm>
            <a:off x="457200" y="26670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800"/>
            </a:pPr>
            <a:r>
              <a:rPr lang="en-IN" sz="2800" dirty="0">
                <a:solidFill>
                  <a:srgbClr val="000000"/>
                </a:solidFill>
              </a:rPr>
              <a:t>where </a:t>
            </a:r>
            <a:r>
              <a:rPr lang="en-IN" sz="2800" i="1" dirty="0">
                <a:solidFill>
                  <a:srgbClr val="000000"/>
                </a:solidFill>
              </a:rPr>
              <a:t>P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800" baseline="-25000" dirty="0">
                <a:solidFill>
                  <a:srgbClr val="000000"/>
                </a:solidFill>
              </a:rPr>
              <a:t>1 </a:t>
            </a:r>
            <a:r>
              <a:rPr lang="en-IN" sz="2800" dirty="0">
                <a:solidFill>
                  <a:srgbClr val="000000"/>
                </a:solidFill>
              </a:rPr>
              <a:t>is the first player to join, </a:t>
            </a:r>
            <a:r>
              <a:rPr lang="en-IN" sz="2800" i="1" dirty="0">
                <a:solidFill>
                  <a:srgbClr val="000000"/>
                </a:solidFill>
              </a:rPr>
              <a:t>P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800" baseline="-25000" dirty="0">
                <a:solidFill>
                  <a:srgbClr val="000000"/>
                </a:solidFill>
              </a:rPr>
              <a:t>2 </a:t>
            </a:r>
            <a:r>
              <a:rPr lang="en-IN" sz="2800" dirty="0">
                <a:solidFill>
                  <a:srgbClr val="000000"/>
                </a:solidFill>
              </a:rPr>
              <a:t>is the second player to join, and so 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Pivotal Player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pivotal player </a:t>
            </a:r>
            <a:r>
              <a:rPr sz="2800" dirty="0"/>
              <a:t>is the player who joins a sequential coalition and causes the coalition to change from a losing coalition to a winning coalition.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Preference Table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preference table </a:t>
            </a:r>
            <a:r>
              <a:rPr sz="2800" dirty="0"/>
              <a:t>summarizes all of the individual preference ballots in an election by tallying the number of ballots with the same order of ranking.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Calculating the Banzhaf Power Index for Player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sz="1050" dirty="0"/>
              <a:t> </a:t>
            </a:r>
            <a:r>
              <a:rPr lang="en-US" i="1" baseline="-25000" dirty="0"/>
              <a:t>n</a:t>
            </a:r>
            <a:endParaRPr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lang="en-IN" sz="2400" b="1" dirty="0"/>
              <a:t>Step 1</a:t>
            </a:r>
            <a:r>
              <a:rPr lang="en-IN" sz="2400" dirty="0"/>
              <a:t>: List all winning coalitions for the voting system.</a:t>
            </a:r>
          </a:p>
          <a:p>
            <a:pPr algn="just"/>
            <a:r>
              <a:rPr lang="en-IN" sz="2400" b="1" dirty="0"/>
              <a:t>Step 2: </a:t>
            </a:r>
            <a:r>
              <a:rPr lang="en-IN" sz="2400" dirty="0"/>
              <a:t>Identify the critical players for each winning coalition. </a:t>
            </a:r>
          </a:p>
          <a:p>
            <a:pPr algn="just"/>
            <a:r>
              <a:rPr lang="en-IN" sz="2400" b="1" dirty="0"/>
              <a:t>Step 3: </a:t>
            </a:r>
            <a:r>
              <a:rPr lang="en-IN" sz="2400" dirty="0"/>
              <a:t>Count the total number of times each player is a critical player. </a:t>
            </a:r>
          </a:p>
          <a:p>
            <a:pPr algn="just"/>
            <a:r>
              <a:rPr lang="en-IN" sz="2400" b="1" dirty="0"/>
              <a:t>Step 4: </a:t>
            </a:r>
            <a:r>
              <a:rPr lang="en-IN" sz="2400" dirty="0"/>
              <a:t>Add together the critical player counts found in Step 3. </a:t>
            </a:r>
          </a:p>
          <a:p>
            <a:pPr algn="just"/>
            <a:r>
              <a:rPr lang="en-IN" sz="2400" b="1" dirty="0"/>
              <a:t>Step 5: </a:t>
            </a:r>
            <a:r>
              <a:rPr lang="en-IN" sz="2400" dirty="0"/>
              <a:t>Calculate the Banzhaf Power Index using the following fraction. </a:t>
            </a:r>
            <a:endParaRPr lang="ar-AE" sz="2400" dirty="0"/>
          </a:p>
          <a:p>
            <a:pPr algn="ctr">
              <a:defRPr sz="2800" b="1"/>
            </a:pPr>
            <a:endParaRPr lang="en-US" sz="2400" dirty="0"/>
          </a:p>
          <a:p>
            <a:pPr>
              <a:defRPr b="1"/>
            </a:pPr>
            <a:endParaRPr lang="en-US" sz="2400" dirty="0"/>
          </a:p>
          <a:p>
            <a:pPr>
              <a:defRPr b="1"/>
            </a:pPr>
            <a:endParaRPr lang="en-US" sz="2400" dirty="0"/>
          </a:p>
          <a:p>
            <a:pPr>
              <a:defRPr b="1"/>
            </a:pPr>
            <a:endParaRPr sz="2400" dirty="0"/>
          </a:p>
        </p:txBody>
      </p:sp>
      <p:pic>
        <p:nvPicPr>
          <p:cNvPr id="4" name="Picture 3" descr="Number of times Player P sub n is a critical player divided by the total number of times all players are critical players.">
            <a:extLst>
              <a:ext uri="{FF2B5EF4-FFF2-40B4-BE49-F238E27FC236}">
                <a16:creationId xmlns:a16="http://schemas.microsoft.com/office/drawing/2014/main" id="{A6DC9C6C-FDA2-96F3-DE36-55B31E247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118" y="4191000"/>
            <a:ext cx="5719763" cy="70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44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Calculating the Shapley-</a:t>
            </a:r>
            <a:r>
              <a:rPr dirty="0" err="1"/>
              <a:t>Shubik</a:t>
            </a:r>
            <a:r>
              <a:rPr dirty="0"/>
              <a:t> Power Index for Player</a:t>
            </a:r>
            <a:r>
              <a:rPr lang="en-US" dirty="0"/>
              <a:t> </a:t>
            </a:r>
            <a:r>
              <a:rPr lang="en-US" sz="2800" i="1" dirty="0"/>
              <a:t>P</a:t>
            </a:r>
            <a:r>
              <a:rPr lang="en-US" sz="1000" dirty="0"/>
              <a:t> </a:t>
            </a:r>
            <a:r>
              <a:rPr lang="en-US" sz="2800" i="1" baseline="-25000" dirty="0"/>
              <a:t>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lang="en-IN" sz="2400" b="1" dirty="0"/>
              <a:t>Step 1</a:t>
            </a:r>
            <a:r>
              <a:rPr lang="en-IN" sz="2400" dirty="0"/>
              <a:t>: List all</a:t>
            </a:r>
          </a:p>
          <a:p>
            <a:endParaRPr sz="2800" dirty="0"/>
          </a:p>
        </p:txBody>
      </p:sp>
      <p:pic>
        <p:nvPicPr>
          <p:cNvPr id="15" name="Picture 14" descr="N factorial">
            <a:extLst>
              <a:ext uri="{FF2B5EF4-FFF2-40B4-BE49-F238E27FC236}">
                <a16:creationId xmlns:a16="http://schemas.microsoft.com/office/drawing/2014/main" id="{9C84A732-36FA-798D-2510-CED787B62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340" y="1157481"/>
            <a:ext cx="352425" cy="304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DE701C-F83B-4A53-6DE4-94612BAEBEB8}"/>
              </a:ext>
            </a:extLst>
          </p:cNvPr>
          <p:cNvSpPr txBox="1"/>
          <p:nvPr/>
        </p:nvSpPr>
        <p:spPr>
          <a:xfrm>
            <a:off x="457200" y="1447800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>
                <a:solidFill>
                  <a:srgbClr val="000000"/>
                </a:solidFill>
              </a:rPr>
              <a:t>sequential coalitions that contain all N players in the voting system.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653194-C0E5-A90C-B4B3-50935733FE65}"/>
              </a:ext>
            </a:extLst>
          </p:cNvPr>
          <p:cNvSpPr txBox="1"/>
          <p:nvPr/>
        </p:nvSpPr>
        <p:spPr>
          <a:xfrm>
            <a:off x="457200" y="2286000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400" b="1" dirty="0">
                <a:solidFill>
                  <a:srgbClr val="000000"/>
                </a:solidFill>
              </a:rPr>
              <a:t>Step 2</a:t>
            </a:r>
            <a:r>
              <a:rPr lang="en-IN" sz="2400" dirty="0">
                <a:solidFill>
                  <a:srgbClr val="000000"/>
                </a:solidFill>
              </a:rPr>
              <a:t>: Identify the pivotal player for each sequential coalition.</a:t>
            </a:r>
          </a:p>
          <a:p>
            <a:pPr algn="just"/>
            <a:r>
              <a:rPr lang="en-IN" sz="2400" b="1" dirty="0">
                <a:solidFill>
                  <a:srgbClr val="000000"/>
                </a:solidFill>
              </a:rPr>
              <a:t>Step 3</a:t>
            </a:r>
            <a:r>
              <a:rPr lang="en-IN" sz="2400" dirty="0">
                <a:solidFill>
                  <a:srgbClr val="000000"/>
                </a:solidFill>
              </a:rPr>
              <a:t>: Count the total number of times player </a:t>
            </a:r>
            <a:r>
              <a:rPr lang="en-IN" sz="2400" i="1" dirty="0">
                <a:solidFill>
                  <a:srgbClr val="000000"/>
                </a:solidFill>
              </a:rPr>
              <a:t>P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400" i="1" baseline="-25000" dirty="0">
                <a:solidFill>
                  <a:srgbClr val="000000"/>
                </a:solidFill>
              </a:rPr>
              <a:t>n</a:t>
            </a:r>
            <a:r>
              <a:rPr lang="en-IN" sz="2400" dirty="0">
                <a:solidFill>
                  <a:srgbClr val="000000"/>
                </a:solidFill>
              </a:rPr>
              <a:t> is a pivotal player.</a:t>
            </a:r>
          </a:p>
          <a:p>
            <a:pPr algn="just"/>
            <a:r>
              <a:rPr lang="en-IN" sz="2400" b="1" dirty="0">
                <a:solidFill>
                  <a:srgbClr val="000000"/>
                </a:solidFill>
              </a:rPr>
              <a:t>Step 4</a:t>
            </a:r>
            <a:r>
              <a:rPr lang="en-IN" sz="2400" dirty="0">
                <a:solidFill>
                  <a:srgbClr val="000000"/>
                </a:solidFill>
              </a:rPr>
              <a:t>: </a:t>
            </a:r>
            <a:r>
              <a:rPr lang="en-US" sz="2400" dirty="0">
                <a:solidFill>
                  <a:srgbClr val="000000"/>
                </a:solidFill>
              </a:rPr>
              <a:t>Calculate the Shapley-</a:t>
            </a:r>
            <a:r>
              <a:rPr lang="en-US" sz="2400" dirty="0" err="1">
                <a:solidFill>
                  <a:srgbClr val="000000"/>
                </a:solidFill>
              </a:rPr>
              <a:t>Shubik</a:t>
            </a:r>
            <a:r>
              <a:rPr lang="en-US" sz="2400" dirty="0">
                <a:solidFill>
                  <a:srgbClr val="000000"/>
                </a:solidFill>
              </a:rPr>
              <a:t> Index using the following fraction.</a:t>
            </a:r>
            <a:endParaRPr lang="en-IN" sz="2400" dirty="0">
              <a:solidFill>
                <a:srgbClr val="000000"/>
              </a:solidFill>
            </a:endParaRPr>
          </a:p>
        </p:txBody>
      </p:sp>
      <p:pic>
        <p:nvPicPr>
          <p:cNvPr id="5" name="Picture 4" descr="Number of times Player P sub n is a pivotal player&quot; divided by &quot;N factorial">
            <a:extLst>
              <a:ext uri="{FF2B5EF4-FFF2-40B4-BE49-F238E27FC236}">
                <a16:creationId xmlns:a16="http://schemas.microsoft.com/office/drawing/2014/main" id="{AD8F111B-24E5-6B8C-C81B-52FF79F13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4466005"/>
            <a:ext cx="5181600" cy="7155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Number of Pairwise Comparisons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number of pairwise comparisons </a:t>
            </a:r>
            <a:r>
              <a:rPr sz="2800" dirty="0"/>
              <a:t>that must be made if there are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sz="2800" dirty="0"/>
              <a:t> candidates is</a:t>
            </a:r>
          </a:p>
          <a:p>
            <a:endParaRPr sz="2800" dirty="0"/>
          </a:p>
        </p:txBody>
      </p:sp>
      <p:pic>
        <p:nvPicPr>
          <p:cNvPr id="4" name="Picture 3" descr="n times open parenthesis n plus one close parenthesis divided by two&#10;">
            <a:extLst>
              <a:ext uri="{FF2B5EF4-FFF2-40B4-BE49-F238E27FC236}">
                <a16:creationId xmlns:a16="http://schemas.microsoft.com/office/drawing/2014/main" id="{1FA288F7-D385-EAEE-D447-979121B96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2286000"/>
            <a:ext cx="1219200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Condorcet Criterion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Condorcet criterion </a:t>
            </a:r>
            <a:r>
              <a:rPr sz="2800" dirty="0"/>
              <a:t>states that if a candidate wins the head-to-head comparison against every other candidate, then he should also win the overall election in a fair voting system.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Majority Criterion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majority criterion </a:t>
            </a:r>
            <a:r>
              <a:rPr sz="2800" dirty="0"/>
              <a:t>states that if a candidate receives a majority of the votes in an election, that candidate should win.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Monotonicity Criterion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monotonicity criterion </a:t>
            </a:r>
            <a:r>
              <a:rPr sz="2800" dirty="0"/>
              <a:t>states that if a candidate wins an early round of an election and only gains support and does not lose support in subsequent rounds, then that candidate should win the election.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Irrelevant Alternative Criterion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irrelevant alternatives criterion </a:t>
            </a:r>
            <a:r>
              <a:rPr sz="2800" dirty="0"/>
              <a:t>states that if a candidate wins an election, then that same candidate would win the election even if at least one candidate withdraws from the election.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Dictator Criterion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dictator criterion </a:t>
            </a:r>
            <a:r>
              <a:rPr sz="2800" dirty="0"/>
              <a:t>states that no single vote is allowed to decide the outcome of an election.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FD678B-5BB9-4BC2-BA4C-5DAC764F6500}"/>
</file>

<file path=customXml/itemProps2.xml><?xml version="1.0" encoding="utf-8"?>
<ds:datastoreItem xmlns:ds="http://schemas.openxmlformats.org/officeDocument/2006/customXml" ds:itemID="{5D9C8625-4F7F-4875-BC78-0B4ABA808593}"/>
</file>

<file path=customXml/itemProps3.xml><?xml version="1.0" encoding="utf-8"?>
<ds:datastoreItem xmlns:ds="http://schemas.openxmlformats.org/officeDocument/2006/customXml" ds:itemID="{C4D9F500-8894-4F26-A256-31251ABFDD9B}"/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1312</Words>
  <Application>Microsoft Office PowerPoint</Application>
  <PresentationFormat>On-screen Show (4:3)</PresentationFormat>
  <Paragraphs>90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Cambria Math</vt:lpstr>
      <vt:lpstr>Courier New</vt:lpstr>
      <vt:lpstr>Calibri</vt:lpstr>
      <vt:lpstr>Arial</vt:lpstr>
      <vt:lpstr>Office Theme</vt:lpstr>
      <vt:lpstr>Chapter 13</vt:lpstr>
      <vt:lpstr>Definition: Preference Ballot</vt:lpstr>
      <vt:lpstr>Definition: Preference Table</vt:lpstr>
      <vt:lpstr>Formula: Number of Pairwise Comparisons</vt:lpstr>
      <vt:lpstr>Definition: Condorcet Criterion</vt:lpstr>
      <vt:lpstr>Definition: Majority Criterion</vt:lpstr>
      <vt:lpstr>Definition: Monotonicity Criterion</vt:lpstr>
      <vt:lpstr>Definition: Irrelevant Alternative Criterion</vt:lpstr>
      <vt:lpstr>Definition: Dictator Criterion</vt:lpstr>
      <vt:lpstr>Definition: Apportionment</vt:lpstr>
      <vt:lpstr>Definition: The Alabama Paradox</vt:lpstr>
      <vt:lpstr>Definition: The Population Paradox</vt:lpstr>
      <vt:lpstr>Definition: The New States Paradox</vt:lpstr>
      <vt:lpstr>Definition: The Quota Rule</vt:lpstr>
      <vt:lpstr>Formula: Standard Divisor</vt:lpstr>
      <vt:lpstr>Formula: Standard Quota</vt:lpstr>
      <vt:lpstr>Formula: Geometric Mean</vt:lpstr>
      <vt:lpstr>Procedure: Hamilton's Method of Apportionment</vt:lpstr>
      <vt:lpstr>Procedure: Jefferson's Method of Apportionment</vt:lpstr>
      <vt:lpstr>Procedure: Webster's Method of Apportionment</vt:lpstr>
      <vt:lpstr>Procedure: The Huntington-Hill Method of Apportionment</vt:lpstr>
      <vt:lpstr>Definition: Weighted Voting System</vt:lpstr>
      <vt:lpstr>Definition: Dictator</vt:lpstr>
      <vt:lpstr>Definition: Veto Power</vt:lpstr>
      <vt:lpstr>Definition: Dummy Player</vt:lpstr>
      <vt:lpstr>Definition: Coalition</vt:lpstr>
      <vt:lpstr>Definition: Critical Player</vt:lpstr>
      <vt:lpstr>Definition: Sequential Coalition</vt:lpstr>
      <vt:lpstr>Definition: Pivotal Player</vt:lpstr>
      <vt:lpstr>Procedure: Calculating the Banzhaf Power Index for Player P n</vt:lpstr>
      <vt:lpstr>Procedure: Calculating the Shapley-Shubik Power Index for Player P 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anil</cp:lastModifiedBy>
  <cp:revision>124</cp:revision>
  <dcterms:created xsi:type="dcterms:W3CDTF">2013-04-26T14:43:13Z</dcterms:created>
  <dcterms:modified xsi:type="dcterms:W3CDTF">2025-09-25T05:01:03Z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