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6"/>
  </p:notesMasterIdLst>
  <p:handoutMasterIdLst>
    <p:handoutMasterId r:id="rId57"/>
  </p:handoutMasterIdLst>
  <p:sldIdLst>
    <p:sldId id="256" r:id="rId2"/>
    <p:sldId id="257" r:id="rId3"/>
    <p:sldId id="258" r:id="rId4"/>
    <p:sldId id="262" r:id="rId5"/>
    <p:sldId id="263" r:id="rId6"/>
    <p:sldId id="264" r:id="rId7"/>
    <p:sldId id="265" r:id="rId8"/>
    <p:sldId id="271" r:id="rId9"/>
    <p:sldId id="273" r:id="rId10"/>
    <p:sldId id="276" r:id="rId11"/>
    <p:sldId id="279" r:id="rId12"/>
    <p:sldId id="280" r:id="rId13"/>
    <p:sldId id="281" r:id="rId14"/>
    <p:sldId id="284" r:id="rId15"/>
    <p:sldId id="388" r:id="rId16"/>
    <p:sldId id="288" r:id="rId17"/>
    <p:sldId id="289" r:id="rId18"/>
    <p:sldId id="295" r:id="rId19"/>
    <p:sldId id="296" r:id="rId20"/>
    <p:sldId id="305" r:id="rId21"/>
    <p:sldId id="306" r:id="rId22"/>
    <p:sldId id="315" r:id="rId23"/>
    <p:sldId id="316" r:id="rId24"/>
    <p:sldId id="389" r:id="rId25"/>
    <p:sldId id="323" r:id="rId26"/>
    <p:sldId id="324" r:id="rId27"/>
    <p:sldId id="325" r:id="rId28"/>
    <p:sldId id="328" r:id="rId29"/>
    <p:sldId id="329" r:id="rId30"/>
    <p:sldId id="330" r:id="rId31"/>
    <p:sldId id="335" r:id="rId32"/>
    <p:sldId id="336" r:id="rId33"/>
    <p:sldId id="342" r:id="rId34"/>
    <p:sldId id="344" r:id="rId35"/>
    <p:sldId id="345" r:id="rId36"/>
    <p:sldId id="347" r:id="rId37"/>
    <p:sldId id="349" r:id="rId38"/>
    <p:sldId id="351" r:id="rId39"/>
    <p:sldId id="390" r:id="rId40"/>
    <p:sldId id="357" r:id="rId41"/>
    <p:sldId id="358" r:id="rId42"/>
    <p:sldId id="361" r:id="rId43"/>
    <p:sldId id="363" r:id="rId44"/>
    <p:sldId id="365" r:id="rId45"/>
    <p:sldId id="391" r:id="rId46"/>
    <p:sldId id="369" r:id="rId47"/>
    <p:sldId id="370" r:id="rId48"/>
    <p:sldId id="371" r:id="rId49"/>
    <p:sldId id="373" r:id="rId50"/>
    <p:sldId id="375" r:id="rId51"/>
    <p:sldId id="377" r:id="rId52"/>
    <p:sldId id="380" r:id="rId53"/>
    <p:sldId id="381" r:id="rId54"/>
    <p:sldId id="393" r:id="rId55"/>
  </p:sldIdLst>
  <p:sldSz cx="9144000" cy="6858000" type="screen4x3"/>
  <p:notesSz cx="6858000" cy="9144000"/>
  <p:embeddedFontLst>
    <p:embeddedFont>
      <p:font typeface="Cambria Math" panose="02040503050406030204" pitchFamily="18"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3" autoAdjust="0"/>
  </p:normalViewPr>
  <p:slideViewPr>
    <p:cSldViewPr>
      <p:cViewPr varScale="1">
        <p:scale>
          <a:sx n="105" d="100"/>
          <a:sy n="105" d="100"/>
        </p:scale>
        <p:origin x="1014"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dirty="0"/>
              <a:t>Introduction to Graph Theory</a:t>
            </a:r>
          </a:p>
        </p:txBody>
      </p:sp>
      <p:sp>
        <p:nvSpPr>
          <p:cNvPr id="3" name="Title 2"/>
          <p:cNvSpPr>
            <a:spLocks noGrp="1"/>
          </p:cNvSpPr>
          <p:nvPr>
            <p:ph type="title"/>
          </p:nvPr>
        </p:nvSpPr>
        <p:spPr/>
        <p:txBody>
          <a:bodyPr/>
          <a:lstStyle/>
          <a:p>
            <a:r>
              <a:rPr dirty="0"/>
              <a:t>Section 14.1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Identifying Parts of a Graph</a:t>
            </a:r>
            <a:r>
              <a:rPr lang="en-US" dirty="0"/>
              <a:t>—Slide 4</a:t>
            </a:r>
            <a:endParaRPr dirty="0"/>
          </a:p>
        </p:txBody>
      </p:sp>
      <p:sp>
        <p:nvSpPr>
          <p:cNvPr id="3" name="Text Placeholder 2"/>
          <p:cNvSpPr>
            <a:spLocks noGrp="1"/>
          </p:cNvSpPr>
          <p:nvPr>
            <p:ph type="body" sz="quarter" idx="10"/>
          </p:nvPr>
        </p:nvSpPr>
        <p:spPr>
          <a:xfrm>
            <a:off x="457200" y="1029287"/>
            <a:ext cx="8229600" cy="1942513"/>
          </a:xfrm>
        </p:spPr>
        <p:txBody>
          <a:bodyPr>
            <a:noAutofit/>
          </a:bodyPr>
          <a:lstStyle/>
          <a:p>
            <a:pPr marL="514350" indent="-514350">
              <a:buFont typeface="+mj-lt"/>
              <a:buAutoNum type="alphaLcPeriod" startAt="2"/>
              <a:defRPr sz="2800"/>
            </a:pPr>
            <a:r>
              <a:rPr sz="2200" dirty="0"/>
              <a:t>​In graph</a:t>
            </a:r>
            <a:r>
              <a:rPr lang="en-IN" sz="2200" dirty="0"/>
              <a:t> </a:t>
            </a:r>
            <a:r>
              <a:rPr lang="en-IN" sz="2200" i="1" dirty="0"/>
              <a:t>L</a:t>
            </a:r>
            <a:r>
              <a:rPr sz="2200" dirty="0"/>
              <a:t>, label the five vertices with lowercase letters. We use</a:t>
            </a:r>
            <a:r>
              <a:rPr lang="en-IN" sz="2200" dirty="0"/>
              <a:t> </a:t>
            </a:r>
            <a:r>
              <a:rPr lang="en-IN" sz="2200" i="1" dirty="0"/>
              <a:t>v</a:t>
            </a:r>
            <a:r>
              <a:rPr lang="en-IN" sz="2200" dirty="0"/>
              <a:t>, </a:t>
            </a:r>
            <a:r>
              <a:rPr lang="en-IN" sz="2200" i="1" dirty="0"/>
              <a:t>w</a:t>
            </a:r>
            <a:r>
              <a:rPr lang="en-IN" sz="2200" dirty="0"/>
              <a:t>, </a:t>
            </a:r>
            <a:r>
              <a:rPr lang="en-IN" sz="2200" i="1" dirty="0"/>
              <a:t>x</a:t>
            </a:r>
            <a:r>
              <a:rPr lang="en-IN" sz="2200" dirty="0"/>
              <a:t>, </a:t>
            </a:r>
            <a:r>
              <a:rPr lang="en-IN" sz="2200" i="1" dirty="0"/>
              <a:t>y</a:t>
            </a:r>
            <a:r>
              <a:rPr lang="en-IN" sz="2200" dirty="0"/>
              <a:t>, and </a:t>
            </a:r>
            <a:r>
              <a:rPr lang="en-IN" sz="2200" i="1" dirty="0"/>
              <a:t>z</a:t>
            </a:r>
            <a:r>
              <a:rPr sz="2200" dirty="0"/>
              <a:t>. Since there is at most one edge between any pair of vertices, we can label the edges using either format. This time, we will use the pairing method to label the edges. Note that there are only five vertices and not six, remembering that there is not a vertex every time edges intersect.</a:t>
            </a:r>
            <a:endParaRPr lang="en-US" sz="2200" dirty="0"/>
          </a:p>
          <a:p>
            <a:pPr>
              <a:defRPr sz="2800"/>
            </a:pPr>
            <a:endParaRPr lang="en-IN" sz="2200" dirty="0"/>
          </a:p>
          <a:p>
            <a:pPr>
              <a:defRPr sz="2800"/>
            </a:pPr>
            <a:endParaRPr lang="en-IN" sz="2200" dirty="0"/>
          </a:p>
          <a:p>
            <a:pPr>
              <a:defRPr sz="2800"/>
            </a:pPr>
            <a:endParaRPr lang="en-US" sz="2200" dirty="0"/>
          </a:p>
          <a:p>
            <a:pPr>
              <a:defRPr sz="2800"/>
            </a:pPr>
            <a:endParaRPr lang="en-US" sz="2200" dirty="0"/>
          </a:p>
          <a:p>
            <a:pPr>
              <a:defRPr sz="2800"/>
            </a:pPr>
            <a:endParaRPr lang="en-US" sz="2200" dirty="0"/>
          </a:p>
        </p:txBody>
      </p:sp>
      <p:pic>
        <p:nvPicPr>
          <p:cNvPr id="5" name="Picture 4" descr="Image with 5 vertices and 5 edges. The first two vertices form a horizonal line as the base and first edge of the image vw. Above the midpoint of the first edge the third vertex y can be placed and two straight lines connect it to the original two vertices vy and yw. The first three vertices and edges form an equilateral triangle. Vertically inline and directly above the bottom left vertex v but not as high as the top of the triangle is the fourth vertex x with no connecting edge. The fifth and final vertex z is inline horizontally with the fourth vertex x but outside of the bottom right of the triangle's base. The 4th edge vz starts at the bottom left vertex of the triangle and crosses through to the fifth vertex with a straight line. Then the final edge zz is the only curved line connecting the the fifth vertex z up and around to itself.">
            <a:extLst>
              <a:ext uri="{FF2B5EF4-FFF2-40B4-BE49-F238E27FC236}">
                <a16:creationId xmlns:a16="http://schemas.microsoft.com/office/drawing/2014/main" id="{5E6E3677-161D-4A8A-A490-BCA7863611EA}"/>
              </a:ext>
            </a:extLst>
          </p:cNvPr>
          <p:cNvPicPr>
            <a:picLocks noChangeAspect="1"/>
          </p:cNvPicPr>
          <p:nvPr/>
        </p:nvPicPr>
        <p:blipFill>
          <a:blip r:embed="rId2"/>
          <a:srcRect b="19386"/>
          <a:stretch>
            <a:fillRect/>
          </a:stretch>
        </p:blipFill>
        <p:spPr>
          <a:xfrm>
            <a:off x="3485457" y="3200230"/>
            <a:ext cx="2173085" cy="1535838"/>
          </a:xfrm>
          <a:prstGeom prst="rect">
            <a:avLst/>
          </a:prstGeom>
        </p:spPr>
      </p:pic>
      <p:sp>
        <p:nvSpPr>
          <p:cNvPr id="4" name="TextBox 3">
            <a:extLst>
              <a:ext uri="{FF2B5EF4-FFF2-40B4-BE49-F238E27FC236}">
                <a16:creationId xmlns:a16="http://schemas.microsoft.com/office/drawing/2014/main" id="{1E157190-42A3-619C-654A-61F9A50140C6}"/>
              </a:ext>
            </a:extLst>
          </p:cNvPr>
          <p:cNvSpPr txBox="1"/>
          <p:nvPr/>
        </p:nvSpPr>
        <p:spPr>
          <a:xfrm>
            <a:off x="3486842" y="4736068"/>
            <a:ext cx="1905000" cy="369332"/>
          </a:xfrm>
          <a:prstGeom prst="rect">
            <a:avLst/>
          </a:prstGeom>
          <a:noFill/>
        </p:spPr>
        <p:txBody>
          <a:bodyPr wrap="square">
            <a:spAutoFit/>
          </a:bodyPr>
          <a:lstStyle/>
          <a:p>
            <a:r>
              <a:rPr lang="en-US" sz="1800" dirty="0"/>
              <a:t>Figure 10: Graph </a:t>
            </a:r>
            <a:r>
              <a:rPr lang="en-US" sz="1800" i="1" dirty="0"/>
              <a:t>L</a:t>
            </a:r>
            <a:endParaRPr lang="en-IN" i="1" dirty="0"/>
          </a:p>
        </p:txBody>
      </p:sp>
      <p:sp>
        <p:nvSpPr>
          <p:cNvPr id="7" name="TextBox 6">
            <a:extLst>
              <a:ext uri="{FF2B5EF4-FFF2-40B4-BE49-F238E27FC236}">
                <a16:creationId xmlns:a16="http://schemas.microsoft.com/office/drawing/2014/main" id="{A24D4CC3-C0DA-8471-50B6-39CD57078F1C}"/>
              </a:ext>
            </a:extLst>
          </p:cNvPr>
          <p:cNvSpPr txBox="1"/>
          <p:nvPr/>
        </p:nvSpPr>
        <p:spPr>
          <a:xfrm>
            <a:off x="457200" y="5112603"/>
            <a:ext cx="8229600" cy="769441"/>
          </a:xfrm>
          <a:prstGeom prst="rect">
            <a:avLst/>
          </a:prstGeom>
          <a:noFill/>
        </p:spPr>
        <p:txBody>
          <a:bodyPr wrap="square">
            <a:spAutoFit/>
          </a:bodyPr>
          <a:lstStyle/>
          <a:p>
            <a:pPr marL="457200" lvl="1" indent="0">
              <a:buNone/>
              <a:defRPr sz="2800"/>
            </a:pPr>
            <a:r>
              <a:rPr lang="en-IN" sz="2200" dirty="0"/>
              <a:t>Notice that edge </a:t>
            </a:r>
            <a:r>
              <a:rPr lang="en-IN" sz="2200" i="1" dirty="0"/>
              <a:t>z </a:t>
            </a:r>
            <a:r>
              <a:rPr lang="en-IN" sz="2200" i="1" dirty="0" err="1"/>
              <a:t>z</a:t>
            </a:r>
            <a:r>
              <a:rPr lang="en-IN" sz="2200" dirty="0"/>
              <a:t> begins and ends at vertex </a:t>
            </a:r>
            <a:r>
              <a:rPr lang="en-IN" sz="2200" i="1" dirty="0"/>
              <a:t>z</a:t>
            </a:r>
            <a:r>
              <a:rPr lang="en-IN" sz="2200" dirty="0"/>
              <a:t> and is, therefore, a loop.​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The city of Königsberg, Prussia, is now Kaliningrad, Russia. Only two of the original seven bridges from Euler's time still remain in Kaliningrad.</a:t>
            </a:r>
          </a:p>
        </p:txBody>
      </p:sp>
      <p:pic>
        <p:nvPicPr>
          <p:cNvPr id="5" name="Picture 4" descr="Map of Königsberg, Prussia with the seven bridges highlighted">
            <a:extLst>
              <a:ext uri="{FF2B5EF4-FFF2-40B4-BE49-F238E27FC236}">
                <a16:creationId xmlns:a16="http://schemas.microsoft.com/office/drawing/2014/main" id="{E6D226F4-5B1D-4301-94F0-3718AE364FF5}"/>
              </a:ext>
            </a:extLst>
          </p:cNvPr>
          <p:cNvPicPr>
            <a:picLocks noChangeAspect="1"/>
          </p:cNvPicPr>
          <p:nvPr/>
        </p:nvPicPr>
        <p:blipFill>
          <a:blip r:embed="rId2"/>
          <a:srcRect b="12057"/>
          <a:stretch>
            <a:fillRect/>
          </a:stretch>
        </p:blipFill>
        <p:spPr>
          <a:xfrm>
            <a:off x="3002638" y="2564405"/>
            <a:ext cx="3138724" cy="2667000"/>
          </a:xfrm>
          <a:prstGeom prst="rect">
            <a:avLst/>
          </a:prstGeom>
        </p:spPr>
      </p:pic>
      <p:sp>
        <p:nvSpPr>
          <p:cNvPr id="4" name="TextBox 3">
            <a:extLst>
              <a:ext uri="{FF2B5EF4-FFF2-40B4-BE49-F238E27FC236}">
                <a16:creationId xmlns:a16="http://schemas.microsoft.com/office/drawing/2014/main" id="{9E493929-FA74-B077-8DC7-42B4D605CDCB}"/>
              </a:ext>
            </a:extLst>
          </p:cNvPr>
          <p:cNvSpPr txBox="1"/>
          <p:nvPr/>
        </p:nvSpPr>
        <p:spPr>
          <a:xfrm>
            <a:off x="4007762" y="5257800"/>
            <a:ext cx="1128476" cy="369332"/>
          </a:xfrm>
          <a:prstGeom prst="rect">
            <a:avLst/>
          </a:prstGeom>
          <a:noFill/>
        </p:spPr>
        <p:txBody>
          <a:bodyPr wrap="square">
            <a:spAutoFit/>
          </a:bodyPr>
          <a:lstStyle/>
          <a:p>
            <a:r>
              <a:rPr lang="en-US" sz="1800" dirty="0"/>
              <a:t>Figure 11</a:t>
            </a:r>
            <a:endParaRPr lang="en-IN"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Walk</a:t>
            </a:r>
          </a:p>
        </p:txBody>
      </p:sp>
      <p:sp>
        <p:nvSpPr>
          <p:cNvPr id="3" name="Text Placeholder 2"/>
          <p:cNvSpPr>
            <a:spLocks noGrp="1"/>
          </p:cNvSpPr>
          <p:nvPr>
            <p:ph type="body" sz="quarter" idx="10"/>
          </p:nvPr>
        </p:nvSpPr>
        <p:spPr/>
        <p:txBody>
          <a:bodyPr>
            <a:normAutofit/>
          </a:bodyPr>
          <a:lstStyle/>
          <a:p>
            <a:r>
              <a:rPr lang="en-US" sz="2800" dirty="0"/>
              <a:t>A </a:t>
            </a:r>
            <a:r>
              <a:rPr lang="en-US" sz="2800" b="1" dirty="0"/>
              <a:t>walk</a:t>
            </a:r>
            <a:r>
              <a:rPr lang="en-US" sz="2800" dirty="0"/>
              <a:t> in a graph is a finite list of alternating vertices and connecting edges that begins and ends with a vertex.</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Identifying a Walk</a:t>
            </a:r>
            <a:r>
              <a:rPr lang="en-US" dirty="0"/>
              <a:t>—Slide 1</a:t>
            </a:r>
            <a:endParaRPr dirty="0"/>
          </a:p>
        </p:txBody>
      </p:sp>
      <p:sp>
        <p:nvSpPr>
          <p:cNvPr id="3" name="Text Placeholder 2"/>
          <p:cNvSpPr>
            <a:spLocks noGrp="1"/>
          </p:cNvSpPr>
          <p:nvPr>
            <p:ph type="body" sz="quarter" idx="10"/>
          </p:nvPr>
        </p:nvSpPr>
        <p:spPr>
          <a:xfrm>
            <a:off x="457200" y="1029287"/>
            <a:ext cx="8229600" cy="1332913"/>
          </a:xfrm>
        </p:spPr>
        <p:txBody>
          <a:bodyPr>
            <a:normAutofit/>
          </a:bodyPr>
          <a:lstStyle/>
          <a:p>
            <a:pPr>
              <a:defRPr sz="2800"/>
            </a:pPr>
            <a:r>
              <a:rPr sz="2400" dirty="0"/>
              <a:t>Use graph</a:t>
            </a:r>
            <a:r>
              <a:rPr lang="en-IN" sz="2400" dirty="0"/>
              <a:t> </a:t>
            </a:r>
            <a:r>
              <a:rPr lang="en-IN" sz="2400" i="1" dirty="0"/>
              <a:t>B</a:t>
            </a:r>
            <a:r>
              <a:rPr sz="2400" dirty="0"/>
              <a:t> to answer the following questions. Notice that since there is only one edge between each pair of vertices, we do not need to label the edges.</a:t>
            </a:r>
            <a:endParaRPr lang="en-US" sz="2400" dirty="0"/>
          </a:p>
          <a:p>
            <a:pPr>
              <a:defRPr sz="2800"/>
            </a:pPr>
            <a:endParaRPr lang="en-IN" sz="2400" dirty="0"/>
          </a:p>
          <a:p>
            <a:pPr>
              <a:defRPr sz="2800"/>
            </a:pPr>
            <a:endParaRPr lang="en-IN" sz="2400" dirty="0"/>
          </a:p>
          <a:p>
            <a:pPr>
              <a:defRPr sz="2800"/>
            </a:pPr>
            <a:endParaRPr lang="en-IN" sz="2400" dirty="0"/>
          </a:p>
          <a:p>
            <a:pPr>
              <a:defRPr sz="2800"/>
            </a:pPr>
            <a:endParaRPr lang="en-IN" sz="2400" dirty="0"/>
          </a:p>
          <a:p>
            <a:pPr>
              <a:defRPr sz="2800"/>
            </a:pPr>
            <a:endParaRPr lang="en-IN" sz="2400" dirty="0"/>
          </a:p>
        </p:txBody>
      </p:sp>
      <p:pic>
        <p:nvPicPr>
          <p:cNvPr id="5" name="Picture 4" descr="Image consisting of 5 vertices and  5 line segments. a, b, c, and d form a four sided polygon. The fifth vertex is point e which connects to point a.">
            <a:extLst>
              <a:ext uri="{FF2B5EF4-FFF2-40B4-BE49-F238E27FC236}">
                <a16:creationId xmlns:a16="http://schemas.microsoft.com/office/drawing/2014/main" id="{FE2347DD-B6F6-41B9-9DC7-780F6EA20A07}"/>
              </a:ext>
            </a:extLst>
          </p:cNvPr>
          <p:cNvPicPr>
            <a:picLocks noChangeAspect="1"/>
          </p:cNvPicPr>
          <p:nvPr/>
        </p:nvPicPr>
        <p:blipFill>
          <a:blip r:embed="rId2"/>
          <a:srcRect b="12947"/>
          <a:stretch>
            <a:fillRect/>
          </a:stretch>
        </p:blipFill>
        <p:spPr>
          <a:xfrm>
            <a:off x="3543299" y="2209800"/>
            <a:ext cx="2057401" cy="1764224"/>
          </a:xfrm>
          <a:prstGeom prst="rect">
            <a:avLst/>
          </a:prstGeom>
        </p:spPr>
      </p:pic>
      <p:sp>
        <p:nvSpPr>
          <p:cNvPr id="4" name="TextBox 3">
            <a:extLst>
              <a:ext uri="{FF2B5EF4-FFF2-40B4-BE49-F238E27FC236}">
                <a16:creationId xmlns:a16="http://schemas.microsoft.com/office/drawing/2014/main" id="{CADFEF5C-D373-7BCA-146F-411AEEC09666}"/>
              </a:ext>
            </a:extLst>
          </p:cNvPr>
          <p:cNvSpPr txBox="1"/>
          <p:nvPr/>
        </p:nvSpPr>
        <p:spPr>
          <a:xfrm>
            <a:off x="3543299" y="4114800"/>
            <a:ext cx="2057400" cy="369332"/>
          </a:xfrm>
          <a:prstGeom prst="rect">
            <a:avLst/>
          </a:prstGeom>
          <a:noFill/>
        </p:spPr>
        <p:txBody>
          <a:bodyPr wrap="square">
            <a:spAutoFit/>
          </a:bodyPr>
          <a:lstStyle/>
          <a:p>
            <a:r>
              <a:rPr lang="en-US" sz="1800" dirty="0"/>
              <a:t>Figure 14: Graph </a:t>
            </a:r>
            <a:r>
              <a:rPr lang="en-US" sz="1800" i="1" dirty="0"/>
              <a:t>B</a:t>
            </a:r>
            <a:endParaRPr lang="en-IN" i="1" dirty="0"/>
          </a:p>
        </p:txBody>
      </p:sp>
      <p:sp>
        <p:nvSpPr>
          <p:cNvPr id="7" name="TextBox 6">
            <a:extLst>
              <a:ext uri="{FF2B5EF4-FFF2-40B4-BE49-F238E27FC236}">
                <a16:creationId xmlns:a16="http://schemas.microsoft.com/office/drawing/2014/main" id="{28CE3FBB-8A87-81DC-8F2B-52ECE583557B}"/>
              </a:ext>
            </a:extLst>
          </p:cNvPr>
          <p:cNvSpPr txBox="1"/>
          <p:nvPr/>
        </p:nvSpPr>
        <p:spPr>
          <a:xfrm>
            <a:off x="457200" y="4667071"/>
            <a:ext cx="8229600" cy="1200329"/>
          </a:xfrm>
          <a:prstGeom prst="rect">
            <a:avLst/>
          </a:prstGeom>
          <a:noFill/>
        </p:spPr>
        <p:txBody>
          <a:bodyPr wrap="square">
            <a:spAutoFit/>
          </a:bodyPr>
          <a:lstStyle/>
          <a:p>
            <a:pPr>
              <a:tabLst>
                <a:tab pos="358775" algn="l"/>
              </a:tabLst>
              <a:defRPr sz="2800"/>
            </a:pPr>
            <a:r>
              <a:rPr lang="en-US" sz="2400" dirty="0"/>
              <a:t>a.	Identify a walk of length </a:t>
            </a:r>
            <a:r>
              <a:rPr lang="en-US" sz="2400" dirty="0">
                <a:latin typeface="Cambria Math"/>
              </a:rPr>
              <a:t>2</a:t>
            </a:r>
            <a:r>
              <a:rPr lang="en-US" sz="2400" dirty="0"/>
              <a:t> that starts at vertex </a:t>
            </a:r>
            <a:r>
              <a:rPr lang="en-US" sz="2400" i="1" dirty="0"/>
              <a:t>a</a:t>
            </a:r>
            <a:r>
              <a:rPr lang="en-US" sz="2400" dirty="0"/>
              <a:t> and ends at 	vertex </a:t>
            </a:r>
            <a:r>
              <a:rPr lang="en-US" sz="2400" i="1" dirty="0"/>
              <a:t>c</a:t>
            </a:r>
            <a:r>
              <a:rPr lang="en-US" sz="2400" dirty="0"/>
              <a:t>.</a:t>
            </a:r>
          </a:p>
          <a:p>
            <a:pPr>
              <a:tabLst>
                <a:tab pos="358775" algn="l"/>
              </a:tabLst>
              <a:defRPr sz="2800"/>
            </a:pPr>
            <a:r>
              <a:rPr lang="en-US" sz="2400" dirty="0"/>
              <a:t>b.	Is the walk you just found a closed walk?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Identifying a Walk</a:t>
            </a:r>
            <a:r>
              <a:rPr lang="en-US" dirty="0"/>
              <a:t>—Slide 2</a:t>
            </a:r>
            <a:endParaRPr dirty="0"/>
          </a:p>
        </p:txBody>
      </p:sp>
      <p:sp>
        <p:nvSpPr>
          <p:cNvPr id="3" name="Text Placeholder 2"/>
          <p:cNvSpPr>
            <a:spLocks noGrp="1"/>
          </p:cNvSpPr>
          <p:nvPr>
            <p:ph type="body" sz="quarter" idx="10"/>
          </p:nvPr>
        </p:nvSpPr>
        <p:spPr>
          <a:xfrm>
            <a:off x="457200" y="1029287"/>
            <a:ext cx="8229600" cy="1866313"/>
          </a:xfrm>
        </p:spPr>
        <p:txBody>
          <a:bodyPr>
            <a:noAutofit/>
          </a:bodyPr>
          <a:lstStyle/>
          <a:p>
            <a:r>
              <a:rPr sz="2200" b="1" dirty="0"/>
              <a:t>Solution</a:t>
            </a:r>
          </a:p>
          <a:p>
            <a:pPr>
              <a:tabLst>
                <a:tab pos="538163" algn="l"/>
              </a:tabLst>
              <a:defRPr sz="2800"/>
            </a:pPr>
            <a:r>
              <a:rPr lang="en-IN" sz="2200" dirty="0"/>
              <a:t>a.	</a:t>
            </a:r>
            <a:r>
              <a:rPr sz="2200" dirty="0"/>
              <a:t>There are two possible walks that start at vertex</a:t>
            </a:r>
            <a:r>
              <a:rPr lang="en-IN" sz="2200" dirty="0"/>
              <a:t> </a:t>
            </a:r>
            <a:r>
              <a:rPr lang="en-IN" sz="2200" i="1" dirty="0"/>
              <a:t>a</a:t>
            </a:r>
            <a:r>
              <a:rPr sz="2200" dirty="0"/>
              <a:t>, end at </a:t>
            </a:r>
            <a:r>
              <a:rPr lang="en-IN" sz="2200" dirty="0"/>
              <a:t>	</a:t>
            </a:r>
            <a:r>
              <a:rPr sz="2200" dirty="0"/>
              <a:t>vertex</a:t>
            </a:r>
            <a:r>
              <a:rPr lang="en-IN" sz="2200" dirty="0"/>
              <a:t> 	</a:t>
            </a:r>
            <a:r>
              <a:rPr lang="en-IN" sz="2200" i="1" dirty="0"/>
              <a:t>c</a:t>
            </a:r>
            <a:r>
              <a:rPr sz="2200" dirty="0"/>
              <a:t>, and have a length of </a:t>
            </a:r>
            <a:r>
              <a:rPr sz="2200" dirty="0">
                <a:latin typeface="Cambria Math"/>
              </a:rPr>
              <a:t>2</a:t>
            </a:r>
            <a:r>
              <a:rPr sz="2200" dirty="0"/>
              <a:t>. The walk</a:t>
            </a:r>
            <a:r>
              <a:rPr lang="en-IN" sz="2200" dirty="0"/>
              <a:t> </a:t>
            </a:r>
            <a:r>
              <a:rPr lang="en-IN" sz="2200" i="1" dirty="0"/>
              <a:t>a</a:t>
            </a:r>
            <a:r>
              <a:rPr sz="2200" dirty="0"/>
              <a:t>,</a:t>
            </a:r>
            <a:r>
              <a:rPr lang="en-IN" sz="2200" dirty="0"/>
              <a:t> </a:t>
            </a:r>
            <a:r>
              <a:rPr lang="en-IN" sz="2200" i="1" dirty="0"/>
              <a:t>b</a:t>
            </a:r>
            <a:r>
              <a:rPr sz="2200" dirty="0"/>
              <a:t>,</a:t>
            </a:r>
            <a:r>
              <a:rPr lang="en-IN" sz="2200" dirty="0"/>
              <a:t> </a:t>
            </a:r>
            <a:r>
              <a:rPr lang="en-IN" sz="2200" i="1" dirty="0"/>
              <a:t>c</a:t>
            </a:r>
            <a:r>
              <a:rPr sz="2200" dirty="0"/>
              <a:t> is </a:t>
            </a:r>
            <a:r>
              <a:rPr lang="en-IN" sz="2200" dirty="0"/>
              <a:t>	</a:t>
            </a:r>
            <a:r>
              <a:rPr sz="2200" dirty="0"/>
              <a:t>highlighted in blue </a:t>
            </a:r>
            <a:r>
              <a:rPr lang="en-IN" sz="2200" dirty="0"/>
              <a:t>	</a:t>
            </a:r>
            <a:r>
              <a:rPr sz="2200" dirty="0"/>
              <a:t>and the walk</a:t>
            </a:r>
            <a:r>
              <a:rPr lang="en-IN" sz="2200" dirty="0"/>
              <a:t> </a:t>
            </a:r>
            <a:r>
              <a:rPr lang="en-IN" sz="2200" i="1" dirty="0"/>
              <a:t>a</a:t>
            </a:r>
            <a:r>
              <a:rPr lang="en-IN" sz="2200" dirty="0"/>
              <a:t>, </a:t>
            </a:r>
            <a:r>
              <a:rPr lang="en-IN" sz="2200" i="1" dirty="0"/>
              <a:t>d</a:t>
            </a:r>
            <a:r>
              <a:rPr lang="en-IN" sz="2200" dirty="0"/>
              <a:t>, </a:t>
            </a:r>
            <a:r>
              <a:rPr lang="en-IN" sz="2200" i="1" dirty="0"/>
              <a:t>c</a:t>
            </a:r>
            <a:r>
              <a:rPr sz="2200" dirty="0"/>
              <a:t> is highlighted in red. Either is an acceptable </a:t>
            </a:r>
            <a:r>
              <a:rPr lang="en-IN" sz="2200" dirty="0"/>
              <a:t>	</a:t>
            </a:r>
            <a:r>
              <a:rPr sz="2200" dirty="0"/>
              <a:t>answer.</a:t>
            </a:r>
            <a:endParaRPr lang="en-US" sz="2200" dirty="0"/>
          </a:p>
          <a:p>
            <a:pPr marL="514350" indent="-514350">
              <a:buFont typeface="+mj-lt"/>
              <a:buAutoNum type="alphaLcPeriod"/>
              <a:tabLst>
                <a:tab pos="538163" algn="l"/>
              </a:tabLst>
              <a:defRPr sz="2800"/>
            </a:pPr>
            <a:endParaRPr lang="en-IN" sz="2200" dirty="0"/>
          </a:p>
          <a:p>
            <a:pPr marL="514350" indent="-514350">
              <a:buFont typeface="+mj-lt"/>
              <a:buAutoNum type="alphaLcPeriod"/>
              <a:tabLst>
                <a:tab pos="538163" algn="l"/>
              </a:tabLst>
              <a:defRPr sz="2800"/>
            </a:pPr>
            <a:endParaRPr lang="en-IN" sz="2200" dirty="0"/>
          </a:p>
          <a:p>
            <a:pPr marL="514350" indent="-514350">
              <a:buFont typeface="+mj-lt"/>
              <a:buAutoNum type="alphaLcPeriod"/>
              <a:tabLst>
                <a:tab pos="538163" algn="l"/>
              </a:tabLst>
              <a:defRPr sz="2800"/>
            </a:pPr>
            <a:endParaRPr lang="en-IN" sz="2200" dirty="0"/>
          </a:p>
          <a:p>
            <a:pPr marL="514350" indent="-514350">
              <a:buFont typeface="+mj-lt"/>
              <a:buAutoNum type="alphaLcPeriod"/>
              <a:tabLst>
                <a:tab pos="538163" algn="l"/>
              </a:tabLst>
              <a:defRPr sz="2800"/>
            </a:pPr>
            <a:endParaRPr lang="en-IN" sz="2200" dirty="0"/>
          </a:p>
          <a:p>
            <a:pPr>
              <a:tabLst>
                <a:tab pos="538163" algn="l"/>
              </a:tabLst>
              <a:defRPr sz="2800"/>
            </a:pPr>
            <a:endParaRPr lang="en-IN" sz="2200" dirty="0"/>
          </a:p>
          <a:p>
            <a:pPr marL="514350" indent="-514350">
              <a:buFont typeface="+mj-lt"/>
              <a:buAutoNum type="alphaLcPeriod"/>
              <a:tabLst>
                <a:tab pos="538163" algn="l"/>
              </a:tabLst>
              <a:defRPr sz="2800"/>
            </a:pPr>
            <a:endParaRPr lang="en-IN" sz="2200" dirty="0"/>
          </a:p>
          <a:p>
            <a:r>
              <a:rPr sz="2200" dirty="0"/>
              <a:t>​</a:t>
            </a:r>
          </a:p>
        </p:txBody>
      </p:sp>
      <p:pic>
        <p:nvPicPr>
          <p:cNvPr id="5" name="Picture 4" descr="Same image as Figure 1 with two uniquely highlighted paths. First, line segments ab and bc are highlighted as one possible option. Second, line segments ad and dc are highlighted as a second possible option.">
            <a:extLst>
              <a:ext uri="{FF2B5EF4-FFF2-40B4-BE49-F238E27FC236}">
                <a16:creationId xmlns:a16="http://schemas.microsoft.com/office/drawing/2014/main" id="{1254C5B0-5DDE-4643-9B0B-49B39EC44101}"/>
              </a:ext>
            </a:extLst>
          </p:cNvPr>
          <p:cNvPicPr>
            <a:picLocks noChangeAspect="1"/>
          </p:cNvPicPr>
          <p:nvPr/>
        </p:nvPicPr>
        <p:blipFill>
          <a:blip r:embed="rId2"/>
          <a:srcRect b="13333"/>
          <a:stretch>
            <a:fillRect/>
          </a:stretch>
        </p:blipFill>
        <p:spPr>
          <a:xfrm>
            <a:off x="3515223" y="2754868"/>
            <a:ext cx="2234381" cy="1981200"/>
          </a:xfrm>
          <a:prstGeom prst="rect">
            <a:avLst/>
          </a:prstGeom>
        </p:spPr>
      </p:pic>
      <p:sp>
        <p:nvSpPr>
          <p:cNvPr id="6" name="TextBox 5">
            <a:extLst>
              <a:ext uri="{FF2B5EF4-FFF2-40B4-BE49-F238E27FC236}">
                <a16:creationId xmlns:a16="http://schemas.microsoft.com/office/drawing/2014/main" id="{6E90FAB4-9104-65A2-A5B8-4FA07B118B88}"/>
              </a:ext>
            </a:extLst>
          </p:cNvPr>
          <p:cNvSpPr txBox="1"/>
          <p:nvPr/>
        </p:nvSpPr>
        <p:spPr>
          <a:xfrm>
            <a:off x="3543300" y="4659868"/>
            <a:ext cx="2057400" cy="369332"/>
          </a:xfrm>
          <a:prstGeom prst="rect">
            <a:avLst/>
          </a:prstGeom>
          <a:noFill/>
        </p:spPr>
        <p:txBody>
          <a:bodyPr wrap="square">
            <a:spAutoFit/>
          </a:bodyPr>
          <a:lstStyle/>
          <a:p>
            <a:r>
              <a:rPr lang="en-US" sz="1800" dirty="0"/>
              <a:t>Figure 15: Graph </a:t>
            </a:r>
            <a:r>
              <a:rPr lang="en-US" sz="1800" i="1" dirty="0"/>
              <a:t>B</a:t>
            </a:r>
            <a:endParaRPr lang="en-IN" i="1" dirty="0"/>
          </a:p>
        </p:txBody>
      </p:sp>
      <p:sp>
        <p:nvSpPr>
          <p:cNvPr id="8" name="TextBox 7">
            <a:extLst>
              <a:ext uri="{FF2B5EF4-FFF2-40B4-BE49-F238E27FC236}">
                <a16:creationId xmlns:a16="http://schemas.microsoft.com/office/drawing/2014/main" id="{93CB9175-0686-739D-E25B-1B0ACDA6F659}"/>
              </a:ext>
            </a:extLst>
          </p:cNvPr>
          <p:cNvSpPr txBox="1"/>
          <p:nvPr/>
        </p:nvSpPr>
        <p:spPr>
          <a:xfrm>
            <a:off x="457200" y="5144869"/>
            <a:ext cx="8229600" cy="769441"/>
          </a:xfrm>
          <a:prstGeom prst="rect">
            <a:avLst/>
          </a:prstGeom>
          <a:noFill/>
        </p:spPr>
        <p:txBody>
          <a:bodyPr wrap="square">
            <a:spAutoFit/>
          </a:bodyPr>
          <a:lstStyle/>
          <a:p>
            <a:pPr>
              <a:tabLst>
                <a:tab pos="538163" algn="l"/>
              </a:tabLst>
              <a:defRPr sz="2800"/>
            </a:pPr>
            <a:r>
              <a:rPr lang="en-IN" sz="2200" dirty="0"/>
              <a:t>b.	Because the walks do not start and end at the same vertex, 	neither walk is closed.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pPr>
              <a:defRPr sz="2800"/>
            </a:pPr>
            <a:r>
              <a:rPr sz="2800" dirty="0"/>
              <a:t>Identify a walk of length </a:t>
            </a:r>
            <a:r>
              <a:rPr sz="2800" dirty="0">
                <a:latin typeface="Cambria Math"/>
              </a:rPr>
              <a:t>3</a:t>
            </a:r>
            <a:r>
              <a:rPr sz="2800" dirty="0"/>
              <a:t> in graph</a:t>
            </a:r>
            <a:r>
              <a:rPr lang="en-IN" sz="2800" dirty="0"/>
              <a:t> </a:t>
            </a:r>
            <a:r>
              <a:rPr lang="en-IN" sz="2800" i="1" dirty="0"/>
              <a:t>B</a:t>
            </a:r>
            <a:r>
              <a:rPr sz="2800" dirty="0"/>
              <a:t> in Example 3. Start the walk at vertex</a:t>
            </a:r>
            <a:r>
              <a:rPr lang="en-IN" sz="2800" dirty="0"/>
              <a:t> </a:t>
            </a:r>
            <a:r>
              <a:rPr lang="en-IN" sz="2800" i="1" dirty="0"/>
              <a:t>c</a:t>
            </a:r>
            <a:r>
              <a:rPr sz="2800" dirty="0"/>
              <a:t>.</a:t>
            </a:r>
          </a:p>
          <a:p>
            <a:pPr>
              <a:defRPr sz="2800"/>
            </a:pPr>
            <a:endParaRPr lang="en-US" sz="2800" dirty="0"/>
          </a:p>
          <a:p>
            <a:pPr>
              <a:defRPr sz="2800"/>
            </a:pPr>
            <a:r>
              <a:rPr sz="2800" dirty="0"/>
              <a:t>Answer: Any of the following:</a:t>
            </a:r>
            <a:r>
              <a:rPr lang="en-IN" sz="2800" i="1" dirty="0"/>
              <a:t>c</a:t>
            </a:r>
            <a:r>
              <a:rPr sz="2800" dirty="0"/>
              <a:t>,</a:t>
            </a:r>
            <a:r>
              <a:rPr lang="en-IN" sz="2800" dirty="0"/>
              <a:t> </a:t>
            </a:r>
            <a:r>
              <a:rPr lang="en-IN" i="1" dirty="0"/>
              <a:t>b</a:t>
            </a:r>
            <a:r>
              <a:rPr sz="2800" dirty="0"/>
              <a:t>,</a:t>
            </a:r>
            <a:r>
              <a:rPr lang="en-IN" sz="2800" dirty="0"/>
              <a:t> </a:t>
            </a:r>
            <a:r>
              <a:rPr lang="en-IN" i="1" dirty="0"/>
              <a:t>a</a:t>
            </a:r>
            <a:r>
              <a:rPr sz="2800" dirty="0"/>
              <a:t>,</a:t>
            </a:r>
            <a:r>
              <a:rPr lang="en-IN" sz="2800" dirty="0"/>
              <a:t> </a:t>
            </a:r>
            <a:r>
              <a:rPr lang="en-IN" i="1" dirty="0"/>
              <a:t>e</a:t>
            </a:r>
            <a:r>
              <a:rPr sz="2800" dirty="0"/>
              <a:t>;</a:t>
            </a:r>
            <a:r>
              <a:rPr lang="en-IN" sz="2800" dirty="0"/>
              <a:t> </a:t>
            </a:r>
            <a:r>
              <a:rPr lang="en-IN" i="1" dirty="0"/>
              <a:t>c</a:t>
            </a:r>
            <a:r>
              <a:rPr sz="2800" dirty="0"/>
              <a:t>,</a:t>
            </a:r>
            <a:r>
              <a:rPr lang="en-IN" sz="2800" dirty="0"/>
              <a:t> </a:t>
            </a:r>
            <a:r>
              <a:rPr lang="en-IN" i="1" dirty="0"/>
              <a:t>b</a:t>
            </a:r>
            <a:r>
              <a:rPr sz="2800" dirty="0"/>
              <a:t>,</a:t>
            </a:r>
            <a:r>
              <a:rPr lang="en-IN" sz="2800" dirty="0"/>
              <a:t> </a:t>
            </a:r>
            <a:r>
              <a:rPr lang="en-IN" i="1" dirty="0"/>
              <a:t>a</a:t>
            </a:r>
            <a:r>
              <a:rPr sz="2800" dirty="0"/>
              <a:t>,</a:t>
            </a:r>
            <a:r>
              <a:rPr lang="en-IN" sz="2800" dirty="0"/>
              <a:t> </a:t>
            </a:r>
            <a:r>
              <a:rPr lang="en-IN" i="1" dirty="0"/>
              <a:t>d</a:t>
            </a:r>
            <a:r>
              <a:rPr sz="2800" dirty="0"/>
              <a:t>;</a:t>
            </a:r>
            <a:r>
              <a:rPr lang="en-IN" sz="2800" dirty="0"/>
              <a:t> </a:t>
            </a:r>
            <a:r>
              <a:rPr lang="en-IN" i="1" dirty="0"/>
              <a:t>c</a:t>
            </a:r>
            <a:r>
              <a:rPr sz="2800" dirty="0"/>
              <a:t>,</a:t>
            </a:r>
            <a:r>
              <a:rPr lang="en-IN" sz="2800" dirty="0"/>
              <a:t> </a:t>
            </a:r>
            <a:r>
              <a:rPr lang="en-IN" i="1" dirty="0"/>
              <a:t>b</a:t>
            </a:r>
            <a:r>
              <a:rPr sz="2800" dirty="0"/>
              <a:t>,</a:t>
            </a:r>
            <a:r>
              <a:rPr lang="en-IN" sz="2800" dirty="0"/>
              <a:t> </a:t>
            </a:r>
            <a:r>
              <a:rPr lang="en-IN" i="1" dirty="0"/>
              <a:t>a</a:t>
            </a:r>
            <a:r>
              <a:rPr sz="2800" dirty="0"/>
              <a:t>,</a:t>
            </a:r>
            <a:r>
              <a:rPr lang="en-IN" sz="2800" dirty="0"/>
              <a:t> </a:t>
            </a:r>
            <a:r>
              <a:rPr lang="en-IN" sz="2800" i="1" dirty="0"/>
              <a:t>b</a:t>
            </a:r>
            <a:r>
              <a:rPr sz="2800" dirty="0"/>
              <a:t>;</a:t>
            </a:r>
            <a:r>
              <a:rPr lang="en-IN" sz="2800" dirty="0"/>
              <a:t> </a:t>
            </a:r>
            <a:r>
              <a:rPr lang="en-IN" i="1" dirty="0"/>
              <a:t>c</a:t>
            </a:r>
            <a:r>
              <a:rPr sz="2800" dirty="0"/>
              <a:t>,</a:t>
            </a:r>
            <a:r>
              <a:rPr lang="en-IN" sz="2800" dirty="0"/>
              <a:t> </a:t>
            </a:r>
            <a:r>
              <a:rPr lang="en-IN" sz="2800" i="1" dirty="0"/>
              <a:t>b</a:t>
            </a:r>
            <a:r>
              <a:rPr sz="2800" dirty="0"/>
              <a:t>,</a:t>
            </a:r>
            <a:r>
              <a:rPr lang="en-IN" sz="2800" dirty="0"/>
              <a:t> </a:t>
            </a:r>
            <a:r>
              <a:rPr lang="en-IN" i="1" dirty="0"/>
              <a:t>c</a:t>
            </a:r>
            <a:r>
              <a:rPr sz="2800" dirty="0"/>
              <a:t>,</a:t>
            </a:r>
            <a:r>
              <a:rPr lang="en-IN" sz="2800" dirty="0"/>
              <a:t> </a:t>
            </a:r>
            <a:r>
              <a:rPr lang="en-IN" sz="2800" i="1" dirty="0"/>
              <a:t>b</a:t>
            </a:r>
            <a:r>
              <a:rPr sz="2800" dirty="0"/>
              <a:t>;</a:t>
            </a:r>
            <a:r>
              <a:rPr lang="en-IN" sz="2800" dirty="0"/>
              <a:t> </a:t>
            </a:r>
            <a:r>
              <a:rPr lang="en-IN" i="1" dirty="0"/>
              <a:t>c</a:t>
            </a:r>
            <a:r>
              <a:rPr sz="2800" dirty="0"/>
              <a:t>,</a:t>
            </a:r>
            <a:r>
              <a:rPr lang="en-IN" sz="2800" dirty="0"/>
              <a:t> </a:t>
            </a:r>
            <a:r>
              <a:rPr lang="en-IN" sz="2800" i="1" dirty="0"/>
              <a:t>d</a:t>
            </a:r>
            <a:r>
              <a:rPr sz="2800" dirty="0"/>
              <a:t>,</a:t>
            </a:r>
            <a:r>
              <a:rPr lang="en-IN" sz="2800" dirty="0"/>
              <a:t> </a:t>
            </a:r>
            <a:r>
              <a:rPr lang="en-IN" sz="2800" i="1" dirty="0"/>
              <a:t>a</a:t>
            </a:r>
            <a:r>
              <a:rPr sz="2800" dirty="0"/>
              <a:t>,</a:t>
            </a:r>
            <a:r>
              <a:rPr lang="en-IN" sz="2800" dirty="0"/>
              <a:t> </a:t>
            </a:r>
            <a:r>
              <a:rPr lang="en-IN" sz="2800" i="1" dirty="0"/>
              <a:t>e</a:t>
            </a:r>
            <a:r>
              <a:rPr sz="2800" dirty="0"/>
              <a:t>;</a:t>
            </a:r>
            <a:r>
              <a:rPr lang="en-IN" sz="2800" dirty="0"/>
              <a:t> </a:t>
            </a:r>
            <a:r>
              <a:rPr lang="en-IN" i="1" dirty="0"/>
              <a:t>c</a:t>
            </a:r>
            <a:r>
              <a:rPr sz="2800" dirty="0"/>
              <a:t>,</a:t>
            </a:r>
            <a:r>
              <a:rPr lang="en-IN" sz="2800" dirty="0"/>
              <a:t> </a:t>
            </a:r>
            <a:r>
              <a:rPr lang="en-IN" sz="2800" i="1" dirty="0"/>
              <a:t>d</a:t>
            </a:r>
            <a:r>
              <a:rPr sz="2800" dirty="0"/>
              <a:t>,</a:t>
            </a:r>
            <a:r>
              <a:rPr lang="en-IN" sz="2800" dirty="0"/>
              <a:t> </a:t>
            </a:r>
            <a:r>
              <a:rPr lang="en-IN" sz="2800" i="1" dirty="0"/>
              <a:t>a</a:t>
            </a:r>
            <a:r>
              <a:rPr sz="2800" dirty="0"/>
              <a:t>,</a:t>
            </a:r>
            <a:r>
              <a:rPr lang="en-IN" sz="2800" dirty="0"/>
              <a:t> </a:t>
            </a:r>
            <a:r>
              <a:rPr lang="en-IN" sz="2800" i="1" dirty="0"/>
              <a:t>b</a:t>
            </a:r>
            <a:r>
              <a:rPr sz="2800" dirty="0"/>
              <a:t>;</a:t>
            </a:r>
            <a:r>
              <a:rPr lang="en-IN" sz="2800" dirty="0"/>
              <a:t> </a:t>
            </a:r>
            <a:r>
              <a:rPr lang="en-IN" i="1" dirty="0"/>
              <a:t>c</a:t>
            </a:r>
            <a:r>
              <a:rPr sz="2800" dirty="0"/>
              <a:t>,</a:t>
            </a:r>
            <a:r>
              <a:rPr lang="en-IN" sz="2800" dirty="0"/>
              <a:t> </a:t>
            </a:r>
            <a:r>
              <a:rPr lang="en-IN" sz="2800" i="1" dirty="0"/>
              <a:t>d</a:t>
            </a:r>
            <a:r>
              <a:rPr sz="2800" dirty="0"/>
              <a:t>,</a:t>
            </a:r>
            <a:r>
              <a:rPr lang="en-IN" sz="2800" dirty="0"/>
              <a:t> </a:t>
            </a:r>
            <a:r>
              <a:rPr lang="en-IN" sz="2800" i="1" dirty="0"/>
              <a:t>a</a:t>
            </a:r>
            <a:r>
              <a:rPr sz="2800" dirty="0"/>
              <a:t>,</a:t>
            </a:r>
            <a:r>
              <a:rPr lang="en-IN" sz="2800" dirty="0"/>
              <a:t> </a:t>
            </a:r>
            <a:r>
              <a:rPr lang="en-IN" sz="2800" i="1" dirty="0"/>
              <a:t>d</a:t>
            </a:r>
            <a:r>
              <a:rPr sz="2800" dirty="0"/>
              <a:t>;</a:t>
            </a:r>
            <a:r>
              <a:rPr lang="en-IN" sz="2800" dirty="0"/>
              <a:t> </a:t>
            </a:r>
            <a:r>
              <a:rPr lang="en-IN" sz="2800" i="1" dirty="0"/>
              <a:t>c</a:t>
            </a:r>
            <a:r>
              <a:rPr sz="2800" dirty="0"/>
              <a:t>,</a:t>
            </a:r>
            <a:r>
              <a:rPr lang="en-IN" sz="2800" dirty="0"/>
              <a:t> </a:t>
            </a:r>
            <a:r>
              <a:rPr lang="en-IN" sz="2800" i="1" dirty="0"/>
              <a:t>d</a:t>
            </a:r>
            <a:r>
              <a:rPr sz="2800" dirty="0"/>
              <a:t>,</a:t>
            </a:r>
            <a:r>
              <a:rPr lang="en-IN" sz="2800" dirty="0"/>
              <a:t> </a:t>
            </a:r>
            <a:r>
              <a:rPr lang="en-IN" i="1" dirty="0"/>
              <a:t>c</a:t>
            </a:r>
            <a:r>
              <a:rPr sz="2800" dirty="0"/>
              <a:t>,</a:t>
            </a:r>
            <a:r>
              <a:rPr lang="en-IN" sz="2800" dirty="0"/>
              <a:t> </a:t>
            </a:r>
            <a:r>
              <a:rPr lang="en-IN" sz="2800" i="1" dirty="0"/>
              <a:t>d</a:t>
            </a:r>
            <a:endParaRPr sz="2800" dirty="0"/>
          </a:p>
        </p:txBody>
      </p:sp>
    </p:spTree>
    <p:extLst>
      <p:ext uri="{BB962C8B-B14F-4D97-AF65-F5344CB8AC3E}">
        <p14:creationId xmlns:p14="http://schemas.microsoft.com/office/powerpoint/2010/main" val="233895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a:t>
            </a:r>
            <a:r>
              <a:rPr dirty="0"/>
              <a:t>Path</a:t>
            </a:r>
          </a:p>
        </p:txBody>
      </p:sp>
      <p:sp>
        <p:nvSpPr>
          <p:cNvPr id="6" name="Text Placeholder 2">
            <a:extLst>
              <a:ext uri="{FF2B5EF4-FFF2-40B4-BE49-F238E27FC236}">
                <a16:creationId xmlns:a16="http://schemas.microsoft.com/office/drawing/2014/main" id="{5D1E8317-F12C-23ED-6267-04D6F5FED435}"/>
              </a:ext>
            </a:extLst>
          </p:cNvPr>
          <p:cNvSpPr>
            <a:spLocks noGrp="1"/>
          </p:cNvSpPr>
          <p:nvPr>
            <p:ph type="body" sz="quarter" idx="10"/>
          </p:nvPr>
        </p:nvSpPr>
        <p:spPr>
          <a:xfrm>
            <a:off x="457200" y="1082078"/>
            <a:ext cx="8229600" cy="4914276"/>
          </a:xfrm>
          <a:solidFill>
            <a:schemeClr val="accent3"/>
          </a:solidFill>
        </p:spPr>
        <p:txBody>
          <a:bodyPr>
            <a:normAutofit/>
          </a:bodyPr>
          <a:lstStyle/>
          <a:p>
            <a:pPr algn="just"/>
            <a:r>
              <a:rPr sz="2800" dirty="0">
                <a:solidFill>
                  <a:srgbClr val="000000"/>
                </a:solidFill>
              </a:rPr>
              <a:t>A </a:t>
            </a:r>
            <a:r>
              <a:rPr sz="2800" b="1" dirty="0">
                <a:solidFill>
                  <a:srgbClr val="000000"/>
                </a:solidFill>
              </a:rPr>
              <a:t>path</a:t>
            </a:r>
            <a:r>
              <a:rPr sz="2800" dirty="0">
                <a:solidFill>
                  <a:srgbClr val="000000"/>
                </a:solidFill>
              </a:rPr>
              <a:t> is a walk with no repeated edges or vertices.</a:t>
            </a:r>
          </a:p>
          <a:p>
            <a:endParaRP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Identifying a Path</a:t>
            </a:r>
          </a:p>
        </p:txBody>
      </p:sp>
      <p:sp>
        <p:nvSpPr>
          <p:cNvPr id="3" name="Text Placeholder 2"/>
          <p:cNvSpPr>
            <a:spLocks noGrp="1"/>
          </p:cNvSpPr>
          <p:nvPr>
            <p:ph type="body" sz="quarter" idx="10"/>
          </p:nvPr>
        </p:nvSpPr>
        <p:spPr/>
        <p:txBody>
          <a:bodyPr>
            <a:normAutofit/>
          </a:bodyPr>
          <a:lstStyle/>
          <a:p>
            <a:pPr>
              <a:defRPr sz="2800"/>
            </a:pPr>
            <a:r>
              <a:rPr sz="2200" dirty="0"/>
              <a:t>Identify a path of length </a:t>
            </a:r>
            <a:r>
              <a:rPr sz="2200" dirty="0">
                <a:latin typeface="Cambria Math"/>
              </a:rPr>
              <a:t>3</a:t>
            </a:r>
            <a:r>
              <a:rPr sz="2200" dirty="0"/>
              <a:t> starting at vertex</a:t>
            </a:r>
            <a:r>
              <a:rPr lang="en-IN" sz="2200" dirty="0"/>
              <a:t> </a:t>
            </a:r>
            <a:r>
              <a:rPr lang="en-IN" sz="2200" i="1" dirty="0"/>
              <a:t>a</a:t>
            </a:r>
            <a:r>
              <a:rPr sz="2200" dirty="0"/>
              <a:t> and ending at vertex</a:t>
            </a:r>
            <a:r>
              <a:rPr lang="en-IN" sz="2200" dirty="0"/>
              <a:t> </a:t>
            </a:r>
            <a:r>
              <a:rPr lang="en-IN" sz="2200" i="1" dirty="0"/>
              <a:t>d</a:t>
            </a:r>
            <a:r>
              <a:rPr sz="2200" dirty="0"/>
              <a:t> in graph</a:t>
            </a:r>
            <a:r>
              <a:rPr lang="en-IN" sz="2200" dirty="0"/>
              <a:t> </a:t>
            </a:r>
            <a:r>
              <a:rPr lang="en-IN" sz="2200" i="1" dirty="0"/>
              <a:t>C</a:t>
            </a:r>
            <a:r>
              <a:rPr sz="2200" dirty="0"/>
              <a:t>.</a:t>
            </a:r>
            <a:endParaRPr lang="en-US" sz="2200" dirty="0"/>
          </a:p>
        </p:txBody>
      </p:sp>
      <p:pic>
        <p:nvPicPr>
          <p:cNvPr id="5" name="Picture 4" descr="Image formed by 4 vertices and  5 line segments. A parallelogram formed by a, b, c, and d with an additional line from point b cutting through to d.">
            <a:extLst>
              <a:ext uri="{FF2B5EF4-FFF2-40B4-BE49-F238E27FC236}">
                <a16:creationId xmlns:a16="http://schemas.microsoft.com/office/drawing/2014/main" id="{86624ACE-C665-4540-BFC4-C4C698560C47}"/>
              </a:ext>
            </a:extLst>
          </p:cNvPr>
          <p:cNvPicPr>
            <a:picLocks noChangeAspect="1"/>
          </p:cNvPicPr>
          <p:nvPr/>
        </p:nvPicPr>
        <p:blipFill>
          <a:blip r:embed="rId2">
            <a:clrChange>
              <a:clrFrom>
                <a:srgbClr val="FFFFFF"/>
              </a:clrFrom>
              <a:clrTo>
                <a:srgbClr val="FFFFFF">
                  <a:alpha val="0"/>
                </a:srgbClr>
              </a:clrTo>
            </a:clrChange>
          </a:blip>
          <a:srcRect b="15152"/>
          <a:stretch>
            <a:fillRect/>
          </a:stretch>
        </p:blipFill>
        <p:spPr>
          <a:xfrm>
            <a:off x="1905000" y="1447800"/>
            <a:ext cx="2310099" cy="2133600"/>
          </a:xfrm>
          <a:prstGeom prst="rect">
            <a:avLst/>
          </a:prstGeom>
        </p:spPr>
      </p:pic>
      <p:sp>
        <p:nvSpPr>
          <p:cNvPr id="4" name="TextBox 3">
            <a:extLst>
              <a:ext uri="{FF2B5EF4-FFF2-40B4-BE49-F238E27FC236}">
                <a16:creationId xmlns:a16="http://schemas.microsoft.com/office/drawing/2014/main" id="{B103A861-997C-3AB2-F87C-DE004DC9C541}"/>
              </a:ext>
            </a:extLst>
          </p:cNvPr>
          <p:cNvSpPr txBox="1"/>
          <p:nvPr/>
        </p:nvSpPr>
        <p:spPr>
          <a:xfrm>
            <a:off x="2041158" y="3505200"/>
            <a:ext cx="2057400" cy="369332"/>
          </a:xfrm>
          <a:prstGeom prst="rect">
            <a:avLst/>
          </a:prstGeom>
          <a:noFill/>
        </p:spPr>
        <p:txBody>
          <a:bodyPr wrap="square">
            <a:spAutoFit/>
          </a:bodyPr>
          <a:lstStyle/>
          <a:p>
            <a:r>
              <a:rPr lang="en-US" sz="1800" dirty="0"/>
              <a:t>Figure 17: Graph </a:t>
            </a:r>
            <a:r>
              <a:rPr lang="en-US" sz="1800" i="1" dirty="0"/>
              <a:t>C</a:t>
            </a:r>
            <a:endParaRPr lang="en-IN" i="1" dirty="0"/>
          </a:p>
        </p:txBody>
      </p:sp>
      <p:pic>
        <p:nvPicPr>
          <p:cNvPr id="7" name="Picture 6" descr="same image as the previous figure with the addition of a highlighted section. Line segments ab, bc, and cd are highlighted.">
            <a:extLst>
              <a:ext uri="{FF2B5EF4-FFF2-40B4-BE49-F238E27FC236}">
                <a16:creationId xmlns:a16="http://schemas.microsoft.com/office/drawing/2014/main" id="{12943549-4264-4741-A440-4D0D49DFAD61}"/>
              </a:ext>
            </a:extLst>
          </p:cNvPr>
          <p:cNvPicPr>
            <a:picLocks noChangeAspect="1"/>
          </p:cNvPicPr>
          <p:nvPr/>
        </p:nvPicPr>
        <p:blipFill>
          <a:blip r:embed="rId3">
            <a:clrChange>
              <a:clrFrom>
                <a:srgbClr val="FFFFFF"/>
              </a:clrFrom>
              <a:clrTo>
                <a:srgbClr val="FFFFFF">
                  <a:alpha val="0"/>
                </a:srgbClr>
              </a:clrTo>
            </a:clrChange>
          </a:blip>
          <a:srcRect b="17363"/>
          <a:stretch>
            <a:fillRect/>
          </a:stretch>
        </p:blipFill>
        <p:spPr>
          <a:xfrm>
            <a:off x="4724400" y="1371600"/>
            <a:ext cx="2209800" cy="2133600"/>
          </a:xfrm>
          <a:prstGeom prst="rect">
            <a:avLst/>
          </a:prstGeom>
        </p:spPr>
      </p:pic>
      <p:sp>
        <p:nvSpPr>
          <p:cNvPr id="6" name="TextBox 5">
            <a:extLst>
              <a:ext uri="{FF2B5EF4-FFF2-40B4-BE49-F238E27FC236}">
                <a16:creationId xmlns:a16="http://schemas.microsoft.com/office/drawing/2014/main" id="{6C55D5C8-5E83-3879-EC22-9418D61EEEB0}"/>
              </a:ext>
            </a:extLst>
          </p:cNvPr>
          <p:cNvSpPr txBox="1"/>
          <p:nvPr/>
        </p:nvSpPr>
        <p:spPr>
          <a:xfrm>
            <a:off x="4885765" y="3505200"/>
            <a:ext cx="2057400" cy="369332"/>
          </a:xfrm>
          <a:prstGeom prst="rect">
            <a:avLst/>
          </a:prstGeom>
          <a:noFill/>
        </p:spPr>
        <p:txBody>
          <a:bodyPr wrap="square">
            <a:spAutoFit/>
          </a:bodyPr>
          <a:lstStyle/>
          <a:p>
            <a:r>
              <a:rPr lang="en-US" sz="1800" dirty="0"/>
              <a:t>Figure 18: Graph </a:t>
            </a:r>
            <a:r>
              <a:rPr lang="en-US" sz="1800" i="1" dirty="0"/>
              <a:t>C</a:t>
            </a:r>
            <a:endParaRPr lang="en-IN" i="1" dirty="0"/>
          </a:p>
        </p:txBody>
      </p:sp>
      <p:sp>
        <p:nvSpPr>
          <p:cNvPr id="9" name="TextBox 8">
            <a:extLst>
              <a:ext uri="{FF2B5EF4-FFF2-40B4-BE49-F238E27FC236}">
                <a16:creationId xmlns:a16="http://schemas.microsoft.com/office/drawing/2014/main" id="{22EF26F4-DE7B-A772-E265-A9A8022E5A64}"/>
              </a:ext>
            </a:extLst>
          </p:cNvPr>
          <p:cNvSpPr txBox="1"/>
          <p:nvPr/>
        </p:nvSpPr>
        <p:spPr>
          <a:xfrm>
            <a:off x="457200" y="3773031"/>
            <a:ext cx="8229600" cy="2246769"/>
          </a:xfrm>
          <a:prstGeom prst="rect">
            <a:avLst/>
          </a:prstGeom>
          <a:noFill/>
        </p:spPr>
        <p:txBody>
          <a:bodyPr wrap="square">
            <a:spAutoFit/>
          </a:bodyPr>
          <a:lstStyle/>
          <a:p>
            <a:r>
              <a:rPr lang="en-US" sz="2000" b="1" dirty="0"/>
              <a:t>Solution</a:t>
            </a:r>
          </a:p>
          <a:p>
            <a:pPr>
              <a:defRPr sz="2800"/>
            </a:pPr>
            <a:r>
              <a:rPr lang="en-US" sz="2000" dirty="0"/>
              <a:t>Since the path must be of length </a:t>
            </a:r>
            <a:r>
              <a:rPr lang="en-US" sz="2000" dirty="0">
                <a:latin typeface="Cambria Math"/>
              </a:rPr>
              <a:t>3</a:t>
            </a:r>
            <a:r>
              <a:rPr lang="en-US" sz="2000" dirty="0"/>
              <a:t> and start at vertex </a:t>
            </a:r>
            <a:r>
              <a:rPr lang="en-US" sz="2000" i="1" dirty="0"/>
              <a:t>a</a:t>
            </a:r>
            <a:r>
              <a:rPr lang="en-US" sz="2000" dirty="0"/>
              <a:t> and end at </a:t>
            </a:r>
            <a:r>
              <a:rPr lang="en-US" sz="2000" i="1" dirty="0"/>
              <a:t>d</a:t>
            </a:r>
            <a:r>
              <a:rPr lang="en-US" sz="2000" dirty="0"/>
              <a:t>, we cannot go straight to </a:t>
            </a:r>
            <a:r>
              <a:rPr lang="en-US" sz="2000" i="1" dirty="0"/>
              <a:t>d</a:t>
            </a:r>
            <a:r>
              <a:rPr lang="en-US" sz="2000" dirty="0"/>
              <a:t>. We need to move from </a:t>
            </a:r>
            <a:r>
              <a:rPr lang="en-US" sz="2000" i="1" dirty="0"/>
              <a:t>a</a:t>
            </a:r>
            <a:r>
              <a:rPr lang="en-US" sz="2000" dirty="0"/>
              <a:t> to </a:t>
            </a:r>
            <a:r>
              <a:rPr lang="en-US" sz="2000" i="1" dirty="0"/>
              <a:t>b</a:t>
            </a:r>
            <a:r>
              <a:rPr lang="en-US" sz="2000" dirty="0"/>
              <a:t>. From there, if we move to </a:t>
            </a:r>
            <a:r>
              <a:rPr lang="en-US" sz="2000" i="1" dirty="0"/>
              <a:t>d</a:t>
            </a:r>
            <a:r>
              <a:rPr lang="en-US" sz="2000" dirty="0"/>
              <a:t> next, we still only have a path of length </a:t>
            </a:r>
            <a:r>
              <a:rPr lang="en-US" sz="2000" dirty="0">
                <a:latin typeface="Cambria Math"/>
              </a:rPr>
              <a:t>2</a:t>
            </a:r>
            <a:r>
              <a:rPr lang="en-US" sz="2000" dirty="0"/>
              <a:t>. Instead, we need to move from </a:t>
            </a:r>
            <a:r>
              <a:rPr lang="en-US" sz="2000" i="1" dirty="0"/>
              <a:t>b</a:t>
            </a:r>
            <a:r>
              <a:rPr lang="en-US" sz="2000" dirty="0"/>
              <a:t> to </a:t>
            </a:r>
            <a:r>
              <a:rPr lang="en-US" sz="2000" i="1" dirty="0"/>
              <a:t>c</a:t>
            </a:r>
            <a:r>
              <a:rPr lang="en-US" sz="2000" dirty="0"/>
              <a:t> and then to </a:t>
            </a:r>
            <a:r>
              <a:rPr lang="en-US" sz="2000" i="1" dirty="0"/>
              <a:t>d</a:t>
            </a:r>
            <a:r>
              <a:rPr lang="en-US" sz="2000" dirty="0"/>
              <a:t>.</a:t>
            </a:r>
          </a:p>
          <a:p>
            <a:pPr>
              <a:defRPr sz="2800"/>
            </a:pPr>
            <a:r>
              <a:rPr lang="en-US" sz="2000" dirty="0"/>
              <a:t>This walk </a:t>
            </a:r>
            <a:r>
              <a:rPr lang="en-US" sz="2000" i="1" dirty="0"/>
              <a:t>a</a:t>
            </a:r>
            <a:r>
              <a:rPr lang="en-US" sz="2000" dirty="0"/>
              <a:t>, </a:t>
            </a:r>
            <a:r>
              <a:rPr lang="en-US" sz="2000" i="1" dirty="0"/>
              <a:t>b</a:t>
            </a:r>
            <a:r>
              <a:rPr lang="en-US" sz="2000" dirty="0"/>
              <a:t>, </a:t>
            </a:r>
            <a:r>
              <a:rPr lang="en-US" sz="2000" i="1" dirty="0"/>
              <a:t>c</a:t>
            </a:r>
            <a:r>
              <a:rPr lang="en-US" sz="2000" dirty="0"/>
              <a:t>, </a:t>
            </a:r>
            <a:r>
              <a:rPr lang="en-US" sz="2000" i="1" dirty="0"/>
              <a:t>d</a:t>
            </a:r>
            <a:r>
              <a:rPr lang="en-US" sz="2000" dirty="0"/>
              <a:t>, is a walk of length </a:t>
            </a:r>
            <a:r>
              <a:rPr lang="en-US" sz="2000" dirty="0">
                <a:latin typeface="Cambria Math"/>
              </a:rPr>
              <a:t>3</a:t>
            </a:r>
            <a:r>
              <a:rPr lang="en-US" sz="2000" dirty="0"/>
              <a:t> and only crosses each vertex once and never duplicates an edge. Therefore, it is the required path.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Connected and Disconnected Graphs</a:t>
            </a:r>
          </a:p>
        </p:txBody>
      </p:sp>
      <p:sp>
        <p:nvSpPr>
          <p:cNvPr id="3" name="Text Placeholder 2"/>
          <p:cNvSpPr>
            <a:spLocks noGrp="1"/>
          </p:cNvSpPr>
          <p:nvPr>
            <p:ph type="body" sz="quarter" idx="10"/>
          </p:nvPr>
        </p:nvSpPr>
        <p:spPr/>
        <p:txBody>
          <a:bodyPr>
            <a:normAutofit/>
          </a:bodyPr>
          <a:lstStyle/>
          <a:p>
            <a:r>
              <a:rPr sz="2800" dirty="0"/>
              <a:t>A graph is </a:t>
            </a:r>
            <a:r>
              <a:rPr sz="2800" b="1" dirty="0"/>
              <a:t>connected</a:t>
            </a:r>
            <a:r>
              <a:rPr sz="2800" dirty="0"/>
              <a:t> if there is at least one path connecting each pair of distinct vertices.</a:t>
            </a:r>
          </a:p>
          <a:p>
            <a:r>
              <a:rPr sz="2800" dirty="0"/>
              <a:t>A graph is </a:t>
            </a:r>
            <a:r>
              <a:rPr sz="2800" b="1" dirty="0"/>
              <a:t>disconnected</a:t>
            </a:r>
            <a:r>
              <a:rPr sz="2800" dirty="0"/>
              <a:t> if it has at least one pair of vertices that is not connected by a path.</a:t>
            </a:r>
          </a:p>
          <a:p>
            <a:endParaRPr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Identifying Connected and Disconnected Graphs</a:t>
            </a:r>
            <a:r>
              <a:rPr lang="en-US" dirty="0"/>
              <a:t>—Slide 1</a:t>
            </a:r>
            <a:endParaRPr dirty="0"/>
          </a:p>
        </p:txBody>
      </p:sp>
      <p:sp>
        <p:nvSpPr>
          <p:cNvPr id="3" name="Text Placeholder 2"/>
          <p:cNvSpPr>
            <a:spLocks noGrp="1"/>
          </p:cNvSpPr>
          <p:nvPr>
            <p:ph type="body" sz="quarter" idx="10"/>
          </p:nvPr>
        </p:nvSpPr>
        <p:spPr>
          <a:xfrm>
            <a:off x="457200" y="1029288"/>
            <a:ext cx="8229600" cy="914400"/>
          </a:xfrm>
        </p:spPr>
        <p:txBody>
          <a:bodyPr>
            <a:noAutofit/>
          </a:bodyPr>
          <a:lstStyle/>
          <a:p>
            <a:r>
              <a:rPr sz="2400" dirty="0"/>
              <a:t>Label each graph as connected or disconnected. Explain your answer.</a:t>
            </a:r>
          </a:p>
          <a:p>
            <a:pPr>
              <a:defRPr sz="2800"/>
            </a:pPr>
            <a:r>
              <a:rPr sz="2400" dirty="0"/>
              <a:t>​</a:t>
            </a:r>
          </a:p>
        </p:txBody>
      </p:sp>
      <p:pic>
        <p:nvPicPr>
          <p:cNvPr id="5" name="Picture 4" descr="a. Image featuring 6 vertices labeled a through f and 5 edges. The vertices are layed out over two rows and three columns. The top row is labeled from left to right a, b, and c. The bottom row is labeled from left to right d, e, and f. The line segments include: ae, ec, db, bf and a curved edge forms af.">
            <a:extLst>
              <a:ext uri="{FF2B5EF4-FFF2-40B4-BE49-F238E27FC236}">
                <a16:creationId xmlns:a16="http://schemas.microsoft.com/office/drawing/2014/main" id="{2212EFDA-2F25-42A6-B34F-9A701EDB92CB}"/>
              </a:ext>
            </a:extLst>
          </p:cNvPr>
          <p:cNvPicPr>
            <a:picLocks noChangeAspect="1"/>
          </p:cNvPicPr>
          <p:nvPr/>
        </p:nvPicPr>
        <p:blipFill>
          <a:blip r:embed="rId2"/>
          <a:srcRect t="-1" r="50533" b="60678"/>
          <a:stretch>
            <a:fillRect/>
          </a:stretch>
        </p:blipFill>
        <p:spPr>
          <a:xfrm>
            <a:off x="1447800" y="1838433"/>
            <a:ext cx="2895600" cy="1588947"/>
          </a:xfrm>
          <a:prstGeom prst="rect">
            <a:avLst/>
          </a:prstGeom>
        </p:spPr>
      </p:pic>
      <p:sp>
        <p:nvSpPr>
          <p:cNvPr id="4" name="TextBox 3">
            <a:extLst>
              <a:ext uri="{FF2B5EF4-FFF2-40B4-BE49-F238E27FC236}">
                <a16:creationId xmlns:a16="http://schemas.microsoft.com/office/drawing/2014/main" id="{7E063E44-B35F-4923-5179-BE57AFD161F9}"/>
              </a:ext>
            </a:extLst>
          </p:cNvPr>
          <p:cNvSpPr txBox="1"/>
          <p:nvPr/>
        </p:nvSpPr>
        <p:spPr>
          <a:xfrm>
            <a:off x="1866900" y="3405908"/>
            <a:ext cx="2057400" cy="369332"/>
          </a:xfrm>
          <a:prstGeom prst="rect">
            <a:avLst/>
          </a:prstGeom>
          <a:noFill/>
        </p:spPr>
        <p:txBody>
          <a:bodyPr wrap="square">
            <a:spAutoFit/>
          </a:bodyPr>
          <a:lstStyle/>
          <a:p>
            <a:r>
              <a:rPr lang="en-US" sz="1800" dirty="0"/>
              <a:t>Figure 20: Graph </a:t>
            </a:r>
            <a:r>
              <a:rPr lang="en-US" sz="1800" i="1" dirty="0"/>
              <a:t>A</a:t>
            </a:r>
            <a:endParaRPr lang="en-IN" i="1" dirty="0"/>
          </a:p>
        </p:txBody>
      </p:sp>
      <p:pic>
        <p:nvPicPr>
          <p:cNvPr id="9" name="Picture 8" descr="b. Image featuring 7 vertices labeled a through g and 9 edges. The vertices are layed out as a box next to a vertical line. The box is described as abcd with a fifth line segment connecting points a and d. Although the remaining  3 vertices are vertically in line with one another the edges connecting them are curved. Two curved lines connect points e to f and two curved lines connect points f to g. The end result appears as a box with a slash through it next to two circles stacked on top of one another.">
            <a:extLst>
              <a:ext uri="{FF2B5EF4-FFF2-40B4-BE49-F238E27FC236}">
                <a16:creationId xmlns:a16="http://schemas.microsoft.com/office/drawing/2014/main" id="{AFB0103D-67D7-2100-E6CA-65AD8349F18B}"/>
              </a:ext>
            </a:extLst>
          </p:cNvPr>
          <p:cNvPicPr>
            <a:picLocks noChangeAspect="1"/>
          </p:cNvPicPr>
          <p:nvPr/>
        </p:nvPicPr>
        <p:blipFill>
          <a:blip r:embed="rId2"/>
          <a:srcRect l="54726" b="53553"/>
          <a:stretch>
            <a:fillRect/>
          </a:stretch>
        </p:blipFill>
        <p:spPr>
          <a:xfrm>
            <a:off x="5151924" y="1752600"/>
            <a:ext cx="2650152" cy="1876843"/>
          </a:xfrm>
          <a:prstGeom prst="rect">
            <a:avLst/>
          </a:prstGeom>
        </p:spPr>
      </p:pic>
      <p:sp>
        <p:nvSpPr>
          <p:cNvPr id="6" name="TextBox 5">
            <a:extLst>
              <a:ext uri="{FF2B5EF4-FFF2-40B4-BE49-F238E27FC236}">
                <a16:creationId xmlns:a16="http://schemas.microsoft.com/office/drawing/2014/main" id="{46224DF7-E4CB-6E93-7CC8-E3BEAD7A0C34}"/>
              </a:ext>
            </a:extLst>
          </p:cNvPr>
          <p:cNvSpPr txBox="1"/>
          <p:nvPr/>
        </p:nvSpPr>
        <p:spPr>
          <a:xfrm>
            <a:off x="5448300" y="3590574"/>
            <a:ext cx="2057400" cy="369332"/>
          </a:xfrm>
          <a:prstGeom prst="rect">
            <a:avLst/>
          </a:prstGeom>
          <a:noFill/>
        </p:spPr>
        <p:txBody>
          <a:bodyPr wrap="square">
            <a:spAutoFit/>
          </a:bodyPr>
          <a:lstStyle/>
          <a:p>
            <a:r>
              <a:rPr lang="en-US" sz="1800" dirty="0"/>
              <a:t>Figure 21: Graph </a:t>
            </a:r>
            <a:r>
              <a:rPr lang="en-US" sz="1800" i="1" dirty="0"/>
              <a:t>B</a:t>
            </a:r>
            <a:endParaRPr lang="en-IN" i="1" dirty="0"/>
          </a:p>
        </p:txBody>
      </p:sp>
      <p:pic>
        <p:nvPicPr>
          <p:cNvPr id="8" name="Picture 7" descr="c. Image featuring 6 vertices labeled a through f and 5 edges. The edges consist of 2 curved lines and  3 line segments. The 3 line segments form an equilateral triangle described by def. The first curved line connects to the triangle and is described by ae. The second curved line hovers over the triangle and is described as cb.">
            <a:extLst>
              <a:ext uri="{FF2B5EF4-FFF2-40B4-BE49-F238E27FC236}">
                <a16:creationId xmlns:a16="http://schemas.microsoft.com/office/drawing/2014/main" id="{3ADF14C0-422C-C5B7-3EAC-FB099EE33B9F}"/>
              </a:ext>
            </a:extLst>
          </p:cNvPr>
          <p:cNvPicPr>
            <a:picLocks noChangeAspect="1"/>
          </p:cNvPicPr>
          <p:nvPr/>
        </p:nvPicPr>
        <p:blipFill>
          <a:blip r:embed="rId2"/>
          <a:srcRect t="52535" r="52468" b="8142"/>
          <a:stretch>
            <a:fillRect/>
          </a:stretch>
        </p:blipFill>
        <p:spPr>
          <a:xfrm>
            <a:off x="1332462" y="3943339"/>
            <a:ext cx="2782338" cy="1588946"/>
          </a:xfrm>
          <a:prstGeom prst="rect">
            <a:avLst/>
          </a:prstGeom>
        </p:spPr>
      </p:pic>
      <p:sp>
        <p:nvSpPr>
          <p:cNvPr id="7" name="TextBox 6">
            <a:extLst>
              <a:ext uri="{FF2B5EF4-FFF2-40B4-BE49-F238E27FC236}">
                <a16:creationId xmlns:a16="http://schemas.microsoft.com/office/drawing/2014/main" id="{E9EEBB80-7F6B-9198-3A15-E91E2CAD57FD}"/>
              </a:ext>
            </a:extLst>
          </p:cNvPr>
          <p:cNvSpPr txBox="1"/>
          <p:nvPr/>
        </p:nvSpPr>
        <p:spPr>
          <a:xfrm>
            <a:off x="1875865" y="5569654"/>
            <a:ext cx="2057400" cy="369332"/>
          </a:xfrm>
          <a:prstGeom prst="rect">
            <a:avLst/>
          </a:prstGeom>
          <a:noFill/>
        </p:spPr>
        <p:txBody>
          <a:bodyPr wrap="square">
            <a:spAutoFit/>
          </a:bodyPr>
          <a:lstStyle/>
          <a:p>
            <a:r>
              <a:rPr lang="en-US" sz="1800" dirty="0"/>
              <a:t>Figure 22: Graph </a:t>
            </a:r>
            <a:r>
              <a:rPr lang="en-US" sz="1800" i="1" dirty="0"/>
              <a:t>C</a:t>
            </a:r>
            <a:endParaRPr lang="en-IN"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Graph</a:t>
            </a:r>
          </a:p>
        </p:txBody>
      </p:sp>
      <p:sp>
        <p:nvSpPr>
          <p:cNvPr id="3" name="Text Placeholder 2"/>
          <p:cNvSpPr>
            <a:spLocks noGrp="1"/>
          </p:cNvSpPr>
          <p:nvPr>
            <p:ph type="body" sz="quarter" idx="10"/>
          </p:nvPr>
        </p:nvSpPr>
        <p:spPr/>
        <p:txBody>
          <a:bodyPr>
            <a:normAutofit/>
          </a:bodyPr>
          <a:lstStyle/>
          <a:p>
            <a:pPr>
              <a:defRPr sz="2800"/>
            </a:pPr>
            <a:r>
              <a:rPr sz="2800" dirty="0"/>
              <a:t>A </a:t>
            </a:r>
            <a:r>
              <a:rPr sz="2800" b="1" dirty="0"/>
              <a:t>graph</a:t>
            </a:r>
            <a:r>
              <a:rPr sz="2800" dirty="0"/>
              <a:t> consists of a set of vertices and a set of edges that join pairs of vertices together. Graphs are generally represented with a capital letter, such as</a:t>
            </a:r>
            <a:r>
              <a:rPr lang="en-IN" sz="2800" dirty="0"/>
              <a:t> </a:t>
            </a:r>
            <a:r>
              <a:rPr lang="en-IN" sz="2800" i="1" dirty="0"/>
              <a:t>G</a:t>
            </a:r>
            <a:r>
              <a:rPr sz="2800" dirty="0"/>
              <a: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Identifying Connected and Disconnected Graphs</a:t>
            </a:r>
            <a:r>
              <a:rPr lang="en-US" dirty="0"/>
              <a:t>—Slide 2</a:t>
            </a:r>
            <a:endParaRPr dirty="0"/>
          </a:p>
        </p:txBody>
      </p:sp>
      <p:sp>
        <p:nvSpPr>
          <p:cNvPr id="3" name="Text Placeholder 2"/>
          <p:cNvSpPr>
            <a:spLocks noGrp="1"/>
          </p:cNvSpPr>
          <p:nvPr>
            <p:ph type="body" sz="quarter" idx="10"/>
          </p:nvPr>
        </p:nvSpPr>
        <p:spPr/>
        <p:txBody>
          <a:bodyPr>
            <a:normAutofit lnSpcReduction="10000"/>
          </a:bodyPr>
          <a:lstStyle/>
          <a:p>
            <a:r>
              <a:rPr sz="2800" b="1" dirty="0"/>
              <a:t>Solution</a:t>
            </a:r>
          </a:p>
          <a:p>
            <a:pPr>
              <a:tabLst>
                <a:tab pos="358775" algn="l"/>
              </a:tabLst>
              <a:defRPr sz="2800"/>
            </a:pPr>
            <a:r>
              <a:rPr lang="en-IN" sz="2800" dirty="0"/>
              <a:t>a.	</a:t>
            </a:r>
            <a:r>
              <a:rPr sz="2800" dirty="0"/>
              <a:t>Even though each vertex is not directly connected </a:t>
            </a:r>
            <a:r>
              <a:rPr lang="en-IN" sz="2800" dirty="0"/>
              <a:t>	</a:t>
            </a:r>
            <a:r>
              <a:rPr sz="2800" dirty="0"/>
              <a:t>with every other vertex by single edges, this graph is </a:t>
            </a:r>
            <a:r>
              <a:rPr lang="en-IN" sz="2800" dirty="0"/>
              <a:t>	</a:t>
            </a:r>
            <a:r>
              <a:rPr sz="2800" dirty="0"/>
              <a:t>connected because there are paths between each </a:t>
            </a:r>
            <a:r>
              <a:rPr lang="en-IN" sz="2800" dirty="0"/>
              <a:t>	</a:t>
            </a:r>
            <a:r>
              <a:rPr sz="2800" dirty="0"/>
              <a:t>pair of vertices.</a:t>
            </a:r>
          </a:p>
          <a:p>
            <a:pPr>
              <a:tabLst>
                <a:tab pos="358775" algn="l"/>
              </a:tabLst>
              <a:defRPr sz="2800"/>
            </a:pPr>
            <a:r>
              <a:rPr lang="en-IN" sz="2800" dirty="0"/>
              <a:t>b.	</a:t>
            </a:r>
            <a:r>
              <a:rPr sz="2800" dirty="0"/>
              <a:t>Because there is no path connecting vertex</a:t>
            </a:r>
            <a:r>
              <a:rPr lang="en-IN" sz="2800" dirty="0"/>
              <a:t> </a:t>
            </a:r>
            <a:r>
              <a:rPr lang="en-IN" sz="2800" i="1" dirty="0"/>
              <a:t>b</a:t>
            </a:r>
            <a:r>
              <a:rPr sz="2800" dirty="0"/>
              <a:t> to </a:t>
            </a:r>
            <a:r>
              <a:rPr lang="en-IN" sz="2800" dirty="0"/>
              <a:t>	</a:t>
            </a:r>
            <a:r>
              <a:rPr sz="2800" dirty="0"/>
              <a:t>vertex</a:t>
            </a:r>
            <a:r>
              <a:rPr lang="en-IN" sz="2800" dirty="0"/>
              <a:t> </a:t>
            </a:r>
            <a:r>
              <a:rPr lang="en-IN" sz="2800" i="1" dirty="0"/>
              <a:t>e</a:t>
            </a:r>
            <a:r>
              <a:rPr sz="2800" dirty="0"/>
              <a:t>, the graph is disconnected. Only one </a:t>
            </a:r>
            <a:r>
              <a:rPr lang="en-IN" sz="2800" dirty="0"/>
              <a:t>	</a:t>
            </a:r>
            <a:r>
              <a:rPr sz="2800" dirty="0"/>
              <a:t>example is needed to show that a graph is </a:t>
            </a:r>
            <a:r>
              <a:rPr lang="en-IN" sz="2800" dirty="0"/>
              <a:t>	</a:t>
            </a:r>
            <a:r>
              <a:rPr sz="2800" dirty="0"/>
              <a:t>disconnected.</a:t>
            </a:r>
          </a:p>
          <a:p>
            <a:pPr>
              <a:tabLst>
                <a:tab pos="358775" algn="l"/>
              </a:tabLst>
              <a:defRPr sz="2800"/>
            </a:pPr>
            <a:r>
              <a:rPr lang="en-IN" dirty="0"/>
              <a:t>c.	</a:t>
            </a:r>
            <a:r>
              <a:rPr sz="2800" dirty="0"/>
              <a:t>This graph is disconnected because there is no path </a:t>
            </a:r>
            <a:r>
              <a:rPr lang="en-IN" sz="2800" dirty="0"/>
              <a:t>	</a:t>
            </a:r>
            <a:r>
              <a:rPr sz="2800" dirty="0"/>
              <a:t>between vertices</a:t>
            </a:r>
            <a:r>
              <a:rPr lang="en-IN" sz="2800" dirty="0"/>
              <a:t> </a:t>
            </a:r>
            <a:r>
              <a:rPr lang="en-IN" sz="2800" i="1" dirty="0"/>
              <a:t>a</a:t>
            </a:r>
            <a:r>
              <a:rPr sz="2800" dirty="0"/>
              <a:t> and</a:t>
            </a:r>
            <a:r>
              <a:rPr lang="en-IN" sz="2800" dirty="0"/>
              <a:t> </a:t>
            </a:r>
            <a:r>
              <a:rPr lang="en-IN" sz="2800" i="1" dirty="0"/>
              <a:t>c</a:t>
            </a:r>
            <a:r>
              <a:rPr sz="2800"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Identifying Different Views of the Same Graph</a:t>
            </a:r>
            <a:r>
              <a:rPr lang="en-US" dirty="0"/>
              <a:t>—Slide 1</a:t>
            </a:r>
            <a:endParaRPr dirty="0"/>
          </a:p>
        </p:txBody>
      </p:sp>
      <p:sp>
        <p:nvSpPr>
          <p:cNvPr id="3" name="Text Placeholder 2"/>
          <p:cNvSpPr>
            <a:spLocks noGrp="1"/>
          </p:cNvSpPr>
          <p:nvPr>
            <p:ph type="body" sz="quarter" idx="10"/>
          </p:nvPr>
        </p:nvSpPr>
        <p:spPr>
          <a:xfrm>
            <a:off x="457200" y="1029287"/>
            <a:ext cx="8229600" cy="1409113"/>
          </a:xfrm>
        </p:spPr>
        <p:txBody>
          <a:bodyPr>
            <a:noAutofit/>
          </a:bodyPr>
          <a:lstStyle/>
          <a:p>
            <a:r>
              <a:rPr sz="2600" dirty="0"/>
              <a:t>Decide whether the pairs of graphs shown could be different views of the same graph or not. Explain your answer.</a:t>
            </a:r>
          </a:p>
          <a:p>
            <a:pPr>
              <a:defRPr sz="2800"/>
            </a:pPr>
            <a:r>
              <a:rPr sz="2600" dirty="0"/>
              <a:t>​</a:t>
            </a:r>
          </a:p>
        </p:txBody>
      </p:sp>
      <p:pic>
        <p:nvPicPr>
          <p:cNvPr id="5" name="Picture 4" descr="a. Image of 2 graphs, Graph W and Graph H. Graph W features 7 vertices and 12 line segments.  6 of the vertices and line segments form the irregular shape's exterior. The 7th and final vertex sits in the middle and is connected to every exterior vertex through the final 6 edges. Graph H also features 7 vertices and 12 lines segments. 6 of the vertices are in a straight line and connected by 5 line segments. The final 6 line segments connect to the single vertice that is above the center point of the other 6 vertices.&#10;">
            <a:extLst>
              <a:ext uri="{FF2B5EF4-FFF2-40B4-BE49-F238E27FC236}">
                <a16:creationId xmlns:a16="http://schemas.microsoft.com/office/drawing/2014/main" id="{5B0F8001-0A1D-42F3-B97F-20F58A384353}"/>
              </a:ext>
            </a:extLst>
          </p:cNvPr>
          <p:cNvPicPr>
            <a:picLocks noChangeAspect="1"/>
          </p:cNvPicPr>
          <p:nvPr/>
        </p:nvPicPr>
        <p:blipFill>
          <a:blip r:embed="rId2"/>
          <a:srcRect b="70526"/>
          <a:stretch>
            <a:fillRect/>
          </a:stretch>
        </p:blipFill>
        <p:spPr>
          <a:xfrm>
            <a:off x="533400" y="2714189"/>
            <a:ext cx="2743200" cy="1180512"/>
          </a:xfrm>
          <a:prstGeom prst="rect">
            <a:avLst/>
          </a:prstGeom>
        </p:spPr>
      </p:pic>
      <p:sp>
        <p:nvSpPr>
          <p:cNvPr id="7" name="TextBox 6">
            <a:extLst>
              <a:ext uri="{FF2B5EF4-FFF2-40B4-BE49-F238E27FC236}">
                <a16:creationId xmlns:a16="http://schemas.microsoft.com/office/drawing/2014/main" id="{9D7671EB-B8F5-B197-E1EA-50ECE6F12783}"/>
              </a:ext>
            </a:extLst>
          </p:cNvPr>
          <p:cNvSpPr txBox="1"/>
          <p:nvPr/>
        </p:nvSpPr>
        <p:spPr>
          <a:xfrm>
            <a:off x="1524000" y="3964616"/>
            <a:ext cx="1143000" cy="369332"/>
          </a:xfrm>
          <a:prstGeom prst="rect">
            <a:avLst/>
          </a:prstGeom>
          <a:noFill/>
        </p:spPr>
        <p:txBody>
          <a:bodyPr wrap="square">
            <a:spAutoFit/>
          </a:bodyPr>
          <a:lstStyle/>
          <a:p>
            <a:r>
              <a:rPr lang="en-US" sz="1800" dirty="0"/>
              <a:t>Figure 23</a:t>
            </a:r>
            <a:endParaRPr lang="en-IN" i="1" dirty="0"/>
          </a:p>
        </p:txBody>
      </p:sp>
      <p:pic>
        <p:nvPicPr>
          <p:cNvPr id="10" name="Picture 9" descr="b. Image of 2 graphs, Graph J and Graph K. Graph J features 7 vertices and 7 edges. Point a connects to points b, c, and x. Point c connects to b and d. Point x connects to points y and z. All lines connected to point x are curved lines. Graph K features 7   vertices and 8 edges. Point a connects to points b, c, d, and x. Point c connects to b and d. Point x connects to points y and z. All lines in Graph K are straight line segments.">
            <a:extLst>
              <a:ext uri="{FF2B5EF4-FFF2-40B4-BE49-F238E27FC236}">
                <a16:creationId xmlns:a16="http://schemas.microsoft.com/office/drawing/2014/main" id="{69FCEBB2-6E4B-6B4D-EF75-02075240DBB6}"/>
              </a:ext>
            </a:extLst>
          </p:cNvPr>
          <p:cNvPicPr>
            <a:picLocks noChangeAspect="1"/>
          </p:cNvPicPr>
          <p:nvPr/>
        </p:nvPicPr>
        <p:blipFill>
          <a:blip r:embed="rId2"/>
          <a:srcRect t="35016" b="38349"/>
          <a:stretch>
            <a:fillRect/>
          </a:stretch>
        </p:blipFill>
        <p:spPr>
          <a:xfrm>
            <a:off x="3505200" y="2714189"/>
            <a:ext cx="2743200" cy="1066800"/>
          </a:xfrm>
          <a:prstGeom prst="rect">
            <a:avLst/>
          </a:prstGeom>
        </p:spPr>
      </p:pic>
      <p:sp>
        <p:nvSpPr>
          <p:cNvPr id="8" name="TextBox 7">
            <a:extLst>
              <a:ext uri="{FF2B5EF4-FFF2-40B4-BE49-F238E27FC236}">
                <a16:creationId xmlns:a16="http://schemas.microsoft.com/office/drawing/2014/main" id="{91365AC3-1270-2B5B-1079-F0FFAD6AA584}"/>
              </a:ext>
            </a:extLst>
          </p:cNvPr>
          <p:cNvSpPr txBox="1"/>
          <p:nvPr/>
        </p:nvSpPr>
        <p:spPr>
          <a:xfrm>
            <a:off x="4374776" y="3894701"/>
            <a:ext cx="1143000" cy="369332"/>
          </a:xfrm>
          <a:prstGeom prst="rect">
            <a:avLst/>
          </a:prstGeom>
          <a:noFill/>
        </p:spPr>
        <p:txBody>
          <a:bodyPr wrap="square">
            <a:spAutoFit/>
          </a:bodyPr>
          <a:lstStyle/>
          <a:p>
            <a:r>
              <a:rPr lang="en-US" sz="1800" dirty="0"/>
              <a:t>Figure 24</a:t>
            </a:r>
            <a:endParaRPr lang="en-IN" i="1" dirty="0"/>
          </a:p>
        </p:txBody>
      </p:sp>
      <p:pic>
        <p:nvPicPr>
          <p:cNvPr id="4" name="Picture 3" descr="c. Image of 2 graphs, Graph M and Graph N. Graph M features  4 vertices and 4 line segments. The top and bottom line segments run parallel to one another while the remaining  2 line segments intersect one another to connect the bottom left vertex to the top right and the bottom right vertex to the top left. The shape resembles two triangles touching at one point but with only their base's having vertices. Graph N features 4 vertices and 4 line segments as well. Both the top and bottom line segments as well as the left and right line segments run parallel to one another forming a square shape.">
            <a:extLst>
              <a:ext uri="{FF2B5EF4-FFF2-40B4-BE49-F238E27FC236}">
                <a16:creationId xmlns:a16="http://schemas.microsoft.com/office/drawing/2014/main" id="{BAC1A6A3-028C-AABD-26EB-6A2A33E87F38}"/>
              </a:ext>
            </a:extLst>
          </p:cNvPr>
          <p:cNvPicPr>
            <a:picLocks noChangeAspect="1"/>
          </p:cNvPicPr>
          <p:nvPr/>
        </p:nvPicPr>
        <p:blipFill>
          <a:blip r:embed="rId2"/>
          <a:srcRect t="65456" b="8494"/>
          <a:stretch>
            <a:fillRect/>
          </a:stretch>
        </p:blipFill>
        <p:spPr>
          <a:xfrm>
            <a:off x="6248400" y="2709707"/>
            <a:ext cx="2743200" cy="1043354"/>
          </a:xfrm>
          <a:prstGeom prst="rect">
            <a:avLst/>
          </a:prstGeom>
        </p:spPr>
      </p:pic>
      <p:sp>
        <p:nvSpPr>
          <p:cNvPr id="9" name="TextBox 8">
            <a:extLst>
              <a:ext uri="{FF2B5EF4-FFF2-40B4-BE49-F238E27FC236}">
                <a16:creationId xmlns:a16="http://schemas.microsoft.com/office/drawing/2014/main" id="{CAF4AA00-BCEC-EAFC-582C-221C4A5E6063}"/>
              </a:ext>
            </a:extLst>
          </p:cNvPr>
          <p:cNvSpPr txBox="1"/>
          <p:nvPr/>
        </p:nvSpPr>
        <p:spPr>
          <a:xfrm>
            <a:off x="7048500" y="3894701"/>
            <a:ext cx="1143000" cy="369332"/>
          </a:xfrm>
          <a:prstGeom prst="rect">
            <a:avLst/>
          </a:prstGeom>
          <a:noFill/>
        </p:spPr>
        <p:txBody>
          <a:bodyPr wrap="square">
            <a:spAutoFit/>
          </a:bodyPr>
          <a:lstStyle/>
          <a:p>
            <a:r>
              <a:rPr lang="en-US" sz="1800" dirty="0"/>
              <a:t>Figure 25</a:t>
            </a:r>
            <a:endParaRPr lang="en-IN"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Identifying Different Views of the Same Graph</a:t>
            </a:r>
            <a:r>
              <a:rPr lang="en-US" dirty="0"/>
              <a:t>—Slide 2</a:t>
            </a:r>
            <a:endParaRPr dirty="0"/>
          </a:p>
        </p:txBody>
      </p:sp>
      <p:sp>
        <p:nvSpPr>
          <p:cNvPr id="3" name="Text Placeholder 2"/>
          <p:cNvSpPr>
            <a:spLocks noGrp="1"/>
          </p:cNvSpPr>
          <p:nvPr>
            <p:ph type="body" sz="quarter" idx="10"/>
          </p:nvPr>
        </p:nvSpPr>
        <p:spPr/>
        <p:txBody>
          <a:bodyPr>
            <a:normAutofit lnSpcReduction="10000"/>
          </a:bodyPr>
          <a:lstStyle/>
          <a:p>
            <a:r>
              <a:rPr sz="2800" b="1" dirty="0"/>
              <a:t>Solution</a:t>
            </a:r>
          </a:p>
          <a:p>
            <a:pPr>
              <a:tabLst>
                <a:tab pos="358775" algn="l"/>
              </a:tabLst>
              <a:defRPr sz="2800"/>
            </a:pPr>
            <a:r>
              <a:rPr lang="en-IN" dirty="0"/>
              <a:t>a.	</a:t>
            </a:r>
            <a:r>
              <a:rPr dirty="0"/>
              <a:t>​</a:t>
            </a:r>
            <a:r>
              <a:rPr sz="2800" dirty="0"/>
              <a:t>In both graphs</a:t>
            </a:r>
            <a:r>
              <a:rPr lang="en-IN" sz="2800" dirty="0"/>
              <a:t> </a:t>
            </a:r>
            <a:r>
              <a:rPr lang="en-IN" sz="2800" i="1" dirty="0"/>
              <a:t>W</a:t>
            </a:r>
            <a:r>
              <a:rPr sz="2800" dirty="0"/>
              <a:t> and</a:t>
            </a:r>
            <a:r>
              <a:rPr lang="en-IN" sz="2800" dirty="0"/>
              <a:t> </a:t>
            </a:r>
            <a:r>
              <a:rPr lang="en-IN" sz="2800" i="1" dirty="0"/>
              <a:t>H</a:t>
            </a:r>
            <a:r>
              <a:rPr sz="2800" dirty="0"/>
              <a:t>, there are seven vertices. If </a:t>
            </a:r>
            <a:r>
              <a:rPr lang="en-IN" sz="2800" dirty="0"/>
              <a:t>	</a:t>
            </a:r>
            <a:r>
              <a:rPr sz="2800" dirty="0"/>
              <a:t>you think of numbering the vertices </a:t>
            </a:r>
            <a:r>
              <a:rPr sz="2800" dirty="0">
                <a:latin typeface="Cambria Math"/>
              </a:rPr>
              <a:t>1</a:t>
            </a:r>
            <a:r>
              <a:rPr sz="2800" dirty="0"/>
              <a:t> through </a:t>
            </a:r>
            <a:r>
              <a:rPr sz="2800" dirty="0">
                <a:latin typeface="Cambria Math"/>
              </a:rPr>
              <a:t>7</a:t>
            </a:r>
            <a:r>
              <a:rPr sz="2800" dirty="0"/>
              <a:t>, you </a:t>
            </a:r>
            <a:r>
              <a:rPr lang="en-IN" sz="2800" dirty="0"/>
              <a:t>	</a:t>
            </a:r>
            <a:r>
              <a:rPr sz="2800" dirty="0"/>
              <a:t>can check that the edges join the same vertices in </a:t>
            </a:r>
            <a:r>
              <a:rPr lang="en-IN" sz="2800" dirty="0"/>
              <a:t>	</a:t>
            </a:r>
            <a:r>
              <a:rPr sz="2800" dirty="0"/>
              <a:t>both diagrams. Check this for yourself in the </a:t>
            </a:r>
            <a:r>
              <a:rPr lang="en-IN" sz="2800" dirty="0"/>
              <a:t>	</a:t>
            </a:r>
            <a:r>
              <a:rPr sz="2800" dirty="0"/>
              <a:t>following figure. Therefore, these are different views </a:t>
            </a:r>
            <a:r>
              <a:rPr lang="en-IN" sz="2800" dirty="0"/>
              <a:t>	</a:t>
            </a:r>
            <a:r>
              <a:rPr sz="2800" dirty="0"/>
              <a:t>of the same graph.</a:t>
            </a:r>
          </a:p>
          <a:p>
            <a:r>
              <a:rPr dirty="0"/>
              <a:t>​</a:t>
            </a:r>
            <a:endParaRPr lang="en-US" dirty="0"/>
          </a:p>
          <a:p>
            <a:endParaRPr lang="en-IN" dirty="0"/>
          </a:p>
          <a:p>
            <a:endParaRPr lang="en-IN" dirty="0"/>
          </a:p>
          <a:p>
            <a:r>
              <a:rPr lang="en-US" dirty="0"/>
              <a:t>     </a:t>
            </a:r>
            <a:endParaRPr sz="2800" dirty="0"/>
          </a:p>
        </p:txBody>
      </p:sp>
      <p:pic>
        <p:nvPicPr>
          <p:cNvPr id="5" name="Picture 4" descr="Same image as Figure 1 featuring  labels of 1 through 7. Vertex 1 is the point which all other vertices connect in both Graph W and H.">
            <a:extLst>
              <a:ext uri="{FF2B5EF4-FFF2-40B4-BE49-F238E27FC236}">
                <a16:creationId xmlns:a16="http://schemas.microsoft.com/office/drawing/2014/main" id="{57FA8EF2-D8C4-4971-85D8-9EC07E638AC4}"/>
              </a:ext>
            </a:extLst>
          </p:cNvPr>
          <p:cNvPicPr>
            <a:picLocks noChangeAspect="1"/>
          </p:cNvPicPr>
          <p:nvPr/>
        </p:nvPicPr>
        <p:blipFill>
          <a:blip r:embed="rId2"/>
          <a:srcRect b="15683"/>
          <a:stretch>
            <a:fillRect/>
          </a:stretch>
        </p:blipFill>
        <p:spPr>
          <a:xfrm>
            <a:off x="2638155" y="3880844"/>
            <a:ext cx="3867690" cy="1807261"/>
          </a:xfrm>
          <a:prstGeom prst="rect">
            <a:avLst/>
          </a:prstGeom>
        </p:spPr>
      </p:pic>
      <p:sp>
        <p:nvSpPr>
          <p:cNvPr id="6" name="TextBox 5">
            <a:extLst>
              <a:ext uri="{FF2B5EF4-FFF2-40B4-BE49-F238E27FC236}">
                <a16:creationId xmlns:a16="http://schemas.microsoft.com/office/drawing/2014/main" id="{1C0C0124-1A19-B298-ED54-C486CE5D86AF}"/>
              </a:ext>
            </a:extLst>
          </p:cNvPr>
          <p:cNvSpPr txBox="1"/>
          <p:nvPr/>
        </p:nvSpPr>
        <p:spPr>
          <a:xfrm>
            <a:off x="4038600" y="5627022"/>
            <a:ext cx="1066800" cy="369332"/>
          </a:xfrm>
          <a:prstGeom prst="rect">
            <a:avLst/>
          </a:prstGeom>
          <a:noFill/>
        </p:spPr>
        <p:txBody>
          <a:bodyPr wrap="square">
            <a:spAutoFit/>
          </a:bodyPr>
          <a:lstStyle/>
          <a:p>
            <a:r>
              <a:rPr lang="en-US" sz="1800" dirty="0"/>
              <a:t>Figure 26</a:t>
            </a:r>
            <a:endParaRPr lang="en-IN"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Identifying Different Views of the Same Graph</a:t>
            </a:r>
            <a:r>
              <a:rPr lang="en-US" dirty="0"/>
              <a:t>—Slide 3</a:t>
            </a:r>
            <a:endParaRPr dirty="0"/>
          </a:p>
        </p:txBody>
      </p:sp>
      <p:sp>
        <p:nvSpPr>
          <p:cNvPr id="3" name="Text Placeholder 2"/>
          <p:cNvSpPr>
            <a:spLocks noGrp="1"/>
          </p:cNvSpPr>
          <p:nvPr>
            <p:ph type="body" sz="quarter" idx="10"/>
          </p:nvPr>
        </p:nvSpPr>
        <p:spPr/>
        <p:txBody>
          <a:bodyPr>
            <a:normAutofit fontScale="85000" lnSpcReduction="20000"/>
          </a:bodyPr>
          <a:lstStyle/>
          <a:p>
            <a:pPr>
              <a:tabLst>
                <a:tab pos="358775" algn="l"/>
              </a:tabLst>
              <a:defRPr sz="2800"/>
            </a:pPr>
            <a:r>
              <a:rPr lang="en-IN" sz="2800" dirty="0"/>
              <a:t>b.	</a:t>
            </a:r>
            <a:r>
              <a:rPr sz="2800" dirty="0"/>
              <a:t>Graphs</a:t>
            </a:r>
            <a:r>
              <a:rPr lang="en-IN" sz="2800" dirty="0"/>
              <a:t> </a:t>
            </a:r>
            <a:r>
              <a:rPr lang="en-IN" sz="2800" i="1" dirty="0"/>
              <a:t>J</a:t>
            </a:r>
            <a:r>
              <a:rPr sz="2800" dirty="0"/>
              <a:t> and</a:t>
            </a:r>
            <a:r>
              <a:rPr lang="en-IN" sz="2800" dirty="0"/>
              <a:t> </a:t>
            </a:r>
            <a:r>
              <a:rPr lang="en-IN" sz="2800" i="1" dirty="0"/>
              <a:t>K</a:t>
            </a:r>
            <a:r>
              <a:rPr sz="2800" dirty="0"/>
              <a:t> are not the same. Graph</a:t>
            </a:r>
            <a:r>
              <a:rPr lang="en-IN" sz="2800" dirty="0"/>
              <a:t> </a:t>
            </a:r>
            <a:r>
              <a:rPr lang="en-IN" sz="2800" i="1" dirty="0"/>
              <a:t>J</a:t>
            </a:r>
            <a:r>
              <a:rPr sz="2800" dirty="0"/>
              <a:t> does not include an </a:t>
            </a:r>
            <a:r>
              <a:rPr lang="en-IN" sz="2800" dirty="0"/>
              <a:t>	</a:t>
            </a:r>
            <a:r>
              <a:rPr sz="2800" dirty="0"/>
              <a:t>edge between the vertices</a:t>
            </a:r>
            <a:r>
              <a:rPr lang="en-IN" sz="2800" dirty="0"/>
              <a:t> </a:t>
            </a:r>
            <a:r>
              <a:rPr lang="en-IN" sz="2800" i="1" dirty="0"/>
              <a:t>a</a:t>
            </a:r>
            <a:r>
              <a:rPr sz="2800" dirty="0"/>
              <a:t> and</a:t>
            </a:r>
            <a:r>
              <a:rPr lang="en-IN" sz="2800" dirty="0"/>
              <a:t> </a:t>
            </a:r>
            <a:r>
              <a:rPr lang="en-IN" sz="2800" i="1" dirty="0"/>
              <a:t>d</a:t>
            </a:r>
            <a:r>
              <a:rPr sz="2800" dirty="0"/>
              <a:t>; however, graph</a:t>
            </a:r>
            <a:r>
              <a:rPr lang="en-IN" sz="2800" dirty="0"/>
              <a:t> </a:t>
            </a:r>
            <a:r>
              <a:rPr lang="en-IN" sz="2800" i="1" dirty="0"/>
              <a:t>K</a:t>
            </a:r>
            <a:r>
              <a:rPr sz="2800" dirty="0"/>
              <a:t> does. </a:t>
            </a:r>
            <a:r>
              <a:rPr lang="en-IN" sz="2800" dirty="0"/>
              <a:t>	</a:t>
            </a:r>
            <a:r>
              <a:rPr sz="2800" dirty="0"/>
              <a:t>Therefore, graphs</a:t>
            </a:r>
            <a:r>
              <a:rPr lang="en-IN" sz="2800" dirty="0"/>
              <a:t> </a:t>
            </a:r>
            <a:r>
              <a:rPr lang="en-IN" sz="2800" i="1" dirty="0"/>
              <a:t>J</a:t>
            </a:r>
            <a:r>
              <a:rPr sz="2800" dirty="0"/>
              <a:t> and</a:t>
            </a:r>
            <a:r>
              <a:rPr lang="en-IN" sz="2800" dirty="0"/>
              <a:t> </a:t>
            </a:r>
            <a:r>
              <a:rPr lang="en-IN" sz="2800" i="1" dirty="0"/>
              <a:t>K</a:t>
            </a:r>
            <a:r>
              <a:rPr sz="2800" dirty="0"/>
              <a:t> cannot be different views of the </a:t>
            </a:r>
            <a:r>
              <a:rPr lang="en-IN" sz="2800" dirty="0"/>
              <a:t>	</a:t>
            </a:r>
            <a:r>
              <a:rPr sz="2800" dirty="0"/>
              <a:t>same graph.</a:t>
            </a:r>
            <a:endParaRPr lang="en-US" sz="2800" dirty="0"/>
          </a:p>
          <a:p>
            <a:pPr>
              <a:tabLst>
                <a:tab pos="358775" algn="l"/>
              </a:tabLst>
              <a:defRPr sz="2800"/>
            </a:pPr>
            <a:r>
              <a:rPr lang="en-US" dirty="0"/>
              <a:t>c.	</a:t>
            </a:r>
            <a:r>
              <a:rPr lang="en-US" sz="2800" dirty="0"/>
              <a:t>Both graphs </a:t>
            </a:r>
            <a:r>
              <a:rPr lang="en-US" sz="2800" i="1" dirty="0"/>
              <a:t>M</a:t>
            </a:r>
            <a:r>
              <a:rPr lang="en-US" sz="2800" dirty="0"/>
              <a:t> and </a:t>
            </a:r>
            <a:r>
              <a:rPr lang="en-US" sz="2800" i="1" dirty="0"/>
              <a:t>N</a:t>
            </a:r>
            <a:r>
              <a:rPr lang="en-US" sz="2800" dirty="0"/>
              <a:t> contain four vertices. If you label the 	vertices of each graph carefully, you can see that the edge 	sets of Graph </a:t>
            </a:r>
            <a:r>
              <a:rPr lang="en-US" sz="2800" i="1" dirty="0"/>
              <a:t>M</a:t>
            </a:r>
            <a:r>
              <a:rPr lang="en-US" sz="2800" dirty="0"/>
              <a:t> and Graph </a:t>
            </a:r>
            <a:r>
              <a:rPr lang="en-US" sz="2800" i="1" dirty="0"/>
              <a:t>N</a:t>
            </a:r>
            <a:r>
              <a:rPr lang="en-US" sz="2800" dirty="0"/>
              <a:t> are identical. Therefore, these 	are different views of the same graph.</a:t>
            </a:r>
            <a:endParaRPr lang="en-IN" dirty="0"/>
          </a:p>
          <a:p>
            <a:pPr>
              <a:defRPr sz="2800"/>
            </a:pPr>
            <a:r>
              <a:rPr lang="en-IN" sz="2800" dirty="0"/>
              <a:t>      </a:t>
            </a:r>
          </a:p>
          <a:p>
            <a:pPr>
              <a:defRPr sz="2800"/>
            </a:pPr>
            <a:endParaRPr lang="en-IN" sz="2800" dirty="0"/>
          </a:p>
          <a:p>
            <a:pPr>
              <a:defRPr sz="2800"/>
            </a:pPr>
            <a:endParaRPr lang="en-IN" sz="2800" dirty="0"/>
          </a:p>
          <a:p>
            <a:pPr>
              <a:defRPr sz="2800"/>
            </a:pPr>
            <a:endParaRPr lang="en-IN" sz="2800" dirty="0"/>
          </a:p>
          <a:p>
            <a:pPr>
              <a:defRPr sz="2800"/>
            </a:pPr>
            <a:endParaRPr lang="en-IN" sz="2800" dirty="0"/>
          </a:p>
          <a:p>
            <a:pPr>
              <a:defRPr sz="2800"/>
            </a:pPr>
            <a:r>
              <a:rPr lang="en-IN" sz="2800" dirty="0"/>
              <a:t>     </a:t>
            </a:r>
            <a:endParaRPr sz="2800" dirty="0"/>
          </a:p>
        </p:txBody>
      </p:sp>
      <p:pic>
        <p:nvPicPr>
          <p:cNvPr id="5" name="Picture 4" descr="Same image as Figure 1 featuring labels a through d for each of the vertices. In Graph M the bottom line segment reads as cd but in Graph N the bottom line segment reads as dc.">
            <a:extLst>
              <a:ext uri="{FF2B5EF4-FFF2-40B4-BE49-F238E27FC236}">
                <a16:creationId xmlns:a16="http://schemas.microsoft.com/office/drawing/2014/main" id="{87211724-54F6-4471-ABA2-5308926DAF2E}"/>
              </a:ext>
            </a:extLst>
          </p:cNvPr>
          <p:cNvPicPr>
            <a:picLocks noChangeAspect="1"/>
          </p:cNvPicPr>
          <p:nvPr/>
        </p:nvPicPr>
        <p:blipFill>
          <a:blip r:embed="rId2"/>
          <a:srcRect b="18893"/>
          <a:stretch>
            <a:fillRect/>
          </a:stretch>
        </p:blipFill>
        <p:spPr>
          <a:xfrm>
            <a:off x="2871526" y="3504939"/>
            <a:ext cx="3743847" cy="1676662"/>
          </a:xfrm>
          <a:prstGeom prst="rect">
            <a:avLst/>
          </a:prstGeom>
        </p:spPr>
      </p:pic>
      <p:sp>
        <p:nvSpPr>
          <p:cNvPr id="4" name="TextBox 3">
            <a:extLst>
              <a:ext uri="{FF2B5EF4-FFF2-40B4-BE49-F238E27FC236}">
                <a16:creationId xmlns:a16="http://schemas.microsoft.com/office/drawing/2014/main" id="{03E48F02-3C47-ED9F-0010-5D97198BED8F}"/>
              </a:ext>
            </a:extLst>
          </p:cNvPr>
          <p:cNvSpPr txBox="1"/>
          <p:nvPr/>
        </p:nvSpPr>
        <p:spPr>
          <a:xfrm>
            <a:off x="4190999" y="5219645"/>
            <a:ext cx="1104900" cy="369332"/>
          </a:xfrm>
          <a:prstGeom prst="rect">
            <a:avLst/>
          </a:prstGeom>
          <a:noFill/>
        </p:spPr>
        <p:txBody>
          <a:bodyPr wrap="square">
            <a:spAutoFit/>
          </a:bodyPr>
          <a:lstStyle/>
          <a:p>
            <a:r>
              <a:rPr lang="en-US" sz="1800" dirty="0"/>
              <a:t>Figure 27</a:t>
            </a:r>
            <a:endParaRPr lang="en-IN"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a:xfrm>
            <a:off x="457200" y="1029287"/>
            <a:ext cx="8229600" cy="1028113"/>
          </a:xfrm>
        </p:spPr>
        <p:txBody>
          <a:bodyPr>
            <a:normAutofit/>
          </a:bodyPr>
          <a:lstStyle/>
          <a:p>
            <a:r>
              <a:rPr sz="2800" dirty="0"/>
              <a:t>Identify all pairs of adjacent vertices and all pairs of incident edges in Figure 28, shown again here.</a:t>
            </a:r>
            <a:endParaRPr lang="en-US" sz="2800" dirty="0"/>
          </a:p>
          <a:p>
            <a:endParaRPr lang="en-IN" dirty="0"/>
          </a:p>
          <a:p>
            <a:endParaRPr lang="en-IN" sz="2800" dirty="0"/>
          </a:p>
          <a:p>
            <a:endParaRPr lang="en-IN" dirty="0"/>
          </a:p>
          <a:p>
            <a:endParaRPr lang="en-IN" sz="2800" dirty="0"/>
          </a:p>
          <a:p>
            <a:endParaRPr sz="2800" dirty="0"/>
          </a:p>
        </p:txBody>
      </p:sp>
      <p:pic>
        <p:nvPicPr>
          <p:cNvPr id="5" name="Picture 4" descr="Graph featuring 5 vertices labeled u, v, w, x, and y and 5 edges labeled  e subscript 1 through  e subscript 5.  e subscript 1 is a loop connecting from point u back to point u. e subscript 2 is a vertical line segment connecting point u to w.  e subscript 3 and  e subscript 4 are 2 curves connecting point v to x. One travels over and the other travels under. Edge  e subscript 5 is highlighted and connects points x and y.">
            <a:extLst>
              <a:ext uri="{FF2B5EF4-FFF2-40B4-BE49-F238E27FC236}">
                <a16:creationId xmlns:a16="http://schemas.microsoft.com/office/drawing/2014/main" id="{D820B30A-A7B0-4CAA-B28A-66180A4E7C4F}"/>
              </a:ext>
            </a:extLst>
          </p:cNvPr>
          <p:cNvPicPr>
            <a:picLocks noChangeAspect="1"/>
          </p:cNvPicPr>
          <p:nvPr/>
        </p:nvPicPr>
        <p:blipFill>
          <a:blip r:embed="rId2"/>
          <a:srcRect b="21650"/>
          <a:stretch>
            <a:fillRect/>
          </a:stretch>
        </p:blipFill>
        <p:spPr>
          <a:xfrm>
            <a:off x="3000155" y="1943687"/>
            <a:ext cx="3143689" cy="1485313"/>
          </a:xfrm>
          <a:prstGeom prst="rect">
            <a:avLst/>
          </a:prstGeom>
        </p:spPr>
      </p:pic>
      <p:sp>
        <p:nvSpPr>
          <p:cNvPr id="4" name="TextBox 3">
            <a:extLst>
              <a:ext uri="{FF2B5EF4-FFF2-40B4-BE49-F238E27FC236}">
                <a16:creationId xmlns:a16="http://schemas.microsoft.com/office/drawing/2014/main" id="{BFC7070F-C82C-8DB0-DCCD-CB25EB4CEB1F}"/>
              </a:ext>
            </a:extLst>
          </p:cNvPr>
          <p:cNvSpPr txBox="1"/>
          <p:nvPr/>
        </p:nvSpPr>
        <p:spPr>
          <a:xfrm>
            <a:off x="3543299" y="3512820"/>
            <a:ext cx="2057400" cy="369332"/>
          </a:xfrm>
          <a:prstGeom prst="rect">
            <a:avLst/>
          </a:prstGeom>
          <a:noFill/>
        </p:spPr>
        <p:txBody>
          <a:bodyPr wrap="square">
            <a:spAutoFit/>
          </a:bodyPr>
          <a:lstStyle/>
          <a:p>
            <a:r>
              <a:rPr lang="en-US" sz="1800" dirty="0"/>
              <a:t>Figure 28: Graph </a:t>
            </a:r>
            <a:r>
              <a:rPr lang="en-US" sz="1800" i="1" dirty="0"/>
              <a:t>G</a:t>
            </a:r>
            <a:endParaRPr lang="en-IN" i="1" dirty="0"/>
          </a:p>
        </p:txBody>
      </p:sp>
      <p:sp>
        <p:nvSpPr>
          <p:cNvPr id="7" name="TextBox 6">
            <a:extLst>
              <a:ext uri="{FF2B5EF4-FFF2-40B4-BE49-F238E27FC236}">
                <a16:creationId xmlns:a16="http://schemas.microsoft.com/office/drawing/2014/main" id="{5ECB20F1-75E3-2170-C794-5014CC0626E3}"/>
              </a:ext>
            </a:extLst>
          </p:cNvPr>
          <p:cNvSpPr txBox="1"/>
          <p:nvPr/>
        </p:nvSpPr>
        <p:spPr>
          <a:xfrm>
            <a:off x="457200" y="4038600"/>
            <a:ext cx="8229600" cy="1384995"/>
          </a:xfrm>
          <a:prstGeom prst="rect">
            <a:avLst/>
          </a:prstGeom>
          <a:noFill/>
        </p:spPr>
        <p:txBody>
          <a:bodyPr wrap="square">
            <a:spAutoFit/>
          </a:bodyPr>
          <a:lstStyle/>
          <a:p>
            <a:pPr>
              <a:defRPr sz="2800"/>
            </a:pPr>
            <a:r>
              <a:rPr lang="en-IN" sz="2800" dirty="0"/>
              <a:t>Answer: Adjacent vertices: </a:t>
            </a:r>
            <a:r>
              <a:rPr lang="en-IN" sz="2800" i="1" dirty="0"/>
              <a:t>x</a:t>
            </a:r>
            <a:r>
              <a:rPr lang="en-IN" sz="2800" dirty="0"/>
              <a:t> and </a:t>
            </a:r>
            <a:r>
              <a:rPr lang="en-IN" sz="2800" i="1" dirty="0"/>
              <a:t>y</a:t>
            </a:r>
            <a:r>
              <a:rPr lang="en-IN" sz="2800" dirty="0"/>
              <a:t>; </a:t>
            </a:r>
            <a:r>
              <a:rPr lang="en-IN" sz="2800" i="1" dirty="0"/>
              <a:t>u</a:t>
            </a:r>
            <a:r>
              <a:rPr lang="en-IN" sz="2800" dirty="0"/>
              <a:t> and </a:t>
            </a:r>
            <a:r>
              <a:rPr lang="en-IN" sz="2800" i="1" dirty="0"/>
              <a:t>w</a:t>
            </a:r>
            <a:r>
              <a:rPr lang="en-IN" sz="2800" dirty="0"/>
              <a:t>; </a:t>
            </a:r>
            <a:r>
              <a:rPr lang="en-IN" sz="2800" i="1" dirty="0"/>
              <a:t>v</a:t>
            </a:r>
            <a:r>
              <a:rPr lang="en-IN" sz="2800" dirty="0"/>
              <a:t> and </a:t>
            </a:r>
            <a:r>
              <a:rPr lang="en-IN" sz="2800" i="1" dirty="0"/>
              <a:t>x</a:t>
            </a:r>
            <a:r>
              <a:rPr lang="en-IN" sz="2800" dirty="0"/>
              <a:t>;</a:t>
            </a:r>
          </a:p>
          <a:p>
            <a:pPr>
              <a:defRPr sz="2800"/>
            </a:pPr>
            <a:r>
              <a:rPr lang="en-IN" sz="2800" dirty="0"/>
              <a:t>Incident edges: </a:t>
            </a:r>
            <a:r>
              <a:rPr lang="en-IN" sz="2800" i="1" dirty="0"/>
              <a:t>e</a:t>
            </a:r>
            <a:r>
              <a:rPr lang="en-IN" sz="1050" i="1" dirty="0"/>
              <a:t> </a:t>
            </a:r>
            <a:r>
              <a:rPr lang="en-IN" sz="2800" baseline="-25000" dirty="0"/>
              <a:t>1</a:t>
            </a:r>
            <a:r>
              <a:rPr lang="ar-AE" sz="2800" dirty="0"/>
              <a:t> </a:t>
            </a:r>
            <a:r>
              <a:rPr lang="en-IN" sz="2800" dirty="0"/>
              <a:t>and </a:t>
            </a:r>
            <a:r>
              <a:rPr lang="en-IN" sz="2800" i="1" dirty="0"/>
              <a:t>e</a:t>
            </a:r>
            <a:r>
              <a:rPr lang="en-IN" sz="1050" i="1" dirty="0"/>
              <a:t> </a:t>
            </a:r>
            <a:r>
              <a:rPr lang="en-IN" sz="2800" baseline="-25000" dirty="0"/>
              <a:t>2</a:t>
            </a:r>
            <a:r>
              <a:rPr lang="ar-AE" sz="2800" dirty="0"/>
              <a:t>;</a:t>
            </a:r>
            <a:r>
              <a:rPr lang="en-IN" sz="2800" dirty="0"/>
              <a:t>  </a:t>
            </a:r>
            <a:r>
              <a:rPr lang="en-IN" sz="2800" i="1" dirty="0"/>
              <a:t>e</a:t>
            </a:r>
            <a:r>
              <a:rPr lang="en-IN" sz="1050" i="1" dirty="0"/>
              <a:t> </a:t>
            </a:r>
            <a:r>
              <a:rPr lang="en-IN" sz="2800" baseline="-25000" dirty="0"/>
              <a:t>3 </a:t>
            </a:r>
            <a:r>
              <a:rPr lang="en-IN" sz="2800" dirty="0"/>
              <a:t>and </a:t>
            </a:r>
            <a:r>
              <a:rPr lang="en-IN" sz="2800" i="1" dirty="0"/>
              <a:t>e</a:t>
            </a:r>
            <a:r>
              <a:rPr lang="en-IN" sz="1050" i="1" dirty="0"/>
              <a:t> </a:t>
            </a:r>
            <a:r>
              <a:rPr lang="en-IN" sz="2800" baseline="-25000" dirty="0"/>
              <a:t>4</a:t>
            </a:r>
            <a:r>
              <a:rPr lang="ar-AE" sz="2800" dirty="0"/>
              <a:t>;</a:t>
            </a:r>
            <a:r>
              <a:rPr lang="en-IN" sz="2800" dirty="0"/>
              <a:t> </a:t>
            </a:r>
            <a:r>
              <a:rPr lang="en-IN" sz="2800" i="1" dirty="0"/>
              <a:t>e</a:t>
            </a:r>
            <a:r>
              <a:rPr lang="en-IN" sz="1050" i="1" dirty="0"/>
              <a:t> </a:t>
            </a:r>
            <a:r>
              <a:rPr lang="en-IN" sz="2800" baseline="-25000" dirty="0"/>
              <a:t>3 </a:t>
            </a:r>
            <a:r>
              <a:rPr lang="en-IN" sz="2800" dirty="0"/>
              <a:t>and </a:t>
            </a:r>
            <a:r>
              <a:rPr lang="en-IN" sz="2800" i="1" dirty="0"/>
              <a:t>e</a:t>
            </a:r>
            <a:r>
              <a:rPr lang="en-IN" sz="1050" i="1" dirty="0"/>
              <a:t> </a:t>
            </a:r>
            <a:r>
              <a:rPr lang="en-IN" sz="2800" baseline="-25000" dirty="0"/>
              <a:t>5</a:t>
            </a:r>
            <a:r>
              <a:rPr lang="ar-AE" sz="2800" dirty="0"/>
              <a:t>;</a:t>
            </a:r>
            <a:r>
              <a:rPr lang="en-IN" sz="2800" dirty="0"/>
              <a:t> </a:t>
            </a:r>
            <a:r>
              <a:rPr lang="en-IN" sz="2800" i="1" dirty="0"/>
              <a:t>e</a:t>
            </a:r>
            <a:r>
              <a:rPr lang="en-IN" sz="1050" i="1" dirty="0"/>
              <a:t> </a:t>
            </a:r>
            <a:r>
              <a:rPr lang="en-IN" sz="2800" baseline="-25000" dirty="0"/>
              <a:t>4 </a:t>
            </a:r>
            <a:r>
              <a:rPr lang="en-IN" sz="2800" dirty="0"/>
              <a:t>and </a:t>
            </a:r>
            <a:r>
              <a:rPr lang="en-IN" sz="2800" i="1" dirty="0"/>
              <a:t>e</a:t>
            </a:r>
            <a:r>
              <a:rPr lang="en-IN" sz="1050" i="1" dirty="0"/>
              <a:t> </a:t>
            </a:r>
            <a:r>
              <a:rPr lang="en-IN" sz="2800" baseline="-25000" dirty="0"/>
              <a:t>5</a:t>
            </a:r>
            <a:endParaRPr lang="ar-AE" sz="2800" dirty="0"/>
          </a:p>
        </p:txBody>
      </p:sp>
    </p:spTree>
    <p:extLst>
      <p:ext uri="{BB962C8B-B14F-4D97-AF65-F5344CB8AC3E}">
        <p14:creationId xmlns:p14="http://schemas.microsoft.com/office/powerpoint/2010/main" val="3294612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Properties of Vertices and Edges</a:t>
            </a:r>
          </a:p>
        </p:txBody>
      </p:sp>
      <p:sp>
        <p:nvSpPr>
          <p:cNvPr id="3" name="Text Placeholder 2"/>
          <p:cNvSpPr>
            <a:spLocks noGrp="1"/>
          </p:cNvSpPr>
          <p:nvPr>
            <p:ph type="body" sz="quarter" idx="10"/>
          </p:nvPr>
        </p:nvSpPr>
        <p:spPr/>
        <p:txBody>
          <a:bodyPr>
            <a:normAutofit/>
          </a:bodyPr>
          <a:lstStyle/>
          <a:p>
            <a:pPr>
              <a:defRPr b="1"/>
            </a:pPr>
            <a:r>
              <a:rPr sz="2800" dirty="0"/>
              <a:t>Adjacent</a:t>
            </a:r>
          </a:p>
          <a:p>
            <a:r>
              <a:rPr sz="2800" dirty="0"/>
              <a:t>Two vertices that share an edge are </a:t>
            </a:r>
            <a:r>
              <a:rPr sz="2800" b="1" dirty="0"/>
              <a:t>adjacent</a:t>
            </a:r>
            <a:r>
              <a:rPr sz="2800" dirty="0"/>
              <a:t>.</a:t>
            </a:r>
          </a:p>
          <a:p>
            <a:pPr>
              <a:defRPr b="1"/>
            </a:pPr>
            <a:r>
              <a:rPr sz="2800" dirty="0"/>
              <a:t>Incident</a:t>
            </a:r>
          </a:p>
          <a:p>
            <a:r>
              <a:rPr sz="2800" dirty="0"/>
              <a:t>Two edges that share a vertex are </a:t>
            </a:r>
            <a:r>
              <a:rPr sz="2800" b="1" dirty="0"/>
              <a:t>incident</a:t>
            </a:r>
            <a:r>
              <a:rPr sz="2800" dirty="0"/>
              <a:t> to one another. Also, a vertex is </a:t>
            </a:r>
            <a:r>
              <a:rPr sz="2800" b="1" dirty="0"/>
              <a:t>incident</a:t>
            </a:r>
            <a:r>
              <a:rPr sz="2800" dirty="0"/>
              <a:t> to the edges that have that vertex as an endpoint.</a:t>
            </a:r>
          </a:p>
          <a:p>
            <a:pPr>
              <a:defRPr b="1"/>
            </a:pPr>
            <a:r>
              <a:rPr sz="2800" dirty="0"/>
              <a:t>Degree</a:t>
            </a:r>
          </a:p>
          <a:p>
            <a:pPr>
              <a:defRPr sz="2800"/>
            </a:pPr>
            <a:r>
              <a:rPr sz="2800" dirty="0"/>
              <a:t>The </a:t>
            </a:r>
            <a:r>
              <a:rPr sz="2800" b="1" dirty="0"/>
              <a:t>degree</a:t>
            </a:r>
            <a:r>
              <a:rPr sz="2800" dirty="0"/>
              <a:t> of a vertex denoted</a:t>
            </a:r>
            <a:r>
              <a:rPr lang="en-IN" sz="2800" dirty="0"/>
              <a:t> </a:t>
            </a:r>
            <a:r>
              <a:rPr lang="en-IN" sz="2800" i="1" dirty="0"/>
              <a:t>d</a:t>
            </a:r>
            <a:r>
              <a:rPr lang="en-IN" sz="2800" dirty="0"/>
              <a:t>(</a:t>
            </a:r>
            <a:r>
              <a:rPr lang="en-IN" sz="2800" i="1" dirty="0"/>
              <a:t>u</a:t>
            </a:r>
            <a:r>
              <a:rPr lang="en-IN" sz="2800" dirty="0"/>
              <a:t>)</a:t>
            </a:r>
            <a:r>
              <a:rPr sz="2800" dirty="0"/>
              <a:t>, is the number of edges that are incident to</a:t>
            </a:r>
            <a:r>
              <a:rPr lang="en-IN" sz="2800" dirty="0"/>
              <a:t> </a:t>
            </a:r>
            <a:r>
              <a:rPr lang="en-IN" sz="2800" i="1" dirty="0"/>
              <a:t>u</a:t>
            </a:r>
            <a:r>
              <a:rPr sz="2800" dirty="0"/>
              <a:t>.</a:t>
            </a:r>
          </a:p>
          <a:p>
            <a:endParaRPr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Fun Fact</a:t>
            </a:r>
            <a:r>
              <a:rPr lang="en-US" dirty="0"/>
              <a:t>—Slide 2</a:t>
            </a:r>
            <a:endParaRPr dirty="0"/>
          </a:p>
        </p:txBody>
      </p:sp>
      <p:sp>
        <p:nvSpPr>
          <p:cNvPr id="3" name="Text Placeholder 2"/>
          <p:cNvSpPr>
            <a:spLocks noGrp="1"/>
          </p:cNvSpPr>
          <p:nvPr>
            <p:ph type="body" sz="quarter" idx="10"/>
          </p:nvPr>
        </p:nvSpPr>
        <p:spPr/>
        <p:txBody>
          <a:bodyPr>
            <a:normAutofit/>
          </a:bodyPr>
          <a:lstStyle/>
          <a:p>
            <a:pPr algn="just"/>
            <a:r>
              <a:rPr sz="2800" dirty="0"/>
              <a:t>In the field of computer science, it is particularly useful for some graphs to be described by using an </a:t>
            </a:r>
            <a:r>
              <a:rPr sz="2800" b="1" dirty="0"/>
              <a:t>adjacency matrix</a:t>
            </a:r>
            <a:r>
              <a:rPr sz="2800" dirty="0"/>
              <a:t>. This matrix is an organized list to show which pairs of vertices are connected together and which are not.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Identifying Parts of a Graph</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Graph </a:t>
                </a:r>
                <a14:m>
                  <m:oMath xmlns:m="http://schemas.openxmlformats.org/officeDocument/2006/math">
                    <m:r>
                      <a:rPr>
                        <a:latin typeface="Cambria Math" panose="02040503050406030204" pitchFamily="18" charset="0"/>
                      </a:rPr>
                      <m:t>𝐴</m:t>
                    </m:r>
                  </m:oMath>
                </a14:m>
                <a:r>
                  <a:rPr sz="2800" dirty="0"/>
                  <a:t> to solve the following problems.</a:t>
                </a:r>
              </a:p>
              <a:p>
                <a:pPr>
                  <a:tabLst>
                    <a:tab pos="358775" algn="l"/>
                  </a:tabLst>
                  <a:defRPr sz="2800"/>
                </a:pPr>
                <a:r>
                  <a:rPr lang="en-IN" dirty="0"/>
                  <a:t>a.	</a:t>
                </a:r>
                <a:r>
                  <a:rPr sz="2800" dirty="0"/>
                  <a:t>Determine the degree of each of the vertices.</a:t>
                </a:r>
              </a:p>
              <a:p>
                <a:pPr>
                  <a:tabLst>
                    <a:tab pos="358775" algn="l"/>
                  </a:tabLst>
                  <a:defRPr sz="2800"/>
                </a:pPr>
                <a:r>
                  <a:rPr lang="en-IN" dirty="0"/>
                  <a:t>b.	</a:t>
                </a:r>
                <a:r>
                  <a:rPr sz="2800" dirty="0"/>
                  <a:t>Name the pairs of vertices that are adjacent.</a:t>
                </a:r>
              </a:p>
              <a:p>
                <a:pPr>
                  <a:tabLst>
                    <a:tab pos="358775" algn="l"/>
                  </a:tabLst>
                  <a:defRPr sz="2800"/>
                </a:pPr>
                <a:r>
                  <a:rPr lang="en-IN" dirty="0"/>
                  <a:t>c.	</a:t>
                </a:r>
                <a:r>
                  <a:rPr sz="2800" dirty="0"/>
                  <a:t>Name the pairs of edges that are incident.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pic>
        <p:nvPicPr>
          <p:cNvPr id="5" name="Picture 4" descr="Image containing 5 vertices labeled v through z and 6 line segments. The vertices are broken up into 2 rows. The bottom row contains 2 vertices labeled v and w while the top row contains 3 vertices labeled x, y, and z. Both points v and w connect to all three points in the top row forming all  6 line segments.">
            <a:extLst>
              <a:ext uri="{FF2B5EF4-FFF2-40B4-BE49-F238E27FC236}">
                <a16:creationId xmlns:a16="http://schemas.microsoft.com/office/drawing/2014/main" id="{FDA963D0-5C23-4125-A2E2-255E11435450}"/>
              </a:ext>
            </a:extLst>
          </p:cNvPr>
          <p:cNvPicPr>
            <a:picLocks noChangeAspect="1"/>
          </p:cNvPicPr>
          <p:nvPr/>
        </p:nvPicPr>
        <p:blipFill>
          <a:blip r:embed="rId3"/>
          <a:srcRect b="18095"/>
          <a:stretch>
            <a:fillRect/>
          </a:stretch>
        </p:blipFill>
        <p:spPr>
          <a:xfrm>
            <a:off x="3147813" y="3048000"/>
            <a:ext cx="2848373" cy="2239344"/>
          </a:xfrm>
          <a:prstGeom prst="rect">
            <a:avLst/>
          </a:prstGeom>
        </p:spPr>
      </p:pic>
      <p:sp>
        <p:nvSpPr>
          <p:cNvPr id="4" name="TextBox 3">
            <a:extLst>
              <a:ext uri="{FF2B5EF4-FFF2-40B4-BE49-F238E27FC236}">
                <a16:creationId xmlns:a16="http://schemas.microsoft.com/office/drawing/2014/main" id="{4C4D2C57-F69A-588C-894E-2F63FAC93E66}"/>
              </a:ext>
            </a:extLst>
          </p:cNvPr>
          <p:cNvSpPr txBox="1"/>
          <p:nvPr/>
        </p:nvSpPr>
        <p:spPr>
          <a:xfrm>
            <a:off x="4191000" y="5287344"/>
            <a:ext cx="1219200" cy="369332"/>
          </a:xfrm>
          <a:prstGeom prst="rect">
            <a:avLst/>
          </a:prstGeom>
          <a:noFill/>
        </p:spPr>
        <p:txBody>
          <a:bodyPr wrap="square">
            <a:spAutoFit/>
          </a:bodyPr>
          <a:lstStyle/>
          <a:p>
            <a:r>
              <a:rPr lang="en-US" sz="1800" dirty="0"/>
              <a:t>Figure 29</a:t>
            </a:r>
            <a:endParaRPr lang="en-IN"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Identifying Parts of a Graph</a:t>
            </a:r>
            <a:r>
              <a:rPr lang="en-US" dirty="0"/>
              <a:t>—Slide 2</a:t>
            </a:r>
            <a:endParaRPr dirty="0"/>
          </a:p>
        </p:txBody>
      </p:sp>
      <p:sp>
        <p:nvSpPr>
          <p:cNvPr id="3" name="Text Placeholder 2"/>
          <p:cNvSpPr>
            <a:spLocks noGrp="1"/>
          </p:cNvSpPr>
          <p:nvPr>
            <p:ph type="body" sz="quarter" idx="10"/>
          </p:nvPr>
        </p:nvSpPr>
        <p:spPr>
          <a:xfrm>
            <a:off x="457200" y="1029287"/>
            <a:ext cx="8229600" cy="1180513"/>
          </a:xfrm>
        </p:spPr>
        <p:txBody>
          <a:bodyPr>
            <a:normAutofit/>
          </a:bodyPr>
          <a:lstStyle/>
          <a:p>
            <a:r>
              <a:rPr sz="2000" b="1" dirty="0"/>
              <a:t>Solution</a:t>
            </a:r>
          </a:p>
          <a:p>
            <a:pPr>
              <a:tabLst>
                <a:tab pos="538163" algn="l"/>
              </a:tabLst>
              <a:defRPr sz="2800"/>
            </a:pPr>
            <a:r>
              <a:rPr lang="en-IN" sz="2000" dirty="0"/>
              <a:t>a.	</a:t>
            </a:r>
            <a:r>
              <a:rPr sz="2000" dirty="0"/>
              <a:t>​To determine the degree of each vertex, we simply count the </a:t>
            </a:r>
            <a:r>
              <a:rPr lang="en-IN" sz="2000" dirty="0"/>
              <a:t>	</a:t>
            </a:r>
            <a:r>
              <a:rPr sz="2000" dirty="0"/>
              <a:t>number of edges incident to that vertex. Therefore,</a:t>
            </a:r>
            <a:r>
              <a:rPr lang="en-IN" sz="2000" dirty="0"/>
              <a:t>​</a:t>
            </a:r>
          </a:p>
        </p:txBody>
      </p:sp>
      <p:pic>
        <p:nvPicPr>
          <p:cNvPr id="5" name="Picture 4" descr="d subscript x equals two,&#10;d subscript y equals two,&#10;d subscript z equals two,&#10;d subscript v equals three,&#10;and&#10;d subscript w equals three.">
            <a:extLst>
              <a:ext uri="{FF2B5EF4-FFF2-40B4-BE49-F238E27FC236}">
                <a16:creationId xmlns:a16="http://schemas.microsoft.com/office/drawing/2014/main" id="{DBFB75F5-95B9-0082-F5E5-56186E5D5E1A}"/>
              </a:ext>
            </a:extLst>
          </p:cNvPr>
          <p:cNvPicPr>
            <a:picLocks noChangeAspect="1"/>
          </p:cNvPicPr>
          <p:nvPr/>
        </p:nvPicPr>
        <p:blipFill>
          <a:blip r:embed="rId2"/>
          <a:stretch>
            <a:fillRect/>
          </a:stretch>
        </p:blipFill>
        <p:spPr>
          <a:xfrm>
            <a:off x="1866900" y="2133600"/>
            <a:ext cx="5410200" cy="381438"/>
          </a:xfrm>
          <a:prstGeom prst="rect">
            <a:avLst/>
          </a:prstGeom>
        </p:spPr>
      </p:pic>
      <p:sp>
        <p:nvSpPr>
          <p:cNvPr id="10" name="TextBox 9">
            <a:extLst>
              <a:ext uri="{FF2B5EF4-FFF2-40B4-BE49-F238E27FC236}">
                <a16:creationId xmlns:a16="http://schemas.microsoft.com/office/drawing/2014/main" id="{F1418107-0D90-840A-613A-0A731D2B9A61}"/>
              </a:ext>
            </a:extLst>
          </p:cNvPr>
          <p:cNvSpPr txBox="1"/>
          <p:nvPr/>
        </p:nvSpPr>
        <p:spPr>
          <a:xfrm>
            <a:off x="457200" y="2590800"/>
            <a:ext cx="8229600" cy="3170099"/>
          </a:xfrm>
          <a:prstGeom prst="rect">
            <a:avLst/>
          </a:prstGeom>
          <a:noFill/>
        </p:spPr>
        <p:txBody>
          <a:bodyPr wrap="square">
            <a:spAutoFit/>
          </a:bodyPr>
          <a:lstStyle/>
          <a:p>
            <a:pPr>
              <a:tabLst>
                <a:tab pos="538163" algn="l"/>
              </a:tabLst>
              <a:defRPr sz="2800"/>
            </a:pPr>
            <a:r>
              <a:rPr lang="en-IN" sz="2000" dirty="0"/>
              <a:t>b.	Two vertices are adjacent if they are ends of the same edge. 	Therefore, all the following pairs of vertices are adjacent.</a:t>
            </a:r>
          </a:p>
          <a:p>
            <a:pPr algn="ctr">
              <a:defRPr sz="2800"/>
            </a:pPr>
            <a:r>
              <a:rPr lang="en-IN" sz="2000" i="1" dirty="0"/>
              <a:t> x</a:t>
            </a:r>
            <a:r>
              <a:rPr lang="en-IN" sz="2000" dirty="0"/>
              <a:t>, </a:t>
            </a:r>
            <a:r>
              <a:rPr lang="en-IN" sz="2000" i="1" dirty="0"/>
              <a:t>v</a:t>
            </a:r>
            <a:r>
              <a:rPr lang="en-IN" sz="2000" dirty="0"/>
              <a:t>			 </a:t>
            </a:r>
            <a:r>
              <a:rPr lang="en-IN" sz="2000" i="1" dirty="0"/>
              <a:t>y</a:t>
            </a:r>
            <a:r>
              <a:rPr lang="en-IN" sz="2000" dirty="0"/>
              <a:t>, </a:t>
            </a:r>
            <a:r>
              <a:rPr lang="en-IN" sz="2000" i="1" dirty="0"/>
              <a:t>w</a:t>
            </a:r>
          </a:p>
          <a:p>
            <a:pPr algn="ctr">
              <a:defRPr sz="2800"/>
            </a:pPr>
            <a:r>
              <a:rPr lang="en-IN" sz="2000" i="1" dirty="0"/>
              <a:t>x</a:t>
            </a:r>
            <a:r>
              <a:rPr lang="en-IN" sz="2000" dirty="0"/>
              <a:t>, </a:t>
            </a:r>
            <a:r>
              <a:rPr lang="en-IN" sz="2000" i="1" dirty="0"/>
              <a:t>w</a:t>
            </a:r>
            <a:r>
              <a:rPr lang="en-IN" sz="2000" dirty="0"/>
              <a:t>			</a:t>
            </a:r>
            <a:r>
              <a:rPr lang="en-IN" sz="2000" i="1" dirty="0"/>
              <a:t>z</a:t>
            </a:r>
            <a:r>
              <a:rPr lang="en-IN" sz="2000" dirty="0"/>
              <a:t>, </a:t>
            </a:r>
            <a:r>
              <a:rPr lang="en-IN" sz="2000" i="1" dirty="0"/>
              <a:t>v</a:t>
            </a:r>
          </a:p>
          <a:p>
            <a:pPr algn="ctr">
              <a:defRPr sz="2800"/>
            </a:pPr>
            <a:r>
              <a:rPr lang="en-IN" sz="2000" dirty="0"/>
              <a:t>​</a:t>
            </a:r>
            <a:r>
              <a:rPr lang="en-IN" sz="2000" i="1" dirty="0"/>
              <a:t>y</a:t>
            </a:r>
            <a:r>
              <a:rPr lang="en-IN" sz="2000" dirty="0"/>
              <a:t>, </a:t>
            </a:r>
            <a:r>
              <a:rPr lang="en-IN" sz="2000" i="1" dirty="0"/>
              <a:t>v</a:t>
            </a:r>
            <a:r>
              <a:rPr lang="en-IN" sz="2000" dirty="0"/>
              <a:t>			​​</a:t>
            </a:r>
            <a:r>
              <a:rPr lang="en-IN" sz="2000" i="1" dirty="0"/>
              <a:t>z</a:t>
            </a:r>
            <a:r>
              <a:rPr lang="en-IN" sz="2000" dirty="0"/>
              <a:t>, </a:t>
            </a:r>
            <a:r>
              <a:rPr lang="en-IN" sz="2000" i="1" dirty="0"/>
              <a:t>w</a:t>
            </a:r>
          </a:p>
          <a:p>
            <a:pPr>
              <a:tabLst>
                <a:tab pos="538163" algn="l"/>
              </a:tabLst>
              <a:defRPr sz="2800"/>
            </a:pPr>
            <a:r>
              <a:rPr lang="en-IN" sz="2000" dirty="0"/>
              <a:t>c.	Two edges are incident if they share a common vertex. Therefore, 	all of the following sets of edges are incident.</a:t>
            </a:r>
          </a:p>
          <a:p>
            <a:pPr marL="1371600" lvl="3" indent="0">
              <a:buNone/>
              <a:defRPr sz="2800"/>
            </a:pPr>
            <a:r>
              <a:rPr lang="en-IN" sz="2000" i="1" dirty="0"/>
              <a:t>xv</a:t>
            </a:r>
            <a:r>
              <a:rPr lang="en-IN" sz="2000" dirty="0"/>
              <a:t>, </a:t>
            </a:r>
            <a:r>
              <a:rPr lang="en-IN" sz="2000" i="1" dirty="0" err="1"/>
              <a:t>xw</a:t>
            </a:r>
            <a:r>
              <a:rPr lang="en-IN" sz="2000" dirty="0"/>
              <a:t>		</a:t>
            </a:r>
            <a:r>
              <a:rPr lang="en-IN" sz="2000" i="1" dirty="0"/>
              <a:t>xv</a:t>
            </a:r>
            <a:r>
              <a:rPr lang="en-IN" sz="2000" dirty="0"/>
              <a:t>, </a:t>
            </a:r>
            <a:r>
              <a:rPr lang="en-IN" sz="2000" i="1" dirty="0" err="1"/>
              <a:t>yv</a:t>
            </a:r>
            <a:r>
              <a:rPr lang="en-IN" sz="2000" dirty="0"/>
              <a:t>, </a:t>
            </a:r>
            <a:r>
              <a:rPr lang="en-IN" sz="2000" i="1" dirty="0" err="1"/>
              <a:t>zv</a:t>
            </a:r>
            <a:endParaRPr lang="en-IN" sz="2000" i="1" dirty="0"/>
          </a:p>
          <a:p>
            <a:pPr marL="1371600" lvl="3" indent="0">
              <a:buNone/>
              <a:defRPr sz="2800"/>
            </a:pPr>
            <a:r>
              <a:rPr lang="en-IN" sz="2000" dirty="0"/>
              <a:t>​</a:t>
            </a:r>
            <a:r>
              <a:rPr lang="en-IN" sz="2000" i="1" dirty="0" err="1"/>
              <a:t>yv</a:t>
            </a:r>
            <a:r>
              <a:rPr lang="en-IN" sz="2000" dirty="0"/>
              <a:t>, </a:t>
            </a:r>
            <a:r>
              <a:rPr lang="en-IN" sz="2000" i="1" dirty="0" err="1"/>
              <a:t>yw</a:t>
            </a:r>
            <a:r>
              <a:rPr lang="en-IN" sz="2000" dirty="0"/>
              <a:t>		</a:t>
            </a:r>
            <a:r>
              <a:rPr lang="en-IN" sz="2000" i="1" dirty="0" err="1"/>
              <a:t>xw</a:t>
            </a:r>
            <a:r>
              <a:rPr lang="en-IN" sz="2000" dirty="0"/>
              <a:t>, </a:t>
            </a:r>
            <a:r>
              <a:rPr lang="en-IN" sz="2000" i="1" dirty="0" err="1"/>
              <a:t>yw</a:t>
            </a:r>
            <a:r>
              <a:rPr lang="en-IN" sz="2000" dirty="0"/>
              <a:t>, </a:t>
            </a:r>
            <a:r>
              <a:rPr lang="en-IN" sz="2000" i="1" dirty="0" err="1"/>
              <a:t>zw</a:t>
            </a:r>
            <a:endParaRPr lang="en-IN" sz="2000" i="1" dirty="0"/>
          </a:p>
          <a:p>
            <a:pPr marL="1371600" lvl="3" indent="0">
              <a:buNone/>
              <a:defRPr sz="2800"/>
            </a:pPr>
            <a:r>
              <a:rPr lang="en-IN" sz="2000" i="1" dirty="0" err="1"/>
              <a:t>zv</a:t>
            </a:r>
            <a:r>
              <a:rPr lang="en-IN" sz="2000" dirty="0"/>
              <a:t>, </a:t>
            </a:r>
            <a:r>
              <a:rPr lang="en-IN" sz="2000" i="1" dirty="0" err="1"/>
              <a:t>zw</a:t>
            </a:r>
            <a:endParaRPr lang="en-IN" sz="20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8: Drawing a Graph Given the Edges</a:t>
            </a:r>
            <a:r>
              <a:rPr lang="en-US" dirty="0"/>
              <a:t>—Slide 1</a:t>
            </a:r>
            <a:endParaRPr dirty="0"/>
          </a:p>
        </p:txBody>
      </p:sp>
      <p:sp>
        <p:nvSpPr>
          <p:cNvPr id="3" name="Text Placeholder 2"/>
          <p:cNvSpPr>
            <a:spLocks noGrp="1"/>
          </p:cNvSpPr>
          <p:nvPr>
            <p:ph type="body" sz="quarter" idx="10"/>
          </p:nvPr>
        </p:nvSpPr>
        <p:spPr/>
        <p:txBody>
          <a:bodyPr>
            <a:normAutofit lnSpcReduction="10000"/>
          </a:bodyPr>
          <a:lstStyle/>
          <a:p>
            <a:pPr>
              <a:tabLst>
                <a:tab pos="447675" algn="l"/>
              </a:tabLst>
              <a:defRPr sz="2800"/>
            </a:pPr>
            <a:r>
              <a:rPr lang="en-IN" dirty="0"/>
              <a:t>a.	</a:t>
            </a:r>
            <a:r>
              <a:rPr lang="en-IN" sz="2800" dirty="0"/>
              <a:t>Draw a five point star; that is, draw a graph with five 	vertices, </a:t>
            </a:r>
            <a:r>
              <a:rPr lang="en-IN" i="1" dirty="0"/>
              <a:t>v</a:t>
            </a:r>
            <a:r>
              <a:rPr lang="en-IN" sz="1050" i="1" dirty="0"/>
              <a:t> </a:t>
            </a:r>
            <a:r>
              <a:rPr lang="en-IN" baseline="-25000" dirty="0"/>
              <a:t>1</a:t>
            </a:r>
            <a:r>
              <a:rPr lang="en-IN" dirty="0"/>
              <a:t>, </a:t>
            </a:r>
            <a:r>
              <a:rPr lang="en-IN" i="1" dirty="0"/>
              <a:t>v</a:t>
            </a:r>
            <a:r>
              <a:rPr lang="en-IN" sz="1050" i="1" dirty="0"/>
              <a:t> </a:t>
            </a:r>
            <a:r>
              <a:rPr lang="en-IN" baseline="-25000" dirty="0"/>
              <a:t>2</a:t>
            </a:r>
            <a:r>
              <a:rPr lang="en-IN" dirty="0"/>
              <a:t>,</a:t>
            </a:r>
            <a:r>
              <a:rPr lang="ar-AE" sz="2800" dirty="0"/>
              <a:t> </a:t>
            </a:r>
            <a:r>
              <a:rPr lang="en-IN" i="1" dirty="0"/>
              <a:t>v</a:t>
            </a:r>
            <a:r>
              <a:rPr lang="en-IN" sz="1050" i="1" dirty="0"/>
              <a:t> </a:t>
            </a:r>
            <a:r>
              <a:rPr lang="en-IN" baseline="-25000" dirty="0"/>
              <a:t>3</a:t>
            </a:r>
            <a:r>
              <a:rPr lang="en-IN" dirty="0"/>
              <a:t>,</a:t>
            </a:r>
            <a:r>
              <a:rPr lang="en-IN" i="1" dirty="0"/>
              <a:t> v</a:t>
            </a:r>
            <a:r>
              <a:rPr lang="en-IN" sz="1050" i="1" dirty="0"/>
              <a:t> </a:t>
            </a:r>
            <a:r>
              <a:rPr lang="en-IN" baseline="-25000" dirty="0"/>
              <a:t>4</a:t>
            </a:r>
            <a:r>
              <a:rPr lang="en-IN" dirty="0"/>
              <a:t>,</a:t>
            </a:r>
            <a:r>
              <a:rPr lang="en-IN" i="1" dirty="0"/>
              <a:t> </a:t>
            </a:r>
            <a:r>
              <a:rPr lang="en-IN" sz="2800" dirty="0"/>
              <a:t>and </a:t>
            </a:r>
            <a:r>
              <a:rPr lang="en-IN" i="1" dirty="0"/>
              <a:t>v</a:t>
            </a:r>
            <a:r>
              <a:rPr lang="en-IN" sz="1050" i="1" dirty="0"/>
              <a:t> </a:t>
            </a:r>
            <a:r>
              <a:rPr lang="en-IN" baseline="-25000" dirty="0"/>
              <a:t>5</a:t>
            </a:r>
            <a:r>
              <a:rPr lang="en-IN" dirty="0"/>
              <a:t>, </a:t>
            </a:r>
            <a:r>
              <a:rPr lang="en-IN" sz="2800" dirty="0"/>
              <a:t>whose edges are </a:t>
            </a:r>
            <a:r>
              <a:rPr lang="en-IN" i="1" dirty="0"/>
              <a:t>v</a:t>
            </a:r>
            <a:r>
              <a:rPr lang="en-IN" sz="1050" i="1" dirty="0"/>
              <a:t> </a:t>
            </a:r>
            <a:r>
              <a:rPr lang="en-IN" baseline="-25000" dirty="0"/>
              <a:t>1 </a:t>
            </a:r>
            <a:r>
              <a:rPr lang="en-IN" i="1" dirty="0"/>
              <a:t>v</a:t>
            </a:r>
            <a:r>
              <a:rPr lang="en-IN" sz="1050" i="1" dirty="0"/>
              <a:t> </a:t>
            </a:r>
            <a:r>
              <a:rPr lang="en-IN" baseline="-25000" dirty="0"/>
              <a:t>3</a:t>
            </a:r>
            <a:r>
              <a:rPr lang="en-IN" dirty="0"/>
              <a:t>,</a:t>
            </a:r>
            <a:r>
              <a:rPr lang="en-IN" i="1" dirty="0"/>
              <a:t> 	v</a:t>
            </a:r>
            <a:r>
              <a:rPr lang="en-IN" sz="1050" i="1" dirty="0"/>
              <a:t> </a:t>
            </a:r>
            <a:r>
              <a:rPr lang="en-IN" baseline="-25000" dirty="0"/>
              <a:t>3 </a:t>
            </a:r>
            <a:r>
              <a:rPr lang="en-IN" i="1" dirty="0"/>
              <a:t>v</a:t>
            </a:r>
            <a:r>
              <a:rPr lang="en-IN" sz="1050" i="1" dirty="0"/>
              <a:t> </a:t>
            </a:r>
            <a:r>
              <a:rPr lang="en-IN" baseline="-25000" dirty="0"/>
              <a:t>5</a:t>
            </a:r>
            <a:r>
              <a:rPr lang="en-IN" dirty="0"/>
              <a:t>,</a:t>
            </a:r>
            <a:r>
              <a:rPr lang="en-IN" i="1" dirty="0"/>
              <a:t> v</a:t>
            </a:r>
            <a:r>
              <a:rPr lang="en-IN" sz="1050" i="1" dirty="0"/>
              <a:t> </a:t>
            </a:r>
            <a:r>
              <a:rPr lang="en-IN" baseline="-25000" dirty="0"/>
              <a:t>5 </a:t>
            </a:r>
            <a:r>
              <a:rPr lang="en-IN" i="1" dirty="0"/>
              <a:t>v</a:t>
            </a:r>
            <a:r>
              <a:rPr lang="en-IN" sz="1050" i="1" dirty="0"/>
              <a:t> </a:t>
            </a:r>
            <a:r>
              <a:rPr lang="en-IN" baseline="-25000" dirty="0"/>
              <a:t>2</a:t>
            </a:r>
            <a:r>
              <a:rPr lang="en-IN" dirty="0"/>
              <a:t>,</a:t>
            </a:r>
            <a:r>
              <a:rPr lang="en-IN" i="1" dirty="0"/>
              <a:t> v</a:t>
            </a:r>
            <a:r>
              <a:rPr lang="en-IN" sz="1050" i="1" dirty="0"/>
              <a:t> </a:t>
            </a:r>
            <a:r>
              <a:rPr lang="en-IN" baseline="-25000" dirty="0"/>
              <a:t>2 </a:t>
            </a:r>
            <a:r>
              <a:rPr lang="en-IN" i="1" dirty="0"/>
              <a:t>v</a:t>
            </a:r>
            <a:r>
              <a:rPr lang="en-IN" sz="1050" i="1" dirty="0"/>
              <a:t> </a:t>
            </a:r>
            <a:r>
              <a:rPr lang="en-IN" baseline="-25000" dirty="0"/>
              <a:t>4</a:t>
            </a:r>
            <a:r>
              <a:rPr lang="en-IN" dirty="0"/>
              <a:t>,</a:t>
            </a:r>
            <a:r>
              <a:rPr lang="ar-AE" sz="2800" dirty="0"/>
              <a:t> </a:t>
            </a:r>
            <a:r>
              <a:rPr lang="en-IN" sz="2800" dirty="0"/>
              <a:t>and </a:t>
            </a:r>
            <a:r>
              <a:rPr lang="en-IN" i="1" dirty="0"/>
              <a:t>v</a:t>
            </a:r>
            <a:r>
              <a:rPr lang="en-IN" sz="1050" i="1" dirty="0"/>
              <a:t> </a:t>
            </a:r>
            <a:r>
              <a:rPr lang="en-IN" baseline="-25000" dirty="0"/>
              <a:t>4 </a:t>
            </a:r>
            <a:r>
              <a:rPr lang="en-IN" i="1" dirty="0"/>
              <a:t>v</a:t>
            </a:r>
            <a:r>
              <a:rPr lang="en-IN" sz="1050" i="1" dirty="0"/>
              <a:t> </a:t>
            </a:r>
            <a:r>
              <a:rPr lang="en-IN" baseline="-25000" dirty="0"/>
              <a:t>1</a:t>
            </a:r>
            <a:r>
              <a:rPr lang="ar-AE" sz="2800" dirty="0"/>
              <a:t>.</a:t>
            </a:r>
          </a:p>
          <a:p>
            <a:pPr>
              <a:tabLst>
                <a:tab pos="447675" algn="l"/>
              </a:tabLst>
              <a:defRPr sz="2800"/>
            </a:pPr>
            <a:r>
              <a:rPr lang="en-IN" dirty="0"/>
              <a:t>b.	​</a:t>
            </a:r>
            <a:r>
              <a:rPr lang="en-IN" sz="2800" dirty="0"/>
              <a:t>Determine the degree of each vertex.</a:t>
            </a:r>
          </a:p>
          <a:p>
            <a:pPr>
              <a:tabLst>
                <a:tab pos="447675" algn="l"/>
              </a:tabLst>
              <a:defRPr sz="2800"/>
            </a:pPr>
            <a:r>
              <a:rPr lang="en-IN" dirty="0"/>
              <a:t>c.	</a:t>
            </a:r>
            <a:r>
              <a:rPr lang="en-IN" sz="2800" dirty="0"/>
              <a:t>Redraw the graph without edges crossing.</a:t>
            </a:r>
          </a:p>
          <a:p>
            <a:pPr>
              <a:tabLst>
                <a:tab pos="447675" algn="l"/>
              </a:tabLst>
              <a:defRPr sz="2800"/>
            </a:pPr>
            <a:r>
              <a:rPr lang="en-IN" dirty="0"/>
              <a:t>d.	</a:t>
            </a:r>
            <a:r>
              <a:rPr lang="en-IN" sz="2800" dirty="0"/>
              <a:t>Determine the degree of each vertex in the new 	drawing.</a:t>
            </a:r>
          </a:p>
          <a:p>
            <a:pPr>
              <a:tabLst>
                <a:tab pos="447675" algn="l"/>
              </a:tabLst>
            </a:pPr>
            <a:r>
              <a:rPr lang="en-IN" sz="2800" b="1" dirty="0"/>
              <a:t>Solution</a:t>
            </a:r>
          </a:p>
          <a:p>
            <a:pPr>
              <a:tabLst>
                <a:tab pos="447675" algn="l"/>
              </a:tabLst>
              <a:defRPr sz="2800"/>
            </a:pPr>
            <a:r>
              <a:rPr lang="en-IN" dirty="0"/>
              <a:t>a.	</a:t>
            </a:r>
            <a:r>
              <a:rPr lang="en-IN" sz="2800" dirty="0"/>
              <a:t>Begin by placing the five vertices on the page and 	</a:t>
            </a:r>
            <a:r>
              <a:rPr lang="en-IN" sz="2800" dirty="0" err="1"/>
              <a:t>labeling</a:t>
            </a:r>
            <a:r>
              <a:rPr lang="en-IN" sz="2800" dirty="0"/>
              <a:t> them </a:t>
            </a:r>
            <a:r>
              <a:rPr lang="en-IN" i="1" dirty="0"/>
              <a:t>v</a:t>
            </a:r>
            <a:r>
              <a:rPr lang="en-IN" sz="1050" i="1" dirty="0"/>
              <a:t> </a:t>
            </a:r>
            <a:r>
              <a:rPr lang="en-IN" baseline="-25000" dirty="0"/>
              <a:t>1</a:t>
            </a:r>
            <a:r>
              <a:rPr lang="ar-AE" sz="2800" dirty="0"/>
              <a:t> </a:t>
            </a:r>
            <a:r>
              <a:rPr lang="en-IN" sz="2800" dirty="0"/>
              <a:t>through </a:t>
            </a:r>
            <a:r>
              <a:rPr lang="en-IN" i="1" dirty="0"/>
              <a:t>v</a:t>
            </a:r>
            <a:r>
              <a:rPr lang="en-IN" sz="1050" i="1" dirty="0"/>
              <a:t> </a:t>
            </a:r>
            <a:r>
              <a:rPr lang="en-IN" baseline="-25000" dirty="0"/>
              <a:t>5</a:t>
            </a:r>
            <a:r>
              <a:rPr lang="ar-AE" sz="2800" dirty="0"/>
              <a:t> </a:t>
            </a:r>
            <a:r>
              <a:rPr lang="en-IN" sz="2800" dirty="0"/>
              <a:t>. Remember, the 	placement of the vertices is not important.</a:t>
            </a:r>
          </a:p>
          <a:p>
            <a:pPr>
              <a:tabLst>
                <a:tab pos="447675" algn="l"/>
              </a:tabLst>
              <a:defRPr sz="2800"/>
            </a:pP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Identifying Parts of a Graph</a:t>
            </a:r>
          </a:p>
        </p:txBody>
      </p:sp>
      <p:sp>
        <p:nvSpPr>
          <p:cNvPr id="3" name="Text Placeholder 2"/>
          <p:cNvSpPr>
            <a:spLocks noGrp="1"/>
          </p:cNvSpPr>
          <p:nvPr>
            <p:ph type="body" sz="quarter" idx="10"/>
          </p:nvPr>
        </p:nvSpPr>
        <p:spPr>
          <a:xfrm>
            <a:off x="457200" y="1029288"/>
            <a:ext cx="8229600" cy="520890"/>
          </a:xfrm>
        </p:spPr>
        <p:txBody>
          <a:bodyPr>
            <a:normAutofit/>
          </a:bodyPr>
          <a:lstStyle/>
          <a:p>
            <a:pPr>
              <a:defRPr sz="2800"/>
            </a:pPr>
            <a:r>
              <a:rPr sz="2400" dirty="0"/>
              <a:t>In graph</a:t>
            </a:r>
            <a:r>
              <a:rPr lang="en-IN" sz="2400" dirty="0"/>
              <a:t> </a:t>
            </a:r>
            <a:r>
              <a:rPr lang="en-IN" sz="2400" i="1" dirty="0"/>
              <a:t>A</a:t>
            </a:r>
            <a:r>
              <a:rPr sz="2400" dirty="0"/>
              <a:t>, identify the vertices and edges.</a:t>
            </a:r>
            <a:endParaRPr lang="en-US" sz="2400" dirty="0"/>
          </a:p>
        </p:txBody>
      </p:sp>
      <p:pic>
        <p:nvPicPr>
          <p:cNvPr id="5" name="Picture 4" descr="A image showing dozens of names with lines connecting them. The size of the names can vary but the connecting lines are all the same width. Claudia is the center name with the most connections.&#10;">
            <a:extLst>
              <a:ext uri="{FF2B5EF4-FFF2-40B4-BE49-F238E27FC236}">
                <a16:creationId xmlns:a16="http://schemas.microsoft.com/office/drawing/2014/main" id="{25414F22-ECEA-4B92-AE03-99BF481DEB15}"/>
              </a:ext>
            </a:extLst>
          </p:cNvPr>
          <p:cNvPicPr>
            <a:picLocks noChangeAspect="1"/>
          </p:cNvPicPr>
          <p:nvPr/>
        </p:nvPicPr>
        <p:blipFill>
          <a:blip r:embed="rId2"/>
          <a:srcRect b="12333"/>
          <a:stretch>
            <a:fillRect/>
          </a:stretch>
        </p:blipFill>
        <p:spPr>
          <a:xfrm>
            <a:off x="2768634" y="1676401"/>
            <a:ext cx="3606732" cy="2209800"/>
          </a:xfrm>
          <a:prstGeom prst="rect">
            <a:avLst/>
          </a:prstGeom>
        </p:spPr>
      </p:pic>
      <p:sp>
        <p:nvSpPr>
          <p:cNvPr id="6" name="TextBox 5">
            <a:extLst>
              <a:ext uri="{FF2B5EF4-FFF2-40B4-BE49-F238E27FC236}">
                <a16:creationId xmlns:a16="http://schemas.microsoft.com/office/drawing/2014/main" id="{0F399325-65DA-6EA6-EDC0-B6EEAB5A09CC}"/>
              </a:ext>
            </a:extLst>
          </p:cNvPr>
          <p:cNvSpPr txBox="1"/>
          <p:nvPr/>
        </p:nvSpPr>
        <p:spPr>
          <a:xfrm>
            <a:off x="3657600" y="4012425"/>
            <a:ext cx="1828800" cy="369332"/>
          </a:xfrm>
          <a:prstGeom prst="rect">
            <a:avLst/>
          </a:prstGeom>
          <a:noFill/>
        </p:spPr>
        <p:txBody>
          <a:bodyPr wrap="square">
            <a:spAutoFit/>
          </a:bodyPr>
          <a:lstStyle/>
          <a:p>
            <a:r>
              <a:rPr lang="en-US" sz="1800" dirty="0"/>
              <a:t>Figure 2: Graph </a:t>
            </a:r>
            <a:r>
              <a:rPr lang="en-US" sz="1800" i="1" dirty="0"/>
              <a:t>A</a:t>
            </a:r>
            <a:endParaRPr lang="en-IN" i="1" dirty="0"/>
          </a:p>
        </p:txBody>
      </p:sp>
      <p:sp>
        <p:nvSpPr>
          <p:cNvPr id="8" name="TextBox 7">
            <a:extLst>
              <a:ext uri="{FF2B5EF4-FFF2-40B4-BE49-F238E27FC236}">
                <a16:creationId xmlns:a16="http://schemas.microsoft.com/office/drawing/2014/main" id="{05AA3EF9-6B48-EFE0-0C5C-6639E7FE4409}"/>
              </a:ext>
            </a:extLst>
          </p:cNvPr>
          <p:cNvSpPr txBox="1"/>
          <p:nvPr/>
        </p:nvSpPr>
        <p:spPr>
          <a:xfrm>
            <a:off x="457200" y="4590871"/>
            <a:ext cx="8229600" cy="1200329"/>
          </a:xfrm>
          <a:prstGeom prst="rect">
            <a:avLst/>
          </a:prstGeom>
          <a:noFill/>
        </p:spPr>
        <p:txBody>
          <a:bodyPr wrap="square">
            <a:spAutoFit/>
          </a:bodyPr>
          <a:lstStyle/>
          <a:p>
            <a:r>
              <a:rPr lang="en-US" sz="2400" b="1" dirty="0"/>
              <a:t>Solution</a:t>
            </a:r>
          </a:p>
          <a:p>
            <a:pPr>
              <a:defRPr sz="2800"/>
            </a:pPr>
            <a:r>
              <a:rPr lang="en-US" sz="2400" dirty="0"/>
              <a:t>In graph </a:t>
            </a:r>
            <a:r>
              <a:rPr lang="en-IN" sz="2400" i="1" dirty="0"/>
              <a:t>A</a:t>
            </a:r>
            <a:r>
              <a:rPr lang="en-US" sz="2400" dirty="0"/>
              <a:t>, the vertices are represented by the names and the edges are the lines joining the names to one another.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Drawing a Graph Given the Edges</a:t>
            </a:r>
            <a:r>
              <a:rPr lang="en-US" dirty="0"/>
              <a:t>—Slide 2</a:t>
            </a:r>
            <a:endParaRPr dirty="0"/>
          </a:p>
        </p:txBody>
      </p:sp>
      <p:pic>
        <p:nvPicPr>
          <p:cNvPr id="5" name="Picture 4" descr="5 vertices labeled v subscript 1  through v subscript 5. The 5 vertices are placed roughly in a circle on the graph and labeled in clockwise order starting with v subscript 1 as the top vertex.">
            <a:extLst>
              <a:ext uri="{FF2B5EF4-FFF2-40B4-BE49-F238E27FC236}">
                <a16:creationId xmlns:a16="http://schemas.microsoft.com/office/drawing/2014/main" id="{433E8793-7E79-434B-B636-B13FD6657D06}"/>
              </a:ext>
            </a:extLst>
          </p:cNvPr>
          <p:cNvPicPr>
            <a:picLocks noChangeAspect="1"/>
          </p:cNvPicPr>
          <p:nvPr/>
        </p:nvPicPr>
        <p:blipFill>
          <a:blip r:embed="rId2"/>
          <a:srcRect b="16953"/>
          <a:stretch>
            <a:fillRect/>
          </a:stretch>
        </p:blipFill>
        <p:spPr>
          <a:xfrm>
            <a:off x="2808194" y="1069205"/>
            <a:ext cx="2209800" cy="1750196"/>
          </a:xfrm>
          <a:prstGeom prst="rect">
            <a:avLst/>
          </a:prstGeom>
        </p:spPr>
      </p:pic>
      <p:sp>
        <p:nvSpPr>
          <p:cNvPr id="6" name="TextBox 5">
            <a:extLst>
              <a:ext uri="{FF2B5EF4-FFF2-40B4-BE49-F238E27FC236}">
                <a16:creationId xmlns:a16="http://schemas.microsoft.com/office/drawing/2014/main" id="{B87E3875-4B1F-54D8-B8E5-45E896E0607C}"/>
              </a:ext>
            </a:extLst>
          </p:cNvPr>
          <p:cNvSpPr txBox="1"/>
          <p:nvPr/>
        </p:nvSpPr>
        <p:spPr>
          <a:xfrm>
            <a:off x="3505200" y="2859319"/>
            <a:ext cx="1228165" cy="369332"/>
          </a:xfrm>
          <a:prstGeom prst="rect">
            <a:avLst/>
          </a:prstGeom>
          <a:noFill/>
        </p:spPr>
        <p:txBody>
          <a:bodyPr wrap="square">
            <a:spAutoFit/>
          </a:bodyPr>
          <a:lstStyle/>
          <a:p>
            <a:r>
              <a:rPr lang="en-US" sz="1800" dirty="0"/>
              <a:t>Figure 30</a:t>
            </a:r>
            <a:endParaRPr lang="en-IN" i="1" dirty="0"/>
          </a:p>
        </p:txBody>
      </p:sp>
      <p:sp>
        <p:nvSpPr>
          <p:cNvPr id="12" name="TextBox 11">
            <a:extLst>
              <a:ext uri="{FF2B5EF4-FFF2-40B4-BE49-F238E27FC236}">
                <a16:creationId xmlns:a16="http://schemas.microsoft.com/office/drawing/2014/main" id="{75A63252-2B6B-AB3C-B880-27DA7DEC0AF8}"/>
              </a:ext>
            </a:extLst>
          </p:cNvPr>
          <p:cNvSpPr txBox="1"/>
          <p:nvPr/>
        </p:nvSpPr>
        <p:spPr>
          <a:xfrm>
            <a:off x="457200" y="3251537"/>
            <a:ext cx="8229600" cy="1107996"/>
          </a:xfrm>
          <a:prstGeom prst="rect">
            <a:avLst/>
          </a:prstGeom>
          <a:noFill/>
        </p:spPr>
        <p:txBody>
          <a:bodyPr wrap="square">
            <a:spAutoFit/>
          </a:bodyPr>
          <a:lstStyle/>
          <a:p>
            <a:pPr marL="457200" lvl="1" indent="0">
              <a:buNone/>
              <a:defRPr sz="2800"/>
            </a:pPr>
            <a:r>
              <a:rPr lang="en-IN" sz="2200" dirty="0"/>
              <a:t>Now, connect the vertices with the given edges. For example, edge </a:t>
            </a:r>
            <a:r>
              <a:rPr lang="en-IN" sz="2200" i="1" dirty="0"/>
              <a:t>v</a:t>
            </a:r>
            <a:r>
              <a:rPr lang="en-IN" sz="1000" i="1" dirty="0"/>
              <a:t> </a:t>
            </a:r>
            <a:r>
              <a:rPr lang="en-IN" sz="2200" baseline="-25000" dirty="0"/>
              <a:t>1</a:t>
            </a:r>
            <a:r>
              <a:rPr lang="en-IN" sz="2200" i="1" dirty="0"/>
              <a:t> v</a:t>
            </a:r>
            <a:r>
              <a:rPr lang="en-IN" sz="1000" i="1" dirty="0"/>
              <a:t> </a:t>
            </a:r>
            <a:r>
              <a:rPr lang="en-IN" sz="2200" baseline="-25000" dirty="0"/>
              <a:t>3</a:t>
            </a:r>
            <a:r>
              <a:rPr lang="en-IN" sz="2200" dirty="0"/>
              <a:t> connects vertex </a:t>
            </a:r>
            <a:r>
              <a:rPr lang="en-IN" sz="2200" i="1" dirty="0"/>
              <a:t>v</a:t>
            </a:r>
            <a:r>
              <a:rPr lang="en-IN" sz="1000" i="1" dirty="0"/>
              <a:t> </a:t>
            </a:r>
            <a:r>
              <a:rPr lang="en-IN" sz="2200" baseline="-25000" dirty="0"/>
              <a:t>1</a:t>
            </a:r>
            <a:r>
              <a:rPr lang="ar-AE" sz="2200" dirty="0"/>
              <a:t> </a:t>
            </a:r>
            <a:r>
              <a:rPr lang="en-IN" sz="2200" dirty="0"/>
              <a:t>with vertex </a:t>
            </a:r>
            <a:r>
              <a:rPr lang="en-IN" sz="2200" i="1" dirty="0"/>
              <a:t>v</a:t>
            </a:r>
            <a:r>
              <a:rPr lang="en-IN" sz="1000" i="1" dirty="0"/>
              <a:t> </a:t>
            </a:r>
            <a:r>
              <a:rPr lang="en-IN" sz="2200" baseline="-25000" dirty="0"/>
              <a:t>3</a:t>
            </a:r>
            <a:r>
              <a:rPr lang="ar-AE" sz="2200" dirty="0"/>
              <a:t>. </a:t>
            </a:r>
            <a:r>
              <a:rPr lang="en-IN" sz="2200" dirty="0"/>
              <a:t> The following graph shows the completed graph.</a:t>
            </a:r>
          </a:p>
        </p:txBody>
      </p:sp>
      <p:pic>
        <p:nvPicPr>
          <p:cNvPr id="7" name="Picture 6" descr="Same image as Figure one with the addition of 5 edges. Edges are labeled  v subscript 1 v subscript 3 , v subscript 3 v subscript 5 , v subscript 5 v subscript 2, v subscript 2 v subscript 4, and v subscript 4 v subscript 1.">
            <a:extLst>
              <a:ext uri="{FF2B5EF4-FFF2-40B4-BE49-F238E27FC236}">
                <a16:creationId xmlns:a16="http://schemas.microsoft.com/office/drawing/2014/main" id="{A7E25382-0BA5-4EAE-8A8B-479DC986E0D9}"/>
              </a:ext>
            </a:extLst>
          </p:cNvPr>
          <p:cNvPicPr>
            <a:picLocks noChangeAspect="1"/>
          </p:cNvPicPr>
          <p:nvPr/>
        </p:nvPicPr>
        <p:blipFill>
          <a:blip r:embed="rId3"/>
          <a:srcRect b="14479"/>
          <a:stretch>
            <a:fillRect/>
          </a:stretch>
        </p:blipFill>
        <p:spPr>
          <a:xfrm>
            <a:off x="5943600" y="4038600"/>
            <a:ext cx="1828800" cy="1447800"/>
          </a:xfrm>
          <a:prstGeom prst="rect">
            <a:avLst/>
          </a:prstGeom>
        </p:spPr>
      </p:pic>
      <p:sp>
        <p:nvSpPr>
          <p:cNvPr id="8" name="TextBox 7">
            <a:extLst>
              <a:ext uri="{FF2B5EF4-FFF2-40B4-BE49-F238E27FC236}">
                <a16:creationId xmlns:a16="http://schemas.microsoft.com/office/drawing/2014/main" id="{799A15E4-401F-2A0B-F400-F98477229871}"/>
              </a:ext>
            </a:extLst>
          </p:cNvPr>
          <p:cNvSpPr txBox="1"/>
          <p:nvPr/>
        </p:nvSpPr>
        <p:spPr>
          <a:xfrm>
            <a:off x="6324600" y="5556711"/>
            <a:ext cx="1219200" cy="369332"/>
          </a:xfrm>
          <a:prstGeom prst="rect">
            <a:avLst/>
          </a:prstGeom>
          <a:noFill/>
        </p:spPr>
        <p:txBody>
          <a:bodyPr wrap="square">
            <a:spAutoFit/>
          </a:bodyPr>
          <a:lstStyle/>
          <a:p>
            <a:r>
              <a:rPr lang="en-US" sz="1800" dirty="0"/>
              <a:t>Figure 31</a:t>
            </a:r>
            <a:endParaRPr lang="en-IN"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Drawing a Graph Given the Edges</a:t>
            </a:r>
            <a:r>
              <a:rPr lang="en-US" dirty="0"/>
              <a:t>—Slide 3</a:t>
            </a:r>
            <a:endParaRPr dirty="0"/>
          </a:p>
        </p:txBody>
      </p:sp>
      <p:sp>
        <p:nvSpPr>
          <p:cNvPr id="3" name="Text Placeholder 2"/>
          <p:cNvSpPr>
            <a:spLocks noGrp="1"/>
          </p:cNvSpPr>
          <p:nvPr>
            <p:ph type="body" sz="quarter" idx="10"/>
          </p:nvPr>
        </p:nvSpPr>
        <p:spPr>
          <a:xfrm>
            <a:off x="457200" y="1029288"/>
            <a:ext cx="8229600" cy="914400"/>
          </a:xfrm>
        </p:spPr>
        <p:txBody>
          <a:bodyPr>
            <a:normAutofit lnSpcReduction="10000"/>
          </a:bodyPr>
          <a:lstStyle/>
          <a:p>
            <a:pPr>
              <a:tabLst>
                <a:tab pos="447675" algn="l"/>
              </a:tabLst>
              <a:defRPr sz="2800"/>
            </a:pPr>
            <a:r>
              <a:rPr lang="en-IN" sz="2800" dirty="0"/>
              <a:t>b.	</a:t>
            </a:r>
            <a:r>
              <a:rPr sz="2800" dirty="0"/>
              <a:t>To determine the degree of each vertex, count the </a:t>
            </a:r>
            <a:r>
              <a:rPr lang="en-IN" sz="2800" dirty="0"/>
              <a:t>	</a:t>
            </a:r>
            <a:r>
              <a:rPr sz="2800" dirty="0"/>
              <a:t>number of edges incident to each vertex.</a:t>
            </a:r>
            <a:endParaRPr lang="en-IN" sz="2800" dirty="0"/>
          </a:p>
          <a:p>
            <a:pPr>
              <a:tabLst>
                <a:tab pos="447675" algn="l"/>
              </a:tabLst>
              <a:defRPr sz="2800"/>
            </a:pPr>
            <a:endParaRPr lang="en-IN" sz="2800" dirty="0"/>
          </a:p>
          <a:p>
            <a:pPr>
              <a:tabLst>
                <a:tab pos="447675" algn="l"/>
              </a:tabLst>
              <a:defRPr sz="2800"/>
            </a:pPr>
            <a:endParaRPr lang="en-IN" sz="2800" dirty="0"/>
          </a:p>
          <a:p>
            <a:pPr>
              <a:tabLst>
                <a:tab pos="538163" algn="l"/>
              </a:tabLst>
              <a:defRPr sz="2800"/>
            </a:pPr>
            <a:endParaRPr lang="en-IN" sz="2800" dirty="0"/>
          </a:p>
          <a:p>
            <a:pPr>
              <a:tabLst>
                <a:tab pos="538163" algn="l"/>
              </a:tabLst>
              <a:defRPr sz="2800"/>
            </a:pPr>
            <a:endParaRPr lang="en-IN" sz="2800" dirty="0"/>
          </a:p>
        </p:txBody>
      </p:sp>
      <p:pic>
        <p:nvPicPr>
          <p:cNvPr id="5" name="Picture 4" descr="d subscript v subscript one equals two, &#10;d subscript v subscript two equals two,&#10;d subscript v subscript three equals two,&#10;d subscript v subscript four equals two,&#10;and&#10;d subscript v subscript five equals two.">
            <a:extLst>
              <a:ext uri="{FF2B5EF4-FFF2-40B4-BE49-F238E27FC236}">
                <a16:creationId xmlns:a16="http://schemas.microsoft.com/office/drawing/2014/main" id="{01B987AA-E1F9-AD44-28E0-A867A53375D8}"/>
              </a:ext>
            </a:extLst>
          </p:cNvPr>
          <p:cNvPicPr>
            <a:picLocks noChangeAspect="1"/>
          </p:cNvPicPr>
          <p:nvPr/>
        </p:nvPicPr>
        <p:blipFill>
          <a:blip r:embed="rId2"/>
          <a:stretch>
            <a:fillRect/>
          </a:stretch>
        </p:blipFill>
        <p:spPr>
          <a:xfrm>
            <a:off x="1071562" y="2047875"/>
            <a:ext cx="7000875" cy="466725"/>
          </a:xfrm>
          <a:prstGeom prst="rect">
            <a:avLst/>
          </a:prstGeom>
        </p:spPr>
      </p:pic>
      <p:sp>
        <p:nvSpPr>
          <p:cNvPr id="7" name="TextBox 6">
            <a:extLst>
              <a:ext uri="{FF2B5EF4-FFF2-40B4-BE49-F238E27FC236}">
                <a16:creationId xmlns:a16="http://schemas.microsoft.com/office/drawing/2014/main" id="{304D9D5A-A76B-3894-9265-6B6B06A661AE}"/>
              </a:ext>
            </a:extLst>
          </p:cNvPr>
          <p:cNvSpPr txBox="1"/>
          <p:nvPr/>
        </p:nvSpPr>
        <p:spPr>
          <a:xfrm>
            <a:off x="457200" y="2756118"/>
            <a:ext cx="8229600" cy="1815882"/>
          </a:xfrm>
          <a:prstGeom prst="rect">
            <a:avLst/>
          </a:prstGeom>
          <a:noFill/>
        </p:spPr>
        <p:txBody>
          <a:bodyPr wrap="square">
            <a:spAutoFit/>
          </a:bodyPr>
          <a:lstStyle/>
          <a:p>
            <a:pPr>
              <a:tabLst>
                <a:tab pos="447675" algn="l"/>
              </a:tabLst>
              <a:defRPr sz="2800"/>
            </a:pPr>
            <a:r>
              <a:rPr lang="en-IN" sz="2800" dirty="0"/>
              <a:t>c.	To redraw the graph without edges crossing, think 	of "pulling" edge </a:t>
            </a:r>
            <a:r>
              <a:rPr lang="en-IN" i="1" dirty="0"/>
              <a:t>v</a:t>
            </a:r>
            <a:r>
              <a:rPr lang="en-IN" sz="1050" i="1" dirty="0"/>
              <a:t> </a:t>
            </a:r>
            <a:r>
              <a:rPr lang="en-IN" baseline="-25000" dirty="0"/>
              <a:t>1</a:t>
            </a:r>
            <a:r>
              <a:rPr lang="en-IN" i="1" dirty="0"/>
              <a:t> v</a:t>
            </a:r>
            <a:r>
              <a:rPr lang="en-IN" sz="1050" i="1" dirty="0"/>
              <a:t> </a:t>
            </a:r>
            <a:r>
              <a:rPr lang="en-IN" baseline="-25000" dirty="0"/>
              <a:t>3</a:t>
            </a:r>
            <a:r>
              <a:rPr lang="en-IN" sz="2800" dirty="0"/>
              <a:t> to the outside of the graph 	as shown in the following figure.</a:t>
            </a:r>
          </a:p>
          <a:p>
            <a:pPr marL="457200" lvl="1" indent="0">
              <a:buNone/>
              <a:tabLst>
                <a:tab pos="447675" algn="l"/>
              </a:tabLst>
              <a:defRPr sz="2800"/>
            </a:pPr>
            <a:r>
              <a:rPr lang="en-IN" dirty="0"/>
              <a:t>Next, do the same with edge </a:t>
            </a:r>
            <a:r>
              <a:rPr lang="en-IN" i="1" dirty="0"/>
              <a:t>v</a:t>
            </a:r>
            <a:r>
              <a:rPr lang="en-IN" sz="1050" i="1" dirty="0"/>
              <a:t> </a:t>
            </a:r>
            <a:r>
              <a:rPr lang="en-IN" baseline="-25000" dirty="0"/>
              <a:t>3</a:t>
            </a:r>
            <a:r>
              <a:rPr lang="en-IN" dirty="0"/>
              <a:t> </a:t>
            </a:r>
            <a:r>
              <a:rPr lang="en-IN" i="1" dirty="0"/>
              <a:t>v</a:t>
            </a:r>
            <a:r>
              <a:rPr lang="en-IN" sz="1050" i="1" dirty="0"/>
              <a:t> </a:t>
            </a:r>
            <a:r>
              <a:rPr lang="en-IN" baseline="-25000" dirty="0"/>
              <a:t>5</a:t>
            </a:r>
            <a:r>
              <a:rPr lang="ar-AE" dirty="0"/>
              <a:t>.</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Drawing a Graph Given the Edges</a:t>
            </a:r>
            <a:r>
              <a:rPr lang="en-US" dirty="0"/>
              <a:t>—Slide 4</a:t>
            </a:r>
            <a:endParaRPr dirty="0"/>
          </a:p>
        </p:txBody>
      </p:sp>
      <p:pic>
        <p:nvPicPr>
          <p:cNvPr id="5" name="Picture 4" descr="Same image as Figure 2 except line segment  v subscript 1  v subscript 3 is now a curved line that does not cross through any other edges.">
            <a:extLst>
              <a:ext uri="{FF2B5EF4-FFF2-40B4-BE49-F238E27FC236}">
                <a16:creationId xmlns:a16="http://schemas.microsoft.com/office/drawing/2014/main" id="{5D5FC99B-E21A-4A4E-81C7-CFFA2D654469}"/>
              </a:ext>
            </a:extLst>
          </p:cNvPr>
          <p:cNvPicPr>
            <a:picLocks noChangeAspect="1"/>
          </p:cNvPicPr>
          <p:nvPr/>
        </p:nvPicPr>
        <p:blipFill>
          <a:blip r:embed="rId2"/>
          <a:srcRect b="13818"/>
          <a:stretch>
            <a:fillRect/>
          </a:stretch>
        </p:blipFill>
        <p:spPr>
          <a:xfrm>
            <a:off x="1143000" y="1283934"/>
            <a:ext cx="2743200" cy="1996239"/>
          </a:xfrm>
          <a:prstGeom prst="rect">
            <a:avLst/>
          </a:prstGeom>
        </p:spPr>
      </p:pic>
      <p:sp>
        <p:nvSpPr>
          <p:cNvPr id="4" name="TextBox 3">
            <a:extLst>
              <a:ext uri="{FF2B5EF4-FFF2-40B4-BE49-F238E27FC236}">
                <a16:creationId xmlns:a16="http://schemas.microsoft.com/office/drawing/2014/main" id="{0FA3112D-AF76-E73F-6888-1938FE5B1E14}"/>
              </a:ext>
            </a:extLst>
          </p:cNvPr>
          <p:cNvSpPr txBox="1"/>
          <p:nvPr/>
        </p:nvSpPr>
        <p:spPr>
          <a:xfrm>
            <a:off x="1676400" y="3328154"/>
            <a:ext cx="1104900" cy="369332"/>
          </a:xfrm>
          <a:prstGeom prst="rect">
            <a:avLst/>
          </a:prstGeom>
          <a:noFill/>
        </p:spPr>
        <p:txBody>
          <a:bodyPr wrap="square">
            <a:spAutoFit/>
          </a:bodyPr>
          <a:lstStyle/>
          <a:p>
            <a:r>
              <a:rPr lang="en-US" sz="1800" dirty="0"/>
              <a:t>Figure 32</a:t>
            </a:r>
            <a:endParaRPr lang="en-IN" i="1" dirty="0"/>
          </a:p>
        </p:txBody>
      </p:sp>
      <p:pic>
        <p:nvPicPr>
          <p:cNvPr id="7" name="Picture 6" descr="Same image as Figure 3 except vertex  v subscript 3 connects to both v subscript 1 and v subscript 5 with curved edges. Line segment  v subscript 5  v subscript 2 still intersects line segment  v subscript 4  v subscript 1">
            <a:extLst>
              <a:ext uri="{FF2B5EF4-FFF2-40B4-BE49-F238E27FC236}">
                <a16:creationId xmlns:a16="http://schemas.microsoft.com/office/drawing/2014/main" id="{FC728D63-CF03-4305-A724-BE3F46107A34}"/>
              </a:ext>
            </a:extLst>
          </p:cNvPr>
          <p:cNvPicPr>
            <a:picLocks noChangeAspect="1"/>
          </p:cNvPicPr>
          <p:nvPr/>
        </p:nvPicPr>
        <p:blipFill>
          <a:blip r:embed="rId3"/>
          <a:srcRect b="11102"/>
          <a:stretch>
            <a:fillRect/>
          </a:stretch>
        </p:blipFill>
        <p:spPr>
          <a:xfrm>
            <a:off x="4855284" y="1253554"/>
            <a:ext cx="2589904" cy="2074600"/>
          </a:xfrm>
          <a:prstGeom prst="rect">
            <a:avLst/>
          </a:prstGeom>
        </p:spPr>
      </p:pic>
      <p:sp>
        <p:nvSpPr>
          <p:cNvPr id="6" name="TextBox 5">
            <a:extLst>
              <a:ext uri="{FF2B5EF4-FFF2-40B4-BE49-F238E27FC236}">
                <a16:creationId xmlns:a16="http://schemas.microsoft.com/office/drawing/2014/main" id="{9F309C97-6930-FFB6-AB14-139B1A958AB4}"/>
              </a:ext>
            </a:extLst>
          </p:cNvPr>
          <p:cNvSpPr txBox="1"/>
          <p:nvPr/>
        </p:nvSpPr>
        <p:spPr>
          <a:xfrm>
            <a:off x="5562600" y="3332181"/>
            <a:ext cx="1104452" cy="369332"/>
          </a:xfrm>
          <a:prstGeom prst="rect">
            <a:avLst/>
          </a:prstGeom>
          <a:noFill/>
        </p:spPr>
        <p:txBody>
          <a:bodyPr wrap="square">
            <a:spAutoFit/>
          </a:bodyPr>
          <a:lstStyle/>
          <a:p>
            <a:r>
              <a:rPr lang="en-US" sz="1800" dirty="0"/>
              <a:t>Figure 33</a:t>
            </a:r>
            <a:endParaRPr lang="en-IN" i="1" dirty="0"/>
          </a:p>
        </p:txBody>
      </p:sp>
      <p:sp>
        <p:nvSpPr>
          <p:cNvPr id="3" name="Text Placeholder 2"/>
          <p:cNvSpPr>
            <a:spLocks noGrp="1"/>
          </p:cNvSpPr>
          <p:nvPr>
            <p:ph type="body" sz="quarter" idx="10"/>
          </p:nvPr>
        </p:nvSpPr>
        <p:spPr>
          <a:xfrm>
            <a:off x="457200" y="4038600"/>
            <a:ext cx="8229600" cy="1600200"/>
          </a:xfrm>
        </p:spPr>
        <p:txBody>
          <a:bodyPr>
            <a:normAutofit/>
          </a:bodyPr>
          <a:lstStyle/>
          <a:p>
            <a:pPr>
              <a:defRPr sz="2800"/>
            </a:pPr>
            <a:r>
              <a:rPr sz="2400" dirty="0"/>
              <a:t>​</a:t>
            </a:r>
            <a:r>
              <a:rPr lang="en-IN" sz="2400" dirty="0"/>
              <a:t>The last thing to do is to pull vertices </a:t>
            </a:r>
            <a:r>
              <a:rPr lang="en-IN" sz="2400" i="1" dirty="0"/>
              <a:t>v</a:t>
            </a:r>
            <a:r>
              <a:rPr lang="en-IN" sz="1000" i="1" dirty="0"/>
              <a:t> </a:t>
            </a:r>
            <a:r>
              <a:rPr lang="en-IN" sz="2400" baseline="-25000" dirty="0"/>
              <a:t>2</a:t>
            </a:r>
            <a:r>
              <a:rPr lang="ar-AE" sz="2400" dirty="0"/>
              <a:t> </a:t>
            </a:r>
            <a:r>
              <a:rPr lang="en-IN" sz="2400" dirty="0"/>
              <a:t>and </a:t>
            </a:r>
            <a:r>
              <a:rPr lang="en-IN" sz="2400" i="1" dirty="0"/>
              <a:t>v</a:t>
            </a:r>
            <a:r>
              <a:rPr lang="en-IN" sz="1000" i="1" dirty="0"/>
              <a:t> </a:t>
            </a:r>
            <a:r>
              <a:rPr lang="en-IN" sz="2400" baseline="-25000" dirty="0"/>
              <a:t>4</a:t>
            </a:r>
            <a:r>
              <a:rPr lang="en-IN" sz="2400" dirty="0"/>
              <a:t> out of the middle. When you do, think of flipping their position, as shown in the following graph. Check for yourself that the edges are all still the same in this new layout.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8: Drawing a Graph Given the Edges</a:t>
            </a:r>
            <a:r>
              <a:rPr lang="en-US" dirty="0"/>
              <a:t>—Slide 5</a:t>
            </a:r>
            <a:endParaRPr dirty="0"/>
          </a:p>
        </p:txBody>
      </p:sp>
      <p:pic>
        <p:nvPicPr>
          <p:cNvPr id="5" name="Picture 4" descr="Image of the same vertex labeled  v subscript 1 through  v subscript 5 this time without any intersecting line segments. The clockwise order of vertices is now v subscript 4, v subscript 1, v subscript 3, v subscript 5, v subscript 2">
            <a:extLst>
              <a:ext uri="{FF2B5EF4-FFF2-40B4-BE49-F238E27FC236}">
                <a16:creationId xmlns:a16="http://schemas.microsoft.com/office/drawing/2014/main" id="{7A2A4F2B-D650-42D0-99AA-8A292838F4FF}"/>
              </a:ext>
            </a:extLst>
          </p:cNvPr>
          <p:cNvPicPr>
            <a:picLocks noChangeAspect="1"/>
          </p:cNvPicPr>
          <p:nvPr/>
        </p:nvPicPr>
        <p:blipFill>
          <a:blip r:embed="rId2"/>
          <a:srcRect t="3990" b="7799"/>
          <a:stretch>
            <a:fillRect/>
          </a:stretch>
        </p:blipFill>
        <p:spPr>
          <a:xfrm>
            <a:off x="3260266" y="1065146"/>
            <a:ext cx="2623467" cy="2514600"/>
          </a:xfrm>
          <a:prstGeom prst="rect">
            <a:avLst/>
          </a:prstGeom>
        </p:spPr>
      </p:pic>
      <p:sp>
        <p:nvSpPr>
          <p:cNvPr id="4" name="TextBox 3">
            <a:extLst>
              <a:ext uri="{FF2B5EF4-FFF2-40B4-BE49-F238E27FC236}">
                <a16:creationId xmlns:a16="http://schemas.microsoft.com/office/drawing/2014/main" id="{3D8AA48D-DD46-8F25-4560-6B524CC56187}"/>
              </a:ext>
            </a:extLst>
          </p:cNvPr>
          <p:cNvSpPr txBox="1"/>
          <p:nvPr/>
        </p:nvSpPr>
        <p:spPr>
          <a:xfrm>
            <a:off x="3981449" y="3584228"/>
            <a:ext cx="1181100" cy="369332"/>
          </a:xfrm>
          <a:prstGeom prst="rect">
            <a:avLst/>
          </a:prstGeom>
          <a:noFill/>
        </p:spPr>
        <p:txBody>
          <a:bodyPr wrap="square">
            <a:spAutoFit/>
          </a:bodyPr>
          <a:lstStyle/>
          <a:p>
            <a:r>
              <a:rPr lang="en-US" sz="1800" dirty="0"/>
              <a:t>Figure 34</a:t>
            </a:r>
            <a:endParaRPr lang="en-IN" i="1" dirty="0"/>
          </a:p>
        </p:txBody>
      </p:sp>
      <p:sp>
        <p:nvSpPr>
          <p:cNvPr id="3" name="Text Placeholder 2"/>
          <p:cNvSpPr>
            <a:spLocks noGrp="1"/>
          </p:cNvSpPr>
          <p:nvPr>
            <p:ph type="body" sz="quarter" idx="10"/>
          </p:nvPr>
        </p:nvSpPr>
        <p:spPr>
          <a:xfrm>
            <a:off x="457200" y="3886200"/>
            <a:ext cx="8229600" cy="2110154"/>
          </a:xfrm>
        </p:spPr>
        <p:txBody>
          <a:bodyPr>
            <a:normAutofit/>
          </a:bodyPr>
          <a:lstStyle/>
          <a:p>
            <a:pPr marL="457200" lvl="1" indent="0">
              <a:buNone/>
            </a:pPr>
            <a:r>
              <a:rPr sz="2100" dirty="0"/>
              <a:t>The graph is now drawn without any edges crossing. You can see that the "star" now looks round.</a:t>
            </a:r>
            <a:endParaRPr lang="en-US" sz="2100" dirty="0"/>
          </a:p>
          <a:p>
            <a:pPr marL="514350" indent="-514350">
              <a:buFont typeface="+mj-lt"/>
              <a:buAutoNum type="alphaLcPeriod" startAt="4"/>
            </a:pPr>
            <a:r>
              <a:rPr lang="en-US" sz="2100" dirty="0"/>
              <a:t>The degree of each vertex does not change when the graph is redrawn. Each vertex still has the same edges connected to it and, hence, the same degree. (This will always be the case with any graph.) Therefore, all vertices in this graph still have degree </a:t>
            </a:r>
            <a:r>
              <a:rPr lang="en-US" sz="2100" dirty="0">
                <a:latin typeface="Cambria Math"/>
              </a:rPr>
              <a:t>2</a:t>
            </a:r>
            <a:r>
              <a:rPr lang="en-US" sz="2100" dirty="0"/>
              <a:t>.</a:t>
            </a:r>
            <a:endParaRPr sz="2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Drawing a Graph without Edges Predetermined</a:t>
            </a:r>
            <a:r>
              <a:rPr lang="en-US" dirty="0"/>
              <a:t>—Slide 1</a:t>
            </a:r>
            <a:endParaRPr dirty="0"/>
          </a:p>
        </p:txBody>
      </p:sp>
      <p:sp>
        <p:nvSpPr>
          <p:cNvPr id="3" name="Text Placeholder 2"/>
          <p:cNvSpPr>
            <a:spLocks noGrp="1"/>
          </p:cNvSpPr>
          <p:nvPr>
            <p:ph type="body" sz="quarter" idx="10"/>
          </p:nvPr>
        </p:nvSpPr>
        <p:spPr/>
        <p:txBody>
          <a:bodyPr>
            <a:normAutofit fontScale="92500" lnSpcReduction="20000"/>
          </a:bodyPr>
          <a:lstStyle/>
          <a:p>
            <a:pPr algn="just"/>
            <a:r>
              <a:rPr sz="2800" dirty="0"/>
              <a:t>A research chemist is analyzing the structure of compounds of aluminum, iron, and oxygen. Each aluminum atom makes three chemical bonds, each oxygen atom makes two chemical bonds, and each iron atom makes six chemical bonds. Create a possible form for a molecule of two aluminum atoms, two oxygen atoms, and one iron atom where no atom makes a chemical bond to itself.</a:t>
            </a:r>
            <a:endParaRPr lang="en-US" sz="2800" dirty="0"/>
          </a:p>
          <a:p>
            <a:pPr algn="just"/>
            <a:r>
              <a:rPr lang="en-US" sz="2800" b="1" dirty="0"/>
              <a:t>Solution</a:t>
            </a:r>
          </a:p>
          <a:p>
            <a:pPr algn="just"/>
            <a:r>
              <a:rPr lang="en-US" sz="2800" dirty="0"/>
              <a:t>To create the structure of the molecule, we will represent the atoms and their bonds as a graph. Each vertex will represent an atom and each edge will represent a chemical bond that joins one atom with another. So we have to draw a graph with no loops that has two vertices of degree </a:t>
            </a:r>
            <a:r>
              <a:rPr lang="en-US" sz="2800" dirty="0">
                <a:latin typeface="Cambria Math"/>
              </a:rPr>
              <a:t>3</a:t>
            </a:r>
            <a:r>
              <a:rPr lang="en-US" sz="2800" dirty="0"/>
              <a:t>, two vertices of degree </a:t>
            </a:r>
            <a:r>
              <a:rPr lang="en-US" sz="2800" dirty="0">
                <a:latin typeface="Cambria Math"/>
              </a:rPr>
              <a:t>2</a:t>
            </a:r>
            <a:r>
              <a:rPr lang="en-US" sz="2800" dirty="0"/>
              <a:t>, and one of degree </a:t>
            </a:r>
            <a:r>
              <a:rPr lang="en-US" sz="2800" dirty="0">
                <a:latin typeface="Cambria Math"/>
              </a:rPr>
              <a:t>6</a:t>
            </a:r>
            <a:r>
              <a:rPr lang="en-US" sz="2800"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Drawing a Graph without Edges Predetermined</a:t>
            </a:r>
            <a:r>
              <a:rPr lang="en-US" dirty="0"/>
              <a:t>—Slide 2</a:t>
            </a:r>
            <a:endParaRPr dirty="0"/>
          </a:p>
        </p:txBody>
      </p:sp>
      <p:sp>
        <p:nvSpPr>
          <p:cNvPr id="3" name="Text Placeholder 2"/>
          <p:cNvSpPr>
            <a:spLocks noGrp="1"/>
          </p:cNvSpPr>
          <p:nvPr>
            <p:ph type="body" sz="quarter" idx="10"/>
          </p:nvPr>
        </p:nvSpPr>
        <p:spPr/>
        <p:txBody>
          <a:bodyPr>
            <a:normAutofit fontScale="92500"/>
          </a:bodyPr>
          <a:lstStyle/>
          <a:p>
            <a:pPr algn="just"/>
            <a:r>
              <a:rPr sz="2800" dirty="0"/>
              <a:t>Unlike the previous example, there are many graphs that meet the requirements given since there are no restrictions on which vertices must be joined together by edges. We will show one possible form for a molecule of this type.</a:t>
            </a:r>
          </a:p>
          <a:p>
            <a:pPr algn="just"/>
            <a:r>
              <a:rPr sz="2800" dirty="0"/>
              <a:t>First notice that there must be a total of five vertices, one for each atom. Place the vertices on the graph.</a:t>
            </a:r>
            <a:endParaRPr lang="en-US" sz="2800" dirty="0"/>
          </a:p>
          <a:p>
            <a:endParaRPr lang="en-IN" dirty="0"/>
          </a:p>
          <a:p>
            <a:endParaRPr lang="en-IN" dirty="0"/>
          </a:p>
          <a:p>
            <a:endParaRPr lang="en-IN" dirty="0"/>
          </a:p>
          <a:p>
            <a:endParaRPr lang="en-IN" dirty="0"/>
          </a:p>
          <a:p>
            <a:r>
              <a:rPr lang="en-IN" dirty="0"/>
              <a:t>   </a:t>
            </a:r>
            <a:endParaRPr sz="2800" dirty="0"/>
          </a:p>
        </p:txBody>
      </p:sp>
      <p:pic>
        <p:nvPicPr>
          <p:cNvPr id="5" name="Picture 4" descr="Image of 5 vertices laid out over  2 rows and 3 columns. The bottom row has a vertex in each column. The top row only has vertices in the first and third columns. There are no lines connecting any of the vertices.">
            <a:extLst>
              <a:ext uri="{FF2B5EF4-FFF2-40B4-BE49-F238E27FC236}">
                <a16:creationId xmlns:a16="http://schemas.microsoft.com/office/drawing/2014/main" id="{4D58EBCB-87A4-42C5-BDAD-F308CDB8E92D}"/>
              </a:ext>
            </a:extLst>
          </p:cNvPr>
          <p:cNvPicPr>
            <a:picLocks noChangeAspect="1"/>
          </p:cNvPicPr>
          <p:nvPr/>
        </p:nvPicPr>
        <p:blipFill>
          <a:blip r:embed="rId2"/>
          <a:srcRect b="18852"/>
          <a:stretch>
            <a:fillRect/>
          </a:stretch>
        </p:blipFill>
        <p:spPr>
          <a:xfrm>
            <a:off x="3462182" y="3727398"/>
            <a:ext cx="2219635" cy="1600200"/>
          </a:xfrm>
          <a:prstGeom prst="rect">
            <a:avLst/>
          </a:prstGeom>
        </p:spPr>
      </p:pic>
      <p:sp>
        <p:nvSpPr>
          <p:cNvPr id="4" name="TextBox 3">
            <a:extLst>
              <a:ext uri="{FF2B5EF4-FFF2-40B4-BE49-F238E27FC236}">
                <a16:creationId xmlns:a16="http://schemas.microsoft.com/office/drawing/2014/main" id="{4EBE5726-E98F-71A7-8EA2-E886C248F28A}"/>
              </a:ext>
            </a:extLst>
          </p:cNvPr>
          <p:cNvSpPr txBox="1"/>
          <p:nvPr/>
        </p:nvSpPr>
        <p:spPr>
          <a:xfrm>
            <a:off x="3981449" y="5477310"/>
            <a:ext cx="1181100" cy="369332"/>
          </a:xfrm>
          <a:prstGeom prst="rect">
            <a:avLst/>
          </a:prstGeom>
          <a:noFill/>
        </p:spPr>
        <p:txBody>
          <a:bodyPr wrap="square">
            <a:spAutoFit/>
          </a:bodyPr>
          <a:lstStyle/>
          <a:p>
            <a:r>
              <a:rPr lang="en-US" sz="1800" dirty="0"/>
              <a:t>Figure 35</a:t>
            </a:r>
            <a:endParaRPr lang="en-IN"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Drawing a Graph without Edges Predetermined</a:t>
            </a:r>
            <a:r>
              <a:rPr lang="en-US" dirty="0"/>
              <a:t>—Slide 3</a:t>
            </a:r>
            <a:endParaRPr dirty="0"/>
          </a:p>
        </p:txBody>
      </p:sp>
      <p:sp>
        <p:nvSpPr>
          <p:cNvPr id="3" name="Text Placeholder 2"/>
          <p:cNvSpPr>
            <a:spLocks noGrp="1"/>
          </p:cNvSpPr>
          <p:nvPr>
            <p:ph type="body" sz="quarter" idx="10"/>
          </p:nvPr>
        </p:nvSpPr>
        <p:spPr/>
        <p:txBody>
          <a:bodyPr>
            <a:normAutofit fontScale="92500"/>
          </a:bodyPr>
          <a:lstStyle/>
          <a:p>
            <a:pPr algn="just"/>
            <a:r>
              <a:rPr sz="2800" dirty="0"/>
              <a:t>Let's begin with the vertex with the highest degree of degree </a:t>
            </a:r>
            <a:r>
              <a:rPr sz="2800" dirty="0">
                <a:latin typeface="Cambria Math"/>
              </a:rPr>
              <a:t>6</a:t>
            </a:r>
            <a:r>
              <a:rPr sz="2800" dirty="0"/>
              <a:t>. Recall that the degree of a vertex is the number of edges that are connected to it, not the number of vertices. Because there are no loops allowed, the vertex must have six edges joined to it. We'll join each of the other four vertices to it, giving us a vertex of degree </a:t>
            </a:r>
            <a:r>
              <a:rPr sz="2800" dirty="0">
                <a:latin typeface="Cambria Math"/>
              </a:rPr>
              <a:t>4</a:t>
            </a:r>
            <a:r>
              <a:rPr sz="2800" dirty="0"/>
              <a:t>.</a:t>
            </a:r>
            <a:endParaRPr lang="en-US" sz="2800" dirty="0"/>
          </a:p>
          <a:p>
            <a:endParaRPr lang="en-IN" dirty="0"/>
          </a:p>
          <a:p>
            <a:endParaRPr lang="en-IN" dirty="0"/>
          </a:p>
          <a:p>
            <a:endParaRPr lang="en-IN" dirty="0"/>
          </a:p>
          <a:p>
            <a:endParaRPr lang="en-IN" dirty="0"/>
          </a:p>
          <a:p>
            <a:r>
              <a:rPr lang="en-IN" dirty="0"/>
              <a:t>    </a:t>
            </a:r>
            <a:endParaRPr sz="2800" dirty="0"/>
          </a:p>
        </p:txBody>
      </p:sp>
      <p:pic>
        <p:nvPicPr>
          <p:cNvPr id="5" name="Picture 4" descr="Same image as Figure 1 except the bottom center vertex is connected to all other vertices with a line segment.">
            <a:extLst>
              <a:ext uri="{FF2B5EF4-FFF2-40B4-BE49-F238E27FC236}">
                <a16:creationId xmlns:a16="http://schemas.microsoft.com/office/drawing/2014/main" id="{51A24A67-8F1A-4DC1-A69F-CE6386FFD35F}"/>
              </a:ext>
            </a:extLst>
          </p:cNvPr>
          <p:cNvPicPr>
            <a:picLocks noChangeAspect="1"/>
          </p:cNvPicPr>
          <p:nvPr/>
        </p:nvPicPr>
        <p:blipFill>
          <a:blip r:embed="rId2"/>
          <a:srcRect b="18148"/>
          <a:stretch>
            <a:fillRect/>
          </a:stretch>
        </p:blipFill>
        <p:spPr>
          <a:xfrm>
            <a:off x="3429000" y="3693322"/>
            <a:ext cx="2286000" cy="1600200"/>
          </a:xfrm>
          <a:prstGeom prst="rect">
            <a:avLst/>
          </a:prstGeom>
        </p:spPr>
      </p:pic>
      <p:sp>
        <p:nvSpPr>
          <p:cNvPr id="4" name="TextBox 3">
            <a:extLst>
              <a:ext uri="{FF2B5EF4-FFF2-40B4-BE49-F238E27FC236}">
                <a16:creationId xmlns:a16="http://schemas.microsoft.com/office/drawing/2014/main" id="{EEBBA437-FB79-82A1-9060-93579F48050F}"/>
              </a:ext>
            </a:extLst>
          </p:cNvPr>
          <p:cNvSpPr txBox="1"/>
          <p:nvPr/>
        </p:nvSpPr>
        <p:spPr>
          <a:xfrm>
            <a:off x="4019550" y="5459381"/>
            <a:ext cx="1104900" cy="369332"/>
          </a:xfrm>
          <a:prstGeom prst="rect">
            <a:avLst/>
          </a:prstGeom>
          <a:noFill/>
        </p:spPr>
        <p:txBody>
          <a:bodyPr wrap="square">
            <a:spAutoFit/>
          </a:bodyPr>
          <a:lstStyle/>
          <a:p>
            <a:r>
              <a:rPr lang="en-US" sz="1800" dirty="0"/>
              <a:t>Figure 36</a:t>
            </a:r>
            <a:endParaRPr lang="en-IN"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Drawing a Graph without Edges Predetermined</a:t>
            </a:r>
            <a:r>
              <a:rPr lang="en-US" dirty="0"/>
              <a:t>—Slide 4</a:t>
            </a:r>
            <a:endParaRPr dirty="0"/>
          </a:p>
        </p:txBody>
      </p:sp>
      <p:sp>
        <p:nvSpPr>
          <p:cNvPr id="3" name="Text Placeholder 2"/>
          <p:cNvSpPr>
            <a:spLocks noGrp="1"/>
          </p:cNvSpPr>
          <p:nvPr>
            <p:ph type="body" sz="quarter" idx="10"/>
          </p:nvPr>
        </p:nvSpPr>
        <p:spPr>
          <a:xfrm>
            <a:off x="457200" y="1029287"/>
            <a:ext cx="8229600" cy="1409113"/>
          </a:xfrm>
        </p:spPr>
        <p:txBody>
          <a:bodyPr>
            <a:normAutofit/>
          </a:bodyPr>
          <a:lstStyle/>
          <a:p>
            <a:pPr algn="just"/>
            <a:r>
              <a:rPr sz="2400" dirty="0"/>
              <a:t>To get to degree </a:t>
            </a:r>
            <a:r>
              <a:rPr sz="2400" dirty="0">
                <a:latin typeface="Cambria Math"/>
              </a:rPr>
              <a:t>6</a:t>
            </a:r>
            <a:r>
              <a:rPr sz="2400" dirty="0"/>
              <a:t>, we'll need to draw two more edges somewhere. We'll choose to give the bottom two vertices on either side another edges with our central vertex, as shown.</a:t>
            </a:r>
            <a:endParaRPr lang="en-US" sz="2400" dirty="0"/>
          </a:p>
        </p:txBody>
      </p:sp>
      <p:pic>
        <p:nvPicPr>
          <p:cNvPr id="5" name="Picture 4" descr="Same image as Figure two with 2 more additional edges. The center vertex on the bottom row has two curved edges connecting to the outside vertices.">
            <a:extLst>
              <a:ext uri="{FF2B5EF4-FFF2-40B4-BE49-F238E27FC236}">
                <a16:creationId xmlns:a16="http://schemas.microsoft.com/office/drawing/2014/main" id="{90355A33-52B2-4A0B-93A4-D2139B0CBE63}"/>
              </a:ext>
            </a:extLst>
          </p:cNvPr>
          <p:cNvPicPr>
            <a:picLocks noChangeAspect="1"/>
          </p:cNvPicPr>
          <p:nvPr/>
        </p:nvPicPr>
        <p:blipFill>
          <a:blip r:embed="rId2"/>
          <a:srcRect b="18519"/>
          <a:stretch>
            <a:fillRect/>
          </a:stretch>
        </p:blipFill>
        <p:spPr>
          <a:xfrm>
            <a:off x="3444586" y="2206976"/>
            <a:ext cx="2254827" cy="1676400"/>
          </a:xfrm>
          <a:prstGeom prst="rect">
            <a:avLst/>
          </a:prstGeom>
        </p:spPr>
      </p:pic>
      <p:sp>
        <p:nvSpPr>
          <p:cNvPr id="4" name="TextBox 3">
            <a:extLst>
              <a:ext uri="{FF2B5EF4-FFF2-40B4-BE49-F238E27FC236}">
                <a16:creationId xmlns:a16="http://schemas.microsoft.com/office/drawing/2014/main" id="{0EACB0AB-3CF2-DAB7-10F5-79D563C986F7}"/>
              </a:ext>
            </a:extLst>
          </p:cNvPr>
          <p:cNvSpPr txBox="1"/>
          <p:nvPr/>
        </p:nvSpPr>
        <p:spPr>
          <a:xfrm>
            <a:off x="3981449" y="3962400"/>
            <a:ext cx="1181100" cy="369332"/>
          </a:xfrm>
          <a:prstGeom prst="rect">
            <a:avLst/>
          </a:prstGeom>
          <a:noFill/>
        </p:spPr>
        <p:txBody>
          <a:bodyPr wrap="square">
            <a:spAutoFit/>
          </a:bodyPr>
          <a:lstStyle/>
          <a:p>
            <a:r>
              <a:rPr lang="en-US" sz="1800" dirty="0"/>
              <a:t>Figure 37</a:t>
            </a:r>
            <a:endParaRPr lang="en-IN" i="1" dirty="0"/>
          </a:p>
        </p:txBody>
      </p:sp>
      <p:sp>
        <p:nvSpPr>
          <p:cNvPr id="7" name="TextBox 6">
            <a:extLst>
              <a:ext uri="{FF2B5EF4-FFF2-40B4-BE49-F238E27FC236}">
                <a16:creationId xmlns:a16="http://schemas.microsoft.com/office/drawing/2014/main" id="{3ED2BE2B-1D76-ED0C-DD12-D63BE6B6D044}"/>
              </a:ext>
            </a:extLst>
          </p:cNvPr>
          <p:cNvSpPr txBox="1"/>
          <p:nvPr/>
        </p:nvSpPr>
        <p:spPr>
          <a:xfrm>
            <a:off x="457200" y="4373940"/>
            <a:ext cx="8229600" cy="1569660"/>
          </a:xfrm>
          <a:prstGeom prst="rect">
            <a:avLst/>
          </a:prstGeom>
          <a:noFill/>
        </p:spPr>
        <p:txBody>
          <a:bodyPr wrap="square">
            <a:spAutoFit/>
          </a:bodyPr>
          <a:lstStyle/>
          <a:p>
            <a:pPr algn="just"/>
            <a:r>
              <a:rPr lang="en-US" sz="2400" dirty="0"/>
              <a:t>Let's stop and determine what the graph looks like so far. We have a graph with five vertices: one of degree </a:t>
            </a:r>
            <a:r>
              <a:rPr lang="en-US" sz="2400" dirty="0">
                <a:latin typeface="Cambria Math"/>
              </a:rPr>
              <a:t>6</a:t>
            </a:r>
            <a:r>
              <a:rPr lang="en-US" sz="2400" dirty="0"/>
              <a:t>, two with degree </a:t>
            </a:r>
            <a:r>
              <a:rPr lang="en-US" sz="2400" dirty="0">
                <a:latin typeface="Cambria Math"/>
              </a:rPr>
              <a:t>2</a:t>
            </a:r>
            <a:r>
              <a:rPr lang="en-US" sz="2400" dirty="0"/>
              <a:t>, and two with degree </a:t>
            </a:r>
            <a:r>
              <a:rPr lang="en-US" sz="2400" dirty="0">
                <a:latin typeface="Cambria Math"/>
              </a:rPr>
              <a:t>1</a:t>
            </a:r>
            <a:r>
              <a:rPr lang="en-US" sz="2400" dirty="0"/>
              <a:t>. Recall that we need two vertices of degree </a:t>
            </a:r>
            <a:r>
              <a:rPr lang="en-US" sz="2400" dirty="0">
                <a:latin typeface="Cambria Math"/>
              </a:rPr>
              <a:t>3</a:t>
            </a:r>
            <a:r>
              <a:rPr lang="en-US" sz="2400" dirty="0"/>
              <a:t>, two vertices of degree </a:t>
            </a:r>
            <a:r>
              <a:rPr lang="en-US" sz="2400" dirty="0">
                <a:latin typeface="Cambria Math"/>
              </a:rPr>
              <a:t>2</a:t>
            </a:r>
            <a:r>
              <a:rPr lang="en-US" sz="2400" dirty="0"/>
              <a:t>, and one of degree </a:t>
            </a:r>
            <a:r>
              <a:rPr lang="en-US" sz="2400" dirty="0">
                <a:latin typeface="Cambria Math"/>
              </a:rPr>
              <a:t>6</a:t>
            </a:r>
            <a:r>
              <a:rPr lang="en-US" sz="24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Drawing a Graph without Edges Predetermined</a:t>
            </a:r>
            <a:r>
              <a:rPr lang="en-US" dirty="0"/>
              <a:t>—Slide 5</a:t>
            </a:r>
            <a:endParaRPr dirty="0"/>
          </a:p>
        </p:txBody>
      </p:sp>
      <p:sp>
        <p:nvSpPr>
          <p:cNvPr id="3" name="Text Placeholder 2"/>
          <p:cNvSpPr>
            <a:spLocks noGrp="1"/>
          </p:cNvSpPr>
          <p:nvPr>
            <p:ph type="body" sz="quarter" idx="10"/>
          </p:nvPr>
        </p:nvSpPr>
        <p:spPr/>
        <p:txBody>
          <a:bodyPr>
            <a:normAutofit/>
          </a:bodyPr>
          <a:lstStyle/>
          <a:p>
            <a:pPr algn="just"/>
            <a:r>
              <a:rPr sz="2400" dirty="0"/>
              <a:t>Notice that we have more than one possible ways to complete our graph here. One way is to join each vertex of degree </a:t>
            </a:r>
            <a:r>
              <a:rPr sz="2400" dirty="0">
                <a:latin typeface="Cambria Math"/>
              </a:rPr>
              <a:t>1</a:t>
            </a:r>
            <a:r>
              <a:rPr sz="2400" dirty="0"/>
              <a:t> to a vertex of degree </a:t>
            </a:r>
            <a:r>
              <a:rPr sz="2400" dirty="0">
                <a:latin typeface="Cambria Math"/>
              </a:rPr>
              <a:t>2</a:t>
            </a:r>
            <a:r>
              <a:rPr sz="2400" dirty="0"/>
              <a:t>, which increases each of their degrees by one, giving us the desired degree count. Our final graph for the molecule's form is as follows.</a:t>
            </a:r>
            <a:endParaRPr lang="en-US" sz="2400" dirty="0"/>
          </a:p>
        </p:txBody>
      </p:sp>
      <p:pic>
        <p:nvPicPr>
          <p:cNvPr id="5" name="Picture 4" descr="Same image as Figure 3 with the addition of  2 line segments and the addition of labels for each vertex. This image is of 5 vertices laid out over  2  rows and 3 columns. The bottom row has a vertex in each column. The top row only has vertices in the first and third columns both of which are labeled Oxygen. The bottom row has labeled the outside two vertices Aluminum and the middle vertex Iron. There is a total of 8 edges connecting the vertices. Iron has the most edges,  1 for each Oxygen vertex and  2 for each Aluminum vertex. Both Oxygen vertices connect to an Aluminum Vertex as well. In total you have 2   Oxygen vertices 2 Aluminum vertices and one Iron vertex. You also have 2   edges connecting Iron to Oxygen,  4  edges connecting Iron to Aluminum, and 2 connecting Oxygen to Aluminum.">
            <a:extLst>
              <a:ext uri="{FF2B5EF4-FFF2-40B4-BE49-F238E27FC236}">
                <a16:creationId xmlns:a16="http://schemas.microsoft.com/office/drawing/2014/main" id="{2F829746-5827-4223-80BD-BB59451DE3AB}"/>
              </a:ext>
            </a:extLst>
          </p:cNvPr>
          <p:cNvPicPr>
            <a:picLocks noChangeAspect="1"/>
          </p:cNvPicPr>
          <p:nvPr/>
        </p:nvPicPr>
        <p:blipFill>
          <a:blip r:embed="rId2"/>
          <a:srcRect b="19136"/>
          <a:stretch>
            <a:fillRect/>
          </a:stretch>
        </p:blipFill>
        <p:spPr>
          <a:xfrm>
            <a:off x="2860763" y="3200400"/>
            <a:ext cx="3422473" cy="1610061"/>
          </a:xfrm>
          <a:prstGeom prst="rect">
            <a:avLst/>
          </a:prstGeom>
        </p:spPr>
      </p:pic>
      <p:sp>
        <p:nvSpPr>
          <p:cNvPr id="4" name="TextBox 3">
            <a:extLst>
              <a:ext uri="{FF2B5EF4-FFF2-40B4-BE49-F238E27FC236}">
                <a16:creationId xmlns:a16="http://schemas.microsoft.com/office/drawing/2014/main" id="{51953363-41AF-2C23-DBA5-317BD0DEC759}"/>
              </a:ext>
            </a:extLst>
          </p:cNvPr>
          <p:cNvSpPr txBox="1"/>
          <p:nvPr/>
        </p:nvSpPr>
        <p:spPr>
          <a:xfrm>
            <a:off x="4019549" y="4953000"/>
            <a:ext cx="1104900" cy="369332"/>
          </a:xfrm>
          <a:prstGeom prst="rect">
            <a:avLst/>
          </a:prstGeom>
          <a:noFill/>
        </p:spPr>
        <p:txBody>
          <a:bodyPr wrap="square">
            <a:spAutoFit/>
          </a:bodyPr>
          <a:lstStyle/>
          <a:p>
            <a:r>
              <a:rPr lang="en-US" sz="1800" dirty="0"/>
              <a:t>Figure 38</a:t>
            </a:r>
            <a:endParaRPr lang="en-IN"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3</a:t>
            </a:r>
          </a:p>
        </p:txBody>
      </p:sp>
      <p:sp>
        <p:nvSpPr>
          <p:cNvPr id="3" name="Text Placeholder 2"/>
          <p:cNvSpPr>
            <a:spLocks noGrp="1"/>
          </p:cNvSpPr>
          <p:nvPr>
            <p:ph type="body" sz="quarter" idx="10"/>
          </p:nvPr>
        </p:nvSpPr>
        <p:spPr/>
        <p:txBody>
          <a:bodyPr>
            <a:normAutofit/>
          </a:bodyPr>
          <a:lstStyle/>
          <a:p>
            <a:r>
              <a:rPr sz="2800"/>
              <a:t>Draw a different graph with the same restrictions as in Example 9: no loops, having two vertices of degree </a:t>
            </a:r>
            <a:r>
              <a:rPr sz="2800">
                <a:latin typeface="Cambria Math"/>
              </a:rPr>
              <a:t>3</a:t>
            </a:r>
            <a:r>
              <a:rPr sz="2800"/>
              <a:t>, two vertices of degree </a:t>
            </a:r>
            <a:r>
              <a:rPr sz="2800">
                <a:latin typeface="Cambria Math"/>
              </a:rPr>
              <a:t>2</a:t>
            </a:r>
            <a:r>
              <a:rPr sz="2800"/>
              <a:t>, and one of degree </a:t>
            </a:r>
            <a:r>
              <a:rPr sz="2800">
                <a:latin typeface="Cambria Math"/>
              </a:rPr>
              <a:t>6</a:t>
            </a:r>
            <a:r>
              <a:rPr sz="2800"/>
              <a:t>.</a:t>
            </a:r>
          </a:p>
          <a:p>
            <a:r>
              <a:rPr sz="2800"/>
              <a:t>Answer:</a:t>
            </a:r>
          </a:p>
          <a:p>
            <a:r>
              <a:rPr sz="2800"/>
              <a:t>Answers will vary. For example,</a:t>
            </a:r>
          </a:p>
        </p:txBody>
      </p:sp>
      <p:pic>
        <p:nvPicPr>
          <p:cNvPr id="5" name="Picture 4" descr="Image featuring 5 vertices and  8 edges.  4  of the vertices form a diamond shape with Iron labeling the top vertex, Aluminum labeling both sides, and Oxygen labeling the bottom vertex. 4 line segments connect the vertices to create the sides of the diamond.  2 additional curved edges connect Aluminum to Iron which means the diamond shape alone holds 4 vertices and 6 edges. The final vertex is labeled Oxygen and is horizontally in line with Iron. The final  2 vertices connect to iron by 2 curved edges.&#10;">
            <a:extLst>
              <a:ext uri="{FF2B5EF4-FFF2-40B4-BE49-F238E27FC236}">
                <a16:creationId xmlns:a16="http://schemas.microsoft.com/office/drawing/2014/main" id="{CCC8FC48-2E1D-4B6B-92EE-1846863DB812}"/>
              </a:ext>
            </a:extLst>
          </p:cNvPr>
          <p:cNvPicPr>
            <a:picLocks noChangeAspect="1"/>
          </p:cNvPicPr>
          <p:nvPr/>
        </p:nvPicPr>
        <p:blipFill>
          <a:blip r:embed="rId2"/>
          <a:stretch>
            <a:fillRect/>
          </a:stretch>
        </p:blipFill>
        <p:spPr>
          <a:xfrm>
            <a:off x="2971800" y="3886200"/>
            <a:ext cx="2819400" cy="1614160"/>
          </a:xfrm>
          <a:prstGeom prst="rect">
            <a:avLst/>
          </a:prstGeom>
        </p:spPr>
      </p:pic>
    </p:spTree>
    <p:extLst>
      <p:ext uri="{BB962C8B-B14F-4D97-AF65-F5344CB8AC3E}">
        <p14:creationId xmlns:p14="http://schemas.microsoft.com/office/powerpoint/2010/main" val="203138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1</a:t>
            </a:r>
            <a:endParaRPr dirty="0"/>
          </a:p>
        </p:txBody>
      </p:sp>
      <p:sp>
        <p:nvSpPr>
          <p:cNvPr id="3" name="Text Placeholder 2"/>
          <p:cNvSpPr>
            <a:spLocks noGrp="1"/>
          </p:cNvSpPr>
          <p:nvPr>
            <p:ph type="body" sz="quarter" idx="10"/>
          </p:nvPr>
        </p:nvSpPr>
        <p:spPr/>
        <p:txBody>
          <a:bodyPr>
            <a:normAutofit/>
          </a:bodyPr>
          <a:lstStyle/>
          <a:p>
            <a:r>
              <a:rPr sz="2800"/>
              <a:t>The singular form of vertices is vertex.</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Vertex Coverings</a:t>
            </a:r>
          </a:p>
        </p:txBody>
      </p:sp>
      <p:sp>
        <p:nvSpPr>
          <p:cNvPr id="3" name="Text Placeholder 2"/>
          <p:cNvSpPr>
            <a:spLocks noGrp="1"/>
          </p:cNvSpPr>
          <p:nvPr>
            <p:ph type="body" sz="quarter" idx="10"/>
          </p:nvPr>
        </p:nvSpPr>
        <p:spPr/>
        <p:txBody>
          <a:bodyPr>
            <a:normAutofit/>
          </a:bodyPr>
          <a:lstStyle/>
          <a:p>
            <a:pPr>
              <a:defRPr b="1"/>
            </a:pPr>
            <a:r>
              <a:rPr sz="2800" dirty="0"/>
              <a:t>Vertex Cover</a:t>
            </a:r>
          </a:p>
          <a:p>
            <a:pPr>
              <a:defRPr sz="2800"/>
            </a:pPr>
            <a:r>
              <a:rPr sz="2800" dirty="0"/>
              <a:t>A </a:t>
            </a:r>
            <a:r>
              <a:rPr sz="2800" b="1" dirty="0"/>
              <a:t>vertex cover</a:t>
            </a:r>
            <a:r>
              <a:rPr sz="2800" dirty="0"/>
              <a:t> is a set of vertices</a:t>
            </a:r>
            <a:r>
              <a:rPr lang="en-IN" sz="2800" dirty="0"/>
              <a:t> </a:t>
            </a:r>
            <a:r>
              <a:rPr lang="en-IN" sz="2800" i="1" dirty="0"/>
              <a:t>A</a:t>
            </a:r>
            <a:r>
              <a:rPr sz="2800" dirty="0"/>
              <a:t> so that every vertex in the graph is either in</a:t>
            </a:r>
            <a:r>
              <a:rPr lang="en-IN" sz="2800" dirty="0"/>
              <a:t> </a:t>
            </a:r>
            <a:r>
              <a:rPr lang="en-IN" sz="2800" i="1" dirty="0"/>
              <a:t>A</a:t>
            </a:r>
            <a:r>
              <a:rPr sz="2800" dirty="0"/>
              <a:t> or adjacent to a vertex in</a:t>
            </a:r>
            <a:r>
              <a:rPr lang="en-IN" sz="2800" dirty="0"/>
              <a:t> </a:t>
            </a:r>
            <a:r>
              <a:rPr lang="en-IN" sz="2800" i="1" dirty="0"/>
              <a:t>A</a:t>
            </a:r>
            <a:r>
              <a:rPr sz="2800" dirty="0"/>
              <a:t>.</a:t>
            </a:r>
            <a:endParaRPr lang="en-US" sz="2800" dirty="0"/>
          </a:p>
          <a:p>
            <a:pPr>
              <a:defRPr sz="2800"/>
            </a:pPr>
            <a:endParaRPr sz="2800" dirty="0"/>
          </a:p>
          <a:p>
            <a:pPr>
              <a:defRPr b="1"/>
            </a:pPr>
            <a:r>
              <a:rPr sz="2800" dirty="0"/>
              <a:t>Minimum Vertex Cover</a:t>
            </a:r>
          </a:p>
          <a:p>
            <a:pPr>
              <a:defRPr sz="2800"/>
            </a:pPr>
            <a:r>
              <a:rPr sz="2800" dirty="0"/>
              <a:t>When a vertex cover</a:t>
            </a:r>
            <a:r>
              <a:rPr lang="en-IN" sz="2800" dirty="0"/>
              <a:t> </a:t>
            </a:r>
            <a:r>
              <a:rPr lang="en-IN" sz="2800" i="1" dirty="0"/>
              <a:t>A</a:t>
            </a:r>
            <a:r>
              <a:rPr sz="2800" dirty="0"/>
              <a:t> is as small as possible,</a:t>
            </a:r>
            <a:r>
              <a:rPr lang="en-IN" sz="2800" dirty="0"/>
              <a:t> </a:t>
            </a:r>
            <a:r>
              <a:rPr lang="en-IN" sz="2800" i="1" dirty="0"/>
              <a:t>A</a:t>
            </a:r>
            <a:r>
              <a:rPr sz="2800" dirty="0"/>
              <a:t> is called a </a:t>
            </a:r>
            <a:r>
              <a:rPr sz="2800" b="1" dirty="0"/>
              <a:t>minimum vertex cover</a:t>
            </a:r>
            <a:r>
              <a:rPr sz="2800" dirty="0"/>
              <a:t>.</a:t>
            </a:r>
          </a:p>
          <a:p>
            <a:endParaRP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 Finding a Minimum Vertex Cover</a:t>
            </a:r>
            <a:r>
              <a:rPr lang="en-US" dirty="0"/>
              <a:t>—Slide 1</a:t>
            </a:r>
            <a:endParaRPr dirty="0"/>
          </a:p>
        </p:txBody>
      </p:sp>
      <p:sp>
        <p:nvSpPr>
          <p:cNvPr id="3" name="Text Placeholder 2"/>
          <p:cNvSpPr>
            <a:spLocks noGrp="1"/>
          </p:cNvSpPr>
          <p:nvPr>
            <p:ph type="body" sz="quarter" idx="10"/>
          </p:nvPr>
        </p:nvSpPr>
        <p:spPr/>
        <p:txBody>
          <a:bodyPr>
            <a:normAutofit/>
          </a:bodyPr>
          <a:lstStyle/>
          <a:p>
            <a:pPr algn="just"/>
            <a:r>
              <a:rPr sz="2800" dirty="0"/>
              <a:t>Using the graph we created in Figure 41, determine the minimum number of security guards that would be needed if a guard can secure their room and all the rooms adjacent to it.</a:t>
            </a:r>
            <a:endParaRPr lang="en-US" sz="2800" dirty="0"/>
          </a:p>
          <a:p>
            <a:pPr algn="just"/>
            <a:r>
              <a:rPr lang="en-US" sz="2800" b="1" dirty="0"/>
              <a:t>Solution</a:t>
            </a:r>
          </a:p>
          <a:p>
            <a:pPr algn="just">
              <a:defRPr sz="2800"/>
            </a:pPr>
            <a:r>
              <a:rPr lang="en-US" sz="2800" dirty="0"/>
              <a:t>We can begin by placing a guard in room </a:t>
            </a:r>
            <a:r>
              <a:rPr lang="en-US" sz="2800" i="1" dirty="0"/>
              <a:t>j</a:t>
            </a:r>
            <a:r>
              <a:rPr lang="en-US" sz="2800" dirty="0"/>
              <a:t>, represented by a blue </a:t>
            </a:r>
            <a:r>
              <a:rPr lang="en-US" sz="2800" i="1" dirty="0"/>
              <a:t>G</a:t>
            </a:r>
            <a:r>
              <a:rPr lang="en-US" sz="2800" dirty="0"/>
              <a:t>. That way, rooms </a:t>
            </a:r>
            <a:r>
              <a:rPr lang="en-US" sz="2800" i="1" dirty="0"/>
              <a:t>d</a:t>
            </a:r>
            <a:r>
              <a:rPr lang="en-US" sz="2800" dirty="0"/>
              <a:t>, </a:t>
            </a:r>
            <a:r>
              <a:rPr lang="en-US" sz="2800" i="1" dirty="0"/>
              <a:t>f</a:t>
            </a:r>
            <a:r>
              <a:rPr lang="en-US" sz="2800" dirty="0"/>
              <a:t>, </a:t>
            </a:r>
            <a:r>
              <a:rPr lang="en-US" sz="2800" i="1" dirty="0"/>
              <a:t>g</a:t>
            </a:r>
            <a:r>
              <a:rPr lang="en-US" sz="2800" dirty="0"/>
              <a:t>, </a:t>
            </a:r>
            <a:r>
              <a:rPr lang="en-US" sz="2800" i="1" dirty="0"/>
              <a:t>h</a:t>
            </a:r>
            <a:r>
              <a:rPr lang="en-US" sz="2800" dirty="0"/>
              <a:t>, and </a:t>
            </a:r>
            <a:r>
              <a:rPr lang="en-US" sz="2800" i="1" dirty="0" err="1"/>
              <a:t>i</a:t>
            </a:r>
            <a:r>
              <a:rPr lang="en-US" sz="2800" dirty="0"/>
              <a:t> are all covered since they are adjacent to </a:t>
            </a:r>
            <a:r>
              <a:rPr lang="en-US" sz="2800" i="1" dirty="0"/>
              <a:t>j</a:t>
            </a:r>
            <a:r>
              <a:rPr lang="en-US" sz="2800" dirty="0"/>
              <a:t>.</a:t>
            </a:r>
          </a:p>
          <a:p>
            <a:endParaRPr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Finding a Minimum Vertex Cover</a:t>
            </a:r>
            <a:r>
              <a:rPr lang="en-US" dirty="0"/>
              <a:t>—Slide 2</a:t>
            </a:r>
            <a:endParaRPr dirty="0"/>
          </a:p>
        </p:txBody>
      </p:sp>
      <p:pic>
        <p:nvPicPr>
          <p:cNvPr id="4" name="Picture 3" descr="Same image of the museum floor plan with the addition of a guard labeled G at vertex j. The museum contains  10&#10;rooms separated by 9 different entry ways. Not counting the entry to the building, the first room a) has one doorway to the second room b). The second room b has the door to enter the 3rd room c. The 3rd room c has a door into the 4th room d. The 4th room d has  2  possible options to continue into a small closet sized room e or into a hallway j. The hallway j has access to the final  4 rooms labeled f, g, h, and i otherwise you can go back the way you came. The remaining  4  rooms only have access to the hallway j.">
            <a:extLst>
              <a:ext uri="{FF2B5EF4-FFF2-40B4-BE49-F238E27FC236}">
                <a16:creationId xmlns:a16="http://schemas.microsoft.com/office/drawing/2014/main" id="{B0E9DC55-1739-401C-8072-190B184066B9}"/>
              </a:ext>
            </a:extLst>
          </p:cNvPr>
          <p:cNvPicPr>
            <a:picLocks noChangeAspect="1"/>
          </p:cNvPicPr>
          <p:nvPr/>
        </p:nvPicPr>
        <p:blipFill>
          <a:blip r:embed="rId2"/>
          <a:srcRect b="9483"/>
          <a:stretch>
            <a:fillRect/>
          </a:stretch>
        </p:blipFill>
        <p:spPr>
          <a:xfrm>
            <a:off x="2971800" y="1066804"/>
            <a:ext cx="3200400" cy="2780713"/>
          </a:xfrm>
          <a:prstGeom prst="rect">
            <a:avLst/>
          </a:prstGeom>
        </p:spPr>
      </p:pic>
      <p:sp>
        <p:nvSpPr>
          <p:cNvPr id="5" name="TextBox 4">
            <a:extLst>
              <a:ext uri="{FF2B5EF4-FFF2-40B4-BE49-F238E27FC236}">
                <a16:creationId xmlns:a16="http://schemas.microsoft.com/office/drawing/2014/main" id="{7A5F7D47-5F7B-E643-D232-07EBF4A1578F}"/>
              </a:ext>
            </a:extLst>
          </p:cNvPr>
          <p:cNvSpPr txBox="1"/>
          <p:nvPr/>
        </p:nvSpPr>
        <p:spPr>
          <a:xfrm>
            <a:off x="4019550" y="3700368"/>
            <a:ext cx="1104900" cy="369332"/>
          </a:xfrm>
          <a:prstGeom prst="rect">
            <a:avLst/>
          </a:prstGeom>
          <a:noFill/>
        </p:spPr>
        <p:txBody>
          <a:bodyPr wrap="square">
            <a:spAutoFit/>
          </a:bodyPr>
          <a:lstStyle/>
          <a:p>
            <a:r>
              <a:rPr lang="en-US" sz="1800" dirty="0"/>
              <a:t>Figure 42</a:t>
            </a:r>
            <a:endParaRPr lang="en-IN" i="1" dirty="0"/>
          </a:p>
        </p:txBody>
      </p:sp>
      <p:sp>
        <p:nvSpPr>
          <p:cNvPr id="3" name="Text Placeholder 2"/>
          <p:cNvSpPr>
            <a:spLocks noGrp="1"/>
          </p:cNvSpPr>
          <p:nvPr>
            <p:ph type="body" sz="quarter" idx="10"/>
          </p:nvPr>
        </p:nvSpPr>
        <p:spPr>
          <a:xfrm>
            <a:off x="457200" y="4069700"/>
            <a:ext cx="8229600" cy="1926654"/>
          </a:xfrm>
        </p:spPr>
        <p:txBody>
          <a:bodyPr>
            <a:normAutofit/>
          </a:bodyPr>
          <a:lstStyle/>
          <a:p>
            <a:pPr algn="just">
              <a:defRPr sz="2800"/>
            </a:pPr>
            <a:r>
              <a:rPr sz="2400" dirty="0"/>
              <a:t>Then, we have the remaining four rooms</a:t>
            </a:r>
            <a:r>
              <a:rPr lang="en-IN" sz="2400" dirty="0"/>
              <a:t> </a:t>
            </a:r>
            <a:r>
              <a:rPr lang="en-IN" sz="2400" i="1" dirty="0"/>
              <a:t>a</a:t>
            </a:r>
            <a:r>
              <a:rPr sz="2400" dirty="0"/>
              <a:t>,</a:t>
            </a:r>
            <a:r>
              <a:rPr lang="en-IN" sz="2400" dirty="0"/>
              <a:t> </a:t>
            </a:r>
            <a:r>
              <a:rPr lang="en-IN" sz="2400" i="1" dirty="0"/>
              <a:t>b</a:t>
            </a:r>
            <a:r>
              <a:rPr sz="2400" dirty="0"/>
              <a:t>,</a:t>
            </a:r>
            <a:r>
              <a:rPr lang="en-IN" sz="2400" dirty="0"/>
              <a:t> </a:t>
            </a:r>
            <a:r>
              <a:rPr lang="en-IN" sz="2400" i="1" dirty="0"/>
              <a:t>c</a:t>
            </a:r>
            <a:r>
              <a:rPr sz="2400" dirty="0"/>
              <a:t>, and</a:t>
            </a:r>
            <a:r>
              <a:rPr lang="en-IN" sz="2400" dirty="0"/>
              <a:t> </a:t>
            </a:r>
            <a:r>
              <a:rPr lang="en-IN" sz="2400" i="1" dirty="0"/>
              <a:t>e</a:t>
            </a:r>
            <a:r>
              <a:rPr sz="2400" dirty="0"/>
              <a:t> that need a guard. Since these four rooms are connected in a row, this will require a minimum of two guards. One guard in room</a:t>
            </a:r>
            <a:r>
              <a:rPr lang="en-IN" sz="2400" dirty="0"/>
              <a:t> </a:t>
            </a:r>
            <a:r>
              <a:rPr lang="en-IN" sz="2400" i="1" dirty="0"/>
              <a:t>b</a:t>
            </a:r>
            <a:r>
              <a:rPr sz="2400" dirty="0"/>
              <a:t> who can cover room</a:t>
            </a:r>
            <a:r>
              <a:rPr lang="en-IN" sz="2400" dirty="0"/>
              <a:t> </a:t>
            </a:r>
            <a:r>
              <a:rPr lang="en-IN" sz="2400" i="1" dirty="0"/>
              <a:t>b</a:t>
            </a:r>
            <a:r>
              <a:rPr sz="2400" dirty="0"/>
              <a:t> as well as</a:t>
            </a:r>
            <a:r>
              <a:rPr lang="en-IN" sz="2400" dirty="0"/>
              <a:t> </a:t>
            </a:r>
            <a:r>
              <a:rPr lang="en-IN" sz="2400" i="1" dirty="0"/>
              <a:t>a</a:t>
            </a:r>
            <a:r>
              <a:rPr sz="2400" dirty="0"/>
              <a:t> and</a:t>
            </a:r>
            <a:r>
              <a:rPr lang="en-IN" sz="2400" dirty="0"/>
              <a:t> </a:t>
            </a:r>
            <a:r>
              <a:rPr lang="en-IN" sz="2400" i="1" dirty="0"/>
              <a:t>c</a:t>
            </a:r>
            <a:r>
              <a:rPr sz="2400" dirty="0"/>
              <a:t>, and one guard in either room</a:t>
            </a:r>
            <a:r>
              <a:rPr lang="en-IN" sz="2400" dirty="0"/>
              <a:t> </a:t>
            </a:r>
            <a:r>
              <a:rPr lang="en-IN" sz="2400" i="1" dirty="0"/>
              <a:t>d</a:t>
            </a:r>
            <a:r>
              <a:rPr sz="2400" dirty="0"/>
              <a:t> or</a:t>
            </a:r>
            <a:r>
              <a:rPr lang="en-IN" sz="2400" dirty="0"/>
              <a:t> </a:t>
            </a:r>
            <a:r>
              <a:rPr lang="en-IN" sz="2400" i="1" dirty="0"/>
              <a:t>e</a:t>
            </a:r>
            <a:r>
              <a:rPr sz="24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Finding a Minimum Vertex Cover</a:t>
            </a:r>
            <a:r>
              <a:rPr lang="en-US" dirty="0"/>
              <a:t>—Slide 3</a:t>
            </a:r>
            <a:endParaRPr dirty="0"/>
          </a:p>
        </p:txBody>
      </p:sp>
      <p:pic>
        <p:nvPicPr>
          <p:cNvPr id="5" name="Picture 4" descr="The same image as Figure 1 with the addition of a second guard one at vertex b and one still at vertex j.&#10;">
            <a:extLst>
              <a:ext uri="{FF2B5EF4-FFF2-40B4-BE49-F238E27FC236}">
                <a16:creationId xmlns:a16="http://schemas.microsoft.com/office/drawing/2014/main" id="{0267979B-1A31-4369-93EC-0B4C41B836C2}"/>
              </a:ext>
            </a:extLst>
          </p:cNvPr>
          <p:cNvPicPr>
            <a:picLocks noChangeAspect="1"/>
          </p:cNvPicPr>
          <p:nvPr/>
        </p:nvPicPr>
        <p:blipFill>
          <a:blip r:embed="rId2"/>
          <a:srcRect b="8770"/>
          <a:stretch>
            <a:fillRect/>
          </a:stretch>
        </p:blipFill>
        <p:spPr>
          <a:xfrm>
            <a:off x="3224155" y="1116851"/>
            <a:ext cx="2695688" cy="2378040"/>
          </a:xfrm>
          <a:prstGeom prst="rect">
            <a:avLst/>
          </a:prstGeom>
        </p:spPr>
      </p:pic>
      <p:sp>
        <p:nvSpPr>
          <p:cNvPr id="4" name="TextBox 3">
            <a:extLst>
              <a:ext uri="{FF2B5EF4-FFF2-40B4-BE49-F238E27FC236}">
                <a16:creationId xmlns:a16="http://schemas.microsoft.com/office/drawing/2014/main" id="{D4D38F02-FF7D-B2EA-8C0F-F881A900FCCA}"/>
              </a:ext>
            </a:extLst>
          </p:cNvPr>
          <p:cNvSpPr txBox="1"/>
          <p:nvPr/>
        </p:nvSpPr>
        <p:spPr>
          <a:xfrm>
            <a:off x="4033445" y="3429000"/>
            <a:ext cx="1077109" cy="369332"/>
          </a:xfrm>
          <a:prstGeom prst="rect">
            <a:avLst/>
          </a:prstGeom>
          <a:noFill/>
        </p:spPr>
        <p:txBody>
          <a:bodyPr wrap="square">
            <a:spAutoFit/>
          </a:bodyPr>
          <a:lstStyle/>
          <a:p>
            <a:r>
              <a:rPr lang="en-US" sz="1800" dirty="0"/>
              <a:t>Figure 43</a:t>
            </a:r>
            <a:endParaRPr lang="en-IN" i="1" dirty="0"/>
          </a:p>
        </p:txBody>
      </p:sp>
      <p:sp>
        <p:nvSpPr>
          <p:cNvPr id="3" name="Text Placeholder 2"/>
          <p:cNvSpPr>
            <a:spLocks noGrp="1"/>
          </p:cNvSpPr>
          <p:nvPr>
            <p:ph type="body" sz="quarter" idx="10"/>
          </p:nvPr>
        </p:nvSpPr>
        <p:spPr>
          <a:xfrm>
            <a:off x="457200" y="3886200"/>
            <a:ext cx="8229600" cy="2110154"/>
          </a:xfrm>
        </p:spPr>
        <p:txBody>
          <a:bodyPr>
            <a:normAutofit/>
          </a:bodyPr>
          <a:lstStyle/>
          <a:p>
            <a:pPr algn="just">
              <a:defRPr sz="2800"/>
            </a:pPr>
            <a:r>
              <a:rPr sz="1800" dirty="0"/>
              <a:t>Here's where we can use our best judgment for the scenario. Although room</a:t>
            </a:r>
            <a:r>
              <a:rPr lang="en-IN" sz="1800" dirty="0"/>
              <a:t> </a:t>
            </a:r>
            <a:r>
              <a:rPr lang="en-IN" sz="1800" i="1" dirty="0"/>
              <a:t>d</a:t>
            </a:r>
            <a:r>
              <a:rPr sz="1800" dirty="0"/>
              <a:t> is secured by the guard in room</a:t>
            </a:r>
            <a:r>
              <a:rPr lang="en-IN" sz="1800" dirty="0"/>
              <a:t> </a:t>
            </a:r>
            <a:r>
              <a:rPr lang="en-IN" sz="1800" i="1" dirty="0"/>
              <a:t>j</a:t>
            </a:r>
            <a:r>
              <a:rPr sz="1800" dirty="0"/>
              <a:t>, the guard in room</a:t>
            </a:r>
            <a:r>
              <a:rPr lang="en-IN" sz="1800" dirty="0"/>
              <a:t> </a:t>
            </a:r>
            <a:r>
              <a:rPr lang="en-IN" sz="1800" i="1" dirty="0"/>
              <a:t>j</a:t>
            </a:r>
            <a:r>
              <a:rPr sz="1800" dirty="0"/>
              <a:t> might be a little overworked with all the rooms assigned to his position. We could technically place the final guard in room</a:t>
            </a:r>
            <a:r>
              <a:rPr lang="en-IN" sz="1800" dirty="0"/>
              <a:t> </a:t>
            </a:r>
            <a:r>
              <a:rPr lang="en-IN" sz="1800" i="1" dirty="0"/>
              <a:t>e</a:t>
            </a:r>
            <a:r>
              <a:rPr sz="1800" dirty="0"/>
              <a:t> and accomplish our objective. However, placing the guard in room</a:t>
            </a:r>
            <a:r>
              <a:rPr lang="en-IN" sz="1800" dirty="0"/>
              <a:t> </a:t>
            </a:r>
            <a:r>
              <a:rPr lang="en-IN" sz="1800" i="1" dirty="0"/>
              <a:t>d</a:t>
            </a:r>
            <a:r>
              <a:rPr sz="1800" dirty="0"/>
              <a:t> might be a more sensible solution, helping to ease the job of the guard in room</a:t>
            </a:r>
            <a:r>
              <a:rPr lang="en-IN" sz="1800" dirty="0"/>
              <a:t> </a:t>
            </a:r>
            <a:r>
              <a:rPr lang="en-IN" sz="1800" i="1" dirty="0"/>
              <a:t>j</a:t>
            </a:r>
            <a:r>
              <a:rPr sz="1800" dirty="0"/>
              <a:t>. Unless, of course, room</a:t>
            </a:r>
            <a:r>
              <a:rPr lang="en-IN" sz="1800" dirty="0"/>
              <a:t> </a:t>
            </a:r>
            <a:r>
              <a:rPr lang="en-IN" sz="1800" i="1" dirty="0"/>
              <a:t>e</a:t>
            </a:r>
            <a:r>
              <a:rPr sz="1800" dirty="0"/>
              <a:t> contains an incredibly valuable jewel. Either way, the minimum number of guards needed to cover every room in the museum is three.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 Finding a Minimum Vertex Cover</a:t>
            </a:r>
            <a:r>
              <a:rPr lang="en-US" dirty="0"/>
              <a:t>—Slide 4</a:t>
            </a:r>
            <a:endParaRPr dirty="0"/>
          </a:p>
        </p:txBody>
      </p:sp>
      <p:pic>
        <p:nvPicPr>
          <p:cNvPr id="5" name="Picture 4" descr="Same image as Figure 2 with the addition of a 3rd guard labeled G at vertex d. There are still guards places in room b and room j.&#10;">
            <a:extLst>
              <a:ext uri="{FF2B5EF4-FFF2-40B4-BE49-F238E27FC236}">
                <a16:creationId xmlns:a16="http://schemas.microsoft.com/office/drawing/2014/main" id="{47DF71B4-D069-4C8F-9BAE-6CB4E03E5CBD}"/>
              </a:ext>
            </a:extLst>
          </p:cNvPr>
          <p:cNvPicPr>
            <a:picLocks noChangeAspect="1"/>
          </p:cNvPicPr>
          <p:nvPr/>
        </p:nvPicPr>
        <p:blipFill>
          <a:blip r:embed="rId2"/>
          <a:srcRect b="10572"/>
          <a:stretch>
            <a:fillRect/>
          </a:stretch>
        </p:blipFill>
        <p:spPr>
          <a:xfrm>
            <a:off x="3009681" y="1213366"/>
            <a:ext cx="3124636" cy="2743200"/>
          </a:xfrm>
          <a:prstGeom prst="rect">
            <a:avLst/>
          </a:prstGeom>
        </p:spPr>
      </p:pic>
      <p:sp>
        <p:nvSpPr>
          <p:cNvPr id="4" name="TextBox 3">
            <a:extLst>
              <a:ext uri="{FF2B5EF4-FFF2-40B4-BE49-F238E27FC236}">
                <a16:creationId xmlns:a16="http://schemas.microsoft.com/office/drawing/2014/main" id="{B3749709-BC1D-47BA-4A7E-C4ECF70F84FC}"/>
              </a:ext>
            </a:extLst>
          </p:cNvPr>
          <p:cNvSpPr txBox="1"/>
          <p:nvPr/>
        </p:nvSpPr>
        <p:spPr>
          <a:xfrm>
            <a:off x="4019550" y="4038600"/>
            <a:ext cx="1104900" cy="369332"/>
          </a:xfrm>
          <a:prstGeom prst="rect">
            <a:avLst/>
          </a:prstGeom>
          <a:noFill/>
        </p:spPr>
        <p:txBody>
          <a:bodyPr wrap="square">
            <a:spAutoFit/>
          </a:bodyPr>
          <a:lstStyle/>
          <a:p>
            <a:r>
              <a:rPr lang="en-US" sz="1800" dirty="0"/>
              <a:t>Figure 44</a:t>
            </a:r>
            <a:endParaRPr lang="en-IN" i="1" dirty="0"/>
          </a:p>
        </p:txBody>
      </p:sp>
      <p:sp>
        <p:nvSpPr>
          <p:cNvPr id="3" name="Text Placeholder 2"/>
          <p:cNvSpPr>
            <a:spLocks noGrp="1"/>
          </p:cNvSpPr>
          <p:nvPr>
            <p:ph type="body" sz="quarter" idx="10"/>
          </p:nvPr>
        </p:nvSpPr>
        <p:spPr>
          <a:xfrm>
            <a:off x="457200" y="4572000"/>
            <a:ext cx="8229600" cy="461665"/>
          </a:xfrm>
        </p:spPr>
        <p:txBody>
          <a:bodyPr>
            <a:normAutofit/>
          </a:bodyPr>
          <a:lstStyle/>
          <a:p>
            <a:pPr algn="just">
              <a:defRPr sz="2800"/>
            </a:pPr>
            <a:r>
              <a:rPr sz="2400" dirty="0"/>
              <a:t>The set of vertices that form the guards' post assignments,</a:t>
            </a:r>
          </a:p>
        </p:txBody>
      </p:sp>
      <p:pic>
        <p:nvPicPr>
          <p:cNvPr id="9" name="Picture 8" descr="A equals open curly brace b, d, j closed curly brace.&#10;">
            <a:extLst>
              <a:ext uri="{FF2B5EF4-FFF2-40B4-BE49-F238E27FC236}">
                <a16:creationId xmlns:a16="http://schemas.microsoft.com/office/drawing/2014/main" id="{BABC6A31-27A9-D9CD-0A6D-C48A91AB3ED7}"/>
              </a:ext>
            </a:extLst>
          </p:cNvPr>
          <p:cNvPicPr>
            <a:picLocks noChangeAspect="1"/>
          </p:cNvPicPr>
          <p:nvPr/>
        </p:nvPicPr>
        <p:blipFill>
          <a:blip r:embed="rId3"/>
          <a:stretch>
            <a:fillRect/>
          </a:stretch>
        </p:blipFill>
        <p:spPr>
          <a:xfrm>
            <a:off x="3767137" y="5032504"/>
            <a:ext cx="1609725" cy="466725"/>
          </a:xfrm>
          <a:prstGeom prst="rect">
            <a:avLst/>
          </a:prstGeom>
        </p:spPr>
      </p:pic>
      <p:sp>
        <p:nvSpPr>
          <p:cNvPr id="7" name="TextBox 6">
            <a:extLst>
              <a:ext uri="{FF2B5EF4-FFF2-40B4-BE49-F238E27FC236}">
                <a16:creationId xmlns:a16="http://schemas.microsoft.com/office/drawing/2014/main" id="{7B7AF521-F612-37E8-8FF4-8E1D6BD1642F}"/>
              </a:ext>
            </a:extLst>
          </p:cNvPr>
          <p:cNvSpPr txBox="1"/>
          <p:nvPr/>
        </p:nvSpPr>
        <p:spPr>
          <a:xfrm>
            <a:off x="457200" y="5498068"/>
            <a:ext cx="8229600" cy="461665"/>
          </a:xfrm>
          <a:prstGeom prst="rect">
            <a:avLst/>
          </a:prstGeom>
          <a:noFill/>
        </p:spPr>
        <p:txBody>
          <a:bodyPr wrap="square">
            <a:spAutoFit/>
          </a:bodyPr>
          <a:lstStyle/>
          <a:p>
            <a:r>
              <a:rPr lang="en-IN" sz="2400" dirty="0"/>
              <a:t>is a minimum vertex cover for the museum graph.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4</a:t>
            </a:r>
          </a:p>
        </p:txBody>
      </p:sp>
      <p:sp>
        <p:nvSpPr>
          <p:cNvPr id="3" name="Text Placeholder 2"/>
          <p:cNvSpPr>
            <a:spLocks noGrp="1"/>
          </p:cNvSpPr>
          <p:nvPr>
            <p:ph type="body" sz="quarter" idx="10"/>
          </p:nvPr>
        </p:nvSpPr>
        <p:spPr/>
        <p:txBody>
          <a:bodyPr>
            <a:normAutofit/>
          </a:bodyPr>
          <a:lstStyle/>
          <a:p>
            <a:r>
              <a:rPr lang="en-IN" sz="2800" dirty="0"/>
              <a:t>Find another minimum vertex covering for the museum graph from Example 10.</a:t>
            </a:r>
          </a:p>
        </p:txBody>
      </p:sp>
      <p:pic>
        <p:nvPicPr>
          <p:cNvPr id="4" name="Picture 3" descr="Same image of the museum floor plan containing 10 rooms separated by 9&#10;different entry ways. Not counting the entry to the building the first room a has one doorway to the second room b. The second room b has the door to enter the 3rd room c. The 3rd room c has a door into the 4th room d. The 4th room d has  2 possible options: to continue into a small closet sized room e or into a hallway j. The hallway j has access to the final 4 rooms labeled f, g, h, and i otherwise you can go back the way you came. The remaining  4  rooms only have access to the hallway j.">
            <a:extLst>
              <a:ext uri="{FF2B5EF4-FFF2-40B4-BE49-F238E27FC236}">
                <a16:creationId xmlns:a16="http://schemas.microsoft.com/office/drawing/2014/main" id="{40999B68-93A3-8DF6-62F2-5CC339FBD96B}"/>
              </a:ext>
            </a:extLst>
          </p:cNvPr>
          <p:cNvPicPr>
            <a:picLocks noChangeAspect="1"/>
          </p:cNvPicPr>
          <p:nvPr/>
        </p:nvPicPr>
        <p:blipFill>
          <a:blip r:embed="rId2"/>
          <a:srcRect b="14632"/>
          <a:stretch>
            <a:fillRect/>
          </a:stretch>
        </p:blipFill>
        <p:spPr>
          <a:xfrm>
            <a:off x="2549023" y="2255828"/>
            <a:ext cx="4045954" cy="2057400"/>
          </a:xfrm>
          <a:prstGeom prst="rect">
            <a:avLst/>
          </a:prstGeom>
        </p:spPr>
      </p:pic>
      <p:sp>
        <p:nvSpPr>
          <p:cNvPr id="6" name="TextBox 5">
            <a:extLst>
              <a:ext uri="{FF2B5EF4-FFF2-40B4-BE49-F238E27FC236}">
                <a16:creationId xmlns:a16="http://schemas.microsoft.com/office/drawing/2014/main" id="{AE2DD60E-CC84-1282-1C20-C3F773D94347}"/>
              </a:ext>
            </a:extLst>
          </p:cNvPr>
          <p:cNvSpPr txBox="1"/>
          <p:nvPr/>
        </p:nvSpPr>
        <p:spPr>
          <a:xfrm>
            <a:off x="1676400" y="4510542"/>
            <a:ext cx="5791200" cy="369332"/>
          </a:xfrm>
          <a:prstGeom prst="rect">
            <a:avLst/>
          </a:prstGeom>
          <a:noFill/>
        </p:spPr>
        <p:txBody>
          <a:bodyPr wrap="square">
            <a:spAutoFit/>
          </a:bodyPr>
          <a:lstStyle/>
          <a:p>
            <a:r>
              <a:rPr lang="en-US" sz="1800" dirty="0"/>
              <a:t>Figure 41: Museum Blueprint Graph with Vertices and Edges</a:t>
            </a:r>
            <a:endParaRPr lang="en-IN" i="1" dirty="0"/>
          </a:p>
        </p:txBody>
      </p:sp>
      <p:pic>
        <p:nvPicPr>
          <p:cNvPr id="10" name="Picture 9" descr="Answer: B equals open curly brace b, e, j closed curly brace.&#10;">
            <a:extLst>
              <a:ext uri="{FF2B5EF4-FFF2-40B4-BE49-F238E27FC236}">
                <a16:creationId xmlns:a16="http://schemas.microsoft.com/office/drawing/2014/main" id="{EDEB93B9-6386-E823-1600-465DDCBE2B59}"/>
              </a:ext>
            </a:extLst>
          </p:cNvPr>
          <p:cNvPicPr>
            <a:picLocks noChangeAspect="1"/>
          </p:cNvPicPr>
          <p:nvPr/>
        </p:nvPicPr>
        <p:blipFill>
          <a:blip r:embed="rId3"/>
          <a:stretch>
            <a:fillRect/>
          </a:stretch>
        </p:blipFill>
        <p:spPr>
          <a:xfrm>
            <a:off x="762000" y="5306406"/>
            <a:ext cx="2609850" cy="466725"/>
          </a:xfrm>
          <a:prstGeom prst="rect">
            <a:avLst/>
          </a:prstGeom>
        </p:spPr>
      </p:pic>
    </p:spTree>
    <p:extLst>
      <p:ext uri="{BB962C8B-B14F-4D97-AF65-F5344CB8AC3E}">
        <p14:creationId xmlns:p14="http://schemas.microsoft.com/office/powerpoint/2010/main" val="87634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Vertex Colorings</a:t>
            </a:r>
          </a:p>
        </p:txBody>
      </p:sp>
      <p:sp>
        <p:nvSpPr>
          <p:cNvPr id="3" name="Text Placeholder 2"/>
          <p:cNvSpPr>
            <a:spLocks noGrp="1"/>
          </p:cNvSpPr>
          <p:nvPr>
            <p:ph type="body" sz="quarter" idx="10"/>
          </p:nvPr>
        </p:nvSpPr>
        <p:spPr/>
        <p:txBody>
          <a:bodyPr>
            <a:normAutofit/>
          </a:bodyPr>
          <a:lstStyle/>
          <a:p>
            <a:pPr>
              <a:defRPr b="1"/>
            </a:pPr>
            <a:r>
              <a:rPr sz="2800" dirty="0"/>
              <a:t>Vertex Coloring</a:t>
            </a:r>
          </a:p>
          <a:p>
            <a:r>
              <a:rPr sz="2800" dirty="0"/>
              <a:t>A </a:t>
            </a:r>
            <a:r>
              <a:rPr sz="2800" b="1" dirty="0"/>
              <a:t>vertex coloring</a:t>
            </a:r>
            <a:r>
              <a:rPr sz="2800" dirty="0"/>
              <a:t> of a graph is an assignment of colors to the vertices of the graph so that adjacent vertices receive different colors.</a:t>
            </a:r>
            <a:endParaRPr lang="en-US" sz="2800" dirty="0"/>
          </a:p>
          <a:p>
            <a:endParaRPr sz="2800" dirty="0"/>
          </a:p>
          <a:p>
            <a:pPr>
              <a:defRPr b="1"/>
            </a:pPr>
            <a:r>
              <a:rPr sz="2800" dirty="0"/>
              <a:t>Chromatic Number</a:t>
            </a:r>
          </a:p>
          <a:p>
            <a:pPr>
              <a:defRPr sz="2800"/>
            </a:pPr>
            <a:r>
              <a:rPr sz="2800" dirty="0"/>
              <a:t>When the number of colors used in a vertex coloring is as small as possible, this number is called the </a:t>
            </a:r>
            <a:r>
              <a:rPr sz="2800" b="1" dirty="0"/>
              <a:t>chromatic number</a:t>
            </a:r>
            <a:r>
              <a:rPr sz="2800" dirty="0"/>
              <a:t> of a graph and is denoted</a:t>
            </a:r>
            <a:r>
              <a:rPr lang="en-IN" sz="2800" dirty="0"/>
              <a:t> </a:t>
            </a:r>
            <a:r>
              <a:rPr lang="en-IN" sz="2800" dirty="0">
                <a:sym typeface="Symbol" panose="05050102010706020507" pitchFamily="18" charset="2"/>
              </a:rPr>
              <a:t></a:t>
            </a:r>
            <a:r>
              <a:rPr lang="en-IN" sz="2800" dirty="0"/>
              <a:t>(</a:t>
            </a:r>
            <a:r>
              <a:rPr lang="en-IN" sz="2800" i="1" dirty="0"/>
              <a:t>G</a:t>
            </a:r>
            <a:r>
              <a:rPr lang="en-IN" sz="2800" dirty="0"/>
              <a:t>)</a:t>
            </a:r>
            <a:r>
              <a:rPr sz="2800" dirty="0"/>
              <a:t>, read "chi of</a:t>
            </a:r>
            <a:r>
              <a:rPr lang="en-IN" sz="2800" dirty="0"/>
              <a:t> </a:t>
            </a:r>
            <a:r>
              <a:rPr lang="en-IN" sz="2800" i="1" dirty="0"/>
              <a:t>G</a:t>
            </a:r>
            <a:r>
              <a:rPr sz="2800" dirty="0"/>
              <a:t>."</a:t>
            </a:r>
          </a:p>
          <a:p>
            <a:endParaRP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11: Finding a Vertex Coloring</a:t>
            </a:r>
            <a:r>
              <a:rPr lang="en-US" dirty="0"/>
              <a:t>—Slide 1</a:t>
            </a:r>
            <a:endParaRPr dirty="0"/>
          </a:p>
        </p:txBody>
      </p:sp>
      <p:sp>
        <p:nvSpPr>
          <p:cNvPr id="3" name="Text Placeholder 2"/>
          <p:cNvSpPr>
            <a:spLocks noGrp="1"/>
          </p:cNvSpPr>
          <p:nvPr>
            <p:ph type="body" sz="quarter" idx="10"/>
          </p:nvPr>
        </p:nvSpPr>
        <p:spPr/>
        <p:txBody>
          <a:bodyPr>
            <a:normAutofit fontScale="92500" lnSpcReduction="10000"/>
          </a:bodyPr>
          <a:lstStyle/>
          <a:p>
            <a:pPr algn="just"/>
            <a:r>
              <a:rPr sz="2800" dirty="0"/>
              <a:t>A wireless communications service provider needs to place cell towers in all counties of the state in such a way that the frequencies for each tower do not interfere with each other. A vertex in the graph represents a county and an edge represents a shared border between counties.</a:t>
            </a:r>
          </a:p>
          <a:p>
            <a:pPr algn="just"/>
            <a:r>
              <a:rPr sz="2800" dirty="0"/>
              <a:t>When two cell towers are placed in adjacent counties, they interfere with each other's signal unless they are on different frequencies. The provider could place a different frequency in each county and have </a:t>
            </a:r>
            <a:r>
              <a:rPr sz="2800" dirty="0">
                <a:latin typeface="Cambria Math"/>
              </a:rPr>
              <a:t>11</a:t>
            </a:r>
            <a:r>
              <a:rPr sz="2800" dirty="0"/>
              <a:t> frequencies for the state. However, to minimize their costs, the provider needs to use as few frequencies as possible. Find the chromatic number of the graph and determine the best arrangement of the frequencies of the cell towers for the provider.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Finding a Vertex Coloring</a:t>
            </a:r>
            <a:r>
              <a:rPr lang="en-US" dirty="0"/>
              <a:t>—Slide 2</a:t>
            </a:r>
            <a:endParaRPr dirty="0"/>
          </a:p>
        </p:txBody>
      </p:sp>
      <p:sp>
        <p:nvSpPr>
          <p:cNvPr id="3" name="Text Placeholder 2"/>
          <p:cNvSpPr>
            <a:spLocks noGrp="1"/>
          </p:cNvSpPr>
          <p:nvPr>
            <p:ph type="body" sz="quarter" idx="10"/>
          </p:nvPr>
        </p:nvSpPr>
        <p:spPr/>
        <p:txBody>
          <a:bodyPr>
            <a:normAutofit/>
          </a:bodyPr>
          <a:lstStyle/>
          <a:p>
            <a:r>
              <a:rPr sz="2400" b="1" dirty="0"/>
              <a:t>Solution</a:t>
            </a:r>
          </a:p>
          <a:p>
            <a:pPr algn="just">
              <a:defRPr sz="2800"/>
            </a:pPr>
            <a:r>
              <a:rPr sz="2400" dirty="0"/>
              <a:t>We can represent the frequencies of a cell tower by using a number. Let's begin by putting the first frequency in county</a:t>
            </a:r>
            <a:r>
              <a:rPr lang="en-IN" sz="2400" dirty="0"/>
              <a:t> </a:t>
            </a:r>
            <a:r>
              <a:rPr lang="en-IN" sz="2400" i="1" dirty="0"/>
              <a:t>a,</a:t>
            </a:r>
            <a:r>
              <a:rPr sz="2400" dirty="0"/>
              <a:t> as shown with the number </a:t>
            </a:r>
            <a:r>
              <a:rPr sz="2400" dirty="0">
                <a:latin typeface="Cambria Math"/>
              </a:rPr>
              <a:t>1</a:t>
            </a:r>
            <a:r>
              <a:rPr sz="2400" dirty="0"/>
              <a:t> on the graph.</a:t>
            </a:r>
          </a:p>
        </p:txBody>
      </p:sp>
      <p:pic>
        <p:nvPicPr>
          <p:cNvPr id="5" name="Picture 4" descr="Graph of vertices from Figure 16 on the previous page. There are 11   vertices and 21 edges which form 11&#10;triangular faces. The vertices fall into  3 rows that all start at point d which doesn't line up with either the top or middle row but instead sits between them. The top row consist of points d, a, b, c the middle row consists of d, e, f, g and the final row consists of d, h, i, j, k. Vertically the connections consist of a d h, a e h, b e i, b f i, c f j, c g j, and c g k. Unlike the previous screen vertex a is labeled with a 1.">
            <a:extLst>
              <a:ext uri="{FF2B5EF4-FFF2-40B4-BE49-F238E27FC236}">
                <a16:creationId xmlns:a16="http://schemas.microsoft.com/office/drawing/2014/main" id="{3F41E0C3-AF83-4159-973D-33D6A1EFFFE4}"/>
              </a:ext>
            </a:extLst>
          </p:cNvPr>
          <p:cNvPicPr>
            <a:picLocks noChangeAspect="1"/>
          </p:cNvPicPr>
          <p:nvPr/>
        </p:nvPicPr>
        <p:blipFill>
          <a:blip r:embed="rId2"/>
          <a:srcRect b="12341"/>
          <a:stretch>
            <a:fillRect/>
          </a:stretch>
        </p:blipFill>
        <p:spPr>
          <a:xfrm>
            <a:off x="2809735" y="2819400"/>
            <a:ext cx="3524529" cy="2368666"/>
          </a:xfrm>
          <a:prstGeom prst="rect">
            <a:avLst/>
          </a:prstGeom>
        </p:spPr>
      </p:pic>
      <p:sp>
        <p:nvSpPr>
          <p:cNvPr id="4" name="TextBox 3">
            <a:extLst>
              <a:ext uri="{FF2B5EF4-FFF2-40B4-BE49-F238E27FC236}">
                <a16:creationId xmlns:a16="http://schemas.microsoft.com/office/drawing/2014/main" id="{AF29C147-1373-F11B-331F-F8AA831526C8}"/>
              </a:ext>
            </a:extLst>
          </p:cNvPr>
          <p:cNvSpPr txBox="1"/>
          <p:nvPr/>
        </p:nvSpPr>
        <p:spPr>
          <a:xfrm>
            <a:off x="4038599" y="5407544"/>
            <a:ext cx="1066800" cy="369332"/>
          </a:xfrm>
          <a:prstGeom prst="rect">
            <a:avLst/>
          </a:prstGeom>
          <a:noFill/>
        </p:spPr>
        <p:txBody>
          <a:bodyPr wrap="square">
            <a:spAutoFit/>
          </a:bodyPr>
          <a:lstStyle/>
          <a:p>
            <a:r>
              <a:rPr lang="en-US" sz="1800" dirty="0"/>
              <a:t>Figure 48</a:t>
            </a:r>
            <a:endParaRPr lang="en-IN"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Finding a Vertex Coloring</a:t>
            </a:r>
            <a:r>
              <a:rPr lang="en-US" dirty="0"/>
              <a:t>—Slide 3</a:t>
            </a:r>
            <a:endParaRPr dirty="0"/>
          </a:p>
        </p:txBody>
      </p:sp>
      <p:sp>
        <p:nvSpPr>
          <p:cNvPr id="3" name="Text Placeholder 2"/>
          <p:cNvSpPr>
            <a:spLocks noGrp="1"/>
          </p:cNvSpPr>
          <p:nvPr>
            <p:ph type="body" sz="quarter" idx="10"/>
          </p:nvPr>
        </p:nvSpPr>
        <p:spPr/>
        <p:txBody>
          <a:bodyPr>
            <a:normAutofit/>
          </a:bodyPr>
          <a:lstStyle/>
          <a:p>
            <a:pPr algn="just">
              <a:defRPr sz="2800"/>
            </a:pPr>
            <a:r>
              <a:rPr sz="2400" dirty="0"/>
              <a:t>Any county (vertex) adjacent to county</a:t>
            </a:r>
            <a:r>
              <a:rPr lang="en-IN" sz="2400" dirty="0"/>
              <a:t> </a:t>
            </a:r>
            <a:r>
              <a:rPr lang="en-IN" sz="2400" i="1" dirty="0"/>
              <a:t>a</a:t>
            </a:r>
            <a:r>
              <a:rPr sz="2400" dirty="0"/>
              <a:t> is not allowed to use frequency </a:t>
            </a:r>
            <a:r>
              <a:rPr sz="2400" dirty="0">
                <a:latin typeface="Cambria Math"/>
              </a:rPr>
              <a:t>1</a:t>
            </a:r>
            <a:r>
              <a:rPr sz="2400" dirty="0"/>
              <a:t>. So, the counties</a:t>
            </a:r>
            <a:r>
              <a:rPr lang="en-IN" sz="2400" dirty="0"/>
              <a:t> </a:t>
            </a:r>
            <a:r>
              <a:rPr lang="en-IN" sz="2400" i="1" dirty="0"/>
              <a:t>b</a:t>
            </a:r>
            <a:r>
              <a:rPr sz="2400" dirty="0"/>
              <a:t>,</a:t>
            </a:r>
            <a:r>
              <a:rPr lang="en-IN" sz="2400" dirty="0"/>
              <a:t> </a:t>
            </a:r>
            <a:r>
              <a:rPr lang="en-IN" sz="2400" i="1" dirty="0"/>
              <a:t>d</a:t>
            </a:r>
            <a:r>
              <a:rPr sz="2400" dirty="0"/>
              <a:t>, and</a:t>
            </a:r>
            <a:r>
              <a:rPr lang="en-IN" sz="2400" dirty="0"/>
              <a:t> </a:t>
            </a:r>
            <a:r>
              <a:rPr lang="en-IN" sz="2400" i="1" dirty="0"/>
              <a:t>e</a:t>
            </a:r>
            <a:r>
              <a:rPr sz="2400" dirty="0"/>
              <a:t> all need new frequencies. Start by giving county</a:t>
            </a:r>
            <a:r>
              <a:rPr lang="en-IN" sz="2400" dirty="0"/>
              <a:t> </a:t>
            </a:r>
            <a:r>
              <a:rPr lang="en-IN" sz="2400" i="1" dirty="0"/>
              <a:t>b</a:t>
            </a:r>
            <a:r>
              <a:rPr sz="2400" dirty="0"/>
              <a:t> frequency </a:t>
            </a:r>
            <a:r>
              <a:rPr sz="2400" dirty="0">
                <a:latin typeface="Cambria Math"/>
              </a:rPr>
              <a:t>2</a:t>
            </a:r>
            <a:r>
              <a:rPr sz="2400" dirty="0"/>
              <a:t>. Notice that county</a:t>
            </a:r>
            <a:r>
              <a:rPr lang="en-IN" sz="2400" dirty="0"/>
              <a:t> </a:t>
            </a:r>
            <a:r>
              <a:rPr lang="en-IN" sz="2400" i="1" dirty="0"/>
              <a:t>e</a:t>
            </a:r>
            <a:r>
              <a:rPr sz="2400" dirty="0"/>
              <a:t> can't be on </a:t>
            </a:r>
            <a:r>
              <a:rPr sz="2400" dirty="0">
                <a:latin typeface="Cambria Math"/>
              </a:rPr>
              <a:t>1</a:t>
            </a:r>
            <a:r>
              <a:rPr sz="2400" dirty="0"/>
              <a:t> or </a:t>
            </a:r>
            <a:r>
              <a:rPr sz="2400" dirty="0">
                <a:latin typeface="Cambria Math"/>
              </a:rPr>
              <a:t>2</a:t>
            </a:r>
            <a:r>
              <a:rPr sz="2400" dirty="0"/>
              <a:t> since it connects to both</a:t>
            </a:r>
            <a:r>
              <a:rPr lang="en-IN" sz="2400" dirty="0"/>
              <a:t> </a:t>
            </a:r>
            <a:r>
              <a:rPr lang="en-IN" sz="2400" i="1" dirty="0"/>
              <a:t>a</a:t>
            </a:r>
            <a:r>
              <a:rPr sz="2400" dirty="0"/>
              <a:t> and</a:t>
            </a:r>
            <a:r>
              <a:rPr lang="en-IN" sz="2400" dirty="0"/>
              <a:t> </a:t>
            </a:r>
            <a:r>
              <a:rPr lang="en-IN" sz="2400" i="1" dirty="0"/>
              <a:t>b</a:t>
            </a:r>
            <a:r>
              <a:rPr sz="2400" dirty="0"/>
              <a:t>, so we need to give it frequency </a:t>
            </a:r>
            <a:r>
              <a:rPr sz="2400" dirty="0">
                <a:latin typeface="Cambria Math"/>
              </a:rPr>
              <a:t>3</a:t>
            </a:r>
            <a:r>
              <a:rPr sz="2400" dirty="0"/>
              <a:t>. Here's how the graph looks so far.</a:t>
            </a:r>
            <a:endParaRPr lang="en-US" sz="2400" dirty="0"/>
          </a:p>
          <a:p>
            <a:pPr>
              <a:defRPr sz="2800"/>
            </a:pPr>
            <a:endParaRPr lang="en-IN" dirty="0"/>
          </a:p>
          <a:p>
            <a:pPr>
              <a:defRPr sz="2800"/>
            </a:pPr>
            <a:endParaRPr lang="en-IN" dirty="0"/>
          </a:p>
          <a:p>
            <a:pPr>
              <a:defRPr sz="2800"/>
            </a:pPr>
            <a:endParaRPr lang="en-IN" dirty="0"/>
          </a:p>
          <a:p>
            <a:pPr>
              <a:defRPr sz="2800"/>
            </a:pPr>
            <a:endParaRPr lang="en-IN" dirty="0"/>
          </a:p>
          <a:p>
            <a:pPr>
              <a:defRPr sz="2800"/>
            </a:pPr>
            <a:r>
              <a:rPr lang="en-IN" dirty="0"/>
              <a:t>  </a:t>
            </a:r>
            <a:endParaRPr sz="2800" dirty="0"/>
          </a:p>
        </p:txBody>
      </p:sp>
      <p:pic>
        <p:nvPicPr>
          <p:cNvPr id="5" name="Picture 4" descr="Same image as Figure 1 with the addition two more frequency labels. Previously we said vertex a has the label 1, now we also see vertex b has the label 2 and vertex e has the vertex label of 3.">
            <a:extLst>
              <a:ext uri="{FF2B5EF4-FFF2-40B4-BE49-F238E27FC236}">
                <a16:creationId xmlns:a16="http://schemas.microsoft.com/office/drawing/2014/main" id="{C1F8DD3D-BA19-4386-A795-EFA0C673FB1C}"/>
              </a:ext>
            </a:extLst>
          </p:cNvPr>
          <p:cNvPicPr>
            <a:picLocks noChangeAspect="1"/>
          </p:cNvPicPr>
          <p:nvPr/>
        </p:nvPicPr>
        <p:blipFill>
          <a:blip r:embed="rId2"/>
          <a:srcRect b="12629"/>
          <a:stretch>
            <a:fillRect/>
          </a:stretch>
        </p:blipFill>
        <p:spPr>
          <a:xfrm>
            <a:off x="2857500" y="3124200"/>
            <a:ext cx="3429000" cy="2343361"/>
          </a:xfrm>
          <a:prstGeom prst="rect">
            <a:avLst/>
          </a:prstGeom>
        </p:spPr>
      </p:pic>
      <p:sp>
        <p:nvSpPr>
          <p:cNvPr id="4" name="TextBox 3">
            <a:extLst>
              <a:ext uri="{FF2B5EF4-FFF2-40B4-BE49-F238E27FC236}">
                <a16:creationId xmlns:a16="http://schemas.microsoft.com/office/drawing/2014/main" id="{69157A4F-147B-8E3E-E517-98C30B4A178E}"/>
              </a:ext>
            </a:extLst>
          </p:cNvPr>
          <p:cNvSpPr txBox="1"/>
          <p:nvPr/>
        </p:nvSpPr>
        <p:spPr>
          <a:xfrm>
            <a:off x="4038600" y="5547291"/>
            <a:ext cx="1066800" cy="369332"/>
          </a:xfrm>
          <a:prstGeom prst="rect">
            <a:avLst/>
          </a:prstGeom>
          <a:noFill/>
        </p:spPr>
        <p:txBody>
          <a:bodyPr wrap="square">
            <a:spAutoFit/>
          </a:bodyPr>
          <a:lstStyle/>
          <a:p>
            <a:r>
              <a:rPr lang="en-US" sz="1800" dirty="0"/>
              <a:t>Figure 49</a:t>
            </a:r>
            <a:endParaRPr lang="en-IN"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Loop</a:t>
            </a:r>
          </a:p>
        </p:txBody>
      </p:sp>
      <p:sp>
        <p:nvSpPr>
          <p:cNvPr id="3" name="Text Placeholder 2"/>
          <p:cNvSpPr>
            <a:spLocks noGrp="1"/>
          </p:cNvSpPr>
          <p:nvPr>
            <p:ph type="body" sz="quarter" idx="10"/>
          </p:nvPr>
        </p:nvSpPr>
        <p:spPr/>
        <p:txBody>
          <a:bodyPr>
            <a:normAutofit/>
          </a:bodyPr>
          <a:lstStyle/>
          <a:p>
            <a:r>
              <a:rPr sz="2800" dirty="0"/>
              <a:t>A </a:t>
            </a:r>
            <a:r>
              <a:rPr sz="2800" b="1" dirty="0"/>
              <a:t>loop</a:t>
            </a:r>
            <a:r>
              <a:rPr sz="2800" dirty="0"/>
              <a:t> is an edge that has the same vertex for both of its ends.</a:t>
            </a:r>
          </a:p>
          <a:p>
            <a:endParaRPr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Finding a Vertex Coloring</a:t>
            </a:r>
            <a:r>
              <a:rPr lang="en-US" dirty="0"/>
              <a:t>—Slide 4</a:t>
            </a:r>
            <a:endParaRPr dirty="0"/>
          </a:p>
        </p:txBody>
      </p:sp>
      <p:sp>
        <p:nvSpPr>
          <p:cNvPr id="3" name="Text Placeholder 2"/>
          <p:cNvSpPr>
            <a:spLocks noGrp="1"/>
          </p:cNvSpPr>
          <p:nvPr>
            <p:ph type="body" sz="quarter" idx="10"/>
          </p:nvPr>
        </p:nvSpPr>
        <p:spPr/>
        <p:txBody>
          <a:bodyPr>
            <a:normAutofit fontScale="92500"/>
          </a:bodyPr>
          <a:lstStyle/>
          <a:p>
            <a:pPr algn="just">
              <a:defRPr sz="2800"/>
            </a:pPr>
            <a:r>
              <a:rPr sz="2600" dirty="0"/>
              <a:t>Returning to county</a:t>
            </a:r>
            <a:r>
              <a:rPr lang="en-IN" sz="2600" dirty="0"/>
              <a:t> </a:t>
            </a:r>
            <a:r>
              <a:rPr lang="en-IN" sz="2600" i="1" dirty="0"/>
              <a:t>d</a:t>
            </a:r>
            <a:r>
              <a:rPr sz="2600" dirty="0"/>
              <a:t>, we know that it cannot be the same as either of the adjoining counties</a:t>
            </a:r>
            <a:r>
              <a:rPr lang="en-IN" sz="2600" dirty="0"/>
              <a:t> </a:t>
            </a:r>
            <a:r>
              <a:rPr lang="en-IN" sz="2600" i="1" dirty="0"/>
              <a:t>a</a:t>
            </a:r>
            <a:r>
              <a:rPr sz="2600" dirty="0"/>
              <a:t> and</a:t>
            </a:r>
            <a:r>
              <a:rPr lang="en-IN" sz="2600" dirty="0"/>
              <a:t> </a:t>
            </a:r>
            <a:r>
              <a:rPr lang="en-IN" sz="2600" i="1" dirty="0"/>
              <a:t>e</a:t>
            </a:r>
            <a:r>
              <a:rPr sz="2600" dirty="0"/>
              <a:t>, which have frequencies </a:t>
            </a:r>
            <a:r>
              <a:rPr sz="2600" dirty="0">
                <a:latin typeface="Cambria Math"/>
              </a:rPr>
              <a:t>1</a:t>
            </a:r>
            <a:r>
              <a:rPr sz="2600" dirty="0"/>
              <a:t> and </a:t>
            </a:r>
            <a:r>
              <a:rPr sz="2600" dirty="0">
                <a:latin typeface="Cambria Math"/>
              </a:rPr>
              <a:t>3</a:t>
            </a:r>
            <a:r>
              <a:rPr sz="2600" dirty="0"/>
              <a:t> respectively. Since frequency </a:t>
            </a:r>
            <a:r>
              <a:rPr sz="2600" dirty="0">
                <a:latin typeface="Cambria Math"/>
              </a:rPr>
              <a:t>2</a:t>
            </a:r>
            <a:r>
              <a:rPr sz="2600" dirty="0"/>
              <a:t> is available, we'll use it again, as we are trying to use as few frequencies as possible.</a:t>
            </a:r>
            <a:endParaRPr lang="en-US" sz="2600" dirty="0"/>
          </a:p>
          <a:p>
            <a:pPr>
              <a:defRPr sz="2800"/>
            </a:pPr>
            <a:endParaRPr lang="en-IN" dirty="0"/>
          </a:p>
          <a:p>
            <a:pPr>
              <a:defRPr sz="2800"/>
            </a:pPr>
            <a:endParaRPr lang="en-IN" sz="2800" dirty="0"/>
          </a:p>
          <a:p>
            <a:pPr>
              <a:defRPr sz="2800"/>
            </a:pPr>
            <a:endParaRPr lang="en-IN" dirty="0"/>
          </a:p>
          <a:p>
            <a:pPr>
              <a:defRPr sz="2800"/>
            </a:pPr>
            <a:endParaRPr lang="en-IN" sz="2800" dirty="0"/>
          </a:p>
          <a:p>
            <a:pPr>
              <a:defRPr sz="2800"/>
            </a:pPr>
            <a:r>
              <a:rPr lang="en-IN" dirty="0"/>
              <a:t>   </a:t>
            </a:r>
          </a:p>
          <a:p>
            <a:pPr>
              <a:defRPr sz="2800"/>
            </a:pPr>
            <a:endParaRPr lang="en-IN" dirty="0"/>
          </a:p>
          <a:p>
            <a:pPr>
              <a:defRPr sz="2800"/>
            </a:pPr>
            <a:r>
              <a:rPr lang="en-IN" dirty="0"/>
              <a:t>   </a:t>
            </a:r>
            <a:endParaRPr sz="2800" dirty="0"/>
          </a:p>
        </p:txBody>
      </p:sp>
      <p:pic>
        <p:nvPicPr>
          <p:cNvPr id="5" name="Picture 4" descr="Same image as Figure 2 with the addition of the label of 2 for vertex d. Previously mentioned vertices a, b, and e form a triangular face and receive the labels 1, 2 and 3. Now vertices a, e, and d receive the labels of 1, 3 and 2.">
            <a:extLst>
              <a:ext uri="{FF2B5EF4-FFF2-40B4-BE49-F238E27FC236}">
                <a16:creationId xmlns:a16="http://schemas.microsoft.com/office/drawing/2014/main" id="{CADF5314-BA31-4630-BC9A-4F2B40F7A3D4}"/>
              </a:ext>
            </a:extLst>
          </p:cNvPr>
          <p:cNvPicPr>
            <a:picLocks noChangeAspect="1"/>
          </p:cNvPicPr>
          <p:nvPr/>
        </p:nvPicPr>
        <p:blipFill>
          <a:blip r:embed="rId2"/>
          <a:srcRect b="14111"/>
          <a:stretch>
            <a:fillRect/>
          </a:stretch>
        </p:blipFill>
        <p:spPr>
          <a:xfrm>
            <a:off x="3009900" y="2819400"/>
            <a:ext cx="3124200" cy="2362200"/>
          </a:xfrm>
          <a:prstGeom prst="rect">
            <a:avLst/>
          </a:prstGeom>
        </p:spPr>
      </p:pic>
      <p:sp>
        <p:nvSpPr>
          <p:cNvPr id="4" name="TextBox 3">
            <a:extLst>
              <a:ext uri="{FF2B5EF4-FFF2-40B4-BE49-F238E27FC236}">
                <a16:creationId xmlns:a16="http://schemas.microsoft.com/office/drawing/2014/main" id="{A5F41E20-4578-F86B-1236-E6DD4A019FA8}"/>
              </a:ext>
            </a:extLst>
          </p:cNvPr>
          <p:cNvSpPr txBox="1"/>
          <p:nvPr/>
        </p:nvSpPr>
        <p:spPr>
          <a:xfrm>
            <a:off x="4038600" y="5301217"/>
            <a:ext cx="1066800" cy="369332"/>
          </a:xfrm>
          <a:prstGeom prst="rect">
            <a:avLst/>
          </a:prstGeom>
          <a:noFill/>
        </p:spPr>
        <p:txBody>
          <a:bodyPr wrap="square">
            <a:spAutoFit/>
          </a:bodyPr>
          <a:lstStyle/>
          <a:p>
            <a:r>
              <a:rPr lang="en-US" sz="1800" dirty="0"/>
              <a:t>Figure 50</a:t>
            </a:r>
            <a:endParaRPr lang="en-IN" i="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11: Finding a Vertex Coloring</a:t>
            </a:r>
            <a:r>
              <a:rPr lang="en-US" dirty="0"/>
              <a:t>—Slide 5</a:t>
            </a:r>
            <a:endParaRPr dirty="0"/>
          </a:p>
        </p:txBody>
      </p:sp>
      <p:sp>
        <p:nvSpPr>
          <p:cNvPr id="3" name="Text Placeholder 2"/>
          <p:cNvSpPr>
            <a:spLocks noGrp="1"/>
          </p:cNvSpPr>
          <p:nvPr>
            <p:ph type="body" sz="quarter" idx="10"/>
          </p:nvPr>
        </p:nvSpPr>
        <p:spPr/>
        <p:txBody>
          <a:bodyPr>
            <a:normAutofit/>
          </a:bodyPr>
          <a:lstStyle/>
          <a:p>
            <a:pPr algn="just"/>
            <a:r>
              <a:rPr sz="2400" dirty="0"/>
              <a:t>Continue in the same manner until all vertices are numbered.</a:t>
            </a:r>
            <a:endParaRPr lang="en-US" sz="2400" dirty="0"/>
          </a:p>
        </p:txBody>
      </p:sp>
      <p:pic>
        <p:nvPicPr>
          <p:cNvPr id="5" name="Picture 4" descr="Same image as Figure 2 with every vertex now labeled with a frequency. The top row ( dabc) now reads 2, 1, 2, 3, the second row ( defg) now reads as 2, 3, 1, 2, the third row ( dhijk) now reads 2, 1, 2, 3, 1.">
            <a:extLst>
              <a:ext uri="{FF2B5EF4-FFF2-40B4-BE49-F238E27FC236}">
                <a16:creationId xmlns:a16="http://schemas.microsoft.com/office/drawing/2014/main" id="{16D06916-0DA9-457A-905E-D4B0B49A9D69}"/>
              </a:ext>
            </a:extLst>
          </p:cNvPr>
          <p:cNvPicPr>
            <a:picLocks noChangeAspect="1"/>
          </p:cNvPicPr>
          <p:nvPr/>
        </p:nvPicPr>
        <p:blipFill>
          <a:blip r:embed="rId2"/>
          <a:srcRect b="12107"/>
          <a:stretch>
            <a:fillRect/>
          </a:stretch>
        </p:blipFill>
        <p:spPr>
          <a:xfrm>
            <a:off x="2781300" y="1537448"/>
            <a:ext cx="3581400" cy="2746292"/>
          </a:xfrm>
          <a:prstGeom prst="rect">
            <a:avLst/>
          </a:prstGeom>
        </p:spPr>
      </p:pic>
      <p:sp>
        <p:nvSpPr>
          <p:cNvPr id="4" name="TextBox 3">
            <a:extLst>
              <a:ext uri="{FF2B5EF4-FFF2-40B4-BE49-F238E27FC236}">
                <a16:creationId xmlns:a16="http://schemas.microsoft.com/office/drawing/2014/main" id="{576ADF35-9C62-8EAD-EC7E-E7281C20F834}"/>
              </a:ext>
            </a:extLst>
          </p:cNvPr>
          <p:cNvSpPr txBox="1"/>
          <p:nvPr/>
        </p:nvSpPr>
        <p:spPr>
          <a:xfrm>
            <a:off x="4038600" y="4283740"/>
            <a:ext cx="1066800" cy="369332"/>
          </a:xfrm>
          <a:prstGeom prst="rect">
            <a:avLst/>
          </a:prstGeom>
          <a:noFill/>
        </p:spPr>
        <p:txBody>
          <a:bodyPr wrap="square">
            <a:spAutoFit/>
          </a:bodyPr>
          <a:lstStyle/>
          <a:p>
            <a:r>
              <a:rPr lang="en-US" sz="1800" dirty="0"/>
              <a:t>Figure 51</a:t>
            </a:r>
            <a:endParaRPr lang="en-IN" i="1" dirty="0"/>
          </a:p>
        </p:txBody>
      </p:sp>
      <p:sp>
        <p:nvSpPr>
          <p:cNvPr id="7" name="TextBox 6">
            <a:extLst>
              <a:ext uri="{FF2B5EF4-FFF2-40B4-BE49-F238E27FC236}">
                <a16:creationId xmlns:a16="http://schemas.microsoft.com/office/drawing/2014/main" id="{77ED2AE6-BC03-DDBA-D632-C0D1A0BB8BE5}"/>
              </a:ext>
            </a:extLst>
          </p:cNvPr>
          <p:cNvSpPr txBox="1"/>
          <p:nvPr/>
        </p:nvSpPr>
        <p:spPr>
          <a:xfrm>
            <a:off x="457200" y="4743271"/>
            <a:ext cx="8229600" cy="1200329"/>
          </a:xfrm>
          <a:prstGeom prst="rect">
            <a:avLst/>
          </a:prstGeom>
          <a:noFill/>
        </p:spPr>
        <p:txBody>
          <a:bodyPr wrap="square">
            <a:spAutoFit/>
          </a:bodyPr>
          <a:lstStyle/>
          <a:p>
            <a:pPr algn="just"/>
            <a:r>
              <a:rPr lang="en-IN" sz="2400" dirty="0"/>
              <a:t>You can see that we needed three different frequencies to cover all the counties without interference. Therefore, the county graph has a chromatic number of </a:t>
            </a:r>
            <a:r>
              <a:rPr lang="en-IN" sz="2400" dirty="0">
                <a:latin typeface="Cambria Math"/>
              </a:rPr>
              <a:t>3</a:t>
            </a:r>
            <a:r>
              <a:rPr lang="en-IN" sz="2400" dirty="0"/>
              <a:t>; that is, </a:t>
            </a:r>
            <a:r>
              <a:rPr lang="en-IN" sz="2400" dirty="0">
                <a:sym typeface="Symbol" panose="05050102010706020507" pitchFamily="18" charset="2"/>
              </a:rPr>
              <a:t></a:t>
            </a:r>
            <a:r>
              <a:rPr lang="en-IN" sz="2400" dirty="0"/>
              <a:t>(</a:t>
            </a:r>
            <a:r>
              <a:rPr lang="en-IN" sz="2400" i="1" dirty="0"/>
              <a:t>G</a:t>
            </a:r>
            <a:r>
              <a:rPr lang="en-IN" sz="2400" dirty="0"/>
              <a:t>) = 3.</a:t>
            </a:r>
            <a:endParaRPr lang="ar-AE"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Cycle</a:t>
            </a:r>
          </a:p>
        </p:txBody>
      </p:sp>
      <p:sp>
        <p:nvSpPr>
          <p:cNvPr id="3" name="Text Placeholder 2"/>
          <p:cNvSpPr>
            <a:spLocks noGrp="1"/>
          </p:cNvSpPr>
          <p:nvPr>
            <p:ph type="body" sz="quarter" idx="10"/>
          </p:nvPr>
        </p:nvSpPr>
        <p:spPr/>
        <p:txBody>
          <a:bodyPr>
            <a:normAutofit/>
          </a:bodyPr>
          <a:lstStyle/>
          <a:p>
            <a:r>
              <a:rPr sz="2800" dirty="0"/>
              <a:t>A </a:t>
            </a:r>
            <a:r>
              <a:rPr sz="2800" b="1" dirty="0"/>
              <a:t>cycle</a:t>
            </a:r>
            <a:r>
              <a:rPr sz="2800" dirty="0"/>
              <a:t> is a walk that starts and ends at the same vertex and has no edges or vertices repeated except for the starting vertex.</a:t>
            </a:r>
          </a:p>
          <a:p>
            <a:endParaRPr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12: Identifying a Cycle in a Graph</a:t>
            </a:r>
            <a:r>
              <a:rPr lang="en-US" dirty="0"/>
              <a:t>—Slide 1</a:t>
            </a:r>
            <a:endParaRPr dirty="0"/>
          </a:p>
        </p:txBody>
      </p:sp>
      <p:sp>
        <p:nvSpPr>
          <p:cNvPr id="3" name="Text Placeholder 2"/>
          <p:cNvSpPr>
            <a:spLocks noGrp="1"/>
          </p:cNvSpPr>
          <p:nvPr>
            <p:ph type="body" sz="quarter" idx="10"/>
          </p:nvPr>
        </p:nvSpPr>
        <p:spPr>
          <a:xfrm>
            <a:off x="457200" y="1029287"/>
            <a:ext cx="8229600" cy="538647"/>
          </a:xfrm>
        </p:spPr>
        <p:txBody>
          <a:bodyPr>
            <a:normAutofit/>
          </a:bodyPr>
          <a:lstStyle/>
          <a:p>
            <a:pPr>
              <a:defRPr sz="2800"/>
            </a:pPr>
            <a:r>
              <a:rPr sz="2400" dirty="0"/>
              <a:t>Identify a cycle in graph</a:t>
            </a:r>
            <a:r>
              <a:rPr lang="en-IN" sz="2400" dirty="0"/>
              <a:t> </a:t>
            </a:r>
            <a:r>
              <a:rPr lang="en-IN" sz="2400" i="1" dirty="0"/>
              <a:t>G</a:t>
            </a:r>
            <a:r>
              <a:rPr sz="2400" dirty="0"/>
              <a:t> and determine its length.</a:t>
            </a:r>
            <a:endParaRPr lang="en-US" sz="2400" dirty="0"/>
          </a:p>
        </p:txBody>
      </p:sp>
      <p:pic>
        <p:nvPicPr>
          <p:cNvPr id="5" name="Picture 4" descr="Image consisting of 5 vertices labeled a through e and 5 edges. The edges are labeled a b, b c, c d, d a, and d e.">
            <a:extLst>
              <a:ext uri="{FF2B5EF4-FFF2-40B4-BE49-F238E27FC236}">
                <a16:creationId xmlns:a16="http://schemas.microsoft.com/office/drawing/2014/main" id="{739193DA-EA4C-437E-B901-88863AA5FA30}"/>
              </a:ext>
            </a:extLst>
          </p:cNvPr>
          <p:cNvPicPr>
            <a:picLocks noChangeAspect="1"/>
          </p:cNvPicPr>
          <p:nvPr/>
        </p:nvPicPr>
        <p:blipFill>
          <a:blip r:embed="rId2">
            <a:clrChange>
              <a:clrFrom>
                <a:srgbClr val="FFFFFF"/>
              </a:clrFrom>
              <a:clrTo>
                <a:srgbClr val="FFFFFF">
                  <a:alpha val="0"/>
                </a:srgbClr>
              </a:clrTo>
            </a:clrChange>
          </a:blip>
          <a:srcRect b="13375"/>
          <a:stretch>
            <a:fillRect/>
          </a:stretch>
        </p:blipFill>
        <p:spPr>
          <a:xfrm>
            <a:off x="3509912" y="1524000"/>
            <a:ext cx="2124175" cy="1784864"/>
          </a:xfrm>
          <a:prstGeom prst="rect">
            <a:avLst/>
          </a:prstGeom>
        </p:spPr>
      </p:pic>
      <p:sp>
        <p:nvSpPr>
          <p:cNvPr id="4" name="TextBox 3">
            <a:extLst>
              <a:ext uri="{FF2B5EF4-FFF2-40B4-BE49-F238E27FC236}">
                <a16:creationId xmlns:a16="http://schemas.microsoft.com/office/drawing/2014/main" id="{6F853AB2-AB39-3FFE-C463-A4650731A6F5}"/>
              </a:ext>
            </a:extLst>
          </p:cNvPr>
          <p:cNvSpPr txBox="1"/>
          <p:nvPr/>
        </p:nvSpPr>
        <p:spPr>
          <a:xfrm>
            <a:off x="3581400" y="3352800"/>
            <a:ext cx="1981200" cy="369332"/>
          </a:xfrm>
          <a:prstGeom prst="rect">
            <a:avLst/>
          </a:prstGeom>
          <a:noFill/>
        </p:spPr>
        <p:txBody>
          <a:bodyPr wrap="square">
            <a:spAutoFit/>
          </a:bodyPr>
          <a:lstStyle/>
          <a:p>
            <a:r>
              <a:rPr lang="en-US" sz="1800" dirty="0"/>
              <a:t>Figure 54: Graph </a:t>
            </a:r>
            <a:r>
              <a:rPr lang="en-US" sz="1800" i="1" dirty="0"/>
              <a:t>G</a:t>
            </a:r>
            <a:endParaRPr lang="en-IN" i="1" dirty="0"/>
          </a:p>
        </p:txBody>
      </p:sp>
      <p:sp>
        <p:nvSpPr>
          <p:cNvPr id="7" name="TextBox 6">
            <a:extLst>
              <a:ext uri="{FF2B5EF4-FFF2-40B4-BE49-F238E27FC236}">
                <a16:creationId xmlns:a16="http://schemas.microsoft.com/office/drawing/2014/main" id="{9A30A212-8DE4-BD7A-0B24-F79AE18677F5}"/>
              </a:ext>
            </a:extLst>
          </p:cNvPr>
          <p:cNvSpPr txBox="1"/>
          <p:nvPr/>
        </p:nvSpPr>
        <p:spPr>
          <a:xfrm>
            <a:off x="457200" y="3696831"/>
            <a:ext cx="8229600" cy="2246769"/>
          </a:xfrm>
          <a:prstGeom prst="rect">
            <a:avLst/>
          </a:prstGeom>
          <a:noFill/>
        </p:spPr>
        <p:txBody>
          <a:bodyPr wrap="square">
            <a:spAutoFit/>
          </a:bodyPr>
          <a:lstStyle/>
          <a:p>
            <a:pPr algn="just"/>
            <a:r>
              <a:rPr lang="en-US" sz="2000" b="1" dirty="0"/>
              <a:t>Solution</a:t>
            </a:r>
          </a:p>
          <a:p>
            <a:pPr algn="just">
              <a:defRPr sz="2800"/>
            </a:pPr>
            <a:r>
              <a:rPr lang="en-US" sz="2000" dirty="0"/>
              <a:t>The only cycle in graph </a:t>
            </a:r>
            <a:r>
              <a:rPr lang="en-US" sz="2000" i="1" dirty="0"/>
              <a:t>G</a:t>
            </a:r>
            <a:r>
              <a:rPr lang="en-US" sz="2000" dirty="0"/>
              <a:t> is the cycle among the vertices </a:t>
            </a:r>
            <a:r>
              <a:rPr lang="en-US" sz="2000" i="1" dirty="0"/>
              <a:t>a</a:t>
            </a:r>
            <a:r>
              <a:rPr lang="en-US" sz="2000" dirty="0"/>
              <a:t>, </a:t>
            </a:r>
            <a:r>
              <a:rPr lang="en-US" sz="2000" i="1" dirty="0"/>
              <a:t>b</a:t>
            </a:r>
            <a:r>
              <a:rPr lang="en-US" sz="2000" dirty="0"/>
              <a:t>, </a:t>
            </a:r>
            <a:r>
              <a:rPr lang="en-US" sz="2000" i="1" dirty="0"/>
              <a:t>c</a:t>
            </a:r>
            <a:r>
              <a:rPr lang="en-US" sz="2000" dirty="0"/>
              <a:t>, and </a:t>
            </a:r>
            <a:r>
              <a:rPr lang="en-US" sz="2000" i="1" dirty="0"/>
              <a:t>d</a:t>
            </a:r>
            <a:r>
              <a:rPr lang="en-US" sz="2000" dirty="0"/>
              <a:t>. To refer to the cycle we can begin at any of the vertices and list them in order as we trace the cycle. For instance, beginning with vertex </a:t>
            </a:r>
            <a:r>
              <a:rPr lang="en-US" sz="2000" i="1" dirty="0"/>
              <a:t>b</a:t>
            </a:r>
            <a:r>
              <a:rPr lang="en-US" sz="2000" dirty="0"/>
              <a:t>, the cycle is </a:t>
            </a:r>
            <a:r>
              <a:rPr lang="en-US" sz="2000" i="1" dirty="0"/>
              <a:t>b</a:t>
            </a:r>
            <a:r>
              <a:rPr lang="en-US" sz="2000" dirty="0"/>
              <a:t>, </a:t>
            </a:r>
            <a:r>
              <a:rPr lang="en-US" sz="2000" i="1" dirty="0"/>
              <a:t>c</a:t>
            </a:r>
            <a:r>
              <a:rPr lang="en-US" sz="2000" dirty="0"/>
              <a:t>, </a:t>
            </a:r>
            <a:r>
              <a:rPr lang="en-US" sz="2000" i="1" dirty="0"/>
              <a:t>d</a:t>
            </a:r>
            <a:r>
              <a:rPr lang="en-US" sz="2000" dirty="0"/>
              <a:t>, </a:t>
            </a:r>
            <a:r>
              <a:rPr lang="en-US" sz="2000" i="1" dirty="0"/>
              <a:t>a</a:t>
            </a:r>
            <a:r>
              <a:rPr lang="en-US" sz="2000" dirty="0"/>
              <a:t>. Beginning with the vertex </a:t>
            </a:r>
            <a:r>
              <a:rPr lang="en-US" sz="2000" i="1" dirty="0"/>
              <a:t>a</a:t>
            </a:r>
            <a:r>
              <a:rPr lang="en-US" sz="2000" dirty="0"/>
              <a:t>, the same cycle is </a:t>
            </a:r>
            <a:r>
              <a:rPr lang="en-US" sz="2000" i="1" dirty="0"/>
              <a:t>a</a:t>
            </a:r>
            <a:r>
              <a:rPr lang="en-US" sz="2000" dirty="0"/>
              <a:t>, </a:t>
            </a:r>
            <a:r>
              <a:rPr lang="en-US" sz="2000" i="1" dirty="0"/>
              <a:t>d</a:t>
            </a:r>
            <a:r>
              <a:rPr lang="en-US" sz="2000" dirty="0"/>
              <a:t>, </a:t>
            </a:r>
            <a:r>
              <a:rPr lang="en-US" sz="2000" i="1" dirty="0"/>
              <a:t>c</a:t>
            </a:r>
            <a:r>
              <a:rPr lang="en-US" sz="2000" dirty="0"/>
              <a:t>, </a:t>
            </a:r>
            <a:r>
              <a:rPr lang="en-US" sz="2000" i="1" dirty="0"/>
              <a:t>b</a:t>
            </a:r>
            <a:r>
              <a:rPr lang="en-US" sz="2000" dirty="0"/>
              <a:t>. Changing the direction or the starting vertex does not create a different cycle. Because the cycle has four vertices and four edges, the cycle has length </a:t>
            </a:r>
            <a:r>
              <a:rPr lang="en-US" sz="2000" dirty="0">
                <a:latin typeface="Cambria Math"/>
              </a:rPr>
              <a:t>4</a:t>
            </a:r>
            <a:r>
              <a:rPr lang="en-US" sz="2000"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5</a:t>
            </a:r>
          </a:p>
        </p:txBody>
      </p:sp>
      <p:sp>
        <p:nvSpPr>
          <p:cNvPr id="3" name="Text Placeholder 2"/>
          <p:cNvSpPr>
            <a:spLocks noGrp="1"/>
          </p:cNvSpPr>
          <p:nvPr>
            <p:ph type="body" sz="quarter" idx="10"/>
          </p:nvPr>
        </p:nvSpPr>
        <p:spPr>
          <a:xfrm>
            <a:off x="457200" y="1029287"/>
            <a:ext cx="8229600" cy="570913"/>
          </a:xfrm>
        </p:spPr>
        <p:txBody>
          <a:bodyPr>
            <a:normAutofit/>
          </a:bodyPr>
          <a:lstStyle/>
          <a:p>
            <a:r>
              <a:rPr sz="2800" dirty="0"/>
              <a:t>Identify a cycle of length 6 in the following graph.</a:t>
            </a:r>
          </a:p>
        </p:txBody>
      </p:sp>
      <p:pic>
        <p:nvPicPr>
          <p:cNvPr id="6" name="Picture 5" descr="Image consisting of 9 vertices labeled a through i and 11 edges. The vertices are laid out into  4 rows and 3  columns. The first row contains a b c, the second contains d e f, the third contains g h and the final row only has vertex i. The first column contains vertices a, d, g, i, the second column contains b, e, h, and the third column contains c and f. There are  4 sets of parallel lines. first you have a b, d e, and g h are horizontal and parallel. second you have a e and d h which cross over the third set of parallel lines at b d and e g. The fourth set is described as e c and h f. The final two edges are b f and e i.">
            <a:extLst>
              <a:ext uri="{FF2B5EF4-FFF2-40B4-BE49-F238E27FC236}">
                <a16:creationId xmlns:a16="http://schemas.microsoft.com/office/drawing/2014/main" id="{BE644260-462F-4F5D-954A-6A27E27233D4}"/>
              </a:ext>
            </a:extLst>
          </p:cNvPr>
          <p:cNvPicPr>
            <a:picLocks noChangeAspect="1"/>
          </p:cNvPicPr>
          <p:nvPr/>
        </p:nvPicPr>
        <p:blipFill>
          <a:blip r:embed="rId2"/>
          <a:srcRect b="18418"/>
          <a:stretch>
            <a:fillRect/>
          </a:stretch>
        </p:blipFill>
        <p:spPr>
          <a:xfrm>
            <a:off x="3476766" y="1934722"/>
            <a:ext cx="2266667" cy="1926882"/>
          </a:xfrm>
          <a:prstGeom prst="rect">
            <a:avLst/>
          </a:prstGeom>
        </p:spPr>
      </p:pic>
      <p:sp>
        <p:nvSpPr>
          <p:cNvPr id="4" name="TextBox 3">
            <a:extLst>
              <a:ext uri="{FF2B5EF4-FFF2-40B4-BE49-F238E27FC236}">
                <a16:creationId xmlns:a16="http://schemas.microsoft.com/office/drawing/2014/main" id="{B046FC63-967A-ABFF-217C-8F1BCE7EDE57}"/>
              </a:ext>
            </a:extLst>
          </p:cNvPr>
          <p:cNvSpPr txBox="1"/>
          <p:nvPr/>
        </p:nvSpPr>
        <p:spPr>
          <a:xfrm>
            <a:off x="4038599" y="4026460"/>
            <a:ext cx="1066800" cy="369332"/>
          </a:xfrm>
          <a:prstGeom prst="rect">
            <a:avLst/>
          </a:prstGeom>
          <a:noFill/>
        </p:spPr>
        <p:txBody>
          <a:bodyPr wrap="square">
            <a:spAutoFit/>
          </a:bodyPr>
          <a:lstStyle/>
          <a:p>
            <a:r>
              <a:rPr lang="en-US" sz="1800" dirty="0"/>
              <a:t>Figure 55</a:t>
            </a:r>
            <a:endParaRPr lang="en-IN" i="1" dirty="0"/>
          </a:p>
        </p:txBody>
      </p:sp>
      <p:sp>
        <p:nvSpPr>
          <p:cNvPr id="7" name="TextBox 6">
            <a:extLst>
              <a:ext uri="{FF2B5EF4-FFF2-40B4-BE49-F238E27FC236}">
                <a16:creationId xmlns:a16="http://schemas.microsoft.com/office/drawing/2014/main" id="{8237454C-1289-4206-AC26-4F035DDCE460}"/>
              </a:ext>
            </a:extLst>
          </p:cNvPr>
          <p:cNvSpPr txBox="1"/>
          <p:nvPr/>
        </p:nvSpPr>
        <p:spPr>
          <a:xfrm>
            <a:off x="533400" y="4648200"/>
            <a:ext cx="8153400" cy="954107"/>
          </a:xfrm>
          <a:prstGeom prst="rect">
            <a:avLst/>
          </a:prstGeom>
          <a:noFill/>
        </p:spPr>
        <p:txBody>
          <a:bodyPr wrap="square">
            <a:spAutoFit/>
          </a:bodyPr>
          <a:lstStyle/>
          <a:p>
            <a:r>
              <a:rPr lang="en-IN" sz="2800" dirty="0"/>
              <a:t>Answer: Answers will vary. For example, </a:t>
            </a:r>
            <a:r>
              <a:rPr lang="en-IN" sz="2800" i="1" dirty="0"/>
              <a:t>a</a:t>
            </a:r>
            <a:r>
              <a:rPr lang="en-IN" sz="2800" dirty="0"/>
              <a:t>, </a:t>
            </a:r>
            <a:r>
              <a:rPr lang="en-IN" sz="2800" i="1" dirty="0"/>
              <a:t>b</a:t>
            </a:r>
            <a:r>
              <a:rPr lang="en-IN" sz="2800" dirty="0"/>
              <a:t>, </a:t>
            </a:r>
            <a:r>
              <a:rPr lang="en-IN" sz="2800" i="1" dirty="0"/>
              <a:t>d</a:t>
            </a:r>
            <a:r>
              <a:rPr lang="en-IN" sz="2800" dirty="0"/>
              <a:t>, </a:t>
            </a:r>
            <a:r>
              <a:rPr lang="en-IN" sz="2800" i="1" dirty="0"/>
              <a:t>h</a:t>
            </a:r>
            <a:r>
              <a:rPr lang="en-IN" sz="2800" dirty="0"/>
              <a:t>, </a:t>
            </a:r>
            <a:r>
              <a:rPr lang="en-IN" sz="2800" i="1" dirty="0"/>
              <a:t>g</a:t>
            </a:r>
            <a:r>
              <a:rPr lang="en-IN" sz="2800" dirty="0"/>
              <a:t>, </a:t>
            </a:r>
            <a:r>
              <a:rPr lang="en-IN" sz="2800" i="1" dirty="0"/>
              <a:t>e</a:t>
            </a:r>
            <a:r>
              <a:rPr lang="en-IN" sz="2800" dirty="0"/>
              <a:t>; </a:t>
            </a:r>
            <a:r>
              <a:rPr lang="en-IN" sz="2800" i="1" dirty="0"/>
              <a:t>g</a:t>
            </a:r>
            <a:r>
              <a:rPr lang="en-IN" sz="2800" dirty="0"/>
              <a:t>, </a:t>
            </a:r>
            <a:r>
              <a:rPr lang="en-IN" sz="2800" i="1" dirty="0"/>
              <a:t>e</a:t>
            </a:r>
            <a:r>
              <a:rPr lang="en-IN" sz="2800" dirty="0"/>
              <a:t>, </a:t>
            </a:r>
            <a:r>
              <a:rPr lang="en-IN" sz="2800" i="1" dirty="0"/>
              <a:t>a</a:t>
            </a:r>
            <a:r>
              <a:rPr lang="en-IN" sz="2800" dirty="0"/>
              <a:t>, </a:t>
            </a:r>
            <a:r>
              <a:rPr lang="en-IN" sz="2800" i="1" dirty="0"/>
              <a:t>b</a:t>
            </a:r>
            <a:r>
              <a:rPr lang="en-IN" sz="2800" dirty="0"/>
              <a:t>, </a:t>
            </a:r>
            <a:r>
              <a:rPr lang="en-IN" sz="2800" i="1" dirty="0"/>
              <a:t>f</a:t>
            </a:r>
            <a:r>
              <a:rPr lang="en-IN" sz="2800" dirty="0"/>
              <a:t>, </a:t>
            </a:r>
            <a:r>
              <a:rPr lang="en-IN" sz="2800" i="1" dirty="0"/>
              <a:t>h</a:t>
            </a:r>
            <a:r>
              <a:rPr lang="en-IN" sz="2800" dirty="0"/>
              <a:t>; </a:t>
            </a:r>
            <a:r>
              <a:rPr lang="en-IN" sz="2800" i="1" dirty="0"/>
              <a:t>b</a:t>
            </a:r>
            <a:r>
              <a:rPr lang="en-IN" sz="2800" dirty="0"/>
              <a:t>, </a:t>
            </a:r>
            <a:r>
              <a:rPr lang="en-IN" sz="2800" i="1" dirty="0"/>
              <a:t>f</a:t>
            </a:r>
            <a:r>
              <a:rPr lang="en-IN" sz="2800" dirty="0"/>
              <a:t>, </a:t>
            </a:r>
            <a:r>
              <a:rPr lang="en-IN" sz="2800" i="1" dirty="0"/>
              <a:t>h</a:t>
            </a:r>
            <a:r>
              <a:rPr lang="en-IN" sz="2800" dirty="0"/>
              <a:t>, </a:t>
            </a:r>
            <a:r>
              <a:rPr lang="en-IN" sz="2800" i="1" dirty="0"/>
              <a:t>d</a:t>
            </a:r>
            <a:r>
              <a:rPr lang="en-IN" sz="2800" dirty="0"/>
              <a:t>, </a:t>
            </a:r>
            <a:r>
              <a:rPr lang="en-IN" sz="2800" i="1" dirty="0"/>
              <a:t>e</a:t>
            </a:r>
            <a:r>
              <a:rPr lang="en-IN" sz="2800" dirty="0"/>
              <a:t>, </a:t>
            </a:r>
            <a:r>
              <a:rPr lang="en-IN" sz="2800" i="1" dirty="0"/>
              <a:t>a</a:t>
            </a:r>
            <a:r>
              <a:rPr lang="en-IN" sz="2800" dirty="0"/>
              <a:t>; </a:t>
            </a:r>
            <a:r>
              <a:rPr lang="en-IN" sz="2800" i="1" dirty="0"/>
              <a:t>d</a:t>
            </a:r>
            <a:r>
              <a:rPr lang="en-IN" sz="2800" dirty="0"/>
              <a:t>, </a:t>
            </a:r>
            <a:r>
              <a:rPr lang="en-IN" sz="2800" i="1" dirty="0"/>
              <a:t>e</a:t>
            </a:r>
            <a:r>
              <a:rPr lang="en-IN" sz="2800" dirty="0"/>
              <a:t>, </a:t>
            </a:r>
            <a:r>
              <a:rPr lang="en-IN" sz="2800" i="1" dirty="0"/>
              <a:t>g</a:t>
            </a:r>
            <a:r>
              <a:rPr lang="en-IN" sz="2800" dirty="0"/>
              <a:t>, </a:t>
            </a:r>
            <a:r>
              <a:rPr lang="en-IN" sz="2800" i="1" dirty="0"/>
              <a:t>h</a:t>
            </a:r>
            <a:r>
              <a:rPr lang="en-IN" sz="2800" dirty="0"/>
              <a:t>, </a:t>
            </a:r>
            <a:r>
              <a:rPr lang="en-IN" sz="2800" i="1" dirty="0"/>
              <a:t>f</a:t>
            </a:r>
            <a:r>
              <a:rPr lang="en-IN" sz="2800" dirty="0"/>
              <a:t>, </a:t>
            </a:r>
            <a:r>
              <a:rPr lang="en-IN" sz="2800" i="1" dirty="0"/>
              <a:t>b</a:t>
            </a:r>
            <a:r>
              <a:rPr lang="en-IN" sz="2800" dirty="0"/>
              <a:t>.</a:t>
            </a:r>
          </a:p>
        </p:txBody>
      </p:sp>
    </p:spTree>
    <p:extLst>
      <p:ext uri="{BB962C8B-B14F-4D97-AF65-F5344CB8AC3E}">
        <p14:creationId xmlns:p14="http://schemas.microsoft.com/office/powerpoint/2010/main" val="57821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—Slide 2</a:t>
            </a:r>
            <a:endParaRPr dirty="0"/>
          </a:p>
        </p:txBody>
      </p:sp>
      <p:sp>
        <p:nvSpPr>
          <p:cNvPr id="3" name="Text Placeholder 2"/>
          <p:cNvSpPr>
            <a:spLocks noGrp="1"/>
          </p:cNvSpPr>
          <p:nvPr>
            <p:ph type="body" sz="quarter" idx="10"/>
          </p:nvPr>
        </p:nvSpPr>
        <p:spPr/>
        <p:txBody>
          <a:bodyPr>
            <a:normAutofit/>
          </a:bodyPr>
          <a:lstStyle/>
          <a:p>
            <a:r>
              <a:rPr sz="2800"/>
              <a:t>A graph can be thought of as a bunch of plastic balls connected with a number of strings. The essential information about the graph is which balls are connected via strings. The balls can either be in a big clump or spread out in any way, but it's still the same graph.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Identifying Parts of a Graph</a:t>
            </a:r>
            <a:r>
              <a:rPr lang="en-US" dirty="0"/>
              <a:t>—Slide 1</a:t>
            </a:r>
            <a:endParaRPr dirty="0"/>
          </a:p>
        </p:txBody>
      </p:sp>
      <p:sp>
        <p:nvSpPr>
          <p:cNvPr id="3" name="Text Placeholder 2"/>
          <p:cNvSpPr>
            <a:spLocks noGrp="1"/>
          </p:cNvSpPr>
          <p:nvPr>
            <p:ph type="body" sz="quarter" idx="10"/>
          </p:nvPr>
        </p:nvSpPr>
        <p:spPr>
          <a:xfrm>
            <a:off x="457200" y="1029287"/>
            <a:ext cx="8229600" cy="1028113"/>
          </a:xfrm>
        </p:spPr>
        <p:txBody>
          <a:bodyPr>
            <a:noAutofit/>
          </a:bodyPr>
          <a:lstStyle/>
          <a:p>
            <a:r>
              <a:rPr dirty="0"/>
              <a:t>For the given graphs, label each vertex and edge. Identify any loops.</a:t>
            </a:r>
          </a:p>
          <a:p>
            <a:pPr>
              <a:defRPr sz="2800"/>
            </a:pPr>
            <a:r>
              <a:rPr dirty="0"/>
              <a:t>​</a:t>
            </a:r>
          </a:p>
        </p:txBody>
      </p:sp>
      <p:pic>
        <p:nvPicPr>
          <p:cNvPr id="5" name="Picture 4" descr="a. Image with  4 vertices and  5&#10;  edges. The  4 vertices if directly connected would form a rectangle. The first and second edges are curved lines that connect the top left vertex with the bottom left vertex. One curves out to the left and the other curves in to the right. The third edge is a straight line connecting the bottom left vertex to the bottom right vertex. The fourth vertex is a straight line down from the top right vertex to the bottom right vertex. And the fifth edge is a curved line from the top left vertex to the bottom right vertex.">
            <a:extLst>
              <a:ext uri="{FF2B5EF4-FFF2-40B4-BE49-F238E27FC236}">
                <a16:creationId xmlns:a16="http://schemas.microsoft.com/office/drawing/2014/main" id="{182A2560-72F9-46F0-9DA6-6B1FB7C7A597}"/>
              </a:ext>
            </a:extLst>
          </p:cNvPr>
          <p:cNvPicPr>
            <a:picLocks noChangeAspect="1"/>
          </p:cNvPicPr>
          <p:nvPr/>
        </p:nvPicPr>
        <p:blipFill>
          <a:blip r:embed="rId2"/>
          <a:srcRect r="61955" b="18063"/>
          <a:stretch>
            <a:fillRect/>
          </a:stretch>
        </p:blipFill>
        <p:spPr>
          <a:xfrm>
            <a:off x="1257055" y="2264443"/>
            <a:ext cx="2667489" cy="2130924"/>
          </a:xfrm>
          <a:prstGeom prst="rect">
            <a:avLst/>
          </a:prstGeom>
        </p:spPr>
      </p:pic>
      <p:sp>
        <p:nvSpPr>
          <p:cNvPr id="4" name="TextBox 3">
            <a:extLst>
              <a:ext uri="{FF2B5EF4-FFF2-40B4-BE49-F238E27FC236}">
                <a16:creationId xmlns:a16="http://schemas.microsoft.com/office/drawing/2014/main" id="{F882D665-7173-F27D-EBE4-096C4717FCCE}"/>
              </a:ext>
            </a:extLst>
          </p:cNvPr>
          <p:cNvSpPr txBox="1"/>
          <p:nvPr/>
        </p:nvSpPr>
        <p:spPr>
          <a:xfrm>
            <a:off x="1676400" y="4495800"/>
            <a:ext cx="1828800" cy="369332"/>
          </a:xfrm>
          <a:prstGeom prst="rect">
            <a:avLst/>
          </a:prstGeom>
          <a:noFill/>
        </p:spPr>
        <p:txBody>
          <a:bodyPr wrap="square">
            <a:spAutoFit/>
          </a:bodyPr>
          <a:lstStyle/>
          <a:p>
            <a:r>
              <a:rPr lang="en-US" sz="1800" dirty="0"/>
              <a:t>Figure 6: Graph </a:t>
            </a:r>
            <a:r>
              <a:rPr lang="en-US" sz="1800" i="1" dirty="0"/>
              <a:t>K</a:t>
            </a:r>
            <a:endParaRPr lang="en-IN" i="1" dirty="0"/>
          </a:p>
        </p:txBody>
      </p:sp>
      <p:pic>
        <p:nvPicPr>
          <p:cNvPr id="7" name="Picture 6" descr="b. Image with  5 vertices and  5 edges. The first two vertices form a horizonal line as the base and first edge of the image. Above the midpoint of the first edge the third vertex can be placed and two straight lines connect it to the original two vertices. The first three vertices and edges form an equilateral triangle. Vertically inline and directly above the bottom left vertex but not as high as the top of the triangle is the fourth vertex with no connecting edge. The fifth and final vertex is inline horizontally with the fourth vertex but outside of the bottom right of the triangle's base. The fourth edge starts at the bottom left vertex of the triangle and crosses through to the fifth vertex with a straight line. Then the final edge is the only curved line connecting the fifth vertex up and around to itself.">
            <a:extLst>
              <a:ext uri="{FF2B5EF4-FFF2-40B4-BE49-F238E27FC236}">
                <a16:creationId xmlns:a16="http://schemas.microsoft.com/office/drawing/2014/main" id="{EDF8C082-D651-8D86-059F-F64884BA7B65}"/>
              </a:ext>
            </a:extLst>
          </p:cNvPr>
          <p:cNvPicPr>
            <a:picLocks noChangeAspect="1"/>
          </p:cNvPicPr>
          <p:nvPr/>
        </p:nvPicPr>
        <p:blipFill>
          <a:blip r:embed="rId2"/>
          <a:srcRect l="54340" b="18063"/>
          <a:stretch>
            <a:fillRect/>
          </a:stretch>
        </p:blipFill>
        <p:spPr>
          <a:xfrm>
            <a:off x="4876800" y="1907676"/>
            <a:ext cx="3201378" cy="2130924"/>
          </a:xfrm>
          <a:prstGeom prst="rect">
            <a:avLst/>
          </a:prstGeom>
        </p:spPr>
      </p:pic>
      <p:sp>
        <p:nvSpPr>
          <p:cNvPr id="6" name="TextBox 5">
            <a:extLst>
              <a:ext uri="{FF2B5EF4-FFF2-40B4-BE49-F238E27FC236}">
                <a16:creationId xmlns:a16="http://schemas.microsoft.com/office/drawing/2014/main" id="{331C0DBE-E407-D681-685C-6C1919E186D6}"/>
              </a:ext>
            </a:extLst>
          </p:cNvPr>
          <p:cNvSpPr txBox="1"/>
          <p:nvPr/>
        </p:nvSpPr>
        <p:spPr>
          <a:xfrm>
            <a:off x="5181600" y="4495800"/>
            <a:ext cx="1828800" cy="369332"/>
          </a:xfrm>
          <a:prstGeom prst="rect">
            <a:avLst/>
          </a:prstGeom>
          <a:noFill/>
        </p:spPr>
        <p:txBody>
          <a:bodyPr wrap="square">
            <a:spAutoFit/>
          </a:bodyPr>
          <a:lstStyle/>
          <a:p>
            <a:r>
              <a:rPr lang="en-US" sz="1800" dirty="0"/>
              <a:t>Figure 7: Graph </a:t>
            </a:r>
            <a:r>
              <a:rPr lang="en-US" sz="1800" i="1" dirty="0"/>
              <a:t>L</a:t>
            </a:r>
            <a:endParaRPr lang="en-IN"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Identifying Parts of a Graph</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a:tabLst>
                <a:tab pos="538163" algn="l"/>
              </a:tabLst>
              <a:defRPr sz="2800"/>
            </a:pPr>
            <a:r>
              <a:rPr lang="en-IN" sz="2800" dirty="0"/>
              <a:t>a.</a:t>
            </a:r>
            <a:r>
              <a:rPr lang="en-IN" dirty="0"/>
              <a:t>	</a:t>
            </a:r>
            <a:r>
              <a:rPr sz="2800" dirty="0"/>
              <a:t>First, label the four vertices in graph</a:t>
            </a:r>
            <a:r>
              <a:rPr lang="en-IN" sz="2800" dirty="0"/>
              <a:t> </a:t>
            </a:r>
            <a:r>
              <a:rPr lang="en-IN" i="1" dirty="0"/>
              <a:t>K</a:t>
            </a:r>
            <a:r>
              <a:rPr sz="2800" dirty="0"/>
              <a:t> with </a:t>
            </a:r>
            <a:r>
              <a:rPr lang="en-IN" sz="2800" dirty="0"/>
              <a:t>	</a:t>
            </a:r>
            <a:r>
              <a:rPr sz="2800" dirty="0"/>
              <a:t>lowercase letters. We'll use</a:t>
            </a:r>
            <a:r>
              <a:rPr lang="en-IN" sz="2800" dirty="0"/>
              <a:t> </a:t>
            </a:r>
            <a:r>
              <a:rPr lang="en-IN" sz="2800" i="1" dirty="0"/>
              <a:t>a</a:t>
            </a:r>
            <a:r>
              <a:rPr lang="en-IN" sz="2800" dirty="0"/>
              <a:t>, </a:t>
            </a:r>
            <a:r>
              <a:rPr lang="en-IN" sz="2800" i="1" dirty="0"/>
              <a:t>b</a:t>
            </a:r>
            <a:r>
              <a:rPr lang="en-IN" sz="2800" dirty="0"/>
              <a:t>, </a:t>
            </a:r>
            <a:r>
              <a:rPr lang="en-IN" sz="2800" i="1" dirty="0"/>
              <a:t>c</a:t>
            </a:r>
            <a:r>
              <a:rPr lang="en-IN" sz="2800" dirty="0"/>
              <a:t>, and </a:t>
            </a:r>
            <a:r>
              <a:rPr lang="en-IN" sz="2800" i="1" dirty="0"/>
              <a:t>d</a:t>
            </a:r>
            <a:r>
              <a:rPr lang="en-IN" sz="2800" dirty="0"/>
              <a:t>.</a:t>
            </a:r>
            <a:r>
              <a:rPr sz="2800" dirty="0"/>
              <a:t> Note that </a:t>
            </a:r>
            <a:r>
              <a:rPr lang="en-IN" sz="2800" dirty="0"/>
              <a:t>	</a:t>
            </a:r>
            <a:r>
              <a:rPr sz="2800" dirty="0"/>
              <a:t>the assignment of the letters is not critical; they can </a:t>
            </a:r>
            <a:r>
              <a:rPr lang="en-IN" sz="2800" dirty="0"/>
              <a:t>	</a:t>
            </a:r>
            <a:r>
              <a:rPr sz="2800" dirty="0"/>
              <a:t>be in any order.</a:t>
            </a:r>
          </a:p>
          <a:p>
            <a:r>
              <a:rPr dirty="0"/>
              <a:t>​</a:t>
            </a:r>
          </a:p>
        </p:txBody>
      </p:sp>
      <p:pic>
        <p:nvPicPr>
          <p:cNvPr id="5" name="Picture 4" descr="Graph K with lables for each of the four edges. Image with  4 vertices and  5 edges. The  4 vertices if directly connected would form a rectangle. The first and second edges are curved lines that connect the top left vertex a with the bottom left vertex b. One curves out to the left and the other curves in to the right. The third edge is a straight line connecting the bottom left vertex b to the bottom right vertex d. The fourth vertex is a straight line down from the top right vertex c to the bottom right vertex d. And the fifth edge is a curved line from the top left vertex a to the bottom right vertex d.">
            <a:extLst>
              <a:ext uri="{FF2B5EF4-FFF2-40B4-BE49-F238E27FC236}">
                <a16:creationId xmlns:a16="http://schemas.microsoft.com/office/drawing/2014/main" id="{38D972DA-D40C-4FCA-B5F1-D81E6EE0B2B1}"/>
              </a:ext>
            </a:extLst>
          </p:cNvPr>
          <p:cNvPicPr>
            <a:picLocks noChangeAspect="1"/>
          </p:cNvPicPr>
          <p:nvPr/>
        </p:nvPicPr>
        <p:blipFill>
          <a:blip r:embed="rId2"/>
          <a:srcRect b="16706"/>
          <a:stretch>
            <a:fillRect/>
          </a:stretch>
        </p:blipFill>
        <p:spPr>
          <a:xfrm>
            <a:off x="3428999" y="3265100"/>
            <a:ext cx="2710121" cy="2086774"/>
          </a:xfrm>
          <a:prstGeom prst="rect">
            <a:avLst/>
          </a:prstGeom>
        </p:spPr>
      </p:pic>
      <p:sp>
        <p:nvSpPr>
          <p:cNvPr id="4" name="TextBox 3">
            <a:extLst>
              <a:ext uri="{FF2B5EF4-FFF2-40B4-BE49-F238E27FC236}">
                <a16:creationId xmlns:a16="http://schemas.microsoft.com/office/drawing/2014/main" id="{9965AA35-15FF-51E7-B9AC-7DDC15DCDC4A}"/>
              </a:ext>
            </a:extLst>
          </p:cNvPr>
          <p:cNvSpPr txBox="1"/>
          <p:nvPr/>
        </p:nvSpPr>
        <p:spPr>
          <a:xfrm>
            <a:off x="3869660" y="5333945"/>
            <a:ext cx="1828800" cy="369332"/>
          </a:xfrm>
          <a:prstGeom prst="rect">
            <a:avLst/>
          </a:prstGeom>
          <a:noFill/>
        </p:spPr>
        <p:txBody>
          <a:bodyPr wrap="square">
            <a:spAutoFit/>
          </a:bodyPr>
          <a:lstStyle/>
          <a:p>
            <a:r>
              <a:rPr lang="en-US" sz="1800" dirty="0"/>
              <a:t>Figure 8: Graph </a:t>
            </a:r>
            <a:r>
              <a:rPr lang="en-US" i="1" dirty="0"/>
              <a:t>K</a:t>
            </a:r>
            <a:endParaRPr lang="en-IN"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Identifying Parts of a Graph</a:t>
            </a:r>
            <a:r>
              <a:rPr lang="en-US" dirty="0"/>
              <a:t>—Slide 3</a:t>
            </a:r>
            <a:endParaRPr dirty="0"/>
          </a:p>
        </p:txBody>
      </p:sp>
      <p:sp>
        <p:nvSpPr>
          <p:cNvPr id="3" name="Text Placeholder 2"/>
          <p:cNvSpPr>
            <a:spLocks noGrp="1"/>
          </p:cNvSpPr>
          <p:nvPr>
            <p:ph type="body" sz="quarter" idx="10"/>
          </p:nvPr>
        </p:nvSpPr>
        <p:spPr/>
        <p:txBody>
          <a:bodyPr>
            <a:normAutofit fontScale="85000" lnSpcReduction="20000"/>
          </a:bodyPr>
          <a:lstStyle/>
          <a:p>
            <a:pPr marL="457200" lvl="1" indent="0">
              <a:buNone/>
              <a:defRPr sz="2800"/>
            </a:pPr>
            <a:r>
              <a:rPr dirty="0"/>
              <a:t>Second, since the graph has two edges between the vertices</a:t>
            </a:r>
            <a:r>
              <a:rPr lang="en-IN" dirty="0"/>
              <a:t> </a:t>
            </a:r>
            <a:r>
              <a:rPr lang="en-IN" i="1" dirty="0"/>
              <a:t>a</a:t>
            </a:r>
            <a:r>
              <a:rPr dirty="0"/>
              <a:t> and</a:t>
            </a:r>
            <a:r>
              <a:rPr lang="en-IN" dirty="0"/>
              <a:t> </a:t>
            </a:r>
            <a:r>
              <a:rPr lang="en-IN" i="1" dirty="0"/>
              <a:t>b</a:t>
            </a:r>
            <a:r>
              <a:rPr dirty="0"/>
              <a:t>, it is not sufficient to use the ends as labels. Instead, use distinct identifiers in order to distinguish between the edges. We will use</a:t>
            </a:r>
            <a:r>
              <a:rPr lang="en-IN" dirty="0"/>
              <a:t> </a:t>
            </a:r>
            <a:r>
              <a:rPr lang="en-IN" i="1" dirty="0"/>
              <a:t>f</a:t>
            </a:r>
            <a:r>
              <a:rPr lang="en-IN" sz="1200" i="1" dirty="0"/>
              <a:t> </a:t>
            </a:r>
            <a:r>
              <a:rPr lang="en-IN" baseline="-25000" dirty="0"/>
              <a:t>1</a:t>
            </a:r>
            <a:r>
              <a:rPr dirty="0"/>
              <a:t>,</a:t>
            </a:r>
            <a:r>
              <a:rPr lang="en-IN" dirty="0"/>
              <a:t> </a:t>
            </a:r>
            <a:r>
              <a:rPr lang="en-IN" i="1" dirty="0"/>
              <a:t>f</a:t>
            </a:r>
            <a:r>
              <a:rPr lang="en-IN" sz="1200" i="1" dirty="0"/>
              <a:t> </a:t>
            </a:r>
            <a:r>
              <a:rPr lang="en-IN" baseline="-25000" dirty="0"/>
              <a:t>2</a:t>
            </a:r>
            <a:r>
              <a:rPr dirty="0"/>
              <a:t>,</a:t>
            </a:r>
            <a:r>
              <a:rPr lang="en-IN" dirty="0"/>
              <a:t> </a:t>
            </a:r>
            <a:r>
              <a:rPr lang="en-IN" i="1" dirty="0"/>
              <a:t>f</a:t>
            </a:r>
            <a:r>
              <a:rPr lang="en-IN" sz="1200" i="1" dirty="0"/>
              <a:t> </a:t>
            </a:r>
            <a:r>
              <a:rPr lang="en-IN" baseline="-25000" dirty="0"/>
              <a:t>3</a:t>
            </a:r>
            <a:r>
              <a:rPr dirty="0"/>
              <a:t>,</a:t>
            </a:r>
            <a:r>
              <a:rPr lang="en-IN" dirty="0"/>
              <a:t> </a:t>
            </a:r>
            <a:r>
              <a:rPr lang="en-IN" i="1" dirty="0"/>
              <a:t>f</a:t>
            </a:r>
            <a:r>
              <a:rPr lang="en-IN" sz="1200" i="1" dirty="0"/>
              <a:t> </a:t>
            </a:r>
            <a:r>
              <a:rPr lang="en-IN" baseline="-25000" dirty="0"/>
              <a:t>4</a:t>
            </a:r>
            <a:r>
              <a:rPr dirty="0"/>
              <a:t>, and</a:t>
            </a:r>
            <a:r>
              <a:rPr lang="en-IN" dirty="0"/>
              <a:t> </a:t>
            </a:r>
            <a:r>
              <a:rPr lang="en-IN" i="1" dirty="0"/>
              <a:t>f</a:t>
            </a:r>
            <a:r>
              <a:rPr lang="en-IN" sz="1200" i="1" dirty="0"/>
              <a:t> </a:t>
            </a:r>
            <a:r>
              <a:rPr lang="en-IN" baseline="-25000" dirty="0"/>
              <a:t>5</a:t>
            </a:r>
            <a:r>
              <a:rPr dirty="0"/>
              <a:t>.</a:t>
            </a:r>
          </a:p>
          <a:p>
            <a:pPr marL="457200" lvl="1" indent="0">
              <a:buNone/>
              <a:defRPr sz="2800"/>
            </a:pPr>
            <a:r>
              <a:rPr dirty="0"/>
              <a:t>Although graph</a:t>
            </a:r>
            <a:r>
              <a:rPr lang="en-IN" dirty="0"/>
              <a:t> </a:t>
            </a:r>
            <a:r>
              <a:rPr lang="en-IN" i="1" dirty="0"/>
              <a:t>K</a:t>
            </a:r>
            <a:r>
              <a:rPr dirty="0"/>
              <a:t> might appear to have a loop on the left-hand side of it, there is not an edge that begins and ends at the same vertex. Therefore, there are no loops in graph</a:t>
            </a:r>
            <a:r>
              <a:rPr lang="en-IN" dirty="0"/>
              <a:t> </a:t>
            </a:r>
            <a:r>
              <a:rPr lang="en-IN" i="1" dirty="0"/>
              <a:t>K</a:t>
            </a:r>
            <a:r>
              <a:rPr dirty="0"/>
              <a:t>.</a:t>
            </a:r>
            <a:endParaRPr lang="en-US"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endParaRPr lang="en-IN" dirty="0"/>
          </a:p>
          <a:p>
            <a:pPr>
              <a:defRPr sz="2800"/>
            </a:pPr>
            <a:r>
              <a:rPr lang="en-IN" dirty="0"/>
              <a:t> </a:t>
            </a:r>
            <a:endParaRPr sz="2800" dirty="0"/>
          </a:p>
        </p:txBody>
      </p:sp>
      <p:pic>
        <p:nvPicPr>
          <p:cNvPr id="5" name="Picture 4" descr="Graph K with each of the 5 edges labeled (  f subscript 1 through f subscript 5 ). Image with 4 vertices and 5 edges. The  4 vertices if directly connected would form a rectangle. The first and second edges are curved lines that connect the top left vertex with the bottom left vertex.  f subscript 1 curves out to the left and  f subscript 2 curves in to the right. The third edge is a straight line connecting the bottom left vertex to the bottom right vertex (f subscript 5 ). The fourth vertex is a straight line down from the top right vertex to the bottom right vertex ( f subscript 4 ). And the fifth edge is a curved line from the top left vertex to the bottom right vertex ( f subscript 3).">
            <a:extLst>
              <a:ext uri="{FF2B5EF4-FFF2-40B4-BE49-F238E27FC236}">
                <a16:creationId xmlns:a16="http://schemas.microsoft.com/office/drawing/2014/main" id="{CF93228E-61A4-493A-9314-C9756D4CC38A}"/>
              </a:ext>
            </a:extLst>
          </p:cNvPr>
          <p:cNvPicPr>
            <a:picLocks noChangeAspect="1"/>
          </p:cNvPicPr>
          <p:nvPr/>
        </p:nvPicPr>
        <p:blipFill>
          <a:blip r:embed="rId2"/>
          <a:srcRect b="17168"/>
          <a:stretch>
            <a:fillRect/>
          </a:stretch>
        </p:blipFill>
        <p:spPr>
          <a:xfrm>
            <a:off x="2931190" y="3276600"/>
            <a:ext cx="3281619" cy="2019261"/>
          </a:xfrm>
          <a:prstGeom prst="rect">
            <a:avLst/>
          </a:prstGeom>
        </p:spPr>
      </p:pic>
      <p:sp>
        <p:nvSpPr>
          <p:cNvPr id="4" name="TextBox 3">
            <a:extLst>
              <a:ext uri="{FF2B5EF4-FFF2-40B4-BE49-F238E27FC236}">
                <a16:creationId xmlns:a16="http://schemas.microsoft.com/office/drawing/2014/main" id="{34FBFD6F-7A36-A495-C67B-41830F60E91F}"/>
              </a:ext>
            </a:extLst>
          </p:cNvPr>
          <p:cNvSpPr txBox="1"/>
          <p:nvPr/>
        </p:nvSpPr>
        <p:spPr>
          <a:xfrm>
            <a:off x="3657599" y="5295861"/>
            <a:ext cx="1828800" cy="369332"/>
          </a:xfrm>
          <a:prstGeom prst="rect">
            <a:avLst/>
          </a:prstGeom>
          <a:noFill/>
        </p:spPr>
        <p:txBody>
          <a:bodyPr wrap="square">
            <a:spAutoFit/>
          </a:bodyPr>
          <a:lstStyle/>
          <a:p>
            <a:r>
              <a:rPr lang="en-US" sz="1800" dirty="0"/>
              <a:t>Figure 9: Graph </a:t>
            </a:r>
            <a:r>
              <a:rPr lang="en-US" sz="1800" i="1" dirty="0"/>
              <a:t>K</a:t>
            </a:r>
            <a:endParaRPr lang="en-IN" i="1"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9D628BD-B5FA-4E49-A689-BA233E93CBA1}"/>
</file>

<file path=customXml/itemProps2.xml><?xml version="1.0" encoding="utf-8"?>
<ds:datastoreItem xmlns:ds="http://schemas.openxmlformats.org/officeDocument/2006/customXml" ds:itemID="{DEC65EA3-CFC9-4C36-9381-AB79513C599B}"/>
</file>

<file path=customXml/itemProps3.xml><?xml version="1.0" encoding="utf-8"?>
<ds:datastoreItem xmlns:ds="http://schemas.openxmlformats.org/officeDocument/2006/customXml" ds:itemID="{FE964429-88B7-4534-9A96-A9329CFAACB5}"/>
</file>

<file path=docProps/app.xml><?xml version="1.0" encoding="utf-8"?>
<Properties xmlns="http://schemas.openxmlformats.org/officeDocument/2006/extended-properties" xmlns:vt="http://schemas.openxmlformats.org/officeDocument/2006/docPropsVTypes">
  <TotalTime>6151</TotalTime>
  <Words>3976</Words>
  <Application>Microsoft Office PowerPoint</Application>
  <PresentationFormat>On-screen Show (4:3)</PresentationFormat>
  <Paragraphs>279</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Courier New</vt:lpstr>
      <vt:lpstr>Arial</vt:lpstr>
      <vt:lpstr>Symbol</vt:lpstr>
      <vt:lpstr>Calibri</vt:lpstr>
      <vt:lpstr>Cambria Math</vt:lpstr>
      <vt:lpstr>Office Theme</vt:lpstr>
      <vt:lpstr>Section 14.1</vt:lpstr>
      <vt:lpstr>Definition: Graph</vt:lpstr>
      <vt:lpstr>Example 1: Identifying Parts of a Graph</vt:lpstr>
      <vt:lpstr>Helpful Hint—Slide 1</vt:lpstr>
      <vt:lpstr>Definition: Loop</vt:lpstr>
      <vt:lpstr>Helpful Hint—Slide 2</vt:lpstr>
      <vt:lpstr>Example 2: Identifying Parts of a Graph—Slide 1</vt:lpstr>
      <vt:lpstr>Example 2: Identifying Parts of a Graph—Slide 2</vt:lpstr>
      <vt:lpstr>Example 2: Identifying Parts of a Graph—Slide 3</vt:lpstr>
      <vt:lpstr>Example 2: Identifying Parts of a Graph—Slide 4</vt:lpstr>
      <vt:lpstr>Fun Fact—Slide 1</vt:lpstr>
      <vt:lpstr>Definition: Walk</vt:lpstr>
      <vt:lpstr>Example 3: Identifying a Walk—Slide 1</vt:lpstr>
      <vt:lpstr>Example 3: Identifying a Walk—Slide 2</vt:lpstr>
      <vt:lpstr>Skill Check 1</vt:lpstr>
      <vt:lpstr>Definition: Path</vt:lpstr>
      <vt:lpstr>Example 4: Identifying a Path</vt:lpstr>
      <vt:lpstr>Definition: Connected and Disconnected Graphs</vt:lpstr>
      <vt:lpstr>Example 5: Identifying Connected and Disconnected Graphs—Slide 1</vt:lpstr>
      <vt:lpstr>Example 5: Identifying Connected and Disconnected Graphs—Slide 2</vt:lpstr>
      <vt:lpstr>Example 6: Identifying Different Views of the Same Graph—Slide 1</vt:lpstr>
      <vt:lpstr>Example 6: Identifying Different Views of the Same Graph—Slide 2</vt:lpstr>
      <vt:lpstr>Example 6: Identifying Different Views of the Same Graph—Slide 3</vt:lpstr>
      <vt:lpstr>Skill Check 2</vt:lpstr>
      <vt:lpstr>Definition: Properties of Vertices and Edges</vt:lpstr>
      <vt:lpstr>Fun Fact—Slide 2</vt:lpstr>
      <vt:lpstr>Example 7: Identifying Parts of a Graph—Slide 1</vt:lpstr>
      <vt:lpstr>Example 7: Identifying Parts of a Graph—Slide 2</vt:lpstr>
      <vt:lpstr>Example 8: Drawing a Graph Given the Edges—Slide 1</vt:lpstr>
      <vt:lpstr>Example 8: Drawing a Graph Given the Edges—Slide 2</vt:lpstr>
      <vt:lpstr>Example 8: Drawing a Graph Given the Edges—Slide 3</vt:lpstr>
      <vt:lpstr>Example 8: Drawing a Graph Given the Edges—Slide 4</vt:lpstr>
      <vt:lpstr>Example 8: Drawing a Graph Given the Edges—Slide 5</vt:lpstr>
      <vt:lpstr>Example 9: Drawing a Graph without Edges Predetermined—Slide 1</vt:lpstr>
      <vt:lpstr>Example 9: Drawing a Graph without Edges Predetermined—Slide 2</vt:lpstr>
      <vt:lpstr>Example 9: Drawing a Graph without Edges Predetermined—Slide 3</vt:lpstr>
      <vt:lpstr>Example 9: Drawing a Graph without Edges Predetermined—Slide 4</vt:lpstr>
      <vt:lpstr>Example 9: Drawing a Graph without Edges Predetermined—Slide 5</vt:lpstr>
      <vt:lpstr>Skill Check 3</vt:lpstr>
      <vt:lpstr>Definition: Vertex Coverings</vt:lpstr>
      <vt:lpstr>Example 10: Finding a Minimum Vertex Cover—Slide 1</vt:lpstr>
      <vt:lpstr>Example 10: Finding a Minimum Vertex Cover—Slide 2</vt:lpstr>
      <vt:lpstr>Example 10: Finding a Minimum Vertex Cover—Slide 3</vt:lpstr>
      <vt:lpstr>Example 10: Finding a Minimum Vertex Cover—Slide 4</vt:lpstr>
      <vt:lpstr>Skill Check 4</vt:lpstr>
      <vt:lpstr>Definition: Vertex Colorings</vt:lpstr>
      <vt:lpstr>Example 11: Finding a Vertex Coloring—Slide 1</vt:lpstr>
      <vt:lpstr>Example 11: Finding a Vertex Coloring—Slide 2</vt:lpstr>
      <vt:lpstr>Example 11: Finding a Vertex Coloring—Slide 3</vt:lpstr>
      <vt:lpstr>Example 11: Finding a Vertex Coloring—Slide 4</vt:lpstr>
      <vt:lpstr>Example 11: Finding a Vertex Coloring—Slide 5</vt:lpstr>
      <vt:lpstr>Definition: Cycle</vt:lpstr>
      <vt:lpstr>Example 12: Identifying a Cycle in a Graph—Slide 1</vt:lpstr>
      <vt:lpstr>Skill Check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Allison Conger</cp:lastModifiedBy>
  <cp:revision>155</cp:revision>
  <dcterms:created xsi:type="dcterms:W3CDTF">2013-04-26T14:43:13Z</dcterms:created>
  <dcterms:modified xsi:type="dcterms:W3CDTF">2025-10-21T14:23:25Z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